
<file path=[Content_Types].xml><?xml version="1.0" encoding="utf-8"?>
<Types xmlns="http://schemas.openxmlformats.org/package/2006/content-types">
  <Default Extension="bin" ContentType="application/vnd.openxmlformats-officedocument.oleObject"/>
  <Default Extension="emf" ContentType="image/x-emf"/>
  <Default Extension="jpeg" ContentType="image/jpeg"/>
  <Default Extension="png" ContentType="image/png"/>
  <Default Extension="rels" ContentType="application/vnd.openxmlformats-package.relationships+xml"/>
  <Default Extension="svg" ContentType="image/svg+xml"/>
  <Default Extension="wdp" ContentType="image/vnd.ms-photo"/>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slides/slide173.xml" ContentType="application/vnd.openxmlformats-officedocument.presentationml.slide+xml"/>
  <Override PartName="/ppt/slides/slide174.xml" ContentType="application/vnd.openxmlformats-officedocument.presentationml.slide+xml"/>
  <Override PartName="/ppt/slides/slide175.xml" ContentType="application/vnd.openxmlformats-officedocument.presentationml.slide+xml"/>
  <Override PartName="/ppt/slides/slide176.xml" ContentType="application/vnd.openxmlformats-officedocument.presentationml.slide+xml"/>
  <Override PartName="/ppt/slides/slide177.xml" ContentType="application/vnd.openxmlformats-officedocument.presentationml.slide+xml"/>
  <Override PartName="/ppt/slides/slide178.xml" ContentType="application/vnd.openxmlformats-officedocument.presentationml.slide+xml"/>
  <Override PartName="/ppt/slides/slide179.xml" ContentType="application/vnd.openxmlformats-officedocument.presentationml.slide+xml"/>
  <Override PartName="/ppt/slides/slide180.xml" ContentType="application/vnd.openxmlformats-officedocument.presentationml.slide+xml"/>
  <Override PartName="/ppt/slides/slide181.xml" ContentType="application/vnd.openxmlformats-officedocument.presentationml.slide+xml"/>
  <Override PartName="/ppt/slides/slide182.xml" ContentType="application/vnd.openxmlformats-officedocument.presentationml.slide+xml"/>
  <Override PartName="/ppt/slides/slide183.xml" ContentType="application/vnd.openxmlformats-officedocument.presentationml.slide+xml"/>
  <Override PartName="/ppt/slides/slide184.xml" ContentType="application/vnd.openxmlformats-officedocument.presentationml.slide+xml"/>
  <Override PartName="/ppt/slides/slide185.xml" ContentType="application/vnd.openxmlformats-officedocument.presentationml.slide+xml"/>
  <Override PartName="/ppt/slides/slide186.xml" ContentType="application/vnd.openxmlformats-officedocument.presentationml.slide+xml"/>
  <Override PartName="/ppt/slides/slide187.xml" ContentType="application/vnd.openxmlformats-officedocument.presentationml.slide+xml"/>
  <Override PartName="/ppt/slides/slide188.xml" ContentType="application/vnd.openxmlformats-officedocument.presentationml.slide+xml"/>
  <Override PartName="/ppt/slides/slide189.xml" ContentType="application/vnd.openxmlformats-officedocument.presentationml.slide+xml"/>
  <Override PartName="/ppt/slides/slide190.xml" ContentType="application/vnd.openxmlformats-officedocument.presentationml.slide+xml"/>
  <Override PartName="/ppt/slides/slide191.xml" ContentType="application/vnd.openxmlformats-officedocument.presentationml.slide+xml"/>
  <Override PartName="/ppt/slides/slide192.xml" ContentType="application/vnd.openxmlformats-officedocument.presentationml.slide+xml"/>
  <Override PartName="/ppt/slides/slide193.xml" ContentType="application/vnd.openxmlformats-officedocument.presentationml.slide+xml"/>
  <Override PartName="/ppt/slides/slide194.xml" ContentType="application/vnd.openxmlformats-officedocument.presentationml.slide+xml"/>
  <Override PartName="/ppt/slides/slide195.xml" ContentType="application/vnd.openxmlformats-officedocument.presentationml.slide+xml"/>
  <Override PartName="/ppt/slides/slide196.xml" ContentType="application/vnd.openxmlformats-officedocument.presentationml.slide+xml"/>
  <Override PartName="/ppt/slides/slide197.xml" ContentType="application/vnd.openxmlformats-officedocument.presentationml.slide+xml"/>
  <Override PartName="/ppt/slides/slide198.xml" ContentType="application/vnd.openxmlformats-officedocument.presentationml.slide+xml"/>
  <Override PartName="/ppt/slides/slide199.xml" ContentType="application/vnd.openxmlformats-officedocument.presentationml.slide+xml"/>
  <Override PartName="/ppt/slides/slide200.xml" ContentType="application/vnd.openxmlformats-officedocument.presentationml.slide+xml"/>
  <Override PartName="/ppt/slides/slide201.xml" ContentType="application/vnd.openxmlformats-officedocument.presentationml.slide+xml"/>
  <Override PartName="/ppt/slides/slide202.xml" ContentType="application/vnd.openxmlformats-officedocument.presentationml.slide+xml"/>
  <Override PartName="/ppt/slides/slide203.xml" ContentType="application/vnd.openxmlformats-officedocument.presentationml.slide+xml"/>
  <Override PartName="/ppt/slides/slide204.xml" ContentType="application/vnd.openxmlformats-officedocument.presentationml.slide+xml"/>
  <Override PartName="/ppt/slides/slide205.xml" ContentType="application/vnd.openxmlformats-officedocument.presentationml.slide+xml"/>
  <Override PartName="/ppt/slides/slide206.xml" ContentType="application/vnd.openxmlformats-officedocument.presentationml.slide+xml"/>
  <Override PartName="/ppt/slides/slide207.xml" ContentType="application/vnd.openxmlformats-officedocument.presentationml.slide+xml"/>
  <Override PartName="/ppt/slides/slide208.xml" ContentType="application/vnd.openxmlformats-officedocument.presentationml.slide+xml"/>
  <Override PartName="/ppt/slides/slide209.xml" ContentType="application/vnd.openxmlformats-officedocument.presentationml.slide+xml"/>
  <Override PartName="/ppt/slides/slide210.xml" ContentType="application/vnd.openxmlformats-officedocument.presentationml.slide+xml"/>
  <Override PartName="/ppt/slides/slide211.xml" ContentType="application/vnd.openxmlformats-officedocument.presentationml.slide+xml"/>
  <Override PartName="/ppt/slides/slide212.xml" ContentType="application/vnd.openxmlformats-officedocument.presentationml.slide+xml"/>
  <Override PartName="/ppt/slides/slide213.xml" ContentType="application/vnd.openxmlformats-officedocument.presentationml.slide+xml"/>
  <Override PartName="/ppt/slides/slide214.xml" ContentType="application/vnd.openxmlformats-officedocument.presentationml.slide+xml"/>
  <Override PartName="/ppt/slides/slide215.xml" ContentType="application/vnd.openxmlformats-officedocument.presentationml.slide+xml"/>
  <Override PartName="/ppt/slides/slide216.xml" ContentType="application/vnd.openxmlformats-officedocument.presentationml.slide+xml"/>
  <Override PartName="/ppt/slides/slide217.xml" ContentType="application/vnd.openxmlformats-officedocument.presentationml.slide+xml"/>
  <Override PartName="/ppt/slides/slide218.xml" ContentType="application/vnd.openxmlformats-officedocument.presentationml.slide+xml"/>
  <Override PartName="/ppt/slides/slide219.xml" ContentType="application/vnd.openxmlformats-officedocument.presentationml.slide+xml"/>
  <Override PartName="/ppt/slides/slide220.xml" ContentType="application/vnd.openxmlformats-officedocument.presentationml.slide+xml"/>
  <Override PartName="/ppt/slides/slide221.xml" ContentType="application/vnd.openxmlformats-officedocument.presentationml.slide+xml"/>
  <Override PartName="/ppt/slides/slide222.xml" ContentType="application/vnd.openxmlformats-officedocument.presentationml.slide+xml"/>
  <Override PartName="/ppt/slides/slide223.xml" ContentType="application/vnd.openxmlformats-officedocument.presentationml.slide+xml"/>
  <Override PartName="/ppt/slides/slide224.xml" ContentType="application/vnd.openxmlformats-officedocument.presentationml.slide+xml"/>
  <Override PartName="/ppt/slides/slide225.xml" ContentType="application/vnd.openxmlformats-officedocument.presentationml.slide+xml"/>
  <Override PartName="/ppt/slides/slide226.xml" ContentType="application/vnd.openxmlformats-officedocument.presentationml.slide+xml"/>
  <Override PartName="/ppt/slides/slide227.xml" ContentType="application/vnd.openxmlformats-officedocument.presentationml.slide+xml"/>
  <Override PartName="/ppt/slides/slide228.xml" ContentType="application/vnd.openxmlformats-officedocument.presentationml.slide+xml"/>
  <Override PartName="/ppt/slides/slide229.xml" ContentType="application/vnd.openxmlformats-officedocument.presentationml.slide+xml"/>
  <Override PartName="/ppt/slides/slide230.xml" ContentType="application/vnd.openxmlformats-officedocument.presentationml.slide+xml"/>
  <Override PartName="/ppt/slides/slide231.xml" ContentType="application/vnd.openxmlformats-officedocument.presentationml.slide+xml"/>
  <Override PartName="/ppt/slides/slide232.xml" ContentType="application/vnd.openxmlformats-officedocument.presentationml.slide+xml"/>
  <Override PartName="/ppt/slides/slide233.xml" ContentType="application/vnd.openxmlformats-officedocument.presentationml.slide+xml"/>
  <Override PartName="/ppt/slides/slide234.xml" ContentType="application/vnd.openxmlformats-officedocument.presentationml.slide+xml"/>
  <Override PartName="/ppt/slides/slide235.xml" ContentType="application/vnd.openxmlformats-officedocument.presentationml.slide+xml"/>
  <Override PartName="/ppt/slides/slide236.xml" ContentType="application/vnd.openxmlformats-officedocument.presentationml.slide+xml"/>
  <Override PartName="/ppt/slides/slide237.xml" ContentType="application/vnd.openxmlformats-officedocument.presentationml.slide+xml"/>
  <Override PartName="/ppt/slides/slide238.xml" ContentType="application/vnd.openxmlformats-officedocument.presentationml.slide+xml"/>
  <Override PartName="/ppt/slides/slide239.xml" ContentType="application/vnd.openxmlformats-officedocument.presentationml.slide+xml"/>
  <Override PartName="/ppt/slides/slide240.xml" ContentType="application/vnd.openxmlformats-officedocument.presentationml.slide+xml"/>
  <Override PartName="/ppt/slides/slide241.xml" ContentType="application/vnd.openxmlformats-officedocument.presentationml.slide+xml"/>
  <Override PartName="/ppt/slides/slide242.xml" ContentType="application/vnd.openxmlformats-officedocument.presentationml.slide+xml"/>
  <Override PartName="/ppt/slides/slide243.xml" ContentType="application/vnd.openxmlformats-officedocument.presentationml.slide+xml"/>
  <Override PartName="/ppt/slides/slide244.xml" ContentType="application/vnd.openxmlformats-officedocument.presentationml.slide+xml"/>
  <Override PartName="/ppt/slides/slide245.xml" ContentType="application/vnd.openxmlformats-officedocument.presentationml.slide+xml"/>
  <Override PartName="/ppt/notesMasters/notesMaster1.xml" ContentType="application/vnd.openxmlformats-officedocument.presentationml.notesMaster+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ppt/theme/themeOverride1.xml" ContentType="application/vnd.openxmlformats-officedocument.themeOverr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charts/chart2.xml" ContentType="application/vnd.openxmlformats-officedocument.drawingml.chart+xml"/>
  <Override PartName="/ppt/charts/style2.xml" ContentType="application/vnd.ms-office.chartstyle+xml"/>
  <Override PartName="/ppt/charts/colors2.xml" ContentType="application/vnd.ms-office.chartcolorstyle+xml"/>
  <Override PartName="/ppt/theme/themeOverride2.xml" ContentType="application/vnd.openxmlformats-officedocument.themeOverr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charts/chart3.xml" ContentType="application/vnd.openxmlformats-officedocument.drawingml.chart+xml"/>
  <Override PartName="/ppt/charts/style3.xml" ContentType="application/vnd.ms-office.chartstyle+xml"/>
  <Override PartName="/ppt/charts/colors3.xml" ContentType="application/vnd.ms-office.chartcolorstyl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charts/chart4.xml" ContentType="application/vnd.openxmlformats-officedocument.drawingml.chart+xml"/>
  <Override PartName="/ppt/charts/style4.xml" ContentType="application/vnd.ms-office.chartstyle+xml"/>
  <Override PartName="/ppt/charts/colors4.xml" ContentType="application/vnd.ms-office.chartcolorstyle+xml"/>
  <Override PartName="/ppt/theme/themeOverride3.xml" ContentType="application/vnd.openxmlformats-officedocument.themeOverr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charts/chart5.xml" ContentType="application/vnd.openxmlformats-officedocument.drawingml.chart+xml"/>
  <Override PartName="/ppt/charts/style5.xml" ContentType="application/vnd.ms-office.chartstyle+xml"/>
  <Override PartName="/ppt/charts/colors5.xml" ContentType="application/vnd.ms-office.chartcolorstyl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charts/chart6.xml" ContentType="application/vnd.openxmlformats-officedocument.drawingml.chart+xml"/>
  <Override PartName="/ppt/notesSlides/notesSlide75.xml" ContentType="application/vnd.openxmlformats-officedocument.presentationml.notesSlide+xml"/>
  <Override PartName="/ppt/notesSlides/notesSlide76.xml" ContentType="application/vnd.openxmlformats-officedocument.presentationml.notesSlide+xml"/>
  <Override PartName="/ppt/charts/chart7.xml" ContentType="application/vnd.openxmlformats-officedocument.drawingml.chart+xml"/>
  <Override PartName="/ppt/notesSlides/notesSlide77.xml" ContentType="application/vnd.openxmlformats-officedocument.presentationml.notesSlide+xml"/>
  <Override PartName="/ppt/notesSlides/notesSlide78.xml" ContentType="application/vnd.openxmlformats-officedocument.presentationml.notesSlide+xml"/>
  <Override PartName="/ppt/charts/chart8.xml" ContentType="application/vnd.openxmlformats-officedocument.drawingml.chart+xml"/>
  <Override PartName="/ppt/charts/style6.xml" ContentType="application/vnd.ms-office.chartstyle+xml"/>
  <Override PartName="/ppt/charts/colors6.xml" ContentType="application/vnd.ms-office.chartcolorstyle+xml"/>
  <Override PartName="/ppt/notesSlides/notesSlide79.xml" ContentType="application/vnd.openxmlformats-officedocument.presentationml.notesSlide+xml"/>
  <Override PartName="/ppt/charts/chart9.xml" ContentType="application/vnd.openxmlformats-officedocument.drawingml.chart+xml"/>
  <Override PartName="/ppt/notesSlides/notesSlide80.xml" ContentType="application/vnd.openxmlformats-officedocument.presentationml.notesSlide+xml"/>
  <Override PartName="/ppt/notesSlides/notesSlide81.xml" ContentType="application/vnd.openxmlformats-officedocument.presentationml.notesSlide+xml"/>
  <Override PartName="/ppt/notesSlides/notesSlide82.xml" ContentType="application/vnd.openxmlformats-officedocument.presentationml.notesSlide+xml"/>
  <Override PartName="/ppt/notesSlides/notesSlide83.xml" ContentType="application/vnd.openxmlformats-officedocument.presentationml.notesSlide+xml"/>
  <Override PartName="/ppt/notesSlides/notesSlide84.xml" ContentType="application/vnd.openxmlformats-officedocument.presentationml.notesSlide+xml"/>
  <Override PartName="/ppt/charts/chart10.xml" ContentType="application/vnd.openxmlformats-officedocument.drawingml.chart+xml"/>
  <Override PartName="/ppt/charts/style7.xml" ContentType="application/vnd.ms-office.chartstyle+xml"/>
  <Override PartName="/ppt/charts/colors7.xml" ContentType="application/vnd.ms-office.chartcolorstyle+xml"/>
  <Override PartName="/ppt/theme/themeOverride4.xml" ContentType="application/vnd.openxmlformats-officedocument.themeOverride+xml"/>
  <Override PartName="/ppt/notesSlides/notesSlide85.xml" ContentType="application/vnd.openxmlformats-officedocument.presentationml.notesSlide+xml"/>
  <Override PartName="/ppt/charts/chart11.xml" ContentType="application/vnd.openxmlformats-officedocument.drawingml.chart+xml"/>
  <Override PartName="/ppt/charts/style8.xml" ContentType="application/vnd.ms-office.chartstyle+xml"/>
  <Override PartName="/ppt/charts/colors8.xml" ContentType="application/vnd.ms-office.chartcolorstyle+xml"/>
  <Override PartName="/ppt/theme/themeOverride5.xml" ContentType="application/vnd.openxmlformats-officedocument.themeOverride+xml"/>
  <Override PartName="/ppt/notesSlides/notesSlide86.xml" ContentType="application/vnd.openxmlformats-officedocument.presentationml.notesSlide+xml"/>
  <Override PartName="/ppt/charts/chart12.xml" ContentType="application/vnd.openxmlformats-officedocument.drawingml.chart+xml"/>
  <Override PartName="/ppt/charts/style9.xml" ContentType="application/vnd.ms-office.chartstyle+xml"/>
  <Override PartName="/ppt/charts/colors9.xml" ContentType="application/vnd.ms-office.chartcolorstyle+xml"/>
  <Override PartName="/ppt/theme/themeOverride6.xml" ContentType="application/vnd.openxmlformats-officedocument.themeOverride+xml"/>
  <Override PartName="/ppt/notesSlides/notesSlide87.xml" ContentType="application/vnd.openxmlformats-officedocument.presentationml.notesSlide+xml"/>
  <Override PartName="/ppt/charts/chart13.xml" ContentType="application/vnd.openxmlformats-officedocument.drawingml.chart+xml"/>
  <Override PartName="/ppt/charts/style10.xml" ContentType="application/vnd.ms-office.chartstyle+xml"/>
  <Override PartName="/ppt/charts/colors10.xml" ContentType="application/vnd.ms-office.chartcolorstyle+xml"/>
  <Override PartName="/ppt/theme/themeOverride7.xml" ContentType="application/vnd.openxmlformats-officedocument.themeOverride+xml"/>
  <Override PartName="/ppt/notesSlides/notesSlide88.xml" ContentType="application/vnd.openxmlformats-officedocument.presentationml.notesSlide+xml"/>
  <Override PartName="/ppt/charts/chart14.xml" ContentType="application/vnd.openxmlformats-officedocument.drawingml.chart+xml"/>
  <Override PartName="/ppt/charts/style11.xml" ContentType="application/vnd.ms-office.chartstyle+xml"/>
  <Override PartName="/ppt/charts/colors11.xml" ContentType="application/vnd.ms-office.chartcolorstyle+xml"/>
  <Override PartName="/ppt/theme/themeOverride8.xml" ContentType="application/vnd.openxmlformats-officedocument.themeOverride+xml"/>
  <Override PartName="/ppt/notesSlides/notesSlide89.xml" ContentType="application/vnd.openxmlformats-officedocument.presentationml.notesSlide+xml"/>
  <Override PartName="/ppt/charts/chart15.xml" ContentType="application/vnd.openxmlformats-officedocument.drawingml.chart+xml"/>
  <Override PartName="/ppt/charts/style12.xml" ContentType="application/vnd.ms-office.chartstyle+xml"/>
  <Override PartName="/ppt/charts/colors12.xml" ContentType="application/vnd.ms-office.chartcolorstyle+xml"/>
  <Override PartName="/ppt/theme/themeOverride9.xml" ContentType="application/vnd.openxmlformats-officedocument.themeOverride+xml"/>
  <Override PartName="/ppt/notesSlides/notesSlide90.xml" ContentType="application/vnd.openxmlformats-officedocument.presentationml.notesSlide+xml"/>
  <Override PartName="/ppt/charts/chart16.xml" ContentType="application/vnd.openxmlformats-officedocument.drawingml.chart+xml"/>
  <Override PartName="/ppt/charts/style13.xml" ContentType="application/vnd.ms-office.chartstyle+xml"/>
  <Override PartName="/ppt/charts/colors13.xml" ContentType="application/vnd.ms-office.chartcolorstyle+xml"/>
  <Override PartName="/ppt/charts/chart17.xml" ContentType="application/vnd.openxmlformats-officedocument.drawingml.chart+xml"/>
  <Override PartName="/ppt/charts/style14.xml" ContentType="application/vnd.ms-office.chartstyle+xml"/>
  <Override PartName="/ppt/charts/colors14.xml" ContentType="application/vnd.ms-office.chartcolorstyle+xml"/>
  <Override PartName="/ppt/drawings/drawing1.xml" ContentType="application/vnd.openxmlformats-officedocument.drawingml.chartshapes+xml"/>
  <Override PartName="/ppt/notesSlides/notesSlide91.xml" ContentType="application/vnd.openxmlformats-officedocument.presentationml.notesSlide+xml"/>
  <Override PartName="/ppt/charts/chart18.xml" ContentType="application/vnd.openxmlformats-officedocument.drawingml.chart+xml"/>
  <Override PartName="/ppt/charts/style15.xml" ContentType="application/vnd.ms-office.chartstyle+xml"/>
  <Override PartName="/ppt/charts/colors15.xml" ContentType="application/vnd.ms-office.chartcolorstyle+xml"/>
  <Override PartName="/ppt/notesSlides/notesSlide92.xml" ContentType="application/vnd.openxmlformats-officedocument.presentationml.notesSlide+xml"/>
  <Override PartName="/ppt/charts/chart19.xml" ContentType="application/vnd.openxmlformats-officedocument.drawingml.chart+xml"/>
  <Override PartName="/ppt/charts/style16.xml" ContentType="application/vnd.ms-office.chartstyle+xml"/>
  <Override PartName="/ppt/charts/colors16.xml" ContentType="application/vnd.ms-office.chartcolorstyle+xml"/>
  <Override PartName="/ppt/notesSlides/notesSlide93.xml" ContentType="application/vnd.openxmlformats-officedocument.presentationml.notesSlide+xml"/>
  <Override PartName="/ppt/charts/chart20.xml" ContentType="application/vnd.openxmlformats-officedocument.drawingml.chart+xml"/>
  <Override PartName="/ppt/charts/style17.xml" ContentType="application/vnd.ms-office.chartstyle+xml"/>
  <Override PartName="/ppt/charts/colors17.xml" ContentType="application/vnd.ms-office.chartcolorstyle+xml"/>
  <Override PartName="/ppt/notesSlides/notesSlide94.xml" ContentType="application/vnd.openxmlformats-officedocument.presentationml.notesSlide+xml"/>
  <Override PartName="/ppt/charts/chart21.xml" ContentType="application/vnd.openxmlformats-officedocument.drawingml.chart+xml"/>
  <Override PartName="/ppt/notesSlides/notesSlide95.xml" ContentType="application/vnd.openxmlformats-officedocument.presentationml.notesSlide+xml"/>
  <Override PartName="/ppt/charts/chart22.xml" ContentType="application/vnd.openxmlformats-officedocument.drawingml.chart+xml"/>
  <Override PartName="/ppt/charts/style18.xml" ContentType="application/vnd.ms-office.chartstyle+xml"/>
  <Override PartName="/ppt/charts/colors18.xml" ContentType="application/vnd.ms-office.chartcolorstyle+xml"/>
  <Override PartName="/ppt/notesSlides/notesSlide96.xml" ContentType="application/vnd.openxmlformats-officedocument.presentationml.notesSlide+xml"/>
  <Override PartName="/ppt/charts/chart23.xml" ContentType="application/vnd.openxmlformats-officedocument.drawingml.chart+xml"/>
  <Override PartName="/ppt/charts/style19.xml" ContentType="application/vnd.ms-office.chartstyle+xml"/>
  <Override PartName="/ppt/charts/colors19.xml" ContentType="application/vnd.ms-office.chartcolorstyle+xml"/>
  <Override PartName="/ppt/notesSlides/notesSlide97.xml" ContentType="application/vnd.openxmlformats-officedocument.presentationml.notesSlide+xml"/>
  <Override PartName="/ppt/charts/chart24.xml" ContentType="application/vnd.openxmlformats-officedocument.drawingml.chart+xml"/>
  <Override PartName="/ppt/charts/style20.xml" ContentType="application/vnd.ms-office.chartstyle+xml"/>
  <Override PartName="/ppt/charts/colors20.xml" ContentType="application/vnd.ms-office.chartcolorstyle+xml"/>
  <Override PartName="/ppt/notesSlides/notesSlide98.xml" ContentType="application/vnd.openxmlformats-officedocument.presentationml.notesSlide+xml"/>
  <Override PartName="/ppt/charts/chart25.xml" ContentType="application/vnd.openxmlformats-officedocument.drawingml.chart+xml"/>
  <Override PartName="/ppt/charts/style21.xml" ContentType="application/vnd.ms-office.chartstyle+xml"/>
  <Override PartName="/ppt/charts/colors21.xml" ContentType="application/vnd.ms-office.chartcolorstyle+xml"/>
  <Override PartName="/ppt/notesSlides/notesSlide99.xml" ContentType="application/vnd.openxmlformats-officedocument.presentationml.notesSlide+xml"/>
  <Override PartName="/ppt/charts/chart26.xml" ContentType="application/vnd.openxmlformats-officedocument.drawingml.chart+xml"/>
  <Override PartName="/ppt/charts/style22.xml" ContentType="application/vnd.ms-office.chartstyle+xml"/>
  <Override PartName="/ppt/charts/colors22.xml" ContentType="application/vnd.ms-office.chartcolorstyle+xml"/>
  <Override PartName="/ppt/notesSlides/notesSlide100.xml" ContentType="application/vnd.openxmlformats-officedocument.presentationml.notesSlide+xml"/>
  <Override PartName="/ppt/charts/chart27.xml" ContentType="application/vnd.openxmlformats-officedocument.drawingml.chart+xml"/>
  <Override PartName="/ppt/charts/style23.xml" ContentType="application/vnd.ms-office.chartstyle+xml"/>
  <Override PartName="/ppt/charts/colors23.xml" ContentType="application/vnd.ms-office.chartcolorstyle+xml"/>
  <Override PartName="/ppt/notesSlides/notesSlide101.xml" ContentType="application/vnd.openxmlformats-officedocument.presentationml.notesSlide+xml"/>
  <Override PartName="/ppt/charts/chart28.xml" ContentType="application/vnd.openxmlformats-officedocument.drawingml.chart+xml"/>
  <Override PartName="/ppt/charts/style24.xml" ContentType="application/vnd.ms-office.chartstyle+xml"/>
  <Override PartName="/ppt/charts/colors24.xml" ContentType="application/vnd.ms-office.chartcolorstyle+xml"/>
  <Override PartName="/ppt/notesSlides/notesSlide102.xml" ContentType="application/vnd.openxmlformats-officedocument.presentationml.notesSlide+xml"/>
  <Override PartName="/ppt/charts/chart29.xml" ContentType="application/vnd.openxmlformats-officedocument.drawingml.chart+xml"/>
  <Override PartName="/ppt/charts/style25.xml" ContentType="application/vnd.ms-office.chartstyle+xml"/>
  <Override PartName="/ppt/charts/colors25.xml" ContentType="application/vnd.ms-office.chartcolorstyle+xml"/>
  <Override PartName="/ppt/notesSlides/notesSlide103.xml" ContentType="application/vnd.openxmlformats-officedocument.presentationml.notesSlide+xml"/>
  <Override PartName="/ppt/charts/chart30.xml" ContentType="application/vnd.openxmlformats-officedocument.drawingml.chart+xml"/>
  <Override PartName="/ppt/notesSlides/notesSlide104.xml" ContentType="application/vnd.openxmlformats-officedocument.presentationml.notesSlide+xml"/>
  <Override PartName="/ppt/charts/chart31.xml" ContentType="application/vnd.openxmlformats-officedocument.drawingml.chart+xml"/>
  <Override PartName="/ppt/charts/style26.xml" ContentType="application/vnd.ms-office.chartstyle+xml"/>
  <Override PartName="/ppt/charts/colors26.xml" ContentType="application/vnd.ms-office.chartcolorstyle+xml"/>
  <Override PartName="/ppt/notesSlides/notesSlide105.xml" ContentType="application/vnd.openxmlformats-officedocument.presentationml.notesSlide+xml"/>
  <Override PartName="/ppt/charts/chart32.xml" ContentType="application/vnd.openxmlformats-officedocument.drawingml.chart+xml"/>
  <Override PartName="/ppt/charts/style27.xml" ContentType="application/vnd.ms-office.chartstyle+xml"/>
  <Override PartName="/ppt/charts/colors27.xml" ContentType="application/vnd.ms-office.chartcolorstyle+xml"/>
  <Override PartName="/ppt/charts/chart33.xml" ContentType="application/vnd.openxmlformats-officedocument.drawingml.chart+xml"/>
  <Override PartName="/ppt/charts/style28.xml" ContentType="application/vnd.ms-office.chartstyle+xml"/>
  <Override PartName="/ppt/charts/colors28.xml" ContentType="application/vnd.ms-office.chartcolorstyle+xml"/>
  <Override PartName="/ppt/notesSlides/notesSlide106.xml" ContentType="application/vnd.openxmlformats-officedocument.presentationml.notesSlide+xml"/>
  <Override PartName="/ppt/charts/chart34.xml" ContentType="application/vnd.openxmlformats-officedocument.drawingml.chart+xml"/>
  <Override PartName="/ppt/charts/style29.xml" ContentType="application/vnd.ms-office.chartstyle+xml"/>
  <Override PartName="/ppt/charts/colors29.xml" ContentType="application/vnd.ms-office.chartcolorstyle+xml"/>
  <Override PartName="/ppt/charts/chart35.xml" ContentType="application/vnd.openxmlformats-officedocument.drawingml.chart+xml"/>
  <Override PartName="/ppt/charts/style30.xml" ContentType="application/vnd.ms-office.chartstyle+xml"/>
  <Override PartName="/ppt/charts/colors30.xml" ContentType="application/vnd.ms-office.chartcolorstyle+xml"/>
  <Override PartName="/ppt/notesSlides/notesSlide107.xml" ContentType="application/vnd.openxmlformats-officedocument.presentationml.notesSlide+xml"/>
  <Override PartName="/ppt/charts/chart36.xml" ContentType="application/vnd.openxmlformats-officedocument.drawingml.chart+xml"/>
  <Override PartName="/ppt/charts/style31.xml" ContentType="application/vnd.ms-office.chartstyle+xml"/>
  <Override PartName="/ppt/charts/colors31.xml" ContentType="application/vnd.ms-office.chartcolorstyle+xml"/>
  <Override PartName="/ppt/charts/chart37.xml" ContentType="application/vnd.openxmlformats-officedocument.drawingml.chart+xml"/>
  <Override PartName="/ppt/charts/style32.xml" ContentType="application/vnd.ms-office.chartstyle+xml"/>
  <Override PartName="/ppt/charts/colors32.xml" ContentType="application/vnd.ms-office.chartcolorstyle+xml"/>
  <Override PartName="/ppt/notesSlides/notesSlide108.xml" ContentType="application/vnd.openxmlformats-officedocument.presentationml.notesSlide+xml"/>
  <Override PartName="/ppt/charts/chart38.xml" ContentType="application/vnd.openxmlformats-officedocument.drawingml.chart+xml"/>
  <Override PartName="/ppt/charts/style33.xml" ContentType="application/vnd.ms-office.chartstyle+xml"/>
  <Override PartName="/ppt/charts/colors33.xml" ContentType="application/vnd.ms-office.chartcolorstyle+xml"/>
  <Override PartName="/ppt/charts/chart39.xml" ContentType="application/vnd.openxmlformats-officedocument.drawingml.chart+xml"/>
  <Override PartName="/ppt/charts/style34.xml" ContentType="application/vnd.ms-office.chartstyle+xml"/>
  <Override PartName="/ppt/charts/colors34.xml" ContentType="application/vnd.ms-office.chartcolorstyle+xml"/>
  <Override PartName="/ppt/charts/chart40.xml" ContentType="application/vnd.openxmlformats-officedocument.drawingml.chart+xml"/>
  <Override PartName="/ppt/charts/style35.xml" ContentType="application/vnd.ms-office.chartstyle+xml"/>
  <Override PartName="/ppt/charts/colors35.xml" ContentType="application/vnd.ms-office.chartcolorstyle+xml"/>
  <Override PartName="/ppt/notesSlides/notesSlide109.xml" ContentType="application/vnd.openxmlformats-officedocument.presentationml.notesSlide+xml"/>
  <Override PartName="/ppt/charts/chart41.xml" ContentType="application/vnd.openxmlformats-officedocument.drawingml.chart+xml"/>
  <Override PartName="/ppt/drawings/drawing2.xml" ContentType="application/vnd.openxmlformats-officedocument.drawingml.chartshapes+xml"/>
  <Override PartName="/ppt/charts/chart42.xml" ContentType="application/vnd.openxmlformats-officedocument.drawingml.chart+xml"/>
  <Override PartName="/ppt/charts/style36.xml" ContentType="application/vnd.ms-office.chartstyle+xml"/>
  <Override PartName="/ppt/charts/colors36.xml" ContentType="application/vnd.ms-office.chartcolorstyle+xml"/>
  <Override PartName="/ppt/charts/chart43.xml" ContentType="application/vnd.openxmlformats-officedocument.drawingml.chart+xml"/>
  <Override PartName="/ppt/charts/style37.xml" ContentType="application/vnd.ms-office.chartstyle+xml"/>
  <Override PartName="/ppt/charts/colors37.xml" ContentType="application/vnd.ms-office.chartcolorstyle+xml"/>
  <Override PartName="/ppt/charts/chart44.xml" ContentType="application/vnd.openxmlformats-officedocument.drawingml.chart+xml"/>
  <Override PartName="/ppt/charts/style38.xml" ContentType="application/vnd.ms-office.chartstyle+xml"/>
  <Override PartName="/ppt/charts/colors38.xml" ContentType="application/vnd.ms-office.chartcolorstyle+xml"/>
  <Override PartName="/ppt/charts/chart45.xml" ContentType="application/vnd.openxmlformats-officedocument.drawingml.chart+xml"/>
  <Override PartName="/ppt/charts/style39.xml" ContentType="application/vnd.ms-office.chartstyle+xml"/>
  <Override PartName="/ppt/charts/colors39.xml" ContentType="application/vnd.ms-office.chartcolorstyle+xml"/>
  <Override PartName="/ppt/notesSlides/notesSlide110.xml" ContentType="application/vnd.openxmlformats-officedocument.presentationml.notesSlide+xml"/>
  <Override PartName="/ppt/charts/chart46.xml" ContentType="application/vnd.openxmlformats-officedocument.drawingml.chart+xml"/>
  <Override PartName="/ppt/charts/style40.xml" ContentType="application/vnd.ms-office.chartstyle+xml"/>
  <Override PartName="/ppt/charts/colors40.xml" ContentType="application/vnd.ms-office.chartcolorstyle+xml"/>
  <Override PartName="/ppt/notesSlides/notesSlide111.xml" ContentType="application/vnd.openxmlformats-officedocument.presentationml.notesSlide+xml"/>
  <Override PartName="/ppt/charts/chart47.xml" ContentType="application/vnd.openxmlformats-officedocument.drawingml.chart+xml"/>
  <Override PartName="/ppt/charts/style41.xml" ContentType="application/vnd.ms-office.chartstyle+xml"/>
  <Override PartName="/ppt/charts/colors41.xml" ContentType="application/vnd.ms-office.chartcolorstyle+xml"/>
  <Override PartName="/ppt/notesSlides/notesSlide112.xml" ContentType="application/vnd.openxmlformats-officedocument.presentationml.notesSlide+xml"/>
  <Override PartName="/ppt/charts/chart48.xml" ContentType="application/vnd.openxmlformats-officedocument.drawingml.chart+xml"/>
  <Override PartName="/ppt/charts/style42.xml" ContentType="application/vnd.ms-office.chartstyle+xml"/>
  <Override PartName="/ppt/charts/colors42.xml" ContentType="application/vnd.ms-office.chartcolorstyle+xml"/>
  <Override PartName="/ppt/notesSlides/notesSlide113.xml" ContentType="application/vnd.openxmlformats-officedocument.presentationml.notesSlide+xml"/>
  <Override PartName="/ppt/charts/chart49.xml" ContentType="application/vnd.openxmlformats-officedocument.drawingml.chart+xml"/>
  <Override PartName="/ppt/charts/style43.xml" ContentType="application/vnd.ms-office.chartstyle+xml"/>
  <Override PartName="/ppt/charts/colors43.xml" ContentType="application/vnd.ms-office.chartcolorstyle+xml"/>
  <Override PartName="/ppt/notesSlides/notesSlide114.xml" ContentType="application/vnd.openxmlformats-officedocument.presentationml.notesSlide+xml"/>
  <Override PartName="/ppt/charts/chart50.xml" ContentType="application/vnd.openxmlformats-officedocument.drawingml.chart+xml"/>
  <Override PartName="/ppt/charts/style44.xml" ContentType="application/vnd.ms-office.chartstyle+xml"/>
  <Override PartName="/ppt/charts/colors44.xml" ContentType="application/vnd.ms-office.chartcolorstyle+xml"/>
  <Override PartName="/ppt/charts/chart51.xml" ContentType="application/vnd.openxmlformats-officedocument.drawingml.chart+xml"/>
  <Override PartName="/ppt/charts/style45.xml" ContentType="application/vnd.ms-office.chartstyle+xml"/>
  <Override PartName="/ppt/charts/colors45.xml" ContentType="application/vnd.ms-office.chartcolorstyle+xml"/>
  <Override PartName="/ppt/notesSlides/notesSlide115.xml" ContentType="application/vnd.openxmlformats-officedocument.presentationml.notesSlide+xml"/>
  <Override PartName="/ppt/notesSlides/notesSlide116.xml" ContentType="application/vnd.openxmlformats-officedocument.presentationml.notesSlide+xml"/>
  <Override PartName="/ppt/charts/chart52.xml" ContentType="application/vnd.openxmlformats-officedocument.drawingml.chart+xml"/>
  <Override PartName="/ppt/notesSlides/notesSlide117.xml" ContentType="application/vnd.openxmlformats-officedocument.presentationml.notesSlide+xml"/>
  <Override PartName="/ppt/notesSlides/notesSlide118.xml" ContentType="application/vnd.openxmlformats-officedocument.presentationml.notesSlide+xml"/>
  <Override PartName="/ppt/notesSlides/notesSlide119.xml" ContentType="application/vnd.openxmlformats-officedocument.presentationml.notesSlide+xml"/>
  <Override PartName="/ppt/notesSlides/notesSlide120.xml" ContentType="application/vnd.openxmlformats-officedocument.presentationml.notesSlide+xml"/>
  <Override PartName="/ppt/notesSlides/notesSlide121.xml" ContentType="application/vnd.openxmlformats-officedocument.presentationml.notesSlide+xml"/>
  <Override PartName="/ppt/notesSlides/notesSlide122.xml" ContentType="application/vnd.openxmlformats-officedocument.presentationml.notesSlide+xml"/>
  <Override PartName="/ppt/notesSlides/notesSlide123.xml" ContentType="application/vnd.openxmlformats-officedocument.presentationml.notesSlide+xml"/>
  <Override PartName="/ppt/notesSlides/notesSlide124.xml" ContentType="application/vnd.openxmlformats-officedocument.presentationml.notesSlide+xml"/>
  <Override PartName="/ppt/notesSlides/notesSlide125.xml" ContentType="application/vnd.openxmlformats-officedocument.presentationml.notesSlide+xml"/>
  <Override PartName="/ppt/notesSlides/notesSlide126.xml" ContentType="application/vnd.openxmlformats-officedocument.presentationml.notesSlide+xml"/>
  <Override PartName="/ppt/notesSlides/notesSlide127.xml" ContentType="application/vnd.openxmlformats-officedocument.presentationml.notesSlide+xml"/>
  <Override PartName="/ppt/notesSlides/notesSlide128.xml" ContentType="application/vnd.openxmlformats-officedocument.presentationml.notesSlide+xml"/>
  <Override PartName="/ppt/notesSlides/notesSlide129.xml" ContentType="application/vnd.openxmlformats-officedocument.presentationml.notesSlide+xml"/>
  <Override PartName="/ppt/notesSlides/notesSlide130.xml" ContentType="application/vnd.openxmlformats-officedocument.presentationml.notesSlide+xml"/>
  <Override PartName="/ppt/notesSlides/notesSlide131.xml" ContentType="application/vnd.openxmlformats-officedocument.presentationml.notesSlide+xml"/>
  <Override PartName="/ppt/notesSlides/notesSlide132.xml" ContentType="application/vnd.openxmlformats-officedocument.presentationml.notesSlide+xml"/>
  <Override PartName="/ppt/notesSlides/notesSlide133.xml" ContentType="application/vnd.openxmlformats-officedocument.presentationml.notesSlide+xml"/>
  <Override PartName="/ppt/charts/chart53.xml" ContentType="application/vnd.openxmlformats-officedocument.drawingml.chart+xml"/>
  <Override PartName="/ppt/notesSlides/notesSlide134.xml" ContentType="application/vnd.openxmlformats-officedocument.presentationml.notesSlide+xml"/>
  <Override PartName="/ppt/notesSlides/notesSlide135.xml" ContentType="application/vnd.openxmlformats-officedocument.presentationml.notesSlide+xml"/>
  <Override PartName="/ppt/notesSlides/notesSlide136.xml" ContentType="application/vnd.openxmlformats-officedocument.presentationml.notesSlide+xml"/>
  <Override PartName="/ppt/charts/chart54.xml" ContentType="application/vnd.openxmlformats-officedocument.drawingml.chart+xml"/>
  <Override PartName="/ppt/charts/style46.xml" ContentType="application/vnd.ms-office.chartstyle+xml"/>
  <Override PartName="/ppt/charts/colors46.xml" ContentType="application/vnd.ms-office.chartcolorstyle+xml"/>
  <Override PartName="/ppt/notesSlides/notesSlide137.xml" ContentType="application/vnd.openxmlformats-officedocument.presentationml.notesSlide+xml"/>
  <Override PartName="/ppt/notesSlides/notesSlide138.xml" ContentType="application/vnd.openxmlformats-officedocument.presentationml.notesSlide+xml"/>
  <Override PartName="/ppt/notesSlides/notesSlide139.xml" ContentType="application/vnd.openxmlformats-officedocument.presentationml.notesSlide+xml"/>
  <Override PartName="/ppt/notesSlides/notesSlide140.xml" ContentType="application/vnd.openxmlformats-officedocument.presentationml.notesSlide+xml"/>
  <Override PartName="/ppt/notesSlides/notesSlide141.xml" ContentType="application/vnd.openxmlformats-officedocument.presentationml.notesSlide+xml"/>
  <Override PartName="/ppt/notesSlides/notesSlide142.xml" ContentType="application/vnd.openxmlformats-officedocument.presentationml.notesSlide+xml"/>
  <Override PartName="/ppt/notesSlides/notesSlide143.xml" ContentType="application/vnd.openxmlformats-officedocument.presentationml.notesSlide+xml"/>
  <Override PartName="/ppt/notesSlides/notesSlide144.xml" ContentType="application/vnd.openxmlformats-officedocument.presentationml.notesSlide+xml"/>
  <Override PartName="/ppt/notesSlides/notesSlide145.xml" ContentType="application/vnd.openxmlformats-officedocument.presentationml.notesSlide+xml"/>
  <Override PartName="/ppt/notesSlides/notesSlide146.xml" ContentType="application/vnd.openxmlformats-officedocument.presentationml.notesSlide+xml"/>
  <Override PartName="/ppt/notesSlides/notesSlide147.xml" ContentType="application/vnd.openxmlformats-officedocument.presentationml.notesSlide+xml"/>
  <Override PartName="/ppt/notesSlides/notesSlide148.xml" ContentType="application/vnd.openxmlformats-officedocument.presentationml.notesSlide+xml"/>
  <Override PartName="/ppt/notesSlides/notesSlide149.xml" ContentType="application/vnd.openxmlformats-officedocument.presentationml.notesSlide+xml"/>
  <Override PartName="/ppt/notesSlides/notesSlide150.xml" ContentType="application/vnd.openxmlformats-officedocument.presentationml.notesSlide+xml"/>
  <Override PartName="/ppt/charts/chart55.xml" ContentType="application/vnd.openxmlformats-officedocument.drawingml.chart+xml"/>
  <Override PartName="/ppt/charts/style47.xml" ContentType="application/vnd.ms-office.chartstyle+xml"/>
  <Override PartName="/ppt/charts/colors47.xml" ContentType="application/vnd.ms-office.chartcolorstyle+xml"/>
  <Override PartName="/ppt/drawings/drawing3.xml" ContentType="application/vnd.openxmlformats-officedocument.drawingml.chartshapes+xml"/>
  <Override PartName="/ppt/notesSlides/notesSlide151.xml" ContentType="application/vnd.openxmlformats-officedocument.presentationml.notesSlide+xml"/>
  <Override PartName="/ppt/charts/chart56.xml" ContentType="application/vnd.openxmlformats-officedocument.drawingml.chart+xml"/>
  <Override PartName="/ppt/charts/style48.xml" ContentType="application/vnd.ms-office.chartstyle+xml"/>
  <Override PartName="/ppt/charts/colors48.xml" ContentType="application/vnd.ms-office.chartcolorstyle+xml"/>
  <Override PartName="/ppt/notesSlides/notesSlide152.xml" ContentType="application/vnd.openxmlformats-officedocument.presentationml.notesSlide+xml"/>
  <Override PartName="/ppt/charts/chart57.xml" ContentType="application/vnd.openxmlformats-officedocument.drawingml.chart+xml"/>
  <Override PartName="/ppt/charts/style49.xml" ContentType="application/vnd.ms-office.chartstyle+xml"/>
  <Override PartName="/ppt/charts/colors49.xml" ContentType="application/vnd.ms-office.chartcolorstyle+xml"/>
  <Override PartName="/ppt/drawings/drawing4.xml" ContentType="application/vnd.openxmlformats-officedocument.drawingml.chartshapes+xml"/>
  <Override PartName="/ppt/charts/chart58.xml" ContentType="application/vnd.openxmlformats-officedocument.drawingml.chart+xml"/>
  <Override PartName="/ppt/charts/style50.xml" ContentType="application/vnd.ms-office.chartstyle+xml"/>
  <Override PartName="/ppt/charts/colors50.xml" ContentType="application/vnd.ms-office.chartcolorstyle+xml"/>
  <Override PartName="/ppt/drawings/drawing5.xml" ContentType="application/vnd.openxmlformats-officedocument.drawingml.chartshapes+xml"/>
  <Override PartName="/ppt/charts/chart59.xml" ContentType="application/vnd.openxmlformats-officedocument.drawingml.chart+xml"/>
  <Override PartName="/ppt/charts/style51.xml" ContentType="application/vnd.ms-office.chartstyle+xml"/>
  <Override PartName="/ppt/charts/colors51.xml" ContentType="application/vnd.ms-office.chartcolorstyle+xml"/>
  <Override PartName="/ppt/charts/chart60.xml" ContentType="application/vnd.openxmlformats-officedocument.drawingml.chart+xml"/>
  <Override PartName="/ppt/charts/style52.xml" ContentType="application/vnd.ms-office.chartstyle+xml"/>
  <Override PartName="/ppt/charts/colors52.xml" ContentType="application/vnd.ms-office.chartcolorstyle+xml"/>
  <Override PartName="/ppt/drawings/drawing6.xml" ContentType="application/vnd.openxmlformats-officedocument.drawingml.chartshapes+xml"/>
  <Override PartName="/ppt/charts/chart61.xml" ContentType="application/vnd.openxmlformats-officedocument.drawingml.chart+xml"/>
  <Override PartName="/ppt/charts/style53.xml" ContentType="application/vnd.ms-office.chartstyle+xml"/>
  <Override PartName="/ppt/charts/colors53.xml" ContentType="application/vnd.ms-office.chartcolorstyle+xml"/>
  <Override PartName="/ppt/notesSlides/notesSlide153.xml" ContentType="application/vnd.openxmlformats-officedocument.presentationml.notesSlide+xml"/>
  <Override PartName="/ppt/notesSlides/notesSlide154.xml" ContentType="application/vnd.openxmlformats-officedocument.presentationml.notesSlide+xml"/>
  <Override PartName="/ppt/notesSlides/notesSlide155.xml" ContentType="application/vnd.openxmlformats-officedocument.presentationml.notesSlide+xml"/>
  <Override PartName="/ppt/notesSlides/notesSlide156.xml" ContentType="application/vnd.openxmlformats-officedocument.presentationml.notesSlide+xml"/>
  <Override PartName="/ppt/notesSlides/notesSlide157.xml" ContentType="application/vnd.openxmlformats-officedocument.presentationml.notesSlide+xml"/>
  <Override PartName="/ppt/notesSlides/notesSlide158.xml" ContentType="application/vnd.openxmlformats-officedocument.presentationml.notesSlide+xml"/>
  <Override PartName="/ppt/notesSlides/notesSlide159.xml" ContentType="application/vnd.openxmlformats-officedocument.presentationml.notesSlide+xml"/>
  <Override PartName="/ppt/notesSlides/notesSlide160.xml" ContentType="application/vnd.openxmlformats-officedocument.presentationml.notesSlide+xml"/>
  <Override PartName="/ppt/notesSlides/notesSlide161.xml" ContentType="application/vnd.openxmlformats-officedocument.presentationml.notesSlide+xml"/>
  <Override PartName="/ppt/notesSlides/notesSlide162.xml" ContentType="application/vnd.openxmlformats-officedocument.presentationml.notesSlide+xml"/>
  <Override PartName="/ppt/changesInfos/changesInfo1.xml" ContentType="application/vnd.ms-powerpoint.changesinfo+xml"/>
  <Override PartName="/ppt/revisionInfo.xml" ContentType="application/vnd.ms-powerpoint.revisioninfo+xml"/>
  <Override PartName="/ppt/authors.xml" ContentType="application/vnd.ms-powerpoint.authors+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 Id="rId4" Type="http://schemas.openxmlformats.org/officeDocument/2006/relationships/custom-properties" Target="docProps/custom.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4"/>
  </p:sldMasterIdLst>
  <p:notesMasterIdLst>
    <p:notesMasterId r:id="rId250"/>
  </p:notesMasterIdLst>
  <p:sldIdLst>
    <p:sldId id="744" r:id="rId5"/>
    <p:sldId id="805" r:id="rId6"/>
    <p:sldId id="1093" r:id="rId7"/>
    <p:sldId id="2326" r:id="rId8"/>
    <p:sldId id="1584" r:id="rId9"/>
    <p:sldId id="1585" r:id="rId10"/>
    <p:sldId id="823" r:id="rId11"/>
    <p:sldId id="1587" r:id="rId12"/>
    <p:sldId id="2122" r:id="rId13"/>
    <p:sldId id="1588" r:id="rId14"/>
    <p:sldId id="818" r:id="rId15"/>
    <p:sldId id="1589" r:id="rId16"/>
    <p:sldId id="2123" r:id="rId17"/>
    <p:sldId id="2327" r:id="rId18"/>
    <p:sldId id="820" r:id="rId19"/>
    <p:sldId id="1591" r:id="rId20"/>
    <p:sldId id="1592" r:id="rId21"/>
    <p:sldId id="821" r:id="rId22"/>
    <p:sldId id="1926" r:id="rId23"/>
    <p:sldId id="1927" r:id="rId24"/>
    <p:sldId id="1814" r:id="rId25"/>
    <p:sldId id="1815" r:id="rId26"/>
    <p:sldId id="2322" r:id="rId27"/>
    <p:sldId id="2056" r:id="rId28"/>
    <p:sldId id="2489" r:id="rId29"/>
    <p:sldId id="2325" r:id="rId30"/>
    <p:sldId id="2059" r:id="rId31"/>
    <p:sldId id="1168" r:id="rId32"/>
    <p:sldId id="1169" r:id="rId33"/>
    <p:sldId id="2328" r:id="rId34"/>
    <p:sldId id="2062" r:id="rId35"/>
    <p:sldId id="2047" r:id="rId36"/>
    <p:sldId id="2048" r:id="rId37"/>
    <p:sldId id="2118" r:id="rId38"/>
    <p:sldId id="2075" r:id="rId39"/>
    <p:sldId id="2064" r:id="rId40"/>
    <p:sldId id="2065" r:id="rId41"/>
    <p:sldId id="2066" r:id="rId42"/>
    <p:sldId id="1340" r:id="rId43"/>
    <p:sldId id="2502" r:id="rId44"/>
    <p:sldId id="1826" r:id="rId45"/>
    <p:sldId id="1827" r:id="rId46"/>
    <p:sldId id="2055" r:id="rId47"/>
    <p:sldId id="1829" r:id="rId48"/>
    <p:sldId id="2494" r:id="rId49"/>
    <p:sldId id="2495" r:id="rId50"/>
    <p:sldId id="2496" r:id="rId51"/>
    <p:sldId id="2497" r:id="rId52"/>
    <p:sldId id="2498" r:id="rId53"/>
    <p:sldId id="2499" r:id="rId54"/>
    <p:sldId id="2500" r:id="rId55"/>
    <p:sldId id="2501" r:id="rId56"/>
    <p:sldId id="868" r:id="rId57"/>
    <p:sldId id="1067" r:id="rId58"/>
    <p:sldId id="1685" r:id="rId59"/>
    <p:sldId id="1713" r:id="rId60"/>
    <p:sldId id="1341" r:id="rId61"/>
    <p:sldId id="2329" r:id="rId62"/>
    <p:sldId id="2482" r:id="rId63"/>
    <p:sldId id="846" r:id="rId64"/>
    <p:sldId id="855" r:id="rId65"/>
    <p:sldId id="857" r:id="rId66"/>
    <p:sldId id="858" r:id="rId67"/>
    <p:sldId id="1338" r:id="rId68"/>
    <p:sldId id="1866" r:id="rId69"/>
    <p:sldId id="1865" r:id="rId70"/>
    <p:sldId id="1867" r:id="rId71"/>
    <p:sldId id="1860" r:id="rId72"/>
    <p:sldId id="1342" r:id="rId73"/>
    <p:sldId id="1056" r:id="rId74"/>
    <p:sldId id="1863" r:id="rId75"/>
    <p:sldId id="1859" r:id="rId76"/>
    <p:sldId id="1862" r:id="rId77"/>
    <p:sldId id="1855" r:id="rId78"/>
    <p:sldId id="1856" r:id="rId79"/>
    <p:sldId id="1857" r:id="rId80"/>
    <p:sldId id="1407" r:id="rId81"/>
    <p:sldId id="1747" r:id="rId82"/>
    <p:sldId id="2082" r:id="rId83"/>
    <p:sldId id="2083" r:id="rId84"/>
    <p:sldId id="2084" r:id="rId85"/>
    <p:sldId id="1045" r:id="rId86"/>
    <p:sldId id="2077" r:id="rId87"/>
    <p:sldId id="2078" r:id="rId88"/>
    <p:sldId id="1636" r:id="rId89"/>
    <p:sldId id="1743" r:id="rId90"/>
    <p:sldId id="1745" r:id="rId91"/>
    <p:sldId id="1047" r:id="rId92"/>
    <p:sldId id="2125" r:id="rId93"/>
    <p:sldId id="1666" r:id="rId94"/>
    <p:sldId id="1635" r:id="rId95"/>
    <p:sldId id="2114" r:id="rId96"/>
    <p:sldId id="1637" r:id="rId97"/>
    <p:sldId id="2145" r:id="rId98"/>
    <p:sldId id="1940" r:id="rId99"/>
    <p:sldId id="2151" r:id="rId100"/>
    <p:sldId id="1941" r:id="rId101"/>
    <p:sldId id="1908" r:id="rId102"/>
    <p:sldId id="1942" r:id="rId103"/>
    <p:sldId id="1943" r:id="rId104"/>
    <p:sldId id="1837" r:id="rId105"/>
    <p:sldId id="2142" r:id="rId106"/>
    <p:sldId id="1911" r:id="rId107"/>
    <p:sldId id="1748" r:id="rId108"/>
    <p:sldId id="1614" r:id="rId109"/>
    <p:sldId id="835" r:id="rId110"/>
    <p:sldId id="1616" r:id="rId111"/>
    <p:sldId id="1617" r:id="rId112"/>
    <p:sldId id="1618" r:id="rId113"/>
    <p:sldId id="1619" r:id="rId114"/>
    <p:sldId id="1749" r:id="rId115"/>
    <p:sldId id="1750" r:id="rId116"/>
    <p:sldId id="1751" r:id="rId117"/>
    <p:sldId id="1572" r:id="rId118"/>
    <p:sldId id="1578" r:id="rId119"/>
    <p:sldId id="1752" r:id="rId120"/>
    <p:sldId id="1753" r:id="rId121"/>
    <p:sldId id="1754" r:id="rId122"/>
    <p:sldId id="1573" r:id="rId123"/>
    <p:sldId id="1579" r:id="rId124"/>
    <p:sldId id="1755" r:id="rId125"/>
    <p:sldId id="1756" r:id="rId126"/>
    <p:sldId id="1849" r:id="rId127"/>
    <p:sldId id="1850" r:id="rId128"/>
    <p:sldId id="1851" r:id="rId129"/>
    <p:sldId id="1852" r:id="rId130"/>
    <p:sldId id="1853" r:id="rId131"/>
    <p:sldId id="1854" r:id="rId132"/>
    <p:sldId id="1877" r:id="rId133"/>
    <p:sldId id="1878" r:id="rId134"/>
    <p:sldId id="1967" r:id="rId135"/>
    <p:sldId id="2115" r:id="rId136"/>
    <p:sldId id="2116" r:id="rId137"/>
    <p:sldId id="2076" r:id="rId138"/>
    <p:sldId id="2060" r:id="rId139"/>
    <p:sldId id="2146" r:id="rId140"/>
    <p:sldId id="2147" r:id="rId141"/>
    <p:sldId id="2148" r:id="rId142"/>
    <p:sldId id="2149" r:id="rId143"/>
    <p:sldId id="2150" r:id="rId144"/>
    <p:sldId id="1944" r:id="rId145"/>
    <p:sldId id="1925" r:id="rId146"/>
    <p:sldId id="1804" r:id="rId147"/>
    <p:sldId id="1805" r:id="rId148"/>
    <p:sldId id="2126" r:id="rId149"/>
    <p:sldId id="1806" r:id="rId150"/>
    <p:sldId id="1807" r:id="rId151"/>
    <p:sldId id="2117" r:id="rId152"/>
    <p:sldId id="1808" r:id="rId153"/>
    <p:sldId id="1809" r:id="rId154"/>
    <p:sldId id="2119" r:id="rId155"/>
    <p:sldId id="1787" r:id="rId156"/>
    <p:sldId id="1788" r:id="rId157"/>
    <p:sldId id="2120" r:id="rId158"/>
    <p:sldId id="1789" r:id="rId159"/>
    <p:sldId id="2127" r:id="rId160"/>
    <p:sldId id="1790" r:id="rId161"/>
    <p:sldId id="1662" r:id="rId162"/>
    <p:sldId id="1663" r:id="rId163"/>
    <p:sldId id="1664" r:id="rId164"/>
    <p:sldId id="1974" r:id="rId165"/>
    <p:sldId id="1665" r:id="rId166"/>
    <p:sldId id="1945" r:id="rId167"/>
    <p:sldId id="1810" r:id="rId168"/>
    <p:sldId id="2081" r:id="rId169"/>
    <p:sldId id="2128" r:id="rId170"/>
    <p:sldId id="1767" r:id="rId171"/>
    <p:sldId id="1707" r:id="rId172"/>
    <p:sldId id="2129" r:id="rId173"/>
    <p:sldId id="1708" r:id="rId174"/>
    <p:sldId id="2143" r:id="rId175"/>
    <p:sldId id="1709" r:id="rId176"/>
    <p:sldId id="2144" r:id="rId177"/>
    <p:sldId id="1710" r:id="rId178"/>
    <p:sldId id="2131" r:id="rId179"/>
    <p:sldId id="1711" r:id="rId180"/>
    <p:sldId id="2132" r:id="rId181"/>
    <p:sldId id="967" r:id="rId182"/>
    <p:sldId id="968" r:id="rId183"/>
    <p:sldId id="969" r:id="rId184"/>
    <p:sldId id="970" r:id="rId185"/>
    <p:sldId id="971" r:id="rId186"/>
    <p:sldId id="2471" r:id="rId187"/>
    <p:sldId id="974" r:id="rId188"/>
    <p:sldId id="2121" r:id="rId189"/>
    <p:sldId id="2503" r:id="rId190"/>
    <p:sldId id="2133" r:id="rId191"/>
    <p:sldId id="2167" r:id="rId192"/>
    <p:sldId id="2280" r:id="rId193"/>
    <p:sldId id="2310" r:id="rId194"/>
    <p:sldId id="2356" r:id="rId195"/>
    <p:sldId id="2473" r:id="rId196"/>
    <p:sldId id="979" r:id="rId197"/>
    <p:sldId id="1953" r:id="rId198"/>
    <p:sldId id="1954" r:id="rId199"/>
    <p:sldId id="2504" r:id="rId200"/>
    <p:sldId id="2092" r:id="rId201"/>
    <p:sldId id="2393" r:id="rId202"/>
    <p:sldId id="2394" r:id="rId203"/>
    <p:sldId id="2505" r:id="rId204"/>
    <p:sldId id="1955" r:id="rId205"/>
    <p:sldId id="2472" r:id="rId206"/>
    <p:sldId id="1956" r:id="rId207"/>
    <p:sldId id="1957" r:id="rId208"/>
    <p:sldId id="1958" r:id="rId209"/>
    <p:sldId id="1959" r:id="rId210"/>
    <p:sldId id="2093" r:id="rId211"/>
    <p:sldId id="2357" r:id="rId212"/>
    <p:sldId id="2474" r:id="rId213"/>
    <p:sldId id="2506" r:id="rId214"/>
    <p:sldId id="1960" r:id="rId215"/>
    <p:sldId id="2311" r:id="rId216"/>
    <p:sldId id="2507" r:id="rId217"/>
    <p:sldId id="2508" r:id="rId218"/>
    <p:sldId id="2509" r:id="rId219"/>
    <p:sldId id="2134" r:id="rId220"/>
    <p:sldId id="2312" r:id="rId221"/>
    <p:sldId id="2510" r:id="rId222"/>
    <p:sldId id="1964" r:id="rId223"/>
    <p:sldId id="2041" r:id="rId224"/>
    <p:sldId id="2087" r:id="rId225"/>
    <p:sldId id="2135" r:id="rId226"/>
    <p:sldId id="2282" r:id="rId227"/>
    <p:sldId id="2358" r:id="rId228"/>
    <p:sldId id="2511" r:id="rId229"/>
    <p:sldId id="1965" r:id="rId230"/>
    <p:sldId id="2036" r:id="rId231"/>
    <p:sldId id="2088" r:id="rId232"/>
    <p:sldId id="2250" r:id="rId233"/>
    <p:sldId id="2400" r:id="rId234"/>
    <p:sldId id="2512" r:id="rId235"/>
    <p:sldId id="2359" r:id="rId236"/>
    <p:sldId id="2536" r:id="rId237"/>
    <p:sldId id="802" r:id="rId238"/>
    <p:sldId id="978" r:id="rId239"/>
    <p:sldId id="295" r:id="rId240"/>
    <p:sldId id="803" r:id="rId241"/>
    <p:sldId id="972" r:id="rId242"/>
    <p:sldId id="973" r:id="rId243"/>
    <p:sldId id="2537" r:id="rId244"/>
    <p:sldId id="975" r:id="rId245"/>
    <p:sldId id="824" r:id="rId246"/>
    <p:sldId id="976" r:id="rId247"/>
    <p:sldId id="977" r:id="rId248"/>
    <p:sldId id="1428" r:id="rId249"/>
  </p:sldIdLst>
  <p:sldSz cx="12192000" cy="6858000"/>
  <p:notesSz cx="6858000" cy="9144000"/>
  <p:defaultTextStyle>
    <a:defPPr>
      <a:defRPr lang="es-CO"/>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2160" userDrawn="1">
          <p15:clr>
            <a:srgbClr val="A4A3A4"/>
          </p15:clr>
        </p15:guide>
        <p15:guide id="2" pos="3840" userDrawn="1">
          <p15:clr>
            <a:srgbClr val="A4A3A4"/>
          </p15:clr>
        </p15:guide>
      </p15:sldGuideLst>
    </p:ext>
  </p:extLst>
</p:presentation>
</file>

<file path=ppt/authors.xml><?xml version="1.0" encoding="utf-8"?>
<p188:authorLst xmlns:a="http://schemas.openxmlformats.org/drawingml/2006/main" xmlns:r="http://schemas.openxmlformats.org/officeDocument/2006/relationships" xmlns:p188="http://schemas.microsoft.com/office/powerpoint/2018/8/main">
  <p188:author id="{E0175C1D-2F2D-C3C6-EB2E-988F5F31A2F1}" name="WILLIAM HERNANDO VARGAS BUITRAGO" initials="WHVB" userId="S::william.vargas@consorciopc.com::bd18eb93-b452-45c7-863b-e430755049bd" providerId="AD"/>
  <p188:author id="{F6DB063E-C4E1-259C-53E3-EEC7F711D545}" name="LORENA ISABEL PEÑA RODRIGUEZ" initials="LIPR" userId="S::lorena.pena@consorciopc.com::849caaae-547c-44d7-ae74-3b6942d002e9" providerId="AD"/>
  <p188:author id="{D83CEA49-FC06-A096-21A2-791D6F76069F}" name="ALLISON VIAFARA RINCON" initials="AVR" userId="S::allison.viafara@consorciopc.com::a6c724a7-0508-4075-811d-03f5aafa7e3f" providerId="AD"/>
  <p188:author id="{1D162550-1B66-6300-F4A1-63434BDE9C89}" name="LILLINETH OCAMPO CASTAÑEDA" initials="LOC" userId="S::lillineth.ocampo@consorciopc.com::651b59c4-c2a1-4852-ac00-d10213ba0680" providerId="AD"/>
  <p188:author id="{5CA72C90-78AB-2618-D841-D9B021C2148D}" name="FABIAN ANDRÉS  BARRETO RUBIANO" initials="FABR" userId="S::fabian.barreto@consorciopc.com::e66d9982-7649-4764-a43c-f9898b0aaca6" providerId="AD"/>
</p188:authorLst>
</file>

<file path=ppt/commentAuthors.xml><?xml version="1.0" encoding="utf-8"?>
<p:cmAuthorLst xmlns:a="http://schemas.openxmlformats.org/drawingml/2006/main" xmlns:r="http://schemas.openxmlformats.org/officeDocument/2006/relationships" xmlns:p="http://schemas.openxmlformats.org/presentationml/2006/main">
  <p:cmAuthor id="1" name="JHON ALFONSO PARRA BUSTOS" initials="JAPB" lastIdx="3" clrIdx="0">
    <p:extLst>
      <p:ext uri="{19B8F6BF-5375-455C-9EA6-DF929625EA0E}">
        <p15:presenceInfo xmlns:p15="http://schemas.microsoft.com/office/powerpoint/2012/main" userId="JHON ALFONSO PARRA BUSTOS" providerId="None"/>
      </p:ext>
    </p:extLst>
  </p:cmAuthor>
  <p:cmAuthor id="2" name="JHON ALFONSO PARRA BUSTOS" initials="JAPB [2]" lastIdx="3" clrIdx="1">
    <p:extLst>
      <p:ext uri="{19B8F6BF-5375-455C-9EA6-DF929625EA0E}">
        <p15:presenceInfo xmlns:p15="http://schemas.microsoft.com/office/powerpoint/2012/main" userId="S::jhon.parra@consorciopc.com::bd1ba1fa-dc2e-4037-90fe-cdcd896540f8" providerId="AD"/>
      </p:ext>
    </p:extLst>
  </p:cmAuthor>
  <p:cmAuthor id="3" name="LILIANA TRUJILLO" initials="LT" lastIdx="1" clrIdx="2">
    <p:extLst>
      <p:ext uri="{19B8F6BF-5375-455C-9EA6-DF929625EA0E}">
        <p15:presenceInfo xmlns:p15="http://schemas.microsoft.com/office/powerpoint/2012/main" userId="S::liliana.trujillo@redcom.com.co::ee1006bd-7597-4951-9853-31245658fbbb" providerId="AD"/>
      </p:ext>
    </p:extLst>
  </p:cmAuthor>
  <p:cmAuthor id="4" name="MARIA LUBIS APARICIO GONZALEZ" initials="MLAG" lastIdx="1" clrIdx="3">
    <p:extLst>
      <p:ext uri="{19B8F6BF-5375-455C-9EA6-DF929625EA0E}">
        <p15:presenceInfo xmlns:p15="http://schemas.microsoft.com/office/powerpoint/2012/main" userId="S::lubis.aparicio@redcom.com.co::02067a66-9e20-470d-8859-7b173320a691" providerId="AD"/>
      </p:ext>
    </p:extLst>
  </p:cmAuthor>
</p:cm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122D40"/>
    <a:srgbClr val="FFFFFF"/>
    <a:srgbClr val="05488D"/>
    <a:srgbClr val="008CC4"/>
    <a:srgbClr val="EB5113"/>
    <a:srgbClr val="62BC80"/>
    <a:srgbClr val="0F8B32"/>
    <a:srgbClr val="F8B92D"/>
    <a:srgbClr val="40B063"/>
    <a:srgbClr val="66201E"/>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p1510:revLst>
    <p1510:client id="{43479106-43D7-4E23-BBD8-D13C47D28091}" v="3" dt="2024-12-13T16:15:13.471"/>
    <p1510:client id="{99D1381C-05D1-9CC7-7990-42B8A74591C4}" v="67" dt="2024-12-13T18:24:14.469"/>
    <p1510:client id="{E518E0DB-41D1-5372-4D20-AFF0DA859B16}" v="181" dt="2024-12-13T18:19:18.761"/>
  </p1510:revLst>
</p1510:revInfo>
</file>

<file path=ppt/tableStyles.xml><?xml version="1.0" encoding="utf-8"?>
<a:tblStyleLst xmlns:a="http://schemas.openxmlformats.org/drawingml/2006/main" def="{5C22544A-7EE6-4342-B048-85BDC9FD1C3A}">
  <a:tblStyle styleId="{616DA210-FB5B-4158-B5E0-FEB733F419BA}" styleName="Estilo claro 3">
    <a:wholeTbl>
      <a:tcTxStyle>
        <a:fontRef idx="minor">
          <a:scrgbClr r="0" g="0" b="0"/>
        </a:fontRef>
        <a:schemeClr val="tx1"/>
      </a:tcTxStyle>
      <a:tcStyle>
        <a:tcBdr>
          <a:left>
            <a:ln w="12700" cmpd="sng">
              <a:solidFill>
                <a:schemeClr val="tx1"/>
              </a:solidFill>
            </a:ln>
          </a:left>
          <a:right>
            <a:ln w="12700" cmpd="sng">
              <a:solidFill>
                <a:schemeClr val="tx1"/>
              </a:solidFill>
            </a:ln>
          </a:right>
          <a:top>
            <a:ln w="12700" cmpd="sng">
              <a:solidFill>
                <a:schemeClr val="tx1"/>
              </a:solidFill>
            </a:ln>
          </a:top>
          <a:bottom>
            <a:ln w="12700" cmpd="sng">
              <a:solidFill>
                <a:schemeClr val="tx1"/>
              </a:solidFill>
            </a:ln>
          </a:bottom>
          <a:insideH>
            <a:ln w="12700" cmpd="sng">
              <a:solidFill>
                <a:schemeClr val="tx1"/>
              </a:solidFill>
            </a:ln>
          </a:insideH>
          <a:insideV>
            <a:ln w="12700" cmpd="sng">
              <a:solidFill>
                <a:schemeClr val="tx1"/>
              </a:solidFill>
            </a:ln>
          </a:insideV>
        </a:tcBdr>
        <a:fill>
          <a:noFill/>
        </a:fill>
      </a:tcStyle>
    </a:wholeTbl>
    <a:band1H>
      <a:tcStyle>
        <a:tcBdr/>
        <a:fill>
          <a:solidFill>
            <a:schemeClr val="tx1">
              <a:alpha val="20000"/>
            </a:schemeClr>
          </a:solidFill>
        </a:fill>
      </a:tcStyle>
    </a:band1H>
    <a:band1V>
      <a:tcStyle>
        <a:tcBdr/>
        <a:fill>
          <a:solidFill>
            <a:schemeClr val="tx1">
              <a:alpha val="20000"/>
            </a:schemeClr>
          </a:solidFill>
        </a:fill>
      </a:tcStyle>
    </a:band1V>
    <a:lastCol>
      <a:tcTxStyle b="on"/>
      <a:tcStyle>
        <a:tcBdr/>
      </a:tcStyle>
    </a:lastCol>
    <a:firstCol>
      <a:tcTxStyle b="on"/>
      <a:tcStyle>
        <a:tcBdr/>
      </a:tcStyle>
    </a:firstCol>
    <a:lastRow>
      <a:tcTxStyle b="on"/>
      <a:tcStyle>
        <a:tcBdr>
          <a:top>
            <a:ln w="50800" cmpd="dbl">
              <a:solidFill>
                <a:schemeClr val="tx1"/>
              </a:solidFill>
            </a:ln>
          </a:top>
        </a:tcBdr>
        <a:fill>
          <a:noFill/>
        </a:fill>
      </a:tcStyle>
    </a:lastRow>
    <a:firstRow>
      <a:tcTxStyle b="on"/>
      <a:tcStyle>
        <a:tcBdr>
          <a:bottom>
            <a:ln w="25400" cmpd="sng">
              <a:solidFill>
                <a:schemeClr val="tx1"/>
              </a:solidFill>
            </a:ln>
          </a:bottom>
        </a:tcBdr>
        <a:fill>
          <a:noFill/>
        </a:fill>
      </a:tcStyle>
    </a:firstRow>
  </a:tblStyle>
  <a:tblStyle styleId="{69012ECD-51FC-41F1-AA8D-1B2483CD663E}" styleName="Estilo claro 2 - Acento 1">
    <a:wholeTbl>
      <a:tcTxStyle>
        <a:fontRef idx="minor">
          <a:scrgbClr r="0" g="0" b="0"/>
        </a:fontRef>
        <a:schemeClr val="tx1"/>
      </a:tcTxStyle>
      <a:tcStyle>
        <a:tcBdr>
          <a:left>
            <a:lnRef idx="1">
              <a:schemeClr val="accent1"/>
            </a:lnRef>
          </a:left>
          <a:right>
            <a:lnRef idx="1">
              <a:schemeClr val="accent1"/>
            </a:lnRef>
          </a:right>
          <a:top>
            <a:lnRef idx="1">
              <a:schemeClr val="accent1"/>
            </a:lnRef>
          </a:top>
          <a:bottom>
            <a:lnRef idx="1">
              <a:schemeClr val="accent1"/>
            </a:lnRef>
          </a:bottom>
          <a:insideH>
            <a:ln>
              <a:noFill/>
            </a:ln>
          </a:insideH>
          <a:insideV>
            <a:ln>
              <a:noFill/>
            </a:ln>
          </a:insideV>
        </a:tcBdr>
        <a:fill>
          <a:noFill/>
        </a:fill>
      </a:tcStyle>
    </a:wholeTbl>
    <a:band1H>
      <a:tcStyle>
        <a:tcBdr>
          <a:top>
            <a:lnRef idx="1">
              <a:schemeClr val="accent1"/>
            </a:lnRef>
          </a:top>
          <a:bottom>
            <a:lnRef idx="1">
              <a:schemeClr val="accent1"/>
            </a:lnRef>
          </a:bottom>
        </a:tcBdr>
      </a:tcStyle>
    </a:band1H>
    <a:band1V>
      <a:tcStyle>
        <a:tcBdr>
          <a:left>
            <a:lnRef idx="1">
              <a:schemeClr val="accent1"/>
            </a:lnRef>
          </a:left>
          <a:right>
            <a:lnRef idx="1">
              <a:schemeClr val="accent1"/>
            </a:lnRef>
          </a:right>
        </a:tcBdr>
      </a:tcStyle>
    </a:band1V>
    <a:band2V>
      <a:tcStyle>
        <a:tcBdr>
          <a:left>
            <a:lnRef idx="1">
              <a:schemeClr val="accent1"/>
            </a:lnRef>
          </a:left>
          <a:right>
            <a:lnRef idx="1">
              <a:schemeClr val="accent1"/>
            </a:lnRef>
          </a:right>
        </a:tcBdr>
      </a:tcStyle>
    </a:band2V>
    <a:lastCol>
      <a:tcTxStyle b="on"/>
      <a:tcStyle>
        <a:tcBdr/>
      </a:tcStyle>
    </a:lastCol>
    <a:firstCol>
      <a:tcTxStyle b="on"/>
      <a:tcStyle>
        <a:tcBdr/>
      </a:tcStyle>
    </a:firstCol>
    <a:lastRow>
      <a:tcTxStyle b="on"/>
      <a:tcStyle>
        <a:tcBdr>
          <a:top>
            <a:ln w="50800" cmpd="dbl">
              <a:solidFill>
                <a:schemeClr val="accent1"/>
              </a:solidFill>
            </a:ln>
          </a:top>
        </a:tcBdr>
      </a:tcStyle>
    </a:lastRow>
    <a:firstRow>
      <a:tcTxStyle b="on">
        <a:fontRef idx="minor">
          <a:scrgbClr r="0" g="0" b="0"/>
        </a:fontRef>
        <a:schemeClr val="bg1"/>
      </a:tcTxStyle>
      <a:tcStyle>
        <a:tcBdr/>
        <a:fillRef idx="1">
          <a:schemeClr val="accent1"/>
        </a:fillRef>
      </a:tcStyle>
    </a:firstRow>
  </a:tblStyle>
  <a:tblStyle styleId="{7E9639D4-E3E2-4D34-9284-5A2195B3D0D7}" styleName="Estilo claro 2">
    <a:wholeTbl>
      <a:tcTxStyle>
        <a:fontRef idx="minor">
          <a:scrgbClr r="0" g="0" b="0"/>
        </a:fontRef>
        <a:schemeClr val="tx1"/>
      </a:tcTxStyle>
      <a:tcStyle>
        <a:tcBdr>
          <a:left>
            <a:lnRef idx="1">
              <a:schemeClr val="tx1"/>
            </a:lnRef>
          </a:left>
          <a:right>
            <a:lnRef idx="1">
              <a:schemeClr val="tx1"/>
            </a:lnRef>
          </a:right>
          <a:top>
            <a:lnRef idx="1">
              <a:schemeClr val="tx1"/>
            </a:lnRef>
          </a:top>
          <a:bottom>
            <a:lnRef idx="1">
              <a:schemeClr val="tx1"/>
            </a:lnRef>
          </a:bottom>
          <a:insideH>
            <a:ln>
              <a:noFill/>
            </a:ln>
          </a:insideH>
          <a:insideV>
            <a:ln>
              <a:noFill/>
            </a:ln>
          </a:insideV>
        </a:tcBdr>
        <a:fill>
          <a:noFill/>
        </a:fill>
      </a:tcStyle>
    </a:wholeTbl>
    <a:band1H>
      <a:tcStyle>
        <a:tcBdr>
          <a:top>
            <a:lnRef idx="1">
              <a:schemeClr val="tx1"/>
            </a:lnRef>
          </a:top>
          <a:bottom>
            <a:lnRef idx="1">
              <a:schemeClr val="tx1"/>
            </a:lnRef>
          </a:bottom>
        </a:tcBdr>
      </a:tcStyle>
    </a:band1H>
    <a:band1V>
      <a:tcStyle>
        <a:tcBdr>
          <a:left>
            <a:lnRef idx="1">
              <a:schemeClr val="tx1"/>
            </a:lnRef>
          </a:left>
          <a:right>
            <a:lnRef idx="1">
              <a:schemeClr val="tx1"/>
            </a:lnRef>
          </a:right>
        </a:tcBdr>
      </a:tcStyle>
    </a:band1V>
    <a:band2V>
      <a:tcStyle>
        <a:tcBdr>
          <a:left>
            <a:lnRef idx="1">
              <a:schemeClr val="tx1"/>
            </a:lnRef>
          </a:left>
          <a:right>
            <a:lnRef idx="1">
              <a:schemeClr val="tx1"/>
            </a:lnRef>
          </a:right>
        </a:tcBdr>
      </a:tcStyle>
    </a:band2V>
    <a:lastCol>
      <a:tcTxStyle b="on"/>
      <a:tcStyle>
        <a:tcBdr/>
      </a:tcStyle>
    </a:lastCol>
    <a:firstCol>
      <a:tcTxStyle b="on"/>
      <a:tcStyle>
        <a:tcBdr/>
      </a:tcStyle>
    </a:firstCol>
    <a:lastRow>
      <a:tcTxStyle b="on"/>
      <a:tcStyle>
        <a:tcBdr>
          <a:top>
            <a:ln w="50800" cmpd="dbl">
              <a:solidFill>
                <a:schemeClr val="tx1"/>
              </a:solidFill>
            </a:ln>
          </a:top>
        </a:tcBdr>
      </a:tcStyle>
    </a:lastRow>
    <a:firstRow>
      <a:tcTxStyle b="on">
        <a:fontRef idx="minor">
          <a:scrgbClr r="0" g="0" b="0"/>
        </a:fontRef>
        <a:schemeClr val="bg1"/>
      </a:tcTxStyle>
      <a:tcStyle>
        <a:tcBdr/>
        <a:fillRef idx="1">
          <a:schemeClr val="tx1"/>
        </a:fillRef>
      </a:tcStyle>
    </a:firstRow>
  </a:tblStyle>
  <a:tblStyle styleId="{72833802-FEF1-4C79-8D5D-14CF1EAF98D9}" styleName="Estilo claro 2 - Acento 2">
    <a:wholeTbl>
      <a:tcTxStyle>
        <a:fontRef idx="minor">
          <a:scrgbClr r="0" g="0" b="0"/>
        </a:fontRef>
        <a:schemeClr val="tx1"/>
      </a:tcTxStyle>
      <a:tcStyle>
        <a:tcBdr>
          <a:left>
            <a:lnRef idx="1">
              <a:schemeClr val="accent2"/>
            </a:lnRef>
          </a:left>
          <a:right>
            <a:lnRef idx="1">
              <a:schemeClr val="accent2"/>
            </a:lnRef>
          </a:right>
          <a:top>
            <a:lnRef idx="1">
              <a:schemeClr val="accent2"/>
            </a:lnRef>
          </a:top>
          <a:bottom>
            <a:lnRef idx="1">
              <a:schemeClr val="accent2"/>
            </a:lnRef>
          </a:bottom>
          <a:insideH>
            <a:ln>
              <a:noFill/>
            </a:ln>
          </a:insideH>
          <a:insideV>
            <a:ln>
              <a:noFill/>
            </a:ln>
          </a:insideV>
        </a:tcBdr>
        <a:fill>
          <a:noFill/>
        </a:fill>
      </a:tcStyle>
    </a:wholeTbl>
    <a:band1H>
      <a:tcStyle>
        <a:tcBdr>
          <a:top>
            <a:lnRef idx="1">
              <a:schemeClr val="accent2"/>
            </a:lnRef>
          </a:top>
          <a:bottom>
            <a:lnRef idx="1">
              <a:schemeClr val="accent2"/>
            </a:lnRef>
          </a:bottom>
        </a:tcBdr>
      </a:tcStyle>
    </a:band1H>
    <a:band1V>
      <a:tcStyle>
        <a:tcBdr>
          <a:left>
            <a:lnRef idx="1">
              <a:schemeClr val="accent2"/>
            </a:lnRef>
          </a:left>
          <a:right>
            <a:lnRef idx="1">
              <a:schemeClr val="accent2"/>
            </a:lnRef>
          </a:right>
        </a:tcBdr>
      </a:tcStyle>
    </a:band1V>
    <a:band2V>
      <a:tcStyle>
        <a:tcBdr>
          <a:left>
            <a:lnRef idx="1">
              <a:schemeClr val="accent2"/>
            </a:lnRef>
          </a:left>
          <a:right>
            <a:lnRef idx="1">
              <a:schemeClr val="accent2"/>
            </a:lnRef>
          </a:right>
        </a:tcBdr>
      </a:tcStyle>
    </a:band2V>
    <a:lastCol>
      <a:tcTxStyle b="on"/>
      <a:tcStyle>
        <a:tcBdr/>
      </a:tcStyle>
    </a:lastCol>
    <a:firstCol>
      <a:tcTxStyle b="on"/>
      <a:tcStyle>
        <a:tcBdr/>
      </a:tcStyle>
    </a:firstCol>
    <a:lastRow>
      <a:tcTxStyle b="on"/>
      <a:tcStyle>
        <a:tcBdr>
          <a:top>
            <a:ln w="50800" cmpd="dbl">
              <a:solidFill>
                <a:schemeClr val="accent2"/>
              </a:solidFill>
            </a:ln>
          </a:top>
        </a:tcBdr>
      </a:tcStyle>
    </a:lastRow>
    <a:firstRow>
      <a:tcTxStyle b="on">
        <a:fontRef idx="minor">
          <a:scrgbClr r="0" g="0" b="0"/>
        </a:fontRef>
        <a:schemeClr val="bg1"/>
      </a:tcTxStyle>
      <a:tcStyle>
        <a:tcBdr/>
        <a:fillRef idx="1">
          <a:schemeClr val="accent2"/>
        </a:fillRef>
      </a:tcStyle>
    </a:firstRow>
  </a:tblStyle>
  <a:tblStyle styleId="{5C22544A-7EE6-4342-B048-85BDC9FD1C3A}" styleName="Estilo medio 2 - Énfasis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93296810-A885-4BE3-A3E7-6D5BEEA58F35}" styleName="Estilo medio 2 - Énfasis 6">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6">
              <a:tint val="20000"/>
            </a:schemeClr>
          </a:solidFill>
        </a:fill>
      </a:tcStyle>
    </a:wholeTbl>
    <a:band1H>
      <a:tcStyle>
        <a:tcBdr/>
        <a:fill>
          <a:solidFill>
            <a:schemeClr val="accent6">
              <a:tint val="40000"/>
            </a:schemeClr>
          </a:solidFill>
        </a:fill>
      </a:tcStyle>
    </a:band1H>
    <a:band2H>
      <a:tcStyle>
        <a:tcBdr/>
      </a:tcStyle>
    </a:band2H>
    <a:band1V>
      <a:tcStyle>
        <a:tcBdr/>
        <a:fill>
          <a:solidFill>
            <a:schemeClr val="accent6">
              <a:tint val="40000"/>
            </a:schemeClr>
          </a:solidFill>
        </a:fill>
      </a:tcStyle>
    </a:band1V>
    <a:band2V>
      <a:tcStyle>
        <a:tcBdr/>
      </a:tcStyle>
    </a:band2V>
    <a:lastCol>
      <a:tcTxStyle b="on">
        <a:fontRef idx="minor">
          <a:prstClr val="black"/>
        </a:fontRef>
        <a:schemeClr val="lt1"/>
      </a:tcTxStyle>
      <a:tcStyle>
        <a:tcBdr/>
        <a:fill>
          <a:solidFill>
            <a:schemeClr val="accent6"/>
          </a:solidFill>
        </a:fill>
      </a:tcStyle>
    </a:lastCol>
    <a:firstCol>
      <a:tcTxStyle b="on">
        <a:fontRef idx="minor">
          <a:prstClr val="black"/>
        </a:fontRef>
        <a:schemeClr val="lt1"/>
      </a:tcTxStyle>
      <a:tcStyle>
        <a:tcBdr/>
        <a:fill>
          <a:solidFill>
            <a:schemeClr val="accent6"/>
          </a:solidFill>
        </a:fill>
      </a:tcStyle>
    </a:firstCol>
    <a:lastRow>
      <a:tcTxStyle b="on">
        <a:fontRef idx="minor">
          <a:prstClr val="black"/>
        </a:fontRef>
        <a:schemeClr val="lt1"/>
      </a:tcTxStyle>
      <a:tcStyle>
        <a:tcBdr>
          <a:top>
            <a:ln w="38100" cmpd="sng">
              <a:solidFill>
                <a:schemeClr val="lt1"/>
              </a:solidFill>
            </a:ln>
          </a:top>
        </a:tcBdr>
        <a:fill>
          <a:solidFill>
            <a:schemeClr val="accent6"/>
          </a:solidFill>
        </a:fill>
      </a:tcStyle>
    </a:lastRow>
    <a:firstRow>
      <a:tcTxStyle b="on">
        <a:fontRef idx="minor">
          <a:prstClr val="black"/>
        </a:fontRef>
        <a:schemeClr val="lt1"/>
      </a:tcTxStyle>
      <a:tcStyle>
        <a:tcBdr>
          <a:bottom>
            <a:ln w="38100" cmpd="sng">
              <a:solidFill>
                <a:schemeClr val="lt1"/>
              </a:solidFill>
            </a:ln>
          </a:bottom>
        </a:tcBdr>
        <a:fill>
          <a:solidFill>
            <a:schemeClr val="accent6"/>
          </a:solidFill>
        </a:fill>
      </a:tcStyle>
    </a:firstRow>
  </a:tblStyle>
  <a:tblStyle styleId="{793D81CF-94F2-401A-BA57-92F5A7B2D0C5}" styleName="Estilo medio 1">
    <a:wholeTbl>
      <a:tcTxStyle>
        <a:fontRef idx="minor">
          <a:scrgbClr r="0" g="0" b="0"/>
        </a:fontRef>
        <a:schemeClr val="dk1"/>
      </a:tcTxStyle>
      <a:tcStyle>
        <a:tcBdr>
          <a:left>
            <a:ln w="12700" cmpd="sng">
              <a:solidFill>
                <a:schemeClr val="dk1"/>
              </a:solidFill>
            </a:ln>
          </a:left>
          <a:right>
            <a:ln w="12700" cmpd="sng">
              <a:solidFill>
                <a:schemeClr val="dk1"/>
              </a:solidFill>
            </a:ln>
          </a:right>
          <a:top>
            <a:ln w="12700" cmpd="sng">
              <a:solidFill>
                <a:schemeClr val="dk1"/>
              </a:solidFill>
            </a:ln>
          </a:top>
          <a:bottom>
            <a:ln w="12700" cmpd="sng">
              <a:solidFill>
                <a:schemeClr val="dk1"/>
              </a:solidFill>
            </a:ln>
          </a:bottom>
          <a:insideH>
            <a:ln w="12700" cmpd="sng">
              <a:solidFill>
                <a:schemeClr val="dk1"/>
              </a:solidFill>
            </a:ln>
          </a:insideH>
          <a:insideV>
            <a:ln>
              <a:noFill/>
            </a:ln>
          </a:insideV>
        </a:tcBdr>
        <a:fill>
          <a:solidFill>
            <a:schemeClr val="lt1"/>
          </a:solidFill>
        </a:fill>
      </a:tcStyle>
    </a:wholeTbl>
    <a:band1H>
      <a:tcStyle>
        <a:tcBdr/>
        <a:fill>
          <a:solidFill>
            <a:schemeClr val="dk1">
              <a:tint val="20000"/>
            </a:schemeClr>
          </a:solidFill>
        </a:fill>
      </a:tcStyle>
    </a:band1H>
    <a:band1V>
      <a:tcStyle>
        <a:tcBdr/>
        <a:fill>
          <a:solidFill>
            <a:schemeClr val="dk1">
              <a:tint val="20000"/>
            </a:schemeClr>
          </a:solidFill>
        </a:fill>
      </a:tcStyle>
    </a:band1V>
    <a:lastCol>
      <a:tcTxStyle b="on"/>
      <a:tcStyle>
        <a:tcBdr/>
      </a:tcStyle>
    </a:lastCol>
    <a:firstCol>
      <a:tcTxStyle b="on"/>
      <a:tcStyle>
        <a:tcBdr/>
      </a:tcStyle>
    </a:firstCol>
    <a:lastRow>
      <a:tcTxStyle b="on"/>
      <a:tcStyle>
        <a:tcBdr>
          <a:top>
            <a:ln w="50800" cmpd="dbl">
              <a:solidFill>
                <a:schemeClr val="dk1"/>
              </a:solidFill>
            </a:ln>
          </a:top>
        </a:tcBdr>
        <a:fill>
          <a:solidFill>
            <a:schemeClr val="lt1"/>
          </a:solidFill>
        </a:fill>
      </a:tcStyle>
    </a:lastRow>
    <a:firstRow>
      <a:tcTxStyle b="on">
        <a:fontRef idx="minor">
          <a:scrgbClr r="0" g="0" b="0"/>
        </a:fontRef>
        <a:schemeClr val="lt1"/>
      </a:tcTxStyle>
      <a:tcStyle>
        <a:tcBdr/>
        <a:fill>
          <a:solidFill>
            <a:schemeClr val="dk1"/>
          </a:solidFill>
        </a:fill>
      </a:tcStyle>
    </a:firstRow>
  </a:tblStyle>
  <a:tblStyle styleId="{B301B821-A1FF-4177-AEE7-76D212191A09}" styleName="Estilo medio 1 - Énfasis 1">
    <a:wholeTbl>
      <a:tcTxStyle>
        <a:fontRef idx="minor">
          <a:scrgbClr r="0" g="0" b="0"/>
        </a:fontRef>
        <a:schemeClr val="dk1"/>
      </a:tcTxStyle>
      <a:tcStyle>
        <a:tcBdr>
          <a:left>
            <a:ln w="12700" cmpd="sng">
              <a:solidFill>
                <a:schemeClr val="accent1"/>
              </a:solidFill>
            </a:ln>
          </a:left>
          <a:right>
            <a:ln w="12700" cmpd="sng">
              <a:solidFill>
                <a:schemeClr val="accent1"/>
              </a:solidFill>
            </a:ln>
          </a:right>
          <a:top>
            <a:ln w="12700" cmpd="sng">
              <a:solidFill>
                <a:schemeClr val="accent1"/>
              </a:solidFill>
            </a:ln>
          </a:top>
          <a:bottom>
            <a:ln w="12700" cmpd="sng">
              <a:solidFill>
                <a:schemeClr val="accent1"/>
              </a:solidFill>
            </a:ln>
          </a:bottom>
          <a:insideH>
            <a:ln w="12700" cmpd="sng">
              <a:solidFill>
                <a:schemeClr val="accent1"/>
              </a:solidFill>
            </a:ln>
          </a:insideH>
          <a:insideV>
            <a:ln>
              <a:noFill/>
            </a:ln>
          </a:insideV>
        </a:tcBdr>
        <a:fill>
          <a:solidFill>
            <a:schemeClr val="lt1"/>
          </a:solidFill>
        </a:fill>
      </a:tcStyle>
    </a:wholeTbl>
    <a:band1H>
      <a:tcStyle>
        <a:tcBdr/>
        <a:fill>
          <a:solidFill>
            <a:schemeClr val="accent1">
              <a:tint val="20000"/>
            </a:schemeClr>
          </a:solidFill>
        </a:fill>
      </a:tcStyle>
    </a:band1H>
    <a:band1V>
      <a:tcStyle>
        <a:tcBdr/>
        <a:fill>
          <a:solidFill>
            <a:schemeClr val="accent1">
              <a:tint val="20000"/>
            </a:schemeClr>
          </a:solidFill>
        </a:fill>
      </a:tcStyle>
    </a:band1V>
    <a:lastCol>
      <a:tcTxStyle b="on"/>
      <a:tcStyle>
        <a:tcBdr/>
      </a:tcStyle>
    </a:lastCol>
    <a:firstCol>
      <a:tcTxStyle b="on"/>
      <a:tcStyle>
        <a:tcBdr/>
      </a:tcStyle>
    </a:firstCol>
    <a:lastRow>
      <a:tcTxStyle b="on"/>
      <a:tcStyle>
        <a:tcBdr>
          <a:top>
            <a:ln w="50800" cmpd="dbl">
              <a:solidFill>
                <a:schemeClr val="accent1"/>
              </a:solidFill>
            </a:ln>
          </a:top>
        </a:tcBdr>
        <a:fill>
          <a:solidFill>
            <a:schemeClr val="lt1"/>
          </a:solidFill>
        </a:fill>
      </a:tcStyle>
    </a:lastRow>
    <a:firstRow>
      <a:tcTxStyle b="on">
        <a:fontRef idx="minor">
          <a:scrgbClr r="0" g="0" b="0"/>
        </a:fontRef>
        <a:schemeClr val="lt1"/>
      </a:tcTxStyle>
      <a:tcStyle>
        <a:tcBdr/>
        <a:fill>
          <a:solidFill>
            <a:schemeClr val="accent1"/>
          </a:solidFill>
        </a:fill>
      </a:tcStyle>
    </a:firstRow>
  </a:tblStyle>
  <a:tblStyle styleId="{D113A9D2-9D6B-4929-AA2D-F23B5EE8CBE7}" styleName="Estilo temático 2 - Énfasis 1">
    <a:tblBg>
      <a:fillRef idx="3">
        <a:schemeClr val="accent1"/>
      </a:fillRef>
      <a:effectRef idx="3">
        <a:schemeClr val="accent1"/>
      </a:effectRef>
    </a:tblBg>
    <a:wholeTbl>
      <a:tcTxStyle>
        <a:fontRef idx="minor">
          <a:scrgbClr r="0" g="0" b="0"/>
        </a:fontRef>
        <a:schemeClr val="lt1"/>
      </a:tcTxStyle>
      <a:tcStyle>
        <a:tcBdr>
          <a:left>
            <a:lnRef idx="1">
              <a:schemeClr val="accent1">
                <a:tint val="50000"/>
              </a:schemeClr>
            </a:lnRef>
          </a:left>
          <a:right>
            <a:lnRef idx="1">
              <a:schemeClr val="accent1">
                <a:tint val="50000"/>
              </a:schemeClr>
            </a:lnRef>
          </a:right>
          <a:top>
            <a:lnRef idx="1">
              <a:schemeClr val="accent1">
                <a:tint val="50000"/>
              </a:schemeClr>
            </a:lnRef>
          </a:top>
          <a:bottom>
            <a:lnRef idx="1">
              <a:schemeClr val="accent1">
                <a:tint val="50000"/>
              </a:schemeClr>
            </a:lnRef>
          </a:bottom>
          <a:insideH>
            <a:ln>
              <a:noFill/>
            </a:ln>
          </a:insideH>
          <a:insideV>
            <a:ln>
              <a:noFill/>
            </a:ln>
          </a:insideV>
        </a:tcBdr>
        <a:fill>
          <a:noFill/>
        </a:fill>
      </a:tcStyle>
    </a:wholeTbl>
    <a:band1H>
      <a:tcStyle>
        <a:tcBdr/>
        <a:fill>
          <a:solidFill>
            <a:schemeClr val="lt1">
              <a:alpha val="20000"/>
            </a:schemeClr>
          </a:solidFill>
        </a:fill>
      </a:tcStyle>
    </a:band1H>
    <a:band1V>
      <a:tcStyle>
        <a:tcBdr/>
        <a:fill>
          <a:solidFill>
            <a:schemeClr val="lt1">
              <a:alpha val="20000"/>
            </a:schemeClr>
          </a:solidFill>
        </a:fill>
      </a:tcStyle>
    </a:band1V>
    <a:lastCol>
      <a:tcTxStyle b="on"/>
      <a:tcStyle>
        <a:tcBdr>
          <a:left>
            <a:lnRef idx="2">
              <a:schemeClr val="lt1"/>
            </a:lnRef>
          </a:left>
        </a:tcBdr>
      </a:tcStyle>
    </a:lastCol>
    <a:firstCol>
      <a:tcTxStyle b="on"/>
      <a:tcStyle>
        <a:tcBdr>
          <a:right>
            <a:lnRef idx="2">
              <a:schemeClr val="lt1"/>
            </a:lnRef>
          </a:right>
        </a:tcBdr>
      </a:tcStyle>
    </a:firstCol>
    <a:lastRow>
      <a:tcTxStyle b="on"/>
      <a:tcStyle>
        <a:tcBdr>
          <a:top>
            <a:lnRef idx="2">
              <a:schemeClr val="lt1"/>
            </a:lnRef>
          </a:top>
        </a:tcBdr>
        <a:fill>
          <a:noFill/>
        </a:fill>
      </a:tcStyle>
    </a:lastRow>
    <a:seCell>
      <a:tcStyle>
        <a:tcBdr>
          <a:left>
            <a:ln>
              <a:noFill/>
            </a:ln>
          </a:left>
          <a:top>
            <a:ln>
              <a:noFill/>
            </a:ln>
          </a:top>
        </a:tcBdr>
      </a:tcStyle>
    </a:seCell>
    <a:swCell>
      <a:tcStyle>
        <a:tcBdr>
          <a:right>
            <a:ln>
              <a:noFill/>
            </a:ln>
          </a:right>
          <a:top>
            <a:ln>
              <a:noFill/>
            </a:ln>
          </a:top>
        </a:tcBdr>
      </a:tcStyle>
    </a:swCell>
    <a:firstRow>
      <a:tcTxStyle b="on"/>
      <a:tcStyle>
        <a:tcBdr>
          <a:bottom>
            <a:lnRef idx="3">
              <a:schemeClr val="lt1"/>
            </a:lnRef>
          </a:bottom>
        </a:tcBdr>
        <a:fill>
          <a:noFill/>
        </a:fill>
      </a:tcStyle>
    </a:firstRow>
    <a:neCell>
      <a:tcStyle>
        <a:tcBdr>
          <a:bottom>
            <a:ln>
              <a:noFill/>
            </a:ln>
          </a:bottom>
        </a:tcBdr>
      </a:tcStyle>
    </a:neCell>
  </a:tblStyle>
  <a:tblStyle styleId="{5A111915-BE36-4E01-A7E5-04B1672EAD32}" styleName="Estilo claro 2 - Acento 5">
    <a:wholeTbl>
      <a:tcTxStyle>
        <a:fontRef idx="minor">
          <a:scrgbClr r="0" g="0" b="0"/>
        </a:fontRef>
        <a:schemeClr val="tx1"/>
      </a:tcTxStyle>
      <a:tcStyle>
        <a:tcBdr>
          <a:left>
            <a:lnRef idx="1">
              <a:schemeClr val="accent5"/>
            </a:lnRef>
          </a:left>
          <a:right>
            <a:lnRef idx="1">
              <a:schemeClr val="accent5"/>
            </a:lnRef>
          </a:right>
          <a:top>
            <a:lnRef idx="1">
              <a:schemeClr val="accent5"/>
            </a:lnRef>
          </a:top>
          <a:bottom>
            <a:lnRef idx="1">
              <a:schemeClr val="accent5"/>
            </a:lnRef>
          </a:bottom>
          <a:insideH>
            <a:ln>
              <a:noFill/>
            </a:ln>
          </a:insideH>
          <a:insideV>
            <a:ln>
              <a:noFill/>
            </a:ln>
          </a:insideV>
        </a:tcBdr>
        <a:fill>
          <a:noFill/>
        </a:fill>
      </a:tcStyle>
    </a:wholeTbl>
    <a:band1H>
      <a:tcStyle>
        <a:tcBdr>
          <a:top>
            <a:lnRef idx="1">
              <a:schemeClr val="accent5"/>
            </a:lnRef>
          </a:top>
          <a:bottom>
            <a:lnRef idx="1">
              <a:schemeClr val="accent5"/>
            </a:lnRef>
          </a:bottom>
        </a:tcBdr>
      </a:tcStyle>
    </a:band1H>
    <a:band1V>
      <a:tcStyle>
        <a:tcBdr>
          <a:left>
            <a:lnRef idx="1">
              <a:schemeClr val="accent5"/>
            </a:lnRef>
          </a:left>
          <a:right>
            <a:lnRef idx="1">
              <a:schemeClr val="accent5"/>
            </a:lnRef>
          </a:right>
        </a:tcBdr>
      </a:tcStyle>
    </a:band1V>
    <a:band2V>
      <a:tcStyle>
        <a:tcBdr>
          <a:left>
            <a:lnRef idx="1">
              <a:schemeClr val="accent5"/>
            </a:lnRef>
          </a:left>
          <a:right>
            <a:lnRef idx="1">
              <a:schemeClr val="accent5"/>
            </a:lnRef>
          </a:right>
        </a:tcBdr>
      </a:tcStyle>
    </a:band2V>
    <a:lastCol>
      <a:tcTxStyle b="on"/>
      <a:tcStyle>
        <a:tcBdr/>
      </a:tcStyle>
    </a:lastCol>
    <a:firstCol>
      <a:tcTxStyle b="on"/>
      <a:tcStyle>
        <a:tcBdr/>
      </a:tcStyle>
    </a:firstCol>
    <a:lastRow>
      <a:tcTxStyle b="on"/>
      <a:tcStyle>
        <a:tcBdr>
          <a:top>
            <a:ln w="50800" cmpd="dbl">
              <a:solidFill>
                <a:schemeClr val="accent5"/>
              </a:solidFill>
            </a:ln>
          </a:top>
        </a:tcBdr>
      </a:tcStyle>
    </a:lastRow>
    <a:firstRow>
      <a:tcTxStyle b="on">
        <a:fontRef idx="minor">
          <a:scrgbClr r="0" g="0" b="0"/>
        </a:fontRef>
        <a:schemeClr val="bg1"/>
      </a:tcTxStyle>
      <a:tcStyle>
        <a:tcBdr/>
        <a:fillRef idx="1">
          <a:schemeClr val="accent5"/>
        </a:fillRef>
      </a:tcStyle>
    </a:firstRow>
  </a:tblStyle>
  <a:tblStyle styleId="{BC89EF96-8CEA-46FF-86C4-4CE0E7609802}" styleName="Estilo claro 3 - Acento 1">
    <a:wholeTbl>
      <a:tcTxStyle>
        <a:fontRef idx="minor">
          <a:scrgbClr r="0" g="0" b="0"/>
        </a:fontRef>
        <a:schemeClr val="tx1"/>
      </a:tcTxStyle>
      <a:tcStyle>
        <a:tcBdr>
          <a:left>
            <a:ln w="12700" cmpd="sng">
              <a:solidFill>
                <a:schemeClr val="accent1"/>
              </a:solidFill>
            </a:ln>
          </a:left>
          <a:right>
            <a:ln w="12700" cmpd="sng">
              <a:solidFill>
                <a:schemeClr val="accent1"/>
              </a:solidFill>
            </a:ln>
          </a:right>
          <a:top>
            <a:ln w="12700" cmpd="sng">
              <a:solidFill>
                <a:schemeClr val="accent1"/>
              </a:solidFill>
            </a:ln>
          </a:top>
          <a:bottom>
            <a:ln w="12700" cmpd="sng">
              <a:solidFill>
                <a:schemeClr val="accent1"/>
              </a:solidFill>
            </a:ln>
          </a:bottom>
          <a:insideH>
            <a:ln w="12700" cmpd="sng">
              <a:solidFill>
                <a:schemeClr val="accent1"/>
              </a:solidFill>
            </a:ln>
          </a:insideH>
          <a:insideV>
            <a:ln w="12700" cmpd="sng">
              <a:solidFill>
                <a:schemeClr val="accent1"/>
              </a:solidFill>
            </a:ln>
          </a:insideV>
        </a:tcBdr>
        <a:fill>
          <a:noFill/>
        </a:fill>
      </a:tcStyle>
    </a:wholeTbl>
    <a:band1H>
      <a:tcStyle>
        <a:tcBdr/>
        <a:fill>
          <a:solidFill>
            <a:schemeClr val="accent1">
              <a:alpha val="20000"/>
            </a:schemeClr>
          </a:solidFill>
        </a:fill>
      </a:tcStyle>
    </a:band1H>
    <a:band1V>
      <a:tcStyle>
        <a:tcBdr/>
        <a:fill>
          <a:solidFill>
            <a:schemeClr val="accent1">
              <a:alpha val="20000"/>
            </a:schemeClr>
          </a:solidFill>
        </a:fill>
      </a:tcStyle>
    </a:band1V>
    <a:lastCol>
      <a:tcTxStyle b="on"/>
      <a:tcStyle>
        <a:tcBdr/>
      </a:tcStyle>
    </a:lastCol>
    <a:firstCol>
      <a:tcTxStyle b="on"/>
      <a:tcStyle>
        <a:tcBdr/>
      </a:tcStyle>
    </a:firstCol>
    <a:lastRow>
      <a:tcTxStyle b="on"/>
      <a:tcStyle>
        <a:tcBdr>
          <a:top>
            <a:ln w="50800" cmpd="dbl">
              <a:solidFill>
                <a:schemeClr val="accent1"/>
              </a:solidFill>
            </a:ln>
          </a:top>
        </a:tcBdr>
        <a:fill>
          <a:noFill/>
        </a:fill>
      </a:tcStyle>
    </a:lastRow>
    <a:firstRow>
      <a:tcTxStyle b="on"/>
      <a:tcStyle>
        <a:tcBdr>
          <a:bottom>
            <a:ln w="25400" cmpd="sng">
              <a:solidFill>
                <a:schemeClr val="accent1"/>
              </a:solidFill>
            </a:ln>
          </a:bottom>
        </a:tcBdr>
        <a:fill>
          <a:noFill/>
        </a:fill>
      </a:tcStyle>
    </a:firstRow>
  </a:tblStyle>
  <a:tblStyle styleId="{F5AB1C69-6EDB-4FF4-983F-18BD219EF322}" styleName="Estilo medio 2 - Énfasis 3">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3">
              <a:tint val="20000"/>
            </a:schemeClr>
          </a:solidFill>
        </a:fill>
      </a:tcStyle>
    </a:wholeTbl>
    <a:band1H>
      <a:tcStyle>
        <a:tcBdr/>
        <a:fill>
          <a:solidFill>
            <a:schemeClr val="accent3">
              <a:tint val="40000"/>
            </a:schemeClr>
          </a:solidFill>
        </a:fill>
      </a:tcStyle>
    </a:band1H>
    <a:band2H>
      <a:tcStyle>
        <a:tcBdr/>
      </a:tcStyle>
    </a:band2H>
    <a:band1V>
      <a:tcStyle>
        <a:tcBdr/>
        <a:fill>
          <a:solidFill>
            <a:schemeClr val="accent3">
              <a:tint val="40000"/>
            </a:schemeClr>
          </a:solidFill>
        </a:fill>
      </a:tcStyle>
    </a:band1V>
    <a:band2V>
      <a:tcStyle>
        <a:tcBdr/>
      </a:tcStyle>
    </a:band2V>
    <a:lastCol>
      <a:tcTxStyle b="on">
        <a:fontRef idx="minor">
          <a:prstClr val="black"/>
        </a:fontRef>
        <a:schemeClr val="lt1"/>
      </a:tcTxStyle>
      <a:tcStyle>
        <a:tcBdr/>
        <a:fill>
          <a:solidFill>
            <a:schemeClr val="accent3"/>
          </a:solidFill>
        </a:fill>
      </a:tcStyle>
    </a:lastCol>
    <a:firstCol>
      <a:tcTxStyle b="on">
        <a:fontRef idx="minor">
          <a:prstClr val="black"/>
        </a:fontRef>
        <a:schemeClr val="lt1"/>
      </a:tcTxStyle>
      <a:tcStyle>
        <a:tcBdr/>
        <a:fill>
          <a:solidFill>
            <a:schemeClr val="accent3"/>
          </a:solidFill>
        </a:fill>
      </a:tcStyle>
    </a:firstCol>
    <a:lastRow>
      <a:tcTxStyle b="on">
        <a:fontRef idx="minor">
          <a:prstClr val="black"/>
        </a:fontRef>
        <a:schemeClr val="lt1"/>
      </a:tcTxStyle>
      <a:tcStyle>
        <a:tcBdr>
          <a:top>
            <a:ln w="38100" cmpd="sng">
              <a:solidFill>
                <a:schemeClr val="lt1"/>
              </a:solidFill>
            </a:ln>
          </a:top>
        </a:tcBdr>
        <a:fill>
          <a:solidFill>
            <a:schemeClr val="accent3"/>
          </a:solidFill>
        </a:fill>
      </a:tcStyle>
    </a:lastRow>
    <a:firstRow>
      <a:tcTxStyle b="on">
        <a:fontRef idx="minor">
          <a:prstClr val="black"/>
        </a:fontRef>
        <a:schemeClr val="lt1"/>
      </a:tcTxStyle>
      <a:tcStyle>
        <a:tcBdr>
          <a:bottom>
            <a:ln w="38100" cmpd="sng">
              <a:solidFill>
                <a:schemeClr val="lt1"/>
              </a:solidFill>
            </a:ln>
          </a:bottom>
        </a:tcBdr>
        <a:fill>
          <a:solidFill>
            <a:schemeClr val="accent3"/>
          </a:solidFill>
        </a:fill>
      </a:tcStyle>
    </a:firstRow>
  </a:tblStyle>
  <a:tblStyle styleId="{68D230F3-CF80-4859-8CE7-A43EE81993B5}" styleName="Estilo claro 1 - Acento 6">
    <a:wholeTbl>
      <a:tcTxStyle>
        <a:fontRef idx="minor">
          <a:scrgbClr r="0" g="0" b="0"/>
        </a:fontRef>
        <a:schemeClr val="tx1"/>
      </a:tcTxStyle>
      <a:tcStyle>
        <a:tcBdr>
          <a:left>
            <a:ln>
              <a:noFill/>
            </a:ln>
          </a:left>
          <a:right>
            <a:ln>
              <a:noFill/>
            </a:ln>
          </a:right>
          <a:top>
            <a:ln w="12700" cmpd="sng">
              <a:solidFill>
                <a:schemeClr val="accent6"/>
              </a:solidFill>
            </a:ln>
          </a:top>
          <a:bottom>
            <a:ln w="12700" cmpd="sng">
              <a:solidFill>
                <a:schemeClr val="accent6"/>
              </a:solidFill>
            </a:ln>
          </a:bottom>
          <a:insideH>
            <a:ln>
              <a:noFill/>
            </a:ln>
          </a:insideH>
          <a:insideV>
            <a:ln>
              <a:noFill/>
            </a:ln>
          </a:insideV>
        </a:tcBdr>
        <a:fill>
          <a:noFill/>
        </a:fill>
      </a:tcStyle>
    </a:wholeTbl>
    <a:band1H>
      <a:tcStyle>
        <a:tcBdr/>
        <a:fill>
          <a:solidFill>
            <a:schemeClr val="accent6">
              <a:alpha val="20000"/>
            </a:schemeClr>
          </a:solidFill>
        </a:fill>
      </a:tcStyle>
    </a:band1H>
    <a:band2H>
      <a:tcStyle>
        <a:tcBdr/>
      </a:tcStyle>
    </a:band2H>
    <a:band1V>
      <a:tcStyle>
        <a:tcBdr/>
        <a:fill>
          <a:solidFill>
            <a:schemeClr val="accent6">
              <a:alpha val="20000"/>
            </a:schemeClr>
          </a:solidFill>
        </a:fill>
      </a:tcStyle>
    </a:band1V>
    <a:lastCol>
      <a:tcTxStyle b="on"/>
      <a:tcStyle>
        <a:tcBdr/>
      </a:tcStyle>
    </a:lastCol>
    <a:firstCol>
      <a:tcTxStyle b="on"/>
      <a:tcStyle>
        <a:tcBdr/>
      </a:tcStyle>
    </a:firstCol>
    <a:lastRow>
      <a:tcTxStyle b="on"/>
      <a:tcStyle>
        <a:tcBdr>
          <a:top>
            <a:ln w="12700" cmpd="sng">
              <a:solidFill>
                <a:schemeClr val="accent6"/>
              </a:solidFill>
            </a:ln>
          </a:top>
        </a:tcBdr>
        <a:fill>
          <a:noFill/>
        </a:fill>
      </a:tcStyle>
    </a:lastRow>
    <a:firstRow>
      <a:tcTxStyle b="on"/>
      <a:tcStyle>
        <a:tcBdr>
          <a:bottom>
            <a:ln w="12700" cmpd="sng">
              <a:solidFill>
                <a:schemeClr val="accent6"/>
              </a:solidFill>
            </a:ln>
          </a:bottom>
        </a:tcBdr>
        <a:fill>
          <a:noFill/>
        </a:fill>
      </a:tcStyle>
    </a:firstRow>
  </a:tblStyle>
  <a:tblStyle styleId="{9DCAF9ED-07DC-4A11-8D7F-57B35C25682E}" styleName="Estilo medio 1 - Énfasis 2">
    <a:wholeTbl>
      <a:tcTxStyle>
        <a:fontRef idx="minor">
          <a:scrgbClr r="0" g="0" b="0"/>
        </a:fontRef>
        <a:schemeClr val="dk1"/>
      </a:tcTxStyle>
      <a:tcStyle>
        <a:tcBdr>
          <a:left>
            <a:ln w="12700" cmpd="sng">
              <a:solidFill>
                <a:schemeClr val="accent2"/>
              </a:solidFill>
            </a:ln>
          </a:left>
          <a:right>
            <a:ln w="12700" cmpd="sng">
              <a:solidFill>
                <a:schemeClr val="accent2"/>
              </a:solidFill>
            </a:ln>
          </a:right>
          <a:top>
            <a:ln w="12700" cmpd="sng">
              <a:solidFill>
                <a:schemeClr val="accent2"/>
              </a:solidFill>
            </a:ln>
          </a:top>
          <a:bottom>
            <a:ln w="12700" cmpd="sng">
              <a:solidFill>
                <a:schemeClr val="accent2"/>
              </a:solidFill>
            </a:ln>
          </a:bottom>
          <a:insideH>
            <a:ln w="12700" cmpd="sng">
              <a:solidFill>
                <a:schemeClr val="accent2"/>
              </a:solidFill>
            </a:ln>
          </a:insideH>
          <a:insideV>
            <a:ln>
              <a:noFill/>
            </a:ln>
          </a:insideV>
        </a:tcBdr>
        <a:fill>
          <a:solidFill>
            <a:schemeClr val="lt1"/>
          </a:solidFill>
        </a:fill>
      </a:tcStyle>
    </a:wholeTbl>
    <a:band1H>
      <a:tcStyle>
        <a:tcBdr/>
        <a:fill>
          <a:solidFill>
            <a:schemeClr val="accent2">
              <a:tint val="20000"/>
            </a:schemeClr>
          </a:solidFill>
        </a:fill>
      </a:tcStyle>
    </a:band1H>
    <a:band1V>
      <a:tcStyle>
        <a:tcBdr/>
        <a:fill>
          <a:solidFill>
            <a:schemeClr val="accent2">
              <a:tint val="20000"/>
            </a:schemeClr>
          </a:solidFill>
        </a:fill>
      </a:tcStyle>
    </a:band1V>
    <a:lastCol>
      <a:tcTxStyle b="on"/>
      <a:tcStyle>
        <a:tcBdr/>
      </a:tcStyle>
    </a:lastCol>
    <a:firstCol>
      <a:tcTxStyle b="on"/>
      <a:tcStyle>
        <a:tcBdr/>
      </a:tcStyle>
    </a:firstCol>
    <a:lastRow>
      <a:tcTxStyle b="on"/>
      <a:tcStyle>
        <a:tcBdr>
          <a:top>
            <a:ln w="50800" cmpd="dbl">
              <a:solidFill>
                <a:schemeClr val="accent2"/>
              </a:solidFill>
            </a:ln>
          </a:top>
        </a:tcBdr>
        <a:fill>
          <a:solidFill>
            <a:schemeClr val="lt1"/>
          </a:solidFill>
        </a:fill>
      </a:tcStyle>
    </a:lastRow>
    <a:firstRow>
      <a:tcTxStyle b="on">
        <a:fontRef idx="minor">
          <a:scrgbClr r="0" g="0" b="0"/>
        </a:fontRef>
        <a:schemeClr val="lt1"/>
      </a:tcTxStyle>
      <a:tcStyle>
        <a:tcBdr/>
        <a:fill>
          <a:solidFill>
            <a:schemeClr val="accent2"/>
          </a:solidFill>
        </a:fill>
      </a:tcStyle>
    </a:firstRow>
  </a:tblStyle>
  <a:tblStyle styleId="{3B4B98B0-60AC-42C2-AFA5-B58CD77FA1E5}" styleName="Estilo claro 1 - Acento 1">
    <a:wholeTbl>
      <a:tcTxStyle>
        <a:fontRef idx="minor">
          <a:scrgbClr r="0" g="0" b="0"/>
        </a:fontRef>
        <a:schemeClr val="tx1"/>
      </a:tcTxStyle>
      <a:tcStyle>
        <a:tcBdr>
          <a:left>
            <a:ln>
              <a:noFill/>
            </a:ln>
          </a:left>
          <a:right>
            <a:ln>
              <a:noFill/>
            </a:ln>
          </a:right>
          <a:top>
            <a:ln w="12700" cmpd="sng">
              <a:solidFill>
                <a:schemeClr val="accent1"/>
              </a:solidFill>
            </a:ln>
          </a:top>
          <a:bottom>
            <a:ln w="12700" cmpd="sng">
              <a:solidFill>
                <a:schemeClr val="accent1"/>
              </a:solidFill>
            </a:ln>
          </a:bottom>
          <a:insideH>
            <a:ln>
              <a:noFill/>
            </a:ln>
          </a:insideH>
          <a:insideV>
            <a:ln>
              <a:noFill/>
            </a:ln>
          </a:insideV>
        </a:tcBdr>
        <a:fill>
          <a:noFill/>
        </a:fill>
      </a:tcStyle>
    </a:wholeTbl>
    <a:band1H>
      <a:tcStyle>
        <a:tcBdr/>
        <a:fill>
          <a:solidFill>
            <a:schemeClr val="accent1">
              <a:alpha val="20000"/>
            </a:schemeClr>
          </a:solidFill>
        </a:fill>
      </a:tcStyle>
    </a:band1H>
    <a:band2H>
      <a:tcStyle>
        <a:tcBdr/>
      </a:tcStyle>
    </a:band2H>
    <a:band1V>
      <a:tcStyle>
        <a:tcBdr/>
        <a:fill>
          <a:solidFill>
            <a:schemeClr val="accent1">
              <a:alpha val="20000"/>
            </a:schemeClr>
          </a:solidFill>
        </a:fill>
      </a:tcStyle>
    </a:band1V>
    <a:lastCol>
      <a:tcTxStyle b="on"/>
      <a:tcStyle>
        <a:tcBdr/>
      </a:tcStyle>
    </a:lastCol>
    <a:firstCol>
      <a:tcTxStyle b="on"/>
      <a:tcStyle>
        <a:tcBdr/>
      </a:tcStyle>
    </a:firstCol>
    <a:lastRow>
      <a:tcTxStyle b="on"/>
      <a:tcStyle>
        <a:tcBdr>
          <a:top>
            <a:ln w="12700" cmpd="sng">
              <a:solidFill>
                <a:schemeClr val="accent1"/>
              </a:solidFill>
            </a:ln>
          </a:top>
        </a:tcBdr>
        <a:fill>
          <a:noFill/>
        </a:fill>
      </a:tcStyle>
    </a:lastRow>
    <a:firstRow>
      <a:tcTxStyle b="on"/>
      <a:tcStyle>
        <a:tcBdr>
          <a:bottom>
            <a:ln w="12700" cmpd="sng">
              <a:solidFill>
                <a:schemeClr val="accent1"/>
              </a:solidFill>
            </a:ln>
          </a:bottom>
        </a:tcBdr>
        <a:fill>
          <a:noFill/>
        </a:fill>
      </a:tcStyle>
    </a:firstRow>
  </a:tblStyle>
  <a:tblStyle styleId="{C083E6E3-FA7D-4D7B-A595-EF9225AFEA82}" styleName="Estilo claro 1 - Acento 3">
    <a:wholeTbl>
      <a:tcTxStyle>
        <a:fontRef idx="minor">
          <a:scrgbClr r="0" g="0" b="0"/>
        </a:fontRef>
        <a:schemeClr val="tx1"/>
      </a:tcTxStyle>
      <a:tcStyle>
        <a:tcBdr>
          <a:left>
            <a:ln>
              <a:noFill/>
            </a:ln>
          </a:left>
          <a:right>
            <a:ln>
              <a:noFill/>
            </a:ln>
          </a:right>
          <a:top>
            <a:ln w="12700" cmpd="sng">
              <a:solidFill>
                <a:schemeClr val="accent3"/>
              </a:solidFill>
            </a:ln>
          </a:top>
          <a:bottom>
            <a:ln w="12700" cmpd="sng">
              <a:solidFill>
                <a:schemeClr val="accent3"/>
              </a:solidFill>
            </a:ln>
          </a:bottom>
          <a:insideH>
            <a:ln>
              <a:noFill/>
            </a:ln>
          </a:insideH>
          <a:insideV>
            <a:ln>
              <a:noFill/>
            </a:ln>
          </a:insideV>
        </a:tcBdr>
        <a:fill>
          <a:noFill/>
        </a:fill>
      </a:tcStyle>
    </a:wholeTbl>
    <a:band1H>
      <a:tcStyle>
        <a:tcBdr/>
        <a:fill>
          <a:solidFill>
            <a:schemeClr val="accent3">
              <a:alpha val="20000"/>
            </a:schemeClr>
          </a:solidFill>
        </a:fill>
      </a:tcStyle>
    </a:band1H>
    <a:band2H>
      <a:tcStyle>
        <a:tcBdr/>
      </a:tcStyle>
    </a:band2H>
    <a:band1V>
      <a:tcStyle>
        <a:tcBdr/>
        <a:fill>
          <a:solidFill>
            <a:schemeClr val="accent3">
              <a:alpha val="20000"/>
            </a:schemeClr>
          </a:solidFill>
        </a:fill>
      </a:tcStyle>
    </a:band1V>
    <a:lastCol>
      <a:tcTxStyle b="on"/>
      <a:tcStyle>
        <a:tcBdr/>
      </a:tcStyle>
    </a:lastCol>
    <a:firstCol>
      <a:tcTxStyle b="on"/>
      <a:tcStyle>
        <a:tcBdr/>
      </a:tcStyle>
    </a:firstCol>
    <a:lastRow>
      <a:tcTxStyle b="on"/>
      <a:tcStyle>
        <a:tcBdr>
          <a:top>
            <a:ln w="12700" cmpd="sng">
              <a:solidFill>
                <a:schemeClr val="accent3"/>
              </a:solidFill>
            </a:ln>
          </a:top>
        </a:tcBdr>
        <a:fill>
          <a:noFill/>
        </a:fill>
      </a:tcStyle>
    </a:lastRow>
    <a:firstRow>
      <a:tcTxStyle b="on"/>
      <a:tcStyle>
        <a:tcBdr>
          <a:bottom>
            <a:ln w="12700" cmpd="sng">
              <a:solidFill>
                <a:schemeClr val="accent3"/>
              </a:solidFill>
            </a:ln>
          </a:bottom>
        </a:tcBdr>
        <a:fill>
          <a:noFill/>
        </a:fill>
      </a:tcStyle>
    </a:firstRow>
  </a:tblStyle>
  <a:tblStyle styleId="{912C8C85-51F0-491E-9774-3900AFEF0FD7}" styleName="Estilo claro 2 - Acento 6">
    <a:wholeTbl>
      <a:tcTxStyle>
        <a:fontRef idx="minor">
          <a:scrgbClr r="0" g="0" b="0"/>
        </a:fontRef>
        <a:schemeClr val="tx1"/>
      </a:tcTxStyle>
      <a:tcStyle>
        <a:tcBdr>
          <a:left>
            <a:lnRef idx="1">
              <a:schemeClr val="accent6"/>
            </a:lnRef>
          </a:left>
          <a:right>
            <a:lnRef idx="1">
              <a:schemeClr val="accent6"/>
            </a:lnRef>
          </a:right>
          <a:top>
            <a:lnRef idx="1">
              <a:schemeClr val="accent6"/>
            </a:lnRef>
          </a:top>
          <a:bottom>
            <a:lnRef idx="1">
              <a:schemeClr val="accent6"/>
            </a:lnRef>
          </a:bottom>
          <a:insideH>
            <a:ln>
              <a:noFill/>
            </a:ln>
          </a:insideH>
          <a:insideV>
            <a:ln>
              <a:noFill/>
            </a:ln>
          </a:insideV>
        </a:tcBdr>
        <a:fill>
          <a:noFill/>
        </a:fill>
      </a:tcStyle>
    </a:wholeTbl>
    <a:band1H>
      <a:tcStyle>
        <a:tcBdr>
          <a:top>
            <a:lnRef idx="1">
              <a:schemeClr val="accent6"/>
            </a:lnRef>
          </a:top>
          <a:bottom>
            <a:lnRef idx="1">
              <a:schemeClr val="accent6"/>
            </a:lnRef>
          </a:bottom>
        </a:tcBdr>
      </a:tcStyle>
    </a:band1H>
    <a:band1V>
      <a:tcStyle>
        <a:tcBdr>
          <a:left>
            <a:lnRef idx="1">
              <a:schemeClr val="accent6"/>
            </a:lnRef>
          </a:left>
          <a:right>
            <a:lnRef idx="1">
              <a:schemeClr val="accent6"/>
            </a:lnRef>
          </a:right>
        </a:tcBdr>
      </a:tcStyle>
    </a:band1V>
    <a:band2V>
      <a:tcStyle>
        <a:tcBdr>
          <a:left>
            <a:lnRef idx="1">
              <a:schemeClr val="accent6"/>
            </a:lnRef>
          </a:left>
          <a:right>
            <a:lnRef idx="1">
              <a:schemeClr val="accent6"/>
            </a:lnRef>
          </a:right>
        </a:tcBdr>
      </a:tcStyle>
    </a:band2V>
    <a:lastCol>
      <a:tcTxStyle b="on"/>
      <a:tcStyle>
        <a:tcBdr/>
      </a:tcStyle>
    </a:lastCol>
    <a:firstCol>
      <a:tcTxStyle b="on"/>
      <a:tcStyle>
        <a:tcBdr/>
      </a:tcStyle>
    </a:firstCol>
    <a:lastRow>
      <a:tcTxStyle b="on"/>
      <a:tcStyle>
        <a:tcBdr>
          <a:top>
            <a:ln w="50800" cmpd="dbl">
              <a:solidFill>
                <a:schemeClr val="accent6"/>
              </a:solidFill>
            </a:ln>
          </a:top>
        </a:tcBdr>
      </a:tcStyle>
    </a:lastRow>
    <a:firstRow>
      <a:tcTxStyle b="on">
        <a:fontRef idx="minor">
          <a:scrgbClr r="0" g="0" b="0"/>
        </a:fontRef>
        <a:schemeClr val="bg1"/>
      </a:tcTxStyle>
      <a:tcStyle>
        <a:tcBdr/>
        <a:fillRef idx="1">
          <a:schemeClr val="accent6"/>
        </a:fillRef>
      </a:tcStyle>
    </a:firstRow>
  </a:tblStyle>
  <a:tblStyle styleId="{2D5ABB26-0587-4C30-8999-92F81FD0307C}" styleName="Sin estilo ni cuadrícula">
    <a:wholeTbl>
      <a:tcTxStyle>
        <a:fontRef idx="minor">
          <a:scrgbClr r="0" g="0" b="0"/>
        </a:fontRef>
        <a:schemeClr val="tx1"/>
      </a:tcTxStyle>
      <a:tcStyle>
        <a:tcBdr>
          <a:left>
            <a:ln>
              <a:noFill/>
            </a:ln>
          </a:left>
          <a:right>
            <a:ln>
              <a:noFill/>
            </a:ln>
          </a:right>
          <a:top>
            <a:ln>
              <a:noFill/>
            </a:ln>
          </a:top>
          <a:bottom>
            <a:ln>
              <a:noFill/>
            </a:ln>
          </a:bottom>
          <a:insideH>
            <a:ln>
              <a:noFill/>
            </a:ln>
          </a:insideH>
          <a:insideV>
            <a:ln>
              <a:noFill/>
            </a:ln>
          </a:insideV>
        </a:tcBdr>
        <a:fill>
          <a:noFill/>
        </a:fill>
      </a:tcStyle>
    </a:wholeTbl>
  </a:tblStyle>
  <a:tblStyle styleId="{10A1B5D5-9B99-4C35-A422-299274C87663}" styleName="Estilo medio 1 - Énfasis 6">
    <a:wholeTbl>
      <a:tcTxStyle>
        <a:fontRef idx="minor">
          <a:scrgbClr r="0" g="0" b="0"/>
        </a:fontRef>
        <a:schemeClr val="dk1"/>
      </a:tcTxStyle>
      <a:tcStyle>
        <a:tcBdr>
          <a:left>
            <a:ln w="12700" cmpd="sng">
              <a:solidFill>
                <a:schemeClr val="accent6"/>
              </a:solidFill>
            </a:ln>
          </a:left>
          <a:right>
            <a:ln w="12700" cmpd="sng">
              <a:solidFill>
                <a:schemeClr val="accent6"/>
              </a:solidFill>
            </a:ln>
          </a:right>
          <a:top>
            <a:ln w="12700" cmpd="sng">
              <a:solidFill>
                <a:schemeClr val="accent6"/>
              </a:solidFill>
            </a:ln>
          </a:top>
          <a:bottom>
            <a:ln w="12700" cmpd="sng">
              <a:solidFill>
                <a:schemeClr val="accent6"/>
              </a:solidFill>
            </a:ln>
          </a:bottom>
          <a:insideH>
            <a:ln w="12700" cmpd="sng">
              <a:solidFill>
                <a:schemeClr val="accent6"/>
              </a:solidFill>
            </a:ln>
          </a:insideH>
          <a:insideV>
            <a:ln>
              <a:noFill/>
            </a:ln>
          </a:insideV>
        </a:tcBdr>
        <a:fill>
          <a:solidFill>
            <a:schemeClr val="lt1"/>
          </a:solidFill>
        </a:fill>
      </a:tcStyle>
    </a:wholeTbl>
    <a:band1H>
      <a:tcStyle>
        <a:tcBdr/>
        <a:fill>
          <a:solidFill>
            <a:schemeClr val="accent6">
              <a:tint val="20000"/>
            </a:schemeClr>
          </a:solidFill>
        </a:fill>
      </a:tcStyle>
    </a:band1H>
    <a:band1V>
      <a:tcStyle>
        <a:tcBdr/>
        <a:fill>
          <a:solidFill>
            <a:schemeClr val="accent6">
              <a:tint val="20000"/>
            </a:schemeClr>
          </a:solidFill>
        </a:fill>
      </a:tcStyle>
    </a:band1V>
    <a:lastCol>
      <a:tcTxStyle b="on"/>
      <a:tcStyle>
        <a:tcBdr/>
      </a:tcStyle>
    </a:lastCol>
    <a:firstCol>
      <a:tcTxStyle b="on"/>
      <a:tcStyle>
        <a:tcBdr/>
      </a:tcStyle>
    </a:firstCol>
    <a:lastRow>
      <a:tcTxStyle b="on"/>
      <a:tcStyle>
        <a:tcBdr>
          <a:top>
            <a:ln w="50800" cmpd="dbl">
              <a:solidFill>
                <a:schemeClr val="accent6"/>
              </a:solidFill>
            </a:ln>
          </a:top>
        </a:tcBdr>
        <a:fill>
          <a:solidFill>
            <a:schemeClr val="lt1"/>
          </a:solidFill>
        </a:fill>
      </a:tcStyle>
    </a:lastRow>
    <a:firstRow>
      <a:tcTxStyle b="on">
        <a:fontRef idx="minor">
          <a:scrgbClr r="0" g="0" b="0"/>
        </a:fontRef>
        <a:schemeClr val="lt1"/>
      </a:tcTxStyle>
      <a:tcStyle>
        <a:tcBdr/>
        <a:fill>
          <a:solidFill>
            <a:schemeClr val="accent6"/>
          </a:solidFill>
        </a:fill>
      </a:tcStyle>
    </a:firstRow>
  </a:tblStyle>
  <a:tblStyle styleId="{E8B1032C-EA38-4F05-BA0D-38AFFFC7BED3}" styleName="Estilo claro 3 - Acento 6">
    <a:wholeTbl>
      <a:tcTxStyle>
        <a:fontRef idx="minor">
          <a:scrgbClr r="0" g="0" b="0"/>
        </a:fontRef>
        <a:schemeClr val="tx1"/>
      </a:tcTxStyle>
      <a:tcStyle>
        <a:tcBdr>
          <a:left>
            <a:ln w="12700" cmpd="sng">
              <a:solidFill>
                <a:schemeClr val="accent6"/>
              </a:solidFill>
            </a:ln>
          </a:left>
          <a:right>
            <a:ln w="12700" cmpd="sng">
              <a:solidFill>
                <a:schemeClr val="accent6"/>
              </a:solidFill>
            </a:ln>
          </a:right>
          <a:top>
            <a:ln w="12700" cmpd="sng">
              <a:solidFill>
                <a:schemeClr val="accent6"/>
              </a:solidFill>
            </a:ln>
          </a:top>
          <a:bottom>
            <a:ln w="12700" cmpd="sng">
              <a:solidFill>
                <a:schemeClr val="accent6"/>
              </a:solidFill>
            </a:ln>
          </a:bottom>
          <a:insideH>
            <a:ln w="12700" cmpd="sng">
              <a:solidFill>
                <a:schemeClr val="accent6"/>
              </a:solidFill>
            </a:ln>
          </a:insideH>
          <a:insideV>
            <a:ln w="12700" cmpd="sng">
              <a:solidFill>
                <a:schemeClr val="accent6"/>
              </a:solidFill>
            </a:ln>
          </a:insideV>
        </a:tcBdr>
        <a:fill>
          <a:noFill/>
        </a:fill>
      </a:tcStyle>
    </a:wholeTbl>
    <a:band1H>
      <a:tcStyle>
        <a:tcBdr/>
        <a:fill>
          <a:solidFill>
            <a:schemeClr val="accent6">
              <a:alpha val="20000"/>
            </a:schemeClr>
          </a:solidFill>
        </a:fill>
      </a:tcStyle>
    </a:band1H>
    <a:band1V>
      <a:tcStyle>
        <a:tcBdr/>
        <a:fill>
          <a:solidFill>
            <a:schemeClr val="accent6">
              <a:alpha val="20000"/>
            </a:schemeClr>
          </a:solidFill>
        </a:fill>
      </a:tcStyle>
    </a:band1V>
    <a:lastCol>
      <a:tcTxStyle b="on"/>
      <a:tcStyle>
        <a:tcBdr/>
      </a:tcStyle>
    </a:lastCol>
    <a:firstCol>
      <a:tcTxStyle b="on"/>
      <a:tcStyle>
        <a:tcBdr/>
      </a:tcStyle>
    </a:firstCol>
    <a:lastRow>
      <a:tcTxStyle b="on"/>
      <a:tcStyle>
        <a:tcBdr>
          <a:top>
            <a:ln w="50800" cmpd="dbl">
              <a:solidFill>
                <a:schemeClr val="accent6"/>
              </a:solidFill>
            </a:ln>
          </a:top>
        </a:tcBdr>
        <a:fill>
          <a:noFill/>
        </a:fill>
      </a:tcStyle>
    </a:lastRow>
    <a:firstRow>
      <a:tcTxStyle b="on"/>
      <a:tcStyle>
        <a:tcBdr>
          <a:bottom>
            <a:ln w="25400" cmpd="sng">
              <a:solidFill>
                <a:schemeClr val="accent6"/>
              </a:solidFill>
            </a:ln>
          </a:bottom>
        </a:tcBdr>
        <a:fill>
          <a:noFill/>
        </a:fill>
      </a:tcStyle>
    </a:firstRow>
  </a:tblStyle>
  <a:tblStyle styleId="{08FB837D-C827-4EFA-A057-4D05807E0F7C}" styleName="Estilo temático 1 - Énfasis 6">
    <a:tblBg>
      <a:fillRef idx="2">
        <a:schemeClr val="accent6"/>
      </a:fillRef>
      <a:effectRef idx="1">
        <a:schemeClr val="accent6"/>
      </a:effectRef>
    </a:tblBg>
    <a:wholeTbl>
      <a:tcTxStyle>
        <a:fontRef idx="minor">
          <a:scrgbClr r="0" g="0" b="0"/>
        </a:fontRef>
        <a:schemeClr val="dk1"/>
      </a:tcTxStyle>
      <a:tcStyle>
        <a:tcBdr>
          <a:left>
            <a:lnRef idx="1">
              <a:schemeClr val="accent6"/>
            </a:lnRef>
          </a:left>
          <a:right>
            <a:lnRef idx="1">
              <a:schemeClr val="accent6"/>
            </a:lnRef>
          </a:right>
          <a:top>
            <a:lnRef idx="1">
              <a:schemeClr val="accent6"/>
            </a:lnRef>
          </a:top>
          <a:bottom>
            <a:lnRef idx="1">
              <a:schemeClr val="accent6"/>
            </a:lnRef>
          </a:bottom>
          <a:insideH>
            <a:lnRef idx="1">
              <a:schemeClr val="accent6"/>
            </a:lnRef>
          </a:insideH>
          <a:insideV>
            <a:lnRef idx="1">
              <a:schemeClr val="accent6"/>
            </a:lnRef>
          </a:insideV>
        </a:tcBdr>
        <a:fill>
          <a:noFill/>
        </a:fill>
      </a:tcStyle>
    </a:wholeTbl>
    <a:band1H>
      <a:tcStyle>
        <a:tcBdr/>
        <a:fill>
          <a:solidFill>
            <a:schemeClr val="accent6">
              <a:alpha val="40000"/>
            </a:schemeClr>
          </a:solidFill>
        </a:fill>
      </a:tcStyle>
    </a:band1H>
    <a:band2H>
      <a:tcStyle>
        <a:tcBdr/>
      </a:tcStyle>
    </a:band2H>
    <a:band1V>
      <a:tcStyle>
        <a:tcBdr>
          <a:top>
            <a:lnRef idx="1">
              <a:schemeClr val="accent6"/>
            </a:lnRef>
          </a:top>
          <a:bottom>
            <a:lnRef idx="1">
              <a:schemeClr val="accent6"/>
            </a:lnRef>
          </a:bottom>
        </a:tcBdr>
        <a:fill>
          <a:solidFill>
            <a:schemeClr val="accent6">
              <a:alpha val="40000"/>
            </a:schemeClr>
          </a:solidFill>
        </a:fill>
      </a:tcStyle>
    </a:band1V>
    <a:band2V>
      <a:tcStyle>
        <a:tcBdr/>
      </a:tcStyle>
    </a:band2V>
    <a:lastCol>
      <a:tcTxStyle b="on"/>
      <a:tcStyle>
        <a:tcBdr>
          <a:left>
            <a:lnRef idx="2">
              <a:schemeClr val="accent6"/>
            </a:lnRef>
          </a:left>
          <a:right>
            <a:lnRef idx="1">
              <a:schemeClr val="accent6"/>
            </a:lnRef>
          </a:right>
          <a:top>
            <a:lnRef idx="1">
              <a:schemeClr val="accent6"/>
            </a:lnRef>
          </a:top>
          <a:bottom>
            <a:lnRef idx="1">
              <a:schemeClr val="accent6"/>
            </a:lnRef>
          </a:bottom>
          <a:insideH>
            <a:lnRef idx="1">
              <a:schemeClr val="accent6"/>
            </a:lnRef>
          </a:insideH>
          <a:insideV>
            <a:ln>
              <a:noFill/>
            </a:ln>
          </a:insideV>
        </a:tcBdr>
      </a:tcStyle>
    </a:lastCol>
    <a:firstCol>
      <a:tcTxStyle b="on"/>
      <a:tcStyle>
        <a:tcBdr>
          <a:left>
            <a:lnRef idx="1">
              <a:schemeClr val="accent6"/>
            </a:lnRef>
          </a:left>
          <a:right>
            <a:lnRef idx="2">
              <a:schemeClr val="accent6"/>
            </a:lnRef>
          </a:right>
          <a:top>
            <a:lnRef idx="1">
              <a:schemeClr val="accent6"/>
            </a:lnRef>
          </a:top>
          <a:bottom>
            <a:lnRef idx="1">
              <a:schemeClr val="accent6"/>
            </a:lnRef>
          </a:bottom>
          <a:insideH>
            <a:lnRef idx="1">
              <a:schemeClr val="accent6"/>
            </a:lnRef>
          </a:insideH>
          <a:insideV>
            <a:ln>
              <a:noFill/>
            </a:ln>
          </a:insideV>
        </a:tcBdr>
      </a:tcStyle>
    </a:firstCol>
    <a:lastRow>
      <a:tcTxStyle b="on"/>
      <a:tcStyle>
        <a:tcBdr>
          <a:left>
            <a:lnRef idx="1">
              <a:schemeClr val="accent6"/>
            </a:lnRef>
          </a:left>
          <a:right>
            <a:lnRef idx="1">
              <a:schemeClr val="accent6"/>
            </a:lnRef>
          </a:right>
          <a:top>
            <a:lnRef idx="2">
              <a:schemeClr val="accent6"/>
            </a:lnRef>
          </a:top>
          <a:bottom>
            <a:lnRef idx="2">
              <a:schemeClr val="accent6"/>
            </a:lnRef>
          </a:bottom>
          <a:insideH>
            <a:ln>
              <a:noFill/>
            </a:ln>
          </a:insideH>
          <a:insideV>
            <a:ln>
              <a:noFill/>
            </a:ln>
          </a:insideV>
        </a:tcBdr>
        <a:fill>
          <a:noFill/>
        </a:fill>
      </a:tcStyle>
    </a:lastRow>
    <a:firstRow>
      <a:tcTxStyle b="on">
        <a:fontRef idx="minor">
          <a:scrgbClr r="0" g="0" b="0"/>
        </a:fontRef>
        <a:schemeClr val="lt1"/>
      </a:tcTxStyle>
      <a:tcStyle>
        <a:tcBdr>
          <a:left>
            <a:lnRef idx="1">
              <a:schemeClr val="accent6"/>
            </a:lnRef>
          </a:left>
          <a:right>
            <a:lnRef idx="1">
              <a:schemeClr val="accent6"/>
            </a:lnRef>
          </a:right>
          <a:top>
            <a:lnRef idx="1">
              <a:schemeClr val="accent6"/>
            </a:lnRef>
          </a:top>
          <a:bottom>
            <a:lnRef idx="2">
              <a:schemeClr val="lt1"/>
            </a:lnRef>
          </a:bottom>
          <a:insideH>
            <a:ln>
              <a:noFill/>
            </a:ln>
          </a:insideH>
          <a:insideV>
            <a:ln>
              <a:noFill/>
            </a:ln>
          </a:insideV>
        </a:tcBdr>
        <a:fill>
          <a:solidFill>
            <a:schemeClr val="accent6"/>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620"/>
    <p:restoredTop sz="94660"/>
  </p:normalViewPr>
  <p:slideViewPr>
    <p:cSldViewPr snapToGrid="0">
      <p:cViewPr varScale="1">
        <p:scale>
          <a:sx n="100" d="100"/>
          <a:sy n="100" d="100"/>
        </p:scale>
        <p:origin x="270" y="90"/>
      </p:cViewPr>
      <p:guideLst>
        <p:guide orient="horz" pos="2160"/>
        <p:guide pos="3840"/>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117" Type="http://schemas.openxmlformats.org/officeDocument/2006/relationships/slide" Target="slides/slide113.xml"/><Relationship Id="rId21" Type="http://schemas.openxmlformats.org/officeDocument/2006/relationships/slide" Target="slides/slide17.xml"/><Relationship Id="rId42" Type="http://schemas.openxmlformats.org/officeDocument/2006/relationships/slide" Target="slides/slide38.xml"/><Relationship Id="rId63" Type="http://schemas.openxmlformats.org/officeDocument/2006/relationships/slide" Target="slides/slide59.xml"/><Relationship Id="rId84" Type="http://schemas.openxmlformats.org/officeDocument/2006/relationships/slide" Target="slides/slide80.xml"/><Relationship Id="rId138" Type="http://schemas.openxmlformats.org/officeDocument/2006/relationships/slide" Target="slides/slide134.xml"/><Relationship Id="rId159" Type="http://schemas.openxmlformats.org/officeDocument/2006/relationships/slide" Target="slides/slide155.xml"/><Relationship Id="rId170" Type="http://schemas.openxmlformats.org/officeDocument/2006/relationships/slide" Target="slides/slide166.xml"/><Relationship Id="rId191" Type="http://schemas.openxmlformats.org/officeDocument/2006/relationships/slide" Target="slides/slide187.xml"/><Relationship Id="rId205" Type="http://schemas.openxmlformats.org/officeDocument/2006/relationships/slide" Target="slides/slide201.xml"/><Relationship Id="rId226" Type="http://schemas.openxmlformats.org/officeDocument/2006/relationships/slide" Target="slides/slide222.xml"/><Relationship Id="rId247" Type="http://schemas.openxmlformats.org/officeDocument/2006/relationships/slide" Target="slides/slide243.xml"/><Relationship Id="rId107" Type="http://schemas.openxmlformats.org/officeDocument/2006/relationships/slide" Target="slides/slide103.xml"/><Relationship Id="rId11" Type="http://schemas.openxmlformats.org/officeDocument/2006/relationships/slide" Target="slides/slide7.xml"/><Relationship Id="rId32" Type="http://schemas.openxmlformats.org/officeDocument/2006/relationships/slide" Target="slides/slide28.xml"/><Relationship Id="rId53" Type="http://schemas.openxmlformats.org/officeDocument/2006/relationships/slide" Target="slides/slide49.xml"/><Relationship Id="rId74" Type="http://schemas.openxmlformats.org/officeDocument/2006/relationships/slide" Target="slides/slide70.xml"/><Relationship Id="rId128" Type="http://schemas.openxmlformats.org/officeDocument/2006/relationships/slide" Target="slides/slide124.xml"/><Relationship Id="rId149" Type="http://schemas.openxmlformats.org/officeDocument/2006/relationships/slide" Target="slides/slide145.xml"/><Relationship Id="rId5" Type="http://schemas.openxmlformats.org/officeDocument/2006/relationships/slide" Target="slides/slide1.xml"/><Relationship Id="rId95" Type="http://schemas.openxmlformats.org/officeDocument/2006/relationships/slide" Target="slides/slide91.xml"/><Relationship Id="rId160" Type="http://schemas.openxmlformats.org/officeDocument/2006/relationships/slide" Target="slides/slide156.xml"/><Relationship Id="rId181" Type="http://schemas.openxmlformats.org/officeDocument/2006/relationships/slide" Target="slides/slide177.xml"/><Relationship Id="rId216" Type="http://schemas.openxmlformats.org/officeDocument/2006/relationships/slide" Target="slides/slide212.xml"/><Relationship Id="rId237" Type="http://schemas.openxmlformats.org/officeDocument/2006/relationships/slide" Target="slides/slide233.xml"/><Relationship Id="rId258" Type="http://schemas.microsoft.com/office/2018/10/relationships/authors" Target="authors.xml"/><Relationship Id="rId22" Type="http://schemas.openxmlformats.org/officeDocument/2006/relationships/slide" Target="slides/slide18.xml"/><Relationship Id="rId43" Type="http://schemas.openxmlformats.org/officeDocument/2006/relationships/slide" Target="slides/slide39.xml"/><Relationship Id="rId64" Type="http://schemas.openxmlformats.org/officeDocument/2006/relationships/slide" Target="slides/slide60.xml"/><Relationship Id="rId118" Type="http://schemas.openxmlformats.org/officeDocument/2006/relationships/slide" Target="slides/slide114.xml"/><Relationship Id="rId139" Type="http://schemas.openxmlformats.org/officeDocument/2006/relationships/slide" Target="slides/slide135.xml"/><Relationship Id="rId85" Type="http://schemas.openxmlformats.org/officeDocument/2006/relationships/slide" Target="slides/slide81.xml"/><Relationship Id="rId150" Type="http://schemas.openxmlformats.org/officeDocument/2006/relationships/slide" Target="slides/slide146.xml"/><Relationship Id="rId171" Type="http://schemas.openxmlformats.org/officeDocument/2006/relationships/slide" Target="slides/slide167.xml"/><Relationship Id="rId192" Type="http://schemas.openxmlformats.org/officeDocument/2006/relationships/slide" Target="slides/slide188.xml"/><Relationship Id="rId206" Type="http://schemas.openxmlformats.org/officeDocument/2006/relationships/slide" Target="slides/slide202.xml"/><Relationship Id="rId227" Type="http://schemas.openxmlformats.org/officeDocument/2006/relationships/slide" Target="slides/slide223.xml"/><Relationship Id="rId248" Type="http://schemas.openxmlformats.org/officeDocument/2006/relationships/slide" Target="slides/slide244.xml"/><Relationship Id="rId12" Type="http://schemas.openxmlformats.org/officeDocument/2006/relationships/slide" Target="slides/slide8.xml"/><Relationship Id="rId33" Type="http://schemas.openxmlformats.org/officeDocument/2006/relationships/slide" Target="slides/slide29.xml"/><Relationship Id="rId108" Type="http://schemas.openxmlformats.org/officeDocument/2006/relationships/slide" Target="slides/slide104.xml"/><Relationship Id="rId129" Type="http://schemas.openxmlformats.org/officeDocument/2006/relationships/slide" Target="slides/slide125.xml"/><Relationship Id="rId54" Type="http://schemas.openxmlformats.org/officeDocument/2006/relationships/slide" Target="slides/slide50.xml"/><Relationship Id="rId75" Type="http://schemas.openxmlformats.org/officeDocument/2006/relationships/slide" Target="slides/slide71.xml"/><Relationship Id="rId96" Type="http://schemas.openxmlformats.org/officeDocument/2006/relationships/slide" Target="slides/slide92.xml"/><Relationship Id="rId140" Type="http://schemas.openxmlformats.org/officeDocument/2006/relationships/slide" Target="slides/slide136.xml"/><Relationship Id="rId161" Type="http://schemas.openxmlformats.org/officeDocument/2006/relationships/slide" Target="slides/slide157.xml"/><Relationship Id="rId182" Type="http://schemas.openxmlformats.org/officeDocument/2006/relationships/slide" Target="slides/slide178.xml"/><Relationship Id="rId217" Type="http://schemas.openxmlformats.org/officeDocument/2006/relationships/slide" Target="slides/slide213.xml"/><Relationship Id="rId6" Type="http://schemas.openxmlformats.org/officeDocument/2006/relationships/slide" Target="slides/slide2.xml"/><Relationship Id="rId238" Type="http://schemas.openxmlformats.org/officeDocument/2006/relationships/slide" Target="slides/slide234.xml"/><Relationship Id="rId23" Type="http://schemas.openxmlformats.org/officeDocument/2006/relationships/slide" Target="slides/slide19.xml"/><Relationship Id="rId119" Type="http://schemas.openxmlformats.org/officeDocument/2006/relationships/slide" Target="slides/slide115.xml"/><Relationship Id="rId44" Type="http://schemas.openxmlformats.org/officeDocument/2006/relationships/slide" Target="slides/slide40.xml"/><Relationship Id="rId65" Type="http://schemas.openxmlformats.org/officeDocument/2006/relationships/slide" Target="slides/slide61.xml"/><Relationship Id="rId86" Type="http://schemas.openxmlformats.org/officeDocument/2006/relationships/slide" Target="slides/slide82.xml"/><Relationship Id="rId130" Type="http://schemas.openxmlformats.org/officeDocument/2006/relationships/slide" Target="slides/slide126.xml"/><Relationship Id="rId151" Type="http://schemas.openxmlformats.org/officeDocument/2006/relationships/slide" Target="slides/slide147.xml"/><Relationship Id="rId172" Type="http://schemas.openxmlformats.org/officeDocument/2006/relationships/slide" Target="slides/slide168.xml"/><Relationship Id="rId193" Type="http://schemas.openxmlformats.org/officeDocument/2006/relationships/slide" Target="slides/slide189.xml"/><Relationship Id="rId207" Type="http://schemas.openxmlformats.org/officeDocument/2006/relationships/slide" Target="slides/slide203.xml"/><Relationship Id="rId228" Type="http://schemas.openxmlformats.org/officeDocument/2006/relationships/slide" Target="slides/slide224.xml"/><Relationship Id="rId249" Type="http://schemas.openxmlformats.org/officeDocument/2006/relationships/slide" Target="slides/slide245.xml"/><Relationship Id="rId13" Type="http://schemas.openxmlformats.org/officeDocument/2006/relationships/slide" Target="slides/slide9.xml"/><Relationship Id="rId109" Type="http://schemas.openxmlformats.org/officeDocument/2006/relationships/slide" Target="slides/slide105.xml"/><Relationship Id="rId34" Type="http://schemas.openxmlformats.org/officeDocument/2006/relationships/slide" Target="slides/slide30.xml"/><Relationship Id="rId55" Type="http://schemas.openxmlformats.org/officeDocument/2006/relationships/slide" Target="slides/slide51.xml"/><Relationship Id="rId76" Type="http://schemas.openxmlformats.org/officeDocument/2006/relationships/slide" Target="slides/slide72.xml"/><Relationship Id="rId97" Type="http://schemas.openxmlformats.org/officeDocument/2006/relationships/slide" Target="slides/slide93.xml"/><Relationship Id="rId120" Type="http://schemas.openxmlformats.org/officeDocument/2006/relationships/slide" Target="slides/slide116.xml"/><Relationship Id="rId141" Type="http://schemas.openxmlformats.org/officeDocument/2006/relationships/slide" Target="slides/slide137.xml"/><Relationship Id="rId7" Type="http://schemas.openxmlformats.org/officeDocument/2006/relationships/slide" Target="slides/slide3.xml"/><Relationship Id="rId162" Type="http://schemas.openxmlformats.org/officeDocument/2006/relationships/slide" Target="slides/slide158.xml"/><Relationship Id="rId183" Type="http://schemas.openxmlformats.org/officeDocument/2006/relationships/slide" Target="slides/slide179.xml"/><Relationship Id="rId218" Type="http://schemas.openxmlformats.org/officeDocument/2006/relationships/slide" Target="slides/slide214.xml"/><Relationship Id="rId239" Type="http://schemas.openxmlformats.org/officeDocument/2006/relationships/slide" Target="slides/slide235.xml"/><Relationship Id="rId250" Type="http://schemas.openxmlformats.org/officeDocument/2006/relationships/notesMaster" Target="notesMasters/notesMaster1.xml"/><Relationship Id="rId24" Type="http://schemas.openxmlformats.org/officeDocument/2006/relationships/slide" Target="slides/slide20.xml"/><Relationship Id="rId45" Type="http://schemas.openxmlformats.org/officeDocument/2006/relationships/slide" Target="slides/slide41.xml"/><Relationship Id="rId66" Type="http://schemas.openxmlformats.org/officeDocument/2006/relationships/slide" Target="slides/slide62.xml"/><Relationship Id="rId87" Type="http://schemas.openxmlformats.org/officeDocument/2006/relationships/slide" Target="slides/slide83.xml"/><Relationship Id="rId110" Type="http://schemas.openxmlformats.org/officeDocument/2006/relationships/slide" Target="slides/slide106.xml"/><Relationship Id="rId131" Type="http://schemas.openxmlformats.org/officeDocument/2006/relationships/slide" Target="slides/slide127.xml"/><Relationship Id="rId152" Type="http://schemas.openxmlformats.org/officeDocument/2006/relationships/slide" Target="slides/slide148.xml"/><Relationship Id="rId173" Type="http://schemas.openxmlformats.org/officeDocument/2006/relationships/slide" Target="slides/slide169.xml"/><Relationship Id="rId194" Type="http://schemas.openxmlformats.org/officeDocument/2006/relationships/slide" Target="slides/slide190.xml"/><Relationship Id="rId208" Type="http://schemas.openxmlformats.org/officeDocument/2006/relationships/slide" Target="slides/slide204.xml"/><Relationship Id="rId229" Type="http://schemas.openxmlformats.org/officeDocument/2006/relationships/slide" Target="slides/slide225.xml"/><Relationship Id="rId240" Type="http://schemas.openxmlformats.org/officeDocument/2006/relationships/slide" Target="slides/slide236.xml"/><Relationship Id="rId14" Type="http://schemas.openxmlformats.org/officeDocument/2006/relationships/slide" Target="slides/slide10.xml"/><Relationship Id="rId35" Type="http://schemas.openxmlformats.org/officeDocument/2006/relationships/slide" Target="slides/slide31.xml"/><Relationship Id="rId56" Type="http://schemas.openxmlformats.org/officeDocument/2006/relationships/slide" Target="slides/slide52.xml"/><Relationship Id="rId77" Type="http://schemas.openxmlformats.org/officeDocument/2006/relationships/slide" Target="slides/slide73.xml"/><Relationship Id="rId100" Type="http://schemas.openxmlformats.org/officeDocument/2006/relationships/slide" Target="slides/slide96.xml"/><Relationship Id="rId8" Type="http://schemas.openxmlformats.org/officeDocument/2006/relationships/slide" Target="slides/slide4.xml"/><Relationship Id="rId98" Type="http://schemas.openxmlformats.org/officeDocument/2006/relationships/slide" Target="slides/slide94.xml"/><Relationship Id="rId121" Type="http://schemas.openxmlformats.org/officeDocument/2006/relationships/slide" Target="slides/slide117.xml"/><Relationship Id="rId142" Type="http://schemas.openxmlformats.org/officeDocument/2006/relationships/slide" Target="slides/slide138.xml"/><Relationship Id="rId163" Type="http://schemas.openxmlformats.org/officeDocument/2006/relationships/slide" Target="slides/slide159.xml"/><Relationship Id="rId184" Type="http://schemas.openxmlformats.org/officeDocument/2006/relationships/slide" Target="slides/slide180.xml"/><Relationship Id="rId219" Type="http://schemas.openxmlformats.org/officeDocument/2006/relationships/slide" Target="slides/slide215.xml"/><Relationship Id="rId230" Type="http://schemas.openxmlformats.org/officeDocument/2006/relationships/slide" Target="slides/slide226.xml"/><Relationship Id="rId251" Type="http://schemas.openxmlformats.org/officeDocument/2006/relationships/commentAuthors" Target="commentAuthors.xml"/><Relationship Id="rId25" Type="http://schemas.openxmlformats.org/officeDocument/2006/relationships/slide" Target="slides/slide21.xml"/><Relationship Id="rId46" Type="http://schemas.openxmlformats.org/officeDocument/2006/relationships/slide" Target="slides/slide42.xml"/><Relationship Id="rId67" Type="http://schemas.openxmlformats.org/officeDocument/2006/relationships/slide" Target="slides/slide63.xml"/><Relationship Id="rId88" Type="http://schemas.openxmlformats.org/officeDocument/2006/relationships/slide" Target="slides/slide84.xml"/><Relationship Id="rId111" Type="http://schemas.openxmlformats.org/officeDocument/2006/relationships/slide" Target="slides/slide107.xml"/><Relationship Id="rId132" Type="http://schemas.openxmlformats.org/officeDocument/2006/relationships/slide" Target="slides/slide128.xml"/><Relationship Id="rId153" Type="http://schemas.openxmlformats.org/officeDocument/2006/relationships/slide" Target="slides/slide149.xml"/><Relationship Id="rId174" Type="http://schemas.openxmlformats.org/officeDocument/2006/relationships/slide" Target="slides/slide170.xml"/><Relationship Id="rId195" Type="http://schemas.openxmlformats.org/officeDocument/2006/relationships/slide" Target="slides/slide191.xml"/><Relationship Id="rId209" Type="http://schemas.openxmlformats.org/officeDocument/2006/relationships/slide" Target="slides/slide205.xml"/><Relationship Id="rId220" Type="http://schemas.openxmlformats.org/officeDocument/2006/relationships/slide" Target="slides/slide216.xml"/><Relationship Id="rId241" Type="http://schemas.openxmlformats.org/officeDocument/2006/relationships/slide" Target="slides/slide237.xml"/><Relationship Id="rId15" Type="http://schemas.openxmlformats.org/officeDocument/2006/relationships/slide" Target="slides/slide11.xml"/><Relationship Id="rId36" Type="http://schemas.openxmlformats.org/officeDocument/2006/relationships/slide" Target="slides/slide32.xml"/><Relationship Id="rId57" Type="http://schemas.openxmlformats.org/officeDocument/2006/relationships/slide" Target="slides/slide53.xml"/><Relationship Id="rId78" Type="http://schemas.openxmlformats.org/officeDocument/2006/relationships/slide" Target="slides/slide74.xml"/><Relationship Id="rId99" Type="http://schemas.openxmlformats.org/officeDocument/2006/relationships/slide" Target="slides/slide95.xml"/><Relationship Id="rId101" Type="http://schemas.openxmlformats.org/officeDocument/2006/relationships/slide" Target="slides/slide97.xml"/><Relationship Id="rId122" Type="http://schemas.openxmlformats.org/officeDocument/2006/relationships/slide" Target="slides/slide118.xml"/><Relationship Id="rId143" Type="http://schemas.openxmlformats.org/officeDocument/2006/relationships/slide" Target="slides/slide139.xml"/><Relationship Id="rId164" Type="http://schemas.openxmlformats.org/officeDocument/2006/relationships/slide" Target="slides/slide160.xml"/><Relationship Id="rId185" Type="http://schemas.openxmlformats.org/officeDocument/2006/relationships/slide" Target="slides/slide181.xml"/><Relationship Id="rId9" Type="http://schemas.openxmlformats.org/officeDocument/2006/relationships/slide" Target="slides/slide5.xml"/><Relationship Id="rId210" Type="http://schemas.openxmlformats.org/officeDocument/2006/relationships/slide" Target="slides/slide206.xml"/><Relationship Id="rId26" Type="http://schemas.openxmlformats.org/officeDocument/2006/relationships/slide" Target="slides/slide22.xml"/><Relationship Id="rId231" Type="http://schemas.openxmlformats.org/officeDocument/2006/relationships/slide" Target="slides/slide227.xml"/><Relationship Id="rId252" Type="http://schemas.openxmlformats.org/officeDocument/2006/relationships/presProps" Target="presProps.xml"/><Relationship Id="rId47" Type="http://schemas.openxmlformats.org/officeDocument/2006/relationships/slide" Target="slides/slide43.xml"/><Relationship Id="rId68" Type="http://schemas.openxmlformats.org/officeDocument/2006/relationships/slide" Target="slides/slide64.xml"/><Relationship Id="rId89" Type="http://schemas.openxmlformats.org/officeDocument/2006/relationships/slide" Target="slides/slide85.xml"/><Relationship Id="rId112" Type="http://schemas.openxmlformats.org/officeDocument/2006/relationships/slide" Target="slides/slide108.xml"/><Relationship Id="rId133" Type="http://schemas.openxmlformats.org/officeDocument/2006/relationships/slide" Target="slides/slide129.xml"/><Relationship Id="rId154" Type="http://schemas.openxmlformats.org/officeDocument/2006/relationships/slide" Target="slides/slide150.xml"/><Relationship Id="rId175" Type="http://schemas.openxmlformats.org/officeDocument/2006/relationships/slide" Target="slides/slide171.xml"/><Relationship Id="rId196" Type="http://schemas.openxmlformats.org/officeDocument/2006/relationships/slide" Target="slides/slide192.xml"/><Relationship Id="rId200" Type="http://schemas.openxmlformats.org/officeDocument/2006/relationships/slide" Target="slides/slide196.xml"/><Relationship Id="rId16" Type="http://schemas.openxmlformats.org/officeDocument/2006/relationships/slide" Target="slides/slide12.xml"/><Relationship Id="rId221" Type="http://schemas.openxmlformats.org/officeDocument/2006/relationships/slide" Target="slides/slide217.xml"/><Relationship Id="rId242" Type="http://schemas.openxmlformats.org/officeDocument/2006/relationships/slide" Target="slides/slide238.xml"/><Relationship Id="rId37" Type="http://schemas.openxmlformats.org/officeDocument/2006/relationships/slide" Target="slides/slide33.xml"/><Relationship Id="rId58" Type="http://schemas.openxmlformats.org/officeDocument/2006/relationships/slide" Target="slides/slide54.xml"/><Relationship Id="rId79" Type="http://schemas.openxmlformats.org/officeDocument/2006/relationships/slide" Target="slides/slide75.xml"/><Relationship Id="rId102" Type="http://schemas.openxmlformats.org/officeDocument/2006/relationships/slide" Target="slides/slide98.xml"/><Relationship Id="rId123" Type="http://schemas.openxmlformats.org/officeDocument/2006/relationships/slide" Target="slides/slide119.xml"/><Relationship Id="rId144" Type="http://schemas.openxmlformats.org/officeDocument/2006/relationships/slide" Target="slides/slide140.xml"/><Relationship Id="rId90" Type="http://schemas.openxmlformats.org/officeDocument/2006/relationships/slide" Target="slides/slide86.xml"/><Relationship Id="rId165" Type="http://schemas.openxmlformats.org/officeDocument/2006/relationships/slide" Target="slides/slide161.xml"/><Relationship Id="rId186" Type="http://schemas.openxmlformats.org/officeDocument/2006/relationships/slide" Target="slides/slide182.xml"/><Relationship Id="rId211" Type="http://schemas.openxmlformats.org/officeDocument/2006/relationships/slide" Target="slides/slide207.xml"/><Relationship Id="rId232" Type="http://schemas.openxmlformats.org/officeDocument/2006/relationships/slide" Target="slides/slide228.xml"/><Relationship Id="rId253" Type="http://schemas.openxmlformats.org/officeDocument/2006/relationships/viewProps" Target="viewProps.xml"/><Relationship Id="rId27" Type="http://schemas.openxmlformats.org/officeDocument/2006/relationships/slide" Target="slides/slide23.xml"/><Relationship Id="rId48" Type="http://schemas.openxmlformats.org/officeDocument/2006/relationships/slide" Target="slides/slide44.xml"/><Relationship Id="rId69" Type="http://schemas.openxmlformats.org/officeDocument/2006/relationships/slide" Target="slides/slide65.xml"/><Relationship Id="rId113" Type="http://schemas.openxmlformats.org/officeDocument/2006/relationships/slide" Target="slides/slide109.xml"/><Relationship Id="rId134" Type="http://schemas.openxmlformats.org/officeDocument/2006/relationships/slide" Target="slides/slide130.xml"/><Relationship Id="rId80" Type="http://schemas.openxmlformats.org/officeDocument/2006/relationships/slide" Target="slides/slide76.xml"/><Relationship Id="rId155" Type="http://schemas.openxmlformats.org/officeDocument/2006/relationships/slide" Target="slides/slide151.xml"/><Relationship Id="rId176" Type="http://schemas.openxmlformats.org/officeDocument/2006/relationships/slide" Target="slides/slide172.xml"/><Relationship Id="rId197" Type="http://schemas.openxmlformats.org/officeDocument/2006/relationships/slide" Target="slides/slide193.xml"/><Relationship Id="rId201" Type="http://schemas.openxmlformats.org/officeDocument/2006/relationships/slide" Target="slides/slide197.xml"/><Relationship Id="rId222" Type="http://schemas.openxmlformats.org/officeDocument/2006/relationships/slide" Target="slides/slide218.xml"/><Relationship Id="rId243" Type="http://schemas.openxmlformats.org/officeDocument/2006/relationships/slide" Target="slides/slide239.xml"/><Relationship Id="rId17" Type="http://schemas.openxmlformats.org/officeDocument/2006/relationships/slide" Target="slides/slide13.xml"/><Relationship Id="rId38" Type="http://schemas.openxmlformats.org/officeDocument/2006/relationships/slide" Target="slides/slide34.xml"/><Relationship Id="rId59" Type="http://schemas.openxmlformats.org/officeDocument/2006/relationships/slide" Target="slides/slide55.xml"/><Relationship Id="rId103" Type="http://schemas.openxmlformats.org/officeDocument/2006/relationships/slide" Target="slides/slide99.xml"/><Relationship Id="rId124" Type="http://schemas.openxmlformats.org/officeDocument/2006/relationships/slide" Target="slides/slide120.xml"/><Relationship Id="rId70" Type="http://schemas.openxmlformats.org/officeDocument/2006/relationships/slide" Target="slides/slide66.xml"/><Relationship Id="rId91" Type="http://schemas.openxmlformats.org/officeDocument/2006/relationships/slide" Target="slides/slide87.xml"/><Relationship Id="rId145" Type="http://schemas.openxmlformats.org/officeDocument/2006/relationships/slide" Target="slides/slide141.xml"/><Relationship Id="rId166" Type="http://schemas.openxmlformats.org/officeDocument/2006/relationships/slide" Target="slides/slide162.xml"/><Relationship Id="rId187" Type="http://schemas.openxmlformats.org/officeDocument/2006/relationships/slide" Target="slides/slide183.xml"/><Relationship Id="rId1" Type="http://schemas.openxmlformats.org/officeDocument/2006/relationships/customXml" Target="../customXml/item1.xml"/><Relationship Id="rId212" Type="http://schemas.openxmlformats.org/officeDocument/2006/relationships/slide" Target="slides/slide208.xml"/><Relationship Id="rId233" Type="http://schemas.openxmlformats.org/officeDocument/2006/relationships/slide" Target="slides/slide229.xml"/><Relationship Id="rId254" Type="http://schemas.openxmlformats.org/officeDocument/2006/relationships/theme" Target="theme/theme1.xml"/><Relationship Id="rId28" Type="http://schemas.openxmlformats.org/officeDocument/2006/relationships/slide" Target="slides/slide24.xml"/><Relationship Id="rId49" Type="http://schemas.openxmlformats.org/officeDocument/2006/relationships/slide" Target="slides/slide45.xml"/><Relationship Id="rId114" Type="http://schemas.openxmlformats.org/officeDocument/2006/relationships/slide" Target="slides/slide110.xml"/><Relationship Id="rId60" Type="http://schemas.openxmlformats.org/officeDocument/2006/relationships/slide" Target="slides/slide56.xml"/><Relationship Id="rId81" Type="http://schemas.openxmlformats.org/officeDocument/2006/relationships/slide" Target="slides/slide77.xml"/><Relationship Id="rId135" Type="http://schemas.openxmlformats.org/officeDocument/2006/relationships/slide" Target="slides/slide131.xml"/><Relationship Id="rId156" Type="http://schemas.openxmlformats.org/officeDocument/2006/relationships/slide" Target="slides/slide152.xml"/><Relationship Id="rId177" Type="http://schemas.openxmlformats.org/officeDocument/2006/relationships/slide" Target="slides/slide173.xml"/><Relationship Id="rId198" Type="http://schemas.openxmlformats.org/officeDocument/2006/relationships/slide" Target="slides/slide194.xml"/><Relationship Id="rId202" Type="http://schemas.openxmlformats.org/officeDocument/2006/relationships/slide" Target="slides/slide198.xml"/><Relationship Id="rId223" Type="http://schemas.openxmlformats.org/officeDocument/2006/relationships/slide" Target="slides/slide219.xml"/><Relationship Id="rId244" Type="http://schemas.openxmlformats.org/officeDocument/2006/relationships/slide" Target="slides/slide240.xml"/><Relationship Id="rId18" Type="http://schemas.openxmlformats.org/officeDocument/2006/relationships/slide" Target="slides/slide14.xml"/><Relationship Id="rId39" Type="http://schemas.openxmlformats.org/officeDocument/2006/relationships/slide" Target="slides/slide35.xml"/><Relationship Id="rId50" Type="http://schemas.openxmlformats.org/officeDocument/2006/relationships/slide" Target="slides/slide46.xml"/><Relationship Id="rId104" Type="http://schemas.openxmlformats.org/officeDocument/2006/relationships/slide" Target="slides/slide100.xml"/><Relationship Id="rId125" Type="http://schemas.openxmlformats.org/officeDocument/2006/relationships/slide" Target="slides/slide121.xml"/><Relationship Id="rId146" Type="http://schemas.openxmlformats.org/officeDocument/2006/relationships/slide" Target="slides/slide142.xml"/><Relationship Id="rId167" Type="http://schemas.openxmlformats.org/officeDocument/2006/relationships/slide" Target="slides/slide163.xml"/><Relationship Id="rId188" Type="http://schemas.openxmlformats.org/officeDocument/2006/relationships/slide" Target="slides/slide184.xml"/><Relationship Id="rId71" Type="http://schemas.openxmlformats.org/officeDocument/2006/relationships/slide" Target="slides/slide67.xml"/><Relationship Id="rId92" Type="http://schemas.openxmlformats.org/officeDocument/2006/relationships/slide" Target="slides/slide88.xml"/><Relationship Id="rId213" Type="http://schemas.openxmlformats.org/officeDocument/2006/relationships/slide" Target="slides/slide209.xml"/><Relationship Id="rId234" Type="http://schemas.openxmlformats.org/officeDocument/2006/relationships/slide" Target="slides/slide230.xml"/><Relationship Id="rId2" Type="http://schemas.openxmlformats.org/officeDocument/2006/relationships/customXml" Target="../customXml/item2.xml"/><Relationship Id="rId29" Type="http://schemas.openxmlformats.org/officeDocument/2006/relationships/slide" Target="slides/slide25.xml"/><Relationship Id="rId255" Type="http://schemas.openxmlformats.org/officeDocument/2006/relationships/tableStyles" Target="tableStyles.xml"/><Relationship Id="rId40" Type="http://schemas.openxmlformats.org/officeDocument/2006/relationships/slide" Target="slides/slide36.xml"/><Relationship Id="rId115" Type="http://schemas.openxmlformats.org/officeDocument/2006/relationships/slide" Target="slides/slide111.xml"/><Relationship Id="rId136" Type="http://schemas.openxmlformats.org/officeDocument/2006/relationships/slide" Target="slides/slide132.xml"/><Relationship Id="rId157" Type="http://schemas.openxmlformats.org/officeDocument/2006/relationships/slide" Target="slides/slide153.xml"/><Relationship Id="rId178" Type="http://schemas.openxmlformats.org/officeDocument/2006/relationships/slide" Target="slides/slide174.xml"/><Relationship Id="rId61" Type="http://schemas.openxmlformats.org/officeDocument/2006/relationships/slide" Target="slides/slide57.xml"/><Relationship Id="rId82" Type="http://schemas.openxmlformats.org/officeDocument/2006/relationships/slide" Target="slides/slide78.xml"/><Relationship Id="rId199" Type="http://schemas.openxmlformats.org/officeDocument/2006/relationships/slide" Target="slides/slide195.xml"/><Relationship Id="rId203" Type="http://schemas.openxmlformats.org/officeDocument/2006/relationships/slide" Target="slides/slide199.xml"/><Relationship Id="rId19" Type="http://schemas.openxmlformats.org/officeDocument/2006/relationships/slide" Target="slides/slide15.xml"/><Relationship Id="rId224" Type="http://schemas.openxmlformats.org/officeDocument/2006/relationships/slide" Target="slides/slide220.xml"/><Relationship Id="rId245" Type="http://schemas.openxmlformats.org/officeDocument/2006/relationships/slide" Target="slides/slide241.xml"/><Relationship Id="rId30" Type="http://schemas.openxmlformats.org/officeDocument/2006/relationships/slide" Target="slides/slide26.xml"/><Relationship Id="rId105" Type="http://schemas.openxmlformats.org/officeDocument/2006/relationships/slide" Target="slides/slide101.xml"/><Relationship Id="rId126" Type="http://schemas.openxmlformats.org/officeDocument/2006/relationships/slide" Target="slides/slide122.xml"/><Relationship Id="rId147" Type="http://schemas.openxmlformats.org/officeDocument/2006/relationships/slide" Target="slides/slide143.xml"/><Relationship Id="rId168" Type="http://schemas.openxmlformats.org/officeDocument/2006/relationships/slide" Target="slides/slide164.xml"/><Relationship Id="rId51" Type="http://schemas.openxmlformats.org/officeDocument/2006/relationships/slide" Target="slides/slide47.xml"/><Relationship Id="rId72" Type="http://schemas.openxmlformats.org/officeDocument/2006/relationships/slide" Target="slides/slide68.xml"/><Relationship Id="rId93" Type="http://schemas.openxmlformats.org/officeDocument/2006/relationships/slide" Target="slides/slide89.xml"/><Relationship Id="rId189" Type="http://schemas.openxmlformats.org/officeDocument/2006/relationships/slide" Target="slides/slide185.xml"/><Relationship Id="rId3" Type="http://schemas.openxmlformats.org/officeDocument/2006/relationships/customXml" Target="../customXml/item3.xml"/><Relationship Id="rId214" Type="http://schemas.openxmlformats.org/officeDocument/2006/relationships/slide" Target="slides/slide210.xml"/><Relationship Id="rId235" Type="http://schemas.openxmlformats.org/officeDocument/2006/relationships/slide" Target="slides/slide231.xml"/><Relationship Id="rId256" Type="http://schemas.microsoft.com/office/2016/11/relationships/changesInfo" Target="changesInfos/changesInfo1.xml"/><Relationship Id="rId116" Type="http://schemas.openxmlformats.org/officeDocument/2006/relationships/slide" Target="slides/slide112.xml"/><Relationship Id="rId137" Type="http://schemas.openxmlformats.org/officeDocument/2006/relationships/slide" Target="slides/slide133.xml"/><Relationship Id="rId158" Type="http://schemas.openxmlformats.org/officeDocument/2006/relationships/slide" Target="slides/slide154.xml"/><Relationship Id="rId20" Type="http://schemas.openxmlformats.org/officeDocument/2006/relationships/slide" Target="slides/slide16.xml"/><Relationship Id="rId41" Type="http://schemas.openxmlformats.org/officeDocument/2006/relationships/slide" Target="slides/slide37.xml"/><Relationship Id="rId62" Type="http://schemas.openxmlformats.org/officeDocument/2006/relationships/slide" Target="slides/slide58.xml"/><Relationship Id="rId83" Type="http://schemas.openxmlformats.org/officeDocument/2006/relationships/slide" Target="slides/slide79.xml"/><Relationship Id="rId179" Type="http://schemas.openxmlformats.org/officeDocument/2006/relationships/slide" Target="slides/slide175.xml"/><Relationship Id="rId190" Type="http://schemas.openxmlformats.org/officeDocument/2006/relationships/slide" Target="slides/slide186.xml"/><Relationship Id="rId204" Type="http://schemas.openxmlformats.org/officeDocument/2006/relationships/slide" Target="slides/slide200.xml"/><Relationship Id="rId225" Type="http://schemas.openxmlformats.org/officeDocument/2006/relationships/slide" Target="slides/slide221.xml"/><Relationship Id="rId246" Type="http://schemas.openxmlformats.org/officeDocument/2006/relationships/slide" Target="slides/slide242.xml"/><Relationship Id="rId106" Type="http://schemas.openxmlformats.org/officeDocument/2006/relationships/slide" Target="slides/slide102.xml"/><Relationship Id="rId127" Type="http://schemas.openxmlformats.org/officeDocument/2006/relationships/slide" Target="slides/slide123.xml"/><Relationship Id="rId10" Type="http://schemas.openxmlformats.org/officeDocument/2006/relationships/slide" Target="slides/slide6.xml"/><Relationship Id="rId31" Type="http://schemas.openxmlformats.org/officeDocument/2006/relationships/slide" Target="slides/slide27.xml"/><Relationship Id="rId52" Type="http://schemas.openxmlformats.org/officeDocument/2006/relationships/slide" Target="slides/slide48.xml"/><Relationship Id="rId73" Type="http://schemas.openxmlformats.org/officeDocument/2006/relationships/slide" Target="slides/slide69.xml"/><Relationship Id="rId94" Type="http://schemas.openxmlformats.org/officeDocument/2006/relationships/slide" Target="slides/slide90.xml"/><Relationship Id="rId148" Type="http://schemas.openxmlformats.org/officeDocument/2006/relationships/slide" Target="slides/slide144.xml"/><Relationship Id="rId169" Type="http://schemas.openxmlformats.org/officeDocument/2006/relationships/slide" Target="slides/slide165.xml"/><Relationship Id="rId4" Type="http://schemas.openxmlformats.org/officeDocument/2006/relationships/slideMaster" Target="slideMasters/slideMaster1.xml"/><Relationship Id="rId180" Type="http://schemas.openxmlformats.org/officeDocument/2006/relationships/slide" Target="slides/slide176.xml"/><Relationship Id="rId215" Type="http://schemas.openxmlformats.org/officeDocument/2006/relationships/slide" Target="slides/slide211.xml"/><Relationship Id="rId236" Type="http://schemas.openxmlformats.org/officeDocument/2006/relationships/slide" Target="slides/slide232.xml"/><Relationship Id="rId257" Type="http://schemas.microsoft.com/office/2015/10/relationships/revisionInfo" Target="revisionInfo.xml"/></Relationships>
</file>

<file path=ppt/changesInfos/changesInfo1.xml><?xml version="1.0" encoding="utf-8"?>
<pc:chgInfo xmlns:a="http://schemas.openxmlformats.org/drawingml/2006/main" xmlns:r="http://schemas.openxmlformats.org/officeDocument/2006/relationships" xmlns:ac="http://schemas.microsoft.com/office/drawing/2013/main/command" xmlns:pc="http://schemas.microsoft.com/office/powerpoint/2013/main/command">
  <pc:docChgLst>
    <pc:chgData name="HEIDY MUÑOZ SALINAS" userId="S::gestion.calidad@consorciopc.com::679d0cc1-20d6-4592-989b-a056a082cb6a" providerId="AD" clId="Web-{E518E0DB-41D1-5372-4D20-AFF0DA859B16}"/>
    <pc:docChg chg="addSld">
      <pc:chgData name="HEIDY MUÑOZ SALINAS" userId="S::gestion.calidad@consorciopc.com::679d0cc1-20d6-4592-989b-a056a082cb6a" providerId="AD" clId="Web-{E518E0DB-41D1-5372-4D20-AFF0DA859B16}" dt="2024-12-13T18:19:18.761" v="180"/>
      <pc:docMkLst>
        <pc:docMk/>
      </pc:docMkLst>
      <pc:sldChg chg="add">
        <pc:chgData name="HEIDY MUÑOZ SALINAS" userId="S::gestion.calidad@consorciopc.com::679d0cc1-20d6-4592-989b-a056a082cb6a" providerId="AD" clId="Web-{E518E0DB-41D1-5372-4D20-AFF0DA859B16}" dt="2024-12-13T18:19:18.667" v="172"/>
        <pc:sldMkLst>
          <pc:docMk/>
          <pc:sldMk cId="1353083231" sldId="295"/>
        </pc:sldMkLst>
      </pc:sldChg>
      <pc:sldChg chg="add">
        <pc:chgData name="HEIDY MUÑOZ SALINAS" userId="S::gestion.calidad@consorciopc.com::679d0cc1-20d6-4592-989b-a056a082cb6a" providerId="AD" clId="Web-{E518E0DB-41D1-5372-4D20-AFF0DA859B16}" dt="2024-12-13T18:19:18.620" v="170"/>
        <pc:sldMkLst>
          <pc:docMk/>
          <pc:sldMk cId="3288939479" sldId="802"/>
        </pc:sldMkLst>
      </pc:sldChg>
      <pc:sldChg chg="add">
        <pc:chgData name="HEIDY MUÑOZ SALINAS" userId="S::gestion.calidad@consorciopc.com::679d0cc1-20d6-4592-989b-a056a082cb6a" providerId="AD" clId="Web-{E518E0DB-41D1-5372-4D20-AFF0DA859B16}" dt="2024-12-13T18:19:18.683" v="173"/>
        <pc:sldMkLst>
          <pc:docMk/>
          <pc:sldMk cId="2104630166" sldId="803"/>
        </pc:sldMkLst>
      </pc:sldChg>
      <pc:sldChg chg="add">
        <pc:chgData name="HEIDY MUÑOZ SALINAS" userId="S::gestion.calidad@consorciopc.com::679d0cc1-20d6-4592-989b-a056a082cb6a" providerId="AD" clId="Web-{E518E0DB-41D1-5372-4D20-AFF0DA859B16}" dt="2024-12-13T18:19:18.745" v="178"/>
        <pc:sldMkLst>
          <pc:docMk/>
          <pc:sldMk cId="2844381353" sldId="824"/>
        </pc:sldMkLst>
      </pc:sldChg>
      <pc:sldChg chg="add">
        <pc:chgData name="HEIDY MUÑOZ SALINAS" userId="S::gestion.calidad@consorciopc.com::679d0cc1-20d6-4592-989b-a056a082cb6a" providerId="AD" clId="Web-{E518E0DB-41D1-5372-4D20-AFF0DA859B16}" dt="2024-12-13T18:18:11.587" v="42"/>
        <pc:sldMkLst>
          <pc:docMk/>
          <pc:sldMk cId="0" sldId="835"/>
        </pc:sldMkLst>
      </pc:sldChg>
      <pc:sldChg chg="add">
        <pc:chgData name="HEIDY MUÑOZ SALINAS" userId="S::gestion.calidad@consorciopc.com::679d0cc1-20d6-4592-989b-a056a082cb6a" providerId="AD" clId="Web-{E518E0DB-41D1-5372-4D20-AFF0DA859B16}" dt="2024-12-13T18:18:51.104" v="114"/>
        <pc:sldMkLst>
          <pc:docMk/>
          <pc:sldMk cId="3392957645" sldId="967"/>
        </pc:sldMkLst>
      </pc:sldChg>
      <pc:sldChg chg="add">
        <pc:chgData name="HEIDY MUÑOZ SALINAS" userId="S::gestion.calidad@consorciopc.com::679d0cc1-20d6-4592-989b-a056a082cb6a" providerId="AD" clId="Web-{E518E0DB-41D1-5372-4D20-AFF0DA859B16}" dt="2024-12-13T18:18:51.135" v="115"/>
        <pc:sldMkLst>
          <pc:docMk/>
          <pc:sldMk cId="2760672035" sldId="968"/>
        </pc:sldMkLst>
      </pc:sldChg>
      <pc:sldChg chg="add">
        <pc:chgData name="HEIDY MUÑOZ SALINAS" userId="S::gestion.calidad@consorciopc.com::679d0cc1-20d6-4592-989b-a056a082cb6a" providerId="AD" clId="Web-{E518E0DB-41D1-5372-4D20-AFF0DA859B16}" dt="2024-12-13T18:18:51.166" v="116"/>
        <pc:sldMkLst>
          <pc:docMk/>
          <pc:sldMk cId="2343609776" sldId="969"/>
        </pc:sldMkLst>
      </pc:sldChg>
      <pc:sldChg chg="add">
        <pc:chgData name="HEIDY MUÑOZ SALINAS" userId="S::gestion.calidad@consorciopc.com::679d0cc1-20d6-4592-989b-a056a082cb6a" providerId="AD" clId="Web-{E518E0DB-41D1-5372-4D20-AFF0DA859B16}" dt="2024-12-13T18:18:51.198" v="117"/>
        <pc:sldMkLst>
          <pc:docMk/>
          <pc:sldMk cId="1149715653" sldId="970"/>
        </pc:sldMkLst>
      </pc:sldChg>
      <pc:sldChg chg="add">
        <pc:chgData name="HEIDY MUÑOZ SALINAS" userId="S::gestion.calidad@consorciopc.com::679d0cc1-20d6-4592-989b-a056a082cb6a" providerId="AD" clId="Web-{E518E0DB-41D1-5372-4D20-AFF0DA859B16}" dt="2024-12-13T18:18:51.213" v="118"/>
        <pc:sldMkLst>
          <pc:docMk/>
          <pc:sldMk cId="156929202" sldId="971"/>
        </pc:sldMkLst>
      </pc:sldChg>
      <pc:sldChg chg="add">
        <pc:chgData name="HEIDY MUÑOZ SALINAS" userId="S::gestion.calidad@consorciopc.com::679d0cc1-20d6-4592-989b-a056a082cb6a" providerId="AD" clId="Web-{E518E0DB-41D1-5372-4D20-AFF0DA859B16}" dt="2024-12-13T18:19:18.699" v="174"/>
        <pc:sldMkLst>
          <pc:docMk/>
          <pc:sldMk cId="1307678524" sldId="972"/>
        </pc:sldMkLst>
      </pc:sldChg>
      <pc:sldChg chg="add">
        <pc:chgData name="HEIDY MUÑOZ SALINAS" userId="S::gestion.calidad@consorciopc.com::679d0cc1-20d6-4592-989b-a056a082cb6a" providerId="AD" clId="Web-{E518E0DB-41D1-5372-4D20-AFF0DA859B16}" dt="2024-12-13T18:19:18.699" v="175"/>
        <pc:sldMkLst>
          <pc:docMk/>
          <pc:sldMk cId="3827929685" sldId="973"/>
        </pc:sldMkLst>
      </pc:sldChg>
      <pc:sldChg chg="add">
        <pc:chgData name="HEIDY MUÑOZ SALINAS" userId="S::gestion.calidad@consorciopc.com::679d0cc1-20d6-4592-989b-a056a082cb6a" providerId="AD" clId="Web-{E518E0DB-41D1-5372-4D20-AFF0DA859B16}" dt="2024-12-13T18:18:51.244" v="120"/>
        <pc:sldMkLst>
          <pc:docMk/>
          <pc:sldMk cId="1284041241" sldId="974"/>
        </pc:sldMkLst>
      </pc:sldChg>
      <pc:sldChg chg="add">
        <pc:chgData name="HEIDY MUÑOZ SALINAS" userId="S::gestion.calidad@consorciopc.com::679d0cc1-20d6-4592-989b-a056a082cb6a" providerId="AD" clId="Web-{E518E0DB-41D1-5372-4D20-AFF0DA859B16}" dt="2024-12-13T18:19:18.730" v="177"/>
        <pc:sldMkLst>
          <pc:docMk/>
          <pc:sldMk cId="4212964580" sldId="975"/>
        </pc:sldMkLst>
      </pc:sldChg>
      <pc:sldChg chg="add">
        <pc:chgData name="HEIDY MUÑOZ SALINAS" userId="S::gestion.calidad@consorciopc.com::679d0cc1-20d6-4592-989b-a056a082cb6a" providerId="AD" clId="Web-{E518E0DB-41D1-5372-4D20-AFF0DA859B16}" dt="2024-12-13T18:19:18.745" v="179"/>
        <pc:sldMkLst>
          <pc:docMk/>
          <pc:sldMk cId="1199510380" sldId="976"/>
        </pc:sldMkLst>
      </pc:sldChg>
      <pc:sldChg chg="add">
        <pc:chgData name="HEIDY MUÑOZ SALINAS" userId="S::gestion.calidad@consorciopc.com::679d0cc1-20d6-4592-989b-a056a082cb6a" providerId="AD" clId="Web-{E518E0DB-41D1-5372-4D20-AFF0DA859B16}" dt="2024-12-13T18:19:18.761" v="180"/>
        <pc:sldMkLst>
          <pc:docMk/>
          <pc:sldMk cId="2635822276" sldId="977"/>
        </pc:sldMkLst>
      </pc:sldChg>
      <pc:sldChg chg="add">
        <pc:chgData name="HEIDY MUÑOZ SALINAS" userId="S::gestion.calidad@consorciopc.com::679d0cc1-20d6-4592-989b-a056a082cb6a" providerId="AD" clId="Web-{E518E0DB-41D1-5372-4D20-AFF0DA859B16}" dt="2024-12-13T18:19:18.636" v="171"/>
        <pc:sldMkLst>
          <pc:docMk/>
          <pc:sldMk cId="3970323785" sldId="978"/>
        </pc:sldMkLst>
      </pc:sldChg>
      <pc:sldChg chg="add">
        <pc:chgData name="HEIDY MUÑOZ SALINAS" userId="S::gestion.calidad@consorciopc.com::679d0cc1-20d6-4592-989b-a056a082cb6a" providerId="AD" clId="Web-{E518E0DB-41D1-5372-4D20-AFF0DA859B16}" dt="2024-12-13T18:18:51.370" v="129"/>
        <pc:sldMkLst>
          <pc:docMk/>
          <pc:sldMk cId="2347969860" sldId="979"/>
        </pc:sldMkLst>
      </pc:sldChg>
      <pc:sldChg chg="add">
        <pc:chgData name="HEIDY MUÑOZ SALINAS" userId="S::gestion.calidad@consorciopc.com::679d0cc1-20d6-4592-989b-a056a082cb6a" providerId="AD" clId="Web-{E518E0DB-41D1-5372-4D20-AFF0DA859B16}" dt="2024-12-13T18:18:10.915" v="18"/>
        <pc:sldMkLst>
          <pc:docMk/>
          <pc:sldMk cId="0" sldId="1045"/>
        </pc:sldMkLst>
      </pc:sldChg>
      <pc:sldChg chg="add">
        <pc:chgData name="HEIDY MUÑOZ SALINAS" userId="S::gestion.calidad@consorciopc.com::679d0cc1-20d6-4592-989b-a056a082cb6a" providerId="AD" clId="Web-{E518E0DB-41D1-5372-4D20-AFF0DA859B16}" dt="2024-12-13T18:18:11.040" v="24"/>
        <pc:sldMkLst>
          <pc:docMk/>
          <pc:sldMk cId="0" sldId="1047"/>
        </pc:sldMkLst>
      </pc:sldChg>
      <pc:sldChg chg="add">
        <pc:chgData name="HEIDY MUÑOZ SALINAS" userId="S::gestion.calidad@consorciopc.com::679d0cc1-20d6-4592-989b-a056a082cb6a" providerId="AD" clId="Web-{E518E0DB-41D1-5372-4D20-AFF0DA859B16}" dt="2024-12-13T18:17:43.133" v="6"/>
        <pc:sldMkLst>
          <pc:docMk/>
          <pc:sldMk cId="3888107432" sldId="1056"/>
        </pc:sldMkLst>
      </pc:sldChg>
      <pc:sldChg chg="add">
        <pc:chgData name="HEIDY MUÑOZ SALINAS" userId="S::gestion.calidad@consorciopc.com::679d0cc1-20d6-4592-989b-a056a082cb6a" providerId="AD" clId="Web-{E518E0DB-41D1-5372-4D20-AFF0DA859B16}" dt="2024-12-13T18:17:42.977" v="0"/>
        <pc:sldMkLst>
          <pc:docMk/>
          <pc:sldMk cId="507137960" sldId="1338"/>
        </pc:sldMkLst>
      </pc:sldChg>
      <pc:sldChg chg="add">
        <pc:chgData name="HEIDY MUÑOZ SALINAS" userId="S::gestion.calidad@consorciopc.com::679d0cc1-20d6-4592-989b-a056a082cb6a" providerId="AD" clId="Web-{E518E0DB-41D1-5372-4D20-AFF0DA859B16}" dt="2024-12-13T18:17:43.102" v="5"/>
        <pc:sldMkLst>
          <pc:docMk/>
          <pc:sldMk cId="1266324134" sldId="1342"/>
        </pc:sldMkLst>
      </pc:sldChg>
      <pc:sldChg chg="add">
        <pc:chgData name="HEIDY MUÑOZ SALINAS" userId="S::gestion.calidad@consorciopc.com::679d0cc1-20d6-4592-989b-a056a082cb6a" providerId="AD" clId="Web-{E518E0DB-41D1-5372-4D20-AFF0DA859B16}" dt="2024-12-13T18:18:10.790" v="13"/>
        <pc:sldMkLst>
          <pc:docMk/>
          <pc:sldMk cId="0" sldId="1407"/>
        </pc:sldMkLst>
      </pc:sldChg>
      <pc:sldChg chg="add">
        <pc:chgData name="HEIDY MUÑOZ SALINAS" userId="S::gestion.calidad@consorciopc.com::679d0cc1-20d6-4592-989b-a056a082cb6a" providerId="AD" clId="Web-{E518E0DB-41D1-5372-4D20-AFF0DA859B16}" dt="2024-12-13T18:18:11.821" v="50"/>
        <pc:sldMkLst>
          <pc:docMk/>
          <pc:sldMk cId="0" sldId="1572"/>
        </pc:sldMkLst>
      </pc:sldChg>
      <pc:sldChg chg="add">
        <pc:chgData name="HEIDY MUÑOZ SALINAS" userId="S::gestion.calidad@consorciopc.com::679d0cc1-20d6-4592-989b-a056a082cb6a" providerId="AD" clId="Web-{E518E0DB-41D1-5372-4D20-AFF0DA859B16}" dt="2024-12-13T18:18:11.931" v="55"/>
        <pc:sldMkLst>
          <pc:docMk/>
          <pc:sldMk cId="0" sldId="1573"/>
        </pc:sldMkLst>
      </pc:sldChg>
      <pc:sldChg chg="add">
        <pc:chgData name="HEIDY MUÑOZ SALINAS" userId="S::gestion.calidad@consorciopc.com::679d0cc1-20d6-4592-989b-a056a082cb6a" providerId="AD" clId="Web-{E518E0DB-41D1-5372-4D20-AFF0DA859B16}" dt="2024-12-13T18:18:11.837" v="51"/>
        <pc:sldMkLst>
          <pc:docMk/>
          <pc:sldMk cId="0" sldId="1578"/>
        </pc:sldMkLst>
      </pc:sldChg>
      <pc:sldChg chg="add">
        <pc:chgData name="HEIDY MUÑOZ SALINAS" userId="S::gestion.calidad@consorciopc.com::679d0cc1-20d6-4592-989b-a056a082cb6a" providerId="AD" clId="Web-{E518E0DB-41D1-5372-4D20-AFF0DA859B16}" dt="2024-12-13T18:18:11.962" v="56"/>
        <pc:sldMkLst>
          <pc:docMk/>
          <pc:sldMk cId="0" sldId="1579"/>
        </pc:sldMkLst>
      </pc:sldChg>
      <pc:sldChg chg="add">
        <pc:chgData name="HEIDY MUÑOZ SALINAS" userId="S::gestion.calidad@consorciopc.com::679d0cc1-20d6-4592-989b-a056a082cb6a" providerId="AD" clId="Web-{E518E0DB-41D1-5372-4D20-AFF0DA859B16}" dt="2024-12-13T18:18:11.556" v="41"/>
        <pc:sldMkLst>
          <pc:docMk/>
          <pc:sldMk cId="0" sldId="1614"/>
        </pc:sldMkLst>
      </pc:sldChg>
      <pc:sldChg chg="add">
        <pc:chgData name="HEIDY MUÑOZ SALINAS" userId="S::gestion.calidad@consorciopc.com::679d0cc1-20d6-4592-989b-a056a082cb6a" providerId="AD" clId="Web-{E518E0DB-41D1-5372-4D20-AFF0DA859B16}" dt="2024-12-13T18:18:11.618" v="43"/>
        <pc:sldMkLst>
          <pc:docMk/>
          <pc:sldMk cId="0" sldId="1616"/>
        </pc:sldMkLst>
      </pc:sldChg>
      <pc:sldChg chg="add">
        <pc:chgData name="HEIDY MUÑOZ SALINAS" userId="S::gestion.calidad@consorciopc.com::679d0cc1-20d6-4592-989b-a056a082cb6a" providerId="AD" clId="Web-{E518E0DB-41D1-5372-4D20-AFF0DA859B16}" dt="2024-12-13T18:18:11.665" v="44"/>
        <pc:sldMkLst>
          <pc:docMk/>
          <pc:sldMk cId="0" sldId="1617"/>
        </pc:sldMkLst>
      </pc:sldChg>
      <pc:sldChg chg="add">
        <pc:chgData name="HEIDY MUÑOZ SALINAS" userId="S::gestion.calidad@consorciopc.com::679d0cc1-20d6-4592-989b-a056a082cb6a" providerId="AD" clId="Web-{E518E0DB-41D1-5372-4D20-AFF0DA859B16}" dt="2024-12-13T18:18:11.696" v="45"/>
        <pc:sldMkLst>
          <pc:docMk/>
          <pc:sldMk cId="0" sldId="1618"/>
        </pc:sldMkLst>
      </pc:sldChg>
      <pc:sldChg chg="add">
        <pc:chgData name="HEIDY MUÑOZ SALINAS" userId="S::gestion.calidad@consorciopc.com::679d0cc1-20d6-4592-989b-a056a082cb6a" providerId="AD" clId="Web-{E518E0DB-41D1-5372-4D20-AFF0DA859B16}" dt="2024-12-13T18:18:11.728" v="46"/>
        <pc:sldMkLst>
          <pc:docMk/>
          <pc:sldMk cId="0" sldId="1619"/>
        </pc:sldMkLst>
      </pc:sldChg>
      <pc:sldChg chg="add">
        <pc:chgData name="HEIDY MUÑOZ SALINAS" userId="S::gestion.calidad@consorciopc.com::679d0cc1-20d6-4592-989b-a056a082cb6a" providerId="AD" clId="Web-{E518E0DB-41D1-5372-4D20-AFF0DA859B16}" dt="2024-12-13T18:18:11.103" v="27"/>
        <pc:sldMkLst>
          <pc:docMk/>
          <pc:sldMk cId="0" sldId="1635"/>
        </pc:sldMkLst>
      </pc:sldChg>
      <pc:sldChg chg="add">
        <pc:chgData name="HEIDY MUÑOZ SALINAS" userId="S::gestion.calidad@consorciopc.com::679d0cc1-20d6-4592-989b-a056a082cb6a" providerId="AD" clId="Web-{E518E0DB-41D1-5372-4D20-AFF0DA859B16}" dt="2024-12-13T18:18:10.978" v="21"/>
        <pc:sldMkLst>
          <pc:docMk/>
          <pc:sldMk cId="0" sldId="1636"/>
        </pc:sldMkLst>
      </pc:sldChg>
      <pc:sldChg chg="add">
        <pc:chgData name="HEIDY MUÑOZ SALINAS" userId="S::gestion.calidad@consorciopc.com::679d0cc1-20d6-4592-989b-a056a082cb6a" providerId="AD" clId="Web-{E518E0DB-41D1-5372-4D20-AFF0DA859B16}" dt="2024-12-13T18:18:11.134" v="29"/>
        <pc:sldMkLst>
          <pc:docMk/>
          <pc:sldMk cId="3828802350" sldId="1637"/>
        </pc:sldMkLst>
      </pc:sldChg>
      <pc:sldChg chg="add">
        <pc:chgData name="HEIDY MUÑOZ SALINAS" userId="S::gestion.calidad@consorciopc.com::679d0cc1-20d6-4592-989b-a056a082cb6a" providerId="AD" clId="Web-{E518E0DB-41D1-5372-4D20-AFF0DA859B16}" dt="2024-12-13T18:18:13.290" v="94"/>
        <pc:sldMkLst>
          <pc:docMk/>
          <pc:sldMk cId="0" sldId="1662"/>
        </pc:sldMkLst>
      </pc:sldChg>
      <pc:sldChg chg="add">
        <pc:chgData name="HEIDY MUÑOZ SALINAS" userId="S::gestion.calidad@consorciopc.com::679d0cc1-20d6-4592-989b-a056a082cb6a" providerId="AD" clId="Web-{E518E0DB-41D1-5372-4D20-AFF0DA859B16}" dt="2024-12-13T18:18:13.321" v="95"/>
        <pc:sldMkLst>
          <pc:docMk/>
          <pc:sldMk cId="0" sldId="1663"/>
        </pc:sldMkLst>
      </pc:sldChg>
      <pc:sldChg chg="add">
        <pc:chgData name="HEIDY MUÑOZ SALINAS" userId="S::gestion.calidad@consorciopc.com::679d0cc1-20d6-4592-989b-a056a082cb6a" providerId="AD" clId="Web-{E518E0DB-41D1-5372-4D20-AFF0DA859B16}" dt="2024-12-13T18:18:13.353" v="96"/>
        <pc:sldMkLst>
          <pc:docMk/>
          <pc:sldMk cId="0" sldId="1664"/>
        </pc:sldMkLst>
      </pc:sldChg>
      <pc:sldChg chg="add">
        <pc:chgData name="HEIDY MUÑOZ SALINAS" userId="S::gestion.calidad@consorciopc.com::679d0cc1-20d6-4592-989b-a056a082cb6a" providerId="AD" clId="Web-{E518E0DB-41D1-5372-4D20-AFF0DA859B16}" dt="2024-12-13T18:18:13.525" v="98"/>
        <pc:sldMkLst>
          <pc:docMk/>
          <pc:sldMk cId="0" sldId="1665"/>
        </pc:sldMkLst>
      </pc:sldChg>
      <pc:sldChg chg="add">
        <pc:chgData name="HEIDY MUÑOZ SALINAS" userId="S::gestion.calidad@consorciopc.com::679d0cc1-20d6-4592-989b-a056a082cb6a" providerId="AD" clId="Web-{E518E0DB-41D1-5372-4D20-AFF0DA859B16}" dt="2024-12-13T18:18:11.087" v="26"/>
        <pc:sldMkLst>
          <pc:docMk/>
          <pc:sldMk cId="3514632084" sldId="1666"/>
        </pc:sldMkLst>
      </pc:sldChg>
      <pc:sldChg chg="add">
        <pc:chgData name="HEIDY MUÑOZ SALINAS" userId="S::gestion.calidad@consorciopc.com::679d0cc1-20d6-4592-989b-a056a082cb6a" providerId="AD" clId="Web-{E518E0DB-41D1-5372-4D20-AFF0DA859B16}" dt="2024-12-13T18:18:13.759" v="104"/>
        <pc:sldMkLst>
          <pc:docMk/>
          <pc:sldMk cId="0" sldId="1707"/>
        </pc:sldMkLst>
      </pc:sldChg>
      <pc:sldChg chg="add">
        <pc:chgData name="HEIDY MUÑOZ SALINAS" userId="S::gestion.calidad@consorciopc.com::679d0cc1-20d6-4592-989b-a056a082cb6a" providerId="AD" clId="Web-{E518E0DB-41D1-5372-4D20-AFF0DA859B16}" dt="2024-12-13T18:18:13.915" v="106"/>
        <pc:sldMkLst>
          <pc:docMk/>
          <pc:sldMk cId="0" sldId="1708"/>
        </pc:sldMkLst>
      </pc:sldChg>
      <pc:sldChg chg="add">
        <pc:chgData name="HEIDY MUÑOZ SALINAS" userId="S::gestion.calidad@consorciopc.com::679d0cc1-20d6-4592-989b-a056a082cb6a" providerId="AD" clId="Web-{E518E0DB-41D1-5372-4D20-AFF0DA859B16}" dt="2024-12-13T18:18:14.056" v="108"/>
        <pc:sldMkLst>
          <pc:docMk/>
          <pc:sldMk cId="0" sldId="1709"/>
        </pc:sldMkLst>
      </pc:sldChg>
      <pc:sldChg chg="add">
        <pc:chgData name="HEIDY MUÑOZ SALINAS" userId="S::gestion.calidad@consorciopc.com::679d0cc1-20d6-4592-989b-a056a082cb6a" providerId="AD" clId="Web-{E518E0DB-41D1-5372-4D20-AFF0DA859B16}" dt="2024-12-13T18:18:14.181" v="110"/>
        <pc:sldMkLst>
          <pc:docMk/>
          <pc:sldMk cId="0" sldId="1710"/>
        </pc:sldMkLst>
      </pc:sldChg>
      <pc:sldChg chg="add">
        <pc:chgData name="HEIDY MUÑOZ SALINAS" userId="S::gestion.calidad@consorciopc.com::679d0cc1-20d6-4592-989b-a056a082cb6a" providerId="AD" clId="Web-{E518E0DB-41D1-5372-4D20-AFF0DA859B16}" dt="2024-12-13T18:18:14.306" v="112"/>
        <pc:sldMkLst>
          <pc:docMk/>
          <pc:sldMk cId="0" sldId="1711"/>
        </pc:sldMkLst>
      </pc:sldChg>
      <pc:sldChg chg="add">
        <pc:chgData name="HEIDY MUÑOZ SALINAS" userId="S::gestion.calidad@consorciopc.com::679d0cc1-20d6-4592-989b-a056a082cb6a" providerId="AD" clId="Web-{E518E0DB-41D1-5372-4D20-AFF0DA859B16}" dt="2024-12-13T18:18:10.993" v="22"/>
        <pc:sldMkLst>
          <pc:docMk/>
          <pc:sldMk cId="3664068657" sldId="1743"/>
        </pc:sldMkLst>
      </pc:sldChg>
      <pc:sldChg chg="add">
        <pc:chgData name="HEIDY MUÑOZ SALINAS" userId="S::gestion.calidad@consorciopc.com::679d0cc1-20d6-4592-989b-a056a082cb6a" providerId="AD" clId="Web-{E518E0DB-41D1-5372-4D20-AFF0DA859B16}" dt="2024-12-13T18:18:11.009" v="23"/>
        <pc:sldMkLst>
          <pc:docMk/>
          <pc:sldMk cId="3737552795" sldId="1745"/>
        </pc:sldMkLst>
      </pc:sldChg>
      <pc:sldChg chg="add">
        <pc:chgData name="HEIDY MUÑOZ SALINAS" userId="S::gestion.calidad@consorciopc.com::679d0cc1-20d6-4592-989b-a056a082cb6a" providerId="AD" clId="Web-{E518E0DB-41D1-5372-4D20-AFF0DA859B16}" dt="2024-12-13T18:18:10.806" v="14"/>
        <pc:sldMkLst>
          <pc:docMk/>
          <pc:sldMk cId="0" sldId="1747"/>
        </pc:sldMkLst>
      </pc:sldChg>
      <pc:sldChg chg="add">
        <pc:chgData name="HEIDY MUÑOZ SALINAS" userId="S::gestion.calidad@consorciopc.com::679d0cc1-20d6-4592-989b-a056a082cb6a" providerId="AD" clId="Web-{E518E0DB-41D1-5372-4D20-AFF0DA859B16}" dt="2024-12-13T18:18:11.524" v="40"/>
        <pc:sldMkLst>
          <pc:docMk/>
          <pc:sldMk cId="2693219365" sldId="1748"/>
        </pc:sldMkLst>
      </pc:sldChg>
      <pc:sldChg chg="add">
        <pc:chgData name="HEIDY MUÑOZ SALINAS" userId="S::gestion.calidad@consorciopc.com::679d0cc1-20d6-4592-989b-a056a082cb6a" providerId="AD" clId="Web-{E518E0DB-41D1-5372-4D20-AFF0DA859B16}" dt="2024-12-13T18:18:11.759" v="47"/>
        <pc:sldMkLst>
          <pc:docMk/>
          <pc:sldMk cId="0" sldId="1749"/>
        </pc:sldMkLst>
      </pc:sldChg>
      <pc:sldChg chg="add">
        <pc:chgData name="HEIDY MUÑOZ SALINAS" userId="S::gestion.calidad@consorciopc.com::679d0cc1-20d6-4592-989b-a056a082cb6a" providerId="AD" clId="Web-{E518E0DB-41D1-5372-4D20-AFF0DA859B16}" dt="2024-12-13T18:18:11.774" v="48"/>
        <pc:sldMkLst>
          <pc:docMk/>
          <pc:sldMk cId="0" sldId="1750"/>
        </pc:sldMkLst>
      </pc:sldChg>
      <pc:sldChg chg="add">
        <pc:chgData name="HEIDY MUÑOZ SALINAS" userId="S::gestion.calidad@consorciopc.com::679d0cc1-20d6-4592-989b-a056a082cb6a" providerId="AD" clId="Web-{E518E0DB-41D1-5372-4D20-AFF0DA859B16}" dt="2024-12-13T18:18:11.806" v="49"/>
        <pc:sldMkLst>
          <pc:docMk/>
          <pc:sldMk cId="0" sldId="1751"/>
        </pc:sldMkLst>
      </pc:sldChg>
      <pc:sldChg chg="add">
        <pc:chgData name="HEIDY MUÑOZ SALINAS" userId="S::gestion.calidad@consorciopc.com::679d0cc1-20d6-4592-989b-a056a082cb6a" providerId="AD" clId="Web-{E518E0DB-41D1-5372-4D20-AFF0DA859B16}" dt="2024-12-13T18:18:11.868" v="52"/>
        <pc:sldMkLst>
          <pc:docMk/>
          <pc:sldMk cId="0" sldId="1752"/>
        </pc:sldMkLst>
      </pc:sldChg>
      <pc:sldChg chg="add">
        <pc:chgData name="HEIDY MUÑOZ SALINAS" userId="S::gestion.calidad@consorciopc.com::679d0cc1-20d6-4592-989b-a056a082cb6a" providerId="AD" clId="Web-{E518E0DB-41D1-5372-4D20-AFF0DA859B16}" dt="2024-12-13T18:18:11.884" v="53"/>
        <pc:sldMkLst>
          <pc:docMk/>
          <pc:sldMk cId="0" sldId="1753"/>
        </pc:sldMkLst>
      </pc:sldChg>
      <pc:sldChg chg="add">
        <pc:chgData name="HEIDY MUÑOZ SALINAS" userId="S::gestion.calidad@consorciopc.com::679d0cc1-20d6-4592-989b-a056a082cb6a" providerId="AD" clId="Web-{E518E0DB-41D1-5372-4D20-AFF0DA859B16}" dt="2024-12-13T18:18:11.915" v="54"/>
        <pc:sldMkLst>
          <pc:docMk/>
          <pc:sldMk cId="0" sldId="1754"/>
        </pc:sldMkLst>
      </pc:sldChg>
      <pc:sldChg chg="add">
        <pc:chgData name="HEIDY MUÑOZ SALINAS" userId="S::gestion.calidad@consorciopc.com::679d0cc1-20d6-4592-989b-a056a082cb6a" providerId="AD" clId="Web-{E518E0DB-41D1-5372-4D20-AFF0DA859B16}" dt="2024-12-13T18:18:11.978" v="57"/>
        <pc:sldMkLst>
          <pc:docMk/>
          <pc:sldMk cId="0" sldId="1755"/>
        </pc:sldMkLst>
      </pc:sldChg>
      <pc:sldChg chg="add">
        <pc:chgData name="HEIDY MUÑOZ SALINAS" userId="S::gestion.calidad@consorciopc.com::679d0cc1-20d6-4592-989b-a056a082cb6a" providerId="AD" clId="Web-{E518E0DB-41D1-5372-4D20-AFF0DA859B16}" dt="2024-12-13T18:18:12.009" v="58"/>
        <pc:sldMkLst>
          <pc:docMk/>
          <pc:sldMk cId="0" sldId="1756"/>
        </pc:sldMkLst>
      </pc:sldChg>
      <pc:sldChg chg="add">
        <pc:chgData name="HEIDY MUÑOZ SALINAS" userId="S::gestion.calidad@consorciopc.com::679d0cc1-20d6-4592-989b-a056a082cb6a" providerId="AD" clId="Web-{E518E0DB-41D1-5372-4D20-AFF0DA859B16}" dt="2024-12-13T18:18:13.634" v="103"/>
        <pc:sldMkLst>
          <pc:docMk/>
          <pc:sldMk cId="2158348272" sldId="1767"/>
        </pc:sldMkLst>
      </pc:sldChg>
      <pc:sldChg chg="add">
        <pc:chgData name="HEIDY MUÑOZ SALINAS" userId="S::gestion.calidad@consorciopc.com::679d0cc1-20d6-4592-989b-a056a082cb6a" providerId="AD" clId="Web-{E518E0DB-41D1-5372-4D20-AFF0DA859B16}" dt="2024-12-13T18:18:13.040" v="88"/>
        <pc:sldMkLst>
          <pc:docMk/>
          <pc:sldMk cId="0" sldId="1787"/>
        </pc:sldMkLst>
      </pc:sldChg>
      <pc:sldChg chg="add">
        <pc:chgData name="HEIDY MUÑOZ SALINAS" userId="S::gestion.calidad@consorciopc.com::679d0cc1-20d6-4592-989b-a056a082cb6a" providerId="AD" clId="Web-{E518E0DB-41D1-5372-4D20-AFF0DA859B16}" dt="2024-12-13T18:18:13.087" v="89"/>
        <pc:sldMkLst>
          <pc:docMk/>
          <pc:sldMk cId="0" sldId="1788"/>
        </pc:sldMkLst>
      </pc:sldChg>
      <pc:sldChg chg="add">
        <pc:chgData name="HEIDY MUÑOZ SALINAS" userId="S::gestion.calidad@consorciopc.com::679d0cc1-20d6-4592-989b-a056a082cb6a" providerId="AD" clId="Web-{E518E0DB-41D1-5372-4D20-AFF0DA859B16}" dt="2024-12-13T18:18:13.181" v="91"/>
        <pc:sldMkLst>
          <pc:docMk/>
          <pc:sldMk cId="0" sldId="1789"/>
        </pc:sldMkLst>
      </pc:sldChg>
      <pc:sldChg chg="add">
        <pc:chgData name="HEIDY MUÑOZ SALINAS" userId="S::gestion.calidad@consorciopc.com::679d0cc1-20d6-4592-989b-a056a082cb6a" providerId="AD" clId="Web-{E518E0DB-41D1-5372-4D20-AFF0DA859B16}" dt="2024-12-13T18:18:13.259" v="93"/>
        <pc:sldMkLst>
          <pc:docMk/>
          <pc:sldMk cId="0" sldId="1790"/>
        </pc:sldMkLst>
      </pc:sldChg>
      <pc:sldChg chg="add">
        <pc:chgData name="HEIDY MUÑOZ SALINAS" userId="S::gestion.calidad@consorciopc.com::679d0cc1-20d6-4592-989b-a056a082cb6a" providerId="AD" clId="Web-{E518E0DB-41D1-5372-4D20-AFF0DA859B16}" dt="2024-12-13T18:18:12.634" v="79"/>
        <pc:sldMkLst>
          <pc:docMk/>
          <pc:sldMk cId="0" sldId="1804"/>
        </pc:sldMkLst>
      </pc:sldChg>
      <pc:sldChg chg="add">
        <pc:chgData name="HEIDY MUÑOZ SALINAS" userId="S::gestion.calidad@consorciopc.com::679d0cc1-20d6-4592-989b-a056a082cb6a" providerId="AD" clId="Web-{E518E0DB-41D1-5372-4D20-AFF0DA859B16}" dt="2024-12-13T18:18:12.681" v="80"/>
        <pc:sldMkLst>
          <pc:docMk/>
          <pc:sldMk cId="0" sldId="1805"/>
        </pc:sldMkLst>
      </pc:sldChg>
      <pc:sldChg chg="add">
        <pc:chgData name="HEIDY MUÑOZ SALINAS" userId="S::gestion.calidad@consorciopc.com::679d0cc1-20d6-4592-989b-a056a082cb6a" providerId="AD" clId="Web-{E518E0DB-41D1-5372-4D20-AFF0DA859B16}" dt="2024-12-13T18:18:12.759" v="82"/>
        <pc:sldMkLst>
          <pc:docMk/>
          <pc:sldMk cId="0" sldId="1806"/>
        </pc:sldMkLst>
      </pc:sldChg>
      <pc:sldChg chg="add">
        <pc:chgData name="HEIDY MUÑOZ SALINAS" userId="S::gestion.calidad@consorciopc.com::679d0cc1-20d6-4592-989b-a056a082cb6a" providerId="AD" clId="Web-{E518E0DB-41D1-5372-4D20-AFF0DA859B16}" dt="2024-12-13T18:18:12.806" v="83"/>
        <pc:sldMkLst>
          <pc:docMk/>
          <pc:sldMk cId="0" sldId="1807"/>
        </pc:sldMkLst>
      </pc:sldChg>
      <pc:sldChg chg="add">
        <pc:chgData name="HEIDY MUÑOZ SALINAS" userId="S::gestion.calidad@consorciopc.com::679d0cc1-20d6-4592-989b-a056a082cb6a" providerId="AD" clId="Web-{E518E0DB-41D1-5372-4D20-AFF0DA859B16}" dt="2024-12-13T18:18:12.899" v="85"/>
        <pc:sldMkLst>
          <pc:docMk/>
          <pc:sldMk cId="0" sldId="1808"/>
        </pc:sldMkLst>
      </pc:sldChg>
      <pc:sldChg chg="add">
        <pc:chgData name="HEIDY MUÑOZ SALINAS" userId="S::gestion.calidad@consorciopc.com::679d0cc1-20d6-4592-989b-a056a082cb6a" providerId="AD" clId="Web-{E518E0DB-41D1-5372-4D20-AFF0DA859B16}" dt="2024-12-13T18:18:12.946" v="86"/>
        <pc:sldMkLst>
          <pc:docMk/>
          <pc:sldMk cId="0" sldId="1809"/>
        </pc:sldMkLst>
      </pc:sldChg>
      <pc:sldChg chg="add">
        <pc:chgData name="HEIDY MUÑOZ SALINAS" userId="S::gestion.calidad@consorciopc.com::679d0cc1-20d6-4592-989b-a056a082cb6a" providerId="AD" clId="Web-{E518E0DB-41D1-5372-4D20-AFF0DA859B16}" dt="2024-12-13T18:18:13.571" v="100"/>
        <pc:sldMkLst>
          <pc:docMk/>
          <pc:sldMk cId="0" sldId="1810"/>
        </pc:sldMkLst>
      </pc:sldChg>
      <pc:sldChg chg="add">
        <pc:chgData name="HEIDY MUÑOZ SALINAS" userId="S::gestion.calidad@consorciopc.com::679d0cc1-20d6-4592-989b-a056a082cb6a" providerId="AD" clId="Web-{E518E0DB-41D1-5372-4D20-AFF0DA859B16}" dt="2024-12-13T18:18:11.431" v="37"/>
        <pc:sldMkLst>
          <pc:docMk/>
          <pc:sldMk cId="813698267" sldId="1837"/>
        </pc:sldMkLst>
      </pc:sldChg>
      <pc:sldChg chg="add">
        <pc:chgData name="HEIDY MUÑOZ SALINAS" userId="S::gestion.calidad@consorciopc.com::679d0cc1-20d6-4592-989b-a056a082cb6a" providerId="AD" clId="Web-{E518E0DB-41D1-5372-4D20-AFF0DA859B16}" dt="2024-12-13T18:18:12.040" v="59"/>
        <pc:sldMkLst>
          <pc:docMk/>
          <pc:sldMk cId="0" sldId="1849"/>
        </pc:sldMkLst>
      </pc:sldChg>
      <pc:sldChg chg="add">
        <pc:chgData name="HEIDY MUÑOZ SALINAS" userId="S::gestion.calidad@consorciopc.com::679d0cc1-20d6-4592-989b-a056a082cb6a" providerId="AD" clId="Web-{E518E0DB-41D1-5372-4D20-AFF0DA859B16}" dt="2024-12-13T18:18:12.071" v="60"/>
        <pc:sldMkLst>
          <pc:docMk/>
          <pc:sldMk cId="0" sldId="1850"/>
        </pc:sldMkLst>
      </pc:sldChg>
      <pc:sldChg chg="add">
        <pc:chgData name="HEIDY MUÑOZ SALINAS" userId="S::gestion.calidad@consorciopc.com::679d0cc1-20d6-4592-989b-a056a082cb6a" providerId="AD" clId="Web-{E518E0DB-41D1-5372-4D20-AFF0DA859B16}" dt="2024-12-13T18:18:12.103" v="61"/>
        <pc:sldMkLst>
          <pc:docMk/>
          <pc:sldMk cId="0" sldId="1851"/>
        </pc:sldMkLst>
      </pc:sldChg>
      <pc:sldChg chg="add">
        <pc:chgData name="HEIDY MUÑOZ SALINAS" userId="S::gestion.calidad@consorciopc.com::679d0cc1-20d6-4592-989b-a056a082cb6a" providerId="AD" clId="Web-{E518E0DB-41D1-5372-4D20-AFF0DA859B16}" dt="2024-12-13T18:18:12.134" v="62"/>
        <pc:sldMkLst>
          <pc:docMk/>
          <pc:sldMk cId="0" sldId="1852"/>
        </pc:sldMkLst>
      </pc:sldChg>
      <pc:sldChg chg="add">
        <pc:chgData name="HEIDY MUÑOZ SALINAS" userId="S::gestion.calidad@consorciopc.com::679d0cc1-20d6-4592-989b-a056a082cb6a" providerId="AD" clId="Web-{E518E0DB-41D1-5372-4D20-AFF0DA859B16}" dt="2024-12-13T18:18:12.165" v="63"/>
        <pc:sldMkLst>
          <pc:docMk/>
          <pc:sldMk cId="0" sldId="1853"/>
        </pc:sldMkLst>
      </pc:sldChg>
      <pc:sldChg chg="add">
        <pc:chgData name="HEIDY MUÑOZ SALINAS" userId="S::gestion.calidad@consorciopc.com::679d0cc1-20d6-4592-989b-a056a082cb6a" providerId="AD" clId="Web-{E518E0DB-41D1-5372-4D20-AFF0DA859B16}" dt="2024-12-13T18:18:12.212" v="64"/>
        <pc:sldMkLst>
          <pc:docMk/>
          <pc:sldMk cId="0" sldId="1854"/>
        </pc:sldMkLst>
      </pc:sldChg>
      <pc:sldChg chg="add">
        <pc:chgData name="HEIDY MUÑOZ SALINAS" userId="S::gestion.calidad@consorciopc.com::679d0cc1-20d6-4592-989b-a056a082cb6a" providerId="AD" clId="Web-{E518E0DB-41D1-5372-4D20-AFF0DA859B16}" dt="2024-12-13T18:17:43.274" v="10"/>
        <pc:sldMkLst>
          <pc:docMk/>
          <pc:sldMk cId="2953626131" sldId="1855"/>
        </pc:sldMkLst>
      </pc:sldChg>
      <pc:sldChg chg="add">
        <pc:chgData name="HEIDY MUÑOZ SALINAS" userId="S::gestion.calidad@consorciopc.com::679d0cc1-20d6-4592-989b-a056a082cb6a" providerId="AD" clId="Web-{E518E0DB-41D1-5372-4D20-AFF0DA859B16}" dt="2024-12-13T18:17:43.305" v="11"/>
        <pc:sldMkLst>
          <pc:docMk/>
          <pc:sldMk cId="4022171205" sldId="1856"/>
        </pc:sldMkLst>
      </pc:sldChg>
      <pc:sldChg chg="add">
        <pc:chgData name="HEIDY MUÑOZ SALINAS" userId="S::gestion.calidad@consorciopc.com::679d0cc1-20d6-4592-989b-a056a082cb6a" providerId="AD" clId="Web-{E518E0DB-41D1-5372-4D20-AFF0DA859B16}" dt="2024-12-13T18:17:43.336" v="12"/>
        <pc:sldMkLst>
          <pc:docMk/>
          <pc:sldMk cId="1051738445" sldId="1857"/>
        </pc:sldMkLst>
      </pc:sldChg>
      <pc:sldChg chg="add">
        <pc:chgData name="HEIDY MUÑOZ SALINAS" userId="S::gestion.calidad@consorciopc.com::679d0cc1-20d6-4592-989b-a056a082cb6a" providerId="AD" clId="Web-{E518E0DB-41D1-5372-4D20-AFF0DA859B16}" dt="2024-12-13T18:17:43.195" v="8"/>
        <pc:sldMkLst>
          <pc:docMk/>
          <pc:sldMk cId="4218217820" sldId="1859"/>
        </pc:sldMkLst>
      </pc:sldChg>
      <pc:sldChg chg="add">
        <pc:chgData name="HEIDY MUÑOZ SALINAS" userId="S::gestion.calidad@consorciopc.com::679d0cc1-20d6-4592-989b-a056a082cb6a" providerId="AD" clId="Web-{E518E0DB-41D1-5372-4D20-AFF0DA859B16}" dt="2024-12-13T18:17:43.070" v="4"/>
        <pc:sldMkLst>
          <pc:docMk/>
          <pc:sldMk cId="3976706697" sldId="1860"/>
        </pc:sldMkLst>
      </pc:sldChg>
      <pc:sldChg chg="add">
        <pc:chgData name="HEIDY MUÑOZ SALINAS" userId="S::gestion.calidad@consorciopc.com::679d0cc1-20d6-4592-989b-a056a082cb6a" providerId="AD" clId="Web-{E518E0DB-41D1-5372-4D20-AFF0DA859B16}" dt="2024-12-13T18:17:43.227" v="9"/>
        <pc:sldMkLst>
          <pc:docMk/>
          <pc:sldMk cId="2709522188" sldId="1862"/>
        </pc:sldMkLst>
      </pc:sldChg>
      <pc:sldChg chg="add">
        <pc:chgData name="HEIDY MUÑOZ SALINAS" userId="S::gestion.calidad@consorciopc.com::679d0cc1-20d6-4592-989b-a056a082cb6a" providerId="AD" clId="Web-{E518E0DB-41D1-5372-4D20-AFF0DA859B16}" dt="2024-12-13T18:17:43.164" v="7"/>
        <pc:sldMkLst>
          <pc:docMk/>
          <pc:sldMk cId="1296641471" sldId="1863"/>
        </pc:sldMkLst>
      </pc:sldChg>
      <pc:sldChg chg="add">
        <pc:chgData name="HEIDY MUÑOZ SALINAS" userId="S::gestion.calidad@consorciopc.com::679d0cc1-20d6-4592-989b-a056a082cb6a" providerId="AD" clId="Web-{E518E0DB-41D1-5372-4D20-AFF0DA859B16}" dt="2024-12-13T18:17:43.008" v="2"/>
        <pc:sldMkLst>
          <pc:docMk/>
          <pc:sldMk cId="1577985284" sldId="1865"/>
        </pc:sldMkLst>
      </pc:sldChg>
      <pc:sldChg chg="add">
        <pc:chgData name="HEIDY MUÑOZ SALINAS" userId="S::gestion.calidad@consorciopc.com::679d0cc1-20d6-4592-989b-a056a082cb6a" providerId="AD" clId="Web-{E518E0DB-41D1-5372-4D20-AFF0DA859B16}" dt="2024-12-13T18:17:42.992" v="1"/>
        <pc:sldMkLst>
          <pc:docMk/>
          <pc:sldMk cId="371052512" sldId="1866"/>
        </pc:sldMkLst>
      </pc:sldChg>
      <pc:sldChg chg="add">
        <pc:chgData name="HEIDY MUÑOZ SALINAS" userId="S::gestion.calidad@consorciopc.com::679d0cc1-20d6-4592-989b-a056a082cb6a" providerId="AD" clId="Web-{E518E0DB-41D1-5372-4D20-AFF0DA859B16}" dt="2024-12-13T18:17:43.039" v="3"/>
        <pc:sldMkLst>
          <pc:docMk/>
          <pc:sldMk cId="2096961225" sldId="1867"/>
        </pc:sldMkLst>
      </pc:sldChg>
      <pc:sldChg chg="add">
        <pc:chgData name="HEIDY MUÑOZ SALINAS" userId="S::gestion.calidad@consorciopc.com::679d0cc1-20d6-4592-989b-a056a082cb6a" providerId="AD" clId="Web-{E518E0DB-41D1-5372-4D20-AFF0DA859B16}" dt="2024-12-13T18:18:12.243" v="65"/>
        <pc:sldMkLst>
          <pc:docMk/>
          <pc:sldMk cId="0" sldId="1877"/>
        </pc:sldMkLst>
      </pc:sldChg>
      <pc:sldChg chg="add">
        <pc:chgData name="HEIDY MUÑOZ SALINAS" userId="S::gestion.calidad@consorciopc.com::679d0cc1-20d6-4592-989b-a056a082cb6a" providerId="AD" clId="Web-{E518E0DB-41D1-5372-4D20-AFF0DA859B16}" dt="2024-12-13T18:18:12.290" v="66"/>
        <pc:sldMkLst>
          <pc:docMk/>
          <pc:sldMk cId="0" sldId="1878"/>
        </pc:sldMkLst>
      </pc:sldChg>
      <pc:sldChg chg="add">
        <pc:chgData name="HEIDY MUÑOZ SALINAS" userId="S::gestion.calidad@consorciopc.com::679d0cc1-20d6-4592-989b-a056a082cb6a" providerId="AD" clId="Web-{E518E0DB-41D1-5372-4D20-AFF0DA859B16}" dt="2024-12-13T18:18:11.321" v="34"/>
        <pc:sldMkLst>
          <pc:docMk/>
          <pc:sldMk cId="3158060965" sldId="1908"/>
        </pc:sldMkLst>
      </pc:sldChg>
      <pc:sldChg chg="add">
        <pc:chgData name="HEIDY MUÑOZ SALINAS" userId="S::gestion.calidad@consorciopc.com::679d0cc1-20d6-4592-989b-a056a082cb6a" providerId="AD" clId="Web-{E518E0DB-41D1-5372-4D20-AFF0DA859B16}" dt="2024-12-13T18:18:11.493" v="39"/>
        <pc:sldMkLst>
          <pc:docMk/>
          <pc:sldMk cId="3543565175" sldId="1911"/>
        </pc:sldMkLst>
      </pc:sldChg>
      <pc:sldChg chg="add">
        <pc:chgData name="HEIDY MUÑOZ SALINAS" userId="S::gestion.calidad@consorciopc.com::679d0cc1-20d6-4592-989b-a056a082cb6a" providerId="AD" clId="Web-{E518E0DB-41D1-5372-4D20-AFF0DA859B16}" dt="2024-12-13T18:18:12.571" v="78"/>
        <pc:sldMkLst>
          <pc:docMk/>
          <pc:sldMk cId="2350468144" sldId="1925"/>
        </pc:sldMkLst>
      </pc:sldChg>
      <pc:sldChg chg="add">
        <pc:chgData name="HEIDY MUÑOZ SALINAS" userId="S::gestion.calidad@consorciopc.com::679d0cc1-20d6-4592-989b-a056a082cb6a" providerId="AD" clId="Web-{E518E0DB-41D1-5372-4D20-AFF0DA859B16}" dt="2024-12-13T18:18:11.243" v="31"/>
        <pc:sldMkLst>
          <pc:docMk/>
          <pc:sldMk cId="879173852" sldId="1940"/>
        </pc:sldMkLst>
      </pc:sldChg>
      <pc:sldChg chg="add">
        <pc:chgData name="HEIDY MUÑOZ SALINAS" userId="S::gestion.calidad@consorciopc.com::679d0cc1-20d6-4592-989b-a056a082cb6a" providerId="AD" clId="Web-{E518E0DB-41D1-5372-4D20-AFF0DA859B16}" dt="2024-12-13T18:18:11.290" v="33"/>
        <pc:sldMkLst>
          <pc:docMk/>
          <pc:sldMk cId="4082131971" sldId="1941"/>
        </pc:sldMkLst>
      </pc:sldChg>
      <pc:sldChg chg="add">
        <pc:chgData name="HEIDY MUÑOZ SALINAS" userId="S::gestion.calidad@consorciopc.com::679d0cc1-20d6-4592-989b-a056a082cb6a" providerId="AD" clId="Web-{E518E0DB-41D1-5372-4D20-AFF0DA859B16}" dt="2024-12-13T18:18:11.353" v="35"/>
        <pc:sldMkLst>
          <pc:docMk/>
          <pc:sldMk cId="494497493" sldId="1942"/>
        </pc:sldMkLst>
      </pc:sldChg>
      <pc:sldChg chg="add">
        <pc:chgData name="HEIDY MUÑOZ SALINAS" userId="S::gestion.calidad@consorciopc.com::679d0cc1-20d6-4592-989b-a056a082cb6a" providerId="AD" clId="Web-{E518E0DB-41D1-5372-4D20-AFF0DA859B16}" dt="2024-12-13T18:18:11.384" v="36"/>
        <pc:sldMkLst>
          <pc:docMk/>
          <pc:sldMk cId="2800692327" sldId="1943"/>
        </pc:sldMkLst>
      </pc:sldChg>
      <pc:sldChg chg="add">
        <pc:chgData name="HEIDY MUÑOZ SALINAS" userId="S::gestion.calidad@consorciopc.com::679d0cc1-20d6-4592-989b-a056a082cb6a" providerId="AD" clId="Web-{E518E0DB-41D1-5372-4D20-AFF0DA859B16}" dt="2024-12-13T18:18:12.556" v="77"/>
        <pc:sldMkLst>
          <pc:docMk/>
          <pc:sldMk cId="2966235125" sldId="1944"/>
        </pc:sldMkLst>
      </pc:sldChg>
      <pc:sldChg chg="add">
        <pc:chgData name="HEIDY MUÑOZ SALINAS" userId="S::gestion.calidad@consorciopc.com::679d0cc1-20d6-4592-989b-a056a082cb6a" providerId="AD" clId="Web-{E518E0DB-41D1-5372-4D20-AFF0DA859B16}" dt="2024-12-13T18:18:13.540" v="99"/>
        <pc:sldMkLst>
          <pc:docMk/>
          <pc:sldMk cId="471505444" sldId="1945"/>
        </pc:sldMkLst>
      </pc:sldChg>
      <pc:sldChg chg="add">
        <pc:chgData name="HEIDY MUÑOZ SALINAS" userId="S::gestion.calidad@consorciopc.com::679d0cc1-20d6-4592-989b-a056a082cb6a" providerId="AD" clId="Web-{E518E0DB-41D1-5372-4D20-AFF0DA859B16}" dt="2024-12-13T18:18:51.385" v="130"/>
        <pc:sldMkLst>
          <pc:docMk/>
          <pc:sldMk cId="1002464839" sldId="1953"/>
        </pc:sldMkLst>
      </pc:sldChg>
      <pc:sldChg chg="add">
        <pc:chgData name="HEIDY MUÑOZ SALINAS" userId="S::gestion.calidad@consorciopc.com::679d0cc1-20d6-4592-989b-a056a082cb6a" providerId="AD" clId="Web-{E518E0DB-41D1-5372-4D20-AFF0DA859B16}" dt="2024-12-13T18:18:51.416" v="131"/>
        <pc:sldMkLst>
          <pc:docMk/>
          <pc:sldMk cId="4232102832" sldId="1954"/>
        </pc:sldMkLst>
      </pc:sldChg>
      <pc:sldChg chg="add">
        <pc:chgData name="HEIDY MUÑOZ SALINAS" userId="S::gestion.calidad@consorciopc.com::679d0cc1-20d6-4592-989b-a056a082cb6a" providerId="AD" clId="Web-{E518E0DB-41D1-5372-4D20-AFF0DA859B16}" dt="2024-12-13T18:18:51.510" v="137"/>
        <pc:sldMkLst>
          <pc:docMk/>
          <pc:sldMk cId="1297616885" sldId="1955"/>
        </pc:sldMkLst>
      </pc:sldChg>
      <pc:sldChg chg="add">
        <pc:chgData name="HEIDY MUÑOZ SALINAS" userId="S::gestion.calidad@consorciopc.com::679d0cc1-20d6-4592-989b-a056a082cb6a" providerId="AD" clId="Web-{E518E0DB-41D1-5372-4D20-AFF0DA859B16}" dt="2024-12-13T18:18:51.541" v="139"/>
        <pc:sldMkLst>
          <pc:docMk/>
          <pc:sldMk cId="1706897975" sldId="1956"/>
        </pc:sldMkLst>
      </pc:sldChg>
      <pc:sldChg chg="add">
        <pc:chgData name="HEIDY MUÑOZ SALINAS" userId="S::gestion.calidad@consorciopc.com::679d0cc1-20d6-4592-989b-a056a082cb6a" providerId="AD" clId="Web-{E518E0DB-41D1-5372-4D20-AFF0DA859B16}" dt="2024-12-13T18:18:51.573" v="140"/>
        <pc:sldMkLst>
          <pc:docMk/>
          <pc:sldMk cId="243812551" sldId="1957"/>
        </pc:sldMkLst>
      </pc:sldChg>
      <pc:sldChg chg="add">
        <pc:chgData name="HEIDY MUÑOZ SALINAS" userId="S::gestion.calidad@consorciopc.com::679d0cc1-20d6-4592-989b-a056a082cb6a" providerId="AD" clId="Web-{E518E0DB-41D1-5372-4D20-AFF0DA859B16}" dt="2024-12-13T18:18:51.588" v="141"/>
        <pc:sldMkLst>
          <pc:docMk/>
          <pc:sldMk cId="3140809554" sldId="1958"/>
        </pc:sldMkLst>
      </pc:sldChg>
      <pc:sldChg chg="add">
        <pc:chgData name="HEIDY MUÑOZ SALINAS" userId="S::gestion.calidad@consorciopc.com::679d0cc1-20d6-4592-989b-a056a082cb6a" providerId="AD" clId="Web-{E518E0DB-41D1-5372-4D20-AFF0DA859B16}" dt="2024-12-13T18:18:51.604" v="142"/>
        <pc:sldMkLst>
          <pc:docMk/>
          <pc:sldMk cId="1327288812" sldId="1959"/>
        </pc:sldMkLst>
      </pc:sldChg>
      <pc:sldChg chg="add">
        <pc:chgData name="HEIDY MUÑOZ SALINAS" userId="S::gestion.calidad@consorciopc.com::679d0cc1-20d6-4592-989b-a056a082cb6a" providerId="AD" clId="Web-{E518E0DB-41D1-5372-4D20-AFF0DA859B16}" dt="2024-12-13T18:18:51.682" v="147"/>
        <pc:sldMkLst>
          <pc:docMk/>
          <pc:sldMk cId="2940629679" sldId="1960"/>
        </pc:sldMkLst>
      </pc:sldChg>
      <pc:sldChg chg="add">
        <pc:chgData name="HEIDY MUÑOZ SALINAS" userId="S::gestion.calidad@consorciopc.com::679d0cc1-20d6-4592-989b-a056a082cb6a" providerId="AD" clId="Web-{E518E0DB-41D1-5372-4D20-AFF0DA859B16}" dt="2024-12-13T18:18:51.807" v="155"/>
        <pc:sldMkLst>
          <pc:docMk/>
          <pc:sldMk cId="199608561" sldId="1964"/>
        </pc:sldMkLst>
      </pc:sldChg>
      <pc:sldChg chg="add">
        <pc:chgData name="HEIDY MUÑOZ SALINAS" userId="S::gestion.calidad@consorciopc.com::679d0cc1-20d6-4592-989b-a056a082cb6a" providerId="AD" clId="Web-{E518E0DB-41D1-5372-4D20-AFF0DA859B16}" dt="2024-12-13T18:18:51.901" v="162"/>
        <pc:sldMkLst>
          <pc:docMk/>
          <pc:sldMk cId="507535752" sldId="1965"/>
        </pc:sldMkLst>
      </pc:sldChg>
      <pc:sldChg chg="add">
        <pc:chgData name="HEIDY MUÑOZ SALINAS" userId="S::gestion.calidad@consorciopc.com::679d0cc1-20d6-4592-989b-a056a082cb6a" providerId="AD" clId="Web-{E518E0DB-41D1-5372-4D20-AFF0DA859B16}" dt="2024-12-13T18:18:12.306" v="67"/>
        <pc:sldMkLst>
          <pc:docMk/>
          <pc:sldMk cId="0" sldId="1967"/>
        </pc:sldMkLst>
      </pc:sldChg>
      <pc:sldChg chg="add">
        <pc:chgData name="HEIDY MUÑOZ SALINAS" userId="S::gestion.calidad@consorciopc.com::679d0cc1-20d6-4592-989b-a056a082cb6a" providerId="AD" clId="Web-{E518E0DB-41D1-5372-4D20-AFF0DA859B16}" dt="2024-12-13T18:18:13.509" v="97"/>
        <pc:sldMkLst>
          <pc:docMk/>
          <pc:sldMk cId="373910799" sldId="1974"/>
        </pc:sldMkLst>
      </pc:sldChg>
      <pc:sldChg chg="add">
        <pc:chgData name="HEIDY MUÑOZ SALINAS" userId="S::gestion.calidad@consorciopc.com::679d0cc1-20d6-4592-989b-a056a082cb6a" providerId="AD" clId="Web-{E518E0DB-41D1-5372-4D20-AFF0DA859B16}" dt="2024-12-13T18:18:51.916" v="163"/>
        <pc:sldMkLst>
          <pc:docMk/>
          <pc:sldMk cId="509689875" sldId="2036"/>
        </pc:sldMkLst>
      </pc:sldChg>
      <pc:sldChg chg="add">
        <pc:chgData name="HEIDY MUÑOZ SALINAS" userId="S::gestion.calidad@consorciopc.com::679d0cc1-20d6-4592-989b-a056a082cb6a" providerId="AD" clId="Web-{E518E0DB-41D1-5372-4D20-AFF0DA859B16}" dt="2024-12-13T18:18:51.838" v="156"/>
        <pc:sldMkLst>
          <pc:docMk/>
          <pc:sldMk cId="3281415008" sldId="2041"/>
        </pc:sldMkLst>
      </pc:sldChg>
      <pc:sldChg chg="add">
        <pc:chgData name="HEIDY MUÑOZ SALINAS" userId="S::gestion.calidad@consorciopc.com::679d0cc1-20d6-4592-989b-a056a082cb6a" providerId="AD" clId="Web-{E518E0DB-41D1-5372-4D20-AFF0DA859B16}" dt="2024-12-13T18:18:12.399" v="71"/>
        <pc:sldMkLst>
          <pc:docMk/>
          <pc:sldMk cId="0" sldId="2060"/>
        </pc:sldMkLst>
      </pc:sldChg>
      <pc:sldChg chg="add">
        <pc:chgData name="HEIDY MUÑOZ SALINAS" userId="S::gestion.calidad@consorciopc.com::679d0cc1-20d6-4592-989b-a056a082cb6a" providerId="AD" clId="Web-{E518E0DB-41D1-5372-4D20-AFF0DA859B16}" dt="2024-12-13T18:18:12.368" v="70"/>
        <pc:sldMkLst>
          <pc:docMk/>
          <pc:sldMk cId="0" sldId="2076"/>
        </pc:sldMkLst>
      </pc:sldChg>
      <pc:sldChg chg="add">
        <pc:chgData name="HEIDY MUÑOZ SALINAS" userId="S::gestion.calidad@consorciopc.com::679d0cc1-20d6-4592-989b-a056a082cb6a" providerId="AD" clId="Web-{E518E0DB-41D1-5372-4D20-AFF0DA859B16}" dt="2024-12-13T18:18:10.931" v="19"/>
        <pc:sldMkLst>
          <pc:docMk/>
          <pc:sldMk cId="1015559659" sldId="2077"/>
        </pc:sldMkLst>
      </pc:sldChg>
      <pc:sldChg chg="add">
        <pc:chgData name="HEIDY MUÑOZ SALINAS" userId="S::gestion.calidad@consorciopc.com::679d0cc1-20d6-4592-989b-a056a082cb6a" providerId="AD" clId="Web-{E518E0DB-41D1-5372-4D20-AFF0DA859B16}" dt="2024-12-13T18:18:10.946" v="20"/>
        <pc:sldMkLst>
          <pc:docMk/>
          <pc:sldMk cId="1772086327" sldId="2078"/>
        </pc:sldMkLst>
      </pc:sldChg>
      <pc:sldChg chg="add">
        <pc:chgData name="HEIDY MUÑOZ SALINAS" userId="S::gestion.calidad@consorciopc.com::679d0cc1-20d6-4592-989b-a056a082cb6a" providerId="AD" clId="Web-{E518E0DB-41D1-5372-4D20-AFF0DA859B16}" dt="2024-12-13T18:18:13.587" v="101"/>
        <pc:sldMkLst>
          <pc:docMk/>
          <pc:sldMk cId="274852433" sldId="2081"/>
        </pc:sldMkLst>
      </pc:sldChg>
      <pc:sldChg chg="add">
        <pc:chgData name="HEIDY MUÑOZ SALINAS" userId="S::gestion.calidad@consorciopc.com::679d0cc1-20d6-4592-989b-a056a082cb6a" providerId="AD" clId="Web-{E518E0DB-41D1-5372-4D20-AFF0DA859B16}" dt="2024-12-13T18:18:10.821" v="15"/>
        <pc:sldMkLst>
          <pc:docMk/>
          <pc:sldMk cId="1869709757" sldId="2082"/>
        </pc:sldMkLst>
      </pc:sldChg>
      <pc:sldChg chg="add">
        <pc:chgData name="HEIDY MUÑOZ SALINAS" userId="S::gestion.calidad@consorciopc.com::679d0cc1-20d6-4592-989b-a056a082cb6a" providerId="AD" clId="Web-{E518E0DB-41D1-5372-4D20-AFF0DA859B16}" dt="2024-12-13T18:18:10.853" v="16"/>
        <pc:sldMkLst>
          <pc:docMk/>
          <pc:sldMk cId="3662938017" sldId="2083"/>
        </pc:sldMkLst>
      </pc:sldChg>
      <pc:sldChg chg="add">
        <pc:chgData name="HEIDY MUÑOZ SALINAS" userId="S::gestion.calidad@consorciopc.com::679d0cc1-20d6-4592-989b-a056a082cb6a" providerId="AD" clId="Web-{E518E0DB-41D1-5372-4D20-AFF0DA859B16}" dt="2024-12-13T18:18:10.868" v="17"/>
        <pc:sldMkLst>
          <pc:docMk/>
          <pc:sldMk cId="2838826555" sldId="2084"/>
        </pc:sldMkLst>
      </pc:sldChg>
      <pc:sldChg chg="add">
        <pc:chgData name="HEIDY MUÑOZ SALINAS" userId="S::gestion.calidad@consorciopc.com::679d0cc1-20d6-4592-989b-a056a082cb6a" providerId="AD" clId="Web-{E518E0DB-41D1-5372-4D20-AFF0DA859B16}" dt="2024-12-13T18:18:51.838" v="157"/>
        <pc:sldMkLst>
          <pc:docMk/>
          <pc:sldMk cId="3857526696" sldId="2087"/>
        </pc:sldMkLst>
      </pc:sldChg>
      <pc:sldChg chg="add">
        <pc:chgData name="HEIDY MUÑOZ SALINAS" userId="S::gestion.calidad@consorciopc.com::679d0cc1-20d6-4592-989b-a056a082cb6a" providerId="AD" clId="Web-{E518E0DB-41D1-5372-4D20-AFF0DA859B16}" dt="2024-12-13T18:18:51.932" v="164"/>
        <pc:sldMkLst>
          <pc:docMk/>
          <pc:sldMk cId="3345490822" sldId="2088"/>
        </pc:sldMkLst>
      </pc:sldChg>
      <pc:sldChg chg="add">
        <pc:chgData name="HEIDY MUÑOZ SALINAS" userId="S::gestion.calidad@consorciopc.com::679d0cc1-20d6-4592-989b-a056a082cb6a" providerId="AD" clId="Web-{E518E0DB-41D1-5372-4D20-AFF0DA859B16}" dt="2024-12-13T18:18:51.448" v="133"/>
        <pc:sldMkLst>
          <pc:docMk/>
          <pc:sldMk cId="2187716060" sldId="2092"/>
        </pc:sldMkLst>
      </pc:sldChg>
      <pc:sldChg chg="add">
        <pc:chgData name="HEIDY MUÑOZ SALINAS" userId="S::gestion.calidad@consorciopc.com::679d0cc1-20d6-4592-989b-a056a082cb6a" providerId="AD" clId="Web-{E518E0DB-41D1-5372-4D20-AFF0DA859B16}" dt="2024-12-13T18:18:51.620" v="143"/>
        <pc:sldMkLst>
          <pc:docMk/>
          <pc:sldMk cId="3199702249" sldId="2093"/>
        </pc:sldMkLst>
      </pc:sldChg>
      <pc:sldChg chg="add">
        <pc:chgData name="HEIDY MUÑOZ SALINAS" userId="S::gestion.calidad@consorciopc.com::679d0cc1-20d6-4592-989b-a056a082cb6a" providerId="AD" clId="Web-{E518E0DB-41D1-5372-4D20-AFF0DA859B16}" dt="2024-12-13T18:18:11.118" v="28"/>
        <pc:sldMkLst>
          <pc:docMk/>
          <pc:sldMk cId="2733692670" sldId="2114"/>
        </pc:sldMkLst>
      </pc:sldChg>
      <pc:sldChg chg="add">
        <pc:chgData name="HEIDY MUÑOZ SALINAS" userId="S::gestion.calidad@consorciopc.com::679d0cc1-20d6-4592-989b-a056a082cb6a" providerId="AD" clId="Web-{E518E0DB-41D1-5372-4D20-AFF0DA859B16}" dt="2024-12-13T18:18:12.321" v="68"/>
        <pc:sldMkLst>
          <pc:docMk/>
          <pc:sldMk cId="0" sldId="2115"/>
        </pc:sldMkLst>
      </pc:sldChg>
      <pc:sldChg chg="add">
        <pc:chgData name="HEIDY MUÑOZ SALINAS" userId="S::gestion.calidad@consorciopc.com::679d0cc1-20d6-4592-989b-a056a082cb6a" providerId="AD" clId="Web-{E518E0DB-41D1-5372-4D20-AFF0DA859B16}" dt="2024-12-13T18:18:12.353" v="69"/>
        <pc:sldMkLst>
          <pc:docMk/>
          <pc:sldMk cId="0" sldId="2116"/>
        </pc:sldMkLst>
      </pc:sldChg>
      <pc:sldChg chg="add">
        <pc:chgData name="HEIDY MUÑOZ SALINAS" userId="S::gestion.calidad@consorciopc.com::679d0cc1-20d6-4592-989b-a056a082cb6a" providerId="AD" clId="Web-{E518E0DB-41D1-5372-4D20-AFF0DA859B16}" dt="2024-12-13T18:18:12.853" v="84"/>
        <pc:sldMkLst>
          <pc:docMk/>
          <pc:sldMk cId="4248585617" sldId="2117"/>
        </pc:sldMkLst>
      </pc:sldChg>
      <pc:sldChg chg="add">
        <pc:chgData name="HEIDY MUÑOZ SALINAS" userId="S::gestion.calidad@consorciopc.com::679d0cc1-20d6-4592-989b-a056a082cb6a" providerId="AD" clId="Web-{E518E0DB-41D1-5372-4D20-AFF0DA859B16}" dt="2024-12-13T18:18:12.993" v="87"/>
        <pc:sldMkLst>
          <pc:docMk/>
          <pc:sldMk cId="1567656363" sldId="2119"/>
        </pc:sldMkLst>
      </pc:sldChg>
      <pc:sldChg chg="add">
        <pc:chgData name="HEIDY MUÑOZ SALINAS" userId="S::gestion.calidad@consorciopc.com::679d0cc1-20d6-4592-989b-a056a082cb6a" providerId="AD" clId="Web-{E518E0DB-41D1-5372-4D20-AFF0DA859B16}" dt="2024-12-13T18:18:13.134" v="90"/>
        <pc:sldMkLst>
          <pc:docMk/>
          <pc:sldMk cId="884010885" sldId="2120"/>
        </pc:sldMkLst>
      </pc:sldChg>
      <pc:sldChg chg="add">
        <pc:chgData name="HEIDY MUÑOZ SALINAS" userId="S::gestion.calidad@consorciopc.com::679d0cc1-20d6-4592-989b-a056a082cb6a" providerId="AD" clId="Web-{E518E0DB-41D1-5372-4D20-AFF0DA859B16}" dt="2024-12-13T18:18:51.260" v="121"/>
        <pc:sldMkLst>
          <pc:docMk/>
          <pc:sldMk cId="1603181923" sldId="2121"/>
        </pc:sldMkLst>
      </pc:sldChg>
      <pc:sldChg chg="add">
        <pc:chgData name="HEIDY MUÑOZ SALINAS" userId="S::gestion.calidad@consorciopc.com::679d0cc1-20d6-4592-989b-a056a082cb6a" providerId="AD" clId="Web-{E518E0DB-41D1-5372-4D20-AFF0DA859B16}" dt="2024-12-13T18:18:11.056" v="25"/>
        <pc:sldMkLst>
          <pc:docMk/>
          <pc:sldMk cId="2188326478" sldId="2125"/>
        </pc:sldMkLst>
      </pc:sldChg>
      <pc:sldChg chg="add">
        <pc:chgData name="HEIDY MUÑOZ SALINAS" userId="S::gestion.calidad@consorciopc.com::679d0cc1-20d6-4592-989b-a056a082cb6a" providerId="AD" clId="Web-{E518E0DB-41D1-5372-4D20-AFF0DA859B16}" dt="2024-12-13T18:18:12.712" v="81"/>
        <pc:sldMkLst>
          <pc:docMk/>
          <pc:sldMk cId="404182516" sldId="2126"/>
        </pc:sldMkLst>
      </pc:sldChg>
      <pc:sldChg chg="add">
        <pc:chgData name="HEIDY MUÑOZ SALINAS" userId="S::gestion.calidad@consorciopc.com::679d0cc1-20d6-4592-989b-a056a082cb6a" providerId="AD" clId="Web-{E518E0DB-41D1-5372-4D20-AFF0DA859B16}" dt="2024-12-13T18:18:13.228" v="92"/>
        <pc:sldMkLst>
          <pc:docMk/>
          <pc:sldMk cId="1379353316" sldId="2127"/>
        </pc:sldMkLst>
      </pc:sldChg>
      <pc:sldChg chg="add">
        <pc:chgData name="HEIDY MUÑOZ SALINAS" userId="S::gestion.calidad@consorciopc.com::679d0cc1-20d6-4592-989b-a056a082cb6a" providerId="AD" clId="Web-{E518E0DB-41D1-5372-4D20-AFF0DA859B16}" dt="2024-12-13T18:18:13.603" v="102"/>
        <pc:sldMkLst>
          <pc:docMk/>
          <pc:sldMk cId="3776440964" sldId="2128"/>
        </pc:sldMkLst>
      </pc:sldChg>
      <pc:sldChg chg="add">
        <pc:chgData name="HEIDY MUÑOZ SALINAS" userId="S::gestion.calidad@consorciopc.com::679d0cc1-20d6-4592-989b-a056a082cb6a" providerId="AD" clId="Web-{E518E0DB-41D1-5372-4D20-AFF0DA859B16}" dt="2024-12-13T18:18:13.821" v="105"/>
        <pc:sldMkLst>
          <pc:docMk/>
          <pc:sldMk cId="2120918345" sldId="2129"/>
        </pc:sldMkLst>
      </pc:sldChg>
      <pc:sldChg chg="add">
        <pc:chgData name="HEIDY MUÑOZ SALINAS" userId="S::gestion.calidad@consorciopc.com::679d0cc1-20d6-4592-989b-a056a082cb6a" providerId="AD" clId="Web-{E518E0DB-41D1-5372-4D20-AFF0DA859B16}" dt="2024-12-13T18:18:14.243" v="111"/>
        <pc:sldMkLst>
          <pc:docMk/>
          <pc:sldMk cId="2618045331" sldId="2131"/>
        </pc:sldMkLst>
      </pc:sldChg>
      <pc:sldChg chg="add">
        <pc:chgData name="HEIDY MUÑOZ SALINAS" userId="S::gestion.calidad@consorciopc.com::679d0cc1-20d6-4592-989b-a056a082cb6a" providerId="AD" clId="Web-{E518E0DB-41D1-5372-4D20-AFF0DA859B16}" dt="2024-12-13T18:18:14.353" v="113"/>
        <pc:sldMkLst>
          <pc:docMk/>
          <pc:sldMk cId="1021000562" sldId="2132"/>
        </pc:sldMkLst>
      </pc:sldChg>
      <pc:sldChg chg="add">
        <pc:chgData name="HEIDY MUÑOZ SALINAS" userId="S::gestion.calidad@consorciopc.com::679d0cc1-20d6-4592-989b-a056a082cb6a" providerId="AD" clId="Web-{E518E0DB-41D1-5372-4D20-AFF0DA859B16}" dt="2024-12-13T18:18:51.276" v="123"/>
        <pc:sldMkLst>
          <pc:docMk/>
          <pc:sldMk cId="71842801" sldId="2133"/>
        </pc:sldMkLst>
      </pc:sldChg>
      <pc:sldChg chg="add">
        <pc:chgData name="HEIDY MUÑOZ SALINAS" userId="S::gestion.calidad@consorciopc.com::679d0cc1-20d6-4592-989b-a056a082cb6a" providerId="AD" clId="Web-{E518E0DB-41D1-5372-4D20-AFF0DA859B16}" dt="2024-12-13T18:18:51.760" v="152"/>
        <pc:sldMkLst>
          <pc:docMk/>
          <pc:sldMk cId="1225805108" sldId="2134"/>
        </pc:sldMkLst>
      </pc:sldChg>
      <pc:sldChg chg="add">
        <pc:chgData name="HEIDY MUÑOZ SALINAS" userId="S::gestion.calidad@consorciopc.com::679d0cc1-20d6-4592-989b-a056a082cb6a" providerId="AD" clId="Web-{E518E0DB-41D1-5372-4D20-AFF0DA859B16}" dt="2024-12-13T18:18:51.854" v="158"/>
        <pc:sldMkLst>
          <pc:docMk/>
          <pc:sldMk cId="787708289" sldId="2135"/>
        </pc:sldMkLst>
      </pc:sldChg>
      <pc:sldChg chg="add">
        <pc:chgData name="HEIDY MUÑOZ SALINAS" userId="S::gestion.calidad@consorciopc.com::679d0cc1-20d6-4592-989b-a056a082cb6a" providerId="AD" clId="Web-{E518E0DB-41D1-5372-4D20-AFF0DA859B16}" dt="2024-12-13T18:18:11.462" v="38"/>
        <pc:sldMkLst>
          <pc:docMk/>
          <pc:sldMk cId="3239632157" sldId="2142"/>
        </pc:sldMkLst>
      </pc:sldChg>
      <pc:sldChg chg="add">
        <pc:chgData name="HEIDY MUÑOZ SALINAS" userId="S::gestion.calidad@consorciopc.com::679d0cc1-20d6-4592-989b-a056a082cb6a" providerId="AD" clId="Web-{E518E0DB-41D1-5372-4D20-AFF0DA859B16}" dt="2024-12-13T18:18:13.946" v="107"/>
        <pc:sldMkLst>
          <pc:docMk/>
          <pc:sldMk cId="2898527739" sldId="2143"/>
        </pc:sldMkLst>
      </pc:sldChg>
      <pc:sldChg chg="add">
        <pc:chgData name="HEIDY MUÑOZ SALINAS" userId="S::gestion.calidad@consorciopc.com::679d0cc1-20d6-4592-989b-a056a082cb6a" providerId="AD" clId="Web-{E518E0DB-41D1-5372-4D20-AFF0DA859B16}" dt="2024-12-13T18:18:14.118" v="109"/>
        <pc:sldMkLst>
          <pc:docMk/>
          <pc:sldMk cId="2992967399" sldId="2144"/>
        </pc:sldMkLst>
      </pc:sldChg>
      <pc:sldChg chg="add">
        <pc:chgData name="HEIDY MUÑOZ SALINAS" userId="S::gestion.calidad@consorciopc.com::679d0cc1-20d6-4592-989b-a056a082cb6a" providerId="AD" clId="Web-{E518E0DB-41D1-5372-4D20-AFF0DA859B16}" dt="2024-12-13T18:18:11.196" v="30"/>
        <pc:sldMkLst>
          <pc:docMk/>
          <pc:sldMk cId="1267380848" sldId="2145"/>
        </pc:sldMkLst>
      </pc:sldChg>
      <pc:sldChg chg="add">
        <pc:chgData name="HEIDY MUÑOZ SALINAS" userId="S::gestion.calidad@consorciopc.com::679d0cc1-20d6-4592-989b-a056a082cb6a" providerId="AD" clId="Web-{E518E0DB-41D1-5372-4D20-AFF0DA859B16}" dt="2024-12-13T18:18:12.415" v="72"/>
        <pc:sldMkLst>
          <pc:docMk/>
          <pc:sldMk cId="375459207" sldId="2146"/>
        </pc:sldMkLst>
      </pc:sldChg>
      <pc:sldChg chg="add">
        <pc:chgData name="HEIDY MUÑOZ SALINAS" userId="S::gestion.calidad@consorciopc.com::679d0cc1-20d6-4592-989b-a056a082cb6a" providerId="AD" clId="Web-{E518E0DB-41D1-5372-4D20-AFF0DA859B16}" dt="2024-12-13T18:18:12.446" v="73"/>
        <pc:sldMkLst>
          <pc:docMk/>
          <pc:sldMk cId="1791068538" sldId="2147"/>
        </pc:sldMkLst>
      </pc:sldChg>
      <pc:sldChg chg="add">
        <pc:chgData name="HEIDY MUÑOZ SALINAS" userId="S::gestion.calidad@consorciopc.com::679d0cc1-20d6-4592-989b-a056a082cb6a" providerId="AD" clId="Web-{E518E0DB-41D1-5372-4D20-AFF0DA859B16}" dt="2024-12-13T18:18:12.478" v="74"/>
        <pc:sldMkLst>
          <pc:docMk/>
          <pc:sldMk cId="2178859387" sldId="2148"/>
        </pc:sldMkLst>
      </pc:sldChg>
      <pc:sldChg chg="add">
        <pc:chgData name="HEIDY MUÑOZ SALINAS" userId="S::gestion.calidad@consorciopc.com::679d0cc1-20d6-4592-989b-a056a082cb6a" providerId="AD" clId="Web-{E518E0DB-41D1-5372-4D20-AFF0DA859B16}" dt="2024-12-13T18:18:12.509" v="75"/>
        <pc:sldMkLst>
          <pc:docMk/>
          <pc:sldMk cId="523618607" sldId="2149"/>
        </pc:sldMkLst>
      </pc:sldChg>
      <pc:sldChg chg="add">
        <pc:chgData name="HEIDY MUÑOZ SALINAS" userId="S::gestion.calidad@consorciopc.com::679d0cc1-20d6-4592-989b-a056a082cb6a" providerId="AD" clId="Web-{E518E0DB-41D1-5372-4D20-AFF0DA859B16}" dt="2024-12-13T18:18:12.540" v="76"/>
        <pc:sldMkLst>
          <pc:docMk/>
          <pc:sldMk cId="1201538190" sldId="2150"/>
        </pc:sldMkLst>
      </pc:sldChg>
      <pc:sldChg chg="add">
        <pc:chgData name="HEIDY MUÑOZ SALINAS" userId="S::gestion.calidad@consorciopc.com::679d0cc1-20d6-4592-989b-a056a082cb6a" providerId="AD" clId="Web-{E518E0DB-41D1-5372-4D20-AFF0DA859B16}" dt="2024-12-13T18:18:11.274" v="32"/>
        <pc:sldMkLst>
          <pc:docMk/>
          <pc:sldMk cId="1301686682" sldId="2151"/>
        </pc:sldMkLst>
      </pc:sldChg>
      <pc:sldChg chg="add">
        <pc:chgData name="HEIDY MUÑOZ SALINAS" userId="S::gestion.calidad@consorciopc.com::679d0cc1-20d6-4592-989b-a056a082cb6a" providerId="AD" clId="Web-{E518E0DB-41D1-5372-4D20-AFF0DA859B16}" dt="2024-12-13T18:18:51.291" v="124"/>
        <pc:sldMkLst>
          <pc:docMk/>
          <pc:sldMk cId="1678001219" sldId="2167"/>
        </pc:sldMkLst>
      </pc:sldChg>
      <pc:sldChg chg="add">
        <pc:chgData name="HEIDY MUÑOZ SALINAS" userId="S::gestion.calidad@consorciopc.com::679d0cc1-20d6-4592-989b-a056a082cb6a" providerId="AD" clId="Web-{E518E0DB-41D1-5372-4D20-AFF0DA859B16}" dt="2024-12-13T18:18:51.948" v="165"/>
        <pc:sldMkLst>
          <pc:docMk/>
          <pc:sldMk cId="389625053" sldId="2250"/>
        </pc:sldMkLst>
      </pc:sldChg>
      <pc:sldChg chg="add">
        <pc:chgData name="HEIDY MUÑOZ SALINAS" userId="S::gestion.calidad@consorciopc.com::679d0cc1-20d6-4592-989b-a056a082cb6a" providerId="AD" clId="Web-{E518E0DB-41D1-5372-4D20-AFF0DA859B16}" dt="2024-12-13T18:18:51.323" v="125"/>
        <pc:sldMkLst>
          <pc:docMk/>
          <pc:sldMk cId="3430083788" sldId="2280"/>
        </pc:sldMkLst>
      </pc:sldChg>
      <pc:sldChg chg="add">
        <pc:chgData name="HEIDY MUÑOZ SALINAS" userId="S::gestion.calidad@consorciopc.com::679d0cc1-20d6-4592-989b-a056a082cb6a" providerId="AD" clId="Web-{E518E0DB-41D1-5372-4D20-AFF0DA859B16}" dt="2024-12-13T18:18:51.870" v="159"/>
        <pc:sldMkLst>
          <pc:docMk/>
          <pc:sldMk cId="3888741236" sldId="2282"/>
        </pc:sldMkLst>
      </pc:sldChg>
      <pc:sldChg chg="add">
        <pc:chgData name="HEIDY MUÑOZ SALINAS" userId="S::gestion.calidad@consorciopc.com::679d0cc1-20d6-4592-989b-a056a082cb6a" providerId="AD" clId="Web-{E518E0DB-41D1-5372-4D20-AFF0DA859B16}" dt="2024-12-13T18:18:51.323" v="126"/>
        <pc:sldMkLst>
          <pc:docMk/>
          <pc:sldMk cId="3207411212" sldId="2310"/>
        </pc:sldMkLst>
      </pc:sldChg>
      <pc:sldChg chg="add">
        <pc:chgData name="HEIDY MUÑOZ SALINAS" userId="S::gestion.calidad@consorciopc.com::679d0cc1-20d6-4592-989b-a056a082cb6a" providerId="AD" clId="Web-{E518E0DB-41D1-5372-4D20-AFF0DA859B16}" dt="2024-12-13T18:18:51.698" v="148"/>
        <pc:sldMkLst>
          <pc:docMk/>
          <pc:sldMk cId="732806485" sldId="2311"/>
        </pc:sldMkLst>
      </pc:sldChg>
      <pc:sldChg chg="add">
        <pc:chgData name="HEIDY MUÑOZ SALINAS" userId="S::gestion.calidad@consorciopc.com::679d0cc1-20d6-4592-989b-a056a082cb6a" providerId="AD" clId="Web-{E518E0DB-41D1-5372-4D20-AFF0DA859B16}" dt="2024-12-13T18:18:51.776" v="153"/>
        <pc:sldMkLst>
          <pc:docMk/>
          <pc:sldMk cId="3549379402" sldId="2312"/>
        </pc:sldMkLst>
      </pc:sldChg>
      <pc:sldChg chg="add">
        <pc:chgData name="HEIDY MUÑOZ SALINAS" userId="S::gestion.calidad@consorciopc.com::679d0cc1-20d6-4592-989b-a056a082cb6a" providerId="AD" clId="Web-{E518E0DB-41D1-5372-4D20-AFF0DA859B16}" dt="2024-12-13T18:18:51.354" v="127"/>
        <pc:sldMkLst>
          <pc:docMk/>
          <pc:sldMk cId="2810961331" sldId="2356"/>
        </pc:sldMkLst>
      </pc:sldChg>
      <pc:sldChg chg="add">
        <pc:chgData name="HEIDY MUÑOZ SALINAS" userId="S::gestion.calidad@consorciopc.com::679d0cc1-20d6-4592-989b-a056a082cb6a" providerId="AD" clId="Web-{E518E0DB-41D1-5372-4D20-AFF0DA859B16}" dt="2024-12-13T18:18:51.635" v="144"/>
        <pc:sldMkLst>
          <pc:docMk/>
          <pc:sldMk cId="881014943" sldId="2357"/>
        </pc:sldMkLst>
      </pc:sldChg>
      <pc:sldChg chg="add">
        <pc:chgData name="HEIDY MUÑOZ SALINAS" userId="S::gestion.calidad@consorciopc.com::679d0cc1-20d6-4592-989b-a056a082cb6a" providerId="AD" clId="Web-{E518E0DB-41D1-5372-4D20-AFF0DA859B16}" dt="2024-12-13T18:18:51.885" v="160"/>
        <pc:sldMkLst>
          <pc:docMk/>
          <pc:sldMk cId="32781658" sldId="2358"/>
        </pc:sldMkLst>
      </pc:sldChg>
      <pc:sldChg chg="add">
        <pc:chgData name="HEIDY MUÑOZ SALINAS" userId="S::gestion.calidad@consorciopc.com::679d0cc1-20d6-4592-989b-a056a082cb6a" providerId="AD" clId="Web-{E518E0DB-41D1-5372-4D20-AFF0DA859B16}" dt="2024-12-13T18:18:52.010" v="168"/>
        <pc:sldMkLst>
          <pc:docMk/>
          <pc:sldMk cId="1649045538" sldId="2359"/>
        </pc:sldMkLst>
      </pc:sldChg>
      <pc:sldChg chg="add">
        <pc:chgData name="HEIDY MUÑOZ SALINAS" userId="S::gestion.calidad@consorciopc.com::679d0cc1-20d6-4592-989b-a056a082cb6a" providerId="AD" clId="Web-{E518E0DB-41D1-5372-4D20-AFF0DA859B16}" dt="2024-12-13T18:18:51.463" v="134"/>
        <pc:sldMkLst>
          <pc:docMk/>
          <pc:sldMk cId="254906948" sldId="2393"/>
        </pc:sldMkLst>
      </pc:sldChg>
      <pc:sldChg chg="add">
        <pc:chgData name="HEIDY MUÑOZ SALINAS" userId="S::gestion.calidad@consorciopc.com::679d0cc1-20d6-4592-989b-a056a082cb6a" providerId="AD" clId="Web-{E518E0DB-41D1-5372-4D20-AFF0DA859B16}" dt="2024-12-13T18:18:51.463" v="135"/>
        <pc:sldMkLst>
          <pc:docMk/>
          <pc:sldMk cId="3396195090" sldId="2394"/>
        </pc:sldMkLst>
      </pc:sldChg>
      <pc:sldChg chg="add">
        <pc:chgData name="HEIDY MUÑOZ SALINAS" userId="S::gestion.calidad@consorciopc.com::679d0cc1-20d6-4592-989b-a056a082cb6a" providerId="AD" clId="Web-{E518E0DB-41D1-5372-4D20-AFF0DA859B16}" dt="2024-12-13T18:18:51.979" v="166"/>
        <pc:sldMkLst>
          <pc:docMk/>
          <pc:sldMk cId="1163964798" sldId="2400"/>
        </pc:sldMkLst>
      </pc:sldChg>
      <pc:sldChg chg="add">
        <pc:chgData name="HEIDY MUÑOZ SALINAS" userId="S::gestion.calidad@consorciopc.com::679d0cc1-20d6-4592-989b-a056a082cb6a" providerId="AD" clId="Web-{E518E0DB-41D1-5372-4D20-AFF0DA859B16}" dt="2024-12-13T18:18:51.229" v="119"/>
        <pc:sldMkLst>
          <pc:docMk/>
          <pc:sldMk cId="2797746392" sldId="2471"/>
        </pc:sldMkLst>
      </pc:sldChg>
      <pc:sldChg chg="add">
        <pc:chgData name="HEIDY MUÑOZ SALINAS" userId="S::gestion.calidad@consorciopc.com::679d0cc1-20d6-4592-989b-a056a082cb6a" providerId="AD" clId="Web-{E518E0DB-41D1-5372-4D20-AFF0DA859B16}" dt="2024-12-13T18:18:51.526" v="138"/>
        <pc:sldMkLst>
          <pc:docMk/>
          <pc:sldMk cId="3543902596" sldId="2472"/>
        </pc:sldMkLst>
      </pc:sldChg>
      <pc:sldChg chg="add">
        <pc:chgData name="HEIDY MUÑOZ SALINAS" userId="S::gestion.calidad@consorciopc.com::679d0cc1-20d6-4592-989b-a056a082cb6a" providerId="AD" clId="Web-{E518E0DB-41D1-5372-4D20-AFF0DA859B16}" dt="2024-12-13T18:18:51.354" v="128"/>
        <pc:sldMkLst>
          <pc:docMk/>
          <pc:sldMk cId="3158229012" sldId="2473"/>
        </pc:sldMkLst>
      </pc:sldChg>
      <pc:sldChg chg="add">
        <pc:chgData name="HEIDY MUÑOZ SALINAS" userId="S::gestion.calidad@consorciopc.com::679d0cc1-20d6-4592-989b-a056a082cb6a" providerId="AD" clId="Web-{E518E0DB-41D1-5372-4D20-AFF0DA859B16}" dt="2024-12-13T18:18:51.651" v="145"/>
        <pc:sldMkLst>
          <pc:docMk/>
          <pc:sldMk cId="893373359" sldId="2474"/>
        </pc:sldMkLst>
      </pc:sldChg>
      <pc:sldChg chg="add">
        <pc:chgData name="HEIDY MUÑOZ SALINAS" userId="S::gestion.calidad@consorciopc.com::679d0cc1-20d6-4592-989b-a056a082cb6a" providerId="AD" clId="Web-{E518E0DB-41D1-5372-4D20-AFF0DA859B16}" dt="2024-12-13T18:18:51.276" v="122"/>
        <pc:sldMkLst>
          <pc:docMk/>
          <pc:sldMk cId="2423547929" sldId="2503"/>
        </pc:sldMkLst>
      </pc:sldChg>
      <pc:sldChg chg="add">
        <pc:chgData name="HEIDY MUÑOZ SALINAS" userId="S::gestion.calidad@consorciopc.com::679d0cc1-20d6-4592-989b-a056a082cb6a" providerId="AD" clId="Web-{E518E0DB-41D1-5372-4D20-AFF0DA859B16}" dt="2024-12-13T18:18:51.432" v="132"/>
        <pc:sldMkLst>
          <pc:docMk/>
          <pc:sldMk cId="1033336180" sldId="2504"/>
        </pc:sldMkLst>
      </pc:sldChg>
      <pc:sldChg chg="add">
        <pc:chgData name="HEIDY MUÑOZ SALINAS" userId="S::gestion.calidad@consorciopc.com::679d0cc1-20d6-4592-989b-a056a082cb6a" providerId="AD" clId="Web-{E518E0DB-41D1-5372-4D20-AFF0DA859B16}" dt="2024-12-13T18:18:51.481" v="136"/>
        <pc:sldMkLst>
          <pc:docMk/>
          <pc:sldMk cId="2968512727" sldId="2505"/>
        </pc:sldMkLst>
      </pc:sldChg>
      <pc:sldChg chg="add">
        <pc:chgData name="HEIDY MUÑOZ SALINAS" userId="S::gestion.calidad@consorciopc.com::679d0cc1-20d6-4592-989b-a056a082cb6a" providerId="AD" clId="Web-{E518E0DB-41D1-5372-4D20-AFF0DA859B16}" dt="2024-12-13T18:18:51.666" v="146"/>
        <pc:sldMkLst>
          <pc:docMk/>
          <pc:sldMk cId="1368543216" sldId="2506"/>
        </pc:sldMkLst>
      </pc:sldChg>
      <pc:sldChg chg="add">
        <pc:chgData name="HEIDY MUÑOZ SALINAS" userId="S::gestion.calidad@consorciopc.com::679d0cc1-20d6-4592-989b-a056a082cb6a" providerId="AD" clId="Web-{E518E0DB-41D1-5372-4D20-AFF0DA859B16}" dt="2024-12-13T18:18:51.729" v="149"/>
        <pc:sldMkLst>
          <pc:docMk/>
          <pc:sldMk cId="4044844742" sldId="2507"/>
        </pc:sldMkLst>
      </pc:sldChg>
      <pc:sldChg chg="add">
        <pc:chgData name="HEIDY MUÑOZ SALINAS" userId="S::gestion.calidad@consorciopc.com::679d0cc1-20d6-4592-989b-a056a082cb6a" providerId="AD" clId="Web-{E518E0DB-41D1-5372-4D20-AFF0DA859B16}" dt="2024-12-13T18:18:51.745" v="150"/>
        <pc:sldMkLst>
          <pc:docMk/>
          <pc:sldMk cId="2248531689" sldId="2508"/>
        </pc:sldMkLst>
      </pc:sldChg>
      <pc:sldChg chg="add">
        <pc:chgData name="HEIDY MUÑOZ SALINAS" userId="S::gestion.calidad@consorciopc.com::679d0cc1-20d6-4592-989b-a056a082cb6a" providerId="AD" clId="Web-{E518E0DB-41D1-5372-4D20-AFF0DA859B16}" dt="2024-12-13T18:18:51.760" v="151"/>
        <pc:sldMkLst>
          <pc:docMk/>
          <pc:sldMk cId="3038554256" sldId="2509"/>
        </pc:sldMkLst>
      </pc:sldChg>
      <pc:sldChg chg="add">
        <pc:chgData name="HEIDY MUÑOZ SALINAS" userId="S::gestion.calidad@consorciopc.com::679d0cc1-20d6-4592-989b-a056a082cb6a" providerId="AD" clId="Web-{E518E0DB-41D1-5372-4D20-AFF0DA859B16}" dt="2024-12-13T18:18:51.791" v="154"/>
        <pc:sldMkLst>
          <pc:docMk/>
          <pc:sldMk cId="3052656154" sldId="2510"/>
        </pc:sldMkLst>
      </pc:sldChg>
      <pc:sldChg chg="add">
        <pc:chgData name="HEIDY MUÑOZ SALINAS" userId="S::gestion.calidad@consorciopc.com::679d0cc1-20d6-4592-989b-a056a082cb6a" providerId="AD" clId="Web-{E518E0DB-41D1-5372-4D20-AFF0DA859B16}" dt="2024-12-13T18:18:51.885" v="161"/>
        <pc:sldMkLst>
          <pc:docMk/>
          <pc:sldMk cId="1976054528" sldId="2511"/>
        </pc:sldMkLst>
      </pc:sldChg>
      <pc:sldChg chg="add">
        <pc:chgData name="HEIDY MUÑOZ SALINAS" userId="S::gestion.calidad@consorciopc.com::679d0cc1-20d6-4592-989b-a056a082cb6a" providerId="AD" clId="Web-{E518E0DB-41D1-5372-4D20-AFF0DA859B16}" dt="2024-12-13T18:18:51.995" v="167"/>
        <pc:sldMkLst>
          <pc:docMk/>
          <pc:sldMk cId="4153374202" sldId="2512"/>
        </pc:sldMkLst>
      </pc:sldChg>
      <pc:sldChg chg="add">
        <pc:chgData name="HEIDY MUÑOZ SALINAS" userId="S::gestion.calidad@consorciopc.com::679d0cc1-20d6-4592-989b-a056a082cb6a" providerId="AD" clId="Web-{E518E0DB-41D1-5372-4D20-AFF0DA859B16}" dt="2024-12-13T18:18:52.010" v="169"/>
        <pc:sldMkLst>
          <pc:docMk/>
          <pc:sldMk cId="1743170300" sldId="2536"/>
        </pc:sldMkLst>
      </pc:sldChg>
      <pc:sldChg chg="add">
        <pc:chgData name="HEIDY MUÑOZ SALINAS" userId="S::gestion.calidad@consorciopc.com::679d0cc1-20d6-4592-989b-a056a082cb6a" providerId="AD" clId="Web-{E518E0DB-41D1-5372-4D20-AFF0DA859B16}" dt="2024-12-13T18:19:18.714" v="176"/>
        <pc:sldMkLst>
          <pc:docMk/>
          <pc:sldMk cId="2757545386" sldId="2537"/>
        </pc:sldMkLst>
      </pc:sldChg>
    </pc:docChg>
  </pc:docChgLst>
  <pc:docChgLst>
    <pc:chgData name="MARIA LUBIS APARICIO GONZALEZ" userId="02067a66-9e20-470d-8859-7b173320a691" providerId="ADAL" clId="{43479106-43D7-4E23-BBD8-D13C47D28091}"/>
    <pc:docChg chg="addSld delSld modSld sldOrd">
      <pc:chgData name="MARIA LUBIS APARICIO GONZALEZ" userId="02067a66-9e20-470d-8859-7b173320a691" providerId="ADAL" clId="{43479106-43D7-4E23-BBD8-D13C47D28091}" dt="2024-12-13T16:16:52.382" v="145" actId="47"/>
      <pc:docMkLst>
        <pc:docMk/>
      </pc:docMkLst>
      <pc:sldChg chg="add del ord">
        <pc:chgData name="MARIA LUBIS APARICIO GONZALEZ" userId="02067a66-9e20-470d-8859-7b173320a691" providerId="ADAL" clId="{43479106-43D7-4E23-BBD8-D13C47D28091}" dt="2024-12-13T16:15:13.469" v="142"/>
        <pc:sldMkLst>
          <pc:docMk/>
          <pc:sldMk cId="3509271106" sldId="846"/>
        </pc:sldMkLst>
      </pc:sldChg>
      <pc:sldChg chg="add del">
        <pc:chgData name="MARIA LUBIS APARICIO GONZALEZ" userId="02067a66-9e20-470d-8859-7b173320a691" providerId="ADAL" clId="{43479106-43D7-4E23-BBD8-D13C47D28091}" dt="2024-12-13T16:15:13.469" v="142"/>
        <pc:sldMkLst>
          <pc:docMk/>
          <pc:sldMk cId="290732888" sldId="855"/>
        </pc:sldMkLst>
      </pc:sldChg>
      <pc:sldChg chg="add del">
        <pc:chgData name="MARIA LUBIS APARICIO GONZALEZ" userId="02067a66-9e20-470d-8859-7b173320a691" providerId="ADAL" clId="{43479106-43D7-4E23-BBD8-D13C47D28091}" dt="2024-12-13T16:16:52.382" v="145" actId="47"/>
        <pc:sldMkLst>
          <pc:docMk/>
          <pc:sldMk cId="1509784700" sldId="856"/>
        </pc:sldMkLst>
      </pc:sldChg>
      <pc:sldChg chg="add del">
        <pc:chgData name="MARIA LUBIS APARICIO GONZALEZ" userId="02067a66-9e20-470d-8859-7b173320a691" providerId="ADAL" clId="{43479106-43D7-4E23-BBD8-D13C47D28091}" dt="2024-12-13T16:15:13.469" v="142"/>
        <pc:sldMkLst>
          <pc:docMk/>
          <pc:sldMk cId="3653466254" sldId="857"/>
        </pc:sldMkLst>
      </pc:sldChg>
      <pc:sldChg chg="add del">
        <pc:chgData name="MARIA LUBIS APARICIO GONZALEZ" userId="02067a66-9e20-470d-8859-7b173320a691" providerId="ADAL" clId="{43479106-43D7-4E23-BBD8-D13C47D28091}" dt="2024-12-13T16:15:13.469" v="142"/>
        <pc:sldMkLst>
          <pc:docMk/>
          <pc:sldMk cId="3914692230" sldId="858"/>
        </pc:sldMkLst>
      </pc:sldChg>
      <pc:sldChg chg="addSp modSp del mod">
        <pc:chgData name="MARIA LUBIS APARICIO GONZALEZ" userId="02067a66-9e20-470d-8859-7b173320a691" providerId="ADAL" clId="{43479106-43D7-4E23-BBD8-D13C47D28091}" dt="2024-12-13T16:14:30.769" v="140" actId="47"/>
        <pc:sldMkLst>
          <pc:docMk/>
          <pc:sldMk cId="709372873" sldId="2044"/>
        </pc:sldMkLst>
        <pc:spChg chg="add mod">
          <ac:chgData name="MARIA LUBIS APARICIO GONZALEZ" userId="02067a66-9e20-470d-8859-7b173320a691" providerId="ADAL" clId="{43479106-43D7-4E23-BBD8-D13C47D28091}" dt="2024-12-13T14:09:15.056" v="91" actId="20577"/>
          <ac:spMkLst>
            <pc:docMk/>
            <pc:sldMk cId="709372873" sldId="2044"/>
            <ac:spMk id="21" creationId="{10F66077-AEAF-45D2-9E94-9A0174F4F620}"/>
          </ac:spMkLst>
        </pc:spChg>
      </pc:sldChg>
      <pc:sldChg chg="del">
        <pc:chgData name="MARIA LUBIS APARICIO GONZALEZ" userId="02067a66-9e20-470d-8859-7b173320a691" providerId="ADAL" clId="{43479106-43D7-4E23-BBD8-D13C47D28091}" dt="2024-12-13T13:46:42.773" v="0" actId="47"/>
        <pc:sldMkLst>
          <pc:docMk/>
          <pc:sldMk cId="2905114207" sldId="2073"/>
        </pc:sldMkLst>
      </pc:sldChg>
      <pc:sldChg chg="del">
        <pc:chgData name="MARIA LUBIS APARICIO GONZALEZ" userId="02067a66-9e20-470d-8859-7b173320a691" providerId="ADAL" clId="{43479106-43D7-4E23-BBD8-D13C47D28091}" dt="2024-12-13T13:46:42.773" v="0" actId="47"/>
        <pc:sldMkLst>
          <pc:docMk/>
          <pc:sldMk cId="1365904532" sldId="2074"/>
        </pc:sldMkLst>
      </pc:sldChg>
      <pc:sldChg chg="del">
        <pc:chgData name="MARIA LUBIS APARICIO GONZALEZ" userId="02067a66-9e20-470d-8859-7b173320a691" providerId="ADAL" clId="{43479106-43D7-4E23-BBD8-D13C47D28091}" dt="2024-12-13T13:46:42.773" v="0" actId="47"/>
        <pc:sldMkLst>
          <pc:docMk/>
          <pc:sldMk cId="2632707064" sldId="2076"/>
        </pc:sldMkLst>
      </pc:sldChg>
      <pc:sldChg chg="del">
        <pc:chgData name="MARIA LUBIS APARICIO GONZALEZ" userId="02067a66-9e20-470d-8859-7b173320a691" providerId="ADAL" clId="{43479106-43D7-4E23-BBD8-D13C47D28091}" dt="2024-12-13T13:46:42.773" v="0" actId="47"/>
        <pc:sldMkLst>
          <pc:docMk/>
          <pc:sldMk cId="1787980501" sldId="2077"/>
        </pc:sldMkLst>
      </pc:sldChg>
      <pc:sldChg chg="del">
        <pc:chgData name="MARIA LUBIS APARICIO GONZALEZ" userId="02067a66-9e20-470d-8859-7b173320a691" providerId="ADAL" clId="{43479106-43D7-4E23-BBD8-D13C47D28091}" dt="2024-12-13T13:46:42.773" v="0" actId="47"/>
        <pc:sldMkLst>
          <pc:docMk/>
          <pc:sldMk cId="3064252573" sldId="2111"/>
        </pc:sldMkLst>
      </pc:sldChg>
      <pc:sldChg chg="del">
        <pc:chgData name="MARIA LUBIS APARICIO GONZALEZ" userId="02067a66-9e20-470d-8859-7b173320a691" providerId="ADAL" clId="{43479106-43D7-4E23-BBD8-D13C47D28091}" dt="2024-12-13T13:46:42.773" v="0" actId="47"/>
        <pc:sldMkLst>
          <pc:docMk/>
          <pc:sldMk cId="3839039594" sldId="2116"/>
        </pc:sldMkLst>
      </pc:sldChg>
      <pc:sldChg chg="modSp mod">
        <pc:chgData name="MARIA LUBIS APARICIO GONZALEZ" userId="02067a66-9e20-470d-8859-7b173320a691" providerId="ADAL" clId="{43479106-43D7-4E23-BBD8-D13C47D28091}" dt="2024-12-13T13:59:17.100" v="40" actId="6549"/>
        <pc:sldMkLst>
          <pc:docMk/>
          <pc:sldMk cId="611192268" sldId="2328"/>
        </pc:sldMkLst>
        <pc:spChg chg="mod">
          <ac:chgData name="MARIA LUBIS APARICIO GONZALEZ" userId="02067a66-9e20-470d-8859-7b173320a691" providerId="ADAL" clId="{43479106-43D7-4E23-BBD8-D13C47D28091}" dt="2024-12-13T13:59:17.100" v="40" actId="6549"/>
          <ac:spMkLst>
            <pc:docMk/>
            <pc:sldMk cId="611192268" sldId="2328"/>
            <ac:spMk id="5" creationId="{2A9DB628-0827-4774-9617-7E091A775689}"/>
          </ac:spMkLst>
        </pc:spChg>
        <pc:spChg chg="mod">
          <ac:chgData name="MARIA LUBIS APARICIO GONZALEZ" userId="02067a66-9e20-470d-8859-7b173320a691" providerId="ADAL" clId="{43479106-43D7-4E23-BBD8-D13C47D28091}" dt="2024-12-13T13:58:50.471" v="26" actId="1076"/>
          <ac:spMkLst>
            <pc:docMk/>
            <pc:sldMk cId="611192268" sldId="2328"/>
            <ac:spMk id="24" creationId="{4A3F9CF3-243F-4DE3-A200-8FA61DF927DF}"/>
          </ac:spMkLst>
        </pc:spChg>
        <pc:spChg chg="mod">
          <ac:chgData name="MARIA LUBIS APARICIO GONZALEZ" userId="02067a66-9e20-470d-8859-7b173320a691" providerId="ADAL" clId="{43479106-43D7-4E23-BBD8-D13C47D28091}" dt="2024-12-13T13:57:47.344" v="13" actId="6549"/>
          <ac:spMkLst>
            <pc:docMk/>
            <pc:sldMk cId="611192268" sldId="2328"/>
            <ac:spMk id="25" creationId="{6F0BC12E-8E76-5775-A39F-93DD64BC9165}"/>
          </ac:spMkLst>
        </pc:spChg>
      </pc:sldChg>
      <pc:sldChg chg="modSp mod">
        <pc:chgData name="MARIA LUBIS APARICIO GONZALEZ" userId="02067a66-9e20-470d-8859-7b173320a691" providerId="ADAL" clId="{43479106-43D7-4E23-BBD8-D13C47D28091}" dt="2024-12-13T14:14:00.630" v="130" actId="20577"/>
        <pc:sldMkLst>
          <pc:docMk/>
          <pc:sldMk cId="3553152967" sldId="2329"/>
        </pc:sldMkLst>
        <pc:spChg chg="mod">
          <ac:chgData name="MARIA LUBIS APARICIO GONZALEZ" userId="02067a66-9e20-470d-8859-7b173320a691" providerId="ADAL" clId="{43479106-43D7-4E23-BBD8-D13C47D28091}" dt="2024-12-13T14:14:00.630" v="130" actId="20577"/>
          <ac:spMkLst>
            <pc:docMk/>
            <pc:sldMk cId="3553152967" sldId="2329"/>
            <ac:spMk id="47" creationId="{E7452025-156A-48DC-B5B0-8D1EEF2AF092}"/>
          </ac:spMkLst>
        </pc:spChg>
        <pc:spChg chg="mod">
          <ac:chgData name="MARIA LUBIS APARICIO GONZALEZ" userId="02067a66-9e20-470d-8859-7b173320a691" providerId="ADAL" clId="{43479106-43D7-4E23-BBD8-D13C47D28091}" dt="2024-12-13T14:13:08.846" v="95" actId="20577"/>
          <ac:spMkLst>
            <pc:docMk/>
            <pc:sldMk cId="3553152967" sldId="2329"/>
            <ac:spMk id="79" creationId="{82BFECD8-F759-47DD-85DF-08036ADE3182}"/>
          </ac:spMkLst>
        </pc:spChg>
      </pc:sldChg>
      <pc:sldChg chg="del">
        <pc:chgData name="MARIA LUBIS APARICIO GONZALEZ" userId="02067a66-9e20-470d-8859-7b173320a691" providerId="ADAL" clId="{43479106-43D7-4E23-BBD8-D13C47D28091}" dt="2024-12-13T13:46:42.773" v="0" actId="47"/>
        <pc:sldMkLst>
          <pc:docMk/>
          <pc:sldMk cId="1743170300" sldId="2481"/>
        </pc:sldMkLst>
      </pc:sldChg>
      <pc:sldChg chg="add del ord">
        <pc:chgData name="MARIA LUBIS APARICIO GONZALEZ" userId="02067a66-9e20-470d-8859-7b173320a691" providerId="ADAL" clId="{43479106-43D7-4E23-BBD8-D13C47D28091}" dt="2024-12-13T16:15:37.653" v="144"/>
        <pc:sldMkLst>
          <pc:docMk/>
          <pc:sldMk cId="337036195" sldId="2482"/>
        </pc:sldMkLst>
      </pc:sldChg>
      <pc:sldChg chg="modSp add mod">
        <pc:chgData name="MARIA LUBIS APARICIO GONZALEZ" userId="02067a66-9e20-470d-8859-7b173320a691" providerId="ADAL" clId="{43479106-43D7-4E23-BBD8-D13C47D28091}" dt="2024-12-13T16:14:27.020" v="139" actId="20577"/>
        <pc:sldMkLst>
          <pc:docMk/>
          <pc:sldMk cId="4069663933" sldId="2502"/>
        </pc:sldMkLst>
        <pc:spChg chg="mod">
          <ac:chgData name="MARIA LUBIS APARICIO GONZALEZ" userId="02067a66-9e20-470d-8859-7b173320a691" providerId="ADAL" clId="{43479106-43D7-4E23-BBD8-D13C47D28091}" dt="2024-12-13T16:14:27.020" v="139" actId="20577"/>
          <ac:spMkLst>
            <pc:docMk/>
            <pc:sldMk cId="4069663933" sldId="2502"/>
            <ac:spMk id="3" creationId="{10126F45-55C8-6F85-C86A-2D0EBA95A072}"/>
          </ac:spMkLst>
        </pc:spChg>
        <pc:spChg chg="mod">
          <ac:chgData name="MARIA LUBIS APARICIO GONZALEZ" userId="02067a66-9e20-470d-8859-7b173320a691" providerId="ADAL" clId="{43479106-43D7-4E23-BBD8-D13C47D28091}" dt="2024-12-13T16:14:22.514" v="138" actId="20577"/>
          <ac:spMkLst>
            <pc:docMk/>
            <pc:sldMk cId="4069663933" sldId="2502"/>
            <ac:spMk id="50" creationId="{3921443F-F3EA-4DF2-9850-BFB78DFD391A}"/>
          </ac:spMkLst>
        </pc:spChg>
      </pc:sldChg>
    </pc:docChg>
  </pc:docChgLst>
  <pc:docChgLst>
    <pc:chgData name="HEIDY MUÑOZ SALINAS" userId="S::gestion.calidad@consorciopc.com::679d0cc1-20d6-4592-989b-a056a082cb6a" providerId="AD" clId="Web-{99D1381C-05D1-9CC7-7990-42B8A74591C4}"/>
    <pc:docChg chg="modSld">
      <pc:chgData name="HEIDY MUÑOZ SALINAS" userId="S::gestion.calidad@consorciopc.com::679d0cc1-20d6-4592-989b-a056a082cb6a" providerId="AD" clId="Web-{99D1381C-05D1-9CC7-7990-42B8A74591C4}" dt="2024-12-13T18:24:13.625" v="33" actId="20577"/>
      <pc:docMkLst>
        <pc:docMk/>
      </pc:docMkLst>
      <pc:sldChg chg="modSp">
        <pc:chgData name="HEIDY MUÑOZ SALINAS" userId="S::gestion.calidad@consorciopc.com::679d0cc1-20d6-4592-989b-a056a082cb6a" providerId="AD" clId="Web-{99D1381C-05D1-9CC7-7990-42B8A74591C4}" dt="2024-12-13T18:23:35.842" v="7"/>
        <pc:sldMkLst>
          <pc:docMk/>
          <pc:sldMk cId="1307678524" sldId="972"/>
        </pc:sldMkLst>
        <pc:graphicFrameChg chg="mod modGraphic">
          <ac:chgData name="HEIDY MUÑOZ SALINAS" userId="S::gestion.calidad@consorciopc.com::679d0cc1-20d6-4592-989b-a056a082cb6a" providerId="AD" clId="Web-{99D1381C-05D1-9CC7-7990-42B8A74591C4}" dt="2024-12-13T18:23:35.842" v="7"/>
          <ac:graphicFrameMkLst>
            <pc:docMk/>
            <pc:sldMk cId="1307678524" sldId="972"/>
            <ac:graphicFrameMk id="5" creationId="{C2C31BCC-4C1C-460B-B319-59A6E3B367F0}"/>
          </ac:graphicFrameMkLst>
        </pc:graphicFrameChg>
      </pc:sldChg>
      <pc:sldChg chg="modSp">
        <pc:chgData name="HEIDY MUÑOZ SALINAS" userId="S::gestion.calidad@consorciopc.com::679d0cc1-20d6-4592-989b-a056a082cb6a" providerId="AD" clId="Web-{99D1381C-05D1-9CC7-7990-42B8A74591C4}" dt="2024-12-13T18:24:13.625" v="33" actId="20577"/>
        <pc:sldMkLst>
          <pc:docMk/>
          <pc:sldMk cId="2635822276" sldId="977"/>
        </pc:sldMkLst>
        <pc:spChg chg="mod">
          <ac:chgData name="HEIDY MUÑOZ SALINAS" userId="S::gestion.calidad@consorciopc.com::679d0cc1-20d6-4592-989b-a056a082cb6a" providerId="AD" clId="Web-{99D1381C-05D1-9CC7-7990-42B8A74591C4}" dt="2024-12-13T18:24:13.625" v="33" actId="20577"/>
          <ac:spMkLst>
            <pc:docMk/>
            <pc:sldMk cId="2635822276" sldId="977"/>
            <ac:spMk id="3" creationId="{DCE6E354-72C9-75C1-45F9-FD177288C572}"/>
          </ac:spMkLst>
        </pc:spChg>
        <pc:graphicFrameChg chg="mod modGraphic">
          <ac:chgData name="HEIDY MUÑOZ SALINAS" userId="S::gestion.calidad@consorciopc.com::679d0cc1-20d6-4592-989b-a056a082cb6a" providerId="AD" clId="Web-{99D1381C-05D1-9CC7-7990-42B8A74591C4}" dt="2024-12-13T18:23:55.937" v="11"/>
          <ac:graphicFrameMkLst>
            <pc:docMk/>
            <pc:sldMk cId="2635822276" sldId="977"/>
            <ac:graphicFrameMk id="9" creationId="{CA27CAC3-430D-4593-ADC4-E6A37FD2C390}"/>
          </ac:graphicFrameMkLst>
        </pc:graphicFrameChg>
      </pc:sldChg>
    </pc:docChg>
  </pc:docChgLst>
</pc:chgInfo>
</file>

<file path=ppt/charts/_rels/chart1.xml.rels><?xml version="1.0" encoding="UTF-8" standalone="yes"?>
<Relationships xmlns="http://schemas.openxmlformats.org/package/2006/relationships"><Relationship Id="rId3" Type="http://schemas.openxmlformats.org/officeDocument/2006/relationships/themeOverride" Target="../theme/themeOverride1.xml"/><Relationship Id="rId2" Type="http://schemas.microsoft.com/office/2011/relationships/chartColorStyle" Target="colors1.xml"/><Relationship Id="rId1" Type="http://schemas.microsoft.com/office/2011/relationships/chartStyle" Target="style1.xml"/><Relationship Id="rId4" Type="http://schemas.openxmlformats.org/officeDocument/2006/relationships/package" Target="../embeddings/Microsoft_Excel_Worksheet.xlsx"/></Relationships>
</file>

<file path=ppt/charts/_rels/chart10.xml.rels><?xml version="1.0" encoding="UTF-8" standalone="yes"?>
<Relationships xmlns="http://schemas.openxmlformats.org/package/2006/relationships"><Relationship Id="rId3" Type="http://schemas.openxmlformats.org/officeDocument/2006/relationships/themeOverride" Target="../theme/themeOverride4.xml"/><Relationship Id="rId2" Type="http://schemas.microsoft.com/office/2011/relationships/chartColorStyle" Target="colors7.xml"/><Relationship Id="rId1" Type="http://schemas.microsoft.com/office/2011/relationships/chartStyle" Target="style7.xml"/><Relationship Id="rId4" Type="http://schemas.openxmlformats.org/officeDocument/2006/relationships/package" Target="../embeddings/Microsoft_Excel_Worksheet1.xlsx"/></Relationships>
</file>

<file path=ppt/charts/_rels/chart11.xml.rels><?xml version="1.0" encoding="UTF-8" standalone="yes"?>
<Relationships xmlns="http://schemas.openxmlformats.org/package/2006/relationships"><Relationship Id="rId3" Type="http://schemas.openxmlformats.org/officeDocument/2006/relationships/themeOverride" Target="../theme/themeOverride5.xml"/><Relationship Id="rId2" Type="http://schemas.microsoft.com/office/2011/relationships/chartColorStyle" Target="colors8.xml"/><Relationship Id="rId1" Type="http://schemas.microsoft.com/office/2011/relationships/chartStyle" Target="style8.xml"/><Relationship Id="rId4" Type="http://schemas.openxmlformats.org/officeDocument/2006/relationships/package" Target="../embeddings/Microsoft_Excel_Worksheet12.xlsx"/></Relationships>
</file>

<file path=ppt/charts/_rels/chart12.xml.rels><?xml version="1.0" encoding="UTF-8" standalone="yes"?>
<Relationships xmlns="http://schemas.openxmlformats.org/package/2006/relationships"><Relationship Id="rId3" Type="http://schemas.openxmlformats.org/officeDocument/2006/relationships/themeOverride" Target="../theme/themeOverride6.xml"/><Relationship Id="rId2" Type="http://schemas.microsoft.com/office/2011/relationships/chartColorStyle" Target="colors9.xml"/><Relationship Id="rId1" Type="http://schemas.microsoft.com/office/2011/relationships/chartStyle" Target="style9.xml"/><Relationship Id="rId4" Type="http://schemas.openxmlformats.org/officeDocument/2006/relationships/package" Target="../embeddings/Microsoft_Excel_Worksheet2.xlsx"/></Relationships>
</file>

<file path=ppt/charts/_rels/chart13.xml.rels><?xml version="1.0" encoding="UTF-8" standalone="yes"?>
<Relationships xmlns="http://schemas.openxmlformats.org/package/2006/relationships"><Relationship Id="rId3" Type="http://schemas.openxmlformats.org/officeDocument/2006/relationships/themeOverride" Target="../theme/themeOverride7.xml"/><Relationship Id="rId2" Type="http://schemas.microsoft.com/office/2011/relationships/chartColorStyle" Target="colors10.xml"/><Relationship Id="rId1" Type="http://schemas.microsoft.com/office/2011/relationships/chartStyle" Target="style10.xml"/><Relationship Id="rId4" Type="http://schemas.openxmlformats.org/officeDocument/2006/relationships/package" Target="../embeddings/Microsoft_Excel_Worksheet3.xlsx"/></Relationships>
</file>

<file path=ppt/charts/_rels/chart14.xml.rels><?xml version="1.0" encoding="UTF-8" standalone="yes"?>
<Relationships xmlns="http://schemas.openxmlformats.org/package/2006/relationships"><Relationship Id="rId3" Type="http://schemas.openxmlformats.org/officeDocument/2006/relationships/themeOverride" Target="../theme/themeOverride8.xml"/><Relationship Id="rId2" Type="http://schemas.microsoft.com/office/2011/relationships/chartColorStyle" Target="colors11.xml"/><Relationship Id="rId1" Type="http://schemas.microsoft.com/office/2011/relationships/chartStyle" Target="style11.xml"/><Relationship Id="rId4" Type="http://schemas.openxmlformats.org/officeDocument/2006/relationships/package" Target="../embeddings/Microsoft_Excel_Worksheet4.xlsx"/></Relationships>
</file>

<file path=ppt/charts/_rels/chart15.xml.rels><?xml version="1.0" encoding="UTF-8" standalone="yes"?>
<Relationships xmlns="http://schemas.openxmlformats.org/package/2006/relationships"><Relationship Id="rId3" Type="http://schemas.openxmlformats.org/officeDocument/2006/relationships/themeOverride" Target="../theme/themeOverride9.xml"/><Relationship Id="rId2" Type="http://schemas.microsoft.com/office/2011/relationships/chartColorStyle" Target="colors12.xml"/><Relationship Id="rId1" Type="http://schemas.microsoft.com/office/2011/relationships/chartStyle" Target="style12.xml"/><Relationship Id="rId4" Type="http://schemas.openxmlformats.org/officeDocument/2006/relationships/package" Target="../embeddings/Microsoft_Excel_Worksheet5.xlsx"/></Relationships>
</file>

<file path=ppt/charts/_rels/chart16.xml.rels><?xml version="1.0" encoding="UTF-8" standalone="yes"?>
<Relationships xmlns="http://schemas.openxmlformats.org/package/2006/relationships"><Relationship Id="rId3" Type="http://schemas.openxmlformats.org/officeDocument/2006/relationships/oleObject" Target="file:///\\172.18.13.3\uaesp%20areas\COMERCIAL%20Y%20FINANCIERA\12.%20INFORME%20INTERVENTOR&#205;A%20CYF\INFORME%20No.%2062\ASE%202\4.%20GESTI&#211;N%20DE%20CARTERA\Abril%202023\Anexo%20N&#176;%204.7%20-%20Plano%20Cartera%20Total%20202304%20ASE2.xlsx" TargetMode="External"/><Relationship Id="rId2" Type="http://schemas.microsoft.com/office/2011/relationships/chartColorStyle" Target="colors13.xml"/><Relationship Id="rId1" Type="http://schemas.microsoft.com/office/2011/relationships/chartStyle" Target="style13.xml"/></Relationships>
</file>

<file path=ppt/charts/_rels/chart17.xml.rels><?xml version="1.0" encoding="UTF-8" standalone="yes"?>
<Relationships xmlns="http://schemas.openxmlformats.org/package/2006/relationships"><Relationship Id="rId3" Type="http://schemas.openxmlformats.org/officeDocument/2006/relationships/oleObject" Target="file:///\\10.0.41.2\uaesp%20areas\COMERCIAL%20Y%20FINANCIERA\12.%20INFORME%20INTERVENTOR&#205;A%20CYF\INFORME%20No.%2081%20NOV-24\ASE%201\4%20CARTERA\Anexo%204.8%20PlanCartTo202411ASE1.xlsx" TargetMode="External"/><Relationship Id="rId2" Type="http://schemas.microsoft.com/office/2011/relationships/chartColorStyle" Target="colors14.xml"/><Relationship Id="rId1" Type="http://schemas.microsoft.com/office/2011/relationships/chartStyle" Target="style14.xml"/><Relationship Id="rId4" Type="http://schemas.openxmlformats.org/officeDocument/2006/relationships/chartUserShapes" Target="../drawings/drawing1.xml"/></Relationships>
</file>

<file path=ppt/charts/_rels/chart18.xml.rels><?xml version="1.0" encoding="UTF-8" standalone="yes"?>
<Relationships xmlns="http://schemas.openxmlformats.org/package/2006/relationships"><Relationship Id="rId3" Type="http://schemas.openxmlformats.org/officeDocument/2006/relationships/oleObject" Target="file:///\\10.0.41.2\uaesp%20areas\COMERCIAL%20Y%20FINANCIERA\12.%20INFORME%20INTERVENTOR&#205;A%20CYF\INFORME%20No.%2081%20NOV-24\ASE%202\4%20CARTERA\Anexo%204.8%20PlanCartTo202411ASE2.xlsx" TargetMode="External"/><Relationship Id="rId2" Type="http://schemas.microsoft.com/office/2011/relationships/chartColorStyle" Target="colors15.xml"/><Relationship Id="rId1" Type="http://schemas.microsoft.com/office/2011/relationships/chartStyle" Target="style15.xml"/></Relationships>
</file>

<file path=ppt/charts/_rels/chart19.xml.rels><?xml version="1.0" encoding="UTF-8" standalone="yes"?>
<Relationships xmlns="http://schemas.openxmlformats.org/package/2006/relationships"><Relationship Id="rId3" Type="http://schemas.openxmlformats.org/officeDocument/2006/relationships/oleObject" Target="file:///\\10.0.41.2\uaesp%20areas\COMERCIAL%20Y%20FINANCIERA\12.%20INFORME%20INTERVENTOR&#205;A%20CYF\INFORME%20No.%2081%20NOV-24\ASE%203\4%20CARTERA\Anexo%204.8%20PlanCartTo202411ASE3.xlsx" TargetMode="External"/><Relationship Id="rId2" Type="http://schemas.microsoft.com/office/2011/relationships/chartColorStyle" Target="colors16.xml"/><Relationship Id="rId1" Type="http://schemas.microsoft.com/office/2011/relationships/chartStyle" Target="style16.xml"/></Relationships>
</file>

<file path=ppt/charts/_rels/chart2.xml.rels><?xml version="1.0" encoding="UTF-8" standalone="yes"?>
<Relationships xmlns="http://schemas.openxmlformats.org/package/2006/relationships"><Relationship Id="rId3" Type="http://schemas.openxmlformats.org/officeDocument/2006/relationships/themeOverride" Target="../theme/themeOverride2.xml"/><Relationship Id="rId2" Type="http://schemas.microsoft.com/office/2011/relationships/chartColorStyle" Target="colors2.xml"/><Relationship Id="rId1" Type="http://schemas.microsoft.com/office/2011/relationships/chartStyle" Target="style2.xml"/><Relationship Id="rId4" Type="http://schemas.openxmlformats.org/officeDocument/2006/relationships/oleObject" Target="../embeddings/oleObject1.bin"/></Relationships>
</file>

<file path=ppt/charts/_rels/chart20.xml.rels><?xml version="1.0" encoding="UTF-8" standalone="yes"?>
<Relationships xmlns="http://schemas.openxmlformats.org/package/2006/relationships"><Relationship Id="rId3" Type="http://schemas.openxmlformats.org/officeDocument/2006/relationships/oleObject" Target="file:///\\10.0.41.2\uaesp%20areas\COMERCIAL%20Y%20FINANCIERA\12.%20INFORME%20INTERVENTOR&#205;A%20CYF\INFORME%20No.%2081%20NOV-24\ASE%204\4%20CARTERA\Anexo%204.8%20PlanCartTo202411ASE4.xlsx" TargetMode="External"/><Relationship Id="rId2" Type="http://schemas.microsoft.com/office/2011/relationships/chartColorStyle" Target="colors17.xml"/><Relationship Id="rId1" Type="http://schemas.microsoft.com/office/2011/relationships/chartStyle" Target="style17.xml"/></Relationships>
</file>

<file path=ppt/charts/_rels/chart21.xml.rels><?xml version="1.0" encoding="UTF-8" standalone="yes"?>
<Relationships xmlns="http://schemas.openxmlformats.org/package/2006/relationships"><Relationship Id="rId1" Type="http://schemas.openxmlformats.org/officeDocument/2006/relationships/oleObject" Target="file:///\\10.0.41.2\uaesp%20areas\COMERCIAL%20Y%20FINANCIERA\12.%20INFORME%20INTERVENTOR&#205;A%20CYF\INFORME%20No.%2081%20NOV-24\ASE%205\4%20CARTERA\Anexo%204.8%20PlanCartTo202411ASE5.xlsx" TargetMode="External"/></Relationships>
</file>

<file path=ppt/charts/_rels/chart22.xml.rels><?xml version="1.0" encoding="UTF-8" standalone="yes"?>
<Relationships xmlns="http://schemas.openxmlformats.org/package/2006/relationships"><Relationship Id="rId3" Type="http://schemas.openxmlformats.org/officeDocument/2006/relationships/oleObject" Target="file:///\\10.0.41.2\uaesp%20areas\COMERCIAL%20Y%20FINANCIERA\12.%20INFORME%20INTERVENTOR&#205;A%20CYF\INFORME%20No.%2081%20NOV-24\ASE%201\4%20CARTERA\Anexo%204.8%20PlanCartTo202411ASE1.xlsx" TargetMode="External"/><Relationship Id="rId2" Type="http://schemas.microsoft.com/office/2011/relationships/chartColorStyle" Target="colors18.xml"/><Relationship Id="rId1" Type="http://schemas.microsoft.com/office/2011/relationships/chartStyle" Target="style18.xml"/></Relationships>
</file>

<file path=ppt/charts/_rels/chart23.xml.rels><?xml version="1.0" encoding="UTF-8" standalone="yes"?>
<Relationships xmlns="http://schemas.openxmlformats.org/package/2006/relationships"><Relationship Id="rId3" Type="http://schemas.openxmlformats.org/officeDocument/2006/relationships/oleObject" Target="file:///\\10.0.41.2\uaesp%20areas\COMERCIAL%20Y%20FINANCIERA\12.%20INFORME%20INTERVENTOR&#205;A%20CYF\INFORME%20No.%2081%20NOV-24\ASE%202\4%20CARTERA\Anexo%204.8%20PlanCartTo202411ASE2.xlsx" TargetMode="External"/><Relationship Id="rId2" Type="http://schemas.microsoft.com/office/2011/relationships/chartColorStyle" Target="colors19.xml"/><Relationship Id="rId1" Type="http://schemas.microsoft.com/office/2011/relationships/chartStyle" Target="style19.xml"/></Relationships>
</file>

<file path=ppt/charts/_rels/chart24.xml.rels><?xml version="1.0" encoding="UTF-8" standalone="yes"?>
<Relationships xmlns="http://schemas.openxmlformats.org/package/2006/relationships"><Relationship Id="rId3" Type="http://schemas.openxmlformats.org/officeDocument/2006/relationships/oleObject" Target="file:///\\10.0.41.2\uaesp%20areas\COMERCIAL%20Y%20FINANCIERA\12.%20INFORME%20INTERVENTOR&#205;A%20CYF\INFORME%20No.%2081%20NOV-24\ASE%203\4%20CARTERA\Anexo%204.8%20PlanCartTo202411ASE3.xlsx" TargetMode="External"/><Relationship Id="rId2" Type="http://schemas.microsoft.com/office/2011/relationships/chartColorStyle" Target="colors20.xml"/><Relationship Id="rId1" Type="http://schemas.microsoft.com/office/2011/relationships/chartStyle" Target="style20.xml"/></Relationships>
</file>

<file path=ppt/charts/_rels/chart25.xml.rels><?xml version="1.0" encoding="UTF-8" standalone="yes"?>
<Relationships xmlns="http://schemas.openxmlformats.org/package/2006/relationships"><Relationship Id="rId3" Type="http://schemas.openxmlformats.org/officeDocument/2006/relationships/oleObject" Target="file:///\\10.0.41.2\uaesp%20areas\COMERCIAL%20Y%20FINANCIERA\12.%20INFORME%20INTERVENTOR&#205;A%20CYF\INFORME%20No.%2081%20NOV-24\ASE%204\4%20CARTERA\Anexo%204.8%20PlanCartTo202411ASE4.xlsx" TargetMode="External"/><Relationship Id="rId2" Type="http://schemas.microsoft.com/office/2011/relationships/chartColorStyle" Target="colors21.xml"/><Relationship Id="rId1" Type="http://schemas.microsoft.com/office/2011/relationships/chartStyle" Target="style21.xml"/></Relationships>
</file>

<file path=ppt/charts/_rels/chart26.xml.rels><?xml version="1.0" encoding="UTF-8" standalone="yes"?>
<Relationships xmlns="http://schemas.openxmlformats.org/package/2006/relationships"><Relationship Id="rId3" Type="http://schemas.openxmlformats.org/officeDocument/2006/relationships/oleObject" Target="file:///\\10.0.41.2\uaesp%20areas\COMERCIAL%20Y%20FINANCIERA\12.%20INFORME%20INTERVENTOR&#205;A%20CYF\INFORME%20No.%2081%20NOV-24\ASE%205\4%20CARTERA\Anexo%204.8%20PlanCartTo202411ASE5.xlsx" TargetMode="External"/><Relationship Id="rId2" Type="http://schemas.microsoft.com/office/2011/relationships/chartColorStyle" Target="colors22.xml"/><Relationship Id="rId1" Type="http://schemas.microsoft.com/office/2011/relationships/chartStyle" Target="style22.xml"/></Relationships>
</file>

<file path=ppt/charts/_rels/chart27.xml.rels><?xml version="1.0" encoding="UTF-8" standalone="yes"?>
<Relationships xmlns="http://schemas.openxmlformats.org/package/2006/relationships"><Relationship Id="rId3" Type="http://schemas.openxmlformats.org/officeDocument/2006/relationships/oleObject" Target="file:///\\10.0.41.2\uaesp%20areas\COMERCIAL%20Y%20FINANCIERA\12.%20INFORME%20INTERVENTOR&#205;A%20CYF\INFORME%20No.%2081%20NOV-24\ASE%201\4%20CARTERA\Anexo%204.8%20PlanCartTo202411ASE1.xlsx" TargetMode="External"/><Relationship Id="rId2" Type="http://schemas.microsoft.com/office/2011/relationships/chartColorStyle" Target="colors23.xml"/><Relationship Id="rId1" Type="http://schemas.microsoft.com/office/2011/relationships/chartStyle" Target="style23.xml"/></Relationships>
</file>

<file path=ppt/charts/_rels/chart28.xml.rels><?xml version="1.0" encoding="UTF-8" standalone="yes"?>
<Relationships xmlns="http://schemas.openxmlformats.org/package/2006/relationships"><Relationship Id="rId3" Type="http://schemas.openxmlformats.org/officeDocument/2006/relationships/oleObject" Target="file:///\\10.0.41.2\uaesp%20areas\COMERCIAL%20Y%20FINANCIERA\12.%20INFORME%20INTERVENTOR&#205;A%20CYF\INFORME%20No.%2081%20NOV-24\ASE%202\4%20CARTERA\Anexo%204.8%20PlanCartTo202411ASE2.xlsx" TargetMode="External"/><Relationship Id="rId2" Type="http://schemas.microsoft.com/office/2011/relationships/chartColorStyle" Target="colors24.xml"/><Relationship Id="rId1" Type="http://schemas.microsoft.com/office/2011/relationships/chartStyle" Target="style24.xml"/></Relationships>
</file>

<file path=ppt/charts/_rels/chart29.xml.rels><?xml version="1.0" encoding="UTF-8" standalone="yes"?>
<Relationships xmlns="http://schemas.openxmlformats.org/package/2006/relationships"><Relationship Id="rId3" Type="http://schemas.openxmlformats.org/officeDocument/2006/relationships/oleObject" Target="file:///\\10.0.41.2\uaesp%20areas\COMERCIAL%20Y%20FINANCIERA\12.%20INFORME%20INTERVENTOR&#205;A%20CYF\INFORME%20No.%2081%20NOV-24\ASE%203\4%20CARTERA\Anexo%204.8%20PlanCartTo202411ASE3.xlsx" TargetMode="External"/><Relationship Id="rId2" Type="http://schemas.microsoft.com/office/2011/relationships/chartColorStyle" Target="colors25.xml"/><Relationship Id="rId1" Type="http://schemas.microsoft.com/office/2011/relationships/chartStyle" Target="style25.xml"/></Relationships>
</file>

<file path=ppt/charts/_rels/chart3.xml.rels><?xml version="1.0" encoding="UTF-8" standalone="yes"?>
<Relationships xmlns="http://schemas.openxmlformats.org/package/2006/relationships"><Relationship Id="rId3" Type="http://schemas.openxmlformats.org/officeDocument/2006/relationships/oleObject" Target="https://redcomcol-my.sharepoint.com/personal/karen_viduenez_consorciopc_com/Documents/OTROS/PRESENTACIONES/Presentaci&#243;n%20Info%20Ejec%202023/Datos%20Presentaci&#243;n.xlsx" TargetMode="External"/><Relationship Id="rId2" Type="http://schemas.microsoft.com/office/2011/relationships/chartColorStyle" Target="colors3.xml"/><Relationship Id="rId1" Type="http://schemas.microsoft.com/office/2011/relationships/chartStyle" Target="style3.xml"/></Relationships>
</file>

<file path=ppt/charts/_rels/chart30.xml.rels><?xml version="1.0" encoding="UTF-8" standalone="yes"?>
<Relationships xmlns="http://schemas.openxmlformats.org/package/2006/relationships"><Relationship Id="rId1" Type="http://schemas.openxmlformats.org/officeDocument/2006/relationships/oleObject" Target="file:///\\10.0.41.2\uaesp%20areas\COMERCIAL%20Y%20FINANCIERA\12.%20INFORME%20INTERVENTOR&#205;A%20CYF\INFORME%20No.%2081%20NOV-24\ASE%204\4%20CARTERA\Anexo%204.8%20PlanCartTo202411ASE4.xlsx" TargetMode="External"/></Relationships>
</file>

<file path=ppt/charts/_rels/chart31.xml.rels><?xml version="1.0" encoding="UTF-8" standalone="yes"?>
<Relationships xmlns="http://schemas.openxmlformats.org/package/2006/relationships"><Relationship Id="rId3" Type="http://schemas.openxmlformats.org/officeDocument/2006/relationships/oleObject" Target="file:///\\10.0.41.2\uaesp%20areas\COMERCIAL%20Y%20FINANCIERA\12.%20INFORME%20INTERVENTOR&#205;A%20CYF\INFORME%20No.%2081%20NOV-24\ASE%205\4%20CARTERA\Anexo%204.8%20PlanCartTo202411ASE5.xlsx" TargetMode="External"/><Relationship Id="rId2" Type="http://schemas.microsoft.com/office/2011/relationships/chartColorStyle" Target="colors26.xml"/><Relationship Id="rId1" Type="http://schemas.microsoft.com/office/2011/relationships/chartStyle" Target="style26.xml"/></Relationships>
</file>

<file path=ppt/charts/_rels/chart32.xml.rels><?xml version="1.0" encoding="UTF-8" standalone="yes"?>
<Relationships xmlns="http://schemas.openxmlformats.org/package/2006/relationships"><Relationship Id="rId3" Type="http://schemas.openxmlformats.org/officeDocument/2006/relationships/oleObject" Target="file:///\\10.0.41.2\uaesp%20areas\COMERCIAL%20Y%20FINANCIERA\12.%20INFORME%20INTERVENTOR&#205;A%20CYF\INFORME%20No.%2081%20NOV-24\ASE%201\4%20CARTERA\Anexo%204.8%20PlanCartTo202411ASE1.xlsx" TargetMode="External"/><Relationship Id="rId2" Type="http://schemas.microsoft.com/office/2011/relationships/chartColorStyle" Target="colors27.xml"/><Relationship Id="rId1" Type="http://schemas.microsoft.com/office/2011/relationships/chartStyle" Target="style27.xml"/></Relationships>
</file>

<file path=ppt/charts/_rels/chart33.xml.rels><?xml version="1.0" encoding="UTF-8" standalone="yes"?>
<Relationships xmlns="http://schemas.openxmlformats.org/package/2006/relationships"><Relationship Id="rId3" Type="http://schemas.openxmlformats.org/officeDocument/2006/relationships/oleObject" Target="file:///\\10.0.41.2\uaesp%20areas\COMERCIAL%20Y%20FINANCIERA\12.%20INFORME%20INTERVENTOR&#205;A%20CYF\INFORME%20No.%2081%20NOV-24\ASE%201\4%20CARTERA\Anexo%204.8%20PlanCartTo202411ASE1.xlsx" TargetMode="External"/><Relationship Id="rId2" Type="http://schemas.microsoft.com/office/2011/relationships/chartColorStyle" Target="colors28.xml"/><Relationship Id="rId1" Type="http://schemas.microsoft.com/office/2011/relationships/chartStyle" Target="style28.xml"/></Relationships>
</file>

<file path=ppt/charts/_rels/chart34.xml.rels><?xml version="1.0" encoding="UTF-8" standalone="yes"?>
<Relationships xmlns="http://schemas.openxmlformats.org/package/2006/relationships"><Relationship Id="rId3" Type="http://schemas.openxmlformats.org/officeDocument/2006/relationships/oleObject" Target="file:///\\10.0.41.2\uaesp%20areas\COMERCIAL%20Y%20FINANCIERA\12.%20INFORME%20INTERVENTOR&#205;A%20CYF\INFORME%20No.%2081%20NOV-24\ASE%202\4%20CARTERA\Anexo%204.8%20PlanCartTo202411ASE2.xlsx" TargetMode="External"/><Relationship Id="rId2" Type="http://schemas.microsoft.com/office/2011/relationships/chartColorStyle" Target="colors29.xml"/><Relationship Id="rId1" Type="http://schemas.microsoft.com/office/2011/relationships/chartStyle" Target="style29.xml"/></Relationships>
</file>

<file path=ppt/charts/_rels/chart35.xml.rels><?xml version="1.0" encoding="UTF-8" standalone="yes"?>
<Relationships xmlns="http://schemas.openxmlformats.org/package/2006/relationships"><Relationship Id="rId3" Type="http://schemas.openxmlformats.org/officeDocument/2006/relationships/oleObject" Target="file:///\\10.0.41.2\uaesp%20areas\COMERCIAL%20Y%20FINANCIERA\12.%20INFORME%20INTERVENTOR&#205;A%20CYF\INFORME%20No.%2081%20NOV-24\ASE%202\4%20CARTERA\Anexo%204.8%20PlanCartTo202411ASE2.xlsx" TargetMode="External"/><Relationship Id="rId2" Type="http://schemas.microsoft.com/office/2011/relationships/chartColorStyle" Target="colors30.xml"/><Relationship Id="rId1" Type="http://schemas.microsoft.com/office/2011/relationships/chartStyle" Target="style30.xml"/></Relationships>
</file>

<file path=ppt/charts/_rels/chart36.xml.rels><?xml version="1.0" encoding="UTF-8" standalone="yes"?>
<Relationships xmlns="http://schemas.openxmlformats.org/package/2006/relationships"><Relationship Id="rId3" Type="http://schemas.openxmlformats.org/officeDocument/2006/relationships/oleObject" Target="file:///\\10.0.41.2\uaesp%20areas\COMERCIAL%20Y%20FINANCIERA\12.%20INFORME%20INTERVENTOR&#205;A%20CYF\INFORME%20No.%2081%20NOV-24\ASE%203\4%20CARTERA\Anexo%204.8%20PlanCartTo202411ASE3.xlsx" TargetMode="External"/><Relationship Id="rId2" Type="http://schemas.microsoft.com/office/2011/relationships/chartColorStyle" Target="colors31.xml"/><Relationship Id="rId1" Type="http://schemas.microsoft.com/office/2011/relationships/chartStyle" Target="style31.xml"/></Relationships>
</file>

<file path=ppt/charts/_rels/chart37.xml.rels><?xml version="1.0" encoding="UTF-8" standalone="yes"?>
<Relationships xmlns="http://schemas.openxmlformats.org/package/2006/relationships"><Relationship Id="rId3" Type="http://schemas.openxmlformats.org/officeDocument/2006/relationships/oleObject" Target="file:///\\10.0.41.2\uaesp%20areas\COMERCIAL%20Y%20FINANCIERA\12.%20INFORME%20INTERVENTOR&#205;A%20CYF\INFORME%20No.%2081%20NOV-24\ASE%203\4%20CARTERA\Anexo%204.8%20PlanCartTo202411ASE3.xlsx" TargetMode="External"/><Relationship Id="rId2" Type="http://schemas.microsoft.com/office/2011/relationships/chartColorStyle" Target="colors32.xml"/><Relationship Id="rId1" Type="http://schemas.microsoft.com/office/2011/relationships/chartStyle" Target="style32.xml"/></Relationships>
</file>

<file path=ppt/charts/_rels/chart38.xml.rels><?xml version="1.0" encoding="UTF-8" standalone="yes"?>
<Relationships xmlns="http://schemas.openxmlformats.org/package/2006/relationships"><Relationship Id="rId3" Type="http://schemas.openxmlformats.org/officeDocument/2006/relationships/oleObject" Target="file:///\\172.18.13.3\uaesp%20areas\COMERCIAL%20Y%20FINANCIERA\12.%20INFORME%20INTERVENTOR&#205;A%20CYF\INFORME%20No.%2064\ASE%204\4.%20GESTI&#211;N%20DE%20CARTERA\Junio%202023\Anexo%20N&#176;%204.8%20-%20Plano%20Cartera%20Total%20202306%20ASE4.xlsx" TargetMode="External"/><Relationship Id="rId2" Type="http://schemas.microsoft.com/office/2011/relationships/chartColorStyle" Target="colors33.xml"/><Relationship Id="rId1" Type="http://schemas.microsoft.com/office/2011/relationships/chartStyle" Target="style33.xml"/></Relationships>
</file>

<file path=ppt/charts/_rels/chart39.xml.rels><?xml version="1.0" encoding="UTF-8" standalone="yes"?>
<Relationships xmlns="http://schemas.openxmlformats.org/package/2006/relationships"><Relationship Id="rId3" Type="http://schemas.openxmlformats.org/officeDocument/2006/relationships/oleObject" Target="file:///\\10.0.41.2\uaesp%20areas\COMERCIAL%20Y%20FINANCIERA\12.%20INFORME%20INTERVENTOR&#205;A%20CYF\INFORME%20No.%2081%20NOV-24\ASE%204\4%20CARTERA\Anexo%204.8%20PlanCartTo202411ASE4.xlsx" TargetMode="External"/><Relationship Id="rId2" Type="http://schemas.microsoft.com/office/2011/relationships/chartColorStyle" Target="colors34.xml"/><Relationship Id="rId1" Type="http://schemas.microsoft.com/office/2011/relationships/chartStyle" Target="style34.xml"/></Relationships>
</file>

<file path=ppt/charts/_rels/chart4.xml.rels><?xml version="1.0" encoding="UTF-8" standalone="yes"?>
<Relationships xmlns="http://schemas.openxmlformats.org/package/2006/relationships"><Relationship Id="rId3" Type="http://schemas.openxmlformats.org/officeDocument/2006/relationships/themeOverride" Target="../theme/themeOverride3.xml"/><Relationship Id="rId2" Type="http://schemas.microsoft.com/office/2011/relationships/chartColorStyle" Target="colors4.xml"/><Relationship Id="rId1" Type="http://schemas.microsoft.com/office/2011/relationships/chartStyle" Target="style4.xml"/><Relationship Id="rId4" Type="http://schemas.openxmlformats.org/officeDocument/2006/relationships/oleObject" Target="../embeddings/oleObject2.bin"/></Relationships>
</file>

<file path=ppt/charts/_rels/chart40.xml.rels><?xml version="1.0" encoding="UTF-8" standalone="yes"?>
<Relationships xmlns="http://schemas.openxmlformats.org/package/2006/relationships"><Relationship Id="rId3" Type="http://schemas.openxmlformats.org/officeDocument/2006/relationships/oleObject" Target="file:///\\10.0.41.2\uaesp%20areas\COMERCIAL%20Y%20FINANCIERA\12.%20INFORME%20INTERVENTOR&#205;A%20CYF\INFORME%20No.%2081%20NOV-24\ASE%204\4%20CARTERA\Anexo%204.8%20PlanCartTo202411ASE4.xlsx" TargetMode="External"/><Relationship Id="rId2" Type="http://schemas.microsoft.com/office/2011/relationships/chartColorStyle" Target="colors35.xml"/><Relationship Id="rId1" Type="http://schemas.microsoft.com/office/2011/relationships/chartStyle" Target="style35.xml"/></Relationships>
</file>

<file path=ppt/charts/_rels/chart41.xml.rels><?xml version="1.0" encoding="UTF-8" standalone="yes"?>
<Relationships xmlns="http://schemas.openxmlformats.org/package/2006/relationships"><Relationship Id="rId2" Type="http://schemas.openxmlformats.org/officeDocument/2006/relationships/chartUserShapes" Target="../drawings/drawing2.xml"/><Relationship Id="rId1" Type="http://schemas.openxmlformats.org/officeDocument/2006/relationships/oleObject" Target="NULL" TargetMode="External"/></Relationships>
</file>

<file path=ppt/charts/_rels/chart42.xml.rels><?xml version="1.0" encoding="UTF-8" standalone="yes"?>
<Relationships xmlns="http://schemas.openxmlformats.org/package/2006/relationships"><Relationship Id="rId3" Type="http://schemas.openxmlformats.org/officeDocument/2006/relationships/oleObject" Target="file:///\\10.0.41.2\uaesp%20areas\COMERCIAL%20Y%20FINANCIERA\12.%20INFORME%20INTERVENTOR&#205;A%20CYF\INFORME%20No.%2076%20JUN-24\ASE%205\4%20CARTERA\Anexo%204.8%20PlanCartTo202406ASE5.xlsx" TargetMode="External"/><Relationship Id="rId2" Type="http://schemas.microsoft.com/office/2011/relationships/chartColorStyle" Target="colors36.xml"/><Relationship Id="rId1" Type="http://schemas.microsoft.com/office/2011/relationships/chartStyle" Target="style36.xml"/></Relationships>
</file>

<file path=ppt/charts/_rels/chart43.xml.rels><?xml version="1.0" encoding="UTF-8" standalone="yes"?>
<Relationships xmlns="http://schemas.openxmlformats.org/package/2006/relationships"><Relationship Id="rId3" Type="http://schemas.openxmlformats.org/officeDocument/2006/relationships/oleObject" Target="file:///\\10.0.41.2\uaesp%20areas\COMERCIAL%20Y%20FINANCIERA\12.%20INFORME%20INTERVENTOR&#205;A%20CYF\INFORME%20No.%2078%20AGO-24\ASE%205\4%20CARTERA\Anexo%204.8%20PlanCartTo202408ASE5.xlsx" TargetMode="External"/><Relationship Id="rId2" Type="http://schemas.microsoft.com/office/2011/relationships/chartColorStyle" Target="colors37.xml"/><Relationship Id="rId1" Type="http://schemas.microsoft.com/office/2011/relationships/chartStyle" Target="style37.xml"/></Relationships>
</file>

<file path=ppt/charts/_rels/chart44.xml.rels><?xml version="1.0" encoding="UTF-8" standalone="yes"?>
<Relationships xmlns="http://schemas.openxmlformats.org/package/2006/relationships"><Relationship Id="rId3" Type="http://schemas.openxmlformats.org/officeDocument/2006/relationships/oleObject" Target="file:///\\10.0.41.2\uaesp%20areas\COMERCIAL%20Y%20FINANCIERA\12.%20INFORME%20INTERVENTOR&#205;A%20CYF\INFORME%20No.%2081%20NOV-24\ASE%205\4%20CARTERA\Anexo%204.8%20PlanCartTo202411ASE5.xlsx" TargetMode="External"/><Relationship Id="rId2" Type="http://schemas.microsoft.com/office/2011/relationships/chartColorStyle" Target="colors38.xml"/><Relationship Id="rId1" Type="http://schemas.microsoft.com/office/2011/relationships/chartStyle" Target="style38.xml"/></Relationships>
</file>

<file path=ppt/charts/_rels/chart45.xml.rels><?xml version="1.0" encoding="UTF-8" standalone="yes"?>
<Relationships xmlns="http://schemas.openxmlformats.org/package/2006/relationships"><Relationship Id="rId3" Type="http://schemas.openxmlformats.org/officeDocument/2006/relationships/oleObject" Target="file:///\\10.0.41.2\uaesp%20areas\COMERCIAL%20Y%20FINANCIERA\12.%20INFORME%20INTERVENTOR&#205;A%20CYF\INFORME%20No.%2081%20NOV-24\ASE%205\4%20CARTERA\Anexo%204.8%20PlanCartTo202411ASE5.xlsx" TargetMode="External"/><Relationship Id="rId2" Type="http://schemas.microsoft.com/office/2011/relationships/chartColorStyle" Target="colors39.xml"/><Relationship Id="rId1" Type="http://schemas.microsoft.com/office/2011/relationships/chartStyle" Target="style39.xml"/></Relationships>
</file>

<file path=ppt/charts/_rels/chart46.xml.rels><?xml version="1.0" encoding="UTF-8" standalone="yes"?>
<Relationships xmlns="http://schemas.openxmlformats.org/package/2006/relationships"><Relationship Id="rId3" Type="http://schemas.openxmlformats.org/officeDocument/2006/relationships/oleObject" Target="file:///\\10.0.41.2\uaesp%20areas\COMERCIAL%20Y%20FINANCIERA\12.%20INFORME%20INTERVENTOR&#205;A%20CYF\INFORME%20No.%2081%20NOV-24\ASE%201\4%20CARTERA\Anexo%204.8%20PlanCartTo202411ASE1.xlsx" TargetMode="External"/><Relationship Id="rId2" Type="http://schemas.microsoft.com/office/2011/relationships/chartColorStyle" Target="colors40.xml"/><Relationship Id="rId1" Type="http://schemas.microsoft.com/office/2011/relationships/chartStyle" Target="style40.xml"/></Relationships>
</file>

<file path=ppt/charts/_rels/chart47.xml.rels><?xml version="1.0" encoding="UTF-8" standalone="yes"?>
<Relationships xmlns="http://schemas.openxmlformats.org/package/2006/relationships"><Relationship Id="rId3" Type="http://schemas.openxmlformats.org/officeDocument/2006/relationships/oleObject" Target="file:///\\10.0.41.2\uaesp%20areas\COMERCIAL%20Y%20FINANCIERA\12.%20INFORME%20INTERVENTOR&#205;A%20CYF\INFORME%20No.%2081%20NOV-24\ASE%202\4%20CARTERA\Anexo%204.8%20PlanCartTo202411ASE2.xlsx" TargetMode="External"/><Relationship Id="rId2" Type="http://schemas.microsoft.com/office/2011/relationships/chartColorStyle" Target="colors41.xml"/><Relationship Id="rId1" Type="http://schemas.microsoft.com/office/2011/relationships/chartStyle" Target="style41.xml"/></Relationships>
</file>

<file path=ppt/charts/_rels/chart48.xml.rels><?xml version="1.0" encoding="UTF-8" standalone="yes"?>
<Relationships xmlns="http://schemas.openxmlformats.org/package/2006/relationships"><Relationship Id="rId3" Type="http://schemas.openxmlformats.org/officeDocument/2006/relationships/oleObject" Target="file:///\\10.0.41.2\uaesp%20areas\COMERCIAL%20Y%20FINANCIERA\12.%20INFORME%20INTERVENTOR&#205;A%20CYF\INFORME%20No.%2081%20NOV-24\ASE%203\4%20CARTERA\Anexo%204.8%20PlanCartTo202411ASE3.xlsx" TargetMode="External"/><Relationship Id="rId2" Type="http://schemas.microsoft.com/office/2011/relationships/chartColorStyle" Target="colors42.xml"/><Relationship Id="rId1" Type="http://schemas.microsoft.com/office/2011/relationships/chartStyle" Target="style42.xml"/></Relationships>
</file>

<file path=ppt/charts/_rels/chart49.xml.rels><?xml version="1.0" encoding="UTF-8" standalone="yes"?>
<Relationships xmlns="http://schemas.openxmlformats.org/package/2006/relationships"><Relationship Id="rId3" Type="http://schemas.openxmlformats.org/officeDocument/2006/relationships/oleObject" Target="file:///\\10.0.41.2\uaesp%20areas\COMERCIAL%20Y%20FINANCIERA\12.%20INFORME%20INTERVENTOR&#205;A%20CYF\INFORME%20No.%2081%20NOV-24\ASE%204\4%20CARTERA\Anexo%204.8%20PlanCartTo202411ASE4.xlsx" TargetMode="External"/><Relationship Id="rId2" Type="http://schemas.microsoft.com/office/2011/relationships/chartColorStyle" Target="colors43.xml"/><Relationship Id="rId1" Type="http://schemas.microsoft.com/office/2011/relationships/chartStyle" Target="style43.xml"/></Relationships>
</file>

<file path=ppt/charts/_rels/chart5.xml.rels><?xml version="1.0" encoding="UTF-8" standalone="yes"?>
<Relationships xmlns="http://schemas.openxmlformats.org/package/2006/relationships"><Relationship Id="rId3" Type="http://schemas.openxmlformats.org/officeDocument/2006/relationships/oleObject" Target="file:///C:\Users\lillineth.ocampo.REDCOM\AppData\Local\Microsoft\Windows\INetCache\Content.Outlook\FFU5JLKB\OPERATIVOS%20ESPECIALES%20OCT%202024.xlsx" TargetMode="External"/><Relationship Id="rId2" Type="http://schemas.microsoft.com/office/2011/relationships/chartColorStyle" Target="colors5.xml"/><Relationship Id="rId1" Type="http://schemas.microsoft.com/office/2011/relationships/chartStyle" Target="style5.xml"/></Relationships>
</file>

<file path=ppt/charts/_rels/chart50.xml.rels><?xml version="1.0" encoding="UTF-8" standalone="yes"?>
<Relationships xmlns="http://schemas.openxmlformats.org/package/2006/relationships"><Relationship Id="rId3" Type="http://schemas.openxmlformats.org/officeDocument/2006/relationships/oleObject" Target="file:///\\10.0.41.2\uaesp%20areas\COMERCIAL%20Y%20FINANCIERA\12.%20INFORME%20INTERVENTOR&#205;A%20CYF\INFORME%20No.%2081%20NOV-24\ASE%205\4%20CARTERA\Anexo%204.8%20PlanCartTo202411ASE5.xlsx" TargetMode="External"/><Relationship Id="rId2" Type="http://schemas.microsoft.com/office/2011/relationships/chartColorStyle" Target="colors44.xml"/><Relationship Id="rId1" Type="http://schemas.microsoft.com/office/2011/relationships/chartStyle" Target="style44.xml"/></Relationships>
</file>

<file path=ppt/charts/_rels/chart51.xml.rels><?xml version="1.0" encoding="UTF-8" standalone="yes"?>
<Relationships xmlns="http://schemas.openxmlformats.org/package/2006/relationships"><Relationship Id="rId3" Type="http://schemas.openxmlformats.org/officeDocument/2006/relationships/oleObject" Target="file:///\\10.0.41.2\uaesp%20areas\COMERCIAL%20Y%20FINANCIERA\7.%20ATENCI&#211;N%20AL%20USUARIO\14.%20PROFESIONAL%20ESPECIALIZADO\2.%20Carpeta%20entrega\1.%20BD%20PQR%20a%20Noviembre%202021\Base%20de%20PQR%202022-2024.xlsx" TargetMode="External"/><Relationship Id="rId2" Type="http://schemas.microsoft.com/office/2011/relationships/chartColorStyle" Target="colors45.xml"/><Relationship Id="rId1" Type="http://schemas.microsoft.com/office/2011/relationships/chartStyle" Target="style45.xml"/></Relationships>
</file>

<file path=ppt/charts/_rels/chart52.xml.rels><?xml version="1.0" encoding="UTF-8" standalone="yes"?>
<Relationships xmlns="http://schemas.openxmlformats.org/package/2006/relationships"><Relationship Id="rId1" Type="http://schemas.openxmlformats.org/officeDocument/2006/relationships/oleObject" Target="file:///C:\Users\mary.rojas.REDCOM\Desktop\Tablas%20presentacion%20-%20noviembre%202024%20final.xlsx" TargetMode="External"/></Relationships>
</file>

<file path=ppt/charts/_rels/chart53.xml.rels><?xml version="1.0" encoding="UTF-8" standalone="yes"?>
<Relationships xmlns="http://schemas.openxmlformats.org/package/2006/relationships"><Relationship Id="rId1" Type="http://schemas.openxmlformats.org/officeDocument/2006/relationships/oleObject" Target="file:///C:\Users\mary.rojas.REDCOM\Desktop\Tablas%20presentacion%20-%20noviembre%202024%20final.xlsx" TargetMode="External"/></Relationships>
</file>

<file path=ppt/charts/_rels/chart54.xml.rels><?xml version="1.0" encoding="UTF-8" standalone="yes"?>
<Relationships xmlns="http://schemas.openxmlformats.org/package/2006/relationships"><Relationship Id="rId3" Type="http://schemas.openxmlformats.org/officeDocument/2006/relationships/package" Target="../embeddings/Microsoft_Excel_Worksheet6.xlsx"/><Relationship Id="rId2" Type="http://schemas.microsoft.com/office/2011/relationships/chartColorStyle" Target="colors46.xml"/><Relationship Id="rId1" Type="http://schemas.microsoft.com/office/2011/relationships/chartStyle" Target="style46.xml"/></Relationships>
</file>

<file path=ppt/charts/_rels/chart55.xml.rels><?xml version="1.0" encoding="UTF-8" standalone="yes"?>
<Relationships xmlns="http://schemas.openxmlformats.org/package/2006/relationships"><Relationship Id="rId3" Type="http://schemas.openxmlformats.org/officeDocument/2006/relationships/oleObject" Target="file:///\\10.0.41.2\uaesp%20areas\JUR&#205;DICA\INTERVENTOR&#205;A\INFORMES%20INTERVENTOR&#205;A\PRESENTACI&#211;N%20JURIDICA%20MENSUAL%20-%20INFORMES\2024\11.%20Noviembre\DATOS%20SAC%20-Noviembre.xlsx" TargetMode="External"/><Relationship Id="rId2" Type="http://schemas.microsoft.com/office/2011/relationships/chartColorStyle" Target="colors47.xml"/><Relationship Id="rId1" Type="http://schemas.microsoft.com/office/2011/relationships/chartStyle" Target="style47.xml"/><Relationship Id="rId4" Type="http://schemas.openxmlformats.org/officeDocument/2006/relationships/chartUserShapes" Target="../drawings/drawing3.xml"/></Relationships>
</file>

<file path=ppt/charts/_rels/chart56.xml.rels><?xml version="1.0" encoding="UTF-8" standalone="yes"?>
<Relationships xmlns="http://schemas.openxmlformats.org/package/2006/relationships"><Relationship Id="rId3" Type="http://schemas.openxmlformats.org/officeDocument/2006/relationships/oleObject" Target="file:///\\10.0.41.2\uaesp%20areas\JUR&#205;DICA\INTERVENTOR&#205;A\INFORMES%20INTERVENTOR&#205;A\PRESENTACI&#211;N%20JURIDICA%20MENSUAL%20-%20INFORMES\2024\11.%20Noviembre\DATOS%20SAC%20-Noviembre.xlsx" TargetMode="External"/><Relationship Id="rId2" Type="http://schemas.microsoft.com/office/2011/relationships/chartColorStyle" Target="colors48.xml"/><Relationship Id="rId1" Type="http://schemas.microsoft.com/office/2011/relationships/chartStyle" Target="style48.xml"/></Relationships>
</file>

<file path=ppt/charts/_rels/chart57.xml.rels><?xml version="1.0" encoding="UTF-8" standalone="yes"?>
<Relationships xmlns="http://schemas.openxmlformats.org/package/2006/relationships"><Relationship Id="rId3" Type="http://schemas.openxmlformats.org/officeDocument/2006/relationships/oleObject" Target="file:///\\10.0.41.2\uaesp%20areas\JUR&#205;DICA\INTERVENTOR&#205;A\INFORMES%20INTERVENTOR&#205;A\PRESENTACI&#211;N%20JURIDICA%20MENSUAL%20-%20INFORMES\2024\11.%20Noviembre\DATOS%20SAC%20-Noviembre.xlsx" TargetMode="External"/><Relationship Id="rId2" Type="http://schemas.microsoft.com/office/2011/relationships/chartColorStyle" Target="colors49.xml"/><Relationship Id="rId1" Type="http://schemas.microsoft.com/office/2011/relationships/chartStyle" Target="style49.xml"/><Relationship Id="rId4" Type="http://schemas.openxmlformats.org/officeDocument/2006/relationships/chartUserShapes" Target="../drawings/drawing4.xml"/></Relationships>
</file>

<file path=ppt/charts/_rels/chart58.xml.rels><?xml version="1.0" encoding="UTF-8" standalone="yes"?>
<Relationships xmlns="http://schemas.openxmlformats.org/package/2006/relationships"><Relationship Id="rId3" Type="http://schemas.openxmlformats.org/officeDocument/2006/relationships/oleObject" Target="file:///\\10.0.41.2\uaesp%20areas\JUR&#205;DICA\INTERVENTOR&#205;A\INFORMES%20INTERVENTOR&#205;A\PRESENTACI&#211;N%20JURIDICA%20MENSUAL%20-%20INFORMES\2024\10.Octubre\Multas&amp;PP&amp;SAC%20-Octubre.xlsx" TargetMode="External"/><Relationship Id="rId2" Type="http://schemas.microsoft.com/office/2011/relationships/chartColorStyle" Target="colors50.xml"/><Relationship Id="rId1" Type="http://schemas.microsoft.com/office/2011/relationships/chartStyle" Target="style50.xml"/><Relationship Id="rId4" Type="http://schemas.openxmlformats.org/officeDocument/2006/relationships/chartUserShapes" Target="../drawings/drawing5.xml"/></Relationships>
</file>

<file path=ppt/charts/_rels/chart59.xml.rels><?xml version="1.0" encoding="UTF-8" standalone="yes"?>
<Relationships xmlns="http://schemas.openxmlformats.org/package/2006/relationships"><Relationship Id="rId3" Type="http://schemas.openxmlformats.org/officeDocument/2006/relationships/oleObject" Target="file:///\\10.0.41.2\uaesp%20areas\JUR&#205;DICA\CONCESIONARIOS\12.%20AVISOS%20DE%20INCUMPLIMIENTO\Hist&#243;rico%20Multas%20%20y%20PP.xlsx" TargetMode="External"/><Relationship Id="rId2" Type="http://schemas.microsoft.com/office/2011/relationships/chartColorStyle" Target="colors51.xml"/><Relationship Id="rId1" Type="http://schemas.microsoft.com/office/2011/relationships/chartStyle" Target="style51.xml"/></Relationships>
</file>

<file path=ppt/charts/_rels/chart6.xml.rels><?xml version="1.0" encoding="UTF-8" standalone="yes"?>
<Relationships xmlns="http://schemas.openxmlformats.org/package/2006/relationships"><Relationship Id="rId1" Type="http://schemas.openxmlformats.org/officeDocument/2006/relationships/oleObject" Target="file:///C:\Users\mary.rojas.REDCOM\Desktop\Tablas%20presentacion%20-%20noviembre%202024%20final.xlsx" TargetMode="External"/></Relationships>
</file>

<file path=ppt/charts/_rels/chart60.xml.rels><?xml version="1.0" encoding="UTF-8" standalone="yes"?>
<Relationships xmlns="http://schemas.openxmlformats.org/package/2006/relationships"><Relationship Id="rId3" Type="http://schemas.openxmlformats.org/officeDocument/2006/relationships/oleObject" Target="file:///\\10.0.41.2\uaesp%20areas\JUR&#205;DICA\INTERVENTOR&#205;A\INFORMES%20INTERVENTOR&#205;A\PRESENTACI&#211;N%20JURIDICA%20MENSUAL%20-%20INFORMES\2024\10.Octubre\Multas&amp;PP&amp;SAC%20-Octubre.xlsx" TargetMode="External"/><Relationship Id="rId2" Type="http://schemas.microsoft.com/office/2011/relationships/chartColorStyle" Target="colors52.xml"/><Relationship Id="rId1" Type="http://schemas.microsoft.com/office/2011/relationships/chartStyle" Target="style52.xml"/><Relationship Id="rId4" Type="http://schemas.openxmlformats.org/officeDocument/2006/relationships/chartUserShapes" Target="../drawings/drawing6.xml"/></Relationships>
</file>

<file path=ppt/charts/_rels/chart61.xml.rels><?xml version="1.0" encoding="UTF-8" standalone="yes"?>
<Relationships xmlns="http://schemas.openxmlformats.org/package/2006/relationships"><Relationship Id="rId3" Type="http://schemas.openxmlformats.org/officeDocument/2006/relationships/oleObject" Target="file:///\\10.0.41.2\uaesp%20areas\JUR&#205;DICA\CONCESIONARIOS\12.%20AVISOS%20DE%20INCUMPLIMIENTO\Hist&#243;rico%20Multas%20%20y%20PP.xlsx" TargetMode="External"/><Relationship Id="rId2" Type="http://schemas.microsoft.com/office/2011/relationships/chartColorStyle" Target="colors53.xml"/><Relationship Id="rId1" Type="http://schemas.microsoft.com/office/2011/relationships/chartStyle" Target="style53.xml"/></Relationships>
</file>

<file path=ppt/charts/_rels/chart7.xml.rels><?xml version="1.0" encoding="UTF-8" standalone="yes"?>
<Relationships xmlns="http://schemas.openxmlformats.org/package/2006/relationships"><Relationship Id="rId1" Type="http://schemas.openxmlformats.org/officeDocument/2006/relationships/oleObject" Target="file:///C:\Users\mary.rojas.REDCOM\Desktop\Tablas%20presentacion%20-%20noviembre%202024%20final.xlsx" TargetMode="External"/></Relationships>
</file>

<file path=ppt/charts/_rels/chart8.xml.rels><?xml version="1.0" encoding="UTF-8" standalone="yes"?>
<Relationships xmlns="http://schemas.openxmlformats.org/package/2006/relationships"><Relationship Id="rId3" Type="http://schemas.openxmlformats.org/officeDocument/2006/relationships/oleObject" Target="file:///C:\Users\mary.rojas.REDCOM\Desktop\Tablas%20presentacion%20-%20noviembre%202024%20final.xlsx" TargetMode="External"/><Relationship Id="rId2" Type="http://schemas.microsoft.com/office/2011/relationships/chartColorStyle" Target="colors6.xml"/><Relationship Id="rId1" Type="http://schemas.microsoft.com/office/2011/relationships/chartStyle" Target="style6.xml"/></Relationships>
</file>

<file path=ppt/charts/_rels/chart9.xml.rels><?xml version="1.0" encoding="UTF-8" standalone="yes"?>
<Relationships xmlns="http://schemas.openxmlformats.org/package/2006/relationships"><Relationship Id="rId1" Type="http://schemas.openxmlformats.org/officeDocument/2006/relationships/oleObject" Target="file:///C:\Users\mary.rojas.REDCOM\Desktop\Tablas%20presentacion%20-%20noviembre%202024%20final.xlsx" TargetMode="External"/></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8"/>
    </mc:Choice>
    <mc:Fallback>
      <c:style val="8"/>
    </mc:Fallback>
  </mc:AlternateContent>
  <c:clrMapOvr bg1="lt1" tx1="dk1" bg2="lt2" tx2="dk2" accent1="accent1" accent2="accent2" accent3="accent3" accent4="accent4" accent5="accent5" accent6="accent6" hlink="hlink" folHlink="folHlink"/>
  <c:chart>
    <c:title>
      <c:tx>
        <c:rich>
          <a:bodyPr rot="0" spcFirstLastPara="1" vertOverflow="ellipsis" vert="horz" wrap="square" anchor="ctr" anchorCtr="1"/>
          <a:lstStyle/>
          <a:p>
            <a:pPr>
              <a:defRPr sz="1800" b="0" i="0" u="none" strike="noStrike" kern="1200" cap="none" spc="50" baseline="0">
                <a:solidFill>
                  <a:schemeClr val="tx1">
                    <a:lumMod val="65000"/>
                    <a:lumOff val="35000"/>
                  </a:schemeClr>
                </a:solidFill>
                <a:latin typeface="+mn-lt"/>
                <a:ea typeface="+mn-ea"/>
                <a:cs typeface="+mn-cs"/>
              </a:defRPr>
            </a:pPr>
            <a:r>
              <a:rPr lang="en-US"/>
              <a:t>TOTAL DE TONELADAS: </a:t>
            </a:r>
            <a:r>
              <a:rPr lang="es-CO" sz="1800" b="0" i="0" u="none" strike="noStrike" kern="1200" cap="none" spc="50" baseline="0">
                <a:solidFill>
                  <a:sysClr val="windowText" lastClr="000000">
                    <a:lumMod val="65000"/>
                    <a:lumOff val="35000"/>
                  </a:sysClr>
                </a:solidFill>
                <a:latin typeface="+mn-lt"/>
                <a:ea typeface="+mn-ea"/>
                <a:cs typeface="+mn-cs"/>
              </a:rPr>
              <a:t>11.978.180,93</a:t>
            </a:r>
            <a:r>
              <a:rPr lang="es-CO" sz="1800" b="0" i="0" u="none" strike="noStrike" cap="none" baseline="0"/>
              <a:t> </a:t>
            </a:r>
            <a:r>
              <a:rPr lang="en-US"/>
              <a:t>    </a:t>
            </a:r>
            <a:r>
              <a:rPr lang="es-CO" sz="1800" b="0" i="0" u="none" strike="noStrike" cap="none" baseline="0"/>
              <a:t> </a:t>
            </a:r>
            <a:r>
              <a:rPr lang="en-US"/>
              <a:t> </a:t>
            </a:r>
            <a:endParaRPr lang="es-ES"/>
          </a:p>
        </c:rich>
      </c:tx>
      <c:layout>
        <c:manualLayout>
          <c:xMode val="edge"/>
          <c:yMode val="edge"/>
          <c:x val="0.53958126208033186"/>
          <c:y val="0.14019515411657255"/>
        </c:manualLayout>
      </c:layout>
      <c:overlay val="0"/>
      <c:spPr>
        <a:noFill/>
        <a:ln>
          <a:noFill/>
        </a:ln>
        <a:effectLst/>
      </c:spPr>
      <c:txPr>
        <a:bodyPr rot="0" spcFirstLastPara="1" vertOverflow="ellipsis" vert="horz" wrap="square" anchor="ctr" anchorCtr="1"/>
        <a:lstStyle/>
        <a:p>
          <a:pPr>
            <a:defRPr sz="1800" b="0" i="0" u="none" strike="noStrike" kern="1200" cap="none" spc="50" baseline="0">
              <a:solidFill>
                <a:schemeClr val="tx1">
                  <a:lumMod val="65000"/>
                  <a:lumOff val="35000"/>
                </a:schemeClr>
              </a:solidFill>
              <a:latin typeface="+mn-lt"/>
              <a:ea typeface="+mn-ea"/>
              <a:cs typeface="+mn-cs"/>
            </a:defRPr>
          </a:pPr>
          <a:endParaRPr lang="es-ES"/>
        </a:p>
      </c:txPr>
    </c:title>
    <c:autoTitleDeleted val="0"/>
    <c:plotArea>
      <c:layout/>
      <c:barChart>
        <c:barDir val="col"/>
        <c:grouping val="clustered"/>
        <c:varyColors val="0"/>
        <c:ser>
          <c:idx val="0"/>
          <c:order val="0"/>
          <c:spPr>
            <a:noFill/>
            <a:ln w="25400" cap="flat" cmpd="sng" algn="ctr">
              <a:solidFill>
                <a:schemeClr val="accent6"/>
              </a:solidFill>
              <a:miter lim="800000"/>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200" b="0" i="0" u="none" strike="noStrike" kern="1200" baseline="0">
                    <a:solidFill>
                      <a:schemeClr val="tx1">
                        <a:lumMod val="65000"/>
                        <a:lumOff val="35000"/>
                      </a:schemeClr>
                    </a:solidFill>
                    <a:latin typeface="+mn-lt"/>
                    <a:ea typeface="+mn-ea"/>
                    <a:cs typeface="+mn-cs"/>
                  </a:defRPr>
                </a:pPr>
                <a:endParaRPr lang="es-CO"/>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'ORDINARIOS (2)'!$E$8:$I$8</c:f>
              <c:strCache>
                <c:ptCount val="5"/>
                <c:pt idx="0">
                  <c:v>PROMOAMBIENTAL SAS</c:v>
                </c:pt>
                <c:pt idx="1">
                  <c:v>LIME S.A. E.S.P.</c:v>
                </c:pt>
                <c:pt idx="2">
                  <c:v>CIUDAD LIMPIA</c:v>
                </c:pt>
                <c:pt idx="3">
                  <c:v>BOGOTÁ LIMPIA</c:v>
                </c:pt>
                <c:pt idx="4">
                  <c:v>ÁREA LIMPIA</c:v>
                </c:pt>
              </c:strCache>
            </c:strRef>
          </c:cat>
          <c:val>
            <c:numRef>
              <c:f>'ORDINARIOS (2)'!$E$81:$I$81</c:f>
              <c:numCache>
                <c:formatCode>#,##0.00</c:formatCode>
                <c:ptCount val="5"/>
                <c:pt idx="0">
                  <c:v>2593180.2309999997</c:v>
                </c:pt>
                <c:pt idx="1">
                  <c:v>3788608.9199999995</c:v>
                </c:pt>
                <c:pt idx="2">
                  <c:v>2342765.9208177901</c:v>
                </c:pt>
                <c:pt idx="3">
                  <c:v>1599309.45</c:v>
                </c:pt>
                <c:pt idx="4">
                  <c:v>1654316.406</c:v>
                </c:pt>
              </c:numCache>
            </c:numRef>
          </c:val>
          <c:extLst>
            <c:ext xmlns:c16="http://schemas.microsoft.com/office/drawing/2014/chart" uri="{C3380CC4-5D6E-409C-BE32-E72D297353CC}">
              <c16:uniqueId val="{00000000-15FA-4757-A17B-5861DE6224CD}"/>
            </c:ext>
          </c:extLst>
        </c:ser>
        <c:dLbls>
          <c:dLblPos val="outEnd"/>
          <c:showLegendKey val="0"/>
          <c:showVal val="1"/>
          <c:showCatName val="0"/>
          <c:showSerName val="0"/>
          <c:showPercent val="0"/>
          <c:showBubbleSize val="0"/>
        </c:dLbls>
        <c:gapWidth val="164"/>
        <c:overlap val="-35"/>
        <c:axId val="346253312"/>
        <c:axId val="348202688"/>
      </c:barChart>
      <c:catAx>
        <c:axId val="346253312"/>
        <c:scaling>
          <c:orientation val="minMax"/>
        </c:scaling>
        <c:delete val="0"/>
        <c:axPos val="b"/>
        <c:numFmt formatCode="General" sourceLinked="0"/>
        <c:majorTickMark val="none"/>
        <c:minorTickMark val="none"/>
        <c:tickLblPos val="nextTo"/>
        <c:spPr>
          <a:noFill/>
          <a:ln>
            <a:noFill/>
          </a:ln>
          <a:effectLst/>
        </c:spPr>
        <c:txPr>
          <a:bodyPr rot="-60000000" spcFirstLastPara="1" vertOverflow="ellipsis" vert="horz" wrap="square" anchor="ctr" anchorCtr="1"/>
          <a:lstStyle/>
          <a:p>
            <a:pPr>
              <a:defRPr sz="1200" b="0" i="0" u="none" strike="noStrike" kern="1200" baseline="0">
                <a:solidFill>
                  <a:schemeClr val="tx1">
                    <a:lumMod val="50000"/>
                    <a:lumOff val="50000"/>
                  </a:schemeClr>
                </a:solidFill>
                <a:latin typeface="+mn-lt"/>
                <a:ea typeface="+mn-ea"/>
                <a:cs typeface="+mn-cs"/>
              </a:defRPr>
            </a:pPr>
            <a:endParaRPr lang="es-CO"/>
          </a:p>
        </c:txPr>
        <c:crossAx val="348202688"/>
        <c:crosses val="autoZero"/>
        <c:auto val="1"/>
        <c:lblAlgn val="ctr"/>
        <c:lblOffset val="100"/>
        <c:noMultiLvlLbl val="0"/>
      </c:catAx>
      <c:valAx>
        <c:axId val="348202688"/>
        <c:scaling>
          <c:orientation val="minMax"/>
        </c:scaling>
        <c:delete val="0"/>
        <c:axPos val="l"/>
        <c:numFmt formatCode="#,##0.00"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tx1">
                    <a:lumMod val="50000"/>
                    <a:lumOff val="50000"/>
                  </a:schemeClr>
                </a:solidFill>
                <a:latin typeface="+mn-lt"/>
                <a:ea typeface="+mn-ea"/>
                <a:cs typeface="+mn-cs"/>
              </a:defRPr>
            </a:pPr>
            <a:endParaRPr lang="es-CO"/>
          </a:p>
        </c:txPr>
        <c:crossAx val="346253312"/>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s-CO"/>
    </a:p>
  </c:txPr>
  <c:externalData r:id="rId4">
    <c:autoUpdate val="0"/>
  </c:externalData>
</c:chartSpace>
</file>

<file path=ppt/charts/chart1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col"/>
        <c:grouping val="clustered"/>
        <c:varyColors val="0"/>
        <c:ser>
          <c:idx val="0"/>
          <c:order val="0"/>
          <c:tx>
            <c:strRef>
              <c:f>'Recaudo General a Nov-24'!$A$3</c:f>
              <c:strCache>
                <c:ptCount val="1"/>
                <c:pt idx="0">
                  <c:v>Año 2018</c:v>
                </c:pt>
              </c:strCache>
            </c:strRef>
          </c:tx>
          <c:spPr>
            <a:solidFill>
              <a:schemeClr val="accent1"/>
            </a:solidFill>
            <a:ln>
              <a:noFill/>
            </a:ln>
            <a:effectLst/>
            <a:scene3d>
              <a:camera prst="orthographicFront"/>
              <a:lightRig rig="threePt" dir="t"/>
            </a:scene3d>
            <a:sp3d>
              <a:bevelT w="203200" h="38100"/>
            </a:sp3d>
          </c:spPr>
          <c:invertIfNegative val="0"/>
          <c:cat>
            <c:multiLvlStrRef>
              <c:f>'Recaudo General a Nov-24'!$B$1:$F$2</c:f>
              <c:multiLvlStrCache>
                <c:ptCount val="5"/>
                <c:lvl>
                  <c:pt idx="0">
                    <c:v>Vr. Recaudo</c:v>
                  </c:pt>
                  <c:pt idx="1">
                    <c:v>Vr. Recaudo</c:v>
                  </c:pt>
                  <c:pt idx="2">
                    <c:v>Vr. Recaudo</c:v>
                  </c:pt>
                  <c:pt idx="3">
                    <c:v>Vr. Recaudo</c:v>
                  </c:pt>
                  <c:pt idx="4">
                    <c:v>Vr. Recaudo</c:v>
                  </c:pt>
                </c:lvl>
                <c:lvl>
                  <c:pt idx="0">
                    <c:v>ASE 1</c:v>
                  </c:pt>
                  <c:pt idx="1">
                    <c:v>ASE 2</c:v>
                  </c:pt>
                  <c:pt idx="2">
                    <c:v>ASE 3</c:v>
                  </c:pt>
                  <c:pt idx="3">
                    <c:v>ASE 4</c:v>
                  </c:pt>
                  <c:pt idx="4">
                    <c:v>ASE 5</c:v>
                  </c:pt>
                </c:lvl>
              </c:multiLvlStrCache>
            </c:multiLvlStrRef>
          </c:cat>
          <c:val>
            <c:numRef>
              <c:f>'Recaudo General a Nov-24'!$B$3:$F$3</c:f>
              <c:numCache>
                <c:formatCode>_("$"* #,##0_);_("$"* \(#,##0\);_("$"* "-"_);_(@_)</c:formatCode>
                <c:ptCount val="5"/>
                <c:pt idx="0">
                  <c:v>84423.296365999995</c:v>
                </c:pt>
                <c:pt idx="1">
                  <c:v>81396.150542000003</c:v>
                </c:pt>
                <c:pt idx="2">
                  <c:v>57670.055164999998</c:v>
                </c:pt>
                <c:pt idx="3">
                  <c:v>47267.641948000004</c:v>
                </c:pt>
                <c:pt idx="4">
                  <c:v>55438.952146999996</c:v>
                </c:pt>
              </c:numCache>
            </c:numRef>
          </c:val>
          <c:extLst>
            <c:ext xmlns:c16="http://schemas.microsoft.com/office/drawing/2014/chart" uri="{C3380CC4-5D6E-409C-BE32-E72D297353CC}">
              <c16:uniqueId val="{00000000-70D7-4FCC-B462-99A1E42DC04A}"/>
            </c:ext>
          </c:extLst>
        </c:ser>
        <c:ser>
          <c:idx val="1"/>
          <c:order val="1"/>
          <c:tx>
            <c:strRef>
              <c:f>'Recaudo General a Nov-24'!$A$4</c:f>
              <c:strCache>
                <c:ptCount val="1"/>
                <c:pt idx="0">
                  <c:v>Año 2019</c:v>
                </c:pt>
              </c:strCache>
            </c:strRef>
          </c:tx>
          <c:spPr>
            <a:solidFill>
              <a:schemeClr val="accent2"/>
            </a:solidFill>
            <a:ln>
              <a:noFill/>
            </a:ln>
            <a:effectLst/>
            <a:scene3d>
              <a:camera prst="orthographicFront"/>
              <a:lightRig rig="threePt" dir="t"/>
            </a:scene3d>
            <a:sp3d>
              <a:bevelT w="203200" h="38100"/>
            </a:sp3d>
          </c:spPr>
          <c:invertIfNegative val="0"/>
          <c:cat>
            <c:multiLvlStrRef>
              <c:f>'Recaudo General a Nov-24'!$B$1:$F$2</c:f>
              <c:multiLvlStrCache>
                <c:ptCount val="5"/>
                <c:lvl>
                  <c:pt idx="0">
                    <c:v>Vr. Recaudo</c:v>
                  </c:pt>
                  <c:pt idx="1">
                    <c:v>Vr. Recaudo</c:v>
                  </c:pt>
                  <c:pt idx="2">
                    <c:v>Vr. Recaudo</c:v>
                  </c:pt>
                  <c:pt idx="3">
                    <c:v>Vr. Recaudo</c:v>
                  </c:pt>
                  <c:pt idx="4">
                    <c:v>Vr. Recaudo</c:v>
                  </c:pt>
                </c:lvl>
                <c:lvl>
                  <c:pt idx="0">
                    <c:v>ASE 1</c:v>
                  </c:pt>
                  <c:pt idx="1">
                    <c:v>ASE 2</c:v>
                  </c:pt>
                  <c:pt idx="2">
                    <c:v>ASE 3</c:v>
                  </c:pt>
                  <c:pt idx="3">
                    <c:v>ASE 4</c:v>
                  </c:pt>
                  <c:pt idx="4">
                    <c:v>ASE 5</c:v>
                  </c:pt>
                </c:lvl>
              </c:multiLvlStrCache>
            </c:multiLvlStrRef>
          </c:cat>
          <c:val>
            <c:numRef>
              <c:f>'Recaudo General a Nov-24'!$B$4:$F$4</c:f>
              <c:numCache>
                <c:formatCode>_("$"* #,##0_);_("$"* \(#,##0\);_("$"* "-"_);_(@_)</c:formatCode>
                <c:ptCount val="5"/>
                <c:pt idx="0">
                  <c:v>165141.642334</c:v>
                </c:pt>
                <c:pt idx="1">
                  <c:v>170748.67301999999</c:v>
                </c:pt>
                <c:pt idx="2">
                  <c:v>113960.56041599999</c:v>
                </c:pt>
                <c:pt idx="3">
                  <c:v>91057.591573999991</c:v>
                </c:pt>
                <c:pt idx="4">
                  <c:v>114278.73838299999</c:v>
                </c:pt>
              </c:numCache>
            </c:numRef>
          </c:val>
          <c:extLst>
            <c:ext xmlns:c16="http://schemas.microsoft.com/office/drawing/2014/chart" uri="{C3380CC4-5D6E-409C-BE32-E72D297353CC}">
              <c16:uniqueId val="{00000001-70D7-4FCC-B462-99A1E42DC04A}"/>
            </c:ext>
          </c:extLst>
        </c:ser>
        <c:ser>
          <c:idx val="2"/>
          <c:order val="2"/>
          <c:tx>
            <c:strRef>
              <c:f>'Recaudo General a Nov-24'!$A$5</c:f>
              <c:strCache>
                <c:ptCount val="1"/>
                <c:pt idx="0">
                  <c:v>Año 2020</c:v>
                </c:pt>
              </c:strCache>
            </c:strRef>
          </c:tx>
          <c:spPr>
            <a:solidFill>
              <a:schemeClr val="accent3"/>
            </a:solidFill>
            <a:ln>
              <a:noFill/>
            </a:ln>
            <a:effectLst/>
            <a:scene3d>
              <a:camera prst="orthographicFront"/>
              <a:lightRig rig="threePt" dir="t"/>
            </a:scene3d>
            <a:sp3d>
              <a:bevelT w="203200" h="38100"/>
            </a:sp3d>
          </c:spPr>
          <c:invertIfNegative val="0"/>
          <c:cat>
            <c:multiLvlStrRef>
              <c:f>'Recaudo General a Nov-24'!$B$1:$F$2</c:f>
              <c:multiLvlStrCache>
                <c:ptCount val="5"/>
                <c:lvl>
                  <c:pt idx="0">
                    <c:v>Vr. Recaudo</c:v>
                  </c:pt>
                  <c:pt idx="1">
                    <c:v>Vr. Recaudo</c:v>
                  </c:pt>
                  <c:pt idx="2">
                    <c:v>Vr. Recaudo</c:v>
                  </c:pt>
                  <c:pt idx="3">
                    <c:v>Vr. Recaudo</c:v>
                  </c:pt>
                  <c:pt idx="4">
                    <c:v>Vr. Recaudo</c:v>
                  </c:pt>
                </c:lvl>
                <c:lvl>
                  <c:pt idx="0">
                    <c:v>ASE 1</c:v>
                  </c:pt>
                  <c:pt idx="1">
                    <c:v>ASE 2</c:v>
                  </c:pt>
                  <c:pt idx="2">
                    <c:v>ASE 3</c:v>
                  </c:pt>
                  <c:pt idx="3">
                    <c:v>ASE 4</c:v>
                  </c:pt>
                  <c:pt idx="4">
                    <c:v>ASE 5</c:v>
                  </c:pt>
                </c:lvl>
              </c:multiLvlStrCache>
            </c:multiLvlStrRef>
          </c:cat>
          <c:val>
            <c:numRef>
              <c:f>'Recaudo General a Nov-24'!$B$5:$F$5</c:f>
              <c:numCache>
                <c:formatCode>_("$"* #,##0_);_("$"* \(#,##0\);_("$"* "-"_);_(@_)</c:formatCode>
                <c:ptCount val="5"/>
                <c:pt idx="0">
                  <c:v>201425.285997</c:v>
                </c:pt>
                <c:pt idx="1">
                  <c:v>185954.22855699999</c:v>
                </c:pt>
                <c:pt idx="2">
                  <c:v>125633.004512</c:v>
                </c:pt>
                <c:pt idx="3">
                  <c:v>102774.35043999999</c:v>
                </c:pt>
                <c:pt idx="4">
                  <c:v>123177.33969200001</c:v>
                </c:pt>
              </c:numCache>
            </c:numRef>
          </c:val>
          <c:extLst>
            <c:ext xmlns:c16="http://schemas.microsoft.com/office/drawing/2014/chart" uri="{C3380CC4-5D6E-409C-BE32-E72D297353CC}">
              <c16:uniqueId val="{00000002-70D7-4FCC-B462-99A1E42DC04A}"/>
            </c:ext>
          </c:extLst>
        </c:ser>
        <c:ser>
          <c:idx val="3"/>
          <c:order val="3"/>
          <c:tx>
            <c:strRef>
              <c:f>'Recaudo General a Nov-24'!$A$6</c:f>
              <c:strCache>
                <c:ptCount val="1"/>
                <c:pt idx="0">
                  <c:v>Año 2021</c:v>
                </c:pt>
              </c:strCache>
            </c:strRef>
          </c:tx>
          <c:spPr>
            <a:solidFill>
              <a:schemeClr val="accent4"/>
            </a:solidFill>
            <a:ln>
              <a:noFill/>
            </a:ln>
            <a:effectLst/>
            <a:scene3d>
              <a:camera prst="orthographicFront"/>
              <a:lightRig rig="threePt" dir="t"/>
            </a:scene3d>
            <a:sp3d>
              <a:bevelT w="203200" h="38100"/>
            </a:sp3d>
          </c:spPr>
          <c:invertIfNegative val="0"/>
          <c:cat>
            <c:multiLvlStrRef>
              <c:f>'Recaudo General a Nov-24'!$B$1:$F$2</c:f>
              <c:multiLvlStrCache>
                <c:ptCount val="5"/>
                <c:lvl>
                  <c:pt idx="0">
                    <c:v>Vr. Recaudo</c:v>
                  </c:pt>
                  <c:pt idx="1">
                    <c:v>Vr. Recaudo</c:v>
                  </c:pt>
                  <c:pt idx="2">
                    <c:v>Vr. Recaudo</c:v>
                  </c:pt>
                  <c:pt idx="3">
                    <c:v>Vr. Recaudo</c:v>
                  </c:pt>
                  <c:pt idx="4">
                    <c:v>Vr. Recaudo</c:v>
                  </c:pt>
                </c:lvl>
                <c:lvl>
                  <c:pt idx="0">
                    <c:v>ASE 1</c:v>
                  </c:pt>
                  <c:pt idx="1">
                    <c:v>ASE 2</c:v>
                  </c:pt>
                  <c:pt idx="2">
                    <c:v>ASE 3</c:v>
                  </c:pt>
                  <c:pt idx="3">
                    <c:v>ASE 4</c:v>
                  </c:pt>
                  <c:pt idx="4">
                    <c:v>ASE 5</c:v>
                  </c:pt>
                </c:lvl>
              </c:multiLvlStrCache>
            </c:multiLvlStrRef>
          </c:cat>
          <c:val>
            <c:numRef>
              <c:f>'Recaudo General a Nov-24'!$B$6:$F$6</c:f>
              <c:numCache>
                <c:formatCode>_("$"* #,##0_);_("$"* \(#,##0\);_("$"* "-"_);_(@_)</c:formatCode>
                <c:ptCount val="5"/>
                <c:pt idx="0">
                  <c:v>219915.28757300001</c:v>
                </c:pt>
                <c:pt idx="1">
                  <c:v>207726.19084599998</c:v>
                </c:pt>
                <c:pt idx="2">
                  <c:v>153125.75121399999</c:v>
                </c:pt>
                <c:pt idx="3">
                  <c:v>110220.76501199999</c:v>
                </c:pt>
                <c:pt idx="4">
                  <c:v>135451.58504199999</c:v>
                </c:pt>
              </c:numCache>
            </c:numRef>
          </c:val>
          <c:extLst>
            <c:ext xmlns:c16="http://schemas.microsoft.com/office/drawing/2014/chart" uri="{C3380CC4-5D6E-409C-BE32-E72D297353CC}">
              <c16:uniqueId val="{00000003-70D7-4FCC-B462-99A1E42DC04A}"/>
            </c:ext>
          </c:extLst>
        </c:ser>
        <c:ser>
          <c:idx val="4"/>
          <c:order val="4"/>
          <c:tx>
            <c:strRef>
              <c:f>'Recaudo General a Nov-24'!$A$7</c:f>
              <c:strCache>
                <c:ptCount val="1"/>
                <c:pt idx="0">
                  <c:v>Año 2022</c:v>
                </c:pt>
              </c:strCache>
            </c:strRef>
          </c:tx>
          <c:spPr>
            <a:solidFill>
              <a:schemeClr val="accent5"/>
            </a:solidFill>
            <a:ln>
              <a:noFill/>
            </a:ln>
            <a:effectLst/>
            <a:scene3d>
              <a:camera prst="orthographicFront"/>
              <a:lightRig rig="threePt" dir="t"/>
            </a:scene3d>
            <a:sp3d>
              <a:bevelT w="203200" h="38100"/>
            </a:sp3d>
          </c:spPr>
          <c:invertIfNegative val="0"/>
          <c:cat>
            <c:multiLvlStrRef>
              <c:f>'Recaudo General a Nov-24'!$B$1:$F$2</c:f>
              <c:multiLvlStrCache>
                <c:ptCount val="5"/>
                <c:lvl>
                  <c:pt idx="0">
                    <c:v>Vr. Recaudo</c:v>
                  </c:pt>
                  <c:pt idx="1">
                    <c:v>Vr. Recaudo</c:v>
                  </c:pt>
                  <c:pt idx="2">
                    <c:v>Vr. Recaudo</c:v>
                  </c:pt>
                  <c:pt idx="3">
                    <c:v>Vr. Recaudo</c:v>
                  </c:pt>
                  <c:pt idx="4">
                    <c:v>Vr. Recaudo</c:v>
                  </c:pt>
                </c:lvl>
                <c:lvl>
                  <c:pt idx="0">
                    <c:v>ASE 1</c:v>
                  </c:pt>
                  <c:pt idx="1">
                    <c:v>ASE 2</c:v>
                  </c:pt>
                  <c:pt idx="2">
                    <c:v>ASE 3</c:v>
                  </c:pt>
                  <c:pt idx="3">
                    <c:v>ASE 4</c:v>
                  </c:pt>
                  <c:pt idx="4">
                    <c:v>ASE 5</c:v>
                  </c:pt>
                </c:lvl>
              </c:multiLvlStrCache>
            </c:multiLvlStrRef>
          </c:cat>
          <c:val>
            <c:numRef>
              <c:f>'Recaudo General a Nov-24'!$B$7:$F$7</c:f>
              <c:numCache>
                <c:formatCode>_("$"* #,##0_);_("$"* \(#,##0\);_("$"* "-"_);_(@_)</c:formatCode>
                <c:ptCount val="5"/>
                <c:pt idx="0">
                  <c:v>221587.25031100001</c:v>
                </c:pt>
                <c:pt idx="1">
                  <c:v>217588.94527499998</c:v>
                </c:pt>
                <c:pt idx="2">
                  <c:v>155744.52931799999</c:v>
                </c:pt>
                <c:pt idx="3">
                  <c:v>118712.409827</c:v>
                </c:pt>
                <c:pt idx="4">
                  <c:v>129658.031917</c:v>
                </c:pt>
              </c:numCache>
            </c:numRef>
          </c:val>
          <c:extLst>
            <c:ext xmlns:c16="http://schemas.microsoft.com/office/drawing/2014/chart" uri="{C3380CC4-5D6E-409C-BE32-E72D297353CC}">
              <c16:uniqueId val="{00000004-70D7-4FCC-B462-99A1E42DC04A}"/>
            </c:ext>
          </c:extLst>
        </c:ser>
        <c:ser>
          <c:idx val="5"/>
          <c:order val="5"/>
          <c:tx>
            <c:strRef>
              <c:f>'Recaudo General a Nov-24'!$A$8</c:f>
              <c:strCache>
                <c:ptCount val="1"/>
                <c:pt idx="0">
                  <c:v>Año 2023</c:v>
                </c:pt>
              </c:strCache>
            </c:strRef>
          </c:tx>
          <c:spPr>
            <a:solidFill>
              <a:schemeClr val="accent6"/>
            </a:solidFill>
            <a:ln>
              <a:noFill/>
            </a:ln>
            <a:effectLst/>
            <a:scene3d>
              <a:camera prst="orthographicFront"/>
              <a:lightRig rig="threePt" dir="t"/>
            </a:scene3d>
            <a:sp3d>
              <a:bevelT w="165100"/>
            </a:sp3d>
          </c:spPr>
          <c:invertIfNegative val="0"/>
          <c:cat>
            <c:multiLvlStrRef>
              <c:f>'Recaudo General a Nov-24'!$B$1:$F$2</c:f>
              <c:multiLvlStrCache>
                <c:ptCount val="5"/>
                <c:lvl>
                  <c:pt idx="0">
                    <c:v>Vr. Recaudo</c:v>
                  </c:pt>
                  <c:pt idx="1">
                    <c:v>Vr. Recaudo</c:v>
                  </c:pt>
                  <c:pt idx="2">
                    <c:v>Vr. Recaudo</c:v>
                  </c:pt>
                  <c:pt idx="3">
                    <c:v>Vr. Recaudo</c:v>
                  </c:pt>
                  <c:pt idx="4">
                    <c:v>Vr. Recaudo</c:v>
                  </c:pt>
                </c:lvl>
                <c:lvl>
                  <c:pt idx="0">
                    <c:v>ASE 1</c:v>
                  </c:pt>
                  <c:pt idx="1">
                    <c:v>ASE 2</c:v>
                  </c:pt>
                  <c:pt idx="2">
                    <c:v>ASE 3</c:v>
                  </c:pt>
                  <c:pt idx="3">
                    <c:v>ASE 4</c:v>
                  </c:pt>
                  <c:pt idx="4">
                    <c:v>ASE 5</c:v>
                  </c:pt>
                </c:lvl>
              </c:multiLvlStrCache>
            </c:multiLvlStrRef>
          </c:cat>
          <c:val>
            <c:numRef>
              <c:f>'Recaudo General a Nov-24'!$B$8:$F$8</c:f>
              <c:numCache>
                <c:formatCode>_("$"* #,##0_);_("$"* \(#,##0\);_("$"* "-"_);_(@_)</c:formatCode>
                <c:ptCount val="5"/>
                <c:pt idx="0">
                  <c:v>246324.37028</c:v>
                </c:pt>
                <c:pt idx="1">
                  <c:v>243305.65125900001</c:v>
                </c:pt>
                <c:pt idx="2">
                  <c:v>180788.52644799999</c:v>
                </c:pt>
                <c:pt idx="3">
                  <c:v>131726.57063500001</c:v>
                </c:pt>
                <c:pt idx="4">
                  <c:v>152270.47478799999</c:v>
                </c:pt>
              </c:numCache>
            </c:numRef>
          </c:val>
          <c:extLst>
            <c:ext xmlns:c16="http://schemas.microsoft.com/office/drawing/2014/chart" uri="{C3380CC4-5D6E-409C-BE32-E72D297353CC}">
              <c16:uniqueId val="{00000005-70D7-4FCC-B462-99A1E42DC04A}"/>
            </c:ext>
          </c:extLst>
        </c:ser>
        <c:ser>
          <c:idx val="6"/>
          <c:order val="6"/>
          <c:tx>
            <c:strRef>
              <c:f>'Recaudo General a Nov-24'!$A$9</c:f>
              <c:strCache>
                <c:ptCount val="1"/>
                <c:pt idx="0">
                  <c:v>Año 2024</c:v>
                </c:pt>
              </c:strCache>
            </c:strRef>
          </c:tx>
          <c:spPr>
            <a:solidFill>
              <a:schemeClr val="accent1">
                <a:lumMod val="60000"/>
              </a:schemeClr>
            </a:solidFill>
            <a:ln>
              <a:noFill/>
            </a:ln>
            <a:effectLst/>
            <a:scene3d>
              <a:camera prst="orthographicFront"/>
              <a:lightRig rig="threePt" dir="t"/>
            </a:scene3d>
            <a:sp3d>
              <a:bevelT w="190500" h="38100"/>
            </a:sp3d>
          </c:spPr>
          <c:invertIfNegative val="0"/>
          <c:cat>
            <c:multiLvlStrRef>
              <c:f>'Recaudo General a Nov-24'!$B$1:$F$2</c:f>
              <c:multiLvlStrCache>
                <c:ptCount val="5"/>
                <c:lvl>
                  <c:pt idx="0">
                    <c:v>Vr. Recaudo</c:v>
                  </c:pt>
                  <c:pt idx="1">
                    <c:v>Vr. Recaudo</c:v>
                  </c:pt>
                  <c:pt idx="2">
                    <c:v>Vr. Recaudo</c:v>
                  </c:pt>
                  <c:pt idx="3">
                    <c:v>Vr. Recaudo</c:v>
                  </c:pt>
                  <c:pt idx="4">
                    <c:v>Vr. Recaudo</c:v>
                  </c:pt>
                </c:lvl>
                <c:lvl>
                  <c:pt idx="0">
                    <c:v>ASE 1</c:v>
                  </c:pt>
                  <c:pt idx="1">
                    <c:v>ASE 2</c:v>
                  </c:pt>
                  <c:pt idx="2">
                    <c:v>ASE 3</c:v>
                  </c:pt>
                  <c:pt idx="3">
                    <c:v>ASE 4</c:v>
                  </c:pt>
                  <c:pt idx="4">
                    <c:v>ASE 5</c:v>
                  </c:pt>
                </c:lvl>
              </c:multiLvlStrCache>
            </c:multiLvlStrRef>
          </c:cat>
          <c:val>
            <c:numRef>
              <c:f>'Recaudo General a Nov-24'!$B$9:$F$9</c:f>
              <c:numCache>
                <c:formatCode>_("$"* #,##0_);_("$"* \(#,##0\);_("$"* "-"_);_(@_)</c:formatCode>
                <c:ptCount val="5"/>
                <c:pt idx="0">
                  <c:v>269193.27699400001</c:v>
                </c:pt>
                <c:pt idx="1">
                  <c:v>270704.844346</c:v>
                </c:pt>
                <c:pt idx="2">
                  <c:v>196667.53496200001</c:v>
                </c:pt>
                <c:pt idx="3">
                  <c:v>149153.576133</c:v>
                </c:pt>
                <c:pt idx="4">
                  <c:v>170021.443772</c:v>
                </c:pt>
              </c:numCache>
            </c:numRef>
          </c:val>
          <c:extLst>
            <c:ext xmlns:c16="http://schemas.microsoft.com/office/drawing/2014/chart" uri="{C3380CC4-5D6E-409C-BE32-E72D297353CC}">
              <c16:uniqueId val="{00000006-70D7-4FCC-B462-99A1E42DC04A}"/>
            </c:ext>
          </c:extLst>
        </c:ser>
        <c:dLbls>
          <c:showLegendKey val="0"/>
          <c:showVal val="0"/>
          <c:showCatName val="0"/>
          <c:showSerName val="0"/>
          <c:showPercent val="0"/>
          <c:showBubbleSize val="0"/>
        </c:dLbls>
        <c:gapWidth val="219"/>
        <c:overlap val="-27"/>
        <c:axId val="1438034383"/>
        <c:axId val="1840720639"/>
      </c:barChart>
      <c:catAx>
        <c:axId val="1438034383"/>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00" b="0" i="0" u="none" strike="noStrike" kern="1200" baseline="0">
                <a:solidFill>
                  <a:schemeClr val="accent1">
                    <a:lumMod val="50000"/>
                  </a:schemeClr>
                </a:solidFill>
                <a:latin typeface="+mn-lt"/>
                <a:ea typeface="+mn-ea"/>
                <a:cs typeface="+mn-cs"/>
              </a:defRPr>
            </a:pPr>
            <a:endParaRPr lang="es-CO"/>
          </a:p>
        </c:txPr>
        <c:crossAx val="1840720639"/>
        <c:crosses val="autoZero"/>
        <c:auto val="1"/>
        <c:lblAlgn val="ctr"/>
        <c:lblOffset val="100"/>
        <c:noMultiLvlLbl val="0"/>
      </c:catAx>
      <c:valAx>
        <c:axId val="1840720639"/>
        <c:scaling>
          <c:orientation val="minMax"/>
        </c:scaling>
        <c:delete val="0"/>
        <c:axPos val="l"/>
        <c:majorGridlines>
          <c:spPr>
            <a:ln w="9525" cap="flat" cmpd="sng" algn="ctr">
              <a:solidFill>
                <a:schemeClr val="tx1">
                  <a:lumMod val="15000"/>
                  <a:lumOff val="85000"/>
                </a:schemeClr>
              </a:solidFill>
              <a:round/>
            </a:ln>
            <a:effectLst/>
          </c:spPr>
        </c:majorGridlines>
        <c:numFmt formatCode="_(&quot;$&quot;* #,##0_);_(&quot;$&quot;* \(#,##0\);_(&quot;$&quot;* &quot;-&quot;_);_(@_)" sourceLinked="1"/>
        <c:majorTickMark val="none"/>
        <c:minorTickMark val="none"/>
        <c:tickLblPos val="nextTo"/>
        <c:spPr>
          <a:noFill/>
          <a:ln>
            <a:noFill/>
          </a:ln>
          <a:effectLst/>
        </c:spPr>
        <c:txPr>
          <a:bodyPr rot="-60000000" spcFirstLastPara="1" vertOverflow="ellipsis" vert="horz" wrap="square" anchor="ctr" anchorCtr="1"/>
          <a:lstStyle/>
          <a:p>
            <a:pPr>
              <a:defRPr sz="1100" b="0" i="0" u="none" strike="noStrike" kern="1200" baseline="0">
                <a:solidFill>
                  <a:schemeClr val="accent1">
                    <a:lumMod val="50000"/>
                  </a:schemeClr>
                </a:solidFill>
                <a:latin typeface="+mn-lt"/>
                <a:ea typeface="+mn-ea"/>
                <a:cs typeface="+mn-cs"/>
              </a:defRPr>
            </a:pPr>
            <a:endParaRPr lang="es-CO"/>
          </a:p>
        </c:txPr>
        <c:crossAx val="1438034383"/>
        <c:crosses val="autoZero"/>
        <c:crossBetween val="between"/>
      </c:valAx>
      <c:dTable>
        <c:showHorzBorder val="1"/>
        <c:showVertBorder val="1"/>
        <c:showOutline val="1"/>
        <c:showKeys val="1"/>
        <c:spPr>
          <a:noFill/>
          <a:ln w="9525" cap="flat" cmpd="sng" algn="ctr">
            <a:solidFill>
              <a:schemeClr val="tx1">
                <a:lumMod val="15000"/>
                <a:lumOff val="85000"/>
              </a:schemeClr>
            </a:solidFill>
            <a:round/>
          </a:ln>
          <a:effectLst/>
        </c:spPr>
        <c:txPr>
          <a:bodyPr rot="0" spcFirstLastPara="1" vertOverflow="ellipsis" vert="horz" wrap="square" anchor="ctr" anchorCtr="1"/>
          <a:lstStyle/>
          <a:p>
            <a:pPr rtl="0">
              <a:defRPr sz="1100" b="0" i="0" u="none" strike="noStrike" kern="1200" baseline="0">
                <a:solidFill>
                  <a:schemeClr val="accent1">
                    <a:lumMod val="50000"/>
                  </a:schemeClr>
                </a:solidFill>
                <a:latin typeface="+mn-lt"/>
                <a:ea typeface="+mn-ea"/>
                <a:cs typeface="+mn-cs"/>
              </a:defRPr>
            </a:pPr>
            <a:endParaRPr lang="es-CO"/>
          </a:p>
        </c:txPr>
      </c:dTable>
      <c:spPr>
        <a:noFill/>
        <a:ln>
          <a:noFill/>
        </a:ln>
        <a:effectLst/>
      </c:spPr>
    </c:plotArea>
    <c:legend>
      <c:legendPos val="b"/>
      <c:overlay val="0"/>
      <c:spPr>
        <a:noFill/>
        <a:ln>
          <a:noFill/>
        </a:ln>
        <a:effectLst/>
      </c:spPr>
      <c:txPr>
        <a:bodyPr rot="0" spcFirstLastPara="1" vertOverflow="ellipsis" vert="horz" wrap="square" anchor="ctr" anchorCtr="1"/>
        <a:lstStyle/>
        <a:p>
          <a:pPr>
            <a:defRPr sz="1100" b="0" i="0" u="none" strike="noStrike" kern="1200" baseline="0">
              <a:solidFill>
                <a:schemeClr val="accent1">
                  <a:lumMod val="50000"/>
                </a:schemeClr>
              </a:solidFill>
              <a:latin typeface="+mn-lt"/>
              <a:ea typeface="+mn-ea"/>
              <a:cs typeface="+mn-cs"/>
            </a:defRPr>
          </a:pPr>
          <a:endParaRPr lang="es-CO"/>
        </a:p>
      </c:txPr>
    </c:legend>
    <c:plotVisOnly val="1"/>
    <c:dispBlanksAs val="gap"/>
    <c:showDLblsOverMax val="0"/>
  </c:chart>
  <c:spPr>
    <a:noFill/>
    <a:ln>
      <a:noFill/>
    </a:ln>
    <a:effectLst/>
  </c:spPr>
  <c:txPr>
    <a:bodyPr/>
    <a:lstStyle/>
    <a:p>
      <a:pPr>
        <a:defRPr sz="1100">
          <a:solidFill>
            <a:schemeClr val="accent1">
              <a:lumMod val="50000"/>
            </a:schemeClr>
          </a:solidFill>
          <a:latin typeface="+mn-lt"/>
        </a:defRPr>
      </a:pPr>
      <a:endParaRPr lang="es-CO"/>
    </a:p>
  </c:txPr>
  <c:externalData r:id="rId4">
    <c:autoUpdate val="0"/>
  </c:externalData>
</c:chartSpace>
</file>

<file path=ppt/charts/chart1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col"/>
        <c:grouping val="clustered"/>
        <c:varyColors val="0"/>
        <c:ser>
          <c:idx val="0"/>
          <c:order val="0"/>
          <c:tx>
            <c:strRef>
              <c:f>'Recaudo x localidad Nov-24'!$LE$8</c:f>
              <c:strCache>
                <c:ptCount val="1"/>
                <c:pt idx="0">
                  <c:v>JUNIO 2024</c:v>
                </c:pt>
              </c:strCache>
            </c:strRef>
          </c:tx>
          <c:spPr>
            <a:solidFill>
              <a:schemeClr val="accent1"/>
            </a:solidFill>
            <a:ln>
              <a:noFill/>
            </a:ln>
            <a:effectLst/>
            <a:scene3d>
              <a:camera prst="orthographicFront"/>
              <a:lightRig rig="threePt" dir="t"/>
            </a:scene3d>
            <a:sp3d>
              <a:bevelT w="190500" h="38100"/>
            </a:sp3d>
          </c:spPr>
          <c:invertIfNegative val="0"/>
          <c:cat>
            <c:strRef>
              <c:f>'Recaudo x localidad Nov-24'!$JC$9:$JC$15</c:f>
              <c:strCache>
                <c:ptCount val="7"/>
                <c:pt idx="0">
                  <c:v>USAQUEN</c:v>
                </c:pt>
                <c:pt idx="1">
                  <c:v>CHAPINERO</c:v>
                </c:pt>
                <c:pt idx="2">
                  <c:v>SANTA FÉ</c:v>
                </c:pt>
                <c:pt idx="3">
                  <c:v>SAN CRISTOBAL</c:v>
                </c:pt>
                <c:pt idx="4">
                  <c:v>USME</c:v>
                </c:pt>
                <c:pt idx="5">
                  <c:v>CANDELARIA</c:v>
                </c:pt>
                <c:pt idx="6">
                  <c:v>SUMAPAZ</c:v>
                </c:pt>
              </c:strCache>
            </c:strRef>
          </c:cat>
          <c:val>
            <c:numRef>
              <c:f>'Recaudo x localidad Nov-24'!$LE$9:$LE$15</c:f>
              <c:numCache>
                <c:formatCode>"$"\ #,##0</c:formatCode>
                <c:ptCount val="7"/>
                <c:pt idx="0">
                  <c:v>9504.7626240000009</c:v>
                </c:pt>
                <c:pt idx="1">
                  <c:v>5096.9370799999997</c:v>
                </c:pt>
                <c:pt idx="2">
                  <c:v>2067.6903459999999</c:v>
                </c:pt>
                <c:pt idx="3">
                  <c:v>3174.7365759999998</c:v>
                </c:pt>
                <c:pt idx="4">
                  <c:v>2359.394374</c:v>
                </c:pt>
                <c:pt idx="5">
                  <c:v>475.09013099999999</c:v>
                </c:pt>
                <c:pt idx="6">
                  <c:v>0.73484000000000005</c:v>
                </c:pt>
              </c:numCache>
            </c:numRef>
          </c:val>
          <c:extLst xmlns:c15="http://schemas.microsoft.com/office/drawing/2012/chart">
            <c:ext xmlns:c16="http://schemas.microsoft.com/office/drawing/2014/chart" uri="{C3380CC4-5D6E-409C-BE32-E72D297353CC}">
              <c16:uniqueId val="{00000000-973F-4942-AD28-133D40EADCE5}"/>
            </c:ext>
          </c:extLst>
        </c:ser>
        <c:ser>
          <c:idx val="1"/>
          <c:order val="1"/>
          <c:tx>
            <c:strRef>
              <c:f>'Recaudo x localidad Nov-24'!$LF$8</c:f>
              <c:strCache>
                <c:ptCount val="1"/>
                <c:pt idx="0">
                  <c:v>JULIO 2024</c:v>
                </c:pt>
              </c:strCache>
            </c:strRef>
          </c:tx>
          <c:spPr>
            <a:solidFill>
              <a:schemeClr val="accent2"/>
            </a:solidFill>
            <a:ln>
              <a:noFill/>
            </a:ln>
            <a:effectLst/>
            <a:scene3d>
              <a:camera prst="orthographicFront"/>
              <a:lightRig rig="threePt" dir="t"/>
            </a:scene3d>
            <a:sp3d>
              <a:bevelT w="190500" h="38100"/>
            </a:sp3d>
          </c:spPr>
          <c:invertIfNegative val="0"/>
          <c:cat>
            <c:strRef>
              <c:f>'Recaudo x localidad Nov-24'!$JC$9:$JC$15</c:f>
              <c:strCache>
                <c:ptCount val="7"/>
                <c:pt idx="0">
                  <c:v>USAQUEN</c:v>
                </c:pt>
                <c:pt idx="1">
                  <c:v>CHAPINERO</c:v>
                </c:pt>
                <c:pt idx="2">
                  <c:v>SANTA FÉ</c:v>
                </c:pt>
                <c:pt idx="3">
                  <c:v>SAN CRISTOBAL</c:v>
                </c:pt>
                <c:pt idx="4">
                  <c:v>USME</c:v>
                </c:pt>
                <c:pt idx="5">
                  <c:v>CANDELARIA</c:v>
                </c:pt>
                <c:pt idx="6">
                  <c:v>SUMAPAZ</c:v>
                </c:pt>
              </c:strCache>
            </c:strRef>
          </c:cat>
          <c:val>
            <c:numRef>
              <c:f>'Recaudo x localidad Nov-24'!$LF$9:$LF$15</c:f>
              <c:numCache>
                <c:formatCode>"$"\ #,##0</c:formatCode>
                <c:ptCount val="7"/>
                <c:pt idx="0">
                  <c:v>12112.171977</c:v>
                </c:pt>
                <c:pt idx="1">
                  <c:v>6306.2060939999992</c:v>
                </c:pt>
                <c:pt idx="2">
                  <c:v>2378.6750459999998</c:v>
                </c:pt>
                <c:pt idx="3">
                  <c:v>3531.2537619999998</c:v>
                </c:pt>
                <c:pt idx="4">
                  <c:v>2650.2026329999999</c:v>
                </c:pt>
                <c:pt idx="5">
                  <c:v>586.377928</c:v>
                </c:pt>
                <c:pt idx="6">
                  <c:v>0.91130999999999995</c:v>
                </c:pt>
              </c:numCache>
            </c:numRef>
          </c:val>
          <c:extLst>
            <c:ext xmlns:c16="http://schemas.microsoft.com/office/drawing/2014/chart" uri="{C3380CC4-5D6E-409C-BE32-E72D297353CC}">
              <c16:uniqueId val="{00000001-973F-4942-AD28-133D40EADCE5}"/>
            </c:ext>
          </c:extLst>
        </c:ser>
        <c:ser>
          <c:idx val="2"/>
          <c:order val="2"/>
          <c:tx>
            <c:strRef>
              <c:f>'Recaudo x localidad Nov-24'!$LG$8</c:f>
              <c:strCache>
                <c:ptCount val="1"/>
                <c:pt idx="0">
                  <c:v>AGOSTO 2024</c:v>
                </c:pt>
              </c:strCache>
            </c:strRef>
          </c:tx>
          <c:spPr>
            <a:solidFill>
              <a:schemeClr val="accent3"/>
            </a:solidFill>
            <a:ln>
              <a:noFill/>
            </a:ln>
            <a:effectLst/>
            <a:scene3d>
              <a:camera prst="orthographicFront"/>
              <a:lightRig rig="threePt" dir="t"/>
            </a:scene3d>
            <a:sp3d>
              <a:bevelT w="190500" h="38100"/>
            </a:sp3d>
          </c:spPr>
          <c:invertIfNegative val="0"/>
          <c:cat>
            <c:strRef>
              <c:f>'Recaudo x localidad Nov-24'!$JC$9:$JC$15</c:f>
              <c:strCache>
                <c:ptCount val="7"/>
                <c:pt idx="0">
                  <c:v>USAQUEN</c:v>
                </c:pt>
                <c:pt idx="1">
                  <c:v>CHAPINERO</c:v>
                </c:pt>
                <c:pt idx="2">
                  <c:v>SANTA FÉ</c:v>
                </c:pt>
                <c:pt idx="3">
                  <c:v>SAN CRISTOBAL</c:v>
                </c:pt>
                <c:pt idx="4">
                  <c:v>USME</c:v>
                </c:pt>
                <c:pt idx="5">
                  <c:v>CANDELARIA</c:v>
                </c:pt>
                <c:pt idx="6">
                  <c:v>SUMAPAZ</c:v>
                </c:pt>
              </c:strCache>
            </c:strRef>
          </c:cat>
          <c:val>
            <c:numRef>
              <c:f>'Recaudo x localidad Nov-24'!$LG$9:$LG$15</c:f>
              <c:numCache>
                <c:formatCode>"$"\ #,##0</c:formatCode>
                <c:ptCount val="7"/>
                <c:pt idx="0">
                  <c:v>10823.323657000001</c:v>
                </c:pt>
                <c:pt idx="1">
                  <c:v>5738.1895930000001</c:v>
                </c:pt>
                <c:pt idx="2">
                  <c:v>2335.6863709999998</c:v>
                </c:pt>
                <c:pt idx="3">
                  <c:v>3373.0393829999998</c:v>
                </c:pt>
                <c:pt idx="4">
                  <c:v>2618.9729029999994</c:v>
                </c:pt>
                <c:pt idx="5">
                  <c:v>536.60995400000002</c:v>
                </c:pt>
                <c:pt idx="6">
                  <c:v>0.83057999999999998</c:v>
                </c:pt>
              </c:numCache>
            </c:numRef>
          </c:val>
          <c:extLst>
            <c:ext xmlns:c16="http://schemas.microsoft.com/office/drawing/2014/chart" uri="{C3380CC4-5D6E-409C-BE32-E72D297353CC}">
              <c16:uniqueId val="{00000002-973F-4942-AD28-133D40EADCE5}"/>
            </c:ext>
          </c:extLst>
        </c:ser>
        <c:ser>
          <c:idx val="3"/>
          <c:order val="3"/>
          <c:tx>
            <c:strRef>
              <c:f>'Recaudo x localidad Nov-24'!$LH$8</c:f>
              <c:strCache>
                <c:ptCount val="1"/>
                <c:pt idx="0">
                  <c:v>SEPTIEMBRE 2024</c:v>
                </c:pt>
              </c:strCache>
            </c:strRef>
          </c:tx>
          <c:spPr>
            <a:solidFill>
              <a:schemeClr val="accent4"/>
            </a:solidFill>
            <a:ln>
              <a:noFill/>
            </a:ln>
            <a:effectLst/>
            <a:scene3d>
              <a:camera prst="orthographicFront"/>
              <a:lightRig rig="threePt" dir="t"/>
            </a:scene3d>
            <a:sp3d>
              <a:bevelT w="190500" h="38100"/>
            </a:sp3d>
          </c:spPr>
          <c:invertIfNegative val="0"/>
          <c:cat>
            <c:strRef>
              <c:f>'Recaudo x localidad Nov-24'!$JC$9:$JC$15</c:f>
              <c:strCache>
                <c:ptCount val="7"/>
                <c:pt idx="0">
                  <c:v>USAQUEN</c:v>
                </c:pt>
                <c:pt idx="1">
                  <c:v>CHAPINERO</c:v>
                </c:pt>
                <c:pt idx="2">
                  <c:v>SANTA FÉ</c:v>
                </c:pt>
                <c:pt idx="3">
                  <c:v>SAN CRISTOBAL</c:v>
                </c:pt>
                <c:pt idx="4">
                  <c:v>USME</c:v>
                </c:pt>
                <c:pt idx="5">
                  <c:v>CANDELARIA</c:v>
                </c:pt>
                <c:pt idx="6">
                  <c:v>SUMAPAZ</c:v>
                </c:pt>
              </c:strCache>
            </c:strRef>
          </c:cat>
          <c:val>
            <c:numRef>
              <c:f>'Recaudo x localidad Nov-24'!$LH$9:$LH$15</c:f>
              <c:numCache>
                <c:formatCode>"$"\ #,##0</c:formatCode>
                <c:ptCount val="7"/>
                <c:pt idx="0">
                  <c:v>11474.964626999999</c:v>
                </c:pt>
                <c:pt idx="1">
                  <c:v>6027.8780509999997</c:v>
                </c:pt>
                <c:pt idx="2">
                  <c:v>2343.509497</c:v>
                </c:pt>
                <c:pt idx="3">
                  <c:v>3455.7323809999998</c:v>
                </c:pt>
                <c:pt idx="4">
                  <c:v>2771.3814929999999</c:v>
                </c:pt>
                <c:pt idx="5">
                  <c:v>521.62584600000002</c:v>
                </c:pt>
                <c:pt idx="6">
                  <c:v>0.76014000000000004</c:v>
                </c:pt>
              </c:numCache>
            </c:numRef>
          </c:val>
          <c:extLst>
            <c:ext xmlns:c16="http://schemas.microsoft.com/office/drawing/2014/chart" uri="{C3380CC4-5D6E-409C-BE32-E72D297353CC}">
              <c16:uniqueId val="{00000003-973F-4942-AD28-133D40EADCE5}"/>
            </c:ext>
          </c:extLst>
        </c:ser>
        <c:ser>
          <c:idx val="4"/>
          <c:order val="4"/>
          <c:tx>
            <c:strRef>
              <c:f>'Recaudo x localidad Nov-24'!$LI$8</c:f>
              <c:strCache>
                <c:ptCount val="1"/>
                <c:pt idx="0">
                  <c:v>OCTUBRE 2024</c:v>
                </c:pt>
              </c:strCache>
            </c:strRef>
          </c:tx>
          <c:spPr>
            <a:solidFill>
              <a:schemeClr val="accent5"/>
            </a:solidFill>
            <a:ln>
              <a:noFill/>
            </a:ln>
            <a:effectLst/>
            <a:scene3d>
              <a:camera prst="orthographicFront"/>
              <a:lightRig rig="threePt" dir="t"/>
            </a:scene3d>
            <a:sp3d>
              <a:bevelT w="190500" h="38100"/>
            </a:sp3d>
          </c:spPr>
          <c:invertIfNegative val="0"/>
          <c:cat>
            <c:strRef>
              <c:f>'Recaudo x localidad Nov-24'!$JC$9:$JC$15</c:f>
              <c:strCache>
                <c:ptCount val="7"/>
                <c:pt idx="0">
                  <c:v>USAQUEN</c:v>
                </c:pt>
                <c:pt idx="1">
                  <c:v>CHAPINERO</c:v>
                </c:pt>
                <c:pt idx="2">
                  <c:v>SANTA FÉ</c:v>
                </c:pt>
                <c:pt idx="3">
                  <c:v>SAN CRISTOBAL</c:v>
                </c:pt>
                <c:pt idx="4">
                  <c:v>USME</c:v>
                </c:pt>
                <c:pt idx="5">
                  <c:v>CANDELARIA</c:v>
                </c:pt>
                <c:pt idx="6">
                  <c:v>SUMAPAZ</c:v>
                </c:pt>
              </c:strCache>
            </c:strRef>
          </c:cat>
          <c:val>
            <c:numRef>
              <c:f>'Recaudo x localidad Nov-24'!$LI$9:$LI$15</c:f>
              <c:numCache>
                <c:formatCode>"$"\ #,##0</c:formatCode>
                <c:ptCount val="7"/>
                <c:pt idx="0">
                  <c:v>11091.839483</c:v>
                </c:pt>
                <c:pt idx="1">
                  <c:v>5754.3404979999996</c:v>
                </c:pt>
                <c:pt idx="2">
                  <c:v>2304.493383</c:v>
                </c:pt>
                <c:pt idx="3">
                  <c:v>3320.2795059999999</c:v>
                </c:pt>
                <c:pt idx="4">
                  <c:v>2634.7866359999998</c:v>
                </c:pt>
                <c:pt idx="5">
                  <c:v>515.45739500000002</c:v>
                </c:pt>
                <c:pt idx="6">
                  <c:v>0.78864000000000001</c:v>
                </c:pt>
              </c:numCache>
            </c:numRef>
          </c:val>
          <c:extLst>
            <c:ext xmlns:c16="http://schemas.microsoft.com/office/drawing/2014/chart" uri="{C3380CC4-5D6E-409C-BE32-E72D297353CC}">
              <c16:uniqueId val="{00000004-973F-4942-AD28-133D40EADCE5}"/>
            </c:ext>
          </c:extLst>
        </c:ser>
        <c:ser>
          <c:idx val="5"/>
          <c:order val="5"/>
          <c:tx>
            <c:strRef>
              <c:f>'Recaudo x localidad Nov-24'!$LJ$8</c:f>
              <c:strCache>
                <c:ptCount val="1"/>
                <c:pt idx="0">
                  <c:v>NOVIEMBRE 2024</c:v>
                </c:pt>
              </c:strCache>
            </c:strRef>
          </c:tx>
          <c:spPr>
            <a:solidFill>
              <a:schemeClr val="accent6"/>
            </a:solidFill>
            <a:ln>
              <a:noFill/>
            </a:ln>
            <a:effectLst/>
            <a:scene3d>
              <a:camera prst="orthographicFront"/>
              <a:lightRig rig="threePt" dir="t"/>
            </a:scene3d>
            <a:sp3d prstMaterial="matte">
              <a:bevelT w="63500" h="63500" prst="artDeco"/>
              <a:contourClr>
                <a:srgbClr val="000000"/>
              </a:contourClr>
            </a:sp3d>
          </c:spPr>
          <c:invertIfNegative val="0"/>
          <c:cat>
            <c:strRef>
              <c:f>'Recaudo x localidad Nov-24'!$JC$9:$JC$15</c:f>
              <c:strCache>
                <c:ptCount val="7"/>
                <c:pt idx="0">
                  <c:v>USAQUEN</c:v>
                </c:pt>
                <c:pt idx="1">
                  <c:v>CHAPINERO</c:v>
                </c:pt>
                <c:pt idx="2">
                  <c:v>SANTA FÉ</c:v>
                </c:pt>
                <c:pt idx="3">
                  <c:v>SAN CRISTOBAL</c:v>
                </c:pt>
                <c:pt idx="4">
                  <c:v>USME</c:v>
                </c:pt>
                <c:pt idx="5">
                  <c:v>CANDELARIA</c:v>
                </c:pt>
                <c:pt idx="6">
                  <c:v>SUMAPAZ</c:v>
                </c:pt>
              </c:strCache>
            </c:strRef>
          </c:cat>
          <c:val>
            <c:numRef>
              <c:f>'Recaudo x localidad Nov-24'!$LJ$9:$LJ$15</c:f>
              <c:numCache>
                <c:formatCode>"$"\ #,##0</c:formatCode>
                <c:ptCount val="7"/>
                <c:pt idx="0">
                  <c:v>10064.690194999997</c:v>
                </c:pt>
                <c:pt idx="1">
                  <c:v>5409.4615839999997</c:v>
                </c:pt>
                <c:pt idx="2">
                  <c:v>2110.2872980000002</c:v>
                </c:pt>
                <c:pt idx="3">
                  <c:v>3202.1989429999999</c:v>
                </c:pt>
                <c:pt idx="4">
                  <c:v>2488.405389</c:v>
                </c:pt>
                <c:pt idx="5">
                  <c:v>526.34565299999997</c:v>
                </c:pt>
                <c:pt idx="6">
                  <c:v>0.78712000000000004</c:v>
                </c:pt>
              </c:numCache>
            </c:numRef>
          </c:val>
          <c:extLst>
            <c:ext xmlns:c16="http://schemas.microsoft.com/office/drawing/2014/chart" uri="{C3380CC4-5D6E-409C-BE32-E72D297353CC}">
              <c16:uniqueId val="{00000005-973F-4942-AD28-133D40EADCE5}"/>
            </c:ext>
          </c:extLst>
        </c:ser>
        <c:dLbls>
          <c:showLegendKey val="0"/>
          <c:showVal val="0"/>
          <c:showCatName val="0"/>
          <c:showSerName val="0"/>
          <c:showPercent val="0"/>
          <c:showBubbleSize val="0"/>
        </c:dLbls>
        <c:gapWidth val="219"/>
        <c:overlap val="-27"/>
        <c:axId val="2114220928"/>
        <c:axId val="16316032"/>
        <c:extLst/>
      </c:barChart>
      <c:catAx>
        <c:axId val="2114220928"/>
        <c:scaling>
          <c:orientation val="minMax"/>
        </c:scaling>
        <c:delete val="0"/>
        <c:axPos val="b"/>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00" b="0" i="0" u="none" strike="noStrike" kern="1200" baseline="0">
                <a:solidFill>
                  <a:schemeClr val="accent1">
                    <a:lumMod val="50000"/>
                  </a:schemeClr>
                </a:solidFill>
                <a:latin typeface="+mn-lt"/>
                <a:ea typeface="+mn-ea"/>
                <a:cs typeface="+mn-cs"/>
              </a:defRPr>
            </a:pPr>
            <a:endParaRPr lang="es-CO"/>
          </a:p>
        </c:txPr>
        <c:crossAx val="16316032"/>
        <c:crosses val="autoZero"/>
        <c:auto val="1"/>
        <c:lblAlgn val="ctr"/>
        <c:lblOffset val="100"/>
        <c:noMultiLvlLbl val="0"/>
      </c:catAx>
      <c:valAx>
        <c:axId val="16316032"/>
        <c:scaling>
          <c:orientation val="minMax"/>
          <c:max val="14000"/>
        </c:scaling>
        <c:delete val="0"/>
        <c:axPos val="l"/>
        <c:majorGridlines>
          <c:spPr>
            <a:ln w="9525" cap="flat" cmpd="sng" algn="ctr">
              <a:solidFill>
                <a:schemeClr val="tx1">
                  <a:lumMod val="15000"/>
                  <a:lumOff val="85000"/>
                </a:schemeClr>
              </a:solidFill>
              <a:round/>
            </a:ln>
            <a:effectLst/>
          </c:spPr>
        </c:majorGridlines>
        <c:numFmt formatCode="&quot;$&quot;\ #,##0" sourceLinked="1"/>
        <c:majorTickMark val="out"/>
        <c:minorTickMark val="none"/>
        <c:tickLblPos val="nextTo"/>
        <c:spPr>
          <a:noFill/>
          <a:ln>
            <a:noFill/>
          </a:ln>
          <a:effectLst/>
        </c:spPr>
        <c:txPr>
          <a:bodyPr rot="-60000000" spcFirstLastPara="1" vertOverflow="ellipsis" vert="horz" wrap="square" anchor="ctr" anchorCtr="1"/>
          <a:lstStyle/>
          <a:p>
            <a:pPr>
              <a:defRPr sz="1100" b="0" i="0" u="none" strike="noStrike" kern="1200" baseline="0">
                <a:solidFill>
                  <a:schemeClr val="accent1">
                    <a:lumMod val="50000"/>
                  </a:schemeClr>
                </a:solidFill>
                <a:latin typeface="+mn-lt"/>
                <a:ea typeface="+mn-ea"/>
                <a:cs typeface="+mn-cs"/>
              </a:defRPr>
            </a:pPr>
            <a:endParaRPr lang="es-CO"/>
          </a:p>
        </c:txPr>
        <c:crossAx val="2114220928"/>
        <c:crosses val="autoZero"/>
        <c:crossBetween val="between"/>
        <c:majorUnit val="2000"/>
      </c:valAx>
      <c:dTable>
        <c:showHorzBorder val="1"/>
        <c:showVertBorder val="1"/>
        <c:showOutline val="1"/>
        <c:showKeys val="1"/>
        <c:spPr>
          <a:noFill/>
          <a:ln w="9525" cap="flat" cmpd="sng" algn="ctr">
            <a:solidFill>
              <a:schemeClr val="tx1">
                <a:lumMod val="15000"/>
                <a:lumOff val="85000"/>
              </a:schemeClr>
            </a:solidFill>
            <a:round/>
          </a:ln>
          <a:effectLst/>
        </c:spPr>
        <c:txPr>
          <a:bodyPr rot="0" spcFirstLastPara="1" vertOverflow="ellipsis" vert="horz" wrap="square" anchor="ctr" anchorCtr="1"/>
          <a:lstStyle/>
          <a:p>
            <a:pPr rtl="0">
              <a:defRPr sz="1100" b="0" i="0" u="none" strike="noStrike" kern="1200" baseline="0">
                <a:solidFill>
                  <a:schemeClr val="accent1">
                    <a:lumMod val="50000"/>
                  </a:schemeClr>
                </a:solidFill>
                <a:latin typeface="+mn-lt"/>
                <a:ea typeface="+mn-ea"/>
                <a:cs typeface="+mn-cs"/>
              </a:defRPr>
            </a:pPr>
            <a:endParaRPr lang="es-CO"/>
          </a:p>
        </c:txPr>
      </c:dTable>
      <c:spPr>
        <a:noFill/>
        <a:ln>
          <a:noFill/>
        </a:ln>
        <a:effectLst/>
      </c:spPr>
    </c:plotArea>
    <c:legend>
      <c:legendPos val="b"/>
      <c:overlay val="0"/>
      <c:spPr>
        <a:noFill/>
        <a:ln>
          <a:noFill/>
        </a:ln>
        <a:effectLst/>
      </c:spPr>
      <c:txPr>
        <a:bodyPr rot="0" spcFirstLastPara="1" vertOverflow="ellipsis" vert="horz" wrap="square" anchor="ctr" anchorCtr="1"/>
        <a:lstStyle/>
        <a:p>
          <a:pPr>
            <a:defRPr sz="1100" b="0" i="0" u="none" strike="noStrike" kern="1200" baseline="0">
              <a:solidFill>
                <a:schemeClr val="accent1">
                  <a:lumMod val="50000"/>
                </a:schemeClr>
              </a:solidFill>
              <a:latin typeface="+mn-lt"/>
              <a:ea typeface="+mn-ea"/>
              <a:cs typeface="+mn-cs"/>
            </a:defRPr>
          </a:pPr>
          <a:endParaRPr lang="es-CO"/>
        </a:p>
      </c:txPr>
    </c:legend>
    <c:plotVisOnly val="1"/>
    <c:dispBlanksAs val="gap"/>
    <c:showDLblsOverMax val="0"/>
  </c:chart>
  <c:spPr>
    <a:noFill/>
    <a:ln>
      <a:noFill/>
    </a:ln>
    <a:effectLst/>
  </c:spPr>
  <c:txPr>
    <a:bodyPr/>
    <a:lstStyle/>
    <a:p>
      <a:pPr>
        <a:defRPr sz="1100">
          <a:solidFill>
            <a:schemeClr val="accent1">
              <a:lumMod val="50000"/>
            </a:schemeClr>
          </a:solidFill>
        </a:defRPr>
      </a:pPr>
      <a:endParaRPr lang="es-CO"/>
    </a:p>
  </c:txPr>
  <c:externalData r:id="rId4">
    <c:autoUpdate val="0"/>
  </c:externalData>
</c:chartSpace>
</file>

<file path=ppt/charts/chart1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367633357861569"/>
          <c:y val="3.6806381047140069E-2"/>
          <c:w val="0.87191924424181155"/>
          <c:h val="0.56858193785302114"/>
        </c:manualLayout>
      </c:layout>
      <c:barChart>
        <c:barDir val="col"/>
        <c:grouping val="clustered"/>
        <c:varyColors val="0"/>
        <c:ser>
          <c:idx val="0"/>
          <c:order val="0"/>
          <c:tx>
            <c:strRef>
              <c:f>'Recaudo x localidad Nov-24'!$LE$29</c:f>
              <c:strCache>
                <c:ptCount val="1"/>
                <c:pt idx="0">
                  <c:v>JUNIO 2024</c:v>
                </c:pt>
              </c:strCache>
            </c:strRef>
          </c:tx>
          <c:spPr>
            <a:solidFill>
              <a:schemeClr val="accent1"/>
            </a:solidFill>
            <a:ln>
              <a:noFill/>
            </a:ln>
            <a:effectLst/>
            <a:scene3d>
              <a:camera prst="orthographicFront"/>
              <a:lightRig rig="threePt" dir="t"/>
            </a:scene3d>
            <a:sp3d>
              <a:bevelT w="190500" h="38100"/>
            </a:sp3d>
          </c:spPr>
          <c:invertIfNegative val="0"/>
          <c:cat>
            <c:strRef>
              <c:f>'Recaudo x localidad Nov-24'!$JC$30:$JC$37</c:f>
              <c:strCache>
                <c:ptCount val="8"/>
                <c:pt idx="0">
                  <c:v>TUNJUELITO</c:v>
                </c:pt>
                <c:pt idx="1">
                  <c:v>BOSA</c:v>
                </c:pt>
                <c:pt idx="2">
                  <c:v>TEUSAQUILLO</c:v>
                </c:pt>
                <c:pt idx="3">
                  <c:v>LOS MARTIRES</c:v>
                </c:pt>
                <c:pt idx="4">
                  <c:v>ANTONIO NARIÑO</c:v>
                </c:pt>
                <c:pt idx="5">
                  <c:v>PUENTE ARANDA</c:v>
                </c:pt>
                <c:pt idx="6">
                  <c:v>RAFAEL URIBE URIBE</c:v>
                </c:pt>
                <c:pt idx="7">
                  <c:v>CIUDAD BOLIVAR</c:v>
                </c:pt>
              </c:strCache>
            </c:strRef>
          </c:cat>
          <c:val>
            <c:numRef>
              <c:f>'Recaudo x localidad Nov-24'!$LE$30:$LE$37</c:f>
              <c:numCache>
                <c:formatCode>"$"\ #,##0</c:formatCode>
                <c:ptCount val="8"/>
                <c:pt idx="0">
                  <c:v>2227.136195</c:v>
                </c:pt>
                <c:pt idx="1">
                  <c:v>4836.3952989999989</c:v>
                </c:pt>
                <c:pt idx="2">
                  <c:v>5082.6519489999991</c:v>
                </c:pt>
                <c:pt idx="3">
                  <c:v>2535.960583999999</c:v>
                </c:pt>
                <c:pt idx="4">
                  <c:v>1708.1565839999998</c:v>
                </c:pt>
                <c:pt idx="5">
                  <c:v>2450.6671450000003</c:v>
                </c:pt>
                <c:pt idx="6">
                  <c:v>3591.887597999998</c:v>
                </c:pt>
                <c:pt idx="7">
                  <c:v>3821.136</c:v>
                </c:pt>
              </c:numCache>
            </c:numRef>
          </c:val>
          <c:extLst>
            <c:ext xmlns:c16="http://schemas.microsoft.com/office/drawing/2014/chart" uri="{C3380CC4-5D6E-409C-BE32-E72D297353CC}">
              <c16:uniqueId val="{00000000-E7A9-4B73-9AF3-D03CD4431647}"/>
            </c:ext>
          </c:extLst>
        </c:ser>
        <c:ser>
          <c:idx val="1"/>
          <c:order val="1"/>
          <c:tx>
            <c:strRef>
              <c:f>'Recaudo x localidad Nov-24'!$LF$29</c:f>
              <c:strCache>
                <c:ptCount val="1"/>
                <c:pt idx="0">
                  <c:v>JULIO 2024</c:v>
                </c:pt>
              </c:strCache>
            </c:strRef>
          </c:tx>
          <c:spPr>
            <a:solidFill>
              <a:schemeClr val="accent2"/>
            </a:solidFill>
            <a:ln>
              <a:noFill/>
            </a:ln>
            <a:effectLst/>
            <a:scene3d>
              <a:camera prst="orthographicFront"/>
              <a:lightRig rig="threePt" dir="t"/>
            </a:scene3d>
            <a:sp3d>
              <a:bevelT w="190500" h="38100"/>
            </a:sp3d>
          </c:spPr>
          <c:invertIfNegative val="0"/>
          <c:cat>
            <c:strRef>
              <c:f>'Recaudo x localidad Nov-24'!$JC$30:$JC$37</c:f>
              <c:strCache>
                <c:ptCount val="8"/>
                <c:pt idx="0">
                  <c:v>TUNJUELITO</c:v>
                </c:pt>
                <c:pt idx="1">
                  <c:v>BOSA</c:v>
                </c:pt>
                <c:pt idx="2">
                  <c:v>TEUSAQUILLO</c:v>
                </c:pt>
                <c:pt idx="3">
                  <c:v>LOS MARTIRES</c:v>
                </c:pt>
                <c:pt idx="4">
                  <c:v>ANTONIO NARIÑO</c:v>
                </c:pt>
                <c:pt idx="5">
                  <c:v>PUENTE ARANDA</c:v>
                </c:pt>
                <c:pt idx="6">
                  <c:v>RAFAEL URIBE URIBE</c:v>
                </c:pt>
                <c:pt idx="7">
                  <c:v>CIUDAD BOLIVAR</c:v>
                </c:pt>
              </c:strCache>
            </c:strRef>
          </c:cat>
          <c:val>
            <c:numRef>
              <c:f>'Recaudo x localidad Nov-24'!$LF$30:$LF$37</c:f>
              <c:numCache>
                <c:formatCode>"$"\ #,##0</c:formatCode>
                <c:ptCount val="8"/>
                <c:pt idx="0">
                  <c:v>1731.9365530000005</c:v>
                </c:pt>
                <c:pt idx="1">
                  <c:v>5663.8554800000011</c:v>
                </c:pt>
                <c:pt idx="2">
                  <c:v>1672.6941249999998</c:v>
                </c:pt>
                <c:pt idx="3">
                  <c:v>1809.187353</c:v>
                </c:pt>
                <c:pt idx="4">
                  <c:v>1347.1892650000002</c:v>
                </c:pt>
                <c:pt idx="5">
                  <c:v>6633.1662330000017</c:v>
                </c:pt>
                <c:pt idx="6">
                  <c:v>3617.6925640000009</c:v>
                </c:pt>
                <c:pt idx="7">
                  <c:v>3721.5614650000011</c:v>
                </c:pt>
              </c:numCache>
            </c:numRef>
          </c:val>
          <c:extLst>
            <c:ext xmlns:c16="http://schemas.microsoft.com/office/drawing/2014/chart" uri="{C3380CC4-5D6E-409C-BE32-E72D297353CC}">
              <c16:uniqueId val="{00000001-E7A9-4B73-9AF3-D03CD4431647}"/>
            </c:ext>
          </c:extLst>
        </c:ser>
        <c:ser>
          <c:idx val="2"/>
          <c:order val="2"/>
          <c:tx>
            <c:strRef>
              <c:f>'Recaudo x localidad Nov-24'!$LG$29</c:f>
              <c:strCache>
                <c:ptCount val="1"/>
                <c:pt idx="0">
                  <c:v>AGOSTO 2024</c:v>
                </c:pt>
              </c:strCache>
            </c:strRef>
          </c:tx>
          <c:spPr>
            <a:solidFill>
              <a:schemeClr val="accent3"/>
            </a:solidFill>
            <a:ln>
              <a:noFill/>
            </a:ln>
            <a:effectLst/>
            <a:scene3d>
              <a:camera prst="orthographicFront"/>
              <a:lightRig rig="threePt" dir="t"/>
            </a:scene3d>
            <a:sp3d>
              <a:bevelT w="190500" h="38100"/>
            </a:sp3d>
          </c:spPr>
          <c:invertIfNegative val="0"/>
          <c:cat>
            <c:strRef>
              <c:f>'Recaudo x localidad Nov-24'!$JC$30:$JC$37</c:f>
              <c:strCache>
                <c:ptCount val="8"/>
                <c:pt idx="0">
                  <c:v>TUNJUELITO</c:v>
                </c:pt>
                <c:pt idx="1">
                  <c:v>BOSA</c:v>
                </c:pt>
                <c:pt idx="2">
                  <c:v>TEUSAQUILLO</c:v>
                </c:pt>
                <c:pt idx="3">
                  <c:v>LOS MARTIRES</c:v>
                </c:pt>
                <c:pt idx="4">
                  <c:v>ANTONIO NARIÑO</c:v>
                </c:pt>
                <c:pt idx="5">
                  <c:v>PUENTE ARANDA</c:v>
                </c:pt>
                <c:pt idx="6">
                  <c:v>RAFAEL URIBE URIBE</c:v>
                </c:pt>
                <c:pt idx="7">
                  <c:v>CIUDAD BOLIVAR</c:v>
                </c:pt>
              </c:strCache>
            </c:strRef>
          </c:cat>
          <c:val>
            <c:numRef>
              <c:f>'Recaudo x localidad Nov-24'!$LG$30:$LG$37</c:f>
              <c:numCache>
                <c:formatCode>"$"\ #,##0</c:formatCode>
                <c:ptCount val="8"/>
                <c:pt idx="0">
                  <c:v>1371.4785099999997</c:v>
                </c:pt>
                <c:pt idx="1">
                  <c:v>5359.3446330000024</c:v>
                </c:pt>
                <c:pt idx="2">
                  <c:v>5219.1095259999993</c:v>
                </c:pt>
                <c:pt idx="3">
                  <c:v>2627.0630540000002</c:v>
                </c:pt>
                <c:pt idx="4">
                  <c:v>1430.7012329999998</c:v>
                </c:pt>
                <c:pt idx="5">
                  <c:v>1830.418134</c:v>
                </c:pt>
                <c:pt idx="6">
                  <c:v>3551.6730559999996</c:v>
                </c:pt>
                <c:pt idx="7">
                  <c:v>4193.0089290000014</c:v>
                </c:pt>
              </c:numCache>
            </c:numRef>
          </c:val>
          <c:extLst>
            <c:ext xmlns:c16="http://schemas.microsoft.com/office/drawing/2014/chart" uri="{C3380CC4-5D6E-409C-BE32-E72D297353CC}">
              <c16:uniqueId val="{00000002-E7A9-4B73-9AF3-D03CD4431647}"/>
            </c:ext>
          </c:extLst>
        </c:ser>
        <c:ser>
          <c:idx val="3"/>
          <c:order val="3"/>
          <c:tx>
            <c:strRef>
              <c:f>'Recaudo x localidad Nov-24'!$LH$29</c:f>
              <c:strCache>
                <c:ptCount val="1"/>
                <c:pt idx="0">
                  <c:v>SEPTIEMBRE 2024</c:v>
                </c:pt>
              </c:strCache>
            </c:strRef>
          </c:tx>
          <c:spPr>
            <a:solidFill>
              <a:schemeClr val="accent4"/>
            </a:solidFill>
            <a:ln>
              <a:noFill/>
            </a:ln>
            <a:effectLst/>
            <a:scene3d>
              <a:camera prst="orthographicFront"/>
              <a:lightRig rig="threePt" dir="t"/>
            </a:scene3d>
            <a:sp3d>
              <a:bevelT w="190500" h="38100"/>
            </a:sp3d>
          </c:spPr>
          <c:invertIfNegative val="0"/>
          <c:cat>
            <c:strRef>
              <c:f>'Recaudo x localidad Nov-24'!$JC$30:$JC$37</c:f>
              <c:strCache>
                <c:ptCount val="8"/>
                <c:pt idx="0">
                  <c:v>TUNJUELITO</c:v>
                </c:pt>
                <c:pt idx="1">
                  <c:v>BOSA</c:v>
                </c:pt>
                <c:pt idx="2">
                  <c:v>TEUSAQUILLO</c:v>
                </c:pt>
                <c:pt idx="3">
                  <c:v>LOS MARTIRES</c:v>
                </c:pt>
                <c:pt idx="4">
                  <c:v>ANTONIO NARIÑO</c:v>
                </c:pt>
                <c:pt idx="5">
                  <c:v>PUENTE ARANDA</c:v>
                </c:pt>
                <c:pt idx="6">
                  <c:v>RAFAEL URIBE URIBE</c:v>
                </c:pt>
                <c:pt idx="7">
                  <c:v>CIUDAD BOLIVAR</c:v>
                </c:pt>
              </c:strCache>
            </c:strRef>
          </c:cat>
          <c:val>
            <c:numRef>
              <c:f>'Recaudo x localidad Nov-24'!$LH$30:$LH$37</c:f>
              <c:numCache>
                <c:formatCode>"$"\ #,##0</c:formatCode>
                <c:ptCount val="8"/>
                <c:pt idx="0">
                  <c:v>2381.105427</c:v>
                </c:pt>
                <c:pt idx="1">
                  <c:v>5160.4272110000002</c:v>
                </c:pt>
                <c:pt idx="2">
                  <c:v>1680.556846</c:v>
                </c:pt>
                <c:pt idx="3">
                  <c:v>1604.1492049999997</c:v>
                </c:pt>
                <c:pt idx="4">
                  <c:v>1624.7964790000001</c:v>
                </c:pt>
                <c:pt idx="5">
                  <c:v>6872.134594000001</c:v>
                </c:pt>
                <c:pt idx="6">
                  <c:v>3463.2410810000006</c:v>
                </c:pt>
                <c:pt idx="7">
                  <c:v>2890.6770900000001</c:v>
                </c:pt>
              </c:numCache>
            </c:numRef>
          </c:val>
          <c:extLst>
            <c:ext xmlns:c16="http://schemas.microsoft.com/office/drawing/2014/chart" uri="{C3380CC4-5D6E-409C-BE32-E72D297353CC}">
              <c16:uniqueId val="{00000003-E7A9-4B73-9AF3-D03CD4431647}"/>
            </c:ext>
          </c:extLst>
        </c:ser>
        <c:ser>
          <c:idx val="4"/>
          <c:order val="4"/>
          <c:tx>
            <c:strRef>
              <c:f>'Recaudo x localidad Nov-24'!$LI$29</c:f>
              <c:strCache>
                <c:ptCount val="1"/>
                <c:pt idx="0">
                  <c:v>OCTUBRE 2024</c:v>
                </c:pt>
              </c:strCache>
            </c:strRef>
          </c:tx>
          <c:spPr>
            <a:solidFill>
              <a:schemeClr val="accent5"/>
            </a:solidFill>
            <a:ln>
              <a:noFill/>
            </a:ln>
            <a:effectLst/>
            <a:scene3d>
              <a:camera prst="orthographicFront"/>
              <a:lightRig rig="threePt" dir="t"/>
            </a:scene3d>
            <a:sp3d>
              <a:bevelT w="190500" h="38100"/>
            </a:sp3d>
          </c:spPr>
          <c:invertIfNegative val="0"/>
          <c:cat>
            <c:strRef>
              <c:f>'Recaudo x localidad Nov-24'!$JC$30:$JC$37</c:f>
              <c:strCache>
                <c:ptCount val="8"/>
                <c:pt idx="0">
                  <c:v>TUNJUELITO</c:v>
                </c:pt>
                <c:pt idx="1">
                  <c:v>BOSA</c:v>
                </c:pt>
                <c:pt idx="2">
                  <c:v>TEUSAQUILLO</c:v>
                </c:pt>
                <c:pt idx="3">
                  <c:v>LOS MARTIRES</c:v>
                </c:pt>
                <c:pt idx="4">
                  <c:v>ANTONIO NARIÑO</c:v>
                </c:pt>
                <c:pt idx="5">
                  <c:v>PUENTE ARANDA</c:v>
                </c:pt>
                <c:pt idx="6">
                  <c:v>RAFAEL URIBE URIBE</c:v>
                </c:pt>
                <c:pt idx="7">
                  <c:v>CIUDAD BOLIVAR</c:v>
                </c:pt>
              </c:strCache>
            </c:strRef>
          </c:cat>
          <c:val>
            <c:numRef>
              <c:f>'Recaudo x localidad Nov-24'!$LI$30:$LI$37</c:f>
              <c:numCache>
                <c:formatCode>"$"\ #,##0</c:formatCode>
                <c:ptCount val="8"/>
                <c:pt idx="0">
                  <c:v>1443.011968</c:v>
                </c:pt>
                <c:pt idx="1">
                  <c:v>6921.1412319999999</c:v>
                </c:pt>
                <c:pt idx="2">
                  <c:v>5304.6833559999995</c:v>
                </c:pt>
                <c:pt idx="3">
                  <c:v>2727.7948059999999</c:v>
                </c:pt>
                <c:pt idx="4">
                  <c:v>1542.147706</c:v>
                </c:pt>
                <c:pt idx="5">
                  <c:v>2352.4554400000002</c:v>
                </c:pt>
                <c:pt idx="6">
                  <c:v>3732.1053160000001</c:v>
                </c:pt>
                <c:pt idx="7">
                  <c:v>5115.8622480000004</c:v>
                </c:pt>
              </c:numCache>
            </c:numRef>
          </c:val>
          <c:extLst>
            <c:ext xmlns:c16="http://schemas.microsoft.com/office/drawing/2014/chart" uri="{C3380CC4-5D6E-409C-BE32-E72D297353CC}">
              <c16:uniqueId val="{00000004-E7A9-4B73-9AF3-D03CD4431647}"/>
            </c:ext>
          </c:extLst>
        </c:ser>
        <c:ser>
          <c:idx val="5"/>
          <c:order val="5"/>
          <c:tx>
            <c:strRef>
              <c:f>'Recaudo x localidad Nov-24'!$LJ$29</c:f>
              <c:strCache>
                <c:ptCount val="1"/>
                <c:pt idx="0">
                  <c:v>NOVIEMBRE 2024</c:v>
                </c:pt>
              </c:strCache>
            </c:strRef>
          </c:tx>
          <c:spPr>
            <a:solidFill>
              <a:schemeClr val="accent6"/>
            </a:solidFill>
            <a:ln>
              <a:noFill/>
            </a:ln>
            <a:effectLst/>
            <a:scene3d>
              <a:camera prst="orthographicFront"/>
              <a:lightRig rig="balanced" dir="t">
                <a:rot lat="0" lon="0" rev="8700000"/>
              </a:lightRig>
            </a:scene3d>
            <a:sp3d>
              <a:bevelT w="190500" h="38100"/>
            </a:sp3d>
          </c:spPr>
          <c:invertIfNegative val="0"/>
          <c:cat>
            <c:strRef>
              <c:f>'Recaudo x localidad Nov-24'!$JC$30:$JC$37</c:f>
              <c:strCache>
                <c:ptCount val="8"/>
                <c:pt idx="0">
                  <c:v>TUNJUELITO</c:v>
                </c:pt>
                <c:pt idx="1">
                  <c:v>BOSA</c:v>
                </c:pt>
                <c:pt idx="2">
                  <c:v>TEUSAQUILLO</c:v>
                </c:pt>
                <c:pt idx="3">
                  <c:v>LOS MARTIRES</c:v>
                </c:pt>
                <c:pt idx="4">
                  <c:v>ANTONIO NARIÑO</c:v>
                </c:pt>
                <c:pt idx="5">
                  <c:v>PUENTE ARANDA</c:v>
                </c:pt>
                <c:pt idx="6">
                  <c:v>RAFAEL URIBE URIBE</c:v>
                </c:pt>
                <c:pt idx="7">
                  <c:v>CIUDAD BOLIVAR</c:v>
                </c:pt>
              </c:strCache>
            </c:strRef>
          </c:cat>
          <c:val>
            <c:numRef>
              <c:f>'Recaudo x localidad Nov-24'!$LJ$30:$LJ$37</c:f>
              <c:numCache>
                <c:formatCode>"$"\ #,##0</c:formatCode>
                <c:ptCount val="8"/>
                <c:pt idx="0">
                  <c:v>1621.658557</c:v>
                </c:pt>
                <c:pt idx="1">
                  <c:v>3763.2781399999981</c:v>
                </c:pt>
                <c:pt idx="2">
                  <c:v>1311.3006370000001</c:v>
                </c:pt>
                <c:pt idx="3">
                  <c:v>1132.1933329999997</c:v>
                </c:pt>
                <c:pt idx="4">
                  <c:v>1462.4361060000003</c:v>
                </c:pt>
                <c:pt idx="5">
                  <c:v>5170.2442799999999</c:v>
                </c:pt>
                <c:pt idx="6">
                  <c:v>3159.752829999999</c:v>
                </c:pt>
                <c:pt idx="7">
                  <c:v>2145.8764780000001</c:v>
                </c:pt>
              </c:numCache>
            </c:numRef>
          </c:val>
          <c:extLst>
            <c:ext xmlns:c16="http://schemas.microsoft.com/office/drawing/2014/chart" uri="{C3380CC4-5D6E-409C-BE32-E72D297353CC}">
              <c16:uniqueId val="{00000005-E7A9-4B73-9AF3-D03CD4431647}"/>
            </c:ext>
          </c:extLst>
        </c:ser>
        <c:dLbls>
          <c:showLegendKey val="0"/>
          <c:showVal val="0"/>
          <c:showCatName val="0"/>
          <c:showSerName val="0"/>
          <c:showPercent val="0"/>
          <c:showBubbleSize val="0"/>
        </c:dLbls>
        <c:gapWidth val="219"/>
        <c:overlap val="-27"/>
        <c:axId val="64065136"/>
        <c:axId val="1550180816"/>
        <c:extLst/>
      </c:barChart>
      <c:catAx>
        <c:axId val="64065136"/>
        <c:scaling>
          <c:orientation val="minMax"/>
        </c:scaling>
        <c:delete val="0"/>
        <c:axPos val="b"/>
        <c:numFmt formatCode="#,##0.00" sourceLinked="0"/>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lang="en-US" sz="1100" b="0" i="0" u="none" strike="noStrike" kern="1200" baseline="0">
                <a:solidFill>
                  <a:schemeClr val="accent1">
                    <a:lumMod val="50000"/>
                  </a:schemeClr>
                </a:solidFill>
                <a:latin typeface="+mn-lt"/>
                <a:ea typeface="+mn-ea"/>
                <a:cs typeface="+mn-cs"/>
              </a:defRPr>
            </a:pPr>
            <a:endParaRPr lang="es-CO"/>
          </a:p>
        </c:txPr>
        <c:crossAx val="1550180816"/>
        <c:crosses val="autoZero"/>
        <c:auto val="1"/>
        <c:lblAlgn val="ctr"/>
        <c:lblOffset val="100"/>
        <c:noMultiLvlLbl val="0"/>
      </c:catAx>
      <c:valAx>
        <c:axId val="1550180816"/>
        <c:scaling>
          <c:orientation val="minMax"/>
          <c:max val="7500"/>
        </c:scaling>
        <c:delete val="0"/>
        <c:axPos val="l"/>
        <c:majorGridlines>
          <c:spPr>
            <a:ln w="9525" cap="flat" cmpd="sng" algn="ctr">
              <a:solidFill>
                <a:schemeClr val="tx1">
                  <a:lumMod val="15000"/>
                  <a:lumOff val="85000"/>
                </a:schemeClr>
              </a:solidFill>
              <a:round/>
            </a:ln>
            <a:effectLst/>
          </c:spPr>
        </c:majorGridlines>
        <c:numFmt formatCode="&quot;$&quot;\ #,##0" sourceLinked="1"/>
        <c:majorTickMark val="out"/>
        <c:minorTickMark val="none"/>
        <c:tickLblPos val="nextTo"/>
        <c:spPr>
          <a:noFill/>
          <a:ln>
            <a:solidFill>
              <a:srgbClr val="E7E6E6">
                <a:lumMod val="90000"/>
              </a:srgbClr>
            </a:solidFill>
          </a:ln>
          <a:effectLst/>
        </c:spPr>
        <c:txPr>
          <a:bodyPr rot="-60000000" spcFirstLastPara="1" vertOverflow="ellipsis" vert="horz" wrap="square" anchor="ctr" anchorCtr="1"/>
          <a:lstStyle/>
          <a:p>
            <a:pPr>
              <a:defRPr lang="en-US" sz="1100" b="0" i="0" u="none" strike="noStrike" kern="1200" baseline="0">
                <a:solidFill>
                  <a:schemeClr val="accent1">
                    <a:lumMod val="50000"/>
                  </a:schemeClr>
                </a:solidFill>
                <a:latin typeface="+mn-lt"/>
                <a:ea typeface="+mn-ea"/>
                <a:cs typeface="+mn-cs"/>
              </a:defRPr>
            </a:pPr>
            <a:endParaRPr lang="es-CO"/>
          </a:p>
        </c:txPr>
        <c:crossAx val="64065136"/>
        <c:crosses val="autoZero"/>
        <c:crossBetween val="between"/>
        <c:majorUnit val="1000"/>
      </c:valAx>
      <c:dTable>
        <c:showHorzBorder val="1"/>
        <c:showVertBorder val="1"/>
        <c:showOutline val="1"/>
        <c:showKeys val="1"/>
        <c:spPr>
          <a:noFill/>
          <a:ln w="9525" cap="flat" cmpd="sng" algn="ctr">
            <a:solidFill>
              <a:schemeClr val="tx1">
                <a:lumMod val="15000"/>
                <a:lumOff val="85000"/>
              </a:schemeClr>
            </a:solidFill>
            <a:round/>
          </a:ln>
          <a:effectLst/>
        </c:spPr>
        <c:txPr>
          <a:bodyPr rot="0" spcFirstLastPara="1" vertOverflow="ellipsis" vert="horz" wrap="square" anchor="ctr" anchorCtr="1"/>
          <a:lstStyle/>
          <a:p>
            <a:pPr rtl="0">
              <a:defRPr lang="en-US" sz="1100" b="0" i="0" u="none" strike="noStrike" kern="1200" baseline="0">
                <a:solidFill>
                  <a:schemeClr val="accent1">
                    <a:lumMod val="50000"/>
                  </a:schemeClr>
                </a:solidFill>
                <a:latin typeface="+mn-lt"/>
                <a:ea typeface="+mn-ea"/>
                <a:cs typeface="+mn-cs"/>
              </a:defRPr>
            </a:pPr>
            <a:endParaRPr lang="es-CO"/>
          </a:p>
        </c:txPr>
      </c:dTable>
      <c:spPr>
        <a:noFill/>
        <a:ln>
          <a:noFill/>
        </a:ln>
        <a:effectLst/>
      </c:spPr>
    </c:plotArea>
    <c:legend>
      <c:legendPos val="b"/>
      <c:layout>
        <c:manualLayout>
          <c:xMode val="edge"/>
          <c:yMode val="edge"/>
          <c:x val="0.15493942536714944"/>
          <c:y val="0.94859342454905649"/>
          <c:w val="0.69252072863403058"/>
          <c:h val="4.5136076831252349E-2"/>
        </c:manualLayout>
      </c:layout>
      <c:overlay val="0"/>
      <c:spPr>
        <a:noFill/>
        <a:ln>
          <a:noFill/>
        </a:ln>
        <a:effectLst/>
      </c:spPr>
      <c:txPr>
        <a:bodyPr rot="0" spcFirstLastPara="1" vertOverflow="ellipsis" vert="horz" wrap="square" anchor="ctr" anchorCtr="1"/>
        <a:lstStyle/>
        <a:p>
          <a:pPr>
            <a:defRPr lang="en-US" sz="1100" b="0" i="0" u="none" strike="noStrike" kern="1200" baseline="0">
              <a:solidFill>
                <a:schemeClr val="accent1">
                  <a:lumMod val="50000"/>
                </a:schemeClr>
              </a:solidFill>
              <a:latin typeface="+mn-lt"/>
              <a:ea typeface="+mn-ea"/>
              <a:cs typeface="+mn-cs"/>
            </a:defRPr>
          </a:pPr>
          <a:endParaRPr lang="es-CO"/>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solidFill>
      <a:schemeClr val="bg1"/>
    </a:solidFill>
    <a:ln w="9525" cap="flat" cmpd="sng" algn="ctr">
      <a:noFill/>
      <a:round/>
    </a:ln>
    <a:effectLst/>
  </c:spPr>
  <c:txPr>
    <a:bodyPr/>
    <a:lstStyle/>
    <a:p>
      <a:pPr>
        <a:defRPr lang="en-US" sz="1100" b="0" i="0" u="none" strike="noStrike" kern="1200" baseline="0">
          <a:solidFill>
            <a:schemeClr val="accent1">
              <a:lumMod val="50000"/>
            </a:schemeClr>
          </a:solidFill>
          <a:latin typeface="+mn-lt"/>
          <a:ea typeface="+mn-ea"/>
          <a:cs typeface="+mn-cs"/>
        </a:defRPr>
      </a:pPr>
      <a:endParaRPr lang="es-CO"/>
    </a:p>
  </c:txPr>
  <c:externalData r:id="rId4">
    <c:autoUpdate val="0"/>
  </c:externalData>
</c:chartSpace>
</file>

<file path=ppt/charts/chart1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col"/>
        <c:grouping val="clustered"/>
        <c:varyColors val="0"/>
        <c:ser>
          <c:idx val="0"/>
          <c:order val="0"/>
          <c:tx>
            <c:strRef>
              <c:f>'Recaudo x localidad Nov-24'!$LE$59</c:f>
              <c:strCache>
                <c:ptCount val="1"/>
                <c:pt idx="0">
                  <c:v>JUNIO 2024</c:v>
                </c:pt>
              </c:strCache>
            </c:strRef>
          </c:tx>
          <c:spPr>
            <a:solidFill>
              <a:schemeClr val="accent1"/>
            </a:solidFill>
            <a:ln>
              <a:noFill/>
            </a:ln>
            <a:effectLst/>
            <a:scene3d>
              <a:camera prst="orthographicFront"/>
              <a:lightRig rig="threePt" dir="t"/>
            </a:scene3d>
            <a:sp3d>
              <a:bevelT w="190500" h="38100"/>
            </a:sp3d>
          </c:spPr>
          <c:invertIfNegative val="0"/>
          <c:cat>
            <c:strRef>
              <c:f>'Recaudo x localidad Nov-24'!$JC$60:$JC$61</c:f>
              <c:strCache>
                <c:ptCount val="2"/>
                <c:pt idx="0">
                  <c:v>KENNEDY</c:v>
                </c:pt>
                <c:pt idx="1">
                  <c:v>FONTIBON</c:v>
                </c:pt>
              </c:strCache>
            </c:strRef>
          </c:cat>
          <c:val>
            <c:numRef>
              <c:f>'Recaudo x localidad Nov-24'!$LE$60:$LE$61</c:f>
              <c:numCache>
                <c:formatCode>"$"\ #,##0</c:formatCode>
                <c:ptCount val="2"/>
                <c:pt idx="0">
                  <c:v>10378.536265000001</c:v>
                </c:pt>
                <c:pt idx="1">
                  <c:v>5784.9859640000013</c:v>
                </c:pt>
              </c:numCache>
            </c:numRef>
          </c:val>
          <c:extLst>
            <c:ext xmlns:c16="http://schemas.microsoft.com/office/drawing/2014/chart" uri="{C3380CC4-5D6E-409C-BE32-E72D297353CC}">
              <c16:uniqueId val="{00000000-8732-4513-92D8-EF19218E02BB}"/>
            </c:ext>
          </c:extLst>
        </c:ser>
        <c:ser>
          <c:idx val="2"/>
          <c:order val="1"/>
          <c:tx>
            <c:strRef>
              <c:f>'Recaudo x localidad Nov-24'!$LF$59</c:f>
              <c:strCache>
                <c:ptCount val="1"/>
                <c:pt idx="0">
                  <c:v>JULIO 2024</c:v>
                </c:pt>
              </c:strCache>
            </c:strRef>
          </c:tx>
          <c:spPr>
            <a:solidFill>
              <a:schemeClr val="accent3"/>
            </a:solidFill>
            <a:ln>
              <a:noFill/>
            </a:ln>
            <a:effectLst/>
            <a:scene3d>
              <a:camera prst="orthographicFront"/>
              <a:lightRig rig="threePt" dir="t"/>
            </a:scene3d>
            <a:sp3d>
              <a:bevelT w="190500" h="38100"/>
            </a:sp3d>
          </c:spPr>
          <c:invertIfNegative val="0"/>
          <c:cat>
            <c:strRef>
              <c:f>'Recaudo x localidad Nov-24'!$JC$60:$JC$61</c:f>
              <c:strCache>
                <c:ptCount val="2"/>
                <c:pt idx="0">
                  <c:v>KENNEDY</c:v>
                </c:pt>
                <c:pt idx="1">
                  <c:v>FONTIBON</c:v>
                </c:pt>
              </c:strCache>
            </c:strRef>
          </c:cat>
          <c:val>
            <c:numRef>
              <c:f>'Recaudo x localidad Nov-24'!$LF$60:$LF$61</c:f>
              <c:numCache>
                <c:formatCode>"$"\ #,##0</c:formatCode>
                <c:ptCount val="2"/>
                <c:pt idx="0">
                  <c:v>13354.134462</c:v>
                </c:pt>
                <c:pt idx="1">
                  <c:v>7134.5376670000005</c:v>
                </c:pt>
              </c:numCache>
            </c:numRef>
          </c:val>
          <c:extLst>
            <c:ext xmlns:c16="http://schemas.microsoft.com/office/drawing/2014/chart" uri="{C3380CC4-5D6E-409C-BE32-E72D297353CC}">
              <c16:uniqueId val="{00000001-8732-4513-92D8-EF19218E02BB}"/>
            </c:ext>
          </c:extLst>
        </c:ser>
        <c:ser>
          <c:idx val="3"/>
          <c:order val="2"/>
          <c:tx>
            <c:strRef>
              <c:f>'Recaudo x localidad Nov-24'!$LG$59</c:f>
              <c:strCache>
                <c:ptCount val="1"/>
                <c:pt idx="0">
                  <c:v>AGOSTO 2024</c:v>
                </c:pt>
              </c:strCache>
            </c:strRef>
          </c:tx>
          <c:spPr>
            <a:solidFill>
              <a:schemeClr val="accent4"/>
            </a:solidFill>
            <a:ln>
              <a:noFill/>
            </a:ln>
            <a:effectLst/>
            <a:scene3d>
              <a:camera prst="orthographicFront"/>
              <a:lightRig rig="threePt" dir="t"/>
            </a:scene3d>
            <a:sp3d>
              <a:bevelT w="190500" h="38100"/>
            </a:sp3d>
          </c:spPr>
          <c:invertIfNegative val="0"/>
          <c:cat>
            <c:strRef>
              <c:f>'Recaudo x localidad Nov-24'!$JC$60:$JC$61</c:f>
              <c:strCache>
                <c:ptCount val="2"/>
                <c:pt idx="0">
                  <c:v>KENNEDY</c:v>
                </c:pt>
                <c:pt idx="1">
                  <c:v>FONTIBON</c:v>
                </c:pt>
              </c:strCache>
            </c:strRef>
          </c:cat>
          <c:val>
            <c:numRef>
              <c:f>'Recaudo x localidad Nov-24'!$LG$60:$LG$61</c:f>
              <c:numCache>
                <c:formatCode>"$"\ #,##0</c:formatCode>
                <c:ptCount val="2"/>
                <c:pt idx="0">
                  <c:v>11949.164242000001</c:v>
                </c:pt>
                <c:pt idx="1">
                  <c:v>6581.6336140000003</c:v>
                </c:pt>
              </c:numCache>
            </c:numRef>
          </c:val>
          <c:extLst>
            <c:ext xmlns:c16="http://schemas.microsoft.com/office/drawing/2014/chart" uri="{C3380CC4-5D6E-409C-BE32-E72D297353CC}">
              <c16:uniqueId val="{00000002-8732-4513-92D8-EF19218E02BB}"/>
            </c:ext>
          </c:extLst>
        </c:ser>
        <c:ser>
          <c:idx val="4"/>
          <c:order val="3"/>
          <c:tx>
            <c:strRef>
              <c:f>'Recaudo x localidad Nov-24'!$LH$59</c:f>
              <c:strCache>
                <c:ptCount val="1"/>
                <c:pt idx="0">
                  <c:v>SEPTIEMBRE 2024</c:v>
                </c:pt>
              </c:strCache>
            </c:strRef>
          </c:tx>
          <c:spPr>
            <a:solidFill>
              <a:schemeClr val="accent5"/>
            </a:solidFill>
            <a:ln>
              <a:noFill/>
            </a:ln>
            <a:effectLst/>
            <a:scene3d>
              <a:camera prst="orthographicFront"/>
              <a:lightRig rig="threePt" dir="t"/>
            </a:scene3d>
            <a:sp3d>
              <a:bevelT w="190500" h="38100"/>
            </a:sp3d>
          </c:spPr>
          <c:invertIfNegative val="0"/>
          <c:cat>
            <c:strRef>
              <c:f>'Recaudo x localidad Nov-24'!$JC$60:$JC$61</c:f>
              <c:strCache>
                <c:ptCount val="2"/>
                <c:pt idx="0">
                  <c:v>KENNEDY</c:v>
                </c:pt>
                <c:pt idx="1">
                  <c:v>FONTIBON</c:v>
                </c:pt>
              </c:strCache>
            </c:strRef>
          </c:cat>
          <c:val>
            <c:numRef>
              <c:f>'Recaudo x localidad Nov-24'!$LH$60:$LH$61</c:f>
              <c:numCache>
                <c:formatCode>"$"\ #,##0</c:formatCode>
                <c:ptCount val="2"/>
                <c:pt idx="0">
                  <c:v>12511.376846999998</c:v>
                </c:pt>
                <c:pt idx="1">
                  <c:v>6901.4149619999998</c:v>
                </c:pt>
              </c:numCache>
            </c:numRef>
          </c:val>
          <c:extLst>
            <c:ext xmlns:c16="http://schemas.microsoft.com/office/drawing/2014/chart" uri="{C3380CC4-5D6E-409C-BE32-E72D297353CC}">
              <c16:uniqueId val="{00000003-8732-4513-92D8-EF19218E02BB}"/>
            </c:ext>
          </c:extLst>
        </c:ser>
        <c:ser>
          <c:idx val="5"/>
          <c:order val="4"/>
          <c:tx>
            <c:strRef>
              <c:f>'Recaudo x localidad Nov-24'!$LI$59</c:f>
              <c:strCache>
                <c:ptCount val="1"/>
                <c:pt idx="0">
                  <c:v>OCTUBRE 2024</c:v>
                </c:pt>
              </c:strCache>
            </c:strRef>
          </c:tx>
          <c:spPr>
            <a:solidFill>
              <a:schemeClr val="accent6"/>
            </a:solidFill>
            <a:ln>
              <a:noFill/>
            </a:ln>
            <a:effectLst/>
            <a:scene3d>
              <a:camera prst="orthographicFront"/>
              <a:lightRig rig="threePt" dir="t"/>
            </a:scene3d>
            <a:sp3d>
              <a:bevelT w="190500" h="38100"/>
            </a:sp3d>
          </c:spPr>
          <c:invertIfNegative val="0"/>
          <c:cat>
            <c:strRef>
              <c:f>'Recaudo x localidad Nov-24'!$JC$60:$JC$61</c:f>
              <c:strCache>
                <c:ptCount val="2"/>
                <c:pt idx="0">
                  <c:v>KENNEDY</c:v>
                </c:pt>
                <c:pt idx="1">
                  <c:v>FONTIBON</c:v>
                </c:pt>
              </c:strCache>
            </c:strRef>
          </c:cat>
          <c:val>
            <c:numRef>
              <c:f>'Recaudo x localidad Nov-24'!$LI$60:$LI$61</c:f>
              <c:numCache>
                <c:formatCode>"$"\ #,##0</c:formatCode>
                <c:ptCount val="2"/>
                <c:pt idx="0">
                  <c:v>11980.729716</c:v>
                </c:pt>
                <c:pt idx="1">
                  <c:v>7114.6563370000003</c:v>
                </c:pt>
              </c:numCache>
            </c:numRef>
          </c:val>
          <c:extLst>
            <c:ext xmlns:c16="http://schemas.microsoft.com/office/drawing/2014/chart" uri="{C3380CC4-5D6E-409C-BE32-E72D297353CC}">
              <c16:uniqueId val="{00000004-8732-4513-92D8-EF19218E02BB}"/>
            </c:ext>
          </c:extLst>
        </c:ser>
        <c:ser>
          <c:idx val="1"/>
          <c:order val="5"/>
          <c:tx>
            <c:strRef>
              <c:f>'Recaudo x localidad Nov-24'!$LJ$59</c:f>
              <c:strCache>
                <c:ptCount val="1"/>
                <c:pt idx="0">
                  <c:v>NOVIEMBRE 2024</c:v>
                </c:pt>
              </c:strCache>
            </c:strRef>
          </c:tx>
          <c:spPr>
            <a:solidFill>
              <a:schemeClr val="accent2"/>
            </a:solidFill>
            <a:ln>
              <a:noFill/>
            </a:ln>
            <a:effectLst/>
            <a:scene3d>
              <a:camera prst="orthographicFront"/>
              <a:lightRig rig="balanced" dir="t">
                <a:rot lat="0" lon="0" rev="8700000"/>
              </a:lightRig>
            </a:scene3d>
            <a:sp3d>
              <a:bevelT w="190500" h="38100"/>
            </a:sp3d>
          </c:spPr>
          <c:invertIfNegative val="0"/>
          <c:cat>
            <c:strRef>
              <c:f>'Recaudo x localidad Nov-24'!$JC$60:$JC$61</c:f>
              <c:strCache>
                <c:ptCount val="2"/>
                <c:pt idx="0">
                  <c:v>KENNEDY</c:v>
                </c:pt>
                <c:pt idx="1">
                  <c:v>FONTIBON</c:v>
                </c:pt>
              </c:strCache>
            </c:strRef>
          </c:cat>
          <c:val>
            <c:numRef>
              <c:f>'Recaudo x localidad Nov-24'!$LJ$60:$LJ$61</c:f>
              <c:numCache>
                <c:formatCode>"$"\ #,##0</c:formatCode>
                <c:ptCount val="2"/>
                <c:pt idx="0">
                  <c:v>11540.675037000001</c:v>
                </c:pt>
                <c:pt idx="1">
                  <c:v>6084.2493420000001</c:v>
                </c:pt>
              </c:numCache>
            </c:numRef>
          </c:val>
          <c:extLst>
            <c:ext xmlns:c16="http://schemas.microsoft.com/office/drawing/2014/chart" uri="{C3380CC4-5D6E-409C-BE32-E72D297353CC}">
              <c16:uniqueId val="{00000005-8732-4513-92D8-EF19218E02BB}"/>
            </c:ext>
          </c:extLst>
        </c:ser>
        <c:dLbls>
          <c:showLegendKey val="0"/>
          <c:showVal val="0"/>
          <c:showCatName val="0"/>
          <c:showSerName val="0"/>
          <c:showPercent val="0"/>
          <c:showBubbleSize val="0"/>
        </c:dLbls>
        <c:gapWidth val="219"/>
        <c:overlap val="-27"/>
        <c:axId val="125604768"/>
        <c:axId val="16313536"/>
      </c:barChart>
      <c:catAx>
        <c:axId val="125604768"/>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lang="en-US" sz="1100" b="0" i="0" u="none" strike="noStrike" kern="1200" baseline="0">
                <a:solidFill>
                  <a:schemeClr val="accent1">
                    <a:lumMod val="50000"/>
                  </a:schemeClr>
                </a:solidFill>
                <a:latin typeface="+mn-lt"/>
                <a:ea typeface="+mn-ea"/>
                <a:cs typeface="+mn-cs"/>
              </a:defRPr>
            </a:pPr>
            <a:endParaRPr lang="es-CO"/>
          </a:p>
        </c:txPr>
        <c:crossAx val="16313536"/>
        <c:crosses val="autoZero"/>
        <c:auto val="1"/>
        <c:lblAlgn val="ctr"/>
        <c:lblOffset val="100"/>
        <c:noMultiLvlLbl val="0"/>
      </c:catAx>
      <c:valAx>
        <c:axId val="16313536"/>
        <c:scaling>
          <c:orientation val="minMax"/>
        </c:scaling>
        <c:delete val="0"/>
        <c:axPos val="l"/>
        <c:majorGridlines>
          <c:spPr>
            <a:ln w="9525" cap="flat" cmpd="sng" algn="ctr">
              <a:solidFill>
                <a:schemeClr val="tx1">
                  <a:lumMod val="15000"/>
                  <a:lumOff val="85000"/>
                </a:schemeClr>
              </a:solidFill>
              <a:round/>
            </a:ln>
            <a:effectLst/>
          </c:spPr>
        </c:majorGridlines>
        <c:numFmt formatCode="&quot;$&quot;\ #,##0" sourceLinked="1"/>
        <c:majorTickMark val="none"/>
        <c:minorTickMark val="none"/>
        <c:tickLblPos val="nextTo"/>
        <c:spPr>
          <a:noFill/>
          <a:ln>
            <a:noFill/>
          </a:ln>
          <a:effectLst/>
        </c:spPr>
        <c:txPr>
          <a:bodyPr rot="-60000000" spcFirstLastPara="1" vertOverflow="ellipsis" vert="horz" wrap="square" anchor="ctr" anchorCtr="1"/>
          <a:lstStyle/>
          <a:p>
            <a:pPr>
              <a:defRPr lang="en-US" sz="1100" b="0" i="0" u="none" strike="noStrike" kern="1200" baseline="0">
                <a:solidFill>
                  <a:schemeClr val="accent1">
                    <a:lumMod val="50000"/>
                  </a:schemeClr>
                </a:solidFill>
                <a:latin typeface="+mn-lt"/>
                <a:ea typeface="+mn-ea"/>
                <a:cs typeface="+mn-cs"/>
              </a:defRPr>
            </a:pPr>
            <a:endParaRPr lang="es-CO"/>
          </a:p>
        </c:txPr>
        <c:crossAx val="125604768"/>
        <c:crossesAt val="1"/>
        <c:crossBetween val="between"/>
      </c:valAx>
      <c:dTable>
        <c:showHorzBorder val="1"/>
        <c:showVertBorder val="1"/>
        <c:showOutline val="1"/>
        <c:showKeys val="1"/>
        <c:spPr>
          <a:noFill/>
          <a:ln w="9525" cap="flat" cmpd="sng" algn="ctr">
            <a:solidFill>
              <a:schemeClr val="tx1">
                <a:lumMod val="15000"/>
                <a:lumOff val="85000"/>
              </a:schemeClr>
            </a:solidFill>
            <a:round/>
          </a:ln>
          <a:effectLst/>
        </c:spPr>
        <c:txPr>
          <a:bodyPr rot="0" spcFirstLastPara="1" vertOverflow="ellipsis" vert="horz" wrap="square" anchor="ctr" anchorCtr="1"/>
          <a:lstStyle/>
          <a:p>
            <a:pPr rtl="0">
              <a:defRPr lang="en-US" sz="1100" b="0" i="0" u="none" strike="noStrike" kern="1200" baseline="0">
                <a:solidFill>
                  <a:schemeClr val="accent1">
                    <a:lumMod val="50000"/>
                  </a:schemeClr>
                </a:solidFill>
                <a:latin typeface="+mn-lt"/>
                <a:ea typeface="+mn-ea"/>
                <a:cs typeface="+mn-cs"/>
              </a:defRPr>
            </a:pPr>
            <a:endParaRPr lang="es-CO"/>
          </a:p>
        </c:txPr>
      </c:dTable>
      <c:spPr>
        <a:noFill/>
        <a:ln>
          <a:noFill/>
        </a:ln>
        <a:effectLst/>
      </c:spPr>
    </c:plotArea>
    <c:legend>
      <c:legendPos val="b"/>
      <c:overlay val="0"/>
      <c:spPr>
        <a:noFill/>
        <a:ln>
          <a:noFill/>
        </a:ln>
        <a:effectLst/>
      </c:spPr>
      <c:txPr>
        <a:bodyPr rot="0" spcFirstLastPara="1" vertOverflow="ellipsis" vert="horz" wrap="square" anchor="ctr" anchorCtr="1"/>
        <a:lstStyle/>
        <a:p>
          <a:pPr>
            <a:defRPr lang="en-US" sz="1100" b="0" i="0" u="none" strike="noStrike" kern="1200" baseline="0">
              <a:solidFill>
                <a:schemeClr val="accent1">
                  <a:lumMod val="50000"/>
                </a:schemeClr>
              </a:solidFill>
              <a:latin typeface="+mn-lt"/>
              <a:ea typeface="+mn-ea"/>
              <a:cs typeface="+mn-cs"/>
            </a:defRPr>
          </a:pPr>
          <a:endParaRPr lang="es-CO"/>
        </a:p>
      </c:txPr>
    </c:legend>
    <c:plotVisOnly val="1"/>
    <c:dispBlanksAs val="gap"/>
    <c:showDLblsOverMax val="0"/>
  </c:chart>
  <c:spPr>
    <a:noFill/>
    <a:ln>
      <a:noFill/>
    </a:ln>
    <a:effectLst/>
  </c:spPr>
  <c:txPr>
    <a:bodyPr/>
    <a:lstStyle/>
    <a:p>
      <a:pPr>
        <a:defRPr lang="en-US" sz="1100" b="0" i="0" u="none" strike="noStrike" kern="1200" baseline="0">
          <a:solidFill>
            <a:schemeClr val="accent1">
              <a:lumMod val="50000"/>
            </a:schemeClr>
          </a:solidFill>
          <a:latin typeface="+mn-lt"/>
          <a:ea typeface="+mn-ea"/>
          <a:cs typeface="+mn-cs"/>
        </a:defRPr>
      </a:pPr>
      <a:endParaRPr lang="es-CO"/>
    </a:p>
  </c:txPr>
  <c:externalData r:id="rId4">
    <c:autoUpdate val="0"/>
  </c:externalData>
</c:chartSpace>
</file>

<file path=ppt/charts/chart1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col"/>
        <c:grouping val="clustered"/>
        <c:varyColors val="0"/>
        <c:ser>
          <c:idx val="1"/>
          <c:order val="0"/>
          <c:tx>
            <c:strRef>
              <c:f>'Recaudo x localidad Nov-24'!$LE$86</c:f>
              <c:strCache>
                <c:ptCount val="1"/>
                <c:pt idx="0">
                  <c:v>JUNIO 2024</c:v>
                </c:pt>
              </c:strCache>
            </c:strRef>
          </c:tx>
          <c:spPr>
            <a:solidFill>
              <a:schemeClr val="accent2"/>
            </a:solidFill>
            <a:ln>
              <a:noFill/>
            </a:ln>
            <a:effectLst/>
            <a:scene3d>
              <a:camera prst="orthographicFront"/>
              <a:lightRig rig="threePt" dir="t"/>
            </a:scene3d>
            <a:sp3d>
              <a:bevelT w="190500" h="38100"/>
            </a:sp3d>
          </c:spPr>
          <c:invertIfNegative val="0"/>
          <c:cat>
            <c:strRef>
              <c:f>'Recaudo x localidad Nov-24'!$JC$87:$JC$88</c:f>
              <c:strCache>
                <c:ptCount val="2"/>
                <c:pt idx="0">
                  <c:v>ENGATIVÁ</c:v>
                </c:pt>
                <c:pt idx="1">
                  <c:v>BARRIOS UNIDOS</c:v>
                </c:pt>
              </c:strCache>
            </c:strRef>
          </c:cat>
          <c:val>
            <c:numRef>
              <c:f>'Recaudo x localidad Nov-24'!$LE$87:$LE$88</c:f>
              <c:numCache>
                <c:formatCode>"$"\ #,##0</c:formatCode>
                <c:ptCount val="2"/>
                <c:pt idx="0">
                  <c:v>7528.4653380000009</c:v>
                </c:pt>
                <c:pt idx="1">
                  <c:v>4302.1653230000002</c:v>
                </c:pt>
              </c:numCache>
            </c:numRef>
          </c:val>
          <c:extLst>
            <c:ext xmlns:c16="http://schemas.microsoft.com/office/drawing/2014/chart" uri="{C3380CC4-5D6E-409C-BE32-E72D297353CC}">
              <c16:uniqueId val="{00000000-F57C-4E1B-ADAE-ADFF38D0F5A7}"/>
            </c:ext>
          </c:extLst>
        </c:ser>
        <c:ser>
          <c:idx val="2"/>
          <c:order val="1"/>
          <c:tx>
            <c:strRef>
              <c:f>'Recaudo x localidad Nov-24'!$LF$86</c:f>
              <c:strCache>
                <c:ptCount val="1"/>
                <c:pt idx="0">
                  <c:v>JULIO 2024</c:v>
                </c:pt>
              </c:strCache>
            </c:strRef>
          </c:tx>
          <c:spPr>
            <a:solidFill>
              <a:schemeClr val="accent3"/>
            </a:solidFill>
            <a:ln>
              <a:noFill/>
            </a:ln>
            <a:effectLst/>
            <a:scene3d>
              <a:camera prst="orthographicFront"/>
              <a:lightRig rig="threePt" dir="t"/>
            </a:scene3d>
            <a:sp3d>
              <a:bevelT w="190500" h="38100"/>
            </a:sp3d>
          </c:spPr>
          <c:invertIfNegative val="0"/>
          <c:cat>
            <c:strRef>
              <c:f>'Recaudo x localidad Nov-24'!$JC$87:$JC$88</c:f>
              <c:strCache>
                <c:ptCount val="2"/>
                <c:pt idx="0">
                  <c:v>ENGATIVÁ</c:v>
                </c:pt>
                <c:pt idx="1">
                  <c:v>BARRIOS UNIDOS</c:v>
                </c:pt>
              </c:strCache>
            </c:strRef>
          </c:cat>
          <c:val>
            <c:numRef>
              <c:f>'Recaudo x localidad Nov-24'!$LF$87:$LF$88</c:f>
              <c:numCache>
                <c:formatCode>"$"\ #,##0</c:formatCode>
                <c:ptCount val="2"/>
                <c:pt idx="0">
                  <c:v>13539.297539999994</c:v>
                </c:pt>
                <c:pt idx="1">
                  <c:v>2685.4243600000004</c:v>
                </c:pt>
              </c:numCache>
            </c:numRef>
          </c:val>
          <c:extLst>
            <c:ext xmlns:c16="http://schemas.microsoft.com/office/drawing/2014/chart" uri="{C3380CC4-5D6E-409C-BE32-E72D297353CC}">
              <c16:uniqueId val="{00000001-F57C-4E1B-ADAE-ADFF38D0F5A7}"/>
            </c:ext>
          </c:extLst>
        </c:ser>
        <c:ser>
          <c:idx val="3"/>
          <c:order val="2"/>
          <c:tx>
            <c:strRef>
              <c:f>'Recaudo x localidad Nov-24'!$LG$86</c:f>
              <c:strCache>
                <c:ptCount val="1"/>
                <c:pt idx="0">
                  <c:v>AGOSTO 2024</c:v>
                </c:pt>
              </c:strCache>
            </c:strRef>
          </c:tx>
          <c:spPr>
            <a:solidFill>
              <a:schemeClr val="accent4"/>
            </a:solidFill>
            <a:ln>
              <a:noFill/>
            </a:ln>
            <a:effectLst/>
            <a:scene3d>
              <a:camera prst="orthographicFront"/>
              <a:lightRig rig="threePt" dir="t"/>
            </a:scene3d>
            <a:sp3d>
              <a:bevelT w="190500" h="38100"/>
            </a:sp3d>
          </c:spPr>
          <c:invertIfNegative val="0"/>
          <c:cat>
            <c:strRef>
              <c:f>'Recaudo x localidad Nov-24'!$JC$87:$JC$88</c:f>
              <c:strCache>
                <c:ptCount val="2"/>
                <c:pt idx="0">
                  <c:v>ENGATIVÁ</c:v>
                </c:pt>
                <c:pt idx="1">
                  <c:v>BARRIOS UNIDOS</c:v>
                </c:pt>
              </c:strCache>
            </c:strRef>
          </c:cat>
          <c:val>
            <c:numRef>
              <c:f>'Recaudo x localidad Nov-24'!$LG$87:$LG$88</c:f>
              <c:numCache>
                <c:formatCode>"$"\ #,##0</c:formatCode>
                <c:ptCount val="2"/>
                <c:pt idx="0">
                  <c:v>7160.2543669999995</c:v>
                </c:pt>
                <c:pt idx="1">
                  <c:v>5207.8498639999998</c:v>
                </c:pt>
              </c:numCache>
            </c:numRef>
          </c:val>
          <c:extLst>
            <c:ext xmlns:c16="http://schemas.microsoft.com/office/drawing/2014/chart" uri="{C3380CC4-5D6E-409C-BE32-E72D297353CC}">
              <c16:uniqueId val="{00000002-F57C-4E1B-ADAE-ADFF38D0F5A7}"/>
            </c:ext>
          </c:extLst>
        </c:ser>
        <c:ser>
          <c:idx val="4"/>
          <c:order val="3"/>
          <c:tx>
            <c:strRef>
              <c:f>'Recaudo x localidad Nov-24'!$LH$86</c:f>
              <c:strCache>
                <c:ptCount val="1"/>
                <c:pt idx="0">
                  <c:v>SEPTIEMBRE 2024</c:v>
                </c:pt>
              </c:strCache>
            </c:strRef>
          </c:tx>
          <c:spPr>
            <a:solidFill>
              <a:schemeClr val="accent5"/>
            </a:solidFill>
            <a:ln>
              <a:noFill/>
            </a:ln>
            <a:effectLst/>
            <a:scene3d>
              <a:camera prst="orthographicFront"/>
              <a:lightRig rig="threePt" dir="t"/>
            </a:scene3d>
            <a:sp3d>
              <a:bevelT w="190500" h="38100"/>
            </a:sp3d>
          </c:spPr>
          <c:invertIfNegative val="0"/>
          <c:cat>
            <c:strRef>
              <c:f>'Recaudo x localidad Nov-24'!$JC$87:$JC$88</c:f>
              <c:strCache>
                <c:ptCount val="2"/>
                <c:pt idx="0">
                  <c:v>ENGATIVÁ</c:v>
                </c:pt>
                <c:pt idx="1">
                  <c:v>BARRIOS UNIDOS</c:v>
                </c:pt>
              </c:strCache>
            </c:strRef>
          </c:cat>
          <c:val>
            <c:numRef>
              <c:f>'Recaudo x localidad Nov-24'!$LH$87:$LH$88</c:f>
              <c:numCache>
                <c:formatCode>"$"\ #,##0</c:formatCode>
                <c:ptCount val="2"/>
                <c:pt idx="0">
                  <c:v>13733.032925000003</c:v>
                </c:pt>
                <c:pt idx="1">
                  <c:v>1821.6144919999999</c:v>
                </c:pt>
              </c:numCache>
            </c:numRef>
          </c:val>
          <c:extLst>
            <c:ext xmlns:c16="http://schemas.microsoft.com/office/drawing/2014/chart" uri="{C3380CC4-5D6E-409C-BE32-E72D297353CC}">
              <c16:uniqueId val="{00000003-F57C-4E1B-ADAE-ADFF38D0F5A7}"/>
            </c:ext>
          </c:extLst>
        </c:ser>
        <c:ser>
          <c:idx val="5"/>
          <c:order val="4"/>
          <c:tx>
            <c:strRef>
              <c:f>'Recaudo x localidad Nov-24'!$LI$86</c:f>
              <c:strCache>
                <c:ptCount val="1"/>
                <c:pt idx="0">
                  <c:v>OCTUBRE 2024</c:v>
                </c:pt>
              </c:strCache>
            </c:strRef>
          </c:tx>
          <c:spPr>
            <a:solidFill>
              <a:schemeClr val="accent6"/>
            </a:solidFill>
            <a:ln>
              <a:noFill/>
            </a:ln>
            <a:effectLst/>
            <a:scene3d>
              <a:camera prst="orthographicFront"/>
              <a:lightRig rig="threePt" dir="t"/>
            </a:scene3d>
            <a:sp3d>
              <a:bevelT w="190500" h="38100"/>
            </a:sp3d>
          </c:spPr>
          <c:invertIfNegative val="0"/>
          <c:cat>
            <c:strRef>
              <c:f>'Recaudo x localidad Nov-24'!$JC$87:$JC$88</c:f>
              <c:strCache>
                <c:ptCount val="2"/>
                <c:pt idx="0">
                  <c:v>ENGATIVÁ</c:v>
                </c:pt>
                <c:pt idx="1">
                  <c:v>BARRIOS UNIDOS</c:v>
                </c:pt>
              </c:strCache>
            </c:strRef>
          </c:cat>
          <c:val>
            <c:numRef>
              <c:f>'Recaudo x localidad Nov-24'!$LI$87:$LI$88</c:f>
              <c:numCache>
                <c:formatCode>"$"\ #,##0</c:formatCode>
                <c:ptCount val="2"/>
                <c:pt idx="0">
                  <c:v>7660.0282049999996</c:v>
                </c:pt>
                <c:pt idx="1">
                  <c:v>6319.2720790000003</c:v>
                </c:pt>
              </c:numCache>
            </c:numRef>
          </c:val>
          <c:extLst>
            <c:ext xmlns:c16="http://schemas.microsoft.com/office/drawing/2014/chart" uri="{C3380CC4-5D6E-409C-BE32-E72D297353CC}">
              <c16:uniqueId val="{00000004-F57C-4E1B-ADAE-ADFF38D0F5A7}"/>
            </c:ext>
          </c:extLst>
        </c:ser>
        <c:ser>
          <c:idx val="0"/>
          <c:order val="5"/>
          <c:tx>
            <c:strRef>
              <c:f>'Recaudo x localidad Nov-24'!$LJ$86</c:f>
              <c:strCache>
                <c:ptCount val="1"/>
                <c:pt idx="0">
                  <c:v>NOVIEMBRE 2024</c:v>
                </c:pt>
              </c:strCache>
            </c:strRef>
          </c:tx>
          <c:spPr>
            <a:solidFill>
              <a:schemeClr val="accent1"/>
            </a:solidFill>
            <a:ln>
              <a:noFill/>
            </a:ln>
            <a:effectLst/>
            <a:scene3d>
              <a:camera prst="orthographicFront"/>
              <a:lightRig rig="balanced" dir="t">
                <a:rot lat="0" lon="0" rev="8700000"/>
              </a:lightRig>
            </a:scene3d>
            <a:sp3d>
              <a:bevelT w="190500" h="38100"/>
            </a:sp3d>
          </c:spPr>
          <c:invertIfNegative val="0"/>
          <c:cat>
            <c:strRef>
              <c:f>'Recaudo x localidad Nov-24'!$JC$87:$JC$88</c:f>
              <c:strCache>
                <c:ptCount val="2"/>
                <c:pt idx="0">
                  <c:v>ENGATIVÁ</c:v>
                </c:pt>
                <c:pt idx="1">
                  <c:v>BARRIOS UNIDOS</c:v>
                </c:pt>
              </c:strCache>
            </c:strRef>
          </c:cat>
          <c:val>
            <c:numRef>
              <c:f>'Recaudo x localidad Nov-24'!$LJ$87:$LJ$88</c:f>
              <c:numCache>
                <c:formatCode>"$"\ #,##0</c:formatCode>
                <c:ptCount val="2"/>
                <c:pt idx="0">
                  <c:v>11463.735723000002</c:v>
                </c:pt>
                <c:pt idx="1">
                  <c:v>839.88718700000004</c:v>
                </c:pt>
              </c:numCache>
            </c:numRef>
          </c:val>
          <c:extLst>
            <c:ext xmlns:c16="http://schemas.microsoft.com/office/drawing/2014/chart" uri="{C3380CC4-5D6E-409C-BE32-E72D297353CC}">
              <c16:uniqueId val="{00000005-F57C-4E1B-ADAE-ADFF38D0F5A7}"/>
            </c:ext>
          </c:extLst>
        </c:ser>
        <c:dLbls>
          <c:showLegendKey val="0"/>
          <c:showVal val="0"/>
          <c:showCatName val="0"/>
          <c:showSerName val="0"/>
          <c:showPercent val="0"/>
          <c:showBubbleSize val="0"/>
        </c:dLbls>
        <c:gapWidth val="219"/>
        <c:overlap val="-27"/>
        <c:axId val="64098736"/>
        <c:axId val="1550171248"/>
      </c:barChart>
      <c:catAx>
        <c:axId val="64098736"/>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lang="en-US" sz="1100" b="0" i="0" u="none" strike="noStrike" kern="1200" baseline="0">
                <a:solidFill>
                  <a:schemeClr val="accent1">
                    <a:lumMod val="50000"/>
                  </a:schemeClr>
                </a:solidFill>
                <a:latin typeface="+mn-lt"/>
                <a:ea typeface="+mn-ea"/>
                <a:cs typeface="+mn-cs"/>
              </a:defRPr>
            </a:pPr>
            <a:endParaRPr lang="es-CO"/>
          </a:p>
        </c:txPr>
        <c:crossAx val="1550171248"/>
        <c:crosses val="autoZero"/>
        <c:auto val="1"/>
        <c:lblAlgn val="ctr"/>
        <c:lblOffset val="100"/>
        <c:noMultiLvlLbl val="0"/>
      </c:catAx>
      <c:valAx>
        <c:axId val="1550171248"/>
        <c:scaling>
          <c:orientation val="minMax"/>
        </c:scaling>
        <c:delete val="0"/>
        <c:axPos val="l"/>
        <c:majorGridlines>
          <c:spPr>
            <a:ln w="9525" cap="flat" cmpd="sng" algn="ctr">
              <a:solidFill>
                <a:schemeClr val="tx1">
                  <a:lumMod val="15000"/>
                  <a:lumOff val="85000"/>
                </a:schemeClr>
              </a:solidFill>
              <a:round/>
            </a:ln>
            <a:effectLst/>
          </c:spPr>
        </c:majorGridlines>
        <c:numFmt formatCode="&quot;$&quot;\ #,##0" sourceLinked="1"/>
        <c:majorTickMark val="none"/>
        <c:minorTickMark val="none"/>
        <c:tickLblPos val="nextTo"/>
        <c:spPr>
          <a:noFill/>
          <a:ln>
            <a:noFill/>
          </a:ln>
          <a:effectLst/>
        </c:spPr>
        <c:txPr>
          <a:bodyPr rot="-60000000" spcFirstLastPara="1" vertOverflow="ellipsis" vert="horz" wrap="square" anchor="ctr" anchorCtr="1"/>
          <a:lstStyle/>
          <a:p>
            <a:pPr>
              <a:defRPr lang="en-US" sz="1100" b="0" i="0" u="none" strike="noStrike" kern="1200" baseline="0">
                <a:solidFill>
                  <a:schemeClr val="accent1">
                    <a:lumMod val="50000"/>
                  </a:schemeClr>
                </a:solidFill>
                <a:latin typeface="+mn-lt"/>
                <a:ea typeface="+mn-ea"/>
                <a:cs typeface="+mn-cs"/>
              </a:defRPr>
            </a:pPr>
            <a:endParaRPr lang="es-CO"/>
          </a:p>
        </c:txPr>
        <c:crossAx val="64098736"/>
        <c:crosses val="autoZero"/>
        <c:crossBetween val="between"/>
      </c:valAx>
      <c:dTable>
        <c:showHorzBorder val="1"/>
        <c:showVertBorder val="1"/>
        <c:showOutline val="1"/>
        <c:showKeys val="1"/>
        <c:spPr>
          <a:noFill/>
          <a:ln w="9525" cap="flat" cmpd="sng" algn="ctr">
            <a:solidFill>
              <a:schemeClr val="tx1">
                <a:lumMod val="15000"/>
                <a:lumOff val="85000"/>
              </a:schemeClr>
            </a:solidFill>
            <a:round/>
          </a:ln>
          <a:effectLst/>
        </c:spPr>
        <c:txPr>
          <a:bodyPr rot="0" spcFirstLastPara="1" vertOverflow="ellipsis" vert="horz" wrap="square" anchor="ctr" anchorCtr="1"/>
          <a:lstStyle/>
          <a:p>
            <a:pPr rtl="0">
              <a:defRPr lang="en-US" sz="1100" b="0" i="0" u="none" strike="noStrike" kern="1200" baseline="0">
                <a:solidFill>
                  <a:schemeClr val="accent1">
                    <a:lumMod val="50000"/>
                  </a:schemeClr>
                </a:solidFill>
                <a:latin typeface="+mn-lt"/>
                <a:ea typeface="+mn-ea"/>
                <a:cs typeface="+mn-cs"/>
              </a:defRPr>
            </a:pPr>
            <a:endParaRPr lang="es-CO"/>
          </a:p>
        </c:txPr>
      </c:dTable>
      <c:spPr>
        <a:noFill/>
        <a:ln>
          <a:noFill/>
        </a:ln>
        <a:effectLst/>
      </c:spPr>
    </c:plotArea>
    <c:legend>
      <c:legendPos val="b"/>
      <c:overlay val="0"/>
      <c:spPr>
        <a:noFill/>
        <a:ln>
          <a:noFill/>
        </a:ln>
        <a:effectLst/>
      </c:spPr>
      <c:txPr>
        <a:bodyPr rot="0" spcFirstLastPara="1" vertOverflow="ellipsis" vert="horz" wrap="square" anchor="ctr" anchorCtr="1"/>
        <a:lstStyle/>
        <a:p>
          <a:pPr>
            <a:defRPr lang="en-US" sz="1100" b="0" i="0" u="none" strike="noStrike" kern="1200" baseline="0">
              <a:solidFill>
                <a:schemeClr val="accent1">
                  <a:lumMod val="50000"/>
                </a:schemeClr>
              </a:solidFill>
              <a:latin typeface="+mn-lt"/>
              <a:ea typeface="+mn-ea"/>
              <a:cs typeface="+mn-cs"/>
            </a:defRPr>
          </a:pPr>
          <a:endParaRPr lang="es-CO"/>
        </a:p>
      </c:txPr>
    </c:legend>
    <c:plotVisOnly val="1"/>
    <c:dispBlanksAs val="gap"/>
    <c:showDLblsOverMax val="0"/>
  </c:chart>
  <c:spPr>
    <a:noFill/>
    <a:ln>
      <a:noFill/>
    </a:ln>
    <a:effectLst/>
  </c:spPr>
  <c:txPr>
    <a:bodyPr/>
    <a:lstStyle/>
    <a:p>
      <a:pPr>
        <a:defRPr lang="en-US" sz="1100" b="0" i="0" u="none" strike="noStrike" kern="1200" baseline="0">
          <a:solidFill>
            <a:schemeClr val="accent1">
              <a:lumMod val="50000"/>
            </a:schemeClr>
          </a:solidFill>
          <a:latin typeface="+mn-lt"/>
          <a:ea typeface="+mn-ea"/>
          <a:cs typeface="+mn-cs"/>
        </a:defRPr>
      </a:pPr>
      <a:endParaRPr lang="es-CO"/>
    </a:p>
  </c:txPr>
  <c:externalData r:id="rId4">
    <c:autoUpdate val="0"/>
  </c:externalData>
</c:chartSpace>
</file>

<file path=ppt/charts/chart1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col"/>
        <c:grouping val="clustered"/>
        <c:varyColors val="0"/>
        <c:ser>
          <c:idx val="1"/>
          <c:order val="0"/>
          <c:tx>
            <c:strRef>
              <c:f>'Recaudo x localidad Nov-24'!$LE$112</c:f>
              <c:strCache>
                <c:ptCount val="1"/>
                <c:pt idx="0">
                  <c:v>JUNIO 2024</c:v>
                </c:pt>
              </c:strCache>
            </c:strRef>
          </c:tx>
          <c:spPr>
            <a:solidFill>
              <a:schemeClr val="accent2"/>
            </a:solidFill>
            <a:ln>
              <a:noFill/>
            </a:ln>
            <a:effectLst/>
            <a:scene3d>
              <a:camera prst="orthographicFront"/>
              <a:lightRig rig="threePt" dir="t"/>
            </a:scene3d>
            <a:sp3d>
              <a:bevelT w="139700" h="139700"/>
            </a:sp3d>
          </c:spPr>
          <c:invertIfNegative val="0"/>
          <c:cat>
            <c:strRef>
              <c:f>'Recaudo x localidad Nov-24'!$JC$113</c:f>
              <c:strCache>
                <c:ptCount val="1"/>
                <c:pt idx="0">
                  <c:v>SUBA</c:v>
                </c:pt>
              </c:strCache>
            </c:strRef>
          </c:cat>
          <c:val>
            <c:numRef>
              <c:f>'Recaudo x localidad Nov-24'!$LE$113</c:f>
              <c:numCache>
                <c:formatCode>"$"\ #,##0</c:formatCode>
                <c:ptCount val="1"/>
                <c:pt idx="0">
                  <c:v>13929.530999000006</c:v>
                </c:pt>
              </c:numCache>
            </c:numRef>
          </c:val>
          <c:extLst>
            <c:ext xmlns:c16="http://schemas.microsoft.com/office/drawing/2014/chart" uri="{C3380CC4-5D6E-409C-BE32-E72D297353CC}">
              <c16:uniqueId val="{00000000-1158-4406-A3FA-ADFAE41DE4BE}"/>
            </c:ext>
          </c:extLst>
        </c:ser>
        <c:ser>
          <c:idx val="2"/>
          <c:order val="1"/>
          <c:tx>
            <c:strRef>
              <c:f>'Recaudo x localidad Nov-24'!$LF$112</c:f>
              <c:strCache>
                <c:ptCount val="1"/>
                <c:pt idx="0">
                  <c:v>JULIO 2024</c:v>
                </c:pt>
              </c:strCache>
            </c:strRef>
          </c:tx>
          <c:spPr>
            <a:solidFill>
              <a:schemeClr val="accent3"/>
            </a:solidFill>
            <a:ln>
              <a:noFill/>
            </a:ln>
            <a:effectLst/>
            <a:scene3d>
              <a:camera prst="orthographicFront"/>
              <a:lightRig rig="threePt" dir="t"/>
            </a:scene3d>
            <a:sp3d>
              <a:bevelT w="190500" h="38100"/>
            </a:sp3d>
          </c:spPr>
          <c:invertIfNegative val="0"/>
          <c:cat>
            <c:strRef>
              <c:f>'Recaudo x localidad Nov-24'!$JC$113</c:f>
              <c:strCache>
                <c:ptCount val="1"/>
                <c:pt idx="0">
                  <c:v>SUBA</c:v>
                </c:pt>
              </c:strCache>
            </c:strRef>
          </c:cat>
          <c:val>
            <c:numRef>
              <c:f>'Recaudo x localidad Nov-24'!$LF$113</c:f>
              <c:numCache>
                <c:formatCode>"$"\ #,##0</c:formatCode>
                <c:ptCount val="1"/>
                <c:pt idx="0">
                  <c:v>17736.661107</c:v>
                </c:pt>
              </c:numCache>
            </c:numRef>
          </c:val>
          <c:extLst>
            <c:ext xmlns:c16="http://schemas.microsoft.com/office/drawing/2014/chart" uri="{C3380CC4-5D6E-409C-BE32-E72D297353CC}">
              <c16:uniqueId val="{00000001-1158-4406-A3FA-ADFAE41DE4BE}"/>
            </c:ext>
          </c:extLst>
        </c:ser>
        <c:ser>
          <c:idx val="3"/>
          <c:order val="2"/>
          <c:tx>
            <c:strRef>
              <c:f>'Recaudo x localidad Nov-24'!$LG$112</c:f>
              <c:strCache>
                <c:ptCount val="1"/>
                <c:pt idx="0">
                  <c:v>AGOSTO 2024</c:v>
                </c:pt>
              </c:strCache>
            </c:strRef>
          </c:tx>
          <c:spPr>
            <a:solidFill>
              <a:schemeClr val="accent4"/>
            </a:solidFill>
            <a:ln>
              <a:noFill/>
            </a:ln>
            <a:effectLst/>
          </c:spPr>
          <c:invertIfNegative val="0"/>
          <c:dPt>
            <c:idx val="0"/>
            <c:invertIfNegative val="0"/>
            <c:bubble3D val="0"/>
            <c:spPr>
              <a:solidFill>
                <a:schemeClr val="accent1"/>
              </a:solidFill>
              <a:ln>
                <a:noFill/>
              </a:ln>
              <a:effectLst/>
              <a:scene3d>
                <a:camera prst="orthographicFront"/>
                <a:lightRig rig="threePt" dir="t"/>
              </a:scene3d>
              <a:sp3d>
                <a:bevelT w="190500" h="38100"/>
              </a:sp3d>
            </c:spPr>
            <c:extLst>
              <c:ext xmlns:c16="http://schemas.microsoft.com/office/drawing/2014/chart" uri="{C3380CC4-5D6E-409C-BE32-E72D297353CC}">
                <c16:uniqueId val="{00000003-1158-4406-A3FA-ADFAE41DE4BE}"/>
              </c:ext>
            </c:extLst>
          </c:dPt>
          <c:cat>
            <c:strRef>
              <c:f>'Recaudo x localidad Nov-24'!$JC$113</c:f>
              <c:strCache>
                <c:ptCount val="1"/>
                <c:pt idx="0">
                  <c:v>SUBA</c:v>
                </c:pt>
              </c:strCache>
            </c:strRef>
          </c:cat>
          <c:val>
            <c:numRef>
              <c:f>'Recaudo x localidad Nov-24'!$LG$113</c:f>
              <c:numCache>
                <c:formatCode>"$"\ #,##0</c:formatCode>
                <c:ptCount val="1"/>
                <c:pt idx="0">
                  <c:v>15782.640925999998</c:v>
                </c:pt>
              </c:numCache>
            </c:numRef>
          </c:val>
          <c:extLst>
            <c:ext xmlns:c16="http://schemas.microsoft.com/office/drawing/2014/chart" uri="{C3380CC4-5D6E-409C-BE32-E72D297353CC}">
              <c16:uniqueId val="{00000004-1158-4406-A3FA-ADFAE41DE4BE}"/>
            </c:ext>
          </c:extLst>
        </c:ser>
        <c:ser>
          <c:idx val="4"/>
          <c:order val="3"/>
          <c:tx>
            <c:strRef>
              <c:f>'Recaudo x localidad Nov-24'!$LH$112</c:f>
              <c:strCache>
                <c:ptCount val="1"/>
                <c:pt idx="0">
                  <c:v>SEPTIEMBRE 2024</c:v>
                </c:pt>
              </c:strCache>
            </c:strRef>
          </c:tx>
          <c:spPr>
            <a:solidFill>
              <a:schemeClr val="accent5"/>
            </a:solidFill>
            <a:ln>
              <a:noFill/>
            </a:ln>
            <a:effectLst/>
            <a:scene3d>
              <a:camera prst="orthographicFront"/>
              <a:lightRig rig="threePt" dir="t"/>
            </a:scene3d>
            <a:sp3d>
              <a:bevelT w="190500" h="38100"/>
            </a:sp3d>
          </c:spPr>
          <c:invertIfNegative val="0"/>
          <c:cat>
            <c:strRef>
              <c:f>'Recaudo x localidad Nov-24'!$JC$113</c:f>
              <c:strCache>
                <c:ptCount val="1"/>
                <c:pt idx="0">
                  <c:v>SUBA</c:v>
                </c:pt>
              </c:strCache>
            </c:strRef>
          </c:cat>
          <c:val>
            <c:numRef>
              <c:f>'Recaudo x localidad Nov-24'!$LH$113</c:f>
              <c:numCache>
                <c:formatCode>"$"\ #,##0</c:formatCode>
                <c:ptCount val="1"/>
                <c:pt idx="0">
                  <c:v>16728.591084</c:v>
                </c:pt>
              </c:numCache>
            </c:numRef>
          </c:val>
          <c:extLst>
            <c:ext xmlns:c16="http://schemas.microsoft.com/office/drawing/2014/chart" uri="{C3380CC4-5D6E-409C-BE32-E72D297353CC}">
              <c16:uniqueId val="{00000005-1158-4406-A3FA-ADFAE41DE4BE}"/>
            </c:ext>
          </c:extLst>
        </c:ser>
        <c:ser>
          <c:idx val="5"/>
          <c:order val="4"/>
          <c:tx>
            <c:strRef>
              <c:f>'Recaudo x localidad Nov-24'!$LI$112</c:f>
              <c:strCache>
                <c:ptCount val="1"/>
                <c:pt idx="0">
                  <c:v>OCTUBRE 2024</c:v>
                </c:pt>
              </c:strCache>
            </c:strRef>
          </c:tx>
          <c:spPr>
            <a:solidFill>
              <a:schemeClr val="accent6"/>
            </a:solidFill>
            <a:ln>
              <a:noFill/>
            </a:ln>
            <a:effectLst/>
            <a:scene3d>
              <a:camera prst="orthographicFront"/>
              <a:lightRig rig="threePt" dir="t"/>
            </a:scene3d>
            <a:sp3d>
              <a:bevelT w="190500" h="38100"/>
            </a:sp3d>
          </c:spPr>
          <c:invertIfNegative val="0"/>
          <c:cat>
            <c:strRef>
              <c:f>'Recaudo x localidad Nov-24'!$JC$113</c:f>
              <c:strCache>
                <c:ptCount val="1"/>
                <c:pt idx="0">
                  <c:v>SUBA</c:v>
                </c:pt>
              </c:strCache>
            </c:strRef>
          </c:cat>
          <c:val>
            <c:numRef>
              <c:f>'Recaudo x localidad Nov-24'!$LI$113</c:f>
              <c:numCache>
                <c:formatCode>"$"\ #,##0</c:formatCode>
                <c:ptCount val="1"/>
                <c:pt idx="0">
                  <c:v>16426.719883000002</c:v>
                </c:pt>
              </c:numCache>
            </c:numRef>
          </c:val>
          <c:extLst>
            <c:ext xmlns:c16="http://schemas.microsoft.com/office/drawing/2014/chart" uri="{C3380CC4-5D6E-409C-BE32-E72D297353CC}">
              <c16:uniqueId val="{00000006-1158-4406-A3FA-ADFAE41DE4BE}"/>
            </c:ext>
          </c:extLst>
        </c:ser>
        <c:ser>
          <c:idx val="0"/>
          <c:order val="5"/>
          <c:tx>
            <c:strRef>
              <c:f>'Recaudo x localidad Nov-24'!$LJ$112</c:f>
              <c:strCache>
                <c:ptCount val="1"/>
                <c:pt idx="0">
                  <c:v>NOVIEMBRE 2024</c:v>
                </c:pt>
              </c:strCache>
            </c:strRef>
          </c:tx>
          <c:spPr>
            <a:solidFill>
              <a:schemeClr val="accent1"/>
            </a:solidFill>
            <a:ln>
              <a:noFill/>
            </a:ln>
            <a:effectLst/>
            <a:scene3d>
              <a:camera prst="orthographicFront"/>
              <a:lightRig rig="balanced" dir="t">
                <a:rot lat="0" lon="0" rev="8700000"/>
              </a:lightRig>
            </a:scene3d>
            <a:sp3d>
              <a:bevelT w="190500" h="38100"/>
            </a:sp3d>
          </c:spPr>
          <c:invertIfNegative val="0"/>
          <c:cat>
            <c:strRef>
              <c:f>'Recaudo x localidad Nov-24'!$JC$113</c:f>
              <c:strCache>
                <c:ptCount val="1"/>
                <c:pt idx="0">
                  <c:v>SUBA</c:v>
                </c:pt>
              </c:strCache>
            </c:strRef>
          </c:cat>
          <c:val>
            <c:numRef>
              <c:f>'Recaudo x localidad Nov-24'!$LJ$113</c:f>
              <c:numCache>
                <c:formatCode>"$"\ #,##0</c:formatCode>
                <c:ptCount val="1"/>
                <c:pt idx="0">
                  <c:v>15648.981750000001</c:v>
                </c:pt>
              </c:numCache>
            </c:numRef>
          </c:val>
          <c:extLst>
            <c:ext xmlns:c16="http://schemas.microsoft.com/office/drawing/2014/chart" uri="{C3380CC4-5D6E-409C-BE32-E72D297353CC}">
              <c16:uniqueId val="{00000007-1158-4406-A3FA-ADFAE41DE4BE}"/>
            </c:ext>
          </c:extLst>
        </c:ser>
        <c:dLbls>
          <c:showLegendKey val="0"/>
          <c:showVal val="0"/>
          <c:showCatName val="0"/>
          <c:showSerName val="0"/>
          <c:showPercent val="0"/>
          <c:showBubbleSize val="0"/>
        </c:dLbls>
        <c:gapWidth val="219"/>
        <c:overlap val="-27"/>
        <c:axId val="63976336"/>
        <c:axId val="1550178736"/>
      </c:barChart>
      <c:catAx>
        <c:axId val="63976336"/>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lang="en-US" sz="1100" b="0" i="0" u="none" strike="noStrike" kern="1200" baseline="0">
                <a:solidFill>
                  <a:schemeClr val="accent1">
                    <a:lumMod val="50000"/>
                  </a:schemeClr>
                </a:solidFill>
                <a:latin typeface="+mn-lt"/>
                <a:ea typeface="+mn-ea"/>
                <a:cs typeface="+mn-cs"/>
              </a:defRPr>
            </a:pPr>
            <a:endParaRPr lang="es-CO"/>
          </a:p>
        </c:txPr>
        <c:crossAx val="1550178736"/>
        <c:crosses val="autoZero"/>
        <c:auto val="1"/>
        <c:lblAlgn val="ctr"/>
        <c:lblOffset val="100"/>
        <c:noMultiLvlLbl val="0"/>
      </c:catAx>
      <c:valAx>
        <c:axId val="1550178736"/>
        <c:scaling>
          <c:orientation val="minMax"/>
        </c:scaling>
        <c:delete val="0"/>
        <c:axPos val="l"/>
        <c:majorGridlines>
          <c:spPr>
            <a:ln w="9525" cap="flat" cmpd="sng" algn="ctr">
              <a:solidFill>
                <a:schemeClr val="tx1">
                  <a:lumMod val="15000"/>
                  <a:lumOff val="85000"/>
                </a:schemeClr>
              </a:solidFill>
              <a:round/>
            </a:ln>
            <a:effectLst/>
          </c:spPr>
        </c:majorGridlines>
        <c:numFmt formatCode="&quot;$&quot;\ #,##0" sourceLinked="1"/>
        <c:majorTickMark val="none"/>
        <c:minorTickMark val="none"/>
        <c:tickLblPos val="nextTo"/>
        <c:spPr>
          <a:noFill/>
          <a:ln>
            <a:noFill/>
          </a:ln>
          <a:effectLst/>
        </c:spPr>
        <c:txPr>
          <a:bodyPr rot="-60000000" spcFirstLastPara="1" vertOverflow="ellipsis" vert="horz" wrap="square" anchor="ctr" anchorCtr="1"/>
          <a:lstStyle/>
          <a:p>
            <a:pPr>
              <a:defRPr lang="en-US" sz="1100" b="0" i="0" u="none" strike="noStrike" kern="1200" baseline="0">
                <a:solidFill>
                  <a:schemeClr val="accent1">
                    <a:lumMod val="50000"/>
                  </a:schemeClr>
                </a:solidFill>
                <a:latin typeface="+mn-lt"/>
                <a:ea typeface="+mn-ea"/>
                <a:cs typeface="+mn-cs"/>
              </a:defRPr>
            </a:pPr>
            <a:endParaRPr lang="es-CO"/>
          </a:p>
        </c:txPr>
        <c:crossAx val="63976336"/>
        <c:crosses val="autoZero"/>
        <c:crossBetween val="between"/>
      </c:valAx>
      <c:dTable>
        <c:showHorzBorder val="1"/>
        <c:showVertBorder val="1"/>
        <c:showOutline val="1"/>
        <c:showKeys val="1"/>
        <c:spPr>
          <a:noFill/>
          <a:ln w="9525" cap="flat" cmpd="sng" algn="ctr">
            <a:solidFill>
              <a:schemeClr val="tx1">
                <a:lumMod val="15000"/>
                <a:lumOff val="85000"/>
              </a:schemeClr>
            </a:solidFill>
            <a:round/>
          </a:ln>
          <a:effectLst/>
        </c:spPr>
        <c:txPr>
          <a:bodyPr rot="0" spcFirstLastPara="1" vertOverflow="ellipsis" vert="horz" wrap="square" anchor="ctr" anchorCtr="1"/>
          <a:lstStyle/>
          <a:p>
            <a:pPr rtl="0">
              <a:defRPr lang="en-US" sz="1100" b="0" i="0" u="none" strike="noStrike" kern="1200" baseline="0">
                <a:solidFill>
                  <a:schemeClr val="accent1">
                    <a:lumMod val="50000"/>
                  </a:schemeClr>
                </a:solidFill>
                <a:latin typeface="+mn-lt"/>
                <a:ea typeface="+mn-ea"/>
                <a:cs typeface="+mn-cs"/>
              </a:defRPr>
            </a:pPr>
            <a:endParaRPr lang="es-CO"/>
          </a:p>
        </c:txPr>
      </c:dTable>
      <c:spPr>
        <a:noFill/>
        <a:ln>
          <a:noFill/>
        </a:ln>
        <a:effectLst/>
      </c:spPr>
    </c:plotArea>
    <c:legend>
      <c:legendPos val="b"/>
      <c:overlay val="0"/>
      <c:spPr>
        <a:noFill/>
        <a:ln>
          <a:noFill/>
        </a:ln>
        <a:effectLst/>
      </c:spPr>
      <c:txPr>
        <a:bodyPr rot="0" spcFirstLastPara="1" vertOverflow="ellipsis" vert="horz" wrap="square" anchor="ctr" anchorCtr="1"/>
        <a:lstStyle/>
        <a:p>
          <a:pPr>
            <a:defRPr lang="en-US" sz="1100" b="0" i="0" u="none" strike="noStrike" kern="1200" baseline="0">
              <a:solidFill>
                <a:schemeClr val="accent1">
                  <a:lumMod val="50000"/>
                </a:schemeClr>
              </a:solidFill>
              <a:latin typeface="+mn-lt"/>
              <a:ea typeface="+mn-ea"/>
              <a:cs typeface="+mn-cs"/>
            </a:defRPr>
          </a:pPr>
          <a:endParaRPr lang="es-CO"/>
        </a:p>
      </c:txPr>
    </c:legend>
    <c:plotVisOnly val="1"/>
    <c:dispBlanksAs val="gap"/>
    <c:showDLblsOverMax val="0"/>
  </c:chart>
  <c:spPr>
    <a:noFill/>
    <a:ln>
      <a:noFill/>
    </a:ln>
    <a:effectLst/>
  </c:spPr>
  <c:txPr>
    <a:bodyPr/>
    <a:lstStyle/>
    <a:p>
      <a:pPr>
        <a:defRPr lang="en-US" sz="1100" b="0" i="0" u="none" strike="noStrike" kern="1200" baseline="0">
          <a:solidFill>
            <a:schemeClr val="accent1">
              <a:lumMod val="50000"/>
            </a:schemeClr>
          </a:solidFill>
          <a:latin typeface="+mn-lt"/>
          <a:ea typeface="+mn-ea"/>
          <a:cs typeface="+mn-cs"/>
        </a:defRPr>
      </a:pPr>
      <a:endParaRPr lang="es-CO"/>
    </a:p>
  </c:txPr>
  <c:externalData r:id="rId4">
    <c:autoUpdate val="0"/>
  </c:externalData>
</c:chartSpace>
</file>

<file path=ppt/charts/chart1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0"/>
      <c:rotY val="0"/>
      <c:depthPercent val="100"/>
      <c:rAngAx val="0"/>
    </c:view3D>
    <c:floor>
      <c:thickness val="0"/>
      <c:spPr>
        <a:noFill/>
        <a:ln w="6350" cap="flat" cmpd="sng" algn="ctr">
          <a:noFill/>
          <a:prstDash val="solid"/>
          <a:round/>
        </a:ln>
        <a:effectLst/>
        <a:sp3d/>
      </c:spPr>
    </c:floor>
    <c:sideWall>
      <c:thickness val="0"/>
      <c:spPr>
        <a:noFill/>
        <a:ln>
          <a:noFill/>
        </a:ln>
        <a:effectLst/>
        <a:sp3d/>
      </c:spPr>
    </c:sideWall>
    <c:backWall>
      <c:thickness val="0"/>
      <c:spPr>
        <a:noFill/>
        <a:ln>
          <a:noFill/>
        </a:ln>
        <a:effectLst/>
        <a:sp3d/>
      </c:spPr>
    </c:backWall>
    <c:plotArea>
      <c:layout>
        <c:manualLayout>
          <c:layoutTarget val="inner"/>
          <c:xMode val="edge"/>
          <c:yMode val="edge"/>
          <c:x val="5.5874640669916258E-2"/>
          <c:y val="0.12654386208128021"/>
          <c:w val="0.89186051743532058"/>
          <c:h val="0.79745969661363181"/>
        </c:manualLayout>
      </c:layout>
      <c:pie3DChart>
        <c:varyColors val="1"/>
        <c:dLbls>
          <c:dLblPos val="outEnd"/>
          <c:showLegendKey val="0"/>
          <c:showVal val="1"/>
          <c:showCatName val="0"/>
          <c:showSerName val="0"/>
          <c:showPercent val="0"/>
          <c:showBubbleSize val="0"/>
          <c:showLeaderLines val="0"/>
        </c:dLbls>
      </c:pie3DChart>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solidFill>
      <a:schemeClr val="bg1"/>
    </a:solidFill>
    <a:ln w="12700" cap="flat" cmpd="sng" algn="ctr">
      <a:noFill/>
      <a:prstDash val="solid"/>
      <a:round/>
    </a:ln>
    <a:effectLst/>
    <a:scene3d>
      <a:camera prst="orthographicFront"/>
      <a:lightRig rig="threePt" dir="t"/>
    </a:scene3d>
  </c:spPr>
  <c:txPr>
    <a:bodyPr/>
    <a:lstStyle/>
    <a:p>
      <a:pPr>
        <a:defRPr sz="1000">
          <a:solidFill>
            <a:schemeClr val="accent1">
              <a:lumMod val="50000"/>
            </a:schemeClr>
          </a:solidFill>
          <a:latin typeface="+mn-lt"/>
          <a:cs typeface="Arial" panose="020B0604020202020204" pitchFamily="34" charset="0"/>
        </a:defRPr>
      </a:pPr>
      <a:endParaRPr lang="es-CO"/>
    </a:p>
  </c:txPr>
  <c:externalData r:id="rId3">
    <c:autoUpdate val="0"/>
  </c:externalData>
</c:chartSpace>
</file>

<file path=ppt/charts/chart1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0"/>
      <c:rotY val="0"/>
      <c:depthPercent val="100"/>
      <c:rAngAx val="0"/>
    </c:view3D>
    <c:floor>
      <c:thickness val="0"/>
      <c:spPr>
        <a:noFill/>
        <a:ln w="6350" cap="flat" cmpd="sng" algn="ctr">
          <a:noFill/>
          <a:prstDash val="solid"/>
          <a:round/>
        </a:ln>
        <a:effectLst/>
        <a:sp3d/>
      </c:spPr>
    </c:floor>
    <c:sideWall>
      <c:thickness val="0"/>
      <c:spPr>
        <a:noFill/>
        <a:ln>
          <a:noFill/>
        </a:ln>
        <a:effectLst/>
        <a:sp3d/>
      </c:spPr>
    </c:sideWall>
    <c:backWall>
      <c:thickness val="0"/>
      <c:spPr>
        <a:noFill/>
        <a:ln>
          <a:noFill/>
        </a:ln>
        <a:effectLst/>
        <a:sp3d/>
      </c:spPr>
    </c:backWall>
    <c:plotArea>
      <c:layout>
        <c:manualLayout>
          <c:layoutTarget val="inner"/>
          <c:xMode val="edge"/>
          <c:yMode val="edge"/>
          <c:x val="4.4529203080384182E-2"/>
          <c:y val="0.1455618425911587"/>
          <c:w val="0.95535262002139365"/>
          <c:h val="0.85443819051786518"/>
        </c:manualLayout>
      </c:layout>
      <c:pie3DChart>
        <c:varyColors val="1"/>
        <c:ser>
          <c:idx val="0"/>
          <c:order val="0"/>
          <c:tx>
            <c:strRef>
              <c:f>'Nov 2024'!$G$1</c:f>
              <c:strCache>
                <c:ptCount val="1"/>
                <c:pt idx="0">
                  <c:v>TOTAL 
CARTERA</c:v>
                </c:pt>
              </c:strCache>
            </c:strRef>
          </c:tx>
          <c:spPr>
            <a:scene3d>
              <a:camera prst="orthographicFront"/>
              <a:lightRig rig="threePt" dir="t"/>
            </a:scene3d>
            <a:sp3d>
              <a:bevelT/>
            </a:sp3d>
          </c:spPr>
          <c:explosion val="14"/>
          <c:dPt>
            <c:idx val="0"/>
            <c:bubble3D val="0"/>
            <c:spPr>
              <a:solidFill>
                <a:schemeClr val="accent1"/>
              </a:solidFill>
              <a:ln>
                <a:noFill/>
              </a:ln>
              <a:effectLst/>
              <a:scene3d>
                <a:camera prst="orthographicFront"/>
                <a:lightRig rig="threePt" dir="t"/>
              </a:scene3d>
              <a:sp3d>
                <a:bevelT/>
              </a:sp3d>
            </c:spPr>
            <c:extLst>
              <c:ext xmlns:c16="http://schemas.microsoft.com/office/drawing/2014/chart" uri="{C3380CC4-5D6E-409C-BE32-E72D297353CC}">
                <c16:uniqueId val="{00000001-F80B-43B9-A7E7-645ABB7A8C1B}"/>
              </c:ext>
            </c:extLst>
          </c:dPt>
          <c:dPt>
            <c:idx val="1"/>
            <c:bubble3D val="0"/>
            <c:explosion val="10"/>
            <c:spPr>
              <a:solidFill>
                <a:schemeClr val="accent2"/>
              </a:solidFill>
              <a:ln>
                <a:noFill/>
              </a:ln>
              <a:effectLst/>
              <a:scene3d>
                <a:camera prst="orthographicFront"/>
                <a:lightRig rig="threePt" dir="t"/>
              </a:scene3d>
              <a:sp3d>
                <a:bevelT/>
              </a:sp3d>
            </c:spPr>
            <c:extLst>
              <c:ext xmlns:c16="http://schemas.microsoft.com/office/drawing/2014/chart" uri="{C3380CC4-5D6E-409C-BE32-E72D297353CC}">
                <c16:uniqueId val="{00000003-F80B-43B9-A7E7-645ABB7A8C1B}"/>
              </c:ext>
            </c:extLst>
          </c:dPt>
          <c:dPt>
            <c:idx val="2"/>
            <c:bubble3D val="0"/>
            <c:spPr>
              <a:solidFill>
                <a:schemeClr val="accent3"/>
              </a:solidFill>
              <a:ln>
                <a:noFill/>
              </a:ln>
              <a:effectLst/>
              <a:scene3d>
                <a:camera prst="orthographicFront"/>
                <a:lightRig rig="threePt" dir="t"/>
              </a:scene3d>
              <a:sp3d>
                <a:bevelT/>
              </a:sp3d>
            </c:spPr>
            <c:extLst>
              <c:ext xmlns:c16="http://schemas.microsoft.com/office/drawing/2014/chart" uri="{C3380CC4-5D6E-409C-BE32-E72D297353CC}">
                <c16:uniqueId val="{00000005-F80B-43B9-A7E7-645ABB7A8C1B}"/>
              </c:ext>
            </c:extLst>
          </c:dPt>
          <c:dPt>
            <c:idx val="3"/>
            <c:bubble3D val="0"/>
            <c:spPr>
              <a:solidFill>
                <a:schemeClr val="accent4"/>
              </a:solidFill>
              <a:ln>
                <a:noFill/>
              </a:ln>
              <a:effectLst/>
              <a:scene3d>
                <a:camera prst="orthographicFront"/>
                <a:lightRig rig="threePt" dir="t"/>
              </a:scene3d>
              <a:sp3d>
                <a:bevelT/>
              </a:sp3d>
            </c:spPr>
            <c:extLst>
              <c:ext xmlns:c16="http://schemas.microsoft.com/office/drawing/2014/chart" uri="{C3380CC4-5D6E-409C-BE32-E72D297353CC}">
                <c16:uniqueId val="{00000007-F80B-43B9-A7E7-645ABB7A8C1B}"/>
              </c:ext>
            </c:extLst>
          </c:dPt>
          <c:dPt>
            <c:idx val="4"/>
            <c:bubble3D val="0"/>
            <c:spPr>
              <a:solidFill>
                <a:schemeClr val="accent5"/>
              </a:solidFill>
              <a:ln>
                <a:noFill/>
              </a:ln>
              <a:effectLst/>
              <a:scene3d>
                <a:camera prst="orthographicFront"/>
                <a:lightRig rig="threePt" dir="t"/>
              </a:scene3d>
              <a:sp3d>
                <a:bevelT/>
              </a:sp3d>
            </c:spPr>
            <c:extLst>
              <c:ext xmlns:c16="http://schemas.microsoft.com/office/drawing/2014/chart" uri="{C3380CC4-5D6E-409C-BE32-E72D297353CC}">
                <c16:uniqueId val="{00000009-F80B-43B9-A7E7-645ABB7A8C1B}"/>
              </c:ext>
            </c:extLst>
          </c:dPt>
          <c:dPt>
            <c:idx val="5"/>
            <c:bubble3D val="0"/>
            <c:spPr>
              <a:solidFill>
                <a:schemeClr val="accent6"/>
              </a:solidFill>
              <a:ln>
                <a:noFill/>
              </a:ln>
              <a:effectLst/>
              <a:scene3d>
                <a:camera prst="orthographicFront"/>
                <a:lightRig rig="threePt" dir="t"/>
              </a:scene3d>
              <a:sp3d>
                <a:bevelT/>
              </a:sp3d>
            </c:spPr>
            <c:extLst>
              <c:ext xmlns:c16="http://schemas.microsoft.com/office/drawing/2014/chart" uri="{C3380CC4-5D6E-409C-BE32-E72D297353CC}">
                <c16:uniqueId val="{0000000B-F80B-43B9-A7E7-645ABB7A8C1B}"/>
              </c:ext>
            </c:extLst>
          </c:dPt>
          <c:dPt>
            <c:idx val="6"/>
            <c:bubble3D val="0"/>
            <c:spPr>
              <a:solidFill>
                <a:schemeClr val="accent1">
                  <a:lumMod val="60000"/>
                </a:schemeClr>
              </a:solidFill>
              <a:ln>
                <a:noFill/>
              </a:ln>
              <a:effectLst/>
              <a:scene3d>
                <a:camera prst="orthographicFront"/>
                <a:lightRig rig="threePt" dir="t"/>
              </a:scene3d>
              <a:sp3d>
                <a:bevelT/>
              </a:sp3d>
            </c:spPr>
            <c:extLst>
              <c:ext xmlns:c16="http://schemas.microsoft.com/office/drawing/2014/chart" uri="{C3380CC4-5D6E-409C-BE32-E72D297353CC}">
                <c16:uniqueId val="{0000000D-F80B-43B9-A7E7-645ABB7A8C1B}"/>
              </c:ext>
            </c:extLst>
          </c:dPt>
          <c:dLbls>
            <c:dLbl>
              <c:idx val="0"/>
              <c:layout>
                <c:manualLayout>
                  <c:x val="-5.669239326818136E-2"/>
                  <c:y val="-0.10065190164928757"/>
                </c:manualLayout>
              </c:layout>
              <c:tx>
                <c:rich>
                  <a:bodyPr/>
                  <a:lstStyle/>
                  <a:p>
                    <a:fld id="{EC4D186A-5131-417C-A433-9AF77EA2E5F6}" type="CATEGORYNAME">
                      <a:rPr lang="en-US"/>
                      <a:pPr/>
                      <a:t>[NOMBRE DE CATEGORÍA]</a:t>
                    </a:fld>
                    <a:r>
                      <a:rPr lang="en-US" baseline="0"/>
                      <a:t>;</a:t>
                    </a:r>
                    <a:br>
                      <a:rPr lang="en-US" baseline="0"/>
                    </a:br>
                    <a:r>
                      <a:rPr lang="en-US" baseline="0"/>
                      <a:t> </a:t>
                    </a:r>
                    <a:fld id="{2957E979-8B61-4CB6-A205-ACFEF5AED26B}" type="VALUE">
                      <a:rPr lang="en-US" baseline="0"/>
                      <a:pPr/>
                      <a:t>[VALOR]</a:t>
                    </a:fld>
                    <a:r>
                      <a:rPr lang="en-US" baseline="0"/>
                      <a:t>; </a:t>
                    </a:r>
                    <a:br>
                      <a:rPr lang="en-US" baseline="0"/>
                    </a:br>
                    <a:fld id="{05E54C41-8FB4-48D4-AF20-18658508CADF}" type="PERCENTAGE">
                      <a:rPr lang="en-US" baseline="0"/>
                      <a:pPr/>
                      <a:t>[PORCENTAJE]</a:t>
                    </a:fld>
                    <a:endParaRPr lang="en-US" baseline="0"/>
                  </a:p>
                </c:rich>
              </c:tx>
              <c:dLblPos val="bestFit"/>
              <c:showLegendKey val="0"/>
              <c:showVal val="1"/>
              <c:showCatName val="1"/>
              <c:showSerName val="0"/>
              <c:showPercent val="1"/>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1-F80B-43B9-A7E7-645ABB7A8C1B}"/>
                </c:ext>
              </c:extLst>
            </c:dLbl>
            <c:dLbl>
              <c:idx val="1"/>
              <c:layout>
                <c:manualLayout>
                  <c:x val="-4.3219873791162412E-2"/>
                  <c:y val="8.1606567434982444E-2"/>
                </c:manualLayout>
              </c:layout>
              <c:tx>
                <c:rich>
                  <a:bodyPr/>
                  <a:lstStyle/>
                  <a:p>
                    <a:fld id="{0C518BE0-4D58-4B30-AA26-FA5FF89694B1}" type="CATEGORYNAME">
                      <a:rPr lang="en-US"/>
                      <a:pPr/>
                      <a:t>[NOMBRE DE CATEGORÍA]</a:t>
                    </a:fld>
                    <a:r>
                      <a:rPr lang="en-US" baseline="0"/>
                      <a:t>;</a:t>
                    </a:r>
                    <a:br>
                      <a:rPr lang="en-US" baseline="0"/>
                    </a:br>
                    <a:r>
                      <a:rPr lang="en-US" baseline="0"/>
                      <a:t> </a:t>
                    </a:r>
                    <a:fld id="{2B52C7BD-B504-4122-A9EE-56B295765692}" type="VALUE">
                      <a:rPr lang="en-US" baseline="0"/>
                      <a:pPr/>
                      <a:t>[VALOR]</a:t>
                    </a:fld>
                    <a:r>
                      <a:rPr lang="en-US" baseline="0"/>
                      <a:t>; </a:t>
                    </a:r>
                    <a:br>
                      <a:rPr lang="en-US" baseline="0"/>
                    </a:br>
                    <a:fld id="{C29B83C0-A4B3-4C26-8EC7-180F3144DE32}" type="PERCENTAGE">
                      <a:rPr lang="en-US" baseline="0"/>
                      <a:pPr/>
                      <a:t>[PORCENTAJE]</a:t>
                    </a:fld>
                    <a:endParaRPr lang="en-US" baseline="0"/>
                  </a:p>
                </c:rich>
              </c:tx>
              <c:dLblPos val="bestFit"/>
              <c:showLegendKey val="0"/>
              <c:showVal val="1"/>
              <c:showCatName val="1"/>
              <c:showSerName val="0"/>
              <c:showPercent val="1"/>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3-F80B-43B9-A7E7-645ABB7A8C1B}"/>
                </c:ext>
              </c:extLst>
            </c:dLbl>
            <c:dLbl>
              <c:idx val="2"/>
              <c:layout>
                <c:manualLayout>
                  <c:x val="-3.609012602847135E-2"/>
                  <c:y val="5.0459232767954684E-3"/>
                </c:manualLayout>
              </c:layout>
              <c:tx>
                <c:rich>
                  <a:bodyPr/>
                  <a:lstStyle/>
                  <a:p>
                    <a:fld id="{994393EC-F997-4B09-AD1F-E4E68DECC3D8}" type="CATEGORYNAME">
                      <a:rPr lang="en-US"/>
                      <a:pPr/>
                      <a:t>[NOMBRE DE CATEGORÍA]</a:t>
                    </a:fld>
                    <a:r>
                      <a:rPr lang="en-US" baseline="0"/>
                      <a:t>; </a:t>
                    </a:r>
                    <a:br>
                      <a:rPr lang="en-US" baseline="0"/>
                    </a:br>
                    <a:fld id="{8D9B7787-BB33-43D5-AE72-50A14071E052}" type="VALUE">
                      <a:rPr lang="en-US" baseline="0"/>
                      <a:pPr/>
                      <a:t>[VALOR]</a:t>
                    </a:fld>
                    <a:r>
                      <a:rPr lang="en-US" baseline="0"/>
                      <a:t>; </a:t>
                    </a:r>
                    <a:br>
                      <a:rPr lang="en-US" baseline="0"/>
                    </a:br>
                    <a:fld id="{E6A16076-B1BF-441B-A1ED-AFED89E1AB3D}" type="PERCENTAGE">
                      <a:rPr lang="en-US" baseline="0"/>
                      <a:pPr/>
                      <a:t>[PORCENTAJE]</a:t>
                    </a:fld>
                    <a:endParaRPr lang="en-US" baseline="0"/>
                  </a:p>
                </c:rich>
              </c:tx>
              <c:dLblPos val="bestFit"/>
              <c:showLegendKey val="0"/>
              <c:showVal val="1"/>
              <c:showCatName val="1"/>
              <c:showSerName val="0"/>
              <c:showPercent val="1"/>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5-F80B-43B9-A7E7-645ABB7A8C1B}"/>
                </c:ext>
              </c:extLst>
            </c:dLbl>
            <c:dLbl>
              <c:idx val="3"/>
              <c:layout>
                <c:manualLayout>
                  <c:x val="4.0588527253278481E-3"/>
                  <c:y val="-0.11804763089630399"/>
                </c:manualLayout>
              </c:layout>
              <c:tx>
                <c:rich>
                  <a:bodyPr/>
                  <a:lstStyle/>
                  <a:p>
                    <a:fld id="{C9260B86-64CA-4466-BD5C-29A87666B605}" type="CATEGORYNAME">
                      <a:rPr lang="en-US"/>
                      <a:pPr/>
                      <a:t>[NOMBRE DE CATEGORÍA]</a:t>
                    </a:fld>
                    <a:r>
                      <a:rPr lang="en-US" baseline="0"/>
                      <a:t>;</a:t>
                    </a:r>
                    <a:br>
                      <a:rPr lang="en-US" baseline="0"/>
                    </a:br>
                    <a:r>
                      <a:rPr lang="en-US" baseline="0"/>
                      <a:t> </a:t>
                    </a:r>
                    <a:fld id="{540EF9FC-9BDA-487A-8038-950599C87D11}" type="VALUE">
                      <a:rPr lang="en-US" baseline="0"/>
                      <a:pPr/>
                      <a:t>[VALOR]</a:t>
                    </a:fld>
                    <a:r>
                      <a:rPr lang="en-US" baseline="0"/>
                      <a:t>; </a:t>
                    </a:r>
                    <a:br>
                      <a:rPr lang="en-US" baseline="0"/>
                    </a:br>
                    <a:fld id="{7EC9AE0C-3B52-4AB7-9921-B61B0784940D}" type="PERCENTAGE">
                      <a:rPr lang="en-US" baseline="0"/>
                      <a:pPr/>
                      <a:t>[PORCENTAJE]</a:t>
                    </a:fld>
                    <a:endParaRPr lang="en-US" baseline="0"/>
                  </a:p>
                </c:rich>
              </c:tx>
              <c:dLblPos val="bestFit"/>
              <c:showLegendKey val="0"/>
              <c:showVal val="1"/>
              <c:showCatName val="1"/>
              <c:showSerName val="0"/>
              <c:showPercent val="1"/>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7-F80B-43B9-A7E7-645ABB7A8C1B}"/>
                </c:ext>
              </c:extLst>
            </c:dLbl>
            <c:dLbl>
              <c:idx val="4"/>
              <c:layout>
                <c:manualLayout>
                  <c:x val="2.6115693816801504E-3"/>
                  <c:y val="-5.7516620913815965E-2"/>
                </c:manualLayout>
              </c:layout>
              <c:tx>
                <c:rich>
                  <a:bodyPr/>
                  <a:lstStyle/>
                  <a:p>
                    <a:fld id="{23419E90-8C99-457E-A42E-E1AF6F194394}" type="CATEGORYNAME">
                      <a:rPr lang="en-US"/>
                      <a:pPr/>
                      <a:t>[NOMBRE DE CATEGORÍA]</a:t>
                    </a:fld>
                    <a:r>
                      <a:rPr lang="en-US" baseline="0"/>
                      <a:t>; </a:t>
                    </a:r>
                    <a:br>
                      <a:rPr lang="en-US" baseline="0"/>
                    </a:br>
                    <a:fld id="{8FC70306-A9DF-471B-82DE-6450CE5CC1EA}" type="VALUE">
                      <a:rPr lang="en-US" baseline="0"/>
                      <a:pPr/>
                      <a:t>[VALOR]</a:t>
                    </a:fld>
                    <a:r>
                      <a:rPr lang="en-US" baseline="0"/>
                      <a:t>; </a:t>
                    </a:r>
                    <a:br>
                      <a:rPr lang="en-US" baseline="0"/>
                    </a:br>
                    <a:fld id="{E3C88DFF-F22A-46B9-BEF1-91A8806B5348}" type="PERCENTAGE">
                      <a:rPr lang="en-US" baseline="0"/>
                      <a:pPr/>
                      <a:t>[PORCENTAJE]</a:t>
                    </a:fld>
                    <a:endParaRPr lang="en-US" baseline="0"/>
                  </a:p>
                </c:rich>
              </c:tx>
              <c:dLblPos val="bestFit"/>
              <c:showLegendKey val="0"/>
              <c:showVal val="1"/>
              <c:showCatName val="1"/>
              <c:showSerName val="0"/>
              <c:showPercent val="1"/>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9-F80B-43B9-A7E7-645ABB7A8C1B}"/>
                </c:ext>
              </c:extLst>
            </c:dLbl>
            <c:dLbl>
              <c:idx val="5"/>
              <c:layout>
                <c:manualLayout>
                  <c:x val="-1.5258402096606286E-2"/>
                  <c:y val="-1.8668102615734612E-2"/>
                </c:manualLayout>
              </c:layout>
              <c:tx>
                <c:rich>
                  <a:bodyPr/>
                  <a:lstStyle/>
                  <a:p>
                    <a:fld id="{9B35D073-8F7A-44D1-A3F9-E92F2EF82429}" type="CATEGORYNAME">
                      <a:rPr lang="en-US"/>
                      <a:pPr/>
                      <a:t>[NOMBRE DE CATEGORÍA]</a:t>
                    </a:fld>
                    <a:r>
                      <a:rPr lang="en-US" baseline="0"/>
                      <a:t>;</a:t>
                    </a:r>
                    <a:br>
                      <a:rPr lang="en-US" baseline="0"/>
                    </a:br>
                    <a:fld id="{A242CC43-E59A-4662-B9A8-C82220827FC5}" type="VALUE">
                      <a:rPr lang="en-US" baseline="0"/>
                      <a:pPr/>
                      <a:t>[VALOR]</a:t>
                    </a:fld>
                    <a:r>
                      <a:rPr lang="en-US" baseline="0"/>
                      <a:t>;</a:t>
                    </a:r>
                    <a:br>
                      <a:rPr lang="en-US" baseline="0"/>
                    </a:br>
                    <a:r>
                      <a:rPr lang="en-US" baseline="0"/>
                      <a:t> </a:t>
                    </a:r>
                    <a:fld id="{F7CE677B-DD53-493C-9191-7375937FB487}" type="PERCENTAGE">
                      <a:rPr lang="en-US" baseline="0"/>
                      <a:pPr/>
                      <a:t>[PORCENTAJE]</a:t>
                    </a:fld>
                    <a:endParaRPr lang="en-US" baseline="0"/>
                  </a:p>
                </c:rich>
              </c:tx>
              <c:dLblPos val="bestFit"/>
              <c:showLegendKey val="0"/>
              <c:showVal val="1"/>
              <c:showCatName val="1"/>
              <c:showSerName val="0"/>
              <c:showPercent val="1"/>
              <c:showBubbleSize val="0"/>
              <c:extLst>
                <c:ext xmlns:c15="http://schemas.microsoft.com/office/drawing/2012/chart" uri="{CE6537A1-D6FC-4f65-9D91-7224C49458BB}">
                  <c15:layout>
                    <c:manualLayout>
                      <c:w val="0.13681369834031273"/>
                      <c:h val="0.10883095426720854"/>
                    </c:manualLayout>
                  </c15:layout>
                  <c15:dlblFieldTable/>
                  <c15:showDataLabelsRange val="0"/>
                </c:ext>
                <c:ext xmlns:c16="http://schemas.microsoft.com/office/drawing/2014/chart" uri="{C3380CC4-5D6E-409C-BE32-E72D297353CC}">
                  <c16:uniqueId val="{0000000B-F80B-43B9-A7E7-645ABB7A8C1B}"/>
                </c:ext>
              </c:extLst>
            </c:dLbl>
            <c:dLbl>
              <c:idx val="6"/>
              <c:layout>
                <c:manualLayout>
                  <c:x val="3.8371590862297737E-2"/>
                  <c:y val="-1.4633483395691803E-2"/>
                </c:manualLayout>
              </c:layout>
              <c:tx>
                <c:rich>
                  <a:bodyPr/>
                  <a:lstStyle/>
                  <a:p>
                    <a:fld id="{FC2B6BE6-AF1E-4B0B-A0E7-060137C6FA37}" type="CATEGORYNAME">
                      <a:rPr lang="en-US"/>
                      <a:pPr/>
                      <a:t>[NOMBRE DE CATEGORÍA]</a:t>
                    </a:fld>
                    <a:r>
                      <a:rPr lang="en-US" baseline="0"/>
                      <a:t>;</a:t>
                    </a:r>
                    <a:br>
                      <a:rPr lang="en-US" baseline="0"/>
                    </a:br>
                    <a:r>
                      <a:rPr lang="en-US" baseline="0"/>
                      <a:t> </a:t>
                    </a:r>
                    <a:fld id="{EB8A7D67-4231-48DB-9391-BD5EF102CBFB}" type="VALUE">
                      <a:rPr lang="en-US" baseline="0"/>
                      <a:pPr/>
                      <a:t>[VALOR]</a:t>
                    </a:fld>
                    <a:r>
                      <a:rPr lang="en-US" baseline="0"/>
                      <a:t>; </a:t>
                    </a:r>
                    <a:br>
                      <a:rPr lang="en-US" baseline="0"/>
                    </a:br>
                    <a:r>
                      <a:rPr lang="en-US" baseline="0"/>
                      <a:t>0,01%</a:t>
                    </a:r>
                  </a:p>
                </c:rich>
              </c:tx>
              <c:dLblPos val="bestFit"/>
              <c:showLegendKey val="0"/>
              <c:showVal val="1"/>
              <c:showCatName val="1"/>
              <c:showSerName val="0"/>
              <c:showPercent val="1"/>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D-F80B-43B9-A7E7-645ABB7A8C1B}"/>
                </c:ext>
              </c:extLst>
            </c:dLbl>
            <c:spPr>
              <a:noFill/>
              <a:ln>
                <a:noFill/>
              </a:ln>
              <a:effectLst/>
            </c:spPr>
            <c:txPr>
              <a:bodyPr rot="0" spcFirstLastPara="1" vertOverflow="ellipsis" vert="horz" wrap="square" anchor="ctr" anchorCtr="1"/>
              <a:lstStyle/>
              <a:p>
                <a:pPr>
                  <a:defRPr sz="800" b="0" i="0" u="none" strike="noStrike" kern="1200" baseline="0">
                    <a:solidFill>
                      <a:schemeClr val="accent1">
                        <a:lumMod val="50000"/>
                      </a:schemeClr>
                    </a:solidFill>
                    <a:latin typeface="Calibri" panose="020F0502020204030204" pitchFamily="34" charset="0"/>
                    <a:ea typeface="Calibri" panose="020F0502020204030204" pitchFamily="34" charset="0"/>
                    <a:cs typeface="Calibri" panose="020F0502020204030204" pitchFamily="34" charset="0"/>
                  </a:defRPr>
                </a:pPr>
                <a:endParaRPr lang="es-CO"/>
              </a:p>
            </c:txPr>
            <c:dLblPos val="outEnd"/>
            <c:showLegendKey val="0"/>
            <c:showVal val="1"/>
            <c:showCatName val="1"/>
            <c:showSerName val="0"/>
            <c:showPercent val="1"/>
            <c:showBubbleSize val="0"/>
            <c:showLeaderLines val="1"/>
            <c:leaderLines>
              <c:spPr>
                <a:ln w="6350" cap="flat" cmpd="sng" algn="ctr">
                  <a:solidFill>
                    <a:schemeClr val="tx1"/>
                  </a:solidFill>
                  <a:prstDash val="solid"/>
                  <a:round/>
                </a:ln>
                <a:effectLst/>
              </c:spPr>
            </c:leaderLines>
            <c:extLst>
              <c:ext xmlns:c15="http://schemas.microsoft.com/office/drawing/2012/chart" uri="{CE6537A1-D6FC-4f65-9D91-7224C49458BB}"/>
            </c:extLst>
          </c:dLbls>
          <c:cat>
            <c:strRef>
              <c:f>'Nov 2024'!$A$2:$A$8</c:f>
              <c:strCache>
                <c:ptCount val="7"/>
                <c:pt idx="0">
                  <c:v>USAQUEN</c:v>
                </c:pt>
                <c:pt idx="1">
                  <c:v>CHAPINERO</c:v>
                </c:pt>
                <c:pt idx="2">
                  <c:v>SANTA FÉ</c:v>
                </c:pt>
                <c:pt idx="3">
                  <c:v>SAN CRISTOBAL</c:v>
                </c:pt>
                <c:pt idx="4">
                  <c:v>USME</c:v>
                </c:pt>
                <c:pt idx="5">
                  <c:v>CANDELARIA</c:v>
                </c:pt>
                <c:pt idx="6">
                  <c:v>SUMAPAZ</c:v>
                </c:pt>
              </c:strCache>
            </c:strRef>
          </c:cat>
          <c:val>
            <c:numRef>
              <c:f>'Nov 2024'!$G$2:$G$8</c:f>
              <c:numCache>
                <c:formatCode>"$"\ #,##0</c:formatCode>
                <c:ptCount val="7"/>
                <c:pt idx="0">
                  <c:v>9678.3208755517098</c:v>
                </c:pt>
                <c:pt idx="1">
                  <c:v>4671.3059796601092</c:v>
                </c:pt>
                <c:pt idx="2">
                  <c:v>5403.1304195303292</c:v>
                </c:pt>
                <c:pt idx="3">
                  <c:v>4352.1370578596579</c:v>
                </c:pt>
                <c:pt idx="4">
                  <c:v>4158.6396871009447</c:v>
                </c:pt>
                <c:pt idx="5">
                  <c:v>1320.1946987200442</c:v>
                </c:pt>
                <c:pt idx="6">
                  <c:v>5.1661051599999972</c:v>
                </c:pt>
              </c:numCache>
            </c:numRef>
          </c:val>
          <c:extLst>
            <c:ext xmlns:c16="http://schemas.microsoft.com/office/drawing/2014/chart" uri="{C3380CC4-5D6E-409C-BE32-E72D297353CC}">
              <c16:uniqueId val="{0000000E-F80B-43B9-A7E7-645ABB7A8C1B}"/>
            </c:ext>
          </c:extLst>
        </c:ser>
        <c:dLbls>
          <c:dLblPos val="outEnd"/>
          <c:showLegendKey val="0"/>
          <c:showVal val="1"/>
          <c:showCatName val="0"/>
          <c:showSerName val="0"/>
          <c:showPercent val="0"/>
          <c:showBubbleSize val="0"/>
          <c:showLeaderLines val="1"/>
        </c:dLbls>
      </c:pie3DChart>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w="12700" cap="flat" cmpd="sng" algn="ctr">
      <a:noFill/>
      <a:prstDash val="solid"/>
      <a:round/>
    </a:ln>
    <a:effectLst/>
  </c:spPr>
  <c:txPr>
    <a:bodyPr/>
    <a:lstStyle/>
    <a:p>
      <a:pPr>
        <a:defRPr sz="800">
          <a:solidFill>
            <a:schemeClr val="accent1">
              <a:lumMod val="50000"/>
            </a:schemeClr>
          </a:solidFill>
          <a:latin typeface="Calibri" panose="020F0502020204030204" pitchFamily="34" charset="0"/>
          <a:ea typeface="Calibri" panose="020F0502020204030204" pitchFamily="34" charset="0"/>
          <a:cs typeface="Calibri" panose="020F0502020204030204" pitchFamily="34" charset="0"/>
        </a:defRPr>
      </a:pPr>
      <a:endParaRPr lang="es-CO"/>
    </a:p>
  </c:txPr>
  <c:externalData r:id="rId3">
    <c:autoUpdate val="0"/>
  </c:externalData>
  <c:userShapes r:id="rId4"/>
</c:chartSpace>
</file>

<file path=ppt/charts/chart1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0"/>
      <c:rotY val="0"/>
      <c:depthPercent val="100"/>
      <c:rAngAx val="0"/>
    </c:view3D>
    <c:floor>
      <c:thickness val="0"/>
      <c:spPr>
        <a:noFill/>
        <a:ln w="6350" cap="flat" cmpd="sng" algn="ctr">
          <a:noFill/>
          <a:prstDash val="solid"/>
          <a:round/>
        </a:ln>
        <a:effectLst/>
        <a:sp3d/>
      </c:spPr>
    </c:floor>
    <c:sideWall>
      <c:thickness val="0"/>
      <c:spPr>
        <a:noFill/>
        <a:ln>
          <a:noFill/>
        </a:ln>
        <a:effectLst/>
        <a:sp3d/>
      </c:spPr>
    </c:sideWall>
    <c:backWall>
      <c:thickness val="0"/>
      <c:spPr>
        <a:noFill/>
        <a:ln>
          <a:noFill/>
        </a:ln>
        <a:effectLst/>
        <a:sp3d/>
      </c:spPr>
    </c:backWall>
    <c:plotArea>
      <c:layout>
        <c:manualLayout>
          <c:layoutTarget val="inner"/>
          <c:xMode val="edge"/>
          <c:yMode val="edge"/>
          <c:x val="2.095397602894113E-2"/>
          <c:y val="0.13224181484356709"/>
          <c:w val="0.95535262002139365"/>
          <c:h val="0.85443819051786518"/>
        </c:manualLayout>
      </c:layout>
      <c:pie3DChart>
        <c:varyColors val="1"/>
        <c:ser>
          <c:idx val="0"/>
          <c:order val="0"/>
          <c:tx>
            <c:strRef>
              <c:f>'Nov 2024'!$G$1</c:f>
              <c:strCache>
                <c:ptCount val="1"/>
                <c:pt idx="0">
                  <c:v>TOTAL 
CARTERA</c:v>
                </c:pt>
              </c:strCache>
            </c:strRef>
          </c:tx>
          <c:spPr>
            <a:scene3d>
              <a:camera prst="orthographicFront"/>
              <a:lightRig rig="threePt" dir="t"/>
            </a:scene3d>
            <a:sp3d>
              <a:bevelT/>
            </a:sp3d>
          </c:spPr>
          <c:explosion val="14"/>
          <c:dPt>
            <c:idx val="0"/>
            <c:bubble3D val="0"/>
            <c:spPr>
              <a:solidFill>
                <a:schemeClr val="accent1"/>
              </a:solidFill>
              <a:ln>
                <a:noFill/>
              </a:ln>
              <a:effectLst/>
              <a:scene3d>
                <a:camera prst="orthographicFront"/>
                <a:lightRig rig="threePt" dir="t"/>
              </a:scene3d>
              <a:sp3d>
                <a:bevelT/>
              </a:sp3d>
            </c:spPr>
            <c:extLst>
              <c:ext xmlns:c16="http://schemas.microsoft.com/office/drawing/2014/chart" uri="{C3380CC4-5D6E-409C-BE32-E72D297353CC}">
                <c16:uniqueId val="{00000001-3F47-4CCE-829A-7665B3045634}"/>
              </c:ext>
            </c:extLst>
          </c:dPt>
          <c:dPt>
            <c:idx val="1"/>
            <c:bubble3D val="0"/>
            <c:spPr>
              <a:solidFill>
                <a:schemeClr val="accent2"/>
              </a:solidFill>
              <a:ln>
                <a:noFill/>
              </a:ln>
              <a:effectLst/>
              <a:scene3d>
                <a:camera prst="orthographicFront"/>
                <a:lightRig rig="threePt" dir="t"/>
              </a:scene3d>
              <a:sp3d>
                <a:bevelT/>
              </a:sp3d>
            </c:spPr>
            <c:extLst>
              <c:ext xmlns:c16="http://schemas.microsoft.com/office/drawing/2014/chart" uri="{C3380CC4-5D6E-409C-BE32-E72D297353CC}">
                <c16:uniqueId val="{00000003-3F47-4CCE-829A-7665B3045634}"/>
              </c:ext>
            </c:extLst>
          </c:dPt>
          <c:dPt>
            <c:idx val="2"/>
            <c:bubble3D val="0"/>
            <c:spPr>
              <a:solidFill>
                <a:schemeClr val="accent3"/>
              </a:solidFill>
              <a:ln>
                <a:noFill/>
              </a:ln>
              <a:effectLst/>
              <a:scene3d>
                <a:camera prst="orthographicFront"/>
                <a:lightRig rig="threePt" dir="t"/>
              </a:scene3d>
              <a:sp3d>
                <a:bevelT/>
              </a:sp3d>
            </c:spPr>
            <c:extLst>
              <c:ext xmlns:c16="http://schemas.microsoft.com/office/drawing/2014/chart" uri="{C3380CC4-5D6E-409C-BE32-E72D297353CC}">
                <c16:uniqueId val="{00000005-3F47-4CCE-829A-7665B3045634}"/>
              </c:ext>
            </c:extLst>
          </c:dPt>
          <c:dPt>
            <c:idx val="3"/>
            <c:bubble3D val="0"/>
            <c:spPr>
              <a:solidFill>
                <a:schemeClr val="accent4"/>
              </a:solidFill>
              <a:ln>
                <a:noFill/>
              </a:ln>
              <a:effectLst/>
              <a:scene3d>
                <a:camera prst="orthographicFront"/>
                <a:lightRig rig="threePt" dir="t"/>
              </a:scene3d>
              <a:sp3d>
                <a:bevelT/>
              </a:sp3d>
            </c:spPr>
            <c:extLst>
              <c:ext xmlns:c16="http://schemas.microsoft.com/office/drawing/2014/chart" uri="{C3380CC4-5D6E-409C-BE32-E72D297353CC}">
                <c16:uniqueId val="{00000007-3F47-4CCE-829A-7665B3045634}"/>
              </c:ext>
            </c:extLst>
          </c:dPt>
          <c:dPt>
            <c:idx val="4"/>
            <c:bubble3D val="0"/>
            <c:spPr>
              <a:solidFill>
                <a:schemeClr val="accent5"/>
              </a:solidFill>
              <a:ln>
                <a:noFill/>
              </a:ln>
              <a:effectLst/>
              <a:scene3d>
                <a:camera prst="orthographicFront"/>
                <a:lightRig rig="threePt" dir="t"/>
              </a:scene3d>
              <a:sp3d>
                <a:bevelT/>
              </a:sp3d>
            </c:spPr>
            <c:extLst>
              <c:ext xmlns:c16="http://schemas.microsoft.com/office/drawing/2014/chart" uri="{C3380CC4-5D6E-409C-BE32-E72D297353CC}">
                <c16:uniqueId val="{00000009-3F47-4CCE-829A-7665B3045634}"/>
              </c:ext>
            </c:extLst>
          </c:dPt>
          <c:dPt>
            <c:idx val="5"/>
            <c:bubble3D val="0"/>
            <c:spPr>
              <a:solidFill>
                <a:schemeClr val="accent6"/>
              </a:solidFill>
              <a:ln>
                <a:noFill/>
              </a:ln>
              <a:effectLst/>
              <a:scene3d>
                <a:camera prst="orthographicFront"/>
                <a:lightRig rig="threePt" dir="t"/>
              </a:scene3d>
              <a:sp3d>
                <a:bevelT/>
              </a:sp3d>
            </c:spPr>
            <c:extLst>
              <c:ext xmlns:c16="http://schemas.microsoft.com/office/drawing/2014/chart" uri="{C3380CC4-5D6E-409C-BE32-E72D297353CC}">
                <c16:uniqueId val="{0000000B-3F47-4CCE-829A-7665B3045634}"/>
              </c:ext>
            </c:extLst>
          </c:dPt>
          <c:dPt>
            <c:idx val="6"/>
            <c:bubble3D val="0"/>
            <c:spPr>
              <a:solidFill>
                <a:schemeClr val="accent1">
                  <a:lumMod val="60000"/>
                </a:schemeClr>
              </a:solidFill>
              <a:ln>
                <a:noFill/>
              </a:ln>
              <a:effectLst/>
              <a:scene3d>
                <a:camera prst="orthographicFront"/>
                <a:lightRig rig="threePt" dir="t"/>
              </a:scene3d>
              <a:sp3d>
                <a:bevelT/>
              </a:sp3d>
            </c:spPr>
            <c:extLst>
              <c:ext xmlns:c16="http://schemas.microsoft.com/office/drawing/2014/chart" uri="{C3380CC4-5D6E-409C-BE32-E72D297353CC}">
                <c16:uniqueId val="{0000000D-3F47-4CCE-829A-7665B3045634}"/>
              </c:ext>
            </c:extLst>
          </c:dPt>
          <c:dPt>
            <c:idx val="7"/>
            <c:bubble3D val="0"/>
            <c:spPr>
              <a:solidFill>
                <a:schemeClr val="accent2">
                  <a:lumMod val="60000"/>
                </a:schemeClr>
              </a:solidFill>
              <a:ln>
                <a:noFill/>
              </a:ln>
              <a:effectLst/>
              <a:scene3d>
                <a:camera prst="orthographicFront"/>
                <a:lightRig rig="threePt" dir="t"/>
              </a:scene3d>
              <a:sp3d>
                <a:bevelT/>
              </a:sp3d>
            </c:spPr>
            <c:extLst>
              <c:ext xmlns:c16="http://schemas.microsoft.com/office/drawing/2014/chart" uri="{C3380CC4-5D6E-409C-BE32-E72D297353CC}">
                <c16:uniqueId val="{0000000F-3F47-4CCE-829A-7665B3045634}"/>
              </c:ext>
            </c:extLst>
          </c:dPt>
          <c:dLbls>
            <c:dLbl>
              <c:idx val="0"/>
              <c:layout>
                <c:manualLayout>
                  <c:x val="3.188037390043414E-2"/>
                  <c:y val="-2.2400689368157502E-2"/>
                </c:manualLayout>
              </c:layout>
              <c:tx>
                <c:rich>
                  <a:bodyPr/>
                  <a:lstStyle/>
                  <a:p>
                    <a:fld id="{2E8880C4-E9CF-4C3A-9595-5CCA30FBA8E8}" type="CATEGORYNAME">
                      <a:rPr lang="en-US"/>
                      <a:pPr/>
                      <a:t>[NOMBRE DE CATEGORÍA]</a:t>
                    </a:fld>
                    <a:r>
                      <a:rPr lang="en-US" baseline="0"/>
                      <a:t>; </a:t>
                    </a:r>
                    <a:br>
                      <a:rPr lang="en-US" baseline="0"/>
                    </a:br>
                    <a:fld id="{0EFB1D21-5EE4-4A1F-8B15-E563BE99A486}" type="VALUE">
                      <a:rPr lang="en-US" baseline="0"/>
                      <a:pPr/>
                      <a:t>[VALOR]</a:t>
                    </a:fld>
                    <a:r>
                      <a:rPr lang="en-US" baseline="0"/>
                      <a:t>;</a:t>
                    </a:r>
                    <a:br>
                      <a:rPr lang="en-US" baseline="0"/>
                    </a:br>
                    <a:r>
                      <a:rPr lang="en-US" baseline="0"/>
                      <a:t> </a:t>
                    </a:r>
                    <a:fld id="{8B48ADA0-C4B9-4B1E-9E0E-8A577167DB82}" type="PERCENTAGE">
                      <a:rPr lang="en-US" baseline="0"/>
                      <a:pPr/>
                      <a:t>[PORCENTAJE]</a:t>
                    </a:fld>
                    <a:endParaRPr lang="en-US" baseline="0"/>
                  </a:p>
                </c:rich>
              </c:tx>
              <c:dLblPos val="bestFit"/>
              <c:showLegendKey val="0"/>
              <c:showVal val="1"/>
              <c:showCatName val="1"/>
              <c:showSerName val="0"/>
              <c:showPercent val="1"/>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1-3F47-4CCE-829A-7665B3045634}"/>
                </c:ext>
              </c:extLst>
            </c:dLbl>
            <c:dLbl>
              <c:idx val="1"/>
              <c:layout>
                <c:manualLayout>
                  <c:x val="1.7253620466265072E-2"/>
                  <c:y val="-3.4898423917785991E-2"/>
                </c:manualLayout>
              </c:layout>
              <c:tx>
                <c:rich>
                  <a:bodyPr/>
                  <a:lstStyle/>
                  <a:p>
                    <a:fld id="{C13C96B5-4756-47DA-AA7E-F8D9297DB424}" type="CATEGORYNAME">
                      <a:rPr lang="en-US"/>
                      <a:pPr/>
                      <a:t>[NOMBRE DE CATEGORÍA]</a:t>
                    </a:fld>
                    <a:r>
                      <a:rPr lang="en-US" baseline="0"/>
                      <a:t>; </a:t>
                    </a:r>
                    <a:br>
                      <a:rPr lang="en-US" baseline="0"/>
                    </a:br>
                    <a:fld id="{97C70F9D-CF9B-4393-9DD1-08BD6F6ABBE3}" type="VALUE">
                      <a:rPr lang="en-US" baseline="0"/>
                      <a:pPr/>
                      <a:t>[VALOR]</a:t>
                    </a:fld>
                    <a:r>
                      <a:rPr lang="en-US" baseline="0"/>
                      <a:t>;</a:t>
                    </a:r>
                    <a:br>
                      <a:rPr lang="en-US" baseline="0"/>
                    </a:br>
                    <a:fld id="{017225DC-1AEA-409D-9DAD-0E7D3AA382A9}" type="PERCENTAGE">
                      <a:rPr lang="en-US" baseline="0"/>
                      <a:pPr/>
                      <a:t>[PORCENTAJE]</a:t>
                    </a:fld>
                    <a:endParaRPr lang="en-US" baseline="0"/>
                  </a:p>
                </c:rich>
              </c:tx>
              <c:dLblPos val="bestFit"/>
              <c:showLegendKey val="0"/>
              <c:showVal val="1"/>
              <c:showCatName val="1"/>
              <c:showSerName val="0"/>
              <c:showPercent val="1"/>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3-3F47-4CCE-829A-7665B3045634}"/>
                </c:ext>
              </c:extLst>
            </c:dLbl>
            <c:dLbl>
              <c:idx val="2"/>
              <c:layout>
                <c:manualLayout>
                  <c:x val="-2.0281577433402687E-3"/>
                  <c:y val="0.20926422929528174"/>
                </c:manualLayout>
              </c:layout>
              <c:tx>
                <c:rich>
                  <a:bodyPr/>
                  <a:lstStyle/>
                  <a:p>
                    <a:fld id="{76583F87-ACF2-475B-BC17-E3C01C8790CD}" type="CATEGORYNAME">
                      <a:rPr lang="en-US"/>
                      <a:pPr/>
                      <a:t>[NOMBRE DE CATEGORÍA]</a:t>
                    </a:fld>
                    <a:r>
                      <a:rPr lang="en-US" baseline="0"/>
                      <a:t>; </a:t>
                    </a:r>
                    <a:br>
                      <a:rPr lang="en-US" baseline="0"/>
                    </a:br>
                    <a:fld id="{16553DC1-AE4B-4B2E-9FAB-9366D3B3B47B}" type="VALUE">
                      <a:rPr lang="en-US" baseline="0"/>
                      <a:pPr/>
                      <a:t>[VALOR]</a:t>
                    </a:fld>
                    <a:r>
                      <a:rPr lang="en-US" baseline="0"/>
                      <a:t>; </a:t>
                    </a:r>
                    <a:br>
                      <a:rPr lang="en-US" baseline="0"/>
                    </a:br>
                    <a:fld id="{932904D2-6388-4C02-BC7E-F6C587C0196C}" type="PERCENTAGE">
                      <a:rPr lang="en-US" baseline="0"/>
                      <a:pPr/>
                      <a:t>[PORCENTAJE]</a:t>
                    </a:fld>
                    <a:endParaRPr lang="en-US" baseline="0"/>
                  </a:p>
                </c:rich>
              </c:tx>
              <c:dLblPos val="bestFit"/>
              <c:showLegendKey val="0"/>
              <c:showVal val="1"/>
              <c:showCatName val="1"/>
              <c:showSerName val="0"/>
              <c:showPercent val="1"/>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5-3F47-4CCE-829A-7665B3045634}"/>
                </c:ext>
              </c:extLst>
            </c:dLbl>
            <c:dLbl>
              <c:idx val="3"/>
              <c:layout>
                <c:manualLayout>
                  <c:x val="-9.9723373768525775E-2"/>
                  <c:y val="9.1360998677648228E-2"/>
                </c:manualLayout>
              </c:layout>
              <c:tx>
                <c:rich>
                  <a:bodyPr/>
                  <a:lstStyle/>
                  <a:p>
                    <a:fld id="{616152EA-94C7-4635-9120-F53AD7572F46}" type="CATEGORYNAME">
                      <a:rPr lang="en-US"/>
                      <a:pPr/>
                      <a:t>[NOMBRE DE CATEGORÍA]</a:t>
                    </a:fld>
                    <a:r>
                      <a:rPr lang="en-US" baseline="0"/>
                      <a:t>;</a:t>
                    </a:r>
                    <a:br>
                      <a:rPr lang="en-US" baseline="0"/>
                    </a:br>
                    <a:r>
                      <a:rPr lang="en-US" baseline="0"/>
                      <a:t> </a:t>
                    </a:r>
                    <a:fld id="{11172151-E0EF-42D6-91AE-C03B31359310}" type="VALUE">
                      <a:rPr lang="en-US" baseline="0"/>
                      <a:pPr/>
                      <a:t>[VALOR]</a:t>
                    </a:fld>
                    <a:r>
                      <a:rPr lang="en-US" baseline="0"/>
                      <a:t>; </a:t>
                    </a:r>
                    <a:br>
                      <a:rPr lang="en-US" baseline="0"/>
                    </a:br>
                    <a:fld id="{C425C108-ADC8-41ED-89CE-7DEDBF87F170}" type="PERCENTAGE">
                      <a:rPr lang="en-US" baseline="0"/>
                      <a:pPr/>
                      <a:t>[PORCENTAJE]</a:t>
                    </a:fld>
                    <a:endParaRPr lang="en-US" baseline="0"/>
                  </a:p>
                </c:rich>
              </c:tx>
              <c:dLblPos val="bestFit"/>
              <c:showLegendKey val="0"/>
              <c:showVal val="1"/>
              <c:showCatName val="1"/>
              <c:showSerName val="0"/>
              <c:showPercent val="1"/>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7-3F47-4CCE-829A-7665B3045634}"/>
                </c:ext>
              </c:extLst>
            </c:dLbl>
            <c:dLbl>
              <c:idx val="4"/>
              <c:layout>
                <c:manualLayout>
                  <c:x val="6.6390669580092376E-2"/>
                  <c:y val="-2.4520086743868844E-7"/>
                </c:manualLayout>
              </c:layout>
              <c:tx>
                <c:rich>
                  <a:bodyPr/>
                  <a:lstStyle/>
                  <a:p>
                    <a:fld id="{107B64ED-0017-464B-8403-B14EC0F4A955}" type="CATEGORYNAME">
                      <a:rPr lang="en-US"/>
                      <a:pPr/>
                      <a:t>[NOMBRE DE CATEGORÍA]</a:t>
                    </a:fld>
                    <a:r>
                      <a:rPr lang="en-US" baseline="0"/>
                      <a:t>;</a:t>
                    </a:r>
                    <a:br>
                      <a:rPr lang="en-US" baseline="0"/>
                    </a:br>
                    <a:r>
                      <a:rPr lang="en-US" baseline="0"/>
                      <a:t> </a:t>
                    </a:r>
                    <a:fld id="{77720419-91F3-4DEB-BA7C-DD191152390C}" type="VALUE">
                      <a:rPr lang="en-US" baseline="0"/>
                      <a:pPr/>
                      <a:t>[VALOR]</a:t>
                    </a:fld>
                    <a:r>
                      <a:rPr lang="en-US" baseline="0"/>
                      <a:t>; </a:t>
                    </a:r>
                    <a:br>
                      <a:rPr lang="en-US" baseline="0"/>
                    </a:br>
                    <a:fld id="{2A99639D-1EDF-42D0-9E5A-EA3E0F8E3365}" type="PERCENTAGE">
                      <a:rPr lang="en-US" baseline="0"/>
                      <a:pPr/>
                      <a:t>[PORCENTAJE]</a:t>
                    </a:fld>
                    <a:endParaRPr lang="en-US" baseline="0"/>
                  </a:p>
                </c:rich>
              </c:tx>
              <c:dLblPos val="bestFit"/>
              <c:showLegendKey val="1"/>
              <c:showVal val="1"/>
              <c:showCatName val="1"/>
              <c:showSerName val="1"/>
              <c:showPercent val="1"/>
              <c:showBubbleSize val="0"/>
              <c:extLst>
                <c:ext xmlns:c15="http://schemas.microsoft.com/office/drawing/2012/chart" uri="{CE6537A1-D6FC-4f65-9D91-7224C49458BB}">
                  <c15:layout>
                    <c:manualLayout>
                      <c:w val="0.23079616887442433"/>
                      <c:h val="0.12001955069604098"/>
                    </c:manualLayout>
                  </c15:layout>
                  <c15:dlblFieldTable/>
                  <c15:showDataLabelsRange val="0"/>
                </c:ext>
                <c:ext xmlns:c16="http://schemas.microsoft.com/office/drawing/2014/chart" uri="{C3380CC4-5D6E-409C-BE32-E72D297353CC}">
                  <c16:uniqueId val="{00000009-3F47-4CCE-829A-7665B3045634}"/>
                </c:ext>
              </c:extLst>
            </c:dLbl>
            <c:dLbl>
              <c:idx val="5"/>
              <c:layout>
                <c:manualLayout>
                  <c:x val="2.820857369323645E-3"/>
                  <c:y val="4.0033332605903978E-2"/>
                </c:manualLayout>
              </c:layout>
              <c:tx>
                <c:rich>
                  <a:bodyPr/>
                  <a:lstStyle/>
                  <a:p>
                    <a:fld id="{703F1FD0-BB01-4D70-9D85-BC82847EAA0A}" type="CATEGORYNAME">
                      <a:rPr lang="en-US"/>
                      <a:pPr/>
                      <a:t>[NOMBRE DE CATEGORÍA]</a:t>
                    </a:fld>
                    <a:r>
                      <a:rPr lang="en-US" baseline="0"/>
                      <a:t>; </a:t>
                    </a:r>
                    <a:br>
                      <a:rPr lang="en-US" baseline="0"/>
                    </a:br>
                    <a:fld id="{F7AD1033-5927-4EB9-B52A-3FBDF44D617F}" type="VALUE">
                      <a:rPr lang="en-US" baseline="0"/>
                      <a:pPr/>
                      <a:t>[VALOR]</a:t>
                    </a:fld>
                    <a:r>
                      <a:rPr lang="en-US" baseline="0"/>
                      <a:t>; </a:t>
                    </a:r>
                    <a:br>
                      <a:rPr lang="en-US" baseline="0"/>
                    </a:br>
                    <a:fld id="{FABBA763-C626-44A2-9704-53798721DDDD}" type="PERCENTAGE">
                      <a:rPr lang="en-US" baseline="0"/>
                      <a:pPr/>
                      <a:t>[PORCENTAJE]</a:t>
                    </a:fld>
                    <a:endParaRPr lang="en-US" baseline="0"/>
                  </a:p>
                </c:rich>
              </c:tx>
              <c:showLegendKey val="0"/>
              <c:showVal val="1"/>
              <c:showCatName val="1"/>
              <c:showSerName val="0"/>
              <c:showPercent val="1"/>
              <c:showBubbleSize val="0"/>
              <c:extLst>
                <c:ext xmlns:c15="http://schemas.microsoft.com/office/drawing/2012/chart" uri="{CE6537A1-D6FC-4f65-9D91-7224C49458BB}">
                  <c15:layout>
                    <c:manualLayout>
                      <c:w val="0.1762422294897385"/>
                      <c:h val="0.17547127031656254"/>
                    </c:manualLayout>
                  </c15:layout>
                  <c15:dlblFieldTable/>
                  <c15:showDataLabelsRange val="0"/>
                </c:ext>
                <c:ext xmlns:c16="http://schemas.microsoft.com/office/drawing/2014/chart" uri="{C3380CC4-5D6E-409C-BE32-E72D297353CC}">
                  <c16:uniqueId val="{0000000B-3F47-4CCE-829A-7665B3045634}"/>
                </c:ext>
              </c:extLst>
            </c:dLbl>
            <c:dLbl>
              <c:idx val="6"/>
              <c:layout>
                <c:manualLayout>
                  <c:x val="0"/>
                  <c:y val="-0.17271866727130533"/>
                </c:manualLayout>
              </c:layout>
              <c:tx>
                <c:rich>
                  <a:bodyPr/>
                  <a:lstStyle/>
                  <a:p>
                    <a:fld id="{07B9C199-B65A-44F8-A3E5-132FA2A3D0D1}" type="CATEGORYNAME">
                      <a:rPr lang="en-US"/>
                      <a:pPr/>
                      <a:t>[NOMBRE DE CATEGORÍA]</a:t>
                    </a:fld>
                    <a:r>
                      <a:rPr lang="en-US" baseline="0"/>
                      <a:t>;</a:t>
                    </a:r>
                    <a:br>
                      <a:rPr lang="en-US" baseline="0"/>
                    </a:br>
                    <a:r>
                      <a:rPr lang="en-US" baseline="0"/>
                      <a:t> </a:t>
                    </a:r>
                    <a:fld id="{0233F6D4-0B47-4DB1-8D4C-2CD8FE09A46D}" type="VALUE">
                      <a:rPr lang="en-US" baseline="0"/>
                      <a:pPr/>
                      <a:t>[VALOR]</a:t>
                    </a:fld>
                    <a:r>
                      <a:rPr lang="en-US" baseline="0"/>
                      <a:t>; </a:t>
                    </a:r>
                    <a:br>
                      <a:rPr lang="en-US" baseline="0"/>
                    </a:br>
                    <a:fld id="{2AA7523E-F7F3-4BB7-88E4-87D414552091}" type="PERCENTAGE">
                      <a:rPr lang="en-US" baseline="0"/>
                      <a:pPr/>
                      <a:t>[PORCENTAJE]</a:t>
                    </a:fld>
                    <a:endParaRPr lang="en-US" baseline="0"/>
                  </a:p>
                </c:rich>
              </c:tx>
              <c:dLblPos val="bestFit"/>
              <c:showLegendKey val="0"/>
              <c:showVal val="1"/>
              <c:showCatName val="1"/>
              <c:showSerName val="0"/>
              <c:showPercent val="1"/>
              <c:showBubbleSize val="0"/>
              <c:extLst>
                <c:ext xmlns:c15="http://schemas.microsoft.com/office/drawing/2012/chart" uri="{CE6537A1-D6FC-4f65-9D91-7224C49458BB}">
                  <c15:layout>
                    <c:manualLayout>
                      <c:w val="0.22181754331979336"/>
                      <c:h val="0.18763225019407787"/>
                    </c:manualLayout>
                  </c15:layout>
                  <c15:dlblFieldTable/>
                  <c15:showDataLabelsRange val="0"/>
                </c:ext>
                <c:ext xmlns:c16="http://schemas.microsoft.com/office/drawing/2014/chart" uri="{C3380CC4-5D6E-409C-BE32-E72D297353CC}">
                  <c16:uniqueId val="{0000000D-3F47-4CCE-829A-7665B3045634}"/>
                </c:ext>
              </c:extLst>
            </c:dLbl>
            <c:dLbl>
              <c:idx val="7"/>
              <c:layout>
                <c:manualLayout>
                  <c:x val="0.16943739910350769"/>
                  <c:y val="-3.1722677088816119E-2"/>
                </c:manualLayout>
              </c:layout>
              <c:tx>
                <c:rich>
                  <a:bodyPr/>
                  <a:lstStyle/>
                  <a:p>
                    <a:fld id="{276C94A1-7B0C-4377-92C4-2A5F581FBAE2}" type="CATEGORYNAME">
                      <a:rPr lang="en-US"/>
                      <a:pPr/>
                      <a:t>[NOMBRE DE CATEGORÍA]</a:t>
                    </a:fld>
                    <a:r>
                      <a:rPr lang="en-US" baseline="0"/>
                      <a:t>;</a:t>
                    </a:r>
                    <a:br>
                      <a:rPr lang="en-US" baseline="0"/>
                    </a:br>
                    <a:r>
                      <a:rPr lang="en-US" baseline="0"/>
                      <a:t> </a:t>
                    </a:r>
                    <a:fld id="{C4485C49-3318-4593-9892-6568FFBEA6C6}" type="VALUE">
                      <a:rPr lang="en-US" baseline="0"/>
                      <a:pPr/>
                      <a:t>[VALOR]</a:t>
                    </a:fld>
                    <a:r>
                      <a:rPr lang="en-US" baseline="0"/>
                      <a:t>; </a:t>
                    </a:r>
                    <a:br>
                      <a:rPr lang="en-US" baseline="0"/>
                    </a:br>
                    <a:fld id="{5E10DE2B-1BAA-420E-899A-405EB606DF29}" type="PERCENTAGE">
                      <a:rPr lang="en-US" baseline="0"/>
                      <a:pPr/>
                      <a:t>[PORCENTAJE]</a:t>
                    </a:fld>
                    <a:endParaRPr lang="en-US" baseline="0"/>
                  </a:p>
                </c:rich>
              </c:tx>
              <c:dLblPos val="bestFit"/>
              <c:showLegendKey val="0"/>
              <c:showVal val="1"/>
              <c:showCatName val="1"/>
              <c:showSerName val="0"/>
              <c:showPercent val="1"/>
              <c:showBubbleSize val="0"/>
              <c:extLst>
                <c:ext xmlns:c15="http://schemas.microsoft.com/office/drawing/2012/chart" uri="{CE6537A1-D6FC-4f65-9D91-7224C49458BB}">
                  <c15:layout>
                    <c:manualLayout>
                      <c:w val="0.21589162696382966"/>
                      <c:h val="0.16099219991867214"/>
                    </c:manualLayout>
                  </c15:layout>
                  <c15:dlblFieldTable/>
                  <c15:showDataLabelsRange val="0"/>
                </c:ext>
                <c:ext xmlns:c16="http://schemas.microsoft.com/office/drawing/2014/chart" uri="{C3380CC4-5D6E-409C-BE32-E72D297353CC}">
                  <c16:uniqueId val="{0000000F-3F47-4CCE-829A-7665B3045634}"/>
                </c:ext>
              </c:extLst>
            </c:dLbl>
            <c:spPr>
              <a:noFill/>
              <a:ln>
                <a:noFill/>
              </a:ln>
              <a:effectLst/>
            </c:spPr>
            <c:txPr>
              <a:bodyPr rot="0" spcFirstLastPara="1" vertOverflow="ellipsis" vert="horz" wrap="square" anchor="ctr" anchorCtr="1"/>
              <a:lstStyle/>
              <a:p>
                <a:pPr>
                  <a:defRPr sz="800" b="0" i="0" u="none" strike="noStrike" kern="1200" baseline="0">
                    <a:solidFill>
                      <a:schemeClr val="accent1">
                        <a:lumMod val="50000"/>
                      </a:schemeClr>
                    </a:solidFill>
                    <a:latin typeface="Calibri" panose="020F0502020204030204" pitchFamily="34" charset="0"/>
                    <a:ea typeface="Calibri" panose="020F0502020204030204" pitchFamily="34" charset="0"/>
                    <a:cs typeface="Calibri" panose="020F0502020204030204" pitchFamily="34" charset="0"/>
                  </a:defRPr>
                </a:pPr>
                <a:endParaRPr lang="es-CO"/>
              </a:p>
            </c:txPr>
            <c:dLblPos val="outEnd"/>
            <c:showLegendKey val="0"/>
            <c:showVal val="1"/>
            <c:showCatName val="1"/>
            <c:showSerName val="0"/>
            <c:showPercent val="1"/>
            <c:showBubbleSize val="0"/>
            <c:showLeaderLines val="1"/>
            <c:leaderLines>
              <c:spPr>
                <a:ln w="6350" cap="flat" cmpd="sng" algn="ctr">
                  <a:solidFill>
                    <a:schemeClr val="tx1"/>
                  </a:solidFill>
                  <a:prstDash val="solid"/>
                  <a:round/>
                </a:ln>
                <a:effectLst/>
              </c:spPr>
            </c:leaderLines>
            <c:extLst>
              <c:ext xmlns:c15="http://schemas.microsoft.com/office/drawing/2012/chart" uri="{CE6537A1-D6FC-4f65-9D91-7224C49458BB}"/>
            </c:extLst>
          </c:dLbls>
          <c:cat>
            <c:strRef>
              <c:f>'Nov 2024'!$A$2:$A$9</c:f>
              <c:strCache>
                <c:ptCount val="8"/>
                <c:pt idx="0">
                  <c:v>TUNJUELITO</c:v>
                </c:pt>
                <c:pt idx="1">
                  <c:v>BOSA</c:v>
                </c:pt>
                <c:pt idx="2">
                  <c:v>TEUSAQUILLO</c:v>
                </c:pt>
                <c:pt idx="3">
                  <c:v>LOS MARTIRES</c:v>
                </c:pt>
                <c:pt idx="4">
                  <c:v>ANTONIO NARIÑO</c:v>
                </c:pt>
                <c:pt idx="5">
                  <c:v>PUENTE ARANDA</c:v>
                </c:pt>
                <c:pt idx="6">
                  <c:v>RAFAEL URIBE URIBE</c:v>
                </c:pt>
                <c:pt idx="7">
                  <c:v>CIUDAD BOLIVAR</c:v>
                </c:pt>
              </c:strCache>
            </c:strRef>
          </c:cat>
          <c:val>
            <c:numRef>
              <c:f>'Nov 2024'!$G$2:$G$9</c:f>
              <c:numCache>
                <c:formatCode>"$"\ #,##0</c:formatCode>
                <c:ptCount val="8"/>
                <c:pt idx="0">
                  <c:v>3968.0762174198999</c:v>
                </c:pt>
                <c:pt idx="1">
                  <c:v>8541.1073752604425</c:v>
                </c:pt>
                <c:pt idx="2">
                  <c:v>6967.0473597904484</c:v>
                </c:pt>
                <c:pt idx="3">
                  <c:v>9038.4233231115504</c:v>
                </c:pt>
                <c:pt idx="4">
                  <c:v>4002.3551990498604</c:v>
                </c:pt>
                <c:pt idx="5">
                  <c:v>6008.9091713099533</c:v>
                </c:pt>
                <c:pt idx="6">
                  <c:v>8855.2841403105194</c:v>
                </c:pt>
                <c:pt idx="7">
                  <c:v>8308.900308081058</c:v>
                </c:pt>
              </c:numCache>
            </c:numRef>
          </c:val>
          <c:extLst>
            <c:ext xmlns:c16="http://schemas.microsoft.com/office/drawing/2014/chart" uri="{C3380CC4-5D6E-409C-BE32-E72D297353CC}">
              <c16:uniqueId val="{00000010-3F47-4CCE-829A-7665B3045634}"/>
            </c:ext>
          </c:extLst>
        </c:ser>
        <c:dLbls>
          <c:dLblPos val="outEnd"/>
          <c:showLegendKey val="0"/>
          <c:showVal val="1"/>
          <c:showCatName val="0"/>
          <c:showSerName val="0"/>
          <c:showPercent val="0"/>
          <c:showBubbleSize val="0"/>
          <c:showLeaderLines val="1"/>
        </c:dLbls>
      </c:pie3DChart>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w="12700" cap="flat" cmpd="sng" algn="ctr">
      <a:noFill/>
      <a:prstDash val="solid"/>
      <a:round/>
    </a:ln>
    <a:effectLst/>
  </c:spPr>
  <c:txPr>
    <a:bodyPr/>
    <a:lstStyle/>
    <a:p>
      <a:pPr>
        <a:defRPr sz="800">
          <a:solidFill>
            <a:schemeClr val="accent1">
              <a:lumMod val="50000"/>
            </a:schemeClr>
          </a:solidFill>
          <a:latin typeface="Calibri" panose="020F0502020204030204" pitchFamily="34" charset="0"/>
          <a:ea typeface="Calibri" panose="020F0502020204030204" pitchFamily="34" charset="0"/>
          <a:cs typeface="Calibri" panose="020F0502020204030204" pitchFamily="34" charset="0"/>
        </a:defRPr>
      </a:pPr>
      <a:endParaRPr lang="es-CO"/>
    </a:p>
  </c:txPr>
  <c:externalData r:id="rId3">
    <c:autoUpdate val="0"/>
  </c:externalData>
</c:chartSpace>
</file>

<file path=ppt/charts/chart1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0"/>
      <c:rotY val="0"/>
      <c:depthPercent val="100"/>
      <c:rAngAx val="0"/>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manualLayout>
          <c:layoutTarget val="inner"/>
          <c:xMode val="edge"/>
          <c:yMode val="edge"/>
          <c:x val="1.6666666666666666E-2"/>
          <c:y val="0.25083333333333335"/>
          <c:w val="0.93888888888888888"/>
          <c:h val="0.59233741615631375"/>
        </c:manualLayout>
      </c:layout>
      <c:pie3DChart>
        <c:varyColors val="1"/>
        <c:ser>
          <c:idx val="0"/>
          <c:order val="0"/>
          <c:tx>
            <c:strRef>
              <c:f>'Nov 2024'!$G$1</c:f>
              <c:strCache>
                <c:ptCount val="1"/>
                <c:pt idx="0">
                  <c:v>TOTAL 
CARTERA</c:v>
                </c:pt>
              </c:strCache>
            </c:strRef>
          </c:tx>
          <c:dPt>
            <c:idx val="0"/>
            <c:bubble3D val="0"/>
            <c:spPr>
              <a:solidFill>
                <a:schemeClr val="accent1"/>
              </a:solidFill>
              <a:ln w="25400">
                <a:solidFill>
                  <a:schemeClr val="lt1"/>
                </a:solidFill>
              </a:ln>
              <a:effectLst/>
              <a:sp3d contourW="25400">
                <a:contourClr>
                  <a:schemeClr val="lt1"/>
                </a:contourClr>
              </a:sp3d>
            </c:spPr>
            <c:extLst>
              <c:ext xmlns:c16="http://schemas.microsoft.com/office/drawing/2014/chart" uri="{C3380CC4-5D6E-409C-BE32-E72D297353CC}">
                <c16:uniqueId val="{00000001-9694-46D3-965F-334F7741BD2C}"/>
              </c:ext>
            </c:extLst>
          </c:dPt>
          <c:dPt>
            <c:idx val="1"/>
            <c:bubble3D val="0"/>
            <c:spPr>
              <a:solidFill>
                <a:schemeClr val="accent2"/>
              </a:solidFill>
              <a:ln w="25400">
                <a:solidFill>
                  <a:schemeClr val="lt1"/>
                </a:solidFill>
              </a:ln>
              <a:effectLst/>
              <a:sp3d contourW="25400">
                <a:contourClr>
                  <a:schemeClr val="lt1"/>
                </a:contourClr>
              </a:sp3d>
            </c:spPr>
            <c:extLst>
              <c:ext xmlns:c16="http://schemas.microsoft.com/office/drawing/2014/chart" uri="{C3380CC4-5D6E-409C-BE32-E72D297353CC}">
                <c16:uniqueId val="{00000003-9694-46D3-965F-334F7741BD2C}"/>
              </c:ext>
            </c:extLst>
          </c:dPt>
          <c:dLbls>
            <c:dLbl>
              <c:idx val="0"/>
              <c:layout>
                <c:manualLayout>
                  <c:x val="-6.5441819772538623E-4"/>
                  <c:y val="-0.3484518081073199"/>
                </c:manualLayout>
              </c:layout>
              <c:dLblPos val="bestFit"/>
              <c:showLegendKey val="0"/>
              <c:showVal val="1"/>
              <c:showCatName val="1"/>
              <c:showSerName val="0"/>
              <c:showPercent val="1"/>
              <c:showBubbleSize val="0"/>
              <c:extLst>
                <c:ext xmlns:c15="http://schemas.microsoft.com/office/drawing/2012/chart" uri="{CE6537A1-D6FC-4f65-9D91-7224C49458BB}"/>
                <c:ext xmlns:c16="http://schemas.microsoft.com/office/drawing/2014/chart" uri="{C3380CC4-5D6E-409C-BE32-E72D297353CC}">
                  <c16:uniqueId val="{00000001-9694-46D3-965F-334F7741BD2C}"/>
                </c:ext>
              </c:extLst>
            </c:dLbl>
            <c:dLbl>
              <c:idx val="1"/>
              <c:layout>
                <c:manualLayout>
                  <c:x val="-1.8176290463692044E-2"/>
                  <c:y val="-5.9595727617381161E-2"/>
                </c:manualLayout>
              </c:layout>
              <c:dLblPos val="bestFit"/>
              <c:showLegendKey val="0"/>
              <c:showVal val="1"/>
              <c:showCatName val="1"/>
              <c:showSerName val="0"/>
              <c:showPercent val="1"/>
              <c:showBubbleSize val="0"/>
              <c:extLst>
                <c:ext xmlns:c15="http://schemas.microsoft.com/office/drawing/2012/chart" uri="{CE6537A1-D6FC-4f65-9D91-7224C49458BB}"/>
                <c:ext xmlns:c16="http://schemas.microsoft.com/office/drawing/2014/chart" uri="{C3380CC4-5D6E-409C-BE32-E72D297353CC}">
                  <c16:uniqueId val="{00000003-9694-46D3-965F-334F7741BD2C}"/>
                </c:ext>
              </c:extLst>
            </c:dLbl>
            <c:spPr>
              <a:noFill/>
              <a:ln>
                <a:noFill/>
              </a:ln>
              <a:effectLst/>
            </c:spPr>
            <c:txPr>
              <a:bodyPr rot="0" spcFirstLastPara="1" vertOverflow="ellipsis" vert="horz" wrap="square" anchor="ctr" anchorCtr="1"/>
              <a:lstStyle/>
              <a:p>
                <a:pPr>
                  <a:defRPr sz="900" b="0" i="0" u="none" strike="noStrike" kern="1200" baseline="0">
                    <a:solidFill>
                      <a:schemeClr val="accent1">
                        <a:lumMod val="50000"/>
                      </a:schemeClr>
                    </a:solidFill>
                    <a:latin typeface="+mn-lt"/>
                    <a:ea typeface="+mn-ea"/>
                    <a:cs typeface="+mn-cs"/>
                  </a:defRPr>
                </a:pPr>
                <a:endParaRPr lang="es-CO"/>
              </a:p>
            </c:txPr>
            <c:dLblPos val="inEnd"/>
            <c:showLegendKey val="0"/>
            <c:showVal val="1"/>
            <c:showCatName val="1"/>
            <c:showSerName val="0"/>
            <c:showPercent val="1"/>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'Nov 2024'!$A$2:$A$3</c:f>
              <c:strCache>
                <c:ptCount val="2"/>
                <c:pt idx="0">
                  <c:v>KENNEDY</c:v>
                </c:pt>
                <c:pt idx="1">
                  <c:v>FONTIBÓN</c:v>
                </c:pt>
              </c:strCache>
            </c:strRef>
          </c:cat>
          <c:val>
            <c:numRef>
              <c:f>'Nov 2024'!$G$2:$G$3</c:f>
              <c:numCache>
                <c:formatCode>"$"\ #,##0</c:formatCode>
                <c:ptCount val="2"/>
                <c:pt idx="0">
                  <c:v>9320.182424239536</c:v>
                </c:pt>
                <c:pt idx="1">
                  <c:v>5575.5002210694938</c:v>
                </c:pt>
              </c:numCache>
            </c:numRef>
          </c:val>
          <c:extLst>
            <c:ext xmlns:c16="http://schemas.microsoft.com/office/drawing/2014/chart" uri="{C3380CC4-5D6E-409C-BE32-E72D297353CC}">
              <c16:uniqueId val="{00000004-9694-46D3-965F-334F7741BD2C}"/>
            </c:ext>
          </c:extLst>
        </c:ser>
        <c:dLbls>
          <c:dLblPos val="inEnd"/>
          <c:showLegendKey val="0"/>
          <c:showVal val="0"/>
          <c:showCatName val="0"/>
          <c:showSerName val="0"/>
          <c:showPercent val="1"/>
          <c:showBubbleSize val="0"/>
          <c:showLeaderLines val="1"/>
        </c:dLbls>
      </c:pie3DChart>
      <c:spPr>
        <a:noFill/>
        <a:ln>
          <a:noFill/>
        </a:ln>
        <a:effectLst/>
      </c:spPr>
    </c:plotArea>
    <c:legend>
      <c:legendPos val="b"/>
      <c:overlay val="0"/>
      <c:spPr>
        <a:noFill/>
        <a:ln>
          <a:noFill/>
        </a:ln>
        <a:effectLst/>
      </c:spPr>
      <c:txPr>
        <a:bodyPr rot="0" spcFirstLastPara="1" vertOverflow="ellipsis" vert="horz" wrap="square" anchor="ctr" anchorCtr="1"/>
        <a:lstStyle/>
        <a:p>
          <a:pPr>
            <a:defRPr sz="900" b="0" i="0" u="none" strike="noStrike" kern="1200" baseline="0">
              <a:solidFill>
                <a:schemeClr val="accent1">
                  <a:lumMod val="50000"/>
                </a:schemeClr>
              </a:solidFill>
              <a:latin typeface="+mn-lt"/>
              <a:ea typeface="+mn-ea"/>
              <a:cs typeface="+mn-cs"/>
            </a:defRPr>
          </a:pPr>
          <a:endParaRPr lang="es-CO"/>
        </a:p>
      </c:txPr>
    </c:legend>
    <c:plotVisOnly val="1"/>
    <c:dispBlanksAs val="gap"/>
    <c:showDLblsOverMax val="0"/>
  </c:chart>
  <c:spPr>
    <a:noFill/>
    <a:ln>
      <a:noFill/>
    </a:ln>
    <a:effectLst/>
  </c:spPr>
  <c:txPr>
    <a:bodyPr/>
    <a:lstStyle/>
    <a:p>
      <a:pPr>
        <a:defRPr>
          <a:solidFill>
            <a:schemeClr val="accent1">
              <a:lumMod val="50000"/>
            </a:schemeClr>
          </a:solidFill>
        </a:defRPr>
      </a:pPr>
      <a:endParaRPr lang="es-CO"/>
    </a:p>
  </c:txPr>
  <c:externalData r:id="rId3">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8"/>
    </mc:Choice>
    <mc:Fallback>
      <c:style val="8"/>
    </mc:Fallback>
  </mc:AlternateContent>
  <c:clrMapOvr bg1="lt1" tx1="dk1" bg2="lt2" tx2="dk2" accent1="accent1" accent2="accent2" accent3="accent3" accent4="accent4" accent5="accent5" accent6="accent6" hlink="hlink" folHlink="folHlink"/>
  <c:chart>
    <c:title>
      <c:tx>
        <c:rich>
          <a:bodyPr rot="0" spcFirstLastPara="1" vertOverflow="ellipsis" vert="horz" wrap="square" anchor="ctr" anchorCtr="1"/>
          <a:lstStyle/>
          <a:p>
            <a:pPr>
              <a:defRPr sz="1800" b="0" i="0" u="none" strike="noStrike" kern="1200" cap="none" spc="50" baseline="0">
                <a:solidFill>
                  <a:schemeClr val="tx1">
                    <a:lumMod val="65000"/>
                    <a:lumOff val="35000"/>
                  </a:schemeClr>
                </a:solidFill>
                <a:latin typeface="+mn-lt"/>
                <a:ea typeface="+mn-ea"/>
                <a:cs typeface="+mn-cs"/>
              </a:defRPr>
            </a:pPr>
            <a:r>
              <a:rPr lang="es-CO" sz="1800" b="0" i="0" u="none" strike="noStrike" cap="none" baseline="0">
                <a:effectLst/>
              </a:rPr>
              <a:t>TOTAL DE TONELADAS: 1.815.996,41</a:t>
            </a:r>
            <a:endParaRPr lang="es-ES" sz="1800" b="1">
              <a:latin typeface="+mn-lt"/>
            </a:endParaRPr>
          </a:p>
        </c:rich>
      </c:tx>
      <c:layout>
        <c:manualLayout>
          <c:xMode val="edge"/>
          <c:yMode val="edge"/>
          <c:x val="0.53958126208033186"/>
          <c:y val="0.14019515411657255"/>
        </c:manualLayout>
      </c:layout>
      <c:overlay val="0"/>
      <c:spPr>
        <a:noFill/>
        <a:ln>
          <a:noFill/>
        </a:ln>
        <a:effectLst/>
      </c:spPr>
      <c:txPr>
        <a:bodyPr rot="0" spcFirstLastPara="1" vertOverflow="ellipsis" vert="horz" wrap="square" anchor="ctr" anchorCtr="1"/>
        <a:lstStyle/>
        <a:p>
          <a:pPr>
            <a:defRPr sz="1800" b="0" i="0" u="none" strike="noStrike" kern="1200" cap="none" spc="50" baseline="0">
              <a:solidFill>
                <a:schemeClr val="tx1">
                  <a:lumMod val="65000"/>
                  <a:lumOff val="35000"/>
                </a:schemeClr>
              </a:solidFill>
              <a:latin typeface="+mn-lt"/>
              <a:ea typeface="+mn-ea"/>
              <a:cs typeface="+mn-cs"/>
            </a:defRPr>
          </a:pPr>
          <a:endParaRPr lang="es-ES"/>
        </a:p>
      </c:txPr>
    </c:title>
    <c:autoTitleDeleted val="0"/>
    <c:plotArea>
      <c:layout/>
      <c:barChart>
        <c:barDir val="col"/>
        <c:grouping val="clustered"/>
        <c:varyColors val="0"/>
        <c:ser>
          <c:idx val="0"/>
          <c:order val="0"/>
          <c:spPr>
            <a:noFill/>
            <a:ln w="25400" cap="flat" cmpd="sng" algn="ctr">
              <a:solidFill>
                <a:schemeClr val="accent6"/>
              </a:solidFill>
              <a:miter lim="800000"/>
            </a:ln>
            <a:effectLst/>
          </c:spPr>
          <c:invertIfNegative val="0"/>
          <c:dLbls>
            <c:spPr>
              <a:noFill/>
              <a:ln>
                <a:noFill/>
              </a:ln>
              <a:effectLst/>
            </c:spPr>
            <c:txPr>
              <a:bodyPr rot="0" spcFirstLastPara="1" vertOverflow="ellipsis" vert="horz" wrap="square" anchor="ctr" anchorCtr="1"/>
              <a:lstStyle/>
              <a:p>
                <a:pPr>
                  <a:defRPr sz="1100" b="0" i="0" u="none" strike="noStrike" kern="1200" baseline="0">
                    <a:solidFill>
                      <a:schemeClr val="tx1">
                        <a:lumMod val="65000"/>
                        <a:lumOff val="35000"/>
                      </a:schemeClr>
                    </a:solidFill>
                    <a:latin typeface="+mn-lt"/>
                    <a:ea typeface="+mn-ea"/>
                    <a:cs typeface="+mn-cs"/>
                  </a:defRPr>
                </a:pPr>
                <a:endParaRPr lang="es-CO"/>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'[Datos Presentación.xlsx]ORDINARIOS (2)'!$E$114:$I$114</c:f>
              <c:strCache>
                <c:ptCount val="5"/>
                <c:pt idx="0">
                  <c:v>PROMOAMBIENTAL SAS</c:v>
                </c:pt>
                <c:pt idx="1">
                  <c:v>LIME S.A. E.S.P.</c:v>
                </c:pt>
                <c:pt idx="2">
                  <c:v>CIUDAD LIMPIA</c:v>
                </c:pt>
                <c:pt idx="3">
                  <c:v>BOGOTÁ LIMPIA</c:v>
                </c:pt>
                <c:pt idx="4">
                  <c:v>ÁREA LIMPIA</c:v>
                </c:pt>
              </c:strCache>
            </c:strRef>
          </c:cat>
          <c:val>
            <c:numRef>
              <c:f>'[Datos Presentación.xlsx]ORDINARIOS (2)'!$E$130:$I$130</c:f>
              <c:numCache>
                <c:formatCode>#,##0.00</c:formatCode>
                <c:ptCount val="5"/>
                <c:pt idx="0">
                  <c:v>394710.61999999994</c:v>
                </c:pt>
                <c:pt idx="1">
                  <c:v>574851.23</c:v>
                </c:pt>
                <c:pt idx="2">
                  <c:v>353345.54985946004</c:v>
                </c:pt>
                <c:pt idx="3">
                  <c:v>241087.47000000003</c:v>
                </c:pt>
                <c:pt idx="4">
                  <c:v>252001.54000000007</c:v>
                </c:pt>
              </c:numCache>
            </c:numRef>
          </c:val>
          <c:extLst>
            <c:ext xmlns:c16="http://schemas.microsoft.com/office/drawing/2014/chart" uri="{C3380CC4-5D6E-409C-BE32-E72D297353CC}">
              <c16:uniqueId val="{00000000-F4F4-48D7-81C5-03BBBEF31820}"/>
            </c:ext>
          </c:extLst>
        </c:ser>
        <c:dLbls>
          <c:dLblPos val="outEnd"/>
          <c:showLegendKey val="0"/>
          <c:showVal val="1"/>
          <c:showCatName val="0"/>
          <c:showSerName val="0"/>
          <c:showPercent val="0"/>
          <c:showBubbleSize val="0"/>
        </c:dLbls>
        <c:gapWidth val="164"/>
        <c:overlap val="-35"/>
        <c:axId val="346253312"/>
        <c:axId val="348202688"/>
      </c:barChart>
      <c:catAx>
        <c:axId val="346253312"/>
        <c:scaling>
          <c:orientation val="minMax"/>
        </c:scaling>
        <c:delete val="0"/>
        <c:axPos val="b"/>
        <c:numFmt formatCode="General" sourceLinked="0"/>
        <c:majorTickMark val="none"/>
        <c:minorTickMark val="none"/>
        <c:tickLblPos val="nextTo"/>
        <c:spPr>
          <a:noFill/>
          <a:ln>
            <a:noFill/>
          </a:ln>
          <a:effectLst/>
        </c:spPr>
        <c:txPr>
          <a:bodyPr rot="-60000000" spcFirstLastPara="1" vertOverflow="ellipsis" vert="horz" wrap="square" anchor="ctr" anchorCtr="1"/>
          <a:lstStyle/>
          <a:p>
            <a:pPr>
              <a:defRPr sz="1100" b="0" i="0" u="none" strike="noStrike" kern="1200" baseline="0">
                <a:solidFill>
                  <a:schemeClr val="tx1">
                    <a:lumMod val="50000"/>
                    <a:lumOff val="50000"/>
                  </a:schemeClr>
                </a:solidFill>
                <a:latin typeface="+mn-lt"/>
                <a:ea typeface="+mn-ea"/>
                <a:cs typeface="+mn-cs"/>
              </a:defRPr>
            </a:pPr>
            <a:endParaRPr lang="es-CO"/>
          </a:p>
        </c:txPr>
        <c:crossAx val="348202688"/>
        <c:crosses val="autoZero"/>
        <c:auto val="1"/>
        <c:lblAlgn val="ctr"/>
        <c:lblOffset val="100"/>
        <c:noMultiLvlLbl val="0"/>
      </c:catAx>
      <c:valAx>
        <c:axId val="348202688"/>
        <c:scaling>
          <c:orientation val="minMax"/>
        </c:scaling>
        <c:delete val="0"/>
        <c:axPos val="l"/>
        <c:numFmt formatCode="#,##0.00" sourceLinked="1"/>
        <c:majorTickMark val="none"/>
        <c:minorTickMark val="none"/>
        <c:tickLblPos val="nextTo"/>
        <c:spPr>
          <a:noFill/>
          <a:ln>
            <a:noFill/>
          </a:ln>
          <a:effectLst/>
        </c:spPr>
        <c:txPr>
          <a:bodyPr rot="-60000000" spcFirstLastPara="1" vertOverflow="ellipsis" vert="horz" wrap="square" anchor="ctr" anchorCtr="1"/>
          <a:lstStyle/>
          <a:p>
            <a:pPr>
              <a:defRPr sz="1100" b="0" i="0" u="none" strike="noStrike" kern="1200" baseline="0">
                <a:solidFill>
                  <a:schemeClr val="tx1">
                    <a:lumMod val="50000"/>
                    <a:lumOff val="50000"/>
                  </a:schemeClr>
                </a:solidFill>
                <a:latin typeface="+mn-lt"/>
                <a:ea typeface="+mn-ea"/>
                <a:cs typeface="+mn-cs"/>
              </a:defRPr>
            </a:pPr>
            <a:endParaRPr lang="es-CO"/>
          </a:p>
        </c:txPr>
        <c:crossAx val="346253312"/>
        <c:crosses val="autoZero"/>
        <c:crossBetween val="between"/>
      </c:valAx>
      <c:spPr>
        <a:noFill/>
        <a:ln>
          <a:noFill/>
        </a:ln>
        <a:effectLst/>
      </c:spPr>
    </c:plotArea>
    <c:plotVisOnly val="1"/>
    <c:dispBlanksAs val="gap"/>
    <c:showDLblsOverMax val="0"/>
  </c:chart>
  <c:spPr>
    <a:noFill/>
    <a:ln>
      <a:noFill/>
    </a:ln>
    <a:effectLst/>
  </c:spPr>
  <c:txPr>
    <a:bodyPr/>
    <a:lstStyle/>
    <a:p>
      <a:pPr>
        <a:defRPr sz="1100"/>
      </a:pPr>
      <a:endParaRPr lang="es-CO"/>
    </a:p>
  </c:txPr>
  <c:externalData r:id="rId4">
    <c:autoUpdate val="0"/>
  </c:externalData>
</c:chartSpace>
</file>

<file path=ppt/charts/chart2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0"/>
      <c:rotY val="0"/>
      <c:depthPercent val="100"/>
      <c:rAngAx val="0"/>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pie3DChart>
        <c:varyColors val="1"/>
        <c:ser>
          <c:idx val="0"/>
          <c:order val="0"/>
          <c:dPt>
            <c:idx val="0"/>
            <c:bubble3D val="0"/>
            <c:explosion val="10"/>
            <c:spPr>
              <a:gradFill rotWithShape="1">
                <a:gsLst>
                  <a:gs pos="0">
                    <a:schemeClr val="accent1">
                      <a:satMod val="103000"/>
                      <a:lumMod val="102000"/>
                      <a:tint val="94000"/>
                    </a:schemeClr>
                  </a:gs>
                  <a:gs pos="50000">
                    <a:schemeClr val="accent1">
                      <a:satMod val="110000"/>
                      <a:lumMod val="100000"/>
                      <a:shade val="100000"/>
                    </a:schemeClr>
                  </a:gs>
                  <a:gs pos="100000">
                    <a:schemeClr val="accent1">
                      <a:lumMod val="99000"/>
                      <a:satMod val="120000"/>
                      <a:shade val="78000"/>
                    </a:schemeClr>
                  </a:gs>
                </a:gsLst>
                <a:lin ang="5400000" scaled="0"/>
              </a:gradFill>
              <a:ln>
                <a:noFill/>
              </a:ln>
              <a:effectLst/>
              <a:sp3d/>
            </c:spPr>
            <c:extLst>
              <c:ext xmlns:c16="http://schemas.microsoft.com/office/drawing/2014/chart" uri="{C3380CC4-5D6E-409C-BE32-E72D297353CC}">
                <c16:uniqueId val="{00000001-E4C1-44C2-8F5A-FF61FE495E70}"/>
              </c:ext>
            </c:extLst>
          </c:dPt>
          <c:dPt>
            <c:idx val="1"/>
            <c:bubble3D val="0"/>
            <c:spPr>
              <a:gradFill rotWithShape="1">
                <a:gsLst>
                  <a:gs pos="0">
                    <a:schemeClr val="accent2">
                      <a:satMod val="103000"/>
                      <a:lumMod val="102000"/>
                      <a:tint val="94000"/>
                    </a:schemeClr>
                  </a:gs>
                  <a:gs pos="50000">
                    <a:schemeClr val="accent2">
                      <a:satMod val="110000"/>
                      <a:lumMod val="100000"/>
                      <a:shade val="100000"/>
                    </a:schemeClr>
                  </a:gs>
                  <a:gs pos="100000">
                    <a:schemeClr val="accent2">
                      <a:lumMod val="99000"/>
                      <a:satMod val="120000"/>
                      <a:shade val="78000"/>
                    </a:schemeClr>
                  </a:gs>
                </a:gsLst>
                <a:lin ang="5400000" scaled="0"/>
              </a:gradFill>
              <a:ln>
                <a:noFill/>
              </a:ln>
              <a:effectLst/>
              <a:sp3d/>
            </c:spPr>
            <c:extLst>
              <c:ext xmlns:c16="http://schemas.microsoft.com/office/drawing/2014/chart" uri="{C3380CC4-5D6E-409C-BE32-E72D297353CC}">
                <c16:uniqueId val="{00000003-E4C1-44C2-8F5A-FF61FE495E70}"/>
              </c:ext>
            </c:extLst>
          </c:dPt>
          <c:dLbls>
            <c:dLbl>
              <c:idx val="0"/>
              <c:layout>
                <c:manualLayout>
                  <c:x val="-5.2830187807157904E-2"/>
                  <c:y val="-0.48051911613987358"/>
                </c:manualLayout>
              </c:layout>
              <c:tx>
                <c:rich>
                  <a:bodyPr/>
                  <a:lstStyle/>
                  <a:p>
                    <a:fld id="{E61BE629-DEEC-44A3-AFF0-FF85C7B3EC5A}" type="CATEGORYNAME">
                      <a:rPr lang="en-US"/>
                      <a:pPr/>
                      <a:t>[NOMBRE DE CATEGORÍA]</a:t>
                    </a:fld>
                    <a:r>
                      <a:rPr lang="en-US"/>
                      <a:t>; </a:t>
                    </a:r>
                    <a:fld id="{2E2B976E-F827-42ED-A170-721EBD129EAB}" type="VALUE">
                      <a:rPr lang="en-US"/>
                      <a:pPr/>
                      <a:t>[VALOR]</a:t>
                    </a:fld>
                    <a:r>
                      <a:rPr lang="en-US"/>
                      <a:t>; </a:t>
                    </a:r>
                    <a:fld id="{7BCA1E46-A471-4BC2-88BE-AAA9B7939BE4}" type="PERCENTAGE">
                      <a:rPr lang="en-US"/>
                      <a:pPr/>
                      <a:t>[PORCENTAJE]</a:t>
                    </a:fld>
                    <a:endParaRPr lang="en-US"/>
                  </a:p>
                </c:rich>
              </c:tx>
              <c:dLblPos val="bestFit"/>
              <c:showLegendKey val="0"/>
              <c:showVal val="1"/>
              <c:showCatName val="1"/>
              <c:showSerName val="0"/>
              <c:showPercent val="1"/>
              <c:showBubbleSize val="0"/>
              <c:extLst>
                <c:ext xmlns:c15="http://schemas.microsoft.com/office/drawing/2012/chart" uri="{CE6537A1-D6FC-4f65-9D91-7224C49458BB}">
                  <c15:layout>
                    <c:manualLayout>
                      <c:w val="0.17770748646053111"/>
                      <c:h val="5.9583512742844492E-2"/>
                    </c:manualLayout>
                  </c15:layout>
                  <c15:dlblFieldTable/>
                  <c15:showDataLabelsRange val="0"/>
                </c:ext>
                <c:ext xmlns:c16="http://schemas.microsoft.com/office/drawing/2014/chart" uri="{C3380CC4-5D6E-409C-BE32-E72D297353CC}">
                  <c16:uniqueId val="{00000001-E4C1-44C2-8F5A-FF61FE495E70}"/>
                </c:ext>
              </c:extLst>
            </c:dLbl>
            <c:dLbl>
              <c:idx val="1"/>
              <c:layout>
                <c:manualLayout>
                  <c:x val="-1.8349477238820761E-2"/>
                  <c:y val="1.6163933119973762E-2"/>
                </c:manualLayout>
              </c:layout>
              <c:tx>
                <c:rich>
                  <a:bodyPr/>
                  <a:lstStyle/>
                  <a:p>
                    <a:fld id="{824F9B85-2CE5-41DA-B957-DE14ECB5A28E}" type="CATEGORYNAME">
                      <a:rPr lang="en-US"/>
                      <a:pPr/>
                      <a:t>[NOMBRE DE CATEGORÍA]</a:t>
                    </a:fld>
                    <a:r>
                      <a:rPr lang="en-US"/>
                      <a:t>; </a:t>
                    </a:r>
                    <a:fld id="{E9AA9CF2-7026-4256-B5BC-58F2053B8F37}" type="VALUE">
                      <a:rPr lang="en-US"/>
                      <a:pPr/>
                      <a:t>[VALOR]</a:t>
                    </a:fld>
                    <a:r>
                      <a:rPr lang="en-US"/>
                      <a:t>; </a:t>
                    </a:r>
                    <a:fld id="{9E4A78D5-3DC6-4054-9C59-20329BD2741D}" type="PERCENTAGE">
                      <a:rPr lang="en-US"/>
                      <a:pPr/>
                      <a:t>[PORCENTAJE]</a:t>
                    </a:fld>
                    <a:endParaRPr lang="en-US"/>
                  </a:p>
                </c:rich>
              </c:tx>
              <c:dLblPos val="bestFit"/>
              <c:showLegendKey val="0"/>
              <c:showVal val="1"/>
              <c:showCatName val="1"/>
              <c:showSerName val="0"/>
              <c:showPercent val="1"/>
              <c:showBubbleSize val="0"/>
              <c:extLst>
                <c:ext xmlns:c15="http://schemas.microsoft.com/office/drawing/2012/chart" uri="{CE6537A1-D6FC-4f65-9D91-7224C49458BB}">
                  <c15:layout>
                    <c:manualLayout>
                      <c:w val="0.20156912128676405"/>
                      <c:h val="0.12607344742553461"/>
                    </c:manualLayout>
                  </c15:layout>
                  <c15:dlblFieldTable/>
                  <c15:showDataLabelsRange val="0"/>
                </c:ext>
                <c:ext xmlns:c16="http://schemas.microsoft.com/office/drawing/2014/chart" uri="{C3380CC4-5D6E-409C-BE32-E72D297353CC}">
                  <c16:uniqueId val="{00000003-E4C1-44C2-8F5A-FF61FE495E70}"/>
                </c:ext>
              </c:extLst>
            </c:dLbl>
            <c:spPr>
              <a:noFill/>
              <a:ln>
                <a:noFill/>
              </a:ln>
              <a:effectLst/>
            </c:spPr>
            <c:txPr>
              <a:bodyPr rot="0" spcFirstLastPara="1" vertOverflow="ellipsis" vert="horz" wrap="square" anchor="ctr" anchorCtr="1"/>
              <a:lstStyle/>
              <a:p>
                <a:pPr>
                  <a:defRPr sz="900" b="0" i="0" u="none" strike="noStrike" kern="1200" baseline="0">
                    <a:solidFill>
                      <a:schemeClr val="accent1">
                        <a:lumMod val="50000"/>
                      </a:schemeClr>
                    </a:solidFill>
                    <a:latin typeface="+mn-lt"/>
                    <a:ea typeface="+mn-ea"/>
                    <a:cs typeface="+mn-cs"/>
                  </a:defRPr>
                </a:pPr>
                <a:endParaRPr lang="es-CO"/>
              </a:p>
            </c:txPr>
            <c:dLblPos val="bestFit"/>
            <c:showLegendKey val="0"/>
            <c:showVal val="1"/>
            <c:showCatName val="1"/>
            <c:showSerName val="0"/>
            <c:showPercent val="1"/>
            <c:showBubbleSize val="0"/>
            <c:showLeaderLines val="1"/>
            <c:leaderLines>
              <c:spPr>
                <a:ln w="9525">
                  <a:solidFill>
                    <a:schemeClr val="tx2">
                      <a:lumMod val="35000"/>
                      <a:lumOff val="65000"/>
                    </a:schemeClr>
                  </a:solidFill>
                </a:ln>
                <a:effectLst/>
              </c:spPr>
            </c:leaderLines>
            <c:extLst>
              <c:ext xmlns:c15="http://schemas.microsoft.com/office/drawing/2012/chart" uri="{CE6537A1-D6FC-4f65-9D91-7224C49458BB}"/>
            </c:extLst>
          </c:dLbls>
          <c:cat>
            <c:strRef>
              <c:f>'Nov 2024'!$A$2:$A$3</c:f>
              <c:strCache>
                <c:ptCount val="2"/>
                <c:pt idx="0">
                  <c:v>ENGATIVÁ</c:v>
                </c:pt>
                <c:pt idx="1">
                  <c:v>BARRIOS UNIDOS</c:v>
                </c:pt>
              </c:strCache>
            </c:strRef>
          </c:cat>
          <c:val>
            <c:numRef>
              <c:f>'Nov 2024'!$G$2:$G$3</c:f>
              <c:numCache>
                <c:formatCode>_-* #,##0_-;\-* #,##0_-;_-* "-"??_-;_-@_-</c:formatCode>
                <c:ptCount val="2"/>
                <c:pt idx="0" formatCode="&quot;$&quot;\ #,##0">
                  <c:v>16601.825570029581</c:v>
                </c:pt>
                <c:pt idx="1">
                  <c:v>8695.0269502683932</c:v>
                </c:pt>
              </c:numCache>
            </c:numRef>
          </c:val>
          <c:extLst>
            <c:ext xmlns:c16="http://schemas.microsoft.com/office/drawing/2014/chart" uri="{C3380CC4-5D6E-409C-BE32-E72D297353CC}">
              <c16:uniqueId val="{00000004-E4C1-44C2-8F5A-FF61FE495E70}"/>
            </c:ext>
          </c:extLst>
        </c:ser>
        <c:dLbls>
          <c:showLegendKey val="0"/>
          <c:showVal val="0"/>
          <c:showCatName val="0"/>
          <c:showSerName val="0"/>
          <c:showPercent val="0"/>
          <c:showBubbleSize val="0"/>
          <c:showLeaderLines val="1"/>
        </c:dLbls>
      </c:pie3DChart>
      <c:spPr>
        <a:noFill/>
        <a:ln>
          <a:noFill/>
        </a:ln>
        <a:effectLst/>
      </c:spPr>
    </c:plotArea>
    <c:legend>
      <c:legendPos val="b"/>
      <c:legendEntry>
        <c:idx val="0"/>
        <c:txPr>
          <a:bodyPr rot="0" spcFirstLastPara="1" vertOverflow="ellipsis" vert="horz" wrap="square" anchor="ctr" anchorCtr="1"/>
          <a:lstStyle/>
          <a:p>
            <a:pPr>
              <a:defRPr sz="900" b="0" i="0" u="none" strike="noStrike" kern="1200" baseline="0">
                <a:solidFill>
                  <a:schemeClr val="accent1">
                    <a:lumMod val="50000"/>
                  </a:schemeClr>
                </a:solidFill>
                <a:latin typeface="+mn-lt"/>
                <a:ea typeface="+mn-ea"/>
                <a:cs typeface="+mn-cs"/>
              </a:defRPr>
            </a:pPr>
            <a:endParaRPr lang="es-CO"/>
          </a:p>
        </c:txPr>
      </c:legendEntry>
      <c:overlay val="0"/>
      <c:spPr>
        <a:noFill/>
        <a:ln>
          <a:noFill/>
        </a:ln>
        <a:effectLst/>
      </c:spPr>
      <c:txPr>
        <a:bodyPr rot="0" spcFirstLastPara="1" vertOverflow="ellipsis" vert="horz" wrap="square" anchor="ctr" anchorCtr="1"/>
        <a:lstStyle/>
        <a:p>
          <a:pPr>
            <a:defRPr sz="900" b="0" i="0" u="none" strike="noStrike" kern="1200" baseline="0">
              <a:solidFill>
                <a:schemeClr val="accent1">
                  <a:lumMod val="50000"/>
                </a:schemeClr>
              </a:solidFill>
              <a:latin typeface="+mn-lt"/>
              <a:ea typeface="+mn-ea"/>
              <a:cs typeface="+mn-cs"/>
            </a:defRPr>
          </a:pPr>
          <a:endParaRPr lang="es-CO"/>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solidFill>
            <a:schemeClr val="accent1">
              <a:lumMod val="50000"/>
            </a:schemeClr>
          </a:solidFill>
        </a:defRPr>
      </a:pPr>
      <a:endParaRPr lang="es-CO"/>
    </a:p>
  </c:txPr>
  <c:externalData r:id="rId3">
    <c:autoUpdate val="0"/>
  </c:externalData>
</c:chartSpace>
</file>

<file path=ppt/charts/chart2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0"/>
      <c:rotY val="0"/>
      <c:depthPercent val="100"/>
      <c:rAngAx val="0"/>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manualLayout>
          <c:layoutTarget val="inner"/>
          <c:xMode val="edge"/>
          <c:yMode val="edge"/>
          <c:x val="2.2459536307961506E-2"/>
          <c:y val="8.6019204384062214E-2"/>
          <c:w val="0.95535262002139365"/>
          <c:h val="0.85443819051786518"/>
        </c:manualLayout>
      </c:layout>
      <c:pie3DChart>
        <c:varyColors val="1"/>
        <c:ser>
          <c:idx val="0"/>
          <c:order val="0"/>
          <c:tx>
            <c:strRef>
              <c:f>'Nov 2024'!$G$1</c:f>
              <c:strCache>
                <c:ptCount val="1"/>
                <c:pt idx="0">
                  <c:v>TOTAL 
CARTERA</c:v>
                </c:pt>
              </c:strCache>
            </c:strRef>
          </c:tx>
          <c:spPr>
            <a:scene3d>
              <a:camera prst="orthographicFront"/>
              <a:lightRig rig="threePt" dir="t"/>
            </a:scene3d>
            <a:sp3d>
              <a:bevelT/>
            </a:sp3d>
          </c:spPr>
          <c:explosion val="14"/>
          <c:dPt>
            <c:idx val="0"/>
            <c:bubble3D val="0"/>
            <c:explosion val="60"/>
            <c:spPr>
              <a:solidFill>
                <a:schemeClr val="accent1"/>
              </a:solidFill>
              <a:ln w="25400">
                <a:solidFill>
                  <a:schemeClr val="lt1"/>
                </a:solidFill>
              </a:ln>
              <a:effectLst/>
              <a:scene3d>
                <a:camera prst="orthographicFront"/>
                <a:lightRig rig="threePt" dir="t"/>
              </a:scene3d>
              <a:sp3d>
                <a:bevelT/>
              </a:sp3d>
            </c:spPr>
            <c:extLst>
              <c:ext xmlns:c16="http://schemas.microsoft.com/office/drawing/2014/chart" uri="{C3380CC4-5D6E-409C-BE32-E72D297353CC}">
                <c16:uniqueId val="{00000001-42E8-4C7F-BC63-347654A7D507}"/>
              </c:ext>
            </c:extLst>
          </c:dPt>
          <c:dPt>
            <c:idx val="1"/>
            <c:bubble3D val="0"/>
            <c:spPr>
              <a:solidFill>
                <a:schemeClr val="accent2"/>
              </a:solidFill>
              <a:ln w="25400">
                <a:solidFill>
                  <a:schemeClr val="lt1"/>
                </a:solidFill>
              </a:ln>
              <a:effectLst/>
              <a:scene3d>
                <a:camera prst="orthographicFront"/>
                <a:lightRig rig="threePt" dir="t"/>
              </a:scene3d>
              <a:sp3d>
                <a:bevelT/>
              </a:sp3d>
            </c:spPr>
            <c:extLst>
              <c:ext xmlns:c16="http://schemas.microsoft.com/office/drawing/2014/chart" uri="{C3380CC4-5D6E-409C-BE32-E72D297353CC}">
                <c16:uniqueId val="{00000003-42E8-4C7F-BC63-347654A7D507}"/>
              </c:ext>
            </c:extLst>
          </c:dPt>
          <c:dPt>
            <c:idx val="2"/>
            <c:bubble3D val="0"/>
            <c:spPr>
              <a:solidFill>
                <a:schemeClr val="accent3"/>
              </a:solidFill>
              <a:ln w="25400">
                <a:solidFill>
                  <a:schemeClr val="lt1"/>
                </a:solidFill>
              </a:ln>
              <a:effectLst/>
              <a:scene3d>
                <a:camera prst="orthographicFront"/>
                <a:lightRig rig="threePt" dir="t"/>
              </a:scene3d>
              <a:sp3d>
                <a:bevelT/>
              </a:sp3d>
            </c:spPr>
            <c:extLst>
              <c:ext xmlns:c16="http://schemas.microsoft.com/office/drawing/2014/chart" uri="{C3380CC4-5D6E-409C-BE32-E72D297353CC}">
                <c16:uniqueId val="{00000005-42E8-4C7F-BC63-347654A7D507}"/>
              </c:ext>
            </c:extLst>
          </c:dPt>
          <c:dPt>
            <c:idx val="3"/>
            <c:bubble3D val="0"/>
            <c:spPr>
              <a:solidFill>
                <a:schemeClr val="accent4"/>
              </a:solidFill>
              <a:ln w="25400">
                <a:solidFill>
                  <a:schemeClr val="lt1"/>
                </a:solidFill>
              </a:ln>
              <a:effectLst/>
              <a:scene3d>
                <a:camera prst="orthographicFront"/>
                <a:lightRig rig="threePt" dir="t"/>
              </a:scene3d>
              <a:sp3d>
                <a:bevelT/>
              </a:sp3d>
            </c:spPr>
            <c:extLst>
              <c:ext xmlns:c16="http://schemas.microsoft.com/office/drawing/2014/chart" uri="{C3380CC4-5D6E-409C-BE32-E72D297353CC}">
                <c16:uniqueId val="{00000007-42E8-4C7F-BC63-347654A7D507}"/>
              </c:ext>
            </c:extLst>
          </c:dPt>
          <c:dPt>
            <c:idx val="4"/>
            <c:bubble3D val="0"/>
            <c:spPr>
              <a:solidFill>
                <a:schemeClr val="accent5"/>
              </a:solidFill>
              <a:ln w="25400">
                <a:solidFill>
                  <a:schemeClr val="lt1"/>
                </a:solidFill>
              </a:ln>
              <a:effectLst/>
              <a:scene3d>
                <a:camera prst="orthographicFront"/>
                <a:lightRig rig="threePt" dir="t"/>
              </a:scene3d>
              <a:sp3d>
                <a:bevelT/>
              </a:sp3d>
            </c:spPr>
            <c:extLst>
              <c:ext xmlns:c16="http://schemas.microsoft.com/office/drawing/2014/chart" uri="{C3380CC4-5D6E-409C-BE32-E72D297353CC}">
                <c16:uniqueId val="{00000009-42E8-4C7F-BC63-347654A7D507}"/>
              </c:ext>
            </c:extLst>
          </c:dPt>
          <c:dPt>
            <c:idx val="5"/>
            <c:bubble3D val="0"/>
            <c:spPr>
              <a:solidFill>
                <a:schemeClr val="accent6"/>
              </a:solidFill>
              <a:ln w="25400">
                <a:solidFill>
                  <a:schemeClr val="lt1"/>
                </a:solidFill>
              </a:ln>
              <a:effectLst/>
              <a:scene3d>
                <a:camera prst="orthographicFront"/>
                <a:lightRig rig="threePt" dir="t"/>
              </a:scene3d>
              <a:sp3d>
                <a:bevelT/>
              </a:sp3d>
            </c:spPr>
            <c:extLst>
              <c:ext xmlns:c16="http://schemas.microsoft.com/office/drawing/2014/chart" uri="{C3380CC4-5D6E-409C-BE32-E72D297353CC}">
                <c16:uniqueId val="{0000000B-42E8-4C7F-BC63-347654A7D507}"/>
              </c:ext>
            </c:extLst>
          </c:dPt>
          <c:dPt>
            <c:idx val="6"/>
            <c:bubble3D val="0"/>
            <c:spPr>
              <a:solidFill>
                <a:schemeClr val="accent1">
                  <a:lumMod val="60000"/>
                </a:schemeClr>
              </a:solidFill>
              <a:ln w="25400">
                <a:solidFill>
                  <a:schemeClr val="lt1"/>
                </a:solidFill>
              </a:ln>
              <a:effectLst/>
              <a:scene3d>
                <a:camera prst="orthographicFront"/>
                <a:lightRig rig="threePt" dir="t"/>
              </a:scene3d>
              <a:sp3d>
                <a:bevelT/>
              </a:sp3d>
            </c:spPr>
            <c:extLst>
              <c:ext xmlns:c16="http://schemas.microsoft.com/office/drawing/2014/chart" uri="{C3380CC4-5D6E-409C-BE32-E72D297353CC}">
                <c16:uniqueId val="{0000000D-42E8-4C7F-BC63-347654A7D507}"/>
              </c:ext>
            </c:extLst>
          </c:dPt>
          <c:dLbls>
            <c:dLbl>
              <c:idx val="0"/>
              <c:layout>
                <c:manualLayout>
                  <c:x val="-0.38169680557240182"/>
                  <c:y val="-0.53017931620100367"/>
                </c:manualLayout>
              </c:layout>
              <c:tx>
                <c:rich>
                  <a:bodyPr/>
                  <a:lstStyle/>
                  <a:p>
                    <a:fld id="{9DDDFAEB-05B5-4CC6-8339-CA4F478266AD}" type="CATEGORYNAME">
                      <a:rPr lang="en-US"/>
                      <a:pPr/>
                      <a:t>[NOMBRE DE CATEGORÍA]</a:t>
                    </a:fld>
                    <a:r>
                      <a:rPr lang="en-US" baseline="0"/>
                      <a:t>; </a:t>
                    </a:r>
                    <a:br>
                      <a:rPr lang="en-US" baseline="0"/>
                    </a:br>
                    <a:fld id="{B02B3AAD-8592-4561-971A-6D03996E6C71}" type="VALUE">
                      <a:rPr lang="en-US" baseline="0"/>
                      <a:pPr/>
                      <a:t>[VALOR]</a:t>
                    </a:fld>
                    <a:r>
                      <a:rPr lang="en-US" baseline="0"/>
                      <a:t>; </a:t>
                    </a:r>
                    <a:br>
                      <a:rPr lang="en-US" baseline="0"/>
                    </a:br>
                    <a:fld id="{1852A5E2-6CF4-4131-B79B-EA611B970AA7}" type="PERCENTAGE">
                      <a:rPr lang="en-US" baseline="0"/>
                      <a:pPr/>
                      <a:t>[PORCENTAJE]</a:t>
                    </a:fld>
                    <a:endParaRPr lang="en-US" baseline="0"/>
                  </a:p>
                </c:rich>
              </c:tx>
              <c:dLblPos val="bestFit"/>
              <c:showLegendKey val="0"/>
              <c:showVal val="1"/>
              <c:showCatName val="1"/>
              <c:showSerName val="0"/>
              <c:showPercent val="1"/>
              <c:showBubbleSize val="0"/>
              <c:extLst>
                <c:ext xmlns:c15="http://schemas.microsoft.com/office/drawing/2012/chart" uri="{CE6537A1-D6FC-4f65-9D91-7224C49458BB}">
                  <c15:layout>
                    <c:manualLayout>
                      <c:w val="0.18929920780012185"/>
                      <c:h val="0.22598926726515869"/>
                    </c:manualLayout>
                  </c15:layout>
                  <c15:dlblFieldTable/>
                  <c15:showDataLabelsRange val="0"/>
                </c:ext>
                <c:ext xmlns:c16="http://schemas.microsoft.com/office/drawing/2014/chart" uri="{C3380CC4-5D6E-409C-BE32-E72D297353CC}">
                  <c16:uniqueId val="{00000001-42E8-4C7F-BC63-347654A7D507}"/>
                </c:ext>
              </c:extLst>
            </c:dLbl>
            <c:dLbl>
              <c:idx val="1"/>
              <c:layout>
                <c:manualLayout>
                  <c:x val="1.0804968447790565E-2"/>
                  <c:y val="-9.7766332695410726E-2"/>
                </c:manualLayout>
              </c:layout>
              <c:dLblPos val="bestFit"/>
              <c:showLegendKey val="0"/>
              <c:showVal val="1"/>
              <c:showCatName val="1"/>
              <c:showSerName val="0"/>
              <c:showPercent val="1"/>
              <c:showBubbleSize val="0"/>
              <c:extLst>
                <c:ext xmlns:c15="http://schemas.microsoft.com/office/drawing/2012/chart" uri="{CE6537A1-D6FC-4f65-9D91-7224C49458BB}"/>
                <c:ext xmlns:c16="http://schemas.microsoft.com/office/drawing/2014/chart" uri="{C3380CC4-5D6E-409C-BE32-E72D297353CC}">
                  <c16:uniqueId val="{00000003-42E8-4C7F-BC63-347654A7D507}"/>
                </c:ext>
              </c:extLst>
            </c:dLbl>
            <c:dLbl>
              <c:idx val="2"/>
              <c:layout>
                <c:manualLayout>
                  <c:x val="-8.726533359454873E-2"/>
                  <c:y val="-6.0537246613489226E-3"/>
                </c:manualLayout>
              </c:layout>
              <c:dLblPos val="bestFit"/>
              <c:showLegendKey val="0"/>
              <c:showVal val="1"/>
              <c:showCatName val="1"/>
              <c:showSerName val="0"/>
              <c:showPercent val="1"/>
              <c:showBubbleSize val="0"/>
              <c:extLst>
                <c:ext xmlns:c15="http://schemas.microsoft.com/office/drawing/2012/chart" uri="{CE6537A1-D6FC-4f65-9D91-7224C49458BB}"/>
                <c:ext xmlns:c16="http://schemas.microsoft.com/office/drawing/2014/chart" uri="{C3380CC4-5D6E-409C-BE32-E72D297353CC}">
                  <c16:uniqueId val="{00000005-42E8-4C7F-BC63-347654A7D507}"/>
                </c:ext>
              </c:extLst>
            </c:dLbl>
            <c:dLbl>
              <c:idx val="3"/>
              <c:layout>
                <c:manualLayout>
                  <c:x val="4.0588527253278481E-3"/>
                  <c:y val="-0.11804763089630399"/>
                </c:manualLayout>
              </c:layout>
              <c:dLblPos val="bestFit"/>
              <c:showLegendKey val="0"/>
              <c:showVal val="1"/>
              <c:showCatName val="1"/>
              <c:showSerName val="0"/>
              <c:showPercent val="1"/>
              <c:showBubbleSize val="0"/>
              <c:extLst>
                <c:ext xmlns:c15="http://schemas.microsoft.com/office/drawing/2012/chart" uri="{CE6537A1-D6FC-4f65-9D91-7224C49458BB}"/>
                <c:ext xmlns:c16="http://schemas.microsoft.com/office/drawing/2014/chart" uri="{C3380CC4-5D6E-409C-BE32-E72D297353CC}">
                  <c16:uniqueId val="{00000007-42E8-4C7F-BC63-347654A7D507}"/>
                </c:ext>
              </c:extLst>
            </c:dLbl>
            <c:dLbl>
              <c:idx val="4"/>
              <c:layout>
                <c:manualLayout>
                  <c:x val="2.6382542714631012E-2"/>
                  <c:y val="9.0805869920233834E-3"/>
                </c:manualLayout>
              </c:layout>
              <c:dLblPos val="bestFit"/>
              <c:showLegendKey val="0"/>
              <c:showVal val="1"/>
              <c:showCatName val="1"/>
              <c:showSerName val="0"/>
              <c:showPercent val="1"/>
              <c:showBubbleSize val="0"/>
              <c:extLst>
                <c:ext xmlns:c15="http://schemas.microsoft.com/office/drawing/2012/chart" uri="{CE6537A1-D6FC-4f65-9D91-7224C49458BB}"/>
                <c:ext xmlns:c16="http://schemas.microsoft.com/office/drawing/2014/chart" uri="{C3380CC4-5D6E-409C-BE32-E72D297353CC}">
                  <c16:uniqueId val="{00000009-42E8-4C7F-BC63-347654A7D507}"/>
                </c:ext>
              </c:extLst>
            </c:dLbl>
            <c:dLbl>
              <c:idx val="5"/>
              <c:layout>
                <c:manualLayout>
                  <c:x val="2.0295062613395762E-3"/>
                  <c:y val="9.0807061598316714E-3"/>
                </c:manualLayout>
              </c:layout>
              <c:dLblPos val="bestFit"/>
              <c:showLegendKey val="0"/>
              <c:showVal val="1"/>
              <c:showCatName val="1"/>
              <c:showSerName val="0"/>
              <c:showPercent val="1"/>
              <c:showBubbleSize val="0"/>
              <c:extLst>
                <c:ext xmlns:c15="http://schemas.microsoft.com/office/drawing/2012/chart" uri="{CE6537A1-D6FC-4f65-9D91-7224C49458BB}">
                  <c15:layout>
                    <c:manualLayout>
                      <c:w val="0.13681369834031273"/>
                      <c:h val="0.10883095426720854"/>
                    </c:manualLayout>
                  </c15:layout>
                </c:ext>
                <c:ext xmlns:c16="http://schemas.microsoft.com/office/drawing/2014/chart" uri="{C3380CC4-5D6E-409C-BE32-E72D297353CC}">
                  <c16:uniqueId val="{0000000B-42E8-4C7F-BC63-347654A7D507}"/>
                </c:ext>
              </c:extLst>
            </c:dLbl>
            <c:dLbl>
              <c:idx val="6"/>
              <c:layout>
                <c:manualLayout>
                  <c:x val="8.1177054506556962E-3"/>
                  <c:y val="2.421489864539569E-2"/>
                </c:manualLayout>
              </c:layout>
              <c:dLblPos val="bestFit"/>
              <c:showLegendKey val="0"/>
              <c:showVal val="1"/>
              <c:showCatName val="1"/>
              <c:showSerName val="0"/>
              <c:showPercent val="1"/>
              <c:showBubbleSize val="0"/>
              <c:extLst>
                <c:ext xmlns:c15="http://schemas.microsoft.com/office/drawing/2012/chart" uri="{CE6537A1-D6FC-4f65-9D91-7224C49458BB}"/>
                <c:ext xmlns:c16="http://schemas.microsoft.com/office/drawing/2014/chart" uri="{C3380CC4-5D6E-409C-BE32-E72D297353CC}">
                  <c16:uniqueId val="{0000000D-42E8-4C7F-BC63-347654A7D507}"/>
                </c:ext>
              </c:extLst>
            </c:dLbl>
            <c:spPr>
              <a:noFill/>
              <a:ln>
                <a:noFill/>
              </a:ln>
              <a:effectLst/>
            </c:spPr>
            <c:txPr>
              <a:bodyPr rot="0" vert="horz"/>
              <a:lstStyle/>
              <a:p>
                <a:pPr>
                  <a:defRPr/>
                </a:pPr>
                <a:endParaRPr lang="es-CO"/>
              </a:p>
            </c:txPr>
            <c:dLblPos val="outEnd"/>
            <c:showLegendKey val="0"/>
            <c:showVal val="1"/>
            <c:showCatName val="1"/>
            <c:showSerName val="0"/>
            <c:showPercent val="1"/>
            <c:showBubbleSize val="0"/>
            <c:showLeaderLines val="1"/>
            <c:extLst>
              <c:ext xmlns:c15="http://schemas.microsoft.com/office/drawing/2012/chart" uri="{CE6537A1-D6FC-4f65-9D91-7224C49458BB}"/>
            </c:extLst>
          </c:dLbls>
          <c:cat>
            <c:strRef>
              <c:f>'Nov 2024'!$A$2</c:f>
              <c:strCache>
                <c:ptCount val="1"/>
                <c:pt idx="0">
                  <c:v>SUBA</c:v>
                </c:pt>
              </c:strCache>
            </c:strRef>
          </c:cat>
          <c:val>
            <c:numRef>
              <c:f>'Nov 2024'!$G$2</c:f>
              <c:numCache>
                <c:formatCode>"$"\ #,##0</c:formatCode>
                <c:ptCount val="1"/>
                <c:pt idx="0">
                  <c:v>11653.586263706547</c:v>
                </c:pt>
              </c:numCache>
            </c:numRef>
          </c:val>
          <c:extLst>
            <c:ext xmlns:c16="http://schemas.microsoft.com/office/drawing/2014/chart" uri="{C3380CC4-5D6E-409C-BE32-E72D297353CC}">
              <c16:uniqueId val="{0000000E-42E8-4C7F-BC63-347654A7D507}"/>
            </c:ext>
          </c:extLst>
        </c:ser>
        <c:dLbls>
          <c:dLblPos val="outEnd"/>
          <c:showLegendKey val="0"/>
          <c:showVal val="1"/>
          <c:showCatName val="0"/>
          <c:showSerName val="0"/>
          <c:showPercent val="0"/>
          <c:showBubbleSize val="0"/>
          <c:showLeaderLines val="1"/>
        </c:dLbls>
      </c:pie3DChart>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w="12700" cap="flat" cmpd="sng" algn="ctr">
      <a:noFill/>
      <a:round/>
    </a:ln>
    <a:effectLst/>
    <a:scene3d>
      <a:camera prst="orthographicFront"/>
      <a:lightRig rig="threePt" dir="t"/>
    </a:scene3d>
    <a:sp3d>
      <a:bevelT/>
    </a:sp3d>
  </c:spPr>
  <c:txPr>
    <a:bodyPr/>
    <a:lstStyle/>
    <a:p>
      <a:pPr>
        <a:defRPr sz="900">
          <a:solidFill>
            <a:schemeClr val="accent1">
              <a:lumMod val="50000"/>
            </a:schemeClr>
          </a:solidFill>
          <a:latin typeface="Calibri" panose="020F0502020204030204" pitchFamily="34" charset="0"/>
          <a:ea typeface="Calibri" panose="020F0502020204030204" pitchFamily="34" charset="0"/>
          <a:cs typeface="Calibri" panose="020F0502020204030204" pitchFamily="34" charset="0"/>
        </a:defRPr>
      </a:pPr>
      <a:endParaRPr lang="es-CO"/>
    </a:p>
  </c:txPr>
  <c:externalData r:id="rId1">
    <c:autoUpdate val="0"/>
  </c:externalData>
</c:chartSpace>
</file>

<file path=ppt/charts/chart2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0"/>
      <c:rotY val="0"/>
      <c:depthPercent val="100"/>
      <c:rAngAx val="0"/>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pie3DChart>
        <c:varyColors val="1"/>
        <c:ser>
          <c:idx val="0"/>
          <c:order val="0"/>
          <c:spPr>
            <a:scene3d>
              <a:camera prst="orthographicFront"/>
              <a:lightRig rig="threePt" dir="t"/>
            </a:scene3d>
            <a:sp3d>
              <a:bevelT/>
              <a:contourClr>
                <a:srgbClr val="000000"/>
              </a:contourClr>
            </a:sp3d>
          </c:spPr>
          <c:dPt>
            <c:idx val="0"/>
            <c:bubble3D val="0"/>
            <c:explosion val="7"/>
            <c:spPr>
              <a:solidFill>
                <a:schemeClr val="accent1"/>
              </a:solidFill>
              <a:ln w="25400">
                <a:solidFill>
                  <a:schemeClr val="lt1"/>
                </a:solidFill>
              </a:ln>
              <a:effectLst/>
              <a:scene3d>
                <a:camera prst="orthographicFront"/>
                <a:lightRig rig="threePt" dir="t"/>
              </a:scene3d>
              <a:sp3d contourW="25400">
                <a:bevelT/>
                <a:contourClr>
                  <a:schemeClr val="lt1"/>
                </a:contourClr>
              </a:sp3d>
            </c:spPr>
            <c:extLst>
              <c:ext xmlns:c16="http://schemas.microsoft.com/office/drawing/2014/chart" uri="{C3380CC4-5D6E-409C-BE32-E72D297353CC}">
                <c16:uniqueId val="{00000001-FDE4-4958-A57E-8F5A4B4355F2}"/>
              </c:ext>
            </c:extLst>
          </c:dPt>
          <c:dPt>
            <c:idx val="1"/>
            <c:bubble3D val="0"/>
            <c:spPr>
              <a:solidFill>
                <a:schemeClr val="accent2"/>
              </a:solidFill>
              <a:ln w="25400">
                <a:solidFill>
                  <a:schemeClr val="lt1"/>
                </a:solidFill>
              </a:ln>
              <a:effectLst/>
              <a:scene3d>
                <a:camera prst="orthographicFront"/>
                <a:lightRig rig="threePt" dir="t"/>
              </a:scene3d>
              <a:sp3d contourW="25400">
                <a:bevelT/>
                <a:contourClr>
                  <a:schemeClr val="lt1"/>
                </a:contourClr>
              </a:sp3d>
            </c:spPr>
            <c:extLst>
              <c:ext xmlns:c16="http://schemas.microsoft.com/office/drawing/2014/chart" uri="{C3380CC4-5D6E-409C-BE32-E72D297353CC}">
                <c16:uniqueId val="{00000003-FDE4-4958-A57E-8F5A4B4355F2}"/>
              </c:ext>
            </c:extLst>
          </c:dPt>
          <c:dLbls>
            <c:dLbl>
              <c:idx val="0"/>
              <c:layout>
                <c:manualLayout>
                  <c:x val="7.4641106466823703E-2"/>
                  <c:y val="-4.5907240436441933E-2"/>
                </c:manualLayout>
              </c:layout>
              <c:dLblPos val="bestFit"/>
              <c:showLegendKey val="0"/>
              <c:showVal val="1"/>
              <c:showCatName val="1"/>
              <c:showSerName val="0"/>
              <c:showPercent val="1"/>
              <c:showBubbleSize val="0"/>
              <c:extLst>
                <c:ext xmlns:c15="http://schemas.microsoft.com/office/drawing/2012/chart" uri="{CE6537A1-D6FC-4f65-9D91-7224C49458BB}"/>
                <c:ext xmlns:c16="http://schemas.microsoft.com/office/drawing/2014/chart" uri="{C3380CC4-5D6E-409C-BE32-E72D297353CC}">
                  <c16:uniqueId val="{00000001-FDE4-4958-A57E-8F5A4B4355F2}"/>
                </c:ext>
              </c:extLst>
            </c:dLbl>
            <c:dLbl>
              <c:idx val="1"/>
              <c:layout>
                <c:manualLayout>
                  <c:x val="-8.6034152592998847E-2"/>
                  <c:y val="-0.15146499737026689"/>
                </c:manualLayout>
              </c:layout>
              <c:dLblPos val="bestFit"/>
              <c:showLegendKey val="0"/>
              <c:showVal val="1"/>
              <c:showCatName val="1"/>
              <c:showSerName val="0"/>
              <c:showPercent val="1"/>
              <c:showBubbleSize val="0"/>
              <c:extLst>
                <c:ext xmlns:c15="http://schemas.microsoft.com/office/drawing/2012/chart" uri="{CE6537A1-D6FC-4f65-9D91-7224C49458BB}"/>
                <c:ext xmlns:c16="http://schemas.microsoft.com/office/drawing/2014/chart" uri="{C3380CC4-5D6E-409C-BE32-E72D297353CC}">
                  <c16:uniqueId val="{00000003-FDE4-4958-A57E-8F5A4B4355F2}"/>
                </c:ext>
              </c:extLst>
            </c:dLbl>
            <c:spPr>
              <a:noFill/>
              <a:ln>
                <a:noFill/>
              </a:ln>
              <a:effectLst/>
            </c:spPr>
            <c:txPr>
              <a:bodyPr rot="0" spcFirstLastPara="1" vertOverflow="ellipsis" vert="horz" wrap="square" anchor="ctr" anchorCtr="1"/>
              <a:lstStyle/>
              <a:p>
                <a:pPr>
                  <a:defRPr sz="900" b="0" i="0" u="none" strike="noStrike" kern="1200" baseline="0">
                    <a:solidFill>
                      <a:schemeClr val="accent1">
                        <a:lumMod val="50000"/>
                      </a:schemeClr>
                    </a:solidFill>
                    <a:latin typeface="+mn-lt"/>
                    <a:ea typeface="+mn-ea"/>
                    <a:cs typeface="+mn-cs"/>
                  </a:defRPr>
                </a:pPr>
                <a:endParaRPr lang="es-CO"/>
              </a:p>
            </c:txPr>
            <c:showLegendKey val="0"/>
            <c:showVal val="0"/>
            <c:showCatName val="1"/>
            <c:showSerName val="0"/>
            <c:showPercent val="1"/>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'Nov 2024'!$K$1:$L$1</c:f>
              <c:strCache>
                <c:ptCount val="2"/>
                <c:pt idx="0">
                  <c:v>CARTERA VIGENCIA</c:v>
                </c:pt>
                <c:pt idx="1">
                  <c:v>CARTERA VENCIDA</c:v>
                </c:pt>
              </c:strCache>
            </c:strRef>
          </c:cat>
          <c:val>
            <c:numRef>
              <c:f>'Nov 2024'!$K$2:$L$2</c:f>
              <c:numCache>
                <c:formatCode>"$"\ #,##0</c:formatCode>
                <c:ptCount val="2"/>
                <c:pt idx="0">
                  <c:v>14856.600960931239</c:v>
                </c:pt>
                <c:pt idx="1">
                  <c:v>14732.293862651561</c:v>
                </c:pt>
              </c:numCache>
            </c:numRef>
          </c:val>
          <c:extLst>
            <c:ext xmlns:c16="http://schemas.microsoft.com/office/drawing/2014/chart" uri="{C3380CC4-5D6E-409C-BE32-E72D297353CC}">
              <c16:uniqueId val="{00000004-FDE4-4958-A57E-8F5A4B4355F2}"/>
            </c:ext>
          </c:extLst>
        </c:ser>
        <c:ser>
          <c:idx val="1"/>
          <c:order val="1"/>
          <c:dPt>
            <c:idx val="0"/>
            <c:bubble3D val="0"/>
            <c:spPr>
              <a:solidFill>
                <a:schemeClr val="accent1"/>
              </a:solidFill>
              <a:ln w="25400">
                <a:solidFill>
                  <a:schemeClr val="lt1"/>
                </a:solidFill>
              </a:ln>
              <a:effectLst/>
              <a:sp3d contourW="25400">
                <a:contourClr>
                  <a:schemeClr val="lt1"/>
                </a:contourClr>
              </a:sp3d>
            </c:spPr>
            <c:extLst>
              <c:ext xmlns:c16="http://schemas.microsoft.com/office/drawing/2014/chart" uri="{C3380CC4-5D6E-409C-BE32-E72D297353CC}">
                <c16:uniqueId val="{00000006-FDE4-4958-A57E-8F5A4B4355F2}"/>
              </c:ext>
            </c:extLst>
          </c:dPt>
          <c:dPt>
            <c:idx val="1"/>
            <c:bubble3D val="0"/>
            <c:spPr>
              <a:solidFill>
                <a:schemeClr val="accent2"/>
              </a:solidFill>
              <a:ln w="25400">
                <a:solidFill>
                  <a:schemeClr val="lt1"/>
                </a:solidFill>
              </a:ln>
              <a:effectLst/>
              <a:sp3d contourW="25400">
                <a:contourClr>
                  <a:schemeClr val="lt1"/>
                </a:contourClr>
              </a:sp3d>
            </c:spPr>
            <c:extLst>
              <c:ext xmlns:c16="http://schemas.microsoft.com/office/drawing/2014/chart" uri="{C3380CC4-5D6E-409C-BE32-E72D297353CC}">
                <c16:uniqueId val="{00000008-FDE4-4958-A57E-8F5A4B4355F2}"/>
              </c:ext>
            </c:extLst>
          </c:dPt>
          <c:cat>
            <c:strRef>
              <c:f>'Nov 2024'!$K$1:$L$1</c:f>
              <c:strCache>
                <c:ptCount val="2"/>
                <c:pt idx="0">
                  <c:v>CARTERA VIGENCIA</c:v>
                </c:pt>
                <c:pt idx="1">
                  <c:v>CARTERA VENCIDA</c:v>
                </c:pt>
              </c:strCache>
            </c:strRef>
          </c:cat>
          <c:val>
            <c:numRef>
              <c:f>'Nov 2024'!$K$3:$L$3</c:f>
              <c:numCache>
                <c:formatCode>0.00%</c:formatCode>
                <c:ptCount val="2"/>
                <c:pt idx="0">
                  <c:v>0.50210057014668563</c:v>
                </c:pt>
                <c:pt idx="1">
                  <c:v>0.49789942985331437</c:v>
                </c:pt>
              </c:numCache>
            </c:numRef>
          </c:val>
          <c:extLst>
            <c:ext xmlns:c16="http://schemas.microsoft.com/office/drawing/2014/chart" uri="{C3380CC4-5D6E-409C-BE32-E72D297353CC}">
              <c16:uniqueId val="{00000009-FDE4-4958-A57E-8F5A4B4355F2}"/>
            </c:ext>
          </c:extLst>
        </c:ser>
        <c:dLbls>
          <c:showLegendKey val="0"/>
          <c:showVal val="0"/>
          <c:showCatName val="0"/>
          <c:showSerName val="0"/>
          <c:showPercent val="0"/>
          <c:showBubbleSize val="0"/>
          <c:showLeaderLines val="1"/>
        </c:dLbls>
      </c:pie3DChart>
      <c:spPr>
        <a:noFill/>
        <a:ln>
          <a:noFill/>
        </a:ln>
        <a:effectLst/>
      </c:spPr>
    </c:plotArea>
    <c:legend>
      <c:legendPos val="b"/>
      <c:overlay val="0"/>
      <c:spPr>
        <a:noFill/>
        <a:ln>
          <a:noFill/>
        </a:ln>
        <a:effectLst/>
      </c:spPr>
      <c:txPr>
        <a:bodyPr rot="0" spcFirstLastPara="1" vertOverflow="ellipsis" vert="horz" wrap="square" anchor="ctr" anchorCtr="1"/>
        <a:lstStyle/>
        <a:p>
          <a:pPr>
            <a:defRPr sz="900" b="0" i="0" u="none" strike="noStrike" kern="1200" baseline="0">
              <a:solidFill>
                <a:schemeClr val="accent1">
                  <a:lumMod val="50000"/>
                </a:schemeClr>
              </a:solidFill>
              <a:latin typeface="+mn-lt"/>
              <a:ea typeface="+mn-ea"/>
              <a:cs typeface="+mn-cs"/>
            </a:defRPr>
          </a:pPr>
          <a:endParaRPr lang="es-CO"/>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solidFill>
            <a:schemeClr val="accent1">
              <a:lumMod val="50000"/>
            </a:schemeClr>
          </a:solidFill>
        </a:defRPr>
      </a:pPr>
      <a:endParaRPr lang="es-CO"/>
    </a:p>
  </c:txPr>
  <c:externalData r:id="rId3">
    <c:autoUpdate val="0"/>
  </c:externalData>
</c:chartSpace>
</file>

<file path=ppt/charts/chart2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0"/>
      <c:rotY val="0"/>
      <c:depthPercent val="100"/>
      <c:rAngAx val="0"/>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manualLayout>
          <c:layoutTarget val="inner"/>
          <c:xMode val="edge"/>
          <c:yMode val="edge"/>
          <c:x val="7.4215738787352187E-2"/>
          <c:y val="8.164677185456104E-2"/>
          <c:w val="0.84278163725500932"/>
          <c:h val="0.78814196475540232"/>
        </c:manualLayout>
      </c:layout>
      <c:pie3DChart>
        <c:varyColors val="1"/>
        <c:ser>
          <c:idx val="0"/>
          <c:order val="0"/>
          <c:spPr>
            <a:scene3d>
              <a:camera prst="orthographicFront"/>
              <a:lightRig rig="threePt" dir="t"/>
            </a:scene3d>
            <a:sp3d>
              <a:bevelT/>
              <a:contourClr>
                <a:srgbClr val="000000"/>
              </a:contourClr>
            </a:sp3d>
          </c:spPr>
          <c:dPt>
            <c:idx val="0"/>
            <c:bubble3D val="0"/>
            <c:explosion val="7"/>
            <c:spPr>
              <a:solidFill>
                <a:schemeClr val="accent1"/>
              </a:solidFill>
              <a:ln w="25400">
                <a:solidFill>
                  <a:schemeClr val="lt1"/>
                </a:solidFill>
              </a:ln>
              <a:effectLst/>
              <a:scene3d>
                <a:camera prst="orthographicFront"/>
                <a:lightRig rig="threePt" dir="t"/>
              </a:scene3d>
              <a:sp3d contourW="25400">
                <a:bevelT/>
                <a:contourClr>
                  <a:schemeClr val="lt1"/>
                </a:contourClr>
              </a:sp3d>
            </c:spPr>
            <c:extLst>
              <c:ext xmlns:c16="http://schemas.microsoft.com/office/drawing/2014/chart" uri="{C3380CC4-5D6E-409C-BE32-E72D297353CC}">
                <c16:uniqueId val="{00000001-B967-40F2-969C-08ED57BD2119}"/>
              </c:ext>
            </c:extLst>
          </c:dPt>
          <c:dPt>
            <c:idx val="1"/>
            <c:bubble3D val="0"/>
            <c:spPr>
              <a:solidFill>
                <a:schemeClr val="accent2"/>
              </a:solidFill>
              <a:ln w="25400">
                <a:solidFill>
                  <a:schemeClr val="lt1"/>
                </a:solidFill>
              </a:ln>
              <a:effectLst/>
              <a:scene3d>
                <a:camera prst="orthographicFront"/>
                <a:lightRig rig="threePt" dir="t"/>
              </a:scene3d>
              <a:sp3d contourW="25400">
                <a:bevelT/>
                <a:contourClr>
                  <a:schemeClr val="lt1"/>
                </a:contourClr>
              </a:sp3d>
            </c:spPr>
            <c:extLst>
              <c:ext xmlns:c16="http://schemas.microsoft.com/office/drawing/2014/chart" uri="{C3380CC4-5D6E-409C-BE32-E72D297353CC}">
                <c16:uniqueId val="{00000003-B967-40F2-969C-08ED57BD2119}"/>
              </c:ext>
            </c:extLst>
          </c:dPt>
          <c:dLbls>
            <c:dLbl>
              <c:idx val="0"/>
              <c:layout>
                <c:manualLayout>
                  <c:x val="7.4641106466823703E-2"/>
                  <c:y val="-4.5907240436441933E-2"/>
                </c:manualLayout>
              </c:layout>
              <c:dLblPos val="bestFit"/>
              <c:showLegendKey val="0"/>
              <c:showVal val="1"/>
              <c:showCatName val="1"/>
              <c:showSerName val="0"/>
              <c:showPercent val="1"/>
              <c:showBubbleSize val="0"/>
              <c:extLst>
                <c:ext xmlns:c15="http://schemas.microsoft.com/office/drawing/2012/chart" uri="{CE6537A1-D6FC-4f65-9D91-7224C49458BB}"/>
                <c:ext xmlns:c16="http://schemas.microsoft.com/office/drawing/2014/chart" uri="{C3380CC4-5D6E-409C-BE32-E72D297353CC}">
                  <c16:uniqueId val="{00000001-B967-40F2-969C-08ED57BD2119}"/>
                </c:ext>
              </c:extLst>
            </c:dLbl>
            <c:dLbl>
              <c:idx val="1"/>
              <c:layout>
                <c:manualLayout>
                  <c:x val="2.9289617234287534E-2"/>
                  <c:y val="-0.39345140811826468"/>
                </c:manualLayout>
              </c:layout>
              <c:dLblPos val="bestFit"/>
              <c:showLegendKey val="0"/>
              <c:showVal val="1"/>
              <c:showCatName val="1"/>
              <c:showSerName val="0"/>
              <c:showPercent val="1"/>
              <c:showBubbleSize val="0"/>
              <c:extLst>
                <c:ext xmlns:c15="http://schemas.microsoft.com/office/drawing/2012/chart" uri="{CE6537A1-D6FC-4f65-9D91-7224C49458BB}"/>
                <c:ext xmlns:c16="http://schemas.microsoft.com/office/drawing/2014/chart" uri="{C3380CC4-5D6E-409C-BE32-E72D297353CC}">
                  <c16:uniqueId val="{00000003-B967-40F2-969C-08ED57BD2119}"/>
                </c:ext>
              </c:extLst>
            </c:dLbl>
            <c:spPr>
              <a:noFill/>
              <a:ln>
                <a:noFill/>
              </a:ln>
              <a:effectLst/>
            </c:spPr>
            <c:txPr>
              <a:bodyPr rot="0" spcFirstLastPara="1" vertOverflow="ellipsis" vert="horz" wrap="square" anchor="ctr" anchorCtr="1"/>
              <a:lstStyle/>
              <a:p>
                <a:pPr>
                  <a:defRPr sz="900" b="0" i="0" u="none" strike="noStrike" kern="1200" baseline="0">
                    <a:solidFill>
                      <a:schemeClr val="accent1">
                        <a:lumMod val="50000"/>
                      </a:schemeClr>
                    </a:solidFill>
                    <a:latin typeface="+mn-lt"/>
                    <a:ea typeface="+mn-ea"/>
                    <a:cs typeface="+mn-cs"/>
                  </a:defRPr>
                </a:pPr>
                <a:endParaRPr lang="es-CO"/>
              </a:p>
            </c:txPr>
            <c:showLegendKey val="0"/>
            <c:showVal val="0"/>
            <c:showCatName val="1"/>
            <c:showSerName val="0"/>
            <c:showPercent val="1"/>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'Nov 2024'!$K$1:$L$1</c:f>
              <c:strCache>
                <c:ptCount val="2"/>
                <c:pt idx="0">
                  <c:v>CARTERA VIGENCIA</c:v>
                </c:pt>
                <c:pt idx="1">
                  <c:v>CARTERA VENCIDA</c:v>
                </c:pt>
              </c:strCache>
            </c:strRef>
          </c:cat>
          <c:val>
            <c:numRef>
              <c:f>'Nov 2024'!$K$2:$L$2</c:f>
              <c:numCache>
                <c:formatCode>"$"\ #,##0</c:formatCode>
                <c:ptCount val="2"/>
                <c:pt idx="0">
                  <c:v>27440.240549946313</c:v>
                </c:pt>
                <c:pt idx="1">
                  <c:v>28249.862544387426</c:v>
                </c:pt>
              </c:numCache>
            </c:numRef>
          </c:val>
          <c:extLst>
            <c:ext xmlns:c16="http://schemas.microsoft.com/office/drawing/2014/chart" uri="{C3380CC4-5D6E-409C-BE32-E72D297353CC}">
              <c16:uniqueId val="{00000004-B967-40F2-969C-08ED57BD2119}"/>
            </c:ext>
          </c:extLst>
        </c:ser>
        <c:ser>
          <c:idx val="1"/>
          <c:order val="1"/>
          <c:dPt>
            <c:idx val="0"/>
            <c:bubble3D val="0"/>
            <c:spPr>
              <a:solidFill>
                <a:schemeClr val="accent1"/>
              </a:solidFill>
              <a:ln w="25400">
                <a:solidFill>
                  <a:schemeClr val="lt1"/>
                </a:solidFill>
              </a:ln>
              <a:effectLst/>
              <a:sp3d contourW="25400">
                <a:contourClr>
                  <a:schemeClr val="lt1"/>
                </a:contourClr>
              </a:sp3d>
            </c:spPr>
            <c:extLst>
              <c:ext xmlns:c16="http://schemas.microsoft.com/office/drawing/2014/chart" uri="{C3380CC4-5D6E-409C-BE32-E72D297353CC}">
                <c16:uniqueId val="{00000006-B967-40F2-969C-08ED57BD2119}"/>
              </c:ext>
            </c:extLst>
          </c:dPt>
          <c:dPt>
            <c:idx val="1"/>
            <c:bubble3D val="0"/>
            <c:spPr>
              <a:solidFill>
                <a:schemeClr val="accent2"/>
              </a:solidFill>
              <a:ln w="25400">
                <a:solidFill>
                  <a:schemeClr val="lt1"/>
                </a:solidFill>
              </a:ln>
              <a:effectLst/>
              <a:sp3d contourW="25400">
                <a:contourClr>
                  <a:schemeClr val="lt1"/>
                </a:contourClr>
              </a:sp3d>
            </c:spPr>
            <c:extLst>
              <c:ext xmlns:c16="http://schemas.microsoft.com/office/drawing/2014/chart" uri="{C3380CC4-5D6E-409C-BE32-E72D297353CC}">
                <c16:uniqueId val="{00000008-B967-40F2-969C-08ED57BD2119}"/>
              </c:ext>
            </c:extLst>
          </c:dPt>
          <c:cat>
            <c:strRef>
              <c:f>'Nov 2024'!$K$1:$L$1</c:f>
              <c:strCache>
                <c:ptCount val="2"/>
                <c:pt idx="0">
                  <c:v>CARTERA VIGENCIA</c:v>
                </c:pt>
                <c:pt idx="1">
                  <c:v>CARTERA VENCIDA</c:v>
                </c:pt>
              </c:strCache>
            </c:strRef>
          </c:cat>
          <c:val>
            <c:numRef>
              <c:f>'Nov 2024'!$K$3:$L$3</c:f>
              <c:numCache>
                <c:formatCode>0.00%</c:formatCode>
                <c:ptCount val="2"/>
                <c:pt idx="0">
                  <c:v>0.49273100650334861</c:v>
                </c:pt>
                <c:pt idx="1">
                  <c:v>0.50726899349665133</c:v>
                </c:pt>
              </c:numCache>
            </c:numRef>
          </c:val>
          <c:extLst>
            <c:ext xmlns:c16="http://schemas.microsoft.com/office/drawing/2014/chart" uri="{C3380CC4-5D6E-409C-BE32-E72D297353CC}">
              <c16:uniqueId val="{00000009-B967-40F2-969C-08ED57BD2119}"/>
            </c:ext>
          </c:extLst>
        </c:ser>
        <c:dLbls>
          <c:showLegendKey val="0"/>
          <c:showVal val="0"/>
          <c:showCatName val="0"/>
          <c:showSerName val="0"/>
          <c:showPercent val="0"/>
          <c:showBubbleSize val="0"/>
          <c:showLeaderLines val="1"/>
        </c:dLbls>
      </c:pie3DChart>
      <c:spPr>
        <a:noFill/>
        <a:ln>
          <a:noFill/>
        </a:ln>
        <a:effectLst/>
      </c:spPr>
    </c:plotArea>
    <c:legend>
      <c:legendPos val="b"/>
      <c:overlay val="0"/>
      <c:spPr>
        <a:noFill/>
        <a:ln>
          <a:noFill/>
        </a:ln>
        <a:effectLst/>
      </c:spPr>
      <c:txPr>
        <a:bodyPr rot="0" spcFirstLastPara="1" vertOverflow="ellipsis" vert="horz" wrap="square" anchor="ctr" anchorCtr="1"/>
        <a:lstStyle/>
        <a:p>
          <a:pPr>
            <a:defRPr sz="900" b="0" i="0" u="none" strike="noStrike" kern="1200" baseline="0">
              <a:solidFill>
                <a:schemeClr val="accent1">
                  <a:lumMod val="50000"/>
                </a:schemeClr>
              </a:solidFill>
              <a:latin typeface="+mn-lt"/>
              <a:ea typeface="+mn-ea"/>
              <a:cs typeface="+mn-cs"/>
            </a:defRPr>
          </a:pPr>
          <a:endParaRPr lang="es-CO"/>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solidFill>
            <a:schemeClr val="accent1">
              <a:lumMod val="50000"/>
            </a:schemeClr>
          </a:solidFill>
        </a:defRPr>
      </a:pPr>
      <a:endParaRPr lang="es-CO"/>
    </a:p>
  </c:txPr>
  <c:externalData r:id="rId3">
    <c:autoUpdate val="0"/>
  </c:externalData>
</c:chartSpace>
</file>

<file path=ppt/charts/chart2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view3D>
      <c:rotX val="30"/>
      <c:rotY val="0"/>
      <c:depthPercent val="100"/>
      <c:rAngAx val="0"/>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manualLayout>
          <c:layoutTarget val="inner"/>
          <c:xMode val="edge"/>
          <c:yMode val="edge"/>
          <c:x val="7.2751257925637816E-2"/>
          <c:y val="8.1798886703494958E-2"/>
          <c:w val="0.84278163725500932"/>
          <c:h val="0.79027331926191591"/>
        </c:manualLayout>
      </c:layout>
      <c:pie3DChart>
        <c:varyColors val="1"/>
        <c:ser>
          <c:idx val="0"/>
          <c:order val="0"/>
          <c:spPr>
            <a:scene3d>
              <a:camera prst="orthographicFront"/>
              <a:lightRig rig="threePt" dir="t"/>
            </a:scene3d>
            <a:sp3d>
              <a:bevelT/>
              <a:contourClr>
                <a:srgbClr val="000000"/>
              </a:contourClr>
            </a:sp3d>
          </c:spPr>
          <c:dPt>
            <c:idx val="0"/>
            <c:bubble3D val="0"/>
            <c:explosion val="7"/>
            <c:spPr>
              <a:solidFill>
                <a:schemeClr val="accent1"/>
              </a:solidFill>
              <a:ln w="25400">
                <a:solidFill>
                  <a:schemeClr val="lt1"/>
                </a:solidFill>
              </a:ln>
              <a:effectLst/>
              <a:scene3d>
                <a:camera prst="orthographicFront"/>
                <a:lightRig rig="threePt" dir="t"/>
              </a:scene3d>
              <a:sp3d contourW="25400">
                <a:bevelT/>
                <a:contourClr>
                  <a:schemeClr val="lt1"/>
                </a:contourClr>
              </a:sp3d>
            </c:spPr>
            <c:extLst>
              <c:ext xmlns:c16="http://schemas.microsoft.com/office/drawing/2014/chart" uri="{C3380CC4-5D6E-409C-BE32-E72D297353CC}">
                <c16:uniqueId val="{00000001-C8BF-4923-856C-547311492D10}"/>
              </c:ext>
            </c:extLst>
          </c:dPt>
          <c:dPt>
            <c:idx val="1"/>
            <c:bubble3D val="0"/>
            <c:spPr>
              <a:solidFill>
                <a:schemeClr val="accent2"/>
              </a:solidFill>
              <a:ln w="25400">
                <a:solidFill>
                  <a:schemeClr val="lt1"/>
                </a:solidFill>
              </a:ln>
              <a:effectLst/>
              <a:scene3d>
                <a:camera prst="orthographicFront"/>
                <a:lightRig rig="threePt" dir="t"/>
              </a:scene3d>
              <a:sp3d contourW="25400">
                <a:bevelT/>
                <a:contourClr>
                  <a:schemeClr val="lt1"/>
                </a:contourClr>
              </a:sp3d>
            </c:spPr>
            <c:extLst>
              <c:ext xmlns:c16="http://schemas.microsoft.com/office/drawing/2014/chart" uri="{C3380CC4-5D6E-409C-BE32-E72D297353CC}">
                <c16:uniqueId val="{00000003-C8BF-4923-856C-547311492D10}"/>
              </c:ext>
            </c:extLst>
          </c:dPt>
          <c:dLbls>
            <c:dLbl>
              <c:idx val="0"/>
              <c:layout>
                <c:manualLayout>
                  <c:x val="7.4641106466823703E-2"/>
                  <c:y val="-4.5907240436441933E-2"/>
                </c:manualLayout>
              </c:layout>
              <c:dLblPos val="bestFit"/>
              <c:showLegendKey val="0"/>
              <c:showVal val="1"/>
              <c:showCatName val="1"/>
              <c:showSerName val="0"/>
              <c:showPercent val="1"/>
              <c:showBubbleSize val="0"/>
              <c:extLst>
                <c:ext xmlns:c15="http://schemas.microsoft.com/office/drawing/2012/chart" uri="{CE6537A1-D6FC-4f65-9D91-7224C49458BB}"/>
                <c:ext xmlns:c16="http://schemas.microsoft.com/office/drawing/2014/chart" uri="{C3380CC4-5D6E-409C-BE32-E72D297353CC}">
                  <c16:uniqueId val="{00000001-C8BF-4923-856C-547311492D10}"/>
                </c:ext>
              </c:extLst>
            </c:dLbl>
            <c:dLbl>
              <c:idx val="1"/>
              <c:layout>
                <c:manualLayout>
                  <c:x val="-8.6034152592998847E-2"/>
                  <c:y val="-0.15146499737026689"/>
                </c:manualLayout>
              </c:layout>
              <c:dLblPos val="bestFit"/>
              <c:showLegendKey val="0"/>
              <c:showVal val="1"/>
              <c:showCatName val="1"/>
              <c:showSerName val="0"/>
              <c:showPercent val="1"/>
              <c:showBubbleSize val="0"/>
              <c:extLst>
                <c:ext xmlns:c15="http://schemas.microsoft.com/office/drawing/2012/chart" uri="{CE6537A1-D6FC-4f65-9D91-7224C49458BB}"/>
                <c:ext xmlns:c16="http://schemas.microsoft.com/office/drawing/2014/chart" uri="{C3380CC4-5D6E-409C-BE32-E72D297353CC}">
                  <c16:uniqueId val="{00000003-C8BF-4923-856C-547311492D10}"/>
                </c:ext>
              </c:extLst>
            </c:dLbl>
            <c:spPr>
              <a:noFill/>
              <a:ln>
                <a:noFill/>
              </a:ln>
              <a:effectLst/>
            </c:spPr>
            <c:txPr>
              <a:bodyPr rot="0" spcFirstLastPara="1" vertOverflow="ellipsis" vert="horz" wrap="square" anchor="ctr" anchorCtr="1"/>
              <a:lstStyle/>
              <a:p>
                <a:pPr>
                  <a:defRPr sz="900" b="0" i="0" u="none" strike="noStrike" kern="1200" baseline="0">
                    <a:solidFill>
                      <a:schemeClr val="accent1">
                        <a:lumMod val="50000"/>
                      </a:schemeClr>
                    </a:solidFill>
                    <a:latin typeface="+mn-lt"/>
                    <a:ea typeface="+mn-ea"/>
                    <a:cs typeface="+mn-cs"/>
                  </a:defRPr>
                </a:pPr>
                <a:endParaRPr lang="es-CO"/>
              </a:p>
            </c:txPr>
            <c:showLegendKey val="0"/>
            <c:showVal val="0"/>
            <c:showCatName val="1"/>
            <c:showSerName val="0"/>
            <c:showPercent val="1"/>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'Nov 2024'!$K$1:$L$1</c:f>
              <c:strCache>
                <c:ptCount val="2"/>
                <c:pt idx="0">
                  <c:v>CARTERA VIGENCIA</c:v>
                </c:pt>
                <c:pt idx="1">
                  <c:v>CARTERA VENCIDA</c:v>
                </c:pt>
              </c:strCache>
            </c:strRef>
          </c:cat>
          <c:val>
            <c:numRef>
              <c:f>'Nov 2024'!$K$2:$L$2</c:f>
              <c:numCache>
                <c:formatCode>"$"\ #,##0</c:formatCode>
                <c:ptCount val="2"/>
                <c:pt idx="0">
                  <c:v>8670.3455293110128</c:v>
                </c:pt>
                <c:pt idx="1">
                  <c:v>6225.3371159980179</c:v>
                </c:pt>
              </c:numCache>
            </c:numRef>
          </c:val>
          <c:extLst>
            <c:ext xmlns:c16="http://schemas.microsoft.com/office/drawing/2014/chart" uri="{C3380CC4-5D6E-409C-BE32-E72D297353CC}">
              <c16:uniqueId val="{00000004-C8BF-4923-856C-547311492D10}"/>
            </c:ext>
          </c:extLst>
        </c:ser>
        <c:ser>
          <c:idx val="1"/>
          <c:order val="1"/>
          <c:dPt>
            <c:idx val="0"/>
            <c:bubble3D val="0"/>
            <c:spPr>
              <a:solidFill>
                <a:schemeClr val="accent1"/>
              </a:solidFill>
              <a:ln w="25400">
                <a:solidFill>
                  <a:schemeClr val="lt1"/>
                </a:solidFill>
              </a:ln>
              <a:effectLst/>
              <a:sp3d contourW="25400">
                <a:contourClr>
                  <a:schemeClr val="lt1"/>
                </a:contourClr>
              </a:sp3d>
            </c:spPr>
            <c:extLst>
              <c:ext xmlns:c16="http://schemas.microsoft.com/office/drawing/2014/chart" uri="{C3380CC4-5D6E-409C-BE32-E72D297353CC}">
                <c16:uniqueId val="{00000006-C8BF-4923-856C-547311492D10}"/>
              </c:ext>
            </c:extLst>
          </c:dPt>
          <c:dPt>
            <c:idx val="1"/>
            <c:bubble3D val="0"/>
            <c:spPr>
              <a:solidFill>
                <a:schemeClr val="accent2"/>
              </a:solidFill>
              <a:ln w="25400">
                <a:solidFill>
                  <a:schemeClr val="lt1"/>
                </a:solidFill>
              </a:ln>
              <a:effectLst/>
              <a:sp3d contourW="25400">
                <a:contourClr>
                  <a:schemeClr val="lt1"/>
                </a:contourClr>
              </a:sp3d>
            </c:spPr>
            <c:extLst>
              <c:ext xmlns:c16="http://schemas.microsoft.com/office/drawing/2014/chart" uri="{C3380CC4-5D6E-409C-BE32-E72D297353CC}">
                <c16:uniqueId val="{00000008-C8BF-4923-856C-547311492D10}"/>
              </c:ext>
            </c:extLst>
          </c:dPt>
          <c:cat>
            <c:strRef>
              <c:f>'Nov 2024'!$K$1:$L$1</c:f>
              <c:strCache>
                <c:ptCount val="2"/>
                <c:pt idx="0">
                  <c:v>CARTERA VIGENCIA</c:v>
                </c:pt>
                <c:pt idx="1">
                  <c:v>CARTERA VENCIDA</c:v>
                </c:pt>
              </c:strCache>
            </c:strRef>
          </c:cat>
          <c:val>
            <c:numRef>
              <c:f>'Nov 2024'!$K$3:$L$3</c:f>
              <c:numCache>
                <c:formatCode>0.00%</c:formatCode>
                <c:ptCount val="2"/>
                <c:pt idx="0">
                  <c:v>0.58207104271528576</c:v>
                </c:pt>
                <c:pt idx="1">
                  <c:v>0.4179289572847143</c:v>
                </c:pt>
              </c:numCache>
            </c:numRef>
          </c:val>
          <c:extLst>
            <c:ext xmlns:c16="http://schemas.microsoft.com/office/drawing/2014/chart" uri="{C3380CC4-5D6E-409C-BE32-E72D297353CC}">
              <c16:uniqueId val="{00000009-C8BF-4923-856C-547311492D10}"/>
            </c:ext>
          </c:extLst>
        </c:ser>
        <c:dLbls>
          <c:showLegendKey val="0"/>
          <c:showVal val="0"/>
          <c:showCatName val="0"/>
          <c:showSerName val="0"/>
          <c:showPercent val="0"/>
          <c:showBubbleSize val="0"/>
          <c:showLeaderLines val="1"/>
        </c:dLbls>
      </c:pie3DChart>
      <c:spPr>
        <a:noFill/>
        <a:ln>
          <a:noFill/>
        </a:ln>
        <a:effectLst/>
      </c:spPr>
    </c:plotArea>
    <c:legend>
      <c:legendPos val="b"/>
      <c:overlay val="0"/>
      <c:spPr>
        <a:noFill/>
        <a:ln>
          <a:noFill/>
        </a:ln>
        <a:effectLst/>
      </c:spPr>
      <c:txPr>
        <a:bodyPr rot="0" spcFirstLastPara="1" vertOverflow="ellipsis" vert="horz" wrap="square" anchor="ctr" anchorCtr="1"/>
        <a:lstStyle/>
        <a:p>
          <a:pPr>
            <a:defRPr sz="900" b="0" i="0" u="none" strike="noStrike" kern="1200" baseline="0">
              <a:solidFill>
                <a:schemeClr val="accent1">
                  <a:lumMod val="50000"/>
                </a:schemeClr>
              </a:solidFill>
              <a:latin typeface="+mn-lt"/>
              <a:ea typeface="+mn-ea"/>
              <a:cs typeface="+mn-cs"/>
            </a:defRPr>
          </a:pPr>
          <a:endParaRPr lang="es-CO"/>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solidFill>
            <a:schemeClr val="accent1">
              <a:lumMod val="50000"/>
            </a:schemeClr>
          </a:solidFill>
        </a:defRPr>
      </a:pPr>
      <a:endParaRPr lang="es-CO"/>
    </a:p>
  </c:txPr>
  <c:externalData r:id="rId3">
    <c:autoUpdate val="0"/>
  </c:externalData>
</c:chartSpace>
</file>

<file path=ppt/charts/chart2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view3D>
      <c:rotX val="30"/>
      <c:rotY val="0"/>
      <c:depthPercent val="100"/>
      <c:rAngAx val="0"/>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pie3DChart>
        <c:varyColors val="1"/>
        <c:ser>
          <c:idx val="0"/>
          <c:order val="0"/>
          <c:spPr>
            <a:scene3d>
              <a:camera prst="orthographicFront"/>
              <a:lightRig rig="threePt" dir="t"/>
            </a:scene3d>
            <a:sp3d>
              <a:bevelT/>
              <a:contourClr>
                <a:srgbClr val="000000"/>
              </a:contourClr>
            </a:sp3d>
          </c:spPr>
          <c:dPt>
            <c:idx val="0"/>
            <c:bubble3D val="0"/>
            <c:explosion val="7"/>
            <c:spPr>
              <a:solidFill>
                <a:schemeClr val="accent1"/>
              </a:solidFill>
              <a:ln w="25400">
                <a:solidFill>
                  <a:schemeClr val="lt1"/>
                </a:solidFill>
              </a:ln>
              <a:effectLst/>
              <a:scene3d>
                <a:camera prst="orthographicFront"/>
                <a:lightRig rig="threePt" dir="t"/>
              </a:scene3d>
              <a:sp3d contourW="25400">
                <a:bevelT/>
                <a:contourClr>
                  <a:schemeClr val="lt1"/>
                </a:contourClr>
              </a:sp3d>
            </c:spPr>
            <c:extLst>
              <c:ext xmlns:c16="http://schemas.microsoft.com/office/drawing/2014/chart" uri="{C3380CC4-5D6E-409C-BE32-E72D297353CC}">
                <c16:uniqueId val="{00000001-AAB2-45E1-9DCE-BF82898C4841}"/>
              </c:ext>
            </c:extLst>
          </c:dPt>
          <c:dPt>
            <c:idx val="1"/>
            <c:bubble3D val="0"/>
            <c:spPr>
              <a:solidFill>
                <a:schemeClr val="accent2"/>
              </a:solidFill>
              <a:ln w="25400">
                <a:solidFill>
                  <a:schemeClr val="lt1"/>
                </a:solidFill>
              </a:ln>
              <a:effectLst/>
              <a:scene3d>
                <a:camera prst="orthographicFront"/>
                <a:lightRig rig="threePt" dir="t"/>
              </a:scene3d>
              <a:sp3d contourW="25400">
                <a:bevelT/>
                <a:contourClr>
                  <a:schemeClr val="lt1"/>
                </a:contourClr>
              </a:sp3d>
            </c:spPr>
            <c:extLst>
              <c:ext xmlns:c16="http://schemas.microsoft.com/office/drawing/2014/chart" uri="{C3380CC4-5D6E-409C-BE32-E72D297353CC}">
                <c16:uniqueId val="{00000003-AAB2-45E1-9DCE-BF82898C4841}"/>
              </c:ext>
            </c:extLst>
          </c:dPt>
          <c:dLbls>
            <c:dLbl>
              <c:idx val="0"/>
              <c:layout>
                <c:manualLayout>
                  <c:x val="4.3934425851431189E-2"/>
                  <c:y val="6.7019770008064625E-2"/>
                </c:manualLayout>
              </c:layout>
              <c:dLblPos val="bestFit"/>
              <c:showLegendKey val="0"/>
              <c:showVal val="1"/>
              <c:showCatName val="1"/>
              <c:showSerName val="0"/>
              <c:showPercent val="1"/>
              <c:showBubbleSize val="0"/>
              <c:extLst>
                <c:ext xmlns:c15="http://schemas.microsoft.com/office/drawing/2012/chart" uri="{CE6537A1-D6FC-4f65-9D91-7224C49458BB}"/>
                <c:ext xmlns:c16="http://schemas.microsoft.com/office/drawing/2014/chart" uri="{C3380CC4-5D6E-409C-BE32-E72D297353CC}">
                  <c16:uniqueId val="{00000001-AAB2-45E1-9DCE-BF82898C4841}"/>
                </c:ext>
              </c:extLst>
            </c:dLbl>
            <c:dLbl>
              <c:idx val="1"/>
              <c:layout>
                <c:manualLayout>
                  <c:x val="-8.6034152592998847E-2"/>
                  <c:y val="-0.15146499737026689"/>
                </c:manualLayout>
              </c:layout>
              <c:dLblPos val="bestFit"/>
              <c:showLegendKey val="0"/>
              <c:showVal val="1"/>
              <c:showCatName val="1"/>
              <c:showSerName val="0"/>
              <c:showPercent val="1"/>
              <c:showBubbleSize val="0"/>
              <c:extLst>
                <c:ext xmlns:c15="http://schemas.microsoft.com/office/drawing/2012/chart" uri="{CE6537A1-D6FC-4f65-9D91-7224C49458BB}"/>
                <c:ext xmlns:c16="http://schemas.microsoft.com/office/drawing/2014/chart" uri="{C3380CC4-5D6E-409C-BE32-E72D297353CC}">
                  <c16:uniqueId val="{00000003-AAB2-45E1-9DCE-BF82898C4841}"/>
                </c:ext>
              </c:extLst>
            </c:dLbl>
            <c:spPr>
              <a:noFill/>
              <a:ln>
                <a:noFill/>
              </a:ln>
              <a:effectLst/>
            </c:spPr>
            <c:txPr>
              <a:bodyPr rot="0" spcFirstLastPara="1" vertOverflow="ellipsis" vert="horz" wrap="square" anchor="ctr" anchorCtr="1"/>
              <a:lstStyle/>
              <a:p>
                <a:pPr>
                  <a:defRPr sz="900" b="0" i="0" u="none" strike="noStrike" kern="1200" baseline="0">
                    <a:solidFill>
                      <a:schemeClr val="accent1">
                        <a:lumMod val="50000"/>
                      </a:schemeClr>
                    </a:solidFill>
                    <a:latin typeface="+mn-lt"/>
                    <a:ea typeface="+mn-ea"/>
                    <a:cs typeface="+mn-cs"/>
                  </a:defRPr>
                </a:pPr>
                <a:endParaRPr lang="es-CO"/>
              </a:p>
            </c:txPr>
            <c:showLegendKey val="0"/>
            <c:showVal val="0"/>
            <c:showCatName val="1"/>
            <c:showSerName val="0"/>
            <c:showPercent val="1"/>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'Nov 2024'!$K$1:$L$1</c:f>
              <c:strCache>
                <c:ptCount val="2"/>
                <c:pt idx="0">
                  <c:v>CARTERA VIGENCIA</c:v>
                </c:pt>
                <c:pt idx="1">
                  <c:v>CARTERA VENCIDA</c:v>
                </c:pt>
              </c:strCache>
            </c:strRef>
          </c:cat>
          <c:val>
            <c:numRef>
              <c:f>'Nov 2024'!$K$2:$L$2</c:f>
              <c:numCache>
                <c:formatCode>"$"\ #,##0</c:formatCode>
                <c:ptCount val="2"/>
                <c:pt idx="0">
                  <c:v>10549.509019615063</c:v>
                </c:pt>
                <c:pt idx="1">
                  <c:v>14747.343500682911</c:v>
                </c:pt>
              </c:numCache>
            </c:numRef>
          </c:val>
          <c:extLst>
            <c:ext xmlns:c16="http://schemas.microsoft.com/office/drawing/2014/chart" uri="{C3380CC4-5D6E-409C-BE32-E72D297353CC}">
              <c16:uniqueId val="{00000004-AAB2-45E1-9DCE-BF82898C4841}"/>
            </c:ext>
          </c:extLst>
        </c:ser>
        <c:ser>
          <c:idx val="1"/>
          <c:order val="1"/>
          <c:dPt>
            <c:idx val="0"/>
            <c:bubble3D val="0"/>
            <c:spPr>
              <a:solidFill>
                <a:schemeClr val="accent1"/>
              </a:solidFill>
              <a:ln w="25400">
                <a:solidFill>
                  <a:schemeClr val="lt1"/>
                </a:solidFill>
              </a:ln>
              <a:effectLst/>
              <a:sp3d contourW="25400">
                <a:contourClr>
                  <a:schemeClr val="lt1"/>
                </a:contourClr>
              </a:sp3d>
            </c:spPr>
            <c:extLst>
              <c:ext xmlns:c16="http://schemas.microsoft.com/office/drawing/2014/chart" uri="{C3380CC4-5D6E-409C-BE32-E72D297353CC}">
                <c16:uniqueId val="{00000006-AAB2-45E1-9DCE-BF82898C4841}"/>
              </c:ext>
            </c:extLst>
          </c:dPt>
          <c:dPt>
            <c:idx val="1"/>
            <c:bubble3D val="0"/>
            <c:spPr>
              <a:solidFill>
                <a:schemeClr val="accent2"/>
              </a:solidFill>
              <a:ln w="25400">
                <a:solidFill>
                  <a:schemeClr val="lt1"/>
                </a:solidFill>
              </a:ln>
              <a:effectLst/>
              <a:sp3d contourW="25400">
                <a:contourClr>
                  <a:schemeClr val="lt1"/>
                </a:contourClr>
              </a:sp3d>
            </c:spPr>
            <c:extLst>
              <c:ext xmlns:c16="http://schemas.microsoft.com/office/drawing/2014/chart" uri="{C3380CC4-5D6E-409C-BE32-E72D297353CC}">
                <c16:uniqueId val="{00000008-AAB2-45E1-9DCE-BF82898C4841}"/>
              </c:ext>
            </c:extLst>
          </c:dPt>
          <c:cat>
            <c:strRef>
              <c:f>'Nov 2024'!$K$1:$L$1</c:f>
              <c:strCache>
                <c:ptCount val="2"/>
                <c:pt idx="0">
                  <c:v>CARTERA VIGENCIA</c:v>
                </c:pt>
                <c:pt idx="1">
                  <c:v>CARTERA VENCIDA</c:v>
                </c:pt>
              </c:strCache>
            </c:strRef>
          </c:cat>
          <c:val>
            <c:numRef>
              <c:f>'Nov 2024'!$K$3:$L$3</c:f>
              <c:numCache>
                <c:formatCode>0.00%</c:formatCode>
                <c:ptCount val="2"/>
                <c:pt idx="0">
                  <c:v>0.41702852207207319</c:v>
                </c:pt>
                <c:pt idx="1">
                  <c:v>0.58297147792792692</c:v>
                </c:pt>
              </c:numCache>
            </c:numRef>
          </c:val>
          <c:extLst>
            <c:ext xmlns:c16="http://schemas.microsoft.com/office/drawing/2014/chart" uri="{C3380CC4-5D6E-409C-BE32-E72D297353CC}">
              <c16:uniqueId val="{00000009-AAB2-45E1-9DCE-BF82898C4841}"/>
            </c:ext>
          </c:extLst>
        </c:ser>
        <c:dLbls>
          <c:showLegendKey val="0"/>
          <c:showVal val="0"/>
          <c:showCatName val="0"/>
          <c:showSerName val="0"/>
          <c:showPercent val="0"/>
          <c:showBubbleSize val="0"/>
          <c:showLeaderLines val="1"/>
        </c:dLbls>
      </c:pie3DChart>
      <c:spPr>
        <a:noFill/>
        <a:ln>
          <a:noFill/>
        </a:ln>
        <a:effectLst/>
      </c:spPr>
    </c:plotArea>
    <c:legend>
      <c:legendPos val="b"/>
      <c:overlay val="0"/>
      <c:spPr>
        <a:noFill/>
        <a:ln>
          <a:noFill/>
        </a:ln>
        <a:effectLst/>
      </c:spPr>
      <c:txPr>
        <a:bodyPr rot="0" spcFirstLastPara="1" vertOverflow="ellipsis" vert="horz" wrap="square" anchor="ctr" anchorCtr="1"/>
        <a:lstStyle/>
        <a:p>
          <a:pPr>
            <a:defRPr sz="900" b="0" i="0" u="none" strike="noStrike" kern="1200" baseline="0">
              <a:solidFill>
                <a:schemeClr val="accent1">
                  <a:lumMod val="50000"/>
                </a:schemeClr>
              </a:solidFill>
              <a:latin typeface="+mn-lt"/>
              <a:ea typeface="+mn-ea"/>
              <a:cs typeface="+mn-cs"/>
            </a:defRPr>
          </a:pPr>
          <a:endParaRPr lang="es-CO"/>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solidFill>
            <a:schemeClr val="accent1">
              <a:lumMod val="50000"/>
            </a:schemeClr>
          </a:solidFill>
        </a:defRPr>
      </a:pPr>
      <a:endParaRPr lang="es-CO"/>
    </a:p>
  </c:txPr>
  <c:externalData r:id="rId3">
    <c:autoUpdate val="0"/>
  </c:externalData>
</c:chartSpace>
</file>

<file path=ppt/charts/chart2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20"/>
      <c:rotY val="0"/>
      <c:depthPercent val="100"/>
      <c:rAngAx val="0"/>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pie3DChart>
        <c:varyColors val="1"/>
        <c:ser>
          <c:idx val="0"/>
          <c:order val="0"/>
          <c:spPr>
            <a:scene3d>
              <a:camera prst="orthographicFront"/>
              <a:lightRig rig="threePt" dir="t"/>
            </a:scene3d>
            <a:sp3d>
              <a:bevelT/>
              <a:contourClr>
                <a:srgbClr val="000000"/>
              </a:contourClr>
            </a:sp3d>
          </c:spPr>
          <c:dPt>
            <c:idx val="0"/>
            <c:bubble3D val="0"/>
            <c:explosion val="4"/>
            <c:spPr>
              <a:solidFill>
                <a:schemeClr val="accent1"/>
              </a:solidFill>
              <a:ln w="25400">
                <a:solidFill>
                  <a:schemeClr val="lt1"/>
                </a:solidFill>
              </a:ln>
              <a:effectLst/>
              <a:scene3d>
                <a:camera prst="orthographicFront"/>
                <a:lightRig rig="threePt" dir="t"/>
              </a:scene3d>
              <a:sp3d contourW="25400">
                <a:bevelT/>
                <a:contourClr>
                  <a:schemeClr val="lt1"/>
                </a:contourClr>
              </a:sp3d>
            </c:spPr>
            <c:extLst>
              <c:ext xmlns:c16="http://schemas.microsoft.com/office/drawing/2014/chart" uri="{C3380CC4-5D6E-409C-BE32-E72D297353CC}">
                <c16:uniqueId val="{00000001-14E0-4328-8D9D-158096CA7077}"/>
              </c:ext>
            </c:extLst>
          </c:dPt>
          <c:dPt>
            <c:idx val="1"/>
            <c:bubble3D val="0"/>
            <c:spPr>
              <a:solidFill>
                <a:schemeClr val="accent2"/>
              </a:solidFill>
              <a:ln w="25400">
                <a:solidFill>
                  <a:schemeClr val="lt1"/>
                </a:solidFill>
              </a:ln>
              <a:effectLst/>
              <a:scene3d>
                <a:camera prst="orthographicFront"/>
                <a:lightRig rig="threePt" dir="t"/>
              </a:scene3d>
              <a:sp3d contourW="25400">
                <a:bevelT/>
                <a:contourClr>
                  <a:schemeClr val="lt1"/>
                </a:contourClr>
              </a:sp3d>
            </c:spPr>
            <c:extLst>
              <c:ext xmlns:c16="http://schemas.microsoft.com/office/drawing/2014/chart" uri="{C3380CC4-5D6E-409C-BE32-E72D297353CC}">
                <c16:uniqueId val="{00000003-14E0-4328-8D9D-158096CA7077}"/>
              </c:ext>
            </c:extLst>
          </c:dPt>
          <c:dLbls>
            <c:dLbl>
              <c:idx val="0"/>
              <c:layout>
                <c:manualLayout>
                  <c:x val="-4.9518652511288633E-2"/>
                  <c:y val="-0.35581764267300592"/>
                </c:manualLayout>
              </c:layout>
              <c:dLblPos val="bestFit"/>
              <c:showLegendKey val="0"/>
              <c:showVal val="1"/>
              <c:showCatName val="1"/>
              <c:showSerName val="0"/>
              <c:showPercent val="1"/>
              <c:showBubbleSize val="0"/>
              <c:extLst>
                <c:ext xmlns:c15="http://schemas.microsoft.com/office/drawing/2012/chart" uri="{CE6537A1-D6FC-4f65-9D91-7224C49458BB}">
                  <c15:layout>
                    <c:manualLayout>
                      <c:w val="9.8140346114818228E-2"/>
                      <c:h val="0.13203612549159477"/>
                    </c:manualLayout>
                  </c15:layout>
                </c:ext>
                <c:ext xmlns:c16="http://schemas.microsoft.com/office/drawing/2014/chart" uri="{C3380CC4-5D6E-409C-BE32-E72D297353CC}">
                  <c16:uniqueId val="{00000001-14E0-4328-8D9D-158096CA7077}"/>
                </c:ext>
              </c:extLst>
            </c:dLbl>
            <c:dLbl>
              <c:idx val="1"/>
              <c:layout>
                <c:manualLayout>
                  <c:x val="-8.3832622132543916E-2"/>
                  <c:y val="4.585196973708941E-2"/>
                </c:manualLayout>
              </c:layout>
              <c:dLblPos val="bestFit"/>
              <c:showLegendKey val="0"/>
              <c:showVal val="1"/>
              <c:showCatName val="1"/>
              <c:showSerName val="0"/>
              <c:showPercent val="1"/>
              <c:showBubbleSize val="0"/>
              <c:extLst>
                <c:ext xmlns:c15="http://schemas.microsoft.com/office/drawing/2012/chart" uri="{CE6537A1-D6FC-4f65-9D91-7224C49458BB}">
                  <c15:layout>
                    <c:manualLayout>
                      <c:w val="8.1093595777114821E-2"/>
                      <c:h val="0.12396175609904962"/>
                    </c:manualLayout>
                  </c15:layout>
                </c:ext>
                <c:ext xmlns:c16="http://schemas.microsoft.com/office/drawing/2014/chart" uri="{C3380CC4-5D6E-409C-BE32-E72D297353CC}">
                  <c16:uniqueId val="{00000003-14E0-4328-8D9D-158096CA7077}"/>
                </c:ext>
              </c:extLst>
            </c:dLbl>
            <c:spPr>
              <a:noFill/>
              <a:ln>
                <a:noFill/>
              </a:ln>
              <a:effectLst/>
            </c:spPr>
            <c:txPr>
              <a:bodyPr rot="0" spcFirstLastPara="1" vertOverflow="ellipsis" vert="horz" wrap="square" anchor="ctr" anchorCtr="1"/>
              <a:lstStyle/>
              <a:p>
                <a:pPr>
                  <a:defRPr sz="900" b="0" i="0" u="none" strike="noStrike" kern="1200" baseline="0">
                    <a:solidFill>
                      <a:schemeClr val="accent1">
                        <a:lumMod val="50000"/>
                      </a:schemeClr>
                    </a:solidFill>
                    <a:latin typeface="+mn-lt"/>
                    <a:ea typeface="+mn-ea"/>
                    <a:cs typeface="+mn-cs"/>
                  </a:defRPr>
                </a:pPr>
                <a:endParaRPr lang="es-CO"/>
              </a:p>
            </c:txPr>
            <c:dLblPos val="bestFit"/>
            <c:showLegendKey val="0"/>
            <c:showVal val="1"/>
            <c:showCatName val="1"/>
            <c:showSerName val="0"/>
            <c:showPercent val="1"/>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'Nov 2024'!$Q$1:$R$1</c:f>
              <c:strCache>
                <c:ptCount val="2"/>
                <c:pt idx="0">
                  <c:v>CARTERA
VIGENCIA</c:v>
                </c:pt>
                <c:pt idx="1">
                  <c:v>CARTERA
 VENCIDA</c:v>
                </c:pt>
              </c:strCache>
            </c:strRef>
          </c:cat>
          <c:val>
            <c:numRef>
              <c:f>'Nov 2024'!$Q$2:$R$2</c:f>
              <c:numCache>
                <c:formatCode>"$"\ #,##0</c:formatCode>
                <c:ptCount val="2"/>
                <c:pt idx="0">
                  <c:v>6797.5494906445792</c:v>
                </c:pt>
                <c:pt idx="1">
                  <c:v>4856.0367730619691</c:v>
                </c:pt>
              </c:numCache>
            </c:numRef>
          </c:val>
          <c:extLst>
            <c:ext xmlns:c16="http://schemas.microsoft.com/office/drawing/2014/chart" uri="{C3380CC4-5D6E-409C-BE32-E72D297353CC}">
              <c16:uniqueId val="{00000004-14E0-4328-8D9D-158096CA7077}"/>
            </c:ext>
          </c:extLst>
        </c:ser>
        <c:ser>
          <c:idx val="1"/>
          <c:order val="1"/>
          <c:dPt>
            <c:idx val="0"/>
            <c:bubble3D val="0"/>
            <c:spPr>
              <a:solidFill>
                <a:schemeClr val="accent1"/>
              </a:solidFill>
              <a:ln w="25400">
                <a:solidFill>
                  <a:schemeClr val="lt1"/>
                </a:solidFill>
              </a:ln>
              <a:effectLst/>
              <a:sp3d contourW="25400">
                <a:contourClr>
                  <a:schemeClr val="lt1"/>
                </a:contourClr>
              </a:sp3d>
            </c:spPr>
            <c:extLst>
              <c:ext xmlns:c16="http://schemas.microsoft.com/office/drawing/2014/chart" uri="{C3380CC4-5D6E-409C-BE32-E72D297353CC}">
                <c16:uniqueId val="{00000006-14E0-4328-8D9D-158096CA7077}"/>
              </c:ext>
            </c:extLst>
          </c:dPt>
          <c:dPt>
            <c:idx val="1"/>
            <c:bubble3D val="0"/>
            <c:spPr>
              <a:solidFill>
                <a:schemeClr val="accent2"/>
              </a:solidFill>
              <a:ln w="25400">
                <a:solidFill>
                  <a:schemeClr val="lt1"/>
                </a:solidFill>
              </a:ln>
              <a:effectLst/>
              <a:sp3d contourW="25400">
                <a:contourClr>
                  <a:schemeClr val="lt1"/>
                </a:contourClr>
              </a:sp3d>
            </c:spPr>
            <c:extLst>
              <c:ext xmlns:c16="http://schemas.microsoft.com/office/drawing/2014/chart" uri="{C3380CC4-5D6E-409C-BE32-E72D297353CC}">
                <c16:uniqueId val="{00000008-14E0-4328-8D9D-158096CA7077}"/>
              </c:ext>
            </c:extLst>
          </c:dPt>
          <c:dLbls>
            <c:spPr>
              <a:noFill/>
              <a:ln>
                <a:noFill/>
              </a:ln>
              <a:effectLst/>
            </c:spPr>
            <c:txPr>
              <a:bodyPr rot="0" spcFirstLastPara="1" vertOverflow="ellipsis" vert="horz" wrap="square" anchor="ctr" anchorCtr="1"/>
              <a:lstStyle/>
              <a:p>
                <a:pPr>
                  <a:defRPr sz="900" b="0" i="0" u="none" strike="noStrike" kern="1200" baseline="0">
                    <a:solidFill>
                      <a:schemeClr val="accent1">
                        <a:lumMod val="50000"/>
                      </a:schemeClr>
                    </a:solidFill>
                    <a:latin typeface="+mn-lt"/>
                    <a:ea typeface="+mn-ea"/>
                    <a:cs typeface="+mn-cs"/>
                  </a:defRPr>
                </a:pPr>
                <a:endParaRPr lang="es-CO"/>
              </a:p>
            </c:txPr>
            <c:dLblPos val="bestFit"/>
            <c:showLegendKey val="0"/>
            <c:showVal val="1"/>
            <c:showCatName val="0"/>
            <c:showSerName val="0"/>
            <c:showPercent val="0"/>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'Nov 2024'!$Q$1:$R$1</c:f>
              <c:strCache>
                <c:ptCount val="2"/>
                <c:pt idx="0">
                  <c:v>CARTERA
VIGENCIA</c:v>
                </c:pt>
                <c:pt idx="1">
                  <c:v>CARTERA
 VENCIDA</c:v>
                </c:pt>
              </c:strCache>
            </c:strRef>
          </c:cat>
          <c:val>
            <c:numRef>
              <c:f>'Nov 2024'!$Q$3:$R$3</c:f>
              <c:numCache>
                <c:formatCode>0%</c:formatCode>
                <c:ptCount val="2"/>
                <c:pt idx="0">
                  <c:v>0.5833010831879788</c:v>
                </c:pt>
                <c:pt idx="1">
                  <c:v>0.41669891681202131</c:v>
                </c:pt>
              </c:numCache>
            </c:numRef>
          </c:val>
          <c:extLst>
            <c:ext xmlns:c16="http://schemas.microsoft.com/office/drawing/2014/chart" uri="{C3380CC4-5D6E-409C-BE32-E72D297353CC}">
              <c16:uniqueId val="{00000009-14E0-4328-8D9D-158096CA7077}"/>
            </c:ext>
          </c:extLst>
        </c:ser>
        <c:dLbls>
          <c:dLblPos val="bestFit"/>
          <c:showLegendKey val="0"/>
          <c:showVal val="1"/>
          <c:showCatName val="0"/>
          <c:showSerName val="0"/>
          <c:showPercent val="0"/>
          <c:showBubbleSize val="0"/>
          <c:showLeaderLines val="1"/>
        </c:dLbls>
      </c:pie3DChart>
      <c:spPr>
        <a:noFill/>
        <a:ln>
          <a:noFill/>
        </a:ln>
        <a:effectLst/>
      </c:spPr>
    </c:plotArea>
    <c:legend>
      <c:legendPos val="b"/>
      <c:overlay val="0"/>
      <c:spPr>
        <a:noFill/>
        <a:ln>
          <a:noFill/>
        </a:ln>
        <a:effectLst/>
      </c:spPr>
      <c:txPr>
        <a:bodyPr rot="0" spcFirstLastPara="1" vertOverflow="ellipsis" vert="horz" wrap="square" anchor="ctr" anchorCtr="1"/>
        <a:lstStyle/>
        <a:p>
          <a:pPr rtl="0">
            <a:defRPr sz="900" b="0" i="0" u="none" strike="noStrike" kern="1200" baseline="0">
              <a:solidFill>
                <a:schemeClr val="accent1">
                  <a:lumMod val="50000"/>
                </a:schemeClr>
              </a:solidFill>
              <a:latin typeface="+mn-lt"/>
              <a:ea typeface="+mn-ea"/>
              <a:cs typeface="+mn-cs"/>
            </a:defRPr>
          </a:pPr>
          <a:endParaRPr lang="es-CO"/>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solidFill>
            <a:schemeClr val="accent1">
              <a:lumMod val="50000"/>
            </a:schemeClr>
          </a:solidFill>
        </a:defRPr>
      </a:pPr>
      <a:endParaRPr lang="es-CO"/>
    </a:p>
  </c:txPr>
  <c:externalData r:id="rId3">
    <c:autoUpdate val="0"/>
  </c:externalData>
</c:chartSpace>
</file>

<file path=ppt/charts/chart2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'Nov 2024'!$P$38</c:f>
              <c:strCache>
                <c:ptCount val="1"/>
                <c:pt idx="0">
                  <c:v>FACTURACIÓN CONJUNTA</c:v>
                </c:pt>
              </c:strCache>
            </c:strRef>
          </c:tx>
          <c:spPr>
            <a:solidFill>
              <a:schemeClr val="accent1"/>
            </a:solidFill>
            <a:ln>
              <a:noFill/>
            </a:ln>
            <a:effectLst/>
            <a:scene3d>
              <a:camera prst="orthographicFront"/>
              <a:lightRig rig="balanced" dir="t">
                <a:rot lat="0" lon="0" rev="8700000"/>
              </a:lightRig>
            </a:scene3d>
            <a:sp3d>
              <a:bevelT w="190500" h="38100"/>
            </a:sp3d>
          </c:spPr>
          <c:invertIfNegative val="0"/>
          <c:dLbls>
            <c:spPr>
              <a:noFill/>
              <a:ln>
                <a:noFill/>
              </a:ln>
              <a:effectLst/>
            </c:spPr>
            <c:txPr>
              <a:bodyPr rot="0" spcFirstLastPara="1" vertOverflow="ellipsis" vert="horz" wrap="square" anchor="ctr" anchorCtr="1"/>
              <a:lstStyle/>
              <a:p>
                <a:pPr>
                  <a:defRPr sz="900" b="0" i="0" u="none" strike="noStrike" kern="1200" baseline="0">
                    <a:solidFill>
                      <a:schemeClr val="accent1">
                        <a:lumMod val="50000"/>
                      </a:schemeClr>
                    </a:solidFill>
                    <a:latin typeface="+mn-lt"/>
                    <a:ea typeface="+mn-ea"/>
                    <a:cs typeface="+mn-cs"/>
                  </a:defRPr>
                </a:pPr>
                <a:endParaRPr lang="es-CO"/>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'Nov 2024'!$O$39:$O$48</c:f>
              <c:strCache>
                <c:ptCount val="10"/>
                <c:pt idx="0">
                  <c:v>0 meses</c:v>
                </c:pt>
                <c:pt idx="1">
                  <c:v>1 mes</c:v>
                </c:pt>
                <c:pt idx="2">
                  <c:v>2 meses</c:v>
                </c:pt>
                <c:pt idx="3">
                  <c:v>3 meses</c:v>
                </c:pt>
                <c:pt idx="4">
                  <c:v>4 meses</c:v>
                </c:pt>
                <c:pt idx="5">
                  <c:v>5 meses</c:v>
                </c:pt>
                <c:pt idx="6">
                  <c:v>6 meses</c:v>
                </c:pt>
                <c:pt idx="7">
                  <c:v>7 a 12 meses</c:v>
                </c:pt>
                <c:pt idx="8">
                  <c:v>13 a 24 meses</c:v>
                </c:pt>
                <c:pt idx="9">
                  <c:v>Más de 24 meses</c:v>
                </c:pt>
              </c:strCache>
            </c:strRef>
          </c:cat>
          <c:val>
            <c:numRef>
              <c:f>'Nov 2024'!$P$39:$P$48</c:f>
              <c:numCache>
                <c:formatCode>"$"\ #,##0</c:formatCode>
                <c:ptCount val="10"/>
                <c:pt idx="0">
                  <c:v>12723.336616630479</c:v>
                </c:pt>
                <c:pt idx="1">
                  <c:v>750.71025253000619</c:v>
                </c:pt>
                <c:pt idx="2">
                  <c:v>432.68729519999971</c:v>
                </c:pt>
                <c:pt idx="3">
                  <c:v>220.05492543999887</c:v>
                </c:pt>
                <c:pt idx="4">
                  <c:v>165.1708007699998</c:v>
                </c:pt>
                <c:pt idx="5">
                  <c:v>178.44092454999958</c:v>
                </c:pt>
                <c:pt idx="6">
                  <c:v>151.24697999999998</c:v>
                </c:pt>
                <c:pt idx="7">
                  <c:v>750.64313291999918</c:v>
                </c:pt>
                <c:pt idx="8">
                  <c:v>1037.1357220800001</c:v>
                </c:pt>
                <c:pt idx="9">
                  <c:v>8606.5948844201685</c:v>
                </c:pt>
              </c:numCache>
            </c:numRef>
          </c:val>
          <c:extLst>
            <c:ext xmlns:c16="http://schemas.microsoft.com/office/drawing/2014/chart" uri="{C3380CC4-5D6E-409C-BE32-E72D297353CC}">
              <c16:uniqueId val="{00000000-7D41-482F-A582-5701E3B333B7}"/>
            </c:ext>
          </c:extLst>
        </c:ser>
        <c:ser>
          <c:idx val="1"/>
          <c:order val="1"/>
          <c:tx>
            <c:strRef>
              <c:f>'Nov 2024'!$Q$38</c:f>
              <c:strCache>
                <c:ptCount val="1"/>
                <c:pt idx="0">
                  <c:v>FACTURACIÓN DIRECTA</c:v>
                </c:pt>
              </c:strCache>
            </c:strRef>
          </c:tx>
          <c:spPr>
            <a:solidFill>
              <a:schemeClr val="accent2"/>
            </a:solidFill>
            <a:ln>
              <a:noFill/>
            </a:ln>
            <a:effectLst/>
            <a:scene3d>
              <a:camera prst="orthographicFront"/>
              <a:lightRig rig="threePt" dir="t"/>
            </a:scene3d>
            <a:sp3d>
              <a:bevelT w="190500" h="38100"/>
            </a:sp3d>
          </c:spPr>
          <c:invertIfNegative val="0"/>
          <c:dPt>
            <c:idx val="0"/>
            <c:invertIfNegative val="0"/>
            <c:bubble3D val="0"/>
            <c:extLst>
              <c:ext xmlns:c16="http://schemas.microsoft.com/office/drawing/2014/chart" uri="{C3380CC4-5D6E-409C-BE32-E72D297353CC}">
                <c16:uniqueId val="{00000001-7D41-482F-A582-5701E3B333B7}"/>
              </c:ext>
            </c:extLst>
          </c:dPt>
          <c:dPt>
            <c:idx val="1"/>
            <c:invertIfNegative val="0"/>
            <c:bubble3D val="0"/>
            <c:extLst>
              <c:ext xmlns:c16="http://schemas.microsoft.com/office/drawing/2014/chart" uri="{C3380CC4-5D6E-409C-BE32-E72D297353CC}">
                <c16:uniqueId val="{00000002-7D41-482F-A582-5701E3B333B7}"/>
              </c:ext>
            </c:extLst>
          </c:dPt>
          <c:dPt>
            <c:idx val="2"/>
            <c:invertIfNegative val="0"/>
            <c:bubble3D val="0"/>
            <c:extLst>
              <c:ext xmlns:c16="http://schemas.microsoft.com/office/drawing/2014/chart" uri="{C3380CC4-5D6E-409C-BE32-E72D297353CC}">
                <c16:uniqueId val="{00000003-7D41-482F-A582-5701E3B333B7}"/>
              </c:ext>
            </c:extLst>
          </c:dPt>
          <c:dPt>
            <c:idx val="3"/>
            <c:invertIfNegative val="0"/>
            <c:bubble3D val="0"/>
            <c:extLst>
              <c:ext xmlns:c16="http://schemas.microsoft.com/office/drawing/2014/chart" uri="{C3380CC4-5D6E-409C-BE32-E72D297353CC}">
                <c16:uniqueId val="{00000004-7D41-482F-A582-5701E3B333B7}"/>
              </c:ext>
            </c:extLst>
          </c:dPt>
          <c:dPt>
            <c:idx val="4"/>
            <c:invertIfNegative val="0"/>
            <c:bubble3D val="0"/>
            <c:extLst>
              <c:ext xmlns:c16="http://schemas.microsoft.com/office/drawing/2014/chart" uri="{C3380CC4-5D6E-409C-BE32-E72D297353CC}">
                <c16:uniqueId val="{00000005-7D41-482F-A582-5701E3B333B7}"/>
              </c:ext>
            </c:extLst>
          </c:dPt>
          <c:dPt>
            <c:idx val="5"/>
            <c:invertIfNegative val="0"/>
            <c:bubble3D val="0"/>
            <c:extLst>
              <c:ext xmlns:c16="http://schemas.microsoft.com/office/drawing/2014/chart" uri="{C3380CC4-5D6E-409C-BE32-E72D297353CC}">
                <c16:uniqueId val="{00000006-7D41-482F-A582-5701E3B333B7}"/>
              </c:ext>
            </c:extLst>
          </c:dPt>
          <c:dPt>
            <c:idx val="6"/>
            <c:invertIfNegative val="0"/>
            <c:bubble3D val="0"/>
            <c:extLst>
              <c:ext xmlns:c16="http://schemas.microsoft.com/office/drawing/2014/chart" uri="{C3380CC4-5D6E-409C-BE32-E72D297353CC}">
                <c16:uniqueId val="{00000007-7D41-482F-A582-5701E3B333B7}"/>
              </c:ext>
            </c:extLst>
          </c:dPt>
          <c:dPt>
            <c:idx val="7"/>
            <c:invertIfNegative val="0"/>
            <c:bubble3D val="0"/>
            <c:extLst>
              <c:ext xmlns:c16="http://schemas.microsoft.com/office/drawing/2014/chart" uri="{C3380CC4-5D6E-409C-BE32-E72D297353CC}">
                <c16:uniqueId val="{00000008-7D41-482F-A582-5701E3B333B7}"/>
              </c:ext>
            </c:extLst>
          </c:dPt>
          <c:dPt>
            <c:idx val="8"/>
            <c:invertIfNegative val="0"/>
            <c:bubble3D val="0"/>
            <c:extLst>
              <c:ext xmlns:c16="http://schemas.microsoft.com/office/drawing/2014/chart" uri="{C3380CC4-5D6E-409C-BE32-E72D297353CC}">
                <c16:uniqueId val="{00000009-7D41-482F-A582-5701E3B333B7}"/>
              </c:ext>
            </c:extLst>
          </c:dPt>
          <c:dPt>
            <c:idx val="9"/>
            <c:invertIfNegative val="0"/>
            <c:bubble3D val="0"/>
            <c:extLst>
              <c:ext xmlns:c16="http://schemas.microsoft.com/office/drawing/2014/chart" uri="{C3380CC4-5D6E-409C-BE32-E72D297353CC}">
                <c16:uniqueId val="{0000000A-7D41-482F-A582-5701E3B333B7}"/>
              </c:ext>
            </c:extLst>
          </c:dPt>
          <c:dLbls>
            <c:spPr>
              <a:noFill/>
              <a:ln>
                <a:noFill/>
              </a:ln>
              <a:effectLst/>
            </c:spPr>
            <c:txPr>
              <a:bodyPr rot="0" spcFirstLastPara="1" vertOverflow="ellipsis" vert="horz" wrap="square" anchor="ctr" anchorCtr="1"/>
              <a:lstStyle/>
              <a:p>
                <a:pPr>
                  <a:defRPr sz="900" b="0" i="0" u="none" strike="noStrike" kern="1200" baseline="0">
                    <a:solidFill>
                      <a:schemeClr val="accent1">
                        <a:lumMod val="50000"/>
                      </a:schemeClr>
                    </a:solidFill>
                    <a:latin typeface="+mn-lt"/>
                    <a:ea typeface="+mn-ea"/>
                    <a:cs typeface="+mn-cs"/>
                  </a:defRPr>
                </a:pPr>
                <a:endParaRPr lang="es-CO"/>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'Nov 2024'!$O$39:$O$48</c:f>
              <c:strCache>
                <c:ptCount val="10"/>
                <c:pt idx="0">
                  <c:v>0 meses</c:v>
                </c:pt>
                <c:pt idx="1">
                  <c:v>1 mes</c:v>
                </c:pt>
                <c:pt idx="2">
                  <c:v>2 meses</c:v>
                </c:pt>
                <c:pt idx="3">
                  <c:v>3 meses</c:v>
                </c:pt>
                <c:pt idx="4">
                  <c:v>4 meses</c:v>
                </c:pt>
                <c:pt idx="5">
                  <c:v>5 meses</c:v>
                </c:pt>
                <c:pt idx="6">
                  <c:v>6 meses</c:v>
                </c:pt>
                <c:pt idx="7">
                  <c:v>7 a 12 meses</c:v>
                </c:pt>
                <c:pt idx="8">
                  <c:v>13 a 24 meses</c:v>
                </c:pt>
                <c:pt idx="9">
                  <c:v>Más de 24 meses</c:v>
                </c:pt>
              </c:strCache>
            </c:strRef>
          </c:cat>
          <c:val>
            <c:numRef>
              <c:f>'Nov 2024'!$Q$39:$Q$48</c:f>
              <c:numCache>
                <c:formatCode>"$"\ #,##0</c:formatCode>
                <c:ptCount val="10"/>
                <c:pt idx="0">
                  <c:v>722.59930256998803</c:v>
                </c:pt>
                <c:pt idx="1">
                  <c:v>203.80838897000058</c:v>
                </c:pt>
                <c:pt idx="2">
                  <c:v>91.536142989999917</c:v>
                </c:pt>
                <c:pt idx="3">
                  <c:v>138.13814649999881</c:v>
                </c:pt>
                <c:pt idx="4">
                  <c:v>339.24912999999987</c:v>
                </c:pt>
                <c:pt idx="5">
                  <c:v>57.678063720000026</c:v>
                </c:pt>
                <c:pt idx="6">
                  <c:v>83.086473999999995</c:v>
                </c:pt>
                <c:pt idx="7">
                  <c:v>307.41542931999987</c:v>
                </c:pt>
                <c:pt idx="8">
                  <c:v>427.004832230001</c:v>
                </c:pt>
                <c:pt idx="9">
                  <c:v>2202.3573787499904</c:v>
                </c:pt>
              </c:numCache>
            </c:numRef>
          </c:val>
          <c:extLst>
            <c:ext xmlns:c16="http://schemas.microsoft.com/office/drawing/2014/chart" uri="{C3380CC4-5D6E-409C-BE32-E72D297353CC}">
              <c16:uniqueId val="{0000000B-7D41-482F-A582-5701E3B333B7}"/>
            </c:ext>
          </c:extLst>
        </c:ser>
        <c:dLbls>
          <c:dLblPos val="outEnd"/>
          <c:showLegendKey val="0"/>
          <c:showVal val="1"/>
          <c:showCatName val="0"/>
          <c:showSerName val="0"/>
          <c:showPercent val="0"/>
          <c:showBubbleSize val="0"/>
        </c:dLbls>
        <c:gapWidth val="50"/>
        <c:overlap val="-27"/>
        <c:axId val="467168288"/>
        <c:axId val="467169464"/>
      </c:barChart>
      <c:catAx>
        <c:axId val="467168288"/>
        <c:scaling>
          <c:orientation val="minMax"/>
        </c:scaling>
        <c:delete val="0"/>
        <c:axPos val="b"/>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accent1">
                    <a:lumMod val="50000"/>
                  </a:schemeClr>
                </a:solidFill>
                <a:latin typeface="+mn-lt"/>
                <a:ea typeface="+mn-ea"/>
                <a:cs typeface="+mn-cs"/>
              </a:defRPr>
            </a:pPr>
            <a:endParaRPr lang="es-CO"/>
          </a:p>
        </c:txPr>
        <c:crossAx val="467169464"/>
        <c:crosses val="autoZero"/>
        <c:auto val="1"/>
        <c:lblAlgn val="ctr"/>
        <c:lblOffset val="100"/>
        <c:noMultiLvlLbl val="0"/>
      </c:catAx>
      <c:valAx>
        <c:axId val="467169464"/>
        <c:scaling>
          <c:orientation val="minMax"/>
        </c:scaling>
        <c:delete val="0"/>
        <c:axPos val="l"/>
        <c:majorGridlines>
          <c:spPr>
            <a:ln w="9525" cap="flat" cmpd="sng" algn="ctr">
              <a:solidFill>
                <a:schemeClr val="tx1">
                  <a:lumMod val="15000"/>
                  <a:lumOff val="85000"/>
                </a:schemeClr>
              </a:solidFill>
              <a:round/>
            </a:ln>
            <a:effectLst/>
          </c:spPr>
        </c:majorGridlines>
        <c:numFmt formatCode="&quot;$&quot;\ #,##0" sourceLinked="1"/>
        <c:majorTickMark val="out"/>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accent1">
                    <a:lumMod val="50000"/>
                  </a:schemeClr>
                </a:solidFill>
                <a:latin typeface="+mn-lt"/>
                <a:ea typeface="+mn-ea"/>
                <a:cs typeface="+mn-cs"/>
              </a:defRPr>
            </a:pPr>
            <a:endParaRPr lang="es-CO"/>
          </a:p>
        </c:txPr>
        <c:crossAx val="467168288"/>
        <c:crosses val="autoZero"/>
        <c:crossBetween val="between"/>
      </c:valAx>
      <c:dTable>
        <c:showHorzBorder val="1"/>
        <c:showVertBorder val="1"/>
        <c:showOutline val="1"/>
        <c:showKeys val="1"/>
        <c:spPr>
          <a:noFill/>
          <a:ln w="9525" cap="flat" cmpd="sng" algn="ctr">
            <a:solidFill>
              <a:schemeClr val="tx1">
                <a:lumMod val="15000"/>
                <a:lumOff val="85000"/>
              </a:schemeClr>
            </a:solidFill>
            <a:round/>
          </a:ln>
          <a:effectLst/>
        </c:spPr>
        <c:txPr>
          <a:bodyPr rot="0" spcFirstLastPara="1" vertOverflow="ellipsis" vert="horz" wrap="square" anchor="ctr" anchorCtr="1"/>
          <a:lstStyle/>
          <a:p>
            <a:pPr rtl="0">
              <a:defRPr sz="900" b="0" i="0" u="none" strike="noStrike" kern="1200" baseline="0">
                <a:solidFill>
                  <a:schemeClr val="accent1">
                    <a:lumMod val="50000"/>
                  </a:schemeClr>
                </a:solidFill>
                <a:latin typeface="+mn-lt"/>
                <a:ea typeface="+mn-ea"/>
                <a:cs typeface="+mn-cs"/>
              </a:defRPr>
            </a:pPr>
            <a:endParaRPr lang="es-CO"/>
          </a:p>
        </c:txPr>
      </c:dTable>
      <c:spPr>
        <a:noFill/>
        <a:ln>
          <a:noFill/>
        </a:ln>
        <a:effectLst/>
      </c:spPr>
    </c:plotArea>
    <c:plotVisOnly val="1"/>
    <c:dispBlanksAs val="gap"/>
    <c:showDLblsOverMax val="0"/>
  </c:chart>
  <c:spPr>
    <a:noFill/>
    <a:ln>
      <a:noFill/>
    </a:ln>
    <a:effectLst/>
  </c:spPr>
  <c:txPr>
    <a:bodyPr/>
    <a:lstStyle/>
    <a:p>
      <a:pPr>
        <a:defRPr>
          <a:solidFill>
            <a:schemeClr val="accent1">
              <a:lumMod val="50000"/>
            </a:schemeClr>
          </a:solidFill>
        </a:defRPr>
      </a:pPr>
      <a:endParaRPr lang="es-CO"/>
    </a:p>
  </c:txPr>
  <c:externalData r:id="rId3">
    <c:autoUpdate val="0"/>
  </c:externalData>
</c:chartSpace>
</file>

<file path=ppt/charts/chart2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'Nov 2024'!$O$39</c:f>
              <c:strCache>
                <c:ptCount val="1"/>
                <c:pt idx="0">
                  <c:v>FACTURACIÓN CONJUNTA</c:v>
                </c:pt>
              </c:strCache>
            </c:strRef>
          </c:tx>
          <c:spPr>
            <a:solidFill>
              <a:schemeClr val="accent1"/>
            </a:solidFill>
            <a:ln>
              <a:noFill/>
            </a:ln>
            <a:effectLst/>
            <a:scene3d>
              <a:camera prst="orthographicFront"/>
              <a:lightRig rig="balanced" dir="t">
                <a:rot lat="0" lon="0" rev="8700000"/>
              </a:lightRig>
            </a:scene3d>
            <a:sp3d>
              <a:bevelT w="190500" h="38100"/>
            </a:sp3d>
          </c:spPr>
          <c:invertIfNegative val="0"/>
          <c:dLbls>
            <c:spPr>
              <a:noFill/>
              <a:ln>
                <a:noFill/>
              </a:ln>
              <a:effectLst/>
            </c:spPr>
            <c:txPr>
              <a:bodyPr rot="0" spcFirstLastPara="1" vertOverflow="ellipsis" vert="horz" wrap="square" anchor="ctr" anchorCtr="1"/>
              <a:lstStyle/>
              <a:p>
                <a:pPr>
                  <a:defRPr sz="900" b="0" i="0" u="none" strike="noStrike" kern="1200" baseline="0">
                    <a:solidFill>
                      <a:schemeClr val="accent1">
                        <a:lumMod val="50000"/>
                      </a:schemeClr>
                    </a:solidFill>
                    <a:latin typeface="+mn-lt"/>
                    <a:ea typeface="+mn-ea"/>
                    <a:cs typeface="+mn-cs"/>
                  </a:defRPr>
                </a:pPr>
                <a:endParaRPr lang="es-CO"/>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'Nov 2024'!$N$40:$N$49</c:f>
              <c:strCache>
                <c:ptCount val="10"/>
                <c:pt idx="0">
                  <c:v>0 meses</c:v>
                </c:pt>
                <c:pt idx="1">
                  <c:v>1 mes</c:v>
                </c:pt>
                <c:pt idx="2">
                  <c:v>2 meses</c:v>
                </c:pt>
                <c:pt idx="3">
                  <c:v>3 meses</c:v>
                </c:pt>
                <c:pt idx="4">
                  <c:v>4 meses</c:v>
                </c:pt>
                <c:pt idx="5">
                  <c:v>5 meses</c:v>
                </c:pt>
                <c:pt idx="6">
                  <c:v>6 meses</c:v>
                </c:pt>
                <c:pt idx="7">
                  <c:v>7 a 12 meses</c:v>
                </c:pt>
                <c:pt idx="8">
                  <c:v>13 a 24 meses</c:v>
                </c:pt>
                <c:pt idx="9">
                  <c:v>Más de 24 meses</c:v>
                </c:pt>
              </c:strCache>
            </c:strRef>
          </c:cat>
          <c:val>
            <c:numRef>
              <c:f>'Nov 2024'!$O$40:$O$49</c:f>
              <c:numCache>
                <c:formatCode>_-* #,##0_-;\-* #,##0_-;_-* "-"??_-;_-@_-</c:formatCode>
                <c:ptCount val="10"/>
                <c:pt idx="0">
                  <c:v>23521.887014377658</c:v>
                </c:pt>
                <c:pt idx="1">
                  <c:v>10.581770000000001</c:v>
                </c:pt>
                <c:pt idx="2">
                  <c:v>2317.1640123400039</c:v>
                </c:pt>
                <c:pt idx="3">
                  <c:v>0.45096999999999998</c:v>
                </c:pt>
                <c:pt idx="4">
                  <c:v>936.19419250999545</c:v>
                </c:pt>
                <c:pt idx="5">
                  <c:v>1.1806000000000001</c:v>
                </c:pt>
                <c:pt idx="6">
                  <c:v>622.66604579999478</c:v>
                </c:pt>
                <c:pt idx="7">
                  <c:v>1254.4868610399978</c:v>
                </c:pt>
                <c:pt idx="8">
                  <c:v>2613.8615394100002</c:v>
                </c:pt>
                <c:pt idx="9">
                  <c:v>11050.843994699973</c:v>
                </c:pt>
              </c:numCache>
            </c:numRef>
          </c:val>
          <c:extLst>
            <c:ext xmlns:c16="http://schemas.microsoft.com/office/drawing/2014/chart" uri="{C3380CC4-5D6E-409C-BE32-E72D297353CC}">
              <c16:uniqueId val="{00000000-1FFC-4398-BFA3-2C6B701831D0}"/>
            </c:ext>
          </c:extLst>
        </c:ser>
        <c:ser>
          <c:idx val="1"/>
          <c:order val="1"/>
          <c:tx>
            <c:strRef>
              <c:f>'Nov 2024'!$P$39</c:f>
              <c:strCache>
                <c:ptCount val="1"/>
                <c:pt idx="0">
                  <c:v>FACTURACIÓN DIRECTA</c:v>
                </c:pt>
              </c:strCache>
            </c:strRef>
          </c:tx>
          <c:spPr>
            <a:solidFill>
              <a:schemeClr val="accent2"/>
            </a:solidFill>
            <a:ln>
              <a:noFill/>
            </a:ln>
            <a:effectLst/>
            <a:scene3d>
              <a:camera prst="orthographicFront"/>
              <a:lightRig rig="balanced" dir="t">
                <a:rot lat="0" lon="0" rev="8700000"/>
              </a:lightRig>
            </a:scene3d>
            <a:sp3d>
              <a:bevelT w="190500" h="38100"/>
            </a:sp3d>
          </c:spPr>
          <c:invertIfNegative val="0"/>
          <c:dLbls>
            <c:spPr>
              <a:noFill/>
              <a:ln>
                <a:noFill/>
              </a:ln>
              <a:effectLst/>
            </c:spPr>
            <c:txPr>
              <a:bodyPr rot="0" spcFirstLastPara="1" vertOverflow="ellipsis" vert="horz" wrap="square" anchor="ctr" anchorCtr="1"/>
              <a:lstStyle/>
              <a:p>
                <a:pPr>
                  <a:defRPr sz="900" b="0" i="0" u="none" strike="noStrike" kern="1200" baseline="0">
                    <a:solidFill>
                      <a:schemeClr val="accent1">
                        <a:lumMod val="50000"/>
                      </a:schemeClr>
                    </a:solidFill>
                    <a:latin typeface="+mn-lt"/>
                    <a:ea typeface="+mn-ea"/>
                    <a:cs typeface="+mn-cs"/>
                  </a:defRPr>
                </a:pPr>
                <a:endParaRPr lang="es-CO"/>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'Nov 2024'!$N$40:$N$49</c:f>
              <c:strCache>
                <c:ptCount val="10"/>
                <c:pt idx="0">
                  <c:v>0 meses</c:v>
                </c:pt>
                <c:pt idx="1">
                  <c:v>1 mes</c:v>
                </c:pt>
                <c:pt idx="2">
                  <c:v>2 meses</c:v>
                </c:pt>
                <c:pt idx="3">
                  <c:v>3 meses</c:v>
                </c:pt>
                <c:pt idx="4">
                  <c:v>4 meses</c:v>
                </c:pt>
                <c:pt idx="5">
                  <c:v>5 meses</c:v>
                </c:pt>
                <c:pt idx="6">
                  <c:v>6 meses</c:v>
                </c:pt>
                <c:pt idx="7">
                  <c:v>7 a 12 meses</c:v>
                </c:pt>
                <c:pt idx="8">
                  <c:v>13 a 24 meses</c:v>
                </c:pt>
                <c:pt idx="9">
                  <c:v>Más de 24 meses</c:v>
                </c:pt>
              </c:strCache>
            </c:strRef>
          </c:cat>
          <c:val>
            <c:numRef>
              <c:f>'Nov 2024'!$P$40:$P$49</c:f>
              <c:numCache>
                <c:formatCode>"$"\ #,##0</c:formatCode>
                <c:ptCount val="10"/>
                <c:pt idx="0">
                  <c:v>1057.0707106399834</c:v>
                </c:pt>
                <c:pt idx="1">
                  <c:v>0</c:v>
                </c:pt>
                <c:pt idx="2">
                  <c:v>183.75767429000007</c:v>
                </c:pt>
                <c:pt idx="3">
                  <c:v>0.50577000000000005</c:v>
                </c:pt>
                <c:pt idx="4">
                  <c:v>578.68959932999974</c:v>
                </c:pt>
                <c:pt idx="5">
                  <c:v>0.8463367799999999</c:v>
                </c:pt>
                <c:pt idx="6">
                  <c:v>350.41806428999996</c:v>
                </c:pt>
                <c:pt idx="7">
                  <c:v>332.61988444999992</c:v>
                </c:pt>
                <c:pt idx="8">
                  <c:v>445.63600547999943</c:v>
                </c:pt>
                <c:pt idx="9">
                  <c:v>10411.242048869939</c:v>
                </c:pt>
              </c:numCache>
            </c:numRef>
          </c:val>
          <c:extLst>
            <c:ext xmlns:c16="http://schemas.microsoft.com/office/drawing/2014/chart" uri="{C3380CC4-5D6E-409C-BE32-E72D297353CC}">
              <c16:uniqueId val="{00000001-1FFC-4398-BFA3-2C6B701831D0}"/>
            </c:ext>
          </c:extLst>
        </c:ser>
        <c:dLbls>
          <c:dLblPos val="outEnd"/>
          <c:showLegendKey val="0"/>
          <c:showVal val="1"/>
          <c:showCatName val="0"/>
          <c:showSerName val="0"/>
          <c:showPercent val="0"/>
          <c:showBubbleSize val="0"/>
        </c:dLbls>
        <c:gapWidth val="50"/>
        <c:overlap val="-27"/>
        <c:axId val="336490424"/>
        <c:axId val="336493168"/>
      </c:barChart>
      <c:catAx>
        <c:axId val="336490424"/>
        <c:scaling>
          <c:orientation val="minMax"/>
        </c:scaling>
        <c:delete val="0"/>
        <c:axPos val="b"/>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accent1">
                    <a:lumMod val="50000"/>
                  </a:schemeClr>
                </a:solidFill>
                <a:latin typeface="+mn-lt"/>
                <a:ea typeface="+mn-ea"/>
                <a:cs typeface="+mn-cs"/>
              </a:defRPr>
            </a:pPr>
            <a:endParaRPr lang="es-CO"/>
          </a:p>
        </c:txPr>
        <c:crossAx val="336493168"/>
        <c:crosses val="autoZero"/>
        <c:auto val="1"/>
        <c:lblAlgn val="ctr"/>
        <c:lblOffset val="100"/>
        <c:noMultiLvlLbl val="0"/>
      </c:catAx>
      <c:valAx>
        <c:axId val="336493168"/>
        <c:scaling>
          <c:orientation val="minMax"/>
        </c:scaling>
        <c:delete val="0"/>
        <c:axPos val="l"/>
        <c:majorGridlines>
          <c:spPr>
            <a:ln w="9525" cap="flat" cmpd="sng" algn="ctr">
              <a:solidFill>
                <a:schemeClr val="tx1">
                  <a:lumMod val="15000"/>
                  <a:lumOff val="85000"/>
                </a:schemeClr>
              </a:solidFill>
              <a:round/>
            </a:ln>
            <a:effectLst/>
          </c:spPr>
        </c:majorGridlines>
        <c:numFmt formatCode="_-* #,##0_-;\-* #,##0_-;_-* &quot;-&quot;??_-;_-@_-" sourceLinked="1"/>
        <c:majorTickMark val="out"/>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accent1">
                    <a:lumMod val="50000"/>
                  </a:schemeClr>
                </a:solidFill>
                <a:latin typeface="+mn-lt"/>
                <a:ea typeface="+mn-ea"/>
                <a:cs typeface="+mn-cs"/>
              </a:defRPr>
            </a:pPr>
            <a:endParaRPr lang="es-CO"/>
          </a:p>
        </c:txPr>
        <c:crossAx val="336490424"/>
        <c:crosses val="autoZero"/>
        <c:crossBetween val="between"/>
      </c:valAx>
      <c:dTable>
        <c:showHorzBorder val="1"/>
        <c:showVertBorder val="1"/>
        <c:showOutline val="1"/>
        <c:showKeys val="1"/>
        <c:spPr>
          <a:noFill/>
          <a:ln w="9525" cap="flat" cmpd="sng" algn="ctr">
            <a:solidFill>
              <a:schemeClr val="tx1">
                <a:lumMod val="15000"/>
                <a:lumOff val="85000"/>
              </a:schemeClr>
            </a:solidFill>
            <a:round/>
          </a:ln>
          <a:effectLst/>
        </c:spPr>
        <c:txPr>
          <a:bodyPr rot="0" spcFirstLastPara="1" vertOverflow="ellipsis" vert="horz" wrap="square" anchor="ctr" anchorCtr="1"/>
          <a:lstStyle/>
          <a:p>
            <a:pPr rtl="0">
              <a:defRPr sz="900" b="0" i="0" u="none" strike="noStrike" kern="1200" baseline="0">
                <a:solidFill>
                  <a:schemeClr val="accent1">
                    <a:lumMod val="50000"/>
                  </a:schemeClr>
                </a:solidFill>
                <a:latin typeface="+mn-lt"/>
                <a:ea typeface="+mn-ea"/>
                <a:cs typeface="+mn-cs"/>
              </a:defRPr>
            </a:pPr>
            <a:endParaRPr lang="es-CO"/>
          </a:p>
        </c:txPr>
      </c:dTable>
      <c:spPr>
        <a:noFill/>
        <a:ln>
          <a:noFill/>
        </a:ln>
        <a:effectLst/>
      </c:spPr>
    </c:plotArea>
    <c:plotVisOnly val="1"/>
    <c:dispBlanksAs val="gap"/>
    <c:showDLblsOverMax val="0"/>
  </c:chart>
  <c:spPr>
    <a:noFill/>
    <a:ln>
      <a:noFill/>
    </a:ln>
    <a:effectLst/>
  </c:spPr>
  <c:txPr>
    <a:bodyPr/>
    <a:lstStyle/>
    <a:p>
      <a:pPr>
        <a:defRPr>
          <a:solidFill>
            <a:schemeClr val="accent1">
              <a:lumMod val="50000"/>
            </a:schemeClr>
          </a:solidFill>
        </a:defRPr>
      </a:pPr>
      <a:endParaRPr lang="es-CO"/>
    </a:p>
  </c:txPr>
  <c:externalData r:id="rId3">
    <c:autoUpdate val="0"/>
  </c:externalData>
</c:chartSpace>
</file>

<file path=ppt/charts/chart2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0466096979767678"/>
          <c:y val="0.14741516699368182"/>
          <c:w val="0.77922974072346507"/>
          <c:h val="0.72468180923940506"/>
        </c:manualLayout>
      </c:layout>
      <c:barChart>
        <c:barDir val="col"/>
        <c:grouping val="clustered"/>
        <c:varyColors val="0"/>
        <c:ser>
          <c:idx val="0"/>
          <c:order val="0"/>
          <c:tx>
            <c:strRef>
              <c:f>'Nov 2024'!$O$33</c:f>
              <c:strCache>
                <c:ptCount val="1"/>
                <c:pt idx="0">
                  <c:v>FACTURACIÓN CONJUNTA</c:v>
                </c:pt>
              </c:strCache>
            </c:strRef>
          </c:tx>
          <c:spPr>
            <a:solidFill>
              <a:schemeClr val="accent1"/>
            </a:solidFill>
            <a:ln>
              <a:noFill/>
            </a:ln>
            <a:effectLst/>
            <a:scene3d>
              <a:camera prst="orthographicFront"/>
              <a:lightRig rig="balanced" dir="t">
                <a:rot lat="0" lon="0" rev="8700000"/>
              </a:lightRig>
            </a:scene3d>
            <a:sp3d>
              <a:bevelT w="190500" h="38100"/>
            </a:sp3d>
          </c:spPr>
          <c:invertIfNegative val="0"/>
          <c:dLbls>
            <c:spPr>
              <a:noFill/>
              <a:ln>
                <a:noFill/>
              </a:ln>
              <a:effectLst/>
            </c:spPr>
            <c:txPr>
              <a:bodyPr rot="0" spcFirstLastPara="1" vertOverflow="ellipsis" vert="horz" wrap="square" anchor="ctr" anchorCtr="1"/>
              <a:lstStyle/>
              <a:p>
                <a:pPr>
                  <a:defRPr sz="900" b="0" i="0" u="none" strike="noStrike" kern="1200" baseline="0">
                    <a:solidFill>
                      <a:schemeClr val="accent1">
                        <a:lumMod val="50000"/>
                      </a:schemeClr>
                    </a:solidFill>
                    <a:latin typeface="+mn-lt"/>
                    <a:ea typeface="+mn-ea"/>
                    <a:cs typeface="+mn-cs"/>
                  </a:defRPr>
                </a:pPr>
                <a:endParaRPr lang="es-CO"/>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'Nov 2024'!$N$34:$N$43</c:f>
              <c:strCache>
                <c:ptCount val="10"/>
                <c:pt idx="0">
                  <c:v>0 meses</c:v>
                </c:pt>
                <c:pt idx="1">
                  <c:v>1 mes</c:v>
                </c:pt>
                <c:pt idx="2">
                  <c:v>2 meses</c:v>
                </c:pt>
                <c:pt idx="3">
                  <c:v>3 meses</c:v>
                </c:pt>
                <c:pt idx="4">
                  <c:v>4 meses</c:v>
                </c:pt>
                <c:pt idx="5">
                  <c:v>5 meses</c:v>
                </c:pt>
                <c:pt idx="6">
                  <c:v>6 meses</c:v>
                </c:pt>
                <c:pt idx="7">
                  <c:v>7 a 12 meses</c:v>
                </c:pt>
                <c:pt idx="8">
                  <c:v>13 a 24 meses</c:v>
                </c:pt>
                <c:pt idx="9">
                  <c:v>Más de 24 meses</c:v>
                </c:pt>
              </c:strCache>
            </c:strRef>
          </c:cat>
          <c:val>
            <c:numRef>
              <c:f>'Nov 2024'!$O$34:$O$43</c:f>
              <c:numCache>
                <c:formatCode>_-* #,##0_-;\-* #,##0_-;_-* "-"??_-;_-@_-</c:formatCode>
                <c:ptCount val="10"/>
                <c:pt idx="0">
                  <c:v>6742.1202027830805</c:v>
                </c:pt>
                <c:pt idx="1">
                  <c:v>417.09460252000048</c:v>
                </c:pt>
                <c:pt idx="2">
                  <c:v>236.9982111499985</c:v>
                </c:pt>
                <c:pt idx="3">
                  <c:v>100.3525245700001</c:v>
                </c:pt>
                <c:pt idx="4">
                  <c:v>95.121436280000026</c:v>
                </c:pt>
                <c:pt idx="5">
                  <c:v>82.66412506000006</c:v>
                </c:pt>
                <c:pt idx="6">
                  <c:v>72.948162340000039</c:v>
                </c:pt>
                <c:pt idx="7">
                  <c:v>481.47282263000073</c:v>
                </c:pt>
                <c:pt idx="8">
                  <c:v>788.30259065000268</c:v>
                </c:pt>
                <c:pt idx="9">
                  <c:v>3069.7162550999865</c:v>
                </c:pt>
              </c:numCache>
            </c:numRef>
          </c:val>
          <c:extLst>
            <c:ext xmlns:c16="http://schemas.microsoft.com/office/drawing/2014/chart" uri="{C3380CC4-5D6E-409C-BE32-E72D297353CC}">
              <c16:uniqueId val="{00000000-1299-4A55-AA10-723926ECE446}"/>
            </c:ext>
          </c:extLst>
        </c:ser>
        <c:ser>
          <c:idx val="1"/>
          <c:order val="1"/>
          <c:tx>
            <c:strRef>
              <c:f>'Nov 2024'!$P$33</c:f>
              <c:strCache>
                <c:ptCount val="1"/>
                <c:pt idx="0">
                  <c:v>FACTURACIÓN DIRECTA</c:v>
                </c:pt>
              </c:strCache>
            </c:strRef>
          </c:tx>
          <c:spPr>
            <a:solidFill>
              <a:schemeClr val="accent2"/>
            </a:solidFill>
            <a:ln>
              <a:noFill/>
            </a:ln>
            <a:effectLst/>
            <a:scene3d>
              <a:camera prst="orthographicFront"/>
              <a:lightRig rig="balanced" dir="t">
                <a:rot lat="0" lon="0" rev="8700000"/>
              </a:lightRig>
            </a:scene3d>
            <a:sp3d>
              <a:bevelT w="190500" h="38100"/>
            </a:sp3d>
          </c:spPr>
          <c:invertIfNegative val="0"/>
          <c:dLbls>
            <c:spPr>
              <a:noFill/>
              <a:ln>
                <a:noFill/>
              </a:ln>
              <a:effectLst/>
            </c:spPr>
            <c:txPr>
              <a:bodyPr rot="0" spcFirstLastPara="1" vertOverflow="ellipsis" vert="horz" wrap="square" anchor="ctr" anchorCtr="1"/>
              <a:lstStyle/>
              <a:p>
                <a:pPr>
                  <a:defRPr sz="900" b="0" i="0" u="none" strike="noStrike" kern="1200" baseline="0">
                    <a:solidFill>
                      <a:schemeClr val="accent1">
                        <a:lumMod val="50000"/>
                      </a:schemeClr>
                    </a:solidFill>
                    <a:latin typeface="+mn-lt"/>
                    <a:ea typeface="+mn-ea"/>
                    <a:cs typeface="+mn-cs"/>
                  </a:defRPr>
                </a:pPr>
                <a:endParaRPr lang="es-CO"/>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'Nov 2024'!$N$34:$N$43</c:f>
              <c:strCache>
                <c:ptCount val="10"/>
                <c:pt idx="0">
                  <c:v>0 meses</c:v>
                </c:pt>
                <c:pt idx="1">
                  <c:v>1 mes</c:v>
                </c:pt>
                <c:pt idx="2">
                  <c:v>2 meses</c:v>
                </c:pt>
                <c:pt idx="3">
                  <c:v>3 meses</c:v>
                </c:pt>
                <c:pt idx="4">
                  <c:v>4 meses</c:v>
                </c:pt>
                <c:pt idx="5">
                  <c:v>5 meses</c:v>
                </c:pt>
                <c:pt idx="6">
                  <c:v>6 meses</c:v>
                </c:pt>
                <c:pt idx="7">
                  <c:v>7 a 12 meses</c:v>
                </c:pt>
                <c:pt idx="8">
                  <c:v>13 a 24 meses</c:v>
                </c:pt>
                <c:pt idx="9">
                  <c:v>Más de 24 meses</c:v>
                </c:pt>
              </c:strCache>
            </c:strRef>
          </c:cat>
          <c:val>
            <c:numRef>
              <c:f>'Nov 2024'!$P$34:$P$43</c:f>
              <c:numCache>
                <c:formatCode>"$"\ #,##0</c:formatCode>
                <c:ptCount val="10"/>
                <c:pt idx="0">
                  <c:v>1040.1333192300078</c:v>
                </c:pt>
                <c:pt idx="1">
                  <c:v>220.9855199999991</c:v>
                </c:pt>
                <c:pt idx="2">
                  <c:v>247.98261999999994</c:v>
                </c:pt>
                <c:pt idx="3">
                  <c:v>75.055610000000058</c:v>
                </c:pt>
                <c:pt idx="4">
                  <c:v>187.06840000000014</c:v>
                </c:pt>
                <c:pt idx="5">
                  <c:v>91.790960000000027</c:v>
                </c:pt>
                <c:pt idx="6">
                  <c:v>10.577239999999998</c:v>
                </c:pt>
                <c:pt idx="7">
                  <c:v>66.740849999999995</c:v>
                </c:pt>
                <c:pt idx="8">
                  <c:v>306.16718300000014</c:v>
                </c:pt>
                <c:pt idx="9">
                  <c:v>562.39000999999973</c:v>
                </c:pt>
              </c:numCache>
            </c:numRef>
          </c:val>
          <c:extLst>
            <c:ext xmlns:c16="http://schemas.microsoft.com/office/drawing/2014/chart" uri="{C3380CC4-5D6E-409C-BE32-E72D297353CC}">
              <c16:uniqueId val="{00000001-1299-4A55-AA10-723926ECE446}"/>
            </c:ext>
          </c:extLst>
        </c:ser>
        <c:dLbls>
          <c:dLblPos val="outEnd"/>
          <c:showLegendKey val="0"/>
          <c:showVal val="1"/>
          <c:showCatName val="0"/>
          <c:showSerName val="0"/>
          <c:showPercent val="0"/>
          <c:showBubbleSize val="0"/>
        </c:dLbls>
        <c:gapWidth val="50"/>
        <c:overlap val="-27"/>
        <c:axId val="429414576"/>
        <c:axId val="429415360"/>
      </c:barChart>
      <c:catAx>
        <c:axId val="429414576"/>
        <c:scaling>
          <c:orientation val="minMax"/>
        </c:scaling>
        <c:delete val="0"/>
        <c:axPos val="b"/>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accent1">
                    <a:lumMod val="50000"/>
                  </a:schemeClr>
                </a:solidFill>
                <a:latin typeface="+mn-lt"/>
                <a:ea typeface="+mn-ea"/>
                <a:cs typeface="+mn-cs"/>
              </a:defRPr>
            </a:pPr>
            <a:endParaRPr lang="es-CO"/>
          </a:p>
        </c:txPr>
        <c:crossAx val="429415360"/>
        <c:crosses val="autoZero"/>
        <c:auto val="1"/>
        <c:lblAlgn val="ctr"/>
        <c:lblOffset val="100"/>
        <c:noMultiLvlLbl val="0"/>
      </c:catAx>
      <c:valAx>
        <c:axId val="429415360"/>
        <c:scaling>
          <c:orientation val="minMax"/>
        </c:scaling>
        <c:delete val="0"/>
        <c:axPos val="l"/>
        <c:majorGridlines>
          <c:spPr>
            <a:ln w="9525" cap="flat" cmpd="sng" algn="ctr">
              <a:solidFill>
                <a:schemeClr val="tx1">
                  <a:lumMod val="15000"/>
                  <a:lumOff val="85000"/>
                </a:schemeClr>
              </a:solidFill>
              <a:round/>
            </a:ln>
            <a:effectLst/>
          </c:spPr>
        </c:majorGridlines>
        <c:numFmt formatCode="_-* #,##0_-;\-* #,##0_-;_-* &quot;-&quot;??_-;_-@_-" sourceLinked="1"/>
        <c:majorTickMark val="out"/>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accent1">
                    <a:lumMod val="50000"/>
                  </a:schemeClr>
                </a:solidFill>
                <a:latin typeface="+mn-lt"/>
                <a:ea typeface="+mn-ea"/>
                <a:cs typeface="+mn-cs"/>
              </a:defRPr>
            </a:pPr>
            <a:endParaRPr lang="es-CO"/>
          </a:p>
        </c:txPr>
        <c:crossAx val="429414576"/>
        <c:crosses val="autoZero"/>
        <c:crossBetween val="between"/>
      </c:valAx>
      <c:dTable>
        <c:showHorzBorder val="1"/>
        <c:showVertBorder val="1"/>
        <c:showOutline val="1"/>
        <c:showKeys val="1"/>
        <c:spPr>
          <a:noFill/>
          <a:ln w="9525" cap="flat" cmpd="sng" algn="ctr">
            <a:solidFill>
              <a:schemeClr val="tx1">
                <a:lumMod val="15000"/>
                <a:lumOff val="85000"/>
              </a:schemeClr>
            </a:solidFill>
            <a:round/>
          </a:ln>
          <a:effectLst/>
        </c:spPr>
        <c:txPr>
          <a:bodyPr rot="0" spcFirstLastPara="1" vertOverflow="ellipsis" vert="horz" wrap="square" anchor="ctr" anchorCtr="1"/>
          <a:lstStyle/>
          <a:p>
            <a:pPr rtl="0">
              <a:defRPr sz="900" b="0" i="0" u="none" strike="noStrike" kern="1200" baseline="0">
                <a:solidFill>
                  <a:schemeClr val="accent1">
                    <a:lumMod val="50000"/>
                  </a:schemeClr>
                </a:solidFill>
                <a:latin typeface="+mn-lt"/>
                <a:ea typeface="+mn-ea"/>
                <a:cs typeface="+mn-cs"/>
              </a:defRPr>
            </a:pPr>
            <a:endParaRPr lang="es-CO"/>
          </a:p>
        </c:txPr>
      </c:dTable>
      <c:spPr>
        <a:noFill/>
        <a:ln>
          <a:noFill/>
        </a:ln>
        <a:effectLst/>
      </c:spPr>
    </c:plotArea>
    <c:plotVisOnly val="1"/>
    <c:dispBlanksAs val="gap"/>
    <c:showDLblsOverMax val="0"/>
  </c:chart>
  <c:spPr>
    <a:noFill/>
    <a:ln>
      <a:noFill/>
    </a:ln>
    <a:effectLst/>
  </c:spPr>
  <c:txPr>
    <a:bodyPr/>
    <a:lstStyle/>
    <a:p>
      <a:pPr>
        <a:defRPr>
          <a:solidFill>
            <a:schemeClr val="accent1">
              <a:lumMod val="50000"/>
            </a:schemeClr>
          </a:solidFill>
        </a:defRPr>
      </a:pPr>
      <a:endParaRPr lang="es-CO"/>
    </a:p>
  </c:txPr>
  <c:externalData r:id="rId3">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8"/>
    </mc:Choice>
    <mc:Fallback>
      <c:style val="8"/>
    </mc:Fallback>
  </mc:AlternateContent>
  <c:chart>
    <c:title>
      <c:tx>
        <c:rich>
          <a:bodyPr rot="0" spcFirstLastPara="1" vertOverflow="ellipsis" vert="horz" wrap="square" anchor="ctr" anchorCtr="1"/>
          <a:lstStyle/>
          <a:p>
            <a:pPr>
              <a:defRPr sz="1800" b="0" i="0" u="none" strike="noStrike" kern="1200" cap="none" spc="50" baseline="0">
                <a:solidFill>
                  <a:schemeClr val="tx1">
                    <a:lumMod val="65000"/>
                    <a:lumOff val="35000"/>
                  </a:schemeClr>
                </a:solidFill>
                <a:latin typeface="+mn-lt"/>
                <a:ea typeface="+mn-ea"/>
                <a:cs typeface="+mn-cs"/>
              </a:defRPr>
            </a:pPr>
            <a:r>
              <a:rPr lang="en-US"/>
              <a:t>TOTAL DE TONELADAS : </a:t>
            </a:r>
            <a:r>
              <a:rPr lang="es-CO" sz="1800" b="0" i="0" u="none" strike="noStrike" cap="none" baseline="0">
                <a:effectLst/>
              </a:rPr>
              <a:t>1.552.170,06</a:t>
            </a:r>
            <a:r>
              <a:rPr lang="es-CO" sz="1800" b="0" i="0" u="none" strike="noStrike" cap="none" baseline="0"/>
              <a:t> </a:t>
            </a:r>
            <a:endParaRPr lang="es-ES"/>
          </a:p>
        </c:rich>
      </c:tx>
      <c:layout>
        <c:manualLayout>
          <c:xMode val="edge"/>
          <c:yMode val="edge"/>
          <c:x val="0.51638355693134663"/>
          <c:y val="0.18981481481481483"/>
        </c:manualLayout>
      </c:layout>
      <c:overlay val="0"/>
      <c:spPr>
        <a:noFill/>
        <a:ln>
          <a:noFill/>
        </a:ln>
        <a:effectLst/>
      </c:spPr>
      <c:txPr>
        <a:bodyPr rot="0" spcFirstLastPara="1" vertOverflow="ellipsis" vert="horz" wrap="square" anchor="ctr" anchorCtr="1"/>
        <a:lstStyle/>
        <a:p>
          <a:pPr>
            <a:defRPr sz="1800" b="0" i="0" u="none" strike="noStrike" kern="1200" cap="none" spc="50" baseline="0">
              <a:solidFill>
                <a:schemeClr val="tx1">
                  <a:lumMod val="65000"/>
                  <a:lumOff val="35000"/>
                </a:schemeClr>
              </a:solidFill>
              <a:latin typeface="+mn-lt"/>
              <a:ea typeface="+mn-ea"/>
              <a:cs typeface="+mn-cs"/>
            </a:defRPr>
          </a:pPr>
          <a:endParaRPr lang="es-ES"/>
        </a:p>
      </c:txPr>
    </c:title>
    <c:autoTitleDeleted val="0"/>
    <c:plotArea>
      <c:layout/>
      <c:barChart>
        <c:barDir val="col"/>
        <c:grouping val="clustered"/>
        <c:varyColors val="0"/>
        <c:ser>
          <c:idx val="0"/>
          <c:order val="0"/>
          <c:spPr>
            <a:noFill/>
            <a:ln w="25400" cap="flat" cmpd="sng" algn="ctr">
              <a:solidFill>
                <a:schemeClr val="accent6"/>
              </a:solidFill>
              <a:miter lim="800000"/>
            </a:ln>
            <a:effectLst/>
          </c:spPr>
          <c:invertIfNegative val="0"/>
          <c:dLbls>
            <c:dLbl>
              <c:idx val="3"/>
              <c:layout>
                <c:manualLayout>
                  <c:x val="-1.3394057551998381E-16"/>
                  <c:y val="-3.7037037037037035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57CF-490A-8B24-F15C2A384219}"/>
                </c:ext>
              </c:extLst>
            </c:dLbl>
            <c:dLbl>
              <c:idx val="4"/>
              <c:layout>
                <c:manualLayout>
                  <c:x val="0"/>
                  <c:y val="-1.8518518518518604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57CF-490A-8B24-F15C2A384219}"/>
                </c:ext>
              </c:extLst>
            </c:dLbl>
            <c:spPr>
              <a:noFill/>
              <a:ln>
                <a:noFill/>
              </a:ln>
              <a:effectLst/>
            </c:spPr>
            <c:txPr>
              <a:bodyPr rot="0" spcFirstLastPara="1" vertOverflow="ellipsis" vert="horz" wrap="square" lIns="38100" tIns="19050" rIns="38100" bIns="19050" anchor="ctr" anchorCtr="1">
                <a:spAutoFit/>
              </a:bodyPr>
              <a:lstStyle/>
              <a:p>
                <a:pPr>
                  <a:defRPr sz="1200" b="0" i="0" u="none" strike="noStrike" kern="1200" baseline="0">
                    <a:solidFill>
                      <a:schemeClr val="tx1">
                        <a:lumMod val="65000"/>
                        <a:lumOff val="35000"/>
                      </a:schemeClr>
                    </a:solidFill>
                    <a:latin typeface="+mn-lt"/>
                    <a:ea typeface="+mn-ea"/>
                    <a:cs typeface="+mn-cs"/>
                  </a:defRPr>
                </a:pPr>
                <a:endParaRPr lang="es-CO"/>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'[Datos Presentación.xlsx]ARROJO_CLANDESTINO 2018-2023'!$C$7:$G$7</c:f>
              <c:strCache>
                <c:ptCount val="5"/>
                <c:pt idx="0">
                  <c:v>PROMOAMBIENTAL SAS</c:v>
                </c:pt>
                <c:pt idx="1">
                  <c:v>LIME S.A. E.S.P.</c:v>
                </c:pt>
                <c:pt idx="2">
                  <c:v>CIUDAD LIMPIA</c:v>
                </c:pt>
                <c:pt idx="3">
                  <c:v>BOGOTÁ LIMPIA</c:v>
                </c:pt>
                <c:pt idx="4">
                  <c:v>ÁREA LIMPIA</c:v>
                </c:pt>
              </c:strCache>
            </c:strRef>
          </c:cat>
          <c:val>
            <c:numRef>
              <c:f>'[Datos Presentación.xlsx]ARROJO_CLANDESTINO 2018-2023'!$C$94:$G$94</c:f>
              <c:numCache>
                <c:formatCode>#,##0.00</c:formatCode>
                <c:ptCount val="5"/>
                <c:pt idx="0">
                  <c:v>193632.17199999999</c:v>
                </c:pt>
                <c:pt idx="1">
                  <c:v>713109.11699999985</c:v>
                </c:pt>
                <c:pt idx="2">
                  <c:v>274576.51200000005</c:v>
                </c:pt>
                <c:pt idx="3">
                  <c:v>163996.17699999997</c:v>
                </c:pt>
                <c:pt idx="4">
                  <c:v>206856.07700000002</c:v>
                </c:pt>
              </c:numCache>
            </c:numRef>
          </c:val>
          <c:extLst>
            <c:ext xmlns:c16="http://schemas.microsoft.com/office/drawing/2014/chart" uri="{C3380CC4-5D6E-409C-BE32-E72D297353CC}">
              <c16:uniqueId val="{00000002-57CF-490A-8B24-F15C2A384219}"/>
            </c:ext>
          </c:extLst>
        </c:ser>
        <c:dLbls>
          <c:showLegendKey val="0"/>
          <c:showVal val="0"/>
          <c:showCatName val="0"/>
          <c:showSerName val="0"/>
          <c:showPercent val="0"/>
          <c:showBubbleSize val="0"/>
        </c:dLbls>
        <c:gapWidth val="164"/>
        <c:overlap val="-35"/>
        <c:axId val="346254336"/>
        <c:axId val="348204416"/>
      </c:barChart>
      <c:catAx>
        <c:axId val="346254336"/>
        <c:scaling>
          <c:orientation val="minMax"/>
        </c:scaling>
        <c:delete val="0"/>
        <c:axPos val="b"/>
        <c:numFmt formatCode="General" sourceLinked="0"/>
        <c:majorTickMark val="none"/>
        <c:minorTickMark val="none"/>
        <c:tickLblPos val="nextTo"/>
        <c:spPr>
          <a:noFill/>
          <a:ln>
            <a:noFill/>
          </a:ln>
          <a:effectLst/>
        </c:spPr>
        <c:txPr>
          <a:bodyPr rot="-60000000" spcFirstLastPara="1" vertOverflow="ellipsis" vert="horz" wrap="square" anchor="ctr" anchorCtr="1"/>
          <a:lstStyle/>
          <a:p>
            <a:pPr>
              <a:defRPr sz="1200" b="1" i="0" u="none" strike="noStrike" kern="1200" baseline="0">
                <a:solidFill>
                  <a:schemeClr val="tx1">
                    <a:lumMod val="50000"/>
                    <a:lumOff val="50000"/>
                  </a:schemeClr>
                </a:solidFill>
                <a:latin typeface="+mn-lt"/>
                <a:ea typeface="+mn-ea"/>
                <a:cs typeface="+mn-cs"/>
              </a:defRPr>
            </a:pPr>
            <a:endParaRPr lang="es-CO"/>
          </a:p>
        </c:txPr>
        <c:crossAx val="348204416"/>
        <c:crosses val="autoZero"/>
        <c:auto val="1"/>
        <c:lblAlgn val="ctr"/>
        <c:lblOffset val="100"/>
        <c:noMultiLvlLbl val="0"/>
      </c:catAx>
      <c:valAx>
        <c:axId val="348204416"/>
        <c:scaling>
          <c:orientation val="minMax"/>
        </c:scaling>
        <c:delete val="0"/>
        <c:axPos val="l"/>
        <c:numFmt formatCode="#,##0.00"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tx1">
                    <a:lumMod val="50000"/>
                    <a:lumOff val="50000"/>
                  </a:schemeClr>
                </a:solidFill>
                <a:latin typeface="+mn-lt"/>
                <a:ea typeface="+mn-ea"/>
                <a:cs typeface="+mn-cs"/>
              </a:defRPr>
            </a:pPr>
            <a:endParaRPr lang="es-CO"/>
          </a:p>
        </c:txPr>
        <c:crossAx val="346254336"/>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s-CO"/>
    </a:p>
  </c:txPr>
  <c:externalData r:id="rId3">
    <c:autoUpdate val="0"/>
  </c:externalData>
</c:chartSpace>
</file>

<file path=ppt/charts/chart3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9397396177382492"/>
          <c:y val="1.230137560749371E-2"/>
          <c:w val="0.78260452111354095"/>
          <c:h val="0.73840776055506185"/>
        </c:manualLayout>
      </c:layout>
      <c:barChart>
        <c:barDir val="col"/>
        <c:grouping val="clustered"/>
        <c:varyColors val="0"/>
        <c:ser>
          <c:idx val="3"/>
          <c:order val="0"/>
          <c:tx>
            <c:strRef>
              <c:f>'Nov 2024'!$P$33</c:f>
              <c:strCache>
                <c:ptCount val="1"/>
                <c:pt idx="0">
                  <c:v>FACTURACIÓN DIRECTA</c:v>
                </c:pt>
              </c:strCache>
            </c:strRef>
          </c:tx>
          <c:spPr>
            <a:solidFill>
              <a:schemeClr val="accent2"/>
            </a:solidFill>
            <a:scene3d>
              <a:camera prst="orthographicFront"/>
              <a:lightRig rig="balanced" dir="t">
                <a:rot lat="0" lon="0" rev="8700000"/>
              </a:lightRig>
            </a:scene3d>
            <a:sp3d>
              <a:bevelT w="190500" h="38100"/>
            </a:sp3d>
          </c:spPr>
          <c:invertIfNegative val="0"/>
          <c:cat>
            <c:strRef>
              <c:f>'Nov 2024'!$N$34:$N$43</c:f>
              <c:strCache>
                <c:ptCount val="10"/>
                <c:pt idx="0">
                  <c:v>0 meses</c:v>
                </c:pt>
                <c:pt idx="1">
                  <c:v>1 mes</c:v>
                </c:pt>
                <c:pt idx="2">
                  <c:v>2 meses</c:v>
                </c:pt>
                <c:pt idx="3">
                  <c:v>3 meses</c:v>
                </c:pt>
                <c:pt idx="4">
                  <c:v>4 meses</c:v>
                </c:pt>
                <c:pt idx="5">
                  <c:v>5 meses</c:v>
                </c:pt>
                <c:pt idx="6">
                  <c:v>6 meses</c:v>
                </c:pt>
                <c:pt idx="7">
                  <c:v>7 a 12 meses</c:v>
                </c:pt>
                <c:pt idx="8">
                  <c:v>13 a 24 meses</c:v>
                </c:pt>
                <c:pt idx="9">
                  <c:v>Más de 24 meses</c:v>
                </c:pt>
              </c:strCache>
            </c:strRef>
          </c:cat>
          <c:val>
            <c:numRef>
              <c:f>'Nov 2024'!$P$34:$P$43</c:f>
              <c:numCache>
                <c:formatCode>"$"\ #,##0</c:formatCode>
                <c:ptCount val="10"/>
                <c:pt idx="0">
                  <c:v>489.21162009999978</c:v>
                </c:pt>
                <c:pt idx="1">
                  <c:v>0</c:v>
                </c:pt>
                <c:pt idx="2">
                  <c:v>51.403470390000003</c:v>
                </c:pt>
                <c:pt idx="3">
                  <c:v>0</c:v>
                </c:pt>
                <c:pt idx="4">
                  <c:v>130.95243195999987</c:v>
                </c:pt>
                <c:pt idx="5">
                  <c:v>1.0570900000000001</c:v>
                </c:pt>
                <c:pt idx="6">
                  <c:v>54.948243270000013</c:v>
                </c:pt>
                <c:pt idx="7">
                  <c:v>192.63005999999999</c:v>
                </c:pt>
                <c:pt idx="8">
                  <c:v>638.9040233999998</c:v>
                </c:pt>
                <c:pt idx="9">
                  <c:v>5670.7939579500116</c:v>
                </c:pt>
              </c:numCache>
            </c:numRef>
          </c:val>
          <c:extLst>
            <c:ext xmlns:c16="http://schemas.microsoft.com/office/drawing/2014/chart" uri="{C3380CC4-5D6E-409C-BE32-E72D297353CC}">
              <c16:uniqueId val="{00000000-CD7F-4C0E-A54B-D276B93E9381}"/>
            </c:ext>
          </c:extLst>
        </c:ser>
        <c:ser>
          <c:idx val="0"/>
          <c:order val="1"/>
          <c:tx>
            <c:strRef>
              <c:f>'Nov 2024'!$O$33</c:f>
              <c:strCache>
                <c:ptCount val="1"/>
                <c:pt idx="0">
                  <c:v>FACTURACIÓN CONJUNTA</c:v>
                </c:pt>
              </c:strCache>
            </c:strRef>
          </c:tx>
          <c:spPr>
            <a:solidFill>
              <a:schemeClr val="accent1"/>
            </a:solidFill>
            <a:ln>
              <a:noFill/>
            </a:ln>
            <a:effectLst/>
            <a:scene3d>
              <a:camera prst="orthographicFront"/>
              <a:lightRig rig="balanced" dir="t">
                <a:rot lat="0" lon="0" rev="8700000"/>
              </a:lightRig>
            </a:scene3d>
            <a:sp3d>
              <a:bevelT w="190500" h="38100"/>
            </a:sp3d>
          </c:spPr>
          <c:invertIfNegative val="0"/>
          <c:dLbls>
            <c:dLbl>
              <c:idx val="1"/>
              <c:layout>
                <c:manualLayout>
                  <c:x val="-1.3174603375856681E-2"/>
                  <c:y val="-1.8142076745587685E-2"/>
                </c:manualLayout>
              </c:layout>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CD7F-4C0E-A54B-D276B93E9381}"/>
                </c:ext>
              </c:extLst>
            </c:dLbl>
            <c:dLbl>
              <c:idx val="9"/>
              <c:layout>
                <c:manualLayout>
                  <c:x val="1.7566137834475574E-2"/>
                  <c:y val="-2.8221008270914099E-2"/>
                </c:manualLayout>
              </c:layout>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CD7F-4C0E-A54B-D276B93E9381}"/>
                </c:ext>
              </c:extLst>
            </c:dLbl>
            <c:spPr>
              <a:noFill/>
              <a:ln>
                <a:noFill/>
              </a:ln>
              <a:effectLst/>
            </c:spPr>
            <c:txPr>
              <a:bodyPr rot="0" vert="horz"/>
              <a:lstStyle/>
              <a:p>
                <a:pPr>
                  <a:defRPr/>
                </a:pPr>
                <a:endParaRPr lang="es-CO"/>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'Nov 2024'!$N$34:$N$43</c:f>
              <c:strCache>
                <c:ptCount val="10"/>
                <c:pt idx="0">
                  <c:v>0 meses</c:v>
                </c:pt>
                <c:pt idx="1">
                  <c:v>1 mes</c:v>
                </c:pt>
                <c:pt idx="2">
                  <c:v>2 meses</c:v>
                </c:pt>
                <c:pt idx="3">
                  <c:v>3 meses</c:v>
                </c:pt>
                <c:pt idx="4">
                  <c:v>4 meses</c:v>
                </c:pt>
                <c:pt idx="5">
                  <c:v>5 meses</c:v>
                </c:pt>
                <c:pt idx="6">
                  <c:v>6 meses</c:v>
                </c:pt>
                <c:pt idx="7">
                  <c:v>7 a 12 meses</c:v>
                </c:pt>
                <c:pt idx="8">
                  <c:v>13 a 24 meses</c:v>
                </c:pt>
                <c:pt idx="9">
                  <c:v>Más de 24 meses</c:v>
                </c:pt>
              </c:strCache>
            </c:strRef>
          </c:cat>
          <c:val>
            <c:numRef>
              <c:f>'Nov 2024'!$O$34:$O$43</c:f>
              <c:numCache>
                <c:formatCode>"$"\ #,##0</c:formatCode>
                <c:ptCount val="10"/>
                <c:pt idx="0">
                  <c:v>9314.6660790393889</c:v>
                </c:pt>
                <c:pt idx="1">
                  <c:v>16.45316</c:v>
                </c:pt>
                <c:pt idx="2">
                  <c:v>804.97600989</c:v>
                </c:pt>
                <c:pt idx="3">
                  <c:v>0</c:v>
                </c:pt>
                <c:pt idx="4">
                  <c:v>305.17740861999954</c:v>
                </c:pt>
                <c:pt idx="5">
                  <c:v>0</c:v>
                </c:pt>
                <c:pt idx="6">
                  <c:v>194.97337139000038</c:v>
                </c:pt>
                <c:pt idx="7">
                  <c:v>442.96921587000179</c:v>
                </c:pt>
                <c:pt idx="8">
                  <c:v>707.71421249000196</c:v>
                </c:pt>
                <c:pt idx="9">
                  <c:v>6280.0221659399704</c:v>
                </c:pt>
              </c:numCache>
            </c:numRef>
          </c:val>
          <c:extLst>
            <c:ext xmlns:c16="http://schemas.microsoft.com/office/drawing/2014/chart" uri="{C3380CC4-5D6E-409C-BE32-E72D297353CC}">
              <c16:uniqueId val="{00000003-CD7F-4C0E-A54B-D276B93E9381}"/>
            </c:ext>
          </c:extLst>
        </c:ser>
        <c:dLbls>
          <c:showLegendKey val="0"/>
          <c:showVal val="0"/>
          <c:showCatName val="0"/>
          <c:showSerName val="0"/>
          <c:showPercent val="0"/>
          <c:showBubbleSize val="0"/>
        </c:dLbls>
        <c:gapWidth val="219"/>
        <c:overlap val="-27"/>
        <c:axId val="1251015888"/>
        <c:axId val="1251023792"/>
      </c:barChart>
      <c:catAx>
        <c:axId val="1251015888"/>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vert="horz"/>
          <a:lstStyle/>
          <a:p>
            <a:pPr>
              <a:defRPr/>
            </a:pPr>
            <a:endParaRPr lang="es-CO"/>
          </a:p>
        </c:txPr>
        <c:crossAx val="1251023792"/>
        <c:crosses val="autoZero"/>
        <c:auto val="1"/>
        <c:lblAlgn val="ctr"/>
        <c:lblOffset val="100"/>
        <c:noMultiLvlLbl val="0"/>
      </c:catAx>
      <c:valAx>
        <c:axId val="1251023792"/>
        <c:scaling>
          <c:orientation val="minMax"/>
        </c:scaling>
        <c:delete val="0"/>
        <c:axPos val="l"/>
        <c:majorGridlines>
          <c:spPr>
            <a:ln w="9525" cap="flat" cmpd="sng" algn="ctr">
              <a:solidFill>
                <a:schemeClr val="tx1">
                  <a:lumMod val="15000"/>
                  <a:lumOff val="85000"/>
                </a:schemeClr>
              </a:solidFill>
              <a:round/>
            </a:ln>
            <a:effectLst/>
          </c:spPr>
        </c:majorGridlines>
        <c:numFmt formatCode="&quot;$&quot;\ #,##0" sourceLinked="1"/>
        <c:majorTickMark val="none"/>
        <c:minorTickMark val="none"/>
        <c:tickLblPos val="nextTo"/>
        <c:spPr>
          <a:noFill/>
          <a:ln>
            <a:noFill/>
          </a:ln>
          <a:effectLst/>
        </c:spPr>
        <c:txPr>
          <a:bodyPr rot="-60000000" vert="horz"/>
          <a:lstStyle/>
          <a:p>
            <a:pPr>
              <a:defRPr/>
            </a:pPr>
            <a:endParaRPr lang="es-CO"/>
          </a:p>
        </c:txPr>
        <c:crossAx val="1251015888"/>
        <c:crosses val="autoZero"/>
        <c:crossBetween val="between"/>
      </c:valAx>
      <c:dTable>
        <c:showHorzBorder val="1"/>
        <c:showVertBorder val="1"/>
        <c:showOutline val="1"/>
        <c:showKeys val="1"/>
        <c:spPr>
          <a:noFill/>
          <a:ln w="9525" cap="flat" cmpd="sng" algn="ctr">
            <a:solidFill>
              <a:schemeClr val="tx1">
                <a:lumMod val="15000"/>
                <a:lumOff val="85000"/>
              </a:schemeClr>
            </a:solidFill>
            <a:round/>
          </a:ln>
          <a:effectLst/>
        </c:spPr>
      </c:dTable>
    </c:plotArea>
    <c:plotVisOnly val="1"/>
    <c:dispBlanksAs val="gap"/>
    <c:showDLblsOverMax val="0"/>
  </c:chart>
  <c:txPr>
    <a:bodyPr/>
    <a:lstStyle/>
    <a:p>
      <a:pPr>
        <a:defRPr>
          <a:solidFill>
            <a:schemeClr val="accent1">
              <a:lumMod val="50000"/>
            </a:schemeClr>
          </a:solidFill>
        </a:defRPr>
      </a:pPr>
      <a:endParaRPr lang="es-CO"/>
    </a:p>
  </c:txPr>
  <c:externalData r:id="rId1">
    <c:autoUpdate val="0"/>
  </c:externalData>
</c:chartSpace>
</file>

<file path=ppt/charts/chart3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'Nov 2024'!$O$32</c:f>
              <c:strCache>
                <c:ptCount val="1"/>
                <c:pt idx="0">
                  <c:v>FACTURACIÓN CONJUNTA</c:v>
                </c:pt>
              </c:strCache>
            </c:strRef>
          </c:tx>
          <c:spPr>
            <a:solidFill>
              <a:schemeClr val="accent1"/>
            </a:solidFill>
            <a:ln>
              <a:noFill/>
            </a:ln>
            <a:effectLst/>
            <a:scene3d>
              <a:camera prst="orthographicFront"/>
              <a:lightRig rig="balanced" dir="t">
                <a:rot lat="0" lon="0" rev="8700000"/>
              </a:lightRig>
            </a:scene3d>
            <a:sp3d>
              <a:bevelT w="190500" h="38100"/>
            </a:sp3d>
          </c:spPr>
          <c:invertIfNegative val="0"/>
          <c:dLbls>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mn-cs"/>
                  </a:defRPr>
                </a:pPr>
                <a:endParaRPr lang="es-CO"/>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'Nov 2024'!$N$33:$N$42</c:f>
              <c:strCache>
                <c:ptCount val="10"/>
                <c:pt idx="0">
                  <c:v>0 meses</c:v>
                </c:pt>
                <c:pt idx="1">
                  <c:v>1 mes</c:v>
                </c:pt>
                <c:pt idx="2">
                  <c:v>2 meses</c:v>
                </c:pt>
                <c:pt idx="3">
                  <c:v>3 meses</c:v>
                </c:pt>
                <c:pt idx="4">
                  <c:v>4 meses</c:v>
                </c:pt>
                <c:pt idx="5">
                  <c:v>5 meses</c:v>
                </c:pt>
                <c:pt idx="6">
                  <c:v>6 meses</c:v>
                </c:pt>
                <c:pt idx="7">
                  <c:v>7 a 12 meses</c:v>
                </c:pt>
                <c:pt idx="8">
                  <c:v>13 a 24 meses</c:v>
                </c:pt>
                <c:pt idx="9">
                  <c:v>Más de 24 meses</c:v>
                </c:pt>
              </c:strCache>
            </c:strRef>
          </c:cat>
          <c:val>
            <c:numRef>
              <c:f>'Nov 2024'!$O$33:$O$42</c:f>
              <c:numCache>
                <c:formatCode>_-* #,##0_-;\-* #,##0_-;_-* "-"??_-;_-@_-</c:formatCode>
                <c:ptCount val="10"/>
                <c:pt idx="0">
                  <c:v>6270.1100490631479</c:v>
                </c:pt>
                <c:pt idx="1">
                  <c:v>319.69007804000057</c:v>
                </c:pt>
                <c:pt idx="2">
                  <c:v>141.97150305000011</c:v>
                </c:pt>
                <c:pt idx="3">
                  <c:v>92.491603360000028</c:v>
                </c:pt>
                <c:pt idx="4">
                  <c:v>64.013381999999979</c:v>
                </c:pt>
                <c:pt idx="5">
                  <c:v>60.468359999999961</c:v>
                </c:pt>
                <c:pt idx="6">
                  <c:v>49.926879999999983</c:v>
                </c:pt>
                <c:pt idx="7">
                  <c:v>291.60217929999948</c:v>
                </c:pt>
                <c:pt idx="8">
                  <c:v>496.22031092999867</c:v>
                </c:pt>
                <c:pt idx="9">
                  <c:v>2232.6872410000074</c:v>
                </c:pt>
              </c:numCache>
            </c:numRef>
          </c:val>
          <c:extLst>
            <c:ext xmlns:c16="http://schemas.microsoft.com/office/drawing/2014/chart" uri="{C3380CC4-5D6E-409C-BE32-E72D297353CC}">
              <c16:uniqueId val="{00000000-1337-4AA5-B468-0004D6059D84}"/>
            </c:ext>
          </c:extLst>
        </c:ser>
        <c:ser>
          <c:idx val="1"/>
          <c:order val="1"/>
          <c:tx>
            <c:strRef>
              <c:f>'Nov 2024'!$P$32</c:f>
              <c:strCache>
                <c:ptCount val="1"/>
                <c:pt idx="0">
                  <c:v>FACTURACIÓN DIRECTA</c:v>
                </c:pt>
              </c:strCache>
            </c:strRef>
          </c:tx>
          <c:spPr>
            <a:solidFill>
              <a:schemeClr val="accent2"/>
            </a:solidFill>
            <a:ln>
              <a:noFill/>
            </a:ln>
            <a:effectLst/>
            <a:scene3d>
              <a:camera prst="orthographicFront"/>
              <a:lightRig rig="balanced" dir="t">
                <a:rot lat="0" lon="0" rev="8700000"/>
              </a:lightRig>
            </a:scene3d>
            <a:sp3d>
              <a:bevelT w="190500" h="38100"/>
            </a:sp3d>
          </c:spPr>
          <c:invertIfNegative val="0"/>
          <c:dLbls>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mn-cs"/>
                  </a:defRPr>
                </a:pPr>
                <a:endParaRPr lang="es-CO"/>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'Nov 2024'!$N$33:$N$42</c:f>
              <c:strCache>
                <c:ptCount val="10"/>
                <c:pt idx="0">
                  <c:v>0 meses</c:v>
                </c:pt>
                <c:pt idx="1">
                  <c:v>1 mes</c:v>
                </c:pt>
                <c:pt idx="2">
                  <c:v>2 meses</c:v>
                </c:pt>
                <c:pt idx="3">
                  <c:v>3 meses</c:v>
                </c:pt>
                <c:pt idx="4">
                  <c:v>4 meses</c:v>
                </c:pt>
                <c:pt idx="5">
                  <c:v>5 meses</c:v>
                </c:pt>
                <c:pt idx="6">
                  <c:v>6 meses</c:v>
                </c:pt>
                <c:pt idx="7">
                  <c:v>7 a 12 meses</c:v>
                </c:pt>
                <c:pt idx="8">
                  <c:v>13 a 24 meses</c:v>
                </c:pt>
                <c:pt idx="9">
                  <c:v>Más de 24 meses</c:v>
                </c:pt>
              </c:strCache>
            </c:strRef>
          </c:cat>
          <c:val>
            <c:numRef>
              <c:f>'Nov 2024'!$P$33:$P$42</c:f>
              <c:numCache>
                <c:formatCode>"$"\ #,##0</c:formatCode>
                <c:ptCount val="10"/>
                <c:pt idx="0">
                  <c:v>54.700379129999426</c:v>
                </c:pt>
                <c:pt idx="1">
                  <c:v>52.956157830000002</c:v>
                </c:pt>
                <c:pt idx="2">
                  <c:v>138.02741000000006</c:v>
                </c:pt>
                <c:pt idx="3">
                  <c:v>34.125950000000017</c:v>
                </c:pt>
                <c:pt idx="4">
                  <c:v>21.357250000000004</c:v>
                </c:pt>
                <c:pt idx="5">
                  <c:v>24.985740000000003</c:v>
                </c:pt>
                <c:pt idx="6">
                  <c:v>81.858940000000032</c:v>
                </c:pt>
                <c:pt idx="7">
                  <c:v>125.73856000000001</c:v>
                </c:pt>
                <c:pt idx="8">
                  <c:v>145.51736999999994</c:v>
                </c:pt>
                <c:pt idx="9">
                  <c:v>955.13691999999992</c:v>
                </c:pt>
              </c:numCache>
            </c:numRef>
          </c:val>
          <c:extLst>
            <c:ext xmlns:c16="http://schemas.microsoft.com/office/drawing/2014/chart" uri="{C3380CC4-5D6E-409C-BE32-E72D297353CC}">
              <c16:uniqueId val="{00000001-1337-4AA5-B468-0004D6059D84}"/>
            </c:ext>
          </c:extLst>
        </c:ser>
        <c:dLbls>
          <c:showLegendKey val="0"/>
          <c:showVal val="0"/>
          <c:showCatName val="0"/>
          <c:showSerName val="0"/>
          <c:showPercent val="0"/>
          <c:showBubbleSize val="0"/>
        </c:dLbls>
        <c:gapWidth val="219"/>
        <c:overlap val="-27"/>
        <c:axId val="425826720"/>
        <c:axId val="425819272"/>
      </c:barChart>
      <c:catAx>
        <c:axId val="425826720"/>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mn-cs"/>
              </a:defRPr>
            </a:pPr>
            <a:endParaRPr lang="es-CO"/>
          </a:p>
        </c:txPr>
        <c:crossAx val="425819272"/>
        <c:crosses val="autoZero"/>
        <c:auto val="1"/>
        <c:lblAlgn val="ctr"/>
        <c:lblOffset val="100"/>
        <c:noMultiLvlLbl val="0"/>
      </c:catAx>
      <c:valAx>
        <c:axId val="425819272"/>
        <c:scaling>
          <c:orientation val="minMax"/>
        </c:scaling>
        <c:delete val="0"/>
        <c:axPos val="l"/>
        <c:majorGridlines>
          <c:spPr>
            <a:ln w="9525" cap="flat" cmpd="sng" algn="ctr">
              <a:solidFill>
                <a:schemeClr val="tx1">
                  <a:lumMod val="15000"/>
                  <a:lumOff val="85000"/>
                </a:schemeClr>
              </a:solidFill>
              <a:round/>
            </a:ln>
            <a:effectLst/>
          </c:spPr>
        </c:majorGridlines>
        <c:numFmt formatCode="_-* #,##0_-;\-* #,##0_-;_-* &quot;-&quot;??_-;_-@_-" sourceLinked="1"/>
        <c:majorTickMark val="none"/>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mn-cs"/>
              </a:defRPr>
            </a:pPr>
            <a:endParaRPr lang="es-CO"/>
          </a:p>
        </c:txPr>
        <c:crossAx val="425826720"/>
        <c:crosses val="autoZero"/>
        <c:crossBetween val="between"/>
      </c:valAx>
      <c:dTable>
        <c:showHorzBorder val="1"/>
        <c:showVertBorder val="1"/>
        <c:showOutline val="1"/>
        <c:showKeys val="1"/>
        <c:spPr>
          <a:noFill/>
          <a:ln w="9525" cap="flat" cmpd="sng" algn="ctr">
            <a:solidFill>
              <a:schemeClr val="tx1">
                <a:lumMod val="15000"/>
                <a:lumOff val="85000"/>
              </a:schemeClr>
            </a:solidFill>
            <a:round/>
          </a:ln>
          <a:effectLst/>
        </c:spPr>
        <c:txPr>
          <a:bodyPr rot="0" spcFirstLastPara="1" vertOverflow="ellipsis" vert="horz" wrap="square" anchor="ctr" anchorCtr="1"/>
          <a:lstStyle/>
          <a:p>
            <a:pPr rtl="0">
              <a:defRPr sz="1000" b="0" i="0" u="none" strike="noStrike" kern="1200" baseline="0">
                <a:solidFill>
                  <a:schemeClr val="accent1">
                    <a:lumMod val="50000"/>
                  </a:schemeClr>
                </a:solidFill>
                <a:latin typeface="+mn-lt"/>
                <a:ea typeface="+mn-ea"/>
                <a:cs typeface="+mn-cs"/>
              </a:defRPr>
            </a:pPr>
            <a:endParaRPr lang="es-CO"/>
          </a:p>
        </c:txPr>
      </c:dTable>
      <c:spPr>
        <a:noFill/>
        <a:ln>
          <a:noFill/>
        </a:ln>
        <a:effectLst/>
      </c:spPr>
    </c:plotArea>
    <c:plotVisOnly val="1"/>
    <c:dispBlanksAs val="gap"/>
    <c:showDLblsOverMax val="0"/>
  </c:chart>
  <c:spPr>
    <a:noFill/>
    <a:ln>
      <a:noFill/>
    </a:ln>
    <a:effectLst/>
  </c:spPr>
  <c:txPr>
    <a:bodyPr/>
    <a:lstStyle/>
    <a:p>
      <a:pPr>
        <a:defRPr sz="1000">
          <a:solidFill>
            <a:schemeClr val="accent1">
              <a:lumMod val="50000"/>
            </a:schemeClr>
          </a:solidFill>
          <a:latin typeface="+mn-lt"/>
        </a:defRPr>
      </a:pPr>
      <a:endParaRPr lang="es-CO"/>
    </a:p>
  </c:txPr>
  <c:externalData r:id="rId3">
    <c:autoUpdate val="0"/>
  </c:externalData>
</c:chartSpace>
</file>

<file path=ppt/charts/chart3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0"/>
      <c:rotY val="0"/>
      <c:depthPercent val="100"/>
      <c:rAngAx val="0"/>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pie3DChart>
        <c:varyColors val="1"/>
        <c:ser>
          <c:idx val="0"/>
          <c:order val="0"/>
          <c:tx>
            <c:strRef>
              <c:f>'Nov 2024'!$N$28:$N$29</c:f>
              <c:strCache>
                <c:ptCount val="2"/>
                <c:pt idx="0">
                  <c:v>CARTERA</c:v>
                </c:pt>
                <c:pt idx="1">
                  <c:v>FACTURACIÓN
CONJUNTA</c:v>
                </c:pt>
              </c:strCache>
            </c:strRef>
          </c:tx>
          <c:spPr>
            <a:scene3d>
              <a:camera prst="orthographicFront"/>
              <a:lightRig rig="threePt" dir="t"/>
            </a:scene3d>
            <a:sp3d>
              <a:bevelT/>
              <a:contourClr>
                <a:srgbClr val="000000"/>
              </a:contourClr>
            </a:sp3d>
          </c:spPr>
          <c:dPt>
            <c:idx val="0"/>
            <c:bubble3D val="0"/>
            <c:explosion val="13"/>
            <c:spPr>
              <a:solidFill>
                <a:schemeClr val="accent1"/>
              </a:solidFill>
              <a:ln w="25400">
                <a:solidFill>
                  <a:schemeClr val="lt1"/>
                </a:solidFill>
              </a:ln>
              <a:effectLst/>
              <a:scene3d>
                <a:camera prst="orthographicFront"/>
                <a:lightRig rig="threePt" dir="t"/>
              </a:scene3d>
              <a:sp3d contourW="25400">
                <a:bevelT/>
                <a:contourClr>
                  <a:schemeClr val="lt1"/>
                </a:contourClr>
              </a:sp3d>
            </c:spPr>
            <c:extLst>
              <c:ext xmlns:c16="http://schemas.microsoft.com/office/drawing/2014/chart" uri="{C3380CC4-5D6E-409C-BE32-E72D297353CC}">
                <c16:uniqueId val="{00000001-6E3B-4B31-B041-B6A5D8AC8F96}"/>
              </c:ext>
            </c:extLst>
          </c:dPt>
          <c:dPt>
            <c:idx val="1"/>
            <c:bubble3D val="0"/>
            <c:spPr>
              <a:solidFill>
                <a:schemeClr val="accent2"/>
              </a:solidFill>
              <a:ln w="25400">
                <a:solidFill>
                  <a:schemeClr val="lt1"/>
                </a:solidFill>
              </a:ln>
              <a:effectLst/>
              <a:scene3d>
                <a:camera prst="orthographicFront"/>
                <a:lightRig rig="threePt" dir="t"/>
              </a:scene3d>
              <a:sp3d contourW="25400">
                <a:bevelT/>
                <a:contourClr>
                  <a:schemeClr val="lt1"/>
                </a:contourClr>
              </a:sp3d>
            </c:spPr>
            <c:extLst>
              <c:ext xmlns:c16="http://schemas.microsoft.com/office/drawing/2014/chart" uri="{C3380CC4-5D6E-409C-BE32-E72D297353CC}">
                <c16:uniqueId val="{00000003-6E3B-4B31-B041-B6A5D8AC8F96}"/>
              </c:ext>
            </c:extLst>
          </c:dPt>
          <c:dLbls>
            <c:dLbl>
              <c:idx val="0"/>
              <c:layout>
                <c:manualLayout>
                  <c:x val="8.2404791813474682E-2"/>
                  <c:y val="-0.13074724266024124"/>
                </c:manualLayout>
              </c:layout>
              <c:spPr>
                <a:noFill/>
                <a:ln>
                  <a:noFill/>
                </a:ln>
                <a:effectLst/>
              </c:spPr>
              <c:txPr>
                <a:bodyPr rot="0" spcFirstLastPara="1" vertOverflow="ellipsis" vert="horz" wrap="square" lIns="38100" tIns="19050" rIns="38100" bIns="19050" anchor="ctr" anchorCtr="1">
                  <a:noAutofit/>
                </a:bodyPr>
                <a:lstStyle/>
                <a:p>
                  <a:pPr>
                    <a:defRPr sz="1000" b="0" i="0" u="none" strike="noStrike" kern="1200" baseline="0">
                      <a:solidFill>
                        <a:schemeClr val="accent1">
                          <a:lumMod val="50000"/>
                        </a:schemeClr>
                      </a:solidFill>
                      <a:latin typeface="+mn-lt"/>
                      <a:ea typeface="+mn-ea"/>
                      <a:cs typeface="Arial" panose="020B0604020202020204" pitchFamily="34" charset="0"/>
                    </a:defRPr>
                  </a:pPr>
                  <a:endParaRPr lang="es-CO"/>
                </a:p>
              </c:txPr>
              <c:dLblPos val="bestFit"/>
              <c:showLegendKey val="0"/>
              <c:showVal val="1"/>
              <c:showCatName val="1"/>
              <c:showSerName val="0"/>
              <c:showPercent val="1"/>
              <c:showBubbleSize val="0"/>
              <c:extLst>
                <c:ext xmlns:c15="http://schemas.microsoft.com/office/drawing/2012/chart" uri="{CE6537A1-D6FC-4f65-9D91-7224C49458BB}">
                  <c15:layout>
                    <c:manualLayout>
                      <c:w val="0.13612181745764268"/>
                      <c:h val="0.26784848615234569"/>
                    </c:manualLayout>
                  </c15:layout>
                </c:ext>
                <c:ext xmlns:c16="http://schemas.microsoft.com/office/drawing/2014/chart" uri="{C3380CC4-5D6E-409C-BE32-E72D297353CC}">
                  <c16:uniqueId val="{00000001-6E3B-4B31-B041-B6A5D8AC8F96}"/>
                </c:ext>
              </c:extLst>
            </c:dLbl>
            <c:dLbl>
              <c:idx val="1"/>
              <c:layout>
                <c:manualLayout>
                  <c:x val="-8.1486668130491477E-2"/>
                  <c:y val="-4.0919379186208311E-2"/>
                </c:manualLayout>
              </c:layout>
              <c:spPr>
                <a:noFill/>
                <a:ln>
                  <a:noFill/>
                </a:ln>
                <a:effectLst/>
              </c:spPr>
              <c:txPr>
                <a:bodyPr rot="0" spcFirstLastPara="1" vertOverflow="ellipsis" vert="horz" wrap="square" lIns="38100" tIns="19050" rIns="38100" bIns="19050" anchor="ctr" anchorCtr="1">
                  <a:noAutofit/>
                </a:bodyPr>
                <a:lstStyle/>
                <a:p>
                  <a:pPr>
                    <a:defRPr sz="1000" b="0" i="0" u="none" strike="noStrike" kern="1200" baseline="0">
                      <a:solidFill>
                        <a:schemeClr val="accent1">
                          <a:lumMod val="50000"/>
                        </a:schemeClr>
                      </a:solidFill>
                      <a:latin typeface="+mn-lt"/>
                      <a:ea typeface="+mn-ea"/>
                      <a:cs typeface="Arial" panose="020B0604020202020204" pitchFamily="34" charset="0"/>
                    </a:defRPr>
                  </a:pPr>
                  <a:endParaRPr lang="es-CO"/>
                </a:p>
              </c:txPr>
              <c:dLblPos val="bestFit"/>
              <c:showLegendKey val="0"/>
              <c:showVal val="1"/>
              <c:showCatName val="1"/>
              <c:showSerName val="0"/>
              <c:showPercent val="1"/>
              <c:showBubbleSize val="0"/>
              <c:extLst>
                <c:ext xmlns:c15="http://schemas.microsoft.com/office/drawing/2012/chart" uri="{CE6537A1-D6FC-4f65-9D91-7224C49458BB}">
                  <c15:layout>
                    <c:manualLayout>
                      <c:w val="0.16647242051941949"/>
                      <c:h val="0.21214090042023431"/>
                    </c:manualLayout>
                  </c15:layout>
                </c:ext>
                <c:ext xmlns:c16="http://schemas.microsoft.com/office/drawing/2014/chart" uri="{C3380CC4-5D6E-409C-BE32-E72D297353CC}">
                  <c16:uniqueId val="{00000003-6E3B-4B31-B041-B6A5D8AC8F96}"/>
                </c:ext>
              </c:extLst>
            </c:dLbl>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accent1">
                        <a:lumMod val="50000"/>
                      </a:schemeClr>
                    </a:solidFill>
                    <a:latin typeface="+mn-lt"/>
                    <a:ea typeface="+mn-ea"/>
                    <a:cs typeface="Arial" panose="020B0604020202020204" pitchFamily="34" charset="0"/>
                  </a:defRPr>
                </a:pPr>
                <a:endParaRPr lang="es-CO"/>
              </a:p>
            </c:txPr>
            <c:dLblPos val="bestFit"/>
            <c:showLegendKey val="0"/>
            <c:showVal val="1"/>
            <c:showCatName val="1"/>
            <c:showSerName val="0"/>
            <c:showPercent val="1"/>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'Nov 2024'!$M$30:$M$31</c:f>
              <c:strCache>
                <c:ptCount val="2"/>
                <c:pt idx="0">
                  <c:v>CARTERA VENCIDA</c:v>
                </c:pt>
                <c:pt idx="1">
                  <c:v>CARTERA VIGENCIA</c:v>
                </c:pt>
              </c:strCache>
            </c:strRef>
          </c:cat>
          <c:val>
            <c:numRef>
              <c:f>'Nov 2024'!$N$30:$N$31</c:f>
              <c:numCache>
                <c:formatCode>_-* #,##0_-;\-* #,##0_-;_-* "-"??_-;_-@_-</c:formatCode>
                <c:ptCount val="2"/>
                <c:pt idx="0">
                  <c:v>11269.760827529961</c:v>
                </c:pt>
                <c:pt idx="1">
                  <c:v>13746.260707010691</c:v>
                </c:pt>
              </c:numCache>
            </c:numRef>
          </c:val>
          <c:extLst>
            <c:ext xmlns:c16="http://schemas.microsoft.com/office/drawing/2014/chart" uri="{C3380CC4-5D6E-409C-BE32-E72D297353CC}">
              <c16:uniqueId val="{00000004-6E3B-4B31-B041-B6A5D8AC8F96}"/>
            </c:ext>
          </c:extLst>
        </c:ser>
        <c:dLbls>
          <c:showLegendKey val="0"/>
          <c:showVal val="0"/>
          <c:showCatName val="0"/>
          <c:showSerName val="0"/>
          <c:showPercent val="0"/>
          <c:showBubbleSize val="0"/>
          <c:showLeaderLines val="1"/>
        </c:dLbls>
      </c:pie3DChart>
      <c:spPr>
        <a:noFill/>
        <a:ln>
          <a:noFill/>
        </a:ln>
        <a:effectLst/>
      </c:spPr>
    </c:plotArea>
    <c:legend>
      <c:legendPos val="b"/>
      <c:overlay val="0"/>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mn-cs"/>
            </a:defRPr>
          </a:pPr>
          <a:endParaRPr lang="es-CO"/>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w="9525" cap="flat" cmpd="sng" algn="ctr">
      <a:noFill/>
      <a:round/>
    </a:ln>
    <a:effectLst/>
  </c:spPr>
  <c:txPr>
    <a:bodyPr/>
    <a:lstStyle/>
    <a:p>
      <a:pPr>
        <a:defRPr/>
      </a:pPr>
      <a:endParaRPr lang="es-CO"/>
    </a:p>
  </c:txPr>
  <c:externalData r:id="rId3">
    <c:autoUpdate val="0"/>
  </c:externalData>
</c:chartSpace>
</file>

<file path=ppt/charts/chart3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0"/>
      <c:rotY val="0"/>
      <c:depthPercent val="100"/>
      <c:rAngAx val="0"/>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pie3DChart>
        <c:varyColors val="1"/>
        <c:ser>
          <c:idx val="0"/>
          <c:order val="0"/>
          <c:spPr>
            <a:scene3d>
              <a:camera prst="orthographicFront"/>
              <a:lightRig rig="threePt" dir="t"/>
            </a:scene3d>
            <a:sp3d>
              <a:bevelT/>
              <a:contourClr>
                <a:srgbClr val="000000"/>
              </a:contourClr>
            </a:sp3d>
          </c:spPr>
          <c:dPt>
            <c:idx val="0"/>
            <c:bubble3D val="0"/>
            <c:explosion val="29"/>
            <c:spPr>
              <a:solidFill>
                <a:schemeClr val="accent1"/>
              </a:solidFill>
              <a:ln w="25400">
                <a:solidFill>
                  <a:schemeClr val="lt1"/>
                </a:solidFill>
              </a:ln>
              <a:effectLst/>
              <a:scene3d>
                <a:camera prst="orthographicFront"/>
                <a:lightRig rig="threePt" dir="t"/>
              </a:scene3d>
              <a:sp3d contourW="25400">
                <a:bevelT/>
                <a:contourClr>
                  <a:schemeClr val="lt1"/>
                </a:contourClr>
              </a:sp3d>
            </c:spPr>
            <c:extLst>
              <c:ext xmlns:c16="http://schemas.microsoft.com/office/drawing/2014/chart" uri="{C3380CC4-5D6E-409C-BE32-E72D297353CC}">
                <c16:uniqueId val="{00000001-7C4E-4C8B-9E43-FFDEB6BAEFD5}"/>
              </c:ext>
            </c:extLst>
          </c:dPt>
          <c:dPt>
            <c:idx val="1"/>
            <c:bubble3D val="0"/>
            <c:spPr>
              <a:solidFill>
                <a:schemeClr val="accent2"/>
              </a:solidFill>
              <a:ln w="25400">
                <a:solidFill>
                  <a:schemeClr val="lt1"/>
                </a:solidFill>
              </a:ln>
              <a:effectLst/>
              <a:scene3d>
                <a:camera prst="orthographicFront"/>
                <a:lightRig rig="threePt" dir="t"/>
              </a:scene3d>
              <a:sp3d contourW="25400">
                <a:bevelT/>
                <a:contourClr>
                  <a:schemeClr val="lt1"/>
                </a:contourClr>
              </a:sp3d>
            </c:spPr>
            <c:extLst>
              <c:ext xmlns:c16="http://schemas.microsoft.com/office/drawing/2014/chart" uri="{C3380CC4-5D6E-409C-BE32-E72D297353CC}">
                <c16:uniqueId val="{00000003-7C4E-4C8B-9E43-FFDEB6BAEFD5}"/>
              </c:ext>
            </c:extLst>
          </c:dPt>
          <c:dLbls>
            <c:dLbl>
              <c:idx val="0"/>
              <c:layout>
                <c:manualLayout>
                  <c:x val="-1.7741728276681929E-16"/>
                  <c:y val="-1.2577550648809209E-2"/>
                </c:manualLayout>
              </c:layout>
              <c:dLblPos val="bestFit"/>
              <c:showLegendKey val="0"/>
              <c:showVal val="1"/>
              <c:showCatName val="1"/>
              <c:showSerName val="0"/>
              <c:showPercent val="1"/>
              <c:showBubbleSize val="0"/>
              <c:extLst>
                <c:ext xmlns:c15="http://schemas.microsoft.com/office/drawing/2012/chart" uri="{CE6537A1-D6FC-4f65-9D91-7224C49458BB}"/>
                <c:ext xmlns:c16="http://schemas.microsoft.com/office/drawing/2014/chart" uri="{C3380CC4-5D6E-409C-BE32-E72D297353CC}">
                  <c16:uniqueId val="{00000001-7C4E-4C8B-9E43-FFDEB6BAEFD5}"/>
                </c:ext>
              </c:extLst>
            </c:dLbl>
            <c:dLbl>
              <c:idx val="1"/>
              <c:layout>
                <c:manualLayout>
                  <c:x val="-0.23602034120734908"/>
                  <c:y val="0.19902923592884222"/>
                </c:manualLayout>
              </c:layout>
              <c:dLblPos val="bestFit"/>
              <c:showLegendKey val="0"/>
              <c:showVal val="1"/>
              <c:showCatName val="1"/>
              <c:showSerName val="0"/>
              <c:showPercent val="1"/>
              <c:showBubbleSize val="0"/>
              <c:extLst>
                <c:ext xmlns:c15="http://schemas.microsoft.com/office/drawing/2012/chart" uri="{CE6537A1-D6FC-4f65-9D91-7224C49458BB}"/>
                <c:ext xmlns:c16="http://schemas.microsoft.com/office/drawing/2014/chart" uri="{C3380CC4-5D6E-409C-BE32-E72D297353CC}">
                  <c16:uniqueId val="{00000003-7C4E-4C8B-9E43-FFDEB6BAEFD5}"/>
                </c:ext>
              </c:extLst>
            </c:dLbl>
            <c:spPr>
              <a:noFill/>
              <a:ln>
                <a:noFill/>
              </a:ln>
              <a:effectLst/>
            </c:spPr>
            <c:txPr>
              <a:bodyPr rot="0" spcFirstLastPara="1" vertOverflow="ellipsis" vert="horz" wrap="square" anchor="ctr" anchorCtr="1"/>
              <a:lstStyle/>
              <a:p>
                <a:pPr>
                  <a:defRPr sz="900" b="0" i="0" u="none" strike="noStrike" kern="1200" baseline="0">
                    <a:solidFill>
                      <a:schemeClr val="accent1">
                        <a:lumMod val="50000"/>
                      </a:schemeClr>
                    </a:solidFill>
                    <a:latin typeface="+mn-lt"/>
                    <a:ea typeface="+mn-ea"/>
                    <a:cs typeface="+mn-cs"/>
                  </a:defRPr>
                </a:pPr>
                <a:endParaRPr lang="es-CO"/>
              </a:p>
            </c:txPr>
            <c:showLegendKey val="0"/>
            <c:showVal val="0"/>
            <c:showCatName val="1"/>
            <c:showSerName val="0"/>
            <c:showPercent val="1"/>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'Nov 2024'!$M$30:$M$31</c:f>
              <c:strCache>
                <c:ptCount val="2"/>
                <c:pt idx="0">
                  <c:v>CARTERA VENCIDA</c:v>
                </c:pt>
                <c:pt idx="1">
                  <c:v>CARTERA VIGENCIA</c:v>
                </c:pt>
              </c:strCache>
            </c:strRef>
          </c:cat>
          <c:val>
            <c:numRef>
              <c:f>'Nov 2024'!$O$30:$O$31</c:f>
              <c:numCache>
                <c:formatCode>_-* #,##0_-;\-* #,##0_-;_-* "-"??_-;_-@_-</c:formatCode>
                <c:ptCount val="2"/>
                <c:pt idx="0">
                  <c:v>3462.5330351199905</c:v>
                </c:pt>
                <c:pt idx="1">
                  <c:v>1110.340253929988</c:v>
                </c:pt>
              </c:numCache>
            </c:numRef>
          </c:val>
          <c:extLst>
            <c:ext xmlns:c16="http://schemas.microsoft.com/office/drawing/2014/chart" uri="{C3380CC4-5D6E-409C-BE32-E72D297353CC}">
              <c16:uniqueId val="{00000004-7C4E-4C8B-9E43-FFDEB6BAEFD5}"/>
            </c:ext>
          </c:extLst>
        </c:ser>
        <c:dLbls>
          <c:showLegendKey val="0"/>
          <c:showVal val="0"/>
          <c:showCatName val="0"/>
          <c:showSerName val="0"/>
          <c:showPercent val="0"/>
          <c:showBubbleSize val="0"/>
          <c:showLeaderLines val="1"/>
        </c:dLbls>
      </c:pie3DChart>
      <c:spPr>
        <a:noFill/>
        <a:ln>
          <a:noFill/>
        </a:ln>
        <a:effectLst/>
      </c:spPr>
    </c:plotArea>
    <c:legend>
      <c:legendPos val="b"/>
      <c:overlay val="0"/>
      <c:spPr>
        <a:noFill/>
        <a:ln>
          <a:noFill/>
        </a:ln>
        <a:effectLst/>
      </c:spPr>
      <c:txPr>
        <a:bodyPr rot="0" spcFirstLastPara="1" vertOverflow="ellipsis" vert="horz" wrap="square" anchor="ctr" anchorCtr="1"/>
        <a:lstStyle/>
        <a:p>
          <a:pPr>
            <a:defRPr sz="900" b="0" i="0" u="none" strike="noStrike" kern="1200" baseline="0">
              <a:solidFill>
                <a:schemeClr val="accent1">
                  <a:lumMod val="50000"/>
                </a:schemeClr>
              </a:solidFill>
              <a:latin typeface="+mn-lt"/>
              <a:ea typeface="+mn-ea"/>
              <a:cs typeface="+mn-cs"/>
            </a:defRPr>
          </a:pPr>
          <a:endParaRPr lang="es-CO"/>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w="9525" cap="flat" cmpd="sng" algn="ctr">
      <a:noFill/>
      <a:round/>
    </a:ln>
    <a:effectLst/>
  </c:spPr>
  <c:txPr>
    <a:bodyPr/>
    <a:lstStyle/>
    <a:p>
      <a:pPr>
        <a:defRPr b="0">
          <a:solidFill>
            <a:schemeClr val="accent1">
              <a:lumMod val="50000"/>
            </a:schemeClr>
          </a:solidFill>
        </a:defRPr>
      </a:pPr>
      <a:endParaRPr lang="es-CO"/>
    </a:p>
  </c:txPr>
  <c:externalData r:id="rId3">
    <c:autoUpdate val="0"/>
  </c:externalData>
</c:chartSpace>
</file>

<file path=ppt/charts/chart3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0"/>
      <c:rotY val="0"/>
      <c:depthPercent val="100"/>
      <c:rAngAx val="0"/>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pie3DChart>
        <c:varyColors val="1"/>
        <c:ser>
          <c:idx val="0"/>
          <c:order val="0"/>
          <c:tx>
            <c:strRef>
              <c:f>'Nov 2024'!$O$185:$O$186</c:f>
              <c:strCache>
                <c:ptCount val="2"/>
                <c:pt idx="0">
                  <c:v>FACTURACIÓN</c:v>
                </c:pt>
                <c:pt idx="1">
                  <c:v>CONJUNTA ($)</c:v>
                </c:pt>
              </c:strCache>
            </c:strRef>
          </c:tx>
          <c:spPr>
            <a:scene3d>
              <a:camera prst="orthographicFront"/>
              <a:lightRig rig="threePt" dir="t"/>
            </a:scene3d>
            <a:sp3d>
              <a:bevelT/>
              <a:contourClr>
                <a:srgbClr val="000000"/>
              </a:contourClr>
            </a:sp3d>
          </c:spPr>
          <c:dPt>
            <c:idx val="0"/>
            <c:bubble3D val="0"/>
            <c:explosion val="13"/>
            <c:spPr>
              <a:solidFill>
                <a:schemeClr val="accent1"/>
              </a:solidFill>
              <a:ln w="25400">
                <a:solidFill>
                  <a:schemeClr val="lt1"/>
                </a:solidFill>
              </a:ln>
              <a:effectLst/>
              <a:scene3d>
                <a:camera prst="orthographicFront"/>
                <a:lightRig rig="threePt" dir="t"/>
              </a:scene3d>
              <a:sp3d contourW="25400">
                <a:bevelT/>
                <a:contourClr>
                  <a:schemeClr val="lt1"/>
                </a:contourClr>
              </a:sp3d>
            </c:spPr>
            <c:extLst>
              <c:ext xmlns:c16="http://schemas.microsoft.com/office/drawing/2014/chart" uri="{C3380CC4-5D6E-409C-BE32-E72D297353CC}">
                <c16:uniqueId val="{00000001-B39C-4488-BF7E-7CF7DC7C2637}"/>
              </c:ext>
            </c:extLst>
          </c:dPt>
          <c:dPt>
            <c:idx val="1"/>
            <c:bubble3D val="0"/>
            <c:spPr>
              <a:solidFill>
                <a:schemeClr val="accent2"/>
              </a:solidFill>
              <a:ln w="25400">
                <a:solidFill>
                  <a:schemeClr val="lt1"/>
                </a:solidFill>
              </a:ln>
              <a:effectLst/>
              <a:scene3d>
                <a:camera prst="orthographicFront"/>
                <a:lightRig rig="threePt" dir="t"/>
              </a:scene3d>
              <a:sp3d contourW="25400">
                <a:bevelT/>
                <a:contourClr>
                  <a:schemeClr val="lt1"/>
                </a:contourClr>
              </a:sp3d>
            </c:spPr>
            <c:extLst>
              <c:ext xmlns:c16="http://schemas.microsoft.com/office/drawing/2014/chart" uri="{C3380CC4-5D6E-409C-BE32-E72D297353CC}">
                <c16:uniqueId val="{00000003-B39C-4488-BF7E-7CF7DC7C2637}"/>
              </c:ext>
            </c:extLst>
          </c:dPt>
          <c:dLbls>
            <c:dLbl>
              <c:idx val="0"/>
              <c:layout>
                <c:manualLayout>
                  <c:x val="1.3662839020122487E-2"/>
                  <c:y val="-0.22910797608632252"/>
                </c:manualLayout>
              </c:layout>
              <c:dLblPos val="bestFit"/>
              <c:showLegendKey val="0"/>
              <c:showVal val="1"/>
              <c:showCatName val="1"/>
              <c:showSerName val="0"/>
              <c:showPercent val="1"/>
              <c:showBubbleSize val="0"/>
              <c:extLst>
                <c:ext xmlns:c15="http://schemas.microsoft.com/office/drawing/2012/chart" uri="{CE6537A1-D6FC-4f65-9D91-7224C49458BB}">
                  <c15:layout>
                    <c:manualLayout>
                      <c:w val="0.13352777777777777"/>
                      <c:h val="0.18041666666666667"/>
                    </c:manualLayout>
                  </c15:layout>
                </c:ext>
                <c:ext xmlns:c16="http://schemas.microsoft.com/office/drawing/2014/chart" uri="{C3380CC4-5D6E-409C-BE32-E72D297353CC}">
                  <c16:uniqueId val="{00000001-B39C-4488-BF7E-7CF7DC7C2637}"/>
                </c:ext>
              </c:extLst>
            </c:dLbl>
            <c:dLbl>
              <c:idx val="1"/>
              <c:layout>
                <c:manualLayout>
                  <c:x val="-9.3159819881464226E-2"/>
                  <c:y val="-3.3633404687119055E-2"/>
                </c:manualLayout>
              </c:layout>
              <c:dLblPos val="bestFit"/>
              <c:showLegendKey val="0"/>
              <c:showVal val="1"/>
              <c:showCatName val="1"/>
              <c:showSerName val="0"/>
              <c:showPercent val="1"/>
              <c:showBubbleSize val="0"/>
              <c:extLst>
                <c:ext xmlns:c15="http://schemas.microsoft.com/office/drawing/2012/chart" uri="{CE6537A1-D6FC-4f65-9D91-7224C49458BB}">
                  <c15:layout>
                    <c:manualLayout>
                      <c:w val="0.14312611701747399"/>
                      <c:h val="0.22671284941841283"/>
                    </c:manualLayout>
                  </c15:layout>
                </c:ext>
                <c:ext xmlns:c16="http://schemas.microsoft.com/office/drawing/2014/chart" uri="{C3380CC4-5D6E-409C-BE32-E72D297353CC}">
                  <c16:uniqueId val="{00000003-B39C-4488-BF7E-7CF7DC7C2637}"/>
                </c:ext>
              </c:extLst>
            </c:dLbl>
            <c:spPr>
              <a:noFill/>
              <a:ln>
                <a:noFill/>
              </a:ln>
              <a:effectLst/>
            </c:spPr>
            <c:txPr>
              <a:bodyPr rot="0" spcFirstLastPara="1" vertOverflow="ellipsis" vert="horz" wrap="square" anchor="ctr" anchorCtr="1"/>
              <a:lstStyle/>
              <a:p>
                <a:pPr>
                  <a:defRPr sz="900" b="0" i="0" u="none" strike="noStrike" kern="1200" baseline="0">
                    <a:solidFill>
                      <a:schemeClr val="accent1">
                        <a:lumMod val="50000"/>
                      </a:schemeClr>
                    </a:solidFill>
                    <a:latin typeface="+mn-lt"/>
                    <a:ea typeface="+mn-ea"/>
                    <a:cs typeface="+mn-cs"/>
                  </a:defRPr>
                </a:pPr>
                <a:endParaRPr lang="es-CO"/>
              </a:p>
            </c:txPr>
            <c:dLblPos val="bestFit"/>
            <c:showLegendKey val="0"/>
            <c:showVal val="1"/>
            <c:showCatName val="1"/>
            <c:showSerName val="0"/>
            <c:showPercent val="1"/>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'Nov 2024'!$N$187:$N$188</c:f>
              <c:strCache>
                <c:ptCount val="2"/>
                <c:pt idx="0">
                  <c:v>VENCIDA</c:v>
                </c:pt>
                <c:pt idx="1">
                  <c:v>VIGENCIA</c:v>
                </c:pt>
              </c:strCache>
            </c:strRef>
          </c:cat>
          <c:val>
            <c:numRef>
              <c:f>'Nov 2024'!$O$187:$O$188</c:f>
              <c:numCache>
                <c:formatCode>_-* #,##0_-;\-* #,##0_-;_-* "-"??_-;_-@_-</c:formatCode>
                <c:ptCount val="2"/>
                <c:pt idx="0">
                  <c:v>16759.250082819799</c:v>
                </c:pt>
                <c:pt idx="1">
                  <c:v>25570.066917357824</c:v>
                </c:pt>
              </c:numCache>
            </c:numRef>
          </c:val>
          <c:extLst>
            <c:ext xmlns:c16="http://schemas.microsoft.com/office/drawing/2014/chart" uri="{C3380CC4-5D6E-409C-BE32-E72D297353CC}">
              <c16:uniqueId val="{00000004-B39C-4488-BF7E-7CF7DC7C2637}"/>
            </c:ext>
          </c:extLst>
        </c:ser>
        <c:dLbls>
          <c:showLegendKey val="0"/>
          <c:showVal val="0"/>
          <c:showCatName val="0"/>
          <c:showSerName val="0"/>
          <c:showPercent val="0"/>
          <c:showBubbleSize val="0"/>
          <c:showLeaderLines val="1"/>
        </c:dLbls>
      </c:pie3DChart>
      <c:spPr>
        <a:noFill/>
        <a:ln>
          <a:noFill/>
        </a:ln>
        <a:effectLst/>
      </c:spPr>
    </c:plotArea>
    <c:legend>
      <c:legendPos val="b"/>
      <c:overlay val="0"/>
      <c:spPr>
        <a:noFill/>
        <a:ln>
          <a:noFill/>
        </a:ln>
        <a:effectLst/>
      </c:spPr>
      <c:txPr>
        <a:bodyPr rot="0" spcFirstLastPara="1" vertOverflow="ellipsis" vert="horz" wrap="square" anchor="ctr" anchorCtr="1"/>
        <a:lstStyle/>
        <a:p>
          <a:pPr>
            <a:defRPr sz="900" b="0" i="0" u="none" strike="noStrike" kern="1200" baseline="0">
              <a:solidFill>
                <a:schemeClr val="accent1">
                  <a:lumMod val="50000"/>
                </a:schemeClr>
              </a:solidFill>
              <a:latin typeface="+mn-lt"/>
              <a:ea typeface="+mn-ea"/>
              <a:cs typeface="+mn-cs"/>
            </a:defRPr>
          </a:pPr>
          <a:endParaRPr lang="es-CO"/>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w="9525" cap="flat" cmpd="sng" algn="ctr">
      <a:noFill/>
      <a:round/>
    </a:ln>
    <a:effectLst/>
  </c:spPr>
  <c:txPr>
    <a:bodyPr/>
    <a:lstStyle/>
    <a:p>
      <a:pPr>
        <a:defRPr>
          <a:solidFill>
            <a:schemeClr val="accent1">
              <a:lumMod val="50000"/>
            </a:schemeClr>
          </a:solidFill>
        </a:defRPr>
      </a:pPr>
      <a:endParaRPr lang="es-CO"/>
    </a:p>
  </c:txPr>
  <c:externalData r:id="rId3">
    <c:autoUpdate val="0"/>
  </c:externalData>
</c:chartSpace>
</file>

<file path=ppt/charts/chart3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0"/>
      <c:rotY val="0"/>
      <c:depthPercent val="100"/>
      <c:rAngAx val="0"/>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pie3DChart>
        <c:varyColors val="1"/>
        <c:ser>
          <c:idx val="0"/>
          <c:order val="0"/>
          <c:spPr>
            <a:scene3d>
              <a:camera prst="orthographicFront"/>
              <a:lightRig rig="threePt" dir="t"/>
            </a:scene3d>
            <a:sp3d>
              <a:bevelT/>
              <a:contourClr>
                <a:srgbClr val="000000"/>
              </a:contourClr>
            </a:sp3d>
          </c:spPr>
          <c:dPt>
            <c:idx val="0"/>
            <c:bubble3D val="0"/>
            <c:explosion val="29"/>
            <c:spPr>
              <a:solidFill>
                <a:schemeClr val="accent1"/>
              </a:solidFill>
              <a:ln w="25400">
                <a:solidFill>
                  <a:schemeClr val="lt1"/>
                </a:solidFill>
              </a:ln>
              <a:effectLst/>
              <a:scene3d>
                <a:camera prst="orthographicFront"/>
                <a:lightRig rig="threePt" dir="t"/>
              </a:scene3d>
              <a:sp3d contourW="25400">
                <a:bevelT/>
                <a:contourClr>
                  <a:schemeClr val="lt1"/>
                </a:contourClr>
              </a:sp3d>
            </c:spPr>
            <c:extLst>
              <c:ext xmlns:c16="http://schemas.microsoft.com/office/drawing/2014/chart" uri="{C3380CC4-5D6E-409C-BE32-E72D297353CC}">
                <c16:uniqueId val="{00000001-C840-4219-9F9A-B5D82C18132A}"/>
              </c:ext>
            </c:extLst>
          </c:dPt>
          <c:dPt>
            <c:idx val="1"/>
            <c:bubble3D val="0"/>
            <c:spPr>
              <a:solidFill>
                <a:schemeClr val="accent2"/>
              </a:solidFill>
              <a:ln w="25400">
                <a:solidFill>
                  <a:schemeClr val="lt1"/>
                </a:solidFill>
              </a:ln>
              <a:effectLst/>
              <a:scene3d>
                <a:camera prst="orthographicFront"/>
                <a:lightRig rig="threePt" dir="t"/>
              </a:scene3d>
              <a:sp3d contourW="25400">
                <a:bevelT/>
                <a:contourClr>
                  <a:schemeClr val="lt1"/>
                </a:contourClr>
              </a:sp3d>
            </c:spPr>
            <c:extLst>
              <c:ext xmlns:c16="http://schemas.microsoft.com/office/drawing/2014/chart" uri="{C3380CC4-5D6E-409C-BE32-E72D297353CC}">
                <c16:uniqueId val="{00000003-C840-4219-9F9A-B5D82C18132A}"/>
              </c:ext>
            </c:extLst>
          </c:dPt>
          <c:dLbls>
            <c:dLbl>
              <c:idx val="0"/>
              <c:layout>
                <c:manualLayout>
                  <c:x val="0.21943722659667553"/>
                  <c:y val="-0.14023694954797317"/>
                </c:manualLayout>
              </c:layout>
              <c:dLblPos val="bestFit"/>
              <c:showLegendKey val="0"/>
              <c:showVal val="1"/>
              <c:showCatName val="1"/>
              <c:showSerName val="0"/>
              <c:showPercent val="1"/>
              <c:showBubbleSize val="0"/>
              <c:extLst>
                <c:ext xmlns:c15="http://schemas.microsoft.com/office/drawing/2012/chart" uri="{CE6537A1-D6FC-4f65-9D91-7224C49458BB}"/>
                <c:ext xmlns:c16="http://schemas.microsoft.com/office/drawing/2014/chart" uri="{C3380CC4-5D6E-409C-BE32-E72D297353CC}">
                  <c16:uniqueId val="{00000001-C840-4219-9F9A-B5D82C18132A}"/>
                </c:ext>
              </c:extLst>
            </c:dLbl>
            <c:dLbl>
              <c:idx val="1"/>
              <c:layout>
                <c:manualLayout>
                  <c:x val="-0.23602034120734908"/>
                  <c:y val="0.19902923592884222"/>
                </c:manualLayout>
              </c:layout>
              <c:dLblPos val="bestFit"/>
              <c:showLegendKey val="0"/>
              <c:showVal val="1"/>
              <c:showCatName val="1"/>
              <c:showSerName val="0"/>
              <c:showPercent val="1"/>
              <c:showBubbleSize val="0"/>
              <c:extLst>
                <c:ext xmlns:c15="http://schemas.microsoft.com/office/drawing/2012/chart" uri="{CE6537A1-D6FC-4f65-9D91-7224C49458BB}"/>
                <c:ext xmlns:c16="http://schemas.microsoft.com/office/drawing/2014/chart" uri="{C3380CC4-5D6E-409C-BE32-E72D297353CC}">
                  <c16:uniqueId val="{00000003-C840-4219-9F9A-B5D82C18132A}"/>
                </c:ext>
              </c:extLst>
            </c:dLbl>
            <c:spPr>
              <a:noFill/>
              <a:ln>
                <a:noFill/>
              </a:ln>
              <a:effectLst/>
            </c:spPr>
            <c:txPr>
              <a:bodyPr rot="0" spcFirstLastPara="1" vertOverflow="ellipsis" vert="horz" wrap="square" anchor="ctr" anchorCtr="1"/>
              <a:lstStyle/>
              <a:p>
                <a:pPr>
                  <a:defRPr sz="900" b="0" i="0" u="none" strike="noStrike" kern="1200" baseline="0">
                    <a:solidFill>
                      <a:schemeClr val="accent1">
                        <a:lumMod val="50000"/>
                      </a:schemeClr>
                    </a:solidFill>
                    <a:latin typeface="+mn-lt"/>
                    <a:ea typeface="+mn-ea"/>
                    <a:cs typeface="+mn-cs"/>
                  </a:defRPr>
                </a:pPr>
                <a:endParaRPr lang="es-CO"/>
              </a:p>
            </c:txPr>
            <c:showLegendKey val="0"/>
            <c:showVal val="0"/>
            <c:showCatName val="1"/>
            <c:showSerName val="0"/>
            <c:showPercent val="1"/>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'Nov 2024'!$N$187:$N$188</c:f>
              <c:strCache>
                <c:ptCount val="2"/>
                <c:pt idx="0">
                  <c:v>VENCIDA</c:v>
                </c:pt>
                <c:pt idx="1">
                  <c:v>VIGENCIA</c:v>
                </c:pt>
              </c:strCache>
            </c:strRef>
          </c:cat>
          <c:val>
            <c:numRef>
              <c:f>'Nov 2024'!$P$187:$P$188</c:f>
              <c:numCache>
                <c:formatCode>_-* #,##0_-;\-* #,##0_-;_-* "-"??_-;_-@_-</c:formatCode>
                <c:ptCount val="2"/>
                <c:pt idx="0">
                  <c:v>11490.612461569941</c:v>
                </c:pt>
                <c:pt idx="1">
                  <c:v>1870.1736325599825</c:v>
                </c:pt>
              </c:numCache>
            </c:numRef>
          </c:val>
          <c:extLst>
            <c:ext xmlns:c16="http://schemas.microsoft.com/office/drawing/2014/chart" uri="{C3380CC4-5D6E-409C-BE32-E72D297353CC}">
              <c16:uniqueId val="{00000004-C840-4219-9F9A-B5D82C18132A}"/>
            </c:ext>
          </c:extLst>
        </c:ser>
        <c:dLbls>
          <c:showLegendKey val="0"/>
          <c:showVal val="0"/>
          <c:showCatName val="0"/>
          <c:showSerName val="0"/>
          <c:showPercent val="0"/>
          <c:showBubbleSize val="0"/>
          <c:showLeaderLines val="1"/>
        </c:dLbls>
      </c:pie3DChart>
      <c:spPr>
        <a:noFill/>
        <a:ln>
          <a:noFill/>
        </a:ln>
        <a:effectLst/>
      </c:spPr>
    </c:plotArea>
    <c:legend>
      <c:legendPos val="b"/>
      <c:overlay val="0"/>
      <c:spPr>
        <a:noFill/>
        <a:ln>
          <a:noFill/>
        </a:ln>
        <a:effectLst/>
      </c:spPr>
      <c:txPr>
        <a:bodyPr rot="0" spcFirstLastPara="1" vertOverflow="ellipsis" vert="horz" wrap="square" anchor="ctr" anchorCtr="1"/>
        <a:lstStyle/>
        <a:p>
          <a:pPr>
            <a:defRPr sz="900" b="0" i="0" u="none" strike="noStrike" kern="1200" baseline="0">
              <a:solidFill>
                <a:schemeClr val="accent1">
                  <a:lumMod val="50000"/>
                </a:schemeClr>
              </a:solidFill>
              <a:latin typeface="+mn-lt"/>
              <a:ea typeface="+mn-ea"/>
              <a:cs typeface="+mn-cs"/>
            </a:defRPr>
          </a:pPr>
          <a:endParaRPr lang="es-CO"/>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w="9525" cap="flat" cmpd="sng" algn="ctr">
      <a:noFill/>
      <a:round/>
    </a:ln>
    <a:effectLst/>
  </c:spPr>
  <c:txPr>
    <a:bodyPr/>
    <a:lstStyle/>
    <a:p>
      <a:pPr>
        <a:defRPr>
          <a:solidFill>
            <a:schemeClr val="accent1">
              <a:lumMod val="50000"/>
            </a:schemeClr>
          </a:solidFill>
        </a:defRPr>
      </a:pPr>
      <a:endParaRPr lang="es-CO"/>
    </a:p>
  </c:txPr>
  <c:externalData r:id="rId3">
    <c:autoUpdate val="0"/>
  </c:externalData>
</c:chartSpace>
</file>

<file path=ppt/charts/chart3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0"/>
      <c:rotY val="0"/>
      <c:depthPercent val="100"/>
      <c:rAngAx val="0"/>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pie3DChart>
        <c:varyColors val="1"/>
        <c:ser>
          <c:idx val="0"/>
          <c:order val="0"/>
          <c:tx>
            <c:strRef>
              <c:f>'Nov 2024'!$O$175:$O$176</c:f>
              <c:strCache>
                <c:ptCount val="2"/>
                <c:pt idx="0">
                  <c:v>FACTURACIÓN</c:v>
                </c:pt>
                <c:pt idx="1">
                  <c:v>CONJUNTA </c:v>
                </c:pt>
              </c:strCache>
            </c:strRef>
          </c:tx>
          <c:spPr>
            <a:scene3d>
              <a:camera prst="orthographicFront"/>
              <a:lightRig rig="threePt" dir="t"/>
            </a:scene3d>
            <a:sp3d>
              <a:bevelT/>
              <a:contourClr>
                <a:srgbClr val="000000"/>
              </a:contourClr>
            </a:sp3d>
          </c:spPr>
          <c:dPt>
            <c:idx val="0"/>
            <c:bubble3D val="0"/>
            <c:explosion val="13"/>
            <c:spPr>
              <a:solidFill>
                <a:schemeClr val="accent1"/>
              </a:solidFill>
              <a:ln w="25400">
                <a:solidFill>
                  <a:schemeClr val="lt1"/>
                </a:solidFill>
              </a:ln>
              <a:effectLst/>
              <a:scene3d>
                <a:camera prst="orthographicFront"/>
                <a:lightRig rig="threePt" dir="t"/>
              </a:scene3d>
              <a:sp3d contourW="25400">
                <a:bevelT/>
                <a:contourClr>
                  <a:schemeClr val="lt1"/>
                </a:contourClr>
              </a:sp3d>
            </c:spPr>
            <c:extLst>
              <c:ext xmlns:c16="http://schemas.microsoft.com/office/drawing/2014/chart" uri="{C3380CC4-5D6E-409C-BE32-E72D297353CC}">
                <c16:uniqueId val="{00000001-6841-4EC7-AABE-0AD05F52A130}"/>
              </c:ext>
            </c:extLst>
          </c:dPt>
          <c:dPt>
            <c:idx val="1"/>
            <c:bubble3D val="0"/>
            <c:spPr>
              <a:solidFill>
                <a:schemeClr val="accent2"/>
              </a:solidFill>
              <a:ln w="25400">
                <a:solidFill>
                  <a:schemeClr val="lt1"/>
                </a:solidFill>
              </a:ln>
              <a:effectLst/>
              <a:scene3d>
                <a:camera prst="orthographicFront"/>
                <a:lightRig rig="threePt" dir="t"/>
              </a:scene3d>
              <a:sp3d contourW="25400">
                <a:bevelT/>
                <a:contourClr>
                  <a:schemeClr val="lt1"/>
                </a:contourClr>
              </a:sp3d>
            </c:spPr>
            <c:extLst>
              <c:ext xmlns:c16="http://schemas.microsoft.com/office/drawing/2014/chart" uri="{C3380CC4-5D6E-409C-BE32-E72D297353CC}">
                <c16:uniqueId val="{00000003-6841-4EC7-AABE-0AD05F52A130}"/>
              </c:ext>
            </c:extLst>
          </c:dPt>
          <c:dLbls>
            <c:dLbl>
              <c:idx val="0"/>
              <c:layout>
                <c:manualLayout>
                  <c:x val="1.3662839020122487E-2"/>
                  <c:y val="-0.22910797608632252"/>
                </c:manualLayout>
              </c:layout>
              <c:dLblPos val="bestFit"/>
              <c:showLegendKey val="0"/>
              <c:showVal val="1"/>
              <c:showCatName val="1"/>
              <c:showSerName val="0"/>
              <c:showPercent val="1"/>
              <c:showBubbleSize val="0"/>
              <c:extLst>
                <c:ext xmlns:c15="http://schemas.microsoft.com/office/drawing/2012/chart" uri="{CE6537A1-D6FC-4f65-9D91-7224C49458BB}">
                  <c15:layout>
                    <c:manualLayout>
                      <c:w val="0.13352777777777777"/>
                      <c:h val="0.18041666666666667"/>
                    </c:manualLayout>
                  </c15:layout>
                </c:ext>
                <c:ext xmlns:c16="http://schemas.microsoft.com/office/drawing/2014/chart" uri="{C3380CC4-5D6E-409C-BE32-E72D297353CC}">
                  <c16:uniqueId val="{00000001-6841-4EC7-AABE-0AD05F52A130}"/>
                </c:ext>
              </c:extLst>
            </c:dLbl>
            <c:dLbl>
              <c:idx val="1"/>
              <c:layout>
                <c:manualLayout>
                  <c:x val="-9.8347878390201218E-2"/>
                  <c:y val="-3.3633347914843993E-2"/>
                </c:manualLayout>
              </c:layout>
              <c:dLblPos val="bestFit"/>
              <c:showLegendKey val="0"/>
              <c:showVal val="1"/>
              <c:showCatName val="1"/>
              <c:showSerName val="0"/>
              <c:showPercent val="1"/>
              <c:showBubbleSize val="0"/>
              <c:extLst>
                <c:ext xmlns:c15="http://schemas.microsoft.com/office/drawing/2012/chart" uri="{CE6537A1-D6FC-4f65-9D91-7224C49458BB}">
                  <c15:layout>
                    <c:manualLayout>
                      <c:w val="0.13275000000000001"/>
                      <c:h val="0.22671296296296295"/>
                    </c:manualLayout>
                  </c15:layout>
                </c:ext>
                <c:ext xmlns:c16="http://schemas.microsoft.com/office/drawing/2014/chart" uri="{C3380CC4-5D6E-409C-BE32-E72D297353CC}">
                  <c16:uniqueId val="{00000003-6841-4EC7-AABE-0AD05F52A130}"/>
                </c:ext>
              </c:extLst>
            </c:dLbl>
            <c:spPr>
              <a:noFill/>
              <a:ln>
                <a:noFill/>
              </a:ln>
              <a:effectLst/>
            </c:spPr>
            <c:txPr>
              <a:bodyPr rot="0" spcFirstLastPara="1" vertOverflow="ellipsis" vert="horz" wrap="square" anchor="ctr" anchorCtr="1"/>
              <a:lstStyle/>
              <a:p>
                <a:pPr>
                  <a:defRPr sz="900" b="0" i="0" u="none" strike="noStrike" kern="1200" baseline="0">
                    <a:solidFill>
                      <a:schemeClr val="accent1">
                        <a:lumMod val="50000"/>
                      </a:schemeClr>
                    </a:solidFill>
                    <a:latin typeface="+mn-lt"/>
                    <a:ea typeface="+mn-ea"/>
                    <a:cs typeface="+mn-cs"/>
                  </a:defRPr>
                </a:pPr>
                <a:endParaRPr lang="es-CO"/>
              </a:p>
            </c:txPr>
            <c:dLblPos val="bestFit"/>
            <c:showLegendKey val="0"/>
            <c:showVal val="1"/>
            <c:showCatName val="1"/>
            <c:showSerName val="0"/>
            <c:showPercent val="1"/>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'Nov 2024'!$N$177:$N$178</c:f>
              <c:strCache>
                <c:ptCount val="2"/>
                <c:pt idx="0">
                  <c:v>VENCIDA</c:v>
                </c:pt>
                <c:pt idx="1">
                  <c:v>VIGENCIA</c:v>
                </c:pt>
              </c:strCache>
            </c:strRef>
          </c:cat>
          <c:val>
            <c:numRef>
              <c:f>'Nov 2024'!$O$177:$O$178</c:f>
              <c:numCache>
                <c:formatCode>_-* #,##0_-;\-* #,##0_-;_-* "-"??_-;_-@_-</c:formatCode>
                <c:ptCount val="2"/>
                <c:pt idx="0">
                  <c:v>4823.6921229899772</c:v>
                </c:pt>
                <c:pt idx="1">
                  <c:v>7263.0988100930899</c:v>
                </c:pt>
              </c:numCache>
            </c:numRef>
          </c:val>
          <c:extLst>
            <c:ext xmlns:c16="http://schemas.microsoft.com/office/drawing/2014/chart" uri="{C3380CC4-5D6E-409C-BE32-E72D297353CC}">
              <c16:uniqueId val="{00000004-6841-4EC7-AABE-0AD05F52A130}"/>
            </c:ext>
          </c:extLst>
        </c:ser>
        <c:dLbls>
          <c:showLegendKey val="0"/>
          <c:showVal val="0"/>
          <c:showCatName val="0"/>
          <c:showSerName val="0"/>
          <c:showPercent val="0"/>
          <c:showBubbleSize val="0"/>
          <c:showLeaderLines val="1"/>
        </c:dLbls>
      </c:pie3DChart>
      <c:spPr>
        <a:noFill/>
        <a:ln>
          <a:noFill/>
        </a:ln>
        <a:effectLst/>
      </c:spPr>
    </c:plotArea>
    <c:legend>
      <c:legendPos val="b"/>
      <c:overlay val="0"/>
      <c:spPr>
        <a:noFill/>
        <a:ln>
          <a:noFill/>
        </a:ln>
        <a:effectLst/>
      </c:spPr>
      <c:txPr>
        <a:bodyPr rot="0" spcFirstLastPara="1" vertOverflow="ellipsis" vert="horz" wrap="square" anchor="ctr" anchorCtr="1"/>
        <a:lstStyle/>
        <a:p>
          <a:pPr>
            <a:defRPr sz="900" b="0" i="0" u="none" strike="noStrike" kern="1200" baseline="0">
              <a:solidFill>
                <a:schemeClr val="accent1">
                  <a:lumMod val="50000"/>
                </a:schemeClr>
              </a:solidFill>
              <a:latin typeface="+mn-lt"/>
              <a:ea typeface="+mn-ea"/>
              <a:cs typeface="+mn-cs"/>
            </a:defRPr>
          </a:pPr>
          <a:endParaRPr lang="es-CO"/>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w="9525" cap="flat" cmpd="sng" algn="ctr">
      <a:noFill/>
      <a:round/>
    </a:ln>
    <a:effectLst/>
  </c:spPr>
  <c:txPr>
    <a:bodyPr/>
    <a:lstStyle/>
    <a:p>
      <a:pPr>
        <a:defRPr>
          <a:solidFill>
            <a:schemeClr val="accent1">
              <a:lumMod val="50000"/>
            </a:schemeClr>
          </a:solidFill>
        </a:defRPr>
      </a:pPr>
      <a:endParaRPr lang="es-CO"/>
    </a:p>
  </c:txPr>
  <c:externalData r:id="rId3">
    <c:autoUpdate val="0"/>
  </c:externalData>
</c:chartSpace>
</file>

<file path=ppt/charts/chart3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0"/>
      <c:rotY val="0"/>
      <c:depthPercent val="100"/>
      <c:rAngAx val="0"/>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pie3DChart>
        <c:varyColors val="1"/>
        <c:ser>
          <c:idx val="0"/>
          <c:order val="0"/>
          <c:spPr>
            <a:scene3d>
              <a:camera prst="orthographicFront"/>
              <a:lightRig rig="threePt" dir="t"/>
            </a:scene3d>
            <a:sp3d>
              <a:bevelT/>
              <a:contourClr>
                <a:srgbClr val="000000"/>
              </a:contourClr>
            </a:sp3d>
          </c:spPr>
          <c:dPt>
            <c:idx val="0"/>
            <c:bubble3D val="0"/>
            <c:explosion val="29"/>
            <c:spPr>
              <a:solidFill>
                <a:schemeClr val="accent1"/>
              </a:solidFill>
              <a:ln w="25400">
                <a:solidFill>
                  <a:schemeClr val="lt1"/>
                </a:solidFill>
              </a:ln>
              <a:effectLst/>
              <a:scene3d>
                <a:camera prst="orthographicFront"/>
                <a:lightRig rig="threePt" dir="t"/>
              </a:scene3d>
              <a:sp3d contourW="25400">
                <a:bevelT/>
                <a:contourClr>
                  <a:schemeClr val="lt1"/>
                </a:contourClr>
              </a:sp3d>
            </c:spPr>
            <c:extLst>
              <c:ext xmlns:c16="http://schemas.microsoft.com/office/drawing/2014/chart" uri="{C3380CC4-5D6E-409C-BE32-E72D297353CC}">
                <c16:uniqueId val="{00000001-D8FF-476B-B6BD-7A643A16E072}"/>
              </c:ext>
            </c:extLst>
          </c:dPt>
          <c:dPt>
            <c:idx val="1"/>
            <c:bubble3D val="0"/>
            <c:spPr>
              <a:solidFill>
                <a:schemeClr val="accent2"/>
              </a:solidFill>
              <a:ln w="25400">
                <a:solidFill>
                  <a:schemeClr val="lt1"/>
                </a:solidFill>
              </a:ln>
              <a:effectLst/>
              <a:scene3d>
                <a:camera prst="orthographicFront"/>
                <a:lightRig rig="threePt" dir="t"/>
              </a:scene3d>
              <a:sp3d contourW="25400">
                <a:bevelT/>
                <a:contourClr>
                  <a:schemeClr val="lt1"/>
                </a:contourClr>
              </a:sp3d>
            </c:spPr>
            <c:extLst>
              <c:ext xmlns:c16="http://schemas.microsoft.com/office/drawing/2014/chart" uri="{C3380CC4-5D6E-409C-BE32-E72D297353CC}">
                <c16:uniqueId val="{00000003-D8FF-476B-B6BD-7A643A16E072}"/>
              </c:ext>
            </c:extLst>
          </c:dPt>
          <c:dLbls>
            <c:dLbl>
              <c:idx val="0"/>
              <c:layout>
                <c:manualLayout>
                  <c:x val="0.21943722659667553"/>
                  <c:y val="-0.14023694954797317"/>
                </c:manualLayout>
              </c:layout>
              <c:dLblPos val="bestFit"/>
              <c:showLegendKey val="0"/>
              <c:showVal val="1"/>
              <c:showCatName val="1"/>
              <c:showSerName val="0"/>
              <c:showPercent val="1"/>
              <c:showBubbleSize val="0"/>
              <c:extLst>
                <c:ext xmlns:c15="http://schemas.microsoft.com/office/drawing/2012/chart" uri="{CE6537A1-D6FC-4f65-9D91-7224C49458BB}"/>
                <c:ext xmlns:c16="http://schemas.microsoft.com/office/drawing/2014/chart" uri="{C3380CC4-5D6E-409C-BE32-E72D297353CC}">
                  <c16:uniqueId val="{00000001-D8FF-476B-B6BD-7A643A16E072}"/>
                </c:ext>
              </c:extLst>
            </c:dLbl>
            <c:dLbl>
              <c:idx val="1"/>
              <c:layout>
                <c:manualLayout>
                  <c:x val="-0.23602034120734908"/>
                  <c:y val="0.19902923592884222"/>
                </c:manualLayout>
              </c:layout>
              <c:dLblPos val="bestFit"/>
              <c:showLegendKey val="0"/>
              <c:showVal val="1"/>
              <c:showCatName val="1"/>
              <c:showSerName val="0"/>
              <c:showPercent val="1"/>
              <c:showBubbleSize val="0"/>
              <c:extLst>
                <c:ext xmlns:c15="http://schemas.microsoft.com/office/drawing/2012/chart" uri="{CE6537A1-D6FC-4f65-9D91-7224C49458BB}"/>
                <c:ext xmlns:c16="http://schemas.microsoft.com/office/drawing/2014/chart" uri="{C3380CC4-5D6E-409C-BE32-E72D297353CC}">
                  <c16:uniqueId val="{00000003-D8FF-476B-B6BD-7A643A16E072}"/>
                </c:ext>
              </c:extLst>
            </c:dLbl>
            <c:spPr>
              <a:noFill/>
              <a:ln>
                <a:noFill/>
              </a:ln>
              <a:effectLst/>
            </c:spPr>
            <c:txPr>
              <a:bodyPr rot="0" spcFirstLastPara="1" vertOverflow="ellipsis" vert="horz" wrap="square" anchor="ctr" anchorCtr="1"/>
              <a:lstStyle/>
              <a:p>
                <a:pPr>
                  <a:defRPr sz="900" b="0" i="0" u="none" strike="noStrike" kern="1200" baseline="0">
                    <a:solidFill>
                      <a:schemeClr val="accent1">
                        <a:lumMod val="50000"/>
                      </a:schemeClr>
                    </a:solidFill>
                    <a:latin typeface="+mn-lt"/>
                    <a:ea typeface="+mn-ea"/>
                    <a:cs typeface="+mn-cs"/>
                  </a:defRPr>
                </a:pPr>
                <a:endParaRPr lang="es-CO"/>
              </a:p>
            </c:txPr>
            <c:showLegendKey val="0"/>
            <c:showVal val="0"/>
            <c:showCatName val="1"/>
            <c:showSerName val="0"/>
            <c:showPercent val="1"/>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'Nov 2024'!$N$177:$N$178</c:f>
              <c:strCache>
                <c:ptCount val="2"/>
                <c:pt idx="0">
                  <c:v>VENCIDA</c:v>
                </c:pt>
                <c:pt idx="1">
                  <c:v>VIGENCIA</c:v>
                </c:pt>
              </c:strCache>
            </c:strRef>
          </c:cat>
          <c:val>
            <c:numRef>
              <c:f>'Nov 2024'!$P$177:$P$178</c:f>
              <c:numCache>
                <c:formatCode>_-* #,##0_-;\-* #,##0_-;_-* "-"??_-;_-@_-</c:formatCode>
                <c:ptCount val="2"/>
                <c:pt idx="0">
                  <c:v>1401.64499301</c:v>
                </c:pt>
                <c:pt idx="1">
                  <c:v>1407.2467192200068</c:v>
                </c:pt>
              </c:numCache>
            </c:numRef>
          </c:val>
          <c:extLst>
            <c:ext xmlns:c16="http://schemas.microsoft.com/office/drawing/2014/chart" uri="{C3380CC4-5D6E-409C-BE32-E72D297353CC}">
              <c16:uniqueId val="{00000004-D8FF-476B-B6BD-7A643A16E072}"/>
            </c:ext>
          </c:extLst>
        </c:ser>
        <c:dLbls>
          <c:showLegendKey val="0"/>
          <c:showVal val="0"/>
          <c:showCatName val="0"/>
          <c:showSerName val="0"/>
          <c:showPercent val="0"/>
          <c:showBubbleSize val="0"/>
          <c:showLeaderLines val="1"/>
        </c:dLbls>
      </c:pie3DChart>
      <c:spPr>
        <a:noFill/>
        <a:ln>
          <a:noFill/>
        </a:ln>
        <a:effectLst/>
      </c:spPr>
    </c:plotArea>
    <c:legend>
      <c:legendPos val="b"/>
      <c:overlay val="0"/>
      <c:spPr>
        <a:noFill/>
        <a:ln>
          <a:noFill/>
        </a:ln>
        <a:effectLst/>
      </c:spPr>
      <c:txPr>
        <a:bodyPr rot="0" spcFirstLastPara="1" vertOverflow="ellipsis" vert="horz" wrap="square" anchor="ctr" anchorCtr="1"/>
        <a:lstStyle/>
        <a:p>
          <a:pPr>
            <a:defRPr sz="900" b="0" i="0" u="none" strike="noStrike" kern="1200" baseline="0">
              <a:solidFill>
                <a:schemeClr val="accent1">
                  <a:lumMod val="50000"/>
                </a:schemeClr>
              </a:solidFill>
              <a:latin typeface="+mn-lt"/>
              <a:ea typeface="+mn-ea"/>
              <a:cs typeface="+mn-cs"/>
            </a:defRPr>
          </a:pPr>
          <a:endParaRPr lang="es-CO"/>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w="9525" cap="flat" cmpd="sng" algn="ctr">
      <a:noFill/>
      <a:round/>
    </a:ln>
    <a:effectLst/>
  </c:spPr>
  <c:txPr>
    <a:bodyPr/>
    <a:lstStyle/>
    <a:p>
      <a:pPr>
        <a:defRPr>
          <a:solidFill>
            <a:schemeClr val="accent1">
              <a:lumMod val="50000"/>
            </a:schemeClr>
          </a:solidFill>
        </a:defRPr>
      </a:pPr>
      <a:endParaRPr lang="es-CO"/>
    </a:p>
  </c:txPr>
  <c:externalData r:id="rId3">
    <c:autoUpdate val="0"/>
  </c:externalData>
</c:chartSpace>
</file>

<file path=ppt/charts/chart3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0"/>
      <c:rotY val="0"/>
      <c:depthPercent val="100"/>
      <c:rAngAx val="0"/>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pie3DChart>
        <c:varyColors val="1"/>
        <c:dLbls>
          <c:showLegendKey val="0"/>
          <c:showVal val="0"/>
          <c:showCatName val="0"/>
          <c:showSerName val="0"/>
          <c:showPercent val="0"/>
          <c:showBubbleSize val="0"/>
          <c:showLeaderLines val="0"/>
        </c:dLbls>
      </c:pie3DChart>
      <c:spPr>
        <a:noFill/>
        <a:ln>
          <a:noFill/>
        </a:ln>
        <a:effectLst/>
      </c:spPr>
    </c:plotArea>
    <c:legend>
      <c:legendPos val="b"/>
      <c:overlay val="0"/>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Arial" panose="020B0604020202020204" pitchFamily="34" charset="0"/>
            </a:defRPr>
          </a:pPr>
          <a:endParaRPr lang="es-CO"/>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w="9525" cap="flat" cmpd="sng" algn="ctr">
      <a:noFill/>
      <a:round/>
    </a:ln>
    <a:effectLst/>
  </c:spPr>
  <c:txPr>
    <a:bodyPr/>
    <a:lstStyle/>
    <a:p>
      <a:pPr>
        <a:defRPr b="1">
          <a:solidFill>
            <a:sysClr val="windowText" lastClr="000000"/>
          </a:solidFill>
          <a:latin typeface="Arial" panose="020B0604020202020204" pitchFamily="34" charset="0"/>
          <a:cs typeface="Arial" panose="020B0604020202020204" pitchFamily="34" charset="0"/>
        </a:defRPr>
      </a:pPr>
      <a:endParaRPr lang="es-CO"/>
    </a:p>
  </c:txPr>
  <c:externalData r:id="rId3">
    <c:autoUpdate val="0"/>
  </c:externalData>
</c:chartSpace>
</file>

<file path=ppt/charts/chart3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0"/>
      <c:rotY val="0"/>
      <c:depthPercent val="100"/>
      <c:rAngAx val="0"/>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pie3DChart>
        <c:varyColors val="1"/>
        <c:ser>
          <c:idx val="0"/>
          <c:order val="0"/>
          <c:tx>
            <c:strRef>
              <c:f>'Nov 2024'!$O$175:$O$176</c:f>
              <c:strCache>
                <c:ptCount val="2"/>
                <c:pt idx="0">
                  <c:v>FACTURAC</c:v>
                </c:pt>
                <c:pt idx="1">
                  <c:v>CONJUNTA</c:v>
                </c:pt>
              </c:strCache>
            </c:strRef>
          </c:tx>
          <c:spPr>
            <a:scene3d>
              <a:camera prst="orthographicFront"/>
              <a:lightRig rig="threePt" dir="t"/>
            </a:scene3d>
            <a:sp3d>
              <a:bevelT/>
              <a:contourClr>
                <a:srgbClr val="000000"/>
              </a:contourClr>
            </a:sp3d>
          </c:spPr>
          <c:dPt>
            <c:idx val="0"/>
            <c:bubble3D val="0"/>
            <c:explosion val="11"/>
            <c:spPr>
              <a:solidFill>
                <a:schemeClr val="accent1"/>
              </a:solidFill>
              <a:ln w="25400">
                <a:solidFill>
                  <a:schemeClr val="lt1"/>
                </a:solidFill>
              </a:ln>
              <a:effectLst/>
              <a:scene3d>
                <a:camera prst="orthographicFront"/>
                <a:lightRig rig="threePt" dir="t"/>
              </a:scene3d>
              <a:sp3d contourW="25400">
                <a:bevelT/>
                <a:contourClr>
                  <a:schemeClr val="lt1"/>
                </a:contourClr>
              </a:sp3d>
            </c:spPr>
            <c:extLst>
              <c:ext xmlns:c16="http://schemas.microsoft.com/office/drawing/2014/chart" uri="{C3380CC4-5D6E-409C-BE32-E72D297353CC}">
                <c16:uniqueId val="{00000001-1F24-468D-9832-94F2E0832CE2}"/>
              </c:ext>
            </c:extLst>
          </c:dPt>
          <c:dPt>
            <c:idx val="1"/>
            <c:bubble3D val="0"/>
            <c:spPr>
              <a:solidFill>
                <a:schemeClr val="accent2"/>
              </a:solidFill>
              <a:ln w="25400">
                <a:solidFill>
                  <a:schemeClr val="lt1"/>
                </a:solidFill>
              </a:ln>
              <a:effectLst/>
              <a:scene3d>
                <a:camera prst="orthographicFront"/>
                <a:lightRig rig="threePt" dir="t"/>
              </a:scene3d>
              <a:sp3d contourW="25400">
                <a:bevelT/>
                <a:contourClr>
                  <a:schemeClr val="lt1"/>
                </a:contourClr>
              </a:sp3d>
            </c:spPr>
            <c:extLst>
              <c:ext xmlns:c16="http://schemas.microsoft.com/office/drawing/2014/chart" uri="{C3380CC4-5D6E-409C-BE32-E72D297353CC}">
                <c16:uniqueId val="{00000003-1F24-468D-9832-94F2E0832CE2}"/>
              </c:ext>
            </c:extLst>
          </c:dPt>
          <c:dLbls>
            <c:dLbl>
              <c:idx val="0"/>
              <c:layout>
                <c:manualLayout>
                  <c:x val="7.7471099811583108E-2"/>
                  <c:y val="1.4381763923345198E-7"/>
                </c:manualLayout>
              </c:layout>
              <c:dLblPos val="bestFit"/>
              <c:showLegendKey val="0"/>
              <c:showVal val="1"/>
              <c:showCatName val="1"/>
              <c:showSerName val="0"/>
              <c:showPercent val="1"/>
              <c:showBubbleSize val="0"/>
              <c:extLst>
                <c:ext xmlns:c15="http://schemas.microsoft.com/office/drawing/2012/chart" uri="{CE6537A1-D6FC-4f65-9D91-7224C49458BB}">
                  <c15:layout>
                    <c:manualLayout>
                      <c:w val="0.11081496474382709"/>
                      <c:h val="0.22661201596375793"/>
                    </c:manualLayout>
                  </c15:layout>
                </c:ext>
                <c:ext xmlns:c16="http://schemas.microsoft.com/office/drawing/2014/chart" uri="{C3380CC4-5D6E-409C-BE32-E72D297353CC}">
                  <c16:uniqueId val="{00000001-1F24-468D-9832-94F2E0832CE2}"/>
                </c:ext>
              </c:extLst>
            </c:dLbl>
            <c:dLbl>
              <c:idx val="1"/>
              <c:layout>
                <c:manualLayout>
                  <c:x val="-4.2306173327080185E-2"/>
                  <c:y val="5.4267428900154603E-2"/>
                </c:manualLayout>
              </c:layout>
              <c:dLblPos val="bestFit"/>
              <c:showLegendKey val="0"/>
              <c:showVal val="1"/>
              <c:showCatName val="1"/>
              <c:showSerName val="0"/>
              <c:showPercent val="1"/>
              <c:showBubbleSize val="0"/>
              <c:extLst>
                <c:ext xmlns:c15="http://schemas.microsoft.com/office/drawing/2012/chart" uri="{CE6537A1-D6FC-4f65-9D91-7224C49458BB}">
                  <c15:layout>
                    <c:manualLayout>
                      <c:w val="0.12854754440961338"/>
                      <c:h val="0.25218279221946566"/>
                    </c:manualLayout>
                  </c15:layout>
                </c:ext>
                <c:ext xmlns:c16="http://schemas.microsoft.com/office/drawing/2014/chart" uri="{C3380CC4-5D6E-409C-BE32-E72D297353CC}">
                  <c16:uniqueId val="{00000003-1F24-468D-9832-94F2E0832CE2}"/>
                </c:ext>
              </c:extLst>
            </c:dLbl>
            <c:spPr>
              <a:noFill/>
              <a:ln>
                <a:noFill/>
              </a:ln>
              <a:effectLst/>
            </c:spPr>
            <c:txPr>
              <a:bodyPr rot="0" spcFirstLastPara="1" vertOverflow="ellipsis" vert="horz" wrap="square" anchor="ctr" anchorCtr="1"/>
              <a:lstStyle/>
              <a:p>
                <a:pPr>
                  <a:defRPr sz="900" b="0" i="0" u="none" strike="noStrike" kern="1200" baseline="0">
                    <a:solidFill>
                      <a:schemeClr val="accent1">
                        <a:lumMod val="50000"/>
                      </a:schemeClr>
                    </a:solidFill>
                    <a:latin typeface="Calibri" panose="020F0502020204030204" pitchFamily="34" charset="0"/>
                    <a:ea typeface="Calibri" panose="020F0502020204030204" pitchFamily="34" charset="0"/>
                    <a:cs typeface="Calibri" panose="020F0502020204030204" pitchFamily="34" charset="0"/>
                  </a:defRPr>
                </a:pPr>
                <a:endParaRPr lang="es-CO"/>
              </a:p>
            </c:txPr>
            <c:dLblPos val="bestFit"/>
            <c:showLegendKey val="0"/>
            <c:showVal val="1"/>
            <c:showCatName val="1"/>
            <c:showSerName val="0"/>
            <c:showPercent val="1"/>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'Nov 2024'!$N$177:$N$178</c:f>
              <c:strCache>
                <c:ptCount val="2"/>
                <c:pt idx="0">
                  <c:v>CARTERA VENCIDA</c:v>
                </c:pt>
                <c:pt idx="1">
                  <c:v>CARTERA VIGENCIA</c:v>
                </c:pt>
              </c:strCache>
            </c:strRef>
          </c:cat>
          <c:val>
            <c:numRef>
              <c:f>'Nov 2024'!$O$177:$O$178</c:f>
              <c:numCache>
                <c:formatCode>_-* #,##0_-;\-* #,##0_-;_-* "-"??_-;_-@_-</c:formatCode>
                <c:ptCount val="2"/>
                <c:pt idx="0">
                  <c:v>8341.254828540641</c:v>
                </c:pt>
                <c:pt idx="1">
                  <c:v>9725.6967946987206</c:v>
                </c:pt>
              </c:numCache>
            </c:numRef>
          </c:val>
          <c:extLst>
            <c:ext xmlns:c16="http://schemas.microsoft.com/office/drawing/2014/chart" uri="{C3380CC4-5D6E-409C-BE32-E72D297353CC}">
              <c16:uniqueId val="{00000004-1F24-468D-9832-94F2E0832CE2}"/>
            </c:ext>
          </c:extLst>
        </c:ser>
        <c:dLbls>
          <c:showLegendKey val="0"/>
          <c:showVal val="0"/>
          <c:showCatName val="0"/>
          <c:showSerName val="0"/>
          <c:showPercent val="0"/>
          <c:showBubbleSize val="0"/>
          <c:showLeaderLines val="1"/>
        </c:dLbls>
      </c:pie3DChart>
      <c:spPr>
        <a:noFill/>
        <a:ln>
          <a:noFill/>
        </a:ln>
        <a:effectLst/>
      </c:spPr>
    </c:plotArea>
    <c:legend>
      <c:legendPos val="b"/>
      <c:overlay val="0"/>
      <c:spPr>
        <a:noFill/>
        <a:ln>
          <a:noFill/>
        </a:ln>
        <a:effectLst/>
      </c:spPr>
      <c:txPr>
        <a:bodyPr rot="0" spcFirstLastPara="1" vertOverflow="ellipsis" vert="horz" wrap="square" anchor="ctr" anchorCtr="1"/>
        <a:lstStyle/>
        <a:p>
          <a:pPr>
            <a:defRPr sz="900" b="0" i="0" u="none" strike="noStrike" kern="1200" baseline="0">
              <a:solidFill>
                <a:schemeClr val="accent1">
                  <a:lumMod val="50000"/>
                </a:schemeClr>
              </a:solidFill>
              <a:latin typeface="Calibri" panose="020F0502020204030204" pitchFamily="34" charset="0"/>
              <a:ea typeface="Calibri" panose="020F0502020204030204" pitchFamily="34" charset="0"/>
              <a:cs typeface="Calibri" panose="020F0502020204030204" pitchFamily="34" charset="0"/>
            </a:defRPr>
          </a:pPr>
          <a:endParaRPr lang="es-CO"/>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w="9525" cap="flat" cmpd="sng" algn="ctr">
      <a:noFill/>
      <a:round/>
    </a:ln>
    <a:effectLst/>
  </c:spPr>
  <c:txPr>
    <a:bodyPr/>
    <a:lstStyle/>
    <a:p>
      <a:pPr>
        <a:defRPr b="0">
          <a:solidFill>
            <a:schemeClr val="accent1">
              <a:lumMod val="50000"/>
            </a:schemeClr>
          </a:solidFill>
          <a:latin typeface="Calibri" panose="020F0502020204030204" pitchFamily="34" charset="0"/>
          <a:ea typeface="Calibri" panose="020F0502020204030204" pitchFamily="34" charset="0"/>
          <a:cs typeface="Calibri" panose="020F0502020204030204" pitchFamily="34" charset="0"/>
        </a:defRPr>
      </a:pPr>
      <a:endParaRPr lang="es-CO"/>
    </a:p>
  </c:txPr>
  <c:externalData r:id="rId3">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8"/>
    </mc:Choice>
    <mc:Fallback>
      <c:style val="8"/>
    </mc:Fallback>
  </mc:AlternateContent>
  <c:clrMapOvr bg1="lt1" tx1="dk1" bg2="lt2" tx2="dk2" accent1="accent1" accent2="accent2" accent3="accent3" accent4="accent4" accent5="accent5" accent6="accent6" hlink="hlink" folHlink="folHlink"/>
  <c:chart>
    <c:title>
      <c:tx>
        <c:rich>
          <a:bodyPr rot="0" spcFirstLastPara="1" vertOverflow="ellipsis" vert="horz" wrap="square" anchor="ctr" anchorCtr="1"/>
          <a:lstStyle/>
          <a:p>
            <a:pPr>
              <a:defRPr sz="1800" b="0" i="0" u="none" strike="noStrike" kern="1200" cap="none" spc="50" baseline="0">
                <a:solidFill>
                  <a:schemeClr val="tx1">
                    <a:lumMod val="65000"/>
                    <a:lumOff val="35000"/>
                  </a:schemeClr>
                </a:solidFill>
                <a:latin typeface="+mn-lt"/>
                <a:ea typeface="+mn-ea"/>
                <a:cs typeface="+mn-cs"/>
              </a:defRPr>
            </a:pPr>
            <a:r>
              <a:rPr lang="es-CO" sz="1800" b="0" i="0" u="none" strike="noStrike" cap="none" baseline="0">
                <a:effectLst/>
              </a:rPr>
              <a:t>TOTAL DE TONELADAS: </a:t>
            </a:r>
            <a:r>
              <a:rPr lang="es-CO" sz="1800" b="1" i="0" u="none" strike="noStrike" cap="none" baseline="0">
                <a:effectLst/>
              </a:rPr>
              <a:t>248.913,87</a:t>
            </a:r>
            <a:r>
              <a:rPr lang="es-CO" sz="1800" b="0" i="0" u="none" strike="noStrike" cap="none" baseline="0"/>
              <a:t> </a:t>
            </a:r>
            <a:r>
              <a:rPr lang="es-CO" sz="1800" b="1" i="0" u="none" strike="noStrike" cap="none" baseline="0"/>
              <a:t> </a:t>
            </a:r>
            <a:endParaRPr lang="es-ES" sz="1800" b="1" i="0" u="none" strike="noStrike" kern="1200" cap="none" spc="50" baseline="0">
              <a:solidFill>
                <a:sysClr val="windowText" lastClr="000000">
                  <a:lumMod val="65000"/>
                  <a:lumOff val="35000"/>
                </a:sysClr>
              </a:solidFill>
              <a:latin typeface="+mn-lt"/>
              <a:ea typeface="+mn-ea"/>
              <a:cs typeface="+mn-cs"/>
            </a:endParaRPr>
          </a:p>
        </c:rich>
      </c:tx>
      <c:layout>
        <c:manualLayout>
          <c:xMode val="edge"/>
          <c:yMode val="edge"/>
          <c:x val="0.55752186590139841"/>
          <c:y val="0.1859218247672203"/>
        </c:manualLayout>
      </c:layout>
      <c:overlay val="0"/>
      <c:spPr>
        <a:noFill/>
        <a:ln>
          <a:noFill/>
        </a:ln>
        <a:effectLst/>
      </c:spPr>
      <c:txPr>
        <a:bodyPr rot="0" spcFirstLastPara="1" vertOverflow="ellipsis" vert="horz" wrap="square" anchor="ctr" anchorCtr="1"/>
        <a:lstStyle/>
        <a:p>
          <a:pPr>
            <a:defRPr sz="1800" b="0" i="0" u="none" strike="noStrike" kern="1200" cap="none" spc="50" baseline="0">
              <a:solidFill>
                <a:schemeClr val="tx1">
                  <a:lumMod val="65000"/>
                  <a:lumOff val="35000"/>
                </a:schemeClr>
              </a:solidFill>
              <a:latin typeface="+mn-lt"/>
              <a:ea typeface="+mn-ea"/>
              <a:cs typeface="+mn-cs"/>
            </a:defRPr>
          </a:pPr>
          <a:endParaRPr lang="es-ES"/>
        </a:p>
      </c:txPr>
    </c:title>
    <c:autoTitleDeleted val="0"/>
    <c:plotArea>
      <c:layout/>
      <c:barChart>
        <c:barDir val="col"/>
        <c:grouping val="clustered"/>
        <c:varyColors val="0"/>
        <c:ser>
          <c:idx val="0"/>
          <c:order val="0"/>
          <c:spPr>
            <a:noFill/>
            <a:ln w="25400" cap="flat" cmpd="sng" algn="ctr">
              <a:solidFill>
                <a:schemeClr val="accent6"/>
              </a:solidFill>
              <a:miter lim="800000"/>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1">
                        <a:lumMod val="65000"/>
                        <a:lumOff val="35000"/>
                      </a:schemeClr>
                    </a:solidFill>
                    <a:latin typeface="+mn-lt"/>
                    <a:ea typeface="+mn-ea"/>
                    <a:cs typeface="+mn-cs"/>
                  </a:defRPr>
                </a:pPr>
                <a:endParaRPr lang="es-CO"/>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'[Datos Presentación.xlsx]ARROJO_CLANDESTINO 2018-2023'!$C$113:$G$113</c:f>
              <c:strCache>
                <c:ptCount val="5"/>
                <c:pt idx="0">
                  <c:v>PROMOAMBIENTAL SAS</c:v>
                </c:pt>
                <c:pt idx="1">
                  <c:v>LIME S.A. E.S.P.</c:v>
                </c:pt>
                <c:pt idx="2">
                  <c:v>CIUDAD LIMPIA</c:v>
                </c:pt>
                <c:pt idx="3">
                  <c:v>BOGOTÁ LIMPIA</c:v>
                </c:pt>
                <c:pt idx="4">
                  <c:v>ÁREA LIMPIA</c:v>
                </c:pt>
              </c:strCache>
            </c:strRef>
          </c:cat>
          <c:val>
            <c:numRef>
              <c:f>'[Datos Presentación.xlsx]ARROJO_CLANDESTINO 2018-2023'!$C$129:$G$129</c:f>
              <c:numCache>
                <c:formatCode>_(* #,##0.00_);_(* \(#,##0.00\);_(* "-"??_);_(@_)</c:formatCode>
                <c:ptCount val="5"/>
                <c:pt idx="0">
                  <c:v>29424.480000000003</c:v>
                </c:pt>
                <c:pt idx="1">
                  <c:v>116623.52</c:v>
                </c:pt>
                <c:pt idx="2">
                  <c:v>44817.69999999999</c:v>
                </c:pt>
                <c:pt idx="3">
                  <c:v>24482.91</c:v>
                </c:pt>
                <c:pt idx="4">
                  <c:v>33565.259999999995</c:v>
                </c:pt>
              </c:numCache>
            </c:numRef>
          </c:val>
          <c:extLst>
            <c:ext xmlns:c16="http://schemas.microsoft.com/office/drawing/2014/chart" uri="{C3380CC4-5D6E-409C-BE32-E72D297353CC}">
              <c16:uniqueId val="{00000000-8E13-407D-B52F-E2704EFA23D1}"/>
            </c:ext>
          </c:extLst>
        </c:ser>
        <c:dLbls>
          <c:showLegendKey val="0"/>
          <c:showVal val="0"/>
          <c:showCatName val="0"/>
          <c:showSerName val="0"/>
          <c:showPercent val="0"/>
          <c:showBubbleSize val="0"/>
        </c:dLbls>
        <c:gapWidth val="164"/>
        <c:overlap val="-35"/>
        <c:axId val="346254336"/>
        <c:axId val="348204416"/>
      </c:barChart>
      <c:catAx>
        <c:axId val="346254336"/>
        <c:scaling>
          <c:orientation val="minMax"/>
        </c:scaling>
        <c:delete val="0"/>
        <c:axPos val="b"/>
        <c:numFmt formatCode="General" sourceLinked="0"/>
        <c:majorTickMark val="none"/>
        <c:minorTickMark val="none"/>
        <c:tickLblPos val="nextTo"/>
        <c:spPr>
          <a:noFill/>
          <a:ln>
            <a:noFill/>
          </a:ln>
          <a:effectLst/>
        </c:spPr>
        <c:txPr>
          <a:bodyPr rot="-60000000" spcFirstLastPara="1" vertOverflow="ellipsis" vert="horz" wrap="square" anchor="ctr" anchorCtr="1"/>
          <a:lstStyle/>
          <a:p>
            <a:pPr>
              <a:defRPr sz="1200" b="1" i="0" u="none" strike="noStrike" kern="1200" baseline="0">
                <a:solidFill>
                  <a:schemeClr val="tx1">
                    <a:lumMod val="50000"/>
                    <a:lumOff val="50000"/>
                  </a:schemeClr>
                </a:solidFill>
                <a:latin typeface="+mn-lt"/>
                <a:ea typeface="+mn-ea"/>
                <a:cs typeface="+mn-cs"/>
              </a:defRPr>
            </a:pPr>
            <a:endParaRPr lang="es-CO"/>
          </a:p>
        </c:txPr>
        <c:crossAx val="348204416"/>
        <c:crosses val="autoZero"/>
        <c:auto val="1"/>
        <c:lblAlgn val="ctr"/>
        <c:lblOffset val="100"/>
        <c:noMultiLvlLbl val="0"/>
      </c:catAx>
      <c:valAx>
        <c:axId val="348204416"/>
        <c:scaling>
          <c:orientation val="minMax"/>
        </c:scaling>
        <c:delete val="0"/>
        <c:axPos val="l"/>
        <c:numFmt formatCode="_(* #,##0.00_);_(* \(#,##0.00\);_(* &quot;-&quot;??_);_(@_)"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tx1">
                    <a:lumMod val="50000"/>
                    <a:lumOff val="50000"/>
                  </a:schemeClr>
                </a:solidFill>
                <a:latin typeface="+mn-lt"/>
                <a:ea typeface="+mn-ea"/>
                <a:cs typeface="+mn-cs"/>
              </a:defRPr>
            </a:pPr>
            <a:endParaRPr lang="es-CO"/>
          </a:p>
        </c:txPr>
        <c:crossAx val="346254336"/>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s-CO"/>
    </a:p>
  </c:txPr>
  <c:externalData r:id="rId4">
    <c:autoUpdate val="0"/>
  </c:externalData>
</c:chartSpace>
</file>

<file path=ppt/charts/chart4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0"/>
      <c:rotY val="0"/>
      <c:depthPercent val="100"/>
      <c:rAngAx val="0"/>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pie3DChart>
        <c:varyColors val="1"/>
        <c:ser>
          <c:idx val="0"/>
          <c:order val="0"/>
          <c:spPr>
            <a:scene3d>
              <a:camera prst="orthographicFront"/>
              <a:lightRig rig="threePt" dir="t"/>
            </a:scene3d>
            <a:sp3d>
              <a:bevelT/>
              <a:contourClr>
                <a:srgbClr val="000000"/>
              </a:contourClr>
            </a:sp3d>
          </c:spPr>
          <c:dPt>
            <c:idx val="0"/>
            <c:bubble3D val="0"/>
            <c:explosion val="6"/>
            <c:spPr>
              <a:solidFill>
                <a:schemeClr val="accent1"/>
              </a:solidFill>
              <a:ln w="25400">
                <a:solidFill>
                  <a:schemeClr val="lt1"/>
                </a:solidFill>
              </a:ln>
              <a:effectLst/>
              <a:scene3d>
                <a:camera prst="orthographicFront"/>
                <a:lightRig rig="threePt" dir="t"/>
              </a:scene3d>
              <a:sp3d contourW="25400">
                <a:bevelT/>
                <a:contourClr>
                  <a:schemeClr val="lt1"/>
                </a:contourClr>
              </a:sp3d>
            </c:spPr>
            <c:extLst>
              <c:ext xmlns:c16="http://schemas.microsoft.com/office/drawing/2014/chart" uri="{C3380CC4-5D6E-409C-BE32-E72D297353CC}">
                <c16:uniqueId val="{00000001-9EA6-4EC2-A9D6-32B9FA7CBAA5}"/>
              </c:ext>
            </c:extLst>
          </c:dPt>
          <c:dPt>
            <c:idx val="1"/>
            <c:bubble3D val="0"/>
            <c:spPr>
              <a:solidFill>
                <a:schemeClr val="accent2"/>
              </a:solidFill>
              <a:ln w="25400">
                <a:solidFill>
                  <a:schemeClr val="lt1"/>
                </a:solidFill>
              </a:ln>
              <a:effectLst/>
              <a:scene3d>
                <a:camera prst="orthographicFront"/>
                <a:lightRig rig="threePt" dir="t"/>
              </a:scene3d>
              <a:sp3d contourW="25400">
                <a:bevelT/>
                <a:contourClr>
                  <a:schemeClr val="lt1"/>
                </a:contourClr>
              </a:sp3d>
            </c:spPr>
            <c:extLst>
              <c:ext xmlns:c16="http://schemas.microsoft.com/office/drawing/2014/chart" uri="{C3380CC4-5D6E-409C-BE32-E72D297353CC}">
                <c16:uniqueId val="{00000003-9EA6-4EC2-A9D6-32B9FA7CBAA5}"/>
              </c:ext>
            </c:extLst>
          </c:dPt>
          <c:dLbls>
            <c:dLbl>
              <c:idx val="0"/>
              <c:layout>
                <c:manualLayout>
                  <c:x val="0.20205483350725736"/>
                  <c:y val="-0.1242301679503177"/>
                </c:manualLayout>
              </c:layout>
              <c:dLblPos val="bestFit"/>
              <c:showLegendKey val="0"/>
              <c:showVal val="1"/>
              <c:showCatName val="1"/>
              <c:showSerName val="0"/>
              <c:showPercent val="1"/>
              <c:showBubbleSize val="0"/>
              <c:extLst>
                <c:ext xmlns:c15="http://schemas.microsoft.com/office/drawing/2012/chart" uri="{CE6537A1-D6FC-4f65-9D91-7224C49458BB}">
                  <c15:layout>
                    <c:manualLayout>
                      <c:w val="0.13464142283419389"/>
                      <c:h val="0.19125683060109289"/>
                    </c:manualLayout>
                  </c15:layout>
                </c:ext>
                <c:ext xmlns:c16="http://schemas.microsoft.com/office/drawing/2014/chart" uri="{C3380CC4-5D6E-409C-BE32-E72D297353CC}">
                  <c16:uniqueId val="{00000001-9EA6-4EC2-A9D6-32B9FA7CBAA5}"/>
                </c:ext>
              </c:extLst>
            </c:dLbl>
            <c:dLbl>
              <c:idx val="1"/>
              <c:layout>
                <c:manualLayout>
                  <c:x val="-0.1382859672661399"/>
                  <c:y val="-1.5073935430202426E-3"/>
                </c:manualLayout>
              </c:layout>
              <c:dLblPos val="bestFit"/>
              <c:showLegendKey val="0"/>
              <c:showVal val="1"/>
              <c:showCatName val="1"/>
              <c:showSerName val="0"/>
              <c:showPercent val="1"/>
              <c:showBubbleSize val="0"/>
              <c:extLst>
                <c:ext xmlns:c15="http://schemas.microsoft.com/office/drawing/2012/chart" uri="{CE6537A1-D6FC-4f65-9D91-7224C49458BB}">
                  <c15:layout>
                    <c:manualLayout>
                      <c:w val="0.15274813539873783"/>
                      <c:h val="0.22040072859744991"/>
                    </c:manualLayout>
                  </c15:layout>
                </c:ext>
                <c:ext xmlns:c16="http://schemas.microsoft.com/office/drawing/2014/chart" uri="{C3380CC4-5D6E-409C-BE32-E72D297353CC}">
                  <c16:uniqueId val="{00000003-9EA6-4EC2-A9D6-32B9FA7CBAA5}"/>
                </c:ext>
              </c:extLst>
            </c:dLbl>
            <c:spPr>
              <a:noFill/>
              <a:ln>
                <a:noFill/>
              </a:ln>
              <a:effectLst/>
            </c:spPr>
            <c:txPr>
              <a:bodyPr rot="0" spcFirstLastPara="1" vertOverflow="ellipsis" vert="horz" wrap="square" anchor="ctr" anchorCtr="1"/>
              <a:lstStyle/>
              <a:p>
                <a:pPr>
                  <a:defRPr sz="900" b="0" i="0" u="none" strike="noStrike" kern="1200" baseline="0">
                    <a:solidFill>
                      <a:schemeClr val="accent1">
                        <a:lumMod val="50000"/>
                      </a:schemeClr>
                    </a:solidFill>
                    <a:latin typeface="Calibri" panose="020F0502020204030204" pitchFamily="34" charset="0"/>
                    <a:ea typeface="Calibri" panose="020F0502020204030204" pitchFamily="34" charset="0"/>
                    <a:cs typeface="Calibri" panose="020F0502020204030204" pitchFamily="34" charset="0"/>
                  </a:defRPr>
                </a:pPr>
                <a:endParaRPr lang="es-CO"/>
              </a:p>
            </c:txPr>
            <c:dLblPos val="bestFit"/>
            <c:showLegendKey val="0"/>
            <c:showVal val="1"/>
            <c:showCatName val="1"/>
            <c:showSerName val="0"/>
            <c:showPercent val="1"/>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'Nov 2024'!$N$177:$N$178</c:f>
              <c:strCache>
                <c:ptCount val="2"/>
                <c:pt idx="0">
                  <c:v>CARTERA VENCIDA</c:v>
                </c:pt>
                <c:pt idx="1">
                  <c:v>CARTERA VIGENCIA</c:v>
                </c:pt>
              </c:strCache>
            </c:strRef>
          </c:cat>
          <c:val>
            <c:numRef>
              <c:f>'Nov 2024'!$P$177:$P$178</c:f>
              <c:numCache>
                <c:formatCode>_-* #,##0_-;\-* #,##0_-;_-* "-"??_-;_-@_-</c:formatCode>
                <c:ptCount val="2"/>
                <c:pt idx="0">
                  <c:v>6406.088672150011</c:v>
                </c:pt>
                <c:pt idx="1">
                  <c:v>823.81222491999995</c:v>
                </c:pt>
              </c:numCache>
            </c:numRef>
          </c:val>
          <c:extLst>
            <c:ext xmlns:c16="http://schemas.microsoft.com/office/drawing/2014/chart" uri="{C3380CC4-5D6E-409C-BE32-E72D297353CC}">
              <c16:uniqueId val="{00000004-9EA6-4EC2-A9D6-32B9FA7CBAA5}"/>
            </c:ext>
          </c:extLst>
        </c:ser>
        <c:dLbls>
          <c:showLegendKey val="0"/>
          <c:showVal val="0"/>
          <c:showCatName val="0"/>
          <c:showSerName val="0"/>
          <c:showPercent val="0"/>
          <c:showBubbleSize val="0"/>
          <c:showLeaderLines val="1"/>
        </c:dLbls>
      </c:pie3DChart>
      <c:spPr>
        <a:noFill/>
        <a:ln>
          <a:noFill/>
        </a:ln>
        <a:effectLst/>
      </c:spPr>
    </c:plotArea>
    <c:legend>
      <c:legendPos val="b"/>
      <c:overlay val="0"/>
      <c:spPr>
        <a:noFill/>
        <a:ln>
          <a:noFill/>
        </a:ln>
        <a:effectLst/>
      </c:spPr>
      <c:txPr>
        <a:bodyPr rot="0" spcFirstLastPara="1" vertOverflow="ellipsis" vert="horz" wrap="square" anchor="ctr" anchorCtr="1"/>
        <a:lstStyle/>
        <a:p>
          <a:pPr>
            <a:defRPr sz="900" b="0" i="0" u="none" strike="noStrike" kern="1200" baseline="0">
              <a:solidFill>
                <a:schemeClr val="accent1">
                  <a:lumMod val="50000"/>
                </a:schemeClr>
              </a:solidFill>
              <a:latin typeface="Calibri" panose="020F0502020204030204" pitchFamily="34" charset="0"/>
              <a:ea typeface="Calibri" panose="020F0502020204030204" pitchFamily="34" charset="0"/>
              <a:cs typeface="Calibri" panose="020F0502020204030204" pitchFamily="34" charset="0"/>
            </a:defRPr>
          </a:pPr>
          <a:endParaRPr lang="es-CO"/>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w="9525" cap="flat" cmpd="sng" algn="ctr">
      <a:noFill/>
      <a:round/>
    </a:ln>
    <a:effectLst/>
  </c:spPr>
  <c:txPr>
    <a:bodyPr/>
    <a:lstStyle/>
    <a:p>
      <a:pPr>
        <a:defRPr sz="900" b="0">
          <a:solidFill>
            <a:schemeClr val="accent1">
              <a:lumMod val="50000"/>
            </a:schemeClr>
          </a:solidFill>
          <a:latin typeface="Calibri" panose="020F0502020204030204" pitchFamily="34" charset="0"/>
          <a:ea typeface="Calibri" panose="020F0502020204030204" pitchFamily="34" charset="0"/>
          <a:cs typeface="Calibri" panose="020F0502020204030204" pitchFamily="34" charset="0"/>
        </a:defRPr>
      </a:pPr>
      <a:endParaRPr lang="es-CO"/>
    </a:p>
  </c:txPr>
  <c:externalData r:id="rId3">
    <c:autoUpdate val="0"/>
  </c:externalData>
</c:chartSpace>
</file>

<file path=ppt/charts/chart4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0"/>
      <c:rotY val="0"/>
      <c:depthPercent val="100"/>
      <c:rAngAx val="0"/>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pie3DChart>
        <c:varyColors val="1"/>
        <c:dLbls>
          <c:dLblPos val="outEnd"/>
          <c:showLegendKey val="0"/>
          <c:showVal val="1"/>
          <c:showCatName val="0"/>
          <c:showSerName val="0"/>
          <c:showPercent val="0"/>
          <c:showBubbleSize val="0"/>
          <c:showLeaderLines val="0"/>
        </c:dLbls>
      </c:pie3DChart>
      <c:spPr>
        <a:noFill/>
        <a:ln w="25400">
          <a:noFill/>
        </a:ln>
        <a:effectLst/>
      </c:spPr>
    </c:plotArea>
    <c:plotVisOnly val="1"/>
    <c:dispBlanksAs val="gap"/>
    <c:showDLblsOverMax val="0"/>
  </c:chart>
  <c:spPr>
    <a:noFill/>
    <a:ln>
      <a:noFill/>
    </a:ln>
    <a:effectLst/>
  </c:spPr>
  <c:txPr>
    <a:bodyPr/>
    <a:lstStyle/>
    <a:p>
      <a:pPr>
        <a:defRPr sz="1400">
          <a:solidFill>
            <a:schemeClr val="accent1">
              <a:lumMod val="50000"/>
            </a:schemeClr>
          </a:solidFill>
          <a:latin typeface="+mn-lt"/>
        </a:defRPr>
      </a:pPr>
      <a:endParaRPr lang="es-CO"/>
    </a:p>
  </c:txPr>
  <c:externalData r:id="rId1">
    <c:autoUpdate val="0"/>
  </c:externalData>
  <c:userShapes r:id="rId2"/>
</c:chartSpace>
</file>

<file path=ppt/charts/chart4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0"/>
      <c:rotY val="0"/>
      <c:depthPercent val="100"/>
      <c:rAngAx val="0"/>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pie3DChart>
        <c:varyColors val="1"/>
        <c:dLbls>
          <c:showLegendKey val="0"/>
          <c:showVal val="0"/>
          <c:showCatName val="0"/>
          <c:showSerName val="0"/>
          <c:showPercent val="0"/>
          <c:showBubbleSize val="0"/>
          <c:showLeaderLines val="0"/>
        </c:dLbls>
      </c:pie3DChart>
      <c:spPr>
        <a:noFill/>
        <a:ln>
          <a:noFill/>
        </a:ln>
        <a:effectLst/>
      </c:spPr>
    </c:plotArea>
    <c:legend>
      <c:legendPos val="b"/>
      <c:overlay val="0"/>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Arial" panose="020B0604020202020204" pitchFamily="34" charset="0"/>
            </a:defRPr>
          </a:pPr>
          <a:endParaRPr lang="es-CO"/>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w="9525" cap="flat" cmpd="sng" algn="ctr">
      <a:noFill/>
      <a:round/>
    </a:ln>
    <a:effectLst/>
  </c:spPr>
  <c:txPr>
    <a:bodyPr/>
    <a:lstStyle/>
    <a:p>
      <a:pPr>
        <a:defRPr sz="1000" b="1">
          <a:solidFill>
            <a:sysClr val="windowText" lastClr="000000"/>
          </a:solidFill>
          <a:latin typeface="Arial" panose="020B0604020202020204" pitchFamily="34" charset="0"/>
          <a:cs typeface="Arial" panose="020B0604020202020204" pitchFamily="34" charset="0"/>
        </a:defRPr>
      </a:pPr>
      <a:endParaRPr lang="es-CO"/>
    </a:p>
  </c:txPr>
  <c:externalData r:id="rId3">
    <c:autoUpdate val="0"/>
  </c:externalData>
</c:chartSpace>
</file>

<file path=ppt/charts/chart4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0"/>
      <c:rotY val="0"/>
      <c:depthPercent val="100"/>
      <c:rAngAx val="0"/>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pie3DChart>
        <c:varyColors val="1"/>
        <c:dLbls>
          <c:showLegendKey val="0"/>
          <c:showVal val="0"/>
          <c:showCatName val="0"/>
          <c:showSerName val="0"/>
          <c:showPercent val="0"/>
          <c:showBubbleSize val="0"/>
          <c:showLeaderLines val="0"/>
        </c:dLbls>
      </c:pie3DChart>
      <c:spPr>
        <a:noFill/>
        <a:ln>
          <a:noFill/>
        </a:ln>
        <a:effectLst/>
      </c:spPr>
    </c:plotArea>
    <c:legend>
      <c:legendPos val="b"/>
      <c:overlay val="0"/>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Arial" panose="020B0604020202020204" pitchFamily="34" charset="0"/>
            </a:defRPr>
          </a:pPr>
          <a:endParaRPr lang="es-CO"/>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w="9525" cap="flat" cmpd="sng" algn="ctr">
      <a:noFill/>
      <a:round/>
    </a:ln>
    <a:effectLst/>
  </c:spPr>
  <c:txPr>
    <a:bodyPr/>
    <a:lstStyle/>
    <a:p>
      <a:pPr>
        <a:defRPr sz="1000" b="0">
          <a:solidFill>
            <a:schemeClr val="accent1">
              <a:lumMod val="50000"/>
            </a:schemeClr>
          </a:solidFill>
          <a:latin typeface="Arial" panose="020B0604020202020204" pitchFamily="34" charset="0"/>
          <a:cs typeface="Arial" panose="020B0604020202020204" pitchFamily="34" charset="0"/>
        </a:defRPr>
      </a:pPr>
      <a:endParaRPr lang="es-CO"/>
    </a:p>
  </c:txPr>
  <c:externalData r:id="rId3">
    <c:autoUpdate val="0"/>
  </c:externalData>
</c:chartSpace>
</file>

<file path=ppt/charts/chart4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0"/>
      <c:rotY val="0"/>
      <c:depthPercent val="100"/>
      <c:rAngAx val="0"/>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pie3DChart>
        <c:varyColors val="1"/>
        <c:ser>
          <c:idx val="0"/>
          <c:order val="0"/>
          <c:tx>
            <c:strRef>
              <c:f>'Nov 2024'!$O$174:$O$175</c:f>
              <c:strCache>
                <c:ptCount val="2"/>
                <c:pt idx="0">
                  <c:v>FACTURAC</c:v>
                </c:pt>
                <c:pt idx="1">
                  <c:v>CONJUNTA</c:v>
                </c:pt>
              </c:strCache>
            </c:strRef>
          </c:tx>
          <c:spPr>
            <a:scene3d>
              <a:camera prst="orthographicFront"/>
              <a:lightRig rig="threePt" dir="t"/>
            </a:scene3d>
            <a:sp3d>
              <a:bevelT/>
              <a:contourClr>
                <a:srgbClr val="000000"/>
              </a:contourClr>
            </a:sp3d>
          </c:spPr>
          <c:dPt>
            <c:idx val="0"/>
            <c:bubble3D val="0"/>
            <c:explosion val="11"/>
            <c:spPr>
              <a:solidFill>
                <a:schemeClr val="accent1"/>
              </a:solidFill>
              <a:ln w="25400">
                <a:solidFill>
                  <a:schemeClr val="lt1"/>
                </a:solidFill>
              </a:ln>
              <a:effectLst/>
              <a:scene3d>
                <a:camera prst="orthographicFront"/>
                <a:lightRig rig="threePt" dir="t"/>
              </a:scene3d>
              <a:sp3d contourW="25400">
                <a:bevelT/>
                <a:contourClr>
                  <a:schemeClr val="lt1"/>
                </a:contourClr>
              </a:sp3d>
            </c:spPr>
            <c:extLst>
              <c:ext xmlns:c16="http://schemas.microsoft.com/office/drawing/2014/chart" uri="{C3380CC4-5D6E-409C-BE32-E72D297353CC}">
                <c16:uniqueId val="{00000001-2309-4C4D-997B-B84FD62E4F15}"/>
              </c:ext>
            </c:extLst>
          </c:dPt>
          <c:dPt>
            <c:idx val="1"/>
            <c:bubble3D val="0"/>
            <c:spPr>
              <a:solidFill>
                <a:schemeClr val="accent2"/>
              </a:solidFill>
              <a:ln w="25400">
                <a:solidFill>
                  <a:schemeClr val="lt1"/>
                </a:solidFill>
              </a:ln>
              <a:effectLst/>
              <a:scene3d>
                <a:camera prst="orthographicFront"/>
                <a:lightRig rig="threePt" dir="t"/>
              </a:scene3d>
              <a:sp3d contourW="25400">
                <a:bevelT/>
                <a:contourClr>
                  <a:schemeClr val="lt1"/>
                </a:contourClr>
              </a:sp3d>
            </c:spPr>
            <c:extLst>
              <c:ext xmlns:c16="http://schemas.microsoft.com/office/drawing/2014/chart" uri="{C3380CC4-5D6E-409C-BE32-E72D297353CC}">
                <c16:uniqueId val="{00000003-2309-4C4D-997B-B84FD62E4F15}"/>
              </c:ext>
            </c:extLst>
          </c:dPt>
          <c:dLbls>
            <c:dLbl>
              <c:idx val="0"/>
              <c:layout>
                <c:manualLayout>
                  <c:x val="-1.0303194859263277E-2"/>
                  <c:y val="-7.8006112249667428E-2"/>
                </c:manualLayout>
              </c:layout>
              <c:dLblPos val="bestFit"/>
              <c:showLegendKey val="0"/>
              <c:showVal val="1"/>
              <c:showCatName val="1"/>
              <c:showSerName val="0"/>
              <c:showPercent val="1"/>
              <c:showBubbleSize val="0"/>
              <c:extLst>
                <c:ext xmlns:c15="http://schemas.microsoft.com/office/drawing/2012/chart" uri="{CE6537A1-D6FC-4f65-9D91-7224C49458BB}">
                  <c15:layout>
                    <c:manualLayout>
                      <c:w val="0.11081496474382709"/>
                      <c:h val="0.22661201596375793"/>
                    </c:manualLayout>
                  </c15:layout>
                </c:ext>
                <c:ext xmlns:c16="http://schemas.microsoft.com/office/drawing/2014/chart" uri="{C3380CC4-5D6E-409C-BE32-E72D297353CC}">
                  <c16:uniqueId val="{00000001-2309-4C4D-997B-B84FD62E4F15}"/>
                </c:ext>
              </c:extLst>
            </c:dLbl>
            <c:dLbl>
              <c:idx val="1"/>
              <c:layout>
                <c:manualLayout>
                  <c:x val="-4.2306173327080185E-2"/>
                  <c:y val="5.4267428900154603E-2"/>
                </c:manualLayout>
              </c:layout>
              <c:dLblPos val="bestFit"/>
              <c:showLegendKey val="0"/>
              <c:showVal val="1"/>
              <c:showCatName val="1"/>
              <c:showSerName val="0"/>
              <c:showPercent val="1"/>
              <c:showBubbleSize val="0"/>
              <c:extLst>
                <c:ext xmlns:c15="http://schemas.microsoft.com/office/drawing/2012/chart" uri="{CE6537A1-D6FC-4f65-9D91-7224C49458BB}">
                  <c15:layout>
                    <c:manualLayout>
                      <c:w val="0.12854754440961338"/>
                      <c:h val="0.25218279221946566"/>
                    </c:manualLayout>
                  </c15:layout>
                </c:ext>
                <c:ext xmlns:c16="http://schemas.microsoft.com/office/drawing/2014/chart" uri="{C3380CC4-5D6E-409C-BE32-E72D297353CC}">
                  <c16:uniqueId val="{00000003-2309-4C4D-997B-B84FD62E4F15}"/>
                </c:ext>
              </c:extLst>
            </c:dLbl>
            <c:spPr>
              <a:noFill/>
              <a:ln>
                <a:noFill/>
              </a:ln>
              <a:effectLst/>
            </c:spPr>
            <c:txPr>
              <a:bodyPr rot="0" spcFirstLastPara="1" vertOverflow="ellipsis" vert="horz" wrap="square" anchor="ctr" anchorCtr="1"/>
              <a:lstStyle/>
              <a:p>
                <a:pPr>
                  <a:defRPr sz="900" b="0" i="0" u="none" strike="noStrike" kern="1200" baseline="0">
                    <a:solidFill>
                      <a:schemeClr val="accent1">
                        <a:lumMod val="50000"/>
                      </a:schemeClr>
                    </a:solidFill>
                    <a:latin typeface="Calibri" panose="020F0502020204030204" pitchFamily="34" charset="0"/>
                    <a:ea typeface="Calibri" panose="020F0502020204030204" pitchFamily="34" charset="0"/>
                    <a:cs typeface="Calibri" panose="020F0502020204030204" pitchFamily="34" charset="0"/>
                  </a:defRPr>
                </a:pPr>
                <a:endParaRPr lang="es-CO"/>
              </a:p>
            </c:txPr>
            <c:dLblPos val="bestFit"/>
            <c:showLegendKey val="0"/>
            <c:showVal val="1"/>
            <c:showCatName val="1"/>
            <c:showSerName val="0"/>
            <c:showPercent val="1"/>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'Nov 2024'!$N$176:$N$177</c:f>
              <c:strCache>
                <c:ptCount val="2"/>
                <c:pt idx="0">
                  <c:v>VENCIDA</c:v>
                </c:pt>
                <c:pt idx="1">
                  <c:v>VIGENCIA</c:v>
                </c:pt>
              </c:strCache>
            </c:strRef>
          </c:cat>
          <c:val>
            <c:numRef>
              <c:f>'Nov 2024'!$O$176:$O$177</c:f>
              <c:numCache>
                <c:formatCode>_-* #,##0_-;\-* #,##0_-;_-* "-"??_-;_-@_-</c:formatCode>
                <c:ptCount val="2"/>
                <c:pt idx="0">
                  <c:v>3522.7273521999027</c:v>
                </c:pt>
                <c:pt idx="1">
                  <c:v>6496.4542345432528</c:v>
                </c:pt>
              </c:numCache>
            </c:numRef>
          </c:val>
          <c:extLst>
            <c:ext xmlns:c16="http://schemas.microsoft.com/office/drawing/2014/chart" uri="{C3380CC4-5D6E-409C-BE32-E72D297353CC}">
              <c16:uniqueId val="{00000004-2309-4C4D-997B-B84FD62E4F15}"/>
            </c:ext>
          </c:extLst>
        </c:ser>
        <c:dLbls>
          <c:showLegendKey val="0"/>
          <c:showVal val="0"/>
          <c:showCatName val="0"/>
          <c:showSerName val="0"/>
          <c:showPercent val="0"/>
          <c:showBubbleSize val="0"/>
          <c:showLeaderLines val="1"/>
        </c:dLbls>
      </c:pie3DChart>
      <c:spPr>
        <a:noFill/>
        <a:ln>
          <a:noFill/>
        </a:ln>
        <a:effectLst/>
      </c:spPr>
    </c:plotArea>
    <c:legend>
      <c:legendPos val="b"/>
      <c:overlay val="0"/>
      <c:spPr>
        <a:noFill/>
        <a:ln>
          <a:noFill/>
        </a:ln>
        <a:effectLst/>
      </c:spPr>
      <c:txPr>
        <a:bodyPr rot="0" spcFirstLastPara="1" vertOverflow="ellipsis" vert="horz" wrap="square" anchor="ctr" anchorCtr="1"/>
        <a:lstStyle/>
        <a:p>
          <a:pPr>
            <a:defRPr sz="900" b="0" i="0" u="none" strike="noStrike" kern="1200" baseline="0">
              <a:solidFill>
                <a:schemeClr val="accent1">
                  <a:lumMod val="50000"/>
                </a:schemeClr>
              </a:solidFill>
              <a:latin typeface="Calibri" panose="020F0502020204030204" pitchFamily="34" charset="0"/>
              <a:ea typeface="Calibri" panose="020F0502020204030204" pitchFamily="34" charset="0"/>
              <a:cs typeface="Calibri" panose="020F0502020204030204" pitchFamily="34" charset="0"/>
            </a:defRPr>
          </a:pPr>
          <a:endParaRPr lang="es-CO"/>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w="9525" cap="flat" cmpd="sng" algn="ctr">
      <a:noFill/>
      <a:round/>
    </a:ln>
    <a:effectLst/>
  </c:spPr>
  <c:txPr>
    <a:bodyPr/>
    <a:lstStyle/>
    <a:p>
      <a:pPr>
        <a:defRPr b="0">
          <a:solidFill>
            <a:schemeClr val="accent1">
              <a:lumMod val="50000"/>
            </a:schemeClr>
          </a:solidFill>
          <a:latin typeface="Calibri" panose="020F0502020204030204" pitchFamily="34" charset="0"/>
          <a:ea typeface="Calibri" panose="020F0502020204030204" pitchFamily="34" charset="0"/>
          <a:cs typeface="Calibri" panose="020F0502020204030204" pitchFamily="34" charset="0"/>
        </a:defRPr>
      </a:pPr>
      <a:endParaRPr lang="es-CO"/>
    </a:p>
  </c:txPr>
  <c:externalData r:id="rId3">
    <c:autoUpdate val="0"/>
  </c:externalData>
</c:chartSpace>
</file>

<file path=ppt/charts/chart4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0"/>
      <c:rotY val="0"/>
      <c:depthPercent val="100"/>
      <c:rAngAx val="0"/>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pie3DChart>
        <c:varyColors val="1"/>
        <c:ser>
          <c:idx val="0"/>
          <c:order val="0"/>
          <c:spPr>
            <a:scene3d>
              <a:camera prst="orthographicFront"/>
              <a:lightRig rig="threePt" dir="t"/>
            </a:scene3d>
            <a:sp3d>
              <a:bevelT/>
              <a:contourClr>
                <a:srgbClr val="000000"/>
              </a:contourClr>
            </a:sp3d>
          </c:spPr>
          <c:dPt>
            <c:idx val="0"/>
            <c:bubble3D val="0"/>
            <c:explosion val="6"/>
            <c:spPr>
              <a:solidFill>
                <a:schemeClr val="accent1"/>
              </a:solidFill>
              <a:ln w="25400">
                <a:solidFill>
                  <a:schemeClr val="lt1"/>
                </a:solidFill>
              </a:ln>
              <a:effectLst/>
              <a:scene3d>
                <a:camera prst="orthographicFront"/>
                <a:lightRig rig="threePt" dir="t"/>
              </a:scene3d>
              <a:sp3d contourW="25400">
                <a:bevelT/>
                <a:contourClr>
                  <a:schemeClr val="lt1"/>
                </a:contourClr>
              </a:sp3d>
            </c:spPr>
            <c:extLst>
              <c:ext xmlns:c16="http://schemas.microsoft.com/office/drawing/2014/chart" uri="{C3380CC4-5D6E-409C-BE32-E72D297353CC}">
                <c16:uniqueId val="{00000001-CE81-444D-9F40-751D53C48EC6}"/>
              </c:ext>
            </c:extLst>
          </c:dPt>
          <c:dPt>
            <c:idx val="1"/>
            <c:bubble3D val="0"/>
            <c:spPr>
              <a:solidFill>
                <a:schemeClr val="accent2"/>
              </a:solidFill>
              <a:ln w="25400">
                <a:solidFill>
                  <a:schemeClr val="lt1"/>
                </a:solidFill>
              </a:ln>
              <a:effectLst/>
              <a:scene3d>
                <a:camera prst="orthographicFront"/>
                <a:lightRig rig="threePt" dir="t"/>
              </a:scene3d>
              <a:sp3d contourW="25400">
                <a:bevelT/>
                <a:contourClr>
                  <a:schemeClr val="lt1"/>
                </a:contourClr>
              </a:sp3d>
            </c:spPr>
            <c:extLst>
              <c:ext xmlns:c16="http://schemas.microsoft.com/office/drawing/2014/chart" uri="{C3380CC4-5D6E-409C-BE32-E72D297353CC}">
                <c16:uniqueId val="{00000003-CE81-444D-9F40-751D53C48EC6}"/>
              </c:ext>
            </c:extLst>
          </c:dPt>
          <c:dLbls>
            <c:dLbl>
              <c:idx val="0"/>
              <c:layout>
                <c:manualLayout>
                  <c:x val="0.20205483350725736"/>
                  <c:y val="-0.1242301679503177"/>
                </c:manualLayout>
              </c:layout>
              <c:dLblPos val="bestFit"/>
              <c:showLegendKey val="0"/>
              <c:showVal val="1"/>
              <c:showCatName val="1"/>
              <c:showSerName val="0"/>
              <c:showPercent val="1"/>
              <c:showBubbleSize val="0"/>
              <c:extLst>
                <c:ext xmlns:c15="http://schemas.microsoft.com/office/drawing/2012/chart" uri="{CE6537A1-D6FC-4f65-9D91-7224C49458BB}">
                  <c15:layout>
                    <c:manualLayout>
                      <c:w val="0.13464142283419389"/>
                      <c:h val="0.19125683060109289"/>
                    </c:manualLayout>
                  </c15:layout>
                </c:ext>
                <c:ext xmlns:c16="http://schemas.microsoft.com/office/drawing/2014/chart" uri="{C3380CC4-5D6E-409C-BE32-E72D297353CC}">
                  <c16:uniqueId val="{00000001-CE81-444D-9F40-751D53C48EC6}"/>
                </c:ext>
              </c:extLst>
            </c:dLbl>
            <c:dLbl>
              <c:idx val="1"/>
              <c:layout>
                <c:manualLayout>
                  <c:x val="-0.1382859672661399"/>
                  <c:y val="-1.5073935430202426E-3"/>
                </c:manualLayout>
              </c:layout>
              <c:dLblPos val="bestFit"/>
              <c:showLegendKey val="0"/>
              <c:showVal val="1"/>
              <c:showCatName val="1"/>
              <c:showSerName val="0"/>
              <c:showPercent val="1"/>
              <c:showBubbleSize val="0"/>
              <c:extLst>
                <c:ext xmlns:c15="http://schemas.microsoft.com/office/drawing/2012/chart" uri="{CE6537A1-D6FC-4f65-9D91-7224C49458BB}">
                  <c15:layout>
                    <c:manualLayout>
                      <c:w val="0.15274813539873783"/>
                      <c:h val="0.22040072859744991"/>
                    </c:manualLayout>
                  </c15:layout>
                </c:ext>
                <c:ext xmlns:c16="http://schemas.microsoft.com/office/drawing/2014/chart" uri="{C3380CC4-5D6E-409C-BE32-E72D297353CC}">
                  <c16:uniqueId val="{00000003-CE81-444D-9F40-751D53C48EC6}"/>
                </c:ext>
              </c:extLst>
            </c:dLbl>
            <c:spPr>
              <a:noFill/>
              <a:ln>
                <a:noFill/>
              </a:ln>
              <a:effectLst/>
            </c:spPr>
            <c:txPr>
              <a:bodyPr rot="0" spcFirstLastPara="1" vertOverflow="ellipsis" vert="horz" wrap="square" anchor="ctr" anchorCtr="1"/>
              <a:lstStyle/>
              <a:p>
                <a:pPr>
                  <a:defRPr sz="900" b="0" i="0" u="none" strike="noStrike" kern="1200" baseline="0">
                    <a:solidFill>
                      <a:schemeClr val="accent1">
                        <a:lumMod val="50000"/>
                      </a:schemeClr>
                    </a:solidFill>
                    <a:latin typeface="Calibri" panose="020F0502020204030204" pitchFamily="34" charset="0"/>
                    <a:ea typeface="Calibri" panose="020F0502020204030204" pitchFamily="34" charset="0"/>
                    <a:cs typeface="Calibri" panose="020F0502020204030204" pitchFamily="34" charset="0"/>
                  </a:defRPr>
                </a:pPr>
                <a:endParaRPr lang="es-CO"/>
              </a:p>
            </c:txPr>
            <c:dLblPos val="bestFit"/>
            <c:showLegendKey val="0"/>
            <c:showVal val="1"/>
            <c:showCatName val="1"/>
            <c:showSerName val="0"/>
            <c:showPercent val="1"/>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'Nov 2024'!$N$176:$N$177</c:f>
              <c:strCache>
                <c:ptCount val="2"/>
                <c:pt idx="0">
                  <c:v>VENCIDA</c:v>
                </c:pt>
                <c:pt idx="1">
                  <c:v>VIGENCIA</c:v>
                </c:pt>
              </c:strCache>
            </c:strRef>
          </c:cat>
          <c:val>
            <c:numRef>
              <c:f>'Nov 2024'!$P$176:$P$177</c:f>
              <c:numCache>
                <c:formatCode>_-* #,##0_-;\-* #,##0_-;_-* "-"??_-;_-@_-</c:formatCode>
                <c:ptCount val="2"/>
                <c:pt idx="0">
                  <c:v>1333.3094208599996</c:v>
                </c:pt>
                <c:pt idx="1">
                  <c:v>301.09525609999963</c:v>
                </c:pt>
              </c:numCache>
            </c:numRef>
          </c:val>
          <c:extLst>
            <c:ext xmlns:c16="http://schemas.microsoft.com/office/drawing/2014/chart" uri="{C3380CC4-5D6E-409C-BE32-E72D297353CC}">
              <c16:uniqueId val="{00000004-CE81-444D-9F40-751D53C48EC6}"/>
            </c:ext>
          </c:extLst>
        </c:ser>
        <c:dLbls>
          <c:showLegendKey val="0"/>
          <c:showVal val="0"/>
          <c:showCatName val="0"/>
          <c:showSerName val="0"/>
          <c:showPercent val="0"/>
          <c:showBubbleSize val="0"/>
          <c:showLeaderLines val="1"/>
        </c:dLbls>
      </c:pie3DChart>
      <c:spPr>
        <a:noFill/>
        <a:ln>
          <a:noFill/>
        </a:ln>
        <a:effectLst/>
      </c:spPr>
    </c:plotArea>
    <c:legend>
      <c:legendPos val="b"/>
      <c:overlay val="0"/>
      <c:spPr>
        <a:noFill/>
        <a:ln>
          <a:noFill/>
        </a:ln>
        <a:effectLst/>
      </c:spPr>
      <c:txPr>
        <a:bodyPr rot="0" spcFirstLastPara="1" vertOverflow="ellipsis" vert="horz" wrap="square" anchor="ctr" anchorCtr="1"/>
        <a:lstStyle/>
        <a:p>
          <a:pPr>
            <a:defRPr sz="900" b="0" i="0" u="none" strike="noStrike" kern="1200" baseline="0">
              <a:solidFill>
                <a:schemeClr val="accent1">
                  <a:lumMod val="50000"/>
                </a:schemeClr>
              </a:solidFill>
              <a:latin typeface="Calibri" panose="020F0502020204030204" pitchFamily="34" charset="0"/>
              <a:ea typeface="Calibri" panose="020F0502020204030204" pitchFamily="34" charset="0"/>
              <a:cs typeface="Calibri" panose="020F0502020204030204" pitchFamily="34" charset="0"/>
            </a:defRPr>
          </a:pPr>
          <a:endParaRPr lang="es-CO"/>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w="9525" cap="flat" cmpd="sng" algn="ctr">
      <a:noFill/>
      <a:round/>
    </a:ln>
    <a:effectLst/>
  </c:spPr>
  <c:txPr>
    <a:bodyPr/>
    <a:lstStyle/>
    <a:p>
      <a:pPr>
        <a:defRPr sz="900" b="0">
          <a:solidFill>
            <a:schemeClr val="accent1">
              <a:lumMod val="50000"/>
            </a:schemeClr>
          </a:solidFill>
          <a:latin typeface="Calibri" panose="020F0502020204030204" pitchFamily="34" charset="0"/>
          <a:ea typeface="Calibri" panose="020F0502020204030204" pitchFamily="34" charset="0"/>
          <a:cs typeface="Calibri" panose="020F0502020204030204" pitchFamily="34" charset="0"/>
        </a:defRPr>
      </a:pPr>
      <a:endParaRPr lang="es-CO"/>
    </a:p>
  </c:txPr>
  <c:externalData r:id="rId3">
    <c:autoUpdate val="0"/>
  </c:externalData>
</c:chartSpace>
</file>

<file path=ppt/charts/chart4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9.235363396485638E-2"/>
          <c:y val="7.6735996932361453E-2"/>
          <c:w val="0.89357312048380533"/>
          <c:h val="0.78414815624000267"/>
        </c:manualLayout>
      </c:layout>
      <c:barChart>
        <c:barDir val="col"/>
        <c:grouping val="clustered"/>
        <c:varyColors val="0"/>
        <c:ser>
          <c:idx val="0"/>
          <c:order val="0"/>
          <c:tx>
            <c:strRef>
              <c:f>'Nov 2024'!$E$92</c:f>
              <c:strCache>
                <c:ptCount val="1"/>
                <c:pt idx="0">
                  <c:v>Cartera Total</c:v>
                </c:pt>
              </c:strCache>
            </c:strRef>
          </c:tx>
          <c:spPr>
            <a:solidFill>
              <a:schemeClr val="accent1"/>
            </a:solidFill>
            <a:ln>
              <a:noFill/>
            </a:ln>
            <a:effectLst/>
            <a:scene3d>
              <a:camera prst="orthographicFront"/>
              <a:lightRig rig="threePt" dir="t"/>
            </a:scene3d>
            <a:sp3d>
              <a:bevelT/>
            </a:sp3d>
          </c:spPr>
          <c:invertIfNegative val="0"/>
          <c:dLbls>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Calibri" panose="020F0502020204030204" pitchFamily="34" charset="0"/>
                    <a:cs typeface="Calibri" panose="020F0502020204030204" pitchFamily="34" charset="0"/>
                  </a:defRPr>
                </a:pPr>
                <a:endParaRPr lang="es-CO"/>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6350" cap="flat" cmpd="sng" algn="ctr">
                      <a:solidFill>
                        <a:schemeClr val="tx1"/>
                      </a:solidFill>
                      <a:prstDash val="solid"/>
                      <a:round/>
                    </a:ln>
                    <a:effectLst/>
                  </c:spPr>
                </c15:leaderLines>
              </c:ext>
            </c:extLst>
          </c:dLbls>
          <c:cat>
            <c:numRef>
              <c:f>'Nov 2024'!$D$168:$D$173</c:f>
              <c:numCache>
                <c:formatCode>mmm\-yyyy</c:formatCode>
                <c:ptCount val="6"/>
                <c:pt idx="0">
                  <c:v>45444</c:v>
                </c:pt>
                <c:pt idx="1">
                  <c:v>45474</c:v>
                </c:pt>
                <c:pt idx="2">
                  <c:v>45505</c:v>
                </c:pt>
                <c:pt idx="3">
                  <c:v>45536</c:v>
                </c:pt>
                <c:pt idx="4">
                  <c:v>45566</c:v>
                </c:pt>
                <c:pt idx="5">
                  <c:v>45597</c:v>
                </c:pt>
              </c:numCache>
            </c:numRef>
          </c:cat>
          <c:val>
            <c:numRef>
              <c:f>'Nov 2024'!$E$168:$E$173</c:f>
              <c:numCache>
                <c:formatCode>"$"#,##0_);[Red]\("$"#,##0\)</c:formatCode>
                <c:ptCount val="6"/>
                <c:pt idx="0">
                  <c:v>28762769333</c:v>
                </c:pt>
                <c:pt idx="1">
                  <c:v>30972557462.398529</c:v>
                </c:pt>
                <c:pt idx="2">
                  <c:v>31317616109.549507</c:v>
                </c:pt>
                <c:pt idx="3">
                  <c:v>29957025099.993237</c:v>
                </c:pt>
                <c:pt idx="4">
                  <c:v>25358886145</c:v>
                </c:pt>
                <c:pt idx="5">
                  <c:v>29588894823.582405</c:v>
                </c:pt>
              </c:numCache>
            </c:numRef>
          </c:val>
          <c:extLst>
            <c:ext xmlns:c16="http://schemas.microsoft.com/office/drawing/2014/chart" uri="{C3380CC4-5D6E-409C-BE32-E72D297353CC}">
              <c16:uniqueId val="{00000000-B431-4140-8BBA-B71A3128668F}"/>
            </c:ext>
          </c:extLst>
        </c:ser>
        <c:ser>
          <c:idx val="1"/>
          <c:order val="1"/>
          <c:tx>
            <c:strRef>
              <c:f>'Nov 2024'!$F$92</c:f>
              <c:strCache>
                <c:ptCount val="1"/>
                <c:pt idx="0">
                  <c:v>Cartera  Vigencia</c:v>
                </c:pt>
              </c:strCache>
            </c:strRef>
          </c:tx>
          <c:spPr>
            <a:solidFill>
              <a:schemeClr val="accent2"/>
            </a:solidFill>
            <a:ln>
              <a:noFill/>
            </a:ln>
            <a:effectLst/>
            <a:scene3d>
              <a:camera prst="orthographicFront"/>
              <a:lightRig rig="threePt" dir="t"/>
            </a:scene3d>
            <a:sp3d>
              <a:bevelT/>
            </a:sp3d>
          </c:spPr>
          <c:invertIfNegative val="0"/>
          <c:dLbls>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Calibri" panose="020F0502020204030204" pitchFamily="34" charset="0"/>
                    <a:cs typeface="Calibri" panose="020F0502020204030204" pitchFamily="34" charset="0"/>
                  </a:defRPr>
                </a:pPr>
                <a:endParaRPr lang="es-CO"/>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6350" cap="flat" cmpd="sng" algn="ctr">
                      <a:solidFill>
                        <a:schemeClr val="tx1"/>
                      </a:solidFill>
                      <a:prstDash val="solid"/>
                      <a:round/>
                    </a:ln>
                    <a:effectLst/>
                  </c:spPr>
                </c15:leaderLines>
              </c:ext>
            </c:extLst>
          </c:dLbls>
          <c:cat>
            <c:numRef>
              <c:f>'Nov 2024'!$D$168:$D$173</c:f>
              <c:numCache>
                <c:formatCode>mmm\-yyyy</c:formatCode>
                <c:ptCount val="6"/>
                <c:pt idx="0">
                  <c:v>45444</c:v>
                </c:pt>
                <c:pt idx="1">
                  <c:v>45474</c:v>
                </c:pt>
                <c:pt idx="2">
                  <c:v>45505</c:v>
                </c:pt>
                <c:pt idx="3">
                  <c:v>45536</c:v>
                </c:pt>
                <c:pt idx="4">
                  <c:v>45566</c:v>
                </c:pt>
                <c:pt idx="5">
                  <c:v>45597</c:v>
                </c:pt>
              </c:numCache>
            </c:numRef>
          </c:cat>
          <c:val>
            <c:numRef>
              <c:f>'Nov 2024'!$F$168:$F$173</c:f>
              <c:numCache>
                <c:formatCode>"$"#,##0_);[Red]\("$"#,##0\)</c:formatCode>
                <c:ptCount val="6"/>
                <c:pt idx="0">
                  <c:v>13813600801</c:v>
                </c:pt>
                <c:pt idx="1">
                  <c:v>15282200878.6472</c:v>
                </c:pt>
                <c:pt idx="2">
                  <c:v>15388758886.681644</c:v>
                </c:pt>
                <c:pt idx="3">
                  <c:v>14567093525.232212</c:v>
                </c:pt>
                <c:pt idx="4">
                  <c:v>10347247719</c:v>
                </c:pt>
                <c:pt idx="5">
                  <c:v>14856600960.929583</c:v>
                </c:pt>
              </c:numCache>
            </c:numRef>
          </c:val>
          <c:extLst>
            <c:ext xmlns:c16="http://schemas.microsoft.com/office/drawing/2014/chart" uri="{C3380CC4-5D6E-409C-BE32-E72D297353CC}">
              <c16:uniqueId val="{00000001-B431-4140-8BBA-B71A3128668F}"/>
            </c:ext>
          </c:extLst>
        </c:ser>
        <c:ser>
          <c:idx val="2"/>
          <c:order val="2"/>
          <c:tx>
            <c:strRef>
              <c:f>'Nov 2024'!$G$92</c:f>
              <c:strCache>
                <c:ptCount val="1"/>
                <c:pt idx="0">
                  <c:v>Cartera  Vencida</c:v>
                </c:pt>
              </c:strCache>
            </c:strRef>
          </c:tx>
          <c:spPr>
            <a:solidFill>
              <a:schemeClr val="accent3"/>
            </a:solidFill>
            <a:ln>
              <a:noFill/>
            </a:ln>
            <a:effectLst/>
            <a:scene3d>
              <a:camera prst="orthographicFront"/>
              <a:lightRig rig="threePt" dir="t"/>
            </a:scene3d>
            <a:sp3d>
              <a:bevelT/>
            </a:sp3d>
          </c:spPr>
          <c:invertIfNegative val="0"/>
          <c:dLbls>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Calibri" panose="020F0502020204030204" pitchFamily="34" charset="0"/>
                    <a:cs typeface="Calibri" panose="020F0502020204030204" pitchFamily="34" charset="0"/>
                  </a:defRPr>
                </a:pPr>
                <a:endParaRPr lang="es-CO"/>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6350" cap="flat" cmpd="sng" algn="ctr">
                      <a:solidFill>
                        <a:schemeClr val="tx1"/>
                      </a:solidFill>
                      <a:prstDash val="solid"/>
                      <a:round/>
                    </a:ln>
                    <a:effectLst/>
                  </c:spPr>
                </c15:leaderLines>
              </c:ext>
            </c:extLst>
          </c:dLbls>
          <c:cat>
            <c:numRef>
              <c:f>'Nov 2024'!$D$168:$D$173</c:f>
              <c:numCache>
                <c:formatCode>mmm\-yyyy</c:formatCode>
                <c:ptCount val="6"/>
                <c:pt idx="0">
                  <c:v>45444</c:v>
                </c:pt>
                <c:pt idx="1">
                  <c:v>45474</c:v>
                </c:pt>
                <c:pt idx="2">
                  <c:v>45505</c:v>
                </c:pt>
                <c:pt idx="3">
                  <c:v>45536</c:v>
                </c:pt>
                <c:pt idx="4">
                  <c:v>45566</c:v>
                </c:pt>
                <c:pt idx="5">
                  <c:v>45597</c:v>
                </c:pt>
              </c:numCache>
            </c:numRef>
          </c:cat>
          <c:val>
            <c:numRef>
              <c:f>'Nov 2024'!$G$168:$G$173</c:f>
              <c:numCache>
                <c:formatCode>"$"#,##0_);[Red]\("$"#,##0\)</c:formatCode>
                <c:ptCount val="6"/>
                <c:pt idx="0">
                  <c:v>14949168531</c:v>
                </c:pt>
                <c:pt idx="1">
                  <c:v>15690356583.751324</c:v>
                </c:pt>
                <c:pt idx="2">
                  <c:v>15928857222.867863</c:v>
                </c:pt>
                <c:pt idx="3">
                  <c:v>15389931574.761028</c:v>
                </c:pt>
                <c:pt idx="4">
                  <c:v>15011638426</c:v>
                </c:pt>
                <c:pt idx="5">
                  <c:v>14732293862.652819</c:v>
                </c:pt>
              </c:numCache>
            </c:numRef>
          </c:val>
          <c:extLst>
            <c:ext xmlns:c16="http://schemas.microsoft.com/office/drawing/2014/chart" uri="{C3380CC4-5D6E-409C-BE32-E72D297353CC}">
              <c16:uniqueId val="{00000002-B431-4140-8BBA-B71A3128668F}"/>
            </c:ext>
          </c:extLst>
        </c:ser>
        <c:dLbls>
          <c:dLblPos val="outEnd"/>
          <c:showLegendKey val="0"/>
          <c:showVal val="1"/>
          <c:showCatName val="0"/>
          <c:showSerName val="0"/>
          <c:showPercent val="0"/>
          <c:showBubbleSize val="0"/>
        </c:dLbls>
        <c:gapWidth val="150"/>
        <c:axId val="729609024"/>
        <c:axId val="729608632"/>
      </c:barChart>
      <c:dateAx>
        <c:axId val="729609024"/>
        <c:scaling>
          <c:orientation val="minMax"/>
        </c:scaling>
        <c:delete val="0"/>
        <c:axPos val="b"/>
        <c:numFmt formatCode="mmm\-yyyy" sourceLinked="1"/>
        <c:majorTickMark val="out"/>
        <c:minorTickMark val="none"/>
        <c:tickLblPos val="nextTo"/>
        <c:spPr>
          <a:noFill/>
          <a:ln w="6350" cap="flat" cmpd="sng" algn="ctr">
            <a:solidFill>
              <a:schemeClr val="tx1">
                <a:tint val="75000"/>
              </a:schemeClr>
            </a:solidFill>
            <a:prstDash val="solid"/>
            <a:round/>
          </a:ln>
          <a:effectLst/>
        </c:spPr>
        <c:txPr>
          <a:bodyPr rot="-60000000" spcFirstLastPara="1" vertOverflow="ellipsis" vert="horz" wrap="square" anchor="ctr" anchorCtr="1"/>
          <a:lstStyle/>
          <a:p>
            <a:pPr>
              <a:defRPr sz="1000" b="0" i="0" u="none" strike="noStrike" kern="1200" baseline="0">
                <a:solidFill>
                  <a:schemeClr val="accent1">
                    <a:lumMod val="50000"/>
                  </a:schemeClr>
                </a:solidFill>
                <a:latin typeface="+mn-lt"/>
                <a:ea typeface="Calibri" panose="020F0502020204030204" pitchFamily="34" charset="0"/>
                <a:cs typeface="Calibri" panose="020F0502020204030204" pitchFamily="34" charset="0"/>
              </a:defRPr>
            </a:pPr>
            <a:endParaRPr lang="es-CO"/>
          </a:p>
        </c:txPr>
        <c:crossAx val="729608632"/>
        <c:crosses val="autoZero"/>
        <c:auto val="1"/>
        <c:lblOffset val="100"/>
        <c:baseTimeUnit val="months"/>
      </c:dateAx>
      <c:valAx>
        <c:axId val="729608632"/>
        <c:scaling>
          <c:orientation val="minMax"/>
        </c:scaling>
        <c:delete val="0"/>
        <c:axPos val="l"/>
        <c:majorGridlines>
          <c:spPr>
            <a:ln w="6350" cap="flat" cmpd="sng" algn="ctr">
              <a:solidFill>
                <a:schemeClr val="tx1">
                  <a:tint val="75000"/>
                </a:schemeClr>
              </a:solidFill>
              <a:prstDash val="solid"/>
              <a:round/>
            </a:ln>
            <a:effectLst/>
          </c:spPr>
        </c:majorGridlines>
        <c:numFmt formatCode="&quot;$&quot;#,##0_);[Red]\(&quot;$&quot;#,##0\)" sourceLinked="1"/>
        <c:majorTickMark val="out"/>
        <c:minorTickMark val="none"/>
        <c:tickLblPos val="nextTo"/>
        <c:spPr>
          <a:noFill/>
          <a:ln w="6350" cap="flat" cmpd="sng" algn="ctr">
            <a:solidFill>
              <a:schemeClr val="tx1">
                <a:tint val="75000"/>
              </a:schemeClr>
            </a:solidFill>
            <a:prstDash val="solid"/>
            <a:round/>
          </a:ln>
          <a:effectLst/>
        </c:spPr>
        <c:txPr>
          <a:bodyPr rot="-60000000" spcFirstLastPara="1" vertOverflow="ellipsis" vert="horz" wrap="square" anchor="ctr" anchorCtr="1"/>
          <a:lstStyle/>
          <a:p>
            <a:pPr>
              <a:defRPr sz="1000" b="0" i="0" u="none" strike="noStrike" kern="1200" baseline="0">
                <a:solidFill>
                  <a:schemeClr val="accent1">
                    <a:lumMod val="50000"/>
                  </a:schemeClr>
                </a:solidFill>
                <a:latin typeface="+mn-lt"/>
                <a:ea typeface="Calibri" panose="020F0502020204030204" pitchFamily="34" charset="0"/>
                <a:cs typeface="Calibri" panose="020F0502020204030204" pitchFamily="34" charset="0"/>
              </a:defRPr>
            </a:pPr>
            <a:endParaRPr lang="es-CO"/>
          </a:p>
        </c:txPr>
        <c:crossAx val="729609024"/>
        <c:crosses val="autoZero"/>
        <c:crossBetween val="between"/>
        <c:dispUnits>
          <c:builtInUnit val="millions"/>
          <c:dispUnitsLbl>
            <c:layout>
              <c:manualLayout>
                <c:xMode val="edge"/>
                <c:yMode val="edge"/>
                <c:x val="1.324433195316769E-2"/>
                <c:y val="0.33518545602965938"/>
              </c:manualLayout>
            </c:layout>
            <c:tx>
              <c:rich>
                <a:bodyPr rot="-5400000" spcFirstLastPara="1" vertOverflow="ellipsis" vert="horz" wrap="square" anchor="ctr" anchorCtr="1"/>
                <a:lstStyle/>
                <a:p>
                  <a:pPr>
                    <a:defRPr sz="1000" b="1" i="0" u="none" strike="noStrike" kern="1200" baseline="0">
                      <a:solidFill>
                        <a:schemeClr val="accent1">
                          <a:lumMod val="50000"/>
                        </a:schemeClr>
                      </a:solidFill>
                      <a:latin typeface="+mn-lt"/>
                      <a:ea typeface="Calibri" panose="020F0502020204030204" pitchFamily="34" charset="0"/>
                      <a:cs typeface="Calibri" panose="020F0502020204030204" pitchFamily="34" charset="0"/>
                    </a:defRPr>
                  </a:pPr>
                  <a:r>
                    <a:rPr lang="es-CO"/>
                    <a:t>Millones $</a:t>
                  </a:r>
                </a:p>
              </c:rich>
            </c:tx>
            <c:spPr>
              <a:noFill/>
              <a:ln>
                <a:noFill/>
              </a:ln>
              <a:effectLst/>
            </c:spPr>
            <c:txPr>
              <a:bodyPr rot="-5400000" spcFirstLastPara="1" vertOverflow="ellipsis" vert="horz" wrap="square" anchor="ctr" anchorCtr="1"/>
              <a:lstStyle/>
              <a:p>
                <a:pPr>
                  <a:defRPr sz="1000" b="1" i="0" u="none" strike="noStrike" kern="1200" baseline="0">
                    <a:solidFill>
                      <a:schemeClr val="accent1">
                        <a:lumMod val="50000"/>
                      </a:schemeClr>
                    </a:solidFill>
                    <a:latin typeface="+mn-lt"/>
                    <a:ea typeface="Calibri" panose="020F0502020204030204" pitchFamily="34" charset="0"/>
                    <a:cs typeface="Calibri" panose="020F0502020204030204" pitchFamily="34" charset="0"/>
                  </a:defRPr>
                </a:pPr>
                <a:endParaRPr lang="es-CO"/>
              </a:p>
            </c:txPr>
          </c:dispUnitsLbl>
        </c:dispUnits>
      </c:valAx>
      <c:spPr>
        <a:noFill/>
        <a:ln>
          <a:noFill/>
        </a:ln>
        <a:effectLst/>
      </c:spPr>
    </c:plotArea>
    <c:legend>
      <c:legendPos val="b"/>
      <c:overlay val="0"/>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Calibri" panose="020F0502020204030204" pitchFamily="34" charset="0"/>
              <a:cs typeface="Calibri" panose="020F0502020204030204" pitchFamily="34" charset="0"/>
            </a:defRPr>
          </a:pPr>
          <a:endParaRPr lang="es-CO"/>
        </a:p>
      </c:txPr>
    </c:legend>
    <c:plotVisOnly val="1"/>
    <c:dispBlanksAs val="gap"/>
    <c:showDLblsOverMax val="0"/>
  </c:chart>
  <c:spPr>
    <a:noFill/>
    <a:ln w="12700" cap="flat" cmpd="sng" algn="ctr">
      <a:noFill/>
      <a:prstDash val="solid"/>
      <a:round/>
    </a:ln>
    <a:effectLst/>
  </c:spPr>
  <c:txPr>
    <a:bodyPr/>
    <a:lstStyle/>
    <a:p>
      <a:pPr>
        <a:defRPr sz="1000">
          <a:solidFill>
            <a:schemeClr val="accent1">
              <a:lumMod val="50000"/>
            </a:schemeClr>
          </a:solidFill>
          <a:latin typeface="+mn-lt"/>
          <a:ea typeface="Calibri" panose="020F0502020204030204" pitchFamily="34" charset="0"/>
          <a:cs typeface="Calibri" panose="020F0502020204030204" pitchFamily="34" charset="0"/>
        </a:defRPr>
      </a:pPr>
      <a:endParaRPr lang="es-CO"/>
    </a:p>
  </c:txPr>
  <c:externalData r:id="rId3">
    <c:autoUpdate val="0"/>
  </c:externalData>
</c:chartSpace>
</file>

<file path=ppt/charts/chart4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'Nov 2024'!$E$93</c:f>
              <c:strCache>
                <c:ptCount val="1"/>
                <c:pt idx="0">
                  <c:v>Cartera
Total</c:v>
                </c:pt>
              </c:strCache>
            </c:strRef>
          </c:tx>
          <c:spPr>
            <a:solidFill>
              <a:schemeClr val="accent1"/>
            </a:solidFill>
            <a:ln>
              <a:noFill/>
            </a:ln>
            <a:effectLst/>
            <a:scene3d>
              <a:camera prst="orthographicFront"/>
              <a:lightRig rig="threePt" dir="t"/>
            </a:scene3d>
            <a:sp3d>
              <a:bevelT/>
            </a:sp3d>
          </c:spPr>
          <c:invertIfNegative val="0"/>
          <c:dLbls>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Calibri" panose="020F0502020204030204" pitchFamily="34" charset="0"/>
                    <a:cs typeface="Calibri" panose="020F0502020204030204" pitchFamily="34" charset="0"/>
                  </a:defRPr>
                </a:pPr>
                <a:endParaRPr lang="es-CO"/>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'Nov 2024'!$D$169:$D$174</c:f>
              <c:numCache>
                <c:formatCode>mmm\-yyyy</c:formatCode>
                <c:ptCount val="6"/>
                <c:pt idx="0">
                  <c:v>45444</c:v>
                </c:pt>
                <c:pt idx="1">
                  <c:v>45474</c:v>
                </c:pt>
                <c:pt idx="2">
                  <c:v>45505</c:v>
                </c:pt>
                <c:pt idx="3">
                  <c:v>45536</c:v>
                </c:pt>
                <c:pt idx="4">
                  <c:v>45566</c:v>
                </c:pt>
                <c:pt idx="5">
                  <c:v>45597</c:v>
                </c:pt>
              </c:numCache>
            </c:numRef>
          </c:cat>
          <c:val>
            <c:numRef>
              <c:f>'Nov 2024'!$E$169:$E$174</c:f>
              <c:numCache>
                <c:formatCode>"$"#,##0_);[Red]\("$"#,##0\)</c:formatCode>
                <c:ptCount val="6"/>
                <c:pt idx="0">
                  <c:v>46197300674</c:v>
                </c:pt>
                <c:pt idx="1">
                  <c:v>48807009829.100777</c:v>
                </c:pt>
                <c:pt idx="2">
                  <c:v>43929204526.509644</c:v>
                </c:pt>
                <c:pt idx="3">
                  <c:v>51979061631.358902</c:v>
                </c:pt>
                <c:pt idx="4">
                  <c:v>43765274512</c:v>
                </c:pt>
                <c:pt idx="5">
                  <c:v>55690103094.333572</c:v>
                </c:pt>
              </c:numCache>
            </c:numRef>
          </c:val>
          <c:extLst>
            <c:ext xmlns:c16="http://schemas.microsoft.com/office/drawing/2014/chart" uri="{C3380CC4-5D6E-409C-BE32-E72D297353CC}">
              <c16:uniqueId val="{00000000-DFB0-43EB-AF27-703058D638CD}"/>
            </c:ext>
          </c:extLst>
        </c:ser>
        <c:ser>
          <c:idx val="1"/>
          <c:order val="1"/>
          <c:tx>
            <c:strRef>
              <c:f>'Nov 2024'!$F$93</c:f>
              <c:strCache>
                <c:ptCount val="1"/>
                <c:pt idx="0">
                  <c:v>Cartera
Vigencia</c:v>
                </c:pt>
              </c:strCache>
            </c:strRef>
          </c:tx>
          <c:spPr>
            <a:solidFill>
              <a:schemeClr val="accent2"/>
            </a:solidFill>
            <a:ln>
              <a:noFill/>
            </a:ln>
            <a:effectLst/>
            <a:scene3d>
              <a:camera prst="orthographicFront"/>
              <a:lightRig rig="threePt" dir="t"/>
            </a:scene3d>
            <a:sp3d>
              <a:bevelT/>
            </a:sp3d>
          </c:spPr>
          <c:invertIfNegative val="0"/>
          <c:dLbls>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Calibri" panose="020F0502020204030204" pitchFamily="34" charset="0"/>
                    <a:cs typeface="Calibri" panose="020F0502020204030204" pitchFamily="34" charset="0"/>
                  </a:defRPr>
                </a:pPr>
                <a:endParaRPr lang="es-CO"/>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'Nov 2024'!$D$169:$D$174</c:f>
              <c:numCache>
                <c:formatCode>mmm\-yyyy</c:formatCode>
                <c:ptCount val="6"/>
                <c:pt idx="0">
                  <c:v>45444</c:v>
                </c:pt>
                <c:pt idx="1">
                  <c:v>45474</c:v>
                </c:pt>
                <c:pt idx="2">
                  <c:v>45505</c:v>
                </c:pt>
                <c:pt idx="3">
                  <c:v>45536</c:v>
                </c:pt>
                <c:pt idx="4">
                  <c:v>45566</c:v>
                </c:pt>
                <c:pt idx="5">
                  <c:v>45597</c:v>
                </c:pt>
              </c:numCache>
            </c:numRef>
          </c:cat>
          <c:val>
            <c:numRef>
              <c:f>'Nov 2024'!$F$169:$F$174</c:f>
              <c:numCache>
                <c:formatCode>"$"#,##0_);[Red]\("$"#,##0\)</c:formatCode>
                <c:ptCount val="6"/>
                <c:pt idx="0">
                  <c:v>19521278655</c:v>
                </c:pt>
                <c:pt idx="1">
                  <c:v>21581930129.021793</c:v>
                </c:pt>
                <c:pt idx="2">
                  <c:v>17563716451.541603</c:v>
                </c:pt>
                <c:pt idx="3">
                  <c:v>24388799887.130867</c:v>
                </c:pt>
                <c:pt idx="4">
                  <c:v>16719538658</c:v>
                </c:pt>
                <c:pt idx="5">
                  <c:v>27440240549.946693</c:v>
                </c:pt>
              </c:numCache>
            </c:numRef>
          </c:val>
          <c:extLst>
            <c:ext xmlns:c16="http://schemas.microsoft.com/office/drawing/2014/chart" uri="{C3380CC4-5D6E-409C-BE32-E72D297353CC}">
              <c16:uniqueId val="{00000001-DFB0-43EB-AF27-703058D638CD}"/>
            </c:ext>
          </c:extLst>
        </c:ser>
        <c:ser>
          <c:idx val="2"/>
          <c:order val="2"/>
          <c:tx>
            <c:strRef>
              <c:f>'Nov 2024'!$G$93</c:f>
              <c:strCache>
                <c:ptCount val="1"/>
                <c:pt idx="0">
                  <c:v>Cartera
Vencida</c:v>
                </c:pt>
              </c:strCache>
            </c:strRef>
          </c:tx>
          <c:spPr>
            <a:solidFill>
              <a:schemeClr val="accent3"/>
            </a:solidFill>
            <a:ln>
              <a:noFill/>
            </a:ln>
            <a:effectLst/>
            <a:scene3d>
              <a:camera prst="orthographicFront"/>
              <a:lightRig rig="threePt" dir="t"/>
            </a:scene3d>
            <a:sp3d>
              <a:bevelT/>
            </a:sp3d>
          </c:spPr>
          <c:invertIfNegative val="0"/>
          <c:dLbls>
            <c:dLbl>
              <c:idx val="2"/>
              <c:layout>
                <c:manualLayout>
                  <c:x val="-8.2670488958877604E-17"/>
                  <c:y val="-2.8922631959508421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DFB0-43EB-AF27-703058D638CD}"/>
                </c:ext>
              </c:extLst>
            </c:dLbl>
            <c:dLbl>
              <c:idx val="4"/>
              <c:layout>
                <c:manualLayout>
                  <c:x val="8.2670488958877604E-17"/>
                  <c:y val="-4.0491684743311641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DFB0-43EB-AF27-703058D638CD}"/>
                </c:ext>
              </c:extLst>
            </c:dLbl>
            <c:numFmt formatCode="#,##0" sourceLinked="0"/>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Calibri" panose="020F0502020204030204" pitchFamily="34" charset="0"/>
                    <a:cs typeface="Calibri" panose="020F0502020204030204" pitchFamily="34" charset="0"/>
                  </a:defRPr>
                </a:pPr>
                <a:endParaRPr lang="es-CO"/>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'Nov 2024'!$D$169:$D$174</c:f>
              <c:numCache>
                <c:formatCode>mmm\-yyyy</c:formatCode>
                <c:ptCount val="6"/>
                <c:pt idx="0">
                  <c:v>45444</c:v>
                </c:pt>
                <c:pt idx="1">
                  <c:v>45474</c:v>
                </c:pt>
                <c:pt idx="2">
                  <c:v>45505</c:v>
                </c:pt>
                <c:pt idx="3">
                  <c:v>45536</c:v>
                </c:pt>
                <c:pt idx="4">
                  <c:v>45566</c:v>
                </c:pt>
                <c:pt idx="5">
                  <c:v>45597</c:v>
                </c:pt>
              </c:numCache>
            </c:numRef>
          </c:cat>
          <c:val>
            <c:numRef>
              <c:f>'Nov 2024'!$G$169:$G$174</c:f>
              <c:numCache>
                <c:formatCode>"$"#,##0_);[Red]\("$"#,##0\)</c:formatCode>
                <c:ptCount val="6"/>
                <c:pt idx="0">
                  <c:v>26676022019</c:v>
                </c:pt>
                <c:pt idx="1">
                  <c:v>27225079700.078976</c:v>
                </c:pt>
                <c:pt idx="2">
                  <c:v>26365488074.968037</c:v>
                </c:pt>
                <c:pt idx="3">
                  <c:v>27590261744.228035</c:v>
                </c:pt>
                <c:pt idx="4">
                  <c:v>27045735854</c:v>
                </c:pt>
                <c:pt idx="5">
                  <c:v>28249862544.386875</c:v>
                </c:pt>
              </c:numCache>
            </c:numRef>
          </c:val>
          <c:extLst>
            <c:ext xmlns:c16="http://schemas.microsoft.com/office/drawing/2014/chart" uri="{C3380CC4-5D6E-409C-BE32-E72D297353CC}">
              <c16:uniqueId val="{00000004-DFB0-43EB-AF27-703058D638CD}"/>
            </c:ext>
          </c:extLst>
        </c:ser>
        <c:dLbls>
          <c:showLegendKey val="0"/>
          <c:showVal val="0"/>
          <c:showCatName val="0"/>
          <c:showSerName val="0"/>
          <c:showPercent val="0"/>
          <c:showBubbleSize val="0"/>
        </c:dLbls>
        <c:gapWidth val="150"/>
        <c:axId val="336487680"/>
        <c:axId val="336490032"/>
      </c:barChart>
      <c:dateAx>
        <c:axId val="336487680"/>
        <c:scaling>
          <c:orientation val="minMax"/>
        </c:scaling>
        <c:delete val="0"/>
        <c:axPos val="b"/>
        <c:numFmt formatCode="mmm/yyyy" sourceLinked="0"/>
        <c:majorTickMark val="out"/>
        <c:minorTickMark val="none"/>
        <c:tickLblPos val="nextTo"/>
        <c:spPr>
          <a:noFill/>
          <a:ln w="6350" cap="flat" cmpd="sng" algn="ctr">
            <a:solidFill>
              <a:schemeClr val="tx1">
                <a:tint val="75000"/>
              </a:schemeClr>
            </a:solidFill>
            <a:prstDash val="solid"/>
            <a:round/>
          </a:ln>
          <a:effectLst/>
        </c:spPr>
        <c:txPr>
          <a:bodyPr rot="-60000000" spcFirstLastPara="1" vertOverflow="ellipsis" vert="horz" wrap="square" anchor="ctr" anchorCtr="1"/>
          <a:lstStyle/>
          <a:p>
            <a:pPr>
              <a:defRPr sz="1000" b="0" i="0" u="none" strike="noStrike" kern="1200" baseline="0">
                <a:solidFill>
                  <a:schemeClr val="accent1">
                    <a:lumMod val="50000"/>
                  </a:schemeClr>
                </a:solidFill>
                <a:latin typeface="+mn-lt"/>
                <a:ea typeface="Calibri" panose="020F0502020204030204" pitchFamily="34" charset="0"/>
                <a:cs typeface="Calibri" panose="020F0502020204030204" pitchFamily="34" charset="0"/>
              </a:defRPr>
            </a:pPr>
            <a:endParaRPr lang="es-CO"/>
          </a:p>
        </c:txPr>
        <c:crossAx val="336490032"/>
        <c:crosses val="autoZero"/>
        <c:auto val="1"/>
        <c:lblOffset val="100"/>
        <c:baseTimeUnit val="months"/>
      </c:dateAx>
      <c:valAx>
        <c:axId val="336490032"/>
        <c:scaling>
          <c:orientation val="minMax"/>
        </c:scaling>
        <c:delete val="0"/>
        <c:axPos val="l"/>
        <c:majorGridlines>
          <c:spPr>
            <a:ln w="6350" cap="flat" cmpd="sng" algn="ctr">
              <a:solidFill>
                <a:schemeClr val="tx1">
                  <a:tint val="75000"/>
                </a:schemeClr>
              </a:solidFill>
              <a:prstDash val="solid"/>
              <a:round/>
            </a:ln>
            <a:effectLst/>
          </c:spPr>
        </c:majorGridlines>
        <c:numFmt formatCode="&quot;$&quot;#,##0_);[Red]\(&quot;$&quot;#,##0\)" sourceLinked="1"/>
        <c:majorTickMark val="out"/>
        <c:minorTickMark val="none"/>
        <c:tickLblPos val="nextTo"/>
        <c:spPr>
          <a:noFill/>
          <a:ln w="6350" cap="flat" cmpd="sng" algn="ctr">
            <a:solidFill>
              <a:schemeClr val="tx1">
                <a:tint val="75000"/>
              </a:schemeClr>
            </a:solidFill>
            <a:prstDash val="solid"/>
            <a:round/>
          </a:ln>
          <a:effectLst/>
        </c:spPr>
        <c:txPr>
          <a:bodyPr rot="-60000000" spcFirstLastPara="1" vertOverflow="ellipsis" vert="horz" wrap="square" anchor="ctr" anchorCtr="1"/>
          <a:lstStyle/>
          <a:p>
            <a:pPr>
              <a:defRPr sz="1000" b="0" i="0" u="none" strike="noStrike" kern="1200" baseline="0">
                <a:solidFill>
                  <a:schemeClr val="accent1">
                    <a:lumMod val="50000"/>
                  </a:schemeClr>
                </a:solidFill>
                <a:latin typeface="+mn-lt"/>
                <a:ea typeface="Calibri" panose="020F0502020204030204" pitchFamily="34" charset="0"/>
                <a:cs typeface="Calibri" panose="020F0502020204030204" pitchFamily="34" charset="0"/>
              </a:defRPr>
            </a:pPr>
            <a:endParaRPr lang="es-CO"/>
          </a:p>
        </c:txPr>
        <c:crossAx val="336487680"/>
        <c:crosses val="autoZero"/>
        <c:crossBetween val="between"/>
        <c:dispUnits>
          <c:builtInUnit val="millions"/>
          <c:dispUnitsLbl>
            <c:layout>
              <c:manualLayout>
                <c:xMode val="edge"/>
                <c:yMode val="edge"/>
                <c:x val="2.0012507817385866E-2"/>
                <c:y val="0.43021792210614196"/>
              </c:manualLayout>
            </c:layout>
            <c:tx>
              <c:rich>
                <a:bodyPr rot="-5400000" spcFirstLastPara="1" vertOverflow="ellipsis" vert="horz" wrap="square" anchor="ctr" anchorCtr="1"/>
                <a:lstStyle/>
                <a:p>
                  <a:pPr>
                    <a:defRPr sz="1000" b="1" i="0" u="none" strike="noStrike" kern="1200" baseline="0">
                      <a:solidFill>
                        <a:schemeClr val="accent1">
                          <a:lumMod val="50000"/>
                        </a:schemeClr>
                      </a:solidFill>
                      <a:latin typeface="+mn-lt"/>
                      <a:ea typeface="Calibri" panose="020F0502020204030204" pitchFamily="34" charset="0"/>
                      <a:cs typeface="Calibri" panose="020F0502020204030204" pitchFamily="34" charset="0"/>
                    </a:defRPr>
                  </a:pPr>
                  <a:r>
                    <a:rPr lang="es-CO"/>
                    <a:t>Millones $</a:t>
                  </a:r>
                </a:p>
              </c:rich>
            </c:tx>
            <c:spPr>
              <a:noFill/>
              <a:ln>
                <a:noFill/>
              </a:ln>
              <a:effectLst/>
            </c:spPr>
            <c:txPr>
              <a:bodyPr rot="-5400000" spcFirstLastPara="1" vertOverflow="ellipsis" vert="horz" wrap="square" anchor="ctr" anchorCtr="1"/>
              <a:lstStyle/>
              <a:p>
                <a:pPr>
                  <a:defRPr sz="1000" b="1" i="0" u="none" strike="noStrike" kern="1200" baseline="0">
                    <a:solidFill>
                      <a:schemeClr val="accent1">
                        <a:lumMod val="50000"/>
                      </a:schemeClr>
                    </a:solidFill>
                    <a:latin typeface="+mn-lt"/>
                    <a:ea typeface="Calibri" panose="020F0502020204030204" pitchFamily="34" charset="0"/>
                    <a:cs typeface="Calibri" panose="020F0502020204030204" pitchFamily="34" charset="0"/>
                  </a:defRPr>
                </a:pPr>
                <a:endParaRPr lang="es-CO"/>
              </a:p>
            </c:txPr>
          </c:dispUnitsLbl>
        </c:dispUnits>
      </c:valAx>
      <c:spPr>
        <a:noFill/>
        <a:ln>
          <a:noFill/>
        </a:ln>
        <a:effectLst/>
      </c:spPr>
    </c:plotArea>
    <c:legend>
      <c:legendPos val="b"/>
      <c:overlay val="0"/>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Calibri" panose="020F0502020204030204" pitchFamily="34" charset="0"/>
              <a:cs typeface="Calibri" panose="020F0502020204030204" pitchFamily="34" charset="0"/>
            </a:defRPr>
          </a:pPr>
          <a:endParaRPr lang="es-CO"/>
        </a:p>
      </c:txPr>
    </c:legend>
    <c:plotVisOnly val="1"/>
    <c:dispBlanksAs val="gap"/>
    <c:showDLblsOverMax val="0"/>
  </c:chart>
  <c:spPr>
    <a:noFill/>
    <a:ln w="12700" cap="flat" cmpd="sng" algn="ctr">
      <a:noFill/>
      <a:prstDash val="solid"/>
      <a:round/>
    </a:ln>
    <a:effectLst/>
  </c:spPr>
  <c:txPr>
    <a:bodyPr/>
    <a:lstStyle/>
    <a:p>
      <a:pPr>
        <a:defRPr sz="1000">
          <a:solidFill>
            <a:schemeClr val="accent1">
              <a:lumMod val="50000"/>
            </a:schemeClr>
          </a:solidFill>
          <a:latin typeface="+mn-lt"/>
          <a:ea typeface="Calibri" panose="020F0502020204030204" pitchFamily="34" charset="0"/>
          <a:cs typeface="Calibri" panose="020F0502020204030204" pitchFamily="34" charset="0"/>
        </a:defRPr>
      </a:pPr>
      <a:endParaRPr lang="es-CO"/>
    </a:p>
  </c:txPr>
  <c:externalData r:id="rId3">
    <c:autoUpdate val="0"/>
  </c:externalData>
</c:chartSpace>
</file>

<file path=ppt/charts/chart4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3476425504622372"/>
          <c:y val="8.0452086346349566E-2"/>
          <c:w val="0.83377198908026806"/>
          <c:h val="0.79184697150951366"/>
        </c:manualLayout>
      </c:layout>
      <c:barChart>
        <c:barDir val="col"/>
        <c:grouping val="clustered"/>
        <c:varyColors val="0"/>
        <c:ser>
          <c:idx val="0"/>
          <c:order val="0"/>
          <c:tx>
            <c:strRef>
              <c:f>'Nov 2024'!$E$83:$E$84</c:f>
              <c:strCache>
                <c:ptCount val="2"/>
                <c:pt idx="0">
                  <c:v>Cartera </c:v>
                </c:pt>
              </c:strCache>
            </c:strRef>
          </c:tx>
          <c:spPr>
            <a:solidFill>
              <a:schemeClr val="accent1"/>
            </a:solidFill>
            <a:ln>
              <a:noFill/>
            </a:ln>
            <a:effectLst/>
            <a:scene3d>
              <a:camera prst="orthographicFront"/>
              <a:lightRig rig="threePt" dir="t"/>
            </a:scene3d>
            <a:sp3d>
              <a:bevelT/>
            </a:sp3d>
          </c:spPr>
          <c:invertIfNegative val="0"/>
          <c:dLbls>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Calibri" panose="020F0502020204030204" pitchFamily="34" charset="0"/>
                    <a:cs typeface="Calibri" panose="020F0502020204030204" pitchFamily="34" charset="0"/>
                  </a:defRPr>
                </a:pPr>
                <a:endParaRPr lang="es-CO"/>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'Nov 2024'!$D$160:$D$165</c:f>
              <c:numCache>
                <c:formatCode>mmm\-yyyy</c:formatCode>
                <c:ptCount val="6"/>
                <c:pt idx="0">
                  <c:v>45444</c:v>
                </c:pt>
                <c:pt idx="1">
                  <c:v>45474</c:v>
                </c:pt>
                <c:pt idx="2">
                  <c:v>45505</c:v>
                </c:pt>
                <c:pt idx="3">
                  <c:v>45536</c:v>
                </c:pt>
                <c:pt idx="4">
                  <c:v>45566</c:v>
                </c:pt>
                <c:pt idx="5">
                  <c:v>45597</c:v>
                </c:pt>
              </c:numCache>
            </c:numRef>
          </c:cat>
          <c:val>
            <c:numRef>
              <c:f>'Nov 2024'!$E$160:$E$165</c:f>
              <c:numCache>
                <c:formatCode>_-"$"\ * #,##0_-;\-"$"\ * #,##0_-;_-"$"\ * "-"??_-;_-@_-</c:formatCode>
                <c:ptCount val="6"/>
                <c:pt idx="0">
                  <c:v>15081568847</c:v>
                </c:pt>
                <c:pt idx="1">
                  <c:v>15054436453.952915</c:v>
                </c:pt>
                <c:pt idx="2">
                  <c:v>15458572840.431267</c:v>
                </c:pt>
                <c:pt idx="3">
                  <c:v>14758368561.530663</c:v>
                </c:pt>
                <c:pt idx="4">
                  <c:v>13024984775</c:v>
                </c:pt>
                <c:pt idx="5">
                  <c:v>14895682645.309771</c:v>
                </c:pt>
              </c:numCache>
            </c:numRef>
          </c:val>
          <c:extLst>
            <c:ext xmlns:c16="http://schemas.microsoft.com/office/drawing/2014/chart" uri="{C3380CC4-5D6E-409C-BE32-E72D297353CC}">
              <c16:uniqueId val="{00000000-C185-4E04-9993-2B4FDFD2BB71}"/>
            </c:ext>
          </c:extLst>
        </c:ser>
        <c:ser>
          <c:idx val="1"/>
          <c:order val="1"/>
          <c:tx>
            <c:strRef>
              <c:f>'Nov 2024'!$F$83:$F$84</c:f>
              <c:strCache>
                <c:ptCount val="2"/>
                <c:pt idx="0">
                  <c:v>Cartera Vigencia</c:v>
                </c:pt>
              </c:strCache>
            </c:strRef>
          </c:tx>
          <c:spPr>
            <a:solidFill>
              <a:schemeClr val="accent2"/>
            </a:solidFill>
            <a:ln>
              <a:noFill/>
            </a:ln>
            <a:effectLst/>
            <a:scene3d>
              <a:camera prst="orthographicFront"/>
              <a:lightRig rig="threePt" dir="t"/>
            </a:scene3d>
            <a:sp3d>
              <a:bevelT/>
            </a:sp3d>
          </c:spPr>
          <c:invertIfNegative val="0"/>
          <c:dLbls>
            <c:dLbl>
              <c:idx val="5"/>
              <c:layout>
                <c:manualLayout>
                  <c:x val="6.1409626547267232E-3"/>
                  <c:y val="-3.3257747543461828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C185-4E04-9993-2B4FDFD2BB71}"/>
                </c:ext>
              </c:extLst>
            </c:dLbl>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Calibri" panose="020F0502020204030204" pitchFamily="34" charset="0"/>
                    <a:cs typeface="Calibri" panose="020F0502020204030204" pitchFamily="34" charset="0"/>
                  </a:defRPr>
                </a:pPr>
                <a:endParaRPr lang="es-CO"/>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'Nov 2024'!$D$160:$D$165</c:f>
              <c:numCache>
                <c:formatCode>mmm\-yyyy</c:formatCode>
                <c:ptCount val="6"/>
                <c:pt idx="0">
                  <c:v>45444</c:v>
                </c:pt>
                <c:pt idx="1">
                  <c:v>45474</c:v>
                </c:pt>
                <c:pt idx="2">
                  <c:v>45505</c:v>
                </c:pt>
                <c:pt idx="3">
                  <c:v>45536</c:v>
                </c:pt>
                <c:pt idx="4">
                  <c:v>45566</c:v>
                </c:pt>
                <c:pt idx="5">
                  <c:v>45597</c:v>
                </c:pt>
              </c:numCache>
            </c:numRef>
          </c:cat>
          <c:val>
            <c:numRef>
              <c:f>'Nov 2024'!$F$160:$F$165</c:f>
              <c:numCache>
                <c:formatCode>_-"$"\ * #,##0_-;\-"$"\ * #,##0_-;_-"$"\ * "-"??_-;_-@_-</c:formatCode>
                <c:ptCount val="6"/>
                <c:pt idx="0">
                  <c:v>9404450061</c:v>
                </c:pt>
                <c:pt idx="1">
                  <c:v>9218979851.8903542</c:v>
                </c:pt>
                <c:pt idx="2">
                  <c:v>9108784199.4330616</c:v>
                </c:pt>
                <c:pt idx="3">
                  <c:v>8535046063.3309631</c:v>
                </c:pt>
                <c:pt idx="4">
                  <c:v>6893175058</c:v>
                </c:pt>
                <c:pt idx="5">
                  <c:v>8670345529.3121414</c:v>
                </c:pt>
              </c:numCache>
            </c:numRef>
          </c:val>
          <c:extLst>
            <c:ext xmlns:c16="http://schemas.microsoft.com/office/drawing/2014/chart" uri="{C3380CC4-5D6E-409C-BE32-E72D297353CC}">
              <c16:uniqueId val="{00000002-C185-4E04-9993-2B4FDFD2BB71}"/>
            </c:ext>
          </c:extLst>
        </c:ser>
        <c:ser>
          <c:idx val="2"/>
          <c:order val="2"/>
          <c:tx>
            <c:strRef>
              <c:f>'Nov 2024'!$G$83:$G$84</c:f>
              <c:strCache>
                <c:ptCount val="2"/>
                <c:pt idx="0">
                  <c:v>Cartera Vencida</c:v>
                </c:pt>
              </c:strCache>
            </c:strRef>
          </c:tx>
          <c:spPr>
            <a:solidFill>
              <a:schemeClr val="accent3"/>
            </a:solidFill>
            <a:ln>
              <a:noFill/>
            </a:ln>
            <a:effectLst/>
            <a:scene3d>
              <a:camera prst="orthographicFront"/>
              <a:lightRig rig="threePt" dir="t"/>
            </a:scene3d>
            <a:sp3d>
              <a:bevelT/>
            </a:sp3d>
          </c:spPr>
          <c:invertIfNegative val="0"/>
          <c:dLbls>
            <c:dLbl>
              <c:idx val="2"/>
              <c:layout>
                <c:manualLayout>
                  <c:x val="4.0939751031511739E-3"/>
                  <c:y val="-2.4187452758881331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C185-4E04-9993-2B4FDFD2BB71}"/>
                </c:ext>
              </c:extLst>
            </c:dLbl>
            <c:dLbl>
              <c:idx val="4"/>
              <c:layout>
                <c:manualLayout>
                  <c:x val="1.0234937757878121E-2"/>
                  <c:y val="-2.7210884353741607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4-C185-4E04-9993-2B4FDFD2BB71}"/>
                </c:ext>
              </c:extLst>
            </c:dLbl>
            <c:dLbl>
              <c:idx val="5"/>
              <c:layout>
                <c:manualLayout>
                  <c:x val="1.0234937757878121E-2"/>
                  <c:y val="-1.8140589569161109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5-C185-4E04-9993-2B4FDFD2BB71}"/>
                </c:ext>
              </c:extLst>
            </c:dLbl>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Calibri" panose="020F0502020204030204" pitchFamily="34" charset="0"/>
                    <a:cs typeface="Calibri" panose="020F0502020204030204" pitchFamily="34" charset="0"/>
                  </a:defRPr>
                </a:pPr>
                <a:endParaRPr lang="es-CO"/>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'Nov 2024'!$D$160:$D$165</c:f>
              <c:numCache>
                <c:formatCode>mmm\-yyyy</c:formatCode>
                <c:ptCount val="6"/>
                <c:pt idx="0">
                  <c:v>45444</c:v>
                </c:pt>
                <c:pt idx="1">
                  <c:v>45474</c:v>
                </c:pt>
                <c:pt idx="2">
                  <c:v>45505</c:v>
                </c:pt>
                <c:pt idx="3">
                  <c:v>45536</c:v>
                </c:pt>
                <c:pt idx="4">
                  <c:v>45566</c:v>
                </c:pt>
                <c:pt idx="5">
                  <c:v>45597</c:v>
                </c:pt>
              </c:numCache>
            </c:numRef>
          </c:cat>
          <c:val>
            <c:numRef>
              <c:f>'Nov 2024'!$G$160:$G$165</c:f>
              <c:numCache>
                <c:formatCode>_-"$"\ * #,##0_-;\-"$"\ * #,##0_-;_-"$"\ * "-"??_-;_-@_-</c:formatCode>
                <c:ptCount val="6"/>
                <c:pt idx="0">
                  <c:v>5677118786</c:v>
                </c:pt>
                <c:pt idx="1">
                  <c:v>5835456602.0625629</c:v>
                </c:pt>
                <c:pt idx="2">
                  <c:v>6349788640.9982071</c:v>
                </c:pt>
                <c:pt idx="3">
                  <c:v>6223322498.1997013</c:v>
                </c:pt>
                <c:pt idx="4">
                  <c:v>6131809717</c:v>
                </c:pt>
                <c:pt idx="5">
                  <c:v>6225337115.9976282</c:v>
                </c:pt>
              </c:numCache>
            </c:numRef>
          </c:val>
          <c:extLst>
            <c:ext xmlns:c16="http://schemas.microsoft.com/office/drawing/2014/chart" uri="{C3380CC4-5D6E-409C-BE32-E72D297353CC}">
              <c16:uniqueId val="{00000006-C185-4E04-9993-2B4FDFD2BB71}"/>
            </c:ext>
          </c:extLst>
        </c:ser>
        <c:dLbls>
          <c:showLegendKey val="0"/>
          <c:showVal val="0"/>
          <c:showCatName val="0"/>
          <c:showSerName val="0"/>
          <c:showPercent val="0"/>
          <c:showBubbleSize val="0"/>
        </c:dLbls>
        <c:gapWidth val="150"/>
        <c:axId val="429347632"/>
        <c:axId val="429348024"/>
      </c:barChart>
      <c:dateAx>
        <c:axId val="429347632"/>
        <c:scaling>
          <c:orientation val="minMax"/>
        </c:scaling>
        <c:delete val="0"/>
        <c:axPos val="b"/>
        <c:numFmt formatCode="mmm\-yyyy" sourceLinked="1"/>
        <c:majorTickMark val="out"/>
        <c:minorTickMark val="none"/>
        <c:tickLblPos val="nextTo"/>
        <c:spPr>
          <a:noFill/>
          <a:ln w="6350" cap="flat" cmpd="sng" algn="ctr">
            <a:solidFill>
              <a:schemeClr val="tx1">
                <a:tint val="75000"/>
              </a:schemeClr>
            </a:solidFill>
            <a:prstDash val="solid"/>
            <a:round/>
          </a:ln>
          <a:effectLst/>
        </c:spPr>
        <c:txPr>
          <a:bodyPr rot="-60000000" spcFirstLastPara="1" vertOverflow="ellipsis" vert="horz" wrap="square" anchor="ctr" anchorCtr="1"/>
          <a:lstStyle/>
          <a:p>
            <a:pPr>
              <a:defRPr sz="1000" b="0" i="0" u="none" strike="noStrike" kern="1200" baseline="0">
                <a:solidFill>
                  <a:schemeClr val="accent1">
                    <a:lumMod val="50000"/>
                  </a:schemeClr>
                </a:solidFill>
                <a:latin typeface="+mn-lt"/>
                <a:ea typeface="Calibri" panose="020F0502020204030204" pitchFamily="34" charset="0"/>
                <a:cs typeface="Calibri" panose="020F0502020204030204" pitchFamily="34" charset="0"/>
              </a:defRPr>
            </a:pPr>
            <a:endParaRPr lang="es-CO"/>
          </a:p>
        </c:txPr>
        <c:crossAx val="429348024"/>
        <c:crosses val="autoZero"/>
        <c:auto val="1"/>
        <c:lblOffset val="100"/>
        <c:baseTimeUnit val="months"/>
      </c:dateAx>
      <c:valAx>
        <c:axId val="429348024"/>
        <c:scaling>
          <c:orientation val="minMax"/>
        </c:scaling>
        <c:delete val="0"/>
        <c:axPos val="l"/>
        <c:majorGridlines>
          <c:spPr>
            <a:ln w="6350" cap="flat" cmpd="sng" algn="ctr">
              <a:solidFill>
                <a:schemeClr val="tx1">
                  <a:tint val="75000"/>
                </a:schemeClr>
              </a:solidFill>
              <a:prstDash val="solid"/>
              <a:round/>
            </a:ln>
            <a:effectLst/>
          </c:spPr>
        </c:majorGridlines>
        <c:numFmt formatCode="_-&quot;$&quot;\ * #,##0_-;\-&quot;$&quot;\ * #,##0_-;_-&quot;$&quot;\ * &quot;-&quot;??_-;_-@_-" sourceLinked="1"/>
        <c:majorTickMark val="out"/>
        <c:minorTickMark val="none"/>
        <c:tickLblPos val="nextTo"/>
        <c:spPr>
          <a:noFill/>
          <a:ln w="6350" cap="flat" cmpd="sng" algn="ctr">
            <a:solidFill>
              <a:schemeClr val="tx1">
                <a:tint val="75000"/>
              </a:schemeClr>
            </a:solidFill>
            <a:prstDash val="solid"/>
            <a:round/>
          </a:ln>
          <a:effectLst/>
        </c:spPr>
        <c:txPr>
          <a:bodyPr rot="-60000000" spcFirstLastPara="1" vertOverflow="ellipsis" vert="horz" wrap="square" anchor="ctr" anchorCtr="1"/>
          <a:lstStyle/>
          <a:p>
            <a:pPr>
              <a:defRPr sz="1000" b="0" i="0" u="none" strike="noStrike" kern="1200" baseline="0">
                <a:solidFill>
                  <a:schemeClr val="accent1">
                    <a:lumMod val="50000"/>
                  </a:schemeClr>
                </a:solidFill>
                <a:latin typeface="+mn-lt"/>
                <a:ea typeface="Calibri" panose="020F0502020204030204" pitchFamily="34" charset="0"/>
                <a:cs typeface="Calibri" panose="020F0502020204030204" pitchFamily="34" charset="0"/>
              </a:defRPr>
            </a:pPr>
            <a:endParaRPr lang="es-CO"/>
          </a:p>
        </c:txPr>
        <c:crossAx val="429347632"/>
        <c:crosses val="autoZero"/>
        <c:crossBetween val="between"/>
        <c:dispUnits>
          <c:builtInUnit val="millions"/>
          <c:dispUnitsLbl>
            <c:layout>
              <c:manualLayout>
                <c:xMode val="edge"/>
                <c:yMode val="edge"/>
                <c:x val="2.0012507817385866E-2"/>
                <c:y val="0.43021792210614196"/>
              </c:manualLayout>
            </c:layout>
            <c:tx>
              <c:rich>
                <a:bodyPr rot="-5400000" spcFirstLastPara="1" vertOverflow="ellipsis" vert="horz" wrap="square" anchor="ctr" anchorCtr="1"/>
                <a:lstStyle/>
                <a:p>
                  <a:pPr>
                    <a:defRPr sz="1000" b="1" i="0" u="none" strike="noStrike" kern="1200" baseline="0">
                      <a:solidFill>
                        <a:schemeClr val="accent1">
                          <a:lumMod val="50000"/>
                        </a:schemeClr>
                      </a:solidFill>
                      <a:latin typeface="+mn-lt"/>
                      <a:ea typeface="Calibri" panose="020F0502020204030204" pitchFamily="34" charset="0"/>
                      <a:cs typeface="Calibri" panose="020F0502020204030204" pitchFamily="34" charset="0"/>
                    </a:defRPr>
                  </a:pPr>
                  <a:r>
                    <a:rPr lang="es-CO"/>
                    <a:t>Millones $</a:t>
                  </a:r>
                </a:p>
              </c:rich>
            </c:tx>
            <c:spPr>
              <a:noFill/>
              <a:ln>
                <a:noFill/>
              </a:ln>
              <a:effectLst/>
            </c:spPr>
            <c:txPr>
              <a:bodyPr rot="-5400000" spcFirstLastPara="1" vertOverflow="ellipsis" vert="horz" wrap="square" anchor="ctr" anchorCtr="1"/>
              <a:lstStyle/>
              <a:p>
                <a:pPr>
                  <a:defRPr sz="1000" b="1" i="0" u="none" strike="noStrike" kern="1200" baseline="0">
                    <a:solidFill>
                      <a:schemeClr val="accent1">
                        <a:lumMod val="50000"/>
                      </a:schemeClr>
                    </a:solidFill>
                    <a:latin typeface="+mn-lt"/>
                    <a:ea typeface="Calibri" panose="020F0502020204030204" pitchFamily="34" charset="0"/>
                    <a:cs typeface="Calibri" panose="020F0502020204030204" pitchFamily="34" charset="0"/>
                  </a:defRPr>
                </a:pPr>
                <a:endParaRPr lang="es-CO"/>
              </a:p>
            </c:txPr>
          </c:dispUnitsLbl>
        </c:dispUnits>
      </c:valAx>
      <c:spPr>
        <a:noFill/>
        <a:ln>
          <a:noFill/>
        </a:ln>
        <a:effectLst/>
      </c:spPr>
    </c:plotArea>
    <c:legend>
      <c:legendPos val="b"/>
      <c:overlay val="0"/>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Calibri" panose="020F0502020204030204" pitchFamily="34" charset="0"/>
              <a:cs typeface="Calibri" panose="020F0502020204030204" pitchFamily="34" charset="0"/>
            </a:defRPr>
          </a:pPr>
          <a:endParaRPr lang="es-CO"/>
        </a:p>
      </c:txPr>
    </c:legend>
    <c:plotVisOnly val="1"/>
    <c:dispBlanksAs val="gap"/>
    <c:showDLblsOverMax val="0"/>
  </c:chart>
  <c:spPr>
    <a:noFill/>
    <a:ln w="12700" cap="flat" cmpd="sng" algn="ctr">
      <a:noFill/>
      <a:prstDash val="solid"/>
      <a:round/>
    </a:ln>
    <a:effectLst/>
  </c:spPr>
  <c:txPr>
    <a:bodyPr/>
    <a:lstStyle/>
    <a:p>
      <a:pPr>
        <a:defRPr sz="1000">
          <a:solidFill>
            <a:schemeClr val="accent1">
              <a:lumMod val="50000"/>
            </a:schemeClr>
          </a:solidFill>
          <a:latin typeface="+mn-lt"/>
          <a:ea typeface="Calibri" panose="020F0502020204030204" pitchFamily="34" charset="0"/>
          <a:cs typeface="Calibri" panose="020F0502020204030204" pitchFamily="34" charset="0"/>
        </a:defRPr>
      </a:pPr>
      <a:endParaRPr lang="es-CO"/>
    </a:p>
  </c:txPr>
  <c:externalData r:id="rId3">
    <c:autoUpdate val="0"/>
  </c:externalData>
</c:chartSpace>
</file>

<file path=ppt/charts/chart4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'Nov 2024'!$E$83</c:f>
              <c:strCache>
                <c:ptCount val="1"/>
                <c:pt idx="0">
                  <c:v>Cartera </c:v>
                </c:pt>
              </c:strCache>
            </c:strRef>
          </c:tx>
          <c:spPr>
            <a:solidFill>
              <a:schemeClr val="accent1"/>
            </a:solidFill>
            <a:ln>
              <a:noFill/>
            </a:ln>
            <a:effectLst/>
            <a:scene3d>
              <a:camera prst="orthographicFront"/>
              <a:lightRig rig="threePt" dir="t"/>
            </a:scene3d>
            <a:sp3d>
              <a:bevelT/>
            </a:sp3d>
          </c:spPr>
          <c:invertIfNegative val="0"/>
          <c:dLbls>
            <c:spPr>
              <a:noFill/>
              <a:ln>
                <a:noFill/>
              </a:ln>
              <a:effectLst/>
            </c:spPr>
            <c:txPr>
              <a:bodyPr rot="0" spcFirstLastPara="1" vertOverflow="ellipsis" vert="horz" wrap="square" anchor="ctr" anchorCtr="1"/>
              <a:lstStyle/>
              <a:p>
                <a:pPr>
                  <a:defRPr sz="1100" b="0" i="0" u="none" strike="noStrike" kern="1200" baseline="0">
                    <a:solidFill>
                      <a:schemeClr val="accent1">
                        <a:lumMod val="50000"/>
                      </a:schemeClr>
                    </a:solidFill>
                    <a:latin typeface="+mn-lt"/>
                    <a:ea typeface="Calibri" panose="020F0502020204030204" pitchFamily="34" charset="0"/>
                    <a:cs typeface="Calibri" panose="020F0502020204030204" pitchFamily="34" charset="0"/>
                  </a:defRPr>
                </a:pPr>
                <a:endParaRPr lang="es-CO"/>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'Nov 2024'!$D$160:$D$165</c:f>
              <c:numCache>
                <c:formatCode>mmm\-yyyy</c:formatCode>
                <c:ptCount val="6"/>
                <c:pt idx="0">
                  <c:v>45444</c:v>
                </c:pt>
                <c:pt idx="1">
                  <c:v>45474</c:v>
                </c:pt>
                <c:pt idx="2">
                  <c:v>45505</c:v>
                </c:pt>
                <c:pt idx="3">
                  <c:v>45536</c:v>
                </c:pt>
                <c:pt idx="4">
                  <c:v>45566</c:v>
                </c:pt>
                <c:pt idx="5">
                  <c:v>45597</c:v>
                </c:pt>
              </c:numCache>
            </c:numRef>
          </c:cat>
          <c:val>
            <c:numRef>
              <c:f>'Nov 2024'!$E$160:$E$165</c:f>
              <c:numCache>
                <c:formatCode>"$"#,##0_);[Red]\("$"#,##0\)</c:formatCode>
                <c:ptCount val="6"/>
                <c:pt idx="0">
                  <c:v>25003830116</c:v>
                </c:pt>
                <c:pt idx="1">
                  <c:v>22247812862.529358</c:v>
                </c:pt>
                <c:pt idx="2">
                  <c:v>23709672493.4697</c:v>
                </c:pt>
                <c:pt idx="3">
                  <c:v>23748885701.889553</c:v>
                </c:pt>
                <c:pt idx="4">
                  <c:v>24367137663</c:v>
                </c:pt>
                <c:pt idx="5">
                  <c:v>25296852520.299862</c:v>
                </c:pt>
              </c:numCache>
            </c:numRef>
          </c:val>
          <c:extLst>
            <c:ext xmlns:c16="http://schemas.microsoft.com/office/drawing/2014/chart" uri="{C3380CC4-5D6E-409C-BE32-E72D297353CC}">
              <c16:uniqueId val="{00000000-94E2-48D6-9EDC-2CBC1B4D40BD}"/>
            </c:ext>
          </c:extLst>
        </c:ser>
        <c:ser>
          <c:idx val="1"/>
          <c:order val="1"/>
          <c:tx>
            <c:strRef>
              <c:f>'Nov 2024'!$F$83:$F$84</c:f>
              <c:strCache>
                <c:ptCount val="2"/>
                <c:pt idx="0">
                  <c:v>Cartera</c:v>
                </c:pt>
                <c:pt idx="1">
                  <c:v>Vigencia</c:v>
                </c:pt>
              </c:strCache>
            </c:strRef>
          </c:tx>
          <c:spPr>
            <a:solidFill>
              <a:schemeClr val="accent2"/>
            </a:solidFill>
            <a:ln>
              <a:noFill/>
            </a:ln>
            <a:effectLst/>
            <a:scene3d>
              <a:camera prst="orthographicFront"/>
              <a:lightRig rig="threePt" dir="t"/>
            </a:scene3d>
            <a:sp3d>
              <a:bevelT/>
            </a:sp3d>
          </c:spPr>
          <c:invertIfNegative val="0"/>
          <c:dLbls>
            <c:spPr>
              <a:noFill/>
              <a:ln>
                <a:noFill/>
              </a:ln>
              <a:effectLst/>
            </c:spPr>
            <c:txPr>
              <a:bodyPr rot="0" spcFirstLastPara="1" vertOverflow="ellipsis" vert="horz" wrap="square" anchor="ctr" anchorCtr="1"/>
              <a:lstStyle/>
              <a:p>
                <a:pPr>
                  <a:defRPr sz="1100" b="0" i="0" u="none" strike="noStrike" kern="1200" baseline="0">
                    <a:solidFill>
                      <a:schemeClr val="accent1">
                        <a:lumMod val="50000"/>
                      </a:schemeClr>
                    </a:solidFill>
                    <a:latin typeface="+mn-lt"/>
                    <a:ea typeface="Calibri" panose="020F0502020204030204" pitchFamily="34" charset="0"/>
                    <a:cs typeface="Calibri" panose="020F0502020204030204" pitchFamily="34" charset="0"/>
                  </a:defRPr>
                </a:pPr>
                <a:endParaRPr lang="es-CO"/>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'Nov 2024'!$D$160:$D$165</c:f>
              <c:numCache>
                <c:formatCode>mmm\-yyyy</c:formatCode>
                <c:ptCount val="6"/>
                <c:pt idx="0">
                  <c:v>45444</c:v>
                </c:pt>
                <c:pt idx="1">
                  <c:v>45474</c:v>
                </c:pt>
                <c:pt idx="2">
                  <c:v>45505</c:v>
                </c:pt>
                <c:pt idx="3">
                  <c:v>45536</c:v>
                </c:pt>
                <c:pt idx="4">
                  <c:v>45566</c:v>
                </c:pt>
                <c:pt idx="5">
                  <c:v>45597</c:v>
                </c:pt>
              </c:numCache>
            </c:numRef>
          </c:cat>
          <c:val>
            <c:numRef>
              <c:f>'Nov 2024'!$F$160:$F$165</c:f>
              <c:numCache>
                <c:formatCode>"$"#,##0_);[Red]\("$"#,##0\)</c:formatCode>
                <c:ptCount val="6"/>
                <c:pt idx="0">
                  <c:v>10447503106</c:v>
                </c:pt>
                <c:pt idx="1">
                  <c:v>7956310018.6302557</c:v>
                </c:pt>
                <c:pt idx="2">
                  <c:v>9247603905.6015606</c:v>
                </c:pt>
                <c:pt idx="3">
                  <c:v>9006056165.6203556</c:v>
                </c:pt>
                <c:pt idx="4">
                  <c:v>9790735350</c:v>
                </c:pt>
                <c:pt idx="5">
                  <c:v>10549509019.609201</c:v>
                </c:pt>
              </c:numCache>
            </c:numRef>
          </c:val>
          <c:extLst>
            <c:ext xmlns:c16="http://schemas.microsoft.com/office/drawing/2014/chart" uri="{C3380CC4-5D6E-409C-BE32-E72D297353CC}">
              <c16:uniqueId val="{00000001-94E2-48D6-9EDC-2CBC1B4D40BD}"/>
            </c:ext>
          </c:extLst>
        </c:ser>
        <c:ser>
          <c:idx val="2"/>
          <c:order val="2"/>
          <c:tx>
            <c:strRef>
              <c:f>'Nov 2024'!$G$83:$G$84</c:f>
              <c:strCache>
                <c:ptCount val="2"/>
                <c:pt idx="0">
                  <c:v>Cartera</c:v>
                </c:pt>
                <c:pt idx="1">
                  <c:v> Vencida</c:v>
                </c:pt>
              </c:strCache>
            </c:strRef>
          </c:tx>
          <c:spPr>
            <a:solidFill>
              <a:schemeClr val="accent3"/>
            </a:solidFill>
            <a:ln>
              <a:noFill/>
            </a:ln>
            <a:effectLst/>
            <a:scene3d>
              <a:camera prst="orthographicFront"/>
              <a:lightRig rig="threePt" dir="t"/>
            </a:scene3d>
            <a:sp3d>
              <a:bevelT/>
            </a:sp3d>
          </c:spPr>
          <c:invertIfNegative val="0"/>
          <c:dLbls>
            <c:dLbl>
              <c:idx val="2"/>
              <c:layout>
                <c:manualLayout>
                  <c:x val="-8.2670488958877604E-17"/>
                  <c:y val="-2.8922631959508421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94E2-48D6-9EDC-2CBC1B4D40BD}"/>
                </c:ext>
              </c:extLst>
            </c:dLbl>
            <c:dLbl>
              <c:idx val="4"/>
              <c:layout>
                <c:manualLayout>
                  <c:x val="8.2670488958877604E-17"/>
                  <c:y val="-4.0491684743311641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94E2-48D6-9EDC-2CBC1B4D40BD}"/>
                </c:ext>
              </c:extLst>
            </c:dLbl>
            <c:spPr>
              <a:noFill/>
              <a:ln>
                <a:noFill/>
              </a:ln>
              <a:effectLst/>
            </c:spPr>
            <c:txPr>
              <a:bodyPr rot="0" spcFirstLastPara="1" vertOverflow="ellipsis" vert="horz" wrap="square" anchor="ctr" anchorCtr="1"/>
              <a:lstStyle/>
              <a:p>
                <a:pPr>
                  <a:defRPr sz="1100" b="0" i="0" u="none" strike="noStrike" kern="1200" baseline="0">
                    <a:solidFill>
                      <a:schemeClr val="accent1">
                        <a:lumMod val="50000"/>
                      </a:schemeClr>
                    </a:solidFill>
                    <a:latin typeface="+mn-lt"/>
                    <a:ea typeface="Calibri" panose="020F0502020204030204" pitchFamily="34" charset="0"/>
                    <a:cs typeface="Calibri" panose="020F0502020204030204" pitchFamily="34" charset="0"/>
                  </a:defRPr>
                </a:pPr>
                <a:endParaRPr lang="es-CO"/>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'Nov 2024'!$D$160:$D$165</c:f>
              <c:numCache>
                <c:formatCode>mmm\-yyyy</c:formatCode>
                <c:ptCount val="6"/>
                <c:pt idx="0">
                  <c:v>45444</c:v>
                </c:pt>
                <c:pt idx="1">
                  <c:v>45474</c:v>
                </c:pt>
                <c:pt idx="2">
                  <c:v>45505</c:v>
                </c:pt>
                <c:pt idx="3">
                  <c:v>45536</c:v>
                </c:pt>
                <c:pt idx="4">
                  <c:v>45566</c:v>
                </c:pt>
                <c:pt idx="5">
                  <c:v>45597</c:v>
                </c:pt>
              </c:numCache>
            </c:numRef>
          </c:cat>
          <c:val>
            <c:numRef>
              <c:f>'Nov 2024'!$G$160:$G$165</c:f>
              <c:numCache>
                <c:formatCode>"$"#,##0_);[Red]\("$"#,##0\)</c:formatCode>
                <c:ptCount val="6"/>
                <c:pt idx="0">
                  <c:v>14556327011</c:v>
                </c:pt>
                <c:pt idx="1">
                  <c:v>14291502843.899101</c:v>
                </c:pt>
                <c:pt idx="2">
                  <c:v>14462068587.868139</c:v>
                </c:pt>
                <c:pt idx="3">
                  <c:v>14742829536.269197</c:v>
                </c:pt>
                <c:pt idx="4">
                  <c:v>14576402313</c:v>
                </c:pt>
                <c:pt idx="5">
                  <c:v>14747343500.690659</c:v>
                </c:pt>
              </c:numCache>
            </c:numRef>
          </c:val>
          <c:extLst>
            <c:ext xmlns:c16="http://schemas.microsoft.com/office/drawing/2014/chart" uri="{C3380CC4-5D6E-409C-BE32-E72D297353CC}">
              <c16:uniqueId val="{00000004-94E2-48D6-9EDC-2CBC1B4D40BD}"/>
            </c:ext>
          </c:extLst>
        </c:ser>
        <c:dLbls>
          <c:showLegendKey val="0"/>
          <c:showVal val="0"/>
          <c:showCatName val="0"/>
          <c:showSerName val="0"/>
          <c:showPercent val="0"/>
          <c:showBubbleSize val="0"/>
        </c:dLbls>
        <c:gapWidth val="150"/>
        <c:axId val="336487680"/>
        <c:axId val="336490032"/>
      </c:barChart>
      <c:dateAx>
        <c:axId val="336487680"/>
        <c:scaling>
          <c:orientation val="minMax"/>
        </c:scaling>
        <c:delete val="0"/>
        <c:axPos val="b"/>
        <c:numFmt formatCode="mmm/yyyy" sourceLinked="0"/>
        <c:majorTickMark val="out"/>
        <c:minorTickMark val="none"/>
        <c:tickLblPos val="nextTo"/>
        <c:spPr>
          <a:noFill/>
          <a:ln w="6350" cap="flat" cmpd="sng" algn="ctr">
            <a:solidFill>
              <a:schemeClr val="tx1">
                <a:tint val="75000"/>
              </a:schemeClr>
            </a:solidFill>
            <a:prstDash val="solid"/>
            <a:round/>
          </a:ln>
          <a:effectLst/>
        </c:spPr>
        <c:txPr>
          <a:bodyPr rot="-60000000" spcFirstLastPara="1" vertOverflow="ellipsis" vert="horz" wrap="square" anchor="ctr" anchorCtr="1"/>
          <a:lstStyle/>
          <a:p>
            <a:pPr>
              <a:defRPr sz="1100" b="0" i="0" u="none" strike="noStrike" kern="1200" baseline="0">
                <a:solidFill>
                  <a:schemeClr val="accent1">
                    <a:lumMod val="50000"/>
                  </a:schemeClr>
                </a:solidFill>
                <a:latin typeface="+mn-lt"/>
                <a:ea typeface="Calibri" panose="020F0502020204030204" pitchFamily="34" charset="0"/>
                <a:cs typeface="Calibri" panose="020F0502020204030204" pitchFamily="34" charset="0"/>
              </a:defRPr>
            </a:pPr>
            <a:endParaRPr lang="es-CO"/>
          </a:p>
        </c:txPr>
        <c:crossAx val="336490032"/>
        <c:crosses val="autoZero"/>
        <c:auto val="1"/>
        <c:lblOffset val="100"/>
        <c:baseTimeUnit val="months"/>
      </c:dateAx>
      <c:valAx>
        <c:axId val="336490032"/>
        <c:scaling>
          <c:orientation val="minMax"/>
        </c:scaling>
        <c:delete val="0"/>
        <c:axPos val="l"/>
        <c:majorGridlines>
          <c:spPr>
            <a:ln w="6350" cap="flat" cmpd="sng" algn="ctr">
              <a:solidFill>
                <a:schemeClr val="tx1">
                  <a:tint val="75000"/>
                </a:schemeClr>
              </a:solidFill>
              <a:prstDash val="solid"/>
              <a:round/>
            </a:ln>
            <a:effectLst/>
          </c:spPr>
        </c:majorGridlines>
        <c:numFmt formatCode="&quot;$&quot;#,##0_);[Red]\(&quot;$&quot;#,##0\)" sourceLinked="1"/>
        <c:majorTickMark val="out"/>
        <c:minorTickMark val="none"/>
        <c:tickLblPos val="nextTo"/>
        <c:spPr>
          <a:noFill/>
          <a:ln w="6350" cap="flat" cmpd="sng" algn="ctr">
            <a:solidFill>
              <a:schemeClr val="tx1">
                <a:tint val="75000"/>
              </a:schemeClr>
            </a:solidFill>
            <a:prstDash val="solid"/>
            <a:round/>
          </a:ln>
          <a:effectLst/>
        </c:spPr>
        <c:txPr>
          <a:bodyPr rot="-60000000" spcFirstLastPara="1" vertOverflow="ellipsis" vert="horz" wrap="square" anchor="ctr" anchorCtr="1"/>
          <a:lstStyle/>
          <a:p>
            <a:pPr>
              <a:defRPr sz="1100" b="0" i="0" u="none" strike="noStrike" kern="1200" baseline="0">
                <a:solidFill>
                  <a:schemeClr val="accent1">
                    <a:lumMod val="50000"/>
                  </a:schemeClr>
                </a:solidFill>
                <a:latin typeface="+mn-lt"/>
                <a:ea typeface="Calibri" panose="020F0502020204030204" pitchFamily="34" charset="0"/>
                <a:cs typeface="Calibri" panose="020F0502020204030204" pitchFamily="34" charset="0"/>
              </a:defRPr>
            </a:pPr>
            <a:endParaRPr lang="es-CO"/>
          </a:p>
        </c:txPr>
        <c:crossAx val="336487680"/>
        <c:crosses val="autoZero"/>
        <c:crossBetween val="between"/>
        <c:dispUnits>
          <c:builtInUnit val="millions"/>
          <c:dispUnitsLbl>
            <c:layout>
              <c:manualLayout>
                <c:xMode val="edge"/>
                <c:yMode val="edge"/>
                <c:x val="2.0012507817385866E-2"/>
                <c:y val="0.43021792210614196"/>
              </c:manualLayout>
            </c:layout>
            <c:tx>
              <c:rich>
                <a:bodyPr rot="-5400000" spcFirstLastPara="1" vertOverflow="ellipsis" vert="horz" wrap="square" anchor="ctr" anchorCtr="1"/>
                <a:lstStyle/>
                <a:p>
                  <a:pPr>
                    <a:defRPr sz="1100" b="1" i="0" u="none" strike="noStrike" kern="1200" baseline="0">
                      <a:solidFill>
                        <a:schemeClr val="accent1">
                          <a:lumMod val="50000"/>
                        </a:schemeClr>
                      </a:solidFill>
                      <a:latin typeface="+mn-lt"/>
                      <a:ea typeface="Calibri" panose="020F0502020204030204" pitchFamily="34" charset="0"/>
                      <a:cs typeface="Calibri" panose="020F0502020204030204" pitchFamily="34" charset="0"/>
                    </a:defRPr>
                  </a:pPr>
                  <a:r>
                    <a:rPr lang="es-CO"/>
                    <a:t>Millones $</a:t>
                  </a:r>
                </a:p>
              </c:rich>
            </c:tx>
            <c:spPr>
              <a:noFill/>
              <a:ln>
                <a:noFill/>
              </a:ln>
              <a:effectLst/>
            </c:spPr>
            <c:txPr>
              <a:bodyPr rot="-5400000" spcFirstLastPara="1" vertOverflow="ellipsis" vert="horz" wrap="square" anchor="ctr" anchorCtr="1"/>
              <a:lstStyle/>
              <a:p>
                <a:pPr>
                  <a:defRPr sz="1100" b="1" i="0" u="none" strike="noStrike" kern="1200" baseline="0">
                    <a:solidFill>
                      <a:schemeClr val="accent1">
                        <a:lumMod val="50000"/>
                      </a:schemeClr>
                    </a:solidFill>
                    <a:latin typeface="+mn-lt"/>
                    <a:ea typeface="Calibri" panose="020F0502020204030204" pitchFamily="34" charset="0"/>
                    <a:cs typeface="Calibri" panose="020F0502020204030204" pitchFamily="34" charset="0"/>
                  </a:defRPr>
                </a:pPr>
                <a:endParaRPr lang="es-CO"/>
              </a:p>
            </c:txPr>
          </c:dispUnitsLbl>
        </c:dispUnits>
      </c:valAx>
      <c:spPr>
        <a:noFill/>
        <a:ln>
          <a:noFill/>
        </a:ln>
        <a:effectLst/>
      </c:spPr>
    </c:plotArea>
    <c:legend>
      <c:legendPos val="b"/>
      <c:overlay val="0"/>
      <c:spPr>
        <a:noFill/>
        <a:ln>
          <a:noFill/>
        </a:ln>
        <a:effectLst/>
      </c:spPr>
      <c:txPr>
        <a:bodyPr rot="0" spcFirstLastPara="1" vertOverflow="ellipsis" vert="horz" wrap="square" anchor="ctr" anchorCtr="1"/>
        <a:lstStyle/>
        <a:p>
          <a:pPr>
            <a:defRPr sz="1100" b="0" i="0" u="none" strike="noStrike" kern="1200" baseline="0">
              <a:solidFill>
                <a:schemeClr val="accent1">
                  <a:lumMod val="50000"/>
                </a:schemeClr>
              </a:solidFill>
              <a:latin typeface="+mn-lt"/>
              <a:ea typeface="Calibri" panose="020F0502020204030204" pitchFamily="34" charset="0"/>
              <a:cs typeface="Calibri" panose="020F0502020204030204" pitchFamily="34" charset="0"/>
            </a:defRPr>
          </a:pPr>
          <a:endParaRPr lang="es-CO"/>
        </a:p>
      </c:txPr>
    </c:legend>
    <c:plotVisOnly val="1"/>
    <c:dispBlanksAs val="gap"/>
    <c:showDLblsOverMax val="0"/>
  </c:chart>
  <c:spPr>
    <a:noFill/>
    <a:ln w="12700" cap="flat" cmpd="sng" algn="ctr">
      <a:noFill/>
      <a:prstDash val="solid"/>
      <a:round/>
    </a:ln>
    <a:effectLst/>
  </c:spPr>
  <c:txPr>
    <a:bodyPr/>
    <a:lstStyle/>
    <a:p>
      <a:pPr>
        <a:defRPr sz="1100">
          <a:solidFill>
            <a:schemeClr val="accent1">
              <a:lumMod val="50000"/>
            </a:schemeClr>
          </a:solidFill>
          <a:latin typeface="+mn-lt"/>
          <a:ea typeface="Calibri" panose="020F0502020204030204" pitchFamily="34" charset="0"/>
          <a:cs typeface="Calibri" panose="020F0502020204030204" pitchFamily="34" charset="0"/>
        </a:defRPr>
      </a:pPr>
      <a:endParaRPr lang="es-CO"/>
    </a:p>
  </c:txPr>
  <c:externalData r:id="rId3">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pivotSource>
    <c:name>[OPERATIVOS ESPECIALES OCT 2024.xlsx]TD ASES!TablaDinámica1</c:name>
    <c:fmtId val="3"/>
  </c:pivotSource>
  <c:chart>
    <c:title>
      <c:tx>
        <c:rich>
          <a:bodyPr rot="0" spcFirstLastPara="1" vertOverflow="ellipsis" vert="horz" wrap="square" anchor="ctr" anchorCtr="1"/>
          <a:lstStyle/>
          <a:p>
            <a:pPr>
              <a:defRPr sz="1600" b="0" i="0" u="none" strike="noStrike" kern="1200" spc="0" baseline="0">
                <a:solidFill>
                  <a:schemeClr val="tx1">
                    <a:lumMod val="65000"/>
                    <a:lumOff val="35000"/>
                  </a:schemeClr>
                </a:solidFill>
                <a:latin typeface="+mn-lt"/>
                <a:ea typeface="+mn-ea"/>
                <a:cs typeface="+mn-cs"/>
              </a:defRPr>
            </a:pPr>
            <a:r>
              <a:rPr lang="es-CO" sz="1600" b="1" i="0" u="none" strike="noStrike" kern="1200" spc="0" baseline="0" dirty="0">
                <a:solidFill>
                  <a:sysClr val="windowText" lastClr="000000">
                    <a:lumMod val="65000"/>
                    <a:lumOff val="35000"/>
                  </a:sysClr>
                </a:solidFill>
                <a:latin typeface="Calibri" panose="020F0502020204030204" pitchFamily="34" charset="0"/>
                <a:ea typeface="Calibri" panose="020F0502020204030204" pitchFamily="34" charset="0"/>
                <a:cs typeface="Calibri" panose="020F0502020204030204" pitchFamily="34" charset="0"/>
              </a:rPr>
              <a:t>CANTIDAD DE VERIFICACIONES POR LOCALIDAD - NOVIEMBRE DE 2024</a:t>
            </a:r>
          </a:p>
        </c:rich>
      </c:tx>
      <c:overlay val="0"/>
      <c:spPr>
        <a:noFill/>
        <a:ln>
          <a:noFill/>
        </a:ln>
        <a:effectLst/>
      </c:spPr>
      <c:txPr>
        <a:bodyPr rot="0" spcFirstLastPara="1" vertOverflow="ellipsis" vert="horz" wrap="square" anchor="ctr" anchorCtr="1"/>
        <a:lstStyle/>
        <a:p>
          <a:pPr>
            <a:defRPr sz="1600" b="0" i="0" u="none" strike="noStrike" kern="1200" spc="0" baseline="0">
              <a:solidFill>
                <a:schemeClr val="tx1">
                  <a:lumMod val="65000"/>
                  <a:lumOff val="35000"/>
                </a:schemeClr>
              </a:solidFill>
              <a:latin typeface="+mn-lt"/>
              <a:ea typeface="+mn-ea"/>
              <a:cs typeface="+mn-cs"/>
            </a:defRPr>
          </a:pPr>
          <a:endParaRPr lang="es-CO"/>
        </a:p>
      </c:txPr>
    </c:title>
    <c:autoTitleDeleted val="0"/>
    <c:pivotFmts>
      <c:pivotFmt>
        <c:idx val="0"/>
        <c:spPr>
          <a:solidFill>
            <a:schemeClr val="accent6"/>
          </a:solidFill>
          <a:ln>
            <a:noFill/>
          </a:ln>
          <a:effectLst/>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mn-cs"/>
                </a:defRPr>
              </a:pPr>
              <a:endParaRPr lang="es-CO"/>
            </a:p>
          </c:txPr>
          <c:dLblPos val="outEnd"/>
          <c:showLegendKey val="0"/>
          <c:showVal val="1"/>
          <c:showCatName val="0"/>
          <c:showSerName val="0"/>
          <c:showPercent val="0"/>
          <c:showBubbleSize val="0"/>
          <c:extLst>
            <c:ext xmlns:c15="http://schemas.microsoft.com/office/drawing/2012/chart" uri="{CE6537A1-D6FC-4f65-9D91-7224C49458BB}"/>
          </c:extLst>
        </c:dLbl>
      </c:pivotFmt>
      <c:pivotFmt>
        <c:idx val="1"/>
        <c:spPr>
          <a:solidFill>
            <a:schemeClr val="accent6"/>
          </a:solidFill>
          <a:ln>
            <a:noFill/>
          </a:ln>
          <a:effectLst/>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mn-cs"/>
                </a:defRPr>
              </a:pPr>
              <a:endParaRPr lang="es-CO"/>
            </a:p>
          </c:txPr>
          <c:dLblPos val="outEnd"/>
          <c:showLegendKey val="0"/>
          <c:showVal val="1"/>
          <c:showCatName val="0"/>
          <c:showSerName val="0"/>
          <c:showPercent val="0"/>
          <c:showBubbleSize val="0"/>
          <c:extLst>
            <c:ext xmlns:c15="http://schemas.microsoft.com/office/drawing/2012/chart" uri="{CE6537A1-D6FC-4f65-9D91-7224C49458BB}"/>
          </c:extLst>
        </c:dLbl>
      </c:pivotFmt>
      <c:pivotFmt>
        <c:idx val="2"/>
        <c:spPr>
          <a:solidFill>
            <a:schemeClr val="accent6"/>
          </a:solidFill>
          <a:ln>
            <a:noFill/>
          </a:ln>
          <a:effectLst/>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mn-cs"/>
                </a:defRPr>
              </a:pPr>
              <a:endParaRPr lang="es-CO"/>
            </a:p>
          </c:txPr>
          <c:dLblPos val="outEnd"/>
          <c:showLegendKey val="0"/>
          <c:showVal val="1"/>
          <c:showCatName val="0"/>
          <c:showSerName val="0"/>
          <c:showPercent val="0"/>
          <c:showBubbleSize val="0"/>
          <c:extLst>
            <c:ext xmlns:c15="http://schemas.microsoft.com/office/drawing/2012/chart" uri="{CE6537A1-D6FC-4f65-9D91-7224C49458BB}"/>
          </c:extLst>
        </c:dLbl>
      </c:pivotFmt>
    </c:pivotFmts>
    <c:plotArea>
      <c:layout/>
      <c:barChart>
        <c:barDir val="col"/>
        <c:grouping val="clustered"/>
        <c:varyColors val="0"/>
        <c:ser>
          <c:idx val="0"/>
          <c:order val="0"/>
          <c:tx>
            <c:strRef>
              <c:f>'TD ASES'!$V$13</c:f>
              <c:strCache>
                <c:ptCount val="1"/>
                <c:pt idx="0">
                  <c:v>Total</c:v>
                </c:pt>
              </c:strCache>
            </c:strRef>
          </c:tx>
          <c:spPr>
            <a:solidFill>
              <a:schemeClr val="accent6"/>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1">
                        <a:lumMod val="75000"/>
                        <a:lumOff val="25000"/>
                      </a:schemeClr>
                    </a:solidFill>
                    <a:latin typeface="+mn-lt"/>
                    <a:ea typeface="+mn-ea"/>
                    <a:cs typeface="+mn-cs"/>
                  </a:defRPr>
                </a:pPr>
                <a:endParaRPr lang="es-CO"/>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multiLvlStrRef>
              <c:f>'TD ASES'!$U$14:$U$39</c:f>
              <c:multiLvlStrCache>
                <c:ptCount val="20"/>
                <c:lvl>
                  <c:pt idx="0">
                    <c:v>SUMAPAZ</c:v>
                  </c:pt>
                  <c:pt idx="1">
                    <c:v>LA CANDELARIA</c:v>
                  </c:pt>
                  <c:pt idx="2">
                    <c:v>USME</c:v>
                  </c:pt>
                  <c:pt idx="3">
                    <c:v>SANTA FE</c:v>
                  </c:pt>
                  <c:pt idx="4">
                    <c:v>CHAPINERO</c:v>
                  </c:pt>
                  <c:pt idx="5">
                    <c:v>USAQUÉN</c:v>
                  </c:pt>
                  <c:pt idx="6">
                    <c:v>SAN CRISTÓBAL</c:v>
                  </c:pt>
                  <c:pt idx="7">
                    <c:v>ANTONIO NARIÑO</c:v>
                  </c:pt>
                  <c:pt idx="8">
                    <c:v>TUNJUELITO</c:v>
                  </c:pt>
                  <c:pt idx="9">
                    <c:v>CIUDAD BOLÍVAR</c:v>
                  </c:pt>
                  <c:pt idx="10">
                    <c:v>BOSA</c:v>
                  </c:pt>
                  <c:pt idx="11">
                    <c:v>TEUSAQUILLO</c:v>
                  </c:pt>
                  <c:pt idx="12">
                    <c:v>LOS MÁRTIRES</c:v>
                  </c:pt>
                  <c:pt idx="13">
                    <c:v>PUENTE ARANDA</c:v>
                  </c:pt>
                  <c:pt idx="14">
                    <c:v>RAFAEL URIBE URIBE</c:v>
                  </c:pt>
                  <c:pt idx="15">
                    <c:v>FONTIBÓN</c:v>
                  </c:pt>
                  <c:pt idx="16">
                    <c:v>KENNEDY</c:v>
                  </c:pt>
                  <c:pt idx="17">
                    <c:v>BARRIOS UNIDOS</c:v>
                  </c:pt>
                  <c:pt idx="18">
                    <c:v>ENGATIVÁ</c:v>
                  </c:pt>
                  <c:pt idx="19">
                    <c:v>SUBA</c:v>
                  </c:pt>
                </c:lvl>
                <c:lvl>
                  <c:pt idx="0">
                    <c:v>PROMOAMBIENTAL SAS ESP</c:v>
                  </c:pt>
                  <c:pt idx="7">
                    <c:v>LIMPIEZA METROPOLITANA S.A. ESP</c:v>
                  </c:pt>
                  <c:pt idx="15">
                    <c:v>CIUDAD LIMPIA S.A. ESP</c:v>
                  </c:pt>
                  <c:pt idx="17">
                    <c:v>BOGOTÁ LIMPIA S.A.S</c:v>
                  </c:pt>
                  <c:pt idx="19">
                    <c:v>ÁREA LIMPIA S.A.S. E.S.P.</c:v>
                  </c:pt>
                </c:lvl>
              </c:multiLvlStrCache>
            </c:multiLvlStrRef>
          </c:cat>
          <c:val>
            <c:numRef>
              <c:f>'TD ASES'!$V$14:$V$39</c:f>
              <c:numCache>
                <c:formatCode>General</c:formatCode>
                <c:ptCount val="20"/>
                <c:pt idx="0">
                  <c:v>6</c:v>
                </c:pt>
                <c:pt idx="1">
                  <c:v>40</c:v>
                </c:pt>
                <c:pt idx="2">
                  <c:v>65</c:v>
                </c:pt>
                <c:pt idx="3">
                  <c:v>84</c:v>
                </c:pt>
                <c:pt idx="4">
                  <c:v>88</c:v>
                </c:pt>
                <c:pt idx="5">
                  <c:v>97</c:v>
                </c:pt>
                <c:pt idx="6">
                  <c:v>108</c:v>
                </c:pt>
                <c:pt idx="7">
                  <c:v>49</c:v>
                </c:pt>
                <c:pt idx="8">
                  <c:v>62</c:v>
                </c:pt>
                <c:pt idx="9">
                  <c:v>71</c:v>
                </c:pt>
                <c:pt idx="10">
                  <c:v>76</c:v>
                </c:pt>
                <c:pt idx="11">
                  <c:v>88</c:v>
                </c:pt>
                <c:pt idx="12">
                  <c:v>91</c:v>
                </c:pt>
                <c:pt idx="13">
                  <c:v>91</c:v>
                </c:pt>
                <c:pt idx="14">
                  <c:v>95</c:v>
                </c:pt>
                <c:pt idx="15">
                  <c:v>164</c:v>
                </c:pt>
                <c:pt idx="16">
                  <c:v>199</c:v>
                </c:pt>
                <c:pt idx="17">
                  <c:v>162</c:v>
                </c:pt>
                <c:pt idx="18">
                  <c:v>300</c:v>
                </c:pt>
                <c:pt idx="19">
                  <c:v>397</c:v>
                </c:pt>
              </c:numCache>
            </c:numRef>
          </c:val>
          <c:extLst>
            <c:ext xmlns:c16="http://schemas.microsoft.com/office/drawing/2014/chart" uri="{C3380CC4-5D6E-409C-BE32-E72D297353CC}">
              <c16:uniqueId val="{00000000-ED79-433A-B1C5-F7C6B49EF681}"/>
            </c:ext>
          </c:extLst>
        </c:ser>
        <c:dLbls>
          <c:dLblPos val="outEnd"/>
          <c:showLegendKey val="0"/>
          <c:showVal val="1"/>
          <c:showCatName val="0"/>
          <c:showSerName val="0"/>
          <c:showPercent val="0"/>
          <c:showBubbleSize val="0"/>
        </c:dLbls>
        <c:gapWidth val="219"/>
        <c:overlap val="-27"/>
        <c:axId val="705870944"/>
        <c:axId val="705867104"/>
      </c:barChart>
      <c:catAx>
        <c:axId val="705870944"/>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endParaRPr lang="es-CO"/>
          </a:p>
        </c:txPr>
        <c:crossAx val="705867104"/>
        <c:crosses val="autoZero"/>
        <c:auto val="1"/>
        <c:lblAlgn val="ctr"/>
        <c:lblOffset val="100"/>
        <c:noMultiLvlLbl val="0"/>
      </c:catAx>
      <c:valAx>
        <c:axId val="705867104"/>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s-CO"/>
          </a:p>
        </c:txPr>
        <c:crossAx val="705870944"/>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s-CO"/>
    </a:p>
  </c:txPr>
  <c:externalData r:id="rId3">
    <c:autoUpdate val="0"/>
  </c:externalData>
  <c:extLst>
    <c:ext xmlns:c14="http://schemas.microsoft.com/office/drawing/2007/8/2/chart" uri="{781A3756-C4B2-4CAC-9D66-4F8BD8637D16}">
      <c14:pivotOptions>
        <c14:dropZoneFilter val="1"/>
        <c14:dropZoneCategories val="1"/>
        <c14:dropZoneData val="1"/>
        <c14:dropZonesVisible val="1"/>
      </c14:pivotOptions>
    </c:ext>
    <c:ext xmlns:c16="http://schemas.microsoft.com/office/drawing/2014/chart" uri="{E28EC0CA-F0BB-4C9C-879D-F8772B89E7AC}">
      <c16:pivotOptions16>
        <c16:showExpandCollapseFieldButtons val="1"/>
      </c16:pivotOptions16>
    </c:ext>
  </c:extLst>
</c:chartSpace>
</file>

<file path=ppt/charts/chart5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'Nov 2024'!$E$81:$E$82</c:f>
              <c:strCache>
                <c:ptCount val="2"/>
                <c:pt idx="0">
                  <c:v>Cartera </c:v>
                </c:pt>
                <c:pt idx="1">
                  <c:v>Total</c:v>
                </c:pt>
              </c:strCache>
            </c:strRef>
          </c:tx>
          <c:spPr>
            <a:solidFill>
              <a:schemeClr val="accent1"/>
            </a:solidFill>
            <a:ln>
              <a:noFill/>
            </a:ln>
            <a:effectLst/>
            <a:scene3d>
              <a:camera prst="orthographicFront"/>
              <a:lightRig rig="threePt" dir="t"/>
            </a:scene3d>
            <a:sp3d>
              <a:bevelT/>
            </a:sp3d>
          </c:spPr>
          <c:invertIfNegative val="0"/>
          <c:dLbls>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Calibri" panose="020F0502020204030204" pitchFamily="34" charset="0"/>
                    <a:ea typeface="Calibri" panose="020F0502020204030204" pitchFamily="34" charset="0"/>
                    <a:cs typeface="Calibri" panose="020F0502020204030204" pitchFamily="34" charset="0"/>
                  </a:defRPr>
                </a:pPr>
                <a:endParaRPr lang="es-CO"/>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'Nov 2024'!$D$158:$D$163</c:f>
              <c:numCache>
                <c:formatCode>mmm\-yyyy</c:formatCode>
                <c:ptCount val="6"/>
                <c:pt idx="0">
                  <c:v>45444</c:v>
                </c:pt>
                <c:pt idx="1">
                  <c:v>45474</c:v>
                </c:pt>
                <c:pt idx="2">
                  <c:v>45505</c:v>
                </c:pt>
                <c:pt idx="3">
                  <c:v>45536</c:v>
                </c:pt>
                <c:pt idx="4">
                  <c:v>45566</c:v>
                </c:pt>
                <c:pt idx="5">
                  <c:v>45597</c:v>
                </c:pt>
              </c:numCache>
            </c:numRef>
          </c:cat>
          <c:val>
            <c:numRef>
              <c:f>'Nov 2024'!$E$158:$E$163</c:f>
              <c:numCache>
                <c:formatCode>"$"#,##0_);[Red]\("$"#,##0\)</c:formatCode>
                <c:ptCount val="6"/>
                <c:pt idx="0">
                  <c:v>13428411252</c:v>
                </c:pt>
                <c:pt idx="1">
                  <c:v>11759304566.876913</c:v>
                </c:pt>
                <c:pt idx="2">
                  <c:v>11846710088.241484</c:v>
                </c:pt>
                <c:pt idx="3">
                  <c:v>11072298194.527401</c:v>
                </c:pt>
                <c:pt idx="4">
                  <c:v>11644869801</c:v>
                </c:pt>
                <c:pt idx="5">
                  <c:v>11653586263.707603</c:v>
                </c:pt>
              </c:numCache>
            </c:numRef>
          </c:val>
          <c:extLst>
            <c:ext xmlns:c16="http://schemas.microsoft.com/office/drawing/2014/chart" uri="{C3380CC4-5D6E-409C-BE32-E72D297353CC}">
              <c16:uniqueId val="{00000000-564C-4005-8E2D-D33E3EEDE1A2}"/>
            </c:ext>
          </c:extLst>
        </c:ser>
        <c:ser>
          <c:idx val="1"/>
          <c:order val="1"/>
          <c:tx>
            <c:strRef>
              <c:f>'Nov 2024'!$F$81:$F$82</c:f>
              <c:strCache>
                <c:ptCount val="2"/>
                <c:pt idx="0">
                  <c:v>Cartera</c:v>
                </c:pt>
                <c:pt idx="1">
                  <c:v>Vigencia</c:v>
                </c:pt>
              </c:strCache>
            </c:strRef>
          </c:tx>
          <c:spPr>
            <a:solidFill>
              <a:schemeClr val="accent2"/>
            </a:solidFill>
            <a:ln>
              <a:noFill/>
            </a:ln>
            <a:effectLst/>
            <a:scene3d>
              <a:camera prst="orthographicFront"/>
              <a:lightRig rig="threePt" dir="t"/>
            </a:scene3d>
            <a:sp3d>
              <a:bevelT/>
            </a:sp3d>
          </c:spPr>
          <c:invertIfNegative val="0"/>
          <c:dLbls>
            <c:dLbl>
              <c:idx val="0"/>
              <c:layout>
                <c:manualLayout>
                  <c:x val="-1.8285333852041702E-3"/>
                  <c:y val="-5.0830889540566963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564C-4005-8E2D-D33E3EEDE1A2}"/>
                </c:ext>
              </c:extLst>
            </c:dLbl>
            <c:dLbl>
              <c:idx val="1"/>
              <c:layout>
                <c:manualLayout>
                  <c:x val="7.3141335408166809E-3"/>
                  <c:y val="-3.9100684261974585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564C-4005-8E2D-D33E3EEDE1A2}"/>
                </c:ext>
              </c:extLst>
            </c:dLbl>
            <c:dLbl>
              <c:idx val="2"/>
              <c:layout>
                <c:manualLayout>
                  <c:x val="1.8285333852041702E-3"/>
                  <c:y val="-6.647116324535679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564C-4005-8E2D-D33E3EEDE1A2}"/>
                </c:ext>
              </c:extLst>
            </c:dLbl>
            <c:dLbl>
              <c:idx val="3"/>
              <c:layout>
                <c:manualLayout>
                  <c:x val="1.8285333852041702E-3"/>
                  <c:y val="-4.6920821114369501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4-564C-4005-8E2D-D33E3EEDE1A2}"/>
                </c:ext>
              </c:extLst>
            </c:dLbl>
            <c:dLbl>
              <c:idx val="4"/>
              <c:layout>
                <c:manualLayout>
                  <c:x val="3.6570667704083405E-3"/>
                  <c:y val="-1.5640273704789907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5-564C-4005-8E2D-D33E3EEDE1A2}"/>
                </c:ext>
              </c:extLst>
            </c:dLbl>
            <c:dLbl>
              <c:idx val="5"/>
              <c:layout>
                <c:manualLayout>
                  <c:x val="9.1426669260207174E-3"/>
                  <c:y val="-2.7370478983382209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6-564C-4005-8E2D-D33E3EEDE1A2}"/>
                </c:ext>
              </c:extLst>
            </c:dLbl>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Calibri" panose="020F0502020204030204" pitchFamily="34" charset="0"/>
                    <a:ea typeface="Calibri" panose="020F0502020204030204" pitchFamily="34" charset="0"/>
                    <a:cs typeface="Calibri" panose="020F0502020204030204" pitchFamily="34" charset="0"/>
                  </a:defRPr>
                </a:pPr>
                <a:endParaRPr lang="es-CO"/>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'Nov 2024'!$D$158:$D$163</c:f>
              <c:numCache>
                <c:formatCode>mmm\-yyyy</c:formatCode>
                <c:ptCount val="6"/>
                <c:pt idx="0">
                  <c:v>45444</c:v>
                </c:pt>
                <c:pt idx="1">
                  <c:v>45474</c:v>
                </c:pt>
                <c:pt idx="2">
                  <c:v>45505</c:v>
                </c:pt>
                <c:pt idx="3">
                  <c:v>45536</c:v>
                </c:pt>
                <c:pt idx="4">
                  <c:v>45566</c:v>
                </c:pt>
                <c:pt idx="5">
                  <c:v>45597</c:v>
                </c:pt>
              </c:numCache>
            </c:numRef>
          </c:cat>
          <c:val>
            <c:numRef>
              <c:f>'Nov 2024'!$F$158:$F$163</c:f>
              <c:numCache>
                <c:formatCode>"$"#,##0_);[Red]\("$"#,##0\)</c:formatCode>
                <c:ptCount val="6"/>
                <c:pt idx="0">
                  <c:v>8981295430.9115334</c:v>
                </c:pt>
                <c:pt idx="1">
                  <c:v>7321342772.3842154</c:v>
                </c:pt>
                <c:pt idx="2">
                  <c:v>7324819356.0010595</c:v>
                </c:pt>
                <c:pt idx="3">
                  <c:v>6590171488.1778221</c:v>
                </c:pt>
                <c:pt idx="4">
                  <c:v>5854470694</c:v>
                </c:pt>
                <c:pt idx="5">
                  <c:v>6797549490.6442871</c:v>
                </c:pt>
              </c:numCache>
            </c:numRef>
          </c:val>
          <c:extLst>
            <c:ext xmlns:c16="http://schemas.microsoft.com/office/drawing/2014/chart" uri="{C3380CC4-5D6E-409C-BE32-E72D297353CC}">
              <c16:uniqueId val="{00000007-564C-4005-8E2D-D33E3EEDE1A2}"/>
            </c:ext>
          </c:extLst>
        </c:ser>
        <c:ser>
          <c:idx val="2"/>
          <c:order val="2"/>
          <c:tx>
            <c:strRef>
              <c:f>'Nov 2024'!$G$81:$G$82</c:f>
              <c:strCache>
                <c:ptCount val="2"/>
                <c:pt idx="0">
                  <c:v>Cartera</c:v>
                </c:pt>
                <c:pt idx="1">
                  <c:v> Vencida</c:v>
                </c:pt>
              </c:strCache>
            </c:strRef>
          </c:tx>
          <c:spPr>
            <a:solidFill>
              <a:schemeClr val="accent3"/>
            </a:solidFill>
            <a:ln>
              <a:noFill/>
            </a:ln>
            <a:effectLst/>
            <a:scene3d>
              <a:camera prst="orthographicFront"/>
              <a:lightRig rig="threePt" dir="t"/>
            </a:scene3d>
            <a:sp3d>
              <a:bevelT/>
            </a:sp3d>
          </c:spPr>
          <c:invertIfNegative val="0"/>
          <c:dLbls>
            <c:dLbl>
              <c:idx val="4"/>
              <c:layout>
                <c:manualLayout>
                  <c:x val="5.4856001556125101E-3"/>
                  <c:y val="1.5640273704789834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8-564C-4005-8E2D-D33E3EEDE1A2}"/>
                </c:ext>
              </c:extLst>
            </c:dLbl>
            <c:dLbl>
              <c:idx val="5"/>
              <c:layout>
                <c:manualLayout>
                  <c:x val="5.4856001556125101E-3"/>
                  <c:y val="0"/>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9-564C-4005-8E2D-D33E3EEDE1A2}"/>
                </c:ext>
              </c:extLst>
            </c:dLbl>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Calibri" panose="020F0502020204030204" pitchFamily="34" charset="0"/>
                    <a:ea typeface="Calibri" panose="020F0502020204030204" pitchFamily="34" charset="0"/>
                    <a:cs typeface="Calibri" panose="020F0502020204030204" pitchFamily="34" charset="0"/>
                  </a:defRPr>
                </a:pPr>
                <a:endParaRPr lang="es-CO"/>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'Nov 2024'!$D$158:$D$163</c:f>
              <c:numCache>
                <c:formatCode>mmm\-yyyy</c:formatCode>
                <c:ptCount val="6"/>
                <c:pt idx="0">
                  <c:v>45444</c:v>
                </c:pt>
                <c:pt idx="1">
                  <c:v>45474</c:v>
                </c:pt>
                <c:pt idx="2">
                  <c:v>45505</c:v>
                </c:pt>
                <c:pt idx="3">
                  <c:v>45536</c:v>
                </c:pt>
                <c:pt idx="4">
                  <c:v>45566</c:v>
                </c:pt>
                <c:pt idx="5">
                  <c:v>45597</c:v>
                </c:pt>
              </c:numCache>
            </c:numRef>
          </c:cat>
          <c:val>
            <c:numRef>
              <c:f>'Nov 2024'!$G$158:$G$163</c:f>
              <c:numCache>
                <c:formatCode>"$"#,##0_);[Red]\("$"#,##0\)</c:formatCode>
                <c:ptCount val="6"/>
                <c:pt idx="0">
                  <c:v>4447115821.4684801</c:v>
                </c:pt>
                <c:pt idx="1">
                  <c:v>4437961794.4926977</c:v>
                </c:pt>
                <c:pt idx="2">
                  <c:v>4521890732.2404242</c:v>
                </c:pt>
                <c:pt idx="3">
                  <c:v>4482126706.3495789</c:v>
                </c:pt>
                <c:pt idx="4">
                  <c:v>5790399106</c:v>
                </c:pt>
                <c:pt idx="5">
                  <c:v>4856036773.0633173</c:v>
                </c:pt>
              </c:numCache>
            </c:numRef>
          </c:val>
          <c:extLst>
            <c:ext xmlns:c16="http://schemas.microsoft.com/office/drawing/2014/chart" uri="{C3380CC4-5D6E-409C-BE32-E72D297353CC}">
              <c16:uniqueId val="{0000000A-564C-4005-8E2D-D33E3EEDE1A2}"/>
            </c:ext>
          </c:extLst>
        </c:ser>
        <c:dLbls>
          <c:showLegendKey val="0"/>
          <c:showVal val="0"/>
          <c:showCatName val="0"/>
          <c:showSerName val="0"/>
          <c:showPercent val="0"/>
          <c:showBubbleSize val="0"/>
        </c:dLbls>
        <c:gapWidth val="150"/>
        <c:axId val="425825936"/>
        <c:axId val="425821624"/>
      </c:barChart>
      <c:dateAx>
        <c:axId val="425825936"/>
        <c:scaling>
          <c:orientation val="minMax"/>
        </c:scaling>
        <c:delete val="0"/>
        <c:axPos val="b"/>
        <c:numFmt formatCode="mmm\-yyyy" sourceLinked="1"/>
        <c:majorTickMark val="out"/>
        <c:minorTickMark val="none"/>
        <c:tickLblPos val="nextTo"/>
        <c:spPr>
          <a:noFill/>
          <a:ln w="6350" cap="flat" cmpd="sng" algn="ctr">
            <a:solidFill>
              <a:schemeClr val="tx1">
                <a:tint val="75000"/>
              </a:schemeClr>
            </a:solidFill>
            <a:prstDash val="solid"/>
            <a:round/>
          </a:ln>
          <a:effectLst/>
        </c:spPr>
        <c:txPr>
          <a:bodyPr rot="-60000000" spcFirstLastPara="1" vertOverflow="ellipsis" vert="horz" wrap="square" anchor="ctr" anchorCtr="1"/>
          <a:lstStyle/>
          <a:p>
            <a:pPr>
              <a:defRPr sz="1000" b="0" i="0" u="none" strike="noStrike" kern="1200" baseline="0">
                <a:solidFill>
                  <a:schemeClr val="accent1">
                    <a:lumMod val="50000"/>
                  </a:schemeClr>
                </a:solidFill>
                <a:latin typeface="Calibri" panose="020F0502020204030204" pitchFamily="34" charset="0"/>
                <a:ea typeface="Calibri" panose="020F0502020204030204" pitchFamily="34" charset="0"/>
                <a:cs typeface="Calibri" panose="020F0502020204030204" pitchFamily="34" charset="0"/>
              </a:defRPr>
            </a:pPr>
            <a:endParaRPr lang="es-CO"/>
          </a:p>
        </c:txPr>
        <c:crossAx val="425821624"/>
        <c:crosses val="autoZero"/>
        <c:auto val="1"/>
        <c:lblOffset val="100"/>
        <c:baseTimeUnit val="months"/>
      </c:dateAx>
      <c:valAx>
        <c:axId val="425821624"/>
        <c:scaling>
          <c:orientation val="minMax"/>
        </c:scaling>
        <c:delete val="0"/>
        <c:axPos val="l"/>
        <c:majorGridlines>
          <c:spPr>
            <a:ln w="6350" cap="flat" cmpd="sng" algn="ctr">
              <a:solidFill>
                <a:schemeClr val="tx1">
                  <a:tint val="75000"/>
                </a:schemeClr>
              </a:solidFill>
              <a:prstDash val="solid"/>
              <a:round/>
            </a:ln>
            <a:effectLst/>
          </c:spPr>
        </c:majorGridlines>
        <c:numFmt formatCode="&quot;$&quot;#,##0_);[Red]\(&quot;$&quot;#,##0\)" sourceLinked="1"/>
        <c:majorTickMark val="out"/>
        <c:minorTickMark val="none"/>
        <c:tickLblPos val="nextTo"/>
        <c:spPr>
          <a:noFill/>
          <a:ln w="6350" cap="flat" cmpd="sng" algn="ctr">
            <a:solidFill>
              <a:schemeClr val="tx1">
                <a:tint val="75000"/>
              </a:schemeClr>
            </a:solidFill>
            <a:prstDash val="solid"/>
            <a:round/>
          </a:ln>
          <a:effectLst/>
        </c:spPr>
        <c:txPr>
          <a:bodyPr rot="-60000000" spcFirstLastPara="1" vertOverflow="ellipsis" vert="horz" wrap="square" anchor="ctr" anchorCtr="1"/>
          <a:lstStyle/>
          <a:p>
            <a:pPr>
              <a:defRPr sz="1000" b="0" i="0" u="none" strike="noStrike" kern="1200" baseline="0">
                <a:solidFill>
                  <a:schemeClr val="accent1">
                    <a:lumMod val="50000"/>
                  </a:schemeClr>
                </a:solidFill>
                <a:latin typeface="Calibri" panose="020F0502020204030204" pitchFamily="34" charset="0"/>
                <a:ea typeface="Calibri" panose="020F0502020204030204" pitchFamily="34" charset="0"/>
                <a:cs typeface="Calibri" panose="020F0502020204030204" pitchFamily="34" charset="0"/>
              </a:defRPr>
            </a:pPr>
            <a:endParaRPr lang="es-CO"/>
          </a:p>
        </c:txPr>
        <c:crossAx val="425825936"/>
        <c:crosses val="autoZero"/>
        <c:crossBetween val="between"/>
        <c:dispUnits>
          <c:builtInUnit val="millions"/>
          <c:dispUnitsLbl>
            <c:layout>
              <c:manualLayout>
                <c:xMode val="edge"/>
                <c:yMode val="edge"/>
                <c:x val="2.0012507817385866E-2"/>
                <c:y val="0.43021792210614196"/>
              </c:manualLayout>
            </c:layout>
            <c:tx>
              <c:rich>
                <a:bodyPr rot="-5400000" spcFirstLastPara="1" vertOverflow="ellipsis" vert="horz" wrap="square" anchor="ctr" anchorCtr="1"/>
                <a:lstStyle/>
                <a:p>
                  <a:pPr>
                    <a:defRPr sz="1000" b="1" i="0" u="none" strike="noStrike" kern="1200" baseline="0">
                      <a:solidFill>
                        <a:schemeClr val="accent1">
                          <a:lumMod val="50000"/>
                        </a:schemeClr>
                      </a:solidFill>
                      <a:latin typeface="Calibri" panose="020F0502020204030204" pitchFamily="34" charset="0"/>
                      <a:ea typeface="Calibri" panose="020F0502020204030204" pitchFamily="34" charset="0"/>
                      <a:cs typeface="Calibri" panose="020F0502020204030204" pitchFamily="34" charset="0"/>
                    </a:defRPr>
                  </a:pPr>
                  <a:r>
                    <a:rPr lang="es-CO"/>
                    <a:t>Millones $</a:t>
                  </a:r>
                </a:p>
              </c:rich>
            </c:tx>
            <c:spPr>
              <a:noFill/>
              <a:ln>
                <a:noFill/>
              </a:ln>
              <a:effectLst/>
            </c:spPr>
            <c:txPr>
              <a:bodyPr rot="-5400000" spcFirstLastPara="1" vertOverflow="ellipsis" vert="horz" wrap="square" anchor="ctr" anchorCtr="1"/>
              <a:lstStyle/>
              <a:p>
                <a:pPr>
                  <a:defRPr sz="1000" b="1" i="0" u="none" strike="noStrike" kern="1200" baseline="0">
                    <a:solidFill>
                      <a:schemeClr val="accent1">
                        <a:lumMod val="50000"/>
                      </a:schemeClr>
                    </a:solidFill>
                    <a:latin typeface="Calibri" panose="020F0502020204030204" pitchFamily="34" charset="0"/>
                    <a:ea typeface="Calibri" panose="020F0502020204030204" pitchFamily="34" charset="0"/>
                    <a:cs typeface="Calibri" panose="020F0502020204030204" pitchFamily="34" charset="0"/>
                  </a:defRPr>
                </a:pPr>
                <a:endParaRPr lang="es-CO"/>
              </a:p>
            </c:txPr>
          </c:dispUnitsLbl>
        </c:dispUnits>
      </c:valAx>
      <c:spPr>
        <a:noFill/>
        <a:ln>
          <a:noFill/>
        </a:ln>
        <a:effectLst/>
      </c:spPr>
    </c:plotArea>
    <c:legend>
      <c:legendPos val="b"/>
      <c:layout>
        <c:manualLayout>
          <c:xMode val="edge"/>
          <c:yMode val="edge"/>
          <c:x val="0.25245667779672382"/>
          <c:y val="0.90583416075923062"/>
          <c:w val="0.54811396859846662"/>
          <c:h val="7.0705428683584634E-2"/>
        </c:manualLayout>
      </c:layout>
      <c:overlay val="0"/>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Calibri" panose="020F0502020204030204" pitchFamily="34" charset="0"/>
              <a:ea typeface="Calibri" panose="020F0502020204030204" pitchFamily="34" charset="0"/>
              <a:cs typeface="Calibri" panose="020F0502020204030204" pitchFamily="34" charset="0"/>
            </a:defRPr>
          </a:pPr>
          <a:endParaRPr lang="es-CO"/>
        </a:p>
      </c:txPr>
    </c:legend>
    <c:plotVisOnly val="1"/>
    <c:dispBlanksAs val="gap"/>
    <c:showDLblsOverMax val="0"/>
  </c:chart>
  <c:spPr>
    <a:noFill/>
    <a:ln w="12700" cap="flat" cmpd="sng" algn="ctr">
      <a:noFill/>
      <a:prstDash val="solid"/>
      <a:round/>
    </a:ln>
    <a:effectLst/>
  </c:spPr>
  <c:txPr>
    <a:bodyPr/>
    <a:lstStyle/>
    <a:p>
      <a:pPr>
        <a:defRPr sz="1000">
          <a:solidFill>
            <a:schemeClr val="accent1">
              <a:lumMod val="50000"/>
            </a:schemeClr>
          </a:solidFill>
          <a:latin typeface="Calibri" panose="020F0502020204030204" pitchFamily="34" charset="0"/>
          <a:ea typeface="Calibri" panose="020F0502020204030204" pitchFamily="34" charset="0"/>
          <a:cs typeface="Calibri" panose="020F0502020204030204" pitchFamily="34" charset="0"/>
        </a:defRPr>
      </a:pPr>
      <a:endParaRPr lang="es-CO"/>
    </a:p>
  </c:txPr>
  <c:externalData r:id="rId3">
    <c:autoUpdate val="0"/>
  </c:externalData>
</c:chartSpace>
</file>

<file path=ppt/charts/chart5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Hoja4!$B$21</c:f>
              <c:strCache>
                <c:ptCount val="1"/>
                <c:pt idx="0">
                  <c:v>Cantidad PQR </c:v>
                </c:pt>
              </c:strCache>
            </c:strRef>
          </c:tx>
          <c:spPr>
            <a:solidFill>
              <a:schemeClr val="accent1"/>
            </a:solidFill>
            <a:ln>
              <a:noFill/>
            </a:ln>
            <a:effectLst/>
            <a:scene3d>
              <a:camera prst="orthographicFront"/>
              <a:lightRig rig="threePt" dir="t"/>
            </a:scene3d>
            <a:sp3d>
              <a:bevelT w="190500" h="38100"/>
            </a:sp3d>
          </c:spPr>
          <c:invertIfNegative val="0"/>
          <c:cat>
            <c:strRef>
              <c:f>Hoja4!$A$22:$A$26</c:f>
              <c:strCache>
                <c:ptCount val="5"/>
                <c:pt idx="0">
                  <c:v>Promoambiental</c:v>
                </c:pt>
                <c:pt idx="1">
                  <c:v>Lime</c:v>
                </c:pt>
                <c:pt idx="2">
                  <c:v>Ciudad Limpia</c:v>
                </c:pt>
                <c:pt idx="3">
                  <c:v>Bogota Limpia</c:v>
                </c:pt>
                <c:pt idx="4">
                  <c:v>Area Limpia </c:v>
                </c:pt>
              </c:strCache>
            </c:strRef>
          </c:cat>
          <c:val>
            <c:numRef>
              <c:f>Hoja4!$B$22:$B$26</c:f>
              <c:numCache>
                <c:formatCode>#,##0</c:formatCode>
                <c:ptCount val="5"/>
                <c:pt idx="0">
                  <c:v>378978</c:v>
                </c:pt>
                <c:pt idx="1">
                  <c:v>466229</c:v>
                </c:pt>
                <c:pt idx="2">
                  <c:v>278413</c:v>
                </c:pt>
                <c:pt idx="3">
                  <c:v>282926</c:v>
                </c:pt>
                <c:pt idx="4">
                  <c:v>213264</c:v>
                </c:pt>
              </c:numCache>
            </c:numRef>
          </c:val>
          <c:extLst>
            <c:ext xmlns:c16="http://schemas.microsoft.com/office/drawing/2014/chart" uri="{C3380CC4-5D6E-409C-BE32-E72D297353CC}">
              <c16:uniqueId val="{00000000-01F2-43FC-914C-736831B4E90C}"/>
            </c:ext>
          </c:extLst>
        </c:ser>
        <c:dLbls>
          <c:showLegendKey val="0"/>
          <c:showVal val="0"/>
          <c:showCatName val="0"/>
          <c:showSerName val="0"/>
          <c:showPercent val="0"/>
          <c:showBubbleSize val="0"/>
        </c:dLbls>
        <c:gapWidth val="267"/>
        <c:overlap val="-43"/>
        <c:axId val="337295856"/>
        <c:axId val="337306672"/>
      </c:barChart>
      <c:catAx>
        <c:axId val="337295856"/>
        <c:scaling>
          <c:orientation val="minMax"/>
        </c:scaling>
        <c:delete val="0"/>
        <c:axPos val="b"/>
        <c:majorGridlines>
          <c:spPr>
            <a:ln w="9525" cap="flat" cmpd="sng" algn="ctr">
              <a:solidFill>
                <a:schemeClr val="dk1">
                  <a:lumMod val="15000"/>
                  <a:lumOff val="85000"/>
                </a:schemeClr>
              </a:solidFill>
              <a:round/>
            </a:ln>
            <a:effectLst/>
          </c:spPr>
        </c:majorGridlines>
        <c:numFmt formatCode="General" sourceLinked="1"/>
        <c:majorTickMark val="none"/>
        <c:minorTickMark val="none"/>
        <c:tickLblPos val="nextTo"/>
        <c:spPr>
          <a:noFill/>
          <a:ln w="9525" cap="flat" cmpd="sng" algn="ctr">
            <a:solidFill>
              <a:schemeClr val="dk1">
                <a:lumMod val="15000"/>
                <a:lumOff val="85000"/>
              </a:schemeClr>
            </a:solidFill>
            <a:round/>
          </a:ln>
          <a:effectLst/>
        </c:spPr>
        <c:txPr>
          <a:bodyPr rot="-60000000" spcFirstLastPara="1" vertOverflow="ellipsis" vert="horz" wrap="square" anchor="ctr" anchorCtr="1"/>
          <a:lstStyle/>
          <a:p>
            <a:pPr>
              <a:defRPr sz="1100" b="0" i="0" u="none" strike="noStrike" kern="1200" cap="none" spc="0" normalizeH="0" baseline="0">
                <a:solidFill>
                  <a:schemeClr val="accent1">
                    <a:lumMod val="50000"/>
                  </a:schemeClr>
                </a:solidFill>
                <a:latin typeface="+mn-lt"/>
                <a:ea typeface="+mn-ea"/>
                <a:cs typeface="+mn-cs"/>
              </a:defRPr>
            </a:pPr>
            <a:endParaRPr lang="es-CO"/>
          </a:p>
        </c:txPr>
        <c:crossAx val="337306672"/>
        <c:crosses val="autoZero"/>
        <c:auto val="1"/>
        <c:lblAlgn val="ctr"/>
        <c:lblOffset val="100"/>
        <c:noMultiLvlLbl val="0"/>
      </c:catAx>
      <c:valAx>
        <c:axId val="337306672"/>
        <c:scaling>
          <c:orientation val="minMax"/>
        </c:scaling>
        <c:delete val="0"/>
        <c:axPos val="l"/>
        <c:majorGridlines>
          <c:spPr>
            <a:ln w="9525" cap="flat" cmpd="sng" algn="ctr">
              <a:solidFill>
                <a:schemeClr val="dk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1100" b="0" i="0" u="none" strike="noStrike" kern="1200" baseline="0">
                <a:solidFill>
                  <a:schemeClr val="accent1">
                    <a:lumMod val="50000"/>
                  </a:schemeClr>
                </a:solidFill>
                <a:latin typeface="+mn-lt"/>
                <a:ea typeface="+mn-ea"/>
                <a:cs typeface="+mn-cs"/>
              </a:defRPr>
            </a:pPr>
            <a:endParaRPr lang="es-CO"/>
          </a:p>
        </c:txPr>
        <c:crossAx val="337295856"/>
        <c:crosses val="autoZero"/>
        <c:crossBetween val="between"/>
      </c:valAx>
      <c:dTable>
        <c:showHorzBorder val="1"/>
        <c:showVertBorder val="1"/>
        <c:showOutline val="1"/>
        <c:showKeys val="1"/>
        <c:spPr>
          <a:noFill/>
          <a:ln w="9525" cap="flat" cmpd="sng" algn="ctr">
            <a:solidFill>
              <a:schemeClr val="dk1">
                <a:lumMod val="15000"/>
                <a:lumOff val="85000"/>
              </a:schemeClr>
            </a:solidFill>
            <a:round/>
          </a:ln>
          <a:effectLst/>
        </c:spPr>
        <c:txPr>
          <a:bodyPr rot="0" spcFirstLastPara="1" vertOverflow="ellipsis" vert="horz" wrap="square" anchor="ctr" anchorCtr="1"/>
          <a:lstStyle/>
          <a:p>
            <a:pPr rtl="0">
              <a:defRPr sz="1100" b="0" i="0" u="none" strike="noStrike" kern="1200" baseline="0">
                <a:solidFill>
                  <a:schemeClr val="accent1">
                    <a:lumMod val="50000"/>
                  </a:schemeClr>
                </a:solidFill>
                <a:latin typeface="+mn-lt"/>
                <a:ea typeface="+mn-ea"/>
                <a:cs typeface="+mn-cs"/>
              </a:defRPr>
            </a:pPr>
            <a:endParaRPr lang="es-CO"/>
          </a:p>
        </c:txPr>
      </c:dTable>
      <c:spPr>
        <a:pattFill prst="ltDnDiag">
          <a:fgClr>
            <a:schemeClr val="dk1">
              <a:lumMod val="15000"/>
              <a:lumOff val="85000"/>
            </a:schemeClr>
          </a:fgClr>
          <a:bgClr>
            <a:schemeClr val="lt1"/>
          </a:bgClr>
        </a:patt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solidFill>
      <a:schemeClr val="lt1"/>
    </a:solidFill>
    <a:ln w="9525" cap="flat" cmpd="sng" algn="ctr">
      <a:solidFill>
        <a:schemeClr val="dk1">
          <a:lumMod val="15000"/>
          <a:lumOff val="85000"/>
        </a:schemeClr>
      </a:solidFill>
      <a:round/>
    </a:ln>
    <a:effectLst/>
  </c:spPr>
  <c:txPr>
    <a:bodyPr/>
    <a:lstStyle/>
    <a:p>
      <a:pPr>
        <a:defRPr sz="1100">
          <a:solidFill>
            <a:schemeClr val="accent1">
              <a:lumMod val="50000"/>
            </a:schemeClr>
          </a:solidFill>
        </a:defRPr>
      </a:pPr>
      <a:endParaRPr lang="es-CO"/>
    </a:p>
  </c:txPr>
  <c:externalData r:id="rId3">
    <c:autoUpdate val="0"/>
  </c:externalData>
</c:chartSpace>
</file>

<file path=ppt/charts/chart5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4787455466263943"/>
          <c:y val="4.9158443298207163E-2"/>
          <c:w val="0.83867328348662296"/>
          <c:h val="0.73176359104979927"/>
        </c:manualLayout>
      </c:layout>
      <c:barChart>
        <c:barDir val="col"/>
        <c:grouping val="clustered"/>
        <c:varyColors val="0"/>
        <c:ser>
          <c:idx val="0"/>
          <c:order val="0"/>
          <c:tx>
            <c:strRef>
              <c:f>'Grafico Aprovechamiento'!$B$1</c:f>
              <c:strCache>
                <c:ptCount val="1"/>
                <c:pt idx="0">
                  <c:v>Valor Total Reconocido a noviembre de 2024</c:v>
                </c:pt>
              </c:strCache>
            </c:strRef>
          </c:tx>
          <c:spPr>
            <a:solidFill>
              <a:srgbClr val="5B9BD5"/>
            </a:solidFill>
            <a:ln w="25400">
              <a:noFill/>
            </a:ln>
            <a:scene3d>
              <a:camera prst="orthographicFront"/>
              <a:lightRig rig="threePt" dir="t"/>
            </a:scene3d>
            <a:sp3d>
              <a:bevelT w="190500" h="38100"/>
            </a:sp3d>
          </c:spPr>
          <c:invertIfNegative val="0"/>
          <c:dLbls>
            <c:spPr>
              <a:noFill/>
              <a:ln w="25400">
                <a:noFill/>
              </a:ln>
            </c:spPr>
            <c:txPr>
              <a:bodyPr rot="0" vert="horz"/>
              <a:lstStyle/>
              <a:p>
                <a:pPr>
                  <a:defRPr/>
                </a:pPr>
                <a:endParaRPr lang="es-CO"/>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'Grafico Aprovechamiento'!$A$2:$A$6</c:f>
              <c:strCache>
                <c:ptCount val="5"/>
                <c:pt idx="0">
                  <c:v>Promo</c:v>
                </c:pt>
                <c:pt idx="1">
                  <c:v>Lime</c:v>
                </c:pt>
                <c:pt idx="2">
                  <c:v>Ciudad L.</c:v>
                </c:pt>
                <c:pt idx="3">
                  <c:v>Bogotá L.</c:v>
                </c:pt>
                <c:pt idx="4">
                  <c:v>Área L.</c:v>
                </c:pt>
              </c:strCache>
            </c:strRef>
          </c:cat>
          <c:val>
            <c:numRef>
              <c:f>'Grafico Aprovechamiento'!$B$2:$B$6</c:f>
              <c:numCache>
                <c:formatCode>"$"\ #,##0</c:formatCode>
                <c:ptCount val="5"/>
                <c:pt idx="0">
                  <c:v>268131.55240748456</c:v>
                </c:pt>
                <c:pt idx="1">
                  <c:v>347459.65218419139</c:v>
                </c:pt>
                <c:pt idx="2">
                  <c:v>201842.99119186003</c:v>
                </c:pt>
                <c:pt idx="3">
                  <c:v>145681.12470459993</c:v>
                </c:pt>
                <c:pt idx="4">
                  <c:v>167004.95713668922</c:v>
                </c:pt>
              </c:numCache>
            </c:numRef>
          </c:val>
          <c:extLst>
            <c:ext xmlns:c16="http://schemas.microsoft.com/office/drawing/2014/chart" uri="{C3380CC4-5D6E-409C-BE32-E72D297353CC}">
              <c16:uniqueId val="{00000000-9074-4525-B5A8-21BA25A37E15}"/>
            </c:ext>
          </c:extLst>
        </c:ser>
        <c:dLbls>
          <c:showLegendKey val="0"/>
          <c:showVal val="0"/>
          <c:showCatName val="0"/>
          <c:showSerName val="0"/>
          <c:showPercent val="0"/>
          <c:showBubbleSize val="0"/>
        </c:dLbls>
        <c:gapWidth val="75"/>
        <c:axId val="359910367"/>
        <c:axId val="1"/>
      </c:barChart>
      <c:catAx>
        <c:axId val="359910367"/>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vert="horz"/>
          <a:lstStyle/>
          <a:p>
            <a:pPr>
              <a:defRPr/>
            </a:pPr>
            <a:endParaRPr lang="es-CO"/>
          </a:p>
        </c:txPr>
        <c:crossAx val="1"/>
        <c:crosses val="autoZero"/>
        <c:auto val="1"/>
        <c:lblAlgn val="ctr"/>
        <c:lblOffset val="100"/>
        <c:noMultiLvlLbl val="0"/>
      </c:catAx>
      <c:valAx>
        <c:axId val="1"/>
        <c:scaling>
          <c:orientation val="minMax"/>
        </c:scaling>
        <c:delete val="0"/>
        <c:axPos val="l"/>
        <c:numFmt formatCode="&quot;$&quot;\ #,##0" sourceLinked="1"/>
        <c:majorTickMark val="none"/>
        <c:minorTickMark val="none"/>
        <c:tickLblPos val="nextTo"/>
        <c:spPr>
          <a:ln w="6350">
            <a:noFill/>
          </a:ln>
        </c:spPr>
        <c:txPr>
          <a:bodyPr rot="-60000000" vert="horz"/>
          <a:lstStyle/>
          <a:p>
            <a:pPr>
              <a:defRPr/>
            </a:pPr>
            <a:endParaRPr lang="es-CO"/>
          </a:p>
        </c:txPr>
        <c:crossAx val="359910367"/>
        <c:crosses val="autoZero"/>
        <c:crossBetween val="between"/>
      </c:valAx>
      <c:spPr>
        <a:noFill/>
        <a:ln w="25400">
          <a:noFill/>
        </a:ln>
      </c:spPr>
    </c:plotArea>
    <c:legend>
      <c:legendPos val="b"/>
      <c:overlay val="0"/>
      <c:spPr>
        <a:noFill/>
        <a:ln w="25400">
          <a:noFill/>
        </a:ln>
      </c:spPr>
      <c:txPr>
        <a:bodyPr rot="0" vert="horz"/>
        <a:lstStyle/>
        <a:p>
          <a:pPr>
            <a:defRPr/>
          </a:pPr>
          <a:endParaRPr lang="es-CO"/>
        </a:p>
      </c:txPr>
    </c:legend>
    <c:plotVisOnly val="1"/>
    <c:dispBlanksAs val="gap"/>
    <c:showDLblsOverMax val="0"/>
  </c:chart>
  <c:spPr>
    <a:solidFill>
      <a:schemeClr val="bg1"/>
    </a:solidFill>
    <a:ln w="9525" cap="flat" cmpd="sng" algn="ctr">
      <a:noFill/>
      <a:round/>
    </a:ln>
    <a:effectLst/>
  </c:spPr>
  <c:txPr>
    <a:bodyPr/>
    <a:lstStyle/>
    <a:p>
      <a:pPr>
        <a:defRPr sz="1100">
          <a:solidFill>
            <a:schemeClr val="accent1">
              <a:lumMod val="50000"/>
            </a:schemeClr>
          </a:solidFill>
        </a:defRPr>
      </a:pPr>
      <a:endParaRPr lang="es-CO"/>
    </a:p>
  </c:txPr>
  <c:externalData r:id="rId1">
    <c:autoUpdate val="0"/>
  </c:externalData>
</c:chartSpace>
</file>

<file path=ppt/charts/chart5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barChart>
        <c:barDir val="col"/>
        <c:grouping val="clustered"/>
        <c:varyColors val="0"/>
        <c:ser>
          <c:idx val="0"/>
          <c:order val="0"/>
          <c:tx>
            <c:strRef>
              <c:f>'PAGOS APROVECHAMIENTO'!$B$2</c:f>
              <c:strCache>
                <c:ptCount val="1"/>
                <c:pt idx="0">
                  <c:v>VALOR BRUTO ($)</c:v>
                </c:pt>
              </c:strCache>
            </c:strRef>
          </c:tx>
          <c:spPr>
            <a:gradFill rotWithShape="1">
              <a:gsLst>
                <a:gs pos="0">
                  <a:schemeClr val="accent1">
                    <a:satMod val="103000"/>
                    <a:lumMod val="102000"/>
                    <a:tint val="94000"/>
                  </a:schemeClr>
                </a:gs>
                <a:gs pos="50000">
                  <a:schemeClr val="accent1">
                    <a:satMod val="110000"/>
                    <a:lumMod val="100000"/>
                    <a:shade val="100000"/>
                  </a:schemeClr>
                </a:gs>
                <a:gs pos="100000">
                  <a:schemeClr val="accent1">
                    <a:lumMod val="99000"/>
                    <a:satMod val="120000"/>
                    <a:shade val="78000"/>
                  </a:schemeClr>
                </a:gs>
              </a:gsLst>
              <a:lin ang="5400000" scaled="0"/>
            </a:gradFill>
            <a:ln>
              <a:noFill/>
            </a:ln>
            <a:effectLst/>
            <a:scene3d>
              <a:camera prst="orthographicFront"/>
              <a:lightRig rig="threePt" dir="t"/>
            </a:scene3d>
            <a:sp3d>
              <a:bevelT w="190500" h="38100"/>
            </a:sp3d>
          </c:spPr>
          <c:invertIfNegative val="0"/>
          <c:cat>
            <c:strRef>
              <c:f>'PAGOS APROVECHAMIENTO'!$K$2:$K$6</c:f>
              <c:strCache>
                <c:ptCount val="5"/>
                <c:pt idx="0">
                  <c:v>PROMOAMBIENTAL</c:v>
                </c:pt>
                <c:pt idx="1">
                  <c:v>LIME</c:v>
                </c:pt>
                <c:pt idx="2">
                  <c:v>CIUDAD LIMPIA</c:v>
                </c:pt>
                <c:pt idx="3">
                  <c:v>BOGOTÁ LIMPIA</c:v>
                </c:pt>
                <c:pt idx="4">
                  <c:v>ÁREA LIMPIA</c:v>
                </c:pt>
              </c:strCache>
            </c:strRef>
          </c:cat>
          <c:val>
            <c:numRef>
              <c:f>'PAGOS APROVECHAMIENTO'!$Q$2:$Q$6</c:f>
              <c:numCache>
                <c:formatCode>"$"\ #,###,,;[Red]\-"$"\ #,###,,</c:formatCode>
                <c:ptCount val="5"/>
                <c:pt idx="0">
                  <c:v>268183983984.24005</c:v>
                </c:pt>
                <c:pt idx="1">
                  <c:v>354153832764.09998</c:v>
                </c:pt>
                <c:pt idx="2">
                  <c:v>196347339353.35001</c:v>
                </c:pt>
                <c:pt idx="3">
                  <c:v>145736828839.15991</c:v>
                </c:pt>
                <c:pt idx="4">
                  <c:v>165827856982.04001</c:v>
                </c:pt>
              </c:numCache>
            </c:numRef>
          </c:val>
          <c:extLst>
            <c:ext xmlns:c16="http://schemas.microsoft.com/office/drawing/2014/chart" uri="{C3380CC4-5D6E-409C-BE32-E72D297353CC}">
              <c16:uniqueId val="{00000000-8401-441A-8074-281238A27BB0}"/>
            </c:ext>
          </c:extLst>
        </c:ser>
        <c:ser>
          <c:idx val="1"/>
          <c:order val="1"/>
          <c:tx>
            <c:strRef>
              <c:f>'PAGOS APROVECHAMIENTO'!$B$3</c:f>
              <c:strCache>
                <c:ptCount val="1"/>
                <c:pt idx="0">
                  <c:v>VALOR NETO ($)</c:v>
                </c:pt>
              </c:strCache>
            </c:strRef>
          </c:tx>
          <c:spPr>
            <a:gradFill rotWithShape="1">
              <a:gsLst>
                <a:gs pos="0">
                  <a:schemeClr val="accent2">
                    <a:satMod val="103000"/>
                    <a:lumMod val="102000"/>
                    <a:tint val="94000"/>
                  </a:schemeClr>
                </a:gs>
                <a:gs pos="50000">
                  <a:schemeClr val="accent2">
                    <a:satMod val="110000"/>
                    <a:lumMod val="100000"/>
                    <a:shade val="100000"/>
                  </a:schemeClr>
                </a:gs>
                <a:gs pos="100000">
                  <a:schemeClr val="accent2">
                    <a:lumMod val="99000"/>
                    <a:satMod val="120000"/>
                    <a:shade val="78000"/>
                  </a:schemeClr>
                </a:gs>
              </a:gsLst>
              <a:lin ang="5400000" scaled="0"/>
            </a:gradFill>
            <a:ln>
              <a:noFill/>
            </a:ln>
            <a:effectLst/>
            <a:scene3d>
              <a:camera prst="orthographicFront"/>
              <a:lightRig rig="threePt" dir="t"/>
            </a:scene3d>
            <a:sp3d>
              <a:bevelT w="190500" h="38100"/>
            </a:sp3d>
          </c:spPr>
          <c:invertIfNegative val="0"/>
          <c:cat>
            <c:strRef>
              <c:f>'PAGOS APROVECHAMIENTO'!$K$2:$K$6</c:f>
              <c:strCache>
                <c:ptCount val="5"/>
                <c:pt idx="0">
                  <c:v>PROMOAMBIENTAL</c:v>
                </c:pt>
                <c:pt idx="1">
                  <c:v>LIME</c:v>
                </c:pt>
                <c:pt idx="2">
                  <c:v>CIUDAD LIMPIA</c:v>
                </c:pt>
                <c:pt idx="3">
                  <c:v>BOGOTÁ LIMPIA</c:v>
                </c:pt>
                <c:pt idx="4">
                  <c:v>ÁREA LIMPIA</c:v>
                </c:pt>
              </c:strCache>
            </c:strRef>
          </c:cat>
          <c:val>
            <c:numRef>
              <c:f>'PAGOS APROVECHAMIENTO'!$R$2:$R$6</c:f>
              <c:numCache>
                <c:formatCode>"$"\ #,###,,;[Red]\-"$"\ #,###,,</c:formatCode>
                <c:ptCount val="5"/>
                <c:pt idx="0">
                  <c:v>265246362713.69366</c:v>
                </c:pt>
                <c:pt idx="1">
                  <c:v>346773749278.98993</c:v>
                </c:pt>
                <c:pt idx="2">
                  <c:v>194236903403.19</c:v>
                </c:pt>
                <c:pt idx="3">
                  <c:v>144116610507.31189</c:v>
                </c:pt>
                <c:pt idx="4">
                  <c:v>163980333699.48996</c:v>
                </c:pt>
              </c:numCache>
            </c:numRef>
          </c:val>
          <c:extLst>
            <c:ext xmlns:c16="http://schemas.microsoft.com/office/drawing/2014/chart" uri="{C3380CC4-5D6E-409C-BE32-E72D297353CC}">
              <c16:uniqueId val="{00000001-8401-441A-8074-281238A27BB0}"/>
            </c:ext>
          </c:extLst>
        </c:ser>
        <c:dLbls>
          <c:showLegendKey val="0"/>
          <c:showVal val="0"/>
          <c:showCatName val="0"/>
          <c:showSerName val="0"/>
          <c:showPercent val="0"/>
          <c:showBubbleSize val="0"/>
        </c:dLbls>
        <c:gapWidth val="100"/>
        <c:overlap val="-24"/>
        <c:axId val="359893087"/>
        <c:axId val="1"/>
      </c:barChart>
      <c:catAx>
        <c:axId val="359893087"/>
        <c:scaling>
          <c:orientation val="minMax"/>
        </c:scaling>
        <c:delete val="1"/>
        <c:axPos val="b"/>
        <c:numFmt formatCode="General" sourceLinked="1"/>
        <c:majorTickMark val="out"/>
        <c:minorTickMark val="none"/>
        <c:tickLblPos val="nextTo"/>
        <c:crossAx val="1"/>
        <c:crosses val="autoZero"/>
        <c:auto val="1"/>
        <c:lblAlgn val="ctr"/>
        <c:lblOffset val="100"/>
        <c:noMultiLvlLbl val="0"/>
      </c:catAx>
      <c:valAx>
        <c:axId val="1"/>
        <c:scaling>
          <c:orientation val="minMax"/>
          <c:max val="400000000000"/>
        </c:scaling>
        <c:delete val="0"/>
        <c:axPos val="l"/>
        <c:majorGridlines>
          <c:spPr>
            <a:ln w="9525" cap="flat" cmpd="sng" algn="ctr">
              <a:solidFill>
                <a:schemeClr val="tx2">
                  <a:lumMod val="15000"/>
                  <a:lumOff val="85000"/>
                </a:schemeClr>
              </a:solidFill>
              <a:round/>
            </a:ln>
            <a:effectLst/>
          </c:spPr>
        </c:majorGridlines>
        <c:numFmt formatCode="&quot;$&quot;\ #,###,,;[Red]\-&quot;$&quot;\ #,###,," sourceLinked="1"/>
        <c:majorTickMark val="none"/>
        <c:minorTickMark val="none"/>
        <c:tickLblPos val="nextTo"/>
        <c:spPr>
          <a:noFill/>
          <a:ln>
            <a:noFill/>
          </a:ln>
          <a:effectLst/>
        </c:spPr>
        <c:txPr>
          <a:bodyPr rot="-60000000" vert="horz"/>
          <a:lstStyle/>
          <a:p>
            <a:pPr>
              <a:defRPr/>
            </a:pPr>
            <a:endParaRPr lang="es-CO"/>
          </a:p>
        </c:txPr>
        <c:crossAx val="359893087"/>
        <c:crosses val="autoZero"/>
        <c:crossBetween val="between"/>
      </c:valAx>
      <c:dTable>
        <c:showHorzBorder val="1"/>
        <c:showVertBorder val="1"/>
        <c:showOutline val="1"/>
        <c:showKeys val="1"/>
        <c:spPr>
          <a:noFill/>
          <a:ln w="9525">
            <a:solidFill>
              <a:schemeClr val="tx2">
                <a:lumMod val="15000"/>
                <a:lumOff val="85000"/>
              </a:schemeClr>
            </a:solidFill>
          </a:ln>
          <a:effectLst/>
        </c:spPr>
      </c:dTable>
      <c:spPr>
        <a:noFill/>
        <a:ln w="25400">
          <a:noFill/>
        </a:ln>
      </c:spPr>
    </c:plotArea>
    <c:legend>
      <c:legendPos val="b"/>
      <c:overlay val="0"/>
      <c:spPr>
        <a:noFill/>
        <a:ln>
          <a:noFill/>
        </a:ln>
        <a:effectLst/>
      </c:spPr>
      <c:txPr>
        <a:bodyPr rot="0" vert="horz"/>
        <a:lstStyle/>
        <a:p>
          <a:pPr>
            <a:defRPr/>
          </a:pPr>
          <a:endParaRPr lang="es-CO"/>
        </a:p>
      </c:txPr>
    </c:legend>
    <c:plotVisOnly val="1"/>
    <c:dispBlanksAs val="gap"/>
    <c:showDLblsOverMax val="0"/>
  </c:chart>
  <c:spPr>
    <a:solidFill>
      <a:schemeClr val="bg1"/>
    </a:solidFill>
    <a:ln w="9525" cap="flat" cmpd="sng" algn="ctr">
      <a:noFill/>
      <a:round/>
    </a:ln>
    <a:effectLst/>
    <a:scene3d>
      <a:camera prst="orthographicFront"/>
      <a:lightRig rig="threePt" dir="t"/>
    </a:scene3d>
  </c:spPr>
  <c:txPr>
    <a:bodyPr/>
    <a:lstStyle/>
    <a:p>
      <a:pPr>
        <a:defRPr sz="1000">
          <a:solidFill>
            <a:schemeClr val="accent1">
              <a:lumMod val="50000"/>
            </a:schemeClr>
          </a:solidFill>
          <a:latin typeface="+mn-lt"/>
        </a:defRPr>
      </a:pPr>
      <a:endParaRPr lang="es-CO"/>
    </a:p>
  </c:txPr>
  <c:externalData r:id="rId1">
    <c:autoUpdate val="0"/>
  </c:externalData>
</c:chartSpace>
</file>

<file path=ppt/charts/chart5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Diapositiva!$B$33</c:f>
              <c:strCache>
                <c:ptCount val="1"/>
                <c:pt idx="0">
                  <c:v>VALOR RECAUDO DEL IAT GIRADO AL DISTRITO</c:v>
                </c:pt>
              </c:strCache>
            </c:strRef>
          </c:tx>
          <c:spPr>
            <a:gradFill rotWithShape="1">
              <a:gsLst>
                <a:gs pos="0">
                  <a:schemeClr val="accent1">
                    <a:satMod val="103000"/>
                    <a:lumMod val="102000"/>
                    <a:tint val="94000"/>
                  </a:schemeClr>
                </a:gs>
                <a:gs pos="50000">
                  <a:schemeClr val="accent1">
                    <a:satMod val="110000"/>
                    <a:lumMod val="100000"/>
                    <a:shade val="100000"/>
                  </a:schemeClr>
                </a:gs>
                <a:gs pos="100000">
                  <a:schemeClr val="accent1">
                    <a:lumMod val="99000"/>
                    <a:satMod val="120000"/>
                    <a:shade val="78000"/>
                  </a:schemeClr>
                </a:gs>
              </a:gsLst>
              <a:lin ang="5400000" scaled="0"/>
            </a:gradFill>
            <a:ln>
              <a:noFill/>
            </a:ln>
            <a:effectLst>
              <a:outerShdw blurRad="57150" dist="19050" dir="5400000" algn="ctr" rotWithShape="0">
                <a:srgbClr val="000000">
                  <a:alpha val="63000"/>
                </a:srgbClr>
              </a:outerShdw>
            </a:effectLst>
            <a:scene3d>
              <a:camera prst="orthographicFront"/>
              <a:lightRig rig="threePt" dir="t"/>
            </a:scene3d>
            <a:sp3d>
              <a:bevelT w="190500" h="38100"/>
            </a:sp3d>
          </c:spPr>
          <c:invertIfNegative val="0"/>
          <c:dLbls>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mn-cs"/>
                  </a:defRPr>
                </a:pPr>
                <a:endParaRPr lang="es-CO"/>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Diapositiva!$A$34:$A$38</c:f>
              <c:strCache>
                <c:ptCount val="5"/>
                <c:pt idx="0">
                  <c:v>PROMOAMBIENTAL DISTRITO SAS E.S.P.</c:v>
                </c:pt>
                <c:pt idx="1">
                  <c:v>LIMPIEZA METROPOLITANA SA E.S.P.</c:v>
                </c:pt>
                <c:pt idx="2">
                  <c:v>CIUDAD LIMPIA BOGOTÁ SA E.S.P.</c:v>
                </c:pt>
                <c:pt idx="3">
                  <c:v>BOGOTÁ LIMPIA SAS E.S.P.</c:v>
                </c:pt>
                <c:pt idx="4">
                  <c:v>ÁREA LIMPIA DISTRITO CAPITAL SAS E.S.P.</c:v>
                </c:pt>
              </c:strCache>
            </c:strRef>
          </c:cat>
          <c:val>
            <c:numRef>
              <c:f>Diapositiva!$B$34:$B$38</c:f>
              <c:numCache>
                <c:formatCode>_("$"* #,##0.00_);_("$"* \(#,##0.00\);_("$"* "-"??_);_(@_)</c:formatCode>
                <c:ptCount val="5"/>
                <c:pt idx="0">
                  <c:v>18003.27236979999</c:v>
                </c:pt>
                <c:pt idx="1">
                  <c:v>25643.21394089</c:v>
                </c:pt>
                <c:pt idx="2">
                  <c:v>16257.555301949995</c:v>
                </c:pt>
                <c:pt idx="3">
                  <c:v>11287.763433479999</c:v>
                </c:pt>
                <c:pt idx="4">
                  <c:v>11688.76009656</c:v>
                </c:pt>
              </c:numCache>
            </c:numRef>
          </c:val>
          <c:extLst>
            <c:ext xmlns:c16="http://schemas.microsoft.com/office/drawing/2014/chart" uri="{C3380CC4-5D6E-409C-BE32-E72D297353CC}">
              <c16:uniqueId val="{00000000-10C5-4BCD-BDA0-1C650819428B}"/>
            </c:ext>
          </c:extLst>
        </c:ser>
        <c:ser>
          <c:idx val="1"/>
          <c:order val="1"/>
          <c:tx>
            <c:strRef>
              <c:f>Diapositiva!$C$33</c:f>
              <c:strCache>
                <c:ptCount val="1"/>
                <c:pt idx="0">
                  <c:v> RENDIMIENTOS DE LA SUBBOLSA IAT GIRADOS AL DISTRITO </c:v>
                </c:pt>
              </c:strCache>
            </c:strRef>
          </c:tx>
          <c:spPr>
            <a:gradFill rotWithShape="1">
              <a:gsLst>
                <a:gs pos="0">
                  <a:schemeClr val="accent2">
                    <a:satMod val="103000"/>
                    <a:lumMod val="102000"/>
                    <a:tint val="94000"/>
                  </a:schemeClr>
                </a:gs>
                <a:gs pos="50000">
                  <a:schemeClr val="accent2">
                    <a:satMod val="110000"/>
                    <a:lumMod val="100000"/>
                    <a:shade val="100000"/>
                  </a:schemeClr>
                </a:gs>
                <a:gs pos="100000">
                  <a:schemeClr val="accent2">
                    <a:lumMod val="99000"/>
                    <a:satMod val="120000"/>
                    <a:shade val="78000"/>
                  </a:schemeClr>
                </a:gs>
              </a:gsLst>
              <a:lin ang="5400000" scaled="0"/>
            </a:gradFill>
            <a:ln>
              <a:noFill/>
            </a:ln>
            <a:effectLst>
              <a:outerShdw blurRad="57150" dist="19050" dir="5400000" algn="ctr" rotWithShape="0">
                <a:srgbClr val="000000">
                  <a:alpha val="63000"/>
                </a:srgbClr>
              </a:outerShdw>
            </a:effectLst>
          </c:spPr>
          <c:invertIfNegative val="0"/>
          <c:dLbls>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mn-cs"/>
                  </a:defRPr>
                </a:pPr>
                <a:endParaRPr lang="es-CO"/>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Diapositiva!$A$34:$A$38</c:f>
              <c:strCache>
                <c:ptCount val="5"/>
                <c:pt idx="0">
                  <c:v>PROMOAMBIENTAL DISTRITO SAS E.S.P.</c:v>
                </c:pt>
                <c:pt idx="1">
                  <c:v>LIMPIEZA METROPOLITANA SA E.S.P.</c:v>
                </c:pt>
                <c:pt idx="2">
                  <c:v>CIUDAD LIMPIA BOGOTÁ SA E.S.P.</c:v>
                </c:pt>
                <c:pt idx="3">
                  <c:v>BOGOTÁ LIMPIA SAS E.S.P.</c:v>
                </c:pt>
                <c:pt idx="4">
                  <c:v>ÁREA LIMPIA DISTRITO CAPITAL SAS E.S.P.</c:v>
                </c:pt>
              </c:strCache>
            </c:strRef>
          </c:cat>
          <c:val>
            <c:numRef>
              <c:f>Diapositiva!$C$34:$C$38</c:f>
              <c:numCache>
                <c:formatCode>_("$"* #,##0.00_);_("$"* \(#,##0.00\);_("$"* "-"??_);_(@_)</c:formatCode>
                <c:ptCount val="5"/>
                <c:pt idx="0">
                  <c:v>68.90230407</c:v>
                </c:pt>
                <c:pt idx="1">
                  <c:v>94.654651509999979</c:v>
                </c:pt>
                <c:pt idx="2">
                  <c:v>59.40254405000001</c:v>
                </c:pt>
                <c:pt idx="3">
                  <c:v>41.393527460000008</c:v>
                </c:pt>
                <c:pt idx="4">
                  <c:v>41.239520539999987</c:v>
                </c:pt>
              </c:numCache>
            </c:numRef>
          </c:val>
          <c:extLst>
            <c:ext xmlns:c16="http://schemas.microsoft.com/office/drawing/2014/chart" uri="{C3380CC4-5D6E-409C-BE32-E72D297353CC}">
              <c16:uniqueId val="{00000001-10C5-4BCD-BDA0-1C650819428B}"/>
            </c:ext>
          </c:extLst>
        </c:ser>
        <c:dLbls>
          <c:showLegendKey val="0"/>
          <c:showVal val="0"/>
          <c:showCatName val="0"/>
          <c:showSerName val="0"/>
          <c:showPercent val="0"/>
          <c:showBubbleSize val="0"/>
        </c:dLbls>
        <c:gapWidth val="100"/>
        <c:overlap val="-24"/>
        <c:axId val="621437888"/>
        <c:axId val="621437056"/>
      </c:barChart>
      <c:catAx>
        <c:axId val="621437888"/>
        <c:scaling>
          <c:orientation val="minMax"/>
        </c:scaling>
        <c:delete val="0"/>
        <c:axPos val="b"/>
        <c:numFmt formatCode="General" sourceLinked="1"/>
        <c:majorTickMark val="none"/>
        <c:minorTickMark val="none"/>
        <c:tickLblPos val="nextTo"/>
        <c:spPr>
          <a:noFill/>
          <a:ln w="12700"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mn-cs"/>
              </a:defRPr>
            </a:pPr>
            <a:endParaRPr lang="es-CO"/>
          </a:p>
        </c:txPr>
        <c:crossAx val="621437056"/>
        <c:crosses val="autoZero"/>
        <c:auto val="1"/>
        <c:lblAlgn val="ctr"/>
        <c:lblOffset val="100"/>
        <c:noMultiLvlLbl val="0"/>
      </c:catAx>
      <c:valAx>
        <c:axId val="621437056"/>
        <c:scaling>
          <c:orientation val="minMax"/>
        </c:scaling>
        <c:delete val="0"/>
        <c:axPos val="l"/>
        <c:majorGridlines>
          <c:spPr>
            <a:ln w="9525" cap="flat" cmpd="sng" algn="ctr">
              <a:solidFill>
                <a:schemeClr val="tx1">
                  <a:lumMod val="15000"/>
                  <a:lumOff val="85000"/>
                </a:schemeClr>
              </a:solidFill>
              <a:round/>
            </a:ln>
            <a:effectLst/>
          </c:spPr>
        </c:majorGridlines>
        <c:numFmt formatCode="_(&quot;$&quot;* #,##0.00_);_(&quot;$&quot;* \(#,##0.00\);_(&quot;$&quot;* &quot;-&quot;??_);_(@_)" sourceLinked="1"/>
        <c:majorTickMark val="none"/>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mn-cs"/>
              </a:defRPr>
            </a:pPr>
            <a:endParaRPr lang="es-CO"/>
          </a:p>
        </c:txPr>
        <c:crossAx val="621437888"/>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mn-cs"/>
            </a:defRPr>
          </a:pPr>
          <a:endParaRPr lang="es-CO"/>
        </a:p>
      </c:txPr>
    </c:legend>
    <c:plotVisOnly val="1"/>
    <c:dispBlanksAs val="gap"/>
    <c:showDLblsOverMax val="0"/>
  </c:chart>
  <c:spPr>
    <a:noFill/>
    <a:ln>
      <a:noFill/>
    </a:ln>
    <a:effectLst/>
  </c:spPr>
  <c:txPr>
    <a:bodyPr/>
    <a:lstStyle/>
    <a:p>
      <a:pPr>
        <a:defRPr sz="1000">
          <a:solidFill>
            <a:schemeClr val="accent1">
              <a:lumMod val="50000"/>
            </a:schemeClr>
          </a:solidFill>
        </a:defRPr>
      </a:pPr>
      <a:endParaRPr lang="es-CO"/>
    </a:p>
  </c:txPr>
  <c:externalData r:id="rId3">
    <c:autoUpdate val="0"/>
  </c:externalData>
</c:chartSpace>
</file>

<file path=ppt/charts/chart5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400" b="0" i="0" u="none" strike="noStrike" kern="1200" spc="0" baseline="0">
                <a:solidFill>
                  <a:sysClr val="windowText" lastClr="000000"/>
                </a:solidFill>
                <a:latin typeface="+mn-lt"/>
                <a:ea typeface="+mn-ea"/>
                <a:cs typeface="+mn-cs"/>
              </a:defRPr>
            </a:pPr>
            <a:r>
              <a:rPr lang="es-CO" b="1">
                <a:solidFill>
                  <a:sysClr val="windowText" lastClr="000000"/>
                </a:solidFill>
              </a:rPr>
              <a:t>CONSOLIDADO</a:t>
            </a:r>
            <a:r>
              <a:rPr lang="es-CO" b="1" baseline="0">
                <a:solidFill>
                  <a:sysClr val="windowText" lastClr="000000"/>
                </a:solidFill>
              </a:rPr>
              <a:t> SAC - NOVIEMBRE 2024</a:t>
            </a:r>
            <a:endParaRPr lang="es-CO" b="1">
              <a:solidFill>
                <a:sysClr val="windowText" lastClr="000000"/>
              </a:solidFill>
            </a:endParaRPr>
          </a:p>
        </c:rich>
      </c:tx>
      <c:layout>
        <c:manualLayout>
          <c:xMode val="edge"/>
          <c:yMode val="edge"/>
          <c:x val="0.48760932421847847"/>
          <c:y val="2.6569571742028831E-2"/>
        </c:manualLayout>
      </c:layout>
      <c:overlay val="0"/>
      <c:spPr>
        <a:noFill/>
        <a:ln>
          <a:noFill/>
        </a:ln>
        <a:effectLst/>
      </c:spPr>
      <c:txPr>
        <a:bodyPr rot="0" spcFirstLastPara="1" vertOverflow="ellipsis" vert="horz" wrap="square" anchor="ctr" anchorCtr="1"/>
        <a:lstStyle/>
        <a:p>
          <a:pPr>
            <a:defRPr sz="1400" b="0" i="0" u="none" strike="noStrike" kern="1200" spc="0" baseline="0">
              <a:solidFill>
                <a:sysClr val="windowText" lastClr="000000"/>
              </a:solidFill>
              <a:latin typeface="+mn-lt"/>
              <a:ea typeface="+mn-ea"/>
              <a:cs typeface="+mn-cs"/>
            </a:defRPr>
          </a:pPr>
          <a:endParaRPr lang="es-CO"/>
        </a:p>
      </c:txPr>
    </c:title>
    <c:autoTitleDeleted val="0"/>
    <c:view3D>
      <c:rotX val="15"/>
      <c:rotY val="20"/>
      <c:depthPercent val="100"/>
      <c:rAngAx val="1"/>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manualLayout>
          <c:layoutTarget val="inner"/>
          <c:xMode val="edge"/>
          <c:yMode val="edge"/>
          <c:x val="0.29089719257783503"/>
          <c:y val="9.0387243735763095E-2"/>
          <c:w val="0.68110295249477537"/>
          <c:h val="0.57252476697815957"/>
        </c:manualLayout>
      </c:layout>
      <c:bar3DChart>
        <c:barDir val="col"/>
        <c:grouping val="clustered"/>
        <c:varyColors val="0"/>
        <c:ser>
          <c:idx val="0"/>
          <c:order val="0"/>
          <c:tx>
            <c:strRef>
              <c:f>'Graf Estados'!$B$15</c:f>
              <c:strCache>
                <c:ptCount val="1"/>
                <c:pt idx="0">
                  <c:v>ABIERTA</c:v>
                </c:pt>
              </c:strCache>
            </c:strRef>
          </c:tx>
          <c:spPr>
            <a:solidFill>
              <a:schemeClr val="accent1"/>
            </a:solidFill>
            <a:ln>
              <a:noFill/>
            </a:ln>
            <a:effectLst/>
            <a:scene3d>
              <a:camera prst="orthographicFront"/>
              <a:lightRig rig="threePt" dir="t"/>
            </a:scene3d>
            <a:sp3d>
              <a:bevelT w="152400" h="50800" prst="softRound"/>
            </a:sp3d>
          </c:spPr>
          <c:invertIfNegative val="0"/>
          <c:dLbls>
            <c:spPr>
              <a:noFill/>
              <a:ln>
                <a:noFill/>
              </a:ln>
              <a:effectLst/>
            </c:spPr>
            <c:txPr>
              <a:bodyPr rot="0" spcFirstLastPara="1" vertOverflow="ellipsis" vert="horz" wrap="square" lIns="38100" tIns="19050" rIns="38100" bIns="19050" anchor="ctr" anchorCtr="1">
                <a:spAutoFit/>
              </a:bodyPr>
              <a:lstStyle/>
              <a:p>
                <a:pPr>
                  <a:defRPr sz="1100" b="1" i="0" u="none" strike="noStrike" kern="1200" baseline="0">
                    <a:solidFill>
                      <a:schemeClr val="accent1">
                        <a:lumMod val="50000"/>
                      </a:schemeClr>
                    </a:solidFill>
                    <a:latin typeface="Arial" panose="020B0604020202020204" pitchFamily="34" charset="0"/>
                    <a:ea typeface="+mn-ea"/>
                    <a:cs typeface="Arial" panose="020B0604020202020204" pitchFamily="34" charset="0"/>
                  </a:defRPr>
                </a:pPr>
                <a:endParaRPr lang="es-CO"/>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'Graf Estados'!$A$16:$A$20</c:f>
              <c:strCache>
                <c:ptCount val="5"/>
                <c:pt idx="0">
                  <c:v>PROMOAMBIENTAL</c:v>
                </c:pt>
                <c:pt idx="1">
                  <c:v>LIME</c:v>
                </c:pt>
                <c:pt idx="2">
                  <c:v>CIUDAD LIMPIA</c:v>
                </c:pt>
                <c:pt idx="3">
                  <c:v>BOGOTÁ LIMPIA</c:v>
                </c:pt>
                <c:pt idx="4">
                  <c:v>ÁREA LIMPIA</c:v>
                </c:pt>
              </c:strCache>
            </c:strRef>
          </c:cat>
          <c:val>
            <c:numRef>
              <c:f>'Graf Estados'!$B$16:$B$20</c:f>
              <c:numCache>
                <c:formatCode>General</c:formatCode>
                <c:ptCount val="5"/>
                <c:pt idx="0">
                  <c:v>22</c:v>
                </c:pt>
                <c:pt idx="1">
                  <c:v>13</c:v>
                </c:pt>
                <c:pt idx="2">
                  <c:v>13</c:v>
                </c:pt>
                <c:pt idx="3">
                  <c:v>7</c:v>
                </c:pt>
                <c:pt idx="4">
                  <c:v>9</c:v>
                </c:pt>
              </c:numCache>
            </c:numRef>
          </c:val>
          <c:extLst>
            <c:ext xmlns:c16="http://schemas.microsoft.com/office/drawing/2014/chart" uri="{C3380CC4-5D6E-409C-BE32-E72D297353CC}">
              <c16:uniqueId val="{00000000-B944-4901-BF93-56D48F207E8A}"/>
            </c:ext>
          </c:extLst>
        </c:ser>
        <c:ser>
          <c:idx val="1"/>
          <c:order val="1"/>
          <c:tx>
            <c:strRef>
              <c:f>'Graf Estados'!$C$15</c:f>
              <c:strCache>
                <c:ptCount val="1"/>
                <c:pt idx="0">
                  <c:v>ABIERTA CON INFORME DE INCUMPLIMIENTO</c:v>
                </c:pt>
              </c:strCache>
            </c:strRef>
          </c:tx>
          <c:spPr>
            <a:solidFill>
              <a:schemeClr val="accent2"/>
            </a:solidFill>
            <a:ln>
              <a:noFill/>
            </a:ln>
            <a:effectLst/>
            <a:scene3d>
              <a:camera prst="orthographicFront"/>
              <a:lightRig rig="threePt" dir="t"/>
            </a:scene3d>
            <a:sp3d>
              <a:bevelT w="152400" h="50800" prst="softRound"/>
            </a:sp3d>
          </c:spPr>
          <c:invertIfNegative val="0"/>
          <c:dLbls>
            <c:spPr>
              <a:noFill/>
              <a:ln>
                <a:noFill/>
              </a:ln>
              <a:effectLst/>
            </c:spPr>
            <c:txPr>
              <a:bodyPr rot="0" spcFirstLastPara="1" vertOverflow="ellipsis" vert="horz" wrap="square" lIns="38100" tIns="19050" rIns="38100" bIns="19050" anchor="ctr" anchorCtr="1">
                <a:spAutoFit/>
              </a:bodyPr>
              <a:lstStyle/>
              <a:p>
                <a:pPr>
                  <a:defRPr sz="1100" b="1" i="0" u="none" strike="noStrike" kern="1200" baseline="0">
                    <a:solidFill>
                      <a:schemeClr val="accent1">
                        <a:lumMod val="50000"/>
                      </a:schemeClr>
                    </a:solidFill>
                    <a:latin typeface="Arial" panose="020B0604020202020204" pitchFamily="34" charset="0"/>
                    <a:ea typeface="+mn-ea"/>
                    <a:cs typeface="Arial" panose="020B0604020202020204" pitchFamily="34" charset="0"/>
                  </a:defRPr>
                </a:pPr>
                <a:endParaRPr lang="es-CO"/>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'Graf Estados'!$A$16:$A$20</c:f>
              <c:strCache>
                <c:ptCount val="5"/>
                <c:pt idx="0">
                  <c:v>PROMOAMBIENTAL</c:v>
                </c:pt>
                <c:pt idx="1">
                  <c:v>LIME</c:v>
                </c:pt>
                <c:pt idx="2">
                  <c:v>CIUDAD LIMPIA</c:v>
                </c:pt>
                <c:pt idx="3">
                  <c:v>BOGOTÁ LIMPIA</c:v>
                </c:pt>
                <c:pt idx="4">
                  <c:v>ÁREA LIMPIA</c:v>
                </c:pt>
              </c:strCache>
            </c:strRef>
          </c:cat>
          <c:val>
            <c:numRef>
              <c:f>'Graf Estados'!$C$16:$C$20</c:f>
              <c:numCache>
                <c:formatCode>General</c:formatCode>
                <c:ptCount val="5"/>
                <c:pt idx="0">
                  <c:v>16</c:v>
                </c:pt>
                <c:pt idx="2">
                  <c:v>3</c:v>
                </c:pt>
                <c:pt idx="3">
                  <c:v>2</c:v>
                </c:pt>
                <c:pt idx="4">
                  <c:v>19</c:v>
                </c:pt>
              </c:numCache>
            </c:numRef>
          </c:val>
          <c:extLst>
            <c:ext xmlns:c16="http://schemas.microsoft.com/office/drawing/2014/chart" uri="{C3380CC4-5D6E-409C-BE32-E72D297353CC}">
              <c16:uniqueId val="{00000001-B944-4901-BF93-56D48F207E8A}"/>
            </c:ext>
          </c:extLst>
        </c:ser>
        <c:ser>
          <c:idx val="2"/>
          <c:order val="2"/>
          <c:tx>
            <c:strRef>
              <c:f>'Graf Estados'!$D$15</c:f>
              <c:strCache>
                <c:ptCount val="1"/>
                <c:pt idx="0">
                  <c:v>ANULADA</c:v>
                </c:pt>
              </c:strCache>
            </c:strRef>
          </c:tx>
          <c:spPr>
            <a:solidFill>
              <a:schemeClr val="accent3"/>
            </a:solidFill>
            <a:ln>
              <a:noFill/>
            </a:ln>
            <a:effectLst/>
            <a:scene3d>
              <a:camera prst="orthographicFront"/>
              <a:lightRig rig="threePt" dir="t"/>
            </a:scene3d>
            <a:sp3d>
              <a:bevelT w="152400" h="50800" prst="softRound"/>
            </a:sp3d>
          </c:spPr>
          <c:invertIfNegative val="0"/>
          <c:dLbls>
            <c:spPr>
              <a:noFill/>
              <a:ln>
                <a:noFill/>
              </a:ln>
              <a:effectLst/>
            </c:spPr>
            <c:txPr>
              <a:bodyPr rot="0" spcFirstLastPara="1" vertOverflow="ellipsis" vert="horz" wrap="square" lIns="38100" tIns="19050" rIns="38100" bIns="19050" anchor="ctr" anchorCtr="1">
                <a:spAutoFit/>
              </a:bodyPr>
              <a:lstStyle/>
              <a:p>
                <a:pPr>
                  <a:defRPr sz="1100" b="1" i="0" u="none" strike="noStrike" kern="1200" baseline="0">
                    <a:solidFill>
                      <a:schemeClr val="accent1">
                        <a:lumMod val="50000"/>
                      </a:schemeClr>
                    </a:solidFill>
                    <a:latin typeface="Arial" panose="020B0604020202020204" pitchFamily="34" charset="0"/>
                    <a:ea typeface="+mn-ea"/>
                    <a:cs typeface="Arial" panose="020B0604020202020204" pitchFamily="34" charset="0"/>
                  </a:defRPr>
                </a:pPr>
                <a:endParaRPr lang="es-CO"/>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'Graf Estados'!$A$16:$A$20</c:f>
              <c:strCache>
                <c:ptCount val="5"/>
                <c:pt idx="0">
                  <c:v>PROMOAMBIENTAL</c:v>
                </c:pt>
                <c:pt idx="1">
                  <c:v>LIME</c:v>
                </c:pt>
                <c:pt idx="2">
                  <c:v>CIUDAD LIMPIA</c:v>
                </c:pt>
                <c:pt idx="3">
                  <c:v>BOGOTÁ LIMPIA</c:v>
                </c:pt>
                <c:pt idx="4">
                  <c:v>ÁREA LIMPIA</c:v>
                </c:pt>
              </c:strCache>
            </c:strRef>
          </c:cat>
          <c:val>
            <c:numRef>
              <c:f>'Graf Estados'!$D$16:$D$20</c:f>
              <c:numCache>
                <c:formatCode>General</c:formatCode>
                <c:ptCount val="5"/>
                <c:pt idx="0">
                  <c:v>5</c:v>
                </c:pt>
                <c:pt idx="1">
                  <c:v>5</c:v>
                </c:pt>
                <c:pt idx="2">
                  <c:v>1</c:v>
                </c:pt>
                <c:pt idx="3">
                  <c:v>3</c:v>
                </c:pt>
                <c:pt idx="4">
                  <c:v>1</c:v>
                </c:pt>
              </c:numCache>
            </c:numRef>
          </c:val>
          <c:extLst>
            <c:ext xmlns:c16="http://schemas.microsoft.com/office/drawing/2014/chart" uri="{C3380CC4-5D6E-409C-BE32-E72D297353CC}">
              <c16:uniqueId val="{00000002-B944-4901-BF93-56D48F207E8A}"/>
            </c:ext>
          </c:extLst>
        </c:ser>
        <c:ser>
          <c:idx val="3"/>
          <c:order val="3"/>
          <c:tx>
            <c:strRef>
              <c:f>'Graf Estados'!$E$15</c:f>
              <c:strCache>
                <c:ptCount val="1"/>
                <c:pt idx="0">
                  <c:v>CERRADA</c:v>
                </c:pt>
              </c:strCache>
            </c:strRef>
          </c:tx>
          <c:spPr>
            <a:solidFill>
              <a:schemeClr val="accent6"/>
            </a:solidFill>
            <a:ln>
              <a:noFill/>
            </a:ln>
            <a:effectLst/>
            <a:scene3d>
              <a:camera prst="orthographicFront"/>
              <a:lightRig rig="threePt" dir="t"/>
            </a:scene3d>
            <a:sp3d>
              <a:bevelT w="152400" h="50800" prst="softRound"/>
            </a:sp3d>
          </c:spPr>
          <c:invertIfNegative val="0"/>
          <c:dLbls>
            <c:spPr>
              <a:noFill/>
              <a:ln>
                <a:noFill/>
              </a:ln>
              <a:effectLst/>
            </c:spPr>
            <c:txPr>
              <a:bodyPr rot="0" spcFirstLastPara="1" vertOverflow="ellipsis" vert="horz" wrap="square" lIns="38100" tIns="19050" rIns="38100" bIns="19050" anchor="ctr" anchorCtr="1">
                <a:spAutoFit/>
              </a:bodyPr>
              <a:lstStyle/>
              <a:p>
                <a:pPr>
                  <a:defRPr sz="1100" b="1" i="0" u="none" strike="noStrike" kern="1200" baseline="0">
                    <a:solidFill>
                      <a:schemeClr val="accent1">
                        <a:lumMod val="50000"/>
                      </a:schemeClr>
                    </a:solidFill>
                    <a:latin typeface="Arial" panose="020B0604020202020204" pitchFamily="34" charset="0"/>
                    <a:ea typeface="+mn-ea"/>
                    <a:cs typeface="Arial" panose="020B0604020202020204" pitchFamily="34" charset="0"/>
                  </a:defRPr>
                </a:pPr>
                <a:endParaRPr lang="es-CO"/>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'Graf Estados'!$A$16:$A$20</c:f>
              <c:strCache>
                <c:ptCount val="5"/>
                <c:pt idx="0">
                  <c:v>PROMOAMBIENTAL</c:v>
                </c:pt>
                <c:pt idx="1">
                  <c:v>LIME</c:v>
                </c:pt>
                <c:pt idx="2">
                  <c:v>CIUDAD LIMPIA</c:v>
                </c:pt>
                <c:pt idx="3">
                  <c:v>BOGOTÁ LIMPIA</c:v>
                </c:pt>
                <c:pt idx="4">
                  <c:v>ÁREA LIMPIA</c:v>
                </c:pt>
              </c:strCache>
            </c:strRef>
          </c:cat>
          <c:val>
            <c:numRef>
              <c:f>'Graf Estados'!$E$16:$E$20</c:f>
              <c:numCache>
                <c:formatCode>General</c:formatCode>
                <c:ptCount val="5"/>
                <c:pt idx="0">
                  <c:v>363</c:v>
                </c:pt>
                <c:pt idx="1">
                  <c:v>213</c:v>
                </c:pt>
                <c:pt idx="2">
                  <c:v>170</c:v>
                </c:pt>
                <c:pt idx="3">
                  <c:v>221</c:v>
                </c:pt>
                <c:pt idx="4">
                  <c:v>162</c:v>
                </c:pt>
              </c:numCache>
            </c:numRef>
          </c:val>
          <c:extLst>
            <c:ext xmlns:c16="http://schemas.microsoft.com/office/drawing/2014/chart" uri="{C3380CC4-5D6E-409C-BE32-E72D297353CC}">
              <c16:uniqueId val="{00000003-B944-4901-BF93-56D48F207E8A}"/>
            </c:ext>
          </c:extLst>
        </c:ser>
        <c:ser>
          <c:idx val="4"/>
          <c:order val="4"/>
          <c:tx>
            <c:strRef>
              <c:f>'Graf Estados'!$F$15</c:f>
              <c:strCache>
                <c:ptCount val="1"/>
                <c:pt idx="0">
                  <c:v>ABIERTA CON INFORME DESESTIMADO</c:v>
                </c:pt>
              </c:strCache>
            </c:strRef>
          </c:tx>
          <c:spPr>
            <a:solidFill>
              <a:schemeClr val="accent5"/>
            </a:solidFill>
            <a:ln>
              <a:noFill/>
            </a:ln>
            <a:effectLst/>
            <a:sp3d/>
          </c:spPr>
          <c:invertIfNegative val="0"/>
          <c:dLbls>
            <c:spPr>
              <a:noFill/>
              <a:ln>
                <a:noFill/>
              </a:ln>
              <a:effectLst/>
            </c:spPr>
            <c:txPr>
              <a:bodyPr rot="0" spcFirstLastPara="1" vertOverflow="ellipsis" vert="horz" wrap="square" lIns="38100" tIns="19050" rIns="38100" bIns="19050" anchor="ctr" anchorCtr="0">
                <a:spAutoFit/>
              </a:bodyPr>
              <a:lstStyle/>
              <a:p>
                <a:pPr algn="ctr">
                  <a:defRPr lang="en-US" sz="1100" b="1" i="0" u="none" strike="noStrike" kern="1200" baseline="0">
                    <a:solidFill>
                      <a:schemeClr val="accent1">
                        <a:lumMod val="50000"/>
                      </a:schemeClr>
                    </a:solidFill>
                    <a:latin typeface="Arial" panose="020B0604020202020204" pitchFamily="34" charset="0"/>
                    <a:ea typeface="+mn-ea"/>
                    <a:cs typeface="Arial" panose="020B0604020202020204" pitchFamily="34" charset="0"/>
                  </a:defRPr>
                </a:pPr>
                <a:endParaRPr lang="es-CO"/>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'Graf Estados'!$A$16:$A$20</c:f>
              <c:strCache>
                <c:ptCount val="5"/>
                <c:pt idx="0">
                  <c:v>PROMOAMBIENTAL</c:v>
                </c:pt>
                <c:pt idx="1">
                  <c:v>LIME</c:v>
                </c:pt>
                <c:pt idx="2">
                  <c:v>CIUDAD LIMPIA</c:v>
                </c:pt>
                <c:pt idx="3">
                  <c:v>BOGOTÁ LIMPIA</c:v>
                </c:pt>
                <c:pt idx="4">
                  <c:v>ÁREA LIMPIA</c:v>
                </c:pt>
              </c:strCache>
            </c:strRef>
          </c:cat>
          <c:val>
            <c:numRef>
              <c:f>'Graf Estados'!$F$16:$F$20</c:f>
              <c:numCache>
                <c:formatCode>General</c:formatCode>
                <c:ptCount val="5"/>
                <c:pt idx="0">
                  <c:v>4</c:v>
                </c:pt>
                <c:pt idx="3">
                  <c:v>1</c:v>
                </c:pt>
                <c:pt idx="4">
                  <c:v>2</c:v>
                </c:pt>
              </c:numCache>
            </c:numRef>
          </c:val>
          <c:extLst>
            <c:ext xmlns:c16="http://schemas.microsoft.com/office/drawing/2014/chart" uri="{C3380CC4-5D6E-409C-BE32-E72D297353CC}">
              <c16:uniqueId val="{00000004-B944-4901-BF93-56D48F207E8A}"/>
            </c:ext>
          </c:extLst>
        </c:ser>
        <c:dLbls>
          <c:showLegendKey val="0"/>
          <c:showVal val="0"/>
          <c:showCatName val="0"/>
          <c:showSerName val="0"/>
          <c:showPercent val="0"/>
          <c:showBubbleSize val="0"/>
        </c:dLbls>
        <c:gapWidth val="150"/>
        <c:shape val="box"/>
        <c:axId val="986510719"/>
        <c:axId val="986529439"/>
        <c:axId val="0"/>
      </c:bar3DChart>
      <c:catAx>
        <c:axId val="986510719"/>
        <c:scaling>
          <c:orientation val="minMax"/>
        </c:scaling>
        <c:delete val="0"/>
        <c:axPos val="b"/>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s-CO"/>
          </a:p>
        </c:txPr>
        <c:crossAx val="986529439"/>
        <c:crosses val="autoZero"/>
        <c:auto val="1"/>
        <c:lblAlgn val="ctr"/>
        <c:lblOffset val="100"/>
        <c:noMultiLvlLbl val="0"/>
      </c:catAx>
      <c:valAx>
        <c:axId val="986529439"/>
        <c:scaling>
          <c:orientation val="minMax"/>
        </c:scaling>
        <c:delete val="1"/>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crossAx val="986510719"/>
        <c:crosses val="autoZero"/>
        <c:crossBetween val="between"/>
      </c:valAx>
      <c:dTable>
        <c:showHorzBorder val="1"/>
        <c:showVertBorder val="1"/>
        <c:showOutline val="1"/>
        <c:showKeys val="1"/>
        <c:spPr>
          <a:noFill/>
          <a:ln w="9525" cap="flat" cmpd="sng" algn="ctr">
            <a:solidFill>
              <a:schemeClr val="tx1">
                <a:lumMod val="15000"/>
                <a:lumOff val="85000"/>
              </a:schemeClr>
            </a:solidFill>
            <a:round/>
          </a:ln>
          <a:effectLst/>
        </c:spPr>
        <c:txPr>
          <a:bodyPr rot="0" spcFirstLastPara="1" vertOverflow="ellipsis" vert="horz" wrap="square" anchor="ctr" anchorCtr="1"/>
          <a:lstStyle/>
          <a:p>
            <a:pPr rtl="0">
              <a:defRPr sz="900" b="0" i="0" u="none" strike="noStrike" kern="1200" baseline="0">
                <a:solidFill>
                  <a:schemeClr val="tx1">
                    <a:lumMod val="65000"/>
                    <a:lumOff val="35000"/>
                  </a:schemeClr>
                </a:solidFill>
                <a:latin typeface="+mn-lt"/>
                <a:ea typeface="+mn-ea"/>
                <a:cs typeface="+mn-cs"/>
              </a:defRPr>
            </a:pPr>
            <a:endParaRPr lang="es-CO"/>
          </a:p>
        </c:txPr>
      </c:dTable>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s-CO"/>
    </a:p>
  </c:txPr>
  <c:externalData r:id="rId3">
    <c:autoUpdate val="0"/>
  </c:externalData>
  <c:userShapes r:id="rId4"/>
</c:chartSpace>
</file>

<file path=ppt/charts/chart5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pivotSource>
    <c:name>[DATOS SAC -Noviembre.xlsx]Graf Tipol!TablaDinámica6</c:name>
    <c:fmtId val="120"/>
  </c:pivotSource>
  <c:chart>
    <c:autoTitleDeleted val="1"/>
    <c:pivotFmts>
      <c:pivotFmt>
        <c:idx val="0"/>
        <c:spPr>
          <a:solidFill>
            <a:schemeClr val="accent1"/>
          </a:solidFill>
          <a:ln>
            <a:noFill/>
          </a:ln>
          <a:effectLst/>
          <a:scene3d>
            <a:camera prst="orthographicFront"/>
            <a:lightRig rig="threePt" dir="t"/>
          </a:scene3d>
          <a:sp3d>
            <a:bevelT w="152400" h="50800" prst="softRound"/>
          </a:sp3d>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1000" b="1" i="0" u="none" strike="noStrike" kern="1200" baseline="0">
                  <a:solidFill>
                    <a:sysClr val="windowText" lastClr="000000"/>
                  </a:solidFill>
                  <a:latin typeface="Arial" panose="020B0604020202020204" pitchFamily="34" charset="0"/>
                  <a:ea typeface="+mn-ea"/>
                  <a:cs typeface="Arial" panose="020B0604020202020204" pitchFamily="34" charset="0"/>
                </a:defRPr>
              </a:pPr>
              <a:endParaRPr lang="es-CO"/>
            </a:p>
          </c:txPr>
          <c:showLegendKey val="0"/>
          <c:showVal val="1"/>
          <c:showCatName val="0"/>
          <c:showSerName val="0"/>
          <c:showPercent val="0"/>
          <c:showBubbleSize val="0"/>
          <c:extLst>
            <c:ext xmlns:c15="http://schemas.microsoft.com/office/drawing/2012/chart" uri="{CE6537A1-D6FC-4f65-9D91-7224C49458BB}"/>
          </c:extLst>
        </c:dLbl>
      </c:pivotFmt>
      <c:pivotFmt>
        <c:idx val="1"/>
        <c:spPr>
          <a:solidFill>
            <a:schemeClr val="accent1">
              <a:lumMod val="40000"/>
              <a:lumOff val="60000"/>
            </a:schemeClr>
          </a:solidFill>
          <a:ln>
            <a:noFill/>
          </a:ln>
          <a:effectLst/>
          <a:scene3d>
            <a:camera prst="orthographicFront"/>
            <a:lightRig rig="threePt" dir="t"/>
          </a:scene3d>
          <a:sp3d>
            <a:bevelT w="152400" h="50800" prst="softRound"/>
          </a:sp3d>
        </c:spPr>
      </c:pivotFmt>
      <c:pivotFmt>
        <c:idx val="2"/>
        <c:spPr>
          <a:solidFill>
            <a:srgbClr val="FF0000"/>
          </a:solidFill>
          <a:ln>
            <a:noFill/>
          </a:ln>
          <a:effectLst/>
          <a:scene3d>
            <a:camera prst="orthographicFront"/>
            <a:lightRig rig="threePt" dir="t"/>
          </a:scene3d>
          <a:sp3d>
            <a:bevelT w="152400" h="50800" prst="softRound"/>
          </a:sp3d>
        </c:spPr>
      </c:pivotFmt>
      <c:pivotFmt>
        <c:idx val="3"/>
        <c:spPr>
          <a:solidFill>
            <a:schemeClr val="accent6"/>
          </a:solidFill>
          <a:ln>
            <a:noFill/>
          </a:ln>
          <a:effectLst/>
          <a:scene3d>
            <a:camera prst="orthographicFront"/>
            <a:lightRig rig="threePt" dir="t"/>
          </a:scene3d>
          <a:sp3d>
            <a:bevelT w="152400" h="50800" prst="softRound"/>
          </a:sp3d>
        </c:spPr>
      </c:pivotFmt>
      <c:pivotFmt>
        <c:idx val="4"/>
        <c:spPr>
          <a:solidFill>
            <a:srgbClr val="CC6600"/>
          </a:solidFill>
          <a:ln>
            <a:noFill/>
          </a:ln>
          <a:effectLst/>
          <a:scene3d>
            <a:camera prst="orthographicFront"/>
            <a:lightRig rig="threePt" dir="t"/>
          </a:scene3d>
          <a:sp3d>
            <a:bevelT w="152400" h="50800" prst="softRound"/>
          </a:sp3d>
        </c:spPr>
      </c:pivotFmt>
      <c:pivotFmt>
        <c:idx val="5"/>
        <c:spPr>
          <a:solidFill>
            <a:srgbClr val="7030A0"/>
          </a:solidFill>
          <a:ln>
            <a:noFill/>
          </a:ln>
          <a:effectLst/>
          <a:scene3d>
            <a:camera prst="orthographicFront"/>
            <a:lightRig rig="threePt" dir="t"/>
          </a:scene3d>
          <a:sp3d>
            <a:bevelT w="152400" h="50800" prst="softRound"/>
          </a:sp3d>
        </c:spPr>
      </c:pivotFmt>
      <c:pivotFmt>
        <c:idx val="6"/>
        <c:spPr>
          <a:solidFill>
            <a:srgbClr val="0070C0"/>
          </a:solidFill>
          <a:ln>
            <a:noFill/>
          </a:ln>
          <a:effectLst/>
          <a:scene3d>
            <a:camera prst="orthographicFront"/>
            <a:lightRig rig="threePt" dir="t"/>
          </a:scene3d>
          <a:sp3d>
            <a:bevelT w="152400" h="50800" prst="softRound"/>
          </a:sp3d>
        </c:spPr>
      </c:pivotFmt>
      <c:pivotFmt>
        <c:idx val="7"/>
        <c:spPr>
          <a:solidFill>
            <a:schemeClr val="accent4">
              <a:lumMod val="40000"/>
              <a:lumOff val="60000"/>
            </a:schemeClr>
          </a:solidFill>
          <a:ln>
            <a:noFill/>
          </a:ln>
          <a:effectLst/>
          <a:scene3d>
            <a:camera prst="orthographicFront"/>
            <a:lightRig rig="threePt" dir="t"/>
          </a:scene3d>
          <a:sp3d>
            <a:bevelT w="152400" h="50800" prst="softRound"/>
          </a:sp3d>
        </c:spPr>
      </c:pivotFmt>
      <c:pivotFmt>
        <c:idx val="8"/>
        <c:spPr>
          <a:solidFill>
            <a:schemeClr val="accent6">
              <a:lumMod val="50000"/>
            </a:schemeClr>
          </a:solidFill>
          <a:ln>
            <a:noFill/>
          </a:ln>
          <a:effectLst/>
          <a:scene3d>
            <a:camera prst="orthographicFront"/>
            <a:lightRig rig="threePt" dir="t"/>
          </a:scene3d>
          <a:sp3d>
            <a:bevelT w="152400" h="50800" prst="softRound"/>
          </a:sp3d>
        </c:spPr>
      </c:pivotFmt>
      <c:pivotFmt>
        <c:idx val="9"/>
        <c:spPr>
          <a:solidFill>
            <a:schemeClr val="accent3"/>
          </a:solidFill>
          <a:ln>
            <a:noFill/>
          </a:ln>
          <a:effectLst/>
          <a:scene3d>
            <a:camera prst="orthographicFront"/>
            <a:lightRig rig="threePt" dir="t"/>
          </a:scene3d>
          <a:sp3d>
            <a:bevelT w="152400" h="50800" prst="softRound"/>
          </a:sp3d>
        </c:spPr>
      </c:pivotFmt>
      <c:pivotFmt>
        <c:idx val="10"/>
        <c:spPr>
          <a:solidFill>
            <a:schemeClr val="accent2">
              <a:lumMod val="40000"/>
              <a:lumOff val="60000"/>
            </a:schemeClr>
          </a:solidFill>
          <a:ln>
            <a:noFill/>
          </a:ln>
          <a:effectLst/>
          <a:scene3d>
            <a:camera prst="orthographicFront"/>
            <a:lightRig rig="threePt" dir="t"/>
          </a:scene3d>
          <a:sp3d>
            <a:bevelT w="152400" h="50800" prst="softRound"/>
          </a:sp3d>
        </c:spPr>
      </c:pivotFmt>
      <c:pivotFmt>
        <c:idx val="11"/>
        <c:spPr>
          <a:solidFill>
            <a:srgbClr val="FF0000"/>
          </a:solidFill>
          <a:ln>
            <a:noFill/>
          </a:ln>
          <a:effectLst/>
          <a:scene3d>
            <a:camera prst="orthographicFront"/>
            <a:lightRig rig="threePt" dir="t"/>
          </a:scene3d>
          <a:sp3d>
            <a:bevelT w="152400" h="50800" prst="softRound"/>
          </a:sp3d>
        </c:spPr>
      </c:pivotFmt>
      <c:pivotFmt>
        <c:idx val="12"/>
        <c:spPr>
          <a:solidFill>
            <a:schemeClr val="accent1"/>
          </a:solidFill>
          <a:ln>
            <a:noFill/>
          </a:ln>
          <a:effectLst/>
          <a:scene3d>
            <a:camera prst="orthographicFront"/>
            <a:lightRig rig="threePt" dir="t"/>
          </a:scene3d>
          <a:sp3d>
            <a:bevelT w="152400" h="50800" prst="softRound"/>
          </a:sp3d>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1000" b="1" i="0" u="none" strike="noStrike" kern="1200" baseline="0">
                  <a:solidFill>
                    <a:sysClr val="windowText" lastClr="000000"/>
                  </a:solidFill>
                  <a:latin typeface="Arial" panose="020B0604020202020204" pitchFamily="34" charset="0"/>
                  <a:ea typeface="+mn-ea"/>
                  <a:cs typeface="Arial" panose="020B0604020202020204" pitchFamily="34" charset="0"/>
                </a:defRPr>
              </a:pPr>
              <a:endParaRPr lang="es-CO"/>
            </a:p>
          </c:txPr>
          <c:showLegendKey val="0"/>
          <c:showVal val="1"/>
          <c:showCatName val="0"/>
          <c:showSerName val="0"/>
          <c:showPercent val="0"/>
          <c:showBubbleSize val="0"/>
          <c:extLst>
            <c:ext xmlns:c15="http://schemas.microsoft.com/office/drawing/2012/chart" uri="{CE6537A1-D6FC-4f65-9D91-7224C49458BB}"/>
          </c:extLst>
        </c:dLbl>
      </c:pivotFmt>
      <c:pivotFmt>
        <c:idx val="13"/>
        <c:spPr>
          <a:solidFill>
            <a:schemeClr val="accent4">
              <a:lumMod val="40000"/>
              <a:lumOff val="60000"/>
            </a:schemeClr>
          </a:solidFill>
          <a:ln>
            <a:noFill/>
          </a:ln>
          <a:effectLst/>
          <a:scene3d>
            <a:camera prst="orthographicFront"/>
            <a:lightRig rig="threePt" dir="t"/>
          </a:scene3d>
          <a:sp3d>
            <a:bevelT w="152400" h="50800" prst="softRound"/>
          </a:sp3d>
        </c:spPr>
      </c:pivotFmt>
      <c:pivotFmt>
        <c:idx val="14"/>
        <c:spPr>
          <a:solidFill>
            <a:schemeClr val="accent3"/>
          </a:solidFill>
          <a:ln>
            <a:noFill/>
          </a:ln>
          <a:effectLst/>
          <a:scene3d>
            <a:camera prst="orthographicFront"/>
            <a:lightRig rig="threePt" dir="t"/>
          </a:scene3d>
          <a:sp3d>
            <a:bevelT w="152400" h="50800" prst="softRound"/>
          </a:sp3d>
        </c:spPr>
      </c:pivotFmt>
      <c:pivotFmt>
        <c:idx val="15"/>
        <c:spPr>
          <a:solidFill>
            <a:schemeClr val="accent2">
              <a:lumMod val="40000"/>
              <a:lumOff val="60000"/>
            </a:schemeClr>
          </a:solidFill>
          <a:ln>
            <a:noFill/>
          </a:ln>
          <a:effectLst/>
          <a:scene3d>
            <a:camera prst="orthographicFront"/>
            <a:lightRig rig="threePt" dir="t"/>
          </a:scene3d>
          <a:sp3d>
            <a:bevelT w="152400" h="50800" prst="softRound"/>
          </a:sp3d>
        </c:spPr>
      </c:pivotFmt>
      <c:pivotFmt>
        <c:idx val="16"/>
        <c:spPr>
          <a:solidFill>
            <a:schemeClr val="accent6"/>
          </a:solidFill>
          <a:ln>
            <a:noFill/>
          </a:ln>
          <a:effectLst/>
          <a:scene3d>
            <a:camera prst="orthographicFront"/>
            <a:lightRig rig="threePt" dir="t"/>
          </a:scene3d>
          <a:sp3d>
            <a:bevelT w="152400" h="50800" prst="softRound"/>
          </a:sp3d>
        </c:spPr>
      </c:pivotFmt>
      <c:pivotFmt>
        <c:idx val="17"/>
        <c:spPr>
          <a:solidFill>
            <a:srgbClr val="7030A0"/>
          </a:solidFill>
          <a:ln>
            <a:noFill/>
          </a:ln>
          <a:effectLst/>
          <a:scene3d>
            <a:camera prst="orthographicFront"/>
            <a:lightRig rig="threePt" dir="t"/>
          </a:scene3d>
          <a:sp3d>
            <a:bevelT w="152400" h="50800" prst="softRound"/>
          </a:sp3d>
        </c:spPr>
      </c:pivotFmt>
      <c:pivotFmt>
        <c:idx val="18"/>
        <c:spPr>
          <a:solidFill>
            <a:schemeClr val="accent1">
              <a:lumMod val="40000"/>
              <a:lumOff val="60000"/>
            </a:schemeClr>
          </a:solidFill>
          <a:ln>
            <a:noFill/>
          </a:ln>
          <a:effectLst/>
          <a:scene3d>
            <a:camera prst="orthographicFront"/>
            <a:lightRig rig="threePt" dir="t"/>
          </a:scene3d>
          <a:sp3d>
            <a:bevelT w="152400" h="50800" prst="softRound"/>
          </a:sp3d>
        </c:spPr>
      </c:pivotFmt>
      <c:pivotFmt>
        <c:idx val="19"/>
        <c:spPr>
          <a:solidFill>
            <a:srgbClr val="FF0000"/>
          </a:solidFill>
          <a:ln>
            <a:noFill/>
          </a:ln>
          <a:effectLst/>
          <a:scene3d>
            <a:camera prst="orthographicFront"/>
            <a:lightRig rig="threePt" dir="t"/>
          </a:scene3d>
          <a:sp3d>
            <a:bevelT w="152400" h="50800" prst="softRound"/>
          </a:sp3d>
        </c:spPr>
      </c:pivotFmt>
      <c:pivotFmt>
        <c:idx val="20"/>
        <c:spPr>
          <a:solidFill>
            <a:schemeClr val="accent6">
              <a:lumMod val="50000"/>
            </a:schemeClr>
          </a:solidFill>
          <a:ln>
            <a:noFill/>
          </a:ln>
          <a:effectLst/>
          <a:scene3d>
            <a:camera prst="orthographicFront"/>
            <a:lightRig rig="threePt" dir="t"/>
          </a:scene3d>
          <a:sp3d>
            <a:bevelT w="152400" h="50800" prst="softRound"/>
          </a:sp3d>
        </c:spPr>
      </c:pivotFmt>
      <c:pivotFmt>
        <c:idx val="21"/>
        <c:spPr>
          <a:solidFill>
            <a:srgbClr val="CC6600"/>
          </a:solidFill>
          <a:ln>
            <a:noFill/>
          </a:ln>
          <a:effectLst/>
          <a:scene3d>
            <a:camera prst="orthographicFront"/>
            <a:lightRig rig="threePt" dir="t"/>
          </a:scene3d>
          <a:sp3d>
            <a:bevelT w="152400" h="50800" prst="softRound"/>
          </a:sp3d>
        </c:spPr>
      </c:pivotFmt>
      <c:pivotFmt>
        <c:idx val="22"/>
        <c:spPr>
          <a:solidFill>
            <a:schemeClr val="accent1"/>
          </a:solidFill>
          <a:ln>
            <a:noFill/>
          </a:ln>
          <a:effectLst/>
          <a:scene3d>
            <a:camera prst="orthographicFront"/>
            <a:lightRig rig="threePt" dir="t"/>
          </a:scene3d>
          <a:sp3d>
            <a:bevelT w="152400" h="50800" prst="softRound"/>
          </a:sp3d>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1000" b="1" i="0" u="none" strike="noStrike" kern="1200" baseline="0">
                  <a:solidFill>
                    <a:sysClr val="windowText" lastClr="000000"/>
                  </a:solidFill>
                  <a:latin typeface="Arial" panose="020B0604020202020204" pitchFamily="34" charset="0"/>
                  <a:ea typeface="+mn-ea"/>
                  <a:cs typeface="Arial" panose="020B0604020202020204" pitchFamily="34" charset="0"/>
                </a:defRPr>
              </a:pPr>
              <a:endParaRPr lang="es-CO"/>
            </a:p>
          </c:txPr>
          <c:showLegendKey val="0"/>
          <c:showVal val="1"/>
          <c:showCatName val="0"/>
          <c:showSerName val="0"/>
          <c:showPercent val="0"/>
          <c:showBubbleSize val="0"/>
          <c:extLst>
            <c:ext xmlns:c15="http://schemas.microsoft.com/office/drawing/2012/chart" uri="{CE6537A1-D6FC-4f65-9D91-7224C49458BB}"/>
          </c:extLst>
        </c:dLbl>
      </c:pivotFmt>
      <c:pivotFmt>
        <c:idx val="23"/>
        <c:spPr>
          <a:solidFill>
            <a:schemeClr val="accent4">
              <a:lumMod val="40000"/>
              <a:lumOff val="60000"/>
            </a:schemeClr>
          </a:solidFill>
          <a:ln>
            <a:noFill/>
          </a:ln>
          <a:effectLst/>
          <a:scene3d>
            <a:camera prst="orthographicFront"/>
            <a:lightRig rig="threePt" dir="t"/>
          </a:scene3d>
          <a:sp3d>
            <a:bevelT w="152400" h="50800" prst="softRound"/>
          </a:sp3d>
        </c:spPr>
      </c:pivotFmt>
      <c:pivotFmt>
        <c:idx val="24"/>
        <c:spPr>
          <a:solidFill>
            <a:schemeClr val="accent3"/>
          </a:solidFill>
          <a:ln>
            <a:noFill/>
          </a:ln>
          <a:effectLst/>
          <a:scene3d>
            <a:camera prst="orthographicFront"/>
            <a:lightRig rig="threePt" dir="t"/>
          </a:scene3d>
          <a:sp3d>
            <a:bevelT w="152400" h="50800" prst="softRound"/>
          </a:sp3d>
        </c:spPr>
      </c:pivotFmt>
      <c:pivotFmt>
        <c:idx val="25"/>
        <c:spPr>
          <a:solidFill>
            <a:schemeClr val="accent2">
              <a:lumMod val="40000"/>
              <a:lumOff val="60000"/>
            </a:schemeClr>
          </a:solidFill>
          <a:ln>
            <a:noFill/>
          </a:ln>
          <a:effectLst/>
          <a:scene3d>
            <a:camera prst="orthographicFront"/>
            <a:lightRig rig="threePt" dir="t"/>
          </a:scene3d>
          <a:sp3d>
            <a:bevelT w="152400" h="50800" prst="softRound"/>
          </a:sp3d>
        </c:spPr>
      </c:pivotFmt>
      <c:pivotFmt>
        <c:idx val="26"/>
        <c:spPr>
          <a:solidFill>
            <a:schemeClr val="accent6"/>
          </a:solidFill>
          <a:ln>
            <a:noFill/>
          </a:ln>
          <a:effectLst/>
          <a:scene3d>
            <a:camera prst="orthographicFront"/>
            <a:lightRig rig="threePt" dir="t"/>
          </a:scene3d>
          <a:sp3d>
            <a:bevelT w="152400" h="50800" prst="softRound"/>
          </a:sp3d>
        </c:spPr>
      </c:pivotFmt>
      <c:pivotFmt>
        <c:idx val="27"/>
        <c:spPr>
          <a:solidFill>
            <a:srgbClr val="7030A0"/>
          </a:solidFill>
          <a:ln>
            <a:noFill/>
          </a:ln>
          <a:effectLst/>
          <a:scene3d>
            <a:camera prst="orthographicFront"/>
            <a:lightRig rig="threePt" dir="t"/>
          </a:scene3d>
          <a:sp3d>
            <a:bevelT w="152400" h="50800" prst="softRound"/>
          </a:sp3d>
        </c:spPr>
      </c:pivotFmt>
      <c:pivotFmt>
        <c:idx val="28"/>
        <c:spPr>
          <a:solidFill>
            <a:schemeClr val="accent1">
              <a:lumMod val="40000"/>
              <a:lumOff val="60000"/>
            </a:schemeClr>
          </a:solidFill>
          <a:ln>
            <a:noFill/>
          </a:ln>
          <a:effectLst/>
          <a:scene3d>
            <a:camera prst="orthographicFront"/>
            <a:lightRig rig="threePt" dir="t"/>
          </a:scene3d>
          <a:sp3d>
            <a:bevelT w="152400" h="50800" prst="softRound"/>
          </a:sp3d>
        </c:spPr>
      </c:pivotFmt>
      <c:pivotFmt>
        <c:idx val="29"/>
        <c:spPr>
          <a:solidFill>
            <a:srgbClr val="FF0000"/>
          </a:solidFill>
          <a:ln>
            <a:noFill/>
          </a:ln>
          <a:effectLst/>
          <a:scene3d>
            <a:camera prst="orthographicFront"/>
            <a:lightRig rig="threePt" dir="t"/>
          </a:scene3d>
          <a:sp3d>
            <a:bevelT w="152400" h="50800" prst="softRound"/>
          </a:sp3d>
        </c:spPr>
      </c:pivotFmt>
      <c:pivotFmt>
        <c:idx val="30"/>
        <c:spPr>
          <a:solidFill>
            <a:schemeClr val="accent6">
              <a:lumMod val="50000"/>
            </a:schemeClr>
          </a:solidFill>
          <a:ln>
            <a:noFill/>
          </a:ln>
          <a:effectLst/>
          <a:scene3d>
            <a:camera prst="orthographicFront"/>
            <a:lightRig rig="threePt" dir="t"/>
          </a:scene3d>
          <a:sp3d>
            <a:bevelT w="152400" h="50800" prst="softRound"/>
          </a:sp3d>
        </c:spPr>
      </c:pivotFmt>
      <c:pivotFmt>
        <c:idx val="31"/>
        <c:spPr>
          <a:solidFill>
            <a:srgbClr val="CC6600"/>
          </a:solidFill>
          <a:ln>
            <a:noFill/>
          </a:ln>
          <a:effectLst/>
          <a:scene3d>
            <a:camera prst="orthographicFront"/>
            <a:lightRig rig="threePt" dir="t"/>
          </a:scene3d>
          <a:sp3d>
            <a:bevelT w="152400" h="50800" prst="softRound"/>
          </a:sp3d>
        </c:spPr>
      </c:pivotFmt>
    </c:pivotFmts>
    <c:view3D>
      <c:rotX val="15"/>
      <c:rotY val="20"/>
      <c:depthPercent val="100"/>
      <c:rAngAx val="1"/>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manualLayout>
          <c:layoutTarget val="inner"/>
          <c:xMode val="edge"/>
          <c:yMode val="edge"/>
          <c:x val="0.33796674324493337"/>
          <c:y val="3.212851775071858E-2"/>
          <c:w val="0.62775854090710781"/>
          <c:h val="0.90011457714776955"/>
        </c:manualLayout>
      </c:layout>
      <c:bar3DChart>
        <c:barDir val="bar"/>
        <c:grouping val="clustered"/>
        <c:varyColors val="0"/>
        <c:ser>
          <c:idx val="0"/>
          <c:order val="0"/>
          <c:tx>
            <c:strRef>
              <c:f>'Graf Tipol'!$B$3</c:f>
              <c:strCache>
                <c:ptCount val="1"/>
                <c:pt idx="0">
                  <c:v>Total</c:v>
                </c:pt>
              </c:strCache>
            </c:strRef>
          </c:tx>
          <c:spPr>
            <a:solidFill>
              <a:schemeClr val="accent1"/>
            </a:solidFill>
            <a:ln>
              <a:noFill/>
            </a:ln>
            <a:effectLst/>
            <a:scene3d>
              <a:camera prst="orthographicFront"/>
              <a:lightRig rig="threePt" dir="t"/>
            </a:scene3d>
            <a:sp3d>
              <a:bevelT w="152400" h="50800" prst="softRound"/>
            </a:sp3d>
          </c:spPr>
          <c:invertIfNegative val="0"/>
          <c:dPt>
            <c:idx val="0"/>
            <c:invertIfNegative val="0"/>
            <c:bubble3D val="0"/>
            <c:extLst>
              <c:ext xmlns:c16="http://schemas.microsoft.com/office/drawing/2014/chart" uri="{C3380CC4-5D6E-409C-BE32-E72D297353CC}">
                <c16:uniqueId val="{00000000-708D-4B5E-AE1E-F17DF2E91040}"/>
              </c:ext>
            </c:extLst>
          </c:dPt>
          <c:dPt>
            <c:idx val="1"/>
            <c:invertIfNegative val="0"/>
            <c:bubble3D val="0"/>
            <c:extLst>
              <c:ext xmlns:c16="http://schemas.microsoft.com/office/drawing/2014/chart" uri="{C3380CC4-5D6E-409C-BE32-E72D297353CC}">
                <c16:uniqueId val="{00000001-708D-4B5E-AE1E-F17DF2E91040}"/>
              </c:ext>
            </c:extLst>
          </c:dPt>
          <c:dPt>
            <c:idx val="2"/>
            <c:invertIfNegative val="0"/>
            <c:bubble3D val="0"/>
            <c:extLst>
              <c:ext xmlns:c16="http://schemas.microsoft.com/office/drawing/2014/chart" uri="{C3380CC4-5D6E-409C-BE32-E72D297353CC}">
                <c16:uniqueId val="{00000002-708D-4B5E-AE1E-F17DF2E91040}"/>
              </c:ext>
            </c:extLst>
          </c:dPt>
          <c:dPt>
            <c:idx val="3"/>
            <c:invertIfNegative val="0"/>
            <c:bubble3D val="0"/>
            <c:spPr>
              <a:solidFill>
                <a:schemeClr val="accent4">
                  <a:lumMod val="40000"/>
                  <a:lumOff val="60000"/>
                </a:schemeClr>
              </a:solidFill>
              <a:ln>
                <a:noFill/>
              </a:ln>
              <a:effectLst/>
              <a:scene3d>
                <a:camera prst="orthographicFront"/>
                <a:lightRig rig="threePt" dir="t"/>
              </a:scene3d>
              <a:sp3d>
                <a:bevelT w="152400" h="50800" prst="softRound"/>
              </a:sp3d>
            </c:spPr>
            <c:extLst>
              <c:ext xmlns:c16="http://schemas.microsoft.com/office/drawing/2014/chart" uri="{C3380CC4-5D6E-409C-BE32-E72D297353CC}">
                <c16:uniqueId val="{00000004-708D-4B5E-AE1E-F17DF2E91040}"/>
              </c:ext>
            </c:extLst>
          </c:dPt>
          <c:dPt>
            <c:idx val="4"/>
            <c:invertIfNegative val="0"/>
            <c:bubble3D val="0"/>
            <c:extLst>
              <c:ext xmlns:c16="http://schemas.microsoft.com/office/drawing/2014/chart" uri="{C3380CC4-5D6E-409C-BE32-E72D297353CC}">
                <c16:uniqueId val="{00000005-708D-4B5E-AE1E-F17DF2E91040}"/>
              </c:ext>
            </c:extLst>
          </c:dPt>
          <c:dPt>
            <c:idx val="5"/>
            <c:invertIfNegative val="0"/>
            <c:bubble3D val="0"/>
            <c:extLst>
              <c:ext xmlns:c16="http://schemas.microsoft.com/office/drawing/2014/chart" uri="{C3380CC4-5D6E-409C-BE32-E72D297353CC}">
                <c16:uniqueId val="{00000006-708D-4B5E-AE1E-F17DF2E91040}"/>
              </c:ext>
            </c:extLst>
          </c:dPt>
          <c:dPt>
            <c:idx val="6"/>
            <c:invertIfNegative val="0"/>
            <c:bubble3D val="0"/>
            <c:extLst>
              <c:ext xmlns:c16="http://schemas.microsoft.com/office/drawing/2014/chart" uri="{C3380CC4-5D6E-409C-BE32-E72D297353CC}">
                <c16:uniqueId val="{00000007-708D-4B5E-AE1E-F17DF2E91040}"/>
              </c:ext>
            </c:extLst>
          </c:dPt>
          <c:dPt>
            <c:idx val="7"/>
            <c:invertIfNegative val="0"/>
            <c:bubble3D val="0"/>
            <c:extLst>
              <c:ext xmlns:c16="http://schemas.microsoft.com/office/drawing/2014/chart" uri="{C3380CC4-5D6E-409C-BE32-E72D297353CC}">
                <c16:uniqueId val="{00000008-708D-4B5E-AE1E-F17DF2E91040}"/>
              </c:ext>
            </c:extLst>
          </c:dPt>
          <c:dPt>
            <c:idx val="8"/>
            <c:invertIfNegative val="0"/>
            <c:bubble3D val="0"/>
            <c:extLst>
              <c:ext xmlns:c16="http://schemas.microsoft.com/office/drawing/2014/chart" uri="{C3380CC4-5D6E-409C-BE32-E72D297353CC}">
                <c16:uniqueId val="{00000009-708D-4B5E-AE1E-F17DF2E91040}"/>
              </c:ext>
            </c:extLst>
          </c:dPt>
          <c:dPt>
            <c:idx val="9"/>
            <c:invertIfNegative val="0"/>
            <c:bubble3D val="0"/>
            <c:extLst>
              <c:ext xmlns:c16="http://schemas.microsoft.com/office/drawing/2014/chart" uri="{C3380CC4-5D6E-409C-BE32-E72D297353CC}">
                <c16:uniqueId val="{0000000A-708D-4B5E-AE1E-F17DF2E91040}"/>
              </c:ext>
            </c:extLst>
          </c:dPt>
          <c:dPt>
            <c:idx val="10"/>
            <c:invertIfNegative val="0"/>
            <c:bubble3D val="0"/>
            <c:spPr>
              <a:solidFill>
                <a:schemeClr val="accent3"/>
              </a:solidFill>
              <a:ln>
                <a:noFill/>
              </a:ln>
              <a:effectLst/>
              <a:scene3d>
                <a:camera prst="orthographicFront"/>
                <a:lightRig rig="threePt" dir="t"/>
              </a:scene3d>
              <a:sp3d>
                <a:bevelT w="152400" h="50800" prst="softRound"/>
              </a:sp3d>
            </c:spPr>
            <c:extLst>
              <c:ext xmlns:c16="http://schemas.microsoft.com/office/drawing/2014/chart" uri="{C3380CC4-5D6E-409C-BE32-E72D297353CC}">
                <c16:uniqueId val="{0000000C-708D-4B5E-AE1E-F17DF2E91040}"/>
              </c:ext>
            </c:extLst>
          </c:dPt>
          <c:dPt>
            <c:idx val="11"/>
            <c:invertIfNegative val="0"/>
            <c:bubble3D val="0"/>
            <c:spPr>
              <a:solidFill>
                <a:schemeClr val="accent2">
                  <a:lumMod val="40000"/>
                  <a:lumOff val="60000"/>
                </a:schemeClr>
              </a:solidFill>
              <a:ln>
                <a:noFill/>
              </a:ln>
              <a:effectLst/>
              <a:scene3d>
                <a:camera prst="orthographicFront"/>
                <a:lightRig rig="threePt" dir="t"/>
              </a:scene3d>
              <a:sp3d>
                <a:bevelT w="152400" h="50800" prst="softRound"/>
              </a:sp3d>
            </c:spPr>
            <c:extLst>
              <c:ext xmlns:c16="http://schemas.microsoft.com/office/drawing/2014/chart" uri="{C3380CC4-5D6E-409C-BE32-E72D297353CC}">
                <c16:uniqueId val="{0000000E-708D-4B5E-AE1E-F17DF2E91040}"/>
              </c:ext>
            </c:extLst>
          </c:dPt>
          <c:dPt>
            <c:idx val="12"/>
            <c:invertIfNegative val="0"/>
            <c:bubble3D val="0"/>
            <c:extLst>
              <c:ext xmlns:c16="http://schemas.microsoft.com/office/drawing/2014/chart" uri="{C3380CC4-5D6E-409C-BE32-E72D297353CC}">
                <c16:uniqueId val="{0000000F-708D-4B5E-AE1E-F17DF2E91040}"/>
              </c:ext>
            </c:extLst>
          </c:dPt>
          <c:dPt>
            <c:idx val="13"/>
            <c:invertIfNegative val="0"/>
            <c:bubble3D val="0"/>
            <c:spPr>
              <a:solidFill>
                <a:schemeClr val="accent6"/>
              </a:solidFill>
              <a:ln>
                <a:noFill/>
              </a:ln>
              <a:effectLst/>
              <a:scene3d>
                <a:camera prst="orthographicFront"/>
                <a:lightRig rig="threePt" dir="t"/>
              </a:scene3d>
              <a:sp3d>
                <a:bevelT w="152400" h="50800" prst="softRound"/>
              </a:sp3d>
            </c:spPr>
            <c:extLst>
              <c:ext xmlns:c16="http://schemas.microsoft.com/office/drawing/2014/chart" uri="{C3380CC4-5D6E-409C-BE32-E72D297353CC}">
                <c16:uniqueId val="{00000011-708D-4B5E-AE1E-F17DF2E91040}"/>
              </c:ext>
            </c:extLst>
          </c:dPt>
          <c:dPt>
            <c:idx val="14"/>
            <c:invertIfNegative val="0"/>
            <c:bubble3D val="0"/>
            <c:spPr>
              <a:solidFill>
                <a:srgbClr val="7030A0"/>
              </a:solidFill>
              <a:ln>
                <a:noFill/>
              </a:ln>
              <a:effectLst/>
              <a:scene3d>
                <a:camera prst="orthographicFront"/>
                <a:lightRig rig="threePt" dir="t"/>
              </a:scene3d>
              <a:sp3d>
                <a:bevelT w="152400" h="50800" prst="softRound"/>
              </a:sp3d>
            </c:spPr>
            <c:extLst>
              <c:ext xmlns:c16="http://schemas.microsoft.com/office/drawing/2014/chart" uri="{C3380CC4-5D6E-409C-BE32-E72D297353CC}">
                <c16:uniqueId val="{00000013-708D-4B5E-AE1E-F17DF2E91040}"/>
              </c:ext>
            </c:extLst>
          </c:dPt>
          <c:dPt>
            <c:idx val="15"/>
            <c:invertIfNegative val="0"/>
            <c:bubble3D val="0"/>
            <c:spPr>
              <a:solidFill>
                <a:schemeClr val="accent1">
                  <a:lumMod val="40000"/>
                  <a:lumOff val="60000"/>
                </a:schemeClr>
              </a:solidFill>
              <a:ln>
                <a:noFill/>
              </a:ln>
              <a:effectLst/>
              <a:scene3d>
                <a:camera prst="orthographicFront"/>
                <a:lightRig rig="threePt" dir="t"/>
              </a:scene3d>
              <a:sp3d>
                <a:bevelT w="152400" h="50800" prst="softRound"/>
              </a:sp3d>
            </c:spPr>
            <c:extLst>
              <c:ext xmlns:c16="http://schemas.microsoft.com/office/drawing/2014/chart" uri="{C3380CC4-5D6E-409C-BE32-E72D297353CC}">
                <c16:uniqueId val="{00000015-708D-4B5E-AE1E-F17DF2E91040}"/>
              </c:ext>
            </c:extLst>
          </c:dPt>
          <c:dPt>
            <c:idx val="16"/>
            <c:invertIfNegative val="0"/>
            <c:bubble3D val="0"/>
            <c:spPr>
              <a:solidFill>
                <a:srgbClr val="FF0000"/>
              </a:solidFill>
              <a:ln>
                <a:noFill/>
              </a:ln>
              <a:effectLst/>
              <a:scene3d>
                <a:camera prst="orthographicFront"/>
                <a:lightRig rig="threePt" dir="t"/>
              </a:scene3d>
              <a:sp3d>
                <a:bevelT w="152400" h="50800" prst="softRound"/>
              </a:sp3d>
            </c:spPr>
            <c:extLst>
              <c:ext xmlns:c16="http://schemas.microsoft.com/office/drawing/2014/chart" uri="{C3380CC4-5D6E-409C-BE32-E72D297353CC}">
                <c16:uniqueId val="{00000017-708D-4B5E-AE1E-F17DF2E91040}"/>
              </c:ext>
            </c:extLst>
          </c:dPt>
          <c:dPt>
            <c:idx val="17"/>
            <c:invertIfNegative val="0"/>
            <c:bubble3D val="0"/>
            <c:spPr>
              <a:solidFill>
                <a:schemeClr val="accent6">
                  <a:lumMod val="50000"/>
                </a:schemeClr>
              </a:solidFill>
              <a:ln>
                <a:noFill/>
              </a:ln>
              <a:effectLst/>
              <a:scene3d>
                <a:camera prst="orthographicFront"/>
                <a:lightRig rig="threePt" dir="t"/>
              </a:scene3d>
              <a:sp3d>
                <a:bevelT w="152400" h="50800" prst="softRound"/>
              </a:sp3d>
            </c:spPr>
            <c:extLst>
              <c:ext xmlns:c16="http://schemas.microsoft.com/office/drawing/2014/chart" uri="{C3380CC4-5D6E-409C-BE32-E72D297353CC}">
                <c16:uniqueId val="{00000019-708D-4B5E-AE1E-F17DF2E91040}"/>
              </c:ext>
            </c:extLst>
          </c:dPt>
          <c:dPt>
            <c:idx val="18"/>
            <c:invertIfNegative val="0"/>
            <c:bubble3D val="0"/>
            <c:spPr>
              <a:solidFill>
                <a:srgbClr val="CC6600"/>
              </a:solidFill>
              <a:ln>
                <a:noFill/>
              </a:ln>
              <a:effectLst/>
              <a:scene3d>
                <a:camera prst="orthographicFront"/>
                <a:lightRig rig="threePt" dir="t"/>
              </a:scene3d>
              <a:sp3d>
                <a:bevelT w="152400" h="50800" prst="softRound"/>
              </a:sp3d>
            </c:spPr>
            <c:extLst>
              <c:ext xmlns:c16="http://schemas.microsoft.com/office/drawing/2014/chart" uri="{C3380CC4-5D6E-409C-BE32-E72D297353CC}">
                <c16:uniqueId val="{0000001B-708D-4B5E-AE1E-F17DF2E91040}"/>
              </c:ext>
            </c:extLst>
          </c:dPt>
          <c:dLbls>
            <c:spPr>
              <a:noFill/>
              <a:ln>
                <a:noFill/>
              </a:ln>
              <a:effectLst/>
            </c:spPr>
            <c:txPr>
              <a:bodyPr rot="0" spcFirstLastPara="1" vertOverflow="ellipsis" vert="horz" wrap="square" lIns="38100" tIns="19050" rIns="38100" bIns="19050" anchor="ctr" anchorCtr="1">
                <a:spAutoFit/>
              </a:bodyPr>
              <a:lstStyle/>
              <a:p>
                <a:pPr>
                  <a:defRPr sz="1000" b="1" i="0" u="none" strike="noStrike" kern="1200" baseline="0">
                    <a:solidFill>
                      <a:sysClr val="windowText" lastClr="000000"/>
                    </a:solidFill>
                    <a:latin typeface="Arial" panose="020B0604020202020204" pitchFamily="34" charset="0"/>
                    <a:ea typeface="+mn-ea"/>
                    <a:cs typeface="Arial" panose="020B0604020202020204" pitchFamily="34" charset="0"/>
                  </a:defRPr>
                </a:pPr>
                <a:endParaRPr lang="es-CO"/>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'Graf Tipol'!$A$4:$A$23</c:f>
              <c:strCache>
                <c:ptCount val="19"/>
                <c:pt idx="0">
                  <c:v>DOTACIÓN</c:v>
                </c:pt>
                <c:pt idx="1">
                  <c:v>CARTERA</c:v>
                </c:pt>
                <c:pt idx="2">
                  <c:v>FINANCIERO</c:v>
                </c:pt>
                <c:pt idx="3">
                  <c:v>FACTURACIÓN</c:v>
                </c:pt>
                <c:pt idx="4">
                  <c:v>ATENCIÓN AL USUARIO</c:v>
                </c:pt>
                <c:pt idx="5">
                  <c:v>CORRECTA APLICACIÓN DEL DCM</c:v>
                </c:pt>
                <c:pt idx="6">
                  <c:v>CARÁCTER AMBIENTAL </c:v>
                </c:pt>
                <c:pt idx="7">
                  <c:v>CARACTERISTICAS DE LAS BASES DE OPERACIÓN </c:v>
                </c:pt>
                <c:pt idx="8">
                  <c:v>CATASTRO</c:v>
                </c:pt>
                <c:pt idx="9">
                  <c:v>PAGINA WEB</c:v>
                </c:pt>
                <c:pt idx="10">
                  <c:v>PUNTOS CRITICOS Y ARROJOS CLANDESTINOS</c:v>
                </c:pt>
                <c:pt idx="11">
                  <c:v>SIGAB</c:v>
                </c:pt>
                <c:pt idx="12">
                  <c:v>CLUS</c:v>
                </c:pt>
                <c:pt idx="13">
                  <c:v>DERRAME DE LIXIVIADOS</c:v>
                </c:pt>
                <c:pt idx="14">
                  <c:v>VEHÍCULOS</c:v>
                </c:pt>
                <c:pt idx="15">
                  <c:v>BARRIDO Y LIMPIEZA</c:v>
                </c:pt>
                <c:pt idx="16">
                  <c:v>INFORMACIÓN</c:v>
                </c:pt>
                <c:pt idx="17">
                  <c:v>CONTENERIZACIÓN</c:v>
                </c:pt>
                <c:pt idx="18">
                  <c:v>RECOLECCIÓN Y TRANSPORTE</c:v>
                </c:pt>
              </c:strCache>
            </c:strRef>
          </c:cat>
          <c:val>
            <c:numRef>
              <c:f>'Graf Tipol'!$B$4:$B$23</c:f>
              <c:numCache>
                <c:formatCode>General</c:formatCode>
                <c:ptCount val="19"/>
                <c:pt idx="0">
                  <c:v>1</c:v>
                </c:pt>
                <c:pt idx="1">
                  <c:v>2</c:v>
                </c:pt>
                <c:pt idx="2">
                  <c:v>2</c:v>
                </c:pt>
                <c:pt idx="3">
                  <c:v>4</c:v>
                </c:pt>
                <c:pt idx="4">
                  <c:v>5</c:v>
                </c:pt>
                <c:pt idx="5">
                  <c:v>5</c:v>
                </c:pt>
                <c:pt idx="6">
                  <c:v>6</c:v>
                </c:pt>
                <c:pt idx="7">
                  <c:v>8</c:v>
                </c:pt>
                <c:pt idx="8">
                  <c:v>8</c:v>
                </c:pt>
                <c:pt idx="9">
                  <c:v>8</c:v>
                </c:pt>
                <c:pt idx="10">
                  <c:v>19</c:v>
                </c:pt>
                <c:pt idx="11">
                  <c:v>35</c:v>
                </c:pt>
                <c:pt idx="12">
                  <c:v>54</c:v>
                </c:pt>
                <c:pt idx="13">
                  <c:v>96</c:v>
                </c:pt>
                <c:pt idx="14">
                  <c:v>127</c:v>
                </c:pt>
                <c:pt idx="15">
                  <c:v>172</c:v>
                </c:pt>
                <c:pt idx="16">
                  <c:v>176</c:v>
                </c:pt>
                <c:pt idx="17">
                  <c:v>179</c:v>
                </c:pt>
                <c:pt idx="18">
                  <c:v>333</c:v>
                </c:pt>
              </c:numCache>
            </c:numRef>
          </c:val>
          <c:extLst>
            <c:ext xmlns:c16="http://schemas.microsoft.com/office/drawing/2014/chart" uri="{C3380CC4-5D6E-409C-BE32-E72D297353CC}">
              <c16:uniqueId val="{0000001C-708D-4B5E-AE1E-F17DF2E91040}"/>
            </c:ext>
          </c:extLst>
        </c:ser>
        <c:dLbls>
          <c:showLegendKey val="0"/>
          <c:showVal val="0"/>
          <c:showCatName val="0"/>
          <c:showSerName val="0"/>
          <c:showPercent val="0"/>
          <c:showBubbleSize val="0"/>
        </c:dLbls>
        <c:gapWidth val="150"/>
        <c:shape val="box"/>
        <c:axId val="1707364975"/>
        <c:axId val="1707366223"/>
        <c:axId val="0"/>
      </c:bar3DChart>
      <c:catAx>
        <c:axId val="1707364975"/>
        <c:scaling>
          <c:orientation val="minMax"/>
        </c:scaling>
        <c:delete val="0"/>
        <c:axPos val="l"/>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800" b="1" i="0" u="none" strike="noStrike" kern="1200" baseline="0">
                <a:solidFill>
                  <a:sysClr val="windowText" lastClr="000000"/>
                </a:solidFill>
                <a:latin typeface="Arial" panose="020B0604020202020204" pitchFamily="34" charset="0"/>
                <a:ea typeface="+mn-ea"/>
                <a:cs typeface="Arial" panose="020B0604020202020204" pitchFamily="34" charset="0"/>
              </a:defRPr>
            </a:pPr>
            <a:endParaRPr lang="es-CO"/>
          </a:p>
        </c:txPr>
        <c:crossAx val="1707366223"/>
        <c:crosses val="autoZero"/>
        <c:auto val="1"/>
        <c:lblAlgn val="ctr"/>
        <c:lblOffset val="100"/>
        <c:noMultiLvlLbl val="0"/>
      </c:catAx>
      <c:valAx>
        <c:axId val="1707366223"/>
        <c:scaling>
          <c:orientation val="minMax"/>
        </c:scaling>
        <c:delete val="1"/>
        <c:axPos val="b"/>
        <c:majorGridlines>
          <c:spPr>
            <a:ln w="9525" cap="flat" cmpd="sng" algn="ctr">
              <a:solidFill>
                <a:schemeClr val="accent1">
                  <a:lumMod val="20000"/>
                  <a:lumOff val="80000"/>
                </a:schemeClr>
              </a:solidFill>
              <a:round/>
            </a:ln>
            <a:effectLst/>
          </c:spPr>
        </c:majorGridlines>
        <c:numFmt formatCode="General" sourceLinked="1"/>
        <c:majorTickMark val="none"/>
        <c:minorTickMark val="none"/>
        <c:tickLblPos val="nextTo"/>
        <c:crossAx val="1707364975"/>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s-CO"/>
    </a:p>
  </c:txPr>
  <c:externalData r:id="rId3">
    <c:autoUpdate val="0"/>
  </c:externalData>
  <c:extLst>
    <c:ext xmlns:c14="http://schemas.microsoft.com/office/drawing/2007/8/2/chart" uri="{781A3756-C4B2-4CAC-9D66-4F8BD8637D16}">
      <c14:pivotOptions>
        <c14:dropZoneFilter val="1"/>
        <c14:dropZoneCategories val="1"/>
        <c14:dropZonesVisible val="1"/>
      </c14:pivotOptions>
    </c:ext>
    <c:ext xmlns:c16="http://schemas.microsoft.com/office/drawing/2014/chart" uri="{E28EC0CA-F0BB-4C9C-879D-F8772B89E7AC}">
      <c16:pivotOptions16>
        <c16:showExpandCollapseFieldButtons val="1"/>
      </c16:pivotOptions16>
    </c:ext>
  </c:extLst>
</c:chartSpace>
</file>

<file path=ppt/charts/chart5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400" b="0" i="0" u="none" strike="noStrike" kern="1200" spc="0" baseline="0">
                <a:solidFill>
                  <a:schemeClr val="tx1"/>
                </a:solidFill>
                <a:latin typeface="+mn-lt"/>
                <a:ea typeface="+mn-ea"/>
                <a:cs typeface="+mn-cs"/>
              </a:defRPr>
            </a:pPr>
            <a:r>
              <a:rPr lang="es-CO" b="1">
                <a:solidFill>
                  <a:schemeClr val="tx1"/>
                </a:solidFill>
              </a:rPr>
              <a:t>CONSOLIDADO</a:t>
            </a:r>
            <a:r>
              <a:rPr lang="es-CO" b="1" baseline="0">
                <a:solidFill>
                  <a:schemeClr val="tx1"/>
                </a:solidFill>
              </a:rPr>
              <a:t> POR AÑO</a:t>
            </a:r>
            <a:endParaRPr lang="es-CO" b="1">
              <a:solidFill>
                <a:schemeClr val="tx1"/>
              </a:solidFill>
            </a:endParaRPr>
          </a:p>
        </c:rich>
      </c:tx>
      <c:overlay val="0"/>
      <c:spPr>
        <a:noFill/>
        <a:ln>
          <a:noFill/>
        </a:ln>
        <a:effectLst/>
      </c:spPr>
      <c:txPr>
        <a:bodyPr rot="0" spcFirstLastPara="1" vertOverflow="ellipsis" vert="horz" wrap="square" anchor="ctr" anchorCtr="1"/>
        <a:lstStyle/>
        <a:p>
          <a:pPr>
            <a:defRPr sz="1400" b="0" i="0" u="none" strike="noStrike" kern="1200" spc="0" baseline="0">
              <a:solidFill>
                <a:schemeClr val="tx1"/>
              </a:solidFill>
              <a:latin typeface="+mn-lt"/>
              <a:ea typeface="+mn-ea"/>
              <a:cs typeface="+mn-cs"/>
            </a:defRPr>
          </a:pPr>
          <a:endParaRPr lang="es-CO"/>
        </a:p>
      </c:txPr>
    </c:title>
    <c:autoTitleDeleted val="0"/>
    <c:plotArea>
      <c:layout>
        <c:manualLayout>
          <c:layoutTarget val="inner"/>
          <c:xMode val="edge"/>
          <c:yMode val="edge"/>
          <c:x val="4.4890563763631208E-2"/>
          <c:y val="0.12670082345327482"/>
          <c:w val="0.93780094717206297"/>
          <c:h val="0.71591077202980935"/>
        </c:manualLayout>
      </c:layout>
      <c:barChart>
        <c:barDir val="col"/>
        <c:grouping val="clustered"/>
        <c:varyColors val="0"/>
        <c:ser>
          <c:idx val="0"/>
          <c:order val="0"/>
          <c:tx>
            <c:strRef>
              <c:f>'CONSOLIDADO POR AÑO'!$B$16</c:f>
              <c:strCache>
                <c:ptCount val="1"/>
                <c:pt idx="0">
                  <c:v>PROMOAMBIENTAL</c:v>
                </c:pt>
              </c:strCache>
            </c:strRef>
          </c:tx>
          <c:spPr>
            <a:solidFill>
              <a:schemeClr val="accent1"/>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00" b="1" i="0" u="none" strike="noStrike" kern="1200" baseline="0">
                    <a:solidFill>
                      <a:schemeClr val="accent1">
                        <a:lumMod val="50000"/>
                      </a:schemeClr>
                    </a:solidFill>
                    <a:latin typeface="+mn-lt"/>
                    <a:ea typeface="+mn-ea"/>
                    <a:cs typeface="+mn-cs"/>
                  </a:defRPr>
                </a:pPr>
                <a:endParaRPr lang="es-CO"/>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'CONSOLIDADO POR AÑO'!$A$17:$A$23</c:f>
              <c:numCache>
                <c:formatCode>General</c:formatCode>
                <c:ptCount val="7"/>
                <c:pt idx="0">
                  <c:v>2018</c:v>
                </c:pt>
                <c:pt idx="1">
                  <c:v>2019</c:v>
                </c:pt>
                <c:pt idx="2">
                  <c:v>2020</c:v>
                </c:pt>
                <c:pt idx="3">
                  <c:v>2021</c:v>
                </c:pt>
                <c:pt idx="4">
                  <c:v>2022</c:v>
                </c:pt>
                <c:pt idx="5">
                  <c:v>2023</c:v>
                </c:pt>
                <c:pt idx="6">
                  <c:v>2024</c:v>
                </c:pt>
              </c:numCache>
            </c:numRef>
          </c:cat>
          <c:val>
            <c:numRef>
              <c:f>'CONSOLIDADO POR AÑO'!$B$17:$B$23</c:f>
              <c:numCache>
                <c:formatCode>General</c:formatCode>
                <c:ptCount val="7"/>
                <c:pt idx="0">
                  <c:v>30</c:v>
                </c:pt>
                <c:pt idx="1">
                  <c:v>47</c:v>
                </c:pt>
                <c:pt idx="2">
                  <c:v>36</c:v>
                </c:pt>
                <c:pt idx="3">
                  <c:v>35</c:v>
                </c:pt>
                <c:pt idx="4">
                  <c:v>52</c:v>
                </c:pt>
                <c:pt idx="5">
                  <c:v>102</c:v>
                </c:pt>
                <c:pt idx="6">
                  <c:v>103</c:v>
                </c:pt>
              </c:numCache>
            </c:numRef>
          </c:val>
          <c:extLst>
            <c:ext xmlns:c16="http://schemas.microsoft.com/office/drawing/2014/chart" uri="{C3380CC4-5D6E-409C-BE32-E72D297353CC}">
              <c16:uniqueId val="{00000000-56B7-4A85-82DE-5D3523804045}"/>
            </c:ext>
          </c:extLst>
        </c:ser>
        <c:ser>
          <c:idx val="1"/>
          <c:order val="1"/>
          <c:tx>
            <c:strRef>
              <c:f>'CONSOLIDADO POR AÑO'!$C$16</c:f>
              <c:strCache>
                <c:ptCount val="1"/>
                <c:pt idx="0">
                  <c:v>LIME</c:v>
                </c:pt>
              </c:strCache>
            </c:strRef>
          </c:tx>
          <c:spPr>
            <a:solidFill>
              <a:schemeClr val="accent2"/>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00" b="1" i="0" u="none" strike="noStrike" kern="1200" baseline="0">
                    <a:solidFill>
                      <a:schemeClr val="accent1">
                        <a:lumMod val="50000"/>
                      </a:schemeClr>
                    </a:solidFill>
                    <a:latin typeface="+mn-lt"/>
                    <a:ea typeface="+mn-ea"/>
                    <a:cs typeface="+mn-cs"/>
                  </a:defRPr>
                </a:pPr>
                <a:endParaRPr lang="es-CO"/>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'CONSOLIDADO POR AÑO'!$A$17:$A$23</c:f>
              <c:numCache>
                <c:formatCode>General</c:formatCode>
                <c:ptCount val="7"/>
                <c:pt idx="0">
                  <c:v>2018</c:v>
                </c:pt>
                <c:pt idx="1">
                  <c:v>2019</c:v>
                </c:pt>
                <c:pt idx="2">
                  <c:v>2020</c:v>
                </c:pt>
                <c:pt idx="3">
                  <c:v>2021</c:v>
                </c:pt>
                <c:pt idx="4">
                  <c:v>2022</c:v>
                </c:pt>
                <c:pt idx="5">
                  <c:v>2023</c:v>
                </c:pt>
                <c:pt idx="6">
                  <c:v>2024</c:v>
                </c:pt>
              </c:numCache>
            </c:numRef>
          </c:cat>
          <c:val>
            <c:numRef>
              <c:f>'CONSOLIDADO POR AÑO'!$C$17:$C$23</c:f>
              <c:numCache>
                <c:formatCode>General</c:formatCode>
                <c:ptCount val="7"/>
                <c:pt idx="0">
                  <c:v>24</c:v>
                </c:pt>
                <c:pt idx="1">
                  <c:v>33</c:v>
                </c:pt>
                <c:pt idx="2">
                  <c:v>29</c:v>
                </c:pt>
                <c:pt idx="3">
                  <c:v>24</c:v>
                </c:pt>
                <c:pt idx="4">
                  <c:v>22</c:v>
                </c:pt>
                <c:pt idx="5">
                  <c:v>35</c:v>
                </c:pt>
                <c:pt idx="6">
                  <c:v>59</c:v>
                </c:pt>
              </c:numCache>
            </c:numRef>
          </c:val>
          <c:extLst>
            <c:ext xmlns:c16="http://schemas.microsoft.com/office/drawing/2014/chart" uri="{C3380CC4-5D6E-409C-BE32-E72D297353CC}">
              <c16:uniqueId val="{00000001-56B7-4A85-82DE-5D3523804045}"/>
            </c:ext>
          </c:extLst>
        </c:ser>
        <c:ser>
          <c:idx val="2"/>
          <c:order val="2"/>
          <c:tx>
            <c:strRef>
              <c:f>'CONSOLIDADO POR AÑO'!$D$16</c:f>
              <c:strCache>
                <c:ptCount val="1"/>
                <c:pt idx="0">
                  <c:v>CIUDAD LIMPIA</c:v>
                </c:pt>
              </c:strCache>
            </c:strRef>
          </c:tx>
          <c:spPr>
            <a:solidFill>
              <a:schemeClr val="accent3"/>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00" b="1" i="0" u="none" strike="noStrike" kern="1200" baseline="0">
                    <a:solidFill>
                      <a:schemeClr val="accent1">
                        <a:lumMod val="50000"/>
                      </a:schemeClr>
                    </a:solidFill>
                    <a:latin typeface="+mn-lt"/>
                    <a:ea typeface="+mn-ea"/>
                    <a:cs typeface="+mn-cs"/>
                  </a:defRPr>
                </a:pPr>
                <a:endParaRPr lang="es-CO"/>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'CONSOLIDADO POR AÑO'!$A$17:$A$23</c:f>
              <c:numCache>
                <c:formatCode>General</c:formatCode>
                <c:ptCount val="7"/>
                <c:pt idx="0">
                  <c:v>2018</c:v>
                </c:pt>
                <c:pt idx="1">
                  <c:v>2019</c:v>
                </c:pt>
                <c:pt idx="2">
                  <c:v>2020</c:v>
                </c:pt>
                <c:pt idx="3">
                  <c:v>2021</c:v>
                </c:pt>
                <c:pt idx="4">
                  <c:v>2022</c:v>
                </c:pt>
                <c:pt idx="5">
                  <c:v>2023</c:v>
                </c:pt>
                <c:pt idx="6">
                  <c:v>2024</c:v>
                </c:pt>
              </c:numCache>
            </c:numRef>
          </c:cat>
          <c:val>
            <c:numRef>
              <c:f>'CONSOLIDADO POR AÑO'!$D$17:$D$23</c:f>
              <c:numCache>
                <c:formatCode>General</c:formatCode>
                <c:ptCount val="7"/>
                <c:pt idx="0">
                  <c:v>14</c:v>
                </c:pt>
                <c:pt idx="1">
                  <c:v>23</c:v>
                </c:pt>
                <c:pt idx="2">
                  <c:v>22</c:v>
                </c:pt>
                <c:pt idx="3">
                  <c:v>23</c:v>
                </c:pt>
                <c:pt idx="4">
                  <c:v>24</c:v>
                </c:pt>
                <c:pt idx="5">
                  <c:v>34</c:v>
                </c:pt>
                <c:pt idx="6">
                  <c:v>46</c:v>
                </c:pt>
              </c:numCache>
            </c:numRef>
          </c:val>
          <c:extLst>
            <c:ext xmlns:c16="http://schemas.microsoft.com/office/drawing/2014/chart" uri="{C3380CC4-5D6E-409C-BE32-E72D297353CC}">
              <c16:uniqueId val="{00000002-56B7-4A85-82DE-5D3523804045}"/>
            </c:ext>
          </c:extLst>
        </c:ser>
        <c:ser>
          <c:idx val="3"/>
          <c:order val="3"/>
          <c:tx>
            <c:strRef>
              <c:f>'CONSOLIDADO POR AÑO'!$E$16</c:f>
              <c:strCache>
                <c:ptCount val="1"/>
                <c:pt idx="0">
                  <c:v>BOGOTÁ LIMPIA</c:v>
                </c:pt>
              </c:strCache>
            </c:strRef>
          </c:tx>
          <c:spPr>
            <a:solidFill>
              <a:schemeClr val="accent4"/>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00" b="1" i="0" u="none" strike="noStrike" kern="1200" baseline="0">
                    <a:solidFill>
                      <a:schemeClr val="accent1">
                        <a:lumMod val="50000"/>
                      </a:schemeClr>
                    </a:solidFill>
                    <a:latin typeface="+mn-lt"/>
                    <a:ea typeface="+mn-ea"/>
                    <a:cs typeface="+mn-cs"/>
                  </a:defRPr>
                </a:pPr>
                <a:endParaRPr lang="es-CO"/>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'CONSOLIDADO POR AÑO'!$A$17:$A$23</c:f>
              <c:numCache>
                <c:formatCode>General</c:formatCode>
                <c:ptCount val="7"/>
                <c:pt idx="0">
                  <c:v>2018</c:v>
                </c:pt>
                <c:pt idx="1">
                  <c:v>2019</c:v>
                </c:pt>
                <c:pt idx="2">
                  <c:v>2020</c:v>
                </c:pt>
                <c:pt idx="3">
                  <c:v>2021</c:v>
                </c:pt>
                <c:pt idx="4">
                  <c:v>2022</c:v>
                </c:pt>
                <c:pt idx="5">
                  <c:v>2023</c:v>
                </c:pt>
                <c:pt idx="6">
                  <c:v>2024</c:v>
                </c:pt>
              </c:numCache>
            </c:numRef>
          </c:cat>
          <c:val>
            <c:numRef>
              <c:f>'CONSOLIDADO POR AÑO'!$E$17:$E$23</c:f>
              <c:numCache>
                <c:formatCode>General</c:formatCode>
                <c:ptCount val="7"/>
                <c:pt idx="0">
                  <c:v>18</c:v>
                </c:pt>
                <c:pt idx="1">
                  <c:v>35</c:v>
                </c:pt>
                <c:pt idx="2">
                  <c:v>48</c:v>
                </c:pt>
                <c:pt idx="3">
                  <c:v>30</c:v>
                </c:pt>
                <c:pt idx="4">
                  <c:v>16</c:v>
                </c:pt>
                <c:pt idx="5">
                  <c:v>36</c:v>
                </c:pt>
                <c:pt idx="6">
                  <c:v>48</c:v>
                </c:pt>
              </c:numCache>
            </c:numRef>
          </c:val>
          <c:extLst>
            <c:ext xmlns:c16="http://schemas.microsoft.com/office/drawing/2014/chart" uri="{C3380CC4-5D6E-409C-BE32-E72D297353CC}">
              <c16:uniqueId val="{00000003-56B7-4A85-82DE-5D3523804045}"/>
            </c:ext>
          </c:extLst>
        </c:ser>
        <c:ser>
          <c:idx val="4"/>
          <c:order val="4"/>
          <c:tx>
            <c:strRef>
              <c:f>'CONSOLIDADO POR AÑO'!$F$16</c:f>
              <c:strCache>
                <c:ptCount val="1"/>
                <c:pt idx="0">
                  <c:v>ÁREA LIMPIA</c:v>
                </c:pt>
              </c:strCache>
            </c:strRef>
          </c:tx>
          <c:spPr>
            <a:solidFill>
              <a:schemeClr val="accent5"/>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00" b="1" i="0" u="none" strike="noStrike" kern="1200" baseline="0">
                    <a:solidFill>
                      <a:schemeClr val="accent1">
                        <a:lumMod val="50000"/>
                      </a:schemeClr>
                    </a:solidFill>
                    <a:latin typeface="+mn-lt"/>
                    <a:ea typeface="+mn-ea"/>
                    <a:cs typeface="+mn-cs"/>
                  </a:defRPr>
                </a:pPr>
                <a:endParaRPr lang="es-CO"/>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'CONSOLIDADO POR AÑO'!$A$17:$A$23</c:f>
              <c:numCache>
                <c:formatCode>General</c:formatCode>
                <c:ptCount val="7"/>
                <c:pt idx="0">
                  <c:v>2018</c:v>
                </c:pt>
                <c:pt idx="1">
                  <c:v>2019</c:v>
                </c:pt>
                <c:pt idx="2">
                  <c:v>2020</c:v>
                </c:pt>
                <c:pt idx="3">
                  <c:v>2021</c:v>
                </c:pt>
                <c:pt idx="4">
                  <c:v>2022</c:v>
                </c:pt>
                <c:pt idx="5">
                  <c:v>2023</c:v>
                </c:pt>
                <c:pt idx="6">
                  <c:v>2024</c:v>
                </c:pt>
              </c:numCache>
            </c:numRef>
          </c:cat>
          <c:val>
            <c:numRef>
              <c:f>'CONSOLIDADO POR AÑO'!$F$17:$F$23</c:f>
              <c:numCache>
                <c:formatCode>General</c:formatCode>
                <c:ptCount val="7"/>
                <c:pt idx="0">
                  <c:v>29</c:v>
                </c:pt>
                <c:pt idx="1">
                  <c:v>26</c:v>
                </c:pt>
                <c:pt idx="2">
                  <c:v>24</c:v>
                </c:pt>
                <c:pt idx="3">
                  <c:v>15</c:v>
                </c:pt>
                <c:pt idx="4">
                  <c:v>24</c:v>
                </c:pt>
                <c:pt idx="5">
                  <c:v>32</c:v>
                </c:pt>
                <c:pt idx="6">
                  <c:v>42</c:v>
                </c:pt>
              </c:numCache>
            </c:numRef>
          </c:val>
          <c:extLst>
            <c:ext xmlns:c16="http://schemas.microsoft.com/office/drawing/2014/chart" uri="{C3380CC4-5D6E-409C-BE32-E72D297353CC}">
              <c16:uniqueId val="{00000004-56B7-4A85-82DE-5D3523804045}"/>
            </c:ext>
          </c:extLst>
        </c:ser>
        <c:dLbls>
          <c:showLegendKey val="0"/>
          <c:showVal val="0"/>
          <c:showCatName val="0"/>
          <c:showSerName val="0"/>
          <c:showPercent val="0"/>
          <c:showBubbleSize val="0"/>
        </c:dLbls>
        <c:gapWidth val="219"/>
        <c:overlap val="-27"/>
        <c:axId val="2004897743"/>
        <c:axId val="2004885263"/>
      </c:barChart>
      <c:catAx>
        <c:axId val="2004897743"/>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00" b="1" i="0" u="none" strike="noStrike" kern="1200" baseline="0">
                <a:solidFill>
                  <a:schemeClr val="tx1"/>
                </a:solidFill>
                <a:latin typeface="+mn-lt"/>
                <a:ea typeface="+mn-ea"/>
                <a:cs typeface="+mn-cs"/>
              </a:defRPr>
            </a:pPr>
            <a:endParaRPr lang="es-CO"/>
          </a:p>
        </c:txPr>
        <c:crossAx val="2004885263"/>
        <c:crosses val="autoZero"/>
        <c:auto val="1"/>
        <c:lblAlgn val="ctr"/>
        <c:lblOffset val="100"/>
        <c:noMultiLvlLbl val="0"/>
      </c:catAx>
      <c:valAx>
        <c:axId val="2004885263"/>
        <c:scaling>
          <c:orientation val="minMax"/>
        </c:scaling>
        <c:delete val="1"/>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crossAx val="2004897743"/>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200" b="1" i="0" u="none" strike="noStrike" kern="1200" baseline="0">
              <a:solidFill>
                <a:schemeClr val="tx1"/>
              </a:solidFill>
              <a:latin typeface="+mn-lt"/>
              <a:ea typeface="+mn-ea"/>
              <a:cs typeface="+mn-cs"/>
            </a:defRPr>
          </a:pPr>
          <a:endParaRPr lang="es-CO"/>
        </a:p>
      </c:txPr>
    </c:legend>
    <c:plotVisOnly val="1"/>
    <c:dispBlanksAs val="gap"/>
    <c:showDLblsOverMax val="0"/>
  </c:chart>
  <c:spPr>
    <a:noFill/>
    <a:ln>
      <a:noFill/>
    </a:ln>
    <a:effectLst/>
  </c:spPr>
  <c:txPr>
    <a:bodyPr/>
    <a:lstStyle/>
    <a:p>
      <a:pPr>
        <a:defRPr/>
      </a:pPr>
      <a:endParaRPr lang="es-CO"/>
    </a:p>
  </c:txPr>
  <c:externalData r:id="rId3">
    <c:autoUpdate val="0"/>
  </c:externalData>
  <c:userShapes r:id="rId4"/>
</c:chartSpace>
</file>

<file path=ppt/charts/chart5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400" b="1" i="0" u="none" strike="noStrike" kern="1200" spc="0" baseline="0">
                <a:solidFill>
                  <a:sysClr val="windowText" lastClr="000000"/>
                </a:solidFill>
                <a:latin typeface="+mn-lt"/>
                <a:ea typeface="+mn-ea"/>
                <a:cs typeface="+mn-cs"/>
              </a:defRPr>
            </a:pPr>
            <a:r>
              <a:rPr lang="es-CO" b="1" dirty="0">
                <a:solidFill>
                  <a:sysClr val="windowText" lastClr="000000"/>
                </a:solidFill>
              </a:rPr>
              <a:t>ESTADO</a:t>
            </a:r>
            <a:r>
              <a:rPr lang="es-CO" b="1" baseline="0" dirty="0">
                <a:solidFill>
                  <a:sysClr val="windowText" lastClr="000000"/>
                </a:solidFill>
              </a:rPr>
              <a:t> DE INFORMES DE INCUMPLIMIENTO POR CONCEPTO DE MULTAS - NOVIEMBRE</a:t>
            </a:r>
            <a:endParaRPr lang="es-CO" b="1" dirty="0">
              <a:solidFill>
                <a:sysClr val="windowText" lastClr="000000"/>
              </a:solidFill>
            </a:endParaRPr>
          </a:p>
        </c:rich>
      </c:tx>
      <c:overlay val="0"/>
      <c:spPr>
        <a:noFill/>
        <a:ln>
          <a:noFill/>
        </a:ln>
        <a:effectLst/>
      </c:spPr>
      <c:txPr>
        <a:bodyPr rot="0" spcFirstLastPara="1" vertOverflow="ellipsis" vert="horz" wrap="square" anchor="ctr" anchorCtr="1"/>
        <a:lstStyle/>
        <a:p>
          <a:pPr>
            <a:defRPr sz="1400" b="1" i="0" u="none" strike="noStrike" kern="1200" spc="0" baseline="0">
              <a:solidFill>
                <a:sysClr val="windowText" lastClr="000000"/>
              </a:solidFill>
              <a:latin typeface="+mn-lt"/>
              <a:ea typeface="+mn-ea"/>
              <a:cs typeface="+mn-cs"/>
            </a:defRPr>
          </a:pPr>
          <a:endParaRPr lang="es-CO"/>
        </a:p>
      </c:txPr>
    </c:title>
    <c:autoTitleDeleted val="0"/>
    <c:plotArea>
      <c:layout/>
      <c:barChart>
        <c:barDir val="col"/>
        <c:grouping val="clustered"/>
        <c:varyColors val="0"/>
        <c:ser>
          <c:idx val="0"/>
          <c:order val="0"/>
          <c:tx>
            <c:strRef>
              <c:f>'Graf Mult'!$C$75</c:f>
              <c:strCache>
                <c:ptCount val="1"/>
                <c:pt idx="0">
                  <c:v>En Trámite UAESP</c:v>
                </c:pt>
              </c:strCache>
            </c:strRef>
          </c:tx>
          <c:spPr>
            <a:solidFill>
              <a:schemeClr val="accent1"/>
            </a:solidFill>
            <a:ln>
              <a:noFill/>
            </a:ln>
            <a:effectLst/>
            <a:scene3d>
              <a:camera prst="orthographicFront"/>
              <a:lightRig rig="threePt" dir="t"/>
            </a:scene3d>
            <a:sp3d>
              <a:bevelT/>
              <a:bevelB/>
            </a:sp3d>
          </c:spPr>
          <c:invertIfNegative val="0"/>
          <c:dLbls>
            <c:spPr>
              <a:noFill/>
              <a:ln>
                <a:noFill/>
              </a:ln>
              <a:effectLst/>
            </c:spPr>
            <c:txPr>
              <a:bodyPr rot="0" spcFirstLastPara="1" vertOverflow="ellipsis" vert="horz" wrap="square" lIns="38100" tIns="19050" rIns="38100" bIns="19050" anchor="ctr" anchorCtr="1">
                <a:spAutoFit/>
              </a:bodyPr>
              <a:lstStyle/>
              <a:p>
                <a:pPr>
                  <a:defRPr sz="1100" b="1" i="0" u="none" strike="noStrike" kern="1200" baseline="0">
                    <a:solidFill>
                      <a:sysClr val="windowText" lastClr="000000"/>
                    </a:solidFill>
                    <a:latin typeface="+mn-lt"/>
                    <a:ea typeface="+mn-ea"/>
                    <a:cs typeface="+mn-cs"/>
                  </a:defRPr>
                </a:pPr>
                <a:endParaRPr lang="es-CO"/>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'Graf Mult'!$B$76:$B$80</c:f>
              <c:strCache>
                <c:ptCount val="5"/>
                <c:pt idx="0">
                  <c:v>PROMOAMBIENTAL</c:v>
                </c:pt>
                <c:pt idx="1">
                  <c:v>LIME</c:v>
                </c:pt>
                <c:pt idx="2">
                  <c:v>CIUDAD LIMPIA</c:v>
                </c:pt>
                <c:pt idx="3">
                  <c:v>BOGOTÁ LIMPIA</c:v>
                </c:pt>
                <c:pt idx="4">
                  <c:v>ÁREA LIMPIA</c:v>
                </c:pt>
              </c:strCache>
            </c:strRef>
          </c:cat>
          <c:val>
            <c:numRef>
              <c:f>'Graf Mult'!$C$76:$C$80</c:f>
              <c:numCache>
                <c:formatCode>General</c:formatCode>
                <c:ptCount val="5"/>
                <c:pt idx="0">
                  <c:v>16</c:v>
                </c:pt>
                <c:pt idx="2">
                  <c:v>3</c:v>
                </c:pt>
                <c:pt idx="3">
                  <c:v>2</c:v>
                </c:pt>
                <c:pt idx="4">
                  <c:v>19</c:v>
                </c:pt>
              </c:numCache>
            </c:numRef>
          </c:val>
          <c:extLst>
            <c:ext xmlns:c16="http://schemas.microsoft.com/office/drawing/2014/chart" uri="{C3380CC4-5D6E-409C-BE32-E72D297353CC}">
              <c16:uniqueId val="{00000000-2006-4D8E-A013-CD941BED0E47}"/>
            </c:ext>
          </c:extLst>
        </c:ser>
        <c:ser>
          <c:idx val="1"/>
          <c:order val="1"/>
          <c:tx>
            <c:strRef>
              <c:f>'Graf Mult'!$D$75</c:f>
              <c:strCache>
                <c:ptCount val="1"/>
                <c:pt idx="0">
                  <c:v>Cerrado por Acto Administrativo</c:v>
                </c:pt>
              </c:strCache>
            </c:strRef>
          </c:tx>
          <c:spPr>
            <a:solidFill>
              <a:schemeClr val="accent2"/>
            </a:solidFill>
            <a:ln>
              <a:noFill/>
            </a:ln>
            <a:effectLst/>
            <a:scene3d>
              <a:camera prst="orthographicFront"/>
              <a:lightRig rig="threePt" dir="t"/>
            </a:scene3d>
            <a:sp3d>
              <a:bevelT/>
              <a:bevelB/>
            </a:sp3d>
          </c:spPr>
          <c:invertIfNegative val="0"/>
          <c:dLbls>
            <c:spPr>
              <a:noFill/>
              <a:ln>
                <a:noFill/>
              </a:ln>
              <a:effectLst/>
            </c:spPr>
            <c:txPr>
              <a:bodyPr rot="0" spcFirstLastPara="1" vertOverflow="ellipsis" vert="horz" wrap="square" lIns="38100" tIns="19050" rIns="38100" bIns="19050" anchor="ctr" anchorCtr="1">
                <a:spAutoFit/>
              </a:bodyPr>
              <a:lstStyle/>
              <a:p>
                <a:pPr>
                  <a:defRPr sz="1100" b="1" i="0" u="none" strike="noStrike" kern="1200" baseline="0">
                    <a:solidFill>
                      <a:sysClr val="windowText" lastClr="000000"/>
                    </a:solidFill>
                    <a:latin typeface="+mn-lt"/>
                    <a:ea typeface="+mn-ea"/>
                    <a:cs typeface="+mn-cs"/>
                  </a:defRPr>
                </a:pPr>
                <a:endParaRPr lang="es-CO"/>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'Graf Mult'!$B$76:$B$80</c:f>
              <c:strCache>
                <c:ptCount val="5"/>
                <c:pt idx="0">
                  <c:v>PROMOAMBIENTAL</c:v>
                </c:pt>
                <c:pt idx="1">
                  <c:v>LIME</c:v>
                </c:pt>
                <c:pt idx="2">
                  <c:v>CIUDAD LIMPIA</c:v>
                </c:pt>
                <c:pt idx="3">
                  <c:v>BOGOTÁ LIMPIA</c:v>
                </c:pt>
                <c:pt idx="4">
                  <c:v>ÁREA LIMPIA</c:v>
                </c:pt>
              </c:strCache>
            </c:strRef>
          </c:cat>
          <c:val>
            <c:numRef>
              <c:f>'Graf Mult'!$D$76:$D$80</c:f>
              <c:numCache>
                <c:formatCode>General</c:formatCode>
                <c:ptCount val="5"/>
                <c:pt idx="0">
                  <c:v>9</c:v>
                </c:pt>
                <c:pt idx="1">
                  <c:v>1</c:v>
                </c:pt>
                <c:pt idx="4">
                  <c:v>1</c:v>
                </c:pt>
              </c:numCache>
            </c:numRef>
          </c:val>
          <c:extLst>
            <c:ext xmlns:c16="http://schemas.microsoft.com/office/drawing/2014/chart" uri="{C3380CC4-5D6E-409C-BE32-E72D297353CC}">
              <c16:uniqueId val="{00000001-2006-4D8E-A013-CD941BED0E47}"/>
            </c:ext>
          </c:extLst>
        </c:ser>
        <c:ser>
          <c:idx val="2"/>
          <c:order val="2"/>
          <c:tx>
            <c:strRef>
              <c:f>'Graf Mult'!$E$75</c:f>
              <c:strCache>
                <c:ptCount val="1"/>
                <c:pt idx="0">
                  <c:v>Recomendación Cese de Incumplimiento por la Inter</c:v>
                </c:pt>
              </c:strCache>
            </c:strRef>
          </c:tx>
          <c:spPr>
            <a:solidFill>
              <a:schemeClr val="accent3"/>
            </a:solidFill>
            <a:ln>
              <a:noFill/>
            </a:ln>
            <a:effectLst/>
            <a:scene3d>
              <a:camera prst="orthographicFront"/>
              <a:lightRig rig="threePt" dir="t"/>
            </a:scene3d>
            <a:sp3d>
              <a:bevelT/>
              <a:bevelB/>
            </a:sp3d>
          </c:spPr>
          <c:invertIfNegative val="0"/>
          <c:dLbls>
            <c:spPr>
              <a:noFill/>
              <a:ln>
                <a:noFill/>
              </a:ln>
              <a:effectLst/>
            </c:spPr>
            <c:txPr>
              <a:bodyPr rot="0" spcFirstLastPara="1" vertOverflow="ellipsis" vert="horz" wrap="square" lIns="38100" tIns="19050" rIns="38100" bIns="19050" anchor="ctr" anchorCtr="1">
                <a:spAutoFit/>
              </a:bodyPr>
              <a:lstStyle/>
              <a:p>
                <a:pPr>
                  <a:defRPr sz="900" b="1" i="0" u="none" strike="noStrike" kern="1200" baseline="0">
                    <a:solidFill>
                      <a:sysClr val="windowText" lastClr="000000"/>
                    </a:solidFill>
                    <a:latin typeface="+mn-lt"/>
                    <a:ea typeface="+mn-ea"/>
                    <a:cs typeface="+mn-cs"/>
                  </a:defRPr>
                </a:pPr>
                <a:endParaRPr lang="es-CO"/>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'Graf Mult'!$B$76:$B$80</c:f>
              <c:strCache>
                <c:ptCount val="5"/>
                <c:pt idx="0">
                  <c:v>PROMOAMBIENTAL</c:v>
                </c:pt>
                <c:pt idx="1">
                  <c:v>LIME</c:v>
                </c:pt>
                <c:pt idx="2">
                  <c:v>CIUDAD LIMPIA</c:v>
                </c:pt>
                <c:pt idx="3">
                  <c:v>BOGOTÁ LIMPIA</c:v>
                </c:pt>
                <c:pt idx="4">
                  <c:v>ÁREA LIMPIA</c:v>
                </c:pt>
              </c:strCache>
            </c:strRef>
          </c:cat>
          <c:val>
            <c:numRef>
              <c:f>'Graf Mult'!$E$76:$E$80</c:f>
              <c:numCache>
                <c:formatCode>General</c:formatCode>
                <c:ptCount val="5"/>
                <c:pt idx="0">
                  <c:v>16</c:v>
                </c:pt>
                <c:pt idx="3">
                  <c:v>6</c:v>
                </c:pt>
              </c:numCache>
            </c:numRef>
          </c:val>
          <c:extLst>
            <c:ext xmlns:c16="http://schemas.microsoft.com/office/drawing/2014/chart" uri="{C3380CC4-5D6E-409C-BE32-E72D297353CC}">
              <c16:uniqueId val="{00000002-2006-4D8E-A013-CD941BED0E47}"/>
            </c:ext>
          </c:extLst>
        </c:ser>
        <c:ser>
          <c:idx val="3"/>
          <c:order val="3"/>
          <c:tx>
            <c:strRef>
              <c:f>'Graf Mult'!$F$75</c:f>
              <c:strCache>
                <c:ptCount val="1"/>
                <c:pt idx="0">
                  <c:v>Desestimado por la Unidad</c:v>
                </c:pt>
              </c:strCache>
            </c:strRef>
          </c:tx>
          <c:spPr>
            <a:solidFill>
              <a:schemeClr val="accent4"/>
            </a:solidFill>
            <a:ln>
              <a:noFill/>
            </a:ln>
            <a:effectLst/>
            <a:scene3d>
              <a:camera prst="orthographicFront"/>
              <a:lightRig rig="threePt" dir="t"/>
            </a:scene3d>
            <a:sp3d>
              <a:bevelT/>
              <a:bevelB/>
            </a:sp3d>
          </c:spPr>
          <c:invertIfNegative val="0"/>
          <c:dLbls>
            <c:spPr>
              <a:noFill/>
              <a:ln>
                <a:noFill/>
              </a:ln>
              <a:effectLst/>
            </c:spPr>
            <c:txPr>
              <a:bodyPr rot="0" spcFirstLastPara="1" vertOverflow="ellipsis" vert="horz" wrap="square" lIns="38100" tIns="19050" rIns="38100" bIns="19050" anchor="ctr" anchorCtr="1">
                <a:spAutoFit/>
              </a:bodyPr>
              <a:lstStyle/>
              <a:p>
                <a:pPr>
                  <a:defRPr sz="1100" b="1" i="0" u="none" strike="noStrike" kern="1200" baseline="0">
                    <a:solidFill>
                      <a:sysClr val="windowText" lastClr="000000"/>
                    </a:solidFill>
                    <a:latin typeface="+mn-lt"/>
                    <a:ea typeface="+mn-ea"/>
                    <a:cs typeface="+mn-cs"/>
                  </a:defRPr>
                </a:pPr>
                <a:endParaRPr lang="es-CO"/>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'Graf Mult'!$B$76:$B$80</c:f>
              <c:strCache>
                <c:ptCount val="5"/>
                <c:pt idx="0">
                  <c:v>PROMOAMBIENTAL</c:v>
                </c:pt>
                <c:pt idx="1">
                  <c:v>LIME</c:v>
                </c:pt>
                <c:pt idx="2">
                  <c:v>CIUDAD LIMPIA</c:v>
                </c:pt>
                <c:pt idx="3">
                  <c:v>BOGOTÁ LIMPIA</c:v>
                </c:pt>
                <c:pt idx="4">
                  <c:v>ÁREA LIMPIA</c:v>
                </c:pt>
              </c:strCache>
            </c:strRef>
          </c:cat>
          <c:val>
            <c:numRef>
              <c:f>'Graf Mult'!$F$76:$F$80</c:f>
              <c:numCache>
                <c:formatCode>General</c:formatCode>
                <c:ptCount val="5"/>
                <c:pt idx="0">
                  <c:v>7</c:v>
                </c:pt>
                <c:pt idx="3">
                  <c:v>1</c:v>
                </c:pt>
                <c:pt idx="4">
                  <c:v>3</c:v>
                </c:pt>
              </c:numCache>
            </c:numRef>
          </c:val>
          <c:extLst>
            <c:ext xmlns:c16="http://schemas.microsoft.com/office/drawing/2014/chart" uri="{C3380CC4-5D6E-409C-BE32-E72D297353CC}">
              <c16:uniqueId val="{00000003-2006-4D8E-A013-CD941BED0E47}"/>
            </c:ext>
          </c:extLst>
        </c:ser>
        <c:dLbls>
          <c:showLegendKey val="0"/>
          <c:showVal val="0"/>
          <c:showCatName val="0"/>
          <c:showSerName val="0"/>
          <c:showPercent val="0"/>
          <c:showBubbleSize val="0"/>
        </c:dLbls>
        <c:gapWidth val="219"/>
        <c:overlap val="-27"/>
        <c:axId val="362570223"/>
        <c:axId val="365765087"/>
      </c:barChart>
      <c:catAx>
        <c:axId val="362570223"/>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50" b="1" i="0" u="none" strike="noStrike" kern="1200" baseline="0">
                <a:solidFill>
                  <a:sysClr val="windowText" lastClr="000000"/>
                </a:solidFill>
                <a:latin typeface="+mn-lt"/>
                <a:ea typeface="+mn-ea"/>
                <a:cs typeface="+mn-cs"/>
              </a:defRPr>
            </a:pPr>
            <a:endParaRPr lang="es-CO"/>
          </a:p>
        </c:txPr>
        <c:crossAx val="365765087"/>
        <c:crosses val="autoZero"/>
        <c:auto val="1"/>
        <c:lblAlgn val="ctr"/>
        <c:lblOffset val="100"/>
        <c:noMultiLvlLbl val="0"/>
      </c:catAx>
      <c:valAx>
        <c:axId val="365765087"/>
        <c:scaling>
          <c:orientation val="minMax"/>
        </c:scaling>
        <c:delete val="1"/>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crossAx val="362570223"/>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100" b="1" i="0" u="none" strike="noStrike" kern="1200" baseline="0">
              <a:solidFill>
                <a:sysClr val="windowText" lastClr="000000"/>
              </a:solidFill>
              <a:latin typeface="+mn-lt"/>
              <a:ea typeface="+mn-ea"/>
              <a:cs typeface="+mn-cs"/>
            </a:defRPr>
          </a:pPr>
          <a:endParaRPr lang="es-CO"/>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s-CO"/>
    </a:p>
  </c:txPr>
  <c:externalData r:id="rId3">
    <c:autoUpdate val="0"/>
  </c:externalData>
  <c:userShapes r:id="rId4"/>
</c:chartSpace>
</file>

<file path=ppt/charts/chart5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Hoja5!$O$4</c:f>
              <c:strCache>
                <c:ptCount val="1"/>
                <c:pt idx="0">
                  <c:v>Promoambiental</c:v>
                </c:pt>
              </c:strCache>
            </c:strRef>
          </c:tx>
          <c:spPr>
            <a:solidFill>
              <a:schemeClr val="accent1"/>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mn-cs"/>
                  </a:defRPr>
                </a:pPr>
                <a:endParaRPr lang="es-CO"/>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Hoja5!$N$5:$N$11</c:f>
              <c:strCache>
                <c:ptCount val="7"/>
                <c:pt idx="0">
                  <c:v>2018</c:v>
                </c:pt>
                <c:pt idx="1">
                  <c:v>2019</c:v>
                </c:pt>
                <c:pt idx="2">
                  <c:v>2020</c:v>
                </c:pt>
                <c:pt idx="3">
                  <c:v>2021</c:v>
                </c:pt>
                <c:pt idx="4">
                  <c:v>2022</c:v>
                </c:pt>
                <c:pt idx="5">
                  <c:v>2023</c:v>
                </c:pt>
                <c:pt idx="6">
                  <c:v>2024</c:v>
                </c:pt>
              </c:strCache>
            </c:strRef>
          </c:cat>
          <c:val>
            <c:numRef>
              <c:f>Hoja5!$O$5:$O$11</c:f>
              <c:numCache>
                <c:formatCode>General</c:formatCode>
                <c:ptCount val="7"/>
                <c:pt idx="0">
                  <c:v>1</c:v>
                </c:pt>
                <c:pt idx="1">
                  <c:v>9</c:v>
                </c:pt>
                <c:pt idx="2">
                  <c:v>3</c:v>
                </c:pt>
                <c:pt idx="3">
                  <c:v>4</c:v>
                </c:pt>
                <c:pt idx="4">
                  <c:v>11</c:v>
                </c:pt>
                <c:pt idx="5">
                  <c:v>13</c:v>
                </c:pt>
                <c:pt idx="6">
                  <c:v>7</c:v>
                </c:pt>
              </c:numCache>
            </c:numRef>
          </c:val>
          <c:extLst>
            <c:ext xmlns:c16="http://schemas.microsoft.com/office/drawing/2014/chart" uri="{C3380CC4-5D6E-409C-BE32-E72D297353CC}">
              <c16:uniqueId val="{00000000-04CC-4B41-AB1A-1628977EDBB6}"/>
            </c:ext>
          </c:extLst>
        </c:ser>
        <c:ser>
          <c:idx val="1"/>
          <c:order val="1"/>
          <c:tx>
            <c:strRef>
              <c:f>Hoja5!$P$4</c:f>
              <c:strCache>
                <c:ptCount val="1"/>
                <c:pt idx="0">
                  <c:v>LIME</c:v>
                </c:pt>
              </c:strCache>
            </c:strRef>
          </c:tx>
          <c:spPr>
            <a:solidFill>
              <a:schemeClr val="accent2"/>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mn-cs"/>
                  </a:defRPr>
                </a:pPr>
                <a:endParaRPr lang="es-CO"/>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Hoja5!$N$5:$N$11</c:f>
              <c:strCache>
                <c:ptCount val="7"/>
                <c:pt idx="0">
                  <c:v>2018</c:v>
                </c:pt>
                <c:pt idx="1">
                  <c:v>2019</c:v>
                </c:pt>
                <c:pt idx="2">
                  <c:v>2020</c:v>
                </c:pt>
                <c:pt idx="3">
                  <c:v>2021</c:v>
                </c:pt>
                <c:pt idx="4">
                  <c:v>2022</c:v>
                </c:pt>
                <c:pt idx="5">
                  <c:v>2023</c:v>
                </c:pt>
                <c:pt idx="6">
                  <c:v>2024</c:v>
                </c:pt>
              </c:strCache>
            </c:strRef>
          </c:cat>
          <c:val>
            <c:numRef>
              <c:f>Hoja5!$P$5:$P$11</c:f>
              <c:numCache>
                <c:formatCode>General</c:formatCode>
                <c:ptCount val="7"/>
                <c:pt idx="4">
                  <c:v>1</c:v>
                </c:pt>
              </c:numCache>
            </c:numRef>
          </c:val>
          <c:extLst>
            <c:ext xmlns:c16="http://schemas.microsoft.com/office/drawing/2014/chart" uri="{C3380CC4-5D6E-409C-BE32-E72D297353CC}">
              <c16:uniqueId val="{00000001-04CC-4B41-AB1A-1628977EDBB6}"/>
            </c:ext>
          </c:extLst>
        </c:ser>
        <c:ser>
          <c:idx val="2"/>
          <c:order val="2"/>
          <c:tx>
            <c:strRef>
              <c:f>Hoja5!$Q$4</c:f>
              <c:strCache>
                <c:ptCount val="1"/>
                <c:pt idx="0">
                  <c:v>Ciudad Limpia</c:v>
                </c:pt>
              </c:strCache>
            </c:strRef>
          </c:tx>
          <c:spPr>
            <a:solidFill>
              <a:schemeClr val="accent3"/>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mn-cs"/>
                  </a:defRPr>
                </a:pPr>
                <a:endParaRPr lang="es-CO"/>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Hoja5!$N$5:$N$11</c:f>
              <c:strCache>
                <c:ptCount val="7"/>
                <c:pt idx="0">
                  <c:v>2018</c:v>
                </c:pt>
                <c:pt idx="1">
                  <c:v>2019</c:v>
                </c:pt>
                <c:pt idx="2">
                  <c:v>2020</c:v>
                </c:pt>
                <c:pt idx="3">
                  <c:v>2021</c:v>
                </c:pt>
                <c:pt idx="4">
                  <c:v>2022</c:v>
                </c:pt>
                <c:pt idx="5">
                  <c:v>2023</c:v>
                </c:pt>
                <c:pt idx="6">
                  <c:v>2024</c:v>
                </c:pt>
              </c:strCache>
            </c:strRef>
          </c:cat>
          <c:val>
            <c:numRef>
              <c:f>Hoja5!$Q$5:$Q$11</c:f>
              <c:numCache>
                <c:formatCode>General</c:formatCode>
                <c:ptCount val="7"/>
                <c:pt idx="4">
                  <c:v>2</c:v>
                </c:pt>
                <c:pt idx="6">
                  <c:v>1</c:v>
                </c:pt>
              </c:numCache>
            </c:numRef>
          </c:val>
          <c:extLst>
            <c:ext xmlns:c16="http://schemas.microsoft.com/office/drawing/2014/chart" uri="{C3380CC4-5D6E-409C-BE32-E72D297353CC}">
              <c16:uniqueId val="{00000002-04CC-4B41-AB1A-1628977EDBB6}"/>
            </c:ext>
          </c:extLst>
        </c:ser>
        <c:ser>
          <c:idx val="3"/>
          <c:order val="3"/>
          <c:tx>
            <c:strRef>
              <c:f>Hoja5!$R$4</c:f>
              <c:strCache>
                <c:ptCount val="1"/>
                <c:pt idx="0">
                  <c:v>Bogotá Limpia </c:v>
                </c:pt>
              </c:strCache>
            </c:strRef>
          </c:tx>
          <c:spPr>
            <a:solidFill>
              <a:schemeClr val="accent4"/>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mn-cs"/>
                  </a:defRPr>
                </a:pPr>
                <a:endParaRPr lang="es-CO"/>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Hoja5!$N$5:$N$11</c:f>
              <c:strCache>
                <c:ptCount val="7"/>
                <c:pt idx="0">
                  <c:v>2018</c:v>
                </c:pt>
                <c:pt idx="1">
                  <c:v>2019</c:v>
                </c:pt>
                <c:pt idx="2">
                  <c:v>2020</c:v>
                </c:pt>
                <c:pt idx="3">
                  <c:v>2021</c:v>
                </c:pt>
                <c:pt idx="4">
                  <c:v>2022</c:v>
                </c:pt>
                <c:pt idx="5">
                  <c:v>2023</c:v>
                </c:pt>
                <c:pt idx="6">
                  <c:v>2024</c:v>
                </c:pt>
              </c:strCache>
            </c:strRef>
          </c:cat>
          <c:val>
            <c:numRef>
              <c:f>Hoja5!$R$5:$R$11</c:f>
              <c:numCache>
                <c:formatCode>General</c:formatCode>
                <c:ptCount val="7"/>
                <c:pt idx="1">
                  <c:v>2</c:v>
                </c:pt>
                <c:pt idx="2">
                  <c:v>2</c:v>
                </c:pt>
                <c:pt idx="3">
                  <c:v>2</c:v>
                </c:pt>
                <c:pt idx="4">
                  <c:v>1</c:v>
                </c:pt>
                <c:pt idx="5">
                  <c:v>1</c:v>
                </c:pt>
                <c:pt idx="6">
                  <c:v>1</c:v>
                </c:pt>
              </c:numCache>
            </c:numRef>
          </c:val>
          <c:extLst>
            <c:ext xmlns:c16="http://schemas.microsoft.com/office/drawing/2014/chart" uri="{C3380CC4-5D6E-409C-BE32-E72D297353CC}">
              <c16:uniqueId val="{00000003-04CC-4B41-AB1A-1628977EDBB6}"/>
            </c:ext>
          </c:extLst>
        </c:ser>
        <c:ser>
          <c:idx val="4"/>
          <c:order val="4"/>
          <c:tx>
            <c:strRef>
              <c:f>Hoja5!$S$4</c:f>
              <c:strCache>
                <c:ptCount val="1"/>
                <c:pt idx="0">
                  <c:v>Área Limpia </c:v>
                </c:pt>
              </c:strCache>
            </c:strRef>
          </c:tx>
          <c:spPr>
            <a:solidFill>
              <a:schemeClr val="accent5"/>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mn-cs"/>
                  </a:defRPr>
                </a:pPr>
                <a:endParaRPr lang="es-CO"/>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Hoja5!$N$5:$N$11</c:f>
              <c:strCache>
                <c:ptCount val="7"/>
                <c:pt idx="0">
                  <c:v>2018</c:v>
                </c:pt>
                <c:pt idx="1">
                  <c:v>2019</c:v>
                </c:pt>
                <c:pt idx="2">
                  <c:v>2020</c:v>
                </c:pt>
                <c:pt idx="3">
                  <c:v>2021</c:v>
                </c:pt>
                <c:pt idx="4">
                  <c:v>2022</c:v>
                </c:pt>
                <c:pt idx="5">
                  <c:v>2023</c:v>
                </c:pt>
                <c:pt idx="6">
                  <c:v>2024</c:v>
                </c:pt>
              </c:strCache>
            </c:strRef>
          </c:cat>
          <c:val>
            <c:numRef>
              <c:f>Hoja5!$S$5:$S$11</c:f>
              <c:numCache>
                <c:formatCode>General</c:formatCode>
                <c:ptCount val="7"/>
                <c:pt idx="1">
                  <c:v>1</c:v>
                </c:pt>
                <c:pt idx="3">
                  <c:v>4</c:v>
                </c:pt>
                <c:pt idx="4">
                  <c:v>3</c:v>
                </c:pt>
                <c:pt idx="5">
                  <c:v>6</c:v>
                </c:pt>
                <c:pt idx="6">
                  <c:v>9</c:v>
                </c:pt>
              </c:numCache>
            </c:numRef>
          </c:val>
          <c:extLst>
            <c:ext xmlns:c16="http://schemas.microsoft.com/office/drawing/2014/chart" uri="{C3380CC4-5D6E-409C-BE32-E72D297353CC}">
              <c16:uniqueId val="{00000004-04CC-4B41-AB1A-1628977EDBB6}"/>
            </c:ext>
          </c:extLst>
        </c:ser>
        <c:dLbls>
          <c:showLegendKey val="0"/>
          <c:showVal val="0"/>
          <c:showCatName val="0"/>
          <c:showSerName val="0"/>
          <c:showPercent val="0"/>
          <c:showBubbleSize val="0"/>
        </c:dLbls>
        <c:gapWidth val="219"/>
        <c:overlap val="-27"/>
        <c:axId val="1082196735"/>
        <c:axId val="1082182815"/>
      </c:barChart>
      <c:lineChart>
        <c:grouping val="standard"/>
        <c:varyColors val="0"/>
        <c:ser>
          <c:idx val="5"/>
          <c:order val="5"/>
          <c:tx>
            <c:strRef>
              <c:f>Hoja5!$T$4</c:f>
              <c:strCache>
                <c:ptCount val="1"/>
                <c:pt idx="0">
                  <c:v>Total general</c:v>
                </c:pt>
              </c:strCache>
            </c:strRef>
          </c:tx>
          <c:spPr>
            <a:ln w="0" cap="rnd">
              <a:solidFill>
                <a:sysClr val="windowText" lastClr="000000">
                  <a:lumMod val="25000"/>
                  <a:lumOff val="75000"/>
                  <a:alpha val="0"/>
                </a:sysClr>
              </a:solidFill>
              <a:round/>
            </a:ln>
            <a:effectLst/>
          </c:spPr>
          <c:marker>
            <c:symbol val="none"/>
          </c:marker>
          <c:dLbls>
            <c:spPr>
              <a:noFill/>
              <a:ln>
                <a:solidFill>
                  <a:schemeClr val="tx2">
                    <a:lumMod val="60000"/>
                    <a:lumOff val="40000"/>
                  </a:schemeClr>
                </a:solidFill>
              </a:ln>
              <a:effectLst/>
            </c:spPr>
            <c:txPr>
              <a:bodyPr rot="0" spcFirstLastPara="1" vertOverflow="ellipsis" vert="horz" wrap="square" lIns="38100" tIns="19050" rIns="38100" bIns="19050" anchor="ctr" anchorCtr="1">
                <a:spAutoFit/>
              </a:bodyPr>
              <a:lstStyle/>
              <a:p>
                <a:pPr>
                  <a:defRPr sz="1400" b="1" i="0" u="none" strike="noStrike" kern="1200" baseline="0">
                    <a:solidFill>
                      <a:schemeClr val="tx1"/>
                    </a:solidFill>
                    <a:latin typeface="+mn-lt"/>
                    <a:ea typeface="+mn-ea"/>
                    <a:cs typeface="+mn-cs"/>
                  </a:defRPr>
                </a:pPr>
                <a:endParaRPr lang="es-CO"/>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Hoja5!$N$5:$N$11</c:f>
              <c:strCache>
                <c:ptCount val="7"/>
                <c:pt idx="0">
                  <c:v>2018</c:v>
                </c:pt>
                <c:pt idx="1">
                  <c:v>2019</c:v>
                </c:pt>
                <c:pt idx="2">
                  <c:v>2020</c:v>
                </c:pt>
                <c:pt idx="3">
                  <c:v>2021</c:v>
                </c:pt>
                <c:pt idx="4">
                  <c:v>2022</c:v>
                </c:pt>
                <c:pt idx="5">
                  <c:v>2023</c:v>
                </c:pt>
                <c:pt idx="6">
                  <c:v>2024</c:v>
                </c:pt>
              </c:strCache>
            </c:strRef>
          </c:cat>
          <c:val>
            <c:numRef>
              <c:f>Hoja5!$T$5:$T$11</c:f>
              <c:numCache>
                <c:formatCode>General</c:formatCode>
                <c:ptCount val="7"/>
                <c:pt idx="0">
                  <c:v>1</c:v>
                </c:pt>
                <c:pt idx="1">
                  <c:v>12</c:v>
                </c:pt>
                <c:pt idx="2">
                  <c:v>5</c:v>
                </c:pt>
                <c:pt idx="3">
                  <c:v>10</c:v>
                </c:pt>
                <c:pt idx="4">
                  <c:v>18</c:v>
                </c:pt>
                <c:pt idx="5">
                  <c:v>20</c:v>
                </c:pt>
                <c:pt idx="6">
                  <c:v>18</c:v>
                </c:pt>
              </c:numCache>
            </c:numRef>
          </c:val>
          <c:smooth val="0"/>
          <c:extLst>
            <c:ext xmlns:c16="http://schemas.microsoft.com/office/drawing/2014/chart" uri="{C3380CC4-5D6E-409C-BE32-E72D297353CC}">
              <c16:uniqueId val="{00000005-04CC-4B41-AB1A-1628977EDBB6}"/>
            </c:ext>
          </c:extLst>
        </c:ser>
        <c:dLbls>
          <c:showLegendKey val="0"/>
          <c:showVal val="0"/>
          <c:showCatName val="0"/>
          <c:showSerName val="0"/>
          <c:showPercent val="0"/>
          <c:showBubbleSize val="0"/>
        </c:dLbls>
        <c:marker val="1"/>
        <c:smooth val="0"/>
        <c:axId val="1082196735"/>
        <c:axId val="1082182815"/>
      </c:lineChart>
      <c:catAx>
        <c:axId val="1082196735"/>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50" b="1" i="0" u="none" strike="noStrike" kern="1200" baseline="0">
                <a:solidFill>
                  <a:schemeClr val="tx1"/>
                </a:solidFill>
                <a:latin typeface="+mn-lt"/>
                <a:ea typeface="+mn-ea"/>
                <a:cs typeface="+mn-cs"/>
              </a:defRPr>
            </a:pPr>
            <a:endParaRPr lang="es-CO"/>
          </a:p>
        </c:txPr>
        <c:crossAx val="1082182815"/>
        <c:crosses val="autoZero"/>
        <c:auto val="1"/>
        <c:lblAlgn val="ctr"/>
        <c:lblOffset val="100"/>
        <c:noMultiLvlLbl val="0"/>
      </c:catAx>
      <c:valAx>
        <c:axId val="1082182815"/>
        <c:scaling>
          <c:orientation val="minMax"/>
        </c:scaling>
        <c:delete val="1"/>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crossAx val="1082196735"/>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100" b="1" i="0" u="none" strike="noStrike" kern="1200" baseline="0">
              <a:solidFill>
                <a:schemeClr val="tx1"/>
              </a:solidFill>
              <a:latin typeface="+mn-lt"/>
              <a:ea typeface="+mn-ea"/>
              <a:cs typeface="+mn-cs"/>
            </a:defRPr>
          </a:pPr>
          <a:endParaRPr lang="es-CO"/>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s-CO"/>
    </a:p>
  </c:txPr>
  <c:externalData r:id="rId3">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barChart>
        <c:barDir val="col"/>
        <c:grouping val="clustered"/>
        <c:varyColors val="0"/>
        <c:ser>
          <c:idx val="0"/>
          <c:order val="0"/>
          <c:tx>
            <c:strRef>
              <c:f>Grafica1!$D$29</c:f>
              <c:strCache>
                <c:ptCount val="1"/>
                <c:pt idx="0">
                  <c:v>vr. total facturación a noviembre de 2024</c:v>
                </c:pt>
              </c:strCache>
            </c:strRef>
          </c:tx>
          <c:spPr>
            <a:solidFill>
              <a:schemeClr val="accent1"/>
            </a:solidFill>
            <a:ln>
              <a:noFill/>
            </a:ln>
            <a:effectLst/>
            <a:scene3d>
              <a:camera prst="orthographicFront"/>
              <a:lightRig rig="threePt" dir="t"/>
            </a:scene3d>
            <a:sp3d>
              <a:bevelT w="190500" h="38100"/>
            </a:sp3d>
          </c:spPr>
          <c:invertIfNegative val="0"/>
          <c:cat>
            <c:strRef>
              <c:f>Grafica1!$C$40:$C$44</c:f>
              <c:strCache>
                <c:ptCount val="5"/>
                <c:pt idx="0">
                  <c:v>Promoambiental</c:v>
                </c:pt>
                <c:pt idx="1">
                  <c:v>Lime</c:v>
                </c:pt>
                <c:pt idx="2">
                  <c:v>Ciudad limpia</c:v>
                </c:pt>
                <c:pt idx="3">
                  <c:v>Bogotá limpia</c:v>
                </c:pt>
                <c:pt idx="4">
                  <c:v>Área limpia</c:v>
                </c:pt>
              </c:strCache>
            </c:strRef>
          </c:cat>
          <c:val>
            <c:numRef>
              <c:f>Grafica1!$D$40:$D$44</c:f>
              <c:numCache>
                <c:formatCode>"$"#,##0_);[Red]\("$"#,##0\)</c:formatCode>
                <c:ptCount val="5"/>
                <c:pt idx="0">
                  <c:v>2541661.7181150401</c:v>
                </c:pt>
                <c:pt idx="1">
                  <c:v>2192938.93448414</c:v>
                </c:pt>
                <c:pt idx="2">
                  <c:v>1299515.5238302301</c:v>
                </c:pt>
                <c:pt idx="3">
                  <c:v>1142862.4672690497</c:v>
                </c:pt>
                <c:pt idx="4">
                  <c:v>1162271.4187715901</c:v>
                </c:pt>
              </c:numCache>
            </c:numRef>
          </c:val>
          <c:extLst>
            <c:ext xmlns:c16="http://schemas.microsoft.com/office/drawing/2014/chart" uri="{C3380CC4-5D6E-409C-BE32-E72D297353CC}">
              <c16:uniqueId val="{00000000-322B-44C9-8D2D-0B828269157B}"/>
            </c:ext>
          </c:extLst>
        </c:ser>
        <c:ser>
          <c:idx val="1"/>
          <c:order val="1"/>
          <c:tx>
            <c:strRef>
              <c:f>Grafica1!$E$29</c:f>
              <c:strCache>
                <c:ptCount val="1"/>
                <c:pt idx="0">
                  <c:v>vr. total recaudo a noviembre de 2024</c:v>
                </c:pt>
              </c:strCache>
            </c:strRef>
          </c:tx>
          <c:spPr>
            <a:solidFill>
              <a:schemeClr val="accent2"/>
            </a:solidFill>
            <a:ln>
              <a:noFill/>
            </a:ln>
            <a:effectLst/>
            <a:scene3d>
              <a:camera prst="orthographicFront"/>
              <a:lightRig rig="threePt" dir="t"/>
            </a:scene3d>
            <a:sp3d>
              <a:bevelT w="190500" h="38100"/>
            </a:sp3d>
          </c:spPr>
          <c:invertIfNegative val="0"/>
          <c:cat>
            <c:strRef>
              <c:f>Grafica1!$C$40:$C$44</c:f>
              <c:strCache>
                <c:ptCount val="5"/>
                <c:pt idx="0">
                  <c:v>Promoambiental</c:v>
                </c:pt>
                <c:pt idx="1">
                  <c:v>Lime</c:v>
                </c:pt>
                <c:pt idx="2">
                  <c:v>Ciudad limpia</c:v>
                </c:pt>
                <c:pt idx="3">
                  <c:v>Bogotá limpia</c:v>
                </c:pt>
                <c:pt idx="4">
                  <c:v>Área limpia</c:v>
                </c:pt>
              </c:strCache>
            </c:strRef>
          </c:cat>
          <c:val>
            <c:numRef>
              <c:f>Grafica1!$E$40:$E$44</c:f>
              <c:numCache>
                <c:formatCode>"$"#,##0_);[Red]\("$"#,##0\)</c:formatCode>
                <c:ptCount val="5"/>
                <c:pt idx="0">
                  <c:v>1408010.4103550001</c:v>
                </c:pt>
                <c:pt idx="1">
                  <c:v>1377424.6835749999</c:v>
                </c:pt>
                <c:pt idx="2">
                  <c:v>983589.96203499998</c:v>
                </c:pt>
                <c:pt idx="3">
                  <c:v>750912.90556900005</c:v>
                </c:pt>
                <c:pt idx="4">
                  <c:v>864662.81669200002</c:v>
                </c:pt>
              </c:numCache>
            </c:numRef>
          </c:val>
          <c:extLst>
            <c:ext xmlns:c16="http://schemas.microsoft.com/office/drawing/2014/chart" uri="{C3380CC4-5D6E-409C-BE32-E72D297353CC}">
              <c16:uniqueId val="{00000001-322B-44C9-8D2D-0B828269157B}"/>
            </c:ext>
          </c:extLst>
        </c:ser>
        <c:ser>
          <c:idx val="2"/>
          <c:order val="2"/>
          <c:tx>
            <c:strRef>
              <c:f>Grafica1!$F$29</c:f>
              <c:strCache>
                <c:ptCount val="1"/>
                <c:pt idx="0">
                  <c:v>% recaudo</c:v>
                </c:pt>
              </c:strCache>
            </c:strRef>
          </c:tx>
          <c:spPr>
            <a:solidFill>
              <a:schemeClr val="accent3"/>
            </a:solidFill>
            <a:ln>
              <a:noFill/>
            </a:ln>
            <a:effectLst/>
          </c:spPr>
          <c:invertIfNegative val="0"/>
          <c:cat>
            <c:strRef>
              <c:f>Grafica1!$C$40:$C$44</c:f>
              <c:strCache>
                <c:ptCount val="5"/>
                <c:pt idx="0">
                  <c:v>Promoambiental</c:v>
                </c:pt>
                <c:pt idx="1">
                  <c:v>Lime</c:v>
                </c:pt>
                <c:pt idx="2">
                  <c:v>Ciudad limpia</c:v>
                </c:pt>
                <c:pt idx="3">
                  <c:v>Bogotá limpia</c:v>
                </c:pt>
                <c:pt idx="4">
                  <c:v>Área limpia</c:v>
                </c:pt>
              </c:strCache>
            </c:strRef>
          </c:cat>
          <c:val>
            <c:numRef>
              <c:f>Grafica1!$F$40:$F$44</c:f>
              <c:numCache>
                <c:formatCode>0.00%</c:formatCode>
                <c:ptCount val="5"/>
                <c:pt idx="0">
                  <c:v>0.55397238756037759</c:v>
                </c:pt>
                <c:pt idx="1">
                  <c:v>0.62811812126406563</c:v>
                </c:pt>
                <c:pt idx="2">
                  <c:v>0.75688973621179845</c:v>
                </c:pt>
                <c:pt idx="3">
                  <c:v>0.65704573128852439</c:v>
                </c:pt>
                <c:pt idx="4">
                  <c:v>0.74394225197920294</c:v>
                </c:pt>
              </c:numCache>
            </c:numRef>
          </c:val>
          <c:extLst>
            <c:ext xmlns:c16="http://schemas.microsoft.com/office/drawing/2014/chart" uri="{C3380CC4-5D6E-409C-BE32-E72D297353CC}">
              <c16:uniqueId val="{00000002-322B-44C9-8D2D-0B828269157B}"/>
            </c:ext>
          </c:extLst>
        </c:ser>
        <c:dLbls>
          <c:showLegendKey val="0"/>
          <c:showVal val="0"/>
          <c:showCatName val="0"/>
          <c:showSerName val="0"/>
          <c:showPercent val="0"/>
          <c:showBubbleSize val="0"/>
        </c:dLbls>
        <c:gapWidth val="247"/>
        <c:axId val="359909407"/>
        <c:axId val="1"/>
      </c:barChart>
      <c:catAx>
        <c:axId val="359909407"/>
        <c:scaling>
          <c:orientation val="minMax"/>
        </c:scaling>
        <c:delete val="0"/>
        <c:axPos val="b"/>
        <c:majorGridlines>
          <c:spPr>
            <a:ln w="9525" cap="flat" cmpd="sng" algn="ctr">
              <a:solidFill>
                <a:schemeClr val="dk1">
                  <a:lumMod val="15000"/>
                  <a:lumOff val="85000"/>
                </a:schemeClr>
              </a:solidFill>
              <a:round/>
            </a:ln>
            <a:effectLst/>
          </c:spPr>
        </c:majorGridlines>
        <c:numFmt formatCode="General" sourceLinked="1"/>
        <c:majorTickMark val="out"/>
        <c:minorTickMark val="none"/>
        <c:tickLblPos val="nextTo"/>
        <c:spPr>
          <a:noFill/>
          <a:ln w="9525" cap="flat" cmpd="sng" algn="ctr">
            <a:solidFill>
              <a:schemeClr val="dk1">
                <a:lumMod val="15000"/>
                <a:lumOff val="85000"/>
              </a:schemeClr>
            </a:solidFill>
            <a:round/>
          </a:ln>
          <a:effectLst/>
        </c:spPr>
        <c:txPr>
          <a:bodyPr rot="-60000000" spcFirstLastPara="1" vertOverflow="ellipsis" vert="horz" wrap="square" anchor="ctr" anchorCtr="1"/>
          <a:lstStyle/>
          <a:p>
            <a:pPr>
              <a:defRPr sz="1100" b="0" i="0" u="none" strike="noStrike" kern="1200" cap="none" spc="0" normalizeH="0" baseline="0">
                <a:solidFill>
                  <a:schemeClr val="accent5">
                    <a:lumMod val="50000"/>
                  </a:schemeClr>
                </a:solidFill>
                <a:latin typeface="+mn-lt"/>
                <a:ea typeface="+mn-ea"/>
                <a:cs typeface="+mn-cs"/>
              </a:defRPr>
            </a:pPr>
            <a:endParaRPr lang="es-CO"/>
          </a:p>
        </c:txPr>
        <c:crossAx val="1"/>
        <c:crosses val="autoZero"/>
        <c:auto val="1"/>
        <c:lblAlgn val="ctr"/>
        <c:lblOffset val="100"/>
        <c:noMultiLvlLbl val="0"/>
      </c:catAx>
      <c:valAx>
        <c:axId val="1"/>
        <c:scaling>
          <c:orientation val="minMax"/>
        </c:scaling>
        <c:delete val="0"/>
        <c:axPos val="l"/>
        <c:majorGridlines>
          <c:spPr>
            <a:ln w="9525" cap="flat" cmpd="sng" algn="ctr">
              <a:solidFill>
                <a:schemeClr val="dk1">
                  <a:lumMod val="15000"/>
                  <a:lumOff val="85000"/>
                </a:schemeClr>
              </a:solidFill>
              <a:round/>
            </a:ln>
            <a:effectLst/>
          </c:spPr>
        </c:majorGridlines>
        <c:numFmt formatCode="&quot;$&quot;#,##0_);[Red]\(&quot;$&quot;#,##0\)" sourceLinked="1"/>
        <c:majorTickMark val="none"/>
        <c:minorTickMark val="none"/>
        <c:tickLblPos val="nextTo"/>
        <c:spPr>
          <a:noFill/>
          <a:ln>
            <a:noFill/>
          </a:ln>
          <a:effectLst/>
        </c:spPr>
        <c:txPr>
          <a:bodyPr rot="-60000000" spcFirstLastPara="1" vertOverflow="ellipsis" vert="horz" wrap="square" anchor="ctr" anchorCtr="1"/>
          <a:lstStyle/>
          <a:p>
            <a:pPr>
              <a:defRPr sz="1100" b="0" i="0" u="none" strike="noStrike" kern="1200" baseline="0">
                <a:solidFill>
                  <a:schemeClr val="accent5">
                    <a:lumMod val="50000"/>
                  </a:schemeClr>
                </a:solidFill>
                <a:latin typeface="+mn-lt"/>
                <a:ea typeface="+mn-ea"/>
                <a:cs typeface="+mn-cs"/>
              </a:defRPr>
            </a:pPr>
            <a:endParaRPr lang="es-CO"/>
          </a:p>
        </c:txPr>
        <c:crossAx val="359909407"/>
        <c:crosses val="autoZero"/>
        <c:crossBetween val="between"/>
      </c:valAx>
      <c:dTable>
        <c:showHorzBorder val="1"/>
        <c:showVertBorder val="1"/>
        <c:showOutline val="1"/>
        <c:showKeys val="1"/>
        <c:spPr>
          <a:noFill/>
          <a:ln w="9525" cap="flat" cmpd="sng" algn="ctr">
            <a:solidFill>
              <a:schemeClr val="dk1">
                <a:lumMod val="15000"/>
                <a:lumOff val="85000"/>
              </a:schemeClr>
            </a:solidFill>
            <a:round/>
          </a:ln>
          <a:effectLst/>
        </c:spPr>
        <c:txPr>
          <a:bodyPr rot="0" spcFirstLastPara="1" vertOverflow="ellipsis" vert="horz" wrap="square" anchor="ctr" anchorCtr="1"/>
          <a:lstStyle/>
          <a:p>
            <a:pPr rtl="0">
              <a:defRPr sz="1100" b="0" i="0" u="none" strike="noStrike" kern="1200" baseline="0">
                <a:solidFill>
                  <a:schemeClr val="accent5">
                    <a:lumMod val="50000"/>
                  </a:schemeClr>
                </a:solidFill>
                <a:latin typeface="+mn-lt"/>
                <a:ea typeface="+mn-ea"/>
                <a:cs typeface="+mn-cs"/>
              </a:defRPr>
            </a:pPr>
            <a:endParaRPr lang="es-CO"/>
          </a:p>
        </c:txPr>
      </c:dTable>
      <c:spPr>
        <a:pattFill prst="ltDnDiag">
          <a:fgClr>
            <a:schemeClr val="dk1">
              <a:lumMod val="15000"/>
              <a:lumOff val="85000"/>
            </a:schemeClr>
          </a:fgClr>
          <a:bgClr>
            <a:schemeClr val="lt1"/>
          </a:bgClr>
        </a:pattFill>
        <a:ln>
          <a:noFill/>
        </a:ln>
        <a:effectLst/>
      </c:spPr>
    </c:plotArea>
    <c:plotVisOnly val="1"/>
    <c:dispBlanksAs val="gap"/>
    <c:showDLblsOverMax val="0"/>
  </c:chart>
  <c:spPr>
    <a:solidFill>
      <a:schemeClr val="lt1"/>
    </a:solidFill>
    <a:ln w="9525" cap="flat" cmpd="sng" algn="ctr">
      <a:solidFill>
        <a:schemeClr val="dk1">
          <a:lumMod val="15000"/>
          <a:lumOff val="85000"/>
        </a:schemeClr>
      </a:solidFill>
      <a:round/>
    </a:ln>
    <a:effectLst/>
  </c:spPr>
  <c:txPr>
    <a:bodyPr/>
    <a:lstStyle/>
    <a:p>
      <a:pPr>
        <a:defRPr sz="1100">
          <a:solidFill>
            <a:schemeClr val="accent5">
              <a:lumMod val="50000"/>
            </a:schemeClr>
          </a:solidFill>
        </a:defRPr>
      </a:pPr>
      <a:endParaRPr lang="es-CO"/>
    </a:p>
  </c:txPr>
  <c:externalData r:id="rId1">
    <c:autoUpdate val="0"/>
  </c:externalData>
</c:chartSpace>
</file>

<file path=ppt/charts/chart6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400" b="1" i="0" u="none" strike="noStrike" kern="1200" spc="0" baseline="0">
                <a:solidFill>
                  <a:sysClr val="windowText" lastClr="000000"/>
                </a:solidFill>
                <a:latin typeface="+mn-lt"/>
                <a:ea typeface="+mn-ea"/>
                <a:cs typeface="+mn-cs"/>
              </a:defRPr>
            </a:pPr>
            <a:r>
              <a:rPr lang="es-CO" b="1" dirty="0">
                <a:solidFill>
                  <a:sysClr val="windowText" lastClr="000000"/>
                </a:solidFill>
              </a:rPr>
              <a:t>PENAL</a:t>
            </a:r>
            <a:r>
              <a:rPr lang="es-CO" b="1" baseline="0" dirty="0">
                <a:solidFill>
                  <a:sysClr val="windowText" lastClr="000000"/>
                </a:solidFill>
              </a:rPr>
              <a:t> PECUNIARIA NOVIEMBRE 2024</a:t>
            </a:r>
            <a:endParaRPr lang="es-CO" b="1" dirty="0">
              <a:solidFill>
                <a:sysClr val="windowText" lastClr="000000"/>
              </a:solidFill>
            </a:endParaRPr>
          </a:p>
        </c:rich>
      </c:tx>
      <c:overlay val="0"/>
      <c:spPr>
        <a:noFill/>
        <a:ln>
          <a:noFill/>
        </a:ln>
        <a:effectLst/>
      </c:spPr>
      <c:txPr>
        <a:bodyPr rot="0" spcFirstLastPara="1" vertOverflow="ellipsis" vert="horz" wrap="square" anchor="ctr" anchorCtr="1"/>
        <a:lstStyle/>
        <a:p>
          <a:pPr>
            <a:defRPr sz="1400" b="1" i="0" u="none" strike="noStrike" kern="1200" spc="0" baseline="0">
              <a:solidFill>
                <a:sysClr val="windowText" lastClr="000000"/>
              </a:solidFill>
              <a:latin typeface="+mn-lt"/>
              <a:ea typeface="+mn-ea"/>
              <a:cs typeface="+mn-cs"/>
            </a:defRPr>
          </a:pPr>
          <a:endParaRPr lang="es-CO"/>
        </a:p>
      </c:txPr>
    </c:title>
    <c:autoTitleDeleted val="0"/>
    <c:plotArea>
      <c:layout>
        <c:manualLayout>
          <c:layoutTarget val="inner"/>
          <c:xMode val="edge"/>
          <c:yMode val="edge"/>
          <c:x val="8.7604041871145073E-3"/>
          <c:y val="0.13031179576500429"/>
          <c:w val="0.96145422157669613"/>
          <c:h val="0.7078142316261925"/>
        </c:manualLayout>
      </c:layout>
      <c:barChart>
        <c:barDir val="col"/>
        <c:grouping val="clustered"/>
        <c:varyColors val="0"/>
        <c:ser>
          <c:idx val="0"/>
          <c:order val="0"/>
          <c:tx>
            <c:strRef>
              <c:f>'Graf PP'!$B$13</c:f>
              <c:strCache>
                <c:ptCount val="1"/>
                <c:pt idx="0">
                  <c:v>En Trámite UAESP</c:v>
                </c:pt>
              </c:strCache>
            </c:strRef>
          </c:tx>
          <c:spPr>
            <a:solidFill>
              <a:schemeClr val="accent1"/>
            </a:solidFill>
            <a:ln>
              <a:noFill/>
            </a:ln>
            <a:effectLst/>
            <a:scene3d>
              <a:camera prst="orthographicFront"/>
              <a:lightRig rig="threePt" dir="t"/>
            </a:scene3d>
            <a:sp3d>
              <a:bevelT/>
              <a:bevelB/>
            </a:sp3d>
          </c:spPr>
          <c:invertIfNegative val="0"/>
          <c:dLbls>
            <c:spPr>
              <a:noFill/>
              <a:ln>
                <a:noFill/>
              </a:ln>
              <a:effectLst/>
            </c:spPr>
            <c:txPr>
              <a:bodyPr rot="0" spcFirstLastPara="1" vertOverflow="ellipsis" vert="horz" wrap="square" lIns="38100" tIns="19050" rIns="38100" bIns="19050" anchor="ctr" anchorCtr="1">
                <a:spAutoFit/>
              </a:bodyPr>
              <a:lstStyle/>
              <a:p>
                <a:pPr>
                  <a:defRPr sz="1100" b="1" i="0" u="none" strike="noStrike" kern="1200" baseline="0">
                    <a:solidFill>
                      <a:schemeClr val="accent1">
                        <a:lumMod val="75000"/>
                      </a:schemeClr>
                    </a:solidFill>
                    <a:latin typeface="+mn-lt"/>
                    <a:ea typeface="+mn-ea"/>
                    <a:cs typeface="+mn-cs"/>
                  </a:defRPr>
                </a:pPr>
                <a:endParaRPr lang="es-CO"/>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'Graf PP'!$A$14:$A$18</c:f>
              <c:strCache>
                <c:ptCount val="5"/>
                <c:pt idx="0">
                  <c:v>Promoambiental</c:v>
                </c:pt>
                <c:pt idx="1">
                  <c:v>LIME</c:v>
                </c:pt>
                <c:pt idx="2">
                  <c:v>Ciudad Limpia</c:v>
                </c:pt>
                <c:pt idx="3">
                  <c:v>Bogotá Limpia</c:v>
                </c:pt>
                <c:pt idx="4">
                  <c:v>Área Limpia</c:v>
                </c:pt>
              </c:strCache>
            </c:strRef>
          </c:cat>
          <c:val>
            <c:numRef>
              <c:f>'Graf PP'!$B$14:$B$18</c:f>
              <c:numCache>
                <c:formatCode>General</c:formatCode>
                <c:ptCount val="5"/>
                <c:pt idx="0">
                  <c:v>33</c:v>
                </c:pt>
                <c:pt idx="1">
                  <c:v>11</c:v>
                </c:pt>
                <c:pt idx="2">
                  <c:v>15</c:v>
                </c:pt>
                <c:pt idx="3">
                  <c:v>23</c:v>
                </c:pt>
                <c:pt idx="4">
                  <c:v>23</c:v>
                </c:pt>
              </c:numCache>
            </c:numRef>
          </c:val>
          <c:extLst>
            <c:ext xmlns:c16="http://schemas.microsoft.com/office/drawing/2014/chart" uri="{C3380CC4-5D6E-409C-BE32-E72D297353CC}">
              <c16:uniqueId val="{00000000-FE99-4D9B-A0B7-44B6525D8C05}"/>
            </c:ext>
          </c:extLst>
        </c:ser>
        <c:ser>
          <c:idx val="1"/>
          <c:order val="1"/>
          <c:tx>
            <c:strRef>
              <c:f>'Graf PP'!$C$13</c:f>
              <c:strCache>
                <c:ptCount val="1"/>
                <c:pt idx="0">
                  <c:v>Cerrado por Acto Administrativo</c:v>
                </c:pt>
              </c:strCache>
            </c:strRef>
          </c:tx>
          <c:spPr>
            <a:solidFill>
              <a:schemeClr val="accent2"/>
            </a:solidFill>
            <a:ln>
              <a:noFill/>
            </a:ln>
            <a:effectLst/>
            <a:scene3d>
              <a:camera prst="orthographicFront"/>
              <a:lightRig rig="threePt" dir="t"/>
            </a:scene3d>
            <a:sp3d>
              <a:bevelT/>
              <a:bevelB/>
            </a:sp3d>
          </c:spPr>
          <c:invertIfNegative val="0"/>
          <c:dLbls>
            <c:spPr>
              <a:noFill/>
              <a:ln>
                <a:noFill/>
              </a:ln>
              <a:effectLst/>
            </c:spPr>
            <c:txPr>
              <a:bodyPr rot="0" spcFirstLastPara="1" vertOverflow="ellipsis" vert="horz" wrap="square" lIns="38100" tIns="19050" rIns="38100" bIns="19050" anchor="ctr" anchorCtr="0">
                <a:spAutoFit/>
              </a:bodyPr>
              <a:lstStyle/>
              <a:p>
                <a:pPr algn="ctr">
                  <a:defRPr lang="en-US" sz="1100" b="1" i="0" u="none" strike="noStrike" kern="1200" baseline="0">
                    <a:solidFill>
                      <a:schemeClr val="accent1">
                        <a:lumMod val="75000"/>
                      </a:schemeClr>
                    </a:solidFill>
                    <a:latin typeface="+mn-lt"/>
                    <a:ea typeface="+mn-ea"/>
                    <a:cs typeface="+mn-cs"/>
                  </a:defRPr>
                </a:pPr>
                <a:endParaRPr lang="es-CO"/>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'Graf PP'!$A$14:$A$18</c:f>
              <c:strCache>
                <c:ptCount val="5"/>
                <c:pt idx="0">
                  <c:v>Promoambiental</c:v>
                </c:pt>
                <c:pt idx="1">
                  <c:v>LIME</c:v>
                </c:pt>
                <c:pt idx="2">
                  <c:v>Ciudad Limpia</c:v>
                </c:pt>
                <c:pt idx="3">
                  <c:v>Bogotá Limpia</c:v>
                </c:pt>
                <c:pt idx="4">
                  <c:v>Área Limpia</c:v>
                </c:pt>
              </c:strCache>
            </c:strRef>
          </c:cat>
          <c:val>
            <c:numRef>
              <c:f>'Graf PP'!$C$14:$C$18</c:f>
              <c:numCache>
                <c:formatCode>General</c:formatCode>
                <c:ptCount val="5"/>
                <c:pt idx="0">
                  <c:v>4</c:v>
                </c:pt>
                <c:pt idx="2">
                  <c:v>14</c:v>
                </c:pt>
              </c:numCache>
            </c:numRef>
          </c:val>
          <c:extLst>
            <c:ext xmlns:c16="http://schemas.microsoft.com/office/drawing/2014/chart" uri="{C3380CC4-5D6E-409C-BE32-E72D297353CC}">
              <c16:uniqueId val="{00000001-FE99-4D9B-A0B7-44B6525D8C05}"/>
            </c:ext>
          </c:extLst>
        </c:ser>
        <c:ser>
          <c:idx val="2"/>
          <c:order val="2"/>
          <c:tx>
            <c:strRef>
              <c:f>'Graf PP'!$D$13</c:f>
              <c:strCache>
                <c:ptCount val="1"/>
                <c:pt idx="0">
                  <c:v>Desestimado por la Unidad</c:v>
                </c:pt>
              </c:strCache>
            </c:strRef>
          </c:tx>
          <c:spPr>
            <a:solidFill>
              <a:schemeClr val="accent3"/>
            </a:solidFill>
            <a:ln>
              <a:noFill/>
            </a:ln>
            <a:effectLst/>
            <a:scene3d>
              <a:camera prst="orthographicFront"/>
              <a:lightRig rig="threePt" dir="t"/>
            </a:scene3d>
            <a:sp3d>
              <a:bevelT prst="angle"/>
              <a:bevelB prst="angle"/>
            </a:sp3d>
          </c:spPr>
          <c:invertIfNegative val="0"/>
          <c:dLbls>
            <c:spPr>
              <a:noFill/>
              <a:ln>
                <a:noFill/>
              </a:ln>
              <a:effectLst/>
            </c:spPr>
            <c:txPr>
              <a:bodyPr rot="0" spcFirstLastPara="1" vertOverflow="ellipsis" vert="horz" wrap="square" lIns="38100" tIns="19050" rIns="38100" bIns="19050" anchor="ctr" anchorCtr="0">
                <a:spAutoFit/>
              </a:bodyPr>
              <a:lstStyle/>
              <a:p>
                <a:pPr algn="ctr">
                  <a:defRPr lang="en-US" sz="1100" b="1" i="0" u="none" strike="noStrike" kern="1200" baseline="0">
                    <a:solidFill>
                      <a:schemeClr val="accent1">
                        <a:lumMod val="75000"/>
                      </a:schemeClr>
                    </a:solidFill>
                    <a:latin typeface="+mn-lt"/>
                    <a:ea typeface="+mn-ea"/>
                    <a:cs typeface="+mn-cs"/>
                  </a:defRPr>
                </a:pPr>
                <a:endParaRPr lang="es-CO"/>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'Graf PP'!$A$14:$A$18</c:f>
              <c:strCache>
                <c:ptCount val="5"/>
                <c:pt idx="0">
                  <c:v>Promoambiental</c:v>
                </c:pt>
                <c:pt idx="1">
                  <c:v>LIME</c:v>
                </c:pt>
                <c:pt idx="2">
                  <c:v>Ciudad Limpia</c:v>
                </c:pt>
                <c:pt idx="3">
                  <c:v>Bogotá Limpia</c:v>
                </c:pt>
                <c:pt idx="4">
                  <c:v>Área Limpia</c:v>
                </c:pt>
              </c:strCache>
            </c:strRef>
          </c:cat>
          <c:val>
            <c:numRef>
              <c:f>'Graf PP'!$D$14:$D$18</c:f>
              <c:numCache>
                <c:formatCode>General</c:formatCode>
                <c:ptCount val="5"/>
                <c:pt idx="0">
                  <c:v>4</c:v>
                </c:pt>
                <c:pt idx="2">
                  <c:v>2</c:v>
                </c:pt>
              </c:numCache>
            </c:numRef>
          </c:val>
          <c:extLst>
            <c:ext xmlns:c16="http://schemas.microsoft.com/office/drawing/2014/chart" uri="{C3380CC4-5D6E-409C-BE32-E72D297353CC}">
              <c16:uniqueId val="{00000002-FE99-4D9B-A0B7-44B6525D8C05}"/>
            </c:ext>
          </c:extLst>
        </c:ser>
        <c:dLbls>
          <c:showLegendKey val="0"/>
          <c:showVal val="0"/>
          <c:showCatName val="0"/>
          <c:showSerName val="0"/>
          <c:showPercent val="0"/>
          <c:showBubbleSize val="0"/>
        </c:dLbls>
        <c:gapWidth val="219"/>
        <c:overlap val="-27"/>
        <c:axId val="133058095"/>
        <c:axId val="1961375231"/>
      </c:barChart>
      <c:catAx>
        <c:axId val="133058095"/>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1" i="0" u="none" strike="noStrike" kern="1200" baseline="0">
                <a:solidFill>
                  <a:sysClr val="windowText" lastClr="000000"/>
                </a:solidFill>
                <a:latin typeface="+mn-lt"/>
                <a:ea typeface="+mn-ea"/>
                <a:cs typeface="+mn-cs"/>
              </a:defRPr>
            </a:pPr>
            <a:endParaRPr lang="es-CO"/>
          </a:p>
        </c:txPr>
        <c:crossAx val="1961375231"/>
        <c:crosses val="autoZero"/>
        <c:auto val="1"/>
        <c:lblAlgn val="ctr"/>
        <c:lblOffset val="100"/>
        <c:noMultiLvlLbl val="0"/>
      </c:catAx>
      <c:valAx>
        <c:axId val="1961375231"/>
        <c:scaling>
          <c:orientation val="minMax"/>
        </c:scaling>
        <c:delete val="1"/>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crossAx val="133058095"/>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200" b="1" i="0" u="none" strike="noStrike" kern="1200" baseline="0">
              <a:solidFill>
                <a:sysClr val="windowText" lastClr="000000"/>
              </a:solidFill>
              <a:latin typeface="+mn-lt"/>
              <a:ea typeface="+mn-ea"/>
              <a:cs typeface="+mn-cs"/>
            </a:defRPr>
          </a:pPr>
          <a:endParaRPr lang="es-CO"/>
        </a:p>
      </c:txPr>
    </c:legend>
    <c:plotVisOnly val="1"/>
    <c:dispBlanksAs val="gap"/>
    <c:showDLblsOverMax val="0"/>
  </c:chart>
  <c:spPr>
    <a:noFill/>
    <a:ln>
      <a:noFill/>
    </a:ln>
    <a:effectLst/>
  </c:spPr>
  <c:txPr>
    <a:bodyPr/>
    <a:lstStyle/>
    <a:p>
      <a:pPr>
        <a:defRPr/>
      </a:pPr>
      <a:endParaRPr lang="es-CO"/>
    </a:p>
  </c:txPr>
  <c:externalData r:id="rId3">
    <c:autoUpdate val="0"/>
  </c:externalData>
  <c:userShapes r:id="rId4"/>
</c:chartSpace>
</file>

<file path=ppt/charts/chart6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1.2809315866084425E-2"/>
          <c:y val="3.8004760071261419E-2"/>
          <c:w val="0.97438136826783117"/>
          <c:h val="0.80188372937418828"/>
        </c:manualLayout>
      </c:layout>
      <c:barChart>
        <c:barDir val="col"/>
        <c:grouping val="clustered"/>
        <c:varyColors val="0"/>
        <c:ser>
          <c:idx val="0"/>
          <c:order val="0"/>
          <c:tx>
            <c:strRef>
              <c:f>Hoja5!$M$21</c:f>
              <c:strCache>
                <c:ptCount val="1"/>
                <c:pt idx="0">
                  <c:v>Promoambiental</c:v>
                </c:pt>
              </c:strCache>
            </c:strRef>
          </c:tx>
          <c:spPr>
            <a:solidFill>
              <a:schemeClr val="accent1"/>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mn-cs"/>
                  </a:defRPr>
                </a:pPr>
                <a:endParaRPr lang="es-CO"/>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Hoja5!$L$22:$L$25</c:f>
              <c:strCache>
                <c:ptCount val="4"/>
                <c:pt idx="0">
                  <c:v>2021</c:v>
                </c:pt>
                <c:pt idx="1">
                  <c:v>2022</c:v>
                </c:pt>
                <c:pt idx="2">
                  <c:v>2023</c:v>
                </c:pt>
                <c:pt idx="3">
                  <c:v>2024</c:v>
                </c:pt>
              </c:strCache>
            </c:strRef>
          </c:cat>
          <c:val>
            <c:numRef>
              <c:f>Hoja5!$M$22:$M$25</c:f>
              <c:numCache>
                <c:formatCode>General</c:formatCode>
                <c:ptCount val="4"/>
                <c:pt idx="0">
                  <c:v>7</c:v>
                </c:pt>
                <c:pt idx="1">
                  <c:v>14</c:v>
                </c:pt>
                <c:pt idx="2">
                  <c:v>7</c:v>
                </c:pt>
                <c:pt idx="3">
                  <c:v>13</c:v>
                </c:pt>
              </c:numCache>
            </c:numRef>
          </c:val>
          <c:extLst>
            <c:ext xmlns:c16="http://schemas.microsoft.com/office/drawing/2014/chart" uri="{C3380CC4-5D6E-409C-BE32-E72D297353CC}">
              <c16:uniqueId val="{00000000-329F-4C47-94A0-073C0BEA16FC}"/>
            </c:ext>
          </c:extLst>
        </c:ser>
        <c:ser>
          <c:idx val="1"/>
          <c:order val="1"/>
          <c:tx>
            <c:strRef>
              <c:f>Hoja5!$N$21</c:f>
              <c:strCache>
                <c:ptCount val="1"/>
                <c:pt idx="0">
                  <c:v>LIME</c:v>
                </c:pt>
              </c:strCache>
            </c:strRef>
          </c:tx>
          <c:spPr>
            <a:solidFill>
              <a:schemeClr val="accent2"/>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mn-cs"/>
                  </a:defRPr>
                </a:pPr>
                <a:endParaRPr lang="es-CO"/>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Hoja5!$L$22:$L$25</c:f>
              <c:strCache>
                <c:ptCount val="4"/>
                <c:pt idx="0">
                  <c:v>2021</c:v>
                </c:pt>
                <c:pt idx="1">
                  <c:v>2022</c:v>
                </c:pt>
                <c:pt idx="2">
                  <c:v>2023</c:v>
                </c:pt>
                <c:pt idx="3">
                  <c:v>2024</c:v>
                </c:pt>
              </c:strCache>
            </c:strRef>
          </c:cat>
          <c:val>
            <c:numRef>
              <c:f>Hoja5!$N$22:$N$25</c:f>
              <c:numCache>
                <c:formatCode>General</c:formatCode>
                <c:ptCount val="4"/>
                <c:pt idx="1">
                  <c:v>1</c:v>
                </c:pt>
                <c:pt idx="2">
                  <c:v>1</c:v>
                </c:pt>
                <c:pt idx="3">
                  <c:v>9</c:v>
                </c:pt>
              </c:numCache>
            </c:numRef>
          </c:val>
          <c:extLst>
            <c:ext xmlns:c16="http://schemas.microsoft.com/office/drawing/2014/chart" uri="{C3380CC4-5D6E-409C-BE32-E72D297353CC}">
              <c16:uniqueId val="{00000001-329F-4C47-94A0-073C0BEA16FC}"/>
            </c:ext>
          </c:extLst>
        </c:ser>
        <c:ser>
          <c:idx val="2"/>
          <c:order val="2"/>
          <c:tx>
            <c:strRef>
              <c:f>Hoja5!$O$21</c:f>
              <c:strCache>
                <c:ptCount val="1"/>
                <c:pt idx="0">
                  <c:v>Ciudad Limpia</c:v>
                </c:pt>
              </c:strCache>
            </c:strRef>
          </c:tx>
          <c:spPr>
            <a:solidFill>
              <a:schemeClr val="accent3"/>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mn-cs"/>
                  </a:defRPr>
                </a:pPr>
                <a:endParaRPr lang="es-CO"/>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Hoja5!$L$22:$L$25</c:f>
              <c:strCache>
                <c:ptCount val="4"/>
                <c:pt idx="0">
                  <c:v>2021</c:v>
                </c:pt>
                <c:pt idx="1">
                  <c:v>2022</c:v>
                </c:pt>
                <c:pt idx="2">
                  <c:v>2023</c:v>
                </c:pt>
                <c:pt idx="3">
                  <c:v>2024</c:v>
                </c:pt>
              </c:strCache>
            </c:strRef>
          </c:cat>
          <c:val>
            <c:numRef>
              <c:f>Hoja5!$O$22:$O$25</c:f>
              <c:numCache>
                <c:formatCode>General</c:formatCode>
                <c:ptCount val="4"/>
                <c:pt idx="0">
                  <c:v>3</c:v>
                </c:pt>
                <c:pt idx="1">
                  <c:v>9</c:v>
                </c:pt>
                <c:pt idx="2">
                  <c:v>12</c:v>
                </c:pt>
                <c:pt idx="3">
                  <c:v>7</c:v>
                </c:pt>
              </c:numCache>
            </c:numRef>
          </c:val>
          <c:extLst>
            <c:ext xmlns:c16="http://schemas.microsoft.com/office/drawing/2014/chart" uri="{C3380CC4-5D6E-409C-BE32-E72D297353CC}">
              <c16:uniqueId val="{00000002-329F-4C47-94A0-073C0BEA16FC}"/>
            </c:ext>
          </c:extLst>
        </c:ser>
        <c:ser>
          <c:idx val="3"/>
          <c:order val="3"/>
          <c:tx>
            <c:strRef>
              <c:f>Hoja5!$P$21</c:f>
              <c:strCache>
                <c:ptCount val="1"/>
                <c:pt idx="0">
                  <c:v>Bogotá Limpia </c:v>
                </c:pt>
              </c:strCache>
            </c:strRef>
          </c:tx>
          <c:spPr>
            <a:solidFill>
              <a:schemeClr val="accent4"/>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mn-cs"/>
                  </a:defRPr>
                </a:pPr>
                <a:endParaRPr lang="es-CO"/>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Hoja5!$L$22:$L$25</c:f>
              <c:strCache>
                <c:ptCount val="4"/>
                <c:pt idx="0">
                  <c:v>2021</c:v>
                </c:pt>
                <c:pt idx="1">
                  <c:v>2022</c:v>
                </c:pt>
                <c:pt idx="2">
                  <c:v>2023</c:v>
                </c:pt>
                <c:pt idx="3">
                  <c:v>2024</c:v>
                </c:pt>
              </c:strCache>
            </c:strRef>
          </c:cat>
          <c:val>
            <c:numRef>
              <c:f>Hoja5!$P$22:$P$25</c:f>
              <c:numCache>
                <c:formatCode>General</c:formatCode>
                <c:ptCount val="4"/>
                <c:pt idx="0">
                  <c:v>1</c:v>
                </c:pt>
                <c:pt idx="1">
                  <c:v>3</c:v>
                </c:pt>
                <c:pt idx="2">
                  <c:v>10</c:v>
                </c:pt>
                <c:pt idx="3">
                  <c:v>9</c:v>
                </c:pt>
              </c:numCache>
            </c:numRef>
          </c:val>
          <c:extLst>
            <c:ext xmlns:c16="http://schemas.microsoft.com/office/drawing/2014/chart" uri="{C3380CC4-5D6E-409C-BE32-E72D297353CC}">
              <c16:uniqueId val="{00000003-329F-4C47-94A0-073C0BEA16FC}"/>
            </c:ext>
          </c:extLst>
        </c:ser>
        <c:ser>
          <c:idx val="4"/>
          <c:order val="4"/>
          <c:tx>
            <c:strRef>
              <c:f>Hoja5!$Q$21</c:f>
              <c:strCache>
                <c:ptCount val="1"/>
                <c:pt idx="0">
                  <c:v>Área Limpia </c:v>
                </c:pt>
              </c:strCache>
            </c:strRef>
          </c:tx>
          <c:spPr>
            <a:solidFill>
              <a:schemeClr val="accent5"/>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mn-cs"/>
                  </a:defRPr>
                </a:pPr>
                <a:endParaRPr lang="es-CO"/>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Hoja5!$L$22:$L$25</c:f>
              <c:strCache>
                <c:ptCount val="4"/>
                <c:pt idx="0">
                  <c:v>2021</c:v>
                </c:pt>
                <c:pt idx="1">
                  <c:v>2022</c:v>
                </c:pt>
                <c:pt idx="2">
                  <c:v>2023</c:v>
                </c:pt>
                <c:pt idx="3">
                  <c:v>2024</c:v>
                </c:pt>
              </c:strCache>
            </c:strRef>
          </c:cat>
          <c:val>
            <c:numRef>
              <c:f>Hoja5!$Q$22:$Q$25</c:f>
              <c:numCache>
                <c:formatCode>General</c:formatCode>
                <c:ptCount val="4"/>
                <c:pt idx="1">
                  <c:v>7</c:v>
                </c:pt>
                <c:pt idx="2">
                  <c:v>9</c:v>
                </c:pt>
                <c:pt idx="3">
                  <c:v>7</c:v>
                </c:pt>
              </c:numCache>
            </c:numRef>
          </c:val>
          <c:extLst>
            <c:ext xmlns:c16="http://schemas.microsoft.com/office/drawing/2014/chart" uri="{C3380CC4-5D6E-409C-BE32-E72D297353CC}">
              <c16:uniqueId val="{00000004-329F-4C47-94A0-073C0BEA16FC}"/>
            </c:ext>
          </c:extLst>
        </c:ser>
        <c:dLbls>
          <c:showLegendKey val="0"/>
          <c:showVal val="0"/>
          <c:showCatName val="0"/>
          <c:showSerName val="0"/>
          <c:showPercent val="0"/>
          <c:showBubbleSize val="0"/>
        </c:dLbls>
        <c:gapWidth val="219"/>
        <c:overlap val="-27"/>
        <c:axId val="1082196735"/>
        <c:axId val="1082182815"/>
      </c:barChart>
      <c:lineChart>
        <c:grouping val="standard"/>
        <c:varyColors val="0"/>
        <c:ser>
          <c:idx val="5"/>
          <c:order val="5"/>
          <c:tx>
            <c:strRef>
              <c:f>Hoja5!$R$21</c:f>
              <c:strCache>
                <c:ptCount val="1"/>
                <c:pt idx="0">
                  <c:v>Total general</c:v>
                </c:pt>
              </c:strCache>
            </c:strRef>
          </c:tx>
          <c:spPr>
            <a:ln w="28575" cap="rnd">
              <a:solidFill>
                <a:schemeClr val="tx2">
                  <a:lumMod val="60000"/>
                  <a:lumOff val="40000"/>
                  <a:alpha val="0"/>
                </a:schemeClr>
              </a:solidFill>
              <a:round/>
            </a:ln>
            <a:effectLst/>
          </c:spPr>
          <c:marker>
            <c:symbol val="none"/>
          </c:marker>
          <c:dLbls>
            <c:dLbl>
              <c:idx val="1"/>
              <c:layout>
                <c:manualLayout>
                  <c:x val="-2.167103347889374E-2"/>
                  <c:y val="1.9746764607892622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8-329F-4C47-94A0-073C0BEA16FC}"/>
                </c:ext>
              </c:extLst>
            </c:dLbl>
            <c:dLbl>
              <c:idx val="2"/>
              <c:layout>
                <c:manualLayout>
                  <c:x val="-2.167103347889374E-2"/>
                  <c:y val="0.10209041142895903"/>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7-329F-4C47-94A0-073C0BEA16FC}"/>
                </c:ext>
              </c:extLst>
            </c:dLbl>
            <c:dLbl>
              <c:idx val="3"/>
              <c:layout>
                <c:manualLayout>
                  <c:x val="-1.8177583697234351E-2"/>
                  <c:y val="0.19710231160711258"/>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6-329F-4C47-94A0-073C0BEA16FC}"/>
                </c:ext>
              </c:extLst>
            </c:dLbl>
            <c:spPr>
              <a:noFill/>
              <a:ln>
                <a:noFill/>
              </a:ln>
              <a:effectLst/>
            </c:spPr>
            <c:txPr>
              <a:bodyPr rot="0" spcFirstLastPara="1" vertOverflow="ellipsis" vert="horz" wrap="square" lIns="38100" tIns="19050" rIns="38100" bIns="19050" anchor="ctr" anchorCtr="1">
                <a:spAutoFit/>
              </a:bodyPr>
              <a:lstStyle/>
              <a:p>
                <a:pPr>
                  <a:defRPr sz="1600" b="1" i="0" u="none" strike="noStrike" kern="1200" baseline="0">
                    <a:solidFill>
                      <a:schemeClr val="tx1"/>
                    </a:solidFill>
                    <a:latin typeface="+mn-lt"/>
                    <a:ea typeface="+mn-ea"/>
                    <a:cs typeface="+mn-cs"/>
                  </a:defRPr>
                </a:pPr>
                <a:endParaRPr lang="es-CO"/>
              </a:p>
            </c:txPr>
            <c:dLblPos val="t"/>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Hoja5!$L$22:$L$25</c:f>
              <c:strCache>
                <c:ptCount val="4"/>
                <c:pt idx="0">
                  <c:v>2021</c:v>
                </c:pt>
                <c:pt idx="1">
                  <c:v>2022</c:v>
                </c:pt>
                <c:pt idx="2">
                  <c:v>2023</c:v>
                </c:pt>
                <c:pt idx="3">
                  <c:v>2024</c:v>
                </c:pt>
              </c:strCache>
            </c:strRef>
          </c:cat>
          <c:val>
            <c:numRef>
              <c:f>Hoja5!$R$22:$R$25</c:f>
              <c:numCache>
                <c:formatCode>General</c:formatCode>
                <c:ptCount val="4"/>
                <c:pt idx="0">
                  <c:v>11</c:v>
                </c:pt>
                <c:pt idx="1">
                  <c:v>34</c:v>
                </c:pt>
                <c:pt idx="2">
                  <c:v>39</c:v>
                </c:pt>
                <c:pt idx="3">
                  <c:v>45</c:v>
                </c:pt>
              </c:numCache>
            </c:numRef>
          </c:val>
          <c:smooth val="0"/>
          <c:extLst>
            <c:ext xmlns:c16="http://schemas.microsoft.com/office/drawing/2014/chart" uri="{C3380CC4-5D6E-409C-BE32-E72D297353CC}">
              <c16:uniqueId val="{00000005-329F-4C47-94A0-073C0BEA16FC}"/>
            </c:ext>
          </c:extLst>
        </c:ser>
        <c:dLbls>
          <c:showLegendKey val="0"/>
          <c:showVal val="0"/>
          <c:showCatName val="0"/>
          <c:showSerName val="0"/>
          <c:showPercent val="0"/>
          <c:showBubbleSize val="0"/>
        </c:dLbls>
        <c:marker val="1"/>
        <c:smooth val="0"/>
        <c:axId val="1082196735"/>
        <c:axId val="1082182815"/>
      </c:lineChart>
      <c:catAx>
        <c:axId val="1082196735"/>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1" i="0" u="none" strike="noStrike" kern="1200" baseline="0">
                <a:solidFill>
                  <a:schemeClr val="tx1"/>
                </a:solidFill>
                <a:latin typeface="+mn-lt"/>
                <a:ea typeface="+mn-ea"/>
                <a:cs typeface="+mn-cs"/>
              </a:defRPr>
            </a:pPr>
            <a:endParaRPr lang="es-CO"/>
          </a:p>
        </c:txPr>
        <c:crossAx val="1082182815"/>
        <c:crosses val="autoZero"/>
        <c:auto val="1"/>
        <c:lblAlgn val="ctr"/>
        <c:lblOffset val="100"/>
        <c:noMultiLvlLbl val="0"/>
      </c:catAx>
      <c:valAx>
        <c:axId val="1082182815"/>
        <c:scaling>
          <c:orientation val="minMax"/>
        </c:scaling>
        <c:delete val="1"/>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crossAx val="1082196735"/>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200" b="1" i="0" u="none" strike="noStrike" kern="1200" baseline="0">
              <a:solidFill>
                <a:schemeClr val="tx1"/>
              </a:solidFill>
              <a:latin typeface="+mn-lt"/>
              <a:ea typeface="+mn-ea"/>
              <a:cs typeface="+mn-cs"/>
            </a:defRPr>
          </a:pPr>
          <a:endParaRPr lang="es-CO"/>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s-CO"/>
    </a:p>
  </c:txPr>
  <c:externalData r:id="rId3">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barChart>
        <c:barDir val="col"/>
        <c:grouping val="clustered"/>
        <c:varyColors val="0"/>
        <c:ser>
          <c:idx val="0"/>
          <c:order val="0"/>
          <c:tx>
            <c:strRef>
              <c:f>Grafica2!$K$13</c:f>
              <c:strCache>
                <c:ptCount val="1"/>
                <c:pt idx="0">
                  <c:v> 2.018 </c:v>
                </c:pt>
              </c:strCache>
            </c:strRef>
          </c:tx>
          <c:spPr>
            <a:solidFill>
              <a:schemeClr val="accent1"/>
            </a:solidFill>
            <a:ln>
              <a:noFill/>
            </a:ln>
            <a:effectLst/>
            <a:scene3d>
              <a:camera prst="orthographicFront"/>
              <a:lightRig rig="threePt" dir="t"/>
            </a:scene3d>
            <a:sp3d>
              <a:bevelT w="190500" h="38100"/>
            </a:sp3d>
          </c:spPr>
          <c:invertIfNegative val="0"/>
          <c:cat>
            <c:strRef>
              <c:f>Grafica2!$J$14:$J$18</c:f>
              <c:strCache>
                <c:ptCount val="5"/>
                <c:pt idx="0">
                  <c:v>ASE1</c:v>
                </c:pt>
                <c:pt idx="1">
                  <c:v>ASE2</c:v>
                </c:pt>
                <c:pt idx="2">
                  <c:v>ASE3</c:v>
                </c:pt>
                <c:pt idx="3">
                  <c:v>ASE4</c:v>
                </c:pt>
                <c:pt idx="4">
                  <c:v>ASE5</c:v>
                </c:pt>
              </c:strCache>
            </c:strRef>
          </c:cat>
          <c:val>
            <c:numRef>
              <c:f>Grafica2!$K$14:$K$18</c:f>
              <c:numCache>
                <c:formatCode>_(* #,##0_);_(* \(#,##0\);_(* "-"_);_(@_)</c:formatCode>
                <c:ptCount val="5"/>
                <c:pt idx="0">
                  <c:v>108506.055594</c:v>
                </c:pt>
                <c:pt idx="1">
                  <c:v>110432.71239099999</c:v>
                </c:pt>
                <c:pt idx="2">
                  <c:v>73218.188118999999</c:v>
                </c:pt>
                <c:pt idx="3">
                  <c:v>60330.645611</c:v>
                </c:pt>
                <c:pt idx="4">
                  <c:v>71228.914147000003</c:v>
                </c:pt>
              </c:numCache>
            </c:numRef>
          </c:val>
          <c:extLst>
            <c:ext xmlns:c16="http://schemas.microsoft.com/office/drawing/2014/chart" uri="{C3380CC4-5D6E-409C-BE32-E72D297353CC}">
              <c16:uniqueId val="{00000000-6F26-4D42-A25C-B7476E348E4E}"/>
            </c:ext>
          </c:extLst>
        </c:ser>
        <c:ser>
          <c:idx val="1"/>
          <c:order val="1"/>
          <c:tx>
            <c:strRef>
              <c:f>Grafica2!$L$13</c:f>
              <c:strCache>
                <c:ptCount val="1"/>
                <c:pt idx="0">
                  <c:v> 2.019 </c:v>
                </c:pt>
              </c:strCache>
            </c:strRef>
          </c:tx>
          <c:spPr>
            <a:solidFill>
              <a:srgbClr val="FFC000"/>
            </a:solidFill>
            <a:ln>
              <a:noFill/>
            </a:ln>
            <a:effectLst/>
            <a:scene3d>
              <a:camera prst="orthographicFront"/>
              <a:lightRig rig="threePt" dir="t"/>
            </a:scene3d>
            <a:sp3d>
              <a:bevelT w="190500" h="38100"/>
            </a:sp3d>
          </c:spPr>
          <c:invertIfNegative val="0"/>
          <c:cat>
            <c:strRef>
              <c:f>Grafica2!$J$14:$J$18</c:f>
              <c:strCache>
                <c:ptCount val="5"/>
                <c:pt idx="0">
                  <c:v>ASE1</c:v>
                </c:pt>
                <c:pt idx="1">
                  <c:v>ASE2</c:v>
                </c:pt>
                <c:pt idx="2">
                  <c:v>ASE3</c:v>
                </c:pt>
                <c:pt idx="3">
                  <c:v>ASE4</c:v>
                </c:pt>
                <c:pt idx="4">
                  <c:v>ASE5</c:v>
                </c:pt>
              </c:strCache>
            </c:strRef>
          </c:cat>
          <c:val>
            <c:numRef>
              <c:f>Grafica2!$L$14:$L$18</c:f>
              <c:numCache>
                <c:formatCode>_(* #,##0_);_(* \(#,##0\);_(* "-"_);_(@_)</c:formatCode>
                <c:ptCount val="5"/>
                <c:pt idx="0">
                  <c:v>243709.84134099999</c:v>
                </c:pt>
                <c:pt idx="1">
                  <c:v>233040.420962</c:v>
                </c:pt>
                <c:pt idx="2">
                  <c:v>140380.26575600001</c:v>
                </c:pt>
                <c:pt idx="3">
                  <c:v>111528.029068</c:v>
                </c:pt>
                <c:pt idx="4">
                  <c:v>141492.087573</c:v>
                </c:pt>
              </c:numCache>
            </c:numRef>
          </c:val>
          <c:extLst>
            <c:ext xmlns:c16="http://schemas.microsoft.com/office/drawing/2014/chart" uri="{C3380CC4-5D6E-409C-BE32-E72D297353CC}">
              <c16:uniqueId val="{00000001-6F26-4D42-A25C-B7476E348E4E}"/>
            </c:ext>
          </c:extLst>
        </c:ser>
        <c:ser>
          <c:idx val="2"/>
          <c:order val="2"/>
          <c:tx>
            <c:strRef>
              <c:f>Grafica2!$M$13</c:f>
              <c:strCache>
                <c:ptCount val="1"/>
                <c:pt idx="0">
                  <c:v> 2.020 </c:v>
                </c:pt>
              </c:strCache>
            </c:strRef>
          </c:tx>
          <c:spPr>
            <a:solidFill>
              <a:schemeClr val="accent3"/>
            </a:solidFill>
            <a:ln>
              <a:noFill/>
            </a:ln>
            <a:effectLst/>
            <a:scene3d>
              <a:camera prst="orthographicFront"/>
              <a:lightRig rig="threePt" dir="t"/>
            </a:scene3d>
            <a:sp3d>
              <a:bevelT w="190500" h="38100"/>
            </a:sp3d>
          </c:spPr>
          <c:invertIfNegative val="0"/>
          <c:cat>
            <c:strRef>
              <c:f>Grafica2!$J$14:$J$18</c:f>
              <c:strCache>
                <c:ptCount val="5"/>
                <c:pt idx="0">
                  <c:v>ASE1</c:v>
                </c:pt>
                <c:pt idx="1">
                  <c:v>ASE2</c:v>
                </c:pt>
                <c:pt idx="2">
                  <c:v>ASE3</c:v>
                </c:pt>
                <c:pt idx="3">
                  <c:v>ASE4</c:v>
                </c:pt>
                <c:pt idx="4">
                  <c:v>ASE5</c:v>
                </c:pt>
              </c:strCache>
            </c:strRef>
          </c:cat>
          <c:val>
            <c:numRef>
              <c:f>Grafica2!$M$14:$M$18</c:f>
              <c:numCache>
                <c:formatCode>_(* #,##0_);_(* \(#,##0\);_(* "-"_);_(@_)</c:formatCode>
                <c:ptCount val="5"/>
                <c:pt idx="0">
                  <c:v>416872.94853885006</c:v>
                </c:pt>
                <c:pt idx="1">
                  <c:v>296489.27691754</c:v>
                </c:pt>
                <c:pt idx="2">
                  <c:v>173729.01391499999</c:v>
                </c:pt>
                <c:pt idx="3">
                  <c:v>152586.41966122997</c:v>
                </c:pt>
                <c:pt idx="4">
                  <c:v>178325.00704497</c:v>
                </c:pt>
              </c:numCache>
            </c:numRef>
          </c:val>
          <c:extLst>
            <c:ext xmlns:c16="http://schemas.microsoft.com/office/drawing/2014/chart" uri="{C3380CC4-5D6E-409C-BE32-E72D297353CC}">
              <c16:uniqueId val="{00000002-6F26-4D42-A25C-B7476E348E4E}"/>
            </c:ext>
          </c:extLst>
        </c:ser>
        <c:ser>
          <c:idx val="3"/>
          <c:order val="3"/>
          <c:tx>
            <c:strRef>
              <c:f>Grafica2!$N$13</c:f>
              <c:strCache>
                <c:ptCount val="1"/>
                <c:pt idx="0">
                  <c:v> 2.021 </c:v>
                </c:pt>
              </c:strCache>
            </c:strRef>
          </c:tx>
          <c:spPr>
            <a:solidFill>
              <a:schemeClr val="accent2"/>
            </a:solidFill>
            <a:ln>
              <a:noFill/>
            </a:ln>
            <a:effectLst/>
            <a:scene3d>
              <a:camera prst="orthographicFront"/>
              <a:lightRig rig="threePt" dir="t"/>
            </a:scene3d>
            <a:sp3d>
              <a:bevelT w="190500" h="38100"/>
            </a:sp3d>
          </c:spPr>
          <c:invertIfNegative val="0"/>
          <c:cat>
            <c:strRef>
              <c:f>Grafica2!$J$14:$J$18</c:f>
              <c:strCache>
                <c:ptCount val="5"/>
                <c:pt idx="0">
                  <c:v>ASE1</c:v>
                </c:pt>
                <c:pt idx="1">
                  <c:v>ASE2</c:v>
                </c:pt>
                <c:pt idx="2">
                  <c:v>ASE3</c:v>
                </c:pt>
                <c:pt idx="3">
                  <c:v>ASE4</c:v>
                </c:pt>
                <c:pt idx="4">
                  <c:v>ASE5</c:v>
                </c:pt>
              </c:strCache>
            </c:strRef>
          </c:cat>
          <c:val>
            <c:numRef>
              <c:f>Grafica2!$N$14:$N$18</c:f>
              <c:numCache>
                <c:formatCode>_(* #,##0_);_(* \(#,##0\);_(* "-"_);_(@_)</c:formatCode>
                <c:ptCount val="5"/>
                <c:pt idx="0">
                  <c:v>488525.59421873</c:v>
                </c:pt>
                <c:pt idx="1">
                  <c:v>347501.42841599998</c:v>
                </c:pt>
                <c:pt idx="2">
                  <c:v>208388.18179229999</c:v>
                </c:pt>
                <c:pt idx="3">
                  <c:v>176246.65628400003</c:v>
                </c:pt>
                <c:pt idx="4">
                  <c:v>180872.57161099999</c:v>
                </c:pt>
              </c:numCache>
            </c:numRef>
          </c:val>
          <c:extLst>
            <c:ext xmlns:c16="http://schemas.microsoft.com/office/drawing/2014/chart" uri="{C3380CC4-5D6E-409C-BE32-E72D297353CC}">
              <c16:uniqueId val="{00000003-6F26-4D42-A25C-B7476E348E4E}"/>
            </c:ext>
          </c:extLst>
        </c:ser>
        <c:ser>
          <c:idx val="4"/>
          <c:order val="4"/>
          <c:tx>
            <c:strRef>
              <c:f>Grafica2!$O$13</c:f>
              <c:strCache>
                <c:ptCount val="1"/>
                <c:pt idx="0">
                  <c:v> 2.022 </c:v>
                </c:pt>
              </c:strCache>
            </c:strRef>
          </c:tx>
          <c:spPr>
            <a:solidFill>
              <a:schemeClr val="accent6"/>
            </a:solidFill>
            <a:ln>
              <a:noFill/>
            </a:ln>
            <a:effectLst/>
            <a:scene3d>
              <a:camera prst="orthographicFront"/>
              <a:lightRig rig="threePt" dir="t"/>
            </a:scene3d>
            <a:sp3d>
              <a:bevelT w="190500" h="38100"/>
            </a:sp3d>
          </c:spPr>
          <c:invertIfNegative val="0"/>
          <c:cat>
            <c:strRef>
              <c:f>Grafica2!$J$14:$J$18</c:f>
              <c:strCache>
                <c:ptCount val="5"/>
                <c:pt idx="0">
                  <c:v>ASE1</c:v>
                </c:pt>
                <c:pt idx="1">
                  <c:v>ASE2</c:v>
                </c:pt>
                <c:pt idx="2">
                  <c:v>ASE3</c:v>
                </c:pt>
                <c:pt idx="3">
                  <c:v>ASE4</c:v>
                </c:pt>
                <c:pt idx="4">
                  <c:v>ASE5</c:v>
                </c:pt>
              </c:strCache>
            </c:strRef>
          </c:cat>
          <c:val>
            <c:numRef>
              <c:f>Grafica2!$O$14:$O$18</c:f>
              <c:numCache>
                <c:formatCode>_(* #,##0_);_(* \(#,##0\);_(* "-"_);_(@_)</c:formatCode>
                <c:ptCount val="5"/>
                <c:pt idx="0">
                  <c:v>418972.23351043998</c:v>
                </c:pt>
                <c:pt idx="1">
                  <c:v>360104.75060825003</c:v>
                </c:pt>
                <c:pt idx="2">
                  <c:v>198121.08123520997</c:v>
                </c:pt>
                <c:pt idx="3">
                  <c:v>194208.19382200006</c:v>
                </c:pt>
                <c:pt idx="4">
                  <c:v>167344.22190999999</c:v>
                </c:pt>
              </c:numCache>
            </c:numRef>
          </c:val>
          <c:extLst>
            <c:ext xmlns:c16="http://schemas.microsoft.com/office/drawing/2014/chart" uri="{C3380CC4-5D6E-409C-BE32-E72D297353CC}">
              <c16:uniqueId val="{00000004-6F26-4D42-A25C-B7476E348E4E}"/>
            </c:ext>
          </c:extLst>
        </c:ser>
        <c:ser>
          <c:idx val="5"/>
          <c:order val="5"/>
          <c:tx>
            <c:strRef>
              <c:f>Grafica2!$P$13</c:f>
              <c:strCache>
                <c:ptCount val="1"/>
                <c:pt idx="0">
                  <c:v> 2.023 </c:v>
                </c:pt>
              </c:strCache>
            </c:strRef>
          </c:tx>
          <c:spPr>
            <a:solidFill>
              <a:schemeClr val="tx1">
                <a:lumMod val="65000"/>
                <a:lumOff val="35000"/>
              </a:schemeClr>
            </a:solidFill>
            <a:ln>
              <a:noFill/>
            </a:ln>
            <a:effectLst/>
            <a:scene3d>
              <a:camera prst="orthographicFront"/>
              <a:lightRig rig="threePt" dir="t"/>
            </a:scene3d>
            <a:sp3d>
              <a:bevelT w="190500" h="38100"/>
            </a:sp3d>
          </c:spPr>
          <c:invertIfNegative val="0"/>
          <c:cat>
            <c:strRef>
              <c:f>Grafica2!$J$14:$J$18</c:f>
              <c:strCache>
                <c:ptCount val="5"/>
                <c:pt idx="0">
                  <c:v>ASE1</c:v>
                </c:pt>
                <c:pt idx="1">
                  <c:v>ASE2</c:v>
                </c:pt>
                <c:pt idx="2">
                  <c:v>ASE3</c:v>
                </c:pt>
                <c:pt idx="3">
                  <c:v>ASE4</c:v>
                </c:pt>
                <c:pt idx="4">
                  <c:v>ASE5</c:v>
                </c:pt>
              </c:strCache>
            </c:strRef>
          </c:cat>
          <c:val>
            <c:numRef>
              <c:f>Grafica2!$P$14:$P$18</c:f>
              <c:numCache>
                <c:formatCode>_(* #,##0_);_(* \(#,##0\);_(* "-"_);_(@_)</c:formatCode>
                <c:ptCount val="5"/>
                <c:pt idx="0">
                  <c:v>419809.71775576001</c:v>
                </c:pt>
                <c:pt idx="1">
                  <c:v>397772.78791845002</c:v>
                </c:pt>
                <c:pt idx="2">
                  <c:v>239850.49880577999</c:v>
                </c:pt>
                <c:pt idx="3">
                  <c:v>214444.60037781997</c:v>
                </c:pt>
                <c:pt idx="4">
                  <c:v>200897.28215399999</c:v>
                </c:pt>
              </c:numCache>
            </c:numRef>
          </c:val>
          <c:extLst>
            <c:ext xmlns:c16="http://schemas.microsoft.com/office/drawing/2014/chart" uri="{C3380CC4-5D6E-409C-BE32-E72D297353CC}">
              <c16:uniqueId val="{00000005-6F26-4D42-A25C-B7476E348E4E}"/>
            </c:ext>
          </c:extLst>
        </c:ser>
        <c:ser>
          <c:idx val="6"/>
          <c:order val="6"/>
          <c:tx>
            <c:strRef>
              <c:f>Grafica2!$Q$13</c:f>
              <c:strCache>
                <c:ptCount val="1"/>
                <c:pt idx="0">
                  <c:v> 2.024 </c:v>
                </c:pt>
              </c:strCache>
            </c:strRef>
          </c:tx>
          <c:spPr>
            <a:solidFill>
              <a:schemeClr val="accent1">
                <a:lumMod val="60000"/>
              </a:schemeClr>
            </a:solidFill>
            <a:ln>
              <a:noFill/>
            </a:ln>
            <a:effectLst/>
            <a:scene3d>
              <a:camera prst="orthographicFront"/>
              <a:lightRig rig="threePt" dir="t"/>
            </a:scene3d>
            <a:sp3d>
              <a:bevelT w="190500" h="38100"/>
            </a:sp3d>
          </c:spPr>
          <c:invertIfNegative val="0"/>
          <c:cat>
            <c:strRef>
              <c:f>Grafica2!$J$14:$J$18</c:f>
              <c:strCache>
                <c:ptCount val="5"/>
                <c:pt idx="0">
                  <c:v>ASE1</c:v>
                </c:pt>
                <c:pt idx="1">
                  <c:v>ASE2</c:v>
                </c:pt>
                <c:pt idx="2">
                  <c:v>ASE3</c:v>
                </c:pt>
                <c:pt idx="3">
                  <c:v>ASE4</c:v>
                </c:pt>
                <c:pt idx="4">
                  <c:v>ASE5</c:v>
                </c:pt>
              </c:strCache>
            </c:strRef>
          </c:cat>
          <c:val>
            <c:numRef>
              <c:f>Grafica2!$Q$14:$Q$18</c:f>
              <c:numCache>
                <c:formatCode>_(* #,##0_);_(* \(#,##0\);_(* "-"_);_(@_)</c:formatCode>
                <c:ptCount val="5"/>
                <c:pt idx="0">
                  <c:v>445265.32715626003</c:v>
                </c:pt>
                <c:pt idx="1">
                  <c:v>447597.5572709</c:v>
                </c:pt>
                <c:pt idx="2">
                  <c:v>265828.29420694005</c:v>
                </c:pt>
                <c:pt idx="3">
                  <c:v>233517.92244499997</c:v>
                </c:pt>
                <c:pt idx="4">
                  <c:v>222111.33433162002</c:v>
                </c:pt>
              </c:numCache>
            </c:numRef>
          </c:val>
          <c:extLst>
            <c:ext xmlns:c16="http://schemas.microsoft.com/office/drawing/2014/chart" uri="{C3380CC4-5D6E-409C-BE32-E72D297353CC}">
              <c16:uniqueId val="{00000006-6F26-4D42-A25C-B7476E348E4E}"/>
            </c:ext>
          </c:extLst>
        </c:ser>
        <c:dLbls>
          <c:showLegendKey val="0"/>
          <c:showVal val="0"/>
          <c:showCatName val="0"/>
          <c:showSerName val="0"/>
          <c:showPercent val="0"/>
          <c:showBubbleSize val="0"/>
        </c:dLbls>
        <c:gapWidth val="291"/>
        <c:overlap val="-43"/>
        <c:axId val="359913727"/>
        <c:axId val="1"/>
      </c:barChart>
      <c:catAx>
        <c:axId val="359913727"/>
        <c:scaling>
          <c:orientation val="minMax"/>
        </c:scaling>
        <c:delete val="0"/>
        <c:axPos val="b"/>
        <c:numFmt formatCode="General" sourceLinked="1"/>
        <c:majorTickMark val="none"/>
        <c:minorTickMark val="none"/>
        <c:tickLblPos val="nextTo"/>
        <c:spPr>
          <a:noFill/>
          <a:ln w="9525" cap="flat" cmpd="sng" algn="ctr">
            <a:solidFill>
              <a:schemeClr val="dk1">
                <a:lumMod val="15000"/>
                <a:lumOff val="85000"/>
              </a:schemeClr>
            </a:solidFill>
            <a:round/>
          </a:ln>
          <a:effectLst/>
        </c:spPr>
        <c:txPr>
          <a:bodyPr rot="-60000000" vert="horz"/>
          <a:lstStyle/>
          <a:p>
            <a:pPr>
              <a:defRPr/>
            </a:pPr>
            <a:endParaRPr lang="es-CO"/>
          </a:p>
        </c:txPr>
        <c:crossAx val="1"/>
        <c:crosses val="autoZero"/>
        <c:auto val="1"/>
        <c:lblAlgn val="ctr"/>
        <c:lblOffset val="100"/>
        <c:noMultiLvlLbl val="0"/>
      </c:catAx>
      <c:valAx>
        <c:axId val="1"/>
        <c:scaling>
          <c:orientation val="minMax"/>
          <c:max val="500000"/>
        </c:scaling>
        <c:delete val="0"/>
        <c:axPos val="l"/>
        <c:majorGridlines>
          <c:spPr>
            <a:ln w="9525" cap="flat" cmpd="sng" algn="ctr">
              <a:solidFill>
                <a:schemeClr val="dk1">
                  <a:lumMod val="15000"/>
                  <a:lumOff val="85000"/>
                </a:schemeClr>
              </a:solidFill>
              <a:round/>
            </a:ln>
            <a:effectLst/>
          </c:spPr>
        </c:majorGridlines>
        <c:numFmt formatCode="_(* #,##0_);_(* \(#,##0\);_(* &quot;-&quot;_);_(@_)" sourceLinked="1"/>
        <c:majorTickMark val="none"/>
        <c:minorTickMark val="none"/>
        <c:tickLblPos val="nextTo"/>
        <c:spPr>
          <a:noFill/>
          <a:ln>
            <a:noFill/>
          </a:ln>
          <a:effectLst/>
        </c:spPr>
        <c:txPr>
          <a:bodyPr rot="-60000000" vert="horz"/>
          <a:lstStyle/>
          <a:p>
            <a:pPr>
              <a:defRPr/>
            </a:pPr>
            <a:endParaRPr lang="es-CO"/>
          </a:p>
        </c:txPr>
        <c:crossAx val="359913727"/>
        <c:crosses val="autoZero"/>
        <c:crossBetween val="between"/>
      </c:valAx>
      <c:dTable>
        <c:showHorzBorder val="1"/>
        <c:showVertBorder val="1"/>
        <c:showOutline val="1"/>
        <c:showKeys val="1"/>
        <c:spPr>
          <a:noFill/>
          <a:ln w="9525" cap="flat" cmpd="sng" algn="ctr">
            <a:solidFill>
              <a:schemeClr val="dk1">
                <a:lumMod val="15000"/>
                <a:lumOff val="85000"/>
              </a:schemeClr>
            </a:solidFill>
            <a:round/>
          </a:ln>
          <a:effectLst/>
        </c:spPr>
      </c:dTable>
      <c:spPr>
        <a:pattFill prst="ltDnDiag">
          <a:fgClr>
            <a:srgbClr val="000000">
              <a:alpha val="0"/>
            </a:srgbClr>
          </a:fgClr>
          <a:bgClr>
            <a:srgbClr val="FFFFFF"/>
          </a:bgClr>
        </a:pattFill>
        <a:ln w="25400">
          <a:noFill/>
        </a:ln>
        <a:effectLst/>
      </c:spPr>
    </c:plotArea>
    <c:plotVisOnly val="1"/>
    <c:dispBlanksAs val="gap"/>
    <c:showDLblsOverMax val="0"/>
  </c:chart>
  <c:spPr>
    <a:solidFill>
      <a:schemeClr val="lt1"/>
    </a:solidFill>
    <a:ln w="9525" cap="flat" cmpd="sng" algn="ctr">
      <a:solidFill>
        <a:schemeClr val="dk1">
          <a:lumMod val="15000"/>
          <a:lumOff val="85000"/>
        </a:schemeClr>
      </a:solidFill>
      <a:round/>
    </a:ln>
    <a:effectLst/>
  </c:spPr>
  <c:txPr>
    <a:bodyPr/>
    <a:lstStyle/>
    <a:p>
      <a:pPr>
        <a:defRPr sz="1100">
          <a:solidFill>
            <a:schemeClr val="accent1">
              <a:lumMod val="50000"/>
            </a:schemeClr>
          </a:solidFill>
        </a:defRPr>
      </a:pPr>
      <a:endParaRPr lang="es-CO"/>
    </a:p>
  </c:txPr>
  <c:externalData r:id="rId1">
    <c:autoUpdate val="0"/>
  </c:externalData>
</c:chartSpace>
</file>

<file path=ppt/charts/chart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pivotSource>
    <c:name>[Tablas presentacion - noviembre 2024 final.xlsx]Grafica3b (2)!TablaDinámica1</c:name>
    <c:fmtId val="222"/>
  </c:pivotSource>
  <c:chart>
    <c:autoTitleDeleted val="0"/>
    <c:pivotFmts>
      <c:pivotFmt>
        <c:idx val="0"/>
        <c:spPr>
          <a:solidFill>
            <a:schemeClr val="accent1"/>
          </a:solidFill>
          <a:ln>
            <a:noFill/>
          </a:ln>
          <a:effectLst/>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mn-cs"/>
                </a:defRPr>
              </a:pPr>
              <a:endParaRPr lang="es-CO"/>
            </a:p>
          </c:txPr>
          <c:showLegendKey val="0"/>
          <c:showVal val="0"/>
          <c:showCatName val="0"/>
          <c:showSerName val="0"/>
          <c:showPercent val="0"/>
          <c:showBubbleSize val="0"/>
          <c:extLst>
            <c:ext xmlns:c15="http://schemas.microsoft.com/office/drawing/2012/chart" uri="{CE6537A1-D6FC-4f65-9D91-7224C49458BB}"/>
          </c:extLst>
        </c:dLbl>
      </c:pivotFmt>
      <c:pivotFmt>
        <c:idx val="1"/>
        <c:spPr>
          <a:solidFill>
            <a:schemeClr val="accent1"/>
          </a:solidFill>
          <a:ln>
            <a:noFill/>
          </a:ln>
          <a:effectLst/>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mn-cs"/>
                </a:defRPr>
              </a:pPr>
              <a:endParaRPr lang="es-CO"/>
            </a:p>
          </c:txPr>
          <c:showLegendKey val="0"/>
          <c:showVal val="0"/>
          <c:showCatName val="0"/>
          <c:showSerName val="0"/>
          <c:showPercent val="0"/>
          <c:showBubbleSize val="0"/>
          <c:extLst>
            <c:ext xmlns:c15="http://schemas.microsoft.com/office/drawing/2012/chart" uri="{CE6537A1-D6FC-4f65-9D91-7224C49458BB}"/>
          </c:extLst>
        </c:dLbl>
      </c:pivotFmt>
      <c:pivotFmt>
        <c:idx val="2"/>
        <c:spPr>
          <a:solidFill>
            <a:schemeClr val="accent1"/>
          </a:solidFill>
          <a:ln>
            <a:noFill/>
          </a:ln>
          <a:effectLst/>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chemeClr val="accent5">
                      <a:lumMod val="50000"/>
                    </a:schemeClr>
                  </a:solidFill>
                  <a:latin typeface="+mn-lt"/>
                  <a:ea typeface="+mn-ea"/>
                  <a:cs typeface="+mn-cs"/>
                </a:defRPr>
              </a:pPr>
              <a:endParaRPr lang="es-CO"/>
            </a:p>
          </c:txPr>
          <c:showLegendKey val="0"/>
          <c:showVal val="0"/>
          <c:showCatName val="0"/>
          <c:showSerName val="0"/>
          <c:showPercent val="0"/>
          <c:showBubbleSize val="0"/>
          <c:extLst>
            <c:ext xmlns:c15="http://schemas.microsoft.com/office/drawing/2012/chart" uri="{CE6537A1-D6FC-4f65-9D91-7224C49458BB}"/>
          </c:extLst>
        </c:dLbl>
      </c:pivotFmt>
      <c:pivotFmt>
        <c:idx val="3"/>
        <c:spPr>
          <a:solidFill>
            <a:schemeClr val="accent1"/>
          </a:solidFill>
          <a:ln>
            <a:noFill/>
          </a:ln>
          <a:effectLst/>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chemeClr val="accent5">
                      <a:lumMod val="50000"/>
                    </a:schemeClr>
                  </a:solidFill>
                  <a:latin typeface="+mn-lt"/>
                  <a:ea typeface="+mn-ea"/>
                  <a:cs typeface="+mn-cs"/>
                </a:defRPr>
              </a:pPr>
              <a:endParaRPr lang="es-CO"/>
            </a:p>
          </c:txPr>
          <c:showLegendKey val="0"/>
          <c:showVal val="0"/>
          <c:showCatName val="0"/>
          <c:showSerName val="0"/>
          <c:showPercent val="0"/>
          <c:showBubbleSize val="0"/>
          <c:extLst>
            <c:ext xmlns:c15="http://schemas.microsoft.com/office/drawing/2012/chart" uri="{CE6537A1-D6FC-4f65-9D91-7224C49458BB}"/>
          </c:extLst>
        </c:dLbl>
      </c:pivotFmt>
      <c:pivotFmt>
        <c:idx val="4"/>
        <c:spPr>
          <a:solidFill>
            <a:schemeClr val="accent1"/>
          </a:solidFill>
          <a:ln>
            <a:noFill/>
          </a:ln>
          <a:effectLst/>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chemeClr val="accent5">
                      <a:lumMod val="50000"/>
                    </a:schemeClr>
                  </a:solidFill>
                  <a:latin typeface="+mn-lt"/>
                  <a:ea typeface="+mn-ea"/>
                  <a:cs typeface="+mn-cs"/>
                </a:defRPr>
              </a:pPr>
              <a:endParaRPr lang="es-CO"/>
            </a:p>
          </c:txPr>
          <c:showLegendKey val="0"/>
          <c:showVal val="0"/>
          <c:showCatName val="0"/>
          <c:showSerName val="0"/>
          <c:showPercent val="0"/>
          <c:showBubbleSize val="0"/>
          <c:extLst>
            <c:ext xmlns:c15="http://schemas.microsoft.com/office/drawing/2012/chart" uri="{CE6537A1-D6FC-4f65-9D91-7224C49458BB}"/>
          </c:extLst>
        </c:dLbl>
      </c:pivotFmt>
      <c:pivotFmt>
        <c:idx val="5"/>
        <c:spPr>
          <a:solidFill>
            <a:schemeClr val="accent1"/>
          </a:solidFill>
          <a:ln>
            <a:noFill/>
          </a:ln>
          <a:effectLst/>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chemeClr val="accent5">
                      <a:lumMod val="50000"/>
                    </a:schemeClr>
                  </a:solidFill>
                  <a:latin typeface="+mn-lt"/>
                  <a:ea typeface="+mn-ea"/>
                  <a:cs typeface="+mn-cs"/>
                </a:defRPr>
              </a:pPr>
              <a:endParaRPr lang="es-CO"/>
            </a:p>
          </c:txPr>
          <c:showLegendKey val="0"/>
          <c:showVal val="0"/>
          <c:showCatName val="0"/>
          <c:showSerName val="0"/>
          <c:showPercent val="0"/>
          <c:showBubbleSize val="0"/>
          <c:extLst>
            <c:ext xmlns:c15="http://schemas.microsoft.com/office/drawing/2012/chart" uri="{CE6537A1-D6FC-4f65-9D91-7224C49458BB}"/>
          </c:extLst>
        </c:dLbl>
      </c:pivotFmt>
      <c:pivotFmt>
        <c:idx val="6"/>
        <c:spPr>
          <a:solidFill>
            <a:schemeClr val="accent1"/>
          </a:solidFill>
          <a:ln>
            <a:noFill/>
          </a:ln>
          <a:effectLst/>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chemeClr val="accent5">
                      <a:lumMod val="50000"/>
                    </a:schemeClr>
                  </a:solidFill>
                  <a:latin typeface="+mn-lt"/>
                  <a:ea typeface="+mn-ea"/>
                  <a:cs typeface="+mn-cs"/>
                </a:defRPr>
              </a:pPr>
              <a:endParaRPr lang="es-CO"/>
            </a:p>
          </c:txPr>
          <c:showLegendKey val="0"/>
          <c:showVal val="0"/>
          <c:showCatName val="0"/>
          <c:showSerName val="0"/>
          <c:showPercent val="0"/>
          <c:showBubbleSize val="0"/>
          <c:extLst>
            <c:ext xmlns:c15="http://schemas.microsoft.com/office/drawing/2012/chart" uri="{CE6537A1-D6FC-4f65-9D91-7224C49458BB}"/>
          </c:extLst>
        </c:dLbl>
      </c:pivotFmt>
      <c:pivotFmt>
        <c:idx val="7"/>
        <c:spPr>
          <a:solidFill>
            <a:schemeClr val="accent1"/>
          </a:solidFill>
          <a:ln>
            <a:noFill/>
          </a:ln>
          <a:effectLst/>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chemeClr val="accent5">
                      <a:lumMod val="50000"/>
                    </a:schemeClr>
                  </a:solidFill>
                  <a:latin typeface="+mn-lt"/>
                  <a:ea typeface="+mn-ea"/>
                  <a:cs typeface="+mn-cs"/>
                </a:defRPr>
              </a:pPr>
              <a:endParaRPr lang="es-CO"/>
            </a:p>
          </c:txPr>
          <c:showLegendKey val="0"/>
          <c:showVal val="0"/>
          <c:showCatName val="0"/>
          <c:showSerName val="0"/>
          <c:showPercent val="0"/>
          <c:showBubbleSize val="0"/>
          <c:extLst>
            <c:ext xmlns:c15="http://schemas.microsoft.com/office/drawing/2012/chart" uri="{CE6537A1-D6FC-4f65-9D91-7224C49458BB}"/>
          </c:extLst>
        </c:dLbl>
      </c:pivotFmt>
      <c:pivotFmt>
        <c:idx val="8"/>
        <c:spPr>
          <a:solidFill>
            <a:schemeClr val="accent1"/>
          </a:solidFill>
          <a:ln>
            <a:noFill/>
          </a:ln>
          <a:effectLst/>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chemeClr val="accent5">
                      <a:lumMod val="50000"/>
                    </a:schemeClr>
                  </a:solidFill>
                  <a:latin typeface="+mn-lt"/>
                  <a:ea typeface="+mn-ea"/>
                  <a:cs typeface="+mn-cs"/>
                </a:defRPr>
              </a:pPr>
              <a:endParaRPr lang="es-CO"/>
            </a:p>
          </c:txPr>
          <c:showLegendKey val="0"/>
          <c:showVal val="0"/>
          <c:showCatName val="0"/>
          <c:showSerName val="0"/>
          <c:showPercent val="0"/>
          <c:showBubbleSize val="0"/>
          <c:extLst>
            <c:ext xmlns:c15="http://schemas.microsoft.com/office/drawing/2012/chart" uri="{CE6537A1-D6FC-4f65-9D91-7224C49458BB}"/>
          </c:extLst>
        </c:dLbl>
      </c:pivotFmt>
      <c:pivotFmt>
        <c:idx val="9"/>
        <c:spPr>
          <a:solidFill>
            <a:schemeClr val="accent1"/>
          </a:solidFill>
          <a:ln>
            <a:noFill/>
          </a:ln>
          <a:effectLst/>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chemeClr val="accent5">
                      <a:lumMod val="50000"/>
                    </a:schemeClr>
                  </a:solidFill>
                  <a:latin typeface="+mn-lt"/>
                  <a:ea typeface="+mn-ea"/>
                  <a:cs typeface="+mn-cs"/>
                </a:defRPr>
              </a:pPr>
              <a:endParaRPr lang="es-CO"/>
            </a:p>
          </c:txPr>
          <c:showLegendKey val="0"/>
          <c:showVal val="0"/>
          <c:showCatName val="0"/>
          <c:showSerName val="0"/>
          <c:showPercent val="0"/>
          <c:showBubbleSize val="0"/>
          <c:extLst>
            <c:ext xmlns:c15="http://schemas.microsoft.com/office/drawing/2012/chart" uri="{CE6537A1-D6FC-4f65-9D91-7224C49458BB}"/>
          </c:extLst>
        </c:dLbl>
      </c:pivotFmt>
      <c:pivotFmt>
        <c:idx val="10"/>
        <c:spPr>
          <a:solidFill>
            <a:schemeClr val="accent1"/>
          </a:solidFill>
          <a:ln>
            <a:noFill/>
          </a:ln>
          <a:effectLst/>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chemeClr val="accent5">
                      <a:lumMod val="50000"/>
                    </a:schemeClr>
                  </a:solidFill>
                  <a:latin typeface="+mn-lt"/>
                  <a:ea typeface="+mn-ea"/>
                  <a:cs typeface="+mn-cs"/>
                </a:defRPr>
              </a:pPr>
              <a:endParaRPr lang="es-CO"/>
            </a:p>
          </c:txPr>
          <c:showLegendKey val="0"/>
          <c:showVal val="0"/>
          <c:showCatName val="0"/>
          <c:showSerName val="0"/>
          <c:showPercent val="0"/>
          <c:showBubbleSize val="0"/>
          <c:extLst>
            <c:ext xmlns:c15="http://schemas.microsoft.com/office/drawing/2012/chart" uri="{CE6537A1-D6FC-4f65-9D91-7224C49458BB}"/>
          </c:extLst>
        </c:dLbl>
      </c:pivotFmt>
      <c:pivotFmt>
        <c:idx val="11"/>
        <c:spPr>
          <a:solidFill>
            <a:schemeClr val="accent1"/>
          </a:solidFill>
          <a:ln>
            <a:noFill/>
          </a:ln>
          <a:effectLst/>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chemeClr val="accent5">
                      <a:lumMod val="50000"/>
                    </a:schemeClr>
                  </a:solidFill>
                  <a:latin typeface="+mn-lt"/>
                  <a:ea typeface="+mn-ea"/>
                  <a:cs typeface="+mn-cs"/>
                </a:defRPr>
              </a:pPr>
              <a:endParaRPr lang="es-CO"/>
            </a:p>
          </c:txPr>
          <c:showLegendKey val="0"/>
          <c:showVal val="0"/>
          <c:showCatName val="0"/>
          <c:showSerName val="0"/>
          <c:showPercent val="0"/>
          <c:showBubbleSize val="0"/>
          <c:extLst>
            <c:ext xmlns:c15="http://schemas.microsoft.com/office/drawing/2012/chart" uri="{CE6537A1-D6FC-4f65-9D91-7224C49458BB}"/>
          </c:extLst>
        </c:dLbl>
      </c:pivotFmt>
      <c:pivotFmt>
        <c:idx val="12"/>
        <c:spPr>
          <a:solidFill>
            <a:schemeClr val="accent1"/>
          </a:solidFill>
          <a:ln>
            <a:noFill/>
          </a:ln>
          <a:effectLst/>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chemeClr val="accent5">
                      <a:lumMod val="50000"/>
                    </a:schemeClr>
                  </a:solidFill>
                  <a:latin typeface="+mn-lt"/>
                  <a:ea typeface="+mn-ea"/>
                  <a:cs typeface="+mn-cs"/>
                </a:defRPr>
              </a:pPr>
              <a:endParaRPr lang="es-CO"/>
            </a:p>
          </c:txPr>
          <c:showLegendKey val="0"/>
          <c:showVal val="0"/>
          <c:showCatName val="0"/>
          <c:showSerName val="0"/>
          <c:showPercent val="0"/>
          <c:showBubbleSize val="0"/>
          <c:extLst>
            <c:ext xmlns:c15="http://schemas.microsoft.com/office/drawing/2012/chart" uri="{CE6537A1-D6FC-4f65-9D91-7224C49458BB}"/>
          </c:extLst>
        </c:dLbl>
      </c:pivotFmt>
      <c:pivotFmt>
        <c:idx val="13"/>
        <c:spPr>
          <a:solidFill>
            <a:schemeClr val="accent1"/>
          </a:solidFill>
          <a:ln>
            <a:noFill/>
          </a:ln>
          <a:effectLst/>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chemeClr val="accent5">
                      <a:lumMod val="50000"/>
                    </a:schemeClr>
                  </a:solidFill>
                  <a:latin typeface="+mn-lt"/>
                  <a:ea typeface="+mn-ea"/>
                  <a:cs typeface="+mn-cs"/>
                </a:defRPr>
              </a:pPr>
              <a:endParaRPr lang="es-CO"/>
            </a:p>
          </c:txPr>
          <c:showLegendKey val="0"/>
          <c:showVal val="0"/>
          <c:showCatName val="0"/>
          <c:showSerName val="0"/>
          <c:showPercent val="0"/>
          <c:showBubbleSize val="0"/>
          <c:extLst>
            <c:ext xmlns:c15="http://schemas.microsoft.com/office/drawing/2012/chart" uri="{CE6537A1-D6FC-4f65-9D91-7224C49458BB}"/>
          </c:extLst>
        </c:dLbl>
      </c:pivotFmt>
      <c:pivotFmt>
        <c:idx val="14"/>
        <c:spPr>
          <a:solidFill>
            <a:schemeClr val="accent1"/>
          </a:solidFill>
          <a:ln>
            <a:noFill/>
          </a:ln>
          <a:effectLst/>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chemeClr val="accent5">
                      <a:lumMod val="50000"/>
                    </a:schemeClr>
                  </a:solidFill>
                  <a:latin typeface="+mn-lt"/>
                  <a:ea typeface="+mn-ea"/>
                  <a:cs typeface="+mn-cs"/>
                </a:defRPr>
              </a:pPr>
              <a:endParaRPr lang="es-CO"/>
            </a:p>
          </c:txPr>
          <c:showLegendKey val="0"/>
          <c:showVal val="0"/>
          <c:showCatName val="0"/>
          <c:showSerName val="0"/>
          <c:showPercent val="0"/>
          <c:showBubbleSize val="0"/>
          <c:extLst>
            <c:ext xmlns:c15="http://schemas.microsoft.com/office/drawing/2012/chart" uri="{CE6537A1-D6FC-4f65-9D91-7224C49458BB}"/>
          </c:extLst>
        </c:dLbl>
      </c:pivotFmt>
      <c:pivotFmt>
        <c:idx val="15"/>
        <c:spPr>
          <a:solidFill>
            <a:schemeClr val="accent1"/>
          </a:solidFill>
          <a:ln>
            <a:noFill/>
          </a:ln>
          <a:effectLst/>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chemeClr val="accent5">
                      <a:lumMod val="50000"/>
                    </a:schemeClr>
                  </a:solidFill>
                  <a:latin typeface="+mn-lt"/>
                  <a:ea typeface="+mn-ea"/>
                  <a:cs typeface="+mn-cs"/>
                </a:defRPr>
              </a:pPr>
              <a:endParaRPr lang="es-CO"/>
            </a:p>
          </c:txPr>
          <c:showLegendKey val="0"/>
          <c:showVal val="0"/>
          <c:showCatName val="0"/>
          <c:showSerName val="0"/>
          <c:showPercent val="0"/>
          <c:showBubbleSize val="0"/>
          <c:extLst>
            <c:ext xmlns:c15="http://schemas.microsoft.com/office/drawing/2012/chart" uri="{CE6537A1-D6FC-4f65-9D91-7224C49458BB}"/>
          </c:extLst>
        </c:dLbl>
      </c:pivotFmt>
      <c:pivotFmt>
        <c:idx val="16"/>
        <c:spPr>
          <a:solidFill>
            <a:schemeClr val="accent1"/>
          </a:solidFill>
          <a:ln>
            <a:noFill/>
          </a:ln>
          <a:effectLst/>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chemeClr val="accent5">
                      <a:lumMod val="50000"/>
                    </a:schemeClr>
                  </a:solidFill>
                  <a:latin typeface="+mn-lt"/>
                  <a:ea typeface="+mn-ea"/>
                  <a:cs typeface="+mn-cs"/>
                </a:defRPr>
              </a:pPr>
              <a:endParaRPr lang="es-CO"/>
            </a:p>
          </c:txPr>
          <c:showLegendKey val="0"/>
          <c:showVal val="0"/>
          <c:showCatName val="0"/>
          <c:showSerName val="0"/>
          <c:showPercent val="0"/>
          <c:showBubbleSize val="0"/>
          <c:extLst>
            <c:ext xmlns:c15="http://schemas.microsoft.com/office/drawing/2012/chart" uri="{CE6537A1-D6FC-4f65-9D91-7224C49458BB}"/>
          </c:extLst>
        </c:dLbl>
      </c:pivotFmt>
      <c:pivotFmt>
        <c:idx val="17"/>
        <c:spPr>
          <a:solidFill>
            <a:schemeClr val="accent1"/>
          </a:solidFill>
          <a:ln>
            <a:noFill/>
          </a:ln>
          <a:effectLst/>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chemeClr val="accent5">
                      <a:lumMod val="50000"/>
                    </a:schemeClr>
                  </a:solidFill>
                  <a:latin typeface="+mn-lt"/>
                  <a:ea typeface="+mn-ea"/>
                  <a:cs typeface="+mn-cs"/>
                </a:defRPr>
              </a:pPr>
              <a:endParaRPr lang="es-CO"/>
            </a:p>
          </c:txPr>
          <c:showLegendKey val="0"/>
          <c:showVal val="0"/>
          <c:showCatName val="0"/>
          <c:showSerName val="0"/>
          <c:showPercent val="0"/>
          <c:showBubbleSize val="0"/>
          <c:extLst>
            <c:ext xmlns:c15="http://schemas.microsoft.com/office/drawing/2012/chart" uri="{CE6537A1-D6FC-4f65-9D91-7224C49458BB}"/>
          </c:extLst>
        </c:dLbl>
      </c:pivotFmt>
    </c:pivotFmts>
    <c:plotArea>
      <c:layout/>
      <c:barChart>
        <c:barDir val="col"/>
        <c:grouping val="clustered"/>
        <c:varyColors val="0"/>
        <c:ser>
          <c:idx val="0"/>
          <c:order val="0"/>
          <c:tx>
            <c:strRef>
              <c:f>'Grafica3b (2)'!$B$3</c:f>
              <c:strCache>
                <c:ptCount val="1"/>
                <c:pt idx="0">
                  <c:v> Facturación</c:v>
                </c:pt>
              </c:strCache>
            </c:strRef>
          </c:tx>
          <c:spPr>
            <a:solidFill>
              <a:schemeClr val="accent1"/>
            </a:solidFill>
            <a:ln>
              <a:noFill/>
            </a:ln>
            <a:effectLst/>
            <a:scene3d>
              <a:camera prst="orthographicFront"/>
              <a:lightRig rig="threePt" dir="t"/>
            </a:scene3d>
            <a:sp3d>
              <a:bevelT w="190500" h="38100"/>
            </a:sp3d>
          </c:spPr>
          <c:invertIfNegative val="0"/>
          <c:cat>
            <c:multiLvlStrRef>
              <c:f>'Grafica3b (2)'!$A$4:$A$44</c:f>
              <c:multiLvlStrCache>
                <c:ptCount val="30"/>
                <c:lvl>
                  <c:pt idx="0">
                    <c:v>jun-24</c:v>
                  </c:pt>
                  <c:pt idx="1">
                    <c:v>jul-24</c:v>
                  </c:pt>
                  <c:pt idx="2">
                    <c:v>ago-24</c:v>
                  </c:pt>
                  <c:pt idx="3">
                    <c:v>sep-24</c:v>
                  </c:pt>
                  <c:pt idx="4">
                    <c:v>oct-24</c:v>
                  </c:pt>
                  <c:pt idx="5">
                    <c:v>nov-24</c:v>
                  </c:pt>
                  <c:pt idx="6">
                    <c:v>jun-24</c:v>
                  </c:pt>
                  <c:pt idx="7">
                    <c:v>jul-24</c:v>
                  </c:pt>
                  <c:pt idx="8">
                    <c:v>ago-24</c:v>
                  </c:pt>
                  <c:pt idx="9">
                    <c:v>sep-24</c:v>
                  </c:pt>
                  <c:pt idx="10">
                    <c:v>oct-24</c:v>
                  </c:pt>
                  <c:pt idx="11">
                    <c:v>nov-24</c:v>
                  </c:pt>
                  <c:pt idx="12">
                    <c:v>jun-24</c:v>
                  </c:pt>
                  <c:pt idx="13">
                    <c:v>jul-24</c:v>
                  </c:pt>
                  <c:pt idx="14">
                    <c:v>ago-24</c:v>
                  </c:pt>
                  <c:pt idx="15">
                    <c:v>sep-24</c:v>
                  </c:pt>
                  <c:pt idx="16">
                    <c:v>oct-24</c:v>
                  </c:pt>
                  <c:pt idx="17">
                    <c:v>nov-24</c:v>
                  </c:pt>
                  <c:pt idx="18">
                    <c:v>jun-24</c:v>
                  </c:pt>
                  <c:pt idx="19">
                    <c:v>jul-24</c:v>
                  </c:pt>
                  <c:pt idx="20">
                    <c:v>ago-24</c:v>
                  </c:pt>
                  <c:pt idx="21">
                    <c:v>sep-24</c:v>
                  </c:pt>
                  <c:pt idx="22">
                    <c:v>oct-24</c:v>
                  </c:pt>
                  <c:pt idx="23">
                    <c:v>nov-24</c:v>
                  </c:pt>
                  <c:pt idx="24">
                    <c:v>jun-24</c:v>
                  </c:pt>
                  <c:pt idx="25">
                    <c:v>jul-24</c:v>
                  </c:pt>
                  <c:pt idx="26">
                    <c:v>ago-24</c:v>
                  </c:pt>
                  <c:pt idx="27">
                    <c:v>sep-24</c:v>
                  </c:pt>
                  <c:pt idx="28">
                    <c:v>oct-24</c:v>
                  </c:pt>
                  <c:pt idx="29">
                    <c:v>nov-24</c:v>
                  </c:pt>
                </c:lvl>
                <c:lvl>
                  <c:pt idx="0">
                    <c:v>ASE1</c:v>
                  </c:pt>
                  <c:pt idx="6">
                    <c:v>ASE2</c:v>
                  </c:pt>
                  <c:pt idx="12">
                    <c:v>ASE3</c:v>
                  </c:pt>
                  <c:pt idx="18">
                    <c:v>ASE4</c:v>
                  </c:pt>
                  <c:pt idx="24">
                    <c:v>ASE5</c:v>
                  </c:pt>
                </c:lvl>
              </c:multiLvlStrCache>
            </c:multiLvlStrRef>
          </c:cat>
          <c:val>
            <c:numRef>
              <c:f>'Grafica3b (2)'!$B$4:$B$44</c:f>
              <c:numCache>
                <c:formatCode>"$"\ #,##0</c:formatCode>
                <c:ptCount val="30"/>
                <c:pt idx="0">
                  <c:v>38194.228690000004</c:v>
                </c:pt>
                <c:pt idx="1">
                  <c:v>47505.950560240002</c:v>
                </c:pt>
                <c:pt idx="2">
                  <c:v>41685.778974109999</c:v>
                </c:pt>
                <c:pt idx="3">
                  <c:v>41489.381569999998</c:v>
                </c:pt>
                <c:pt idx="4">
                  <c:v>34675.950559999997</c:v>
                </c:pt>
                <c:pt idx="5">
                  <c:v>46611.376439</c:v>
                </c:pt>
                <c:pt idx="6">
                  <c:v>33397.512647000003</c:v>
                </c:pt>
                <c:pt idx="7">
                  <c:v>48203.617377129995</c:v>
                </c:pt>
                <c:pt idx="8">
                  <c:v>30138.317021999999</c:v>
                </c:pt>
                <c:pt idx="9">
                  <c:v>53504.695711</c:v>
                </c:pt>
                <c:pt idx="10">
                  <c:v>32295.258810769999</c:v>
                </c:pt>
                <c:pt idx="11">
                  <c:v>49324.051649000001</c:v>
                </c:pt>
                <c:pt idx="12">
                  <c:v>23098.315490330002</c:v>
                </c:pt>
                <c:pt idx="13">
                  <c:v>26937.13497255</c:v>
                </c:pt>
                <c:pt idx="14">
                  <c:v>25147.79774097</c:v>
                </c:pt>
                <c:pt idx="15">
                  <c:v>25448.41492757</c:v>
                </c:pt>
                <c:pt idx="16">
                  <c:v>23521.51077153</c:v>
                </c:pt>
                <c:pt idx="17">
                  <c:v>26433.822722010002</c:v>
                </c:pt>
                <c:pt idx="18">
                  <c:v>22797.117553</c:v>
                </c:pt>
                <c:pt idx="19">
                  <c:v>19194.615157</c:v>
                </c:pt>
                <c:pt idx="20">
                  <c:v>22751.717499999999</c:v>
                </c:pt>
                <c:pt idx="21">
                  <c:v>23014.57991</c:v>
                </c:pt>
                <c:pt idx="22">
                  <c:v>23156.386743999999</c:v>
                </c:pt>
                <c:pt idx="23">
                  <c:v>19755.34707</c:v>
                </c:pt>
                <c:pt idx="24">
                  <c:v>20484.840572000001</c:v>
                </c:pt>
                <c:pt idx="25">
                  <c:v>20890.347942</c:v>
                </c:pt>
                <c:pt idx="26">
                  <c:v>20704.922951999997</c:v>
                </c:pt>
                <c:pt idx="27">
                  <c:v>20760.067657619998</c:v>
                </c:pt>
                <c:pt idx="28">
                  <c:v>20932.973661</c:v>
                </c:pt>
                <c:pt idx="29">
                  <c:v>21532.766344</c:v>
                </c:pt>
              </c:numCache>
            </c:numRef>
          </c:val>
          <c:extLst>
            <c:ext xmlns:c16="http://schemas.microsoft.com/office/drawing/2014/chart" uri="{C3380CC4-5D6E-409C-BE32-E72D297353CC}">
              <c16:uniqueId val="{00000000-546D-4A72-B395-E04E0A420927}"/>
            </c:ext>
          </c:extLst>
        </c:ser>
        <c:ser>
          <c:idx val="1"/>
          <c:order val="1"/>
          <c:tx>
            <c:strRef>
              <c:f>'Grafica3b (2)'!$C$3</c:f>
              <c:strCache>
                <c:ptCount val="1"/>
                <c:pt idx="0">
                  <c:v> Recaudo</c:v>
                </c:pt>
              </c:strCache>
            </c:strRef>
          </c:tx>
          <c:spPr>
            <a:solidFill>
              <a:schemeClr val="accent2"/>
            </a:solidFill>
            <a:ln>
              <a:noFill/>
            </a:ln>
            <a:effectLst/>
            <a:scene3d>
              <a:camera prst="orthographicFront"/>
              <a:lightRig rig="threePt" dir="t"/>
            </a:scene3d>
            <a:sp3d>
              <a:bevelT w="190500" h="38100"/>
            </a:sp3d>
          </c:spPr>
          <c:invertIfNegative val="0"/>
          <c:cat>
            <c:multiLvlStrRef>
              <c:f>'Grafica3b (2)'!$A$4:$A$44</c:f>
              <c:multiLvlStrCache>
                <c:ptCount val="30"/>
                <c:lvl>
                  <c:pt idx="0">
                    <c:v>jun-24</c:v>
                  </c:pt>
                  <c:pt idx="1">
                    <c:v>jul-24</c:v>
                  </c:pt>
                  <c:pt idx="2">
                    <c:v>ago-24</c:v>
                  </c:pt>
                  <c:pt idx="3">
                    <c:v>sep-24</c:v>
                  </c:pt>
                  <c:pt idx="4">
                    <c:v>oct-24</c:v>
                  </c:pt>
                  <c:pt idx="5">
                    <c:v>nov-24</c:v>
                  </c:pt>
                  <c:pt idx="6">
                    <c:v>jun-24</c:v>
                  </c:pt>
                  <c:pt idx="7">
                    <c:v>jul-24</c:v>
                  </c:pt>
                  <c:pt idx="8">
                    <c:v>ago-24</c:v>
                  </c:pt>
                  <c:pt idx="9">
                    <c:v>sep-24</c:v>
                  </c:pt>
                  <c:pt idx="10">
                    <c:v>oct-24</c:v>
                  </c:pt>
                  <c:pt idx="11">
                    <c:v>nov-24</c:v>
                  </c:pt>
                  <c:pt idx="12">
                    <c:v>jun-24</c:v>
                  </c:pt>
                  <c:pt idx="13">
                    <c:v>jul-24</c:v>
                  </c:pt>
                  <c:pt idx="14">
                    <c:v>ago-24</c:v>
                  </c:pt>
                  <c:pt idx="15">
                    <c:v>sep-24</c:v>
                  </c:pt>
                  <c:pt idx="16">
                    <c:v>oct-24</c:v>
                  </c:pt>
                  <c:pt idx="17">
                    <c:v>nov-24</c:v>
                  </c:pt>
                  <c:pt idx="18">
                    <c:v>jun-24</c:v>
                  </c:pt>
                  <c:pt idx="19">
                    <c:v>jul-24</c:v>
                  </c:pt>
                  <c:pt idx="20">
                    <c:v>ago-24</c:v>
                  </c:pt>
                  <c:pt idx="21">
                    <c:v>sep-24</c:v>
                  </c:pt>
                  <c:pt idx="22">
                    <c:v>oct-24</c:v>
                  </c:pt>
                  <c:pt idx="23">
                    <c:v>nov-24</c:v>
                  </c:pt>
                  <c:pt idx="24">
                    <c:v>jun-24</c:v>
                  </c:pt>
                  <c:pt idx="25">
                    <c:v>jul-24</c:v>
                  </c:pt>
                  <c:pt idx="26">
                    <c:v>ago-24</c:v>
                  </c:pt>
                  <c:pt idx="27">
                    <c:v>sep-24</c:v>
                  </c:pt>
                  <c:pt idx="28">
                    <c:v>oct-24</c:v>
                  </c:pt>
                  <c:pt idx="29">
                    <c:v>nov-24</c:v>
                  </c:pt>
                </c:lvl>
                <c:lvl>
                  <c:pt idx="0">
                    <c:v>ASE1</c:v>
                  </c:pt>
                  <c:pt idx="6">
                    <c:v>ASE2</c:v>
                  </c:pt>
                  <c:pt idx="12">
                    <c:v>ASE3</c:v>
                  </c:pt>
                  <c:pt idx="18">
                    <c:v>ASE4</c:v>
                  </c:pt>
                  <c:pt idx="24">
                    <c:v>ASE5</c:v>
                  </c:pt>
                </c:lvl>
              </c:multiLvlStrCache>
            </c:multiLvlStrRef>
          </c:cat>
          <c:val>
            <c:numRef>
              <c:f>'Grafica3b (2)'!$C$4:$C$44</c:f>
              <c:numCache>
                <c:formatCode>"$"\ #,##0</c:formatCode>
                <c:ptCount val="30"/>
                <c:pt idx="0">
                  <c:v>22679.345970999999</c:v>
                </c:pt>
                <c:pt idx="1">
                  <c:v>27565.798750000002</c:v>
                </c:pt>
                <c:pt idx="2">
                  <c:v>25426.652440999998</c:v>
                </c:pt>
                <c:pt idx="3">
                  <c:v>26595.852035</c:v>
                </c:pt>
                <c:pt idx="4">
                  <c:v>25621.985540999998</c:v>
                </c:pt>
                <c:pt idx="5">
                  <c:v>23802.176181999999</c:v>
                </c:pt>
                <c:pt idx="6">
                  <c:v>26253.991354000002</c:v>
                </c:pt>
                <c:pt idx="7">
                  <c:v>26197.283038000005</c:v>
                </c:pt>
                <c:pt idx="8">
                  <c:v>25582.797074999999</c:v>
                </c:pt>
                <c:pt idx="9">
                  <c:v>25677.087932999999</c:v>
                </c:pt>
                <c:pt idx="10">
                  <c:v>29139.202072</c:v>
                </c:pt>
                <c:pt idx="11">
                  <c:v>19766.740361</c:v>
                </c:pt>
                <c:pt idx="12">
                  <c:v>16163.522229</c:v>
                </c:pt>
                <c:pt idx="13">
                  <c:v>20488.672128999999</c:v>
                </c:pt>
                <c:pt idx="14">
                  <c:v>18530.797856000001</c:v>
                </c:pt>
                <c:pt idx="15">
                  <c:v>19412.791808999998</c:v>
                </c:pt>
                <c:pt idx="16">
                  <c:v>19095.386052999998</c:v>
                </c:pt>
                <c:pt idx="17">
                  <c:v>17624.924379</c:v>
                </c:pt>
                <c:pt idx="18">
                  <c:v>11830.630660999999</c:v>
                </c:pt>
                <c:pt idx="19">
                  <c:v>16224.721899999997</c:v>
                </c:pt>
                <c:pt idx="20">
                  <c:v>12368.104230999999</c:v>
                </c:pt>
                <c:pt idx="21">
                  <c:v>15554.647417</c:v>
                </c:pt>
                <c:pt idx="22">
                  <c:v>13979.300284000001</c:v>
                </c:pt>
                <c:pt idx="23">
                  <c:v>12303.62291</c:v>
                </c:pt>
                <c:pt idx="24">
                  <c:v>13929.530999000001</c:v>
                </c:pt>
                <c:pt idx="25">
                  <c:v>17736.661107</c:v>
                </c:pt>
                <c:pt idx="26">
                  <c:v>15782.640926</c:v>
                </c:pt>
                <c:pt idx="27">
                  <c:v>16728.591084</c:v>
                </c:pt>
                <c:pt idx="28">
                  <c:v>16426.719883000002</c:v>
                </c:pt>
                <c:pt idx="29">
                  <c:v>15.648980999999999</c:v>
                </c:pt>
              </c:numCache>
            </c:numRef>
          </c:val>
          <c:extLst>
            <c:ext xmlns:c16="http://schemas.microsoft.com/office/drawing/2014/chart" uri="{C3380CC4-5D6E-409C-BE32-E72D297353CC}">
              <c16:uniqueId val="{00000001-546D-4A72-B395-E04E0A420927}"/>
            </c:ext>
          </c:extLst>
        </c:ser>
        <c:dLbls>
          <c:showLegendKey val="0"/>
          <c:showVal val="0"/>
          <c:showCatName val="0"/>
          <c:showSerName val="0"/>
          <c:showPercent val="0"/>
          <c:showBubbleSize val="0"/>
        </c:dLbls>
        <c:gapWidth val="219"/>
        <c:overlap val="-27"/>
        <c:axId val="523166352"/>
        <c:axId val="423551120"/>
      </c:barChart>
      <c:catAx>
        <c:axId val="523166352"/>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00" b="0" i="0" u="none" strike="noStrike" kern="1200" baseline="0">
                <a:solidFill>
                  <a:schemeClr val="accent1">
                    <a:lumMod val="50000"/>
                  </a:schemeClr>
                </a:solidFill>
                <a:latin typeface="+mn-lt"/>
                <a:ea typeface="+mn-ea"/>
                <a:cs typeface="+mn-cs"/>
              </a:defRPr>
            </a:pPr>
            <a:endParaRPr lang="es-CO"/>
          </a:p>
        </c:txPr>
        <c:crossAx val="423551120"/>
        <c:crosses val="autoZero"/>
        <c:auto val="1"/>
        <c:lblAlgn val="ctr"/>
        <c:lblOffset val="100"/>
        <c:noMultiLvlLbl val="0"/>
      </c:catAx>
      <c:valAx>
        <c:axId val="423551120"/>
        <c:scaling>
          <c:orientation val="minMax"/>
        </c:scaling>
        <c:delete val="0"/>
        <c:axPos val="l"/>
        <c:majorGridlines>
          <c:spPr>
            <a:ln w="9525" cap="flat" cmpd="sng" algn="ctr">
              <a:solidFill>
                <a:schemeClr val="tx1">
                  <a:lumMod val="15000"/>
                  <a:lumOff val="85000"/>
                </a:schemeClr>
              </a:solidFill>
              <a:round/>
            </a:ln>
            <a:effectLst/>
          </c:spPr>
        </c:majorGridlines>
        <c:numFmt formatCode="&quot;$&quot;\ #,##0" sourceLinked="1"/>
        <c:majorTickMark val="none"/>
        <c:minorTickMark val="none"/>
        <c:tickLblPos val="nextTo"/>
        <c:spPr>
          <a:noFill/>
          <a:ln>
            <a:noFill/>
          </a:ln>
          <a:effectLst/>
        </c:spPr>
        <c:txPr>
          <a:bodyPr rot="-60000000" spcFirstLastPara="1" vertOverflow="ellipsis" vert="horz" wrap="square" anchor="ctr" anchorCtr="1"/>
          <a:lstStyle/>
          <a:p>
            <a:pPr>
              <a:defRPr sz="1100" b="0" i="0" u="none" strike="noStrike" kern="1200" baseline="0">
                <a:solidFill>
                  <a:schemeClr val="accent1">
                    <a:lumMod val="50000"/>
                  </a:schemeClr>
                </a:solidFill>
                <a:latin typeface="+mn-lt"/>
                <a:ea typeface="+mn-ea"/>
                <a:cs typeface="+mn-cs"/>
              </a:defRPr>
            </a:pPr>
            <a:endParaRPr lang="es-CO"/>
          </a:p>
        </c:txPr>
        <c:crossAx val="523166352"/>
        <c:crosses val="autoZero"/>
        <c:crossBetween val="between"/>
        <c:minorUnit val="1"/>
      </c:valAx>
      <c:spPr>
        <a:noFill/>
        <a:ln>
          <a:noFill/>
        </a:ln>
        <a:effectLst/>
      </c:spPr>
    </c:plotArea>
    <c:legend>
      <c:legendPos val="r"/>
      <c:overlay val="0"/>
      <c:spPr>
        <a:noFill/>
        <a:ln>
          <a:noFill/>
        </a:ln>
        <a:effectLst/>
      </c:spPr>
      <c:txPr>
        <a:bodyPr rot="0" spcFirstLastPara="1" vertOverflow="ellipsis" vert="horz" wrap="square" anchor="ctr" anchorCtr="1"/>
        <a:lstStyle/>
        <a:p>
          <a:pPr>
            <a:defRPr sz="1100" b="0" i="0" u="none" strike="noStrike" kern="1200" baseline="0">
              <a:solidFill>
                <a:schemeClr val="accent1">
                  <a:lumMod val="50000"/>
                </a:schemeClr>
              </a:solidFill>
              <a:latin typeface="+mn-lt"/>
              <a:ea typeface="+mn-ea"/>
              <a:cs typeface="+mn-cs"/>
            </a:defRPr>
          </a:pPr>
          <a:endParaRPr lang="es-CO"/>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100">
          <a:solidFill>
            <a:schemeClr val="accent1">
              <a:lumMod val="50000"/>
            </a:schemeClr>
          </a:solidFill>
        </a:defRPr>
      </a:pPr>
      <a:endParaRPr lang="es-CO"/>
    </a:p>
  </c:txPr>
  <c:externalData r:id="rId3">
    <c:autoUpdate val="0"/>
  </c:externalData>
  <c:extLst>
    <c:ext xmlns:c14="http://schemas.microsoft.com/office/drawing/2007/8/2/chart" uri="{781A3756-C4B2-4CAC-9D66-4F8BD8637D16}">
      <c14:pivotOptions>
        <c14:dropZoneFilter val="1"/>
        <c14:dropZoneCategories val="1"/>
        <c14:dropZoneData val="1"/>
        <c14:dropZoneSeries val="1"/>
        <c14:dropZonesVisible val="1"/>
      </c14:pivotOptions>
    </c:ext>
    <c:ext xmlns:c16="http://schemas.microsoft.com/office/drawing/2014/chart" uri="{E28EC0CA-F0BB-4C9C-879D-F8772B89E7AC}">
      <c16:pivotOptions16>
        <c16:showExpandCollapseFieldButtons val="1"/>
      </c16:pivotOptions16>
    </c:ext>
  </c:extLst>
</c:chartSpace>
</file>

<file path=ppt/charts/chart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pivotSource>
    <c:name>[Tablas presentacion - noviembre 2024 final.xlsx]Grafica4!TablaDinámica4</c:name>
    <c:fmtId val="43"/>
  </c:pivotSource>
  <c:chart>
    <c:autoTitleDeleted val="0"/>
    <c:pivotFmts>
      <c:pivotFmt>
        <c:idx val="0"/>
        <c:spPr>
          <a:solidFill>
            <a:schemeClr val="accent1"/>
          </a:solidFill>
          <a:ln>
            <a:noFill/>
          </a:ln>
          <a:effectLst/>
        </c:spPr>
        <c:marker>
          <c:symbol val="none"/>
        </c:marker>
        <c:dLbl>
          <c:idx val="0"/>
          <c:delete val="1"/>
          <c:extLst>
            <c:ext xmlns:c15="http://schemas.microsoft.com/office/drawing/2012/chart" uri="{CE6537A1-D6FC-4f65-9D91-7224C49458BB}"/>
          </c:extLst>
        </c:dLbl>
      </c:pivotFmt>
      <c:pivotFmt>
        <c:idx val="1"/>
        <c:spPr>
          <a:solidFill>
            <a:schemeClr val="accent2"/>
          </a:solidFill>
          <a:ln>
            <a:noFill/>
          </a:ln>
          <a:effectLst/>
        </c:spPr>
        <c:marker>
          <c:symbol val="none"/>
        </c:marker>
        <c:dLbl>
          <c:idx val="0"/>
          <c:delete val="1"/>
          <c:extLst>
            <c:ext xmlns:c15="http://schemas.microsoft.com/office/drawing/2012/chart" uri="{CE6537A1-D6FC-4f65-9D91-7224C49458BB}"/>
          </c:extLst>
        </c:dLbl>
      </c:pivotFmt>
      <c:pivotFmt>
        <c:idx val="2"/>
        <c:spPr>
          <a:solidFill>
            <a:schemeClr val="accent3"/>
          </a:solidFill>
          <a:ln>
            <a:noFill/>
          </a:ln>
          <a:effectLst/>
        </c:spPr>
        <c:marker>
          <c:symbol val="none"/>
        </c:marker>
        <c:dLbl>
          <c:idx val="0"/>
          <c:delete val="1"/>
          <c:extLst>
            <c:ext xmlns:c15="http://schemas.microsoft.com/office/drawing/2012/chart" uri="{CE6537A1-D6FC-4f65-9D91-7224C49458BB}"/>
          </c:extLst>
        </c:dLbl>
      </c:pivotFmt>
      <c:pivotFmt>
        <c:idx val="3"/>
        <c:spPr>
          <a:solidFill>
            <a:schemeClr val="accent4"/>
          </a:solidFill>
          <a:ln>
            <a:noFill/>
          </a:ln>
          <a:effectLst/>
        </c:spPr>
        <c:marker>
          <c:symbol val="none"/>
        </c:marker>
        <c:dLbl>
          <c:idx val="0"/>
          <c:delete val="1"/>
          <c:extLst>
            <c:ext xmlns:c15="http://schemas.microsoft.com/office/drawing/2012/chart" uri="{CE6537A1-D6FC-4f65-9D91-7224C49458BB}"/>
          </c:extLst>
        </c:dLbl>
      </c:pivotFmt>
      <c:pivotFmt>
        <c:idx val="4"/>
        <c:spPr>
          <a:solidFill>
            <a:schemeClr val="accent5"/>
          </a:solidFill>
          <a:ln>
            <a:noFill/>
          </a:ln>
          <a:effectLst/>
        </c:spPr>
        <c:marker>
          <c:symbol val="none"/>
        </c:marker>
        <c:dLbl>
          <c:idx val="0"/>
          <c:delete val="1"/>
          <c:extLst>
            <c:ext xmlns:c15="http://schemas.microsoft.com/office/drawing/2012/chart" uri="{CE6537A1-D6FC-4f65-9D91-7224C49458BB}"/>
          </c:extLst>
        </c:dLbl>
      </c:pivotFmt>
      <c:pivotFmt>
        <c:idx val="5"/>
        <c:spPr>
          <a:solidFill>
            <a:schemeClr val="accent6"/>
          </a:solidFill>
          <a:ln>
            <a:noFill/>
          </a:ln>
          <a:effectLst/>
        </c:spPr>
        <c:marker>
          <c:symbol val="none"/>
        </c:marker>
        <c:dLbl>
          <c:idx val="0"/>
          <c:delete val="1"/>
          <c:extLst>
            <c:ext xmlns:c15="http://schemas.microsoft.com/office/drawing/2012/chart" uri="{CE6537A1-D6FC-4f65-9D91-7224C49458BB}"/>
          </c:extLst>
        </c:dLbl>
      </c:pivotFmt>
      <c:pivotFmt>
        <c:idx val="6"/>
        <c:spPr>
          <a:solidFill>
            <a:schemeClr val="accent1">
              <a:lumMod val="60000"/>
            </a:schemeClr>
          </a:solidFill>
          <a:ln>
            <a:noFill/>
          </a:ln>
          <a:effectLst/>
        </c:spPr>
        <c:marker>
          <c:symbol val="none"/>
        </c:marker>
        <c:dLbl>
          <c:idx val="0"/>
          <c:delete val="1"/>
          <c:extLst>
            <c:ext xmlns:c15="http://schemas.microsoft.com/office/drawing/2012/chart" uri="{CE6537A1-D6FC-4f65-9D91-7224C49458BB}"/>
          </c:extLst>
        </c:dLbl>
      </c:pivotFmt>
      <c:pivotFmt>
        <c:idx val="7"/>
        <c:spPr>
          <a:solidFill>
            <a:schemeClr val="accent1"/>
          </a:solidFill>
          <a:ln>
            <a:noFill/>
          </a:ln>
          <a:effectLst/>
        </c:spPr>
        <c:marker>
          <c:symbol val="none"/>
        </c:marker>
        <c:dLbl>
          <c:idx val="0"/>
          <c:delete val="1"/>
          <c:extLst>
            <c:ext xmlns:c15="http://schemas.microsoft.com/office/drawing/2012/chart" uri="{CE6537A1-D6FC-4f65-9D91-7224C49458BB}"/>
          </c:extLst>
        </c:dLbl>
      </c:pivotFmt>
      <c:pivotFmt>
        <c:idx val="8"/>
        <c:spPr>
          <a:solidFill>
            <a:schemeClr val="accent2"/>
          </a:solidFill>
          <a:ln>
            <a:noFill/>
          </a:ln>
          <a:effectLst/>
        </c:spPr>
        <c:marker>
          <c:symbol val="none"/>
        </c:marker>
        <c:dLbl>
          <c:idx val="0"/>
          <c:delete val="1"/>
          <c:extLst>
            <c:ext xmlns:c15="http://schemas.microsoft.com/office/drawing/2012/chart" uri="{CE6537A1-D6FC-4f65-9D91-7224C49458BB}"/>
          </c:extLst>
        </c:dLbl>
      </c:pivotFmt>
      <c:pivotFmt>
        <c:idx val="9"/>
        <c:spPr>
          <a:solidFill>
            <a:schemeClr val="accent3"/>
          </a:solidFill>
          <a:ln>
            <a:noFill/>
          </a:ln>
          <a:effectLst/>
        </c:spPr>
        <c:marker>
          <c:symbol val="none"/>
        </c:marker>
        <c:dLbl>
          <c:idx val="0"/>
          <c:delete val="1"/>
          <c:extLst>
            <c:ext xmlns:c15="http://schemas.microsoft.com/office/drawing/2012/chart" uri="{CE6537A1-D6FC-4f65-9D91-7224C49458BB}"/>
          </c:extLst>
        </c:dLbl>
      </c:pivotFmt>
      <c:pivotFmt>
        <c:idx val="10"/>
        <c:spPr>
          <a:solidFill>
            <a:schemeClr val="accent4"/>
          </a:solidFill>
          <a:ln>
            <a:noFill/>
          </a:ln>
          <a:effectLst/>
        </c:spPr>
        <c:marker>
          <c:symbol val="none"/>
        </c:marker>
        <c:dLbl>
          <c:idx val="0"/>
          <c:delete val="1"/>
          <c:extLst>
            <c:ext xmlns:c15="http://schemas.microsoft.com/office/drawing/2012/chart" uri="{CE6537A1-D6FC-4f65-9D91-7224C49458BB}"/>
          </c:extLst>
        </c:dLbl>
      </c:pivotFmt>
      <c:pivotFmt>
        <c:idx val="11"/>
        <c:spPr>
          <a:solidFill>
            <a:schemeClr val="accent5"/>
          </a:solidFill>
          <a:ln>
            <a:noFill/>
          </a:ln>
          <a:effectLst/>
        </c:spPr>
        <c:marker>
          <c:symbol val="none"/>
        </c:marker>
        <c:dLbl>
          <c:idx val="0"/>
          <c:delete val="1"/>
          <c:extLst>
            <c:ext xmlns:c15="http://schemas.microsoft.com/office/drawing/2012/chart" uri="{CE6537A1-D6FC-4f65-9D91-7224C49458BB}"/>
          </c:extLst>
        </c:dLbl>
      </c:pivotFmt>
      <c:pivotFmt>
        <c:idx val="12"/>
        <c:spPr>
          <a:solidFill>
            <a:schemeClr val="accent6"/>
          </a:solidFill>
          <a:ln>
            <a:noFill/>
          </a:ln>
          <a:effectLst/>
        </c:spPr>
        <c:marker>
          <c:symbol val="none"/>
        </c:marker>
        <c:dLbl>
          <c:idx val="0"/>
          <c:delete val="1"/>
          <c:extLst>
            <c:ext xmlns:c15="http://schemas.microsoft.com/office/drawing/2012/chart" uri="{CE6537A1-D6FC-4f65-9D91-7224C49458BB}"/>
          </c:extLst>
        </c:dLbl>
      </c:pivotFmt>
      <c:pivotFmt>
        <c:idx val="13"/>
        <c:spPr>
          <a:solidFill>
            <a:schemeClr val="accent1">
              <a:lumMod val="60000"/>
            </a:schemeClr>
          </a:solidFill>
          <a:ln>
            <a:noFill/>
          </a:ln>
          <a:effectLst/>
        </c:spPr>
        <c:marker>
          <c:symbol val="none"/>
        </c:marker>
        <c:dLbl>
          <c:idx val="0"/>
          <c:delete val="1"/>
          <c:extLst>
            <c:ext xmlns:c15="http://schemas.microsoft.com/office/drawing/2012/chart" uri="{CE6537A1-D6FC-4f65-9D91-7224C49458BB}"/>
          </c:extLst>
        </c:dLbl>
      </c:pivotFmt>
      <c:pivotFmt>
        <c:idx val="14"/>
        <c:spPr>
          <a:solidFill>
            <a:schemeClr val="accent1"/>
          </a:solidFill>
          <a:ln>
            <a:noFill/>
          </a:ln>
          <a:effectLst/>
        </c:spPr>
        <c:marker>
          <c:symbol val="none"/>
        </c:marker>
        <c:dLbl>
          <c:idx val="0"/>
          <c:delete val="1"/>
          <c:extLst>
            <c:ext xmlns:c15="http://schemas.microsoft.com/office/drawing/2012/chart" uri="{CE6537A1-D6FC-4f65-9D91-7224C49458BB}"/>
          </c:extLst>
        </c:dLbl>
      </c:pivotFmt>
      <c:pivotFmt>
        <c:idx val="15"/>
        <c:spPr>
          <a:solidFill>
            <a:schemeClr val="accent2"/>
          </a:solidFill>
          <a:ln>
            <a:noFill/>
          </a:ln>
          <a:effectLst/>
        </c:spPr>
        <c:marker>
          <c:symbol val="none"/>
        </c:marker>
        <c:dLbl>
          <c:idx val="0"/>
          <c:delete val="1"/>
          <c:extLst>
            <c:ext xmlns:c15="http://schemas.microsoft.com/office/drawing/2012/chart" uri="{CE6537A1-D6FC-4f65-9D91-7224C49458BB}"/>
          </c:extLst>
        </c:dLbl>
      </c:pivotFmt>
      <c:pivotFmt>
        <c:idx val="16"/>
        <c:spPr>
          <a:solidFill>
            <a:schemeClr val="accent3"/>
          </a:solidFill>
          <a:ln>
            <a:noFill/>
          </a:ln>
          <a:effectLst/>
        </c:spPr>
        <c:marker>
          <c:symbol val="none"/>
        </c:marker>
        <c:dLbl>
          <c:idx val="0"/>
          <c:delete val="1"/>
          <c:extLst>
            <c:ext xmlns:c15="http://schemas.microsoft.com/office/drawing/2012/chart" uri="{CE6537A1-D6FC-4f65-9D91-7224C49458BB}"/>
          </c:extLst>
        </c:dLbl>
      </c:pivotFmt>
      <c:pivotFmt>
        <c:idx val="17"/>
        <c:spPr>
          <a:solidFill>
            <a:schemeClr val="accent4"/>
          </a:solidFill>
          <a:ln>
            <a:noFill/>
          </a:ln>
          <a:effectLst/>
        </c:spPr>
        <c:marker>
          <c:symbol val="none"/>
        </c:marker>
        <c:dLbl>
          <c:idx val="0"/>
          <c:delete val="1"/>
          <c:extLst>
            <c:ext xmlns:c15="http://schemas.microsoft.com/office/drawing/2012/chart" uri="{CE6537A1-D6FC-4f65-9D91-7224C49458BB}"/>
          </c:extLst>
        </c:dLbl>
      </c:pivotFmt>
      <c:pivotFmt>
        <c:idx val="18"/>
        <c:spPr>
          <a:solidFill>
            <a:schemeClr val="accent5"/>
          </a:solidFill>
          <a:ln>
            <a:noFill/>
          </a:ln>
          <a:effectLst/>
        </c:spPr>
        <c:marker>
          <c:symbol val="none"/>
        </c:marker>
        <c:dLbl>
          <c:idx val="0"/>
          <c:delete val="1"/>
          <c:extLst>
            <c:ext xmlns:c15="http://schemas.microsoft.com/office/drawing/2012/chart" uri="{CE6537A1-D6FC-4f65-9D91-7224C49458BB}"/>
          </c:extLst>
        </c:dLbl>
      </c:pivotFmt>
      <c:pivotFmt>
        <c:idx val="19"/>
        <c:spPr>
          <a:solidFill>
            <a:schemeClr val="accent6"/>
          </a:solidFill>
          <a:ln>
            <a:noFill/>
          </a:ln>
          <a:effectLst/>
        </c:spPr>
        <c:marker>
          <c:symbol val="none"/>
        </c:marker>
        <c:dLbl>
          <c:idx val="0"/>
          <c:delete val="1"/>
          <c:extLst>
            <c:ext xmlns:c15="http://schemas.microsoft.com/office/drawing/2012/chart" uri="{CE6537A1-D6FC-4f65-9D91-7224C49458BB}"/>
          </c:extLst>
        </c:dLbl>
      </c:pivotFmt>
      <c:pivotFmt>
        <c:idx val="20"/>
        <c:spPr>
          <a:solidFill>
            <a:schemeClr val="accent1">
              <a:lumMod val="60000"/>
            </a:schemeClr>
          </a:solidFill>
          <a:ln>
            <a:noFill/>
          </a:ln>
          <a:effectLst/>
        </c:spPr>
        <c:marker>
          <c:symbol val="none"/>
        </c:marker>
        <c:dLbl>
          <c:idx val="0"/>
          <c:delete val="1"/>
          <c:extLst>
            <c:ext xmlns:c15="http://schemas.microsoft.com/office/drawing/2012/chart" uri="{CE6537A1-D6FC-4f65-9D91-7224C49458BB}"/>
          </c:extLst>
        </c:dLbl>
      </c:pivotFmt>
    </c:pivotFmts>
    <c:plotArea>
      <c:layout/>
      <c:barChart>
        <c:barDir val="col"/>
        <c:grouping val="clustered"/>
        <c:varyColors val="0"/>
        <c:ser>
          <c:idx val="0"/>
          <c:order val="0"/>
          <c:tx>
            <c:strRef>
              <c:f>Grafica4!$C$8:$C$9</c:f>
              <c:strCache>
                <c:ptCount val="1"/>
                <c:pt idx="0">
                  <c:v>2018</c:v>
                </c:pt>
              </c:strCache>
            </c:strRef>
          </c:tx>
          <c:spPr>
            <a:solidFill>
              <a:schemeClr val="accent1"/>
            </a:solidFill>
            <a:ln>
              <a:noFill/>
            </a:ln>
            <a:effectLst/>
            <a:scene3d>
              <a:camera prst="orthographicFront"/>
              <a:lightRig rig="threePt" dir="t"/>
            </a:scene3d>
            <a:sp3d>
              <a:bevelT w="190500" h="38100"/>
            </a:sp3d>
          </c:spPr>
          <c:invertIfNegative val="0"/>
          <c:cat>
            <c:strRef>
              <c:f>Grafica4!$B$10:$B$15</c:f>
              <c:strCache>
                <c:ptCount val="5"/>
                <c:pt idx="0">
                  <c:v>ASE1</c:v>
                </c:pt>
                <c:pt idx="1">
                  <c:v>ASE2</c:v>
                </c:pt>
                <c:pt idx="2">
                  <c:v>ASE3</c:v>
                </c:pt>
                <c:pt idx="3">
                  <c:v>ASE4</c:v>
                </c:pt>
                <c:pt idx="4">
                  <c:v>ASE5</c:v>
                </c:pt>
              </c:strCache>
            </c:strRef>
          </c:cat>
          <c:val>
            <c:numRef>
              <c:f>Grafica4!$C$10:$C$15</c:f>
              <c:numCache>
                <c:formatCode>#,##0</c:formatCode>
                <c:ptCount val="5"/>
                <c:pt idx="0">
                  <c:v>3758.7705139999998</c:v>
                </c:pt>
                <c:pt idx="1">
                  <c:v>-18580.143186000001</c:v>
                </c:pt>
                <c:pt idx="2">
                  <c:v>-5811.4044430000004</c:v>
                </c:pt>
                <c:pt idx="3">
                  <c:v>-1026.8579804999999</c:v>
                </c:pt>
                <c:pt idx="4">
                  <c:v>-3043.0094400000003</c:v>
                </c:pt>
              </c:numCache>
            </c:numRef>
          </c:val>
          <c:extLst>
            <c:ext xmlns:c16="http://schemas.microsoft.com/office/drawing/2014/chart" uri="{C3380CC4-5D6E-409C-BE32-E72D297353CC}">
              <c16:uniqueId val="{00000000-6B93-48C4-BAC8-1705E3DE1278}"/>
            </c:ext>
          </c:extLst>
        </c:ser>
        <c:ser>
          <c:idx val="1"/>
          <c:order val="1"/>
          <c:tx>
            <c:strRef>
              <c:f>Grafica4!$D$8:$D$9</c:f>
              <c:strCache>
                <c:ptCount val="1"/>
                <c:pt idx="0">
                  <c:v>2019</c:v>
                </c:pt>
              </c:strCache>
            </c:strRef>
          </c:tx>
          <c:spPr>
            <a:solidFill>
              <a:schemeClr val="accent2"/>
            </a:solidFill>
            <a:ln>
              <a:noFill/>
            </a:ln>
            <a:effectLst/>
            <a:scene3d>
              <a:camera prst="orthographicFront"/>
              <a:lightRig rig="threePt" dir="t"/>
            </a:scene3d>
            <a:sp3d>
              <a:bevelT w="190500" h="38100"/>
            </a:sp3d>
          </c:spPr>
          <c:invertIfNegative val="0"/>
          <c:cat>
            <c:strRef>
              <c:f>Grafica4!$B$10:$B$15</c:f>
              <c:strCache>
                <c:ptCount val="5"/>
                <c:pt idx="0">
                  <c:v>ASE1</c:v>
                </c:pt>
                <c:pt idx="1">
                  <c:v>ASE2</c:v>
                </c:pt>
                <c:pt idx="2">
                  <c:v>ASE3</c:v>
                </c:pt>
                <c:pt idx="3">
                  <c:v>ASE4</c:v>
                </c:pt>
                <c:pt idx="4">
                  <c:v>ASE5</c:v>
                </c:pt>
              </c:strCache>
            </c:strRef>
          </c:cat>
          <c:val>
            <c:numRef>
              <c:f>Grafica4!$D$10:$D$15</c:f>
              <c:numCache>
                <c:formatCode>#,##0</c:formatCode>
                <c:ptCount val="5"/>
                <c:pt idx="0">
                  <c:v>4782.0741260700006</c:v>
                </c:pt>
                <c:pt idx="1">
                  <c:v>-33593.661076620003</c:v>
                </c:pt>
                <c:pt idx="2">
                  <c:v>-10074.61419468</c:v>
                </c:pt>
                <c:pt idx="3">
                  <c:v>-1423.6404196400001</c:v>
                </c:pt>
                <c:pt idx="4">
                  <c:v>-3524.4603404899999</c:v>
                </c:pt>
              </c:numCache>
            </c:numRef>
          </c:val>
          <c:extLst>
            <c:ext xmlns:c16="http://schemas.microsoft.com/office/drawing/2014/chart" uri="{C3380CC4-5D6E-409C-BE32-E72D297353CC}">
              <c16:uniqueId val="{00000001-6B93-48C4-BAC8-1705E3DE1278}"/>
            </c:ext>
          </c:extLst>
        </c:ser>
        <c:ser>
          <c:idx val="2"/>
          <c:order val="2"/>
          <c:tx>
            <c:strRef>
              <c:f>Grafica4!$E$8:$E$9</c:f>
              <c:strCache>
                <c:ptCount val="1"/>
                <c:pt idx="0">
                  <c:v>2020</c:v>
                </c:pt>
              </c:strCache>
            </c:strRef>
          </c:tx>
          <c:spPr>
            <a:solidFill>
              <a:schemeClr val="accent3"/>
            </a:solidFill>
            <a:ln>
              <a:noFill/>
            </a:ln>
            <a:effectLst/>
            <a:scene3d>
              <a:camera prst="orthographicFront"/>
              <a:lightRig rig="threePt" dir="t"/>
            </a:scene3d>
            <a:sp3d>
              <a:bevelT w="190500" h="38100"/>
            </a:sp3d>
          </c:spPr>
          <c:invertIfNegative val="0"/>
          <c:cat>
            <c:strRef>
              <c:f>Grafica4!$B$10:$B$15</c:f>
              <c:strCache>
                <c:ptCount val="5"/>
                <c:pt idx="0">
                  <c:v>ASE1</c:v>
                </c:pt>
                <c:pt idx="1">
                  <c:v>ASE2</c:v>
                </c:pt>
                <c:pt idx="2">
                  <c:v>ASE3</c:v>
                </c:pt>
                <c:pt idx="3">
                  <c:v>ASE4</c:v>
                </c:pt>
                <c:pt idx="4">
                  <c:v>ASE5</c:v>
                </c:pt>
              </c:strCache>
            </c:strRef>
          </c:cat>
          <c:val>
            <c:numRef>
              <c:f>Grafica4!$E$10:$E$15</c:f>
              <c:numCache>
                <c:formatCode>#,##0</c:formatCode>
                <c:ptCount val="5"/>
                <c:pt idx="0">
                  <c:v>3079.0322525900001</c:v>
                </c:pt>
                <c:pt idx="1">
                  <c:v>-41821.099161409998</c:v>
                </c:pt>
                <c:pt idx="2">
                  <c:v>-12903.534111430001</c:v>
                </c:pt>
                <c:pt idx="3">
                  <c:v>-2298.90243242</c:v>
                </c:pt>
                <c:pt idx="4">
                  <c:v>-4997.8289221900004</c:v>
                </c:pt>
              </c:numCache>
            </c:numRef>
          </c:val>
          <c:extLst>
            <c:ext xmlns:c16="http://schemas.microsoft.com/office/drawing/2014/chart" uri="{C3380CC4-5D6E-409C-BE32-E72D297353CC}">
              <c16:uniqueId val="{00000002-6B93-48C4-BAC8-1705E3DE1278}"/>
            </c:ext>
          </c:extLst>
        </c:ser>
        <c:ser>
          <c:idx val="3"/>
          <c:order val="3"/>
          <c:tx>
            <c:strRef>
              <c:f>Grafica4!$F$8:$F$9</c:f>
              <c:strCache>
                <c:ptCount val="1"/>
                <c:pt idx="0">
                  <c:v>2021</c:v>
                </c:pt>
              </c:strCache>
            </c:strRef>
          </c:tx>
          <c:spPr>
            <a:solidFill>
              <a:schemeClr val="accent4"/>
            </a:solidFill>
            <a:ln>
              <a:noFill/>
            </a:ln>
            <a:effectLst/>
            <a:scene3d>
              <a:camera prst="orthographicFront"/>
              <a:lightRig rig="threePt" dir="t"/>
            </a:scene3d>
            <a:sp3d>
              <a:bevelT w="190500" h="38100"/>
            </a:sp3d>
          </c:spPr>
          <c:invertIfNegative val="0"/>
          <c:cat>
            <c:strRef>
              <c:f>Grafica4!$B$10:$B$15</c:f>
              <c:strCache>
                <c:ptCount val="5"/>
                <c:pt idx="0">
                  <c:v>ASE1</c:v>
                </c:pt>
                <c:pt idx="1">
                  <c:v>ASE2</c:v>
                </c:pt>
                <c:pt idx="2">
                  <c:v>ASE3</c:v>
                </c:pt>
                <c:pt idx="3">
                  <c:v>ASE4</c:v>
                </c:pt>
                <c:pt idx="4">
                  <c:v>ASE5</c:v>
                </c:pt>
              </c:strCache>
            </c:strRef>
          </c:cat>
          <c:val>
            <c:numRef>
              <c:f>Grafica4!$F$10:$F$15</c:f>
              <c:numCache>
                <c:formatCode>#,##0</c:formatCode>
                <c:ptCount val="5"/>
                <c:pt idx="0">
                  <c:v>-9.0483527399985633</c:v>
                </c:pt>
                <c:pt idx="1">
                  <c:v>-46302.262963449997</c:v>
                </c:pt>
                <c:pt idx="2">
                  <c:v>-15145.95596282</c:v>
                </c:pt>
                <c:pt idx="3">
                  <c:v>-2353.4590596599996</c:v>
                </c:pt>
                <c:pt idx="4">
                  <c:v>-6945.3676525599994</c:v>
                </c:pt>
              </c:numCache>
            </c:numRef>
          </c:val>
          <c:extLst>
            <c:ext xmlns:c16="http://schemas.microsoft.com/office/drawing/2014/chart" uri="{C3380CC4-5D6E-409C-BE32-E72D297353CC}">
              <c16:uniqueId val="{00000003-6B93-48C4-BAC8-1705E3DE1278}"/>
            </c:ext>
          </c:extLst>
        </c:ser>
        <c:ser>
          <c:idx val="4"/>
          <c:order val="4"/>
          <c:tx>
            <c:strRef>
              <c:f>Grafica4!$G$8:$G$9</c:f>
              <c:strCache>
                <c:ptCount val="1"/>
                <c:pt idx="0">
                  <c:v>2022</c:v>
                </c:pt>
              </c:strCache>
            </c:strRef>
          </c:tx>
          <c:spPr>
            <a:solidFill>
              <a:schemeClr val="accent5"/>
            </a:solidFill>
            <a:ln>
              <a:noFill/>
            </a:ln>
            <a:effectLst/>
            <a:scene3d>
              <a:camera prst="orthographicFront"/>
              <a:lightRig rig="threePt" dir="t"/>
            </a:scene3d>
            <a:sp3d>
              <a:bevelT w="190500" h="38100"/>
            </a:sp3d>
          </c:spPr>
          <c:invertIfNegative val="0"/>
          <c:cat>
            <c:strRef>
              <c:f>Grafica4!$B$10:$B$15</c:f>
              <c:strCache>
                <c:ptCount val="5"/>
                <c:pt idx="0">
                  <c:v>ASE1</c:v>
                </c:pt>
                <c:pt idx="1">
                  <c:v>ASE2</c:v>
                </c:pt>
                <c:pt idx="2">
                  <c:v>ASE3</c:v>
                </c:pt>
                <c:pt idx="3">
                  <c:v>ASE4</c:v>
                </c:pt>
                <c:pt idx="4">
                  <c:v>ASE5</c:v>
                </c:pt>
              </c:strCache>
            </c:strRef>
          </c:cat>
          <c:val>
            <c:numRef>
              <c:f>Grafica4!$G$10:$G$15</c:f>
              <c:numCache>
                <c:formatCode>#,##0</c:formatCode>
                <c:ptCount val="5"/>
                <c:pt idx="0">
                  <c:v>-291.69124008999955</c:v>
                </c:pt>
                <c:pt idx="1">
                  <c:v>-46915.331710660001</c:v>
                </c:pt>
                <c:pt idx="2">
                  <c:v>-11897.006906539998</c:v>
                </c:pt>
                <c:pt idx="3">
                  <c:v>-2319.8018612100004</c:v>
                </c:pt>
                <c:pt idx="4">
                  <c:v>-7226.715757070001</c:v>
                </c:pt>
              </c:numCache>
            </c:numRef>
          </c:val>
          <c:extLst>
            <c:ext xmlns:c16="http://schemas.microsoft.com/office/drawing/2014/chart" uri="{C3380CC4-5D6E-409C-BE32-E72D297353CC}">
              <c16:uniqueId val="{00000004-6B93-48C4-BAC8-1705E3DE1278}"/>
            </c:ext>
          </c:extLst>
        </c:ser>
        <c:ser>
          <c:idx val="5"/>
          <c:order val="5"/>
          <c:tx>
            <c:strRef>
              <c:f>Grafica4!$H$8:$H$9</c:f>
              <c:strCache>
                <c:ptCount val="1"/>
                <c:pt idx="0">
                  <c:v>2023</c:v>
                </c:pt>
              </c:strCache>
            </c:strRef>
          </c:tx>
          <c:spPr>
            <a:solidFill>
              <a:schemeClr val="accent6"/>
            </a:solidFill>
            <a:ln>
              <a:noFill/>
            </a:ln>
            <a:effectLst/>
            <a:scene3d>
              <a:camera prst="orthographicFront"/>
              <a:lightRig rig="threePt" dir="t"/>
            </a:scene3d>
            <a:sp3d>
              <a:bevelT w="190500" h="38100"/>
            </a:sp3d>
          </c:spPr>
          <c:invertIfNegative val="0"/>
          <c:cat>
            <c:strRef>
              <c:f>Grafica4!$B$10:$B$15</c:f>
              <c:strCache>
                <c:ptCount val="5"/>
                <c:pt idx="0">
                  <c:v>ASE1</c:v>
                </c:pt>
                <c:pt idx="1">
                  <c:v>ASE2</c:v>
                </c:pt>
                <c:pt idx="2">
                  <c:v>ASE3</c:v>
                </c:pt>
                <c:pt idx="3">
                  <c:v>ASE4</c:v>
                </c:pt>
                <c:pt idx="4">
                  <c:v>ASE5</c:v>
                </c:pt>
              </c:strCache>
            </c:strRef>
          </c:cat>
          <c:val>
            <c:numRef>
              <c:f>Grafica4!$H$10:$H$15</c:f>
              <c:numCache>
                <c:formatCode>#,##0</c:formatCode>
                <c:ptCount val="5"/>
                <c:pt idx="0">
                  <c:v>-5642.5483217800002</c:v>
                </c:pt>
                <c:pt idx="1">
                  <c:v>-56160.507096470006</c:v>
                </c:pt>
                <c:pt idx="2">
                  <c:v>-14239.685130579996</c:v>
                </c:pt>
                <c:pt idx="3">
                  <c:v>-2541.3318708199986</c:v>
                </c:pt>
                <c:pt idx="4">
                  <c:v>-9096.9582339799999</c:v>
                </c:pt>
              </c:numCache>
            </c:numRef>
          </c:val>
          <c:extLst>
            <c:ext xmlns:c16="http://schemas.microsoft.com/office/drawing/2014/chart" uri="{C3380CC4-5D6E-409C-BE32-E72D297353CC}">
              <c16:uniqueId val="{00000005-6B93-48C4-BAC8-1705E3DE1278}"/>
            </c:ext>
          </c:extLst>
        </c:ser>
        <c:ser>
          <c:idx val="6"/>
          <c:order val="6"/>
          <c:tx>
            <c:strRef>
              <c:f>Grafica4!$I$8:$I$9</c:f>
              <c:strCache>
                <c:ptCount val="1"/>
                <c:pt idx="0">
                  <c:v>2024</c:v>
                </c:pt>
              </c:strCache>
            </c:strRef>
          </c:tx>
          <c:spPr>
            <a:solidFill>
              <a:schemeClr val="accent1">
                <a:lumMod val="60000"/>
              </a:schemeClr>
            </a:solidFill>
            <a:ln>
              <a:noFill/>
            </a:ln>
            <a:effectLst/>
            <a:scene3d>
              <a:camera prst="orthographicFront"/>
              <a:lightRig rig="threePt" dir="t"/>
            </a:scene3d>
            <a:sp3d>
              <a:bevelT w="190500" h="38100"/>
            </a:sp3d>
          </c:spPr>
          <c:invertIfNegative val="0"/>
          <c:cat>
            <c:strRef>
              <c:f>Grafica4!$B$10:$B$15</c:f>
              <c:strCache>
                <c:ptCount val="5"/>
                <c:pt idx="0">
                  <c:v>ASE1</c:v>
                </c:pt>
                <c:pt idx="1">
                  <c:v>ASE2</c:v>
                </c:pt>
                <c:pt idx="2">
                  <c:v>ASE3</c:v>
                </c:pt>
                <c:pt idx="3">
                  <c:v>ASE4</c:v>
                </c:pt>
                <c:pt idx="4">
                  <c:v>ASE5</c:v>
                </c:pt>
              </c:strCache>
            </c:strRef>
          </c:cat>
          <c:val>
            <c:numRef>
              <c:f>Grafica4!$I$10:$I$15</c:f>
              <c:numCache>
                <c:formatCode>#,##0</c:formatCode>
                <c:ptCount val="5"/>
                <c:pt idx="0">
                  <c:v>-9225.2013251999997</c:v>
                </c:pt>
                <c:pt idx="1">
                  <c:v>-63823.719747939991</c:v>
                </c:pt>
                <c:pt idx="2">
                  <c:v>-18405.570894610002</c:v>
                </c:pt>
                <c:pt idx="3">
                  <c:v>-6572.4216692100008</c:v>
                </c:pt>
                <c:pt idx="4">
                  <c:v>-9858.3093860499994</c:v>
                </c:pt>
              </c:numCache>
            </c:numRef>
          </c:val>
          <c:extLst>
            <c:ext xmlns:c16="http://schemas.microsoft.com/office/drawing/2014/chart" uri="{C3380CC4-5D6E-409C-BE32-E72D297353CC}">
              <c16:uniqueId val="{00000006-6B93-48C4-BAC8-1705E3DE1278}"/>
            </c:ext>
          </c:extLst>
        </c:ser>
        <c:dLbls>
          <c:showLegendKey val="0"/>
          <c:showVal val="0"/>
          <c:showCatName val="0"/>
          <c:showSerName val="0"/>
          <c:showPercent val="0"/>
          <c:showBubbleSize val="0"/>
        </c:dLbls>
        <c:gapWidth val="150"/>
        <c:axId val="359890687"/>
        <c:axId val="1"/>
      </c:barChart>
      <c:catAx>
        <c:axId val="359890687"/>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vert="horz"/>
          <a:lstStyle/>
          <a:p>
            <a:pPr>
              <a:defRPr/>
            </a:pPr>
            <a:endParaRPr lang="es-CO"/>
          </a:p>
        </c:txPr>
        <c:crossAx val="1"/>
        <c:crosses val="autoZero"/>
        <c:auto val="0"/>
        <c:lblAlgn val="ctr"/>
        <c:lblOffset val="100"/>
        <c:noMultiLvlLbl val="0"/>
      </c:catAx>
      <c:valAx>
        <c:axId val="1"/>
        <c:scaling>
          <c:orientation val="minMax"/>
        </c:scaling>
        <c:delete val="0"/>
        <c:axPos val="l"/>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vert="horz"/>
          <a:lstStyle/>
          <a:p>
            <a:pPr>
              <a:defRPr/>
            </a:pPr>
            <a:endParaRPr lang="es-CO"/>
          </a:p>
        </c:txPr>
        <c:crossAx val="359890687"/>
        <c:crosses val="autoZero"/>
        <c:crossBetween val="between"/>
      </c:valAx>
      <c:dTable>
        <c:showHorzBorder val="1"/>
        <c:showVertBorder val="1"/>
        <c:showOutline val="1"/>
        <c:showKeys val="1"/>
        <c:spPr>
          <a:noFill/>
          <a:ln w="9525" cap="flat" cmpd="sng" algn="ctr">
            <a:solidFill>
              <a:schemeClr val="tx1">
                <a:lumMod val="15000"/>
                <a:lumOff val="85000"/>
              </a:schemeClr>
            </a:solidFill>
            <a:round/>
          </a:ln>
          <a:effectLst/>
        </c:spPr>
      </c:dTable>
      <c:spPr>
        <a:pattFill prst="ltDnDiag">
          <a:fgClr>
            <a:schemeClr val="bg1">
              <a:lumMod val="85000"/>
            </a:schemeClr>
          </a:fgClr>
          <a:bgClr>
            <a:schemeClr val="bg1"/>
          </a:bgClr>
        </a:pattFill>
        <a:ln>
          <a:noFill/>
        </a:ln>
        <a:effectLst/>
      </c:spPr>
    </c:plotArea>
    <c:plotVisOnly val="1"/>
    <c:dispBlanksAs val="gap"/>
    <c:showDLblsOverMax val="0"/>
  </c:chart>
  <c:spPr>
    <a:solidFill>
      <a:schemeClr val="bg1"/>
    </a:solidFill>
    <a:ln w="9525" cap="flat" cmpd="sng" algn="ctr">
      <a:solidFill>
        <a:schemeClr val="tx1">
          <a:lumMod val="15000"/>
          <a:lumOff val="85000"/>
        </a:schemeClr>
      </a:solidFill>
      <a:round/>
    </a:ln>
    <a:effectLst/>
  </c:spPr>
  <c:txPr>
    <a:bodyPr/>
    <a:lstStyle/>
    <a:p>
      <a:pPr>
        <a:defRPr sz="1100">
          <a:solidFill>
            <a:schemeClr val="accent1">
              <a:lumMod val="50000"/>
            </a:schemeClr>
          </a:solidFill>
        </a:defRPr>
      </a:pPr>
      <a:endParaRPr lang="es-CO"/>
    </a:p>
  </c:txPr>
  <c:externalData r:id="rId1">
    <c:autoUpdate val="0"/>
  </c:externalData>
  <c:extLst>
    <c:ext xmlns:c14="http://schemas.microsoft.com/office/drawing/2007/8/2/chart" uri="{781A3756-C4B2-4CAC-9D66-4F8BD8637D16}">
      <c14:pivotOptions>
        <c14:dropZoneFilter val="1"/>
        <c14:dropZoneCategories val="1"/>
        <c14:dropZoneData val="1"/>
        <c14:dropZonesVisible val="1"/>
      </c14:pivotOptions>
    </c:ext>
  </c:extLst>
</c:chartSpace>
</file>

<file path=ppt/charts/colors1.xml><?xml version="1.0" encoding="utf-8"?>
<cs:colorStyle xmlns:cs="http://schemas.microsoft.com/office/drawing/2012/chartStyle" xmlns:a="http://schemas.openxmlformats.org/drawingml/2006/main" meth="withinLinear" id="19">
  <a:schemeClr val="accent6"/>
</cs:colorStyle>
</file>

<file path=ppt/charts/colors1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withinLinear" id="19">
  <a:schemeClr val="accent6"/>
</cs:colorStyle>
</file>

<file path=ppt/charts/colors2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xml><?xml version="1.0" encoding="utf-8"?>
<cs:colorStyle xmlns:cs="http://schemas.microsoft.com/office/drawing/2012/chartStyle" xmlns:a="http://schemas.openxmlformats.org/drawingml/2006/main" meth="withinLinear" id="19">
  <a:schemeClr val="accent6"/>
</cs:colorStyle>
</file>

<file path=ppt/charts/colors3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xml><?xml version="1.0" encoding="utf-8"?>
<cs:colorStyle xmlns:cs="http://schemas.microsoft.com/office/drawing/2012/chartStyle" xmlns:a="http://schemas.openxmlformats.org/drawingml/2006/main" meth="withinLinear" id="19">
  <a:schemeClr val="accent6"/>
</cs:colorStyle>
</file>

<file path=ppt/charts/colors4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11">
  <cs:axisTitle>
    <cs:lnRef idx="0"/>
    <cs:fillRef idx="0"/>
    <cs:effectRef idx="0"/>
    <cs:fontRef idx="minor">
      <a:schemeClr val="tx1">
        <a:lumMod val="50000"/>
        <a:lumOff val="50000"/>
      </a:schemeClr>
    </cs:fontRef>
    <cs:defRPr sz="900" kern="1200"/>
  </cs:axisTitle>
  <cs:categoryAxis>
    <cs:lnRef idx="0"/>
    <cs:fillRef idx="0"/>
    <cs:effectRef idx="0"/>
    <cs:fontRef idx="minor">
      <a:schemeClr val="tx1">
        <a:lumMod val="50000"/>
        <a:lumOff val="50000"/>
      </a:schemeClr>
    </cs:fontRef>
    <cs:defRPr sz="900" kern="1200"/>
  </cs:categoryAxis>
  <cs:chartArea mods="allowNoFillOverride allowNoLineOverride">
    <cs:lnRef idx="0"/>
    <cs:fillRef idx="0"/>
    <cs:effectRef idx="0"/>
    <cs:fontRef idx="minor">
      <a:schemeClr val="dk1"/>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65000"/>
        <a:lumOff val="35000"/>
      </a:schemeClr>
    </cs:fontRef>
    <cs:defRPr sz="900" kern="1200"/>
  </cs:dataLabel>
  <cs:dataLabelCallout>
    <cs:lnRef idx="0"/>
    <cs:fillRef idx="0"/>
    <cs:effectRef idx="0"/>
    <cs:fontRef idx="minor">
      <a:schemeClr val="bg1"/>
    </cs:fontRef>
    <cs:spPr>
      <a:solidFill>
        <a:schemeClr val="tx1">
          <a:lumMod val="35000"/>
          <a:lumOff val="65000"/>
        </a:schemeClr>
      </a:solidFill>
    </cs:spPr>
    <cs:defRPr sz="900"/>
    <cs:bodyPr rot="0" spcFirstLastPara="1" vertOverflow="clip" horzOverflow="clip" vert="horz" wrap="square" lIns="36576" tIns="18288" rIns="36576" bIns="18288" anchor="ctr" anchorCtr="1">
      <a:spAutoFit/>
    </cs:bodyPr>
  </cs:dataLabelCallout>
  <cs:dataPoint>
    <cs:lnRef idx="0">
      <cs:styleClr val="auto"/>
    </cs:lnRef>
    <cs:fillRef idx="0"/>
    <cs:effectRef idx="0"/>
    <cs:fontRef idx="minor">
      <a:schemeClr val="dk1"/>
    </cs:fontRef>
    <cs:spPr>
      <a:noFill/>
      <a:ln w="25400" cap="flat" cmpd="sng" algn="ctr">
        <a:solidFill>
          <a:schemeClr val="phClr"/>
        </a:solidFill>
        <a:miter lim="800000"/>
      </a:ln>
    </cs:spPr>
  </cs:dataPoint>
  <cs:dataPoint3D>
    <cs:lnRef idx="0">
      <cs:styleClr val="auto"/>
    </cs:lnRef>
    <cs:fillRef idx="0">
      <cs:styleClr val="auto"/>
    </cs:fillRef>
    <cs:effectRef idx="0"/>
    <cs:fontRef idx="minor">
      <a:schemeClr val="dk1"/>
    </cs:fontRef>
    <cs:spPr>
      <a:ln w="19050" cap="flat" cmpd="sng" algn="ctr">
        <a:solidFill>
          <a:schemeClr val="phClr"/>
        </a:solidFill>
        <a:miter lim="800000"/>
      </a:ln>
    </cs:spPr>
  </cs:dataPoint3D>
  <cs:dataPointLine>
    <cs:lnRef idx="0">
      <cs:styleClr val="auto"/>
    </cs:lnRef>
    <cs:fillRef idx="0"/>
    <cs:effectRef idx="0"/>
    <cs:fontRef idx="minor">
      <a:schemeClr val="dk1"/>
    </cs:fontRef>
    <cs:spPr>
      <a:ln w="28575" cap="rnd">
        <a:solidFill>
          <a:schemeClr val="phClr"/>
        </a:solidFill>
        <a:round/>
      </a:ln>
    </cs:spPr>
  </cs:dataPointLine>
  <cs:dataPointMarker>
    <cs:lnRef idx="0">
      <cs:styleClr val="auto"/>
    </cs:lnRef>
    <cs:fillRef idx="0">
      <cs:styleClr val="auto"/>
    </cs:fillRef>
    <cs:effectRef idx="0"/>
    <cs:fontRef idx="minor">
      <a:schemeClr val="dk1"/>
    </cs:fontRef>
    <cs:spPr>
      <a:ln w="19050" cap="rnd">
        <a:solidFill>
          <a:schemeClr val="phClr"/>
        </a:solidFill>
        <a:round/>
      </a:ln>
    </cs:spPr>
  </cs:dataPointMarker>
  <cs:dataPointMarkerLayout symbol="circle" size="6"/>
  <cs:dataPointWireframe>
    <cs:lnRef idx="0">
      <cs:styleClr val="auto"/>
    </cs:lnRef>
    <cs:fillRef idx="1"/>
    <cs:effectRef idx="0"/>
    <cs:fontRef idx="minor">
      <a:schemeClr val="tx1"/>
    </cs:fontRef>
    <cs:spPr>
      <a:ln w="9525">
        <a:solidFill>
          <a:schemeClr val="phClr"/>
        </a:solidFill>
      </a:ln>
    </cs:spPr>
  </cs:dataPointWireframe>
  <cs:dataTable>
    <cs:lnRef idx="0"/>
    <cs:fillRef idx="0"/>
    <cs:effectRef idx="0"/>
    <cs:fontRef idx="minor">
      <a:schemeClr val="tx1">
        <a:lumMod val="50000"/>
        <a:lumOff val="50000"/>
      </a:schemeClr>
    </cs:fontRef>
    <cs:spPr>
      <a:ln w="9525">
        <a:solidFill>
          <a:schemeClr val="tx1">
            <a:lumMod val="15000"/>
            <a:lumOff val="85000"/>
          </a:schemeClr>
        </a:solidFill>
      </a:ln>
    </cs:spPr>
    <cs:defRPr sz="900" kern="1200"/>
  </cs:dataTable>
  <cs:downBar>
    <cs:lnRef idx="0"/>
    <cs:fillRef idx="0"/>
    <cs:effectRef idx="0"/>
    <cs:fontRef idx="minor">
      <a:schemeClr val="dk1"/>
    </cs:fontRef>
    <cs:spPr>
      <a:solidFill>
        <a:schemeClr val="dk1">
          <a:lumMod val="75000"/>
          <a:lumOff val="25000"/>
        </a:schemeClr>
      </a:solidFill>
      <a:ln w="9525" cap="flat" cmpd="sng" algn="ctr">
        <a:solidFill>
          <a:schemeClr val="tx1">
            <a:lumMod val="50000"/>
            <a:lumOff val="50000"/>
          </a:schemeClr>
        </a:solidFill>
        <a:round/>
      </a:ln>
    </cs:spPr>
  </cs:downBar>
  <cs:dropLine>
    <cs:lnRef idx="0"/>
    <cs:fillRef idx="0"/>
    <cs:effectRef idx="0"/>
    <cs:fontRef idx="minor">
      <a:schemeClr val="dk1"/>
    </cs:fontRef>
    <cs:spPr>
      <a:ln w="9525" cap="flat" cmpd="sng" algn="ctr">
        <a:solidFill>
          <a:schemeClr val="tx1">
            <a:lumMod val="35000"/>
            <a:lumOff val="65000"/>
          </a:schemeClr>
        </a:solidFill>
        <a:round/>
      </a:ln>
    </cs:spPr>
  </cs:dropLine>
  <cs:errorBar>
    <cs:lnRef idx="0"/>
    <cs:fillRef idx="0"/>
    <cs:effectRef idx="0"/>
    <cs:fontRef idx="minor">
      <a:schemeClr val="dk1"/>
    </cs:fontRef>
    <cs:spPr>
      <a:ln w="9525" cap="flat" cmpd="sng" algn="ctr">
        <a:solidFill>
          <a:schemeClr val="tx1">
            <a:lumMod val="50000"/>
            <a:lumOff val="50000"/>
          </a:schemeClr>
        </a:solidFill>
        <a:round/>
      </a:ln>
    </cs:spPr>
  </cs:errorBar>
  <cs:floor>
    <cs:lnRef idx="0"/>
    <cs:fillRef idx="0"/>
    <cs:effectRef idx="0"/>
    <cs:fontRef idx="minor">
      <a:schemeClr val="dk1"/>
    </cs:fontRef>
  </cs:floor>
  <cs:gridlineMajor>
    <cs:lnRef idx="0"/>
    <cs:fillRef idx="0"/>
    <cs:effectRef idx="0"/>
    <cs:fontRef idx="minor">
      <a:schemeClr val="dk1"/>
    </cs:fontRef>
    <cs:spPr>
      <a:ln w="9525">
        <a:solidFill>
          <a:schemeClr val="tx1">
            <a:lumMod val="15000"/>
            <a:lumOff val="85000"/>
          </a:schemeClr>
        </a:solidFill>
      </a:ln>
    </cs:spPr>
  </cs:gridlineMajor>
  <cs:gridlineMinor>
    <cs:lnRef idx="0"/>
    <cs:fillRef idx="0"/>
    <cs:effectRef idx="0"/>
    <cs:fontRef idx="minor">
      <a:schemeClr val="dk1"/>
    </cs:fontRef>
    <cs:spPr>
      <a:ln w="9525">
        <a:solidFill>
          <a:schemeClr val="tx1">
            <a:lumMod val="5000"/>
            <a:lumOff val="95000"/>
          </a:schemeClr>
        </a:solidFill>
      </a:ln>
    </cs:spPr>
  </cs:gridlineMinor>
  <cs:hiLoLine>
    <cs:lnRef idx="0"/>
    <cs:fillRef idx="0"/>
    <cs:effectRef idx="0"/>
    <cs:fontRef idx="minor">
      <a:schemeClr val="dk1"/>
    </cs:fontRef>
    <cs:spPr>
      <a:ln w="9525" cap="flat" cmpd="sng" algn="ctr">
        <a:solidFill>
          <a:schemeClr val="tx1">
            <a:lumMod val="35000"/>
            <a:lumOff val="65000"/>
          </a:schemeClr>
        </a:solidFill>
        <a:round/>
      </a:ln>
    </cs:spPr>
  </cs:hiLoLine>
  <cs:leaderLine>
    <cs:lnRef idx="0"/>
    <cs:fillRef idx="0"/>
    <cs:effectRef idx="0"/>
    <cs:fontRef idx="minor">
      <a:schemeClr val="dk1"/>
    </cs:fontRef>
    <cs:spPr>
      <a:ln w="9525" cap="flat" cmpd="sng" algn="ctr">
        <a:solidFill>
          <a:schemeClr val="tx1">
            <a:lumMod val="35000"/>
            <a:lumOff val="65000"/>
          </a:schemeClr>
        </a:solidFill>
        <a:round/>
      </a:ln>
    </cs:spPr>
  </cs:leaderLine>
  <cs:legend>
    <cs:lnRef idx="0"/>
    <cs:fillRef idx="0"/>
    <cs:effectRef idx="0"/>
    <cs:fontRef idx="minor">
      <a:schemeClr val="tx1">
        <a:lumMod val="50000"/>
        <a:lumOff val="50000"/>
      </a:schemeClr>
    </cs:fontRef>
    <cs:defRPr sz="900" kern="1200"/>
  </cs:legend>
  <cs:plotArea mods="allowNoFillOverride allowNoLineOverride">
    <cs:lnRef idx="0"/>
    <cs:fillRef idx="0"/>
    <cs:effectRef idx="0"/>
    <cs:fontRef idx="minor">
      <a:schemeClr val="dk1"/>
    </cs:fontRef>
  </cs:plotArea>
  <cs:plotArea3D mods="allowNoFillOverride allowNoLineOverride">
    <cs:lnRef idx="0"/>
    <cs:fillRef idx="0"/>
    <cs:effectRef idx="0"/>
    <cs:fontRef idx="minor">
      <a:schemeClr val="dk1"/>
    </cs:fontRef>
  </cs:plotArea3D>
  <cs:seriesAxis>
    <cs:lnRef idx="0"/>
    <cs:fillRef idx="0"/>
    <cs:effectRef idx="0"/>
    <cs:fontRef idx="minor">
      <a:schemeClr val="tx1">
        <a:lumMod val="50000"/>
        <a:lumOff val="50000"/>
      </a:schemeClr>
    </cs:fontRef>
    <cs:defRPr sz="900" kern="1200"/>
  </cs:seriesAxis>
  <cs:seriesLine>
    <cs:lnRef idx="0"/>
    <cs:fillRef idx="0"/>
    <cs:effectRef idx="0"/>
    <cs:fontRef idx="minor">
      <a:schemeClr val="dk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00" b="0" kern="1200" cap="none" spc="50" baseline="0"/>
  </cs:title>
  <cs:trendline>
    <cs:lnRef idx="0">
      <cs:styleClr val="auto"/>
    </cs:lnRef>
    <cs:fillRef idx="0"/>
    <cs:effectRef idx="0"/>
    <cs:fontRef idx="minor">
      <a:schemeClr val="dk1"/>
    </cs:fontRef>
    <cs:spPr>
      <a:ln w="19050" cap="rnd">
        <a:solidFill>
          <a:schemeClr val="phClr"/>
        </a:solidFill>
      </a:ln>
    </cs:spPr>
  </cs:trendline>
  <cs:trendlineLabel>
    <cs:lnRef idx="0"/>
    <cs:fillRef idx="0"/>
    <cs:effectRef idx="0"/>
    <cs:fontRef idx="minor">
      <a:schemeClr val="tx1">
        <a:lumMod val="50000"/>
        <a:lumOff val="50000"/>
      </a:schemeClr>
    </cs:fontRef>
    <cs:defRPr sz="900" kern="1200"/>
  </cs:trendlineLabel>
  <cs:upBar>
    <cs:lnRef idx="0"/>
    <cs:fillRef idx="0"/>
    <cs:effectRef idx="0"/>
    <cs:fontRef idx="minor">
      <a:schemeClr val="dk1"/>
    </cs:fontRef>
    <cs:spPr>
      <a:solidFill>
        <a:schemeClr val="lt1"/>
      </a:solidFill>
      <a:ln w="9525" cap="flat" cmpd="sng" algn="ctr">
        <a:solidFill>
          <a:schemeClr val="tx1">
            <a:lumMod val="50000"/>
            <a:lumOff val="50000"/>
          </a:schemeClr>
        </a:solidFill>
        <a:round/>
      </a:ln>
    </cs:spPr>
  </cs:upBar>
  <cs:valueAxis>
    <cs:lnRef idx="0"/>
    <cs:fillRef idx="0"/>
    <cs:effectRef idx="0"/>
    <cs:fontRef idx="minor">
      <a:schemeClr val="tx1">
        <a:lumMod val="50000"/>
        <a:lumOff val="50000"/>
      </a:schemeClr>
    </cs:fontRef>
    <cs:defRPr sz="900" kern="1200"/>
  </cs:valueAxis>
  <cs:wall>
    <cs:lnRef idx="0"/>
    <cs:fillRef idx="0"/>
    <cs:effectRef idx="0"/>
    <cs:fontRef idx="minor">
      <a:schemeClr val="dk1"/>
    </cs:fontRef>
  </cs:wall>
</cs:chartStyle>
</file>

<file path=ppt/charts/style10.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11.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12.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13.xml><?xml version="1.0" encoding="utf-8"?>
<cs:chartStyle xmlns:cs="http://schemas.microsoft.com/office/drawing/2012/chartStyle" xmlns:a="http://schemas.openxmlformats.org/drawingml/2006/main" id="102">
  <cs:axisTitle>
    <cs:lnRef idx="0"/>
    <cs:fillRef idx="0"/>
    <cs:effectRef idx="0"/>
    <cs:fontRef idx="minor">
      <a:schemeClr val="tx1"/>
    </cs:fontRef>
    <cs:defRPr sz="1000" b="1" kern="1200"/>
  </cs:axisTitle>
  <cs:categoryAxis>
    <cs:lnRef idx="1">
      <a:schemeClr val="tx1">
        <a:tint val="75000"/>
      </a:schemeClr>
    </cs:lnRef>
    <cs:fillRef idx="0"/>
    <cs:effectRef idx="0"/>
    <cs:fontRef idx="minor">
      <a:schemeClr val="tx1"/>
    </cs:fontRef>
    <cs:spPr>
      <a:ln>
        <a:round/>
      </a:ln>
    </cs:spPr>
    <cs:defRPr sz="1000" kern="1200"/>
  </cs:categoryAxis>
  <cs:chartArea mods="allowNoFillOverride allowNoLineOverride">
    <cs:lnRef idx="1">
      <a:schemeClr val="tx1">
        <a:tint val="75000"/>
      </a:schemeClr>
    </cs:lnRef>
    <cs:fillRef idx="1">
      <a:schemeClr val="bg1"/>
    </cs:fillRef>
    <cs:effectRef idx="0"/>
    <cs:fontRef idx="minor">
      <a:schemeClr val="tx1"/>
    </cs:fontRef>
    <cs:spPr>
      <a:ln>
        <a:round/>
      </a:ln>
    </cs:spPr>
    <cs:defRPr sz="1000" kern="1200"/>
  </cs:chartArea>
  <cs:dataLabel>
    <cs:lnRef idx="0"/>
    <cs:fillRef idx="0"/>
    <cs:effectRef idx="0"/>
    <cs:fontRef idx="minor">
      <a:schemeClr val="tx1"/>
    </cs:fontRef>
    <cs:defRPr sz="1000" kern="1200"/>
  </cs:dataLabel>
  <cs:dataLabelCallout>
    <cs:lnRef idx="0"/>
    <cs:fillRef idx="0"/>
    <cs:effectRef idx="0"/>
    <cs:fontRef idx="minor">
      <a:schemeClr val="dk1"/>
    </cs:fontRef>
    <cs:spPr>
      <a:solidFill>
        <a:schemeClr val="lt1"/>
      </a:solidFill>
      <a:ln>
        <a:solidFill>
          <a:schemeClr val="dk1">
            <a:lumMod val="65000"/>
            <a:lumOff val="35000"/>
          </a:schemeClr>
        </a:solidFill>
      </a:ln>
    </cs:spPr>
    <cs:defRPr sz="1000" kern="1200"/>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1">
      <cs:styleClr val="auto"/>
    </cs:lnRef>
    <cs:lineWidthScale>3</cs:lineWidthScale>
    <cs:fillRef idx="0"/>
    <cs:effectRef idx="0"/>
    <cs:fontRef idx="minor">
      <a:schemeClr val="tx1"/>
    </cs:fontRef>
    <cs:spPr>
      <a:ln cap="rnd">
        <a:round/>
      </a:ln>
    </cs:spPr>
  </cs:dataPointLine>
  <cs:dataPointMarker>
    <cs:lnRef idx="1">
      <cs:styleClr val="auto"/>
    </cs:lnRef>
    <cs:fillRef idx="1">
      <cs:styleClr val="auto"/>
    </cs:fillRef>
    <cs:effectRef idx="0"/>
    <cs:fontRef idx="minor">
      <a:schemeClr val="tx1"/>
    </cs:fontRef>
    <cs:spPr>
      <a:ln>
        <a:round/>
      </a:ln>
    </cs:spPr>
  </cs:dataPointMarker>
  <cs:dataPointMarkerLayout/>
  <cs:dataPointWireframe>
    <cs:lnRef idx="1">
      <cs:styleClr val="auto"/>
    </cs:lnRef>
    <cs:fillRef idx="0"/>
    <cs:effectRef idx="0"/>
    <cs:fontRef idx="minor">
      <a:schemeClr val="tx1"/>
    </cs:fontRef>
    <cs:spPr>
      <a:ln>
        <a:round/>
      </a:ln>
    </cs:spPr>
  </cs:dataPointWireframe>
  <cs:dataTable>
    <cs:lnRef idx="1">
      <a:schemeClr val="tx1">
        <a:tint val="75000"/>
      </a:schemeClr>
    </cs:lnRef>
    <cs:fillRef idx="0"/>
    <cs:effectRef idx="0"/>
    <cs:fontRef idx="minor">
      <a:schemeClr val="tx1"/>
    </cs:fontRef>
    <cs:spPr>
      <a:ln>
        <a:round/>
      </a:ln>
    </cs:spPr>
    <cs:defRPr sz="1000" kern="1200"/>
  </cs:dataTable>
  <cs:downBar>
    <cs:lnRef idx="1">
      <a:schemeClr val="tx1"/>
    </cs:lnRef>
    <cs:fillRef idx="1">
      <a:schemeClr val="dk1">
        <a:tint val="95000"/>
      </a:schemeClr>
    </cs:fillRef>
    <cs:effectRef idx="0"/>
    <cs:fontRef idx="minor">
      <a:schemeClr val="tx1"/>
    </cs:fontRef>
    <cs:spPr>
      <a:ln>
        <a:round/>
      </a:ln>
    </cs:spPr>
  </cs:downBar>
  <cs:dropLine>
    <cs:lnRef idx="1">
      <a:schemeClr val="tx1"/>
    </cs:lnRef>
    <cs:fillRef idx="0"/>
    <cs:effectRef idx="0"/>
    <cs:fontRef idx="minor">
      <a:schemeClr val="tx1"/>
    </cs:fontRef>
    <cs:spPr>
      <a:ln>
        <a:round/>
      </a:ln>
    </cs:spPr>
  </cs:dropLine>
  <cs:errorBar>
    <cs:lnRef idx="1">
      <a:schemeClr val="tx1"/>
    </cs:lnRef>
    <cs:fillRef idx="1">
      <a:schemeClr val="tx1"/>
    </cs:fillRef>
    <cs:effectRef idx="0"/>
    <cs:fontRef idx="minor">
      <a:schemeClr val="tx1"/>
    </cs:fontRef>
    <cs:spPr>
      <a:ln>
        <a:round/>
      </a:ln>
    </cs:spPr>
  </cs:errorBar>
  <cs:floor>
    <cs:lnRef idx="1">
      <a:schemeClr val="tx1">
        <a:tint val="75000"/>
      </a:schemeClr>
    </cs:lnRef>
    <cs:fillRef idx="0"/>
    <cs:effectRef idx="0"/>
    <cs:fontRef idx="minor">
      <a:schemeClr val="tx1"/>
    </cs:fontRef>
    <cs:spPr>
      <a:ln>
        <a:round/>
      </a:ln>
    </cs:spPr>
  </cs:floor>
  <cs:gridlineMajor>
    <cs:lnRef idx="1">
      <a:schemeClr val="tx1">
        <a:tint val="75000"/>
      </a:schemeClr>
    </cs:lnRef>
    <cs:fillRef idx="0"/>
    <cs:effectRef idx="0"/>
    <cs:fontRef idx="minor">
      <a:schemeClr val="tx1"/>
    </cs:fontRef>
    <cs:spPr>
      <a:ln>
        <a:round/>
      </a:ln>
    </cs:spPr>
  </cs:gridlineMajor>
  <cs:gridlineMinor>
    <cs:lnRef idx="1">
      <a:schemeClr val="tx1">
        <a:tint val="50000"/>
      </a:schemeClr>
    </cs:lnRef>
    <cs:fillRef idx="0"/>
    <cs:effectRef idx="0"/>
    <cs:fontRef idx="minor">
      <a:schemeClr val="tx1"/>
    </cs:fontRef>
    <cs:spPr>
      <a:ln>
        <a:round/>
      </a:ln>
    </cs:spPr>
  </cs:gridlineMinor>
  <cs:hiLoLine>
    <cs:lnRef idx="1">
      <a:schemeClr val="tx1"/>
    </cs:lnRef>
    <cs:fillRef idx="0"/>
    <cs:effectRef idx="0"/>
    <cs:fontRef idx="minor">
      <a:schemeClr val="tx1"/>
    </cs:fontRef>
    <cs:spPr>
      <a:ln>
        <a:round/>
      </a:ln>
    </cs:spPr>
  </cs:hiLoLine>
  <cs:leaderLine>
    <cs:lnRef idx="1">
      <a:schemeClr val="tx1"/>
    </cs:lnRef>
    <cs:fillRef idx="0"/>
    <cs:effectRef idx="0"/>
    <cs:fontRef idx="minor">
      <a:schemeClr val="tx1"/>
    </cs:fontRef>
    <cs:spPr>
      <a:ln>
        <a:round/>
      </a:ln>
    </cs:spPr>
  </cs:leaderLine>
  <cs:legend>
    <cs:lnRef idx="0"/>
    <cs:fillRef idx="0"/>
    <cs:effectRef idx="0"/>
    <cs:fontRef idx="minor">
      <a:schemeClr val="tx1"/>
    </cs:fontRef>
    <cs:defRPr sz="1000" kern="1200"/>
  </cs:legend>
  <cs:plotArea mods="allowNoFillOverride allowNoLineOverride">
    <cs:lnRef idx="0"/>
    <cs:fillRef idx="1">
      <a:schemeClr val="bg1"/>
    </cs:fillRef>
    <cs:effectRef idx="0"/>
    <cs:fontRef idx="minor">
      <a:schemeClr val="tx1"/>
    </cs:fontRef>
  </cs:plotArea>
  <cs:plotArea3D>
    <cs:lnRef idx="0"/>
    <cs:fillRef idx="0"/>
    <cs:effectRef idx="0"/>
    <cs:fontRef idx="minor">
      <a:schemeClr val="tx1"/>
    </cs:fontRef>
  </cs:plotArea3D>
  <cs:seriesAxis>
    <cs:lnRef idx="1">
      <a:schemeClr val="tx1">
        <a:tint val="75000"/>
      </a:schemeClr>
    </cs:lnRef>
    <cs:fillRef idx="0"/>
    <cs:effectRef idx="0"/>
    <cs:fontRef idx="minor">
      <a:schemeClr val="tx1"/>
    </cs:fontRef>
    <cs:spPr>
      <a:ln>
        <a:round/>
      </a:ln>
    </cs:spPr>
    <cs:defRPr sz="1000" kern="1200"/>
  </cs:seriesAxis>
  <cs:seriesLine>
    <cs:lnRef idx="1">
      <a:schemeClr val="tx1"/>
    </cs:lnRef>
    <cs:fillRef idx="0"/>
    <cs:effectRef idx="0"/>
    <cs:fontRef idx="minor">
      <a:schemeClr val="tx1"/>
    </cs:fontRef>
    <cs:spPr>
      <a:ln>
        <a:round/>
      </a:ln>
    </cs:spPr>
  </cs:seriesLine>
  <cs:title>
    <cs:lnRef idx="0"/>
    <cs:fillRef idx="0"/>
    <cs:effectRef idx="0"/>
    <cs:fontRef idx="minor">
      <a:schemeClr val="tx1"/>
    </cs:fontRef>
    <cs:defRPr sz="1800" b="1" kern="1200"/>
  </cs:title>
  <cs:trendline>
    <cs:lnRef idx="1">
      <a:schemeClr val="tx1"/>
    </cs:lnRef>
    <cs:fillRef idx="0"/>
    <cs:effectRef idx="0"/>
    <cs:fontRef idx="minor">
      <a:schemeClr val="tx1"/>
    </cs:fontRef>
    <cs:spPr>
      <a:ln cap="rnd">
        <a:round/>
      </a:ln>
    </cs:spPr>
  </cs:trendline>
  <cs:trendlineLabel>
    <cs:lnRef idx="0"/>
    <cs:fillRef idx="0"/>
    <cs:effectRef idx="0"/>
    <cs:fontRef idx="minor">
      <a:schemeClr val="tx1"/>
    </cs:fontRef>
    <cs:defRPr sz="1000" kern="1200"/>
  </cs:trendlineLabel>
  <cs:upBar>
    <cs:lnRef idx="1">
      <a:schemeClr val="tx1"/>
    </cs:lnRef>
    <cs:fillRef idx="1">
      <a:schemeClr val="dk1">
        <a:tint val="5000"/>
      </a:schemeClr>
    </cs:fillRef>
    <cs:effectRef idx="0"/>
    <cs:fontRef idx="minor">
      <a:schemeClr val="tx1"/>
    </cs:fontRef>
    <cs:spPr>
      <a:ln>
        <a:round/>
      </a:ln>
    </cs:spPr>
  </cs:upBar>
  <cs:valueAxis>
    <cs:lnRef idx="1">
      <a:schemeClr val="tx1">
        <a:tint val="75000"/>
      </a:schemeClr>
    </cs:lnRef>
    <cs:fillRef idx="0"/>
    <cs:effectRef idx="0"/>
    <cs:fontRef idx="minor">
      <a:schemeClr val="tx1"/>
    </cs:fontRef>
    <cs:spPr>
      <a:ln>
        <a:round/>
      </a:ln>
    </cs:spPr>
    <cs:defRPr sz="1000" kern="1200"/>
  </cs:valueAxis>
  <cs:wall>
    <cs:lnRef idx="0"/>
    <cs:fillRef idx="0"/>
    <cs:effectRef idx="0"/>
    <cs:fontRef idx="minor">
      <a:schemeClr val="tx1"/>
    </cs:fontRef>
  </cs:wall>
</cs:chartStyle>
</file>

<file path=ppt/charts/style14.xml><?xml version="1.0" encoding="utf-8"?>
<cs:chartStyle xmlns:cs="http://schemas.microsoft.com/office/drawing/2012/chartStyle" xmlns:a="http://schemas.openxmlformats.org/drawingml/2006/main" id="102">
  <cs:axisTitle>
    <cs:lnRef idx="0"/>
    <cs:fillRef idx="0"/>
    <cs:effectRef idx="0"/>
    <cs:fontRef idx="minor">
      <a:schemeClr val="tx1"/>
    </cs:fontRef>
    <cs:defRPr sz="1000" b="1" kern="1200"/>
  </cs:axisTitle>
  <cs:categoryAxis>
    <cs:lnRef idx="1">
      <a:schemeClr val="tx1">
        <a:tint val="75000"/>
      </a:schemeClr>
    </cs:lnRef>
    <cs:fillRef idx="0"/>
    <cs:effectRef idx="0"/>
    <cs:fontRef idx="minor">
      <a:schemeClr val="tx1"/>
    </cs:fontRef>
    <cs:spPr>
      <a:ln>
        <a:round/>
      </a:ln>
    </cs:spPr>
    <cs:defRPr sz="1000" kern="1200"/>
  </cs:categoryAxis>
  <cs:chartArea mods="allowNoFillOverride allowNoLineOverride">
    <cs:lnRef idx="1">
      <a:schemeClr val="tx1">
        <a:tint val="75000"/>
      </a:schemeClr>
    </cs:lnRef>
    <cs:fillRef idx="1">
      <a:schemeClr val="bg1"/>
    </cs:fillRef>
    <cs:effectRef idx="0"/>
    <cs:fontRef idx="minor">
      <a:schemeClr val="tx1"/>
    </cs:fontRef>
    <cs:spPr>
      <a:ln>
        <a:round/>
      </a:ln>
    </cs:spPr>
    <cs:defRPr sz="1000" kern="1200"/>
  </cs:chartArea>
  <cs:dataLabel>
    <cs:lnRef idx="0"/>
    <cs:fillRef idx="0"/>
    <cs:effectRef idx="0"/>
    <cs:fontRef idx="minor">
      <a:schemeClr val="tx1"/>
    </cs:fontRef>
    <cs:defRPr sz="1000" kern="1200"/>
  </cs:dataLabel>
  <cs:dataLabelCallout>
    <cs:lnRef idx="0"/>
    <cs:fillRef idx="0"/>
    <cs:effectRef idx="0"/>
    <cs:fontRef idx="minor">
      <a:schemeClr val="dk1"/>
    </cs:fontRef>
    <cs:spPr>
      <a:solidFill>
        <a:schemeClr val="lt1"/>
      </a:solidFill>
      <a:ln>
        <a:solidFill>
          <a:schemeClr val="dk1">
            <a:lumMod val="65000"/>
            <a:lumOff val="35000"/>
          </a:schemeClr>
        </a:solidFill>
      </a:ln>
    </cs:spPr>
    <cs:defRPr sz="1000" kern="1200"/>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1">
      <cs:styleClr val="auto"/>
    </cs:lnRef>
    <cs:lineWidthScale>3</cs:lineWidthScale>
    <cs:fillRef idx="0"/>
    <cs:effectRef idx="0"/>
    <cs:fontRef idx="minor">
      <a:schemeClr val="tx1"/>
    </cs:fontRef>
    <cs:spPr>
      <a:ln cap="rnd">
        <a:round/>
      </a:ln>
    </cs:spPr>
  </cs:dataPointLine>
  <cs:dataPointMarker>
    <cs:lnRef idx="1">
      <cs:styleClr val="auto"/>
    </cs:lnRef>
    <cs:fillRef idx="1">
      <cs:styleClr val="auto"/>
    </cs:fillRef>
    <cs:effectRef idx="0"/>
    <cs:fontRef idx="minor">
      <a:schemeClr val="tx1"/>
    </cs:fontRef>
    <cs:spPr>
      <a:ln>
        <a:round/>
      </a:ln>
    </cs:spPr>
  </cs:dataPointMarker>
  <cs:dataPointMarkerLayout/>
  <cs:dataPointWireframe>
    <cs:lnRef idx="1">
      <cs:styleClr val="auto"/>
    </cs:lnRef>
    <cs:fillRef idx="0"/>
    <cs:effectRef idx="0"/>
    <cs:fontRef idx="minor">
      <a:schemeClr val="tx1"/>
    </cs:fontRef>
    <cs:spPr>
      <a:ln>
        <a:round/>
      </a:ln>
    </cs:spPr>
  </cs:dataPointWireframe>
  <cs:dataTable>
    <cs:lnRef idx="1">
      <a:schemeClr val="tx1">
        <a:tint val="75000"/>
      </a:schemeClr>
    </cs:lnRef>
    <cs:fillRef idx="0"/>
    <cs:effectRef idx="0"/>
    <cs:fontRef idx="minor">
      <a:schemeClr val="tx1"/>
    </cs:fontRef>
    <cs:spPr>
      <a:ln>
        <a:round/>
      </a:ln>
    </cs:spPr>
    <cs:defRPr sz="1000" kern="1200"/>
  </cs:dataTable>
  <cs:downBar>
    <cs:lnRef idx="1">
      <a:schemeClr val="tx1"/>
    </cs:lnRef>
    <cs:fillRef idx="1">
      <a:schemeClr val="dk1">
        <a:tint val="95000"/>
      </a:schemeClr>
    </cs:fillRef>
    <cs:effectRef idx="0"/>
    <cs:fontRef idx="minor">
      <a:schemeClr val="tx1"/>
    </cs:fontRef>
    <cs:spPr>
      <a:ln>
        <a:round/>
      </a:ln>
    </cs:spPr>
  </cs:downBar>
  <cs:dropLine>
    <cs:lnRef idx="1">
      <a:schemeClr val="tx1"/>
    </cs:lnRef>
    <cs:fillRef idx="0"/>
    <cs:effectRef idx="0"/>
    <cs:fontRef idx="minor">
      <a:schemeClr val="tx1"/>
    </cs:fontRef>
    <cs:spPr>
      <a:ln>
        <a:round/>
      </a:ln>
    </cs:spPr>
  </cs:dropLine>
  <cs:errorBar>
    <cs:lnRef idx="1">
      <a:schemeClr val="tx1"/>
    </cs:lnRef>
    <cs:fillRef idx="1">
      <a:schemeClr val="tx1"/>
    </cs:fillRef>
    <cs:effectRef idx="0"/>
    <cs:fontRef idx="minor">
      <a:schemeClr val="tx1"/>
    </cs:fontRef>
    <cs:spPr>
      <a:ln>
        <a:round/>
      </a:ln>
    </cs:spPr>
  </cs:errorBar>
  <cs:floor>
    <cs:lnRef idx="1">
      <a:schemeClr val="tx1">
        <a:tint val="75000"/>
      </a:schemeClr>
    </cs:lnRef>
    <cs:fillRef idx="0"/>
    <cs:effectRef idx="0"/>
    <cs:fontRef idx="minor">
      <a:schemeClr val="tx1"/>
    </cs:fontRef>
    <cs:spPr>
      <a:ln>
        <a:round/>
      </a:ln>
    </cs:spPr>
  </cs:floor>
  <cs:gridlineMajor>
    <cs:lnRef idx="1">
      <a:schemeClr val="tx1">
        <a:tint val="75000"/>
      </a:schemeClr>
    </cs:lnRef>
    <cs:fillRef idx="0"/>
    <cs:effectRef idx="0"/>
    <cs:fontRef idx="minor">
      <a:schemeClr val="tx1"/>
    </cs:fontRef>
    <cs:spPr>
      <a:ln>
        <a:round/>
      </a:ln>
    </cs:spPr>
  </cs:gridlineMajor>
  <cs:gridlineMinor>
    <cs:lnRef idx="1">
      <a:schemeClr val="tx1">
        <a:tint val="50000"/>
      </a:schemeClr>
    </cs:lnRef>
    <cs:fillRef idx="0"/>
    <cs:effectRef idx="0"/>
    <cs:fontRef idx="minor">
      <a:schemeClr val="tx1"/>
    </cs:fontRef>
    <cs:spPr>
      <a:ln>
        <a:round/>
      </a:ln>
    </cs:spPr>
  </cs:gridlineMinor>
  <cs:hiLoLine>
    <cs:lnRef idx="1">
      <a:schemeClr val="tx1"/>
    </cs:lnRef>
    <cs:fillRef idx="0"/>
    <cs:effectRef idx="0"/>
    <cs:fontRef idx="minor">
      <a:schemeClr val="tx1"/>
    </cs:fontRef>
    <cs:spPr>
      <a:ln>
        <a:round/>
      </a:ln>
    </cs:spPr>
  </cs:hiLoLine>
  <cs:leaderLine>
    <cs:lnRef idx="1">
      <a:schemeClr val="tx1"/>
    </cs:lnRef>
    <cs:fillRef idx="0"/>
    <cs:effectRef idx="0"/>
    <cs:fontRef idx="minor">
      <a:schemeClr val="tx1"/>
    </cs:fontRef>
    <cs:spPr>
      <a:ln>
        <a:round/>
      </a:ln>
    </cs:spPr>
  </cs:leaderLine>
  <cs:legend>
    <cs:lnRef idx="0"/>
    <cs:fillRef idx="0"/>
    <cs:effectRef idx="0"/>
    <cs:fontRef idx="minor">
      <a:schemeClr val="tx1"/>
    </cs:fontRef>
    <cs:defRPr sz="1000" kern="1200"/>
  </cs:legend>
  <cs:plotArea mods="allowNoFillOverride allowNoLineOverride">
    <cs:lnRef idx="0"/>
    <cs:fillRef idx="1">
      <a:schemeClr val="bg1"/>
    </cs:fillRef>
    <cs:effectRef idx="0"/>
    <cs:fontRef idx="minor">
      <a:schemeClr val="tx1"/>
    </cs:fontRef>
  </cs:plotArea>
  <cs:plotArea3D>
    <cs:lnRef idx="0"/>
    <cs:fillRef idx="0"/>
    <cs:effectRef idx="0"/>
    <cs:fontRef idx="minor">
      <a:schemeClr val="tx1"/>
    </cs:fontRef>
  </cs:plotArea3D>
  <cs:seriesAxis>
    <cs:lnRef idx="1">
      <a:schemeClr val="tx1">
        <a:tint val="75000"/>
      </a:schemeClr>
    </cs:lnRef>
    <cs:fillRef idx="0"/>
    <cs:effectRef idx="0"/>
    <cs:fontRef idx="minor">
      <a:schemeClr val="tx1"/>
    </cs:fontRef>
    <cs:spPr>
      <a:ln>
        <a:round/>
      </a:ln>
    </cs:spPr>
    <cs:defRPr sz="1000" kern="1200"/>
  </cs:seriesAxis>
  <cs:seriesLine>
    <cs:lnRef idx="1">
      <a:schemeClr val="tx1"/>
    </cs:lnRef>
    <cs:fillRef idx="0"/>
    <cs:effectRef idx="0"/>
    <cs:fontRef idx="minor">
      <a:schemeClr val="tx1"/>
    </cs:fontRef>
    <cs:spPr>
      <a:ln>
        <a:round/>
      </a:ln>
    </cs:spPr>
  </cs:seriesLine>
  <cs:title>
    <cs:lnRef idx="0"/>
    <cs:fillRef idx="0"/>
    <cs:effectRef idx="0"/>
    <cs:fontRef idx="minor">
      <a:schemeClr val="tx1"/>
    </cs:fontRef>
    <cs:defRPr sz="1800" b="1" kern="1200"/>
  </cs:title>
  <cs:trendline>
    <cs:lnRef idx="1">
      <a:schemeClr val="tx1"/>
    </cs:lnRef>
    <cs:fillRef idx="0"/>
    <cs:effectRef idx="0"/>
    <cs:fontRef idx="minor">
      <a:schemeClr val="tx1"/>
    </cs:fontRef>
    <cs:spPr>
      <a:ln cap="rnd">
        <a:round/>
      </a:ln>
    </cs:spPr>
  </cs:trendline>
  <cs:trendlineLabel>
    <cs:lnRef idx="0"/>
    <cs:fillRef idx="0"/>
    <cs:effectRef idx="0"/>
    <cs:fontRef idx="minor">
      <a:schemeClr val="tx1"/>
    </cs:fontRef>
    <cs:defRPr sz="1000" kern="1200"/>
  </cs:trendlineLabel>
  <cs:upBar>
    <cs:lnRef idx="1">
      <a:schemeClr val="tx1"/>
    </cs:lnRef>
    <cs:fillRef idx="1">
      <a:schemeClr val="dk1">
        <a:tint val="5000"/>
      </a:schemeClr>
    </cs:fillRef>
    <cs:effectRef idx="0"/>
    <cs:fontRef idx="minor">
      <a:schemeClr val="tx1"/>
    </cs:fontRef>
    <cs:spPr>
      <a:ln>
        <a:round/>
      </a:ln>
    </cs:spPr>
  </cs:upBar>
  <cs:valueAxis>
    <cs:lnRef idx="1">
      <a:schemeClr val="tx1">
        <a:tint val="75000"/>
      </a:schemeClr>
    </cs:lnRef>
    <cs:fillRef idx="0"/>
    <cs:effectRef idx="0"/>
    <cs:fontRef idx="minor">
      <a:schemeClr val="tx1"/>
    </cs:fontRef>
    <cs:spPr>
      <a:ln>
        <a:round/>
      </a:ln>
    </cs:spPr>
    <cs:defRPr sz="1000" kern="1200"/>
  </cs:valueAxis>
  <cs:wall>
    <cs:lnRef idx="0"/>
    <cs:fillRef idx="0"/>
    <cs:effectRef idx="0"/>
    <cs:fontRef idx="minor">
      <a:schemeClr val="tx1"/>
    </cs:fontRef>
  </cs:wall>
</cs:chartStyle>
</file>

<file path=ppt/charts/style15.xml><?xml version="1.0" encoding="utf-8"?>
<cs:chartStyle xmlns:cs="http://schemas.microsoft.com/office/drawing/2012/chartStyle" xmlns:a="http://schemas.openxmlformats.org/drawingml/2006/main" id="102">
  <cs:axisTitle>
    <cs:lnRef idx="0"/>
    <cs:fillRef idx="0"/>
    <cs:effectRef idx="0"/>
    <cs:fontRef idx="minor">
      <a:schemeClr val="tx1"/>
    </cs:fontRef>
    <cs:defRPr sz="1000" b="1" kern="1200"/>
  </cs:axisTitle>
  <cs:categoryAxis>
    <cs:lnRef idx="1">
      <a:schemeClr val="tx1">
        <a:tint val="75000"/>
      </a:schemeClr>
    </cs:lnRef>
    <cs:fillRef idx="0"/>
    <cs:effectRef idx="0"/>
    <cs:fontRef idx="minor">
      <a:schemeClr val="tx1"/>
    </cs:fontRef>
    <cs:spPr>
      <a:ln>
        <a:round/>
      </a:ln>
    </cs:spPr>
    <cs:defRPr sz="1000" kern="1200"/>
  </cs:categoryAxis>
  <cs:chartArea mods="allowNoFillOverride allowNoLineOverride">
    <cs:lnRef idx="1">
      <a:schemeClr val="tx1">
        <a:tint val="75000"/>
      </a:schemeClr>
    </cs:lnRef>
    <cs:fillRef idx="1">
      <a:schemeClr val="bg1"/>
    </cs:fillRef>
    <cs:effectRef idx="0"/>
    <cs:fontRef idx="minor">
      <a:schemeClr val="tx1"/>
    </cs:fontRef>
    <cs:spPr>
      <a:ln>
        <a:round/>
      </a:ln>
    </cs:spPr>
    <cs:defRPr sz="1000" kern="1200"/>
  </cs:chartArea>
  <cs:dataLabel>
    <cs:lnRef idx="0"/>
    <cs:fillRef idx="0"/>
    <cs:effectRef idx="0"/>
    <cs:fontRef idx="minor">
      <a:schemeClr val="tx1"/>
    </cs:fontRef>
    <cs:defRPr sz="1000" kern="1200"/>
  </cs:dataLabel>
  <cs:dataLabelCallout>
    <cs:lnRef idx="0"/>
    <cs:fillRef idx="0"/>
    <cs:effectRef idx="0"/>
    <cs:fontRef idx="minor">
      <a:schemeClr val="dk1"/>
    </cs:fontRef>
    <cs:spPr>
      <a:solidFill>
        <a:schemeClr val="lt1"/>
      </a:solidFill>
      <a:ln>
        <a:solidFill>
          <a:schemeClr val="dk1">
            <a:lumMod val="65000"/>
            <a:lumOff val="35000"/>
          </a:schemeClr>
        </a:solidFill>
      </a:ln>
    </cs:spPr>
    <cs:defRPr sz="1000" kern="1200"/>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1">
      <cs:styleClr val="auto"/>
    </cs:lnRef>
    <cs:lineWidthScale>3</cs:lineWidthScale>
    <cs:fillRef idx="0"/>
    <cs:effectRef idx="0"/>
    <cs:fontRef idx="minor">
      <a:schemeClr val="tx1"/>
    </cs:fontRef>
    <cs:spPr>
      <a:ln cap="rnd">
        <a:round/>
      </a:ln>
    </cs:spPr>
  </cs:dataPointLine>
  <cs:dataPointMarker>
    <cs:lnRef idx="1">
      <cs:styleClr val="auto"/>
    </cs:lnRef>
    <cs:fillRef idx="1">
      <cs:styleClr val="auto"/>
    </cs:fillRef>
    <cs:effectRef idx="0"/>
    <cs:fontRef idx="minor">
      <a:schemeClr val="tx1"/>
    </cs:fontRef>
    <cs:spPr>
      <a:ln>
        <a:round/>
      </a:ln>
    </cs:spPr>
  </cs:dataPointMarker>
  <cs:dataPointMarkerLayout/>
  <cs:dataPointWireframe>
    <cs:lnRef idx="1">
      <cs:styleClr val="auto"/>
    </cs:lnRef>
    <cs:fillRef idx="0"/>
    <cs:effectRef idx="0"/>
    <cs:fontRef idx="minor">
      <a:schemeClr val="tx1"/>
    </cs:fontRef>
    <cs:spPr>
      <a:ln>
        <a:round/>
      </a:ln>
    </cs:spPr>
  </cs:dataPointWireframe>
  <cs:dataTable>
    <cs:lnRef idx="1">
      <a:schemeClr val="tx1">
        <a:tint val="75000"/>
      </a:schemeClr>
    </cs:lnRef>
    <cs:fillRef idx="0"/>
    <cs:effectRef idx="0"/>
    <cs:fontRef idx="minor">
      <a:schemeClr val="tx1"/>
    </cs:fontRef>
    <cs:spPr>
      <a:ln>
        <a:round/>
      </a:ln>
    </cs:spPr>
    <cs:defRPr sz="1000" kern="1200"/>
  </cs:dataTable>
  <cs:downBar>
    <cs:lnRef idx="1">
      <a:schemeClr val="tx1"/>
    </cs:lnRef>
    <cs:fillRef idx="1">
      <a:schemeClr val="dk1">
        <a:tint val="95000"/>
      </a:schemeClr>
    </cs:fillRef>
    <cs:effectRef idx="0"/>
    <cs:fontRef idx="minor">
      <a:schemeClr val="tx1"/>
    </cs:fontRef>
    <cs:spPr>
      <a:ln>
        <a:round/>
      </a:ln>
    </cs:spPr>
  </cs:downBar>
  <cs:dropLine>
    <cs:lnRef idx="1">
      <a:schemeClr val="tx1"/>
    </cs:lnRef>
    <cs:fillRef idx="0"/>
    <cs:effectRef idx="0"/>
    <cs:fontRef idx="minor">
      <a:schemeClr val="tx1"/>
    </cs:fontRef>
    <cs:spPr>
      <a:ln>
        <a:round/>
      </a:ln>
    </cs:spPr>
  </cs:dropLine>
  <cs:errorBar>
    <cs:lnRef idx="1">
      <a:schemeClr val="tx1"/>
    </cs:lnRef>
    <cs:fillRef idx="1">
      <a:schemeClr val="tx1"/>
    </cs:fillRef>
    <cs:effectRef idx="0"/>
    <cs:fontRef idx="minor">
      <a:schemeClr val="tx1"/>
    </cs:fontRef>
    <cs:spPr>
      <a:ln>
        <a:round/>
      </a:ln>
    </cs:spPr>
  </cs:errorBar>
  <cs:floor>
    <cs:lnRef idx="1">
      <a:schemeClr val="tx1">
        <a:tint val="75000"/>
      </a:schemeClr>
    </cs:lnRef>
    <cs:fillRef idx="0"/>
    <cs:effectRef idx="0"/>
    <cs:fontRef idx="minor">
      <a:schemeClr val="tx1"/>
    </cs:fontRef>
    <cs:spPr>
      <a:ln>
        <a:round/>
      </a:ln>
    </cs:spPr>
  </cs:floor>
  <cs:gridlineMajor>
    <cs:lnRef idx="1">
      <a:schemeClr val="tx1">
        <a:tint val="75000"/>
      </a:schemeClr>
    </cs:lnRef>
    <cs:fillRef idx="0"/>
    <cs:effectRef idx="0"/>
    <cs:fontRef idx="minor">
      <a:schemeClr val="tx1"/>
    </cs:fontRef>
    <cs:spPr>
      <a:ln>
        <a:round/>
      </a:ln>
    </cs:spPr>
  </cs:gridlineMajor>
  <cs:gridlineMinor>
    <cs:lnRef idx="1">
      <a:schemeClr val="tx1">
        <a:tint val="50000"/>
      </a:schemeClr>
    </cs:lnRef>
    <cs:fillRef idx="0"/>
    <cs:effectRef idx="0"/>
    <cs:fontRef idx="minor">
      <a:schemeClr val="tx1"/>
    </cs:fontRef>
    <cs:spPr>
      <a:ln>
        <a:round/>
      </a:ln>
    </cs:spPr>
  </cs:gridlineMinor>
  <cs:hiLoLine>
    <cs:lnRef idx="1">
      <a:schemeClr val="tx1"/>
    </cs:lnRef>
    <cs:fillRef idx="0"/>
    <cs:effectRef idx="0"/>
    <cs:fontRef idx="minor">
      <a:schemeClr val="tx1"/>
    </cs:fontRef>
    <cs:spPr>
      <a:ln>
        <a:round/>
      </a:ln>
    </cs:spPr>
  </cs:hiLoLine>
  <cs:leaderLine>
    <cs:lnRef idx="1">
      <a:schemeClr val="tx1"/>
    </cs:lnRef>
    <cs:fillRef idx="0"/>
    <cs:effectRef idx="0"/>
    <cs:fontRef idx="minor">
      <a:schemeClr val="tx1"/>
    </cs:fontRef>
    <cs:spPr>
      <a:ln>
        <a:round/>
      </a:ln>
    </cs:spPr>
  </cs:leaderLine>
  <cs:legend>
    <cs:lnRef idx="0"/>
    <cs:fillRef idx="0"/>
    <cs:effectRef idx="0"/>
    <cs:fontRef idx="minor">
      <a:schemeClr val="tx1"/>
    </cs:fontRef>
    <cs:defRPr sz="1000" kern="1200"/>
  </cs:legend>
  <cs:plotArea mods="allowNoFillOverride allowNoLineOverride">
    <cs:lnRef idx="0"/>
    <cs:fillRef idx="1">
      <a:schemeClr val="bg1"/>
    </cs:fillRef>
    <cs:effectRef idx="0"/>
    <cs:fontRef idx="minor">
      <a:schemeClr val="tx1"/>
    </cs:fontRef>
  </cs:plotArea>
  <cs:plotArea3D>
    <cs:lnRef idx="0"/>
    <cs:fillRef idx="0"/>
    <cs:effectRef idx="0"/>
    <cs:fontRef idx="minor">
      <a:schemeClr val="tx1"/>
    </cs:fontRef>
  </cs:plotArea3D>
  <cs:seriesAxis>
    <cs:lnRef idx="1">
      <a:schemeClr val="tx1">
        <a:tint val="75000"/>
      </a:schemeClr>
    </cs:lnRef>
    <cs:fillRef idx="0"/>
    <cs:effectRef idx="0"/>
    <cs:fontRef idx="minor">
      <a:schemeClr val="tx1"/>
    </cs:fontRef>
    <cs:spPr>
      <a:ln>
        <a:round/>
      </a:ln>
    </cs:spPr>
    <cs:defRPr sz="1000" kern="1200"/>
  </cs:seriesAxis>
  <cs:seriesLine>
    <cs:lnRef idx="1">
      <a:schemeClr val="tx1"/>
    </cs:lnRef>
    <cs:fillRef idx="0"/>
    <cs:effectRef idx="0"/>
    <cs:fontRef idx="minor">
      <a:schemeClr val="tx1"/>
    </cs:fontRef>
    <cs:spPr>
      <a:ln>
        <a:round/>
      </a:ln>
    </cs:spPr>
  </cs:seriesLine>
  <cs:title>
    <cs:lnRef idx="0"/>
    <cs:fillRef idx="0"/>
    <cs:effectRef idx="0"/>
    <cs:fontRef idx="minor">
      <a:schemeClr val="tx1"/>
    </cs:fontRef>
    <cs:defRPr sz="1800" b="1" kern="1200"/>
  </cs:title>
  <cs:trendline>
    <cs:lnRef idx="1">
      <a:schemeClr val="tx1"/>
    </cs:lnRef>
    <cs:fillRef idx="0"/>
    <cs:effectRef idx="0"/>
    <cs:fontRef idx="minor">
      <a:schemeClr val="tx1"/>
    </cs:fontRef>
    <cs:spPr>
      <a:ln cap="rnd">
        <a:round/>
      </a:ln>
    </cs:spPr>
  </cs:trendline>
  <cs:trendlineLabel>
    <cs:lnRef idx="0"/>
    <cs:fillRef idx="0"/>
    <cs:effectRef idx="0"/>
    <cs:fontRef idx="minor">
      <a:schemeClr val="tx1"/>
    </cs:fontRef>
    <cs:defRPr sz="1000" kern="1200"/>
  </cs:trendlineLabel>
  <cs:upBar>
    <cs:lnRef idx="1">
      <a:schemeClr val="tx1"/>
    </cs:lnRef>
    <cs:fillRef idx="1">
      <a:schemeClr val="dk1">
        <a:tint val="5000"/>
      </a:schemeClr>
    </cs:fillRef>
    <cs:effectRef idx="0"/>
    <cs:fontRef idx="minor">
      <a:schemeClr val="tx1"/>
    </cs:fontRef>
    <cs:spPr>
      <a:ln>
        <a:round/>
      </a:ln>
    </cs:spPr>
  </cs:upBar>
  <cs:valueAxis>
    <cs:lnRef idx="1">
      <a:schemeClr val="tx1">
        <a:tint val="75000"/>
      </a:schemeClr>
    </cs:lnRef>
    <cs:fillRef idx="0"/>
    <cs:effectRef idx="0"/>
    <cs:fontRef idx="minor">
      <a:schemeClr val="tx1"/>
    </cs:fontRef>
    <cs:spPr>
      <a:ln>
        <a:round/>
      </a:ln>
    </cs:spPr>
    <cs:defRPr sz="1000" kern="1200"/>
  </cs:valueAxis>
  <cs:wall>
    <cs:lnRef idx="0"/>
    <cs:fillRef idx="0"/>
    <cs:effectRef idx="0"/>
    <cs:fontRef idx="minor">
      <a:schemeClr val="tx1"/>
    </cs:fontRef>
  </cs:wall>
</cs:chartStyle>
</file>

<file path=ppt/charts/style16.xml><?xml version="1.0" encoding="utf-8"?>
<cs:chartStyle xmlns:cs="http://schemas.microsoft.com/office/drawing/2012/chartStyle" xmlns:a="http://schemas.openxmlformats.org/drawingml/2006/main" id="262">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17.xml><?xml version="1.0" encoding="utf-8"?>
<cs:chartStyle xmlns:cs="http://schemas.microsoft.com/office/drawing/2012/chartStyle" xmlns:a="http://schemas.openxmlformats.org/drawingml/2006/main" id="266">
  <cs:axisTitle>
    <cs:lnRef idx="0"/>
    <cs:fillRef idx="0"/>
    <cs:effectRef idx="0"/>
    <cs:fontRef idx="minor">
      <a:schemeClr val="tx2"/>
    </cs:fontRef>
    <cs:defRPr sz="900" b="1" kern="1200"/>
  </cs:axisTitle>
  <cs:categoryAxis>
    <cs:lnRef idx="0"/>
    <cs:fillRef idx="0"/>
    <cs:effectRef idx="0"/>
    <cs:fontRef idx="minor">
      <a:schemeClr val="tx2"/>
    </cs:fontRef>
    <cs:spPr>
      <a:ln w="9525" cap="flat" cmpd="sng" algn="ctr">
        <a:solidFill>
          <a:schemeClr val="tx2">
            <a:lumMod val="15000"/>
            <a:lumOff val="85000"/>
          </a:schemeClr>
        </a:solidFill>
        <a:round/>
      </a:ln>
    </cs:spPr>
    <cs:defRPr sz="900" kern="1200"/>
  </cs:categoryAxis>
  <cs:chartArea mods="allowNoFillOverride allowNoLineOverride">
    <cs:lnRef idx="0"/>
    <cs:fillRef idx="0"/>
    <cs:effectRef idx="0"/>
    <cs:fontRef idx="minor">
      <a:schemeClr val="tx2"/>
    </cs:fontRef>
    <cs:spPr>
      <a:solidFill>
        <a:schemeClr val="bg1"/>
      </a:solidFill>
      <a:ln w="9525" cap="flat" cmpd="sng" algn="ctr">
        <a:solidFill>
          <a:schemeClr val="tx2">
            <a:lumMod val="15000"/>
            <a:lumOff val="85000"/>
          </a:schemeClr>
        </a:solidFill>
        <a:round/>
      </a:ln>
    </cs:spPr>
    <cs:defRPr sz="900" kern="1200"/>
  </cs:chartArea>
  <cs:dataLabel>
    <cs:lnRef idx="0"/>
    <cs:fillRef idx="0"/>
    <cs:effectRef idx="0"/>
    <cs:fontRef idx="minor">
      <a:schemeClr val="tx2"/>
    </cs:fontRef>
    <cs:defRPr sz="900" kern="1200"/>
  </cs:dataLabel>
  <cs:dataLabelCallout>
    <cs:lnRef idx="0"/>
    <cs:fillRef idx="0"/>
    <cs:effectRef idx="0"/>
    <cs:fontRef idx="minor">
      <a:schemeClr val="dk2">
        <a:lumMod val="7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3">
      <cs:styleClr val="auto"/>
    </cs:fillRef>
    <cs:effectRef idx="2"/>
    <cs:fontRef idx="minor">
      <a:schemeClr val="tx2"/>
    </cs:fontRef>
  </cs:dataPoint>
  <cs:dataPoint3D>
    <cs:lnRef idx="0"/>
    <cs:fillRef idx="3">
      <cs:styleClr val="auto"/>
    </cs:fillRef>
    <cs:effectRef idx="2"/>
    <cs:fontRef idx="minor">
      <a:schemeClr val="tx2"/>
    </cs:fontRef>
  </cs:dataPoint3D>
  <cs:dataPointLine>
    <cs:lnRef idx="0">
      <cs:styleClr val="auto"/>
    </cs:lnRef>
    <cs:fillRef idx="3"/>
    <cs:effectRef idx="2"/>
    <cs:fontRef idx="minor">
      <a:schemeClr val="tx2"/>
    </cs:fontRef>
    <cs:spPr>
      <a:ln w="31750" cap="rnd">
        <a:solidFill>
          <a:schemeClr val="phClr"/>
        </a:solidFill>
        <a:round/>
      </a:ln>
    </cs:spPr>
  </cs:dataPointLine>
  <cs:dataPointMarker>
    <cs:lnRef idx="0"/>
    <cs:fillRef idx="3">
      <cs:styleClr val="auto"/>
    </cs:fillRef>
    <cs:effectRef idx="2"/>
    <cs:fontRef idx="minor">
      <a:schemeClr val="tx2"/>
    </cs:fontRef>
    <cs:spPr>
      <a:ln w="12700">
        <a:solidFill>
          <a:schemeClr val="lt2"/>
        </a:solidFill>
        <a:round/>
      </a:ln>
    </cs:spPr>
  </cs:dataPointMarker>
  <cs:dataPointMarkerLayout symbol="circle" size="6"/>
  <cs:dataPointWireframe>
    <cs:lnRef idx="0">
      <cs:styleClr val="auto"/>
    </cs:lnRef>
    <cs:fillRef idx="3"/>
    <cs:effectRef idx="2"/>
    <cs:fontRef idx="minor">
      <a:schemeClr val="tx2"/>
    </cs:fontRef>
    <cs:spPr>
      <a:ln w="9525" cap="rnd">
        <a:solidFill>
          <a:schemeClr val="phClr"/>
        </a:solidFill>
        <a:round/>
      </a:ln>
    </cs:spPr>
  </cs:dataPointWireframe>
  <cs:dataTable>
    <cs:lnRef idx="0"/>
    <cs:fillRef idx="0"/>
    <cs:effectRef idx="0"/>
    <cs:fontRef idx="minor">
      <a:schemeClr val="tx2"/>
    </cs:fontRef>
    <cs:spPr>
      <a:ln w="9525">
        <a:solidFill>
          <a:schemeClr val="tx2">
            <a:lumMod val="15000"/>
            <a:lumOff val="85000"/>
          </a:schemeClr>
        </a:solidFill>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2"/>
    </cs:fontRef>
    <cs:spPr>
      <a:ln w="9525">
        <a:solidFill>
          <a:schemeClr val="tx2">
            <a:lumMod val="60000"/>
            <a:lumOff val="40000"/>
          </a:schemeClr>
        </a:solidFill>
        <a:prstDash val="dash"/>
      </a:ln>
    </cs:spPr>
  </cs:dropLine>
  <cs:errorBar>
    <cs:lnRef idx="0"/>
    <cs:fillRef idx="0"/>
    <cs:effectRef idx="0"/>
    <cs:fontRef idx="minor">
      <a:schemeClr val="tx2"/>
    </cs:fontRef>
    <cs:spPr>
      <a:ln w="9525">
        <a:solidFill>
          <a:schemeClr val="tx2">
            <a:lumMod val="75000"/>
          </a:schemeClr>
        </a:solidFill>
        <a:round/>
      </a:ln>
    </cs:spPr>
  </cs:errorBar>
  <cs:floor>
    <cs:lnRef idx="0"/>
    <cs:fillRef idx="0"/>
    <cs:effectRef idx="0"/>
    <cs:fontRef idx="minor">
      <a:schemeClr val="tx2"/>
    </cs:fontRef>
  </cs:floor>
  <cs:gridlineMajor>
    <cs:lnRef idx="0"/>
    <cs:fillRef idx="0"/>
    <cs:effectRef idx="0"/>
    <cs:fontRef idx="minor">
      <a:schemeClr val="tx2"/>
    </cs:fontRef>
    <cs:spPr>
      <a:ln w="9525" cap="flat" cmpd="sng" algn="ctr">
        <a:solidFill>
          <a:schemeClr val="tx2">
            <a:lumMod val="15000"/>
            <a:lumOff val="85000"/>
          </a:schemeClr>
        </a:solidFill>
        <a:round/>
      </a:ln>
    </cs:spPr>
  </cs:gridlineMajor>
  <cs:gridlineMinor>
    <cs:lnRef idx="0"/>
    <cs:fillRef idx="0"/>
    <cs:effectRef idx="0"/>
    <cs:fontRef idx="minor">
      <a:schemeClr val="tx2"/>
    </cs:fontRef>
    <cs:spPr>
      <a:ln>
        <a:solidFill>
          <a:schemeClr val="tx2">
            <a:lumMod val="5000"/>
            <a:lumOff val="95000"/>
          </a:schemeClr>
        </a:solidFill>
      </a:ln>
    </cs:spPr>
  </cs:gridlineMinor>
  <cs:hiLoLine>
    <cs:lnRef idx="0"/>
    <cs:fillRef idx="0"/>
    <cs:effectRef idx="0"/>
    <cs:fontRef idx="minor">
      <a:schemeClr val="tx2"/>
    </cs:fontRef>
    <cs:spPr>
      <a:ln w="9525">
        <a:solidFill>
          <a:schemeClr val="tx2">
            <a:lumMod val="60000"/>
            <a:lumOff val="40000"/>
          </a:schemeClr>
        </a:solidFill>
        <a:prstDash val="dash"/>
      </a:ln>
    </cs:spPr>
  </cs:hiLoLine>
  <cs:leaderLine>
    <cs:lnRef idx="0"/>
    <cs:fillRef idx="0"/>
    <cs:effectRef idx="0"/>
    <cs:fontRef idx="minor">
      <a:schemeClr val="tx2"/>
    </cs:fontRef>
    <cs:spPr>
      <a:ln w="9525">
        <a:solidFill>
          <a:schemeClr val="tx2">
            <a:lumMod val="35000"/>
            <a:lumOff val="65000"/>
          </a:schemeClr>
        </a:solidFill>
      </a:ln>
    </cs:spPr>
  </cs:leaderLine>
  <cs:legend>
    <cs:lnRef idx="0"/>
    <cs:fillRef idx="0"/>
    <cs:effectRef idx="0"/>
    <cs:fontRef idx="minor">
      <a:schemeClr val="tx2"/>
    </cs:fontRef>
    <cs:defRPr sz="900" kern="1200"/>
  </cs:legend>
  <cs:plotArea>
    <cs:lnRef idx="0"/>
    <cs:fillRef idx="0"/>
    <cs:effectRef idx="0"/>
    <cs:fontRef idx="minor">
      <a:schemeClr val="tx2"/>
    </cs:fontRef>
  </cs:plotArea>
  <cs:plotArea3D>
    <cs:lnRef idx="0"/>
    <cs:fillRef idx="0"/>
    <cs:effectRef idx="0"/>
    <cs:fontRef idx="minor">
      <a:schemeClr val="tx2"/>
    </cs:fontRef>
  </cs:plotArea3D>
  <cs:seriesAxis>
    <cs:lnRef idx="0"/>
    <cs:fillRef idx="0"/>
    <cs:effectRef idx="0"/>
    <cs:fontRef idx="minor">
      <a:schemeClr val="tx2"/>
    </cs:fontRef>
    <cs:spPr>
      <a:ln w="9525" cap="flat" cmpd="sng" algn="ctr">
        <a:solidFill>
          <a:schemeClr val="tx2">
            <a:lumMod val="15000"/>
            <a:lumOff val="85000"/>
          </a:schemeClr>
        </a:solidFill>
        <a:round/>
      </a:ln>
    </cs:spPr>
    <cs:defRPr sz="900" kern="1200"/>
  </cs:seriesAxis>
  <cs:seriesLine>
    <cs:lnRef idx="0"/>
    <cs:fillRef idx="0"/>
    <cs:effectRef idx="0"/>
    <cs:fontRef idx="minor">
      <a:schemeClr val="tx2"/>
    </cs:fontRef>
    <cs:spPr>
      <a:ln w="9525">
        <a:solidFill>
          <a:schemeClr val="tx2">
            <a:lumMod val="60000"/>
            <a:lumOff val="40000"/>
          </a:schemeClr>
        </a:solidFill>
        <a:prstDash val="dash"/>
      </a:ln>
    </cs:spPr>
  </cs:seriesLine>
  <cs:title>
    <cs:lnRef idx="0"/>
    <cs:fillRef idx="0"/>
    <cs:effectRef idx="0"/>
    <cs:fontRef idx="minor">
      <a:schemeClr val="tx2"/>
    </cs:fontRef>
    <cs:defRPr sz="1600" b="1" kern="1200"/>
  </cs:title>
  <cs:trendline>
    <cs:lnRef idx="0">
      <cs:styleClr val="auto"/>
    </cs:lnRef>
    <cs:fillRef idx="0"/>
    <cs:effectRef idx="0"/>
    <cs:fontRef idx="minor">
      <a:schemeClr val="tx2"/>
    </cs:fontRef>
    <cs:spPr>
      <a:ln w="19050" cap="rnd">
        <a:solidFill>
          <a:schemeClr val="phClr"/>
        </a:solidFill>
        <a:prstDash val="sysDash"/>
      </a:ln>
    </cs:spPr>
  </cs:trendline>
  <cs:trendlineLabel>
    <cs:lnRef idx="0"/>
    <cs:fillRef idx="0"/>
    <cs:effectRef idx="0"/>
    <cs:fontRef idx="minor">
      <a:schemeClr val="tx2"/>
    </cs:fontRef>
    <cs:defRPr sz="900" kern="1200"/>
  </cs:trendlineLabel>
  <cs:upBar>
    <cs:lnRef idx="0"/>
    <cs:fillRef idx="0"/>
    <cs:effectRef idx="0"/>
    <cs:fontRef idx="minor">
      <a:schemeClr val="tx2"/>
    </cs:fontRef>
    <cs:spPr>
      <a:solidFill>
        <a:schemeClr val="lt1"/>
      </a:solidFill>
      <a:ln w="9525">
        <a:solidFill>
          <a:schemeClr val="tx1">
            <a:lumMod val="15000"/>
            <a:lumOff val="85000"/>
          </a:schemeClr>
        </a:solidFill>
      </a:ln>
    </cs:spPr>
  </cs:upBar>
  <cs:valueAxis>
    <cs:lnRef idx="0"/>
    <cs:fillRef idx="0"/>
    <cs:effectRef idx="0"/>
    <cs:fontRef idx="minor">
      <a:schemeClr val="tx2"/>
    </cs:fontRef>
    <cs:defRPr sz="900" kern="1200"/>
  </cs:valueAxis>
  <cs:wall>
    <cs:lnRef idx="0"/>
    <cs:fillRef idx="0"/>
    <cs:effectRef idx="0"/>
    <cs:fontRef idx="minor">
      <a:schemeClr val="tx2"/>
    </cs:fontRef>
  </cs:wall>
</cs:chartStyle>
</file>

<file path=ppt/charts/style18.xml><?xml version="1.0" encoding="utf-8"?>
<cs:chartStyle xmlns:cs="http://schemas.microsoft.com/office/drawing/2012/chartStyle" xmlns:a="http://schemas.openxmlformats.org/drawingml/2006/main" id="262">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19.xml><?xml version="1.0" encoding="utf-8"?>
<cs:chartStyle xmlns:cs="http://schemas.microsoft.com/office/drawing/2012/chartStyle" xmlns:a="http://schemas.openxmlformats.org/drawingml/2006/main" id="262">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211">
  <cs:axisTitle>
    <cs:lnRef idx="0"/>
    <cs:fillRef idx="0"/>
    <cs:effectRef idx="0"/>
    <cs:fontRef idx="minor">
      <a:schemeClr val="tx1">
        <a:lumMod val="50000"/>
        <a:lumOff val="50000"/>
      </a:schemeClr>
    </cs:fontRef>
    <cs:defRPr sz="900" kern="1200"/>
  </cs:axisTitle>
  <cs:categoryAxis>
    <cs:lnRef idx="0"/>
    <cs:fillRef idx="0"/>
    <cs:effectRef idx="0"/>
    <cs:fontRef idx="minor">
      <a:schemeClr val="tx1">
        <a:lumMod val="50000"/>
        <a:lumOff val="50000"/>
      </a:schemeClr>
    </cs:fontRef>
    <cs:defRPr sz="900" kern="1200"/>
  </cs:categoryAxis>
  <cs:chartArea mods="allowNoFillOverride allowNoLineOverride">
    <cs:lnRef idx="0"/>
    <cs:fillRef idx="0"/>
    <cs:effectRef idx="0"/>
    <cs:fontRef idx="minor">
      <a:schemeClr val="dk1"/>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65000"/>
        <a:lumOff val="35000"/>
      </a:schemeClr>
    </cs:fontRef>
    <cs:defRPr sz="900" kern="1200"/>
  </cs:dataLabel>
  <cs:dataLabelCallout>
    <cs:lnRef idx="0"/>
    <cs:fillRef idx="0"/>
    <cs:effectRef idx="0"/>
    <cs:fontRef idx="minor">
      <a:schemeClr val="bg1"/>
    </cs:fontRef>
    <cs:spPr>
      <a:solidFill>
        <a:schemeClr val="tx1">
          <a:lumMod val="35000"/>
          <a:lumOff val="65000"/>
        </a:schemeClr>
      </a:solidFill>
    </cs:spPr>
    <cs:defRPr sz="900"/>
    <cs:bodyPr rot="0" spcFirstLastPara="1" vertOverflow="clip" horzOverflow="clip" vert="horz" wrap="square" lIns="36576" tIns="18288" rIns="36576" bIns="18288" anchor="ctr" anchorCtr="1">
      <a:spAutoFit/>
    </cs:bodyPr>
  </cs:dataLabelCallout>
  <cs:dataPoint>
    <cs:lnRef idx="0">
      <cs:styleClr val="auto"/>
    </cs:lnRef>
    <cs:fillRef idx="0"/>
    <cs:effectRef idx="0"/>
    <cs:fontRef idx="minor">
      <a:schemeClr val="dk1"/>
    </cs:fontRef>
    <cs:spPr>
      <a:noFill/>
      <a:ln w="25400" cap="flat" cmpd="sng" algn="ctr">
        <a:solidFill>
          <a:schemeClr val="phClr"/>
        </a:solidFill>
        <a:miter lim="800000"/>
      </a:ln>
    </cs:spPr>
  </cs:dataPoint>
  <cs:dataPoint3D>
    <cs:lnRef idx="0">
      <cs:styleClr val="auto"/>
    </cs:lnRef>
    <cs:fillRef idx="0">
      <cs:styleClr val="auto"/>
    </cs:fillRef>
    <cs:effectRef idx="0"/>
    <cs:fontRef idx="minor">
      <a:schemeClr val="dk1"/>
    </cs:fontRef>
    <cs:spPr>
      <a:ln w="19050" cap="flat" cmpd="sng" algn="ctr">
        <a:solidFill>
          <a:schemeClr val="phClr"/>
        </a:solidFill>
        <a:miter lim="800000"/>
      </a:ln>
    </cs:spPr>
  </cs:dataPoint3D>
  <cs:dataPointLine>
    <cs:lnRef idx="0">
      <cs:styleClr val="auto"/>
    </cs:lnRef>
    <cs:fillRef idx="0"/>
    <cs:effectRef idx="0"/>
    <cs:fontRef idx="minor">
      <a:schemeClr val="dk1"/>
    </cs:fontRef>
    <cs:spPr>
      <a:ln w="28575" cap="rnd">
        <a:solidFill>
          <a:schemeClr val="phClr"/>
        </a:solidFill>
        <a:round/>
      </a:ln>
    </cs:spPr>
  </cs:dataPointLine>
  <cs:dataPointMarker>
    <cs:lnRef idx="0">
      <cs:styleClr val="auto"/>
    </cs:lnRef>
    <cs:fillRef idx="0">
      <cs:styleClr val="auto"/>
    </cs:fillRef>
    <cs:effectRef idx="0"/>
    <cs:fontRef idx="minor">
      <a:schemeClr val="dk1"/>
    </cs:fontRef>
    <cs:spPr>
      <a:ln w="19050" cap="rnd">
        <a:solidFill>
          <a:schemeClr val="phClr"/>
        </a:solidFill>
        <a:round/>
      </a:ln>
    </cs:spPr>
  </cs:dataPointMarker>
  <cs:dataPointMarkerLayout symbol="circle" size="6"/>
  <cs:dataPointWireframe>
    <cs:lnRef idx="0">
      <cs:styleClr val="auto"/>
    </cs:lnRef>
    <cs:fillRef idx="1"/>
    <cs:effectRef idx="0"/>
    <cs:fontRef idx="minor">
      <a:schemeClr val="tx1"/>
    </cs:fontRef>
    <cs:spPr>
      <a:ln w="9525">
        <a:solidFill>
          <a:schemeClr val="phClr"/>
        </a:solidFill>
      </a:ln>
    </cs:spPr>
  </cs:dataPointWireframe>
  <cs:dataTable>
    <cs:lnRef idx="0"/>
    <cs:fillRef idx="0"/>
    <cs:effectRef idx="0"/>
    <cs:fontRef idx="minor">
      <a:schemeClr val="tx1">
        <a:lumMod val="50000"/>
        <a:lumOff val="50000"/>
      </a:schemeClr>
    </cs:fontRef>
    <cs:spPr>
      <a:ln w="9525">
        <a:solidFill>
          <a:schemeClr val="tx1">
            <a:lumMod val="15000"/>
            <a:lumOff val="85000"/>
          </a:schemeClr>
        </a:solidFill>
      </a:ln>
    </cs:spPr>
    <cs:defRPr sz="900" kern="1200"/>
  </cs:dataTable>
  <cs:downBar>
    <cs:lnRef idx="0"/>
    <cs:fillRef idx="0"/>
    <cs:effectRef idx="0"/>
    <cs:fontRef idx="minor">
      <a:schemeClr val="dk1"/>
    </cs:fontRef>
    <cs:spPr>
      <a:solidFill>
        <a:schemeClr val="dk1">
          <a:lumMod val="75000"/>
          <a:lumOff val="25000"/>
        </a:schemeClr>
      </a:solidFill>
      <a:ln w="9525" cap="flat" cmpd="sng" algn="ctr">
        <a:solidFill>
          <a:schemeClr val="tx1">
            <a:lumMod val="50000"/>
            <a:lumOff val="50000"/>
          </a:schemeClr>
        </a:solidFill>
        <a:round/>
      </a:ln>
    </cs:spPr>
  </cs:downBar>
  <cs:dropLine>
    <cs:lnRef idx="0"/>
    <cs:fillRef idx="0"/>
    <cs:effectRef idx="0"/>
    <cs:fontRef idx="minor">
      <a:schemeClr val="dk1"/>
    </cs:fontRef>
    <cs:spPr>
      <a:ln w="9525" cap="flat" cmpd="sng" algn="ctr">
        <a:solidFill>
          <a:schemeClr val="tx1">
            <a:lumMod val="35000"/>
            <a:lumOff val="65000"/>
          </a:schemeClr>
        </a:solidFill>
        <a:round/>
      </a:ln>
    </cs:spPr>
  </cs:dropLine>
  <cs:errorBar>
    <cs:lnRef idx="0"/>
    <cs:fillRef idx="0"/>
    <cs:effectRef idx="0"/>
    <cs:fontRef idx="minor">
      <a:schemeClr val="dk1"/>
    </cs:fontRef>
    <cs:spPr>
      <a:ln w="9525" cap="flat" cmpd="sng" algn="ctr">
        <a:solidFill>
          <a:schemeClr val="tx1">
            <a:lumMod val="50000"/>
            <a:lumOff val="50000"/>
          </a:schemeClr>
        </a:solidFill>
        <a:round/>
      </a:ln>
    </cs:spPr>
  </cs:errorBar>
  <cs:floor>
    <cs:lnRef idx="0"/>
    <cs:fillRef idx="0"/>
    <cs:effectRef idx="0"/>
    <cs:fontRef idx="minor">
      <a:schemeClr val="dk1"/>
    </cs:fontRef>
  </cs:floor>
  <cs:gridlineMajor>
    <cs:lnRef idx="0"/>
    <cs:fillRef idx="0"/>
    <cs:effectRef idx="0"/>
    <cs:fontRef idx="minor">
      <a:schemeClr val="dk1"/>
    </cs:fontRef>
    <cs:spPr>
      <a:ln w="9525">
        <a:solidFill>
          <a:schemeClr val="tx1">
            <a:lumMod val="15000"/>
            <a:lumOff val="85000"/>
          </a:schemeClr>
        </a:solidFill>
      </a:ln>
    </cs:spPr>
  </cs:gridlineMajor>
  <cs:gridlineMinor>
    <cs:lnRef idx="0"/>
    <cs:fillRef idx="0"/>
    <cs:effectRef idx="0"/>
    <cs:fontRef idx="minor">
      <a:schemeClr val="dk1"/>
    </cs:fontRef>
    <cs:spPr>
      <a:ln w="9525">
        <a:solidFill>
          <a:schemeClr val="tx1">
            <a:lumMod val="5000"/>
            <a:lumOff val="95000"/>
          </a:schemeClr>
        </a:solidFill>
      </a:ln>
    </cs:spPr>
  </cs:gridlineMinor>
  <cs:hiLoLine>
    <cs:lnRef idx="0"/>
    <cs:fillRef idx="0"/>
    <cs:effectRef idx="0"/>
    <cs:fontRef idx="minor">
      <a:schemeClr val="dk1"/>
    </cs:fontRef>
    <cs:spPr>
      <a:ln w="9525" cap="flat" cmpd="sng" algn="ctr">
        <a:solidFill>
          <a:schemeClr val="tx1">
            <a:lumMod val="35000"/>
            <a:lumOff val="65000"/>
          </a:schemeClr>
        </a:solidFill>
        <a:round/>
      </a:ln>
    </cs:spPr>
  </cs:hiLoLine>
  <cs:leaderLine>
    <cs:lnRef idx="0"/>
    <cs:fillRef idx="0"/>
    <cs:effectRef idx="0"/>
    <cs:fontRef idx="minor">
      <a:schemeClr val="dk1"/>
    </cs:fontRef>
    <cs:spPr>
      <a:ln w="9525" cap="flat" cmpd="sng" algn="ctr">
        <a:solidFill>
          <a:schemeClr val="tx1">
            <a:lumMod val="35000"/>
            <a:lumOff val="65000"/>
          </a:schemeClr>
        </a:solidFill>
        <a:round/>
      </a:ln>
    </cs:spPr>
  </cs:leaderLine>
  <cs:legend>
    <cs:lnRef idx="0"/>
    <cs:fillRef idx="0"/>
    <cs:effectRef idx="0"/>
    <cs:fontRef idx="minor">
      <a:schemeClr val="tx1">
        <a:lumMod val="50000"/>
        <a:lumOff val="50000"/>
      </a:schemeClr>
    </cs:fontRef>
    <cs:defRPr sz="900" kern="1200"/>
  </cs:legend>
  <cs:plotArea mods="allowNoFillOverride allowNoLineOverride">
    <cs:lnRef idx="0"/>
    <cs:fillRef idx="0"/>
    <cs:effectRef idx="0"/>
    <cs:fontRef idx="minor">
      <a:schemeClr val="dk1"/>
    </cs:fontRef>
  </cs:plotArea>
  <cs:plotArea3D mods="allowNoFillOverride allowNoLineOverride">
    <cs:lnRef idx="0"/>
    <cs:fillRef idx="0"/>
    <cs:effectRef idx="0"/>
    <cs:fontRef idx="minor">
      <a:schemeClr val="dk1"/>
    </cs:fontRef>
  </cs:plotArea3D>
  <cs:seriesAxis>
    <cs:lnRef idx="0"/>
    <cs:fillRef idx="0"/>
    <cs:effectRef idx="0"/>
    <cs:fontRef idx="minor">
      <a:schemeClr val="tx1">
        <a:lumMod val="50000"/>
        <a:lumOff val="50000"/>
      </a:schemeClr>
    </cs:fontRef>
    <cs:defRPr sz="900" kern="1200"/>
  </cs:seriesAxis>
  <cs:seriesLine>
    <cs:lnRef idx="0"/>
    <cs:fillRef idx="0"/>
    <cs:effectRef idx="0"/>
    <cs:fontRef idx="minor">
      <a:schemeClr val="dk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00" b="0" kern="1200" cap="none" spc="50" baseline="0"/>
  </cs:title>
  <cs:trendline>
    <cs:lnRef idx="0">
      <cs:styleClr val="auto"/>
    </cs:lnRef>
    <cs:fillRef idx="0"/>
    <cs:effectRef idx="0"/>
    <cs:fontRef idx="minor">
      <a:schemeClr val="dk1"/>
    </cs:fontRef>
    <cs:spPr>
      <a:ln w="19050" cap="rnd">
        <a:solidFill>
          <a:schemeClr val="phClr"/>
        </a:solidFill>
      </a:ln>
    </cs:spPr>
  </cs:trendline>
  <cs:trendlineLabel>
    <cs:lnRef idx="0"/>
    <cs:fillRef idx="0"/>
    <cs:effectRef idx="0"/>
    <cs:fontRef idx="minor">
      <a:schemeClr val="tx1">
        <a:lumMod val="50000"/>
        <a:lumOff val="50000"/>
      </a:schemeClr>
    </cs:fontRef>
    <cs:defRPr sz="900" kern="1200"/>
  </cs:trendlineLabel>
  <cs:upBar>
    <cs:lnRef idx="0"/>
    <cs:fillRef idx="0"/>
    <cs:effectRef idx="0"/>
    <cs:fontRef idx="minor">
      <a:schemeClr val="dk1"/>
    </cs:fontRef>
    <cs:spPr>
      <a:solidFill>
        <a:schemeClr val="lt1"/>
      </a:solidFill>
      <a:ln w="9525" cap="flat" cmpd="sng" algn="ctr">
        <a:solidFill>
          <a:schemeClr val="tx1">
            <a:lumMod val="50000"/>
            <a:lumOff val="50000"/>
          </a:schemeClr>
        </a:solidFill>
        <a:round/>
      </a:ln>
    </cs:spPr>
  </cs:upBar>
  <cs:valueAxis>
    <cs:lnRef idx="0"/>
    <cs:fillRef idx="0"/>
    <cs:effectRef idx="0"/>
    <cs:fontRef idx="minor">
      <a:schemeClr val="tx1">
        <a:lumMod val="50000"/>
        <a:lumOff val="50000"/>
      </a:schemeClr>
    </cs:fontRef>
    <cs:defRPr sz="900" kern="1200"/>
  </cs:valueAxis>
  <cs:wall>
    <cs:lnRef idx="0"/>
    <cs:fillRef idx="0"/>
    <cs:effectRef idx="0"/>
    <cs:fontRef idx="minor">
      <a:schemeClr val="dk1"/>
    </cs:fontRef>
  </cs:wall>
</cs:chartStyle>
</file>

<file path=ppt/charts/style20.xml><?xml version="1.0" encoding="utf-8"?>
<cs:chartStyle xmlns:cs="http://schemas.microsoft.com/office/drawing/2012/chartStyle" xmlns:a="http://schemas.openxmlformats.org/drawingml/2006/main" id="262">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21.xml><?xml version="1.0" encoding="utf-8"?>
<cs:chartStyle xmlns:cs="http://schemas.microsoft.com/office/drawing/2012/chartStyle" xmlns:a="http://schemas.openxmlformats.org/drawingml/2006/main" id="262">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22.xml><?xml version="1.0" encoding="utf-8"?>
<cs:chartStyle xmlns:cs="http://schemas.microsoft.com/office/drawing/2012/chartStyle" xmlns:a="http://schemas.openxmlformats.org/drawingml/2006/main" id="262">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23.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24.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25.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26.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27.xml><?xml version="1.0" encoding="utf-8"?>
<cs:chartStyle xmlns:cs="http://schemas.microsoft.com/office/drawing/2012/chartStyle" xmlns:a="http://schemas.openxmlformats.org/drawingml/2006/main" id="262">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28.xml><?xml version="1.0" encoding="utf-8"?>
<cs:chartStyle xmlns:cs="http://schemas.microsoft.com/office/drawing/2012/chartStyle" xmlns:a="http://schemas.openxmlformats.org/drawingml/2006/main" id="262">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29.xml><?xml version="1.0" encoding="utf-8"?>
<cs:chartStyle xmlns:cs="http://schemas.microsoft.com/office/drawing/2012/chartStyle" xmlns:a="http://schemas.openxmlformats.org/drawingml/2006/main" id="262">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3.xml><?xml version="1.0" encoding="utf-8"?>
<cs:chartStyle xmlns:cs="http://schemas.microsoft.com/office/drawing/2012/chartStyle" xmlns:a="http://schemas.openxmlformats.org/drawingml/2006/main" id="211">
  <cs:axisTitle>
    <cs:lnRef idx="0"/>
    <cs:fillRef idx="0"/>
    <cs:effectRef idx="0"/>
    <cs:fontRef idx="minor">
      <a:schemeClr val="tx1">
        <a:lumMod val="50000"/>
        <a:lumOff val="50000"/>
      </a:schemeClr>
    </cs:fontRef>
    <cs:defRPr sz="900" kern="1200"/>
  </cs:axisTitle>
  <cs:categoryAxis>
    <cs:lnRef idx="0"/>
    <cs:fillRef idx="0"/>
    <cs:effectRef idx="0"/>
    <cs:fontRef idx="minor">
      <a:schemeClr val="tx1">
        <a:lumMod val="50000"/>
        <a:lumOff val="50000"/>
      </a:schemeClr>
    </cs:fontRef>
    <cs:defRPr sz="900" kern="1200"/>
  </cs:categoryAxis>
  <cs:chartArea mods="allowNoFillOverride allowNoLineOverride">
    <cs:lnRef idx="0"/>
    <cs:fillRef idx="0"/>
    <cs:effectRef idx="0"/>
    <cs:fontRef idx="minor">
      <a:schemeClr val="dk1"/>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65000"/>
        <a:lumOff val="35000"/>
      </a:schemeClr>
    </cs:fontRef>
    <cs:defRPr sz="900" kern="1200"/>
  </cs:dataLabel>
  <cs:dataLabelCallout>
    <cs:lnRef idx="0"/>
    <cs:fillRef idx="0"/>
    <cs:effectRef idx="0"/>
    <cs:fontRef idx="minor">
      <a:schemeClr val="bg1"/>
    </cs:fontRef>
    <cs:spPr>
      <a:solidFill>
        <a:schemeClr val="tx1">
          <a:lumMod val="35000"/>
          <a:lumOff val="65000"/>
        </a:schemeClr>
      </a:solidFill>
    </cs:spPr>
    <cs:defRPr sz="900"/>
    <cs:bodyPr rot="0" spcFirstLastPara="1" vertOverflow="clip" horzOverflow="clip" vert="horz" wrap="square" lIns="36576" tIns="18288" rIns="36576" bIns="18288" anchor="ctr" anchorCtr="1">
      <a:spAutoFit/>
    </cs:bodyPr>
  </cs:dataLabelCallout>
  <cs:dataPoint>
    <cs:lnRef idx="0">
      <cs:styleClr val="auto"/>
    </cs:lnRef>
    <cs:fillRef idx="0"/>
    <cs:effectRef idx="0"/>
    <cs:fontRef idx="minor">
      <a:schemeClr val="dk1"/>
    </cs:fontRef>
    <cs:spPr>
      <a:noFill/>
      <a:ln w="25400" cap="flat" cmpd="sng" algn="ctr">
        <a:solidFill>
          <a:schemeClr val="phClr"/>
        </a:solidFill>
        <a:miter lim="800000"/>
      </a:ln>
    </cs:spPr>
  </cs:dataPoint>
  <cs:dataPoint3D>
    <cs:lnRef idx="0">
      <cs:styleClr val="auto"/>
    </cs:lnRef>
    <cs:fillRef idx="0">
      <cs:styleClr val="auto"/>
    </cs:fillRef>
    <cs:effectRef idx="0"/>
    <cs:fontRef idx="minor">
      <a:schemeClr val="dk1"/>
    </cs:fontRef>
    <cs:spPr>
      <a:ln w="19050" cap="flat" cmpd="sng" algn="ctr">
        <a:solidFill>
          <a:schemeClr val="phClr"/>
        </a:solidFill>
        <a:miter lim="800000"/>
      </a:ln>
    </cs:spPr>
  </cs:dataPoint3D>
  <cs:dataPointLine>
    <cs:lnRef idx="0">
      <cs:styleClr val="auto"/>
    </cs:lnRef>
    <cs:fillRef idx="0"/>
    <cs:effectRef idx="0"/>
    <cs:fontRef idx="minor">
      <a:schemeClr val="dk1"/>
    </cs:fontRef>
    <cs:spPr>
      <a:ln w="28575" cap="rnd">
        <a:solidFill>
          <a:schemeClr val="phClr"/>
        </a:solidFill>
        <a:round/>
      </a:ln>
    </cs:spPr>
  </cs:dataPointLine>
  <cs:dataPointMarker>
    <cs:lnRef idx="0">
      <cs:styleClr val="auto"/>
    </cs:lnRef>
    <cs:fillRef idx="0">
      <cs:styleClr val="auto"/>
    </cs:fillRef>
    <cs:effectRef idx="0"/>
    <cs:fontRef idx="minor">
      <a:schemeClr val="dk1"/>
    </cs:fontRef>
    <cs:spPr>
      <a:ln w="19050" cap="rnd">
        <a:solidFill>
          <a:schemeClr val="phClr"/>
        </a:solidFill>
        <a:round/>
      </a:ln>
    </cs:spPr>
  </cs:dataPointMarker>
  <cs:dataPointMarkerLayout symbol="circle" size="6"/>
  <cs:dataPointWireframe>
    <cs:lnRef idx="0">
      <cs:styleClr val="auto"/>
    </cs:lnRef>
    <cs:fillRef idx="1"/>
    <cs:effectRef idx="0"/>
    <cs:fontRef idx="minor">
      <a:schemeClr val="tx1"/>
    </cs:fontRef>
    <cs:spPr>
      <a:ln w="9525">
        <a:solidFill>
          <a:schemeClr val="phClr"/>
        </a:solidFill>
      </a:ln>
    </cs:spPr>
  </cs:dataPointWireframe>
  <cs:dataTable>
    <cs:lnRef idx="0"/>
    <cs:fillRef idx="0"/>
    <cs:effectRef idx="0"/>
    <cs:fontRef idx="minor">
      <a:schemeClr val="tx1">
        <a:lumMod val="50000"/>
        <a:lumOff val="50000"/>
      </a:schemeClr>
    </cs:fontRef>
    <cs:spPr>
      <a:ln w="9525">
        <a:solidFill>
          <a:schemeClr val="tx1">
            <a:lumMod val="15000"/>
            <a:lumOff val="85000"/>
          </a:schemeClr>
        </a:solidFill>
      </a:ln>
    </cs:spPr>
    <cs:defRPr sz="900" kern="1200"/>
  </cs:dataTable>
  <cs:downBar>
    <cs:lnRef idx="0"/>
    <cs:fillRef idx="0"/>
    <cs:effectRef idx="0"/>
    <cs:fontRef idx="minor">
      <a:schemeClr val="dk1"/>
    </cs:fontRef>
    <cs:spPr>
      <a:solidFill>
        <a:schemeClr val="dk1">
          <a:lumMod val="75000"/>
          <a:lumOff val="25000"/>
        </a:schemeClr>
      </a:solidFill>
      <a:ln w="9525" cap="flat" cmpd="sng" algn="ctr">
        <a:solidFill>
          <a:schemeClr val="tx1">
            <a:lumMod val="50000"/>
            <a:lumOff val="50000"/>
          </a:schemeClr>
        </a:solidFill>
        <a:round/>
      </a:ln>
    </cs:spPr>
  </cs:downBar>
  <cs:dropLine>
    <cs:lnRef idx="0"/>
    <cs:fillRef idx="0"/>
    <cs:effectRef idx="0"/>
    <cs:fontRef idx="minor">
      <a:schemeClr val="dk1"/>
    </cs:fontRef>
    <cs:spPr>
      <a:ln w="9525" cap="flat" cmpd="sng" algn="ctr">
        <a:solidFill>
          <a:schemeClr val="tx1">
            <a:lumMod val="35000"/>
            <a:lumOff val="65000"/>
          </a:schemeClr>
        </a:solidFill>
        <a:round/>
      </a:ln>
    </cs:spPr>
  </cs:dropLine>
  <cs:errorBar>
    <cs:lnRef idx="0"/>
    <cs:fillRef idx="0"/>
    <cs:effectRef idx="0"/>
    <cs:fontRef idx="minor">
      <a:schemeClr val="dk1"/>
    </cs:fontRef>
    <cs:spPr>
      <a:ln w="9525" cap="flat" cmpd="sng" algn="ctr">
        <a:solidFill>
          <a:schemeClr val="tx1">
            <a:lumMod val="50000"/>
            <a:lumOff val="50000"/>
          </a:schemeClr>
        </a:solidFill>
        <a:round/>
      </a:ln>
    </cs:spPr>
  </cs:errorBar>
  <cs:floor>
    <cs:lnRef idx="0"/>
    <cs:fillRef idx="0"/>
    <cs:effectRef idx="0"/>
    <cs:fontRef idx="minor">
      <a:schemeClr val="dk1"/>
    </cs:fontRef>
  </cs:floor>
  <cs:gridlineMajor>
    <cs:lnRef idx="0"/>
    <cs:fillRef idx="0"/>
    <cs:effectRef idx="0"/>
    <cs:fontRef idx="minor">
      <a:schemeClr val="dk1"/>
    </cs:fontRef>
    <cs:spPr>
      <a:ln w="9525">
        <a:solidFill>
          <a:schemeClr val="tx1">
            <a:lumMod val="15000"/>
            <a:lumOff val="85000"/>
          </a:schemeClr>
        </a:solidFill>
      </a:ln>
    </cs:spPr>
  </cs:gridlineMajor>
  <cs:gridlineMinor>
    <cs:lnRef idx="0"/>
    <cs:fillRef idx="0"/>
    <cs:effectRef idx="0"/>
    <cs:fontRef idx="minor">
      <a:schemeClr val="dk1"/>
    </cs:fontRef>
    <cs:spPr>
      <a:ln w="9525">
        <a:solidFill>
          <a:schemeClr val="tx1">
            <a:lumMod val="5000"/>
            <a:lumOff val="95000"/>
          </a:schemeClr>
        </a:solidFill>
      </a:ln>
    </cs:spPr>
  </cs:gridlineMinor>
  <cs:hiLoLine>
    <cs:lnRef idx="0"/>
    <cs:fillRef idx="0"/>
    <cs:effectRef idx="0"/>
    <cs:fontRef idx="minor">
      <a:schemeClr val="dk1"/>
    </cs:fontRef>
    <cs:spPr>
      <a:ln w="9525" cap="flat" cmpd="sng" algn="ctr">
        <a:solidFill>
          <a:schemeClr val="tx1">
            <a:lumMod val="35000"/>
            <a:lumOff val="65000"/>
          </a:schemeClr>
        </a:solidFill>
        <a:round/>
      </a:ln>
    </cs:spPr>
  </cs:hiLoLine>
  <cs:leaderLine>
    <cs:lnRef idx="0"/>
    <cs:fillRef idx="0"/>
    <cs:effectRef idx="0"/>
    <cs:fontRef idx="minor">
      <a:schemeClr val="dk1"/>
    </cs:fontRef>
    <cs:spPr>
      <a:ln w="9525" cap="flat" cmpd="sng" algn="ctr">
        <a:solidFill>
          <a:schemeClr val="tx1">
            <a:lumMod val="35000"/>
            <a:lumOff val="65000"/>
          </a:schemeClr>
        </a:solidFill>
        <a:round/>
      </a:ln>
    </cs:spPr>
  </cs:leaderLine>
  <cs:legend>
    <cs:lnRef idx="0"/>
    <cs:fillRef idx="0"/>
    <cs:effectRef idx="0"/>
    <cs:fontRef idx="minor">
      <a:schemeClr val="tx1">
        <a:lumMod val="50000"/>
        <a:lumOff val="50000"/>
      </a:schemeClr>
    </cs:fontRef>
    <cs:defRPr sz="900" kern="1200"/>
  </cs:legend>
  <cs:plotArea mods="allowNoFillOverride allowNoLineOverride">
    <cs:lnRef idx="0"/>
    <cs:fillRef idx="0"/>
    <cs:effectRef idx="0"/>
    <cs:fontRef idx="minor">
      <a:schemeClr val="dk1"/>
    </cs:fontRef>
  </cs:plotArea>
  <cs:plotArea3D mods="allowNoFillOverride allowNoLineOverride">
    <cs:lnRef idx="0"/>
    <cs:fillRef idx="0"/>
    <cs:effectRef idx="0"/>
    <cs:fontRef idx="minor">
      <a:schemeClr val="dk1"/>
    </cs:fontRef>
  </cs:plotArea3D>
  <cs:seriesAxis>
    <cs:lnRef idx="0"/>
    <cs:fillRef idx="0"/>
    <cs:effectRef idx="0"/>
    <cs:fontRef idx="minor">
      <a:schemeClr val="tx1">
        <a:lumMod val="50000"/>
        <a:lumOff val="50000"/>
      </a:schemeClr>
    </cs:fontRef>
    <cs:defRPr sz="900" kern="1200"/>
  </cs:seriesAxis>
  <cs:seriesLine>
    <cs:lnRef idx="0"/>
    <cs:fillRef idx="0"/>
    <cs:effectRef idx="0"/>
    <cs:fontRef idx="minor">
      <a:schemeClr val="dk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00" b="0" kern="1200" cap="none" spc="50" baseline="0"/>
  </cs:title>
  <cs:trendline>
    <cs:lnRef idx="0">
      <cs:styleClr val="auto"/>
    </cs:lnRef>
    <cs:fillRef idx="0"/>
    <cs:effectRef idx="0"/>
    <cs:fontRef idx="minor">
      <a:schemeClr val="dk1"/>
    </cs:fontRef>
    <cs:spPr>
      <a:ln w="19050" cap="rnd">
        <a:solidFill>
          <a:schemeClr val="phClr"/>
        </a:solidFill>
      </a:ln>
    </cs:spPr>
  </cs:trendline>
  <cs:trendlineLabel>
    <cs:lnRef idx="0"/>
    <cs:fillRef idx="0"/>
    <cs:effectRef idx="0"/>
    <cs:fontRef idx="minor">
      <a:schemeClr val="tx1">
        <a:lumMod val="50000"/>
        <a:lumOff val="50000"/>
      </a:schemeClr>
    </cs:fontRef>
    <cs:defRPr sz="900" kern="1200"/>
  </cs:trendlineLabel>
  <cs:upBar>
    <cs:lnRef idx="0"/>
    <cs:fillRef idx="0"/>
    <cs:effectRef idx="0"/>
    <cs:fontRef idx="minor">
      <a:schemeClr val="dk1"/>
    </cs:fontRef>
    <cs:spPr>
      <a:solidFill>
        <a:schemeClr val="lt1"/>
      </a:solidFill>
      <a:ln w="9525" cap="flat" cmpd="sng" algn="ctr">
        <a:solidFill>
          <a:schemeClr val="tx1">
            <a:lumMod val="50000"/>
            <a:lumOff val="50000"/>
          </a:schemeClr>
        </a:solidFill>
        <a:round/>
      </a:ln>
    </cs:spPr>
  </cs:upBar>
  <cs:valueAxis>
    <cs:lnRef idx="0"/>
    <cs:fillRef idx="0"/>
    <cs:effectRef idx="0"/>
    <cs:fontRef idx="minor">
      <a:schemeClr val="tx1">
        <a:lumMod val="50000"/>
        <a:lumOff val="50000"/>
      </a:schemeClr>
    </cs:fontRef>
    <cs:defRPr sz="900" kern="1200"/>
  </cs:valueAxis>
  <cs:wall>
    <cs:lnRef idx="0"/>
    <cs:fillRef idx="0"/>
    <cs:effectRef idx="0"/>
    <cs:fontRef idx="minor">
      <a:schemeClr val="dk1"/>
    </cs:fontRef>
  </cs:wall>
</cs:chartStyle>
</file>

<file path=ppt/charts/style30.xml><?xml version="1.0" encoding="utf-8"?>
<cs:chartStyle xmlns:cs="http://schemas.microsoft.com/office/drawing/2012/chartStyle" xmlns:a="http://schemas.openxmlformats.org/drawingml/2006/main" id="262">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31.xml><?xml version="1.0" encoding="utf-8"?>
<cs:chartStyle xmlns:cs="http://schemas.microsoft.com/office/drawing/2012/chartStyle" xmlns:a="http://schemas.openxmlformats.org/drawingml/2006/main" id="262">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32.xml><?xml version="1.0" encoding="utf-8"?>
<cs:chartStyle xmlns:cs="http://schemas.microsoft.com/office/drawing/2012/chartStyle" xmlns:a="http://schemas.openxmlformats.org/drawingml/2006/main" id="262">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33.xml><?xml version="1.0" encoding="utf-8"?>
<cs:chartStyle xmlns:cs="http://schemas.microsoft.com/office/drawing/2012/chartStyle" xmlns:a="http://schemas.openxmlformats.org/drawingml/2006/main" id="262">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34.xml><?xml version="1.0" encoding="utf-8"?>
<cs:chartStyle xmlns:cs="http://schemas.microsoft.com/office/drawing/2012/chartStyle" xmlns:a="http://schemas.openxmlformats.org/drawingml/2006/main" id="262">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35.xml><?xml version="1.0" encoding="utf-8"?>
<cs:chartStyle xmlns:cs="http://schemas.microsoft.com/office/drawing/2012/chartStyle" xmlns:a="http://schemas.openxmlformats.org/drawingml/2006/main" id="262">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36.xml><?xml version="1.0" encoding="utf-8"?>
<cs:chartStyle xmlns:cs="http://schemas.microsoft.com/office/drawing/2012/chartStyle" xmlns:a="http://schemas.openxmlformats.org/drawingml/2006/main" id="262">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37.xml><?xml version="1.0" encoding="utf-8"?>
<cs:chartStyle xmlns:cs="http://schemas.microsoft.com/office/drawing/2012/chartStyle" xmlns:a="http://schemas.openxmlformats.org/drawingml/2006/main" id="262">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38.xml><?xml version="1.0" encoding="utf-8"?>
<cs:chartStyle xmlns:cs="http://schemas.microsoft.com/office/drawing/2012/chartStyle" xmlns:a="http://schemas.openxmlformats.org/drawingml/2006/main" id="262">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39.xml><?xml version="1.0" encoding="utf-8"?>
<cs:chartStyle xmlns:cs="http://schemas.microsoft.com/office/drawing/2012/chartStyle" xmlns:a="http://schemas.openxmlformats.org/drawingml/2006/main" id="262">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4.xml><?xml version="1.0" encoding="utf-8"?>
<cs:chartStyle xmlns:cs="http://schemas.microsoft.com/office/drawing/2012/chartStyle" xmlns:a="http://schemas.openxmlformats.org/drawingml/2006/main" id="211">
  <cs:axisTitle>
    <cs:lnRef idx="0"/>
    <cs:fillRef idx="0"/>
    <cs:effectRef idx="0"/>
    <cs:fontRef idx="minor">
      <a:schemeClr val="tx1">
        <a:lumMod val="50000"/>
        <a:lumOff val="50000"/>
      </a:schemeClr>
    </cs:fontRef>
    <cs:defRPr sz="900" kern="1200"/>
  </cs:axisTitle>
  <cs:categoryAxis>
    <cs:lnRef idx="0"/>
    <cs:fillRef idx="0"/>
    <cs:effectRef idx="0"/>
    <cs:fontRef idx="minor">
      <a:schemeClr val="tx1">
        <a:lumMod val="50000"/>
        <a:lumOff val="50000"/>
      </a:schemeClr>
    </cs:fontRef>
    <cs:defRPr sz="900" kern="1200"/>
  </cs:categoryAxis>
  <cs:chartArea mods="allowNoFillOverride allowNoLineOverride">
    <cs:lnRef idx="0"/>
    <cs:fillRef idx="0"/>
    <cs:effectRef idx="0"/>
    <cs:fontRef idx="minor">
      <a:schemeClr val="dk1"/>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65000"/>
        <a:lumOff val="35000"/>
      </a:schemeClr>
    </cs:fontRef>
    <cs:defRPr sz="900" kern="1200"/>
  </cs:dataLabel>
  <cs:dataLabelCallout>
    <cs:lnRef idx="0"/>
    <cs:fillRef idx="0"/>
    <cs:effectRef idx="0"/>
    <cs:fontRef idx="minor">
      <a:schemeClr val="bg1"/>
    </cs:fontRef>
    <cs:spPr>
      <a:solidFill>
        <a:schemeClr val="tx1">
          <a:lumMod val="35000"/>
          <a:lumOff val="65000"/>
        </a:schemeClr>
      </a:solidFill>
    </cs:spPr>
    <cs:defRPr sz="900"/>
    <cs:bodyPr rot="0" spcFirstLastPara="1" vertOverflow="clip" horzOverflow="clip" vert="horz" wrap="square" lIns="36576" tIns="18288" rIns="36576" bIns="18288" anchor="ctr" anchorCtr="1">
      <a:spAutoFit/>
    </cs:bodyPr>
  </cs:dataLabelCallout>
  <cs:dataPoint>
    <cs:lnRef idx="0">
      <cs:styleClr val="auto"/>
    </cs:lnRef>
    <cs:fillRef idx="0"/>
    <cs:effectRef idx="0"/>
    <cs:fontRef idx="minor">
      <a:schemeClr val="dk1"/>
    </cs:fontRef>
    <cs:spPr>
      <a:noFill/>
      <a:ln w="25400" cap="flat" cmpd="sng" algn="ctr">
        <a:solidFill>
          <a:schemeClr val="phClr"/>
        </a:solidFill>
        <a:miter lim="800000"/>
      </a:ln>
    </cs:spPr>
  </cs:dataPoint>
  <cs:dataPoint3D>
    <cs:lnRef idx="0">
      <cs:styleClr val="auto"/>
    </cs:lnRef>
    <cs:fillRef idx="0">
      <cs:styleClr val="auto"/>
    </cs:fillRef>
    <cs:effectRef idx="0"/>
    <cs:fontRef idx="minor">
      <a:schemeClr val="dk1"/>
    </cs:fontRef>
    <cs:spPr>
      <a:ln w="19050" cap="flat" cmpd="sng" algn="ctr">
        <a:solidFill>
          <a:schemeClr val="phClr"/>
        </a:solidFill>
        <a:miter lim="800000"/>
      </a:ln>
    </cs:spPr>
  </cs:dataPoint3D>
  <cs:dataPointLine>
    <cs:lnRef idx="0">
      <cs:styleClr val="auto"/>
    </cs:lnRef>
    <cs:fillRef idx="0"/>
    <cs:effectRef idx="0"/>
    <cs:fontRef idx="minor">
      <a:schemeClr val="dk1"/>
    </cs:fontRef>
    <cs:spPr>
      <a:ln w="28575" cap="rnd">
        <a:solidFill>
          <a:schemeClr val="phClr"/>
        </a:solidFill>
        <a:round/>
      </a:ln>
    </cs:spPr>
  </cs:dataPointLine>
  <cs:dataPointMarker>
    <cs:lnRef idx="0">
      <cs:styleClr val="auto"/>
    </cs:lnRef>
    <cs:fillRef idx="0">
      <cs:styleClr val="auto"/>
    </cs:fillRef>
    <cs:effectRef idx="0"/>
    <cs:fontRef idx="minor">
      <a:schemeClr val="dk1"/>
    </cs:fontRef>
    <cs:spPr>
      <a:ln w="19050" cap="rnd">
        <a:solidFill>
          <a:schemeClr val="phClr"/>
        </a:solidFill>
        <a:round/>
      </a:ln>
    </cs:spPr>
  </cs:dataPointMarker>
  <cs:dataPointMarkerLayout symbol="circle" size="6"/>
  <cs:dataPointWireframe>
    <cs:lnRef idx="0">
      <cs:styleClr val="auto"/>
    </cs:lnRef>
    <cs:fillRef idx="1"/>
    <cs:effectRef idx="0"/>
    <cs:fontRef idx="minor">
      <a:schemeClr val="tx1"/>
    </cs:fontRef>
    <cs:spPr>
      <a:ln w="9525">
        <a:solidFill>
          <a:schemeClr val="phClr"/>
        </a:solidFill>
      </a:ln>
    </cs:spPr>
  </cs:dataPointWireframe>
  <cs:dataTable>
    <cs:lnRef idx="0"/>
    <cs:fillRef idx="0"/>
    <cs:effectRef idx="0"/>
    <cs:fontRef idx="minor">
      <a:schemeClr val="tx1">
        <a:lumMod val="50000"/>
        <a:lumOff val="50000"/>
      </a:schemeClr>
    </cs:fontRef>
    <cs:spPr>
      <a:ln w="9525">
        <a:solidFill>
          <a:schemeClr val="tx1">
            <a:lumMod val="15000"/>
            <a:lumOff val="85000"/>
          </a:schemeClr>
        </a:solidFill>
      </a:ln>
    </cs:spPr>
    <cs:defRPr sz="900" kern="1200"/>
  </cs:dataTable>
  <cs:downBar>
    <cs:lnRef idx="0"/>
    <cs:fillRef idx="0"/>
    <cs:effectRef idx="0"/>
    <cs:fontRef idx="minor">
      <a:schemeClr val="dk1"/>
    </cs:fontRef>
    <cs:spPr>
      <a:solidFill>
        <a:schemeClr val="dk1">
          <a:lumMod val="75000"/>
          <a:lumOff val="25000"/>
        </a:schemeClr>
      </a:solidFill>
      <a:ln w="9525" cap="flat" cmpd="sng" algn="ctr">
        <a:solidFill>
          <a:schemeClr val="tx1">
            <a:lumMod val="50000"/>
            <a:lumOff val="50000"/>
          </a:schemeClr>
        </a:solidFill>
        <a:round/>
      </a:ln>
    </cs:spPr>
  </cs:downBar>
  <cs:dropLine>
    <cs:lnRef idx="0"/>
    <cs:fillRef idx="0"/>
    <cs:effectRef idx="0"/>
    <cs:fontRef idx="minor">
      <a:schemeClr val="dk1"/>
    </cs:fontRef>
    <cs:spPr>
      <a:ln w="9525" cap="flat" cmpd="sng" algn="ctr">
        <a:solidFill>
          <a:schemeClr val="tx1">
            <a:lumMod val="35000"/>
            <a:lumOff val="65000"/>
          </a:schemeClr>
        </a:solidFill>
        <a:round/>
      </a:ln>
    </cs:spPr>
  </cs:dropLine>
  <cs:errorBar>
    <cs:lnRef idx="0"/>
    <cs:fillRef idx="0"/>
    <cs:effectRef idx="0"/>
    <cs:fontRef idx="minor">
      <a:schemeClr val="dk1"/>
    </cs:fontRef>
    <cs:spPr>
      <a:ln w="9525" cap="flat" cmpd="sng" algn="ctr">
        <a:solidFill>
          <a:schemeClr val="tx1">
            <a:lumMod val="50000"/>
            <a:lumOff val="50000"/>
          </a:schemeClr>
        </a:solidFill>
        <a:round/>
      </a:ln>
    </cs:spPr>
  </cs:errorBar>
  <cs:floor>
    <cs:lnRef idx="0"/>
    <cs:fillRef idx="0"/>
    <cs:effectRef idx="0"/>
    <cs:fontRef idx="minor">
      <a:schemeClr val="dk1"/>
    </cs:fontRef>
  </cs:floor>
  <cs:gridlineMajor>
    <cs:lnRef idx="0"/>
    <cs:fillRef idx="0"/>
    <cs:effectRef idx="0"/>
    <cs:fontRef idx="minor">
      <a:schemeClr val="dk1"/>
    </cs:fontRef>
    <cs:spPr>
      <a:ln w="9525">
        <a:solidFill>
          <a:schemeClr val="tx1">
            <a:lumMod val="15000"/>
            <a:lumOff val="85000"/>
          </a:schemeClr>
        </a:solidFill>
      </a:ln>
    </cs:spPr>
  </cs:gridlineMajor>
  <cs:gridlineMinor>
    <cs:lnRef idx="0"/>
    <cs:fillRef idx="0"/>
    <cs:effectRef idx="0"/>
    <cs:fontRef idx="minor">
      <a:schemeClr val="dk1"/>
    </cs:fontRef>
    <cs:spPr>
      <a:ln w="9525">
        <a:solidFill>
          <a:schemeClr val="tx1">
            <a:lumMod val="5000"/>
            <a:lumOff val="95000"/>
          </a:schemeClr>
        </a:solidFill>
      </a:ln>
    </cs:spPr>
  </cs:gridlineMinor>
  <cs:hiLoLine>
    <cs:lnRef idx="0"/>
    <cs:fillRef idx="0"/>
    <cs:effectRef idx="0"/>
    <cs:fontRef idx="minor">
      <a:schemeClr val="dk1"/>
    </cs:fontRef>
    <cs:spPr>
      <a:ln w="9525" cap="flat" cmpd="sng" algn="ctr">
        <a:solidFill>
          <a:schemeClr val="tx1">
            <a:lumMod val="35000"/>
            <a:lumOff val="65000"/>
          </a:schemeClr>
        </a:solidFill>
        <a:round/>
      </a:ln>
    </cs:spPr>
  </cs:hiLoLine>
  <cs:leaderLine>
    <cs:lnRef idx="0"/>
    <cs:fillRef idx="0"/>
    <cs:effectRef idx="0"/>
    <cs:fontRef idx="minor">
      <a:schemeClr val="dk1"/>
    </cs:fontRef>
    <cs:spPr>
      <a:ln w="9525" cap="flat" cmpd="sng" algn="ctr">
        <a:solidFill>
          <a:schemeClr val="tx1">
            <a:lumMod val="35000"/>
            <a:lumOff val="65000"/>
          </a:schemeClr>
        </a:solidFill>
        <a:round/>
      </a:ln>
    </cs:spPr>
  </cs:leaderLine>
  <cs:legend>
    <cs:lnRef idx="0"/>
    <cs:fillRef idx="0"/>
    <cs:effectRef idx="0"/>
    <cs:fontRef idx="minor">
      <a:schemeClr val="tx1">
        <a:lumMod val="50000"/>
        <a:lumOff val="50000"/>
      </a:schemeClr>
    </cs:fontRef>
    <cs:defRPr sz="900" kern="1200"/>
  </cs:legend>
  <cs:plotArea mods="allowNoFillOverride allowNoLineOverride">
    <cs:lnRef idx="0"/>
    <cs:fillRef idx="0"/>
    <cs:effectRef idx="0"/>
    <cs:fontRef idx="minor">
      <a:schemeClr val="dk1"/>
    </cs:fontRef>
  </cs:plotArea>
  <cs:plotArea3D mods="allowNoFillOverride allowNoLineOverride">
    <cs:lnRef idx="0"/>
    <cs:fillRef idx="0"/>
    <cs:effectRef idx="0"/>
    <cs:fontRef idx="minor">
      <a:schemeClr val="dk1"/>
    </cs:fontRef>
  </cs:plotArea3D>
  <cs:seriesAxis>
    <cs:lnRef idx="0"/>
    <cs:fillRef idx="0"/>
    <cs:effectRef idx="0"/>
    <cs:fontRef idx="minor">
      <a:schemeClr val="tx1">
        <a:lumMod val="50000"/>
        <a:lumOff val="50000"/>
      </a:schemeClr>
    </cs:fontRef>
    <cs:defRPr sz="900" kern="1200"/>
  </cs:seriesAxis>
  <cs:seriesLine>
    <cs:lnRef idx="0"/>
    <cs:fillRef idx="0"/>
    <cs:effectRef idx="0"/>
    <cs:fontRef idx="minor">
      <a:schemeClr val="dk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00" b="0" kern="1200" cap="none" spc="50" baseline="0"/>
  </cs:title>
  <cs:trendline>
    <cs:lnRef idx="0">
      <cs:styleClr val="auto"/>
    </cs:lnRef>
    <cs:fillRef idx="0"/>
    <cs:effectRef idx="0"/>
    <cs:fontRef idx="minor">
      <a:schemeClr val="dk1"/>
    </cs:fontRef>
    <cs:spPr>
      <a:ln w="19050" cap="rnd">
        <a:solidFill>
          <a:schemeClr val="phClr"/>
        </a:solidFill>
      </a:ln>
    </cs:spPr>
  </cs:trendline>
  <cs:trendlineLabel>
    <cs:lnRef idx="0"/>
    <cs:fillRef idx="0"/>
    <cs:effectRef idx="0"/>
    <cs:fontRef idx="minor">
      <a:schemeClr val="tx1">
        <a:lumMod val="50000"/>
        <a:lumOff val="50000"/>
      </a:schemeClr>
    </cs:fontRef>
    <cs:defRPr sz="900" kern="1200"/>
  </cs:trendlineLabel>
  <cs:upBar>
    <cs:lnRef idx="0"/>
    <cs:fillRef idx="0"/>
    <cs:effectRef idx="0"/>
    <cs:fontRef idx="minor">
      <a:schemeClr val="dk1"/>
    </cs:fontRef>
    <cs:spPr>
      <a:solidFill>
        <a:schemeClr val="lt1"/>
      </a:solidFill>
      <a:ln w="9525" cap="flat" cmpd="sng" algn="ctr">
        <a:solidFill>
          <a:schemeClr val="tx1">
            <a:lumMod val="50000"/>
            <a:lumOff val="50000"/>
          </a:schemeClr>
        </a:solidFill>
        <a:round/>
      </a:ln>
    </cs:spPr>
  </cs:upBar>
  <cs:valueAxis>
    <cs:lnRef idx="0"/>
    <cs:fillRef idx="0"/>
    <cs:effectRef idx="0"/>
    <cs:fontRef idx="minor">
      <a:schemeClr val="tx1">
        <a:lumMod val="50000"/>
        <a:lumOff val="50000"/>
      </a:schemeClr>
    </cs:fontRef>
    <cs:defRPr sz="900" kern="1200"/>
  </cs:valueAxis>
  <cs:wall>
    <cs:lnRef idx="0"/>
    <cs:fillRef idx="0"/>
    <cs:effectRef idx="0"/>
    <cs:fontRef idx="minor">
      <a:schemeClr val="dk1"/>
    </cs:fontRef>
  </cs:wall>
</cs:chartStyle>
</file>

<file path=ppt/charts/style40.xml><?xml version="1.0" encoding="utf-8"?>
<cs:chartStyle xmlns:cs="http://schemas.microsoft.com/office/drawing/2012/chartStyle" xmlns:a="http://schemas.openxmlformats.org/drawingml/2006/main" id="102">
  <cs:axisTitle>
    <cs:lnRef idx="0"/>
    <cs:fillRef idx="0"/>
    <cs:effectRef idx="0"/>
    <cs:fontRef idx="minor">
      <a:schemeClr val="tx1"/>
    </cs:fontRef>
    <cs:defRPr sz="1000" b="1" kern="1200"/>
  </cs:axisTitle>
  <cs:categoryAxis>
    <cs:lnRef idx="1">
      <a:schemeClr val="tx1">
        <a:tint val="75000"/>
      </a:schemeClr>
    </cs:lnRef>
    <cs:fillRef idx="0"/>
    <cs:effectRef idx="0"/>
    <cs:fontRef idx="minor">
      <a:schemeClr val="tx1"/>
    </cs:fontRef>
    <cs:spPr>
      <a:ln>
        <a:round/>
      </a:ln>
    </cs:spPr>
    <cs:defRPr sz="1000" kern="1200"/>
  </cs:categoryAxis>
  <cs:chartArea mods="allowNoFillOverride allowNoLineOverride">
    <cs:lnRef idx="1">
      <a:schemeClr val="tx1">
        <a:tint val="75000"/>
      </a:schemeClr>
    </cs:lnRef>
    <cs:fillRef idx="1">
      <a:schemeClr val="bg1"/>
    </cs:fillRef>
    <cs:effectRef idx="0"/>
    <cs:fontRef idx="minor">
      <a:schemeClr val="tx1"/>
    </cs:fontRef>
    <cs:spPr>
      <a:ln>
        <a:round/>
      </a:ln>
    </cs:spPr>
    <cs:defRPr sz="1000" kern="1200"/>
  </cs:chartArea>
  <cs:dataLabel>
    <cs:lnRef idx="0"/>
    <cs:fillRef idx="0"/>
    <cs:effectRef idx="0"/>
    <cs:fontRef idx="minor">
      <a:schemeClr val="tx1"/>
    </cs:fontRef>
    <cs:defRPr sz="1000" kern="1200"/>
  </cs:dataLabel>
  <cs:dataLabelCallout>
    <cs:lnRef idx="0"/>
    <cs:fillRef idx="0"/>
    <cs:effectRef idx="0"/>
    <cs:fontRef idx="minor">
      <a:schemeClr val="dk1"/>
    </cs:fontRef>
    <cs:spPr>
      <a:solidFill>
        <a:schemeClr val="lt1"/>
      </a:solidFill>
      <a:ln>
        <a:solidFill>
          <a:schemeClr val="dk1">
            <a:lumMod val="65000"/>
            <a:lumOff val="35000"/>
          </a:schemeClr>
        </a:solidFill>
      </a:ln>
    </cs:spPr>
    <cs:defRPr sz="1000" kern="1200"/>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1">
      <cs:styleClr val="auto"/>
    </cs:lnRef>
    <cs:lineWidthScale>3</cs:lineWidthScale>
    <cs:fillRef idx="0"/>
    <cs:effectRef idx="0"/>
    <cs:fontRef idx="minor">
      <a:schemeClr val="tx1"/>
    </cs:fontRef>
    <cs:spPr>
      <a:ln cap="rnd">
        <a:round/>
      </a:ln>
    </cs:spPr>
  </cs:dataPointLine>
  <cs:dataPointMarker>
    <cs:lnRef idx="1">
      <cs:styleClr val="auto"/>
    </cs:lnRef>
    <cs:fillRef idx="1">
      <cs:styleClr val="auto"/>
    </cs:fillRef>
    <cs:effectRef idx="0"/>
    <cs:fontRef idx="minor">
      <a:schemeClr val="tx1"/>
    </cs:fontRef>
    <cs:spPr>
      <a:ln>
        <a:round/>
      </a:ln>
    </cs:spPr>
  </cs:dataPointMarker>
  <cs:dataPointMarkerLayout/>
  <cs:dataPointWireframe>
    <cs:lnRef idx="1">
      <cs:styleClr val="auto"/>
    </cs:lnRef>
    <cs:fillRef idx="0"/>
    <cs:effectRef idx="0"/>
    <cs:fontRef idx="minor">
      <a:schemeClr val="tx1"/>
    </cs:fontRef>
    <cs:spPr>
      <a:ln>
        <a:round/>
      </a:ln>
    </cs:spPr>
  </cs:dataPointWireframe>
  <cs:dataTable>
    <cs:lnRef idx="1">
      <a:schemeClr val="tx1">
        <a:tint val="75000"/>
      </a:schemeClr>
    </cs:lnRef>
    <cs:fillRef idx="0"/>
    <cs:effectRef idx="0"/>
    <cs:fontRef idx="minor">
      <a:schemeClr val="tx1"/>
    </cs:fontRef>
    <cs:spPr>
      <a:ln>
        <a:round/>
      </a:ln>
    </cs:spPr>
    <cs:defRPr sz="1000" kern="1200"/>
  </cs:dataTable>
  <cs:downBar>
    <cs:lnRef idx="1">
      <a:schemeClr val="tx1"/>
    </cs:lnRef>
    <cs:fillRef idx="1">
      <a:schemeClr val="dk1">
        <a:tint val="95000"/>
      </a:schemeClr>
    </cs:fillRef>
    <cs:effectRef idx="0"/>
    <cs:fontRef idx="minor">
      <a:schemeClr val="tx1"/>
    </cs:fontRef>
    <cs:spPr>
      <a:ln>
        <a:round/>
      </a:ln>
    </cs:spPr>
  </cs:downBar>
  <cs:dropLine>
    <cs:lnRef idx="1">
      <a:schemeClr val="tx1"/>
    </cs:lnRef>
    <cs:fillRef idx="0"/>
    <cs:effectRef idx="0"/>
    <cs:fontRef idx="minor">
      <a:schemeClr val="tx1"/>
    </cs:fontRef>
    <cs:spPr>
      <a:ln>
        <a:round/>
      </a:ln>
    </cs:spPr>
  </cs:dropLine>
  <cs:errorBar>
    <cs:lnRef idx="1">
      <a:schemeClr val="tx1"/>
    </cs:lnRef>
    <cs:fillRef idx="1">
      <a:schemeClr val="tx1"/>
    </cs:fillRef>
    <cs:effectRef idx="0"/>
    <cs:fontRef idx="minor">
      <a:schemeClr val="tx1"/>
    </cs:fontRef>
    <cs:spPr>
      <a:ln>
        <a:round/>
      </a:ln>
    </cs:spPr>
  </cs:errorBar>
  <cs:floor>
    <cs:lnRef idx="1">
      <a:schemeClr val="tx1">
        <a:tint val="75000"/>
      </a:schemeClr>
    </cs:lnRef>
    <cs:fillRef idx="0"/>
    <cs:effectRef idx="0"/>
    <cs:fontRef idx="minor">
      <a:schemeClr val="tx1"/>
    </cs:fontRef>
    <cs:spPr>
      <a:ln>
        <a:round/>
      </a:ln>
    </cs:spPr>
  </cs:floor>
  <cs:gridlineMajor>
    <cs:lnRef idx="1">
      <a:schemeClr val="tx1">
        <a:tint val="75000"/>
      </a:schemeClr>
    </cs:lnRef>
    <cs:fillRef idx="0"/>
    <cs:effectRef idx="0"/>
    <cs:fontRef idx="minor">
      <a:schemeClr val="tx1"/>
    </cs:fontRef>
    <cs:spPr>
      <a:ln>
        <a:round/>
      </a:ln>
    </cs:spPr>
  </cs:gridlineMajor>
  <cs:gridlineMinor>
    <cs:lnRef idx="1">
      <a:schemeClr val="tx1">
        <a:tint val="50000"/>
      </a:schemeClr>
    </cs:lnRef>
    <cs:fillRef idx="0"/>
    <cs:effectRef idx="0"/>
    <cs:fontRef idx="minor">
      <a:schemeClr val="tx1"/>
    </cs:fontRef>
    <cs:spPr>
      <a:ln>
        <a:round/>
      </a:ln>
    </cs:spPr>
  </cs:gridlineMinor>
  <cs:hiLoLine>
    <cs:lnRef idx="1">
      <a:schemeClr val="tx1"/>
    </cs:lnRef>
    <cs:fillRef idx="0"/>
    <cs:effectRef idx="0"/>
    <cs:fontRef idx="minor">
      <a:schemeClr val="tx1"/>
    </cs:fontRef>
    <cs:spPr>
      <a:ln>
        <a:round/>
      </a:ln>
    </cs:spPr>
  </cs:hiLoLine>
  <cs:leaderLine>
    <cs:lnRef idx="1">
      <a:schemeClr val="tx1"/>
    </cs:lnRef>
    <cs:fillRef idx="0"/>
    <cs:effectRef idx="0"/>
    <cs:fontRef idx="minor">
      <a:schemeClr val="tx1"/>
    </cs:fontRef>
    <cs:spPr>
      <a:ln>
        <a:round/>
      </a:ln>
    </cs:spPr>
  </cs:leaderLine>
  <cs:legend>
    <cs:lnRef idx="0"/>
    <cs:fillRef idx="0"/>
    <cs:effectRef idx="0"/>
    <cs:fontRef idx="minor">
      <a:schemeClr val="tx1"/>
    </cs:fontRef>
    <cs:defRPr sz="1000" kern="1200"/>
  </cs:legend>
  <cs:plotArea mods="allowNoFillOverride allowNoLineOverride">
    <cs:lnRef idx="0"/>
    <cs:fillRef idx="1">
      <a:schemeClr val="bg1"/>
    </cs:fillRef>
    <cs:effectRef idx="0"/>
    <cs:fontRef idx="minor">
      <a:schemeClr val="tx1"/>
    </cs:fontRef>
  </cs:plotArea>
  <cs:plotArea3D>
    <cs:lnRef idx="0"/>
    <cs:fillRef idx="0"/>
    <cs:effectRef idx="0"/>
    <cs:fontRef idx="minor">
      <a:schemeClr val="tx1"/>
    </cs:fontRef>
  </cs:plotArea3D>
  <cs:seriesAxis>
    <cs:lnRef idx="1">
      <a:schemeClr val="tx1">
        <a:tint val="75000"/>
      </a:schemeClr>
    </cs:lnRef>
    <cs:fillRef idx="0"/>
    <cs:effectRef idx="0"/>
    <cs:fontRef idx="minor">
      <a:schemeClr val="tx1"/>
    </cs:fontRef>
    <cs:spPr>
      <a:ln>
        <a:round/>
      </a:ln>
    </cs:spPr>
    <cs:defRPr sz="1000" kern="1200"/>
  </cs:seriesAxis>
  <cs:seriesLine>
    <cs:lnRef idx="1">
      <a:schemeClr val="tx1"/>
    </cs:lnRef>
    <cs:fillRef idx="0"/>
    <cs:effectRef idx="0"/>
    <cs:fontRef idx="minor">
      <a:schemeClr val="tx1"/>
    </cs:fontRef>
    <cs:spPr>
      <a:ln>
        <a:round/>
      </a:ln>
    </cs:spPr>
  </cs:seriesLine>
  <cs:title>
    <cs:lnRef idx="0"/>
    <cs:fillRef idx="0"/>
    <cs:effectRef idx="0"/>
    <cs:fontRef idx="minor">
      <a:schemeClr val="tx1"/>
    </cs:fontRef>
    <cs:defRPr sz="1800" b="1" kern="1200"/>
  </cs:title>
  <cs:trendline>
    <cs:lnRef idx="1">
      <a:schemeClr val="tx1"/>
    </cs:lnRef>
    <cs:fillRef idx="0"/>
    <cs:effectRef idx="0"/>
    <cs:fontRef idx="minor">
      <a:schemeClr val="tx1"/>
    </cs:fontRef>
    <cs:spPr>
      <a:ln cap="rnd">
        <a:round/>
      </a:ln>
    </cs:spPr>
  </cs:trendline>
  <cs:trendlineLabel>
    <cs:lnRef idx="0"/>
    <cs:fillRef idx="0"/>
    <cs:effectRef idx="0"/>
    <cs:fontRef idx="minor">
      <a:schemeClr val="tx1"/>
    </cs:fontRef>
    <cs:defRPr sz="1000" kern="1200"/>
  </cs:trendlineLabel>
  <cs:upBar>
    <cs:lnRef idx="1">
      <a:schemeClr val="tx1"/>
    </cs:lnRef>
    <cs:fillRef idx="1">
      <a:schemeClr val="dk1">
        <a:tint val="5000"/>
      </a:schemeClr>
    </cs:fillRef>
    <cs:effectRef idx="0"/>
    <cs:fontRef idx="minor">
      <a:schemeClr val="tx1"/>
    </cs:fontRef>
    <cs:spPr>
      <a:ln>
        <a:round/>
      </a:ln>
    </cs:spPr>
  </cs:upBar>
  <cs:valueAxis>
    <cs:lnRef idx="1">
      <a:schemeClr val="tx1">
        <a:tint val="75000"/>
      </a:schemeClr>
    </cs:lnRef>
    <cs:fillRef idx="0"/>
    <cs:effectRef idx="0"/>
    <cs:fontRef idx="minor">
      <a:schemeClr val="tx1"/>
    </cs:fontRef>
    <cs:spPr>
      <a:ln>
        <a:round/>
      </a:ln>
    </cs:spPr>
    <cs:defRPr sz="1000" kern="1200"/>
  </cs:valueAxis>
  <cs:wall>
    <cs:lnRef idx="0"/>
    <cs:fillRef idx="0"/>
    <cs:effectRef idx="0"/>
    <cs:fontRef idx="minor">
      <a:schemeClr val="tx1"/>
    </cs:fontRef>
  </cs:wall>
</cs:chartStyle>
</file>

<file path=ppt/charts/style41.xml><?xml version="1.0" encoding="utf-8"?>
<cs:chartStyle xmlns:cs="http://schemas.microsoft.com/office/drawing/2012/chartStyle" xmlns:a="http://schemas.openxmlformats.org/drawingml/2006/main" id="102">
  <cs:axisTitle>
    <cs:lnRef idx="0"/>
    <cs:fillRef idx="0"/>
    <cs:effectRef idx="0"/>
    <cs:fontRef idx="minor">
      <a:schemeClr val="tx1"/>
    </cs:fontRef>
    <cs:defRPr sz="1000" b="1" kern="1200"/>
  </cs:axisTitle>
  <cs:categoryAxis>
    <cs:lnRef idx="1">
      <a:schemeClr val="tx1">
        <a:tint val="75000"/>
      </a:schemeClr>
    </cs:lnRef>
    <cs:fillRef idx="0"/>
    <cs:effectRef idx="0"/>
    <cs:fontRef idx="minor">
      <a:schemeClr val="tx1"/>
    </cs:fontRef>
    <cs:spPr>
      <a:ln>
        <a:round/>
      </a:ln>
    </cs:spPr>
    <cs:defRPr sz="1000" kern="1200"/>
  </cs:categoryAxis>
  <cs:chartArea mods="allowNoFillOverride allowNoLineOverride">
    <cs:lnRef idx="1">
      <a:schemeClr val="tx1">
        <a:tint val="75000"/>
      </a:schemeClr>
    </cs:lnRef>
    <cs:fillRef idx="1">
      <a:schemeClr val="bg1"/>
    </cs:fillRef>
    <cs:effectRef idx="0"/>
    <cs:fontRef idx="minor">
      <a:schemeClr val="tx1"/>
    </cs:fontRef>
    <cs:spPr>
      <a:ln>
        <a:round/>
      </a:ln>
    </cs:spPr>
    <cs:defRPr sz="1000" kern="1200"/>
  </cs:chartArea>
  <cs:dataLabel>
    <cs:lnRef idx="0"/>
    <cs:fillRef idx="0"/>
    <cs:effectRef idx="0"/>
    <cs:fontRef idx="minor">
      <a:schemeClr val="tx1"/>
    </cs:fontRef>
    <cs:defRPr sz="1000" kern="1200"/>
  </cs:dataLabel>
  <cs:dataLabelCallout>
    <cs:lnRef idx="0"/>
    <cs:fillRef idx="0"/>
    <cs:effectRef idx="0"/>
    <cs:fontRef idx="minor">
      <a:schemeClr val="dk1"/>
    </cs:fontRef>
    <cs:spPr>
      <a:solidFill>
        <a:schemeClr val="lt1"/>
      </a:solidFill>
      <a:ln>
        <a:solidFill>
          <a:schemeClr val="dk1">
            <a:lumMod val="65000"/>
            <a:lumOff val="35000"/>
          </a:schemeClr>
        </a:solidFill>
      </a:ln>
    </cs:spPr>
    <cs:defRPr sz="1000" kern="1200"/>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1">
      <cs:styleClr val="auto"/>
    </cs:lnRef>
    <cs:lineWidthScale>3</cs:lineWidthScale>
    <cs:fillRef idx="0"/>
    <cs:effectRef idx="0"/>
    <cs:fontRef idx="minor">
      <a:schemeClr val="tx1"/>
    </cs:fontRef>
    <cs:spPr>
      <a:ln cap="rnd">
        <a:round/>
      </a:ln>
    </cs:spPr>
  </cs:dataPointLine>
  <cs:dataPointMarker>
    <cs:lnRef idx="1">
      <cs:styleClr val="auto"/>
    </cs:lnRef>
    <cs:fillRef idx="1">
      <cs:styleClr val="auto"/>
    </cs:fillRef>
    <cs:effectRef idx="0"/>
    <cs:fontRef idx="minor">
      <a:schemeClr val="tx1"/>
    </cs:fontRef>
    <cs:spPr>
      <a:ln>
        <a:round/>
      </a:ln>
    </cs:spPr>
  </cs:dataPointMarker>
  <cs:dataPointMarkerLayout/>
  <cs:dataPointWireframe>
    <cs:lnRef idx="1">
      <cs:styleClr val="auto"/>
    </cs:lnRef>
    <cs:fillRef idx="0"/>
    <cs:effectRef idx="0"/>
    <cs:fontRef idx="minor">
      <a:schemeClr val="tx1"/>
    </cs:fontRef>
    <cs:spPr>
      <a:ln>
        <a:round/>
      </a:ln>
    </cs:spPr>
  </cs:dataPointWireframe>
  <cs:dataTable>
    <cs:lnRef idx="1">
      <a:schemeClr val="tx1">
        <a:tint val="75000"/>
      </a:schemeClr>
    </cs:lnRef>
    <cs:fillRef idx="0"/>
    <cs:effectRef idx="0"/>
    <cs:fontRef idx="minor">
      <a:schemeClr val="tx1"/>
    </cs:fontRef>
    <cs:spPr>
      <a:ln>
        <a:round/>
      </a:ln>
    </cs:spPr>
    <cs:defRPr sz="1000" kern="1200"/>
  </cs:dataTable>
  <cs:downBar>
    <cs:lnRef idx="1">
      <a:schemeClr val="tx1"/>
    </cs:lnRef>
    <cs:fillRef idx="1">
      <a:schemeClr val="dk1">
        <a:tint val="95000"/>
      </a:schemeClr>
    </cs:fillRef>
    <cs:effectRef idx="0"/>
    <cs:fontRef idx="minor">
      <a:schemeClr val="tx1"/>
    </cs:fontRef>
    <cs:spPr>
      <a:ln>
        <a:round/>
      </a:ln>
    </cs:spPr>
  </cs:downBar>
  <cs:dropLine>
    <cs:lnRef idx="1">
      <a:schemeClr val="tx1"/>
    </cs:lnRef>
    <cs:fillRef idx="0"/>
    <cs:effectRef idx="0"/>
    <cs:fontRef idx="minor">
      <a:schemeClr val="tx1"/>
    </cs:fontRef>
    <cs:spPr>
      <a:ln>
        <a:round/>
      </a:ln>
    </cs:spPr>
  </cs:dropLine>
  <cs:errorBar>
    <cs:lnRef idx="1">
      <a:schemeClr val="tx1"/>
    </cs:lnRef>
    <cs:fillRef idx="1">
      <a:schemeClr val="tx1"/>
    </cs:fillRef>
    <cs:effectRef idx="0"/>
    <cs:fontRef idx="minor">
      <a:schemeClr val="tx1"/>
    </cs:fontRef>
    <cs:spPr>
      <a:ln>
        <a:round/>
      </a:ln>
    </cs:spPr>
  </cs:errorBar>
  <cs:floor>
    <cs:lnRef idx="1">
      <a:schemeClr val="tx1">
        <a:tint val="75000"/>
      </a:schemeClr>
    </cs:lnRef>
    <cs:fillRef idx="0"/>
    <cs:effectRef idx="0"/>
    <cs:fontRef idx="minor">
      <a:schemeClr val="tx1"/>
    </cs:fontRef>
    <cs:spPr>
      <a:ln>
        <a:round/>
      </a:ln>
    </cs:spPr>
  </cs:floor>
  <cs:gridlineMajor>
    <cs:lnRef idx="1">
      <a:schemeClr val="tx1">
        <a:tint val="75000"/>
      </a:schemeClr>
    </cs:lnRef>
    <cs:fillRef idx="0"/>
    <cs:effectRef idx="0"/>
    <cs:fontRef idx="minor">
      <a:schemeClr val="tx1"/>
    </cs:fontRef>
    <cs:spPr>
      <a:ln>
        <a:round/>
      </a:ln>
    </cs:spPr>
  </cs:gridlineMajor>
  <cs:gridlineMinor>
    <cs:lnRef idx="1">
      <a:schemeClr val="tx1">
        <a:tint val="50000"/>
      </a:schemeClr>
    </cs:lnRef>
    <cs:fillRef idx="0"/>
    <cs:effectRef idx="0"/>
    <cs:fontRef idx="minor">
      <a:schemeClr val="tx1"/>
    </cs:fontRef>
    <cs:spPr>
      <a:ln>
        <a:round/>
      </a:ln>
    </cs:spPr>
  </cs:gridlineMinor>
  <cs:hiLoLine>
    <cs:lnRef idx="1">
      <a:schemeClr val="tx1"/>
    </cs:lnRef>
    <cs:fillRef idx="0"/>
    <cs:effectRef idx="0"/>
    <cs:fontRef idx="minor">
      <a:schemeClr val="tx1"/>
    </cs:fontRef>
    <cs:spPr>
      <a:ln>
        <a:round/>
      </a:ln>
    </cs:spPr>
  </cs:hiLoLine>
  <cs:leaderLine>
    <cs:lnRef idx="1">
      <a:schemeClr val="tx1"/>
    </cs:lnRef>
    <cs:fillRef idx="0"/>
    <cs:effectRef idx="0"/>
    <cs:fontRef idx="minor">
      <a:schemeClr val="tx1"/>
    </cs:fontRef>
    <cs:spPr>
      <a:ln>
        <a:round/>
      </a:ln>
    </cs:spPr>
  </cs:leaderLine>
  <cs:legend>
    <cs:lnRef idx="0"/>
    <cs:fillRef idx="0"/>
    <cs:effectRef idx="0"/>
    <cs:fontRef idx="minor">
      <a:schemeClr val="tx1"/>
    </cs:fontRef>
    <cs:defRPr sz="1000" kern="1200"/>
  </cs:legend>
  <cs:plotArea mods="allowNoFillOverride allowNoLineOverride">
    <cs:lnRef idx="0"/>
    <cs:fillRef idx="1">
      <a:schemeClr val="bg1"/>
    </cs:fillRef>
    <cs:effectRef idx="0"/>
    <cs:fontRef idx="minor">
      <a:schemeClr val="tx1"/>
    </cs:fontRef>
  </cs:plotArea>
  <cs:plotArea3D>
    <cs:lnRef idx="0"/>
    <cs:fillRef idx="0"/>
    <cs:effectRef idx="0"/>
    <cs:fontRef idx="minor">
      <a:schemeClr val="tx1"/>
    </cs:fontRef>
  </cs:plotArea3D>
  <cs:seriesAxis>
    <cs:lnRef idx="1">
      <a:schemeClr val="tx1">
        <a:tint val="75000"/>
      </a:schemeClr>
    </cs:lnRef>
    <cs:fillRef idx="0"/>
    <cs:effectRef idx="0"/>
    <cs:fontRef idx="minor">
      <a:schemeClr val="tx1"/>
    </cs:fontRef>
    <cs:spPr>
      <a:ln>
        <a:round/>
      </a:ln>
    </cs:spPr>
    <cs:defRPr sz="1000" kern="1200"/>
  </cs:seriesAxis>
  <cs:seriesLine>
    <cs:lnRef idx="1">
      <a:schemeClr val="tx1"/>
    </cs:lnRef>
    <cs:fillRef idx="0"/>
    <cs:effectRef idx="0"/>
    <cs:fontRef idx="minor">
      <a:schemeClr val="tx1"/>
    </cs:fontRef>
    <cs:spPr>
      <a:ln>
        <a:round/>
      </a:ln>
    </cs:spPr>
  </cs:seriesLine>
  <cs:title>
    <cs:lnRef idx="0"/>
    <cs:fillRef idx="0"/>
    <cs:effectRef idx="0"/>
    <cs:fontRef idx="minor">
      <a:schemeClr val="tx1"/>
    </cs:fontRef>
    <cs:defRPr sz="1800" b="1" kern="1200"/>
  </cs:title>
  <cs:trendline>
    <cs:lnRef idx="1">
      <a:schemeClr val="tx1"/>
    </cs:lnRef>
    <cs:fillRef idx="0"/>
    <cs:effectRef idx="0"/>
    <cs:fontRef idx="minor">
      <a:schemeClr val="tx1"/>
    </cs:fontRef>
    <cs:spPr>
      <a:ln cap="rnd">
        <a:round/>
      </a:ln>
    </cs:spPr>
  </cs:trendline>
  <cs:trendlineLabel>
    <cs:lnRef idx="0"/>
    <cs:fillRef idx="0"/>
    <cs:effectRef idx="0"/>
    <cs:fontRef idx="minor">
      <a:schemeClr val="tx1"/>
    </cs:fontRef>
    <cs:defRPr sz="1000" kern="1200"/>
  </cs:trendlineLabel>
  <cs:upBar>
    <cs:lnRef idx="1">
      <a:schemeClr val="tx1"/>
    </cs:lnRef>
    <cs:fillRef idx="1">
      <a:schemeClr val="dk1">
        <a:tint val="5000"/>
      </a:schemeClr>
    </cs:fillRef>
    <cs:effectRef idx="0"/>
    <cs:fontRef idx="minor">
      <a:schemeClr val="tx1"/>
    </cs:fontRef>
    <cs:spPr>
      <a:ln>
        <a:round/>
      </a:ln>
    </cs:spPr>
  </cs:upBar>
  <cs:valueAxis>
    <cs:lnRef idx="1">
      <a:schemeClr val="tx1">
        <a:tint val="75000"/>
      </a:schemeClr>
    </cs:lnRef>
    <cs:fillRef idx="0"/>
    <cs:effectRef idx="0"/>
    <cs:fontRef idx="minor">
      <a:schemeClr val="tx1"/>
    </cs:fontRef>
    <cs:spPr>
      <a:ln>
        <a:round/>
      </a:ln>
    </cs:spPr>
    <cs:defRPr sz="1000" kern="1200"/>
  </cs:valueAxis>
  <cs:wall>
    <cs:lnRef idx="0"/>
    <cs:fillRef idx="0"/>
    <cs:effectRef idx="0"/>
    <cs:fontRef idx="minor">
      <a:schemeClr val="tx1"/>
    </cs:fontRef>
  </cs:wall>
</cs:chartStyle>
</file>

<file path=ppt/charts/style42.xml><?xml version="1.0" encoding="utf-8"?>
<cs:chartStyle xmlns:cs="http://schemas.microsoft.com/office/drawing/2012/chartStyle" xmlns:a="http://schemas.openxmlformats.org/drawingml/2006/main" id="102">
  <cs:axisTitle>
    <cs:lnRef idx="0"/>
    <cs:fillRef idx="0"/>
    <cs:effectRef idx="0"/>
    <cs:fontRef idx="minor">
      <a:schemeClr val="tx1"/>
    </cs:fontRef>
    <cs:defRPr sz="1000" b="1" kern="1200"/>
  </cs:axisTitle>
  <cs:categoryAxis>
    <cs:lnRef idx="1">
      <a:schemeClr val="tx1">
        <a:tint val="75000"/>
      </a:schemeClr>
    </cs:lnRef>
    <cs:fillRef idx="0"/>
    <cs:effectRef idx="0"/>
    <cs:fontRef idx="minor">
      <a:schemeClr val="tx1"/>
    </cs:fontRef>
    <cs:spPr>
      <a:ln>
        <a:round/>
      </a:ln>
    </cs:spPr>
    <cs:defRPr sz="1000" kern="1200"/>
  </cs:categoryAxis>
  <cs:chartArea mods="allowNoFillOverride allowNoLineOverride">
    <cs:lnRef idx="1">
      <a:schemeClr val="tx1">
        <a:tint val="75000"/>
      </a:schemeClr>
    </cs:lnRef>
    <cs:fillRef idx="1">
      <a:schemeClr val="bg1"/>
    </cs:fillRef>
    <cs:effectRef idx="0"/>
    <cs:fontRef idx="minor">
      <a:schemeClr val="tx1"/>
    </cs:fontRef>
    <cs:spPr>
      <a:ln>
        <a:round/>
      </a:ln>
    </cs:spPr>
    <cs:defRPr sz="1000" kern="1200"/>
  </cs:chartArea>
  <cs:dataLabel>
    <cs:lnRef idx="0"/>
    <cs:fillRef idx="0"/>
    <cs:effectRef idx="0"/>
    <cs:fontRef idx="minor">
      <a:schemeClr val="tx1"/>
    </cs:fontRef>
    <cs:defRPr sz="1000" kern="1200"/>
  </cs:dataLabel>
  <cs:dataLabelCallout>
    <cs:lnRef idx="0"/>
    <cs:fillRef idx="0"/>
    <cs:effectRef idx="0"/>
    <cs:fontRef idx="minor">
      <a:schemeClr val="dk1"/>
    </cs:fontRef>
    <cs:spPr>
      <a:solidFill>
        <a:schemeClr val="lt1"/>
      </a:solidFill>
      <a:ln>
        <a:solidFill>
          <a:schemeClr val="dk1">
            <a:lumMod val="65000"/>
            <a:lumOff val="35000"/>
          </a:schemeClr>
        </a:solidFill>
      </a:ln>
    </cs:spPr>
    <cs:defRPr sz="1000" kern="1200"/>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1">
      <cs:styleClr val="auto"/>
    </cs:lnRef>
    <cs:lineWidthScale>3</cs:lineWidthScale>
    <cs:fillRef idx="0"/>
    <cs:effectRef idx="0"/>
    <cs:fontRef idx="minor">
      <a:schemeClr val="tx1"/>
    </cs:fontRef>
    <cs:spPr>
      <a:ln cap="rnd">
        <a:round/>
      </a:ln>
    </cs:spPr>
  </cs:dataPointLine>
  <cs:dataPointMarker>
    <cs:lnRef idx="1">
      <cs:styleClr val="auto"/>
    </cs:lnRef>
    <cs:fillRef idx="1">
      <cs:styleClr val="auto"/>
    </cs:fillRef>
    <cs:effectRef idx="0"/>
    <cs:fontRef idx="minor">
      <a:schemeClr val="tx1"/>
    </cs:fontRef>
    <cs:spPr>
      <a:ln>
        <a:round/>
      </a:ln>
    </cs:spPr>
  </cs:dataPointMarker>
  <cs:dataPointMarkerLayout/>
  <cs:dataPointWireframe>
    <cs:lnRef idx="1">
      <cs:styleClr val="auto"/>
    </cs:lnRef>
    <cs:fillRef idx="0"/>
    <cs:effectRef idx="0"/>
    <cs:fontRef idx="minor">
      <a:schemeClr val="tx1"/>
    </cs:fontRef>
    <cs:spPr>
      <a:ln>
        <a:round/>
      </a:ln>
    </cs:spPr>
  </cs:dataPointWireframe>
  <cs:dataTable>
    <cs:lnRef idx="1">
      <a:schemeClr val="tx1">
        <a:tint val="75000"/>
      </a:schemeClr>
    </cs:lnRef>
    <cs:fillRef idx="0"/>
    <cs:effectRef idx="0"/>
    <cs:fontRef idx="minor">
      <a:schemeClr val="tx1"/>
    </cs:fontRef>
    <cs:spPr>
      <a:ln>
        <a:round/>
      </a:ln>
    </cs:spPr>
    <cs:defRPr sz="1000" kern="1200"/>
  </cs:dataTable>
  <cs:downBar>
    <cs:lnRef idx="1">
      <a:schemeClr val="tx1"/>
    </cs:lnRef>
    <cs:fillRef idx="1">
      <a:schemeClr val="dk1">
        <a:tint val="95000"/>
      </a:schemeClr>
    </cs:fillRef>
    <cs:effectRef idx="0"/>
    <cs:fontRef idx="minor">
      <a:schemeClr val="tx1"/>
    </cs:fontRef>
    <cs:spPr>
      <a:ln>
        <a:round/>
      </a:ln>
    </cs:spPr>
  </cs:downBar>
  <cs:dropLine>
    <cs:lnRef idx="1">
      <a:schemeClr val="tx1"/>
    </cs:lnRef>
    <cs:fillRef idx="0"/>
    <cs:effectRef idx="0"/>
    <cs:fontRef idx="minor">
      <a:schemeClr val="tx1"/>
    </cs:fontRef>
    <cs:spPr>
      <a:ln>
        <a:round/>
      </a:ln>
    </cs:spPr>
  </cs:dropLine>
  <cs:errorBar>
    <cs:lnRef idx="1">
      <a:schemeClr val="tx1"/>
    </cs:lnRef>
    <cs:fillRef idx="1">
      <a:schemeClr val="tx1"/>
    </cs:fillRef>
    <cs:effectRef idx="0"/>
    <cs:fontRef idx="minor">
      <a:schemeClr val="tx1"/>
    </cs:fontRef>
    <cs:spPr>
      <a:ln>
        <a:round/>
      </a:ln>
    </cs:spPr>
  </cs:errorBar>
  <cs:floor>
    <cs:lnRef idx="1">
      <a:schemeClr val="tx1">
        <a:tint val="75000"/>
      </a:schemeClr>
    </cs:lnRef>
    <cs:fillRef idx="0"/>
    <cs:effectRef idx="0"/>
    <cs:fontRef idx="minor">
      <a:schemeClr val="tx1"/>
    </cs:fontRef>
    <cs:spPr>
      <a:ln>
        <a:round/>
      </a:ln>
    </cs:spPr>
  </cs:floor>
  <cs:gridlineMajor>
    <cs:lnRef idx="1">
      <a:schemeClr val="tx1">
        <a:tint val="75000"/>
      </a:schemeClr>
    </cs:lnRef>
    <cs:fillRef idx="0"/>
    <cs:effectRef idx="0"/>
    <cs:fontRef idx="minor">
      <a:schemeClr val="tx1"/>
    </cs:fontRef>
    <cs:spPr>
      <a:ln>
        <a:round/>
      </a:ln>
    </cs:spPr>
  </cs:gridlineMajor>
  <cs:gridlineMinor>
    <cs:lnRef idx="1">
      <a:schemeClr val="tx1">
        <a:tint val="50000"/>
      </a:schemeClr>
    </cs:lnRef>
    <cs:fillRef idx="0"/>
    <cs:effectRef idx="0"/>
    <cs:fontRef idx="minor">
      <a:schemeClr val="tx1"/>
    </cs:fontRef>
    <cs:spPr>
      <a:ln>
        <a:round/>
      </a:ln>
    </cs:spPr>
  </cs:gridlineMinor>
  <cs:hiLoLine>
    <cs:lnRef idx="1">
      <a:schemeClr val="tx1"/>
    </cs:lnRef>
    <cs:fillRef idx="0"/>
    <cs:effectRef idx="0"/>
    <cs:fontRef idx="minor">
      <a:schemeClr val="tx1"/>
    </cs:fontRef>
    <cs:spPr>
      <a:ln>
        <a:round/>
      </a:ln>
    </cs:spPr>
  </cs:hiLoLine>
  <cs:leaderLine>
    <cs:lnRef idx="1">
      <a:schemeClr val="tx1"/>
    </cs:lnRef>
    <cs:fillRef idx="0"/>
    <cs:effectRef idx="0"/>
    <cs:fontRef idx="minor">
      <a:schemeClr val="tx1"/>
    </cs:fontRef>
    <cs:spPr>
      <a:ln>
        <a:round/>
      </a:ln>
    </cs:spPr>
  </cs:leaderLine>
  <cs:legend>
    <cs:lnRef idx="0"/>
    <cs:fillRef idx="0"/>
    <cs:effectRef idx="0"/>
    <cs:fontRef idx="minor">
      <a:schemeClr val="tx1"/>
    </cs:fontRef>
    <cs:defRPr sz="1000" kern="1200"/>
  </cs:legend>
  <cs:plotArea mods="allowNoFillOverride allowNoLineOverride">
    <cs:lnRef idx="0"/>
    <cs:fillRef idx="1">
      <a:schemeClr val="bg1"/>
    </cs:fillRef>
    <cs:effectRef idx="0"/>
    <cs:fontRef idx="minor">
      <a:schemeClr val="tx1"/>
    </cs:fontRef>
  </cs:plotArea>
  <cs:plotArea3D>
    <cs:lnRef idx="0"/>
    <cs:fillRef idx="0"/>
    <cs:effectRef idx="0"/>
    <cs:fontRef idx="minor">
      <a:schemeClr val="tx1"/>
    </cs:fontRef>
  </cs:plotArea3D>
  <cs:seriesAxis>
    <cs:lnRef idx="1">
      <a:schemeClr val="tx1">
        <a:tint val="75000"/>
      </a:schemeClr>
    </cs:lnRef>
    <cs:fillRef idx="0"/>
    <cs:effectRef idx="0"/>
    <cs:fontRef idx="minor">
      <a:schemeClr val="tx1"/>
    </cs:fontRef>
    <cs:spPr>
      <a:ln>
        <a:round/>
      </a:ln>
    </cs:spPr>
    <cs:defRPr sz="1000" kern="1200"/>
  </cs:seriesAxis>
  <cs:seriesLine>
    <cs:lnRef idx="1">
      <a:schemeClr val="tx1"/>
    </cs:lnRef>
    <cs:fillRef idx="0"/>
    <cs:effectRef idx="0"/>
    <cs:fontRef idx="minor">
      <a:schemeClr val="tx1"/>
    </cs:fontRef>
    <cs:spPr>
      <a:ln>
        <a:round/>
      </a:ln>
    </cs:spPr>
  </cs:seriesLine>
  <cs:title>
    <cs:lnRef idx="0"/>
    <cs:fillRef idx="0"/>
    <cs:effectRef idx="0"/>
    <cs:fontRef idx="minor">
      <a:schemeClr val="tx1"/>
    </cs:fontRef>
    <cs:defRPr sz="1800" b="1" kern="1200"/>
  </cs:title>
  <cs:trendline>
    <cs:lnRef idx="1">
      <a:schemeClr val="tx1"/>
    </cs:lnRef>
    <cs:fillRef idx="0"/>
    <cs:effectRef idx="0"/>
    <cs:fontRef idx="minor">
      <a:schemeClr val="tx1"/>
    </cs:fontRef>
    <cs:spPr>
      <a:ln cap="rnd">
        <a:round/>
      </a:ln>
    </cs:spPr>
  </cs:trendline>
  <cs:trendlineLabel>
    <cs:lnRef idx="0"/>
    <cs:fillRef idx="0"/>
    <cs:effectRef idx="0"/>
    <cs:fontRef idx="minor">
      <a:schemeClr val="tx1"/>
    </cs:fontRef>
    <cs:defRPr sz="1000" kern="1200"/>
  </cs:trendlineLabel>
  <cs:upBar>
    <cs:lnRef idx="1">
      <a:schemeClr val="tx1"/>
    </cs:lnRef>
    <cs:fillRef idx="1">
      <a:schemeClr val="dk1">
        <a:tint val="5000"/>
      </a:schemeClr>
    </cs:fillRef>
    <cs:effectRef idx="0"/>
    <cs:fontRef idx="minor">
      <a:schemeClr val="tx1"/>
    </cs:fontRef>
    <cs:spPr>
      <a:ln>
        <a:round/>
      </a:ln>
    </cs:spPr>
  </cs:upBar>
  <cs:valueAxis>
    <cs:lnRef idx="1">
      <a:schemeClr val="tx1">
        <a:tint val="75000"/>
      </a:schemeClr>
    </cs:lnRef>
    <cs:fillRef idx="0"/>
    <cs:effectRef idx="0"/>
    <cs:fontRef idx="minor">
      <a:schemeClr val="tx1"/>
    </cs:fontRef>
    <cs:spPr>
      <a:ln>
        <a:round/>
      </a:ln>
    </cs:spPr>
    <cs:defRPr sz="1000" kern="1200"/>
  </cs:valueAxis>
  <cs:wall>
    <cs:lnRef idx="0"/>
    <cs:fillRef idx="0"/>
    <cs:effectRef idx="0"/>
    <cs:fontRef idx="minor">
      <a:schemeClr val="tx1"/>
    </cs:fontRef>
  </cs:wall>
</cs:chartStyle>
</file>

<file path=ppt/charts/style43.xml><?xml version="1.0" encoding="utf-8"?>
<cs:chartStyle xmlns:cs="http://schemas.microsoft.com/office/drawing/2012/chartStyle" xmlns:a="http://schemas.openxmlformats.org/drawingml/2006/main" id="102">
  <cs:axisTitle>
    <cs:lnRef idx="0"/>
    <cs:fillRef idx="0"/>
    <cs:effectRef idx="0"/>
    <cs:fontRef idx="minor">
      <a:schemeClr val="tx1"/>
    </cs:fontRef>
    <cs:defRPr sz="1000" b="1" kern="1200"/>
  </cs:axisTitle>
  <cs:categoryAxis>
    <cs:lnRef idx="1">
      <a:schemeClr val="tx1">
        <a:tint val="75000"/>
      </a:schemeClr>
    </cs:lnRef>
    <cs:fillRef idx="0"/>
    <cs:effectRef idx="0"/>
    <cs:fontRef idx="minor">
      <a:schemeClr val="tx1"/>
    </cs:fontRef>
    <cs:spPr>
      <a:ln>
        <a:round/>
      </a:ln>
    </cs:spPr>
    <cs:defRPr sz="1000" kern="1200"/>
  </cs:categoryAxis>
  <cs:chartArea mods="allowNoFillOverride allowNoLineOverride">
    <cs:lnRef idx="1">
      <a:schemeClr val="tx1">
        <a:tint val="75000"/>
      </a:schemeClr>
    </cs:lnRef>
    <cs:fillRef idx="1">
      <a:schemeClr val="bg1"/>
    </cs:fillRef>
    <cs:effectRef idx="0"/>
    <cs:fontRef idx="minor">
      <a:schemeClr val="tx1"/>
    </cs:fontRef>
    <cs:spPr>
      <a:ln>
        <a:round/>
      </a:ln>
    </cs:spPr>
    <cs:defRPr sz="1000" kern="1200"/>
  </cs:chartArea>
  <cs:dataLabel>
    <cs:lnRef idx="0"/>
    <cs:fillRef idx="0"/>
    <cs:effectRef idx="0"/>
    <cs:fontRef idx="minor">
      <a:schemeClr val="tx1"/>
    </cs:fontRef>
    <cs:defRPr sz="1000" kern="1200"/>
  </cs:dataLabel>
  <cs:dataLabelCallout>
    <cs:lnRef idx="0"/>
    <cs:fillRef idx="0"/>
    <cs:effectRef idx="0"/>
    <cs:fontRef idx="minor">
      <a:schemeClr val="dk1"/>
    </cs:fontRef>
    <cs:spPr>
      <a:solidFill>
        <a:schemeClr val="lt1"/>
      </a:solidFill>
      <a:ln>
        <a:solidFill>
          <a:schemeClr val="dk1">
            <a:lumMod val="65000"/>
            <a:lumOff val="35000"/>
          </a:schemeClr>
        </a:solidFill>
      </a:ln>
    </cs:spPr>
    <cs:defRPr sz="1000" kern="1200"/>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1">
      <cs:styleClr val="auto"/>
    </cs:lnRef>
    <cs:lineWidthScale>3</cs:lineWidthScale>
    <cs:fillRef idx="0"/>
    <cs:effectRef idx="0"/>
    <cs:fontRef idx="minor">
      <a:schemeClr val="tx1"/>
    </cs:fontRef>
    <cs:spPr>
      <a:ln cap="rnd">
        <a:round/>
      </a:ln>
    </cs:spPr>
  </cs:dataPointLine>
  <cs:dataPointMarker>
    <cs:lnRef idx="1">
      <cs:styleClr val="auto"/>
    </cs:lnRef>
    <cs:fillRef idx="1">
      <cs:styleClr val="auto"/>
    </cs:fillRef>
    <cs:effectRef idx="0"/>
    <cs:fontRef idx="minor">
      <a:schemeClr val="tx1"/>
    </cs:fontRef>
    <cs:spPr>
      <a:ln>
        <a:round/>
      </a:ln>
    </cs:spPr>
  </cs:dataPointMarker>
  <cs:dataPointMarkerLayout/>
  <cs:dataPointWireframe>
    <cs:lnRef idx="1">
      <cs:styleClr val="auto"/>
    </cs:lnRef>
    <cs:fillRef idx="0"/>
    <cs:effectRef idx="0"/>
    <cs:fontRef idx="minor">
      <a:schemeClr val="tx1"/>
    </cs:fontRef>
    <cs:spPr>
      <a:ln>
        <a:round/>
      </a:ln>
    </cs:spPr>
  </cs:dataPointWireframe>
  <cs:dataTable>
    <cs:lnRef idx="1">
      <a:schemeClr val="tx1">
        <a:tint val="75000"/>
      </a:schemeClr>
    </cs:lnRef>
    <cs:fillRef idx="0"/>
    <cs:effectRef idx="0"/>
    <cs:fontRef idx="minor">
      <a:schemeClr val="tx1"/>
    </cs:fontRef>
    <cs:spPr>
      <a:ln>
        <a:round/>
      </a:ln>
    </cs:spPr>
    <cs:defRPr sz="1000" kern="1200"/>
  </cs:dataTable>
  <cs:downBar>
    <cs:lnRef idx="1">
      <a:schemeClr val="tx1"/>
    </cs:lnRef>
    <cs:fillRef idx="1">
      <a:schemeClr val="dk1">
        <a:tint val="95000"/>
      </a:schemeClr>
    </cs:fillRef>
    <cs:effectRef idx="0"/>
    <cs:fontRef idx="minor">
      <a:schemeClr val="tx1"/>
    </cs:fontRef>
    <cs:spPr>
      <a:ln>
        <a:round/>
      </a:ln>
    </cs:spPr>
  </cs:downBar>
  <cs:dropLine>
    <cs:lnRef idx="1">
      <a:schemeClr val="tx1"/>
    </cs:lnRef>
    <cs:fillRef idx="0"/>
    <cs:effectRef idx="0"/>
    <cs:fontRef idx="minor">
      <a:schemeClr val="tx1"/>
    </cs:fontRef>
    <cs:spPr>
      <a:ln>
        <a:round/>
      </a:ln>
    </cs:spPr>
  </cs:dropLine>
  <cs:errorBar>
    <cs:lnRef idx="1">
      <a:schemeClr val="tx1"/>
    </cs:lnRef>
    <cs:fillRef idx="1">
      <a:schemeClr val="tx1"/>
    </cs:fillRef>
    <cs:effectRef idx="0"/>
    <cs:fontRef idx="minor">
      <a:schemeClr val="tx1"/>
    </cs:fontRef>
    <cs:spPr>
      <a:ln>
        <a:round/>
      </a:ln>
    </cs:spPr>
  </cs:errorBar>
  <cs:floor>
    <cs:lnRef idx="1">
      <a:schemeClr val="tx1">
        <a:tint val="75000"/>
      </a:schemeClr>
    </cs:lnRef>
    <cs:fillRef idx="0"/>
    <cs:effectRef idx="0"/>
    <cs:fontRef idx="minor">
      <a:schemeClr val="tx1"/>
    </cs:fontRef>
    <cs:spPr>
      <a:ln>
        <a:round/>
      </a:ln>
    </cs:spPr>
  </cs:floor>
  <cs:gridlineMajor>
    <cs:lnRef idx="1">
      <a:schemeClr val="tx1">
        <a:tint val="75000"/>
      </a:schemeClr>
    </cs:lnRef>
    <cs:fillRef idx="0"/>
    <cs:effectRef idx="0"/>
    <cs:fontRef idx="minor">
      <a:schemeClr val="tx1"/>
    </cs:fontRef>
    <cs:spPr>
      <a:ln>
        <a:round/>
      </a:ln>
    </cs:spPr>
  </cs:gridlineMajor>
  <cs:gridlineMinor>
    <cs:lnRef idx="1">
      <a:schemeClr val="tx1">
        <a:tint val="50000"/>
      </a:schemeClr>
    </cs:lnRef>
    <cs:fillRef idx="0"/>
    <cs:effectRef idx="0"/>
    <cs:fontRef idx="minor">
      <a:schemeClr val="tx1"/>
    </cs:fontRef>
    <cs:spPr>
      <a:ln>
        <a:round/>
      </a:ln>
    </cs:spPr>
  </cs:gridlineMinor>
  <cs:hiLoLine>
    <cs:lnRef idx="1">
      <a:schemeClr val="tx1"/>
    </cs:lnRef>
    <cs:fillRef idx="0"/>
    <cs:effectRef idx="0"/>
    <cs:fontRef idx="minor">
      <a:schemeClr val="tx1"/>
    </cs:fontRef>
    <cs:spPr>
      <a:ln>
        <a:round/>
      </a:ln>
    </cs:spPr>
  </cs:hiLoLine>
  <cs:leaderLine>
    <cs:lnRef idx="1">
      <a:schemeClr val="tx1"/>
    </cs:lnRef>
    <cs:fillRef idx="0"/>
    <cs:effectRef idx="0"/>
    <cs:fontRef idx="minor">
      <a:schemeClr val="tx1"/>
    </cs:fontRef>
    <cs:spPr>
      <a:ln>
        <a:round/>
      </a:ln>
    </cs:spPr>
  </cs:leaderLine>
  <cs:legend>
    <cs:lnRef idx="0"/>
    <cs:fillRef idx="0"/>
    <cs:effectRef idx="0"/>
    <cs:fontRef idx="minor">
      <a:schemeClr val="tx1"/>
    </cs:fontRef>
    <cs:defRPr sz="1000" kern="1200"/>
  </cs:legend>
  <cs:plotArea mods="allowNoFillOverride allowNoLineOverride">
    <cs:lnRef idx="0"/>
    <cs:fillRef idx="1">
      <a:schemeClr val="bg1"/>
    </cs:fillRef>
    <cs:effectRef idx="0"/>
    <cs:fontRef idx="minor">
      <a:schemeClr val="tx1"/>
    </cs:fontRef>
  </cs:plotArea>
  <cs:plotArea3D>
    <cs:lnRef idx="0"/>
    <cs:fillRef idx="0"/>
    <cs:effectRef idx="0"/>
    <cs:fontRef idx="minor">
      <a:schemeClr val="tx1"/>
    </cs:fontRef>
  </cs:plotArea3D>
  <cs:seriesAxis>
    <cs:lnRef idx="1">
      <a:schemeClr val="tx1">
        <a:tint val="75000"/>
      </a:schemeClr>
    </cs:lnRef>
    <cs:fillRef idx="0"/>
    <cs:effectRef idx="0"/>
    <cs:fontRef idx="minor">
      <a:schemeClr val="tx1"/>
    </cs:fontRef>
    <cs:spPr>
      <a:ln>
        <a:round/>
      </a:ln>
    </cs:spPr>
    <cs:defRPr sz="1000" kern="1200"/>
  </cs:seriesAxis>
  <cs:seriesLine>
    <cs:lnRef idx="1">
      <a:schemeClr val="tx1"/>
    </cs:lnRef>
    <cs:fillRef idx="0"/>
    <cs:effectRef idx="0"/>
    <cs:fontRef idx="minor">
      <a:schemeClr val="tx1"/>
    </cs:fontRef>
    <cs:spPr>
      <a:ln>
        <a:round/>
      </a:ln>
    </cs:spPr>
  </cs:seriesLine>
  <cs:title>
    <cs:lnRef idx="0"/>
    <cs:fillRef idx="0"/>
    <cs:effectRef idx="0"/>
    <cs:fontRef idx="minor">
      <a:schemeClr val="tx1"/>
    </cs:fontRef>
    <cs:defRPr sz="1800" b="1" kern="1200"/>
  </cs:title>
  <cs:trendline>
    <cs:lnRef idx="1">
      <a:schemeClr val="tx1"/>
    </cs:lnRef>
    <cs:fillRef idx="0"/>
    <cs:effectRef idx="0"/>
    <cs:fontRef idx="minor">
      <a:schemeClr val="tx1"/>
    </cs:fontRef>
    <cs:spPr>
      <a:ln cap="rnd">
        <a:round/>
      </a:ln>
    </cs:spPr>
  </cs:trendline>
  <cs:trendlineLabel>
    <cs:lnRef idx="0"/>
    <cs:fillRef idx="0"/>
    <cs:effectRef idx="0"/>
    <cs:fontRef idx="minor">
      <a:schemeClr val="tx1"/>
    </cs:fontRef>
    <cs:defRPr sz="1000" kern="1200"/>
  </cs:trendlineLabel>
  <cs:upBar>
    <cs:lnRef idx="1">
      <a:schemeClr val="tx1"/>
    </cs:lnRef>
    <cs:fillRef idx="1">
      <a:schemeClr val="dk1">
        <a:tint val="5000"/>
      </a:schemeClr>
    </cs:fillRef>
    <cs:effectRef idx="0"/>
    <cs:fontRef idx="minor">
      <a:schemeClr val="tx1"/>
    </cs:fontRef>
    <cs:spPr>
      <a:ln>
        <a:round/>
      </a:ln>
    </cs:spPr>
  </cs:upBar>
  <cs:valueAxis>
    <cs:lnRef idx="1">
      <a:schemeClr val="tx1">
        <a:tint val="75000"/>
      </a:schemeClr>
    </cs:lnRef>
    <cs:fillRef idx="0"/>
    <cs:effectRef idx="0"/>
    <cs:fontRef idx="minor">
      <a:schemeClr val="tx1"/>
    </cs:fontRef>
    <cs:spPr>
      <a:ln>
        <a:round/>
      </a:ln>
    </cs:spPr>
    <cs:defRPr sz="1000" kern="1200"/>
  </cs:valueAxis>
  <cs:wall>
    <cs:lnRef idx="0"/>
    <cs:fillRef idx="0"/>
    <cs:effectRef idx="0"/>
    <cs:fontRef idx="minor">
      <a:schemeClr val="tx1"/>
    </cs:fontRef>
  </cs:wall>
</cs:chartStyle>
</file>

<file path=ppt/charts/style44.xml><?xml version="1.0" encoding="utf-8"?>
<cs:chartStyle xmlns:cs="http://schemas.microsoft.com/office/drawing/2012/chartStyle" xmlns:a="http://schemas.openxmlformats.org/drawingml/2006/main" id="102">
  <cs:axisTitle>
    <cs:lnRef idx="0"/>
    <cs:fillRef idx="0"/>
    <cs:effectRef idx="0"/>
    <cs:fontRef idx="minor">
      <a:schemeClr val="tx1"/>
    </cs:fontRef>
    <cs:defRPr sz="1000" b="1" kern="1200"/>
  </cs:axisTitle>
  <cs:categoryAxis>
    <cs:lnRef idx="1">
      <a:schemeClr val="tx1">
        <a:tint val="75000"/>
      </a:schemeClr>
    </cs:lnRef>
    <cs:fillRef idx="0"/>
    <cs:effectRef idx="0"/>
    <cs:fontRef idx="minor">
      <a:schemeClr val="tx1"/>
    </cs:fontRef>
    <cs:spPr>
      <a:ln>
        <a:round/>
      </a:ln>
    </cs:spPr>
    <cs:defRPr sz="1000" kern="1200"/>
  </cs:categoryAxis>
  <cs:chartArea mods="allowNoFillOverride allowNoLineOverride">
    <cs:lnRef idx="1">
      <a:schemeClr val="tx1">
        <a:tint val="75000"/>
      </a:schemeClr>
    </cs:lnRef>
    <cs:fillRef idx="1">
      <a:schemeClr val="bg1"/>
    </cs:fillRef>
    <cs:effectRef idx="0"/>
    <cs:fontRef idx="minor">
      <a:schemeClr val="tx1"/>
    </cs:fontRef>
    <cs:spPr>
      <a:ln>
        <a:round/>
      </a:ln>
    </cs:spPr>
    <cs:defRPr sz="1000" kern="1200"/>
  </cs:chartArea>
  <cs:dataLabel>
    <cs:lnRef idx="0"/>
    <cs:fillRef idx="0"/>
    <cs:effectRef idx="0"/>
    <cs:fontRef idx="minor">
      <a:schemeClr val="tx1"/>
    </cs:fontRef>
    <cs:defRPr sz="1000" kern="1200"/>
  </cs:dataLabel>
  <cs:dataLabelCallout>
    <cs:lnRef idx="0"/>
    <cs:fillRef idx="0"/>
    <cs:effectRef idx="0"/>
    <cs:fontRef idx="minor">
      <a:schemeClr val="dk1"/>
    </cs:fontRef>
    <cs:spPr>
      <a:solidFill>
        <a:schemeClr val="lt1"/>
      </a:solidFill>
      <a:ln>
        <a:solidFill>
          <a:schemeClr val="dk1">
            <a:lumMod val="65000"/>
            <a:lumOff val="35000"/>
          </a:schemeClr>
        </a:solidFill>
      </a:ln>
    </cs:spPr>
    <cs:defRPr sz="1000" kern="1200"/>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1">
      <cs:styleClr val="auto"/>
    </cs:lnRef>
    <cs:lineWidthScale>3</cs:lineWidthScale>
    <cs:fillRef idx="0"/>
    <cs:effectRef idx="0"/>
    <cs:fontRef idx="minor">
      <a:schemeClr val="tx1"/>
    </cs:fontRef>
    <cs:spPr>
      <a:ln cap="rnd">
        <a:round/>
      </a:ln>
    </cs:spPr>
  </cs:dataPointLine>
  <cs:dataPointMarker>
    <cs:lnRef idx="1">
      <cs:styleClr val="auto"/>
    </cs:lnRef>
    <cs:fillRef idx="1">
      <cs:styleClr val="auto"/>
    </cs:fillRef>
    <cs:effectRef idx="0"/>
    <cs:fontRef idx="minor">
      <a:schemeClr val="tx1"/>
    </cs:fontRef>
    <cs:spPr>
      <a:ln>
        <a:round/>
      </a:ln>
    </cs:spPr>
  </cs:dataPointMarker>
  <cs:dataPointMarkerLayout/>
  <cs:dataPointWireframe>
    <cs:lnRef idx="1">
      <cs:styleClr val="auto"/>
    </cs:lnRef>
    <cs:fillRef idx="0"/>
    <cs:effectRef idx="0"/>
    <cs:fontRef idx="minor">
      <a:schemeClr val="tx1"/>
    </cs:fontRef>
    <cs:spPr>
      <a:ln>
        <a:round/>
      </a:ln>
    </cs:spPr>
  </cs:dataPointWireframe>
  <cs:dataTable>
    <cs:lnRef idx="1">
      <a:schemeClr val="tx1">
        <a:tint val="75000"/>
      </a:schemeClr>
    </cs:lnRef>
    <cs:fillRef idx="0"/>
    <cs:effectRef idx="0"/>
    <cs:fontRef idx="minor">
      <a:schemeClr val="tx1"/>
    </cs:fontRef>
    <cs:spPr>
      <a:ln>
        <a:round/>
      </a:ln>
    </cs:spPr>
    <cs:defRPr sz="1000" kern="1200"/>
  </cs:dataTable>
  <cs:downBar>
    <cs:lnRef idx="1">
      <a:schemeClr val="tx1"/>
    </cs:lnRef>
    <cs:fillRef idx="1">
      <a:schemeClr val="dk1">
        <a:tint val="95000"/>
      </a:schemeClr>
    </cs:fillRef>
    <cs:effectRef idx="0"/>
    <cs:fontRef idx="minor">
      <a:schemeClr val="tx1"/>
    </cs:fontRef>
    <cs:spPr>
      <a:ln>
        <a:round/>
      </a:ln>
    </cs:spPr>
  </cs:downBar>
  <cs:dropLine>
    <cs:lnRef idx="1">
      <a:schemeClr val="tx1"/>
    </cs:lnRef>
    <cs:fillRef idx="0"/>
    <cs:effectRef idx="0"/>
    <cs:fontRef idx="minor">
      <a:schemeClr val="tx1"/>
    </cs:fontRef>
    <cs:spPr>
      <a:ln>
        <a:round/>
      </a:ln>
    </cs:spPr>
  </cs:dropLine>
  <cs:errorBar>
    <cs:lnRef idx="1">
      <a:schemeClr val="tx1"/>
    </cs:lnRef>
    <cs:fillRef idx="1">
      <a:schemeClr val="tx1"/>
    </cs:fillRef>
    <cs:effectRef idx="0"/>
    <cs:fontRef idx="minor">
      <a:schemeClr val="tx1"/>
    </cs:fontRef>
    <cs:spPr>
      <a:ln>
        <a:round/>
      </a:ln>
    </cs:spPr>
  </cs:errorBar>
  <cs:floor>
    <cs:lnRef idx="1">
      <a:schemeClr val="tx1">
        <a:tint val="75000"/>
      </a:schemeClr>
    </cs:lnRef>
    <cs:fillRef idx="0"/>
    <cs:effectRef idx="0"/>
    <cs:fontRef idx="minor">
      <a:schemeClr val="tx1"/>
    </cs:fontRef>
    <cs:spPr>
      <a:ln>
        <a:round/>
      </a:ln>
    </cs:spPr>
  </cs:floor>
  <cs:gridlineMajor>
    <cs:lnRef idx="1">
      <a:schemeClr val="tx1">
        <a:tint val="75000"/>
      </a:schemeClr>
    </cs:lnRef>
    <cs:fillRef idx="0"/>
    <cs:effectRef idx="0"/>
    <cs:fontRef idx="minor">
      <a:schemeClr val="tx1"/>
    </cs:fontRef>
    <cs:spPr>
      <a:ln>
        <a:round/>
      </a:ln>
    </cs:spPr>
  </cs:gridlineMajor>
  <cs:gridlineMinor>
    <cs:lnRef idx="1">
      <a:schemeClr val="tx1">
        <a:tint val="50000"/>
      </a:schemeClr>
    </cs:lnRef>
    <cs:fillRef idx="0"/>
    <cs:effectRef idx="0"/>
    <cs:fontRef idx="minor">
      <a:schemeClr val="tx1"/>
    </cs:fontRef>
    <cs:spPr>
      <a:ln>
        <a:round/>
      </a:ln>
    </cs:spPr>
  </cs:gridlineMinor>
  <cs:hiLoLine>
    <cs:lnRef idx="1">
      <a:schemeClr val="tx1"/>
    </cs:lnRef>
    <cs:fillRef idx="0"/>
    <cs:effectRef idx="0"/>
    <cs:fontRef idx="minor">
      <a:schemeClr val="tx1"/>
    </cs:fontRef>
    <cs:spPr>
      <a:ln>
        <a:round/>
      </a:ln>
    </cs:spPr>
  </cs:hiLoLine>
  <cs:leaderLine>
    <cs:lnRef idx="1">
      <a:schemeClr val="tx1"/>
    </cs:lnRef>
    <cs:fillRef idx="0"/>
    <cs:effectRef idx="0"/>
    <cs:fontRef idx="minor">
      <a:schemeClr val="tx1"/>
    </cs:fontRef>
    <cs:spPr>
      <a:ln>
        <a:round/>
      </a:ln>
    </cs:spPr>
  </cs:leaderLine>
  <cs:legend>
    <cs:lnRef idx="0"/>
    <cs:fillRef idx="0"/>
    <cs:effectRef idx="0"/>
    <cs:fontRef idx="minor">
      <a:schemeClr val="tx1"/>
    </cs:fontRef>
    <cs:defRPr sz="1000" kern="1200"/>
  </cs:legend>
  <cs:plotArea mods="allowNoFillOverride allowNoLineOverride">
    <cs:lnRef idx="0"/>
    <cs:fillRef idx="1">
      <a:schemeClr val="bg1"/>
    </cs:fillRef>
    <cs:effectRef idx="0"/>
    <cs:fontRef idx="minor">
      <a:schemeClr val="tx1"/>
    </cs:fontRef>
  </cs:plotArea>
  <cs:plotArea3D>
    <cs:lnRef idx="0"/>
    <cs:fillRef idx="0"/>
    <cs:effectRef idx="0"/>
    <cs:fontRef idx="minor">
      <a:schemeClr val="tx1"/>
    </cs:fontRef>
  </cs:plotArea3D>
  <cs:seriesAxis>
    <cs:lnRef idx="1">
      <a:schemeClr val="tx1">
        <a:tint val="75000"/>
      </a:schemeClr>
    </cs:lnRef>
    <cs:fillRef idx="0"/>
    <cs:effectRef idx="0"/>
    <cs:fontRef idx="minor">
      <a:schemeClr val="tx1"/>
    </cs:fontRef>
    <cs:spPr>
      <a:ln>
        <a:round/>
      </a:ln>
    </cs:spPr>
    <cs:defRPr sz="1000" kern="1200"/>
  </cs:seriesAxis>
  <cs:seriesLine>
    <cs:lnRef idx="1">
      <a:schemeClr val="tx1"/>
    </cs:lnRef>
    <cs:fillRef idx="0"/>
    <cs:effectRef idx="0"/>
    <cs:fontRef idx="minor">
      <a:schemeClr val="tx1"/>
    </cs:fontRef>
    <cs:spPr>
      <a:ln>
        <a:round/>
      </a:ln>
    </cs:spPr>
  </cs:seriesLine>
  <cs:title>
    <cs:lnRef idx="0"/>
    <cs:fillRef idx="0"/>
    <cs:effectRef idx="0"/>
    <cs:fontRef idx="minor">
      <a:schemeClr val="tx1"/>
    </cs:fontRef>
    <cs:defRPr sz="1800" b="1" kern="1200"/>
  </cs:title>
  <cs:trendline>
    <cs:lnRef idx="1">
      <a:schemeClr val="tx1"/>
    </cs:lnRef>
    <cs:fillRef idx="0"/>
    <cs:effectRef idx="0"/>
    <cs:fontRef idx="minor">
      <a:schemeClr val="tx1"/>
    </cs:fontRef>
    <cs:spPr>
      <a:ln cap="rnd">
        <a:round/>
      </a:ln>
    </cs:spPr>
  </cs:trendline>
  <cs:trendlineLabel>
    <cs:lnRef idx="0"/>
    <cs:fillRef idx="0"/>
    <cs:effectRef idx="0"/>
    <cs:fontRef idx="minor">
      <a:schemeClr val="tx1"/>
    </cs:fontRef>
    <cs:defRPr sz="1000" kern="1200"/>
  </cs:trendlineLabel>
  <cs:upBar>
    <cs:lnRef idx="1">
      <a:schemeClr val="tx1"/>
    </cs:lnRef>
    <cs:fillRef idx="1">
      <a:schemeClr val="dk1">
        <a:tint val="5000"/>
      </a:schemeClr>
    </cs:fillRef>
    <cs:effectRef idx="0"/>
    <cs:fontRef idx="minor">
      <a:schemeClr val="tx1"/>
    </cs:fontRef>
    <cs:spPr>
      <a:ln>
        <a:round/>
      </a:ln>
    </cs:spPr>
  </cs:upBar>
  <cs:valueAxis>
    <cs:lnRef idx="1">
      <a:schemeClr val="tx1">
        <a:tint val="75000"/>
      </a:schemeClr>
    </cs:lnRef>
    <cs:fillRef idx="0"/>
    <cs:effectRef idx="0"/>
    <cs:fontRef idx="minor">
      <a:schemeClr val="tx1"/>
    </cs:fontRef>
    <cs:spPr>
      <a:ln>
        <a:round/>
      </a:ln>
    </cs:spPr>
    <cs:defRPr sz="1000" kern="1200"/>
  </cs:valueAxis>
  <cs:wall>
    <cs:lnRef idx="0"/>
    <cs:fillRef idx="0"/>
    <cs:effectRef idx="0"/>
    <cs:fontRef idx="minor">
      <a:schemeClr val="tx1"/>
    </cs:fontRef>
  </cs:wall>
</cs:chartStyle>
</file>

<file path=ppt/charts/style45.xml><?xml version="1.0" encoding="utf-8"?>
<cs:chartStyle xmlns:cs="http://schemas.microsoft.com/office/drawing/2012/chartStyle" xmlns:a="http://schemas.openxmlformats.org/drawingml/2006/main" id="208">
  <cs:axisTitle>
    <cs:lnRef idx="0"/>
    <cs:fillRef idx="0"/>
    <cs:effectRef idx="0"/>
    <cs:fontRef idx="minor">
      <a:schemeClr val="dk1">
        <a:lumMod val="65000"/>
        <a:lumOff val="35000"/>
      </a:schemeClr>
    </cs:fontRef>
    <cs:defRPr sz="900" b="1" kern="1200"/>
  </cs:axisTitle>
  <cs:categoryAxis>
    <cs:lnRef idx="0"/>
    <cs:fillRef idx="0"/>
    <cs:effectRef idx="0"/>
    <cs:fontRef idx="minor">
      <a:schemeClr val="dk1">
        <a:lumMod val="65000"/>
        <a:lumOff val="35000"/>
      </a:schemeClr>
    </cs:fontRef>
    <cs:spPr>
      <a:ln w="9525" cap="flat" cmpd="sng" algn="ctr">
        <a:solidFill>
          <a:schemeClr val="dk1">
            <a:lumMod val="15000"/>
            <a:lumOff val="85000"/>
          </a:schemeClr>
        </a:solidFill>
        <a:round/>
      </a:ln>
    </cs:spPr>
    <cs:defRPr sz="900" kern="1200" cap="none" spc="0" normalizeH="0" baseline="0"/>
  </cs:categoryAxis>
  <cs:chartArea>
    <cs:lnRef idx="0"/>
    <cs:fillRef idx="0"/>
    <cs:effectRef idx="0"/>
    <cs:fontRef idx="minor">
      <a:schemeClr val="dk1"/>
    </cs:fontRef>
    <cs:spPr>
      <a:solidFill>
        <a:schemeClr val="lt1"/>
      </a:solidFill>
      <a:ln w="9525" cap="flat" cmpd="sng" algn="ctr">
        <a:solidFill>
          <a:schemeClr val="dk1">
            <a:lumMod val="15000"/>
            <a:lumOff val="85000"/>
          </a:schemeClr>
        </a:solidFill>
        <a:round/>
      </a:ln>
    </cs:spPr>
    <cs:defRPr sz="900" kern="1200"/>
  </cs:chartArea>
  <cs:dataLabel>
    <cs:lnRef idx="0"/>
    <cs:fillRef idx="0"/>
    <cs:effectRef idx="0"/>
    <cs:fontRef idx="minor">
      <a:schemeClr val="dk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0">
      <cs:styleClr val="auto"/>
    </cs:fillRef>
    <cs:effectRef idx="0"/>
    <cs:fontRef idx="minor">
      <a:schemeClr val="dk1"/>
    </cs:fontRef>
    <cs:spPr>
      <a:solidFill>
        <a:schemeClr val="phClr"/>
      </a:solidFill>
    </cs:spPr>
  </cs:dataPoint>
  <cs:dataPoint3D>
    <cs:lnRef idx="0"/>
    <cs:fillRef idx="0">
      <cs:styleClr val="auto"/>
    </cs:fillRef>
    <cs:effectRef idx="0"/>
    <cs:fontRef idx="minor">
      <a:schemeClr val="dk1"/>
    </cs:fontRef>
    <cs:spPr>
      <a:solidFill>
        <a:schemeClr val="phClr"/>
      </a:solidFill>
    </cs:spPr>
  </cs:dataPoint3D>
  <cs:dataPointLine>
    <cs:lnRef idx="0">
      <cs:styleClr val="auto"/>
    </cs:lnRef>
    <cs:fillRef idx="0"/>
    <cs:effectRef idx="0"/>
    <cs:fontRef idx="minor">
      <a:schemeClr val="dk1"/>
    </cs:fontRef>
    <cs:spPr>
      <a:ln w="22225" cap="rnd">
        <a:solidFill>
          <a:schemeClr val="phClr"/>
        </a:solidFill>
        <a:round/>
      </a:ln>
    </cs:spPr>
  </cs:dataPointLine>
  <cs:dataPointMarker>
    <cs:lnRef idx="0">
      <cs:styleClr val="auto"/>
    </cs:lnRef>
    <cs:fillRef idx="0">
      <cs:styleClr val="auto"/>
    </cs:fillRef>
    <cs:effectRef idx="0"/>
    <cs:fontRef idx="minor">
      <a:schemeClr val="dk1"/>
    </cs:fontRef>
    <cs:spPr>
      <a:solidFill>
        <a:schemeClr val="lt1"/>
      </a:solidFill>
      <a:ln w="15875">
        <a:solidFill>
          <a:schemeClr val="phClr"/>
        </a:solidFill>
        <a:round/>
      </a:ln>
    </cs:spPr>
  </cs:dataPointMarker>
  <cs:dataPointMarkerLayout symbol="circle" size="6"/>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dk1">
        <a:lumMod val="65000"/>
        <a:lumOff val="35000"/>
      </a:schemeClr>
    </cs:fontRef>
    <cs:spPr>
      <a:ln w="9525" cap="flat" cmpd="sng" algn="ctr">
        <a:solidFill>
          <a:schemeClr val="dk1">
            <a:lumMod val="15000"/>
            <a:lumOff val="85000"/>
          </a:schemeClr>
        </a:solidFill>
        <a:round/>
      </a:ln>
    </cs:spPr>
    <cs:defRPr sz="800" kern="1200"/>
  </cs:dataTable>
  <cs:downBar>
    <cs:lnRef idx="0"/>
    <cs:fillRef idx="0"/>
    <cs:effectRef idx="0"/>
    <cs:fontRef idx="minor">
      <a:schemeClr val="dk1"/>
    </cs:fontRef>
    <cs:spPr>
      <a:solidFill>
        <a:schemeClr val="dk1">
          <a:lumMod val="75000"/>
          <a:lumOff val="25000"/>
        </a:schemeClr>
      </a:solidFill>
      <a:ln w="9525" cap="flat" cmpd="sng" algn="ctr">
        <a:solidFill>
          <a:schemeClr val="dk1">
            <a:lumMod val="50000"/>
            <a:lumOff val="50000"/>
          </a:schemeClr>
        </a:solidFill>
        <a:round/>
      </a:ln>
    </cs:spPr>
  </cs:downBar>
  <cs:dropLine>
    <cs:lnRef idx="0"/>
    <cs:fillRef idx="0"/>
    <cs:effectRef idx="0"/>
    <cs:fontRef idx="minor">
      <a:schemeClr val="dk1"/>
    </cs:fontRef>
    <cs:spPr>
      <a:ln w="9525" cap="flat" cmpd="sng" algn="ctr">
        <a:solidFill>
          <a:schemeClr val="dk1">
            <a:lumMod val="35000"/>
            <a:lumOff val="65000"/>
          </a:schemeClr>
        </a:solidFill>
        <a:round/>
      </a:ln>
    </cs:spPr>
  </cs:dropLine>
  <cs:errorBar>
    <cs:lnRef idx="0"/>
    <cs:fillRef idx="0"/>
    <cs:effectRef idx="0"/>
    <cs:fontRef idx="minor">
      <a:schemeClr val="dk1"/>
    </cs:fontRef>
    <cs:spPr>
      <a:ln w="9525" cap="flat" cmpd="sng" algn="ctr">
        <a:solidFill>
          <a:schemeClr val="dk1">
            <a:lumMod val="50000"/>
            <a:lumOff val="50000"/>
          </a:schemeClr>
        </a:solidFill>
        <a:round/>
      </a:ln>
    </cs:spPr>
  </cs:errorBar>
  <cs:floor>
    <cs:lnRef idx="0"/>
    <cs:fillRef idx="0"/>
    <cs:effectRef idx="0"/>
    <cs:fontRef idx="minor">
      <a:schemeClr val="dk1"/>
    </cs:fontRef>
    <cs:spPr>
      <a:pattFill prst="ltDnDiag">
        <a:fgClr>
          <a:schemeClr val="dk1">
            <a:lumMod val="15000"/>
            <a:lumOff val="85000"/>
          </a:schemeClr>
        </a:fgClr>
        <a:bgClr>
          <a:schemeClr val="lt1"/>
        </a:bgClr>
      </a:pattFill>
    </cs:spPr>
  </cs:floor>
  <cs:gridlineMajor>
    <cs:lnRef idx="0"/>
    <cs:fillRef idx="0"/>
    <cs:effectRef idx="0"/>
    <cs:fontRef idx="minor">
      <a:schemeClr val="dk1"/>
    </cs:fontRef>
    <cs:spPr>
      <a:ln w="9525" cap="flat" cmpd="sng" algn="ctr">
        <a:solidFill>
          <a:schemeClr val="dk1">
            <a:lumMod val="15000"/>
            <a:lumOff val="85000"/>
          </a:schemeClr>
        </a:solidFill>
        <a:round/>
      </a:ln>
    </cs:spPr>
  </cs:gridlineMajor>
  <cs:gridlineMinor>
    <cs:lnRef idx="0"/>
    <cs:fillRef idx="0"/>
    <cs:effectRef idx="0"/>
    <cs:fontRef idx="minor">
      <a:schemeClr val="dk1"/>
    </cs:fontRef>
    <cs:spPr>
      <a:ln w="9525" cap="flat" cmpd="sng" algn="ctr">
        <a:solidFill>
          <a:schemeClr val="dk1">
            <a:lumMod val="5000"/>
            <a:lumOff val="95000"/>
          </a:schemeClr>
        </a:solidFill>
        <a:round/>
      </a:ln>
    </cs:spPr>
  </cs:gridlineMinor>
  <cs:hiLoLine>
    <cs:lnRef idx="0"/>
    <cs:fillRef idx="0"/>
    <cs:effectRef idx="0"/>
    <cs:fontRef idx="minor">
      <a:schemeClr val="dk1"/>
    </cs:fontRef>
    <cs:spPr>
      <a:ln w="9525" cap="flat" cmpd="sng" algn="ctr">
        <a:solidFill>
          <a:schemeClr val="dk1">
            <a:lumMod val="35000"/>
            <a:lumOff val="65000"/>
          </a:schemeClr>
        </a:solidFill>
        <a:round/>
      </a:ln>
    </cs:spPr>
  </cs:hiLoLine>
  <cs:leaderLine>
    <cs:lnRef idx="0"/>
    <cs:fillRef idx="0"/>
    <cs:effectRef idx="0"/>
    <cs:fontRef idx="minor">
      <a:schemeClr val="dk1"/>
    </cs:fontRef>
    <cs:spPr>
      <a:ln w="9525" cap="flat" cmpd="sng" algn="ctr">
        <a:solidFill>
          <a:schemeClr val="dk1">
            <a:lumMod val="35000"/>
            <a:lumOff val="65000"/>
          </a:schemeClr>
        </a:solidFill>
        <a:round/>
      </a:ln>
    </cs:spPr>
  </cs:leaderLine>
  <cs:legend>
    <cs:lnRef idx="0"/>
    <cs:fillRef idx="0"/>
    <cs:effectRef idx="0"/>
    <cs:fontRef idx="minor">
      <a:schemeClr val="dk1">
        <a:lumMod val="65000"/>
        <a:lumOff val="35000"/>
      </a:schemeClr>
    </cs:fontRef>
    <cs:defRPr sz="900" kern="1200"/>
  </cs:legend>
  <cs:plotArea>
    <cs:lnRef idx="0"/>
    <cs:fillRef idx="0"/>
    <cs:effectRef idx="0"/>
    <cs:fontRef idx="minor">
      <a:schemeClr val="dk1"/>
    </cs:fontRef>
    <cs:spPr>
      <a:pattFill prst="ltDnDiag">
        <a:fgClr>
          <a:schemeClr val="dk1">
            <a:lumMod val="15000"/>
            <a:lumOff val="85000"/>
          </a:schemeClr>
        </a:fgClr>
        <a:bgClr>
          <a:schemeClr val="lt1"/>
        </a:bgClr>
      </a:pattFill>
    </cs:spPr>
  </cs:plotArea>
  <cs:plotArea3D>
    <cs:lnRef idx="0"/>
    <cs:fillRef idx="0"/>
    <cs:effectRef idx="0"/>
    <cs:fontRef idx="minor">
      <a:schemeClr val="dk1"/>
    </cs:fontRef>
    <cs:spPr>
      <a:solidFill>
        <a:schemeClr val="lt1"/>
      </a:solidFill>
    </cs:spPr>
  </cs:plotArea3D>
  <cs:seriesAxis>
    <cs:lnRef idx="0"/>
    <cs:fillRef idx="0"/>
    <cs:effectRef idx="0"/>
    <cs:fontRef idx="minor">
      <a:schemeClr val="dk1">
        <a:lumMod val="65000"/>
        <a:lumOff val="35000"/>
      </a:schemeClr>
    </cs:fontRef>
    <cs:defRPr sz="900" kern="1200"/>
  </cs:seriesAxis>
  <cs:seriesLine>
    <cs:lnRef idx="0"/>
    <cs:fillRef idx="0"/>
    <cs:effectRef idx="0"/>
    <cs:fontRef idx="minor">
      <a:schemeClr val="dk1"/>
    </cs:fontRef>
    <cs:spPr>
      <a:ln w="9525" cap="flat" cmpd="sng" algn="ctr">
        <a:solidFill>
          <a:schemeClr val="dk1">
            <a:lumMod val="35000"/>
            <a:lumOff val="65000"/>
          </a:schemeClr>
        </a:solidFill>
        <a:round/>
      </a:ln>
    </cs:spPr>
  </cs:seriesLine>
  <cs:title>
    <cs:lnRef idx="0"/>
    <cs:fillRef idx="0"/>
    <cs:effectRef idx="0"/>
    <cs:fontRef idx="major">
      <a:schemeClr val="dk1">
        <a:lumMod val="50000"/>
        <a:lumOff val="50000"/>
      </a:schemeClr>
    </cs:fontRef>
    <cs:defRPr sz="1600" b="1" kern="1200" cap="none" spc="0" normalizeH="0" baseline="0"/>
  </cs:title>
  <cs:trendline>
    <cs:lnRef idx="0">
      <cs:styleClr val="auto"/>
    </cs:lnRef>
    <cs:fillRef idx="0"/>
    <cs:effectRef idx="0"/>
    <cs:fontRef idx="minor">
      <a:schemeClr val="dk1"/>
    </cs:fontRef>
    <cs:spPr>
      <a:ln w="19050" cap="rnd">
        <a:solidFill>
          <a:schemeClr val="phClr"/>
        </a:solidFill>
      </a:ln>
    </cs:spPr>
  </cs:trendline>
  <cs:trendlineLabel>
    <cs:lnRef idx="0"/>
    <cs:fillRef idx="0"/>
    <cs:effectRef idx="0"/>
    <cs:fontRef idx="minor">
      <a:schemeClr val="dk1">
        <a:lumMod val="65000"/>
        <a:lumOff val="35000"/>
      </a:schemeClr>
    </cs:fontRef>
    <cs:defRPr sz="900" kern="1200"/>
  </cs:trendlineLabel>
  <cs:upBar>
    <cs:lnRef idx="0"/>
    <cs:fillRef idx="0"/>
    <cs:effectRef idx="0"/>
    <cs:fontRef idx="minor">
      <a:schemeClr val="dk1"/>
    </cs:fontRef>
    <cs:spPr>
      <a:solidFill>
        <a:schemeClr val="lt1"/>
      </a:solidFill>
      <a:ln w="9525" cap="flat" cmpd="sng" algn="ctr">
        <a:solidFill>
          <a:schemeClr val="dk1">
            <a:lumMod val="50000"/>
            <a:lumOff val="50000"/>
          </a:schemeClr>
        </a:solidFill>
        <a:round/>
      </a:ln>
    </cs:spPr>
  </cs:upBar>
  <cs:valueAxis>
    <cs:lnRef idx="0"/>
    <cs:fillRef idx="0"/>
    <cs:effectRef idx="0"/>
    <cs:fontRef idx="minor">
      <a:schemeClr val="dk1">
        <a:lumMod val="65000"/>
        <a:lumOff val="35000"/>
      </a:schemeClr>
    </cs:fontRef>
    <cs:defRPr sz="900" kern="1200"/>
  </cs:valueAxis>
  <cs:wall>
    <cs:lnRef idx="0"/>
    <cs:fillRef idx="0"/>
    <cs:effectRef idx="0"/>
    <cs:fontRef idx="minor">
      <a:schemeClr val="dk1"/>
    </cs:fontRef>
    <cs:spPr>
      <a:pattFill prst="ltDnDiag">
        <a:fgClr>
          <a:schemeClr val="dk1">
            <a:lumMod val="15000"/>
            <a:lumOff val="85000"/>
          </a:schemeClr>
        </a:fgClr>
        <a:bgClr>
          <a:schemeClr val="lt1"/>
        </a:bgClr>
      </a:pattFill>
    </cs:spPr>
  </cs:wall>
</cs:chartStyle>
</file>

<file path=ppt/charts/style46.xml><?xml version="1.0" encoding="utf-8"?>
<cs:chartStyle xmlns:cs="http://schemas.microsoft.com/office/drawing/2012/chartStyle" xmlns:a="http://schemas.openxmlformats.org/drawingml/2006/main" id="340">
  <cs:axisTitle>
    <cs:lnRef idx="0"/>
    <cs:fillRef idx="0"/>
    <cs:effectRef idx="0"/>
    <cs:fontRef idx="minor">
      <a:schemeClr val="tx1">
        <a:lumMod val="65000"/>
        <a:lumOff val="35000"/>
      </a:schemeClr>
    </cs:fontRef>
    <cs:defRPr sz="900" kern="1200"/>
  </cs:axisTitle>
  <cs:categoryAxis>
    <cs:lnRef idx="0"/>
    <cs:fillRef idx="0"/>
    <cs:effectRef idx="0"/>
    <cs:fontRef idx="minor">
      <a:schemeClr val="tx1">
        <a:lumMod val="65000"/>
        <a:lumOff val="35000"/>
      </a:schemeClr>
    </cs:fontRef>
    <cs:spPr>
      <a:ln w="12700"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2"/>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3">
      <cs:styleClr val="auto"/>
    </cs:fillRef>
    <cs:effectRef idx="3"/>
    <cs:fontRef idx="minor">
      <a:schemeClr val="lt1"/>
    </cs:fontRef>
  </cs:dataPoint>
  <cs:dataPoint3D>
    <cs:lnRef idx="0"/>
    <cs:fillRef idx="3">
      <cs:styleClr val="auto"/>
    </cs:fillRef>
    <cs:effectRef idx="3"/>
    <cs:fontRef idx="minor">
      <a:schemeClr val="lt1"/>
    </cs:fontRef>
  </cs:dataPoint3D>
  <cs:dataPointLine>
    <cs:lnRef idx="0">
      <cs:styleClr val="auto"/>
    </cs:lnRef>
    <cs:fillRef idx="3"/>
    <cs:effectRef idx="3"/>
    <cs:fontRef idx="minor">
      <a:schemeClr val="lt1"/>
    </cs:fontRef>
    <cs:spPr>
      <a:ln w="34925" cap="rnd">
        <a:solidFill>
          <a:schemeClr val="phClr"/>
        </a:solidFill>
        <a:round/>
      </a:ln>
    </cs:spPr>
  </cs:dataPointLine>
  <cs:dataPointMarker>
    <cs:lnRef idx="0">
      <cs:styleClr val="auto"/>
    </cs:lnRef>
    <cs:fillRef idx="3">
      <cs:styleClr val="auto"/>
    </cs:fillRef>
    <cs:effectRef idx="3"/>
    <cs:fontRef idx="minor">
      <a:schemeClr val="lt1"/>
    </cs:fontRef>
    <cs:spPr>
      <a:ln w="9525">
        <a:solidFill>
          <a:schemeClr val="phClr"/>
        </a:solidFill>
        <a:round/>
      </a:ln>
    </cs:spPr>
  </cs:dataPointMarker>
  <cs:dataPointMarkerLayout symbol="circle" size="6"/>
  <cs:dataPointWireframe>
    <cs:lnRef idx="0">
      <cs:styleClr val="auto"/>
    </cs:lnRef>
    <cs:fillRef idx="3"/>
    <cs:effectRef idx="3"/>
    <cs:fontRef idx="minor">
      <a:schemeClr val="lt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lt1"/>
    </cs:fontRef>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cs:lnRef idx="0"/>
    <cs:fillRef idx="0"/>
    <cs:effectRef idx="0"/>
    <cs:fontRef idx="minor">
      <a:schemeClr val="lt1"/>
    </cs:fontRef>
  </cs:plotArea>
  <cs:plotArea3D>
    <cs:lnRef idx="0"/>
    <cs:fillRef idx="0"/>
    <cs:effectRef idx="0"/>
    <cs:fontRef idx="minor">
      <a:schemeClr val="lt1"/>
    </cs:fontRef>
  </cs:plotArea3D>
  <cs:seriesAxis>
    <cs:lnRef idx="0"/>
    <cs:fillRef idx="0"/>
    <cs:effectRef idx="0"/>
    <cs:fontRef idx="minor">
      <a:schemeClr val="tx1">
        <a:lumMod val="65000"/>
        <a:lumOff val="35000"/>
      </a:schemeClr>
    </cs:fontRef>
    <cs:spPr>
      <a:ln w="12700" cap="flat" cmpd="sng" algn="ctr">
        <a:solidFill>
          <a:schemeClr val="tx1">
            <a:lumMod val="15000"/>
            <a:lumOff val="85000"/>
          </a:schemeClr>
        </a:solidFill>
        <a:round/>
      </a:ln>
    </cs:spPr>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600" b="1" kern="1200" baseline="0"/>
  </cs:title>
  <cs:trendline>
    <cs:lnRef idx="0">
      <cs:styleClr val="auto"/>
    </cs:lnRef>
    <cs:fillRef idx="0"/>
    <cs:effectRef idx="0"/>
    <cs:fontRef idx="minor">
      <a:schemeClr val="lt1"/>
    </cs:fontRef>
    <cs:spPr>
      <a:ln w="19050" cap="rnd">
        <a:solidFill>
          <a:schemeClr val="phClr"/>
        </a:solidFill>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lt1"/>
    </cs:fontRef>
  </cs:wall>
</cs:chartStyle>
</file>

<file path=ppt/charts/style47.xml><?xml version="1.0" encoding="utf-8"?>
<cs:chartStyle xmlns:cs="http://schemas.microsoft.com/office/drawing/2012/chartStyle" xmlns:a="http://schemas.openxmlformats.org/drawingml/2006/main" id="286">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48.xml><?xml version="1.0" encoding="utf-8"?>
<cs:chartStyle xmlns:cs="http://schemas.microsoft.com/office/drawing/2012/chartStyle" xmlns:a="http://schemas.openxmlformats.org/drawingml/2006/main" id="286">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49.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5.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50.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51.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52.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53.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6.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7.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8.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9.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drawings/drawing1.xml><?xml version="1.0" encoding="utf-8"?>
<c:userShapes xmlns:c="http://schemas.openxmlformats.org/drawingml/2006/chart">
  <cdr:relSizeAnchor xmlns:cdr="http://schemas.openxmlformats.org/drawingml/2006/chartDrawing">
    <cdr:from>
      <cdr:x>0.67692</cdr:x>
      <cdr:y>0.93343</cdr:y>
    </cdr:from>
    <cdr:to>
      <cdr:x>1</cdr:x>
      <cdr:y>1</cdr:y>
    </cdr:to>
    <cdr:sp macro="" textlink="">
      <cdr:nvSpPr>
        <cdr:cNvPr id="2" name="CuadroTexto 1">
          <a:extLst xmlns:a="http://schemas.openxmlformats.org/drawingml/2006/main">
            <a:ext uri="{FF2B5EF4-FFF2-40B4-BE49-F238E27FC236}">
              <a16:creationId xmlns:a16="http://schemas.microsoft.com/office/drawing/2014/main" id="{63FA895A-B801-459B-8C70-CE3F77147554}"/>
            </a:ext>
          </a:extLst>
        </cdr:cNvPr>
        <cdr:cNvSpPr txBox="1"/>
      </cdr:nvSpPr>
      <cdr:spPr>
        <a:xfrm xmlns:a="http://schemas.openxmlformats.org/drawingml/2006/main">
          <a:off x="5867400" y="5876925"/>
          <a:ext cx="2800350" cy="419100"/>
        </a:xfrm>
        <a:prstGeom xmlns:a="http://schemas.openxmlformats.org/drawingml/2006/main" prst="rect">
          <a:avLst/>
        </a:prstGeom>
      </cdr:spPr>
      <cdr:txBody>
        <a:bodyPr xmlns:a="http://schemas.openxmlformats.org/drawingml/2006/main" vertOverflow="clip" wrap="square" rtlCol="0"/>
        <a:lstStyle xmlns:a="http://schemas.openxmlformats.org/drawingml/2006/main"/>
        <a:p xmlns:a="http://schemas.openxmlformats.org/drawingml/2006/main">
          <a:r>
            <a:rPr lang="es-CO" sz="1000" dirty="0"/>
            <a:t>          </a:t>
          </a:r>
          <a:endParaRPr lang="es-CO" sz="1100" dirty="0"/>
        </a:p>
      </cdr:txBody>
    </cdr:sp>
  </cdr:relSizeAnchor>
</c:userShapes>
</file>

<file path=ppt/drawings/drawing2.xml><?xml version="1.0" encoding="utf-8"?>
<c:userShapes xmlns:c="http://schemas.openxmlformats.org/drawingml/2006/chart">
  <cdr:relSizeAnchor xmlns:cdr="http://schemas.openxmlformats.org/drawingml/2006/chartDrawing">
    <cdr:from>
      <cdr:x>0.07886</cdr:x>
      <cdr:y>0</cdr:y>
    </cdr:from>
    <cdr:to>
      <cdr:x>0.39299</cdr:x>
      <cdr:y>1</cdr:y>
    </cdr:to>
    <cdr:sp macro="" textlink="">
      <cdr:nvSpPr>
        <cdr:cNvPr id="2" name="11 Rectángulo"/>
        <cdr:cNvSpPr/>
      </cdr:nvSpPr>
      <cdr:spPr>
        <a:xfrm xmlns:a="http://schemas.openxmlformats.org/drawingml/2006/main">
          <a:off x="827761" y="0"/>
          <a:ext cx="3297441" cy="523220"/>
        </a:xfrm>
        <a:prstGeom xmlns:a="http://schemas.openxmlformats.org/drawingml/2006/main" prst="rect">
          <a:avLst/>
        </a:prstGeom>
      </cdr:spPr>
      <cdr:txBody>
        <a:bodyPr xmlns:a="http://schemas.openxmlformats.org/drawingml/2006/main" wrap="none">
          <a:spAutoFit/>
        </a:bodyPr>
        <a:lstStyle xmlns:a="http://schemas.openxmlformats.org/drawingml/2006/main">
          <a:defPPr>
            <a:defRPr lang="es-CO"/>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xmlns:a="http://schemas.openxmlformats.org/drawingml/2006/main">
          <a:pPr lvl="1" algn="ctr"/>
          <a:r>
            <a:rPr lang="es-CO" sz="1400" b="1" dirty="0">
              <a:solidFill>
                <a:schemeClr val="accent1">
                  <a:lumMod val="50000"/>
                </a:schemeClr>
              </a:solidFill>
              <a:latin typeface="+mn-lt"/>
              <a:cs typeface="Arial" panose="020B0604020202020204" pitchFamily="34" charset="0"/>
            </a:rPr>
            <a:t>CARTERA FACTURACIÓN CONJUNTA</a:t>
          </a:r>
          <a:br>
            <a:rPr lang="es-CO" sz="1400" b="1" dirty="0">
              <a:solidFill>
                <a:schemeClr val="accent1">
                  <a:lumMod val="50000"/>
                </a:schemeClr>
              </a:solidFill>
              <a:latin typeface="+mn-lt"/>
              <a:cs typeface="Arial" panose="020B0604020202020204" pitchFamily="34" charset="0"/>
            </a:rPr>
          </a:br>
          <a:r>
            <a:rPr lang="es-CO" sz="1400" b="1" dirty="0">
              <a:solidFill>
                <a:schemeClr val="accent1">
                  <a:lumMod val="50000"/>
                </a:schemeClr>
              </a:solidFill>
              <a:latin typeface="+mn-lt"/>
              <a:cs typeface="Arial" panose="020B0604020202020204" pitchFamily="34" charset="0"/>
            </a:rPr>
            <a:t>$</a:t>
          </a:r>
          <a:r>
            <a:rPr lang="es-CO" sz="1400" b="1" dirty="0">
              <a:solidFill>
                <a:schemeClr val="accent1">
                  <a:lumMod val="50000"/>
                </a:schemeClr>
              </a:solidFill>
              <a:cs typeface="Arial" panose="020B0604020202020204" pitchFamily="34" charset="0"/>
            </a:rPr>
            <a:t>10.019</a:t>
          </a:r>
          <a:endParaRPr lang="es-CO" sz="1400" b="1" kern="0" dirty="0">
            <a:solidFill>
              <a:schemeClr val="accent1">
                <a:lumMod val="50000"/>
              </a:schemeClr>
            </a:solidFill>
            <a:latin typeface="+mn-lt"/>
            <a:cs typeface="Arial" panose="020B0604020202020204" pitchFamily="34" charset="0"/>
          </a:endParaRPr>
        </a:p>
      </cdr:txBody>
    </cdr:sp>
  </cdr:relSizeAnchor>
  <cdr:relSizeAnchor xmlns:cdr="http://schemas.openxmlformats.org/drawingml/2006/chartDrawing">
    <cdr:from>
      <cdr:x>0.64346</cdr:x>
      <cdr:y>0</cdr:y>
    </cdr:from>
    <cdr:to>
      <cdr:x>0.94296</cdr:x>
      <cdr:y>1</cdr:y>
    </cdr:to>
    <cdr:sp macro="" textlink="">
      <cdr:nvSpPr>
        <cdr:cNvPr id="4" name="11 Rectángulo"/>
        <cdr:cNvSpPr/>
      </cdr:nvSpPr>
      <cdr:spPr>
        <a:xfrm xmlns:a="http://schemas.openxmlformats.org/drawingml/2006/main">
          <a:off x="6754341" y="0"/>
          <a:ext cx="3143809" cy="523220"/>
        </a:xfrm>
        <a:prstGeom xmlns:a="http://schemas.openxmlformats.org/drawingml/2006/main" prst="rect">
          <a:avLst/>
        </a:prstGeom>
      </cdr:spPr>
      <cdr:txBody>
        <a:bodyPr xmlns:a="http://schemas.openxmlformats.org/drawingml/2006/main" wrap="none">
          <a:spAutoFit/>
        </a:bodyPr>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pPr lvl="1" algn="ctr"/>
          <a:r>
            <a:rPr lang="es-CO" sz="1400" b="1" dirty="0">
              <a:solidFill>
                <a:schemeClr val="accent1">
                  <a:lumMod val="50000"/>
                </a:schemeClr>
              </a:solidFill>
              <a:latin typeface="+mn-lt"/>
              <a:cs typeface="Arial" panose="020B0604020202020204" pitchFamily="34" charset="0"/>
            </a:rPr>
            <a:t>CARTERA FACTURACIÓN DIRECTA</a:t>
          </a:r>
          <a:br>
            <a:rPr lang="es-CO" sz="1400" b="1" dirty="0">
              <a:solidFill>
                <a:schemeClr val="accent1">
                  <a:lumMod val="50000"/>
                </a:schemeClr>
              </a:solidFill>
              <a:latin typeface="+mn-lt"/>
              <a:cs typeface="Arial" panose="020B0604020202020204" pitchFamily="34" charset="0"/>
            </a:rPr>
          </a:br>
          <a:r>
            <a:rPr lang="es-CO" sz="1400" b="1" dirty="0">
              <a:solidFill>
                <a:schemeClr val="accent1">
                  <a:lumMod val="50000"/>
                </a:schemeClr>
              </a:solidFill>
              <a:latin typeface="+mn-lt"/>
              <a:cs typeface="Arial" panose="020B0604020202020204" pitchFamily="34" charset="0"/>
            </a:rPr>
            <a:t>$</a:t>
          </a:r>
          <a:r>
            <a:rPr lang="es-CO" sz="1400" b="1" dirty="0">
              <a:solidFill>
                <a:schemeClr val="accent1">
                  <a:lumMod val="50000"/>
                </a:schemeClr>
              </a:solidFill>
              <a:cs typeface="Arial" panose="020B0604020202020204" pitchFamily="34" charset="0"/>
            </a:rPr>
            <a:t>1.634</a:t>
          </a:r>
          <a:endParaRPr lang="es-CO" sz="1400" b="1" kern="0" dirty="0">
            <a:solidFill>
              <a:schemeClr val="accent1">
                <a:lumMod val="50000"/>
              </a:schemeClr>
            </a:solidFill>
            <a:latin typeface="+mn-lt"/>
            <a:cs typeface="Arial" panose="020B0604020202020204" pitchFamily="34" charset="0"/>
          </a:endParaRPr>
        </a:p>
      </cdr:txBody>
    </cdr:sp>
  </cdr:relSizeAnchor>
</c:userShapes>
</file>

<file path=ppt/drawings/drawing3.xml><?xml version="1.0" encoding="utf-8"?>
<c:userShapes xmlns:c="http://schemas.openxmlformats.org/drawingml/2006/chart">
  <cdr:relSizeAnchor xmlns:cdr="http://schemas.openxmlformats.org/drawingml/2006/chartDrawing">
    <cdr:from>
      <cdr:x>0.34216</cdr:x>
      <cdr:y>0.41914</cdr:y>
    </cdr:from>
    <cdr:to>
      <cdr:x>0.40558</cdr:x>
      <cdr:y>0.48747</cdr:y>
    </cdr:to>
    <cdr:sp macro="" textlink="">
      <cdr:nvSpPr>
        <cdr:cNvPr id="2" name="CuadroTexto 1">
          <a:extLst xmlns:a="http://schemas.openxmlformats.org/drawingml/2006/main">
            <a:ext uri="{FF2B5EF4-FFF2-40B4-BE49-F238E27FC236}">
              <a16:creationId xmlns:a16="http://schemas.microsoft.com/office/drawing/2014/main" id="{0945CA85-5C77-C165-9079-FF907610CAA5}"/>
            </a:ext>
          </a:extLst>
        </cdr:cNvPr>
        <cdr:cNvSpPr txBox="1"/>
      </cdr:nvSpPr>
      <cdr:spPr>
        <a:xfrm xmlns:a="http://schemas.openxmlformats.org/drawingml/2006/main">
          <a:off x="2766971" y="1752615"/>
          <a:ext cx="512860" cy="285720"/>
        </a:xfrm>
        <a:prstGeom xmlns:a="http://schemas.openxmlformats.org/drawingml/2006/main" prst="rect">
          <a:avLst/>
        </a:prstGeom>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es-CO" sz="1400" b="1" dirty="0">
              <a:solidFill>
                <a:srgbClr val="FF0000"/>
              </a:solidFill>
            </a:rPr>
            <a:t>405</a:t>
          </a:r>
        </a:p>
      </cdr:txBody>
    </cdr:sp>
  </cdr:relSizeAnchor>
  <cdr:relSizeAnchor xmlns:cdr="http://schemas.openxmlformats.org/drawingml/2006/chartDrawing">
    <cdr:from>
      <cdr:x>0.45605</cdr:x>
      <cdr:y>0.44874</cdr:y>
    </cdr:from>
    <cdr:to>
      <cdr:x>0.51458</cdr:x>
      <cdr:y>0.51708</cdr:y>
    </cdr:to>
    <cdr:sp macro="" textlink="">
      <cdr:nvSpPr>
        <cdr:cNvPr id="3" name="CuadroTexto 1">
          <a:extLst xmlns:a="http://schemas.openxmlformats.org/drawingml/2006/main">
            <a:ext uri="{FF2B5EF4-FFF2-40B4-BE49-F238E27FC236}">
              <a16:creationId xmlns:a16="http://schemas.microsoft.com/office/drawing/2014/main" id="{EE3E8C05-9B20-123C-5978-6252941CC9FE}"/>
            </a:ext>
          </a:extLst>
        </cdr:cNvPr>
        <cdr:cNvSpPr txBox="1"/>
      </cdr:nvSpPr>
      <cdr:spPr>
        <a:xfrm xmlns:a="http://schemas.openxmlformats.org/drawingml/2006/main">
          <a:off x="4600136" y="1876400"/>
          <a:ext cx="590391" cy="285762"/>
        </a:xfrm>
        <a:prstGeom xmlns:a="http://schemas.openxmlformats.org/drawingml/2006/main" prst="rect">
          <a:avLst/>
        </a:prstGeom>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es-CO" sz="1400" b="1" dirty="0">
              <a:solidFill>
                <a:srgbClr val="FF0000"/>
              </a:solidFill>
            </a:rPr>
            <a:t>226</a:t>
          </a:r>
        </a:p>
      </cdr:txBody>
    </cdr:sp>
  </cdr:relSizeAnchor>
  <cdr:relSizeAnchor xmlns:cdr="http://schemas.openxmlformats.org/drawingml/2006/chartDrawing">
    <cdr:from>
      <cdr:x>0.59819</cdr:x>
      <cdr:y>0.47836</cdr:y>
    </cdr:from>
    <cdr:to>
      <cdr:x>0.6577</cdr:x>
      <cdr:y>0.56037</cdr:y>
    </cdr:to>
    <cdr:sp macro="" textlink="">
      <cdr:nvSpPr>
        <cdr:cNvPr id="4" name="CuadroTexto 1">
          <a:extLst xmlns:a="http://schemas.openxmlformats.org/drawingml/2006/main">
            <a:ext uri="{FF2B5EF4-FFF2-40B4-BE49-F238E27FC236}">
              <a16:creationId xmlns:a16="http://schemas.microsoft.com/office/drawing/2014/main" id="{F5D3AB29-0D75-A43E-C881-16FC86B54D55}"/>
            </a:ext>
          </a:extLst>
        </cdr:cNvPr>
        <cdr:cNvSpPr txBox="1"/>
      </cdr:nvSpPr>
      <cdr:spPr>
        <a:xfrm xmlns:a="http://schemas.openxmlformats.org/drawingml/2006/main">
          <a:off x="6033899" y="2000253"/>
          <a:ext cx="600276" cy="342923"/>
        </a:xfrm>
        <a:prstGeom xmlns:a="http://schemas.openxmlformats.org/drawingml/2006/main" prst="rect">
          <a:avLst/>
        </a:prstGeom>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es-CO" sz="1400" b="1" dirty="0">
              <a:solidFill>
                <a:srgbClr val="FF0000"/>
              </a:solidFill>
            </a:rPr>
            <a:t>186</a:t>
          </a:r>
        </a:p>
      </cdr:txBody>
    </cdr:sp>
  </cdr:relSizeAnchor>
  <cdr:relSizeAnchor xmlns:cdr="http://schemas.openxmlformats.org/drawingml/2006/chartDrawing">
    <cdr:from>
      <cdr:x>0.7255</cdr:x>
      <cdr:y>0.48746</cdr:y>
    </cdr:from>
    <cdr:to>
      <cdr:x>0.77148</cdr:x>
      <cdr:y>0.55125</cdr:y>
    </cdr:to>
    <cdr:sp macro="" textlink="">
      <cdr:nvSpPr>
        <cdr:cNvPr id="5" name="CuadroTexto 1">
          <a:extLst xmlns:a="http://schemas.openxmlformats.org/drawingml/2006/main">
            <a:ext uri="{FF2B5EF4-FFF2-40B4-BE49-F238E27FC236}">
              <a16:creationId xmlns:a16="http://schemas.microsoft.com/office/drawing/2014/main" id="{A65E978D-E09C-A048-787F-7D3390972456}"/>
            </a:ext>
          </a:extLst>
        </cdr:cNvPr>
        <cdr:cNvSpPr txBox="1"/>
      </cdr:nvSpPr>
      <cdr:spPr>
        <a:xfrm xmlns:a="http://schemas.openxmlformats.org/drawingml/2006/main">
          <a:off x="7318116" y="2038315"/>
          <a:ext cx="463810" cy="266737"/>
        </a:xfrm>
        <a:prstGeom xmlns:a="http://schemas.openxmlformats.org/drawingml/2006/main" prst="rect">
          <a:avLst/>
        </a:prstGeom>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es-CO" sz="1400" b="1" dirty="0">
              <a:solidFill>
                <a:srgbClr val="FF0000"/>
              </a:solidFill>
            </a:rPr>
            <a:t>231</a:t>
          </a:r>
        </a:p>
      </cdr:txBody>
    </cdr:sp>
  </cdr:relSizeAnchor>
  <cdr:relSizeAnchor xmlns:cdr="http://schemas.openxmlformats.org/drawingml/2006/chartDrawing">
    <cdr:from>
      <cdr:x>0.84169</cdr:x>
      <cdr:y>0.4738</cdr:y>
    </cdr:from>
    <cdr:to>
      <cdr:x>0.90703</cdr:x>
      <cdr:y>0.54441</cdr:y>
    </cdr:to>
    <cdr:sp macro="" textlink="">
      <cdr:nvSpPr>
        <cdr:cNvPr id="6" name="CuadroTexto 1">
          <a:extLst xmlns:a="http://schemas.openxmlformats.org/drawingml/2006/main">
            <a:ext uri="{FF2B5EF4-FFF2-40B4-BE49-F238E27FC236}">
              <a16:creationId xmlns:a16="http://schemas.microsoft.com/office/drawing/2014/main" id="{3D2CE68E-E71B-44AA-848C-A5C2F8CAF769}"/>
            </a:ext>
          </a:extLst>
        </cdr:cNvPr>
        <cdr:cNvSpPr txBox="1"/>
      </cdr:nvSpPr>
      <cdr:spPr>
        <a:xfrm xmlns:a="http://schemas.openxmlformats.org/drawingml/2006/main">
          <a:off x="8490150" y="1981196"/>
          <a:ext cx="659083" cy="295254"/>
        </a:xfrm>
        <a:prstGeom xmlns:a="http://schemas.openxmlformats.org/drawingml/2006/main" prst="rect">
          <a:avLst/>
        </a:prstGeom>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es-CO" sz="1400" b="1" dirty="0">
              <a:solidFill>
                <a:srgbClr val="FF0000"/>
              </a:solidFill>
            </a:rPr>
            <a:t>192</a:t>
          </a:r>
        </a:p>
      </cdr:txBody>
    </cdr:sp>
  </cdr:relSizeAnchor>
</c:userShapes>
</file>

<file path=ppt/drawings/drawing4.xml><?xml version="1.0" encoding="utf-8"?>
<c:userShapes xmlns:c="http://schemas.openxmlformats.org/drawingml/2006/chart">
  <cdr:relSizeAnchor xmlns:cdr="http://schemas.openxmlformats.org/drawingml/2006/chartDrawing">
    <cdr:from>
      <cdr:x>0.90691</cdr:x>
      <cdr:y>0.33729</cdr:y>
    </cdr:from>
    <cdr:to>
      <cdr:x>0.96914</cdr:x>
      <cdr:y>0.41414</cdr:y>
    </cdr:to>
    <cdr:sp macro="" textlink="">
      <cdr:nvSpPr>
        <cdr:cNvPr id="2" name="CuadroTexto 1">
          <a:extLst xmlns:a="http://schemas.openxmlformats.org/drawingml/2006/main">
            <a:ext uri="{FF2B5EF4-FFF2-40B4-BE49-F238E27FC236}">
              <a16:creationId xmlns:a16="http://schemas.microsoft.com/office/drawing/2014/main" id="{FC420D71-801A-4EFE-B322-FA9EB7332F32}"/>
            </a:ext>
          </a:extLst>
        </cdr:cNvPr>
        <cdr:cNvSpPr txBox="1"/>
      </cdr:nvSpPr>
      <cdr:spPr>
        <a:xfrm xmlns:a="http://schemas.openxmlformats.org/drawingml/2006/main">
          <a:off x="7319856" y="1253959"/>
          <a:ext cx="502270" cy="285709"/>
        </a:xfrm>
        <a:prstGeom xmlns:a="http://schemas.openxmlformats.org/drawingml/2006/main" prst="rect">
          <a:avLst/>
        </a:prstGeom>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es-MX" sz="1400" b="1">
              <a:solidFill>
                <a:schemeClr val="accent2">
                  <a:lumMod val="50000"/>
                </a:schemeClr>
              </a:solidFill>
            </a:rPr>
            <a:t>298</a:t>
          </a:r>
          <a:endParaRPr lang="es-CO" sz="1400" b="1">
            <a:solidFill>
              <a:schemeClr val="accent2">
                <a:lumMod val="50000"/>
              </a:schemeClr>
            </a:solidFill>
          </a:endParaRPr>
        </a:p>
      </cdr:txBody>
    </cdr:sp>
  </cdr:relSizeAnchor>
  <cdr:relSizeAnchor xmlns:cdr="http://schemas.openxmlformats.org/drawingml/2006/chartDrawing">
    <cdr:from>
      <cdr:x>0.0858</cdr:x>
      <cdr:y>0.47753</cdr:y>
    </cdr:from>
    <cdr:to>
      <cdr:x>0.14802</cdr:x>
      <cdr:y>0.55438</cdr:y>
    </cdr:to>
    <cdr:sp macro="" textlink="">
      <cdr:nvSpPr>
        <cdr:cNvPr id="3" name="CuadroTexto 1">
          <a:extLst xmlns:a="http://schemas.openxmlformats.org/drawingml/2006/main">
            <a:ext uri="{FF2B5EF4-FFF2-40B4-BE49-F238E27FC236}">
              <a16:creationId xmlns:a16="http://schemas.microsoft.com/office/drawing/2014/main" id="{C8A9F9C5-A8B6-4784-AE66-A0A3F4142D54}"/>
            </a:ext>
          </a:extLst>
        </cdr:cNvPr>
        <cdr:cNvSpPr txBox="1"/>
      </cdr:nvSpPr>
      <cdr:spPr>
        <a:xfrm xmlns:a="http://schemas.openxmlformats.org/drawingml/2006/main">
          <a:off x="692485" y="1775326"/>
          <a:ext cx="502215" cy="285720"/>
        </a:xfrm>
        <a:prstGeom xmlns:a="http://schemas.openxmlformats.org/drawingml/2006/main" prst="rect">
          <a:avLst/>
        </a:prstGeom>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pPr marL="0" indent="0"/>
          <a:r>
            <a:rPr lang="es-MX" sz="1400" b="1">
              <a:solidFill>
                <a:schemeClr val="accent2">
                  <a:lumMod val="50000"/>
                </a:schemeClr>
              </a:solidFill>
              <a:latin typeface="+mn-lt"/>
              <a:ea typeface="+mn-ea"/>
              <a:cs typeface="+mn-cs"/>
            </a:rPr>
            <a:t>1</a:t>
          </a:r>
          <a:r>
            <a:rPr lang="es-CO" sz="1400" b="1">
              <a:solidFill>
                <a:schemeClr val="accent2">
                  <a:lumMod val="50000"/>
                </a:schemeClr>
              </a:solidFill>
              <a:latin typeface="+mn-lt"/>
              <a:ea typeface="+mn-ea"/>
              <a:cs typeface="+mn-cs"/>
            </a:rPr>
            <a:t>15</a:t>
          </a:r>
        </a:p>
      </cdr:txBody>
    </cdr:sp>
  </cdr:relSizeAnchor>
  <cdr:relSizeAnchor xmlns:cdr="http://schemas.openxmlformats.org/drawingml/2006/chartDrawing">
    <cdr:from>
      <cdr:x>0.22493</cdr:x>
      <cdr:y>0.43168</cdr:y>
    </cdr:from>
    <cdr:to>
      <cdr:x>0.28715</cdr:x>
      <cdr:y>0.50853</cdr:y>
    </cdr:to>
    <cdr:sp macro="" textlink="">
      <cdr:nvSpPr>
        <cdr:cNvPr id="4" name="CuadroTexto 1">
          <a:extLst xmlns:a="http://schemas.openxmlformats.org/drawingml/2006/main">
            <a:ext uri="{FF2B5EF4-FFF2-40B4-BE49-F238E27FC236}">
              <a16:creationId xmlns:a16="http://schemas.microsoft.com/office/drawing/2014/main" id="{C1E85D45-362A-4D39-A496-28D21A15A438}"/>
            </a:ext>
          </a:extLst>
        </cdr:cNvPr>
        <cdr:cNvSpPr txBox="1"/>
      </cdr:nvSpPr>
      <cdr:spPr>
        <a:xfrm xmlns:a="http://schemas.openxmlformats.org/drawingml/2006/main">
          <a:off x="1815432" y="1604879"/>
          <a:ext cx="502215" cy="285720"/>
        </a:xfrm>
        <a:prstGeom xmlns:a="http://schemas.openxmlformats.org/drawingml/2006/main" prst="rect">
          <a:avLst/>
        </a:prstGeom>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pPr marL="0" indent="0"/>
          <a:r>
            <a:rPr lang="es-MX" sz="1400" b="1">
              <a:solidFill>
                <a:schemeClr val="accent2">
                  <a:lumMod val="50000"/>
                </a:schemeClr>
              </a:solidFill>
              <a:latin typeface="+mn-lt"/>
              <a:ea typeface="+mn-ea"/>
              <a:cs typeface="+mn-cs"/>
            </a:rPr>
            <a:t>1</a:t>
          </a:r>
          <a:r>
            <a:rPr lang="es-CO" sz="1400" b="1">
              <a:solidFill>
                <a:schemeClr val="accent2">
                  <a:lumMod val="50000"/>
                </a:schemeClr>
              </a:solidFill>
              <a:latin typeface="+mn-lt"/>
              <a:ea typeface="+mn-ea"/>
              <a:cs typeface="+mn-cs"/>
            </a:rPr>
            <a:t>64</a:t>
          </a:r>
        </a:p>
      </cdr:txBody>
    </cdr:sp>
  </cdr:relSizeAnchor>
  <cdr:relSizeAnchor xmlns:cdr="http://schemas.openxmlformats.org/drawingml/2006/chartDrawing">
    <cdr:from>
      <cdr:x>0.35288</cdr:x>
      <cdr:y>0.35886</cdr:y>
    </cdr:from>
    <cdr:to>
      <cdr:x>0.4151</cdr:x>
      <cdr:y>0.43572</cdr:y>
    </cdr:to>
    <cdr:sp macro="" textlink="">
      <cdr:nvSpPr>
        <cdr:cNvPr id="5" name="CuadroTexto 1">
          <a:extLst xmlns:a="http://schemas.openxmlformats.org/drawingml/2006/main">
            <a:ext uri="{FF2B5EF4-FFF2-40B4-BE49-F238E27FC236}">
              <a16:creationId xmlns:a16="http://schemas.microsoft.com/office/drawing/2014/main" id="{2863CFA4-6F9D-435E-BDB9-747992A4B95C}"/>
            </a:ext>
          </a:extLst>
        </cdr:cNvPr>
        <cdr:cNvSpPr txBox="1"/>
      </cdr:nvSpPr>
      <cdr:spPr>
        <a:xfrm xmlns:a="http://schemas.openxmlformats.org/drawingml/2006/main">
          <a:off x="2848142" y="1334168"/>
          <a:ext cx="502215" cy="285720"/>
        </a:xfrm>
        <a:prstGeom xmlns:a="http://schemas.openxmlformats.org/drawingml/2006/main" prst="rect">
          <a:avLst/>
        </a:prstGeom>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es-MX" sz="1400" b="1">
              <a:solidFill>
                <a:schemeClr val="accent2">
                  <a:lumMod val="50000"/>
                </a:schemeClr>
              </a:solidFill>
            </a:rPr>
            <a:t>1</a:t>
          </a:r>
          <a:r>
            <a:rPr lang="es-CO" sz="1400" b="1">
              <a:solidFill>
                <a:schemeClr val="accent2">
                  <a:lumMod val="50000"/>
                </a:schemeClr>
              </a:solidFill>
            </a:rPr>
            <a:t>59</a:t>
          </a:r>
        </a:p>
      </cdr:txBody>
    </cdr:sp>
  </cdr:relSizeAnchor>
  <cdr:relSizeAnchor xmlns:cdr="http://schemas.openxmlformats.org/drawingml/2006/chartDrawing">
    <cdr:from>
      <cdr:x>0.48083</cdr:x>
      <cdr:y>0.39662</cdr:y>
    </cdr:from>
    <cdr:to>
      <cdr:x>0.54305</cdr:x>
      <cdr:y>0.47347</cdr:y>
    </cdr:to>
    <cdr:sp macro="" textlink="">
      <cdr:nvSpPr>
        <cdr:cNvPr id="6" name="CuadroTexto 1">
          <a:extLst xmlns:a="http://schemas.openxmlformats.org/drawingml/2006/main">
            <a:ext uri="{FF2B5EF4-FFF2-40B4-BE49-F238E27FC236}">
              <a16:creationId xmlns:a16="http://schemas.microsoft.com/office/drawing/2014/main" id="{BCF01E07-E94E-4450-A061-F129EAE67A6F}"/>
            </a:ext>
          </a:extLst>
        </cdr:cNvPr>
        <cdr:cNvSpPr txBox="1"/>
      </cdr:nvSpPr>
      <cdr:spPr>
        <a:xfrm xmlns:a="http://schemas.openxmlformats.org/drawingml/2006/main">
          <a:off x="3880852" y="1474537"/>
          <a:ext cx="502215" cy="285720"/>
        </a:xfrm>
        <a:prstGeom xmlns:a="http://schemas.openxmlformats.org/drawingml/2006/main" prst="rect">
          <a:avLst/>
        </a:prstGeom>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es-MX" sz="1400" b="1">
              <a:solidFill>
                <a:schemeClr val="accent2">
                  <a:lumMod val="50000"/>
                </a:schemeClr>
              </a:solidFill>
            </a:rPr>
            <a:t>127</a:t>
          </a:r>
          <a:endParaRPr lang="es-CO" sz="1400" b="1">
            <a:solidFill>
              <a:schemeClr val="accent2">
                <a:lumMod val="50000"/>
              </a:schemeClr>
            </a:solidFill>
          </a:endParaRPr>
        </a:p>
      </cdr:txBody>
    </cdr:sp>
  </cdr:relSizeAnchor>
  <cdr:relSizeAnchor xmlns:cdr="http://schemas.openxmlformats.org/drawingml/2006/chartDrawing">
    <cdr:from>
      <cdr:x>0.62865</cdr:x>
      <cdr:y>0.36965</cdr:y>
    </cdr:from>
    <cdr:to>
      <cdr:x>0.69088</cdr:x>
      <cdr:y>0.4465</cdr:y>
    </cdr:to>
    <cdr:sp macro="" textlink="">
      <cdr:nvSpPr>
        <cdr:cNvPr id="7" name="CuadroTexto 1">
          <a:extLst xmlns:a="http://schemas.openxmlformats.org/drawingml/2006/main">
            <a:ext uri="{FF2B5EF4-FFF2-40B4-BE49-F238E27FC236}">
              <a16:creationId xmlns:a16="http://schemas.microsoft.com/office/drawing/2014/main" id="{1C3744AB-D8E8-4E69-8BA8-950A2CBF7A30}"/>
            </a:ext>
          </a:extLst>
        </cdr:cNvPr>
        <cdr:cNvSpPr txBox="1"/>
      </cdr:nvSpPr>
      <cdr:spPr>
        <a:xfrm xmlns:a="http://schemas.openxmlformats.org/drawingml/2006/main">
          <a:off x="5073984" y="1374273"/>
          <a:ext cx="502215" cy="285720"/>
        </a:xfrm>
        <a:prstGeom xmlns:a="http://schemas.openxmlformats.org/drawingml/2006/main" prst="rect">
          <a:avLst/>
        </a:prstGeom>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es-MX" sz="1400" b="1">
              <a:solidFill>
                <a:schemeClr val="accent2">
                  <a:lumMod val="50000"/>
                </a:schemeClr>
              </a:solidFill>
            </a:rPr>
            <a:t>138</a:t>
          </a:r>
          <a:endParaRPr lang="es-CO" sz="1400" b="1">
            <a:solidFill>
              <a:schemeClr val="accent2">
                <a:lumMod val="50000"/>
              </a:schemeClr>
            </a:solidFill>
          </a:endParaRPr>
        </a:p>
      </cdr:txBody>
    </cdr:sp>
  </cdr:relSizeAnchor>
  <cdr:relSizeAnchor xmlns:cdr="http://schemas.openxmlformats.org/drawingml/2006/chartDrawing">
    <cdr:from>
      <cdr:x>0.76778</cdr:x>
      <cdr:y>0.3292</cdr:y>
    </cdr:from>
    <cdr:to>
      <cdr:x>0.83001</cdr:x>
      <cdr:y>0.40605</cdr:y>
    </cdr:to>
    <cdr:sp macro="" textlink="">
      <cdr:nvSpPr>
        <cdr:cNvPr id="8" name="CuadroTexto 1">
          <a:extLst xmlns:a="http://schemas.openxmlformats.org/drawingml/2006/main">
            <a:ext uri="{FF2B5EF4-FFF2-40B4-BE49-F238E27FC236}">
              <a16:creationId xmlns:a16="http://schemas.microsoft.com/office/drawing/2014/main" id="{FC420D71-801A-4EFE-B322-FA9EB7332F32}"/>
            </a:ext>
          </a:extLst>
        </cdr:cNvPr>
        <cdr:cNvSpPr txBox="1"/>
      </cdr:nvSpPr>
      <cdr:spPr>
        <a:xfrm xmlns:a="http://schemas.openxmlformats.org/drawingml/2006/main">
          <a:off x="6196932" y="1223879"/>
          <a:ext cx="502215" cy="285720"/>
        </a:xfrm>
        <a:prstGeom xmlns:a="http://schemas.openxmlformats.org/drawingml/2006/main" prst="rect">
          <a:avLst/>
        </a:prstGeom>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es-MX" sz="1400" b="1">
              <a:solidFill>
                <a:schemeClr val="accent2">
                  <a:lumMod val="50000"/>
                </a:schemeClr>
              </a:solidFill>
            </a:rPr>
            <a:t>239</a:t>
          </a:r>
          <a:endParaRPr lang="es-CO" sz="1400" b="1">
            <a:solidFill>
              <a:schemeClr val="accent2">
                <a:lumMod val="50000"/>
              </a:schemeClr>
            </a:solidFill>
          </a:endParaRPr>
        </a:p>
      </cdr:txBody>
    </cdr:sp>
  </cdr:relSizeAnchor>
</c:userShapes>
</file>

<file path=ppt/drawings/drawing5.xml><?xml version="1.0" encoding="utf-8"?>
<c:userShapes xmlns:c="http://schemas.openxmlformats.org/drawingml/2006/chart">
  <cdr:relSizeAnchor xmlns:cdr="http://schemas.openxmlformats.org/drawingml/2006/chartDrawing">
    <cdr:from>
      <cdr:x>0.07294</cdr:x>
      <cdr:y>0.16604</cdr:y>
    </cdr:from>
    <cdr:to>
      <cdr:x>0.12359</cdr:x>
      <cdr:y>0.24246</cdr:y>
    </cdr:to>
    <cdr:sp macro="" textlink="">
      <cdr:nvSpPr>
        <cdr:cNvPr id="2" name="CuadroTexto 1">
          <a:extLst xmlns:a="http://schemas.openxmlformats.org/drawingml/2006/main">
            <a:ext uri="{FF2B5EF4-FFF2-40B4-BE49-F238E27FC236}">
              <a16:creationId xmlns:a16="http://schemas.microsoft.com/office/drawing/2014/main" id="{C8A9F9C5-A8B6-4784-AE66-A0A3F4142D54}"/>
            </a:ext>
          </a:extLst>
        </cdr:cNvPr>
        <cdr:cNvSpPr txBox="1"/>
      </cdr:nvSpPr>
      <cdr:spPr>
        <a:xfrm xmlns:a="http://schemas.openxmlformats.org/drawingml/2006/main">
          <a:off x="612779" y="589104"/>
          <a:ext cx="425513" cy="271143"/>
        </a:xfrm>
        <a:prstGeom xmlns:a="http://schemas.openxmlformats.org/drawingml/2006/main" prst="rect">
          <a:avLst/>
        </a:prstGeom>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es-MX" sz="1400" b="1">
              <a:solidFill>
                <a:schemeClr val="accent2">
                  <a:lumMod val="50000"/>
                </a:schemeClr>
              </a:solidFill>
            </a:rPr>
            <a:t>4</a:t>
          </a:r>
          <a:r>
            <a:rPr lang="es-CO" sz="1400" b="1">
              <a:solidFill>
                <a:schemeClr val="accent2">
                  <a:lumMod val="50000"/>
                </a:schemeClr>
              </a:solidFill>
            </a:rPr>
            <a:t>8</a:t>
          </a:r>
        </a:p>
      </cdr:txBody>
    </cdr:sp>
  </cdr:relSizeAnchor>
  <cdr:relSizeAnchor xmlns:cdr="http://schemas.openxmlformats.org/drawingml/2006/chartDrawing">
    <cdr:from>
      <cdr:x>0.69426</cdr:x>
      <cdr:y>0.44926</cdr:y>
    </cdr:from>
    <cdr:to>
      <cdr:x>0.75404</cdr:x>
      <cdr:y>0.52568</cdr:y>
    </cdr:to>
    <cdr:sp macro="" textlink="">
      <cdr:nvSpPr>
        <cdr:cNvPr id="3" name="CuadroTexto 1">
          <a:extLst xmlns:a="http://schemas.openxmlformats.org/drawingml/2006/main">
            <a:ext uri="{FF2B5EF4-FFF2-40B4-BE49-F238E27FC236}">
              <a16:creationId xmlns:a16="http://schemas.microsoft.com/office/drawing/2014/main" id="{A66A1595-7C7F-4368-85DB-BBB1097E5297}"/>
            </a:ext>
          </a:extLst>
        </cdr:cNvPr>
        <cdr:cNvSpPr txBox="1"/>
      </cdr:nvSpPr>
      <cdr:spPr>
        <a:xfrm xmlns:a="http://schemas.openxmlformats.org/drawingml/2006/main">
          <a:off x="5832475" y="1679575"/>
          <a:ext cx="502215" cy="285720"/>
        </a:xfrm>
        <a:prstGeom xmlns:a="http://schemas.openxmlformats.org/drawingml/2006/main" prst="rect">
          <a:avLst/>
        </a:prstGeom>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es-MX" sz="1400" b="1">
              <a:solidFill>
                <a:schemeClr val="accent2">
                  <a:lumMod val="50000"/>
                </a:schemeClr>
              </a:solidFill>
            </a:rPr>
            <a:t>9</a:t>
          </a:r>
          <a:endParaRPr lang="es-CO" sz="1400" b="1">
            <a:solidFill>
              <a:schemeClr val="accent2">
                <a:lumMod val="50000"/>
              </a:schemeClr>
            </a:solidFill>
          </a:endParaRPr>
        </a:p>
      </cdr:txBody>
    </cdr:sp>
  </cdr:relSizeAnchor>
  <cdr:relSizeAnchor xmlns:cdr="http://schemas.openxmlformats.org/drawingml/2006/chartDrawing">
    <cdr:from>
      <cdr:x>0.8836</cdr:x>
      <cdr:y>0.50786</cdr:y>
    </cdr:from>
    <cdr:to>
      <cdr:x>0.94338</cdr:x>
      <cdr:y>0.58428</cdr:y>
    </cdr:to>
    <cdr:sp macro="" textlink="">
      <cdr:nvSpPr>
        <cdr:cNvPr id="7" name="CuadroTexto 1">
          <a:extLst xmlns:a="http://schemas.openxmlformats.org/drawingml/2006/main">
            <a:ext uri="{FF2B5EF4-FFF2-40B4-BE49-F238E27FC236}">
              <a16:creationId xmlns:a16="http://schemas.microsoft.com/office/drawing/2014/main" id="{BAABDBF0-C7C1-D561-F353-4D3558AA359B}"/>
            </a:ext>
          </a:extLst>
        </cdr:cNvPr>
        <cdr:cNvSpPr txBox="1"/>
      </cdr:nvSpPr>
      <cdr:spPr>
        <a:xfrm xmlns:a="http://schemas.openxmlformats.org/drawingml/2006/main">
          <a:off x="7423150" y="1898650"/>
          <a:ext cx="502215" cy="285720"/>
        </a:xfrm>
        <a:prstGeom xmlns:a="http://schemas.openxmlformats.org/drawingml/2006/main" prst="rect">
          <a:avLst/>
        </a:prstGeom>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es-MX" sz="1400" b="1" dirty="0">
              <a:solidFill>
                <a:schemeClr val="accent2">
                  <a:lumMod val="50000"/>
                </a:schemeClr>
              </a:solidFill>
            </a:rPr>
            <a:t>23</a:t>
          </a:r>
          <a:endParaRPr lang="es-CO" sz="1400" b="1" dirty="0">
            <a:solidFill>
              <a:schemeClr val="accent2">
                <a:lumMod val="50000"/>
              </a:schemeClr>
            </a:solidFill>
          </a:endParaRPr>
        </a:p>
      </cdr:txBody>
    </cdr:sp>
  </cdr:relSizeAnchor>
</c:userShapes>
</file>

<file path=ppt/drawings/drawing6.xml><?xml version="1.0" encoding="utf-8"?>
<c:userShapes xmlns:c="http://schemas.openxmlformats.org/drawingml/2006/chart">
  <cdr:relSizeAnchor xmlns:cdr="http://schemas.openxmlformats.org/drawingml/2006/chartDrawing">
    <cdr:from>
      <cdr:x>0.13532</cdr:x>
      <cdr:y>0.25911</cdr:y>
    </cdr:from>
    <cdr:to>
      <cdr:x>0.19138</cdr:x>
      <cdr:y>0.35968</cdr:y>
    </cdr:to>
    <cdr:sp macro="" textlink="">
      <cdr:nvSpPr>
        <cdr:cNvPr id="2" name="CuadroTexto 1">
          <a:extLst xmlns:a="http://schemas.openxmlformats.org/drawingml/2006/main">
            <a:ext uri="{FF2B5EF4-FFF2-40B4-BE49-F238E27FC236}">
              <a16:creationId xmlns:a16="http://schemas.microsoft.com/office/drawing/2014/main" id="{5534B7DF-9223-B4DF-8B8E-35A7D590E4F9}"/>
            </a:ext>
          </a:extLst>
        </cdr:cNvPr>
        <cdr:cNvSpPr txBox="1"/>
      </cdr:nvSpPr>
      <cdr:spPr>
        <a:xfrm xmlns:a="http://schemas.openxmlformats.org/drawingml/2006/main">
          <a:off x="1053050" y="936610"/>
          <a:ext cx="436255" cy="363535"/>
        </a:xfrm>
        <a:prstGeom xmlns:a="http://schemas.openxmlformats.org/drawingml/2006/main" prst="rect">
          <a:avLst/>
        </a:prstGeom>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es-CO" sz="1400" b="1">
              <a:solidFill>
                <a:schemeClr val="accent2">
                  <a:lumMod val="50000"/>
                </a:schemeClr>
              </a:solidFill>
              <a:latin typeface="+mn-lt"/>
              <a:ea typeface="+mn-ea"/>
              <a:cs typeface="+mn-cs"/>
            </a:rPr>
            <a:t>41</a:t>
          </a:r>
        </a:p>
      </cdr:txBody>
    </cdr:sp>
  </cdr:relSizeAnchor>
  <cdr:relSizeAnchor xmlns:cdr="http://schemas.openxmlformats.org/drawingml/2006/chartDrawing">
    <cdr:from>
      <cdr:x>0.48823</cdr:x>
      <cdr:y>0.21168</cdr:y>
    </cdr:from>
    <cdr:to>
      <cdr:x>0.54692</cdr:x>
      <cdr:y>0.29072</cdr:y>
    </cdr:to>
    <cdr:sp macro="" textlink="">
      <cdr:nvSpPr>
        <cdr:cNvPr id="3" name="CuadroTexto 1">
          <a:extLst xmlns:a="http://schemas.openxmlformats.org/drawingml/2006/main">
            <a:ext uri="{FF2B5EF4-FFF2-40B4-BE49-F238E27FC236}">
              <a16:creationId xmlns:a16="http://schemas.microsoft.com/office/drawing/2014/main" id="{3B1ADEB7-A158-B214-F573-DE94205FE397}"/>
            </a:ext>
          </a:extLst>
        </cdr:cNvPr>
        <cdr:cNvSpPr txBox="1"/>
      </cdr:nvSpPr>
      <cdr:spPr>
        <a:xfrm xmlns:a="http://schemas.openxmlformats.org/drawingml/2006/main">
          <a:off x="3576148" y="765183"/>
          <a:ext cx="429888" cy="285709"/>
        </a:xfrm>
        <a:prstGeom xmlns:a="http://schemas.openxmlformats.org/drawingml/2006/main" prst="rect">
          <a:avLst/>
        </a:prstGeom>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es-MX" sz="1400" b="1">
              <a:solidFill>
                <a:schemeClr val="accent2">
                  <a:lumMod val="50000"/>
                </a:schemeClr>
              </a:solidFill>
            </a:rPr>
            <a:t>31</a:t>
          </a:r>
          <a:endParaRPr lang="es-CO" sz="1400" b="1">
            <a:solidFill>
              <a:schemeClr val="accent2">
                <a:lumMod val="50000"/>
              </a:schemeClr>
            </a:solidFill>
          </a:endParaRPr>
        </a:p>
      </cdr:txBody>
    </cdr:sp>
  </cdr:relSizeAnchor>
</c:userShape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Marcador de encabezado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s-CO"/>
          </a:p>
        </p:txBody>
      </p:sp>
      <p:sp>
        <p:nvSpPr>
          <p:cNvPr id="3" name="Marcador de fecha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C32D7961-3E58-4190-85E1-93573A6F346D}" type="datetimeFigureOut">
              <a:rPr lang="es-CO" smtClean="0"/>
              <a:t>13/12/2024</a:t>
            </a:fld>
            <a:endParaRPr lang="es-CO"/>
          </a:p>
        </p:txBody>
      </p:sp>
      <p:sp>
        <p:nvSpPr>
          <p:cNvPr id="4" name="Marcador de imagen de diapositiva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s-CO"/>
          </a:p>
        </p:txBody>
      </p:sp>
      <p:sp>
        <p:nvSpPr>
          <p:cNvPr id="5" name="Marcador de notas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s-ES"/>
              <a:t>Editar los estilos de texto del patrón</a:t>
            </a:r>
          </a:p>
          <a:p>
            <a:pPr lvl="1"/>
            <a:r>
              <a:rPr lang="es-ES"/>
              <a:t>Segundo nivel</a:t>
            </a:r>
          </a:p>
          <a:p>
            <a:pPr lvl="2"/>
            <a:r>
              <a:rPr lang="es-ES"/>
              <a:t>Tercer nivel</a:t>
            </a:r>
          </a:p>
          <a:p>
            <a:pPr lvl="3"/>
            <a:r>
              <a:rPr lang="es-ES"/>
              <a:t>Cuarto nivel</a:t>
            </a:r>
          </a:p>
          <a:p>
            <a:pPr lvl="4"/>
            <a:r>
              <a:rPr lang="es-ES"/>
              <a:t>Quinto nivel</a:t>
            </a:r>
            <a:endParaRPr lang="es-CO"/>
          </a:p>
        </p:txBody>
      </p:sp>
      <p:sp>
        <p:nvSpPr>
          <p:cNvPr id="6" name="Marcador de pie de página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s-CO"/>
          </a:p>
        </p:txBody>
      </p:sp>
      <p:sp>
        <p:nvSpPr>
          <p:cNvPr id="7" name="Marcador de número de diapositiva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7AF78CF3-BDC2-4027-AAF6-AEE4FB847F16}" type="slidenum">
              <a:rPr lang="es-CO" smtClean="0"/>
              <a:t>‹Nº›</a:t>
            </a:fld>
            <a:endParaRPr lang="es-CO"/>
          </a:p>
        </p:txBody>
      </p:sp>
    </p:spTree>
    <p:extLst>
      <p:ext uri="{BB962C8B-B14F-4D97-AF65-F5344CB8AC3E}">
        <p14:creationId xmlns:p14="http://schemas.microsoft.com/office/powerpoint/2010/main" val="3637887878"/>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00.xml.rels><?xml version="1.0" encoding="UTF-8" standalone="yes"?>
<Relationships xmlns="http://schemas.openxmlformats.org/package/2006/relationships"><Relationship Id="rId2" Type="http://schemas.openxmlformats.org/officeDocument/2006/relationships/slide" Target="../slides/slide121.xml"/><Relationship Id="rId1" Type="http://schemas.openxmlformats.org/officeDocument/2006/relationships/notesMaster" Target="../notesMasters/notesMaster1.xml"/></Relationships>
</file>

<file path=ppt/notesSlides/_rels/notesSlide101.xml.rels><?xml version="1.0" encoding="UTF-8" standalone="yes"?>
<Relationships xmlns="http://schemas.openxmlformats.org/package/2006/relationships"><Relationship Id="rId2" Type="http://schemas.openxmlformats.org/officeDocument/2006/relationships/slide" Target="../slides/slide122.xml"/><Relationship Id="rId1" Type="http://schemas.openxmlformats.org/officeDocument/2006/relationships/notesMaster" Target="../notesMasters/notesMaster1.xml"/></Relationships>
</file>

<file path=ppt/notesSlides/_rels/notesSlide102.xml.rels><?xml version="1.0" encoding="UTF-8" standalone="yes"?>
<Relationships xmlns="http://schemas.openxmlformats.org/package/2006/relationships"><Relationship Id="rId2" Type="http://schemas.openxmlformats.org/officeDocument/2006/relationships/slide" Target="../slides/slide123.xml"/><Relationship Id="rId1" Type="http://schemas.openxmlformats.org/officeDocument/2006/relationships/notesMaster" Target="../notesMasters/notesMaster1.xml"/></Relationships>
</file>

<file path=ppt/notesSlides/_rels/notesSlide103.xml.rels><?xml version="1.0" encoding="UTF-8" standalone="yes"?>
<Relationships xmlns="http://schemas.openxmlformats.org/package/2006/relationships"><Relationship Id="rId2" Type="http://schemas.openxmlformats.org/officeDocument/2006/relationships/slide" Target="../slides/slide124.xml"/><Relationship Id="rId1" Type="http://schemas.openxmlformats.org/officeDocument/2006/relationships/notesMaster" Target="../notesMasters/notesMaster1.xml"/></Relationships>
</file>

<file path=ppt/notesSlides/_rels/notesSlide104.xml.rels><?xml version="1.0" encoding="UTF-8" standalone="yes"?>
<Relationships xmlns="http://schemas.openxmlformats.org/package/2006/relationships"><Relationship Id="rId2" Type="http://schemas.openxmlformats.org/officeDocument/2006/relationships/slide" Target="../slides/slide125.xml"/><Relationship Id="rId1" Type="http://schemas.openxmlformats.org/officeDocument/2006/relationships/notesMaster" Target="../notesMasters/notesMaster1.xml"/></Relationships>
</file>

<file path=ppt/notesSlides/_rels/notesSlide105.xml.rels><?xml version="1.0" encoding="UTF-8" standalone="yes"?>
<Relationships xmlns="http://schemas.openxmlformats.org/package/2006/relationships"><Relationship Id="rId2" Type="http://schemas.openxmlformats.org/officeDocument/2006/relationships/slide" Target="../slides/slide126.xml"/><Relationship Id="rId1" Type="http://schemas.openxmlformats.org/officeDocument/2006/relationships/notesMaster" Target="../notesMasters/notesMaster1.xml"/></Relationships>
</file>

<file path=ppt/notesSlides/_rels/notesSlide106.xml.rels><?xml version="1.0" encoding="UTF-8" standalone="yes"?>
<Relationships xmlns="http://schemas.openxmlformats.org/package/2006/relationships"><Relationship Id="rId2" Type="http://schemas.openxmlformats.org/officeDocument/2006/relationships/slide" Target="../slides/slide127.xml"/><Relationship Id="rId1" Type="http://schemas.openxmlformats.org/officeDocument/2006/relationships/notesMaster" Target="../notesMasters/notesMaster1.xml"/></Relationships>
</file>

<file path=ppt/notesSlides/_rels/notesSlide107.xml.rels><?xml version="1.0" encoding="UTF-8" standalone="yes"?>
<Relationships xmlns="http://schemas.openxmlformats.org/package/2006/relationships"><Relationship Id="rId2" Type="http://schemas.openxmlformats.org/officeDocument/2006/relationships/slide" Target="../slides/slide128.xml"/><Relationship Id="rId1" Type="http://schemas.openxmlformats.org/officeDocument/2006/relationships/notesMaster" Target="../notesMasters/notesMaster1.xml"/></Relationships>
</file>

<file path=ppt/notesSlides/_rels/notesSlide108.xml.rels><?xml version="1.0" encoding="UTF-8" standalone="yes"?>
<Relationships xmlns="http://schemas.openxmlformats.org/package/2006/relationships"><Relationship Id="rId2" Type="http://schemas.openxmlformats.org/officeDocument/2006/relationships/slide" Target="../slides/slide129.xml"/><Relationship Id="rId1" Type="http://schemas.openxmlformats.org/officeDocument/2006/relationships/notesMaster" Target="../notesMasters/notesMaster1.xml"/></Relationships>
</file>

<file path=ppt/notesSlides/_rels/notesSlide109.xml.rels><?xml version="1.0" encoding="UTF-8" standalone="yes"?>
<Relationships xmlns="http://schemas.openxmlformats.org/package/2006/relationships"><Relationship Id="rId2" Type="http://schemas.openxmlformats.org/officeDocument/2006/relationships/slide" Target="../slides/slide13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10.xml.rels><?xml version="1.0" encoding="UTF-8" standalone="yes"?>
<Relationships xmlns="http://schemas.openxmlformats.org/package/2006/relationships"><Relationship Id="rId2" Type="http://schemas.openxmlformats.org/officeDocument/2006/relationships/slide" Target="../slides/slide131.xml"/><Relationship Id="rId1" Type="http://schemas.openxmlformats.org/officeDocument/2006/relationships/notesMaster" Target="../notesMasters/notesMaster1.xml"/></Relationships>
</file>

<file path=ppt/notesSlides/_rels/notesSlide111.xml.rels><?xml version="1.0" encoding="UTF-8" standalone="yes"?>
<Relationships xmlns="http://schemas.openxmlformats.org/package/2006/relationships"><Relationship Id="rId2" Type="http://schemas.openxmlformats.org/officeDocument/2006/relationships/slide" Target="../slides/slide132.xml"/><Relationship Id="rId1" Type="http://schemas.openxmlformats.org/officeDocument/2006/relationships/notesMaster" Target="../notesMasters/notesMaster1.xml"/></Relationships>
</file>

<file path=ppt/notesSlides/_rels/notesSlide112.xml.rels><?xml version="1.0" encoding="UTF-8" standalone="yes"?>
<Relationships xmlns="http://schemas.openxmlformats.org/package/2006/relationships"><Relationship Id="rId2" Type="http://schemas.openxmlformats.org/officeDocument/2006/relationships/slide" Target="../slides/slide133.xml"/><Relationship Id="rId1" Type="http://schemas.openxmlformats.org/officeDocument/2006/relationships/notesMaster" Target="../notesMasters/notesMaster1.xml"/></Relationships>
</file>

<file path=ppt/notesSlides/_rels/notesSlide113.xml.rels><?xml version="1.0" encoding="UTF-8" standalone="yes"?>
<Relationships xmlns="http://schemas.openxmlformats.org/package/2006/relationships"><Relationship Id="rId2" Type="http://schemas.openxmlformats.org/officeDocument/2006/relationships/slide" Target="../slides/slide134.xml"/><Relationship Id="rId1" Type="http://schemas.openxmlformats.org/officeDocument/2006/relationships/notesMaster" Target="../notesMasters/notesMaster1.xml"/></Relationships>
</file>

<file path=ppt/notesSlides/_rels/notesSlide114.xml.rels><?xml version="1.0" encoding="UTF-8" standalone="yes"?>
<Relationships xmlns="http://schemas.openxmlformats.org/package/2006/relationships"><Relationship Id="rId2" Type="http://schemas.openxmlformats.org/officeDocument/2006/relationships/slide" Target="../slides/slide135.xml"/><Relationship Id="rId1" Type="http://schemas.openxmlformats.org/officeDocument/2006/relationships/notesMaster" Target="../notesMasters/notesMaster1.xml"/></Relationships>
</file>

<file path=ppt/notesSlides/_rels/notesSlide115.xml.rels><?xml version="1.0" encoding="UTF-8" standalone="yes"?>
<Relationships xmlns="http://schemas.openxmlformats.org/package/2006/relationships"><Relationship Id="rId2" Type="http://schemas.openxmlformats.org/officeDocument/2006/relationships/slide" Target="../slides/slide139.xml"/><Relationship Id="rId1" Type="http://schemas.openxmlformats.org/officeDocument/2006/relationships/notesMaster" Target="../notesMasters/notesMaster1.xml"/></Relationships>
</file>

<file path=ppt/notesSlides/_rels/notesSlide116.xml.rels><?xml version="1.0" encoding="UTF-8" standalone="yes"?>
<Relationships xmlns="http://schemas.openxmlformats.org/package/2006/relationships"><Relationship Id="rId2" Type="http://schemas.openxmlformats.org/officeDocument/2006/relationships/slide" Target="../slides/slide141.xml"/><Relationship Id="rId1" Type="http://schemas.openxmlformats.org/officeDocument/2006/relationships/notesMaster" Target="../notesMasters/notesMaster1.xml"/></Relationships>
</file>

<file path=ppt/notesSlides/_rels/notesSlide117.xml.rels><?xml version="1.0" encoding="UTF-8" standalone="yes"?>
<Relationships xmlns="http://schemas.openxmlformats.org/package/2006/relationships"><Relationship Id="rId2" Type="http://schemas.openxmlformats.org/officeDocument/2006/relationships/slide" Target="../slides/slide142.xml"/><Relationship Id="rId1" Type="http://schemas.openxmlformats.org/officeDocument/2006/relationships/notesMaster" Target="../notesMasters/notesMaster1.xml"/></Relationships>
</file>

<file path=ppt/notesSlides/_rels/notesSlide118.xml.rels><?xml version="1.0" encoding="UTF-8" standalone="yes"?>
<Relationships xmlns="http://schemas.openxmlformats.org/package/2006/relationships"><Relationship Id="rId2" Type="http://schemas.openxmlformats.org/officeDocument/2006/relationships/slide" Target="../slides/slide143.xml"/><Relationship Id="rId1" Type="http://schemas.openxmlformats.org/officeDocument/2006/relationships/notesMaster" Target="../notesMasters/notesMaster1.xml"/></Relationships>
</file>

<file path=ppt/notesSlides/_rels/notesSlide119.xml.rels><?xml version="1.0" encoding="UTF-8" standalone="yes"?>
<Relationships xmlns="http://schemas.openxmlformats.org/package/2006/relationships"><Relationship Id="rId2" Type="http://schemas.openxmlformats.org/officeDocument/2006/relationships/slide" Target="../slides/slide144.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20.xml.rels><?xml version="1.0" encoding="UTF-8" standalone="yes"?>
<Relationships xmlns="http://schemas.openxmlformats.org/package/2006/relationships"><Relationship Id="rId2" Type="http://schemas.openxmlformats.org/officeDocument/2006/relationships/slide" Target="../slides/slide145.xml"/><Relationship Id="rId1" Type="http://schemas.openxmlformats.org/officeDocument/2006/relationships/notesMaster" Target="../notesMasters/notesMaster1.xml"/></Relationships>
</file>

<file path=ppt/notesSlides/_rels/notesSlide121.xml.rels><?xml version="1.0" encoding="UTF-8" standalone="yes"?>
<Relationships xmlns="http://schemas.openxmlformats.org/package/2006/relationships"><Relationship Id="rId2" Type="http://schemas.openxmlformats.org/officeDocument/2006/relationships/slide" Target="../slides/slide146.xml"/><Relationship Id="rId1" Type="http://schemas.openxmlformats.org/officeDocument/2006/relationships/notesMaster" Target="../notesMasters/notesMaster1.xml"/></Relationships>
</file>

<file path=ppt/notesSlides/_rels/notesSlide122.xml.rels><?xml version="1.0" encoding="UTF-8" standalone="yes"?>
<Relationships xmlns="http://schemas.openxmlformats.org/package/2006/relationships"><Relationship Id="rId2" Type="http://schemas.openxmlformats.org/officeDocument/2006/relationships/slide" Target="../slides/slide147.xml"/><Relationship Id="rId1" Type="http://schemas.openxmlformats.org/officeDocument/2006/relationships/notesMaster" Target="../notesMasters/notesMaster1.xml"/></Relationships>
</file>

<file path=ppt/notesSlides/_rels/notesSlide123.xml.rels><?xml version="1.0" encoding="UTF-8" standalone="yes"?>
<Relationships xmlns="http://schemas.openxmlformats.org/package/2006/relationships"><Relationship Id="rId2" Type="http://schemas.openxmlformats.org/officeDocument/2006/relationships/slide" Target="../slides/slide148.xml"/><Relationship Id="rId1" Type="http://schemas.openxmlformats.org/officeDocument/2006/relationships/notesMaster" Target="../notesMasters/notesMaster1.xml"/></Relationships>
</file>

<file path=ppt/notesSlides/_rels/notesSlide124.xml.rels><?xml version="1.0" encoding="UTF-8" standalone="yes"?>
<Relationships xmlns="http://schemas.openxmlformats.org/package/2006/relationships"><Relationship Id="rId2" Type="http://schemas.openxmlformats.org/officeDocument/2006/relationships/slide" Target="../slides/slide149.xml"/><Relationship Id="rId1" Type="http://schemas.openxmlformats.org/officeDocument/2006/relationships/notesMaster" Target="../notesMasters/notesMaster1.xml"/></Relationships>
</file>

<file path=ppt/notesSlides/_rels/notesSlide125.xml.rels><?xml version="1.0" encoding="UTF-8" standalone="yes"?>
<Relationships xmlns="http://schemas.openxmlformats.org/package/2006/relationships"><Relationship Id="rId2" Type="http://schemas.openxmlformats.org/officeDocument/2006/relationships/slide" Target="../slides/slide150.xml"/><Relationship Id="rId1" Type="http://schemas.openxmlformats.org/officeDocument/2006/relationships/notesMaster" Target="../notesMasters/notesMaster1.xml"/></Relationships>
</file>

<file path=ppt/notesSlides/_rels/notesSlide126.xml.rels><?xml version="1.0" encoding="UTF-8" standalone="yes"?>
<Relationships xmlns="http://schemas.openxmlformats.org/package/2006/relationships"><Relationship Id="rId2" Type="http://schemas.openxmlformats.org/officeDocument/2006/relationships/slide" Target="../slides/slide151.xml"/><Relationship Id="rId1" Type="http://schemas.openxmlformats.org/officeDocument/2006/relationships/notesMaster" Target="../notesMasters/notesMaster1.xml"/></Relationships>
</file>

<file path=ppt/notesSlides/_rels/notesSlide127.xml.rels><?xml version="1.0" encoding="UTF-8" standalone="yes"?>
<Relationships xmlns="http://schemas.openxmlformats.org/package/2006/relationships"><Relationship Id="rId2" Type="http://schemas.openxmlformats.org/officeDocument/2006/relationships/slide" Target="../slides/slide152.xml"/><Relationship Id="rId1" Type="http://schemas.openxmlformats.org/officeDocument/2006/relationships/notesMaster" Target="../notesMasters/notesMaster1.xml"/></Relationships>
</file>

<file path=ppt/notesSlides/_rels/notesSlide128.xml.rels><?xml version="1.0" encoding="UTF-8" standalone="yes"?>
<Relationships xmlns="http://schemas.openxmlformats.org/package/2006/relationships"><Relationship Id="rId2" Type="http://schemas.openxmlformats.org/officeDocument/2006/relationships/slide" Target="../slides/slide153.xml"/><Relationship Id="rId1" Type="http://schemas.openxmlformats.org/officeDocument/2006/relationships/notesMaster" Target="../notesMasters/notesMaster1.xml"/></Relationships>
</file>

<file path=ppt/notesSlides/_rels/notesSlide129.xml.rels><?xml version="1.0" encoding="UTF-8" standalone="yes"?>
<Relationships xmlns="http://schemas.openxmlformats.org/package/2006/relationships"><Relationship Id="rId2" Type="http://schemas.openxmlformats.org/officeDocument/2006/relationships/slide" Target="../slides/slide154.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30.xml.rels><?xml version="1.0" encoding="UTF-8" standalone="yes"?>
<Relationships xmlns="http://schemas.openxmlformats.org/package/2006/relationships"><Relationship Id="rId2" Type="http://schemas.openxmlformats.org/officeDocument/2006/relationships/slide" Target="../slides/slide155.xml"/><Relationship Id="rId1" Type="http://schemas.openxmlformats.org/officeDocument/2006/relationships/notesMaster" Target="../notesMasters/notesMaster1.xml"/></Relationships>
</file>

<file path=ppt/notesSlides/_rels/notesSlide131.xml.rels><?xml version="1.0" encoding="UTF-8" standalone="yes"?>
<Relationships xmlns="http://schemas.openxmlformats.org/package/2006/relationships"><Relationship Id="rId2" Type="http://schemas.openxmlformats.org/officeDocument/2006/relationships/slide" Target="../slides/slide156.xml"/><Relationship Id="rId1" Type="http://schemas.openxmlformats.org/officeDocument/2006/relationships/notesMaster" Target="../notesMasters/notesMaster1.xml"/></Relationships>
</file>

<file path=ppt/notesSlides/_rels/notesSlide132.xml.rels><?xml version="1.0" encoding="UTF-8" standalone="yes"?>
<Relationships xmlns="http://schemas.openxmlformats.org/package/2006/relationships"><Relationship Id="rId2" Type="http://schemas.openxmlformats.org/officeDocument/2006/relationships/slide" Target="../slides/slide157.xml"/><Relationship Id="rId1" Type="http://schemas.openxmlformats.org/officeDocument/2006/relationships/notesMaster" Target="../notesMasters/notesMaster1.xml"/></Relationships>
</file>

<file path=ppt/notesSlides/_rels/notesSlide133.xml.rels><?xml version="1.0" encoding="UTF-8" standalone="yes"?>
<Relationships xmlns="http://schemas.openxmlformats.org/package/2006/relationships"><Relationship Id="rId2" Type="http://schemas.openxmlformats.org/officeDocument/2006/relationships/slide" Target="../slides/slide158.xml"/><Relationship Id="rId1" Type="http://schemas.openxmlformats.org/officeDocument/2006/relationships/notesMaster" Target="../notesMasters/notesMaster1.xml"/></Relationships>
</file>

<file path=ppt/notesSlides/_rels/notesSlide134.xml.rels><?xml version="1.0" encoding="UTF-8" standalone="yes"?>
<Relationships xmlns="http://schemas.openxmlformats.org/package/2006/relationships"><Relationship Id="rId2" Type="http://schemas.openxmlformats.org/officeDocument/2006/relationships/slide" Target="../slides/slide159.xml"/><Relationship Id="rId1" Type="http://schemas.openxmlformats.org/officeDocument/2006/relationships/notesMaster" Target="../notesMasters/notesMaster1.xml"/></Relationships>
</file>

<file path=ppt/notesSlides/_rels/notesSlide135.xml.rels><?xml version="1.0" encoding="UTF-8" standalone="yes"?>
<Relationships xmlns="http://schemas.openxmlformats.org/package/2006/relationships"><Relationship Id="rId2" Type="http://schemas.openxmlformats.org/officeDocument/2006/relationships/slide" Target="../slides/slide160.xml"/><Relationship Id="rId1" Type="http://schemas.openxmlformats.org/officeDocument/2006/relationships/notesMaster" Target="../notesMasters/notesMaster1.xml"/></Relationships>
</file>

<file path=ppt/notesSlides/_rels/notesSlide136.xml.rels><?xml version="1.0" encoding="UTF-8" standalone="yes"?>
<Relationships xmlns="http://schemas.openxmlformats.org/package/2006/relationships"><Relationship Id="rId2" Type="http://schemas.openxmlformats.org/officeDocument/2006/relationships/slide" Target="../slides/slide161.xml"/><Relationship Id="rId1" Type="http://schemas.openxmlformats.org/officeDocument/2006/relationships/notesMaster" Target="../notesMasters/notesMaster1.xml"/></Relationships>
</file>

<file path=ppt/notesSlides/_rels/notesSlide137.xml.rels><?xml version="1.0" encoding="UTF-8" standalone="yes"?>
<Relationships xmlns="http://schemas.openxmlformats.org/package/2006/relationships"><Relationship Id="rId2" Type="http://schemas.openxmlformats.org/officeDocument/2006/relationships/slide" Target="../slides/slide162.xml"/><Relationship Id="rId1" Type="http://schemas.openxmlformats.org/officeDocument/2006/relationships/notesMaster" Target="../notesMasters/notesMaster1.xml"/></Relationships>
</file>

<file path=ppt/notesSlides/_rels/notesSlide138.xml.rels><?xml version="1.0" encoding="UTF-8" standalone="yes"?>
<Relationships xmlns="http://schemas.openxmlformats.org/package/2006/relationships"><Relationship Id="rId2" Type="http://schemas.openxmlformats.org/officeDocument/2006/relationships/slide" Target="../slides/slide164.xml"/><Relationship Id="rId1" Type="http://schemas.openxmlformats.org/officeDocument/2006/relationships/notesMaster" Target="../notesMasters/notesMaster1.xml"/></Relationships>
</file>

<file path=ppt/notesSlides/_rels/notesSlide139.xml.rels><?xml version="1.0" encoding="UTF-8" standalone="yes"?>
<Relationships xmlns="http://schemas.openxmlformats.org/package/2006/relationships"><Relationship Id="rId2" Type="http://schemas.openxmlformats.org/officeDocument/2006/relationships/slide" Target="../slides/slide167.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40.xml.rels><?xml version="1.0" encoding="UTF-8" standalone="yes"?>
<Relationships xmlns="http://schemas.openxmlformats.org/package/2006/relationships"><Relationship Id="rId2" Type="http://schemas.openxmlformats.org/officeDocument/2006/relationships/slide" Target="../slides/slide168.xml"/><Relationship Id="rId1" Type="http://schemas.openxmlformats.org/officeDocument/2006/relationships/notesMaster" Target="../notesMasters/notesMaster1.xml"/></Relationships>
</file>

<file path=ppt/notesSlides/_rels/notesSlide141.xml.rels><?xml version="1.0" encoding="UTF-8" standalone="yes"?>
<Relationships xmlns="http://schemas.openxmlformats.org/package/2006/relationships"><Relationship Id="rId2" Type="http://schemas.openxmlformats.org/officeDocument/2006/relationships/slide" Target="../slides/slide169.xml"/><Relationship Id="rId1" Type="http://schemas.openxmlformats.org/officeDocument/2006/relationships/notesMaster" Target="../notesMasters/notesMaster1.xml"/></Relationships>
</file>

<file path=ppt/notesSlides/_rels/notesSlide142.xml.rels><?xml version="1.0" encoding="UTF-8" standalone="yes"?>
<Relationships xmlns="http://schemas.openxmlformats.org/package/2006/relationships"><Relationship Id="rId2" Type="http://schemas.openxmlformats.org/officeDocument/2006/relationships/slide" Target="../slides/slide170.xml"/><Relationship Id="rId1" Type="http://schemas.openxmlformats.org/officeDocument/2006/relationships/notesMaster" Target="../notesMasters/notesMaster1.xml"/></Relationships>
</file>

<file path=ppt/notesSlides/_rels/notesSlide143.xml.rels><?xml version="1.0" encoding="UTF-8" standalone="yes"?>
<Relationships xmlns="http://schemas.openxmlformats.org/package/2006/relationships"><Relationship Id="rId2" Type="http://schemas.openxmlformats.org/officeDocument/2006/relationships/slide" Target="../slides/slide171.xml"/><Relationship Id="rId1" Type="http://schemas.openxmlformats.org/officeDocument/2006/relationships/notesMaster" Target="../notesMasters/notesMaster1.xml"/></Relationships>
</file>

<file path=ppt/notesSlides/_rels/notesSlide144.xml.rels><?xml version="1.0" encoding="UTF-8" standalone="yes"?>
<Relationships xmlns="http://schemas.openxmlformats.org/package/2006/relationships"><Relationship Id="rId2" Type="http://schemas.openxmlformats.org/officeDocument/2006/relationships/slide" Target="../slides/slide172.xml"/><Relationship Id="rId1" Type="http://schemas.openxmlformats.org/officeDocument/2006/relationships/notesMaster" Target="../notesMasters/notesMaster1.xml"/></Relationships>
</file>

<file path=ppt/notesSlides/_rels/notesSlide145.xml.rels><?xml version="1.0" encoding="UTF-8" standalone="yes"?>
<Relationships xmlns="http://schemas.openxmlformats.org/package/2006/relationships"><Relationship Id="rId2" Type="http://schemas.openxmlformats.org/officeDocument/2006/relationships/slide" Target="../slides/slide173.xml"/><Relationship Id="rId1" Type="http://schemas.openxmlformats.org/officeDocument/2006/relationships/notesMaster" Target="../notesMasters/notesMaster1.xml"/></Relationships>
</file>

<file path=ppt/notesSlides/_rels/notesSlide146.xml.rels><?xml version="1.0" encoding="UTF-8" standalone="yes"?>
<Relationships xmlns="http://schemas.openxmlformats.org/package/2006/relationships"><Relationship Id="rId2" Type="http://schemas.openxmlformats.org/officeDocument/2006/relationships/slide" Target="../slides/slide174.xml"/><Relationship Id="rId1" Type="http://schemas.openxmlformats.org/officeDocument/2006/relationships/notesMaster" Target="../notesMasters/notesMaster1.xml"/></Relationships>
</file>

<file path=ppt/notesSlides/_rels/notesSlide147.xml.rels><?xml version="1.0" encoding="UTF-8" standalone="yes"?>
<Relationships xmlns="http://schemas.openxmlformats.org/package/2006/relationships"><Relationship Id="rId2" Type="http://schemas.openxmlformats.org/officeDocument/2006/relationships/slide" Target="../slides/slide175.xml"/><Relationship Id="rId1" Type="http://schemas.openxmlformats.org/officeDocument/2006/relationships/notesMaster" Target="../notesMasters/notesMaster1.xml"/></Relationships>
</file>

<file path=ppt/notesSlides/_rels/notesSlide148.xml.rels><?xml version="1.0" encoding="UTF-8" standalone="yes"?>
<Relationships xmlns="http://schemas.openxmlformats.org/package/2006/relationships"><Relationship Id="rId2" Type="http://schemas.openxmlformats.org/officeDocument/2006/relationships/slide" Target="../slides/slide176.xml"/><Relationship Id="rId1" Type="http://schemas.openxmlformats.org/officeDocument/2006/relationships/notesMaster" Target="../notesMasters/notesMaster1.xml"/></Relationships>
</file>

<file path=ppt/notesSlides/_rels/notesSlide149.xml.rels><?xml version="1.0" encoding="UTF-8" standalone="yes"?>
<Relationships xmlns="http://schemas.openxmlformats.org/package/2006/relationships"><Relationship Id="rId2" Type="http://schemas.openxmlformats.org/officeDocument/2006/relationships/slide" Target="../slides/slide177.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50.xml.rels><?xml version="1.0" encoding="UTF-8" standalone="yes"?>
<Relationships xmlns="http://schemas.openxmlformats.org/package/2006/relationships"><Relationship Id="rId2" Type="http://schemas.openxmlformats.org/officeDocument/2006/relationships/slide" Target="../slides/slide179.xml"/><Relationship Id="rId1" Type="http://schemas.openxmlformats.org/officeDocument/2006/relationships/notesMaster" Target="../notesMasters/notesMaster1.xml"/></Relationships>
</file>

<file path=ppt/notesSlides/_rels/notesSlide151.xml.rels><?xml version="1.0" encoding="UTF-8" standalone="yes"?>
<Relationships xmlns="http://schemas.openxmlformats.org/package/2006/relationships"><Relationship Id="rId2" Type="http://schemas.openxmlformats.org/officeDocument/2006/relationships/slide" Target="../slides/slide180.xml"/><Relationship Id="rId1" Type="http://schemas.openxmlformats.org/officeDocument/2006/relationships/notesMaster" Target="../notesMasters/notesMaster1.xml"/></Relationships>
</file>

<file path=ppt/notesSlides/_rels/notesSlide152.xml.rels><?xml version="1.0" encoding="UTF-8" standalone="yes"?>
<Relationships xmlns="http://schemas.openxmlformats.org/package/2006/relationships"><Relationship Id="rId2" Type="http://schemas.openxmlformats.org/officeDocument/2006/relationships/slide" Target="../slides/slide181.xml"/><Relationship Id="rId1" Type="http://schemas.openxmlformats.org/officeDocument/2006/relationships/notesMaster" Target="../notesMasters/notesMaster1.xml"/></Relationships>
</file>

<file path=ppt/notesSlides/_rels/notesSlide153.xml.rels><?xml version="1.0" encoding="UTF-8" standalone="yes"?>
<Relationships xmlns="http://schemas.openxmlformats.org/package/2006/relationships"><Relationship Id="rId2" Type="http://schemas.openxmlformats.org/officeDocument/2006/relationships/slide" Target="../slides/slide226.xml"/><Relationship Id="rId1" Type="http://schemas.openxmlformats.org/officeDocument/2006/relationships/notesMaster" Target="../notesMasters/notesMaster1.xml"/></Relationships>
</file>

<file path=ppt/notesSlides/_rels/notesSlide154.xml.rels><?xml version="1.0" encoding="UTF-8" standalone="yes"?>
<Relationships xmlns="http://schemas.openxmlformats.org/package/2006/relationships"><Relationship Id="rId2" Type="http://schemas.openxmlformats.org/officeDocument/2006/relationships/slide" Target="../slides/slide227.xml"/><Relationship Id="rId1" Type="http://schemas.openxmlformats.org/officeDocument/2006/relationships/notesMaster" Target="../notesMasters/notesMaster1.xml"/></Relationships>
</file>

<file path=ppt/notesSlides/_rels/notesSlide155.xml.rels><?xml version="1.0" encoding="UTF-8" standalone="yes"?>
<Relationships xmlns="http://schemas.openxmlformats.org/package/2006/relationships"><Relationship Id="rId2" Type="http://schemas.openxmlformats.org/officeDocument/2006/relationships/slide" Target="../slides/slide228.xml"/><Relationship Id="rId1" Type="http://schemas.openxmlformats.org/officeDocument/2006/relationships/notesMaster" Target="../notesMasters/notesMaster1.xml"/></Relationships>
</file>

<file path=ppt/notesSlides/_rels/notesSlide156.xml.rels><?xml version="1.0" encoding="UTF-8" standalone="yes"?>
<Relationships xmlns="http://schemas.openxmlformats.org/package/2006/relationships"><Relationship Id="rId2" Type="http://schemas.openxmlformats.org/officeDocument/2006/relationships/slide" Target="../slides/slide229.xml"/><Relationship Id="rId1" Type="http://schemas.openxmlformats.org/officeDocument/2006/relationships/notesMaster" Target="../notesMasters/notesMaster1.xml"/></Relationships>
</file>

<file path=ppt/notesSlides/_rels/notesSlide157.xml.rels><?xml version="1.0" encoding="UTF-8" standalone="yes"?>
<Relationships xmlns="http://schemas.openxmlformats.org/package/2006/relationships"><Relationship Id="rId2" Type="http://schemas.openxmlformats.org/officeDocument/2006/relationships/slide" Target="../slides/slide230.xml"/><Relationship Id="rId1" Type="http://schemas.openxmlformats.org/officeDocument/2006/relationships/notesMaster" Target="../notesMasters/notesMaster1.xml"/></Relationships>
</file>

<file path=ppt/notesSlides/_rels/notesSlide158.xml.rels><?xml version="1.0" encoding="UTF-8" standalone="yes"?>
<Relationships xmlns="http://schemas.openxmlformats.org/package/2006/relationships"><Relationship Id="rId2" Type="http://schemas.openxmlformats.org/officeDocument/2006/relationships/slide" Target="../slides/slide231.xml"/><Relationship Id="rId1" Type="http://schemas.openxmlformats.org/officeDocument/2006/relationships/notesMaster" Target="../notesMasters/notesMaster1.xml"/></Relationships>
</file>

<file path=ppt/notesSlides/_rels/notesSlide159.xml.rels><?xml version="1.0" encoding="UTF-8" standalone="yes"?>
<Relationships xmlns="http://schemas.openxmlformats.org/package/2006/relationships"><Relationship Id="rId2" Type="http://schemas.openxmlformats.org/officeDocument/2006/relationships/slide" Target="../slides/slide232.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60.xml.rels><?xml version="1.0" encoding="UTF-8" standalone="yes"?>
<Relationships xmlns="http://schemas.openxmlformats.org/package/2006/relationships"><Relationship Id="rId2" Type="http://schemas.openxmlformats.org/officeDocument/2006/relationships/slide" Target="../slides/slide233.xml"/><Relationship Id="rId1" Type="http://schemas.openxmlformats.org/officeDocument/2006/relationships/notesMaster" Target="../notesMasters/notesMaster1.xml"/></Relationships>
</file>

<file path=ppt/notesSlides/_rels/notesSlide161.xml.rels><?xml version="1.0" encoding="UTF-8" standalone="yes"?>
<Relationships xmlns="http://schemas.openxmlformats.org/package/2006/relationships"><Relationship Id="rId2" Type="http://schemas.openxmlformats.org/officeDocument/2006/relationships/slide" Target="../slides/slide238.xml"/><Relationship Id="rId1" Type="http://schemas.openxmlformats.org/officeDocument/2006/relationships/notesMaster" Target="../notesMasters/notesMaster1.xml"/></Relationships>
</file>

<file path=ppt/notesSlides/_rels/notesSlide162.xml.rels><?xml version="1.0" encoding="UTF-8" standalone="yes"?>
<Relationships xmlns="http://schemas.openxmlformats.org/package/2006/relationships"><Relationship Id="rId2" Type="http://schemas.openxmlformats.org/officeDocument/2006/relationships/slide" Target="../slides/slide242.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82.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83.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89.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90.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92.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93.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94.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95.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96.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97.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98.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99.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100.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101.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102.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103.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104.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105.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106.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107.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108.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109.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110.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111.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112.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113.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114.xml"/><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2" Type="http://schemas.openxmlformats.org/officeDocument/2006/relationships/slide" Target="../slides/slide115.xml"/><Relationship Id="rId1" Type="http://schemas.openxmlformats.org/officeDocument/2006/relationships/notesMaster" Target="../notesMasters/notesMaster1.xml"/></Relationships>
</file>

<file path=ppt/notesSlides/_rels/notesSlide95.xml.rels><?xml version="1.0" encoding="UTF-8" standalone="yes"?>
<Relationships xmlns="http://schemas.openxmlformats.org/package/2006/relationships"><Relationship Id="rId2" Type="http://schemas.openxmlformats.org/officeDocument/2006/relationships/slide" Target="../slides/slide116.xml"/><Relationship Id="rId1" Type="http://schemas.openxmlformats.org/officeDocument/2006/relationships/notesMaster" Target="../notesMasters/notesMaster1.xml"/></Relationships>
</file>

<file path=ppt/notesSlides/_rels/notesSlide96.xml.rels><?xml version="1.0" encoding="UTF-8" standalone="yes"?>
<Relationships xmlns="http://schemas.openxmlformats.org/package/2006/relationships"><Relationship Id="rId2" Type="http://schemas.openxmlformats.org/officeDocument/2006/relationships/slide" Target="../slides/slide117.xml"/><Relationship Id="rId1" Type="http://schemas.openxmlformats.org/officeDocument/2006/relationships/notesMaster" Target="../notesMasters/notesMaster1.xml"/></Relationships>
</file>

<file path=ppt/notesSlides/_rels/notesSlide97.xml.rels><?xml version="1.0" encoding="UTF-8" standalone="yes"?>
<Relationships xmlns="http://schemas.openxmlformats.org/package/2006/relationships"><Relationship Id="rId2" Type="http://schemas.openxmlformats.org/officeDocument/2006/relationships/slide" Target="../slides/slide118.xml"/><Relationship Id="rId1" Type="http://schemas.openxmlformats.org/officeDocument/2006/relationships/notesMaster" Target="../notesMasters/notesMaster1.xml"/></Relationships>
</file>

<file path=ppt/notesSlides/_rels/notesSlide98.xml.rels><?xml version="1.0" encoding="UTF-8" standalone="yes"?>
<Relationships xmlns="http://schemas.openxmlformats.org/package/2006/relationships"><Relationship Id="rId2" Type="http://schemas.openxmlformats.org/officeDocument/2006/relationships/slide" Target="../slides/slide119.xml"/><Relationship Id="rId1" Type="http://schemas.openxmlformats.org/officeDocument/2006/relationships/notesMaster" Target="../notesMasters/notesMaster1.xml"/></Relationships>
</file>

<file path=ppt/notesSlides/_rels/notesSlide99.xml.rels><?xml version="1.0" encoding="UTF-8" standalone="yes"?>
<Relationships xmlns="http://schemas.openxmlformats.org/package/2006/relationships"><Relationship Id="rId2" Type="http://schemas.openxmlformats.org/officeDocument/2006/relationships/slide" Target="../slides/slide120.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7AF78CF3-BDC2-4027-AAF6-AEE4FB847F16}" type="slidenum">
              <a:rPr lang="es-CO" smtClean="0"/>
              <a:t>3</a:t>
            </a:fld>
            <a:endParaRPr lang="es-CO"/>
          </a:p>
        </p:txBody>
      </p:sp>
    </p:spTree>
    <p:extLst>
      <p:ext uri="{BB962C8B-B14F-4D97-AF65-F5344CB8AC3E}">
        <p14:creationId xmlns:p14="http://schemas.microsoft.com/office/powerpoint/2010/main" val="373863064"/>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7AF78CF3-BDC2-4027-AAF6-AEE4FB847F16}" type="slidenum">
              <a:rPr lang="es-CO" smtClean="0"/>
              <a:t>13</a:t>
            </a:fld>
            <a:endParaRPr lang="es-CO"/>
          </a:p>
        </p:txBody>
      </p:sp>
    </p:spTree>
    <p:extLst>
      <p:ext uri="{BB962C8B-B14F-4D97-AF65-F5344CB8AC3E}">
        <p14:creationId xmlns:p14="http://schemas.microsoft.com/office/powerpoint/2010/main" val="4067849555"/>
      </p:ext>
    </p:extLst>
  </p:cSld>
  <p:clrMapOvr>
    <a:masterClrMapping/>
  </p:clrMapOvr>
</p:notes>
</file>

<file path=ppt/notesSlides/notesSlide1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538" name="Marcador de imagen de diapositiva 1">
            <a:extLst>
              <a:ext uri="{FF2B5EF4-FFF2-40B4-BE49-F238E27FC236}">
                <a16:creationId xmlns:a16="http://schemas.microsoft.com/office/drawing/2014/main" id="{22E53412-7342-48F1-87CC-1BC8A31167E4}"/>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65539" name="Marcador de notas 2">
            <a:extLst>
              <a:ext uri="{FF2B5EF4-FFF2-40B4-BE49-F238E27FC236}">
                <a16:creationId xmlns:a16="http://schemas.microsoft.com/office/drawing/2014/main" id="{A7E63EE3-B375-451E-A0F1-C5735BFC0C08}"/>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65540" name="Marcador de número de diapositiva 3">
            <a:extLst>
              <a:ext uri="{FF2B5EF4-FFF2-40B4-BE49-F238E27FC236}">
                <a16:creationId xmlns:a16="http://schemas.microsoft.com/office/drawing/2014/main" id="{FF4A8CA9-8E10-4CE1-8AD9-5EF01417DE58}"/>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4629B950-A53A-4B96-BC4A-69E23C288104}" type="slidenum">
              <a:rPr lang="es-CO" altLang="es-CO" smtClean="0"/>
              <a:pPr fontAlgn="base">
                <a:spcBef>
                  <a:spcPct val="0"/>
                </a:spcBef>
                <a:spcAft>
                  <a:spcPct val="0"/>
                </a:spcAft>
              </a:pPr>
              <a:t>121</a:t>
            </a:fld>
            <a:endParaRPr lang="es-CO" altLang="es-CO" dirty="0"/>
          </a:p>
        </p:txBody>
      </p:sp>
    </p:spTree>
  </p:cSld>
  <p:clrMapOvr>
    <a:masterClrMapping/>
  </p:clrMapOvr>
</p:notes>
</file>

<file path=ppt/notesSlides/notesSlide1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586" name="Marcador de imagen de diapositiva 1">
            <a:extLst>
              <a:ext uri="{FF2B5EF4-FFF2-40B4-BE49-F238E27FC236}">
                <a16:creationId xmlns:a16="http://schemas.microsoft.com/office/drawing/2014/main" id="{EC17C439-4177-4287-B8F2-77313236E520}"/>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67587" name="Marcador de notas 2">
            <a:extLst>
              <a:ext uri="{FF2B5EF4-FFF2-40B4-BE49-F238E27FC236}">
                <a16:creationId xmlns:a16="http://schemas.microsoft.com/office/drawing/2014/main" id="{7531E313-04F7-4B9E-8AE6-9C9DD0478274}"/>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67588" name="Marcador de número de diapositiva 3">
            <a:extLst>
              <a:ext uri="{FF2B5EF4-FFF2-40B4-BE49-F238E27FC236}">
                <a16:creationId xmlns:a16="http://schemas.microsoft.com/office/drawing/2014/main" id="{8E2CEBBC-6A29-4EE7-95AB-06C15958C189}"/>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AE6BA167-2C7A-4A02-B3CB-4CAE283505B3}" type="slidenum">
              <a:rPr lang="es-CO" altLang="es-CO" smtClean="0"/>
              <a:pPr fontAlgn="base">
                <a:spcBef>
                  <a:spcPct val="0"/>
                </a:spcBef>
                <a:spcAft>
                  <a:spcPct val="0"/>
                </a:spcAft>
              </a:pPr>
              <a:t>122</a:t>
            </a:fld>
            <a:endParaRPr lang="es-CO" altLang="es-CO" dirty="0"/>
          </a:p>
        </p:txBody>
      </p:sp>
    </p:spTree>
  </p:cSld>
  <p:clrMapOvr>
    <a:masterClrMapping/>
  </p:clrMapOvr>
</p:notes>
</file>

<file path=ppt/notesSlides/notesSlide1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9634" name="Marcador de imagen de diapositiva 1">
            <a:extLst>
              <a:ext uri="{FF2B5EF4-FFF2-40B4-BE49-F238E27FC236}">
                <a16:creationId xmlns:a16="http://schemas.microsoft.com/office/drawing/2014/main" id="{8F35C462-2B6B-42A0-B0DD-4D39D4210F31}"/>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69635" name="Marcador de notas 2">
            <a:extLst>
              <a:ext uri="{FF2B5EF4-FFF2-40B4-BE49-F238E27FC236}">
                <a16:creationId xmlns:a16="http://schemas.microsoft.com/office/drawing/2014/main" id="{6DB9EE5A-2875-4AEB-A2B8-64CB8882B055}"/>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69636" name="Marcador de número de diapositiva 3">
            <a:extLst>
              <a:ext uri="{FF2B5EF4-FFF2-40B4-BE49-F238E27FC236}">
                <a16:creationId xmlns:a16="http://schemas.microsoft.com/office/drawing/2014/main" id="{2A10E4F3-AFB1-4264-A29E-75E2B180DE03}"/>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B719FEBF-B015-45DE-8DE8-3B6682A9FA29}" type="slidenum">
              <a:rPr lang="es-CO" altLang="es-CO" smtClean="0"/>
              <a:pPr fontAlgn="base">
                <a:spcBef>
                  <a:spcPct val="0"/>
                </a:spcBef>
                <a:spcAft>
                  <a:spcPct val="0"/>
                </a:spcAft>
              </a:pPr>
              <a:t>123</a:t>
            </a:fld>
            <a:endParaRPr lang="es-CO" altLang="es-CO" dirty="0"/>
          </a:p>
        </p:txBody>
      </p:sp>
    </p:spTree>
  </p:cSld>
  <p:clrMapOvr>
    <a:masterClrMapping/>
  </p:clrMapOvr>
</p:notes>
</file>

<file path=ppt/notesSlides/notesSlide1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682" name="Marcador de imagen de diapositiva 1">
            <a:extLst>
              <a:ext uri="{FF2B5EF4-FFF2-40B4-BE49-F238E27FC236}">
                <a16:creationId xmlns:a16="http://schemas.microsoft.com/office/drawing/2014/main" id="{4FBF1570-2845-4B52-8766-11CD82E513A6}"/>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71683" name="Marcador de notas 2">
            <a:extLst>
              <a:ext uri="{FF2B5EF4-FFF2-40B4-BE49-F238E27FC236}">
                <a16:creationId xmlns:a16="http://schemas.microsoft.com/office/drawing/2014/main" id="{CE6E2F27-635B-44D1-B3E6-D0470ECC0A91}"/>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71684" name="Marcador de número de diapositiva 3">
            <a:extLst>
              <a:ext uri="{FF2B5EF4-FFF2-40B4-BE49-F238E27FC236}">
                <a16:creationId xmlns:a16="http://schemas.microsoft.com/office/drawing/2014/main" id="{A8F45417-9B9E-41A8-AB88-6D71F16A3950}"/>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CC93FCA3-D15A-4C2B-BEA8-B645C06DCA88}" type="slidenum">
              <a:rPr lang="es-CO" altLang="es-CO" smtClean="0"/>
              <a:pPr fontAlgn="base">
                <a:spcBef>
                  <a:spcPct val="0"/>
                </a:spcBef>
                <a:spcAft>
                  <a:spcPct val="0"/>
                </a:spcAft>
              </a:pPr>
              <a:t>124</a:t>
            </a:fld>
            <a:endParaRPr lang="es-CO" altLang="es-CO" dirty="0"/>
          </a:p>
        </p:txBody>
      </p:sp>
    </p:spTree>
  </p:cSld>
  <p:clrMapOvr>
    <a:masterClrMapping/>
  </p:clrMapOvr>
</p:notes>
</file>

<file path=ppt/notesSlides/notesSlide1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730" name="Marcador de imagen de diapositiva 1">
            <a:extLst>
              <a:ext uri="{FF2B5EF4-FFF2-40B4-BE49-F238E27FC236}">
                <a16:creationId xmlns:a16="http://schemas.microsoft.com/office/drawing/2014/main" id="{6522D5F8-444C-4586-A79C-6A0D23CD2AE1}"/>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73731" name="Marcador de notas 2">
            <a:extLst>
              <a:ext uri="{FF2B5EF4-FFF2-40B4-BE49-F238E27FC236}">
                <a16:creationId xmlns:a16="http://schemas.microsoft.com/office/drawing/2014/main" id="{2C265D6A-3B17-4DEF-8735-533DD10FAF43}"/>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73732" name="Marcador de número de diapositiva 3">
            <a:extLst>
              <a:ext uri="{FF2B5EF4-FFF2-40B4-BE49-F238E27FC236}">
                <a16:creationId xmlns:a16="http://schemas.microsoft.com/office/drawing/2014/main" id="{7E12BE25-CAA2-4E65-8095-6D3CD3CE5075}"/>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599E7AD0-66C8-447A-AAB9-A5D44FBACA97}" type="slidenum">
              <a:rPr lang="es-CO" altLang="es-CO" smtClean="0"/>
              <a:pPr fontAlgn="base">
                <a:spcBef>
                  <a:spcPct val="0"/>
                </a:spcBef>
                <a:spcAft>
                  <a:spcPct val="0"/>
                </a:spcAft>
              </a:pPr>
              <a:t>125</a:t>
            </a:fld>
            <a:endParaRPr lang="es-CO" altLang="es-CO" dirty="0"/>
          </a:p>
        </p:txBody>
      </p:sp>
    </p:spTree>
  </p:cSld>
  <p:clrMapOvr>
    <a:masterClrMapping/>
  </p:clrMapOvr>
</p:notes>
</file>

<file path=ppt/notesSlides/notesSlide1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778" name="Marcador de imagen de diapositiva 1">
            <a:extLst>
              <a:ext uri="{FF2B5EF4-FFF2-40B4-BE49-F238E27FC236}">
                <a16:creationId xmlns:a16="http://schemas.microsoft.com/office/drawing/2014/main" id="{F5C42D46-C8BF-4E5A-833E-6301B0647EA0}"/>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75779" name="Marcador de notas 2">
            <a:extLst>
              <a:ext uri="{FF2B5EF4-FFF2-40B4-BE49-F238E27FC236}">
                <a16:creationId xmlns:a16="http://schemas.microsoft.com/office/drawing/2014/main" id="{FFE6852F-74B5-4C41-B912-CFD02163E69E}"/>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75780" name="Marcador de número de diapositiva 3">
            <a:extLst>
              <a:ext uri="{FF2B5EF4-FFF2-40B4-BE49-F238E27FC236}">
                <a16:creationId xmlns:a16="http://schemas.microsoft.com/office/drawing/2014/main" id="{52885EE0-AB82-461F-9FD8-EB772F6A8B08}"/>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8DD1B9FF-122B-4F56-8B38-850E2DC7E691}" type="slidenum">
              <a:rPr lang="es-CO" altLang="es-CO" smtClean="0"/>
              <a:pPr fontAlgn="base">
                <a:spcBef>
                  <a:spcPct val="0"/>
                </a:spcBef>
                <a:spcAft>
                  <a:spcPct val="0"/>
                </a:spcAft>
              </a:pPr>
              <a:t>126</a:t>
            </a:fld>
            <a:endParaRPr lang="es-CO" altLang="es-CO" dirty="0"/>
          </a:p>
        </p:txBody>
      </p:sp>
    </p:spTree>
  </p:cSld>
  <p:clrMapOvr>
    <a:masterClrMapping/>
  </p:clrMapOvr>
</p:notes>
</file>

<file path=ppt/notesSlides/notesSlide1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7826" name="Marcador de imagen de diapositiva 1">
            <a:extLst>
              <a:ext uri="{FF2B5EF4-FFF2-40B4-BE49-F238E27FC236}">
                <a16:creationId xmlns:a16="http://schemas.microsoft.com/office/drawing/2014/main" id="{0396CFE2-8AA9-4E69-A54E-9316279DC07C}"/>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77827" name="Marcador de notas 2">
            <a:extLst>
              <a:ext uri="{FF2B5EF4-FFF2-40B4-BE49-F238E27FC236}">
                <a16:creationId xmlns:a16="http://schemas.microsoft.com/office/drawing/2014/main" id="{8F099F5D-E956-4530-980A-E6452B1E6038}"/>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77828" name="Marcador de número de diapositiva 3">
            <a:extLst>
              <a:ext uri="{FF2B5EF4-FFF2-40B4-BE49-F238E27FC236}">
                <a16:creationId xmlns:a16="http://schemas.microsoft.com/office/drawing/2014/main" id="{941CCA57-F0E3-4ACD-80CB-9C35B3F14F4C}"/>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9EE85A53-4148-4DB9-8E78-71DE3FC009EC}" type="slidenum">
              <a:rPr lang="es-CO" altLang="es-CO" smtClean="0"/>
              <a:pPr fontAlgn="base">
                <a:spcBef>
                  <a:spcPct val="0"/>
                </a:spcBef>
                <a:spcAft>
                  <a:spcPct val="0"/>
                </a:spcAft>
              </a:pPr>
              <a:t>127</a:t>
            </a:fld>
            <a:endParaRPr lang="es-CO" altLang="es-CO" dirty="0"/>
          </a:p>
        </p:txBody>
      </p:sp>
    </p:spTree>
  </p:cSld>
  <p:clrMapOvr>
    <a:masterClrMapping/>
  </p:clrMapOvr>
</p:notes>
</file>

<file path=ppt/notesSlides/notesSlide1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9874" name="Marcador de imagen de diapositiva 1">
            <a:extLst>
              <a:ext uri="{FF2B5EF4-FFF2-40B4-BE49-F238E27FC236}">
                <a16:creationId xmlns:a16="http://schemas.microsoft.com/office/drawing/2014/main" id="{BB9E7804-95C0-4769-B48D-765975888AF2}"/>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79875" name="Marcador de notas 2">
            <a:extLst>
              <a:ext uri="{FF2B5EF4-FFF2-40B4-BE49-F238E27FC236}">
                <a16:creationId xmlns:a16="http://schemas.microsoft.com/office/drawing/2014/main" id="{1DAC3BCC-9C35-4A65-8E2B-F67BD690709B}"/>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79876" name="Marcador de número de diapositiva 3">
            <a:extLst>
              <a:ext uri="{FF2B5EF4-FFF2-40B4-BE49-F238E27FC236}">
                <a16:creationId xmlns:a16="http://schemas.microsoft.com/office/drawing/2014/main" id="{EBC8CA94-61E1-4937-AC85-E28C8A1B1B51}"/>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A1DC6F8E-C8EC-4D95-8F51-2A229B7B8FD3}" type="slidenum">
              <a:rPr lang="es-CO" altLang="es-CO" smtClean="0"/>
              <a:pPr fontAlgn="base">
                <a:spcBef>
                  <a:spcPct val="0"/>
                </a:spcBef>
                <a:spcAft>
                  <a:spcPct val="0"/>
                </a:spcAft>
              </a:pPr>
              <a:t>128</a:t>
            </a:fld>
            <a:endParaRPr lang="es-CO" altLang="es-CO" dirty="0"/>
          </a:p>
        </p:txBody>
      </p:sp>
    </p:spTree>
  </p:cSld>
  <p:clrMapOvr>
    <a:masterClrMapping/>
  </p:clrMapOvr>
</p:notes>
</file>

<file path=ppt/notesSlides/notesSlide1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22" name="Marcador de imagen de diapositiva 1">
            <a:extLst>
              <a:ext uri="{FF2B5EF4-FFF2-40B4-BE49-F238E27FC236}">
                <a16:creationId xmlns:a16="http://schemas.microsoft.com/office/drawing/2014/main" id="{BB91B907-ACF1-462E-BC8C-AC42D9E25F51}"/>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81923" name="Marcador de notas 2">
            <a:extLst>
              <a:ext uri="{FF2B5EF4-FFF2-40B4-BE49-F238E27FC236}">
                <a16:creationId xmlns:a16="http://schemas.microsoft.com/office/drawing/2014/main" id="{C288E583-80CD-426E-AA11-C944758061A5}"/>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81924" name="Marcador de número de diapositiva 3">
            <a:extLst>
              <a:ext uri="{FF2B5EF4-FFF2-40B4-BE49-F238E27FC236}">
                <a16:creationId xmlns:a16="http://schemas.microsoft.com/office/drawing/2014/main" id="{5FA802A6-B4BC-4024-AC74-5B4117EE56EC}"/>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175B2D17-B42E-43FF-8F52-B3A433C9FF32}" type="slidenum">
              <a:rPr lang="es-CO" altLang="es-CO" smtClean="0"/>
              <a:pPr fontAlgn="base">
                <a:spcBef>
                  <a:spcPct val="0"/>
                </a:spcBef>
                <a:spcAft>
                  <a:spcPct val="0"/>
                </a:spcAft>
              </a:pPr>
              <a:t>129</a:t>
            </a:fld>
            <a:endParaRPr lang="es-CO" altLang="es-CO" dirty="0"/>
          </a:p>
        </p:txBody>
      </p:sp>
    </p:spTree>
  </p:cSld>
  <p:clrMapOvr>
    <a:masterClrMapping/>
  </p:clrMapOvr>
</p:notes>
</file>

<file path=ppt/notesSlides/notesSlide1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3970" name="Marcador de imagen de diapositiva 1">
            <a:extLst>
              <a:ext uri="{FF2B5EF4-FFF2-40B4-BE49-F238E27FC236}">
                <a16:creationId xmlns:a16="http://schemas.microsoft.com/office/drawing/2014/main" id="{5F4146DB-8135-4EAD-9D55-C046217FC5A2}"/>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83971" name="Marcador de notas 2">
            <a:extLst>
              <a:ext uri="{FF2B5EF4-FFF2-40B4-BE49-F238E27FC236}">
                <a16:creationId xmlns:a16="http://schemas.microsoft.com/office/drawing/2014/main" id="{DA09A2EB-EBA3-4A18-A0A9-B6844791B7E4}"/>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83972" name="Marcador de número de diapositiva 3">
            <a:extLst>
              <a:ext uri="{FF2B5EF4-FFF2-40B4-BE49-F238E27FC236}">
                <a16:creationId xmlns:a16="http://schemas.microsoft.com/office/drawing/2014/main" id="{46E86018-5A8A-4C6C-826D-42AE46B7E20E}"/>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D09ED7C4-D53E-4FC8-BEE1-901098AFA232}" type="slidenum">
              <a:rPr lang="es-CO" altLang="es-CO" smtClean="0"/>
              <a:pPr fontAlgn="base">
                <a:spcBef>
                  <a:spcPct val="0"/>
                </a:spcBef>
                <a:spcAft>
                  <a:spcPct val="0"/>
                </a:spcAft>
              </a:pPr>
              <a:t>130</a:t>
            </a:fld>
            <a:endParaRPr lang="es-CO" altLang="es-CO" dirty="0"/>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7AF78CF3-BDC2-4027-AAF6-AEE4FB847F16}" type="slidenum">
              <a:rPr kumimoji="0" lang="es-CO"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14</a:t>
            </a:fld>
            <a:endParaRPr kumimoji="0" lang="es-CO"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911624389"/>
      </p:ext>
    </p:extLst>
  </p:cSld>
  <p:clrMapOvr>
    <a:masterClrMapping/>
  </p:clrMapOvr>
</p:notes>
</file>

<file path=ppt/notesSlides/notesSlide1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6018" name="Marcador de imagen de diapositiva 1">
            <a:extLst>
              <a:ext uri="{FF2B5EF4-FFF2-40B4-BE49-F238E27FC236}">
                <a16:creationId xmlns:a16="http://schemas.microsoft.com/office/drawing/2014/main" id="{74464801-D255-41F5-8BBD-1C24D7F676AF}"/>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86019" name="Marcador de notas 2">
            <a:extLst>
              <a:ext uri="{FF2B5EF4-FFF2-40B4-BE49-F238E27FC236}">
                <a16:creationId xmlns:a16="http://schemas.microsoft.com/office/drawing/2014/main" id="{A8A3E006-8D60-4193-B0CD-159AA696C46F}"/>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86020" name="Marcador de número de diapositiva 3">
            <a:extLst>
              <a:ext uri="{FF2B5EF4-FFF2-40B4-BE49-F238E27FC236}">
                <a16:creationId xmlns:a16="http://schemas.microsoft.com/office/drawing/2014/main" id="{BFCA60E5-2CEB-4EEA-893B-F28CE8359E4A}"/>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98AE9DD9-4802-445C-87C3-30474D748F0A}" type="slidenum">
              <a:rPr lang="es-CO" altLang="es-CO" smtClean="0"/>
              <a:pPr fontAlgn="base">
                <a:spcBef>
                  <a:spcPct val="0"/>
                </a:spcBef>
                <a:spcAft>
                  <a:spcPct val="0"/>
                </a:spcAft>
              </a:pPr>
              <a:t>131</a:t>
            </a:fld>
            <a:endParaRPr lang="es-CO" altLang="es-CO" dirty="0"/>
          </a:p>
        </p:txBody>
      </p:sp>
    </p:spTree>
  </p:cSld>
  <p:clrMapOvr>
    <a:masterClrMapping/>
  </p:clrMapOvr>
</p:notes>
</file>

<file path=ppt/notesSlides/notesSlide1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8066" name="Marcador de imagen de diapositiva 1">
            <a:extLst>
              <a:ext uri="{FF2B5EF4-FFF2-40B4-BE49-F238E27FC236}">
                <a16:creationId xmlns:a16="http://schemas.microsoft.com/office/drawing/2014/main" id="{07C1C53E-3984-4E1C-A8E8-4D6F03C53BE1}"/>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88067" name="Marcador de notas 2">
            <a:extLst>
              <a:ext uri="{FF2B5EF4-FFF2-40B4-BE49-F238E27FC236}">
                <a16:creationId xmlns:a16="http://schemas.microsoft.com/office/drawing/2014/main" id="{4BF0DAA1-9584-4004-8865-379752AB1333}"/>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88068" name="Marcador de número de diapositiva 3">
            <a:extLst>
              <a:ext uri="{FF2B5EF4-FFF2-40B4-BE49-F238E27FC236}">
                <a16:creationId xmlns:a16="http://schemas.microsoft.com/office/drawing/2014/main" id="{C5A201FD-64DA-40C8-B0B4-116863CDD97E}"/>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0C7D1412-2476-4CD2-A3DC-55336207F780}" type="slidenum">
              <a:rPr lang="es-CO" altLang="es-CO" smtClean="0"/>
              <a:pPr fontAlgn="base">
                <a:spcBef>
                  <a:spcPct val="0"/>
                </a:spcBef>
                <a:spcAft>
                  <a:spcPct val="0"/>
                </a:spcAft>
              </a:pPr>
              <a:t>132</a:t>
            </a:fld>
            <a:endParaRPr lang="es-CO" altLang="es-CO" dirty="0"/>
          </a:p>
        </p:txBody>
      </p:sp>
    </p:spTree>
  </p:cSld>
  <p:clrMapOvr>
    <a:masterClrMapping/>
  </p:clrMapOvr>
</p:notes>
</file>

<file path=ppt/notesSlides/notesSlide1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114" name="Marcador de imagen de diapositiva 1">
            <a:extLst>
              <a:ext uri="{FF2B5EF4-FFF2-40B4-BE49-F238E27FC236}">
                <a16:creationId xmlns:a16="http://schemas.microsoft.com/office/drawing/2014/main" id="{A93A929E-B73B-4705-88EE-76DA991C42DD}"/>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90115" name="Marcador de notas 2">
            <a:extLst>
              <a:ext uri="{FF2B5EF4-FFF2-40B4-BE49-F238E27FC236}">
                <a16:creationId xmlns:a16="http://schemas.microsoft.com/office/drawing/2014/main" id="{9CCBAC26-B998-4EC1-BE7E-24E63E2DED89}"/>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90116" name="Marcador de número de diapositiva 3">
            <a:extLst>
              <a:ext uri="{FF2B5EF4-FFF2-40B4-BE49-F238E27FC236}">
                <a16:creationId xmlns:a16="http://schemas.microsoft.com/office/drawing/2014/main" id="{98079F95-3842-4DBD-9717-A4B36C46D13E}"/>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F92338E2-3625-4CEE-AD5F-B720D0D4E58E}" type="slidenum">
              <a:rPr lang="es-CO" altLang="es-CO" smtClean="0"/>
              <a:pPr fontAlgn="base">
                <a:spcBef>
                  <a:spcPct val="0"/>
                </a:spcBef>
                <a:spcAft>
                  <a:spcPct val="0"/>
                </a:spcAft>
              </a:pPr>
              <a:t>133</a:t>
            </a:fld>
            <a:endParaRPr lang="es-CO" altLang="es-CO" dirty="0"/>
          </a:p>
        </p:txBody>
      </p:sp>
    </p:spTree>
  </p:cSld>
  <p:clrMapOvr>
    <a:masterClrMapping/>
  </p:clrMapOvr>
</p:notes>
</file>

<file path=ppt/notesSlides/notesSlide1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62" name="Marcador de imagen de diapositiva 1">
            <a:extLst>
              <a:ext uri="{FF2B5EF4-FFF2-40B4-BE49-F238E27FC236}">
                <a16:creationId xmlns:a16="http://schemas.microsoft.com/office/drawing/2014/main" id="{14199D33-D175-4851-8A0A-A6C1E207070B}"/>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92163" name="Marcador de notas 2">
            <a:extLst>
              <a:ext uri="{FF2B5EF4-FFF2-40B4-BE49-F238E27FC236}">
                <a16:creationId xmlns:a16="http://schemas.microsoft.com/office/drawing/2014/main" id="{F2963CF0-B579-4AB2-BBD1-433D960992B9}"/>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92164" name="Marcador de número de diapositiva 3">
            <a:extLst>
              <a:ext uri="{FF2B5EF4-FFF2-40B4-BE49-F238E27FC236}">
                <a16:creationId xmlns:a16="http://schemas.microsoft.com/office/drawing/2014/main" id="{6EA6B562-2557-43E1-A9EE-978C2D4CC4EA}"/>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757EE4D6-5608-4495-A6F0-10E42D43D77C}" type="slidenum">
              <a:rPr lang="es-CO" altLang="es-CO" smtClean="0"/>
              <a:pPr fontAlgn="base">
                <a:spcBef>
                  <a:spcPct val="0"/>
                </a:spcBef>
                <a:spcAft>
                  <a:spcPct val="0"/>
                </a:spcAft>
              </a:pPr>
              <a:t>134</a:t>
            </a:fld>
            <a:endParaRPr lang="es-CO" altLang="es-CO" dirty="0"/>
          </a:p>
        </p:txBody>
      </p:sp>
    </p:spTree>
  </p:cSld>
  <p:clrMapOvr>
    <a:masterClrMapping/>
  </p:clrMapOvr>
</p:notes>
</file>

<file path=ppt/notesSlides/notesSlide1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Marcador de imagen de diapositiva 1">
            <a:extLst>
              <a:ext uri="{FF2B5EF4-FFF2-40B4-BE49-F238E27FC236}">
                <a16:creationId xmlns:a16="http://schemas.microsoft.com/office/drawing/2014/main" id="{E9F50C92-2B1B-4D34-8244-877FB13E5265}"/>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94211" name="Marcador de notas 2">
            <a:extLst>
              <a:ext uri="{FF2B5EF4-FFF2-40B4-BE49-F238E27FC236}">
                <a16:creationId xmlns:a16="http://schemas.microsoft.com/office/drawing/2014/main" id="{4A3708C6-1955-4EBF-8716-DADCECD21EA0}"/>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94212" name="Marcador de número de diapositiva 3">
            <a:extLst>
              <a:ext uri="{FF2B5EF4-FFF2-40B4-BE49-F238E27FC236}">
                <a16:creationId xmlns:a16="http://schemas.microsoft.com/office/drawing/2014/main" id="{3D46A21C-F1BE-4269-B4D7-D790E761BCA8}"/>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32BD72E7-C4CB-4067-9A60-CB3FD97E65DB}" type="slidenum">
              <a:rPr lang="es-CO" altLang="es-CO" smtClean="0"/>
              <a:pPr fontAlgn="base">
                <a:spcBef>
                  <a:spcPct val="0"/>
                </a:spcBef>
                <a:spcAft>
                  <a:spcPct val="0"/>
                </a:spcAft>
              </a:pPr>
              <a:t>135</a:t>
            </a:fld>
            <a:endParaRPr lang="es-CO" altLang="es-CO" dirty="0"/>
          </a:p>
        </p:txBody>
      </p:sp>
    </p:spTree>
  </p:cSld>
  <p:clrMapOvr>
    <a:masterClrMapping/>
  </p:clrMapOvr>
</p:notes>
</file>

<file path=ppt/notesSlides/notesSlide1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dirty="0"/>
          </a:p>
        </p:txBody>
      </p:sp>
      <p:sp>
        <p:nvSpPr>
          <p:cNvPr id="4" name="Marcador de número de diapositiva 3"/>
          <p:cNvSpPr>
            <a:spLocks noGrp="1"/>
          </p:cNvSpPr>
          <p:nvPr>
            <p:ph type="sldNum" sz="quarter" idx="5"/>
          </p:nvPr>
        </p:nvSpPr>
        <p:spPr/>
        <p:txBody>
          <a:bodyPr/>
          <a:lstStyle/>
          <a:p>
            <a:fld id="{7AF78CF3-BDC2-4027-AAF6-AEE4FB847F16}" type="slidenum">
              <a:rPr lang="es-CO" smtClean="0"/>
              <a:t>139</a:t>
            </a:fld>
            <a:endParaRPr lang="es-CO"/>
          </a:p>
        </p:txBody>
      </p:sp>
    </p:spTree>
    <p:extLst>
      <p:ext uri="{BB962C8B-B14F-4D97-AF65-F5344CB8AC3E}">
        <p14:creationId xmlns:p14="http://schemas.microsoft.com/office/powerpoint/2010/main" val="1328105250"/>
      </p:ext>
    </p:extLst>
  </p:cSld>
  <p:clrMapOvr>
    <a:masterClrMapping/>
  </p:clrMapOvr>
</p:notes>
</file>

<file path=ppt/notesSlides/notesSlide1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546" name="Marcador de imagen de diapositiva 1">
            <a:extLst>
              <a:ext uri="{FF2B5EF4-FFF2-40B4-BE49-F238E27FC236}">
                <a16:creationId xmlns:a16="http://schemas.microsoft.com/office/drawing/2014/main" id="{4048CD26-E627-445A-BDA3-B8657CA0AAD9}"/>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08547" name="Marcador de notas 2">
            <a:extLst>
              <a:ext uri="{FF2B5EF4-FFF2-40B4-BE49-F238E27FC236}">
                <a16:creationId xmlns:a16="http://schemas.microsoft.com/office/drawing/2014/main" id="{225A2C68-23CF-4CA0-8814-FD14D7EC4161}"/>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08548" name="Marcador de número de diapositiva 3">
            <a:extLst>
              <a:ext uri="{FF2B5EF4-FFF2-40B4-BE49-F238E27FC236}">
                <a16:creationId xmlns:a16="http://schemas.microsoft.com/office/drawing/2014/main" id="{A2C003F6-300F-4557-AA2C-95324E8D901A}"/>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1E767BD9-73DA-48AB-9EB1-F33AFD45857F}" type="slidenum">
              <a:rPr lang="es-CO" altLang="es-CO" smtClean="0"/>
              <a:pPr fontAlgn="base">
                <a:spcBef>
                  <a:spcPct val="0"/>
                </a:spcBef>
                <a:spcAft>
                  <a:spcPct val="0"/>
                </a:spcAft>
              </a:pPr>
              <a:t>141</a:t>
            </a:fld>
            <a:endParaRPr lang="es-CO" altLang="es-CO" dirty="0"/>
          </a:p>
        </p:txBody>
      </p:sp>
    </p:spTree>
    <p:extLst>
      <p:ext uri="{BB962C8B-B14F-4D97-AF65-F5344CB8AC3E}">
        <p14:creationId xmlns:p14="http://schemas.microsoft.com/office/powerpoint/2010/main" val="3038672497"/>
      </p:ext>
    </p:extLst>
  </p:cSld>
  <p:clrMapOvr>
    <a:masterClrMapping/>
  </p:clrMapOvr>
</p:notes>
</file>

<file path=ppt/notesSlides/notesSlide1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8306" name="Marcador de imagen de diapositiva 1">
            <a:extLst>
              <a:ext uri="{FF2B5EF4-FFF2-40B4-BE49-F238E27FC236}">
                <a16:creationId xmlns:a16="http://schemas.microsoft.com/office/drawing/2014/main" id="{4DEA5595-2CC1-4730-8043-53449BA7CFF9}"/>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98307" name="Marcador de notas 2">
            <a:extLst>
              <a:ext uri="{FF2B5EF4-FFF2-40B4-BE49-F238E27FC236}">
                <a16:creationId xmlns:a16="http://schemas.microsoft.com/office/drawing/2014/main" id="{DA81B1A6-28B3-425C-9A59-B27734DEE9BC}"/>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98308" name="Marcador de número de diapositiva 3">
            <a:extLst>
              <a:ext uri="{FF2B5EF4-FFF2-40B4-BE49-F238E27FC236}">
                <a16:creationId xmlns:a16="http://schemas.microsoft.com/office/drawing/2014/main" id="{7CC4C07F-8697-49B3-ADB3-7C855B29EEDD}"/>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3462AE02-4400-4B82-9FE9-A8D801CC1114}" type="slidenum">
              <a:rPr lang="es-CO" altLang="es-CO" smtClean="0"/>
              <a:pPr fontAlgn="base">
                <a:spcBef>
                  <a:spcPct val="0"/>
                </a:spcBef>
                <a:spcAft>
                  <a:spcPct val="0"/>
                </a:spcAft>
              </a:pPr>
              <a:t>142</a:t>
            </a:fld>
            <a:endParaRPr lang="es-CO" altLang="es-CO" dirty="0"/>
          </a:p>
        </p:txBody>
      </p:sp>
    </p:spTree>
    <p:extLst>
      <p:ext uri="{BB962C8B-B14F-4D97-AF65-F5344CB8AC3E}">
        <p14:creationId xmlns:p14="http://schemas.microsoft.com/office/powerpoint/2010/main" val="126463044"/>
      </p:ext>
    </p:extLst>
  </p:cSld>
  <p:clrMapOvr>
    <a:masterClrMapping/>
  </p:clrMapOvr>
</p:notes>
</file>

<file path=ppt/notesSlides/notesSlide1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42" name="Marcador de imagen de diapositiva 1">
            <a:extLst>
              <a:ext uri="{FF2B5EF4-FFF2-40B4-BE49-F238E27FC236}">
                <a16:creationId xmlns:a16="http://schemas.microsoft.com/office/drawing/2014/main" id="{97792192-995C-42B5-BC5B-636341ECEDFF}"/>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12643" name="Marcador de notas 2">
            <a:extLst>
              <a:ext uri="{FF2B5EF4-FFF2-40B4-BE49-F238E27FC236}">
                <a16:creationId xmlns:a16="http://schemas.microsoft.com/office/drawing/2014/main" id="{9ACE1AE7-92E6-4565-AC62-7951FBCE2FF5}"/>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12644" name="Marcador de número de diapositiva 3">
            <a:extLst>
              <a:ext uri="{FF2B5EF4-FFF2-40B4-BE49-F238E27FC236}">
                <a16:creationId xmlns:a16="http://schemas.microsoft.com/office/drawing/2014/main" id="{14F7323A-BAD3-4A71-A61C-B3F0FFCA9F1C}"/>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02F5079C-5809-4431-959F-34CF93F4FF6A}" type="slidenum">
              <a:rPr lang="es-CO" altLang="es-CO" smtClean="0"/>
              <a:pPr fontAlgn="base">
                <a:spcBef>
                  <a:spcPct val="0"/>
                </a:spcBef>
                <a:spcAft>
                  <a:spcPct val="0"/>
                </a:spcAft>
              </a:pPr>
              <a:t>143</a:t>
            </a:fld>
            <a:endParaRPr lang="es-CO" altLang="es-CO" dirty="0"/>
          </a:p>
        </p:txBody>
      </p:sp>
    </p:spTree>
  </p:cSld>
  <p:clrMapOvr>
    <a:masterClrMapping/>
  </p:clrMapOvr>
</p:notes>
</file>

<file path=ppt/notesSlides/notesSlide1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4690" name="Marcador de imagen de diapositiva 1">
            <a:extLst>
              <a:ext uri="{FF2B5EF4-FFF2-40B4-BE49-F238E27FC236}">
                <a16:creationId xmlns:a16="http://schemas.microsoft.com/office/drawing/2014/main" id="{7E4AF034-3E10-48CD-90C6-8E2DC4EE73E2}"/>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14691" name="Marcador de notas 2">
            <a:extLst>
              <a:ext uri="{FF2B5EF4-FFF2-40B4-BE49-F238E27FC236}">
                <a16:creationId xmlns:a16="http://schemas.microsoft.com/office/drawing/2014/main" id="{71D8F3CC-DB19-4DB5-B7B1-AE0B78B3FEF5}"/>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14692" name="Marcador de número de diapositiva 3">
            <a:extLst>
              <a:ext uri="{FF2B5EF4-FFF2-40B4-BE49-F238E27FC236}">
                <a16:creationId xmlns:a16="http://schemas.microsoft.com/office/drawing/2014/main" id="{193EE381-0667-4FF4-9934-4AB79CDAE4C5}"/>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4FD8ADCB-E0F8-4ED3-99DD-43D4684EE125}" type="slidenum">
              <a:rPr lang="es-CO" altLang="es-CO" smtClean="0"/>
              <a:pPr fontAlgn="base">
                <a:spcBef>
                  <a:spcPct val="0"/>
                </a:spcBef>
                <a:spcAft>
                  <a:spcPct val="0"/>
                </a:spcAft>
              </a:pPr>
              <a:t>144</a:t>
            </a:fld>
            <a:endParaRPr lang="es-CO" altLang="es-CO" dirty="0"/>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7AF78CF3-BDC2-4027-AAF6-AEE4FB847F16}" type="slidenum">
              <a:rPr lang="es-CO" smtClean="0"/>
              <a:t>15</a:t>
            </a:fld>
            <a:endParaRPr lang="es-CO"/>
          </a:p>
        </p:txBody>
      </p:sp>
    </p:spTree>
    <p:extLst>
      <p:ext uri="{BB962C8B-B14F-4D97-AF65-F5344CB8AC3E}">
        <p14:creationId xmlns:p14="http://schemas.microsoft.com/office/powerpoint/2010/main" val="1368104645"/>
      </p:ext>
    </p:extLst>
  </p:cSld>
  <p:clrMapOvr>
    <a:masterClrMapping/>
  </p:clrMapOvr>
</p:notes>
</file>

<file path=ppt/notesSlides/notesSlide1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4690" name="Marcador de imagen de diapositiva 1">
            <a:extLst>
              <a:ext uri="{FF2B5EF4-FFF2-40B4-BE49-F238E27FC236}">
                <a16:creationId xmlns:a16="http://schemas.microsoft.com/office/drawing/2014/main" id="{7E4AF034-3E10-48CD-90C6-8E2DC4EE73E2}"/>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14691" name="Marcador de notas 2">
            <a:extLst>
              <a:ext uri="{FF2B5EF4-FFF2-40B4-BE49-F238E27FC236}">
                <a16:creationId xmlns:a16="http://schemas.microsoft.com/office/drawing/2014/main" id="{71D8F3CC-DB19-4DB5-B7B1-AE0B78B3FEF5}"/>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14692" name="Marcador de número de diapositiva 3">
            <a:extLst>
              <a:ext uri="{FF2B5EF4-FFF2-40B4-BE49-F238E27FC236}">
                <a16:creationId xmlns:a16="http://schemas.microsoft.com/office/drawing/2014/main" id="{193EE381-0667-4FF4-9934-4AB79CDAE4C5}"/>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4FD8ADCB-E0F8-4ED3-99DD-43D4684EE125}" type="slidenum">
              <a:rPr lang="es-CO" altLang="es-CO" smtClean="0"/>
              <a:pPr fontAlgn="base">
                <a:spcBef>
                  <a:spcPct val="0"/>
                </a:spcBef>
                <a:spcAft>
                  <a:spcPct val="0"/>
                </a:spcAft>
              </a:pPr>
              <a:t>145</a:t>
            </a:fld>
            <a:endParaRPr lang="es-CO" altLang="es-CO" dirty="0"/>
          </a:p>
        </p:txBody>
      </p:sp>
    </p:spTree>
    <p:extLst>
      <p:ext uri="{BB962C8B-B14F-4D97-AF65-F5344CB8AC3E}">
        <p14:creationId xmlns:p14="http://schemas.microsoft.com/office/powerpoint/2010/main" val="1153570696"/>
      </p:ext>
    </p:extLst>
  </p:cSld>
  <p:clrMapOvr>
    <a:masterClrMapping/>
  </p:clrMapOvr>
</p:notes>
</file>

<file path=ppt/notesSlides/notesSlide1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6738" name="Marcador de imagen de diapositiva 1">
            <a:extLst>
              <a:ext uri="{FF2B5EF4-FFF2-40B4-BE49-F238E27FC236}">
                <a16:creationId xmlns:a16="http://schemas.microsoft.com/office/drawing/2014/main" id="{ADB5F859-0970-4C1F-9DF6-43B0CF128643}"/>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16739" name="Marcador de notas 2">
            <a:extLst>
              <a:ext uri="{FF2B5EF4-FFF2-40B4-BE49-F238E27FC236}">
                <a16:creationId xmlns:a16="http://schemas.microsoft.com/office/drawing/2014/main" id="{4F82BFF6-E70E-4190-9F08-7C4E97387C52}"/>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16740" name="Marcador de número de diapositiva 3">
            <a:extLst>
              <a:ext uri="{FF2B5EF4-FFF2-40B4-BE49-F238E27FC236}">
                <a16:creationId xmlns:a16="http://schemas.microsoft.com/office/drawing/2014/main" id="{79A871D0-6671-4624-AEBC-BDE081BA8F09}"/>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5A6494EC-4475-4712-9AB1-C37745EA607B}" type="slidenum">
              <a:rPr lang="es-CO" altLang="es-CO" smtClean="0"/>
              <a:pPr fontAlgn="base">
                <a:spcBef>
                  <a:spcPct val="0"/>
                </a:spcBef>
                <a:spcAft>
                  <a:spcPct val="0"/>
                </a:spcAft>
              </a:pPr>
              <a:t>146</a:t>
            </a:fld>
            <a:endParaRPr lang="es-CO" altLang="es-CO" dirty="0"/>
          </a:p>
        </p:txBody>
      </p:sp>
    </p:spTree>
  </p:cSld>
  <p:clrMapOvr>
    <a:masterClrMapping/>
  </p:clrMapOvr>
</p:notes>
</file>

<file path=ppt/notesSlides/notesSlide1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8786" name="Marcador de imagen de diapositiva 1">
            <a:extLst>
              <a:ext uri="{FF2B5EF4-FFF2-40B4-BE49-F238E27FC236}">
                <a16:creationId xmlns:a16="http://schemas.microsoft.com/office/drawing/2014/main" id="{049D7054-B3E2-40ED-B62C-90284ABC15CF}"/>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18787" name="Marcador de notas 2">
            <a:extLst>
              <a:ext uri="{FF2B5EF4-FFF2-40B4-BE49-F238E27FC236}">
                <a16:creationId xmlns:a16="http://schemas.microsoft.com/office/drawing/2014/main" id="{4AD3D66C-EC38-4618-928C-A51037C34B46}"/>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18788" name="Marcador de número de diapositiva 3">
            <a:extLst>
              <a:ext uri="{FF2B5EF4-FFF2-40B4-BE49-F238E27FC236}">
                <a16:creationId xmlns:a16="http://schemas.microsoft.com/office/drawing/2014/main" id="{71EFC07F-5CB4-410B-9324-A902363ACE20}"/>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9910E80E-775D-41DE-932F-47BA34B349A6}" type="slidenum">
              <a:rPr lang="es-CO" altLang="es-CO" smtClean="0"/>
              <a:pPr fontAlgn="base">
                <a:spcBef>
                  <a:spcPct val="0"/>
                </a:spcBef>
                <a:spcAft>
                  <a:spcPct val="0"/>
                </a:spcAft>
              </a:pPr>
              <a:t>147</a:t>
            </a:fld>
            <a:endParaRPr lang="es-CO" altLang="es-CO" dirty="0"/>
          </a:p>
        </p:txBody>
      </p:sp>
    </p:spTree>
  </p:cSld>
  <p:clrMapOvr>
    <a:masterClrMapping/>
  </p:clrMapOvr>
</p:notes>
</file>

<file path=ppt/notesSlides/notesSlide1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8786" name="Marcador de imagen de diapositiva 1">
            <a:extLst>
              <a:ext uri="{FF2B5EF4-FFF2-40B4-BE49-F238E27FC236}">
                <a16:creationId xmlns:a16="http://schemas.microsoft.com/office/drawing/2014/main" id="{049D7054-B3E2-40ED-B62C-90284ABC15CF}"/>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18787" name="Marcador de notas 2">
            <a:extLst>
              <a:ext uri="{FF2B5EF4-FFF2-40B4-BE49-F238E27FC236}">
                <a16:creationId xmlns:a16="http://schemas.microsoft.com/office/drawing/2014/main" id="{4AD3D66C-EC38-4618-928C-A51037C34B46}"/>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18788" name="Marcador de número de diapositiva 3">
            <a:extLst>
              <a:ext uri="{FF2B5EF4-FFF2-40B4-BE49-F238E27FC236}">
                <a16:creationId xmlns:a16="http://schemas.microsoft.com/office/drawing/2014/main" id="{71EFC07F-5CB4-410B-9324-A902363ACE20}"/>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9910E80E-775D-41DE-932F-47BA34B349A6}" type="slidenum">
              <a:rPr lang="es-CO" altLang="es-CO" smtClean="0"/>
              <a:pPr fontAlgn="base">
                <a:spcBef>
                  <a:spcPct val="0"/>
                </a:spcBef>
                <a:spcAft>
                  <a:spcPct val="0"/>
                </a:spcAft>
              </a:pPr>
              <a:t>148</a:t>
            </a:fld>
            <a:endParaRPr lang="es-CO" altLang="es-CO" dirty="0"/>
          </a:p>
        </p:txBody>
      </p:sp>
    </p:spTree>
    <p:extLst>
      <p:ext uri="{BB962C8B-B14F-4D97-AF65-F5344CB8AC3E}">
        <p14:creationId xmlns:p14="http://schemas.microsoft.com/office/powerpoint/2010/main" val="1370942441"/>
      </p:ext>
    </p:extLst>
  </p:cSld>
  <p:clrMapOvr>
    <a:masterClrMapping/>
  </p:clrMapOvr>
</p:notes>
</file>

<file path=ppt/notesSlides/notesSlide1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0834" name="Marcador de imagen de diapositiva 1">
            <a:extLst>
              <a:ext uri="{FF2B5EF4-FFF2-40B4-BE49-F238E27FC236}">
                <a16:creationId xmlns:a16="http://schemas.microsoft.com/office/drawing/2014/main" id="{2D1F72C2-F8A0-4A34-8DF0-C62EEF7BB6DD}"/>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20835" name="Marcador de notas 2">
            <a:extLst>
              <a:ext uri="{FF2B5EF4-FFF2-40B4-BE49-F238E27FC236}">
                <a16:creationId xmlns:a16="http://schemas.microsoft.com/office/drawing/2014/main" id="{C783BD68-666B-43FE-A59C-30D860F7EB15}"/>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20836" name="Marcador de número de diapositiva 3">
            <a:extLst>
              <a:ext uri="{FF2B5EF4-FFF2-40B4-BE49-F238E27FC236}">
                <a16:creationId xmlns:a16="http://schemas.microsoft.com/office/drawing/2014/main" id="{C4B445DD-6100-45A4-A323-55BD20AE4FD0}"/>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EB889973-D7F6-4440-BF84-1CDC9478CD7B}" type="slidenum">
              <a:rPr lang="es-CO" altLang="es-CO" smtClean="0"/>
              <a:pPr fontAlgn="base">
                <a:spcBef>
                  <a:spcPct val="0"/>
                </a:spcBef>
                <a:spcAft>
                  <a:spcPct val="0"/>
                </a:spcAft>
              </a:pPr>
              <a:t>149</a:t>
            </a:fld>
            <a:endParaRPr lang="es-CO" altLang="es-CO" dirty="0"/>
          </a:p>
        </p:txBody>
      </p:sp>
    </p:spTree>
  </p:cSld>
  <p:clrMapOvr>
    <a:masterClrMapping/>
  </p:clrMapOvr>
</p:notes>
</file>

<file path=ppt/notesSlides/notesSlide1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882" name="Marcador de imagen de diapositiva 1">
            <a:extLst>
              <a:ext uri="{FF2B5EF4-FFF2-40B4-BE49-F238E27FC236}">
                <a16:creationId xmlns:a16="http://schemas.microsoft.com/office/drawing/2014/main" id="{180D7E22-ED4F-4BBC-99D7-DBEED3CE479D}"/>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22883" name="Marcador de notas 2">
            <a:extLst>
              <a:ext uri="{FF2B5EF4-FFF2-40B4-BE49-F238E27FC236}">
                <a16:creationId xmlns:a16="http://schemas.microsoft.com/office/drawing/2014/main" id="{D9093022-8DAC-43E8-99B3-225E189D87B6}"/>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22884" name="Marcador de número de diapositiva 3">
            <a:extLst>
              <a:ext uri="{FF2B5EF4-FFF2-40B4-BE49-F238E27FC236}">
                <a16:creationId xmlns:a16="http://schemas.microsoft.com/office/drawing/2014/main" id="{A9797EF1-0282-47AA-BE49-6D643C1E2416}"/>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DFDDEF14-EE37-443A-BE3D-326A46E956AA}" type="slidenum">
              <a:rPr lang="es-CO" altLang="es-CO" smtClean="0"/>
              <a:pPr fontAlgn="base">
                <a:spcBef>
                  <a:spcPct val="0"/>
                </a:spcBef>
                <a:spcAft>
                  <a:spcPct val="0"/>
                </a:spcAft>
              </a:pPr>
              <a:t>150</a:t>
            </a:fld>
            <a:endParaRPr lang="es-CO" altLang="es-CO" dirty="0"/>
          </a:p>
        </p:txBody>
      </p:sp>
    </p:spTree>
  </p:cSld>
  <p:clrMapOvr>
    <a:masterClrMapping/>
  </p:clrMapOvr>
</p:notes>
</file>

<file path=ppt/notesSlides/notesSlide1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882" name="Marcador de imagen de diapositiva 1">
            <a:extLst>
              <a:ext uri="{FF2B5EF4-FFF2-40B4-BE49-F238E27FC236}">
                <a16:creationId xmlns:a16="http://schemas.microsoft.com/office/drawing/2014/main" id="{180D7E22-ED4F-4BBC-99D7-DBEED3CE479D}"/>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22883" name="Marcador de notas 2">
            <a:extLst>
              <a:ext uri="{FF2B5EF4-FFF2-40B4-BE49-F238E27FC236}">
                <a16:creationId xmlns:a16="http://schemas.microsoft.com/office/drawing/2014/main" id="{D9093022-8DAC-43E8-99B3-225E189D87B6}"/>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22884" name="Marcador de número de diapositiva 3">
            <a:extLst>
              <a:ext uri="{FF2B5EF4-FFF2-40B4-BE49-F238E27FC236}">
                <a16:creationId xmlns:a16="http://schemas.microsoft.com/office/drawing/2014/main" id="{A9797EF1-0282-47AA-BE49-6D643C1E2416}"/>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DFDDEF14-EE37-443A-BE3D-326A46E956AA}" type="slidenum">
              <a:rPr lang="es-CO" altLang="es-CO" smtClean="0"/>
              <a:pPr fontAlgn="base">
                <a:spcBef>
                  <a:spcPct val="0"/>
                </a:spcBef>
                <a:spcAft>
                  <a:spcPct val="0"/>
                </a:spcAft>
              </a:pPr>
              <a:t>151</a:t>
            </a:fld>
            <a:endParaRPr lang="es-CO" altLang="es-CO" dirty="0"/>
          </a:p>
        </p:txBody>
      </p:sp>
    </p:spTree>
    <p:extLst>
      <p:ext uri="{BB962C8B-B14F-4D97-AF65-F5344CB8AC3E}">
        <p14:creationId xmlns:p14="http://schemas.microsoft.com/office/powerpoint/2010/main" val="65511916"/>
      </p:ext>
    </p:extLst>
  </p:cSld>
  <p:clrMapOvr>
    <a:masterClrMapping/>
  </p:clrMapOvr>
</p:notes>
</file>

<file path=ppt/notesSlides/notesSlide1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4930" name="Marcador de imagen de diapositiva 1">
            <a:extLst>
              <a:ext uri="{FF2B5EF4-FFF2-40B4-BE49-F238E27FC236}">
                <a16:creationId xmlns:a16="http://schemas.microsoft.com/office/drawing/2014/main" id="{6FA3A3DE-DA01-4C15-91A1-59D4C94EDBCC}"/>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24931" name="Marcador de notas 2">
            <a:extLst>
              <a:ext uri="{FF2B5EF4-FFF2-40B4-BE49-F238E27FC236}">
                <a16:creationId xmlns:a16="http://schemas.microsoft.com/office/drawing/2014/main" id="{AACC5111-F756-4093-8EB0-BC444D79F9D4}"/>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24932" name="Marcador de número de diapositiva 3">
            <a:extLst>
              <a:ext uri="{FF2B5EF4-FFF2-40B4-BE49-F238E27FC236}">
                <a16:creationId xmlns:a16="http://schemas.microsoft.com/office/drawing/2014/main" id="{99A59B53-52B3-441A-A455-0FE24125C7A3}"/>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C0431201-7DEF-4BF5-B9CF-31C5D166FF89}" type="slidenum">
              <a:rPr lang="es-CO" altLang="es-CO" smtClean="0"/>
              <a:pPr fontAlgn="base">
                <a:spcBef>
                  <a:spcPct val="0"/>
                </a:spcBef>
                <a:spcAft>
                  <a:spcPct val="0"/>
                </a:spcAft>
              </a:pPr>
              <a:t>152</a:t>
            </a:fld>
            <a:endParaRPr lang="es-CO" altLang="es-CO" dirty="0"/>
          </a:p>
        </p:txBody>
      </p:sp>
    </p:spTree>
  </p:cSld>
  <p:clrMapOvr>
    <a:masterClrMapping/>
  </p:clrMapOvr>
</p:notes>
</file>

<file path=ppt/notesSlides/notesSlide1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6978" name="Marcador de imagen de diapositiva 1">
            <a:extLst>
              <a:ext uri="{FF2B5EF4-FFF2-40B4-BE49-F238E27FC236}">
                <a16:creationId xmlns:a16="http://schemas.microsoft.com/office/drawing/2014/main" id="{B05D0D96-DFB2-40E8-A8FB-900530C91CDA}"/>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26979" name="Marcador de notas 2">
            <a:extLst>
              <a:ext uri="{FF2B5EF4-FFF2-40B4-BE49-F238E27FC236}">
                <a16:creationId xmlns:a16="http://schemas.microsoft.com/office/drawing/2014/main" id="{E2BB4141-36A4-42E5-8081-E6FA361326D6}"/>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26980" name="Marcador de número de diapositiva 3">
            <a:extLst>
              <a:ext uri="{FF2B5EF4-FFF2-40B4-BE49-F238E27FC236}">
                <a16:creationId xmlns:a16="http://schemas.microsoft.com/office/drawing/2014/main" id="{331E69FF-EB17-4025-8F0F-693F9AA52423}"/>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CE94E76F-9D18-45A8-878D-16BF7D91422D}" type="slidenum">
              <a:rPr lang="es-CO" altLang="es-CO" smtClean="0"/>
              <a:pPr fontAlgn="base">
                <a:spcBef>
                  <a:spcPct val="0"/>
                </a:spcBef>
                <a:spcAft>
                  <a:spcPct val="0"/>
                </a:spcAft>
              </a:pPr>
              <a:t>153</a:t>
            </a:fld>
            <a:endParaRPr lang="es-CO" altLang="es-CO" dirty="0"/>
          </a:p>
        </p:txBody>
      </p:sp>
    </p:spTree>
  </p:cSld>
  <p:clrMapOvr>
    <a:masterClrMapping/>
  </p:clrMapOvr>
</p:notes>
</file>

<file path=ppt/notesSlides/notesSlide1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6978" name="Marcador de imagen de diapositiva 1">
            <a:extLst>
              <a:ext uri="{FF2B5EF4-FFF2-40B4-BE49-F238E27FC236}">
                <a16:creationId xmlns:a16="http://schemas.microsoft.com/office/drawing/2014/main" id="{B05D0D96-DFB2-40E8-A8FB-900530C91CDA}"/>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26979" name="Marcador de notas 2">
            <a:extLst>
              <a:ext uri="{FF2B5EF4-FFF2-40B4-BE49-F238E27FC236}">
                <a16:creationId xmlns:a16="http://schemas.microsoft.com/office/drawing/2014/main" id="{E2BB4141-36A4-42E5-8081-E6FA361326D6}"/>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26980" name="Marcador de número de diapositiva 3">
            <a:extLst>
              <a:ext uri="{FF2B5EF4-FFF2-40B4-BE49-F238E27FC236}">
                <a16:creationId xmlns:a16="http://schemas.microsoft.com/office/drawing/2014/main" id="{331E69FF-EB17-4025-8F0F-693F9AA52423}"/>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CE94E76F-9D18-45A8-878D-16BF7D91422D}" type="slidenum">
              <a:rPr lang="es-CO" altLang="es-CO" smtClean="0"/>
              <a:pPr fontAlgn="base">
                <a:spcBef>
                  <a:spcPct val="0"/>
                </a:spcBef>
                <a:spcAft>
                  <a:spcPct val="0"/>
                </a:spcAft>
              </a:pPr>
              <a:t>154</a:t>
            </a:fld>
            <a:endParaRPr lang="es-CO" altLang="es-CO" dirty="0"/>
          </a:p>
        </p:txBody>
      </p:sp>
    </p:spTree>
    <p:extLst>
      <p:ext uri="{BB962C8B-B14F-4D97-AF65-F5344CB8AC3E}">
        <p14:creationId xmlns:p14="http://schemas.microsoft.com/office/powerpoint/2010/main" val="4128498452"/>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7AF78CF3-BDC2-4027-AAF6-AEE4FB847F16}" type="slidenum">
              <a:rPr lang="es-CO" smtClean="0"/>
              <a:t>16</a:t>
            </a:fld>
            <a:endParaRPr lang="es-CO"/>
          </a:p>
        </p:txBody>
      </p:sp>
    </p:spTree>
    <p:extLst>
      <p:ext uri="{BB962C8B-B14F-4D97-AF65-F5344CB8AC3E}">
        <p14:creationId xmlns:p14="http://schemas.microsoft.com/office/powerpoint/2010/main" val="1872100567"/>
      </p:ext>
    </p:extLst>
  </p:cSld>
  <p:clrMapOvr>
    <a:masterClrMapping/>
  </p:clrMapOvr>
</p:notes>
</file>

<file path=ppt/notesSlides/notesSlide1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9026" name="Marcador de imagen de diapositiva 1">
            <a:extLst>
              <a:ext uri="{FF2B5EF4-FFF2-40B4-BE49-F238E27FC236}">
                <a16:creationId xmlns:a16="http://schemas.microsoft.com/office/drawing/2014/main" id="{3EFDB963-F586-43B3-A6C2-CC6BC5F96369}"/>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29027" name="Marcador de notas 2">
            <a:extLst>
              <a:ext uri="{FF2B5EF4-FFF2-40B4-BE49-F238E27FC236}">
                <a16:creationId xmlns:a16="http://schemas.microsoft.com/office/drawing/2014/main" id="{A8F5F1BE-7714-42C2-8E1F-E47B1D925119}"/>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29028" name="Marcador de número de diapositiva 3">
            <a:extLst>
              <a:ext uri="{FF2B5EF4-FFF2-40B4-BE49-F238E27FC236}">
                <a16:creationId xmlns:a16="http://schemas.microsoft.com/office/drawing/2014/main" id="{50F9B811-F2F3-4EF9-BA5B-145A0F2882B0}"/>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728EC331-F1EF-48D3-9390-CDCBFE36D364}" type="slidenum">
              <a:rPr lang="es-CO" altLang="es-CO" smtClean="0"/>
              <a:pPr fontAlgn="base">
                <a:spcBef>
                  <a:spcPct val="0"/>
                </a:spcBef>
                <a:spcAft>
                  <a:spcPct val="0"/>
                </a:spcAft>
              </a:pPr>
              <a:t>155</a:t>
            </a:fld>
            <a:endParaRPr lang="es-CO" altLang="es-CO" dirty="0"/>
          </a:p>
        </p:txBody>
      </p:sp>
    </p:spTree>
  </p:cSld>
  <p:clrMapOvr>
    <a:masterClrMapping/>
  </p:clrMapOvr>
</p:notes>
</file>

<file path=ppt/notesSlides/notesSlide1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1074" name="Marcador de imagen de diapositiva 1">
            <a:extLst>
              <a:ext uri="{FF2B5EF4-FFF2-40B4-BE49-F238E27FC236}">
                <a16:creationId xmlns:a16="http://schemas.microsoft.com/office/drawing/2014/main" id="{DD13C275-F1CD-4EDF-86B1-930DC1F2F388}"/>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31075" name="Marcador de notas 2">
            <a:extLst>
              <a:ext uri="{FF2B5EF4-FFF2-40B4-BE49-F238E27FC236}">
                <a16:creationId xmlns:a16="http://schemas.microsoft.com/office/drawing/2014/main" id="{72B79D98-382D-45B1-A802-7F0C9BDA120E}"/>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31076" name="Marcador de número de diapositiva 3">
            <a:extLst>
              <a:ext uri="{FF2B5EF4-FFF2-40B4-BE49-F238E27FC236}">
                <a16:creationId xmlns:a16="http://schemas.microsoft.com/office/drawing/2014/main" id="{5617030F-8304-4B64-91F5-DBCAE06EA49B}"/>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77232DAF-A2DB-48B6-AF87-4FC5636A0099}" type="slidenum">
              <a:rPr lang="es-CO" altLang="es-CO" smtClean="0"/>
              <a:pPr fontAlgn="base">
                <a:spcBef>
                  <a:spcPct val="0"/>
                </a:spcBef>
                <a:spcAft>
                  <a:spcPct val="0"/>
                </a:spcAft>
              </a:pPr>
              <a:t>156</a:t>
            </a:fld>
            <a:endParaRPr lang="es-CO" altLang="es-CO" dirty="0"/>
          </a:p>
        </p:txBody>
      </p:sp>
    </p:spTree>
    <p:extLst>
      <p:ext uri="{BB962C8B-B14F-4D97-AF65-F5344CB8AC3E}">
        <p14:creationId xmlns:p14="http://schemas.microsoft.com/office/powerpoint/2010/main" val="3567533556"/>
      </p:ext>
    </p:extLst>
  </p:cSld>
  <p:clrMapOvr>
    <a:masterClrMapping/>
  </p:clrMapOvr>
</p:notes>
</file>

<file path=ppt/notesSlides/notesSlide1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1074" name="Marcador de imagen de diapositiva 1">
            <a:extLst>
              <a:ext uri="{FF2B5EF4-FFF2-40B4-BE49-F238E27FC236}">
                <a16:creationId xmlns:a16="http://schemas.microsoft.com/office/drawing/2014/main" id="{DD13C275-F1CD-4EDF-86B1-930DC1F2F388}"/>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31075" name="Marcador de notas 2">
            <a:extLst>
              <a:ext uri="{FF2B5EF4-FFF2-40B4-BE49-F238E27FC236}">
                <a16:creationId xmlns:a16="http://schemas.microsoft.com/office/drawing/2014/main" id="{72B79D98-382D-45B1-A802-7F0C9BDA120E}"/>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31076" name="Marcador de número de diapositiva 3">
            <a:extLst>
              <a:ext uri="{FF2B5EF4-FFF2-40B4-BE49-F238E27FC236}">
                <a16:creationId xmlns:a16="http://schemas.microsoft.com/office/drawing/2014/main" id="{5617030F-8304-4B64-91F5-DBCAE06EA49B}"/>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77232DAF-A2DB-48B6-AF87-4FC5636A0099}" type="slidenum">
              <a:rPr lang="es-CO" altLang="es-CO" smtClean="0"/>
              <a:pPr fontAlgn="base">
                <a:spcBef>
                  <a:spcPct val="0"/>
                </a:spcBef>
                <a:spcAft>
                  <a:spcPct val="0"/>
                </a:spcAft>
              </a:pPr>
              <a:t>157</a:t>
            </a:fld>
            <a:endParaRPr lang="es-CO" altLang="es-CO" dirty="0"/>
          </a:p>
        </p:txBody>
      </p:sp>
    </p:spTree>
  </p:cSld>
  <p:clrMapOvr>
    <a:masterClrMapping/>
  </p:clrMapOvr>
</p:notes>
</file>

<file path=ppt/notesSlides/notesSlide1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122" name="Marcador de imagen de diapositiva 1">
            <a:extLst>
              <a:ext uri="{FF2B5EF4-FFF2-40B4-BE49-F238E27FC236}">
                <a16:creationId xmlns:a16="http://schemas.microsoft.com/office/drawing/2014/main" id="{295031D1-99B5-45D9-84D8-CF068400B15F}"/>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33123" name="Marcador de notas 2">
            <a:extLst>
              <a:ext uri="{FF2B5EF4-FFF2-40B4-BE49-F238E27FC236}">
                <a16:creationId xmlns:a16="http://schemas.microsoft.com/office/drawing/2014/main" id="{A8B838E0-294B-45EA-80C3-0F9A476A3C0B}"/>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33124" name="Marcador de número de diapositiva 3">
            <a:extLst>
              <a:ext uri="{FF2B5EF4-FFF2-40B4-BE49-F238E27FC236}">
                <a16:creationId xmlns:a16="http://schemas.microsoft.com/office/drawing/2014/main" id="{73385A93-D148-4389-AF38-FD1ABDF2D84F}"/>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D9FCE872-0FD0-4B13-A2D7-528B6A42B50A}" type="slidenum">
              <a:rPr lang="es-CO" altLang="es-CO" smtClean="0"/>
              <a:pPr fontAlgn="base">
                <a:spcBef>
                  <a:spcPct val="0"/>
                </a:spcBef>
                <a:spcAft>
                  <a:spcPct val="0"/>
                </a:spcAft>
              </a:pPr>
              <a:t>158</a:t>
            </a:fld>
            <a:endParaRPr lang="es-CO" altLang="es-CO" dirty="0"/>
          </a:p>
        </p:txBody>
      </p:sp>
    </p:spTree>
  </p:cSld>
  <p:clrMapOvr>
    <a:masterClrMapping/>
  </p:clrMapOvr>
</p:notes>
</file>

<file path=ppt/notesSlides/notesSlide1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5170" name="Marcador de imagen de diapositiva 1">
            <a:extLst>
              <a:ext uri="{FF2B5EF4-FFF2-40B4-BE49-F238E27FC236}">
                <a16:creationId xmlns:a16="http://schemas.microsoft.com/office/drawing/2014/main" id="{ABCE30C8-3C0F-43F9-8C16-364F301FD482}"/>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35171" name="Marcador de notas 2">
            <a:extLst>
              <a:ext uri="{FF2B5EF4-FFF2-40B4-BE49-F238E27FC236}">
                <a16:creationId xmlns:a16="http://schemas.microsoft.com/office/drawing/2014/main" id="{62EA3C3C-2309-4F7C-A901-D110C4695C9F}"/>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35172" name="Marcador de número de diapositiva 3">
            <a:extLst>
              <a:ext uri="{FF2B5EF4-FFF2-40B4-BE49-F238E27FC236}">
                <a16:creationId xmlns:a16="http://schemas.microsoft.com/office/drawing/2014/main" id="{15FA79C2-5BC3-4614-AD1C-C4417F5E3146}"/>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36239C94-49E2-4931-9CB0-8A0E7F85E05E}" type="slidenum">
              <a:rPr lang="es-CO" altLang="es-CO" smtClean="0"/>
              <a:pPr fontAlgn="base">
                <a:spcBef>
                  <a:spcPct val="0"/>
                </a:spcBef>
                <a:spcAft>
                  <a:spcPct val="0"/>
                </a:spcAft>
              </a:pPr>
              <a:t>159</a:t>
            </a:fld>
            <a:endParaRPr lang="es-CO" altLang="es-CO" dirty="0"/>
          </a:p>
        </p:txBody>
      </p:sp>
    </p:spTree>
  </p:cSld>
  <p:clrMapOvr>
    <a:masterClrMapping/>
  </p:clrMapOvr>
</p:notes>
</file>

<file path=ppt/notesSlides/notesSlide1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7218" name="Marcador de imagen de diapositiva 1">
            <a:extLst>
              <a:ext uri="{FF2B5EF4-FFF2-40B4-BE49-F238E27FC236}">
                <a16:creationId xmlns:a16="http://schemas.microsoft.com/office/drawing/2014/main" id="{9770EC35-6623-460A-B788-D1C143B87E37}"/>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37219" name="Marcador de notas 2">
            <a:extLst>
              <a:ext uri="{FF2B5EF4-FFF2-40B4-BE49-F238E27FC236}">
                <a16:creationId xmlns:a16="http://schemas.microsoft.com/office/drawing/2014/main" id="{534A485C-C5B0-48E5-98CE-164CF2B9B7C0}"/>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37220" name="Marcador de número de diapositiva 3">
            <a:extLst>
              <a:ext uri="{FF2B5EF4-FFF2-40B4-BE49-F238E27FC236}">
                <a16:creationId xmlns:a16="http://schemas.microsoft.com/office/drawing/2014/main" id="{5FAA9368-E61A-4D7B-B49C-93A952CCB9BF}"/>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00464233-82FD-4D2E-9307-2B9B62DDEDDD}" type="slidenum">
              <a:rPr lang="es-CO" altLang="es-CO" smtClean="0"/>
              <a:pPr fontAlgn="base">
                <a:spcBef>
                  <a:spcPct val="0"/>
                </a:spcBef>
                <a:spcAft>
                  <a:spcPct val="0"/>
                </a:spcAft>
              </a:pPr>
              <a:t>160</a:t>
            </a:fld>
            <a:endParaRPr lang="es-CO" altLang="es-CO" dirty="0"/>
          </a:p>
        </p:txBody>
      </p:sp>
    </p:spTree>
  </p:cSld>
  <p:clrMapOvr>
    <a:masterClrMapping/>
  </p:clrMapOvr>
</p:notes>
</file>

<file path=ppt/notesSlides/notesSlide1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9266" name="Marcador de imagen de diapositiva 1">
            <a:extLst>
              <a:ext uri="{FF2B5EF4-FFF2-40B4-BE49-F238E27FC236}">
                <a16:creationId xmlns:a16="http://schemas.microsoft.com/office/drawing/2014/main" id="{9F4FFDE2-2407-4D81-AE4C-D9A7EC1F32A0}"/>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39267" name="Marcador de notas 2">
            <a:extLst>
              <a:ext uri="{FF2B5EF4-FFF2-40B4-BE49-F238E27FC236}">
                <a16:creationId xmlns:a16="http://schemas.microsoft.com/office/drawing/2014/main" id="{3D5CDB2C-6B6C-466A-99F2-52AC30873FE1}"/>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39268" name="Marcador de número de diapositiva 3">
            <a:extLst>
              <a:ext uri="{FF2B5EF4-FFF2-40B4-BE49-F238E27FC236}">
                <a16:creationId xmlns:a16="http://schemas.microsoft.com/office/drawing/2014/main" id="{64F30410-4E26-4195-928D-D076358E4087}"/>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194AA72B-DF92-4559-A464-5E97CB2797F7}" type="slidenum">
              <a:rPr lang="es-CO" altLang="es-CO" smtClean="0"/>
              <a:pPr fontAlgn="base">
                <a:spcBef>
                  <a:spcPct val="0"/>
                </a:spcBef>
                <a:spcAft>
                  <a:spcPct val="0"/>
                </a:spcAft>
              </a:pPr>
              <a:t>161</a:t>
            </a:fld>
            <a:endParaRPr lang="es-CO" altLang="es-CO" dirty="0"/>
          </a:p>
        </p:txBody>
      </p:sp>
    </p:spTree>
    <p:extLst>
      <p:ext uri="{BB962C8B-B14F-4D97-AF65-F5344CB8AC3E}">
        <p14:creationId xmlns:p14="http://schemas.microsoft.com/office/powerpoint/2010/main" val="853235746"/>
      </p:ext>
    </p:extLst>
  </p:cSld>
  <p:clrMapOvr>
    <a:masterClrMapping/>
  </p:clrMapOvr>
</p:notes>
</file>

<file path=ppt/notesSlides/notesSlide1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9266" name="Marcador de imagen de diapositiva 1">
            <a:extLst>
              <a:ext uri="{FF2B5EF4-FFF2-40B4-BE49-F238E27FC236}">
                <a16:creationId xmlns:a16="http://schemas.microsoft.com/office/drawing/2014/main" id="{9F4FFDE2-2407-4D81-AE4C-D9A7EC1F32A0}"/>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39267" name="Marcador de notas 2">
            <a:extLst>
              <a:ext uri="{FF2B5EF4-FFF2-40B4-BE49-F238E27FC236}">
                <a16:creationId xmlns:a16="http://schemas.microsoft.com/office/drawing/2014/main" id="{3D5CDB2C-6B6C-466A-99F2-52AC30873FE1}"/>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39268" name="Marcador de número de diapositiva 3">
            <a:extLst>
              <a:ext uri="{FF2B5EF4-FFF2-40B4-BE49-F238E27FC236}">
                <a16:creationId xmlns:a16="http://schemas.microsoft.com/office/drawing/2014/main" id="{64F30410-4E26-4195-928D-D076358E4087}"/>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194AA72B-DF92-4559-A464-5E97CB2797F7}" type="slidenum">
              <a:rPr lang="es-CO" altLang="es-CO" smtClean="0"/>
              <a:pPr fontAlgn="base">
                <a:spcBef>
                  <a:spcPct val="0"/>
                </a:spcBef>
                <a:spcAft>
                  <a:spcPct val="0"/>
                </a:spcAft>
              </a:pPr>
              <a:t>162</a:t>
            </a:fld>
            <a:endParaRPr lang="es-CO" altLang="es-CO" dirty="0"/>
          </a:p>
        </p:txBody>
      </p:sp>
    </p:spTree>
  </p:cSld>
  <p:clrMapOvr>
    <a:masterClrMapping/>
  </p:clrMapOvr>
</p:notes>
</file>

<file path=ppt/notesSlides/notesSlide1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62" name="Marcador de imagen de diapositiva 1">
            <a:extLst>
              <a:ext uri="{FF2B5EF4-FFF2-40B4-BE49-F238E27FC236}">
                <a16:creationId xmlns:a16="http://schemas.microsoft.com/office/drawing/2014/main" id="{D4042AA5-1ABD-4CDF-9715-C264175D1F6D}"/>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43363" name="Marcador de notas 2">
            <a:extLst>
              <a:ext uri="{FF2B5EF4-FFF2-40B4-BE49-F238E27FC236}">
                <a16:creationId xmlns:a16="http://schemas.microsoft.com/office/drawing/2014/main" id="{4423551A-A716-4E6A-A2FE-B5595DB0334F}"/>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43364" name="Marcador de número de diapositiva 3">
            <a:extLst>
              <a:ext uri="{FF2B5EF4-FFF2-40B4-BE49-F238E27FC236}">
                <a16:creationId xmlns:a16="http://schemas.microsoft.com/office/drawing/2014/main" id="{00621F59-E868-4287-879E-EF8CD84CBDEB}"/>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5EEDA7AC-4418-43DB-956A-5E1754F13ECC}" type="slidenum">
              <a:rPr lang="es-CO" altLang="es-CO" smtClean="0"/>
              <a:pPr fontAlgn="base">
                <a:spcBef>
                  <a:spcPct val="0"/>
                </a:spcBef>
                <a:spcAft>
                  <a:spcPct val="0"/>
                </a:spcAft>
              </a:pPr>
              <a:t>164</a:t>
            </a:fld>
            <a:endParaRPr lang="es-CO" altLang="es-CO" dirty="0"/>
          </a:p>
        </p:txBody>
      </p:sp>
    </p:spTree>
  </p:cSld>
  <p:clrMapOvr>
    <a:masterClrMapping/>
  </p:clrMapOvr>
</p:notes>
</file>

<file path=ppt/notesSlides/notesSlide1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7458" name="Marcador de imagen de diapositiva 1">
            <a:extLst>
              <a:ext uri="{FF2B5EF4-FFF2-40B4-BE49-F238E27FC236}">
                <a16:creationId xmlns:a16="http://schemas.microsoft.com/office/drawing/2014/main" id="{42581483-EDF7-425C-A9D2-1605FBDF3AE9}"/>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47459" name="Marcador de notas 2">
            <a:extLst>
              <a:ext uri="{FF2B5EF4-FFF2-40B4-BE49-F238E27FC236}">
                <a16:creationId xmlns:a16="http://schemas.microsoft.com/office/drawing/2014/main" id="{14B6E9E1-8F60-4F76-8E1C-FA1922187251}"/>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47460" name="Marcador de número de diapositiva 3">
            <a:extLst>
              <a:ext uri="{FF2B5EF4-FFF2-40B4-BE49-F238E27FC236}">
                <a16:creationId xmlns:a16="http://schemas.microsoft.com/office/drawing/2014/main" id="{38007C03-37DB-4165-B13F-A31DF5513FE4}"/>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07FCC0EB-33BC-46CF-99C4-173FF61E6CEE}" type="slidenum">
              <a:rPr lang="es-CO" altLang="es-CO" smtClean="0"/>
              <a:pPr fontAlgn="base">
                <a:spcBef>
                  <a:spcPct val="0"/>
                </a:spcBef>
                <a:spcAft>
                  <a:spcPct val="0"/>
                </a:spcAft>
              </a:pPr>
              <a:t>167</a:t>
            </a:fld>
            <a:endParaRPr lang="es-CO" altLang="es-CO" dirty="0"/>
          </a:p>
        </p:txBody>
      </p:sp>
    </p:spTree>
    <p:extLst>
      <p:ext uri="{BB962C8B-B14F-4D97-AF65-F5344CB8AC3E}">
        <p14:creationId xmlns:p14="http://schemas.microsoft.com/office/powerpoint/2010/main" val="579871210"/>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7AF78CF3-BDC2-4027-AAF6-AEE4FB847F16}" type="slidenum">
              <a:rPr lang="es-CO" smtClean="0"/>
              <a:t>17</a:t>
            </a:fld>
            <a:endParaRPr lang="es-CO"/>
          </a:p>
        </p:txBody>
      </p:sp>
    </p:spTree>
    <p:extLst>
      <p:ext uri="{BB962C8B-B14F-4D97-AF65-F5344CB8AC3E}">
        <p14:creationId xmlns:p14="http://schemas.microsoft.com/office/powerpoint/2010/main" val="2126102122"/>
      </p:ext>
    </p:extLst>
  </p:cSld>
  <p:clrMapOvr>
    <a:masterClrMapping/>
  </p:clrMapOvr>
</p:notes>
</file>

<file path=ppt/notesSlides/notesSlide1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9506" name="Marcador de imagen de diapositiva 1">
            <a:extLst>
              <a:ext uri="{FF2B5EF4-FFF2-40B4-BE49-F238E27FC236}">
                <a16:creationId xmlns:a16="http://schemas.microsoft.com/office/drawing/2014/main" id="{05DF8290-9886-40A1-B9FF-8B78DB71250B}"/>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49507" name="Marcador de notas 2">
            <a:extLst>
              <a:ext uri="{FF2B5EF4-FFF2-40B4-BE49-F238E27FC236}">
                <a16:creationId xmlns:a16="http://schemas.microsoft.com/office/drawing/2014/main" id="{0270D195-DB7D-4101-9D1E-AC783BA0D8E9}"/>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49508" name="Marcador de número de diapositiva 3">
            <a:extLst>
              <a:ext uri="{FF2B5EF4-FFF2-40B4-BE49-F238E27FC236}">
                <a16:creationId xmlns:a16="http://schemas.microsoft.com/office/drawing/2014/main" id="{4CEAE4FE-5D2C-4695-96B2-0D6526BD3B1D}"/>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ABF1A978-8F0B-4637-8034-3A76EAC55B78}" type="slidenum">
              <a:rPr lang="es-CO" altLang="es-CO" smtClean="0"/>
              <a:pPr fontAlgn="base">
                <a:spcBef>
                  <a:spcPct val="0"/>
                </a:spcBef>
                <a:spcAft>
                  <a:spcPct val="0"/>
                </a:spcAft>
              </a:pPr>
              <a:t>168</a:t>
            </a:fld>
            <a:endParaRPr lang="es-CO" altLang="es-CO" dirty="0"/>
          </a:p>
        </p:txBody>
      </p:sp>
    </p:spTree>
  </p:cSld>
  <p:clrMapOvr>
    <a:masterClrMapping/>
  </p:clrMapOvr>
</p:notes>
</file>

<file path=ppt/notesSlides/notesSlide1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9506" name="Marcador de imagen de diapositiva 1">
            <a:extLst>
              <a:ext uri="{FF2B5EF4-FFF2-40B4-BE49-F238E27FC236}">
                <a16:creationId xmlns:a16="http://schemas.microsoft.com/office/drawing/2014/main" id="{05DF8290-9886-40A1-B9FF-8B78DB71250B}"/>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49507" name="Marcador de notas 2">
            <a:extLst>
              <a:ext uri="{FF2B5EF4-FFF2-40B4-BE49-F238E27FC236}">
                <a16:creationId xmlns:a16="http://schemas.microsoft.com/office/drawing/2014/main" id="{0270D195-DB7D-4101-9D1E-AC783BA0D8E9}"/>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49508" name="Marcador de número de diapositiva 3">
            <a:extLst>
              <a:ext uri="{FF2B5EF4-FFF2-40B4-BE49-F238E27FC236}">
                <a16:creationId xmlns:a16="http://schemas.microsoft.com/office/drawing/2014/main" id="{4CEAE4FE-5D2C-4695-96B2-0D6526BD3B1D}"/>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ABF1A978-8F0B-4637-8034-3A76EAC55B78}" type="slidenum">
              <a:rPr lang="es-CO" altLang="es-CO" smtClean="0"/>
              <a:pPr fontAlgn="base">
                <a:spcBef>
                  <a:spcPct val="0"/>
                </a:spcBef>
                <a:spcAft>
                  <a:spcPct val="0"/>
                </a:spcAft>
              </a:pPr>
              <a:t>169</a:t>
            </a:fld>
            <a:endParaRPr lang="es-CO" altLang="es-CO" dirty="0"/>
          </a:p>
        </p:txBody>
      </p:sp>
    </p:spTree>
    <p:extLst>
      <p:ext uri="{BB962C8B-B14F-4D97-AF65-F5344CB8AC3E}">
        <p14:creationId xmlns:p14="http://schemas.microsoft.com/office/powerpoint/2010/main" val="2752666290"/>
      </p:ext>
    </p:extLst>
  </p:cSld>
  <p:clrMapOvr>
    <a:masterClrMapping/>
  </p:clrMapOvr>
</p:notes>
</file>

<file path=ppt/notesSlides/notesSlide1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1554" name="Marcador de imagen de diapositiva 1">
            <a:extLst>
              <a:ext uri="{FF2B5EF4-FFF2-40B4-BE49-F238E27FC236}">
                <a16:creationId xmlns:a16="http://schemas.microsoft.com/office/drawing/2014/main" id="{790340FB-8922-4207-BE70-9CBFA7FD7AAF}"/>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51555" name="Marcador de notas 2">
            <a:extLst>
              <a:ext uri="{FF2B5EF4-FFF2-40B4-BE49-F238E27FC236}">
                <a16:creationId xmlns:a16="http://schemas.microsoft.com/office/drawing/2014/main" id="{C7966EAA-C4F1-4AA3-8ED7-783856CF6866}"/>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51556" name="Marcador de número de diapositiva 3">
            <a:extLst>
              <a:ext uri="{FF2B5EF4-FFF2-40B4-BE49-F238E27FC236}">
                <a16:creationId xmlns:a16="http://schemas.microsoft.com/office/drawing/2014/main" id="{94277E53-1671-46FA-9466-65F6C78D6B24}"/>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5EE5884B-4559-44EA-BCAC-DC34AA221CCC}" type="slidenum">
              <a:rPr lang="es-CO" altLang="es-CO" smtClean="0"/>
              <a:pPr fontAlgn="base">
                <a:spcBef>
                  <a:spcPct val="0"/>
                </a:spcBef>
                <a:spcAft>
                  <a:spcPct val="0"/>
                </a:spcAft>
              </a:pPr>
              <a:t>170</a:t>
            </a:fld>
            <a:endParaRPr lang="es-CO" altLang="es-CO" dirty="0"/>
          </a:p>
        </p:txBody>
      </p:sp>
    </p:spTree>
  </p:cSld>
  <p:clrMapOvr>
    <a:masterClrMapping/>
  </p:clrMapOvr>
</p:notes>
</file>

<file path=ppt/notesSlides/notesSlide1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1554" name="Marcador de imagen de diapositiva 1">
            <a:extLst>
              <a:ext uri="{FF2B5EF4-FFF2-40B4-BE49-F238E27FC236}">
                <a16:creationId xmlns:a16="http://schemas.microsoft.com/office/drawing/2014/main" id="{790340FB-8922-4207-BE70-9CBFA7FD7AAF}"/>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51555" name="Marcador de notas 2">
            <a:extLst>
              <a:ext uri="{FF2B5EF4-FFF2-40B4-BE49-F238E27FC236}">
                <a16:creationId xmlns:a16="http://schemas.microsoft.com/office/drawing/2014/main" id="{C7966EAA-C4F1-4AA3-8ED7-783856CF6866}"/>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51556" name="Marcador de número de diapositiva 3">
            <a:extLst>
              <a:ext uri="{FF2B5EF4-FFF2-40B4-BE49-F238E27FC236}">
                <a16:creationId xmlns:a16="http://schemas.microsoft.com/office/drawing/2014/main" id="{94277E53-1671-46FA-9466-65F6C78D6B24}"/>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5EE5884B-4559-44EA-BCAC-DC34AA221CCC}" type="slidenum">
              <a:rPr lang="es-CO" altLang="es-CO" smtClean="0"/>
              <a:pPr fontAlgn="base">
                <a:spcBef>
                  <a:spcPct val="0"/>
                </a:spcBef>
                <a:spcAft>
                  <a:spcPct val="0"/>
                </a:spcAft>
              </a:pPr>
              <a:t>171</a:t>
            </a:fld>
            <a:endParaRPr lang="es-CO" altLang="es-CO" dirty="0"/>
          </a:p>
        </p:txBody>
      </p:sp>
    </p:spTree>
    <p:extLst>
      <p:ext uri="{BB962C8B-B14F-4D97-AF65-F5344CB8AC3E}">
        <p14:creationId xmlns:p14="http://schemas.microsoft.com/office/powerpoint/2010/main" val="3563625853"/>
      </p:ext>
    </p:extLst>
  </p:cSld>
  <p:clrMapOvr>
    <a:masterClrMapping/>
  </p:clrMapOvr>
</p:notes>
</file>

<file path=ppt/notesSlides/notesSlide1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02" name="Marcador de imagen de diapositiva 1">
            <a:extLst>
              <a:ext uri="{FF2B5EF4-FFF2-40B4-BE49-F238E27FC236}">
                <a16:creationId xmlns:a16="http://schemas.microsoft.com/office/drawing/2014/main" id="{01189AA0-7C54-47C6-A140-3F9F57E8B72B}"/>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53603" name="Marcador de notas 2">
            <a:extLst>
              <a:ext uri="{FF2B5EF4-FFF2-40B4-BE49-F238E27FC236}">
                <a16:creationId xmlns:a16="http://schemas.microsoft.com/office/drawing/2014/main" id="{9D50C251-F06A-41F3-8F9F-5E2166525CC8}"/>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53604" name="Marcador de número de diapositiva 3">
            <a:extLst>
              <a:ext uri="{FF2B5EF4-FFF2-40B4-BE49-F238E27FC236}">
                <a16:creationId xmlns:a16="http://schemas.microsoft.com/office/drawing/2014/main" id="{6DD4CA16-90F1-4AD0-BF8F-90224F4C8412}"/>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536E1367-AB5B-4440-8C25-824E34BBA366}" type="slidenum">
              <a:rPr lang="es-CO" altLang="es-CO" smtClean="0"/>
              <a:pPr fontAlgn="base">
                <a:spcBef>
                  <a:spcPct val="0"/>
                </a:spcBef>
                <a:spcAft>
                  <a:spcPct val="0"/>
                </a:spcAft>
              </a:pPr>
              <a:t>172</a:t>
            </a:fld>
            <a:endParaRPr lang="es-CO" altLang="es-CO" dirty="0"/>
          </a:p>
        </p:txBody>
      </p:sp>
    </p:spTree>
  </p:cSld>
  <p:clrMapOvr>
    <a:masterClrMapping/>
  </p:clrMapOvr>
</p:notes>
</file>

<file path=ppt/notesSlides/notesSlide1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02" name="Marcador de imagen de diapositiva 1">
            <a:extLst>
              <a:ext uri="{FF2B5EF4-FFF2-40B4-BE49-F238E27FC236}">
                <a16:creationId xmlns:a16="http://schemas.microsoft.com/office/drawing/2014/main" id="{01189AA0-7C54-47C6-A140-3F9F57E8B72B}"/>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53603" name="Marcador de notas 2">
            <a:extLst>
              <a:ext uri="{FF2B5EF4-FFF2-40B4-BE49-F238E27FC236}">
                <a16:creationId xmlns:a16="http://schemas.microsoft.com/office/drawing/2014/main" id="{9D50C251-F06A-41F3-8F9F-5E2166525CC8}"/>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53604" name="Marcador de número de diapositiva 3">
            <a:extLst>
              <a:ext uri="{FF2B5EF4-FFF2-40B4-BE49-F238E27FC236}">
                <a16:creationId xmlns:a16="http://schemas.microsoft.com/office/drawing/2014/main" id="{6DD4CA16-90F1-4AD0-BF8F-90224F4C8412}"/>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536E1367-AB5B-4440-8C25-824E34BBA366}" type="slidenum">
              <a:rPr lang="es-CO" altLang="es-CO" smtClean="0"/>
              <a:pPr fontAlgn="base">
                <a:spcBef>
                  <a:spcPct val="0"/>
                </a:spcBef>
                <a:spcAft>
                  <a:spcPct val="0"/>
                </a:spcAft>
              </a:pPr>
              <a:t>173</a:t>
            </a:fld>
            <a:endParaRPr lang="es-CO" altLang="es-CO" dirty="0"/>
          </a:p>
        </p:txBody>
      </p:sp>
    </p:spTree>
    <p:extLst>
      <p:ext uri="{BB962C8B-B14F-4D97-AF65-F5344CB8AC3E}">
        <p14:creationId xmlns:p14="http://schemas.microsoft.com/office/powerpoint/2010/main" val="2379991942"/>
      </p:ext>
    </p:extLst>
  </p:cSld>
  <p:clrMapOvr>
    <a:masterClrMapping/>
  </p:clrMapOvr>
</p:notes>
</file>

<file path=ppt/notesSlides/notesSlide1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5650" name="Marcador de imagen de diapositiva 1">
            <a:extLst>
              <a:ext uri="{FF2B5EF4-FFF2-40B4-BE49-F238E27FC236}">
                <a16:creationId xmlns:a16="http://schemas.microsoft.com/office/drawing/2014/main" id="{F0AB5F1D-E6F6-434C-8194-B12A39C59265}"/>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55651" name="Marcador de notas 2">
            <a:extLst>
              <a:ext uri="{FF2B5EF4-FFF2-40B4-BE49-F238E27FC236}">
                <a16:creationId xmlns:a16="http://schemas.microsoft.com/office/drawing/2014/main" id="{C0863AC0-0A92-4615-9FA7-7C2638EF66A1}"/>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55652" name="Marcador de número de diapositiva 3">
            <a:extLst>
              <a:ext uri="{FF2B5EF4-FFF2-40B4-BE49-F238E27FC236}">
                <a16:creationId xmlns:a16="http://schemas.microsoft.com/office/drawing/2014/main" id="{ACDC1B36-5B4E-463B-B768-7348E6691E17}"/>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3B978BAB-45D6-4DA3-B53A-C1F716BC187E}" type="slidenum">
              <a:rPr lang="es-CO" altLang="es-CO" smtClean="0"/>
              <a:pPr fontAlgn="base">
                <a:spcBef>
                  <a:spcPct val="0"/>
                </a:spcBef>
                <a:spcAft>
                  <a:spcPct val="0"/>
                </a:spcAft>
              </a:pPr>
              <a:t>174</a:t>
            </a:fld>
            <a:endParaRPr lang="es-CO" altLang="es-CO" dirty="0"/>
          </a:p>
        </p:txBody>
      </p:sp>
    </p:spTree>
  </p:cSld>
  <p:clrMapOvr>
    <a:masterClrMapping/>
  </p:clrMapOvr>
</p:notes>
</file>

<file path=ppt/notesSlides/notesSlide1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5650" name="Marcador de imagen de diapositiva 1">
            <a:extLst>
              <a:ext uri="{FF2B5EF4-FFF2-40B4-BE49-F238E27FC236}">
                <a16:creationId xmlns:a16="http://schemas.microsoft.com/office/drawing/2014/main" id="{F0AB5F1D-E6F6-434C-8194-B12A39C59265}"/>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55651" name="Marcador de notas 2">
            <a:extLst>
              <a:ext uri="{FF2B5EF4-FFF2-40B4-BE49-F238E27FC236}">
                <a16:creationId xmlns:a16="http://schemas.microsoft.com/office/drawing/2014/main" id="{C0863AC0-0A92-4615-9FA7-7C2638EF66A1}"/>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55652" name="Marcador de número de diapositiva 3">
            <a:extLst>
              <a:ext uri="{FF2B5EF4-FFF2-40B4-BE49-F238E27FC236}">
                <a16:creationId xmlns:a16="http://schemas.microsoft.com/office/drawing/2014/main" id="{ACDC1B36-5B4E-463B-B768-7348E6691E17}"/>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3B978BAB-45D6-4DA3-B53A-C1F716BC187E}" type="slidenum">
              <a:rPr lang="es-CO" altLang="es-CO" smtClean="0"/>
              <a:pPr fontAlgn="base">
                <a:spcBef>
                  <a:spcPct val="0"/>
                </a:spcBef>
                <a:spcAft>
                  <a:spcPct val="0"/>
                </a:spcAft>
              </a:pPr>
              <a:t>175</a:t>
            </a:fld>
            <a:endParaRPr lang="es-CO" altLang="es-CO" dirty="0"/>
          </a:p>
        </p:txBody>
      </p:sp>
    </p:spTree>
    <p:extLst>
      <p:ext uri="{BB962C8B-B14F-4D97-AF65-F5344CB8AC3E}">
        <p14:creationId xmlns:p14="http://schemas.microsoft.com/office/powerpoint/2010/main" val="619663918"/>
      </p:ext>
    </p:extLst>
  </p:cSld>
  <p:clrMapOvr>
    <a:masterClrMapping/>
  </p:clrMapOvr>
</p:notes>
</file>

<file path=ppt/notesSlides/notesSlide1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7698" name="Marcador de imagen de diapositiva 1">
            <a:extLst>
              <a:ext uri="{FF2B5EF4-FFF2-40B4-BE49-F238E27FC236}">
                <a16:creationId xmlns:a16="http://schemas.microsoft.com/office/drawing/2014/main" id="{CE0B304D-8386-4FD0-841B-4D8D11FE31EB}"/>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57699" name="Marcador de notas 2">
            <a:extLst>
              <a:ext uri="{FF2B5EF4-FFF2-40B4-BE49-F238E27FC236}">
                <a16:creationId xmlns:a16="http://schemas.microsoft.com/office/drawing/2014/main" id="{ACA7BEC9-CEBB-4E3C-96FC-E8A36648A1A2}"/>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57700" name="Marcador de número de diapositiva 3">
            <a:extLst>
              <a:ext uri="{FF2B5EF4-FFF2-40B4-BE49-F238E27FC236}">
                <a16:creationId xmlns:a16="http://schemas.microsoft.com/office/drawing/2014/main" id="{9F03C3DB-F3AA-498D-8463-A6F4AA84E176}"/>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945999BD-89ED-423C-B8CC-9ABE1B616C5B}" type="slidenum">
              <a:rPr lang="es-CO" altLang="es-CO" smtClean="0"/>
              <a:pPr fontAlgn="base">
                <a:spcBef>
                  <a:spcPct val="0"/>
                </a:spcBef>
                <a:spcAft>
                  <a:spcPct val="0"/>
                </a:spcAft>
              </a:pPr>
              <a:t>176</a:t>
            </a:fld>
            <a:endParaRPr lang="es-CO" altLang="es-CO" dirty="0"/>
          </a:p>
        </p:txBody>
      </p:sp>
    </p:spTree>
  </p:cSld>
  <p:clrMapOvr>
    <a:masterClrMapping/>
  </p:clrMapOvr>
</p:notes>
</file>

<file path=ppt/notesSlides/notesSlide1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7698" name="Marcador de imagen de diapositiva 1">
            <a:extLst>
              <a:ext uri="{FF2B5EF4-FFF2-40B4-BE49-F238E27FC236}">
                <a16:creationId xmlns:a16="http://schemas.microsoft.com/office/drawing/2014/main" id="{CE0B304D-8386-4FD0-841B-4D8D11FE31EB}"/>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57699" name="Marcador de notas 2">
            <a:extLst>
              <a:ext uri="{FF2B5EF4-FFF2-40B4-BE49-F238E27FC236}">
                <a16:creationId xmlns:a16="http://schemas.microsoft.com/office/drawing/2014/main" id="{ACA7BEC9-CEBB-4E3C-96FC-E8A36648A1A2}"/>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57700" name="Marcador de número de diapositiva 3">
            <a:extLst>
              <a:ext uri="{FF2B5EF4-FFF2-40B4-BE49-F238E27FC236}">
                <a16:creationId xmlns:a16="http://schemas.microsoft.com/office/drawing/2014/main" id="{9F03C3DB-F3AA-498D-8463-A6F4AA84E176}"/>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945999BD-89ED-423C-B8CC-9ABE1B616C5B}" type="slidenum">
              <a:rPr lang="es-CO" altLang="es-CO" smtClean="0"/>
              <a:pPr fontAlgn="base">
                <a:spcBef>
                  <a:spcPct val="0"/>
                </a:spcBef>
                <a:spcAft>
                  <a:spcPct val="0"/>
                </a:spcAft>
              </a:pPr>
              <a:t>177</a:t>
            </a:fld>
            <a:endParaRPr lang="es-CO" altLang="es-CO" dirty="0"/>
          </a:p>
        </p:txBody>
      </p:sp>
    </p:spTree>
    <p:extLst>
      <p:ext uri="{BB962C8B-B14F-4D97-AF65-F5344CB8AC3E}">
        <p14:creationId xmlns:p14="http://schemas.microsoft.com/office/powerpoint/2010/main" val="3586083897"/>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7AF78CF3-BDC2-4027-AAF6-AEE4FB847F16}" type="slidenum">
              <a:rPr lang="es-CO" smtClean="0"/>
              <a:t>18</a:t>
            </a:fld>
            <a:endParaRPr lang="es-CO"/>
          </a:p>
        </p:txBody>
      </p:sp>
    </p:spTree>
    <p:extLst>
      <p:ext uri="{BB962C8B-B14F-4D97-AF65-F5344CB8AC3E}">
        <p14:creationId xmlns:p14="http://schemas.microsoft.com/office/powerpoint/2010/main" val="968213198"/>
      </p:ext>
    </p:extLst>
  </p:cSld>
  <p:clrMapOvr>
    <a:masterClrMapping/>
  </p:clrMapOvr>
</p:notes>
</file>

<file path=ppt/notesSlides/notesSlide1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dirty="0"/>
          </a:p>
        </p:txBody>
      </p:sp>
      <p:sp>
        <p:nvSpPr>
          <p:cNvPr id="4" name="Marcador de número de diapositiva 3"/>
          <p:cNvSpPr>
            <a:spLocks noGrp="1"/>
          </p:cNvSpPr>
          <p:nvPr>
            <p:ph type="sldNum" sz="quarter" idx="5"/>
          </p:nvPr>
        </p:nvSpPr>
        <p:spPr/>
        <p:txBody>
          <a:bodyPr/>
          <a:lstStyle/>
          <a:p>
            <a:fld id="{C7BF32F4-B7EE-435C-A443-885893FE841E}" type="slidenum">
              <a:rPr lang="es-CO" smtClean="0"/>
              <a:t>179</a:t>
            </a:fld>
            <a:endParaRPr lang="es-CO"/>
          </a:p>
        </p:txBody>
      </p:sp>
    </p:spTree>
    <p:extLst>
      <p:ext uri="{BB962C8B-B14F-4D97-AF65-F5344CB8AC3E}">
        <p14:creationId xmlns:p14="http://schemas.microsoft.com/office/powerpoint/2010/main" val="2978402003"/>
      </p:ext>
    </p:extLst>
  </p:cSld>
  <p:clrMapOvr>
    <a:masterClrMapping/>
  </p:clrMapOvr>
</p:notes>
</file>

<file path=ppt/notesSlides/notesSlide1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dirty="0"/>
          </a:p>
        </p:txBody>
      </p:sp>
      <p:sp>
        <p:nvSpPr>
          <p:cNvPr id="4" name="Marcador de número de diapositiva 3"/>
          <p:cNvSpPr>
            <a:spLocks noGrp="1"/>
          </p:cNvSpPr>
          <p:nvPr>
            <p:ph type="sldNum" sz="quarter" idx="5"/>
          </p:nvPr>
        </p:nvSpPr>
        <p:spPr/>
        <p:txBody>
          <a:bodyPr/>
          <a:lstStyle/>
          <a:p>
            <a:fld id="{C7BF32F4-B7EE-435C-A443-885893FE841E}" type="slidenum">
              <a:rPr lang="es-CO" smtClean="0"/>
              <a:t>180</a:t>
            </a:fld>
            <a:endParaRPr lang="es-CO"/>
          </a:p>
        </p:txBody>
      </p:sp>
    </p:spTree>
    <p:extLst>
      <p:ext uri="{BB962C8B-B14F-4D97-AF65-F5344CB8AC3E}">
        <p14:creationId xmlns:p14="http://schemas.microsoft.com/office/powerpoint/2010/main" val="67728337"/>
      </p:ext>
    </p:extLst>
  </p:cSld>
  <p:clrMapOvr>
    <a:masterClrMapping/>
  </p:clrMapOvr>
</p:notes>
</file>

<file path=ppt/notesSlides/notesSlide1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dirty="0"/>
          </a:p>
        </p:txBody>
      </p:sp>
      <p:sp>
        <p:nvSpPr>
          <p:cNvPr id="4" name="Marcador de número de diapositiva 3"/>
          <p:cNvSpPr>
            <a:spLocks noGrp="1"/>
          </p:cNvSpPr>
          <p:nvPr>
            <p:ph type="sldNum" sz="quarter" idx="5"/>
          </p:nvPr>
        </p:nvSpPr>
        <p:spPr/>
        <p:txBody>
          <a:bodyPr/>
          <a:lstStyle/>
          <a:p>
            <a:fld id="{C7BF32F4-B7EE-435C-A443-885893FE841E}" type="slidenum">
              <a:rPr lang="es-CO" smtClean="0"/>
              <a:t>181</a:t>
            </a:fld>
            <a:endParaRPr lang="es-CO"/>
          </a:p>
        </p:txBody>
      </p:sp>
    </p:spTree>
    <p:extLst>
      <p:ext uri="{BB962C8B-B14F-4D97-AF65-F5344CB8AC3E}">
        <p14:creationId xmlns:p14="http://schemas.microsoft.com/office/powerpoint/2010/main" val="819954616"/>
      </p:ext>
    </p:extLst>
  </p:cSld>
  <p:clrMapOvr>
    <a:masterClrMapping/>
  </p:clrMapOvr>
</p:notes>
</file>

<file path=ppt/notesSlides/notesSlide1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dirty="0"/>
          </a:p>
        </p:txBody>
      </p:sp>
      <p:sp>
        <p:nvSpPr>
          <p:cNvPr id="4" name="Marcador de número de diapositiva 3"/>
          <p:cNvSpPr>
            <a:spLocks noGrp="1"/>
          </p:cNvSpPr>
          <p:nvPr>
            <p:ph type="sldNum" sz="quarter" idx="5"/>
          </p:nvPr>
        </p:nvSpPr>
        <p:spPr/>
        <p:txBody>
          <a:bodyPr/>
          <a:lstStyle/>
          <a:p>
            <a:fld id="{C7BF32F4-B7EE-435C-A443-885893FE841E}" type="slidenum">
              <a:rPr lang="es-CO" smtClean="0"/>
              <a:t>226</a:t>
            </a:fld>
            <a:endParaRPr lang="es-CO"/>
          </a:p>
        </p:txBody>
      </p:sp>
    </p:spTree>
    <p:extLst>
      <p:ext uri="{BB962C8B-B14F-4D97-AF65-F5344CB8AC3E}">
        <p14:creationId xmlns:p14="http://schemas.microsoft.com/office/powerpoint/2010/main" val="971641533"/>
      </p:ext>
    </p:extLst>
  </p:cSld>
  <p:clrMapOvr>
    <a:masterClrMapping/>
  </p:clrMapOvr>
</p:notes>
</file>

<file path=ppt/notesSlides/notesSlide1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dirty="0"/>
          </a:p>
        </p:txBody>
      </p:sp>
      <p:sp>
        <p:nvSpPr>
          <p:cNvPr id="4" name="Marcador de número de diapositiva 3"/>
          <p:cNvSpPr>
            <a:spLocks noGrp="1"/>
          </p:cNvSpPr>
          <p:nvPr>
            <p:ph type="sldNum" sz="quarter" idx="5"/>
          </p:nvPr>
        </p:nvSpPr>
        <p:spPr/>
        <p:txBody>
          <a:bodyPr/>
          <a:lstStyle/>
          <a:p>
            <a:fld id="{C7BF32F4-B7EE-435C-A443-885893FE841E}" type="slidenum">
              <a:rPr lang="es-CO" smtClean="0"/>
              <a:t>227</a:t>
            </a:fld>
            <a:endParaRPr lang="es-CO"/>
          </a:p>
        </p:txBody>
      </p:sp>
    </p:spTree>
    <p:extLst>
      <p:ext uri="{BB962C8B-B14F-4D97-AF65-F5344CB8AC3E}">
        <p14:creationId xmlns:p14="http://schemas.microsoft.com/office/powerpoint/2010/main" val="2552494489"/>
      </p:ext>
    </p:extLst>
  </p:cSld>
  <p:clrMapOvr>
    <a:masterClrMapping/>
  </p:clrMapOvr>
</p:notes>
</file>

<file path=ppt/notesSlides/notesSlide1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dirty="0"/>
          </a:p>
        </p:txBody>
      </p:sp>
      <p:sp>
        <p:nvSpPr>
          <p:cNvPr id="4" name="Marcador de número de diapositiva 3"/>
          <p:cNvSpPr>
            <a:spLocks noGrp="1"/>
          </p:cNvSpPr>
          <p:nvPr>
            <p:ph type="sldNum" sz="quarter" idx="5"/>
          </p:nvPr>
        </p:nvSpPr>
        <p:spPr/>
        <p:txBody>
          <a:bodyPr/>
          <a:lstStyle/>
          <a:p>
            <a:fld id="{C7BF32F4-B7EE-435C-A443-885893FE841E}" type="slidenum">
              <a:rPr lang="es-CO" smtClean="0"/>
              <a:t>228</a:t>
            </a:fld>
            <a:endParaRPr lang="es-CO"/>
          </a:p>
        </p:txBody>
      </p:sp>
    </p:spTree>
    <p:extLst>
      <p:ext uri="{BB962C8B-B14F-4D97-AF65-F5344CB8AC3E}">
        <p14:creationId xmlns:p14="http://schemas.microsoft.com/office/powerpoint/2010/main" val="3880308864"/>
      </p:ext>
    </p:extLst>
  </p:cSld>
  <p:clrMapOvr>
    <a:masterClrMapping/>
  </p:clrMapOvr>
</p:notes>
</file>

<file path=ppt/notesSlides/notesSlide156.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06C7680-84AB-E4F3-3594-4C0A913CE59E}"/>
            </a:ext>
          </a:extLst>
        </p:cNvPr>
        <p:cNvGrpSpPr/>
        <p:nvPr/>
      </p:nvGrpSpPr>
      <p:grpSpPr>
        <a:xfrm>
          <a:off x="0" y="0"/>
          <a:ext cx="0" cy="0"/>
          <a:chOff x="0" y="0"/>
          <a:chExt cx="0" cy="0"/>
        </a:xfrm>
      </p:grpSpPr>
      <p:sp>
        <p:nvSpPr>
          <p:cNvPr id="2" name="Marcador de imagen de diapositiva 1">
            <a:extLst>
              <a:ext uri="{FF2B5EF4-FFF2-40B4-BE49-F238E27FC236}">
                <a16:creationId xmlns:a16="http://schemas.microsoft.com/office/drawing/2014/main" id="{387B29ED-9F95-46F1-489D-BF979AF6D8BE}"/>
              </a:ext>
            </a:extLst>
          </p:cNvPr>
          <p:cNvSpPr>
            <a:spLocks noGrp="1" noRot="1" noChangeAspect="1"/>
          </p:cNvSpPr>
          <p:nvPr>
            <p:ph type="sldImg"/>
          </p:nvPr>
        </p:nvSpPr>
        <p:spPr/>
      </p:sp>
      <p:sp>
        <p:nvSpPr>
          <p:cNvPr id="3" name="Marcador de notas 2">
            <a:extLst>
              <a:ext uri="{FF2B5EF4-FFF2-40B4-BE49-F238E27FC236}">
                <a16:creationId xmlns:a16="http://schemas.microsoft.com/office/drawing/2014/main" id="{9B78DA90-C38D-F9A3-BFE8-F6A69C78A4D8}"/>
              </a:ext>
            </a:extLst>
          </p:cNvPr>
          <p:cNvSpPr>
            <a:spLocks noGrp="1"/>
          </p:cNvSpPr>
          <p:nvPr>
            <p:ph type="body" idx="1"/>
          </p:nvPr>
        </p:nvSpPr>
        <p:spPr/>
        <p:txBody>
          <a:bodyPr/>
          <a:lstStyle/>
          <a:p>
            <a:endParaRPr lang="es-CO" dirty="0"/>
          </a:p>
        </p:txBody>
      </p:sp>
      <p:sp>
        <p:nvSpPr>
          <p:cNvPr id="4" name="Marcador de número de diapositiva 3">
            <a:extLst>
              <a:ext uri="{FF2B5EF4-FFF2-40B4-BE49-F238E27FC236}">
                <a16:creationId xmlns:a16="http://schemas.microsoft.com/office/drawing/2014/main" id="{424B78D4-C719-09C7-7DCD-E54009030EBF}"/>
              </a:ext>
            </a:extLst>
          </p:cNvPr>
          <p:cNvSpPr>
            <a:spLocks noGrp="1"/>
          </p:cNvSpPr>
          <p:nvPr>
            <p:ph type="sldNum" sz="quarter" idx="5"/>
          </p:nvPr>
        </p:nvSpPr>
        <p:spPr/>
        <p:txBody>
          <a:bodyPr/>
          <a:lstStyle/>
          <a:p>
            <a:fld id="{C7BF32F4-B7EE-435C-A443-885893FE841E}" type="slidenum">
              <a:rPr lang="es-CO" smtClean="0"/>
              <a:t>229</a:t>
            </a:fld>
            <a:endParaRPr lang="es-CO"/>
          </a:p>
        </p:txBody>
      </p:sp>
    </p:spTree>
    <p:extLst>
      <p:ext uri="{BB962C8B-B14F-4D97-AF65-F5344CB8AC3E}">
        <p14:creationId xmlns:p14="http://schemas.microsoft.com/office/powerpoint/2010/main" val="4216941682"/>
      </p:ext>
    </p:extLst>
  </p:cSld>
  <p:clrMapOvr>
    <a:masterClrMapping/>
  </p:clrMapOvr>
</p:notes>
</file>

<file path=ppt/notesSlides/notesSlide157.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06C7680-84AB-E4F3-3594-4C0A913CE59E}"/>
            </a:ext>
          </a:extLst>
        </p:cNvPr>
        <p:cNvGrpSpPr/>
        <p:nvPr/>
      </p:nvGrpSpPr>
      <p:grpSpPr>
        <a:xfrm>
          <a:off x="0" y="0"/>
          <a:ext cx="0" cy="0"/>
          <a:chOff x="0" y="0"/>
          <a:chExt cx="0" cy="0"/>
        </a:xfrm>
      </p:grpSpPr>
      <p:sp>
        <p:nvSpPr>
          <p:cNvPr id="2" name="Marcador de imagen de diapositiva 1">
            <a:extLst>
              <a:ext uri="{FF2B5EF4-FFF2-40B4-BE49-F238E27FC236}">
                <a16:creationId xmlns:a16="http://schemas.microsoft.com/office/drawing/2014/main" id="{387B29ED-9F95-46F1-489D-BF979AF6D8BE}"/>
              </a:ext>
            </a:extLst>
          </p:cNvPr>
          <p:cNvSpPr>
            <a:spLocks noGrp="1" noRot="1" noChangeAspect="1"/>
          </p:cNvSpPr>
          <p:nvPr>
            <p:ph type="sldImg"/>
          </p:nvPr>
        </p:nvSpPr>
        <p:spPr/>
      </p:sp>
      <p:sp>
        <p:nvSpPr>
          <p:cNvPr id="3" name="Marcador de notas 2">
            <a:extLst>
              <a:ext uri="{FF2B5EF4-FFF2-40B4-BE49-F238E27FC236}">
                <a16:creationId xmlns:a16="http://schemas.microsoft.com/office/drawing/2014/main" id="{9B78DA90-C38D-F9A3-BFE8-F6A69C78A4D8}"/>
              </a:ext>
            </a:extLst>
          </p:cNvPr>
          <p:cNvSpPr>
            <a:spLocks noGrp="1"/>
          </p:cNvSpPr>
          <p:nvPr>
            <p:ph type="body" idx="1"/>
          </p:nvPr>
        </p:nvSpPr>
        <p:spPr/>
        <p:txBody>
          <a:bodyPr/>
          <a:lstStyle/>
          <a:p>
            <a:endParaRPr lang="es-CO" dirty="0"/>
          </a:p>
        </p:txBody>
      </p:sp>
      <p:sp>
        <p:nvSpPr>
          <p:cNvPr id="4" name="Marcador de número de diapositiva 3">
            <a:extLst>
              <a:ext uri="{FF2B5EF4-FFF2-40B4-BE49-F238E27FC236}">
                <a16:creationId xmlns:a16="http://schemas.microsoft.com/office/drawing/2014/main" id="{424B78D4-C719-09C7-7DCD-E54009030EBF}"/>
              </a:ext>
            </a:extLst>
          </p:cNvPr>
          <p:cNvSpPr>
            <a:spLocks noGrp="1"/>
          </p:cNvSpPr>
          <p:nvPr>
            <p:ph type="sldNum" sz="quarter" idx="5"/>
          </p:nvPr>
        </p:nvSpPr>
        <p:spPr/>
        <p:txBody>
          <a:bodyPr/>
          <a:lstStyle/>
          <a:p>
            <a:fld id="{C7BF32F4-B7EE-435C-A443-885893FE841E}" type="slidenum">
              <a:rPr lang="es-CO" smtClean="0"/>
              <a:t>230</a:t>
            </a:fld>
            <a:endParaRPr lang="es-CO"/>
          </a:p>
        </p:txBody>
      </p:sp>
    </p:spTree>
    <p:extLst>
      <p:ext uri="{BB962C8B-B14F-4D97-AF65-F5344CB8AC3E}">
        <p14:creationId xmlns:p14="http://schemas.microsoft.com/office/powerpoint/2010/main" val="537418005"/>
      </p:ext>
    </p:extLst>
  </p:cSld>
  <p:clrMapOvr>
    <a:masterClrMapping/>
  </p:clrMapOvr>
</p:notes>
</file>

<file path=ppt/notesSlides/notesSlide1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dirty="0"/>
          </a:p>
        </p:txBody>
      </p:sp>
      <p:sp>
        <p:nvSpPr>
          <p:cNvPr id="4" name="Marcador de número de diapositiva 3"/>
          <p:cNvSpPr>
            <a:spLocks noGrp="1"/>
          </p:cNvSpPr>
          <p:nvPr>
            <p:ph type="sldNum" sz="quarter" idx="5"/>
          </p:nvPr>
        </p:nvSpPr>
        <p:spPr/>
        <p:txBody>
          <a:bodyPr/>
          <a:lstStyle/>
          <a:p>
            <a:fld id="{C7BF32F4-B7EE-435C-A443-885893FE841E}" type="slidenum">
              <a:rPr lang="es-CO" smtClean="0"/>
              <a:t>231</a:t>
            </a:fld>
            <a:endParaRPr lang="es-CO"/>
          </a:p>
        </p:txBody>
      </p:sp>
    </p:spTree>
    <p:extLst>
      <p:ext uri="{BB962C8B-B14F-4D97-AF65-F5344CB8AC3E}">
        <p14:creationId xmlns:p14="http://schemas.microsoft.com/office/powerpoint/2010/main" val="2360969547"/>
      </p:ext>
    </p:extLst>
  </p:cSld>
  <p:clrMapOvr>
    <a:masterClrMapping/>
  </p:clrMapOvr>
</p:notes>
</file>

<file path=ppt/notesSlides/notesSlide1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dirty="0"/>
          </a:p>
        </p:txBody>
      </p:sp>
      <p:sp>
        <p:nvSpPr>
          <p:cNvPr id="4" name="Marcador de número de diapositiva 3"/>
          <p:cNvSpPr>
            <a:spLocks noGrp="1"/>
          </p:cNvSpPr>
          <p:nvPr>
            <p:ph type="sldNum" sz="quarter" idx="5"/>
          </p:nvPr>
        </p:nvSpPr>
        <p:spPr/>
        <p:txBody>
          <a:bodyPr/>
          <a:lstStyle/>
          <a:p>
            <a:fld id="{C7BF32F4-B7EE-435C-A443-885893FE841E}" type="slidenum">
              <a:rPr lang="es-CO" smtClean="0"/>
              <a:t>232</a:t>
            </a:fld>
            <a:endParaRPr lang="es-CO"/>
          </a:p>
        </p:txBody>
      </p:sp>
    </p:spTree>
    <p:extLst>
      <p:ext uri="{BB962C8B-B14F-4D97-AF65-F5344CB8AC3E}">
        <p14:creationId xmlns:p14="http://schemas.microsoft.com/office/powerpoint/2010/main" val="1958305859"/>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7AF78CF3-BDC2-4027-AAF6-AEE4FB847F16}" type="slidenum">
              <a:rPr lang="es-CO" smtClean="0"/>
              <a:t>19</a:t>
            </a:fld>
            <a:endParaRPr lang="es-CO"/>
          </a:p>
        </p:txBody>
      </p:sp>
    </p:spTree>
    <p:extLst>
      <p:ext uri="{BB962C8B-B14F-4D97-AF65-F5344CB8AC3E}">
        <p14:creationId xmlns:p14="http://schemas.microsoft.com/office/powerpoint/2010/main" val="2081626782"/>
      </p:ext>
    </p:extLst>
  </p:cSld>
  <p:clrMapOvr>
    <a:masterClrMapping/>
  </p:clrMapOvr>
</p:notes>
</file>

<file path=ppt/notesSlides/notesSlide1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C7BF32F4-B7EE-435C-A443-885893FE841E}" type="slidenum">
              <a:rPr lang="es-CO" smtClean="0"/>
              <a:t>233</a:t>
            </a:fld>
            <a:endParaRPr lang="es-CO"/>
          </a:p>
        </p:txBody>
      </p:sp>
    </p:spTree>
    <p:extLst>
      <p:ext uri="{BB962C8B-B14F-4D97-AF65-F5344CB8AC3E}">
        <p14:creationId xmlns:p14="http://schemas.microsoft.com/office/powerpoint/2010/main" val="597747173"/>
      </p:ext>
    </p:extLst>
  </p:cSld>
  <p:clrMapOvr>
    <a:masterClrMapping/>
  </p:clrMapOvr>
</p:notes>
</file>

<file path=ppt/notesSlides/notesSlide1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dirty="0"/>
          </a:p>
        </p:txBody>
      </p:sp>
      <p:sp>
        <p:nvSpPr>
          <p:cNvPr id="4" name="Marcador de número de diapositiva 3"/>
          <p:cNvSpPr>
            <a:spLocks noGrp="1"/>
          </p:cNvSpPr>
          <p:nvPr>
            <p:ph type="sldNum" sz="quarter" idx="10"/>
          </p:nvPr>
        </p:nvSpPr>
        <p:spPr/>
        <p:txBody>
          <a:bodyPr/>
          <a:lstStyle/>
          <a:p>
            <a:fld id="{50747B3F-16BC-493C-BA92-605D873F74D2}" type="slidenum">
              <a:rPr lang="es-CO" smtClean="0"/>
              <a:t>238</a:t>
            </a:fld>
            <a:endParaRPr lang="es-CO" dirty="0"/>
          </a:p>
        </p:txBody>
      </p:sp>
    </p:spTree>
    <p:extLst>
      <p:ext uri="{BB962C8B-B14F-4D97-AF65-F5344CB8AC3E}">
        <p14:creationId xmlns:p14="http://schemas.microsoft.com/office/powerpoint/2010/main" val="1847243098"/>
      </p:ext>
    </p:extLst>
  </p:cSld>
  <p:clrMapOvr>
    <a:masterClrMapping/>
  </p:clrMapOvr>
</p:notes>
</file>

<file path=ppt/notesSlides/notesSlide1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dirty="0"/>
          </a:p>
        </p:txBody>
      </p:sp>
      <p:sp>
        <p:nvSpPr>
          <p:cNvPr id="4" name="Marcador de número de diapositiva 3"/>
          <p:cNvSpPr>
            <a:spLocks noGrp="1"/>
          </p:cNvSpPr>
          <p:nvPr>
            <p:ph type="sldNum" sz="quarter" idx="10"/>
          </p:nvPr>
        </p:nvSpPr>
        <p:spPr/>
        <p:txBody>
          <a:bodyPr/>
          <a:lstStyle/>
          <a:p>
            <a:fld id="{50747B3F-16BC-493C-BA92-605D873F74D2}" type="slidenum">
              <a:rPr lang="es-CO" smtClean="0"/>
              <a:t>242</a:t>
            </a:fld>
            <a:endParaRPr lang="es-CO" dirty="0"/>
          </a:p>
        </p:txBody>
      </p:sp>
    </p:spTree>
    <p:extLst>
      <p:ext uri="{BB962C8B-B14F-4D97-AF65-F5344CB8AC3E}">
        <p14:creationId xmlns:p14="http://schemas.microsoft.com/office/powerpoint/2010/main" val="1984376937"/>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7AF78CF3-BDC2-4027-AAF6-AEE4FB847F16}" type="slidenum">
              <a:rPr lang="es-CO" smtClean="0"/>
              <a:t>20</a:t>
            </a:fld>
            <a:endParaRPr lang="es-CO"/>
          </a:p>
        </p:txBody>
      </p:sp>
    </p:spTree>
    <p:extLst>
      <p:ext uri="{BB962C8B-B14F-4D97-AF65-F5344CB8AC3E}">
        <p14:creationId xmlns:p14="http://schemas.microsoft.com/office/powerpoint/2010/main" val="890940137"/>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7AF78CF3-BDC2-4027-AAF6-AEE4FB847F16}" type="slidenum">
              <a:rPr lang="es-CO" smtClean="0"/>
              <a:t>21</a:t>
            </a:fld>
            <a:endParaRPr lang="es-CO"/>
          </a:p>
        </p:txBody>
      </p:sp>
    </p:spTree>
    <p:extLst>
      <p:ext uri="{BB962C8B-B14F-4D97-AF65-F5344CB8AC3E}">
        <p14:creationId xmlns:p14="http://schemas.microsoft.com/office/powerpoint/2010/main" val="2039306934"/>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7AF78CF3-BDC2-4027-AAF6-AEE4FB847F16}" type="slidenum">
              <a:rPr lang="es-CO" smtClean="0"/>
              <a:t>22</a:t>
            </a:fld>
            <a:endParaRPr lang="es-CO"/>
          </a:p>
        </p:txBody>
      </p:sp>
    </p:spTree>
    <p:extLst>
      <p:ext uri="{BB962C8B-B14F-4D97-AF65-F5344CB8AC3E}">
        <p14:creationId xmlns:p14="http://schemas.microsoft.com/office/powerpoint/2010/main" val="122151067"/>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7AF78CF3-BDC2-4027-AAF6-AEE4FB847F16}" type="slidenum">
              <a:rPr kumimoji="0" lang="es-CO"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a:t>
            </a:fld>
            <a:endParaRPr kumimoji="0" lang="es-CO"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379915319"/>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17DB48F-762F-443A-BEA1-28EB85CF0445}" type="slidenum">
              <a:rPr kumimoji="0" lang="es-CO"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23</a:t>
            </a:fld>
            <a:endParaRPr kumimoji="0" lang="es-CO"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331715783"/>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17DB48F-762F-443A-BEA1-28EB85CF0445}" type="slidenum">
              <a:rPr kumimoji="0" lang="es-CO"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24</a:t>
            </a:fld>
            <a:endParaRPr kumimoji="0" lang="es-CO"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9307149"/>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17DB48F-762F-443A-BEA1-28EB85CF0445}" type="slidenum">
              <a:rPr kumimoji="0" lang="es-CO"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25</a:t>
            </a:fld>
            <a:endParaRPr kumimoji="0" lang="es-CO"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006321850"/>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17DB48F-762F-443A-BEA1-28EB85CF0445}" type="slidenum">
              <a:rPr kumimoji="0" lang="es-CO"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26</a:t>
            </a:fld>
            <a:endParaRPr kumimoji="0" lang="es-CO"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703158883"/>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17DB48F-762F-443A-BEA1-28EB85CF0445}" type="slidenum">
              <a:rPr kumimoji="0" lang="es-CO"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27</a:t>
            </a:fld>
            <a:endParaRPr kumimoji="0" lang="es-CO"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168487010"/>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fld id="{50747B3F-16BC-493C-BA92-605D873F74D2}" type="slidenum">
              <a:rPr lang="es-CO" smtClean="0"/>
              <a:t>28</a:t>
            </a:fld>
            <a:endParaRPr lang="es-CO"/>
          </a:p>
        </p:txBody>
      </p:sp>
    </p:spTree>
    <p:extLst>
      <p:ext uri="{BB962C8B-B14F-4D97-AF65-F5344CB8AC3E}">
        <p14:creationId xmlns:p14="http://schemas.microsoft.com/office/powerpoint/2010/main" val="581824924"/>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fld id="{50747B3F-16BC-493C-BA92-605D873F74D2}" type="slidenum">
              <a:rPr lang="es-CO" smtClean="0"/>
              <a:t>29</a:t>
            </a:fld>
            <a:endParaRPr lang="es-CO"/>
          </a:p>
        </p:txBody>
      </p:sp>
    </p:spTree>
    <p:extLst>
      <p:ext uri="{BB962C8B-B14F-4D97-AF65-F5344CB8AC3E}">
        <p14:creationId xmlns:p14="http://schemas.microsoft.com/office/powerpoint/2010/main" val="2194297192"/>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7AF78CF3-BDC2-4027-AAF6-AEE4FB847F16}" type="slidenum">
              <a:rPr kumimoji="0" lang="es-CO"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30</a:t>
            </a:fld>
            <a:endParaRPr kumimoji="0" lang="es-CO"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566515455"/>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0747B3F-16BC-493C-BA92-605D873F74D2}" type="slidenum">
              <a:rPr kumimoji="0" lang="es-CO"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34</a:t>
            </a:fld>
            <a:endParaRPr kumimoji="0" lang="es-CO"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322815034"/>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0747B3F-16BC-493C-BA92-605D873F74D2}" type="slidenum">
              <a:rPr kumimoji="0" lang="es-CO"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35</a:t>
            </a:fld>
            <a:endParaRPr kumimoji="0" lang="es-CO"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132365754"/>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7AF78CF3-BDC2-4027-AAF6-AEE4FB847F16}" type="slidenum">
              <a:rPr lang="es-CO" smtClean="0"/>
              <a:t>5</a:t>
            </a:fld>
            <a:endParaRPr lang="es-CO"/>
          </a:p>
        </p:txBody>
      </p:sp>
    </p:spTree>
    <p:extLst>
      <p:ext uri="{BB962C8B-B14F-4D97-AF65-F5344CB8AC3E}">
        <p14:creationId xmlns:p14="http://schemas.microsoft.com/office/powerpoint/2010/main" val="721913146"/>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0747B3F-16BC-493C-BA92-605D873F74D2}" type="slidenum">
              <a:rPr kumimoji="0" lang="es-CO"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36</a:t>
            </a:fld>
            <a:endParaRPr kumimoji="0" lang="es-CO"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806055939"/>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0747B3F-16BC-493C-BA92-605D873F74D2}" type="slidenum">
              <a:rPr kumimoji="0" lang="es-CO"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37</a:t>
            </a:fld>
            <a:endParaRPr kumimoji="0" lang="es-CO"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703528937"/>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0747B3F-16BC-493C-BA92-605D873F74D2}" type="slidenum">
              <a:rPr kumimoji="0" lang="es-CO"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38</a:t>
            </a:fld>
            <a:endParaRPr kumimoji="0" lang="es-CO"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044995122"/>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7AF78CF3-BDC2-4027-AAF6-AEE4FB847F16}" type="slidenum">
              <a:rPr lang="es-CO" smtClean="0"/>
              <a:t>41</a:t>
            </a:fld>
            <a:endParaRPr lang="es-CO"/>
          </a:p>
        </p:txBody>
      </p:sp>
    </p:spTree>
    <p:extLst>
      <p:ext uri="{BB962C8B-B14F-4D97-AF65-F5344CB8AC3E}">
        <p14:creationId xmlns:p14="http://schemas.microsoft.com/office/powerpoint/2010/main" val="3243853633"/>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7AF78CF3-BDC2-4027-AAF6-AEE4FB847F16}" type="slidenum">
              <a:rPr lang="es-CO" smtClean="0"/>
              <a:t>42</a:t>
            </a:fld>
            <a:endParaRPr lang="es-CO"/>
          </a:p>
        </p:txBody>
      </p:sp>
    </p:spTree>
    <p:extLst>
      <p:ext uri="{BB962C8B-B14F-4D97-AF65-F5344CB8AC3E}">
        <p14:creationId xmlns:p14="http://schemas.microsoft.com/office/powerpoint/2010/main" val="3367346087"/>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7AF78CF3-BDC2-4027-AAF6-AEE4FB847F16}" type="slidenum">
              <a:rPr lang="es-CO" smtClean="0"/>
              <a:t>43</a:t>
            </a:fld>
            <a:endParaRPr lang="es-CO"/>
          </a:p>
        </p:txBody>
      </p:sp>
    </p:spTree>
    <p:extLst>
      <p:ext uri="{BB962C8B-B14F-4D97-AF65-F5344CB8AC3E}">
        <p14:creationId xmlns:p14="http://schemas.microsoft.com/office/powerpoint/2010/main" val="2348396281"/>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7AF78CF3-BDC2-4027-AAF6-AEE4FB847F16}" type="slidenum">
              <a:rPr lang="es-CO" smtClean="0"/>
              <a:t>44</a:t>
            </a:fld>
            <a:endParaRPr lang="es-CO"/>
          </a:p>
        </p:txBody>
      </p:sp>
    </p:spTree>
    <p:extLst>
      <p:ext uri="{BB962C8B-B14F-4D97-AF65-F5344CB8AC3E}">
        <p14:creationId xmlns:p14="http://schemas.microsoft.com/office/powerpoint/2010/main" val="2833746627"/>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71EBBAD-7CEF-B66F-F726-D3AC61D59149}"/>
            </a:ext>
          </a:extLst>
        </p:cNvPr>
        <p:cNvGrpSpPr/>
        <p:nvPr/>
      </p:nvGrpSpPr>
      <p:grpSpPr>
        <a:xfrm>
          <a:off x="0" y="0"/>
          <a:ext cx="0" cy="0"/>
          <a:chOff x="0" y="0"/>
          <a:chExt cx="0" cy="0"/>
        </a:xfrm>
      </p:grpSpPr>
      <p:sp>
        <p:nvSpPr>
          <p:cNvPr id="2" name="Marcador de imagen de diapositiva 1">
            <a:extLst>
              <a:ext uri="{FF2B5EF4-FFF2-40B4-BE49-F238E27FC236}">
                <a16:creationId xmlns:a16="http://schemas.microsoft.com/office/drawing/2014/main" id="{1D666562-4875-9A8E-FFB5-3397E2D198DE}"/>
              </a:ext>
            </a:extLst>
          </p:cNvPr>
          <p:cNvSpPr>
            <a:spLocks noGrp="1" noRot="1" noChangeAspect="1"/>
          </p:cNvSpPr>
          <p:nvPr>
            <p:ph type="sldImg"/>
          </p:nvPr>
        </p:nvSpPr>
        <p:spPr/>
      </p:sp>
      <p:sp>
        <p:nvSpPr>
          <p:cNvPr id="3" name="Marcador de notas 2">
            <a:extLst>
              <a:ext uri="{FF2B5EF4-FFF2-40B4-BE49-F238E27FC236}">
                <a16:creationId xmlns:a16="http://schemas.microsoft.com/office/drawing/2014/main" id="{39B24F85-8EC5-9E64-EE5B-FD7C1026B39E}"/>
              </a:ext>
            </a:extLst>
          </p:cNvPr>
          <p:cNvSpPr>
            <a:spLocks noGrp="1"/>
          </p:cNvSpPr>
          <p:nvPr>
            <p:ph type="body" idx="1"/>
          </p:nvPr>
        </p:nvSpPr>
        <p:spPr/>
        <p:txBody>
          <a:bodyPr/>
          <a:lstStyle/>
          <a:p>
            <a:endParaRPr lang="es-CO"/>
          </a:p>
        </p:txBody>
      </p:sp>
      <p:sp>
        <p:nvSpPr>
          <p:cNvPr id="4" name="Marcador de número de diapositiva 3">
            <a:extLst>
              <a:ext uri="{FF2B5EF4-FFF2-40B4-BE49-F238E27FC236}">
                <a16:creationId xmlns:a16="http://schemas.microsoft.com/office/drawing/2014/main" id="{497F8232-7C0C-1751-1497-6D6676046CF5}"/>
              </a:ext>
            </a:extLst>
          </p:cNvPr>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0747B3F-16BC-493C-BA92-605D873F74D2}" type="slidenum">
              <a:rPr kumimoji="0" lang="es-CO"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48</a:t>
            </a:fld>
            <a:endParaRPr kumimoji="0" lang="es-CO"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753911488"/>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715DE2A-4A36-401E-FD81-5C7FEC51536D}"/>
            </a:ext>
          </a:extLst>
        </p:cNvPr>
        <p:cNvGrpSpPr/>
        <p:nvPr/>
      </p:nvGrpSpPr>
      <p:grpSpPr>
        <a:xfrm>
          <a:off x="0" y="0"/>
          <a:ext cx="0" cy="0"/>
          <a:chOff x="0" y="0"/>
          <a:chExt cx="0" cy="0"/>
        </a:xfrm>
      </p:grpSpPr>
      <p:sp>
        <p:nvSpPr>
          <p:cNvPr id="2" name="Marcador de imagen de diapositiva 1">
            <a:extLst>
              <a:ext uri="{FF2B5EF4-FFF2-40B4-BE49-F238E27FC236}">
                <a16:creationId xmlns:a16="http://schemas.microsoft.com/office/drawing/2014/main" id="{75EEBA50-79D0-E560-BF4D-21DC5372FDBE}"/>
              </a:ext>
            </a:extLst>
          </p:cNvPr>
          <p:cNvSpPr>
            <a:spLocks noGrp="1" noRot="1" noChangeAspect="1"/>
          </p:cNvSpPr>
          <p:nvPr>
            <p:ph type="sldImg"/>
          </p:nvPr>
        </p:nvSpPr>
        <p:spPr/>
      </p:sp>
      <p:sp>
        <p:nvSpPr>
          <p:cNvPr id="3" name="Marcador de notas 2">
            <a:extLst>
              <a:ext uri="{FF2B5EF4-FFF2-40B4-BE49-F238E27FC236}">
                <a16:creationId xmlns:a16="http://schemas.microsoft.com/office/drawing/2014/main" id="{B9EB23F9-E65F-64C1-6F42-A69F305AA32D}"/>
              </a:ext>
            </a:extLst>
          </p:cNvPr>
          <p:cNvSpPr>
            <a:spLocks noGrp="1"/>
          </p:cNvSpPr>
          <p:nvPr>
            <p:ph type="body" idx="1"/>
          </p:nvPr>
        </p:nvSpPr>
        <p:spPr/>
        <p:txBody>
          <a:bodyPr/>
          <a:lstStyle/>
          <a:p>
            <a:endParaRPr lang="es-CO"/>
          </a:p>
        </p:txBody>
      </p:sp>
      <p:sp>
        <p:nvSpPr>
          <p:cNvPr id="4" name="Marcador de número de diapositiva 3">
            <a:extLst>
              <a:ext uri="{FF2B5EF4-FFF2-40B4-BE49-F238E27FC236}">
                <a16:creationId xmlns:a16="http://schemas.microsoft.com/office/drawing/2014/main" id="{5399006E-D87C-74AA-E0AE-FC95CD7A85F9}"/>
              </a:ext>
            </a:extLst>
          </p:cNvPr>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0747B3F-16BC-493C-BA92-605D873F74D2}" type="slidenum">
              <a:rPr kumimoji="0" lang="es-CO"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49</a:t>
            </a:fld>
            <a:endParaRPr kumimoji="0" lang="es-CO"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056704899"/>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3F20ED4-F0AC-9605-C6B0-B5A05B96A418}"/>
            </a:ext>
          </a:extLst>
        </p:cNvPr>
        <p:cNvGrpSpPr/>
        <p:nvPr/>
      </p:nvGrpSpPr>
      <p:grpSpPr>
        <a:xfrm>
          <a:off x="0" y="0"/>
          <a:ext cx="0" cy="0"/>
          <a:chOff x="0" y="0"/>
          <a:chExt cx="0" cy="0"/>
        </a:xfrm>
      </p:grpSpPr>
      <p:sp>
        <p:nvSpPr>
          <p:cNvPr id="2" name="Marcador de imagen de diapositiva 1">
            <a:extLst>
              <a:ext uri="{FF2B5EF4-FFF2-40B4-BE49-F238E27FC236}">
                <a16:creationId xmlns:a16="http://schemas.microsoft.com/office/drawing/2014/main" id="{27924B45-D29F-EC9F-CF9E-0AC776EA2A8A}"/>
              </a:ext>
            </a:extLst>
          </p:cNvPr>
          <p:cNvSpPr>
            <a:spLocks noGrp="1" noRot="1" noChangeAspect="1"/>
          </p:cNvSpPr>
          <p:nvPr>
            <p:ph type="sldImg"/>
          </p:nvPr>
        </p:nvSpPr>
        <p:spPr/>
      </p:sp>
      <p:sp>
        <p:nvSpPr>
          <p:cNvPr id="3" name="Marcador de notas 2">
            <a:extLst>
              <a:ext uri="{FF2B5EF4-FFF2-40B4-BE49-F238E27FC236}">
                <a16:creationId xmlns:a16="http://schemas.microsoft.com/office/drawing/2014/main" id="{07D8488E-7E58-A574-3C4B-7D761BD85321}"/>
              </a:ext>
            </a:extLst>
          </p:cNvPr>
          <p:cNvSpPr>
            <a:spLocks noGrp="1"/>
          </p:cNvSpPr>
          <p:nvPr>
            <p:ph type="body" idx="1"/>
          </p:nvPr>
        </p:nvSpPr>
        <p:spPr/>
        <p:txBody>
          <a:bodyPr/>
          <a:lstStyle/>
          <a:p>
            <a:endParaRPr lang="es-CO"/>
          </a:p>
        </p:txBody>
      </p:sp>
      <p:sp>
        <p:nvSpPr>
          <p:cNvPr id="4" name="Marcador de número de diapositiva 3">
            <a:extLst>
              <a:ext uri="{FF2B5EF4-FFF2-40B4-BE49-F238E27FC236}">
                <a16:creationId xmlns:a16="http://schemas.microsoft.com/office/drawing/2014/main" id="{9614AF07-A51B-9A49-DA0D-A8DF22AA45F5}"/>
              </a:ext>
            </a:extLst>
          </p:cNvPr>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0747B3F-16BC-493C-BA92-605D873F74D2}" type="slidenum">
              <a:rPr kumimoji="0" lang="es-CO"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50</a:t>
            </a:fld>
            <a:endParaRPr kumimoji="0" lang="es-CO"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970480445"/>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7AF78CF3-BDC2-4027-AAF6-AEE4FB847F16}" type="slidenum">
              <a:rPr lang="es-CO" smtClean="0"/>
              <a:t>6</a:t>
            </a:fld>
            <a:endParaRPr lang="es-CO"/>
          </a:p>
        </p:txBody>
      </p:sp>
    </p:spTree>
    <p:extLst>
      <p:ext uri="{BB962C8B-B14F-4D97-AF65-F5344CB8AC3E}">
        <p14:creationId xmlns:p14="http://schemas.microsoft.com/office/powerpoint/2010/main" val="3159309240"/>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5D8FF8D-3CEB-7165-FCC3-288257C7B242}"/>
            </a:ext>
          </a:extLst>
        </p:cNvPr>
        <p:cNvGrpSpPr/>
        <p:nvPr/>
      </p:nvGrpSpPr>
      <p:grpSpPr>
        <a:xfrm>
          <a:off x="0" y="0"/>
          <a:ext cx="0" cy="0"/>
          <a:chOff x="0" y="0"/>
          <a:chExt cx="0" cy="0"/>
        </a:xfrm>
      </p:grpSpPr>
      <p:sp>
        <p:nvSpPr>
          <p:cNvPr id="2" name="Marcador de imagen de diapositiva 1">
            <a:extLst>
              <a:ext uri="{FF2B5EF4-FFF2-40B4-BE49-F238E27FC236}">
                <a16:creationId xmlns:a16="http://schemas.microsoft.com/office/drawing/2014/main" id="{52FFF0D1-7CED-E83C-6E6D-A73D4E651D35}"/>
              </a:ext>
            </a:extLst>
          </p:cNvPr>
          <p:cNvSpPr>
            <a:spLocks noGrp="1" noRot="1" noChangeAspect="1"/>
          </p:cNvSpPr>
          <p:nvPr>
            <p:ph type="sldImg"/>
          </p:nvPr>
        </p:nvSpPr>
        <p:spPr/>
      </p:sp>
      <p:sp>
        <p:nvSpPr>
          <p:cNvPr id="3" name="Marcador de notas 2">
            <a:extLst>
              <a:ext uri="{FF2B5EF4-FFF2-40B4-BE49-F238E27FC236}">
                <a16:creationId xmlns:a16="http://schemas.microsoft.com/office/drawing/2014/main" id="{F48B8A9B-9623-EF38-C7BD-597C081C06D3}"/>
              </a:ext>
            </a:extLst>
          </p:cNvPr>
          <p:cNvSpPr>
            <a:spLocks noGrp="1"/>
          </p:cNvSpPr>
          <p:nvPr>
            <p:ph type="body" idx="1"/>
          </p:nvPr>
        </p:nvSpPr>
        <p:spPr/>
        <p:txBody>
          <a:bodyPr/>
          <a:lstStyle/>
          <a:p>
            <a:endParaRPr lang="es-CO"/>
          </a:p>
        </p:txBody>
      </p:sp>
      <p:sp>
        <p:nvSpPr>
          <p:cNvPr id="4" name="Marcador de número de diapositiva 3">
            <a:extLst>
              <a:ext uri="{FF2B5EF4-FFF2-40B4-BE49-F238E27FC236}">
                <a16:creationId xmlns:a16="http://schemas.microsoft.com/office/drawing/2014/main" id="{CB9F1F74-F463-DE9E-9989-5C6E01A37425}"/>
              </a:ext>
            </a:extLst>
          </p:cNvPr>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0747B3F-16BC-493C-BA92-605D873F74D2}" type="slidenum">
              <a:rPr kumimoji="0" lang="es-CO"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51</a:t>
            </a:fld>
            <a:endParaRPr kumimoji="0" lang="es-CO"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496260404"/>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292F980-22F7-6C14-5A28-BF433EC5968C}"/>
            </a:ext>
          </a:extLst>
        </p:cNvPr>
        <p:cNvGrpSpPr/>
        <p:nvPr/>
      </p:nvGrpSpPr>
      <p:grpSpPr>
        <a:xfrm>
          <a:off x="0" y="0"/>
          <a:ext cx="0" cy="0"/>
          <a:chOff x="0" y="0"/>
          <a:chExt cx="0" cy="0"/>
        </a:xfrm>
      </p:grpSpPr>
      <p:sp>
        <p:nvSpPr>
          <p:cNvPr id="2" name="Marcador de imagen de diapositiva 1">
            <a:extLst>
              <a:ext uri="{FF2B5EF4-FFF2-40B4-BE49-F238E27FC236}">
                <a16:creationId xmlns:a16="http://schemas.microsoft.com/office/drawing/2014/main" id="{654BC64E-7983-E718-4663-F702CD15A153}"/>
              </a:ext>
            </a:extLst>
          </p:cNvPr>
          <p:cNvSpPr>
            <a:spLocks noGrp="1" noRot="1" noChangeAspect="1"/>
          </p:cNvSpPr>
          <p:nvPr>
            <p:ph type="sldImg"/>
          </p:nvPr>
        </p:nvSpPr>
        <p:spPr/>
      </p:sp>
      <p:sp>
        <p:nvSpPr>
          <p:cNvPr id="3" name="Marcador de notas 2">
            <a:extLst>
              <a:ext uri="{FF2B5EF4-FFF2-40B4-BE49-F238E27FC236}">
                <a16:creationId xmlns:a16="http://schemas.microsoft.com/office/drawing/2014/main" id="{940BDC53-C4AF-D8D2-7875-A1AD25B5E259}"/>
              </a:ext>
            </a:extLst>
          </p:cNvPr>
          <p:cNvSpPr>
            <a:spLocks noGrp="1"/>
          </p:cNvSpPr>
          <p:nvPr>
            <p:ph type="body" idx="1"/>
          </p:nvPr>
        </p:nvSpPr>
        <p:spPr/>
        <p:txBody>
          <a:bodyPr/>
          <a:lstStyle/>
          <a:p>
            <a:endParaRPr lang="es-CO"/>
          </a:p>
        </p:txBody>
      </p:sp>
      <p:sp>
        <p:nvSpPr>
          <p:cNvPr id="4" name="Marcador de número de diapositiva 3">
            <a:extLst>
              <a:ext uri="{FF2B5EF4-FFF2-40B4-BE49-F238E27FC236}">
                <a16:creationId xmlns:a16="http://schemas.microsoft.com/office/drawing/2014/main" id="{746D66B3-4849-5425-0A81-4442D6872479}"/>
              </a:ext>
            </a:extLst>
          </p:cNvPr>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0747B3F-16BC-493C-BA92-605D873F74D2}" type="slidenum">
              <a:rPr kumimoji="0" lang="es-CO"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52</a:t>
            </a:fld>
            <a:endParaRPr kumimoji="0" lang="es-CO"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170014124"/>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0747B3F-16BC-493C-BA92-605D873F74D2}" type="slidenum">
              <a:rPr kumimoji="0" lang="es-CO"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55</a:t>
            </a:fld>
            <a:endParaRPr kumimoji="0" lang="es-CO"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072864031"/>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0747B3F-16BC-493C-BA92-605D873F74D2}" type="slidenum">
              <a:rPr kumimoji="0" lang="es-CO"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56</a:t>
            </a:fld>
            <a:endParaRPr kumimoji="0" lang="es-CO"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608802093"/>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0747B3F-16BC-493C-BA92-605D873F74D2}" type="slidenum">
              <a:rPr kumimoji="0" lang="es-CO"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58</a:t>
            </a:fld>
            <a:endParaRPr kumimoji="0" lang="es-CO"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214823301"/>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dirty="0"/>
          </a:p>
        </p:txBody>
      </p:sp>
      <p:sp>
        <p:nvSpPr>
          <p:cNvPr id="4" name="Marcador de número de diapositiva 3"/>
          <p:cNvSpPr>
            <a:spLocks noGrp="1"/>
          </p:cNvSpPr>
          <p:nvPr>
            <p:ph type="sldNum" sz="quarter" idx="5"/>
          </p:nvPr>
        </p:nvSpPr>
        <p:spPr/>
        <p:txBody>
          <a:bodyPr/>
          <a:lstStyle/>
          <a:p>
            <a:fld id="{50747B3F-16BC-493C-BA92-605D873F74D2}" type="slidenum">
              <a:rPr lang="es-CO" smtClean="0"/>
              <a:t>59</a:t>
            </a:fld>
            <a:endParaRPr lang="es-CO"/>
          </a:p>
        </p:txBody>
      </p:sp>
    </p:spTree>
    <p:extLst>
      <p:ext uri="{BB962C8B-B14F-4D97-AF65-F5344CB8AC3E}">
        <p14:creationId xmlns:p14="http://schemas.microsoft.com/office/powerpoint/2010/main" val="127664290"/>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50747B3F-16BC-493C-BA92-605D873F74D2}" type="slidenum">
              <a:rPr lang="es-CO" smtClean="0"/>
              <a:t>60</a:t>
            </a:fld>
            <a:endParaRPr lang="es-CO"/>
          </a:p>
        </p:txBody>
      </p:sp>
    </p:spTree>
    <p:extLst>
      <p:ext uri="{BB962C8B-B14F-4D97-AF65-F5344CB8AC3E}">
        <p14:creationId xmlns:p14="http://schemas.microsoft.com/office/powerpoint/2010/main" val="408702274"/>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dirty="0"/>
          </a:p>
        </p:txBody>
      </p:sp>
      <p:sp>
        <p:nvSpPr>
          <p:cNvPr id="4" name="Marcador de número de diapositiva 3"/>
          <p:cNvSpPr>
            <a:spLocks noGrp="1"/>
          </p:cNvSpPr>
          <p:nvPr>
            <p:ph type="sldNum" sz="quarter" idx="5"/>
          </p:nvPr>
        </p:nvSpPr>
        <p:spPr/>
        <p:txBody>
          <a:bodyPr/>
          <a:lstStyle/>
          <a:p>
            <a:fld id="{50747B3F-16BC-493C-BA92-605D873F74D2}" type="slidenum">
              <a:rPr lang="es-CO" smtClean="0"/>
              <a:t>62</a:t>
            </a:fld>
            <a:endParaRPr lang="es-CO"/>
          </a:p>
        </p:txBody>
      </p:sp>
    </p:spTree>
    <p:extLst>
      <p:ext uri="{BB962C8B-B14F-4D97-AF65-F5344CB8AC3E}">
        <p14:creationId xmlns:p14="http://schemas.microsoft.com/office/powerpoint/2010/main" val="258578109"/>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dirty="0"/>
          </a:p>
        </p:txBody>
      </p:sp>
      <p:sp>
        <p:nvSpPr>
          <p:cNvPr id="4" name="Marcador de número de diapositiva 3"/>
          <p:cNvSpPr>
            <a:spLocks noGrp="1"/>
          </p:cNvSpPr>
          <p:nvPr>
            <p:ph type="sldNum" sz="quarter" idx="5"/>
          </p:nvPr>
        </p:nvSpPr>
        <p:spPr/>
        <p:txBody>
          <a:bodyPr/>
          <a:lstStyle/>
          <a:p>
            <a:fld id="{50747B3F-16BC-493C-BA92-605D873F74D2}" type="slidenum">
              <a:rPr lang="es-CO" smtClean="0"/>
              <a:t>63</a:t>
            </a:fld>
            <a:endParaRPr lang="es-CO"/>
          </a:p>
        </p:txBody>
      </p:sp>
    </p:spTree>
    <p:extLst>
      <p:ext uri="{BB962C8B-B14F-4D97-AF65-F5344CB8AC3E}">
        <p14:creationId xmlns:p14="http://schemas.microsoft.com/office/powerpoint/2010/main" val="3361629890"/>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dirty="0"/>
          </a:p>
        </p:txBody>
      </p:sp>
      <p:sp>
        <p:nvSpPr>
          <p:cNvPr id="4" name="Marcador de número de diapositiva 3"/>
          <p:cNvSpPr>
            <a:spLocks noGrp="1"/>
          </p:cNvSpPr>
          <p:nvPr>
            <p:ph type="sldNum" sz="quarter" idx="10"/>
          </p:nvPr>
        </p:nvSpPr>
        <p:spPr/>
        <p:txBody>
          <a:bodyPr/>
          <a:lstStyle/>
          <a:p>
            <a:fld id="{50747B3F-16BC-493C-BA92-605D873F74D2}" type="slidenum">
              <a:rPr lang="es-CO" smtClean="0"/>
              <a:t>65</a:t>
            </a:fld>
            <a:endParaRPr lang="es-CO" dirty="0"/>
          </a:p>
        </p:txBody>
      </p:sp>
    </p:spTree>
    <p:extLst>
      <p:ext uri="{BB962C8B-B14F-4D97-AF65-F5344CB8AC3E}">
        <p14:creationId xmlns:p14="http://schemas.microsoft.com/office/powerpoint/2010/main" val="3996347886"/>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7AF78CF3-BDC2-4027-AAF6-AEE4FB847F16}" type="slidenum">
              <a:rPr lang="es-CO" smtClean="0"/>
              <a:t>8</a:t>
            </a:fld>
            <a:endParaRPr lang="es-CO"/>
          </a:p>
        </p:txBody>
      </p:sp>
    </p:spTree>
    <p:extLst>
      <p:ext uri="{BB962C8B-B14F-4D97-AF65-F5344CB8AC3E}">
        <p14:creationId xmlns:p14="http://schemas.microsoft.com/office/powerpoint/2010/main" val="2466522128"/>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dirty="0"/>
          </a:p>
        </p:txBody>
      </p:sp>
      <p:sp>
        <p:nvSpPr>
          <p:cNvPr id="4" name="Marcador de número de diapositiva 3"/>
          <p:cNvSpPr>
            <a:spLocks noGrp="1"/>
          </p:cNvSpPr>
          <p:nvPr>
            <p:ph type="sldNum" sz="quarter" idx="10"/>
          </p:nvPr>
        </p:nvSpPr>
        <p:spPr/>
        <p:txBody>
          <a:bodyPr/>
          <a:lstStyle/>
          <a:p>
            <a:fld id="{50747B3F-16BC-493C-BA92-605D873F74D2}" type="slidenum">
              <a:rPr lang="es-CO" smtClean="0"/>
              <a:t>66</a:t>
            </a:fld>
            <a:endParaRPr lang="es-CO" dirty="0"/>
          </a:p>
        </p:txBody>
      </p:sp>
    </p:spTree>
    <p:extLst>
      <p:ext uri="{BB962C8B-B14F-4D97-AF65-F5344CB8AC3E}">
        <p14:creationId xmlns:p14="http://schemas.microsoft.com/office/powerpoint/2010/main" val="3265250047"/>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dirty="0"/>
          </a:p>
        </p:txBody>
      </p:sp>
      <p:sp>
        <p:nvSpPr>
          <p:cNvPr id="4" name="Marcador de número de diapositiva 3"/>
          <p:cNvSpPr>
            <a:spLocks noGrp="1"/>
          </p:cNvSpPr>
          <p:nvPr>
            <p:ph type="sldNum" sz="quarter" idx="10"/>
          </p:nvPr>
        </p:nvSpPr>
        <p:spPr/>
        <p:txBody>
          <a:bodyPr/>
          <a:lstStyle/>
          <a:p>
            <a:fld id="{50747B3F-16BC-493C-BA92-605D873F74D2}" type="slidenum">
              <a:rPr lang="es-CO" smtClean="0"/>
              <a:t>67</a:t>
            </a:fld>
            <a:endParaRPr lang="es-CO" dirty="0"/>
          </a:p>
        </p:txBody>
      </p:sp>
    </p:spTree>
    <p:extLst>
      <p:ext uri="{BB962C8B-B14F-4D97-AF65-F5344CB8AC3E}">
        <p14:creationId xmlns:p14="http://schemas.microsoft.com/office/powerpoint/2010/main" val="520828904"/>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dirty="0"/>
          </a:p>
        </p:txBody>
      </p:sp>
      <p:sp>
        <p:nvSpPr>
          <p:cNvPr id="4" name="Marcador de número de diapositiva 3"/>
          <p:cNvSpPr>
            <a:spLocks noGrp="1"/>
          </p:cNvSpPr>
          <p:nvPr>
            <p:ph type="sldNum" sz="quarter" idx="10"/>
          </p:nvPr>
        </p:nvSpPr>
        <p:spPr/>
        <p:txBody>
          <a:bodyPr/>
          <a:lstStyle/>
          <a:p>
            <a:fld id="{50747B3F-16BC-493C-BA92-605D873F74D2}" type="slidenum">
              <a:rPr lang="es-CO" smtClean="0"/>
              <a:t>68</a:t>
            </a:fld>
            <a:endParaRPr lang="es-CO" dirty="0"/>
          </a:p>
        </p:txBody>
      </p:sp>
    </p:spTree>
    <p:extLst>
      <p:ext uri="{BB962C8B-B14F-4D97-AF65-F5344CB8AC3E}">
        <p14:creationId xmlns:p14="http://schemas.microsoft.com/office/powerpoint/2010/main" val="1045666979"/>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dirty="0"/>
          </a:p>
        </p:txBody>
      </p:sp>
      <p:sp>
        <p:nvSpPr>
          <p:cNvPr id="4" name="Marcador de número de diapositiva 3"/>
          <p:cNvSpPr>
            <a:spLocks noGrp="1"/>
          </p:cNvSpPr>
          <p:nvPr>
            <p:ph type="sldNum" sz="quarter" idx="10"/>
          </p:nvPr>
        </p:nvSpPr>
        <p:spPr/>
        <p:txBody>
          <a:bodyPr/>
          <a:lstStyle/>
          <a:p>
            <a:fld id="{50747B3F-16BC-493C-BA92-605D873F74D2}" type="slidenum">
              <a:rPr lang="es-CO" smtClean="0"/>
              <a:t>71</a:t>
            </a:fld>
            <a:endParaRPr lang="es-CO" dirty="0"/>
          </a:p>
        </p:txBody>
      </p:sp>
    </p:spTree>
    <p:extLst>
      <p:ext uri="{BB962C8B-B14F-4D97-AF65-F5344CB8AC3E}">
        <p14:creationId xmlns:p14="http://schemas.microsoft.com/office/powerpoint/2010/main" val="2343901546"/>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dirty="0"/>
          </a:p>
        </p:txBody>
      </p:sp>
      <p:sp>
        <p:nvSpPr>
          <p:cNvPr id="4" name="Marcador de número de diapositiva 3"/>
          <p:cNvSpPr>
            <a:spLocks noGrp="1"/>
          </p:cNvSpPr>
          <p:nvPr>
            <p:ph type="sldNum" sz="quarter" idx="10"/>
          </p:nvPr>
        </p:nvSpPr>
        <p:spPr/>
        <p:txBody>
          <a:bodyPr/>
          <a:lstStyle/>
          <a:p>
            <a:fld id="{50747B3F-16BC-493C-BA92-605D873F74D2}" type="slidenum">
              <a:rPr lang="es-CO" smtClean="0"/>
              <a:t>72</a:t>
            </a:fld>
            <a:endParaRPr lang="es-CO" dirty="0"/>
          </a:p>
        </p:txBody>
      </p:sp>
    </p:spTree>
    <p:extLst>
      <p:ext uri="{BB962C8B-B14F-4D97-AF65-F5344CB8AC3E}">
        <p14:creationId xmlns:p14="http://schemas.microsoft.com/office/powerpoint/2010/main" val="1848863252"/>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Marcador de imagen de diapositiva"/>
          <p:cNvSpPr>
            <a:spLocks noGrp="1" noRot="1" noChangeAspect="1"/>
          </p:cNvSpPr>
          <p:nvPr>
            <p:ph type="sldImg"/>
          </p:nvPr>
        </p:nvSpPr>
        <p:spPr/>
      </p:sp>
      <p:sp>
        <p:nvSpPr>
          <p:cNvPr id="3" name="2 Marcador de notas"/>
          <p:cNvSpPr>
            <a:spLocks noGrp="1"/>
          </p:cNvSpPr>
          <p:nvPr>
            <p:ph type="body" idx="1"/>
          </p:nvPr>
        </p:nvSpPr>
        <p:spPr/>
        <p:txBody>
          <a:bodyPr/>
          <a:lstStyle/>
          <a:p>
            <a:endParaRPr lang="es-CO" dirty="0"/>
          </a:p>
        </p:txBody>
      </p:sp>
      <p:sp>
        <p:nvSpPr>
          <p:cNvPr id="4" name="3 Marcador de número de diapositiva"/>
          <p:cNvSpPr>
            <a:spLocks noGrp="1"/>
          </p:cNvSpPr>
          <p:nvPr>
            <p:ph type="sldNum" sz="quarter" idx="10"/>
          </p:nvPr>
        </p:nvSpPr>
        <p:spPr/>
        <p:txBody>
          <a:bodyPr/>
          <a:lstStyle/>
          <a:p>
            <a:fld id="{7AF78CF3-BDC2-4027-AAF6-AEE4FB847F16}" type="slidenum">
              <a:rPr lang="es-CO" smtClean="0"/>
              <a:t>75</a:t>
            </a:fld>
            <a:endParaRPr lang="es-CO" dirty="0"/>
          </a:p>
        </p:txBody>
      </p:sp>
    </p:spTree>
    <p:extLst>
      <p:ext uri="{BB962C8B-B14F-4D97-AF65-F5344CB8AC3E}">
        <p14:creationId xmlns:p14="http://schemas.microsoft.com/office/powerpoint/2010/main" val="3203859900"/>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Marcador de imagen de diapositiva"/>
          <p:cNvSpPr>
            <a:spLocks noGrp="1" noRot="1" noChangeAspect="1"/>
          </p:cNvSpPr>
          <p:nvPr>
            <p:ph type="sldImg"/>
          </p:nvPr>
        </p:nvSpPr>
        <p:spPr/>
      </p:sp>
      <p:sp>
        <p:nvSpPr>
          <p:cNvPr id="3" name="2 Marcador de notas"/>
          <p:cNvSpPr>
            <a:spLocks noGrp="1"/>
          </p:cNvSpPr>
          <p:nvPr>
            <p:ph type="body" idx="1"/>
          </p:nvPr>
        </p:nvSpPr>
        <p:spPr/>
        <p:txBody>
          <a:bodyPr/>
          <a:lstStyle/>
          <a:p>
            <a:endParaRPr lang="es-CO" dirty="0"/>
          </a:p>
        </p:txBody>
      </p:sp>
      <p:sp>
        <p:nvSpPr>
          <p:cNvPr id="4" name="3 Marcador de número de diapositiva"/>
          <p:cNvSpPr>
            <a:spLocks noGrp="1"/>
          </p:cNvSpPr>
          <p:nvPr>
            <p:ph type="sldNum" sz="quarter" idx="10"/>
          </p:nvPr>
        </p:nvSpPr>
        <p:spPr/>
        <p:txBody>
          <a:bodyPr/>
          <a:lstStyle/>
          <a:p>
            <a:fld id="{7AF78CF3-BDC2-4027-AAF6-AEE4FB847F16}" type="slidenum">
              <a:rPr lang="es-CO" smtClean="0"/>
              <a:t>76</a:t>
            </a:fld>
            <a:endParaRPr lang="es-CO" dirty="0"/>
          </a:p>
        </p:txBody>
      </p:sp>
    </p:spTree>
    <p:extLst>
      <p:ext uri="{BB962C8B-B14F-4D97-AF65-F5344CB8AC3E}">
        <p14:creationId xmlns:p14="http://schemas.microsoft.com/office/powerpoint/2010/main" val="3203859900"/>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6" name="Marcador de imagen de diapositiva 1">
            <a:extLst>
              <a:ext uri="{FF2B5EF4-FFF2-40B4-BE49-F238E27FC236}">
                <a16:creationId xmlns:a16="http://schemas.microsoft.com/office/drawing/2014/main" id="{2838DA8B-E3F0-41FD-A171-4C2497DDE739}"/>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6147" name="Marcador de notas 2">
            <a:extLst>
              <a:ext uri="{FF2B5EF4-FFF2-40B4-BE49-F238E27FC236}">
                <a16:creationId xmlns:a16="http://schemas.microsoft.com/office/drawing/2014/main" id="{5E637567-2F50-4163-B2C3-3036B0B54096}"/>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es-CO" altLang="es-CO" dirty="0"/>
          </a:p>
        </p:txBody>
      </p:sp>
      <p:sp>
        <p:nvSpPr>
          <p:cNvPr id="4" name="Marcador de número de diapositiva 3">
            <a:extLst>
              <a:ext uri="{FF2B5EF4-FFF2-40B4-BE49-F238E27FC236}">
                <a16:creationId xmlns:a16="http://schemas.microsoft.com/office/drawing/2014/main" id="{16DBED7B-442B-4430-B3FE-0386C0AABD7A}"/>
              </a:ext>
            </a:extLst>
          </p:cNvPr>
          <p:cNvSpPr>
            <a:spLocks noGrp="1"/>
          </p:cNvSpPr>
          <p:nvPr>
            <p:ph type="sldNum" sz="quarter" idx="5"/>
          </p:nvPr>
        </p:nvSpPr>
        <p:spPr/>
        <p:txBody>
          <a:bodyPr/>
          <a:lstStyle/>
          <a:p>
            <a:pPr>
              <a:defRPr/>
            </a:pPr>
            <a:fld id="{032032AD-0E6A-4ECB-830B-4952766F15D5}" type="slidenum">
              <a:rPr lang="es-CO" smtClean="0"/>
              <a:pPr>
                <a:defRPr/>
              </a:pPr>
              <a:t>78</a:t>
            </a:fld>
            <a:endParaRPr lang="es-CO" dirty="0"/>
          </a:p>
        </p:txBody>
      </p:sp>
    </p:spTree>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dirty="0"/>
          </a:p>
        </p:txBody>
      </p:sp>
      <p:sp>
        <p:nvSpPr>
          <p:cNvPr id="4" name="Marcador de número de diapositiva 3"/>
          <p:cNvSpPr>
            <a:spLocks noGrp="1"/>
          </p:cNvSpPr>
          <p:nvPr>
            <p:ph type="sldNum" sz="quarter" idx="10"/>
          </p:nvPr>
        </p:nvSpPr>
        <p:spPr/>
        <p:txBody>
          <a:bodyPr/>
          <a:lstStyle/>
          <a:p>
            <a:fld id="{50747B3F-16BC-493C-BA92-605D873F74D2}" type="slidenum">
              <a:rPr lang="es-CO" smtClean="0"/>
              <a:t>79</a:t>
            </a:fld>
            <a:endParaRPr lang="es-CO" dirty="0"/>
          </a:p>
        </p:txBody>
      </p:sp>
    </p:spTree>
    <p:extLst>
      <p:ext uri="{BB962C8B-B14F-4D97-AF65-F5344CB8AC3E}">
        <p14:creationId xmlns:p14="http://schemas.microsoft.com/office/powerpoint/2010/main" val="3604214986"/>
      </p:ext>
    </p:extLst>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dirty="0"/>
          </a:p>
        </p:txBody>
      </p:sp>
      <p:sp>
        <p:nvSpPr>
          <p:cNvPr id="4" name="Marcador de número de diapositiva 3"/>
          <p:cNvSpPr>
            <a:spLocks noGrp="1"/>
          </p:cNvSpPr>
          <p:nvPr>
            <p:ph type="sldNum" sz="quarter" idx="10"/>
          </p:nvPr>
        </p:nvSpPr>
        <p:spPr/>
        <p:txBody>
          <a:bodyPr/>
          <a:lstStyle/>
          <a:p>
            <a:fld id="{50747B3F-16BC-493C-BA92-605D873F74D2}" type="slidenum">
              <a:rPr lang="es-CO" smtClean="0"/>
              <a:t>80</a:t>
            </a:fld>
            <a:endParaRPr lang="es-CO" dirty="0"/>
          </a:p>
        </p:txBody>
      </p:sp>
    </p:spTree>
    <p:extLst>
      <p:ext uri="{BB962C8B-B14F-4D97-AF65-F5344CB8AC3E}">
        <p14:creationId xmlns:p14="http://schemas.microsoft.com/office/powerpoint/2010/main" val="2993454502"/>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7AF78CF3-BDC2-4027-AAF6-AEE4FB847F16}" type="slidenum">
              <a:rPr lang="es-CO" smtClean="0"/>
              <a:t>9</a:t>
            </a:fld>
            <a:endParaRPr lang="es-CO"/>
          </a:p>
        </p:txBody>
      </p:sp>
    </p:spTree>
    <p:extLst>
      <p:ext uri="{BB962C8B-B14F-4D97-AF65-F5344CB8AC3E}">
        <p14:creationId xmlns:p14="http://schemas.microsoft.com/office/powerpoint/2010/main" val="875056437"/>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dirty="0"/>
          </a:p>
        </p:txBody>
      </p:sp>
      <p:sp>
        <p:nvSpPr>
          <p:cNvPr id="4" name="Marcador de número de diapositiva 3"/>
          <p:cNvSpPr>
            <a:spLocks noGrp="1"/>
          </p:cNvSpPr>
          <p:nvPr>
            <p:ph type="sldNum" sz="quarter" idx="10"/>
          </p:nvPr>
        </p:nvSpPr>
        <p:spPr/>
        <p:txBody>
          <a:bodyPr/>
          <a:lstStyle/>
          <a:p>
            <a:fld id="{50747B3F-16BC-493C-BA92-605D873F74D2}" type="slidenum">
              <a:rPr lang="es-CO" smtClean="0"/>
              <a:t>81</a:t>
            </a:fld>
            <a:endParaRPr lang="es-CO" dirty="0"/>
          </a:p>
        </p:txBody>
      </p:sp>
    </p:spTree>
    <p:extLst>
      <p:ext uri="{BB962C8B-B14F-4D97-AF65-F5344CB8AC3E}">
        <p14:creationId xmlns:p14="http://schemas.microsoft.com/office/powerpoint/2010/main" val="922014809"/>
      </p:ext>
    </p:extLst>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2" name="Marcador de imagen de diapositiva 1">
            <a:extLst>
              <a:ext uri="{FF2B5EF4-FFF2-40B4-BE49-F238E27FC236}">
                <a16:creationId xmlns:a16="http://schemas.microsoft.com/office/drawing/2014/main" id="{977693F6-F602-4B1E-B354-07376240FB8E}"/>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0243" name="Marcador de notas 2">
            <a:extLst>
              <a:ext uri="{FF2B5EF4-FFF2-40B4-BE49-F238E27FC236}">
                <a16:creationId xmlns:a16="http://schemas.microsoft.com/office/drawing/2014/main" id="{F6436D9A-44AE-4DF0-92F8-038628ED8F92}"/>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s-CO" altLang="es-CO"/>
          </a:p>
        </p:txBody>
      </p:sp>
      <p:sp>
        <p:nvSpPr>
          <p:cNvPr id="10244" name="Marcador de número de diapositiva 3">
            <a:extLst>
              <a:ext uri="{FF2B5EF4-FFF2-40B4-BE49-F238E27FC236}">
                <a16:creationId xmlns:a16="http://schemas.microsoft.com/office/drawing/2014/main" id="{A294EF06-3809-49C6-B621-9ABF6AA5DD23}"/>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969CD507-67FA-4802-98AB-AFD10A7339D3}" type="slidenum">
              <a:rPr lang="es-CO" altLang="es-CO" smtClean="0"/>
              <a:pPr fontAlgn="base">
                <a:spcBef>
                  <a:spcPct val="0"/>
                </a:spcBef>
                <a:spcAft>
                  <a:spcPct val="0"/>
                </a:spcAft>
              </a:pPr>
              <a:t>82</a:t>
            </a:fld>
            <a:endParaRPr lang="es-CO" altLang="es-CO"/>
          </a:p>
        </p:txBody>
      </p:sp>
    </p:spTree>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fld id="{50747B3F-16BC-493C-BA92-605D873F74D2}" type="slidenum">
              <a:rPr lang="es-CO" smtClean="0"/>
              <a:t>83</a:t>
            </a:fld>
            <a:endParaRPr lang="es-CO"/>
          </a:p>
        </p:txBody>
      </p:sp>
    </p:spTree>
    <p:extLst>
      <p:ext uri="{BB962C8B-B14F-4D97-AF65-F5344CB8AC3E}">
        <p14:creationId xmlns:p14="http://schemas.microsoft.com/office/powerpoint/2010/main" val="2993454502"/>
      </p:ext>
    </p:extLst>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dirty="0"/>
          </a:p>
        </p:txBody>
      </p:sp>
      <p:sp>
        <p:nvSpPr>
          <p:cNvPr id="4" name="Marcador de número de diapositiva 3"/>
          <p:cNvSpPr>
            <a:spLocks noGrp="1"/>
          </p:cNvSpPr>
          <p:nvPr>
            <p:ph type="sldNum" sz="quarter" idx="10"/>
          </p:nvPr>
        </p:nvSpPr>
        <p:spPr/>
        <p:txBody>
          <a:bodyPr/>
          <a:lstStyle/>
          <a:p>
            <a:fld id="{50747B3F-16BC-493C-BA92-605D873F74D2}" type="slidenum">
              <a:rPr lang="es-CO" smtClean="0"/>
              <a:t>84</a:t>
            </a:fld>
            <a:endParaRPr lang="es-CO"/>
          </a:p>
        </p:txBody>
      </p:sp>
    </p:spTree>
    <p:extLst>
      <p:ext uri="{BB962C8B-B14F-4D97-AF65-F5344CB8AC3E}">
        <p14:creationId xmlns:p14="http://schemas.microsoft.com/office/powerpoint/2010/main" val="922014809"/>
      </p:ext>
    </p:extLst>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Marcador de imagen de diapositiva 1">
            <a:extLst>
              <a:ext uri="{FF2B5EF4-FFF2-40B4-BE49-F238E27FC236}">
                <a16:creationId xmlns:a16="http://schemas.microsoft.com/office/drawing/2014/main" id="{ABE87A03-F9A3-409F-861D-9CA4B24E2C6B}"/>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2291" name="Marcador de notas 2">
            <a:extLst>
              <a:ext uri="{FF2B5EF4-FFF2-40B4-BE49-F238E27FC236}">
                <a16:creationId xmlns:a16="http://schemas.microsoft.com/office/drawing/2014/main" id="{6407C0E4-195E-4E13-9F93-AD966887FB28}"/>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s-CO" altLang="es-CO" dirty="0"/>
          </a:p>
        </p:txBody>
      </p:sp>
      <p:sp>
        <p:nvSpPr>
          <p:cNvPr id="12292" name="Marcador de número de diapositiva 3">
            <a:extLst>
              <a:ext uri="{FF2B5EF4-FFF2-40B4-BE49-F238E27FC236}">
                <a16:creationId xmlns:a16="http://schemas.microsoft.com/office/drawing/2014/main" id="{CF8F10EB-2644-48B9-B25E-F3BEE63E88FE}"/>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83296330-3E5C-4735-937A-F5E4DA58F4FE}" type="slidenum">
              <a:rPr lang="es-CO" altLang="es-CO" smtClean="0">
                <a:solidFill>
                  <a:srgbClr val="000000"/>
                </a:solidFill>
              </a:rPr>
              <a:pPr fontAlgn="base">
                <a:spcBef>
                  <a:spcPct val="0"/>
                </a:spcBef>
                <a:spcAft>
                  <a:spcPct val="0"/>
                </a:spcAft>
              </a:pPr>
              <a:t>85</a:t>
            </a:fld>
            <a:endParaRPr lang="es-CO" altLang="es-CO" dirty="0">
              <a:solidFill>
                <a:srgbClr val="000000"/>
              </a:solidFill>
            </a:endParaRPr>
          </a:p>
        </p:txBody>
      </p:sp>
    </p:spTree>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dirty="0"/>
          </a:p>
        </p:txBody>
      </p:sp>
      <p:sp>
        <p:nvSpPr>
          <p:cNvPr id="4" name="Marcador de número de diapositiva 3"/>
          <p:cNvSpPr>
            <a:spLocks noGrp="1"/>
          </p:cNvSpPr>
          <p:nvPr>
            <p:ph type="sldNum" sz="quarter" idx="10"/>
          </p:nvPr>
        </p:nvSpPr>
        <p:spPr/>
        <p:txBody>
          <a:bodyPr/>
          <a:lstStyle/>
          <a:p>
            <a:fld id="{50747B3F-16BC-493C-BA92-605D873F74D2}" type="slidenum">
              <a:rPr lang="es-CO" smtClean="0"/>
              <a:t>86</a:t>
            </a:fld>
            <a:endParaRPr lang="es-CO" dirty="0"/>
          </a:p>
        </p:txBody>
      </p:sp>
    </p:spTree>
    <p:extLst>
      <p:ext uri="{BB962C8B-B14F-4D97-AF65-F5344CB8AC3E}">
        <p14:creationId xmlns:p14="http://schemas.microsoft.com/office/powerpoint/2010/main" val="2993454502"/>
      </p:ext>
    </p:extLst>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dirty="0"/>
          </a:p>
        </p:txBody>
      </p:sp>
      <p:sp>
        <p:nvSpPr>
          <p:cNvPr id="4" name="Marcador de número de diapositiva 3"/>
          <p:cNvSpPr>
            <a:spLocks noGrp="1"/>
          </p:cNvSpPr>
          <p:nvPr>
            <p:ph type="sldNum" sz="quarter" idx="10"/>
          </p:nvPr>
        </p:nvSpPr>
        <p:spPr/>
        <p:txBody>
          <a:bodyPr/>
          <a:lstStyle/>
          <a:p>
            <a:fld id="{50747B3F-16BC-493C-BA92-605D873F74D2}" type="slidenum">
              <a:rPr lang="es-CO" smtClean="0"/>
              <a:t>87</a:t>
            </a:fld>
            <a:endParaRPr lang="es-CO" dirty="0"/>
          </a:p>
        </p:txBody>
      </p:sp>
    </p:spTree>
    <p:extLst>
      <p:ext uri="{BB962C8B-B14F-4D97-AF65-F5344CB8AC3E}">
        <p14:creationId xmlns:p14="http://schemas.microsoft.com/office/powerpoint/2010/main" val="922014809"/>
      </p:ext>
    </p:extLst>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8" name="Marcador de imagen de diapositiva 1">
            <a:extLst>
              <a:ext uri="{FF2B5EF4-FFF2-40B4-BE49-F238E27FC236}">
                <a16:creationId xmlns:a16="http://schemas.microsoft.com/office/drawing/2014/main" id="{F80543BB-A1A8-4221-817D-FBF6FB8E2A09}"/>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4339" name="Marcador de notas 2">
            <a:extLst>
              <a:ext uri="{FF2B5EF4-FFF2-40B4-BE49-F238E27FC236}">
                <a16:creationId xmlns:a16="http://schemas.microsoft.com/office/drawing/2014/main" id="{8551654D-4466-4893-A2B0-B2AAB14BDB9C}"/>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s-CO" altLang="es-CO" dirty="0"/>
          </a:p>
        </p:txBody>
      </p:sp>
      <p:sp>
        <p:nvSpPr>
          <p:cNvPr id="14340" name="Marcador de número de diapositiva 3">
            <a:extLst>
              <a:ext uri="{FF2B5EF4-FFF2-40B4-BE49-F238E27FC236}">
                <a16:creationId xmlns:a16="http://schemas.microsoft.com/office/drawing/2014/main" id="{7652A1F2-33FE-4E61-A4C4-586D5AE8A965}"/>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83A4B6D1-C443-441B-B9A4-DB756451C444}" type="slidenum">
              <a:rPr lang="es-CO" altLang="es-CO" smtClean="0"/>
              <a:pPr fontAlgn="base">
                <a:spcBef>
                  <a:spcPct val="0"/>
                </a:spcBef>
                <a:spcAft>
                  <a:spcPct val="0"/>
                </a:spcAft>
              </a:pPr>
              <a:t>88</a:t>
            </a:fld>
            <a:endParaRPr lang="es-CO" altLang="es-CO" dirty="0"/>
          </a:p>
        </p:txBody>
      </p:sp>
    </p:spTree>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dirty="0"/>
          </a:p>
        </p:txBody>
      </p:sp>
      <p:sp>
        <p:nvSpPr>
          <p:cNvPr id="4" name="Marcador de número de diapositiva 3"/>
          <p:cNvSpPr>
            <a:spLocks noGrp="1"/>
          </p:cNvSpPr>
          <p:nvPr>
            <p:ph type="sldNum" sz="quarter" idx="10"/>
          </p:nvPr>
        </p:nvSpPr>
        <p:spPr/>
        <p:txBody>
          <a:bodyPr/>
          <a:lstStyle/>
          <a:p>
            <a:fld id="{50747B3F-16BC-493C-BA92-605D873F74D2}" type="slidenum">
              <a:rPr lang="es-CO" smtClean="0"/>
              <a:t>89</a:t>
            </a:fld>
            <a:endParaRPr lang="es-CO" dirty="0"/>
          </a:p>
        </p:txBody>
      </p:sp>
    </p:spTree>
    <p:extLst>
      <p:ext uri="{BB962C8B-B14F-4D97-AF65-F5344CB8AC3E}">
        <p14:creationId xmlns:p14="http://schemas.microsoft.com/office/powerpoint/2010/main" val="1292398292"/>
      </p:ext>
    </p:extLst>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dirty="0"/>
          </a:p>
        </p:txBody>
      </p:sp>
      <p:sp>
        <p:nvSpPr>
          <p:cNvPr id="4" name="Marcador de número de diapositiva 3"/>
          <p:cNvSpPr>
            <a:spLocks noGrp="1"/>
          </p:cNvSpPr>
          <p:nvPr>
            <p:ph type="sldNum" sz="quarter" idx="10"/>
          </p:nvPr>
        </p:nvSpPr>
        <p:spPr/>
        <p:txBody>
          <a:bodyPr/>
          <a:lstStyle/>
          <a:p>
            <a:fld id="{50747B3F-16BC-493C-BA92-605D873F74D2}" type="slidenum">
              <a:rPr lang="es-CO" smtClean="0"/>
              <a:t>90</a:t>
            </a:fld>
            <a:endParaRPr lang="es-CO" dirty="0"/>
          </a:p>
        </p:txBody>
      </p:sp>
    </p:spTree>
    <p:extLst>
      <p:ext uri="{BB962C8B-B14F-4D97-AF65-F5344CB8AC3E}">
        <p14:creationId xmlns:p14="http://schemas.microsoft.com/office/powerpoint/2010/main" val="3283046407"/>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7AF78CF3-BDC2-4027-AAF6-AEE4FB847F16}" type="slidenum">
              <a:rPr lang="es-CO" smtClean="0"/>
              <a:t>10</a:t>
            </a:fld>
            <a:endParaRPr lang="es-CO"/>
          </a:p>
        </p:txBody>
      </p:sp>
    </p:spTree>
    <p:extLst>
      <p:ext uri="{BB962C8B-B14F-4D97-AF65-F5344CB8AC3E}">
        <p14:creationId xmlns:p14="http://schemas.microsoft.com/office/powerpoint/2010/main" val="21763963"/>
      </p:ext>
    </p:extLst>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6" name="Marcador de imagen de diapositiva 1">
            <a:extLst>
              <a:ext uri="{FF2B5EF4-FFF2-40B4-BE49-F238E27FC236}">
                <a16:creationId xmlns:a16="http://schemas.microsoft.com/office/drawing/2014/main" id="{D94A3A67-5125-45E0-8FE1-BFBA97D4E2D5}"/>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6387" name="Marcador de notas 2">
            <a:extLst>
              <a:ext uri="{FF2B5EF4-FFF2-40B4-BE49-F238E27FC236}">
                <a16:creationId xmlns:a16="http://schemas.microsoft.com/office/drawing/2014/main" id="{BBAFD1B3-E153-4781-B421-7E873FAB336D}"/>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s-CO" altLang="es-CO" dirty="0"/>
          </a:p>
        </p:txBody>
      </p:sp>
      <p:sp>
        <p:nvSpPr>
          <p:cNvPr id="16388" name="Marcador de número de diapositiva 3">
            <a:extLst>
              <a:ext uri="{FF2B5EF4-FFF2-40B4-BE49-F238E27FC236}">
                <a16:creationId xmlns:a16="http://schemas.microsoft.com/office/drawing/2014/main" id="{C55EE733-8A5E-43DA-AFD9-7EB4769BFFFD}"/>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CAF2E279-3994-4419-8500-F7C695305358}" type="slidenum">
              <a:rPr lang="es-CO" altLang="es-CO" smtClean="0"/>
              <a:pPr fontAlgn="base">
                <a:spcBef>
                  <a:spcPct val="0"/>
                </a:spcBef>
                <a:spcAft>
                  <a:spcPct val="0"/>
                </a:spcAft>
              </a:pPr>
              <a:t>91</a:t>
            </a:fld>
            <a:endParaRPr lang="es-CO" altLang="es-CO" dirty="0"/>
          </a:p>
        </p:txBody>
      </p:sp>
    </p:spTree>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6" name="Marcador de imagen de diapositiva 1">
            <a:extLst>
              <a:ext uri="{FF2B5EF4-FFF2-40B4-BE49-F238E27FC236}">
                <a16:creationId xmlns:a16="http://schemas.microsoft.com/office/drawing/2014/main" id="{676DFB62-2A05-4685-8614-D0ABF85E8DD5}"/>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6147" name="Marcador de notas 2">
            <a:extLst>
              <a:ext uri="{FF2B5EF4-FFF2-40B4-BE49-F238E27FC236}">
                <a16:creationId xmlns:a16="http://schemas.microsoft.com/office/drawing/2014/main" id="{B959379B-C99C-4165-9C95-E466663618BB}"/>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6148" name="Marcador de número de diapositiva 3">
            <a:extLst>
              <a:ext uri="{FF2B5EF4-FFF2-40B4-BE49-F238E27FC236}">
                <a16:creationId xmlns:a16="http://schemas.microsoft.com/office/drawing/2014/main" id="{BE301C2A-FA80-40CB-B989-20FB7BE19F64}"/>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F3B7DF29-9C9B-4E38-B931-66F777A57610}" type="slidenum">
              <a:rPr lang="es-CO" altLang="es-CO" smtClean="0"/>
              <a:pPr fontAlgn="base">
                <a:spcBef>
                  <a:spcPct val="0"/>
                </a:spcBef>
                <a:spcAft>
                  <a:spcPct val="0"/>
                </a:spcAft>
              </a:pPr>
              <a:t>92</a:t>
            </a:fld>
            <a:endParaRPr lang="es-CO" altLang="es-CO" dirty="0"/>
          </a:p>
        </p:txBody>
      </p:sp>
    </p:spTree>
    <p:extLst>
      <p:ext uri="{BB962C8B-B14F-4D97-AF65-F5344CB8AC3E}">
        <p14:creationId xmlns:p14="http://schemas.microsoft.com/office/powerpoint/2010/main" val="3590701321"/>
      </p:ext>
    </p:extLst>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6" name="Marcador de imagen de diapositiva 1">
            <a:extLst>
              <a:ext uri="{FF2B5EF4-FFF2-40B4-BE49-F238E27FC236}">
                <a16:creationId xmlns:a16="http://schemas.microsoft.com/office/drawing/2014/main" id="{676DFB62-2A05-4685-8614-D0ABF85E8DD5}"/>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6147" name="Marcador de notas 2">
            <a:extLst>
              <a:ext uri="{FF2B5EF4-FFF2-40B4-BE49-F238E27FC236}">
                <a16:creationId xmlns:a16="http://schemas.microsoft.com/office/drawing/2014/main" id="{B959379B-C99C-4165-9C95-E466663618BB}"/>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6148" name="Marcador de número de diapositiva 3">
            <a:extLst>
              <a:ext uri="{FF2B5EF4-FFF2-40B4-BE49-F238E27FC236}">
                <a16:creationId xmlns:a16="http://schemas.microsoft.com/office/drawing/2014/main" id="{BE301C2A-FA80-40CB-B989-20FB7BE19F64}"/>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F3B7DF29-9C9B-4E38-B931-66F777A57610}" type="slidenum">
              <a:rPr lang="es-CO" altLang="es-CO" smtClean="0"/>
              <a:pPr fontAlgn="base">
                <a:spcBef>
                  <a:spcPct val="0"/>
                </a:spcBef>
                <a:spcAft>
                  <a:spcPct val="0"/>
                </a:spcAft>
              </a:pPr>
              <a:t>93</a:t>
            </a:fld>
            <a:endParaRPr lang="es-CO" altLang="es-CO" dirty="0"/>
          </a:p>
        </p:txBody>
      </p:sp>
    </p:spTree>
    <p:extLst>
      <p:ext uri="{BB962C8B-B14F-4D97-AF65-F5344CB8AC3E}">
        <p14:creationId xmlns:p14="http://schemas.microsoft.com/office/powerpoint/2010/main" val="271563085"/>
      </p:ext>
    </p:extLst>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5EA0CC8-0428-3716-6DF1-34BD8FCE9E6B}"/>
            </a:ext>
          </a:extLst>
        </p:cNvPr>
        <p:cNvGrpSpPr/>
        <p:nvPr/>
      </p:nvGrpSpPr>
      <p:grpSpPr>
        <a:xfrm>
          <a:off x="0" y="0"/>
          <a:ext cx="0" cy="0"/>
          <a:chOff x="0" y="0"/>
          <a:chExt cx="0" cy="0"/>
        </a:xfrm>
      </p:grpSpPr>
      <p:sp>
        <p:nvSpPr>
          <p:cNvPr id="6146" name="Marcador de imagen de diapositiva 1">
            <a:extLst>
              <a:ext uri="{FF2B5EF4-FFF2-40B4-BE49-F238E27FC236}">
                <a16:creationId xmlns:a16="http://schemas.microsoft.com/office/drawing/2014/main" id="{99196B3A-2FCA-4A55-730E-14B26DB9F7AF}"/>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6147" name="Marcador de notas 2">
            <a:extLst>
              <a:ext uri="{FF2B5EF4-FFF2-40B4-BE49-F238E27FC236}">
                <a16:creationId xmlns:a16="http://schemas.microsoft.com/office/drawing/2014/main" id="{543ED0C1-B05D-3279-0ECB-DAD89F818423}"/>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es-CO" altLang="es-CO" dirty="0"/>
          </a:p>
        </p:txBody>
      </p:sp>
      <p:sp>
        <p:nvSpPr>
          <p:cNvPr id="4" name="Marcador de número de diapositiva 3">
            <a:extLst>
              <a:ext uri="{FF2B5EF4-FFF2-40B4-BE49-F238E27FC236}">
                <a16:creationId xmlns:a16="http://schemas.microsoft.com/office/drawing/2014/main" id="{525F0AE4-6658-9F12-6596-6D0AC54CE116}"/>
              </a:ext>
            </a:extLst>
          </p:cNvPr>
          <p:cNvSpPr>
            <a:spLocks noGrp="1"/>
          </p:cNvSpPr>
          <p:nvPr>
            <p:ph type="sldNum" sz="quarter" idx="5"/>
          </p:nvPr>
        </p:nvSpPr>
        <p:spPr/>
        <p:txBody>
          <a:bodyPr/>
          <a:lstStyle/>
          <a:p>
            <a:pPr>
              <a:defRPr/>
            </a:pPr>
            <a:fld id="{032032AD-0E6A-4ECB-830B-4952766F15D5}" type="slidenum">
              <a:rPr lang="es-CO" smtClean="0"/>
              <a:pPr>
                <a:defRPr/>
              </a:pPr>
              <a:t>94</a:t>
            </a:fld>
            <a:endParaRPr lang="es-CO" dirty="0"/>
          </a:p>
        </p:txBody>
      </p:sp>
    </p:spTree>
    <p:extLst>
      <p:ext uri="{BB962C8B-B14F-4D97-AF65-F5344CB8AC3E}">
        <p14:creationId xmlns:p14="http://schemas.microsoft.com/office/powerpoint/2010/main" val="2631292276"/>
      </p:ext>
    </p:extLst>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434" name="Marcador de imagen de diapositiva 1">
            <a:extLst>
              <a:ext uri="{FF2B5EF4-FFF2-40B4-BE49-F238E27FC236}">
                <a16:creationId xmlns:a16="http://schemas.microsoft.com/office/drawing/2014/main" id="{4CEB3382-2904-48A2-9DD7-D2892A501015}"/>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8435" name="Marcador de notas 2">
            <a:extLst>
              <a:ext uri="{FF2B5EF4-FFF2-40B4-BE49-F238E27FC236}">
                <a16:creationId xmlns:a16="http://schemas.microsoft.com/office/drawing/2014/main" id="{FD3D6321-09E1-4A4A-B4AE-0A699A0E4BA5}"/>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8436" name="Marcador de número de diapositiva 3">
            <a:extLst>
              <a:ext uri="{FF2B5EF4-FFF2-40B4-BE49-F238E27FC236}">
                <a16:creationId xmlns:a16="http://schemas.microsoft.com/office/drawing/2014/main" id="{0B2BEB5C-89A3-47B8-BAA1-9A134745D8AD}"/>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89EB2472-CD4A-44F4-8C3A-50B765B52394}" type="slidenum">
              <a:rPr lang="es-CO" altLang="es-CO" smtClean="0"/>
              <a:pPr fontAlgn="base">
                <a:spcBef>
                  <a:spcPct val="0"/>
                </a:spcBef>
                <a:spcAft>
                  <a:spcPct val="0"/>
                </a:spcAft>
              </a:pPr>
              <a:t>95</a:t>
            </a:fld>
            <a:endParaRPr lang="es-CO" altLang="es-CO" dirty="0"/>
          </a:p>
        </p:txBody>
      </p:sp>
    </p:spTree>
    <p:extLst>
      <p:ext uri="{BB962C8B-B14F-4D97-AF65-F5344CB8AC3E}">
        <p14:creationId xmlns:p14="http://schemas.microsoft.com/office/powerpoint/2010/main" val="2650821174"/>
      </p:ext>
    </p:extLst>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434" name="Marcador de imagen de diapositiva 1">
            <a:extLst>
              <a:ext uri="{FF2B5EF4-FFF2-40B4-BE49-F238E27FC236}">
                <a16:creationId xmlns:a16="http://schemas.microsoft.com/office/drawing/2014/main" id="{4CEB3382-2904-48A2-9DD7-D2892A501015}"/>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8435" name="Marcador de notas 2">
            <a:extLst>
              <a:ext uri="{FF2B5EF4-FFF2-40B4-BE49-F238E27FC236}">
                <a16:creationId xmlns:a16="http://schemas.microsoft.com/office/drawing/2014/main" id="{FD3D6321-09E1-4A4A-B4AE-0A699A0E4BA5}"/>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8436" name="Marcador de número de diapositiva 3">
            <a:extLst>
              <a:ext uri="{FF2B5EF4-FFF2-40B4-BE49-F238E27FC236}">
                <a16:creationId xmlns:a16="http://schemas.microsoft.com/office/drawing/2014/main" id="{0B2BEB5C-89A3-47B8-BAA1-9A134745D8AD}"/>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89EB2472-CD4A-44F4-8C3A-50B765B52394}" type="slidenum">
              <a:rPr lang="es-CO" altLang="es-CO" smtClean="0"/>
              <a:pPr fontAlgn="base">
                <a:spcBef>
                  <a:spcPct val="0"/>
                </a:spcBef>
                <a:spcAft>
                  <a:spcPct val="0"/>
                </a:spcAft>
              </a:pPr>
              <a:t>96</a:t>
            </a:fld>
            <a:endParaRPr lang="es-CO" altLang="es-CO" dirty="0"/>
          </a:p>
        </p:txBody>
      </p:sp>
    </p:spTree>
    <p:extLst>
      <p:ext uri="{BB962C8B-B14F-4D97-AF65-F5344CB8AC3E}">
        <p14:creationId xmlns:p14="http://schemas.microsoft.com/office/powerpoint/2010/main" val="4252990034"/>
      </p:ext>
    </p:extLst>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2" name="Marcador de imagen de diapositiva 1">
            <a:extLst>
              <a:ext uri="{FF2B5EF4-FFF2-40B4-BE49-F238E27FC236}">
                <a16:creationId xmlns:a16="http://schemas.microsoft.com/office/drawing/2014/main" id="{093B6B30-CB31-4045-8376-B3439E3DBA52}"/>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20483" name="Marcador de notas 2">
            <a:extLst>
              <a:ext uri="{FF2B5EF4-FFF2-40B4-BE49-F238E27FC236}">
                <a16:creationId xmlns:a16="http://schemas.microsoft.com/office/drawing/2014/main" id="{412F5F1B-C8C6-4039-8A77-C55118B498D7}"/>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20484" name="Marcador de número de diapositiva 3">
            <a:extLst>
              <a:ext uri="{FF2B5EF4-FFF2-40B4-BE49-F238E27FC236}">
                <a16:creationId xmlns:a16="http://schemas.microsoft.com/office/drawing/2014/main" id="{FC0ECBE8-3223-4CFB-A7D7-C02A51E5701A}"/>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1C7EF010-833D-497D-B53D-B87FBFC6C382}" type="slidenum">
              <a:rPr lang="es-CO" altLang="es-CO" smtClean="0"/>
              <a:pPr fontAlgn="base">
                <a:spcBef>
                  <a:spcPct val="0"/>
                </a:spcBef>
                <a:spcAft>
                  <a:spcPct val="0"/>
                </a:spcAft>
              </a:pPr>
              <a:t>97</a:t>
            </a:fld>
            <a:endParaRPr lang="es-CO" altLang="es-CO" dirty="0"/>
          </a:p>
        </p:txBody>
      </p:sp>
    </p:spTree>
    <p:extLst>
      <p:ext uri="{BB962C8B-B14F-4D97-AF65-F5344CB8AC3E}">
        <p14:creationId xmlns:p14="http://schemas.microsoft.com/office/powerpoint/2010/main" val="1281085668"/>
      </p:ext>
    </p:extLst>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8" name="Marcador de imagen de diapositiva 1">
            <a:extLst>
              <a:ext uri="{FF2B5EF4-FFF2-40B4-BE49-F238E27FC236}">
                <a16:creationId xmlns:a16="http://schemas.microsoft.com/office/drawing/2014/main" id="{41086D8F-EEBE-4016-8481-B4C321DB82B0}"/>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24579" name="Marcador de notas 2">
            <a:extLst>
              <a:ext uri="{FF2B5EF4-FFF2-40B4-BE49-F238E27FC236}">
                <a16:creationId xmlns:a16="http://schemas.microsoft.com/office/drawing/2014/main" id="{CB55BA32-CD4F-44E0-ADD7-8FDCDD11416C}"/>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24580" name="Marcador de número de diapositiva 3">
            <a:extLst>
              <a:ext uri="{FF2B5EF4-FFF2-40B4-BE49-F238E27FC236}">
                <a16:creationId xmlns:a16="http://schemas.microsoft.com/office/drawing/2014/main" id="{31923341-EAA8-4896-90C8-6B4D1A95CC13}"/>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6CCEA4FB-B8D1-4269-9A98-9A0B17C97C0B}" type="slidenum">
              <a:rPr lang="es-CO" altLang="es-CO" smtClean="0"/>
              <a:pPr fontAlgn="base">
                <a:spcBef>
                  <a:spcPct val="0"/>
                </a:spcBef>
                <a:spcAft>
                  <a:spcPct val="0"/>
                </a:spcAft>
              </a:pPr>
              <a:t>98</a:t>
            </a:fld>
            <a:endParaRPr lang="es-CO" altLang="es-CO" dirty="0"/>
          </a:p>
        </p:txBody>
      </p:sp>
    </p:spTree>
    <p:extLst>
      <p:ext uri="{BB962C8B-B14F-4D97-AF65-F5344CB8AC3E}">
        <p14:creationId xmlns:p14="http://schemas.microsoft.com/office/powerpoint/2010/main" val="2721206237"/>
      </p:ext>
    </p:extLst>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8" name="Marcador de imagen de diapositiva 1">
            <a:extLst>
              <a:ext uri="{FF2B5EF4-FFF2-40B4-BE49-F238E27FC236}">
                <a16:creationId xmlns:a16="http://schemas.microsoft.com/office/drawing/2014/main" id="{41086D8F-EEBE-4016-8481-B4C321DB82B0}"/>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24579" name="Marcador de notas 2">
            <a:extLst>
              <a:ext uri="{FF2B5EF4-FFF2-40B4-BE49-F238E27FC236}">
                <a16:creationId xmlns:a16="http://schemas.microsoft.com/office/drawing/2014/main" id="{CB55BA32-CD4F-44E0-ADD7-8FDCDD11416C}"/>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24580" name="Marcador de número de diapositiva 3">
            <a:extLst>
              <a:ext uri="{FF2B5EF4-FFF2-40B4-BE49-F238E27FC236}">
                <a16:creationId xmlns:a16="http://schemas.microsoft.com/office/drawing/2014/main" id="{31923341-EAA8-4896-90C8-6B4D1A95CC13}"/>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6CCEA4FB-B8D1-4269-9A98-9A0B17C97C0B}" type="slidenum">
              <a:rPr lang="es-CO" altLang="es-CO" smtClean="0"/>
              <a:pPr fontAlgn="base">
                <a:spcBef>
                  <a:spcPct val="0"/>
                </a:spcBef>
                <a:spcAft>
                  <a:spcPct val="0"/>
                </a:spcAft>
              </a:pPr>
              <a:t>99</a:t>
            </a:fld>
            <a:endParaRPr lang="es-CO" altLang="es-CO" dirty="0"/>
          </a:p>
        </p:txBody>
      </p:sp>
    </p:spTree>
    <p:extLst>
      <p:ext uri="{BB962C8B-B14F-4D97-AF65-F5344CB8AC3E}">
        <p14:creationId xmlns:p14="http://schemas.microsoft.com/office/powerpoint/2010/main" val="508382169"/>
      </p:ext>
    </p:extLst>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6" name="Marcador de imagen de diapositiva 1">
            <a:extLst>
              <a:ext uri="{FF2B5EF4-FFF2-40B4-BE49-F238E27FC236}">
                <a16:creationId xmlns:a16="http://schemas.microsoft.com/office/drawing/2014/main" id="{E324D246-9558-4A39-92C1-D045FEB80F82}"/>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26627" name="Marcador de notas 2">
            <a:extLst>
              <a:ext uri="{FF2B5EF4-FFF2-40B4-BE49-F238E27FC236}">
                <a16:creationId xmlns:a16="http://schemas.microsoft.com/office/drawing/2014/main" id="{BD8C4B22-C6AB-45AC-B1CC-26BB94FA1A05}"/>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26628" name="Marcador de número de diapositiva 3">
            <a:extLst>
              <a:ext uri="{FF2B5EF4-FFF2-40B4-BE49-F238E27FC236}">
                <a16:creationId xmlns:a16="http://schemas.microsoft.com/office/drawing/2014/main" id="{DFD3FDBF-59A3-4268-81BD-BD6EC1E9F69D}"/>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E9651182-2557-46A3-B279-B0A99AC9D2C6}" type="slidenum">
              <a:rPr lang="es-CO" altLang="es-CO" smtClean="0"/>
              <a:pPr fontAlgn="base">
                <a:spcBef>
                  <a:spcPct val="0"/>
                </a:spcBef>
                <a:spcAft>
                  <a:spcPct val="0"/>
                </a:spcAft>
              </a:pPr>
              <a:t>100</a:t>
            </a:fld>
            <a:endParaRPr lang="es-CO" altLang="es-CO" dirty="0"/>
          </a:p>
        </p:txBody>
      </p:sp>
    </p:spTree>
    <p:extLst>
      <p:ext uri="{BB962C8B-B14F-4D97-AF65-F5344CB8AC3E}">
        <p14:creationId xmlns:p14="http://schemas.microsoft.com/office/powerpoint/2010/main" val="4197197529"/>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7AF78CF3-BDC2-4027-AAF6-AEE4FB847F16}" type="slidenum">
              <a:rPr lang="es-CO" smtClean="0"/>
              <a:t>11</a:t>
            </a:fld>
            <a:endParaRPr lang="es-CO"/>
          </a:p>
        </p:txBody>
      </p:sp>
    </p:spTree>
    <p:extLst>
      <p:ext uri="{BB962C8B-B14F-4D97-AF65-F5344CB8AC3E}">
        <p14:creationId xmlns:p14="http://schemas.microsoft.com/office/powerpoint/2010/main" val="2965613374"/>
      </p:ext>
    </p:extLst>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4" name="Marcador de imagen de diapositiva 1">
            <a:extLst>
              <a:ext uri="{FF2B5EF4-FFF2-40B4-BE49-F238E27FC236}">
                <a16:creationId xmlns:a16="http://schemas.microsoft.com/office/drawing/2014/main" id="{1939CBEF-B1BC-4635-AA9E-2E65F692DCEF}"/>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28675" name="Marcador de notas 2">
            <a:extLst>
              <a:ext uri="{FF2B5EF4-FFF2-40B4-BE49-F238E27FC236}">
                <a16:creationId xmlns:a16="http://schemas.microsoft.com/office/drawing/2014/main" id="{93B3535F-BAC6-4312-A400-4BBD3AB7B649}"/>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28676" name="Marcador de número de diapositiva 3">
            <a:extLst>
              <a:ext uri="{FF2B5EF4-FFF2-40B4-BE49-F238E27FC236}">
                <a16:creationId xmlns:a16="http://schemas.microsoft.com/office/drawing/2014/main" id="{CA6A2291-E972-4F43-9519-E40E58B27A9A}"/>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E94658E0-0ACD-4378-98BC-E1E7F51CDD87}" type="slidenum">
              <a:rPr lang="es-CO" altLang="es-CO" smtClean="0"/>
              <a:pPr fontAlgn="base">
                <a:spcBef>
                  <a:spcPct val="0"/>
                </a:spcBef>
                <a:spcAft>
                  <a:spcPct val="0"/>
                </a:spcAft>
              </a:pPr>
              <a:t>101</a:t>
            </a:fld>
            <a:endParaRPr lang="es-CO" altLang="es-CO" dirty="0"/>
          </a:p>
        </p:txBody>
      </p:sp>
    </p:spTree>
    <p:extLst>
      <p:ext uri="{BB962C8B-B14F-4D97-AF65-F5344CB8AC3E}">
        <p14:creationId xmlns:p14="http://schemas.microsoft.com/office/powerpoint/2010/main" val="464576156"/>
      </p:ext>
    </p:extLst>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4" name="Marcador de imagen de diapositiva 1">
            <a:extLst>
              <a:ext uri="{FF2B5EF4-FFF2-40B4-BE49-F238E27FC236}">
                <a16:creationId xmlns:a16="http://schemas.microsoft.com/office/drawing/2014/main" id="{1939CBEF-B1BC-4635-AA9E-2E65F692DCEF}"/>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28675" name="Marcador de notas 2">
            <a:extLst>
              <a:ext uri="{FF2B5EF4-FFF2-40B4-BE49-F238E27FC236}">
                <a16:creationId xmlns:a16="http://schemas.microsoft.com/office/drawing/2014/main" id="{93B3535F-BAC6-4312-A400-4BBD3AB7B649}"/>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28676" name="Marcador de número de diapositiva 3">
            <a:extLst>
              <a:ext uri="{FF2B5EF4-FFF2-40B4-BE49-F238E27FC236}">
                <a16:creationId xmlns:a16="http://schemas.microsoft.com/office/drawing/2014/main" id="{CA6A2291-E972-4F43-9519-E40E58B27A9A}"/>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E94658E0-0ACD-4378-98BC-E1E7F51CDD87}" type="slidenum">
              <a:rPr lang="es-CO" altLang="es-CO" smtClean="0"/>
              <a:pPr fontAlgn="base">
                <a:spcBef>
                  <a:spcPct val="0"/>
                </a:spcBef>
                <a:spcAft>
                  <a:spcPct val="0"/>
                </a:spcAft>
              </a:pPr>
              <a:t>102</a:t>
            </a:fld>
            <a:endParaRPr lang="es-CO" altLang="es-CO" dirty="0"/>
          </a:p>
        </p:txBody>
      </p:sp>
    </p:spTree>
    <p:extLst>
      <p:ext uri="{BB962C8B-B14F-4D97-AF65-F5344CB8AC3E}">
        <p14:creationId xmlns:p14="http://schemas.microsoft.com/office/powerpoint/2010/main" val="1175292035"/>
      </p:ext>
    </p:extLst>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22" name="Marcador de imagen de diapositiva 1">
            <a:extLst>
              <a:ext uri="{FF2B5EF4-FFF2-40B4-BE49-F238E27FC236}">
                <a16:creationId xmlns:a16="http://schemas.microsoft.com/office/drawing/2014/main" id="{8C372344-0B5B-4F7C-BD62-C9A6D1E95959}"/>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0723" name="Marcador de notas 2">
            <a:extLst>
              <a:ext uri="{FF2B5EF4-FFF2-40B4-BE49-F238E27FC236}">
                <a16:creationId xmlns:a16="http://schemas.microsoft.com/office/drawing/2014/main" id="{5477C092-25FC-4C8A-B9D6-431138524AF7}"/>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30724" name="Marcador de número de diapositiva 3">
            <a:extLst>
              <a:ext uri="{FF2B5EF4-FFF2-40B4-BE49-F238E27FC236}">
                <a16:creationId xmlns:a16="http://schemas.microsoft.com/office/drawing/2014/main" id="{C4A17005-76F6-4801-972D-61A598FD5B24}"/>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5EA32987-E2FB-46EB-96BD-B06910045B85}" type="slidenum">
              <a:rPr lang="es-CO" altLang="es-CO" smtClean="0"/>
              <a:pPr fontAlgn="base">
                <a:spcBef>
                  <a:spcPct val="0"/>
                </a:spcBef>
                <a:spcAft>
                  <a:spcPct val="0"/>
                </a:spcAft>
              </a:pPr>
              <a:t>103</a:t>
            </a:fld>
            <a:endParaRPr lang="es-CO" altLang="es-CO" dirty="0"/>
          </a:p>
        </p:txBody>
      </p:sp>
    </p:spTree>
    <p:extLst>
      <p:ext uri="{BB962C8B-B14F-4D97-AF65-F5344CB8AC3E}">
        <p14:creationId xmlns:p14="http://schemas.microsoft.com/office/powerpoint/2010/main" val="2709279250"/>
      </p:ext>
    </p:extLst>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22" name="Marcador de imagen de diapositiva 1">
            <a:extLst>
              <a:ext uri="{FF2B5EF4-FFF2-40B4-BE49-F238E27FC236}">
                <a16:creationId xmlns:a16="http://schemas.microsoft.com/office/drawing/2014/main" id="{8C372344-0B5B-4F7C-BD62-C9A6D1E95959}"/>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0723" name="Marcador de notas 2">
            <a:extLst>
              <a:ext uri="{FF2B5EF4-FFF2-40B4-BE49-F238E27FC236}">
                <a16:creationId xmlns:a16="http://schemas.microsoft.com/office/drawing/2014/main" id="{5477C092-25FC-4C8A-B9D6-431138524AF7}"/>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30724" name="Marcador de número de diapositiva 3">
            <a:extLst>
              <a:ext uri="{FF2B5EF4-FFF2-40B4-BE49-F238E27FC236}">
                <a16:creationId xmlns:a16="http://schemas.microsoft.com/office/drawing/2014/main" id="{C4A17005-76F6-4801-972D-61A598FD5B24}"/>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5EA32987-E2FB-46EB-96BD-B06910045B85}" type="slidenum">
              <a:rPr lang="es-CO" altLang="es-CO" smtClean="0"/>
              <a:pPr fontAlgn="base">
                <a:spcBef>
                  <a:spcPct val="0"/>
                </a:spcBef>
                <a:spcAft>
                  <a:spcPct val="0"/>
                </a:spcAft>
              </a:pPr>
              <a:t>104</a:t>
            </a:fld>
            <a:endParaRPr lang="es-CO" altLang="es-CO" dirty="0"/>
          </a:p>
        </p:txBody>
      </p:sp>
    </p:spTree>
    <p:extLst>
      <p:ext uri="{BB962C8B-B14F-4D97-AF65-F5344CB8AC3E}">
        <p14:creationId xmlns:p14="http://schemas.microsoft.com/office/powerpoint/2010/main" val="2513299020"/>
      </p:ext>
    </p:extLst>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770" name="Marcador de imagen de diapositiva 1">
            <a:extLst>
              <a:ext uri="{FF2B5EF4-FFF2-40B4-BE49-F238E27FC236}">
                <a16:creationId xmlns:a16="http://schemas.microsoft.com/office/drawing/2014/main" id="{DC4E909A-F599-42A9-A162-5368402E4FFA}"/>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2771" name="Marcador de notas 2">
            <a:extLst>
              <a:ext uri="{FF2B5EF4-FFF2-40B4-BE49-F238E27FC236}">
                <a16:creationId xmlns:a16="http://schemas.microsoft.com/office/drawing/2014/main" id="{B33C5A4B-4E72-4DD8-9240-00362319E203}"/>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32772" name="Marcador de número de diapositiva 3">
            <a:extLst>
              <a:ext uri="{FF2B5EF4-FFF2-40B4-BE49-F238E27FC236}">
                <a16:creationId xmlns:a16="http://schemas.microsoft.com/office/drawing/2014/main" id="{33E10A29-E2B4-4948-BDD0-B8BD24BF7177}"/>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942338FF-65CD-488C-A586-B185CF96C2E4}" type="slidenum">
              <a:rPr lang="es-CO" altLang="es-CO" smtClean="0"/>
              <a:pPr fontAlgn="base">
                <a:spcBef>
                  <a:spcPct val="0"/>
                </a:spcBef>
                <a:spcAft>
                  <a:spcPct val="0"/>
                </a:spcAft>
              </a:pPr>
              <a:t>105</a:t>
            </a:fld>
            <a:endParaRPr lang="es-CO" altLang="es-CO" dirty="0"/>
          </a:p>
        </p:txBody>
      </p:sp>
    </p:spTree>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818" name="Marcador de imagen de diapositiva 1">
            <a:extLst>
              <a:ext uri="{FF2B5EF4-FFF2-40B4-BE49-F238E27FC236}">
                <a16:creationId xmlns:a16="http://schemas.microsoft.com/office/drawing/2014/main" id="{6ED9FB12-12C4-4F34-BB9D-D6DA224D6BEA}"/>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4819" name="Marcador de notas 2">
            <a:extLst>
              <a:ext uri="{FF2B5EF4-FFF2-40B4-BE49-F238E27FC236}">
                <a16:creationId xmlns:a16="http://schemas.microsoft.com/office/drawing/2014/main" id="{B719C1DA-D735-4727-A44A-9390819EA63C}"/>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34820" name="Marcador de número de diapositiva 3">
            <a:extLst>
              <a:ext uri="{FF2B5EF4-FFF2-40B4-BE49-F238E27FC236}">
                <a16:creationId xmlns:a16="http://schemas.microsoft.com/office/drawing/2014/main" id="{BC4A2891-49BB-4758-83C9-E41685480290}"/>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0823F82B-634D-4BC0-B4C8-3FA25811349E}" type="slidenum">
              <a:rPr lang="es-CO" altLang="es-CO" smtClean="0"/>
              <a:pPr fontAlgn="base">
                <a:spcBef>
                  <a:spcPct val="0"/>
                </a:spcBef>
                <a:spcAft>
                  <a:spcPct val="0"/>
                </a:spcAft>
              </a:pPr>
              <a:t>106</a:t>
            </a:fld>
            <a:endParaRPr lang="es-CO" altLang="es-CO" dirty="0"/>
          </a:p>
        </p:txBody>
      </p:sp>
    </p:spTree>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866" name="Marcador de imagen de diapositiva 1">
            <a:extLst>
              <a:ext uri="{FF2B5EF4-FFF2-40B4-BE49-F238E27FC236}">
                <a16:creationId xmlns:a16="http://schemas.microsoft.com/office/drawing/2014/main" id="{C2EC67E8-4E4E-4632-B4AB-53D7B9BB95ED}"/>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6867" name="Marcador de notas 2">
            <a:extLst>
              <a:ext uri="{FF2B5EF4-FFF2-40B4-BE49-F238E27FC236}">
                <a16:creationId xmlns:a16="http://schemas.microsoft.com/office/drawing/2014/main" id="{8BC9FF6A-877B-44FD-9BDB-CB50E40A5C41}"/>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36868" name="Marcador de número de diapositiva 3">
            <a:extLst>
              <a:ext uri="{FF2B5EF4-FFF2-40B4-BE49-F238E27FC236}">
                <a16:creationId xmlns:a16="http://schemas.microsoft.com/office/drawing/2014/main" id="{34F78CC7-AB86-42B2-866B-AE20587BDD64}"/>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884B7304-A7A8-468E-A933-DA49D8882829}" type="slidenum">
              <a:rPr lang="es-CO" altLang="es-CO" smtClean="0"/>
              <a:pPr fontAlgn="base">
                <a:spcBef>
                  <a:spcPct val="0"/>
                </a:spcBef>
                <a:spcAft>
                  <a:spcPct val="0"/>
                </a:spcAft>
              </a:pPr>
              <a:t>107</a:t>
            </a:fld>
            <a:endParaRPr lang="es-CO" altLang="es-CO" dirty="0"/>
          </a:p>
        </p:txBody>
      </p:sp>
    </p:spTree>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914" name="Marcador de imagen de diapositiva 1">
            <a:extLst>
              <a:ext uri="{FF2B5EF4-FFF2-40B4-BE49-F238E27FC236}">
                <a16:creationId xmlns:a16="http://schemas.microsoft.com/office/drawing/2014/main" id="{D9EC3680-0E5B-4329-810E-C3392EA59FE7}"/>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8915" name="Marcador de notas 2">
            <a:extLst>
              <a:ext uri="{FF2B5EF4-FFF2-40B4-BE49-F238E27FC236}">
                <a16:creationId xmlns:a16="http://schemas.microsoft.com/office/drawing/2014/main" id="{D1FCA137-6935-4B42-A174-6888F9EC53B4}"/>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38916" name="Marcador de número de diapositiva 3">
            <a:extLst>
              <a:ext uri="{FF2B5EF4-FFF2-40B4-BE49-F238E27FC236}">
                <a16:creationId xmlns:a16="http://schemas.microsoft.com/office/drawing/2014/main" id="{B46A0A64-DA4F-4826-B80D-F8A7E9B29B8C}"/>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04FD4593-5B34-4206-B63C-7B0D6FE0D228}" type="slidenum">
              <a:rPr lang="es-CO" altLang="es-CO" smtClean="0"/>
              <a:pPr fontAlgn="base">
                <a:spcBef>
                  <a:spcPct val="0"/>
                </a:spcBef>
                <a:spcAft>
                  <a:spcPct val="0"/>
                </a:spcAft>
              </a:pPr>
              <a:t>108</a:t>
            </a:fld>
            <a:endParaRPr lang="es-CO" altLang="es-CO" dirty="0"/>
          </a:p>
        </p:txBody>
      </p:sp>
    </p:spTree>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62" name="Marcador de imagen de diapositiva 1">
            <a:extLst>
              <a:ext uri="{FF2B5EF4-FFF2-40B4-BE49-F238E27FC236}">
                <a16:creationId xmlns:a16="http://schemas.microsoft.com/office/drawing/2014/main" id="{E200D1F5-2903-400D-8281-761F201C31BB}"/>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40963" name="Marcador de notas 2">
            <a:extLst>
              <a:ext uri="{FF2B5EF4-FFF2-40B4-BE49-F238E27FC236}">
                <a16:creationId xmlns:a16="http://schemas.microsoft.com/office/drawing/2014/main" id="{A5B5ABF0-946A-4E1C-A8AD-E07D60E32277}"/>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40964" name="Marcador de número de diapositiva 3">
            <a:extLst>
              <a:ext uri="{FF2B5EF4-FFF2-40B4-BE49-F238E27FC236}">
                <a16:creationId xmlns:a16="http://schemas.microsoft.com/office/drawing/2014/main" id="{9F27C210-C486-4981-9801-C934BD39A443}"/>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692554E5-9341-4454-AFD2-2A5CFF753EDF}" type="slidenum">
              <a:rPr lang="es-CO" altLang="es-CO" smtClean="0"/>
              <a:pPr fontAlgn="base">
                <a:spcBef>
                  <a:spcPct val="0"/>
                </a:spcBef>
                <a:spcAft>
                  <a:spcPct val="0"/>
                </a:spcAft>
              </a:pPr>
              <a:t>109</a:t>
            </a:fld>
            <a:endParaRPr lang="es-CO" altLang="es-CO" dirty="0"/>
          </a:p>
        </p:txBody>
      </p:sp>
    </p:spTree>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010" name="Marcador de imagen de diapositiva 1">
            <a:extLst>
              <a:ext uri="{FF2B5EF4-FFF2-40B4-BE49-F238E27FC236}">
                <a16:creationId xmlns:a16="http://schemas.microsoft.com/office/drawing/2014/main" id="{2F4ABB36-355A-49E4-9B7A-BAB80F1C39C3}"/>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43011" name="Marcador de notas 2">
            <a:extLst>
              <a:ext uri="{FF2B5EF4-FFF2-40B4-BE49-F238E27FC236}">
                <a16:creationId xmlns:a16="http://schemas.microsoft.com/office/drawing/2014/main" id="{4D4EF200-1105-4948-B5BF-6B5654E373E7}"/>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43012" name="Marcador de número de diapositiva 3">
            <a:extLst>
              <a:ext uri="{FF2B5EF4-FFF2-40B4-BE49-F238E27FC236}">
                <a16:creationId xmlns:a16="http://schemas.microsoft.com/office/drawing/2014/main" id="{F074BB4B-C44B-40BA-B3E7-B93EE2F3FC2F}"/>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E870916F-3C76-43A9-9388-E3B312C62E4F}" type="slidenum">
              <a:rPr lang="es-CO" altLang="es-CO" smtClean="0"/>
              <a:pPr fontAlgn="base">
                <a:spcBef>
                  <a:spcPct val="0"/>
                </a:spcBef>
                <a:spcAft>
                  <a:spcPct val="0"/>
                </a:spcAft>
              </a:pPr>
              <a:t>110</a:t>
            </a:fld>
            <a:endParaRPr lang="es-CO" altLang="es-CO" dirty="0"/>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7AF78CF3-BDC2-4027-AAF6-AEE4FB847F16}" type="slidenum">
              <a:rPr lang="es-CO" smtClean="0"/>
              <a:t>12</a:t>
            </a:fld>
            <a:endParaRPr lang="es-CO"/>
          </a:p>
        </p:txBody>
      </p:sp>
    </p:spTree>
    <p:extLst>
      <p:ext uri="{BB962C8B-B14F-4D97-AF65-F5344CB8AC3E}">
        <p14:creationId xmlns:p14="http://schemas.microsoft.com/office/powerpoint/2010/main" val="1469376059"/>
      </p:ext>
    </p:extLst>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058" name="Marcador de imagen de diapositiva 1">
            <a:extLst>
              <a:ext uri="{FF2B5EF4-FFF2-40B4-BE49-F238E27FC236}">
                <a16:creationId xmlns:a16="http://schemas.microsoft.com/office/drawing/2014/main" id="{E3CFE178-DB46-4862-8A17-8A3068D5A51F}"/>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45059" name="Marcador de notas 2">
            <a:extLst>
              <a:ext uri="{FF2B5EF4-FFF2-40B4-BE49-F238E27FC236}">
                <a16:creationId xmlns:a16="http://schemas.microsoft.com/office/drawing/2014/main" id="{9FD87477-4C9C-490D-9837-BFF745AC881F}"/>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45060" name="Marcador de número de diapositiva 3">
            <a:extLst>
              <a:ext uri="{FF2B5EF4-FFF2-40B4-BE49-F238E27FC236}">
                <a16:creationId xmlns:a16="http://schemas.microsoft.com/office/drawing/2014/main" id="{3D33B6E9-9055-459B-986E-CED185CB188A}"/>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7987A294-C155-430E-B3DA-D80C20A58479}" type="slidenum">
              <a:rPr lang="es-CO" altLang="es-CO" smtClean="0"/>
              <a:pPr fontAlgn="base">
                <a:spcBef>
                  <a:spcPct val="0"/>
                </a:spcBef>
                <a:spcAft>
                  <a:spcPct val="0"/>
                </a:spcAft>
              </a:pPr>
              <a:t>111</a:t>
            </a:fld>
            <a:endParaRPr lang="es-CO" altLang="es-CO" dirty="0"/>
          </a:p>
        </p:txBody>
      </p:sp>
    </p:spTree>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106" name="Marcador de imagen de diapositiva 1">
            <a:extLst>
              <a:ext uri="{FF2B5EF4-FFF2-40B4-BE49-F238E27FC236}">
                <a16:creationId xmlns:a16="http://schemas.microsoft.com/office/drawing/2014/main" id="{1B3C2F8F-3A90-4BA5-8A8A-4E2CD596056E}"/>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47107" name="Marcador de notas 2">
            <a:extLst>
              <a:ext uri="{FF2B5EF4-FFF2-40B4-BE49-F238E27FC236}">
                <a16:creationId xmlns:a16="http://schemas.microsoft.com/office/drawing/2014/main" id="{F740DDAD-5B1A-45C5-8ED9-8DFDB6C02E8F}"/>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47108" name="Marcador de número de diapositiva 3">
            <a:extLst>
              <a:ext uri="{FF2B5EF4-FFF2-40B4-BE49-F238E27FC236}">
                <a16:creationId xmlns:a16="http://schemas.microsoft.com/office/drawing/2014/main" id="{A59C1DF8-B5E7-4419-BE57-6BD12A59D4CC}"/>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69BA9759-0D12-4D6A-84BC-BFBCFDD75F66}" type="slidenum">
              <a:rPr lang="es-CO" altLang="es-CO" smtClean="0"/>
              <a:pPr fontAlgn="base">
                <a:spcBef>
                  <a:spcPct val="0"/>
                </a:spcBef>
                <a:spcAft>
                  <a:spcPct val="0"/>
                </a:spcAft>
              </a:pPr>
              <a:t>112</a:t>
            </a:fld>
            <a:endParaRPr lang="es-CO" altLang="es-CO" dirty="0"/>
          </a:p>
        </p:txBody>
      </p:sp>
    </p:spTree>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154" name="Marcador de imagen de diapositiva 1">
            <a:extLst>
              <a:ext uri="{FF2B5EF4-FFF2-40B4-BE49-F238E27FC236}">
                <a16:creationId xmlns:a16="http://schemas.microsoft.com/office/drawing/2014/main" id="{A1D67E55-633A-466E-8DFC-0D97095FAD80}"/>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49155" name="Marcador de notas 2">
            <a:extLst>
              <a:ext uri="{FF2B5EF4-FFF2-40B4-BE49-F238E27FC236}">
                <a16:creationId xmlns:a16="http://schemas.microsoft.com/office/drawing/2014/main" id="{63D69B1A-15D7-43AB-BAA5-3C0DADED6883}"/>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49156" name="Marcador de número de diapositiva 3">
            <a:extLst>
              <a:ext uri="{FF2B5EF4-FFF2-40B4-BE49-F238E27FC236}">
                <a16:creationId xmlns:a16="http://schemas.microsoft.com/office/drawing/2014/main" id="{37A4BD81-A68D-49E0-85CF-229C8B686E8F}"/>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874C767F-04C1-42B5-8E32-838F70CCF430}" type="slidenum">
              <a:rPr lang="es-CO" altLang="es-CO" smtClean="0"/>
              <a:pPr fontAlgn="base">
                <a:spcBef>
                  <a:spcPct val="0"/>
                </a:spcBef>
                <a:spcAft>
                  <a:spcPct val="0"/>
                </a:spcAft>
              </a:pPr>
              <a:t>113</a:t>
            </a:fld>
            <a:endParaRPr lang="es-CO" altLang="es-CO" dirty="0"/>
          </a:p>
        </p:txBody>
      </p:sp>
    </p:spTree>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02" name="Marcador de imagen de diapositiva 1">
            <a:extLst>
              <a:ext uri="{FF2B5EF4-FFF2-40B4-BE49-F238E27FC236}">
                <a16:creationId xmlns:a16="http://schemas.microsoft.com/office/drawing/2014/main" id="{BC182C78-CCB5-48E2-9FBA-2C33D249C1F1}"/>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51203" name="Marcador de notas 2">
            <a:extLst>
              <a:ext uri="{FF2B5EF4-FFF2-40B4-BE49-F238E27FC236}">
                <a16:creationId xmlns:a16="http://schemas.microsoft.com/office/drawing/2014/main" id="{B393D82C-ACEA-4D73-9B9E-3F566A4A5C6E}"/>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r>
              <a:rPr lang="es-MX" altLang="es-CO" dirty="0"/>
              <a:t>	</a:t>
            </a:r>
            <a:endParaRPr lang="es-CO" altLang="es-CO" dirty="0"/>
          </a:p>
        </p:txBody>
      </p:sp>
      <p:sp>
        <p:nvSpPr>
          <p:cNvPr id="51204" name="Marcador de número de diapositiva 3">
            <a:extLst>
              <a:ext uri="{FF2B5EF4-FFF2-40B4-BE49-F238E27FC236}">
                <a16:creationId xmlns:a16="http://schemas.microsoft.com/office/drawing/2014/main" id="{2003ADF7-7767-432E-A7FE-0EA7472654E8}"/>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065042BA-E580-4471-8220-0D9B9FF71AA4}" type="slidenum">
              <a:rPr lang="es-CO" altLang="es-CO" smtClean="0"/>
              <a:pPr fontAlgn="base">
                <a:spcBef>
                  <a:spcPct val="0"/>
                </a:spcBef>
                <a:spcAft>
                  <a:spcPct val="0"/>
                </a:spcAft>
              </a:pPr>
              <a:t>114</a:t>
            </a:fld>
            <a:endParaRPr lang="es-CO" altLang="es-CO" dirty="0"/>
          </a:p>
        </p:txBody>
      </p:sp>
    </p:spTree>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250" name="Marcador de imagen de diapositiva 1">
            <a:extLst>
              <a:ext uri="{FF2B5EF4-FFF2-40B4-BE49-F238E27FC236}">
                <a16:creationId xmlns:a16="http://schemas.microsoft.com/office/drawing/2014/main" id="{98DEB491-D91A-46C7-99B2-0EDC2E5671BF}"/>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53251" name="Marcador de notas 2">
            <a:extLst>
              <a:ext uri="{FF2B5EF4-FFF2-40B4-BE49-F238E27FC236}">
                <a16:creationId xmlns:a16="http://schemas.microsoft.com/office/drawing/2014/main" id="{54AE4367-E5A5-4167-AB0A-60B6489878E6}"/>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53252" name="Marcador de número de diapositiva 3">
            <a:extLst>
              <a:ext uri="{FF2B5EF4-FFF2-40B4-BE49-F238E27FC236}">
                <a16:creationId xmlns:a16="http://schemas.microsoft.com/office/drawing/2014/main" id="{C6DD22E5-4E60-45EE-9544-4E93AE7A5B3F}"/>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EC2DB462-27DA-467C-9546-DA5578E8C538}" type="slidenum">
              <a:rPr lang="es-CO" altLang="es-CO" smtClean="0"/>
              <a:pPr fontAlgn="base">
                <a:spcBef>
                  <a:spcPct val="0"/>
                </a:spcBef>
                <a:spcAft>
                  <a:spcPct val="0"/>
                </a:spcAft>
              </a:pPr>
              <a:t>115</a:t>
            </a:fld>
            <a:endParaRPr lang="es-CO" altLang="es-CO" dirty="0"/>
          </a:p>
        </p:txBody>
      </p:sp>
    </p:spTree>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298" name="Marcador de imagen de diapositiva 1">
            <a:extLst>
              <a:ext uri="{FF2B5EF4-FFF2-40B4-BE49-F238E27FC236}">
                <a16:creationId xmlns:a16="http://schemas.microsoft.com/office/drawing/2014/main" id="{D10225FD-0356-4AA6-829B-B15C6DA25685}"/>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55299" name="Marcador de notas 2">
            <a:extLst>
              <a:ext uri="{FF2B5EF4-FFF2-40B4-BE49-F238E27FC236}">
                <a16:creationId xmlns:a16="http://schemas.microsoft.com/office/drawing/2014/main" id="{01DEB869-049B-460A-A1D6-9A3D124C0E57}"/>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55300" name="Marcador de número de diapositiva 3">
            <a:extLst>
              <a:ext uri="{FF2B5EF4-FFF2-40B4-BE49-F238E27FC236}">
                <a16:creationId xmlns:a16="http://schemas.microsoft.com/office/drawing/2014/main" id="{3B724E49-EC58-4309-8C81-11E2B2E110A5}"/>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4E731706-A2AC-45E3-89EB-4435AF677B77}" type="slidenum">
              <a:rPr lang="es-CO" altLang="es-CO" smtClean="0"/>
              <a:pPr fontAlgn="base">
                <a:spcBef>
                  <a:spcPct val="0"/>
                </a:spcBef>
                <a:spcAft>
                  <a:spcPct val="0"/>
                </a:spcAft>
              </a:pPr>
              <a:t>116</a:t>
            </a:fld>
            <a:endParaRPr lang="es-CO" altLang="es-CO" dirty="0"/>
          </a:p>
        </p:txBody>
      </p:sp>
    </p:spTree>
  </p:cSld>
  <p:clrMapOvr>
    <a:masterClrMapping/>
  </p:clrMapOvr>
</p:notes>
</file>

<file path=ppt/notesSlides/notesSlide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6" name="Marcador de imagen de diapositiva 1">
            <a:extLst>
              <a:ext uri="{FF2B5EF4-FFF2-40B4-BE49-F238E27FC236}">
                <a16:creationId xmlns:a16="http://schemas.microsoft.com/office/drawing/2014/main" id="{DC503C14-77ED-4AE5-BAA6-6E6CE7DBF4B7}"/>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57347" name="Marcador de notas 2">
            <a:extLst>
              <a:ext uri="{FF2B5EF4-FFF2-40B4-BE49-F238E27FC236}">
                <a16:creationId xmlns:a16="http://schemas.microsoft.com/office/drawing/2014/main" id="{9CBC289C-B96F-416A-B55E-DA5E91C7AF5A}"/>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57348" name="Marcador de número de diapositiva 3">
            <a:extLst>
              <a:ext uri="{FF2B5EF4-FFF2-40B4-BE49-F238E27FC236}">
                <a16:creationId xmlns:a16="http://schemas.microsoft.com/office/drawing/2014/main" id="{140B1287-1DD3-418E-B4D4-C1CBDABB43AD}"/>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D769994C-ECBA-44BE-8761-F293304B93BE}" type="slidenum">
              <a:rPr lang="es-CO" altLang="es-CO" smtClean="0"/>
              <a:pPr fontAlgn="base">
                <a:spcBef>
                  <a:spcPct val="0"/>
                </a:spcBef>
                <a:spcAft>
                  <a:spcPct val="0"/>
                </a:spcAft>
              </a:pPr>
              <a:t>117</a:t>
            </a:fld>
            <a:endParaRPr lang="es-CO" altLang="es-CO" dirty="0"/>
          </a:p>
        </p:txBody>
      </p:sp>
    </p:spTree>
  </p:cSld>
  <p:clrMapOvr>
    <a:masterClrMapping/>
  </p:clrMapOvr>
</p:notes>
</file>

<file path=ppt/notesSlides/notesSlide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394" name="Marcador de imagen de diapositiva 1">
            <a:extLst>
              <a:ext uri="{FF2B5EF4-FFF2-40B4-BE49-F238E27FC236}">
                <a16:creationId xmlns:a16="http://schemas.microsoft.com/office/drawing/2014/main" id="{53BE7076-EA3C-40D6-900A-2682701A51A6}"/>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59395" name="Marcador de notas 2">
            <a:extLst>
              <a:ext uri="{FF2B5EF4-FFF2-40B4-BE49-F238E27FC236}">
                <a16:creationId xmlns:a16="http://schemas.microsoft.com/office/drawing/2014/main" id="{05BAA124-06BC-4B3B-A6AE-7F919FB136CA}"/>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59396" name="Marcador de número de diapositiva 3">
            <a:extLst>
              <a:ext uri="{FF2B5EF4-FFF2-40B4-BE49-F238E27FC236}">
                <a16:creationId xmlns:a16="http://schemas.microsoft.com/office/drawing/2014/main" id="{3DCF87BD-104D-4C09-9AB9-4186D0485519}"/>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FCB5582E-64D7-4FEE-BCD0-E957544DAD5F}" type="slidenum">
              <a:rPr lang="es-CO" altLang="es-CO" smtClean="0"/>
              <a:pPr fontAlgn="base">
                <a:spcBef>
                  <a:spcPct val="0"/>
                </a:spcBef>
                <a:spcAft>
                  <a:spcPct val="0"/>
                </a:spcAft>
              </a:pPr>
              <a:t>118</a:t>
            </a:fld>
            <a:endParaRPr lang="es-CO" altLang="es-CO" dirty="0"/>
          </a:p>
        </p:txBody>
      </p:sp>
    </p:spTree>
  </p:cSld>
  <p:clrMapOvr>
    <a:masterClrMapping/>
  </p:clrMapOvr>
</p:notes>
</file>

<file path=ppt/notesSlides/notesSlide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42" name="Marcador de imagen de diapositiva 1">
            <a:extLst>
              <a:ext uri="{FF2B5EF4-FFF2-40B4-BE49-F238E27FC236}">
                <a16:creationId xmlns:a16="http://schemas.microsoft.com/office/drawing/2014/main" id="{E6DE50CD-2F14-44C6-BC2E-734D1DF239A9}"/>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61443" name="Marcador de notas 2">
            <a:extLst>
              <a:ext uri="{FF2B5EF4-FFF2-40B4-BE49-F238E27FC236}">
                <a16:creationId xmlns:a16="http://schemas.microsoft.com/office/drawing/2014/main" id="{C853D7F6-5256-4904-8EAE-661B89C40FE0}"/>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61444" name="Marcador de número de diapositiva 3">
            <a:extLst>
              <a:ext uri="{FF2B5EF4-FFF2-40B4-BE49-F238E27FC236}">
                <a16:creationId xmlns:a16="http://schemas.microsoft.com/office/drawing/2014/main" id="{CCE6354E-3584-4B7C-B167-D62D9958F883}"/>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EDE060F1-E833-4B4B-9CAB-BDE294B5C056}" type="slidenum">
              <a:rPr lang="es-CO" altLang="es-CO" smtClean="0"/>
              <a:pPr fontAlgn="base">
                <a:spcBef>
                  <a:spcPct val="0"/>
                </a:spcBef>
                <a:spcAft>
                  <a:spcPct val="0"/>
                </a:spcAft>
              </a:pPr>
              <a:t>119</a:t>
            </a:fld>
            <a:endParaRPr lang="es-CO" altLang="es-CO" dirty="0"/>
          </a:p>
        </p:txBody>
      </p:sp>
    </p:spTree>
  </p:cSld>
  <p:clrMapOvr>
    <a:masterClrMapping/>
  </p:clrMapOvr>
</p:notes>
</file>

<file path=ppt/notesSlides/notesSlide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490" name="Marcador de imagen de diapositiva 1">
            <a:extLst>
              <a:ext uri="{FF2B5EF4-FFF2-40B4-BE49-F238E27FC236}">
                <a16:creationId xmlns:a16="http://schemas.microsoft.com/office/drawing/2014/main" id="{10B6C97B-28B4-4AF0-88DC-519BC0A2A1E5}"/>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63491" name="Marcador de notas 2">
            <a:extLst>
              <a:ext uri="{FF2B5EF4-FFF2-40B4-BE49-F238E27FC236}">
                <a16:creationId xmlns:a16="http://schemas.microsoft.com/office/drawing/2014/main" id="{59E2D6DE-F288-40FD-A136-0C5E2CF4DC00}"/>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63492" name="Marcador de número de diapositiva 3">
            <a:extLst>
              <a:ext uri="{FF2B5EF4-FFF2-40B4-BE49-F238E27FC236}">
                <a16:creationId xmlns:a16="http://schemas.microsoft.com/office/drawing/2014/main" id="{5A57A291-28EE-43E5-B5F3-053793521C2A}"/>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1AF824C1-A1F7-4D9B-BEDE-C969AE475F33}" type="slidenum">
              <a:rPr lang="es-CO" altLang="es-CO" smtClean="0"/>
              <a:pPr fontAlgn="base">
                <a:spcBef>
                  <a:spcPct val="0"/>
                </a:spcBef>
                <a:spcAft>
                  <a:spcPct val="0"/>
                </a:spcAft>
              </a:pPr>
              <a:t>120</a:t>
            </a:fld>
            <a:endParaRPr lang="es-CO" altLang="es-CO" dirty="0"/>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Diapositiva de título">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39D76BAD-7A2F-4F5C-B860-F8C22A6FD714}"/>
              </a:ext>
            </a:extLst>
          </p:cNvPr>
          <p:cNvSpPr>
            <a:spLocks noGrp="1"/>
          </p:cNvSpPr>
          <p:nvPr>
            <p:ph type="ctrTitle"/>
          </p:nvPr>
        </p:nvSpPr>
        <p:spPr>
          <a:xfrm>
            <a:off x="1524000" y="1122363"/>
            <a:ext cx="9144000" cy="2387600"/>
          </a:xfrm>
        </p:spPr>
        <p:txBody>
          <a:bodyPr anchor="b"/>
          <a:lstStyle>
            <a:lvl1pPr algn="ctr">
              <a:defRPr sz="6000"/>
            </a:lvl1pPr>
          </a:lstStyle>
          <a:p>
            <a:r>
              <a:rPr lang="es-ES"/>
              <a:t>Haga clic para modificar el estilo de título del patrón</a:t>
            </a:r>
            <a:endParaRPr lang="es-CO"/>
          </a:p>
        </p:txBody>
      </p:sp>
      <p:sp>
        <p:nvSpPr>
          <p:cNvPr id="3" name="Subtítulo 2">
            <a:extLst>
              <a:ext uri="{FF2B5EF4-FFF2-40B4-BE49-F238E27FC236}">
                <a16:creationId xmlns:a16="http://schemas.microsoft.com/office/drawing/2014/main" id="{7ED77FD0-10F6-43CF-B840-189FC915FE76}"/>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s-ES"/>
              <a:t>Haga clic para modificar el estilo de subtítulo del patrón</a:t>
            </a:r>
            <a:endParaRPr lang="es-CO"/>
          </a:p>
        </p:txBody>
      </p:sp>
      <p:sp>
        <p:nvSpPr>
          <p:cNvPr id="4" name="Marcador de fecha 3">
            <a:extLst>
              <a:ext uri="{FF2B5EF4-FFF2-40B4-BE49-F238E27FC236}">
                <a16:creationId xmlns:a16="http://schemas.microsoft.com/office/drawing/2014/main" id="{0357DF95-5A43-4D89-B36C-438F155EA0F2}"/>
              </a:ext>
            </a:extLst>
          </p:cNvPr>
          <p:cNvSpPr>
            <a:spLocks noGrp="1"/>
          </p:cNvSpPr>
          <p:nvPr>
            <p:ph type="dt" sz="half" idx="10"/>
          </p:nvPr>
        </p:nvSpPr>
        <p:spPr/>
        <p:txBody>
          <a:bodyPr/>
          <a:lstStyle/>
          <a:p>
            <a:fld id="{97E1DE30-EC2E-4BF0-93C3-865100795CE6}" type="datetimeFigureOut">
              <a:rPr lang="es-CO" smtClean="0"/>
              <a:t>13/12/2024</a:t>
            </a:fld>
            <a:endParaRPr lang="es-CO"/>
          </a:p>
        </p:txBody>
      </p:sp>
      <p:sp>
        <p:nvSpPr>
          <p:cNvPr id="5" name="Marcador de pie de página 4">
            <a:extLst>
              <a:ext uri="{FF2B5EF4-FFF2-40B4-BE49-F238E27FC236}">
                <a16:creationId xmlns:a16="http://schemas.microsoft.com/office/drawing/2014/main" id="{75ED7F36-85D5-44E1-AABA-F1AEE563F894}"/>
              </a:ext>
            </a:extLst>
          </p:cNvPr>
          <p:cNvSpPr>
            <a:spLocks noGrp="1"/>
          </p:cNvSpPr>
          <p:nvPr>
            <p:ph type="ftr" sz="quarter" idx="11"/>
          </p:nvPr>
        </p:nvSpPr>
        <p:spPr/>
        <p:txBody>
          <a:bodyPr/>
          <a:lstStyle/>
          <a:p>
            <a:endParaRPr lang="es-CO"/>
          </a:p>
        </p:txBody>
      </p:sp>
      <p:sp>
        <p:nvSpPr>
          <p:cNvPr id="6" name="Marcador de número de diapositiva 5">
            <a:extLst>
              <a:ext uri="{FF2B5EF4-FFF2-40B4-BE49-F238E27FC236}">
                <a16:creationId xmlns:a16="http://schemas.microsoft.com/office/drawing/2014/main" id="{B0637350-3904-4691-81ED-69BA05A70E89}"/>
              </a:ext>
            </a:extLst>
          </p:cNvPr>
          <p:cNvSpPr>
            <a:spLocks noGrp="1"/>
          </p:cNvSpPr>
          <p:nvPr>
            <p:ph type="sldNum" sz="quarter" idx="12"/>
          </p:nvPr>
        </p:nvSpPr>
        <p:spPr/>
        <p:txBody>
          <a:bodyPr/>
          <a:lstStyle/>
          <a:p>
            <a:fld id="{E56CFA7E-E58B-44E9-BBB1-809CF9CC2394}" type="slidenum">
              <a:rPr lang="es-CO" smtClean="0"/>
              <a:t>‹Nº›</a:t>
            </a:fld>
            <a:endParaRPr lang="es-CO"/>
          </a:p>
        </p:txBody>
      </p:sp>
    </p:spTree>
    <p:extLst>
      <p:ext uri="{BB962C8B-B14F-4D97-AF65-F5344CB8AC3E}">
        <p14:creationId xmlns:p14="http://schemas.microsoft.com/office/powerpoint/2010/main" val="1514521931"/>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ítulo y texto vertical">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35F75024-162F-43C5-91F9-849D0884BAE0}"/>
              </a:ext>
            </a:extLst>
          </p:cNvPr>
          <p:cNvSpPr>
            <a:spLocks noGrp="1"/>
          </p:cNvSpPr>
          <p:nvPr>
            <p:ph type="title"/>
          </p:nvPr>
        </p:nvSpPr>
        <p:spPr/>
        <p:txBody>
          <a:bodyPr/>
          <a:lstStyle/>
          <a:p>
            <a:r>
              <a:rPr lang="es-ES"/>
              <a:t>Haga clic para modificar el estilo de título del patrón</a:t>
            </a:r>
            <a:endParaRPr lang="es-CO"/>
          </a:p>
        </p:txBody>
      </p:sp>
      <p:sp>
        <p:nvSpPr>
          <p:cNvPr id="3" name="Marcador de texto vertical 2">
            <a:extLst>
              <a:ext uri="{FF2B5EF4-FFF2-40B4-BE49-F238E27FC236}">
                <a16:creationId xmlns:a16="http://schemas.microsoft.com/office/drawing/2014/main" id="{DB34AFCF-6627-4041-A093-D0908E069CA1}"/>
              </a:ext>
            </a:extLst>
          </p:cNvPr>
          <p:cNvSpPr>
            <a:spLocks noGrp="1"/>
          </p:cNvSpPr>
          <p:nvPr>
            <p:ph type="body" orient="vert" idx="1"/>
          </p:nvPr>
        </p:nvSpPr>
        <p:spPr/>
        <p:txBody>
          <a:bodyPr vert="eaVert"/>
          <a:lstStyle/>
          <a:p>
            <a:pPr lvl="0"/>
            <a:r>
              <a:rPr lang="es-ES"/>
              <a:t>Editar los estilos de texto del patrón</a:t>
            </a:r>
          </a:p>
          <a:p>
            <a:pPr lvl="1"/>
            <a:r>
              <a:rPr lang="es-ES"/>
              <a:t>Segundo nivel</a:t>
            </a:r>
          </a:p>
          <a:p>
            <a:pPr lvl="2"/>
            <a:r>
              <a:rPr lang="es-ES"/>
              <a:t>Tercer nivel</a:t>
            </a:r>
          </a:p>
          <a:p>
            <a:pPr lvl="3"/>
            <a:r>
              <a:rPr lang="es-ES"/>
              <a:t>Cuarto nivel</a:t>
            </a:r>
          </a:p>
          <a:p>
            <a:pPr lvl="4"/>
            <a:r>
              <a:rPr lang="es-ES"/>
              <a:t>Quinto nivel</a:t>
            </a:r>
            <a:endParaRPr lang="es-CO"/>
          </a:p>
        </p:txBody>
      </p:sp>
      <p:sp>
        <p:nvSpPr>
          <p:cNvPr id="4" name="Marcador de fecha 3">
            <a:extLst>
              <a:ext uri="{FF2B5EF4-FFF2-40B4-BE49-F238E27FC236}">
                <a16:creationId xmlns:a16="http://schemas.microsoft.com/office/drawing/2014/main" id="{B45F7C1E-B499-45BF-A563-FF4B5B3E186B}"/>
              </a:ext>
            </a:extLst>
          </p:cNvPr>
          <p:cNvSpPr>
            <a:spLocks noGrp="1"/>
          </p:cNvSpPr>
          <p:nvPr>
            <p:ph type="dt" sz="half" idx="10"/>
          </p:nvPr>
        </p:nvSpPr>
        <p:spPr/>
        <p:txBody>
          <a:bodyPr/>
          <a:lstStyle/>
          <a:p>
            <a:fld id="{97E1DE30-EC2E-4BF0-93C3-865100795CE6}" type="datetimeFigureOut">
              <a:rPr lang="es-CO" smtClean="0"/>
              <a:t>13/12/2024</a:t>
            </a:fld>
            <a:endParaRPr lang="es-CO"/>
          </a:p>
        </p:txBody>
      </p:sp>
      <p:sp>
        <p:nvSpPr>
          <p:cNvPr id="5" name="Marcador de pie de página 4">
            <a:extLst>
              <a:ext uri="{FF2B5EF4-FFF2-40B4-BE49-F238E27FC236}">
                <a16:creationId xmlns:a16="http://schemas.microsoft.com/office/drawing/2014/main" id="{EB168F12-D2FD-4498-81DC-BBCC6C3D9C6C}"/>
              </a:ext>
            </a:extLst>
          </p:cNvPr>
          <p:cNvSpPr>
            <a:spLocks noGrp="1"/>
          </p:cNvSpPr>
          <p:nvPr>
            <p:ph type="ftr" sz="quarter" idx="11"/>
          </p:nvPr>
        </p:nvSpPr>
        <p:spPr/>
        <p:txBody>
          <a:bodyPr/>
          <a:lstStyle/>
          <a:p>
            <a:endParaRPr lang="es-CO"/>
          </a:p>
        </p:txBody>
      </p:sp>
      <p:sp>
        <p:nvSpPr>
          <p:cNvPr id="6" name="Marcador de número de diapositiva 5">
            <a:extLst>
              <a:ext uri="{FF2B5EF4-FFF2-40B4-BE49-F238E27FC236}">
                <a16:creationId xmlns:a16="http://schemas.microsoft.com/office/drawing/2014/main" id="{34C0D9B7-D904-4EDB-BF9F-89B1B57C85AD}"/>
              </a:ext>
            </a:extLst>
          </p:cNvPr>
          <p:cNvSpPr>
            <a:spLocks noGrp="1"/>
          </p:cNvSpPr>
          <p:nvPr>
            <p:ph type="sldNum" sz="quarter" idx="12"/>
          </p:nvPr>
        </p:nvSpPr>
        <p:spPr/>
        <p:txBody>
          <a:bodyPr/>
          <a:lstStyle/>
          <a:p>
            <a:fld id="{E56CFA7E-E58B-44E9-BBB1-809CF9CC2394}" type="slidenum">
              <a:rPr lang="es-CO" smtClean="0"/>
              <a:t>‹Nº›</a:t>
            </a:fld>
            <a:endParaRPr lang="es-CO"/>
          </a:p>
        </p:txBody>
      </p:sp>
    </p:spTree>
    <p:extLst>
      <p:ext uri="{BB962C8B-B14F-4D97-AF65-F5344CB8AC3E}">
        <p14:creationId xmlns:p14="http://schemas.microsoft.com/office/powerpoint/2010/main" val="1680965401"/>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Título vertical y texto">
    <p:spTree>
      <p:nvGrpSpPr>
        <p:cNvPr id="1" name=""/>
        <p:cNvGrpSpPr/>
        <p:nvPr/>
      </p:nvGrpSpPr>
      <p:grpSpPr>
        <a:xfrm>
          <a:off x="0" y="0"/>
          <a:ext cx="0" cy="0"/>
          <a:chOff x="0" y="0"/>
          <a:chExt cx="0" cy="0"/>
        </a:xfrm>
      </p:grpSpPr>
      <p:sp>
        <p:nvSpPr>
          <p:cNvPr id="2" name="Título vertical 1">
            <a:extLst>
              <a:ext uri="{FF2B5EF4-FFF2-40B4-BE49-F238E27FC236}">
                <a16:creationId xmlns:a16="http://schemas.microsoft.com/office/drawing/2014/main" id="{1BB08AB8-9C1E-4FC2-81F1-75918732475D}"/>
              </a:ext>
            </a:extLst>
          </p:cNvPr>
          <p:cNvSpPr>
            <a:spLocks noGrp="1"/>
          </p:cNvSpPr>
          <p:nvPr>
            <p:ph type="title" orient="vert"/>
          </p:nvPr>
        </p:nvSpPr>
        <p:spPr>
          <a:xfrm>
            <a:off x="8724900" y="365125"/>
            <a:ext cx="2628900" cy="5811838"/>
          </a:xfrm>
        </p:spPr>
        <p:txBody>
          <a:bodyPr vert="eaVert"/>
          <a:lstStyle/>
          <a:p>
            <a:r>
              <a:rPr lang="es-ES"/>
              <a:t>Haga clic para modificar el estilo de título del patrón</a:t>
            </a:r>
            <a:endParaRPr lang="es-CO"/>
          </a:p>
        </p:txBody>
      </p:sp>
      <p:sp>
        <p:nvSpPr>
          <p:cNvPr id="3" name="Marcador de texto vertical 2">
            <a:extLst>
              <a:ext uri="{FF2B5EF4-FFF2-40B4-BE49-F238E27FC236}">
                <a16:creationId xmlns:a16="http://schemas.microsoft.com/office/drawing/2014/main" id="{E867B6AF-5D24-4A9B-9CD8-37C039C2A182}"/>
              </a:ext>
            </a:extLst>
          </p:cNvPr>
          <p:cNvSpPr>
            <a:spLocks noGrp="1"/>
          </p:cNvSpPr>
          <p:nvPr>
            <p:ph type="body" orient="vert" idx="1"/>
          </p:nvPr>
        </p:nvSpPr>
        <p:spPr>
          <a:xfrm>
            <a:off x="838200" y="365125"/>
            <a:ext cx="7734300" cy="5811838"/>
          </a:xfrm>
        </p:spPr>
        <p:txBody>
          <a:bodyPr vert="eaVert"/>
          <a:lstStyle/>
          <a:p>
            <a:pPr lvl="0"/>
            <a:r>
              <a:rPr lang="es-ES"/>
              <a:t>Editar los estilos de texto del patrón</a:t>
            </a:r>
          </a:p>
          <a:p>
            <a:pPr lvl="1"/>
            <a:r>
              <a:rPr lang="es-ES"/>
              <a:t>Segundo nivel</a:t>
            </a:r>
          </a:p>
          <a:p>
            <a:pPr lvl="2"/>
            <a:r>
              <a:rPr lang="es-ES"/>
              <a:t>Tercer nivel</a:t>
            </a:r>
          </a:p>
          <a:p>
            <a:pPr lvl="3"/>
            <a:r>
              <a:rPr lang="es-ES"/>
              <a:t>Cuarto nivel</a:t>
            </a:r>
          </a:p>
          <a:p>
            <a:pPr lvl="4"/>
            <a:r>
              <a:rPr lang="es-ES"/>
              <a:t>Quinto nivel</a:t>
            </a:r>
            <a:endParaRPr lang="es-CO"/>
          </a:p>
        </p:txBody>
      </p:sp>
      <p:sp>
        <p:nvSpPr>
          <p:cNvPr id="4" name="Marcador de fecha 3">
            <a:extLst>
              <a:ext uri="{FF2B5EF4-FFF2-40B4-BE49-F238E27FC236}">
                <a16:creationId xmlns:a16="http://schemas.microsoft.com/office/drawing/2014/main" id="{5B5E011D-EF2E-4270-B455-06BE9DF8C919}"/>
              </a:ext>
            </a:extLst>
          </p:cNvPr>
          <p:cNvSpPr>
            <a:spLocks noGrp="1"/>
          </p:cNvSpPr>
          <p:nvPr>
            <p:ph type="dt" sz="half" idx="10"/>
          </p:nvPr>
        </p:nvSpPr>
        <p:spPr/>
        <p:txBody>
          <a:bodyPr/>
          <a:lstStyle/>
          <a:p>
            <a:fld id="{97E1DE30-EC2E-4BF0-93C3-865100795CE6}" type="datetimeFigureOut">
              <a:rPr lang="es-CO" smtClean="0"/>
              <a:t>13/12/2024</a:t>
            </a:fld>
            <a:endParaRPr lang="es-CO"/>
          </a:p>
        </p:txBody>
      </p:sp>
      <p:sp>
        <p:nvSpPr>
          <p:cNvPr id="5" name="Marcador de pie de página 4">
            <a:extLst>
              <a:ext uri="{FF2B5EF4-FFF2-40B4-BE49-F238E27FC236}">
                <a16:creationId xmlns:a16="http://schemas.microsoft.com/office/drawing/2014/main" id="{34D24D48-8551-4CC1-BEA4-A613826F6B28}"/>
              </a:ext>
            </a:extLst>
          </p:cNvPr>
          <p:cNvSpPr>
            <a:spLocks noGrp="1"/>
          </p:cNvSpPr>
          <p:nvPr>
            <p:ph type="ftr" sz="quarter" idx="11"/>
          </p:nvPr>
        </p:nvSpPr>
        <p:spPr/>
        <p:txBody>
          <a:bodyPr/>
          <a:lstStyle/>
          <a:p>
            <a:endParaRPr lang="es-CO"/>
          </a:p>
        </p:txBody>
      </p:sp>
      <p:sp>
        <p:nvSpPr>
          <p:cNvPr id="6" name="Marcador de número de diapositiva 5">
            <a:extLst>
              <a:ext uri="{FF2B5EF4-FFF2-40B4-BE49-F238E27FC236}">
                <a16:creationId xmlns:a16="http://schemas.microsoft.com/office/drawing/2014/main" id="{905BC298-B8F6-49B6-878B-9DE5DA3131E6}"/>
              </a:ext>
            </a:extLst>
          </p:cNvPr>
          <p:cNvSpPr>
            <a:spLocks noGrp="1"/>
          </p:cNvSpPr>
          <p:nvPr>
            <p:ph type="sldNum" sz="quarter" idx="12"/>
          </p:nvPr>
        </p:nvSpPr>
        <p:spPr/>
        <p:txBody>
          <a:bodyPr/>
          <a:lstStyle/>
          <a:p>
            <a:fld id="{E56CFA7E-E58B-44E9-BBB1-809CF9CC2394}" type="slidenum">
              <a:rPr lang="es-CO" smtClean="0"/>
              <a:t>‹Nº›</a:t>
            </a:fld>
            <a:endParaRPr lang="es-CO"/>
          </a:p>
        </p:txBody>
      </p:sp>
    </p:spTree>
    <p:extLst>
      <p:ext uri="{BB962C8B-B14F-4D97-AF65-F5344CB8AC3E}">
        <p14:creationId xmlns:p14="http://schemas.microsoft.com/office/powerpoint/2010/main" val="2532220480"/>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ítulo y objetos">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8A901B6B-0097-4DFC-8F56-143A8D924B1A}"/>
              </a:ext>
            </a:extLst>
          </p:cNvPr>
          <p:cNvSpPr>
            <a:spLocks noGrp="1"/>
          </p:cNvSpPr>
          <p:nvPr>
            <p:ph type="title"/>
          </p:nvPr>
        </p:nvSpPr>
        <p:spPr/>
        <p:txBody>
          <a:bodyPr/>
          <a:lstStyle/>
          <a:p>
            <a:r>
              <a:rPr lang="es-ES"/>
              <a:t>Haga clic para modificar el estilo de título del patrón</a:t>
            </a:r>
            <a:endParaRPr lang="es-CO"/>
          </a:p>
        </p:txBody>
      </p:sp>
      <p:sp>
        <p:nvSpPr>
          <p:cNvPr id="3" name="Marcador de contenido 2">
            <a:extLst>
              <a:ext uri="{FF2B5EF4-FFF2-40B4-BE49-F238E27FC236}">
                <a16:creationId xmlns:a16="http://schemas.microsoft.com/office/drawing/2014/main" id="{C09797F0-20F4-4B09-A1EF-ED6DFCE2A6AF}"/>
              </a:ext>
            </a:extLst>
          </p:cNvPr>
          <p:cNvSpPr>
            <a:spLocks noGrp="1"/>
          </p:cNvSpPr>
          <p:nvPr>
            <p:ph idx="1"/>
          </p:nvPr>
        </p:nvSpPr>
        <p:spPr/>
        <p:txBody>
          <a:bodyPr/>
          <a:lstStyle/>
          <a:p>
            <a:pPr lvl="0"/>
            <a:r>
              <a:rPr lang="es-ES"/>
              <a:t>Editar los estilos de texto del patrón</a:t>
            </a:r>
          </a:p>
          <a:p>
            <a:pPr lvl="1"/>
            <a:r>
              <a:rPr lang="es-ES"/>
              <a:t>Segundo nivel</a:t>
            </a:r>
          </a:p>
          <a:p>
            <a:pPr lvl="2"/>
            <a:r>
              <a:rPr lang="es-ES"/>
              <a:t>Tercer nivel</a:t>
            </a:r>
          </a:p>
          <a:p>
            <a:pPr lvl="3"/>
            <a:r>
              <a:rPr lang="es-ES"/>
              <a:t>Cuarto nivel</a:t>
            </a:r>
          </a:p>
          <a:p>
            <a:pPr lvl="4"/>
            <a:r>
              <a:rPr lang="es-ES"/>
              <a:t>Quinto nivel</a:t>
            </a:r>
            <a:endParaRPr lang="es-CO"/>
          </a:p>
        </p:txBody>
      </p:sp>
      <p:sp>
        <p:nvSpPr>
          <p:cNvPr id="4" name="Marcador de fecha 3">
            <a:extLst>
              <a:ext uri="{FF2B5EF4-FFF2-40B4-BE49-F238E27FC236}">
                <a16:creationId xmlns:a16="http://schemas.microsoft.com/office/drawing/2014/main" id="{0BF5677C-9804-4187-9528-385D6D29F14B}"/>
              </a:ext>
            </a:extLst>
          </p:cNvPr>
          <p:cNvSpPr>
            <a:spLocks noGrp="1"/>
          </p:cNvSpPr>
          <p:nvPr>
            <p:ph type="dt" sz="half" idx="10"/>
          </p:nvPr>
        </p:nvSpPr>
        <p:spPr/>
        <p:txBody>
          <a:bodyPr/>
          <a:lstStyle/>
          <a:p>
            <a:fld id="{97E1DE30-EC2E-4BF0-93C3-865100795CE6}" type="datetimeFigureOut">
              <a:rPr lang="es-CO" smtClean="0"/>
              <a:t>13/12/2024</a:t>
            </a:fld>
            <a:endParaRPr lang="es-CO"/>
          </a:p>
        </p:txBody>
      </p:sp>
      <p:sp>
        <p:nvSpPr>
          <p:cNvPr id="5" name="Marcador de pie de página 4">
            <a:extLst>
              <a:ext uri="{FF2B5EF4-FFF2-40B4-BE49-F238E27FC236}">
                <a16:creationId xmlns:a16="http://schemas.microsoft.com/office/drawing/2014/main" id="{FC45CEAA-E135-4694-91AC-052E333BCA9D}"/>
              </a:ext>
            </a:extLst>
          </p:cNvPr>
          <p:cNvSpPr>
            <a:spLocks noGrp="1"/>
          </p:cNvSpPr>
          <p:nvPr>
            <p:ph type="ftr" sz="quarter" idx="11"/>
          </p:nvPr>
        </p:nvSpPr>
        <p:spPr/>
        <p:txBody>
          <a:bodyPr/>
          <a:lstStyle/>
          <a:p>
            <a:endParaRPr lang="es-CO"/>
          </a:p>
        </p:txBody>
      </p:sp>
      <p:sp>
        <p:nvSpPr>
          <p:cNvPr id="6" name="Marcador de número de diapositiva 5">
            <a:extLst>
              <a:ext uri="{FF2B5EF4-FFF2-40B4-BE49-F238E27FC236}">
                <a16:creationId xmlns:a16="http://schemas.microsoft.com/office/drawing/2014/main" id="{DBB99D7A-C61A-4D84-A170-2F2CBE806B0A}"/>
              </a:ext>
            </a:extLst>
          </p:cNvPr>
          <p:cNvSpPr>
            <a:spLocks noGrp="1"/>
          </p:cNvSpPr>
          <p:nvPr>
            <p:ph type="sldNum" sz="quarter" idx="12"/>
          </p:nvPr>
        </p:nvSpPr>
        <p:spPr/>
        <p:txBody>
          <a:bodyPr/>
          <a:lstStyle/>
          <a:p>
            <a:fld id="{E56CFA7E-E58B-44E9-BBB1-809CF9CC2394}" type="slidenum">
              <a:rPr lang="es-CO" smtClean="0"/>
              <a:t>‹Nº›</a:t>
            </a:fld>
            <a:endParaRPr lang="es-CO"/>
          </a:p>
        </p:txBody>
      </p:sp>
    </p:spTree>
    <p:extLst>
      <p:ext uri="{BB962C8B-B14F-4D97-AF65-F5344CB8AC3E}">
        <p14:creationId xmlns:p14="http://schemas.microsoft.com/office/powerpoint/2010/main" val="4069594721"/>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Encabezado de sección">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E796AA00-376E-4DE4-9E17-7AF73A935DE2}"/>
              </a:ext>
            </a:extLst>
          </p:cNvPr>
          <p:cNvSpPr>
            <a:spLocks noGrp="1"/>
          </p:cNvSpPr>
          <p:nvPr>
            <p:ph type="title"/>
          </p:nvPr>
        </p:nvSpPr>
        <p:spPr>
          <a:xfrm>
            <a:off x="831850" y="1709738"/>
            <a:ext cx="10515600" cy="2852737"/>
          </a:xfrm>
        </p:spPr>
        <p:txBody>
          <a:bodyPr anchor="b"/>
          <a:lstStyle>
            <a:lvl1pPr>
              <a:defRPr sz="6000"/>
            </a:lvl1pPr>
          </a:lstStyle>
          <a:p>
            <a:r>
              <a:rPr lang="es-ES"/>
              <a:t>Haga clic para modificar el estilo de título del patrón</a:t>
            </a:r>
            <a:endParaRPr lang="es-CO"/>
          </a:p>
        </p:txBody>
      </p:sp>
      <p:sp>
        <p:nvSpPr>
          <p:cNvPr id="3" name="Marcador de texto 2">
            <a:extLst>
              <a:ext uri="{FF2B5EF4-FFF2-40B4-BE49-F238E27FC236}">
                <a16:creationId xmlns:a16="http://schemas.microsoft.com/office/drawing/2014/main" id="{D9AEE402-A05C-477A-97FE-F0B7E8412CB5}"/>
              </a:ext>
            </a:extLst>
          </p:cNvPr>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s-ES"/>
              <a:t>Editar los estilos de texto del patrón</a:t>
            </a:r>
          </a:p>
        </p:txBody>
      </p:sp>
      <p:sp>
        <p:nvSpPr>
          <p:cNvPr id="4" name="Marcador de fecha 3">
            <a:extLst>
              <a:ext uri="{FF2B5EF4-FFF2-40B4-BE49-F238E27FC236}">
                <a16:creationId xmlns:a16="http://schemas.microsoft.com/office/drawing/2014/main" id="{BA561582-C92D-41A9-B5C3-9167D1046007}"/>
              </a:ext>
            </a:extLst>
          </p:cNvPr>
          <p:cNvSpPr>
            <a:spLocks noGrp="1"/>
          </p:cNvSpPr>
          <p:nvPr>
            <p:ph type="dt" sz="half" idx="10"/>
          </p:nvPr>
        </p:nvSpPr>
        <p:spPr/>
        <p:txBody>
          <a:bodyPr/>
          <a:lstStyle/>
          <a:p>
            <a:fld id="{97E1DE30-EC2E-4BF0-93C3-865100795CE6}" type="datetimeFigureOut">
              <a:rPr lang="es-CO" smtClean="0"/>
              <a:t>13/12/2024</a:t>
            </a:fld>
            <a:endParaRPr lang="es-CO"/>
          </a:p>
        </p:txBody>
      </p:sp>
      <p:sp>
        <p:nvSpPr>
          <p:cNvPr id="5" name="Marcador de pie de página 4">
            <a:extLst>
              <a:ext uri="{FF2B5EF4-FFF2-40B4-BE49-F238E27FC236}">
                <a16:creationId xmlns:a16="http://schemas.microsoft.com/office/drawing/2014/main" id="{357C11CE-8369-42BD-9DC0-C69F5038F505}"/>
              </a:ext>
            </a:extLst>
          </p:cNvPr>
          <p:cNvSpPr>
            <a:spLocks noGrp="1"/>
          </p:cNvSpPr>
          <p:nvPr>
            <p:ph type="ftr" sz="quarter" idx="11"/>
          </p:nvPr>
        </p:nvSpPr>
        <p:spPr/>
        <p:txBody>
          <a:bodyPr/>
          <a:lstStyle/>
          <a:p>
            <a:endParaRPr lang="es-CO"/>
          </a:p>
        </p:txBody>
      </p:sp>
      <p:sp>
        <p:nvSpPr>
          <p:cNvPr id="6" name="Marcador de número de diapositiva 5">
            <a:extLst>
              <a:ext uri="{FF2B5EF4-FFF2-40B4-BE49-F238E27FC236}">
                <a16:creationId xmlns:a16="http://schemas.microsoft.com/office/drawing/2014/main" id="{CAAD79C7-3628-4521-B003-A5CC2402B4B6}"/>
              </a:ext>
            </a:extLst>
          </p:cNvPr>
          <p:cNvSpPr>
            <a:spLocks noGrp="1"/>
          </p:cNvSpPr>
          <p:nvPr>
            <p:ph type="sldNum" sz="quarter" idx="12"/>
          </p:nvPr>
        </p:nvSpPr>
        <p:spPr/>
        <p:txBody>
          <a:bodyPr/>
          <a:lstStyle/>
          <a:p>
            <a:fld id="{E56CFA7E-E58B-44E9-BBB1-809CF9CC2394}" type="slidenum">
              <a:rPr lang="es-CO" smtClean="0"/>
              <a:t>‹Nº›</a:t>
            </a:fld>
            <a:endParaRPr lang="es-CO"/>
          </a:p>
        </p:txBody>
      </p:sp>
    </p:spTree>
    <p:extLst>
      <p:ext uri="{BB962C8B-B14F-4D97-AF65-F5344CB8AC3E}">
        <p14:creationId xmlns:p14="http://schemas.microsoft.com/office/powerpoint/2010/main" val="909318499"/>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Dos objetos">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3F5EABF8-C15D-4A97-9116-3461F54601C3}"/>
              </a:ext>
            </a:extLst>
          </p:cNvPr>
          <p:cNvSpPr>
            <a:spLocks noGrp="1"/>
          </p:cNvSpPr>
          <p:nvPr>
            <p:ph type="title"/>
          </p:nvPr>
        </p:nvSpPr>
        <p:spPr/>
        <p:txBody>
          <a:bodyPr/>
          <a:lstStyle/>
          <a:p>
            <a:r>
              <a:rPr lang="es-ES"/>
              <a:t>Haga clic para modificar el estilo de título del patrón</a:t>
            </a:r>
            <a:endParaRPr lang="es-CO"/>
          </a:p>
        </p:txBody>
      </p:sp>
      <p:sp>
        <p:nvSpPr>
          <p:cNvPr id="3" name="Marcador de contenido 2">
            <a:extLst>
              <a:ext uri="{FF2B5EF4-FFF2-40B4-BE49-F238E27FC236}">
                <a16:creationId xmlns:a16="http://schemas.microsoft.com/office/drawing/2014/main" id="{32F8ED68-5BA0-463D-B635-D824053CDD66}"/>
              </a:ext>
            </a:extLst>
          </p:cNvPr>
          <p:cNvSpPr>
            <a:spLocks noGrp="1"/>
          </p:cNvSpPr>
          <p:nvPr>
            <p:ph sz="half" idx="1"/>
          </p:nvPr>
        </p:nvSpPr>
        <p:spPr>
          <a:xfrm>
            <a:off x="838200" y="1825625"/>
            <a:ext cx="5181600" cy="4351338"/>
          </a:xfrm>
        </p:spPr>
        <p:txBody>
          <a:bodyPr/>
          <a:lstStyle/>
          <a:p>
            <a:pPr lvl="0"/>
            <a:r>
              <a:rPr lang="es-ES"/>
              <a:t>Editar los estilos de texto del patrón</a:t>
            </a:r>
          </a:p>
          <a:p>
            <a:pPr lvl="1"/>
            <a:r>
              <a:rPr lang="es-ES"/>
              <a:t>Segundo nivel</a:t>
            </a:r>
          </a:p>
          <a:p>
            <a:pPr lvl="2"/>
            <a:r>
              <a:rPr lang="es-ES"/>
              <a:t>Tercer nivel</a:t>
            </a:r>
          </a:p>
          <a:p>
            <a:pPr lvl="3"/>
            <a:r>
              <a:rPr lang="es-ES"/>
              <a:t>Cuarto nivel</a:t>
            </a:r>
          </a:p>
          <a:p>
            <a:pPr lvl="4"/>
            <a:r>
              <a:rPr lang="es-ES"/>
              <a:t>Quinto nivel</a:t>
            </a:r>
            <a:endParaRPr lang="es-CO"/>
          </a:p>
        </p:txBody>
      </p:sp>
      <p:sp>
        <p:nvSpPr>
          <p:cNvPr id="4" name="Marcador de contenido 3">
            <a:extLst>
              <a:ext uri="{FF2B5EF4-FFF2-40B4-BE49-F238E27FC236}">
                <a16:creationId xmlns:a16="http://schemas.microsoft.com/office/drawing/2014/main" id="{3E467D02-90D5-411C-8627-84BEFBAED09C}"/>
              </a:ext>
            </a:extLst>
          </p:cNvPr>
          <p:cNvSpPr>
            <a:spLocks noGrp="1"/>
          </p:cNvSpPr>
          <p:nvPr>
            <p:ph sz="half" idx="2"/>
          </p:nvPr>
        </p:nvSpPr>
        <p:spPr>
          <a:xfrm>
            <a:off x="6172200" y="1825625"/>
            <a:ext cx="5181600" cy="4351338"/>
          </a:xfrm>
        </p:spPr>
        <p:txBody>
          <a:bodyPr/>
          <a:lstStyle/>
          <a:p>
            <a:pPr lvl="0"/>
            <a:r>
              <a:rPr lang="es-ES"/>
              <a:t>Editar los estilos de texto del patrón</a:t>
            </a:r>
          </a:p>
          <a:p>
            <a:pPr lvl="1"/>
            <a:r>
              <a:rPr lang="es-ES"/>
              <a:t>Segundo nivel</a:t>
            </a:r>
          </a:p>
          <a:p>
            <a:pPr lvl="2"/>
            <a:r>
              <a:rPr lang="es-ES"/>
              <a:t>Tercer nivel</a:t>
            </a:r>
          </a:p>
          <a:p>
            <a:pPr lvl="3"/>
            <a:r>
              <a:rPr lang="es-ES"/>
              <a:t>Cuarto nivel</a:t>
            </a:r>
          </a:p>
          <a:p>
            <a:pPr lvl="4"/>
            <a:r>
              <a:rPr lang="es-ES"/>
              <a:t>Quinto nivel</a:t>
            </a:r>
            <a:endParaRPr lang="es-CO"/>
          </a:p>
        </p:txBody>
      </p:sp>
      <p:sp>
        <p:nvSpPr>
          <p:cNvPr id="5" name="Marcador de fecha 4">
            <a:extLst>
              <a:ext uri="{FF2B5EF4-FFF2-40B4-BE49-F238E27FC236}">
                <a16:creationId xmlns:a16="http://schemas.microsoft.com/office/drawing/2014/main" id="{66B28056-5D32-411B-83AF-3FFD77223E37}"/>
              </a:ext>
            </a:extLst>
          </p:cNvPr>
          <p:cNvSpPr>
            <a:spLocks noGrp="1"/>
          </p:cNvSpPr>
          <p:nvPr>
            <p:ph type="dt" sz="half" idx="10"/>
          </p:nvPr>
        </p:nvSpPr>
        <p:spPr/>
        <p:txBody>
          <a:bodyPr/>
          <a:lstStyle/>
          <a:p>
            <a:fld id="{97E1DE30-EC2E-4BF0-93C3-865100795CE6}" type="datetimeFigureOut">
              <a:rPr lang="es-CO" smtClean="0"/>
              <a:t>13/12/2024</a:t>
            </a:fld>
            <a:endParaRPr lang="es-CO"/>
          </a:p>
        </p:txBody>
      </p:sp>
      <p:sp>
        <p:nvSpPr>
          <p:cNvPr id="6" name="Marcador de pie de página 5">
            <a:extLst>
              <a:ext uri="{FF2B5EF4-FFF2-40B4-BE49-F238E27FC236}">
                <a16:creationId xmlns:a16="http://schemas.microsoft.com/office/drawing/2014/main" id="{61A40E9D-8CFD-4648-9EFB-B8D643B13B84}"/>
              </a:ext>
            </a:extLst>
          </p:cNvPr>
          <p:cNvSpPr>
            <a:spLocks noGrp="1"/>
          </p:cNvSpPr>
          <p:nvPr>
            <p:ph type="ftr" sz="quarter" idx="11"/>
          </p:nvPr>
        </p:nvSpPr>
        <p:spPr/>
        <p:txBody>
          <a:bodyPr/>
          <a:lstStyle/>
          <a:p>
            <a:endParaRPr lang="es-CO"/>
          </a:p>
        </p:txBody>
      </p:sp>
      <p:sp>
        <p:nvSpPr>
          <p:cNvPr id="7" name="Marcador de número de diapositiva 6">
            <a:extLst>
              <a:ext uri="{FF2B5EF4-FFF2-40B4-BE49-F238E27FC236}">
                <a16:creationId xmlns:a16="http://schemas.microsoft.com/office/drawing/2014/main" id="{2C1E5F8F-F07C-416C-B5AF-A3FD58E7374E}"/>
              </a:ext>
            </a:extLst>
          </p:cNvPr>
          <p:cNvSpPr>
            <a:spLocks noGrp="1"/>
          </p:cNvSpPr>
          <p:nvPr>
            <p:ph type="sldNum" sz="quarter" idx="12"/>
          </p:nvPr>
        </p:nvSpPr>
        <p:spPr/>
        <p:txBody>
          <a:bodyPr/>
          <a:lstStyle/>
          <a:p>
            <a:fld id="{E56CFA7E-E58B-44E9-BBB1-809CF9CC2394}" type="slidenum">
              <a:rPr lang="es-CO" smtClean="0"/>
              <a:t>‹Nº›</a:t>
            </a:fld>
            <a:endParaRPr lang="es-CO"/>
          </a:p>
        </p:txBody>
      </p:sp>
    </p:spTree>
    <p:extLst>
      <p:ext uri="{BB962C8B-B14F-4D97-AF65-F5344CB8AC3E}">
        <p14:creationId xmlns:p14="http://schemas.microsoft.com/office/powerpoint/2010/main" val="2876098701"/>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ación">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0AD79481-383B-43D9-9AAE-127010842B84}"/>
              </a:ext>
            </a:extLst>
          </p:cNvPr>
          <p:cNvSpPr>
            <a:spLocks noGrp="1"/>
          </p:cNvSpPr>
          <p:nvPr>
            <p:ph type="title"/>
          </p:nvPr>
        </p:nvSpPr>
        <p:spPr>
          <a:xfrm>
            <a:off x="839788" y="365125"/>
            <a:ext cx="10515600" cy="1325563"/>
          </a:xfrm>
        </p:spPr>
        <p:txBody>
          <a:bodyPr/>
          <a:lstStyle/>
          <a:p>
            <a:r>
              <a:rPr lang="es-ES"/>
              <a:t>Haga clic para modificar el estilo de título del patrón</a:t>
            </a:r>
            <a:endParaRPr lang="es-CO"/>
          </a:p>
        </p:txBody>
      </p:sp>
      <p:sp>
        <p:nvSpPr>
          <p:cNvPr id="3" name="Marcador de texto 2">
            <a:extLst>
              <a:ext uri="{FF2B5EF4-FFF2-40B4-BE49-F238E27FC236}">
                <a16:creationId xmlns:a16="http://schemas.microsoft.com/office/drawing/2014/main" id="{B3371B39-2690-4B0E-9AE1-7BB7CFBDFB82}"/>
              </a:ext>
            </a:extLst>
          </p:cNvPr>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
              <a:t>Editar los estilos de texto del patrón</a:t>
            </a:r>
          </a:p>
        </p:txBody>
      </p:sp>
      <p:sp>
        <p:nvSpPr>
          <p:cNvPr id="4" name="Marcador de contenido 3">
            <a:extLst>
              <a:ext uri="{FF2B5EF4-FFF2-40B4-BE49-F238E27FC236}">
                <a16:creationId xmlns:a16="http://schemas.microsoft.com/office/drawing/2014/main" id="{CE60A3BA-987B-413F-9641-7DE2E6CDA0E2}"/>
              </a:ext>
            </a:extLst>
          </p:cNvPr>
          <p:cNvSpPr>
            <a:spLocks noGrp="1"/>
          </p:cNvSpPr>
          <p:nvPr>
            <p:ph sz="half" idx="2"/>
          </p:nvPr>
        </p:nvSpPr>
        <p:spPr>
          <a:xfrm>
            <a:off x="839788" y="2505075"/>
            <a:ext cx="5157787" cy="3684588"/>
          </a:xfrm>
        </p:spPr>
        <p:txBody>
          <a:bodyPr/>
          <a:lstStyle/>
          <a:p>
            <a:pPr lvl="0"/>
            <a:r>
              <a:rPr lang="es-ES"/>
              <a:t>Editar los estilos de texto del patrón</a:t>
            </a:r>
          </a:p>
          <a:p>
            <a:pPr lvl="1"/>
            <a:r>
              <a:rPr lang="es-ES"/>
              <a:t>Segundo nivel</a:t>
            </a:r>
          </a:p>
          <a:p>
            <a:pPr lvl="2"/>
            <a:r>
              <a:rPr lang="es-ES"/>
              <a:t>Tercer nivel</a:t>
            </a:r>
          </a:p>
          <a:p>
            <a:pPr lvl="3"/>
            <a:r>
              <a:rPr lang="es-ES"/>
              <a:t>Cuarto nivel</a:t>
            </a:r>
          </a:p>
          <a:p>
            <a:pPr lvl="4"/>
            <a:r>
              <a:rPr lang="es-ES"/>
              <a:t>Quinto nivel</a:t>
            </a:r>
            <a:endParaRPr lang="es-CO"/>
          </a:p>
        </p:txBody>
      </p:sp>
      <p:sp>
        <p:nvSpPr>
          <p:cNvPr id="5" name="Marcador de texto 4">
            <a:extLst>
              <a:ext uri="{FF2B5EF4-FFF2-40B4-BE49-F238E27FC236}">
                <a16:creationId xmlns:a16="http://schemas.microsoft.com/office/drawing/2014/main" id="{7D5AF907-09CF-4578-8764-F4C2A5A1854E}"/>
              </a:ext>
            </a:extLst>
          </p:cNvPr>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
              <a:t>Editar los estilos de texto del patrón</a:t>
            </a:r>
          </a:p>
        </p:txBody>
      </p:sp>
      <p:sp>
        <p:nvSpPr>
          <p:cNvPr id="6" name="Marcador de contenido 5">
            <a:extLst>
              <a:ext uri="{FF2B5EF4-FFF2-40B4-BE49-F238E27FC236}">
                <a16:creationId xmlns:a16="http://schemas.microsoft.com/office/drawing/2014/main" id="{427F7B6B-278D-4F22-A292-AEDE06C9BCA3}"/>
              </a:ext>
            </a:extLst>
          </p:cNvPr>
          <p:cNvSpPr>
            <a:spLocks noGrp="1"/>
          </p:cNvSpPr>
          <p:nvPr>
            <p:ph sz="quarter" idx="4"/>
          </p:nvPr>
        </p:nvSpPr>
        <p:spPr>
          <a:xfrm>
            <a:off x="6172200" y="2505075"/>
            <a:ext cx="5183188" cy="3684588"/>
          </a:xfrm>
        </p:spPr>
        <p:txBody>
          <a:bodyPr/>
          <a:lstStyle/>
          <a:p>
            <a:pPr lvl="0"/>
            <a:r>
              <a:rPr lang="es-ES"/>
              <a:t>Editar los estilos de texto del patrón</a:t>
            </a:r>
          </a:p>
          <a:p>
            <a:pPr lvl="1"/>
            <a:r>
              <a:rPr lang="es-ES"/>
              <a:t>Segundo nivel</a:t>
            </a:r>
          </a:p>
          <a:p>
            <a:pPr lvl="2"/>
            <a:r>
              <a:rPr lang="es-ES"/>
              <a:t>Tercer nivel</a:t>
            </a:r>
          </a:p>
          <a:p>
            <a:pPr lvl="3"/>
            <a:r>
              <a:rPr lang="es-ES"/>
              <a:t>Cuarto nivel</a:t>
            </a:r>
          </a:p>
          <a:p>
            <a:pPr lvl="4"/>
            <a:r>
              <a:rPr lang="es-ES"/>
              <a:t>Quinto nivel</a:t>
            </a:r>
            <a:endParaRPr lang="es-CO"/>
          </a:p>
        </p:txBody>
      </p:sp>
      <p:sp>
        <p:nvSpPr>
          <p:cNvPr id="7" name="Marcador de fecha 6">
            <a:extLst>
              <a:ext uri="{FF2B5EF4-FFF2-40B4-BE49-F238E27FC236}">
                <a16:creationId xmlns:a16="http://schemas.microsoft.com/office/drawing/2014/main" id="{4F665A39-70DE-4060-B217-A1BE9DA99E8F}"/>
              </a:ext>
            </a:extLst>
          </p:cNvPr>
          <p:cNvSpPr>
            <a:spLocks noGrp="1"/>
          </p:cNvSpPr>
          <p:nvPr>
            <p:ph type="dt" sz="half" idx="10"/>
          </p:nvPr>
        </p:nvSpPr>
        <p:spPr/>
        <p:txBody>
          <a:bodyPr/>
          <a:lstStyle/>
          <a:p>
            <a:fld id="{97E1DE30-EC2E-4BF0-93C3-865100795CE6}" type="datetimeFigureOut">
              <a:rPr lang="es-CO" smtClean="0"/>
              <a:t>13/12/2024</a:t>
            </a:fld>
            <a:endParaRPr lang="es-CO"/>
          </a:p>
        </p:txBody>
      </p:sp>
      <p:sp>
        <p:nvSpPr>
          <p:cNvPr id="8" name="Marcador de pie de página 7">
            <a:extLst>
              <a:ext uri="{FF2B5EF4-FFF2-40B4-BE49-F238E27FC236}">
                <a16:creationId xmlns:a16="http://schemas.microsoft.com/office/drawing/2014/main" id="{6062A910-EF17-4343-8AD2-19E6976EE301}"/>
              </a:ext>
            </a:extLst>
          </p:cNvPr>
          <p:cNvSpPr>
            <a:spLocks noGrp="1"/>
          </p:cNvSpPr>
          <p:nvPr>
            <p:ph type="ftr" sz="quarter" idx="11"/>
          </p:nvPr>
        </p:nvSpPr>
        <p:spPr/>
        <p:txBody>
          <a:bodyPr/>
          <a:lstStyle/>
          <a:p>
            <a:endParaRPr lang="es-CO"/>
          </a:p>
        </p:txBody>
      </p:sp>
      <p:sp>
        <p:nvSpPr>
          <p:cNvPr id="9" name="Marcador de número de diapositiva 8">
            <a:extLst>
              <a:ext uri="{FF2B5EF4-FFF2-40B4-BE49-F238E27FC236}">
                <a16:creationId xmlns:a16="http://schemas.microsoft.com/office/drawing/2014/main" id="{B9F5768A-791A-4048-A87A-A171007F23AE}"/>
              </a:ext>
            </a:extLst>
          </p:cNvPr>
          <p:cNvSpPr>
            <a:spLocks noGrp="1"/>
          </p:cNvSpPr>
          <p:nvPr>
            <p:ph type="sldNum" sz="quarter" idx="12"/>
          </p:nvPr>
        </p:nvSpPr>
        <p:spPr/>
        <p:txBody>
          <a:bodyPr/>
          <a:lstStyle/>
          <a:p>
            <a:fld id="{E56CFA7E-E58B-44E9-BBB1-809CF9CC2394}" type="slidenum">
              <a:rPr lang="es-CO" smtClean="0"/>
              <a:t>‹Nº›</a:t>
            </a:fld>
            <a:endParaRPr lang="es-CO"/>
          </a:p>
        </p:txBody>
      </p:sp>
    </p:spTree>
    <p:extLst>
      <p:ext uri="{BB962C8B-B14F-4D97-AF65-F5344CB8AC3E}">
        <p14:creationId xmlns:p14="http://schemas.microsoft.com/office/powerpoint/2010/main" val="3620954082"/>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Solo el título">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F323720F-075C-4B79-AA0E-98F4608185DA}"/>
              </a:ext>
            </a:extLst>
          </p:cNvPr>
          <p:cNvSpPr>
            <a:spLocks noGrp="1"/>
          </p:cNvSpPr>
          <p:nvPr>
            <p:ph type="title"/>
          </p:nvPr>
        </p:nvSpPr>
        <p:spPr/>
        <p:txBody>
          <a:bodyPr/>
          <a:lstStyle/>
          <a:p>
            <a:r>
              <a:rPr lang="es-ES"/>
              <a:t>Haga clic para modificar el estilo de título del patrón</a:t>
            </a:r>
            <a:endParaRPr lang="es-CO"/>
          </a:p>
        </p:txBody>
      </p:sp>
      <p:sp>
        <p:nvSpPr>
          <p:cNvPr id="3" name="Marcador de fecha 2">
            <a:extLst>
              <a:ext uri="{FF2B5EF4-FFF2-40B4-BE49-F238E27FC236}">
                <a16:creationId xmlns:a16="http://schemas.microsoft.com/office/drawing/2014/main" id="{1839D81C-5E68-47F0-BEE9-7429B59A09B3}"/>
              </a:ext>
            </a:extLst>
          </p:cNvPr>
          <p:cNvSpPr>
            <a:spLocks noGrp="1"/>
          </p:cNvSpPr>
          <p:nvPr>
            <p:ph type="dt" sz="half" idx="10"/>
          </p:nvPr>
        </p:nvSpPr>
        <p:spPr/>
        <p:txBody>
          <a:bodyPr/>
          <a:lstStyle/>
          <a:p>
            <a:fld id="{97E1DE30-EC2E-4BF0-93C3-865100795CE6}" type="datetimeFigureOut">
              <a:rPr lang="es-CO" smtClean="0"/>
              <a:t>13/12/2024</a:t>
            </a:fld>
            <a:endParaRPr lang="es-CO"/>
          </a:p>
        </p:txBody>
      </p:sp>
      <p:sp>
        <p:nvSpPr>
          <p:cNvPr id="4" name="Marcador de pie de página 3">
            <a:extLst>
              <a:ext uri="{FF2B5EF4-FFF2-40B4-BE49-F238E27FC236}">
                <a16:creationId xmlns:a16="http://schemas.microsoft.com/office/drawing/2014/main" id="{BC377AEE-B707-4810-9D52-EF99243BB3D7}"/>
              </a:ext>
            </a:extLst>
          </p:cNvPr>
          <p:cNvSpPr>
            <a:spLocks noGrp="1"/>
          </p:cNvSpPr>
          <p:nvPr>
            <p:ph type="ftr" sz="quarter" idx="11"/>
          </p:nvPr>
        </p:nvSpPr>
        <p:spPr/>
        <p:txBody>
          <a:bodyPr/>
          <a:lstStyle/>
          <a:p>
            <a:endParaRPr lang="es-CO"/>
          </a:p>
        </p:txBody>
      </p:sp>
      <p:sp>
        <p:nvSpPr>
          <p:cNvPr id="5" name="Marcador de número de diapositiva 4">
            <a:extLst>
              <a:ext uri="{FF2B5EF4-FFF2-40B4-BE49-F238E27FC236}">
                <a16:creationId xmlns:a16="http://schemas.microsoft.com/office/drawing/2014/main" id="{A0039092-A577-4D59-A579-30FD6CAE33F7}"/>
              </a:ext>
            </a:extLst>
          </p:cNvPr>
          <p:cNvSpPr>
            <a:spLocks noGrp="1"/>
          </p:cNvSpPr>
          <p:nvPr>
            <p:ph type="sldNum" sz="quarter" idx="12"/>
          </p:nvPr>
        </p:nvSpPr>
        <p:spPr/>
        <p:txBody>
          <a:bodyPr/>
          <a:lstStyle/>
          <a:p>
            <a:fld id="{E56CFA7E-E58B-44E9-BBB1-809CF9CC2394}" type="slidenum">
              <a:rPr lang="es-CO" smtClean="0"/>
              <a:t>‹Nº›</a:t>
            </a:fld>
            <a:endParaRPr lang="es-CO"/>
          </a:p>
        </p:txBody>
      </p:sp>
    </p:spTree>
    <p:extLst>
      <p:ext uri="{BB962C8B-B14F-4D97-AF65-F5344CB8AC3E}">
        <p14:creationId xmlns:p14="http://schemas.microsoft.com/office/powerpoint/2010/main" val="354990854"/>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En blanco">
    <p:spTree>
      <p:nvGrpSpPr>
        <p:cNvPr id="1" name=""/>
        <p:cNvGrpSpPr/>
        <p:nvPr/>
      </p:nvGrpSpPr>
      <p:grpSpPr>
        <a:xfrm>
          <a:off x="0" y="0"/>
          <a:ext cx="0" cy="0"/>
          <a:chOff x="0" y="0"/>
          <a:chExt cx="0" cy="0"/>
        </a:xfrm>
      </p:grpSpPr>
      <p:sp>
        <p:nvSpPr>
          <p:cNvPr id="2" name="Marcador de fecha 1">
            <a:extLst>
              <a:ext uri="{FF2B5EF4-FFF2-40B4-BE49-F238E27FC236}">
                <a16:creationId xmlns:a16="http://schemas.microsoft.com/office/drawing/2014/main" id="{B250EF95-7C8F-44E1-B654-FE24A13D67AA}"/>
              </a:ext>
            </a:extLst>
          </p:cNvPr>
          <p:cNvSpPr>
            <a:spLocks noGrp="1"/>
          </p:cNvSpPr>
          <p:nvPr>
            <p:ph type="dt" sz="half" idx="10"/>
          </p:nvPr>
        </p:nvSpPr>
        <p:spPr/>
        <p:txBody>
          <a:bodyPr/>
          <a:lstStyle/>
          <a:p>
            <a:fld id="{97E1DE30-EC2E-4BF0-93C3-865100795CE6}" type="datetimeFigureOut">
              <a:rPr lang="es-CO" smtClean="0"/>
              <a:t>13/12/2024</a:t>
            </a:fld>
            <a:endParaRPr lang="es-CO"/>
          </a:p>
        </p:txBody>
      </p:sp>
      <p:sp>
        <p:nvSpPr>
          <p:cNvPr id="3" name="Marcador de pie de página 2">
            <a:extLst>
              <a:ext uri="{FF2B5EF4-FFF2-40B4-BE49-F238E27FC236}">
                <a16:creationId xmlns:a16="http://schemas.microsoft.com/office/drawing/2014/main" id="{0C635C6F-0ED3-40BC-84DD-34474148AE80}"/>
              </a:ext>
            </a:extLst>
          </p:cNvPr>
          <p:cNvSpPr>
            <a:spLocks noGrp="1"/>
          </p:cNvSpPr>
          <p:nvPr>
            <p:ph type="ftr" sz="quarter" idx="11"/>
          </p:nvPr>
        </p:nvSpPr>
        <p:spPr/>
        <p:txBody>
          <a:bodyPr/>
          <a:lstStyle/>
          <a:p>
            <a:endParaRPr lang="es-CO"/>
          </a:p>
        </p:txBody>
      </p:sp>
      <p:sp>
        <p:nvSpPr>
          <p:cNvPr id="4" name="Marcador de número de diapositiva 3">
            <a:extLst>
              <a:ext uri="{FF2B5EF4-FFF2-40B4-BE49-F238E27FC236}">
                <a16:creationId xmlns:a16="http://schemas.microsoft.com/office/drawing/2014/main" id="{1F5AB380-97C4-4A66-879B-1DDB5C6185DB}"/>
              </a:ext>
            </a:extLst>
          </p:cNvPr>
          <p:cNvSpPr>
            <a:spLocks noGrp="1"/>
          </p:cNvSpPr>
          <p:nvPr>
            <p:ph type="sldNum" sz="quarter" idx="12"/>
          </p:nvPr>
        </p:nvSpPr>
        <p:spPr/>
        <p:txBody>
          <a:bodyPr/>
          <a:lstStyle/>
          <a:p>
            <a:fld id="{E56CFA7E-E58B-44E9-BBB1-809CF9CC2394}" type="slidenum">
              <a:rPr lang="es-CO" smtClean="0"/>
              <a:t>‹Nº›</a:t>
            </a:fld>
            <a:endParaRPr lang="es-CO"/>
          </a:p>
        </p:txBody>
      </p:sp>
    </p:spTree>
    <p:extLst>
      <p:ext uri="{BB962C8B-B14F-4D97-AF65-F5344CB8AC3E}">
        <p14:creationId xmlns:p14="http://schemas.microsoft.com/office/powerpoint/2010/main" val="4165731872"/>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ido con título">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65EC360D-3CD8-4402-93C5-7F3B09D18C42}"/>
              </a:ext>
            </a:extLst>
          </p:cNvPr>
          <p:cNvSpPr>
            <a:spLocks noGrp="1"/>
          </p:cNvSpPr>
          <p:nvPr>
            <p:ph type="title"/>
          </p:nvPr>
        </p:nvSpPr>
        <p:spPr>
          <a:xfrm>
            <a:off x="839788" y="457200"/>
            <a:ext cx="3932237" cy="1600200"/>
          </a:xfrm>
        </p:spPr>
        <p:txBody>
          <a:bodyPr anchor="b"/>
          <a:lstStyle>
            <a:lvl1pPr>
              <a:defRPr sz="3200"/>
            </a:lvl1pPr>
          </a:lstStyle>
          <a:p>
            <a:r>
              <a:rPr lang="es-ES"/>
              <a:t>Haga clic para modificar el estilo de título del patrón</a:t>
            </a:r>
            <a:endParaRPr lang="es-CO"/>
          </a:p>
        </p:txBody>
      </p:sp>
      <p:sp>
        <p:nvSpPr>
          <p:cNvPr id="3" name="Marcador de contenido 2">
            <a:extLst>
              <a:ext uri="{FF2B5EF4-FFF2-40B4-BE49-F238E27FC236}">
                <a16:creationId xmlns:a16="http://schemas.microsoft.com/office/drawing/2014/main" id="{3C72D66C-B34A-4696-B933-E08B3EDAEA29}"/>
              </a:ext>
            </a:extLst>
          </p:cNvPr>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s-ES"/>
              <a:t>Editar los estilos de texto del patrón</a:t>
            </a:r>
          </a:p>
          <a:p>
            <a:pPr lvl="1"/>
            <a:r>
              <a:rPr lang="es-ES"/>
              <a:t>Segundo nivel</a:t>
            </a:r>
          </a:p>
          <a:p>
            <a:pPr lvl="2"/>
            <a:r>
              <a:rPr lang="es-ES"/>
              <a:t>Tercer nivel</a:t>
            </a:r>
          </a:p>
          <a:p>
            <a:pPr lvl="3"/>
            <a:r>
              <a:rPr lang="es-ES"/>
              <a:t>Cuarto nivel</a:t>
            </a:r>
          </a:p>
          <a:p>
            <a:pPr lvl="4"/>
            <a:r>
              <a:rPr lang="es-ES"/>
              <a:t>Quinto nivel</a:t>
            </a:r>
            <a:endParaRPr lang="es-CO"/>
          </a:p>
        </p:txBody>
      </p:sp>
      <p:sp>
        <p:nvSpPr>
          <p:cNvPr id="4" name="Marcador de texto 3">
            <a:extLst>
              <a:ext uri="{FF2B5EF4-FFF2-40B4-BE49-F238E27FC236}">
                <a16:creationId xmlns:a16="http://schemas.microsoft.com/office/drawing/2014/main" id="{A8A4DBCF-415B-4849-AAAA-41843AD7C152}"/>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s-ES"/>
              <a:t>Editar los estilos de texto del patrón</a:t>
            </a:r>
          </a:p>
        </p:txBody>
      </p:sp>
      <p:sp>
        <p:nvSpPr>
          <p:cNvPr id="5" name="Marcador de fecha 4">
            <a:extLst>
              <a:ext uri="{FF2B5EF4-FFF2-40B4-BE49-F238E27FC236}">
                <a16:creationId xmlns:a16="http://schemas.microsoft.com/office/drawing/2014/main" id="{0B9A3250-EBB3-495F-926D-31DC75D6C6E7}"/>
              </a:ext>
            </a:extLst>
          </p:cNvPr>
          <p:cNvSpPr>
            <a:spLocks noGrp="1"/>
          </p:cNvSpPr>
          <p:nvPr>
            <p:ph type="dt" sz="half" idx="10"/>
          </p:nvPr>
        </p:nvSpPr>
        <p:spPr/>
        <p:txBody>
          <a:bodyPr/>
          <a:lstStyle/>
          <a:p>
            <a:fld id="{97E1DE30-EC2E-4BF0-93C3-865100795CE6}" type="datetimeFigureOut">
              <a:rPr lang="es-CO" smtClean="0"/>
              <a:t>13/12/2024</a:t>
            </a:fld>
            <a:endParaRPr lang="es-CO"/>
          </a:p>
        </p:txBody>
      </p:sp>
      <p:sp>
        <p:nvSpPr>
          <p:cNvPr id="6" name="Marcador de pie de página 5">
            <a:extLst>
              <a:ext uri="{FF2B5EF4-FFF2-40B4-BE49-F238E27FC236}">
                <a16:creationId xmlns:a16="http://schemas.microsoft.com/office/drawing/2014/main" id="{42E3ACEE-38A0-4511-8EBE-381FEF8940A6}"/>
              </a:ext>
            </a:extLst>
          </p:cNvPr>
          <p:cNvSpPr>
            <a:spLocks noGrp="1"/>
          </p:cNvSpPr>
          <p:nvPr>
            <p:ph type="ftr" sz="quarter" idx="11"/>
          </p:nvPr>
        </p:nvSpPr>
        <p:spPr/>
        <p:txBody>
          <a:bodyPr/>
          <a:lstStyle/>
          <a:p>
            <a:endParaRPr lang="es-CO"/>
          </a:p>
        </p:txBody>
      </p:sp>
      <p:sp>
        <p:nvSpPr>
          <p:cNvPr id="7" name="Marcador de número de diapositiva 6">
            <a:extLst>
              <a:ext uri="{FF2B5EF4-FFF2-40B4-BE49-F238E27FC236}">
                <a16:creationId xmlns:a16="http://schemas.microsoft.com/office/drawing/2014/main" id="{B420ECB1-D1AF-4ECC-B200-B6369B38AC94}"/>
              </a:ext>
            </a:extLst>
          </p:cNvPr>
          <p:cNvSpPr>
            <a:spLocks noGrp="1"/>
          </p:cNvSpPr>
          <p:nvPr>
            <p:ph type="sldNum" sz="quarter" idx="12"/>
          </p:nvPr>
        </p:nvSpPr>
        <p:spPr/>
        <p:txBody>
          <a:bodyPr/>
          <a:lstStyle/>
          <a:p>
            <a:fld id="{E56CFA7E-E58B-44E9-BBB1-809CF9CC2394}" type="slidenum">
              <a:rPr lang="es-CO" smtClean="0"/>
              <a:t>‹Nº›</a:t>
            </a:fld>
            <a:endParaRPr lang="es-CO"/>
          </a:p>
        </p:txBody>
      </p:sp>
    </p:spTree>
    <p:extLst>
      <p:ext uri="{BB962C8B-B14F-4D97-AF65-F5344CB8AC3E}">
        <p14:creationId xmlns:p14="http://schemas.microsoft.com/office/powerpoint/2010/main" val="913974242"/>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Imagen con título">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9A2C256A-9056-4F2D-94C7-4266564A3CED}"/>
              </a:ext>
            </a:extLst>
          </p:cNvPr>
          <p:cNvSpPr>
            <a:spLocks noGrp="1"/>
          </p:cNvSpPr>
          <p:nvPr>
            <p:ph type="title"/>
          </p:nvPr>
        </p:nvSpPr>
        <p:spPr>
          <a:xfrm>
            <a:off x="839788" y="457200"/>
            <a:ext cx="3932237" cy="1600200"/>
          </a:xfrm>
        </p:spPr>
        <p:txBody>
          <a:bodyPr anchor="b"/>
          <a:lstStyle>
            <a:lvl1pPr>
              <a:defRPr sz="3200"/>
            </a:lvl1pPr>
          </a:lstStyle>
          <a:p>
            <a:r>
              <a:rPr lang="es-ES"/>
              <a:t>Haga clic para modificar el estilo de título del patrón</a:t>
            </a:r>
            <a:endParaRPr lang="es-CO"/>
          </a:p>
        </p:txBody>
      </p:sp>
      <p:sp>
        <p:nvSpPr>
          <p:cNvPr id="3" name="Marcador de posición de imagen 2">
            <a:extLst>
              <a:ext uri="{FF2B5EF4-FFF2-40B4-BE49-F238E27FC236}">
                <a16:creationId xmlns:a16="http://schemas.microsoft.com/office/drawing/2014/main" id="{345453FA-E0FB-4F01-A410-01D7D8DD25D9}"/>
              </a:ext>
            </a:extLst>
          </p:cNvPr>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s-CO"/>
          </a:p>
        </p:txBody>
      </p:sp>
      <p:sp>
        <p:nvSpPr>
          <p:cNvPr id="4" name="Marcador de texto 3">
            <a:extLst>
              <a:ext uri="{FF2B5EF4-FFF2-40B4-BE49-F238E27FC236}">
                <a16:creationId xmlns:a16="http://schemas.microsoft.com/office/drawing/2014/main" id="{9A0FEABC-71C9-4DCF-A6CE-4EFB7AF7D9F2}"/>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s-ES"/>
              <a:t>Editar los estilos de texto del patrón</a:t>
            </a:r>
          </a:p>
        </p:txBody>
      </p:sp>
      <p:sp>
        <p:nvSpPr>
          <p:cNvPr id="5" name="Marcador de fecha 4">
            <a:extLst>
              <a:ext uri="{FF2B5EF4-FFF2-40B4-BE49-F238E27FC236}">
                <a16:creationId xmlns:a16="http://schemas.microsoft.com/office/drawing/2014/main" id="{9B79B89B-7E0D-4FA0-A606-186C531D7B1D}"/>
              </a:ext>
            </a:extLst>
          </p:cNvPr>
          <p:cNvSpPr>
            <a:spLocks noGrp="1"/>
          </p:cNvSpPr>
          <p:nvPr>
            <p:ph type="dt" sz="half" idx="10"/>
          </p:nvPr>
        </p:nvSpPr>
        <p:spPr/>
        <p:txBody>
          <a:bodyPr/>
          <a:lstStyle/>
          <a:p>
            <a:fld id="{97E1DE30-EC2E-4BF0-93C3-865100795CE6}" type="datetimeFigureOut">
              <a:rPr lang="es-CO" smtClean="0"/>
              <a:t>13/12/2024</a:t>
            </a:fld>
            <a:endParaRPr lang="es-CO"/>
          </a:p>
        </p:txBody>
      </p:sp>
      <p:sp>
        <p:nvSpPr>
          <p:cNvPr id="6" name="Marcador de pie de página 5">
            <a:extLst>
              <a:ext uri="{FF2B5EF4-FFF2-40B4-BE49-F238E27FC236}">
                <a16:creationId xmlns:a16="http://schemas.microsoft.com/office/drawing/2014/main" id="{3D99EB66-C753-4F93-917B-3759D9C1EEAB}"/>
              </a:ext>
            </a:extLst>
          </p:cNvPr>
          <p:cNvSpPr>
            <a:spLocks noGrp="1"/>
          </p:cNvSpPr>
          <p:nvPr>
            <p:ph type="ftr" sz="quarter" idx="11"/>
          </p:nvPr>
        </p:nvSpPr>
        <p:spPr/>
        <p:txBody>
          <a:bodyPr/>
          <a:lstStyle/>
          <a:p>
            <a:endParaRPr lang="es-CO"/>
          </a:p>
        </p:txBody>
      </p:sp>
      <p:sp>
        <p:nvSpPr>
          <p:cNvPr id="7" name="Marcador de número de diapositiva 6">
            <a:extLst>
              <a:ext uri="{FF2B5EF4-FFF2-40B4-BE49-F238E27FC236}">
                <a16:creationId xmlns:a16="http://schemas.microsoft.com/office/drawing/2014/main" id="{A8768313-F611-426F-9EAF-369811C48FAB}"/>
              </a:ext>
            </a:extLst>
          </p:cNvPr>
          <p:cNvSpPr>
            <a:spLocks noGrp="1"/>
          </p:cNvSpPr>
          <p:nvPr>
            <p:ph type="sldNum" sz="quarter" idx="12"/>
          </p:nvPr>
        </p:nvSpPr>
        <p:spPr/>
        <p:txBody>
          <a:bodyPr/>
          <a:lstStyle/>
          <a:p>
            <a:fld id="{E56CFA7E-E58B-44E9-BBB1-809CF9CC2394}" type="slidenum">
              <a:rPr lang="es-CO" smtClean="0"/>
              <a:t>‹Nº›</a:t>
            </a:fld>
            <a:endParaRPr lang="es-CO"/>
          </a:p>
        </p:txBody>
      </p:sp>
    </p:spTree>
    <p:extLst>
      <p:ext uri="{BB962C8B-B14F-4D97-AF65-F5344CB8AC3E}">
        <p14:creationId xmlns:p14="http://schemas.microsoft.com/office/powerpoint/2010/main" val="2336988682"/>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Marcador de título 1">
            <a:extLst>
              <a:ext uri="{FF2B5EF4-FFF2-40B4-BE49-F238E27FC236}">
                <a16:creationId xmlns:a16="http://schemas.microsoft.com/office/drawing/2014/main" id="{D9996AC0-AE73-4243-97A4-1F218CD7C560}"/>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s-ES"/>
              <a:t>Haga clic para modificar el estilo de título del patrón</a:t>
            </a:r>
            <a:endParaRPr lang="es-CO"/>
          </a:p>
        </p:txBody>
      </p:sp>
      <p:sp>
        <p:nvSpPr>
          <p:cNvPr id="3" name="Marcador de texto 2">
            <a:extLst>
              <a:ext uri="{FF2B5EF4-FFF2-40B4-BE49-F238E27FC236}">
                <a16:creationId xmlns:a16="http://schemas.microsoft.com/office/drawing/2014/main" id="{24AC18D0-2D9F-4BB3-95EC-184B539C39B4}"/>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s-ES"/>
              <a:t>Editar los estilos de texto del patrón</a:t>
            </a:r>
          </a:p>
          <a:p>
            <a:pPr lvl="1"/>
            <a:r>
              <a:rPr lang="es-ES"/>
              <a:t>Segundo nivel</a:t>
            </a:r>
          </a:p>
          <a:p>
            <a:pPr lvl="2"/>
            <a:r>
              <a:rPr lang="es-ES"/>
              <a:t>Tercer nivel</a:t>
            </a:r>
          </a:p>
          <a:p>
            <a:pPr lvl="3"/>
            <a:r>
              <a:rPr lang="es-ES"/>
              <a:t>Cuarto nivel</a:t>
            </a:r>
          </a:p>
          <a:p>
            <a:pPr lvl="4"/>
            <a:r>
              <a:rPr lang="es-ES"/>
              <a:t>Quinto nivel</a:t>
            </a:r>
            <a:endParaRPr lang="es-CO"/>
          </a:p>
        </p:txBody>
      </p:sp>
      <p:sp>
        <p:nvSpPr>
          <p:cNvPr id="4" name="Marcador de fecha 3">
            <a:extLst>
              <a:ext uri="{FF2B5EF4-FFF2-40B4-BE49-F238E27FC236}">
                <a16:creationId xmlns:a16="http://schemas.microsoft.com/office/drawing/2014/main" id="{80C9BFFA-E018-4079-A23B-A9DD1A008D93}"/>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97E1DE30-EC2E-4BF0-93C3-865100795CE6}" type="datetimeFigureOut">
              <a:rPr lang="es-CO" smtClean="0"/>
              <a:t>13/12/2024</a:t>
            </a:fld>
            <a:endParaRPr lang="es-CO"/>
          </a:p>
        </p:txBody>
      </p:sp>
      <p:sp>
        <p:nvSpPr>
          <p:cNvPr id="5" name="Marcador de pie de página 4">
            <a:extLst>
              <a:ext uri="{FF2B5EF4-FFF2-40B4-BE49-F238E27FC236}">
                <a16:creationId xmlns:a16="http://schemas.microsoft.com/office/drawing/2014/main" id="{6AFB6F2D-748E-4F00-A356-B92A84DF1AA9}"/>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s-CO"/>
          </a:p>
        </p:txBody>
      </p:sp>
      <p:sp>
        <p:nvSpPr>
          <p:cNvPr id="6" name="Marcador de número de diapositiva 5">
            <a:extLst>
              <a:ext uri="{FF2B5EF4-FFF2-40B4-BE49-F238E27FC236}">
                <a16:creationId xmlns:a16="http://schemas.microsoft.com/office/drawing/2014/main" id="{6936E5CE-E911-4796-A7E8-BD6A2B0E9815}"/>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E56CFA7E-E58B-44E9-BBB1-809CF9CC2394}" type="slidenum">
              <a:rPr lang="es-CO" smtClean="0"/>
              <a:t>‹Nº›</a:t>
            </a:fld>
            <a:endParaRPr lang="es-CO"/>
          </a:p>
        </p:txBody>
      </p:sp>
    </p:spTree>
    <p:extLst>
      <p:ext uri="{BB962C8B-B14F-4D97-AF65-F5344CB8AC3E}">
        <p14:creationId xmlns:p14="http://schemas.microsoft.com/office/powerpoint/2010/main" val="2143170202"/>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s-CO"/>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8" Type="http://schemas.openxmlformats.org/officeDocument/2006/relationships/image" Target="../media/image7.png"/><Relationship Id="rId3" Type="http://schemas.openxmlformats.org/officeDocument/2006/relationships/image" Target="../media/image2.png"/><Relationship Id="rId7" Type="http://schemas.openxmlformats.org/officeDocument/2006/relationships/image" Target="../media/image6.png"/><Relationship Id="rId2" Type="http://schemas.openxmlformats.org/officeDocument/2006/relationships/image" Target="../media/image1.png"/><Relationship Id="rId1" Type="http://schemas.openxmlformats.org/officeDocument/2006/relationships/slideLayout" Target="../slideLayouts/slideLayout7.xml"/><Relationship Id="rId6" Type="http://schemas.openxmlformats.org/officeDocument/2006/relationships/image" Target="../media/image5.png"/><Relationship Id="rId5" Type="http://schemas.openxmlformats.org/officeDocument/2006/relationships/image" Target="../media/image4.jpeg"/><Relationship Id="rId4" Type="http://schemas.openxmlformats.org/officeDocument/2006/relationships/image" Target="../media/image3.jpeg"/></Relationships>
</file>

<file path=ppt/slides/_rels/slide10.xml.rels><?xml version="1.0" encoding="UTF-8" standalone="yes"?>
<Relationships xmlns="http://schemas.openxmlformats.org/package/2006/relationships"><Relationship Id="rId8" Type="http://schemas.openxmlformats.org/officeDocument/2006/relationships/image" Target="../media/image12.png"/><Relationship Id="rId3" Type="http://schemas.openxmlformats.org/officeDocument/2006/relationships/image" Target="../media/image9.png"/><Relationship Id="rId7" Type="http://schemas.openxmlformats.org/officeDocument/2006/relationships/image" Target="../media/image11.png"/><Relationship Id="rId2" Type="http://schemas.openxmlformats.org/officeDocument/2006/relationships/notesSlide" Target="../notesSlides/notesSlide7.xml"/><Relationship Id="rId1" Type="http://schemas.openxmlformats.org/officeDocument/2006/relationships/slideLayout" Target="../slideLayouts/slideLayout2.xml"/><Relationship Id="rId6" Type="http://schemas.openxmlformats.org/officeDocument/2006/relationships/image" Target="../media/image10.jpeg"/><Relationship Id="rId5" Type="http://schemas.openxmlformats.org/officeDocument/2006/relationships/image" Target="../media/image4.jpeg"/><Relationship Id="rId4" Type="http://schemas.openxmlformats.org/officeDocument/2006/relationships/image" Target="../media/image5.png"/><Relationship Id="rId9" Type="http://schemas.openxmlformats.org/officeDocument/2006/relationships/image" Target="../media/image13.png"/></Relationships>
</file>

<file path=ppt/slides/_rels/slide100.xml.rels><?xml version="1.0" encoding="UTF-8" standalone="yes"?>
<Relationships xmlns="http://schemas.openxmlformats.org/package/2006/relationships"><Relationship Id="rId3" Type="http://schemas.openxmlformats.org/officeDocument/2006/relationships/image" Target="../media/image121.png"/><Relationship Id="rId2" Type="http://schemas.openxmlformats.org/officeDocument/2006/relationships/notesSlide" Target="../notesSlides/notesSlide79.xml"/><Relationship Id="rId1" Type="http://schemas.openxmlformats.org/officeDocument/2006/relationships/slideLayout" Target="../slideLayouts/slideLayout7.xml"/><Relationship Id="rId4" Type="http://schemas.openxmlformats.org/officeDocument/2006/relationships/chart" Target="../charts/chart9.xml"/></Relationships>
</file>

<file path=ppt/slides/_rels/slide101.xml.rels><?xml version="1.0" encoding="UTF-8" standalone="yes"?>
<Relationships xmlns="http://schemas.openxmlformats.org/package/2006/relationships"><Relationship Id="rId3" Type="http://schemas.openxmlformats.org/officeDocument/2006/relationships/image" Target="../media/image121.png"/><Relationship Id="rId2" Type="http://schemas.openxmlformats.org/officeDocument/2006/relationships/notesSlide" Target="../notesSlides/notesSlide80.xml"/><Relationship Id="rId1" Type="http://schemas.openxmlformats.org/officeDocument/2006/relationships/slideLayout" Target="../slideLayouts/slideLayout7.xml"/></Relationships>
</file>

<file path=ppt/slides/_rels/slide102.xml.rels><?xml version="1.0" encoding="UTF-8" standalone="yes"?>
<Relationships xmlns="http://schemas.openxmlformats.org/package/2006/relationships"><Relationship Id="rId3" Type="http://schemas.openxmlformats.org/officeDocument/2006/relationships/image" Target="../media/image121.png"/><Relationship Id="rId2" Type="http://schemas.openxmlformats.org/officeDocument/2006/relationships/notesSlide" Target="../notesSlides/notesSlide81.xml"/><Relationship Id="rId1" Type="http://schemas.openxmlformats.org/officeDocument/2006/relationships/slideLayout" Target="../slideLayouts/slideLayout7.xml"/></Relationships>
</file>

<file path=ppt/slides/_rels/slide103.xml.rels><?xml version="1.0" encoding="UTF-8" standalone="yes"?>
<Relationships xmlns="http://schemas.openxmlformats.org/package/2006/relationships"><Relationship Id="rId3" Type="http://schemas.openxmlformats.org/officeDocument/2006/relationships/image" Target="../media/image117.png"/><Relationship Id="rId2" Type="http://schemas.openxmlformats.org/officeDocument/2006/relationships/notesSlide" Target="../notesSlides/notesSlide82.xml"/><Relationship Id="rId1" Type="http://schemas.openxmlformats.org/officeDocument/2006/relationships/slideLayout" Target="../slideLayouts/slideLayout7.xml"/></Relationships>
</file>

<file path=ppt/slides/_rels/slide104.xml.rels><?xml version="1.0" encoding="UTF-8" standalone="yes"?>
<Relationships xmlns="http://schemas.openxmlformats.org/package/2006/relationships"><Relationship Id="rId3" Type="http://schemas.openxmlformats.org/officeDocument/2006/relationships/image" Target="../media/image117.png"/><Relationship Id="rId2" Type="http://schemas.openxmlformats.org/officeDocument/2006/relationships/notesSlide" Target="../notesSlides/notesSlide83.xml"/><Relationship Id="rId1" Type="http://schemas.openxmlformats.org/officeDocument/2006/relationships/slideLayout" Target="../slideLayouts/slideLayout7.xml"/></Relationships>
</file>

<file path=ppt/slides/_rels/slide105.xml.rels><?xml version="1.0" encoding="UTF-8" standalone="yes"?>
<Relationships xmlns="http://schemas.openxmlformats.org/package/2006/relationships"><Relationship Id="rId3" Type="http://schemas.openxmlformats.org/officeDocument/2006/relationships/image" Target="../media/image121.png"/><Relationship Id="rId2" Type="http://schemas.openxmlformats.org/officeDocument/2006/relationships/notesSlide" Target="../notesSlides/notesSlide84.xml"/><Relationship Id="rId1" Type="http://schemas.openxmlformats.org/officeDocument/2006/relationships/slideLayout" Target="../slideLayouts/slideLayout7.xml"/><Relationship Id="rId4" Type="http://schemas.openxmlformats.org/officeDocument/2006/relationships/chart" Target="../charts/chart10.xml"/></Relationships>
</file>

<file path=ppt/slides/_rels/slide106.xml.rels><?xml version="1.0" encoding="UTF-8" standalone="yes"?>
<Relationships xmlns="http://schemas.openxmlformats.org/package/2006/relationships"><Relationship Id="rId3" Type="http://schemas.openxmlformats.org/officeDocument/2006/relationships/image" Target="../media/image121.png"/><Relationship Id="rId2" Type="http://schemas.openxmlformats.org/officeDocument/2006/relationships/notesSlide" Target="../notesSlides/notesSlide85.xml"/><Relationship Id="rId1" Type="http://schemas.openxmlformats.org/officeDocument/2006/relationships/slideLayout" Target="../slideLayouts/slideLayout7.xml"/><Relationship Id="rId5" Type="http://schemas.openxmlformats.org/officeDocument/2006/relationships/chart" Target="../charts/chart11.xml"/><Relationship Id="rId4" Type="http://schemas.openxmlformats.org/officeDocument/2006/relationships/image" Target="../media/image126.png"/></Relationships>
</file>

<file path=ppt/slides/_rels/slide107.xml.rels><?xml version="1.0" encoding="UTF-8" standalone="yes"?>
<Relationships xmlns="http://schemas.openxmlformats.org/package/2006/relationships"><Relationship Id="rId3" Type="http://schemas.openxmlformats.org/officeDocument/2006/relationships/image" Target="../media/image121.png"/><Relationship Id="rId2" Type="http://schemas.openxmlformats.org/officeDocument/2006/relationships/notesSlide" Target="../notesSlides/notesSlide86.xml"/><Relationship Id="rId1" Type="http://schemas.openxmlformats.org/officeDocument/2006/relationships/slideLayout" Target="../slideLayouts/slideLayout7.xml"/><Relationship Id="rId5" Type="http://schemas.openxmlformats.org/officeDocument/2006/relationships/chart" Target="../charts/chart12.xml"/><Relationship Id="rId4" Type="http://schemas.openxmlformats.org/officeDocument/2006/relationships/image" Target="../media/image5.png"/></Relationships>
</file>

<file path=ppt/slides/_rels/slide108.xml.rels><?xml version="1.0" encoding="UTF-8" standalone="yes"?>
<Relationships xmlns="http://schemas.openxmlformats.org/package/2006/relationships"><Relationship Id="rId3" Type="http://schemas.openxmlformats.org/officeDocument/2006/relationships/image" Target="../media/image121.png"/><Relationship Id="rId2" Type="http://schemas.openxmlformats.org/officeDocument/2006/relationships/notesSlide" Target="../notesSlides/notesSlide87.xml"/><Relationship Id="rId1" Type="http://schemas.openxmlformats.org/officeDocument/2006/relationships/slideLayout" Target="../slideLayouts/slideLayout7.xml"/><Relationship Id="rId6" Type="http://schemas.openxmlformats.org/officeDocument/2006/relationships/chart" Target="../charts/chart13.xml"/><Relationship Id="rId5" Type="http://schemas.openxmlformats.org/officeDocument/2006/relationships/image" Target="../media/image128.png"/><Relationship Id="rId4" Type="http://schemas.openxmlformats.org/officeDocument/2006/relationships/image" Target="../media/image127.png"/></Relationships>
</file>

<file path=ppt/slides/_rels/slide109.xml.rels><?xml version="1.0" encoding="UTF-8" standalone="yes"?>
<Relationships xmlns="http://schemas.openxmlformats.org/package/2006/relationships"><Relationship Id="rId3" Type="http://schemas.openxmlformats.org/officeDocument/2006/relationships/image" Target="../media/image121.png"/><Relationship Id="rId2" Type="http://schemas.openxmlformats.org/officeDocument/2006/relationships/notesSlide" Target="../notesSlides/notesSlide88.xml"/><Relationship Id="rId1" Type="http://schemas.openxmlformats.org/officeDocument/2006/relationships/slideLayout" Target="../slideLayouts/slideLayout7.xml"/><Relationship Id="rId5" Type="http://schemas.openxmlformats.org/officeDocument/2006/relationships/chart" Target="../charts/chart14.xml"/><Relationship Id="rId4" Type="http://schemas.openxmlformats.org/officeDocument/2006/relationships/image" Target="../media/image4.jpeg"/></Relationships>
</file>

<file path=ppt/slides/_rels/slide11.xml.rels><?xml version="1.0" encoding="UTF-8" standalone="yes"?>
<Relationships xmlns="http://schemas.openxmlformats.org/package/2006/relationships"><Relationship Id="rId8" Type="http://schemas.openxmlformats.org/officeDocument/2006/relationships/image" Target="../media/image12.png"/><Relationship Id="rId3" Type="http://schemas.openxmlformats.org/officeDocument/2006/relationships/image" Target="../media/image9.png"/><Relationship Id="rId7" Type="http://schemas.openxmlformats.org/officeDocument/2006/relationships/image" Target="../media/image11.png"/><Relationship Id="rId2" Type="http://schemas.openxmlformats.org/officeDocument/2006/relationships/notesSlide" Target="../notesSlides/notesSlide8.xml"/><Relationship Id="rId1" Type="http://schemas.openxmlformats.org/officeDocument/2006/relationships/slideLayout" Target="../slideLayouts/slideLayout2.xml"/><Relationship Id="rId6" Type="http://schemas.openxmlformats.org/officeDocument/2006/relationships/image" Target="../media/image10.jpeg"/><Relationship Id="rId5" Type="http://schemas.openxmlformats.org/officeDocument/2006/relationships/image" Target="../media/image4.jpeg"/><Relationship Id="rId4" Type="http://schemas.openxmlformats.org/officeDocument/2006/relationships/image" Target="../media/image5.png"/><Relationship Id="rId9" Type="http://schemas.openxmlformats.org/officeDocument/2006/relationships/image" Target="../media/image13.png"/></Relationships>
</file>

<file path=ppt/slides/_rels/slide110.xml.rels><?xml version="1.0" encoding="UTF-8" standalone="yes"?>
<Relationships xmlns="http://schemas.openxmlformats.org/package/2006/relationships"><Relationship Id="rId3" Type="http://schemas.openxmlformats.org/officeDocument/2006/relationships/image" Target="../media/image121.png"/><Relationship Id="rId2" Type="http://schemas.openxmlformats.org/officeDocument/2006/relationships/notesSlide" Target="../notesSlides/notesSlide89.xml"/><Relationship Id="rId1" Type="http://schemas.openxmlformats.org/officeDocument/2006/relationships/slideLayout" Target="../slideLayouts/slideLayout7.xml"/><Relationship Id="rId5" Type="http://schemas.openxmlformats.org/officeDocument/2006/relationships/chart" Target="../charts/chart15.xml"/><Relationship Id="rId4" Type="http://schemas.openxmlformats.org/officeDocument/2006/relationships/image" Target="../media/image129.jpeg"/></Relationships>
</file>

<file path=ppt/slides/_rels/slide111.xml.rels><?xml version="1.0" encoding="UTF-8" standalone="yes"?>
<Relationships xmlns="http://schemas.openxmlformats.org/package/2006/relationships"><Relationship Id="rId3" Type="http://schemas.openxmlformats.org/officeDocument/2006/relationships/image" Target="../media/image126.png"/><Relationship Id="rId2" Type="http://schemas.openxmlformats.org/officeDocument/2006/relationships/notesSlide" Target="../notesSlides/notesSlide90.xml"/><Relationship Id="rId1" Type="http://schemas.openxmlformats.org/officeDocument/2006/relationships/slideLayout" Target="../slideLayouts/slideLayout7.xml"/><Relationship Id="rId6" Type="http://schemas.openxmlformats.org/officeDocument/2006/relationships/chart" Target="../charts/chart17.xml"/><Relationship Id="rId5" Type="http://schemas.openxmlformats.org/officeDocument/2006/relationships/chart" Target="../charts/chart16.xml"/><Relationship Id="rId4" Type="http://schemas.openxmlformats.org/officeDocument/2006/relationships/image" Target="../media/image121.png"/></Relationships>
</file>

<file path=ppt/slides/_rels/slide112.xml.rels><?xml version="1.0" encoding="UTF-8" standalone="yes"?>
<Relationships xmlns="http://schemas.openxmlformats.org/package/2006/relationships"><Relationship Id="rId3" Type="http://schemas.openxmlformats.org/officeDocument/2006/relationships/image" Target="../media/image121.png"/><Relationship Id="rId2" Type="http://schemas.openxmlformats.org/officeDocument/2006/relationships/notesSlide" Target="../notesSlides/notesSlide91.xml"/><Relationship Id="rId1" Type="http://schemas.openxmlformats.org/officeDocument/2006/relationships/slideLayout" Target="../slideLayouts/slideLayout7.xml"/><Relationship Id="rId5" Type="http://schemas.openxmlformats.org/officeDocument/2006/relationships/chart" Target="../charts/chart18.xml"/><Relationship Id="rId4" Type="http://schemas.openxmlformats.org/officeDocument/2006/relationships/image" Target="../media/image5.png"/></Relationships>
</file>

<file path=ppt/slides/_rels/slide113.xml.rels><?xml version="1.0" encoding="UTF-8" standalone="yes"?>
<Relationships xmlns="http://schemas.openxmlformats.org/package/2006/relationships"><Relationship Id="rId3" Type="http://schemas.openxmlformats.org/officeDocument/2006/relationships/image" Target="../media/image121.png"/><Relationship Id="rId2" Type="http://schemas.openxmlformats.org/officeDocument/2006/relationships/notesSlide" Target="../notesSlides/notesSlide92.xml"/><Relationship Id="rId1" Type="http://schemas.openxmlformats.org/officeDocument/2006/relationships/slideLayout" Target="../slideLayouts/slideLayout7.xml"/><Relationship Id="rId6" Type="http://schemas.openxmlformats.org/officeDocument/2006/relationships/chart" Target="../charts/chart19.xml"/><Relationship Id="rId5" Type="http://schemas.openxmlformats.org/officeDocument/2006/relationships/image" Target="../media/image128.png"/><Relationship Id="rId4" Type="http://schemas.openxmlformats.org/officeDocument/2006/relationships/image" Target="../media/image127.png"/></Relationships>
</file>

<file path=ppt/slides/_rels/slide114.xml.rels><?xml version="1.0" encoding="UTF-8" standalone="yes"?>
<Relationships xmlns="http://schemas.openxmlformats.org/package/2006/relationships"><Relationship Id="rId3" Type="http://schemas.openxmlformats.org/officeDocument/2006/relationships/image" Target="../media/image121.png"/><Relationship Id="rId2" Type="http://schemas.openxmlformats.org/officeDocument/2006/relationships/notesSlide" Target="../notesSlides/notesSlide93.xml"/><Relationship Id="rId1" Type="http://schemas.openxmlformats.org/officeDocument/2006/relationships/slideLayout" Target="../slideLayouts/slideLayout7.xml"/><Relationship Id="rId5" Type="http://schemas.openxmlformats.org/officeDocument/2006/relationships/chart" Target="../charts/chart20.xml"/><Relationship Id="rId4" Type="http://schemas.openxmlformats.org/officeDocument/2006/relationships/image" Target="../media/image130.png"/></Relationships>
</file>

<file path=ppt/slides/_rels/slide115.xml.rels><?xml version="1.0" encoding="UTF-8" standalone="yes"?>
<Relationships xmlns="http://schemas.openxmlformats.org/package/2006/relationships"><Relationship Id="rId3" Type="http://schemas.openxmlformats.org/officeDocument/2006/relationships/image" Target="../media/image121.png"/><Relationship Id="rId2" Type="http://schemas.openxmlformats.org/officeDocument/2006/relationships/notesSlide" Target="../notesSlides/notesSlide94.xml"/><Relationship Id="rId1" Type="http://schemas.openxmlformats.org/officeDocument/2006/relationships/slideLayout" Target="../slideLayouts/slideLayout7.xml"/><Relationship Id="rId5" Type="http://schemas.openxmlformats.org/officeDocument/2006/relationships/chart" Target="../charts/chart21.xml"/><Relationship Id="rId4" Type="http://schemas.openxmlformats.org/officeDocument/2006/relationships/image" Target="../media/image3.jpeg"/></Relationships>
</file>

<file path=ppt/slides/_rels/slide116.xml.rels><?xml version="1.0" encoding="UTF-8" standalone="yes"?>
<Relationships xmlns="http://schemas.openxmlformats.org/package/2006/relationships"><Relationship Id="rId3" Type="http://schemas.openxmlformats.org/officeDocument/2006/relationships/image" Target="../media/image126.png"/><Relationship Id="rId2" Type="http://schemas.openxmlformats.org/officeDocument/2006/relationships/notesSlide" Target="../notesSlides/notesSlide95.xml"/><Relationship Id="rId1" Type="http://schemas.openxmlformats.org/officeDocument/2006/relationships/slideLayout" Target="../slideLayouts/slideLayout7.xml"/><Relationship Id="rId5" Type="http://schemas.openxmlformats.org/officeDocument/2006/relationships/chart" Target="../charts/chart22.xml"/><Relationship Id="rId4" Type="http://schemas.openxmlformats.org/officeDocument/2006/relationships/image" Target="../media/image121.png"/></Relationships>
</file>

<file path=ppt/slides/_rels/slide117.xml.rels><?xml version="1.0" encoding="UTF-8" standalone="yes"?>
<Relationships xmlns="http://schemas.openxmlformats.org/package/2006/relationships"><Relationship Id="rId3" Type="http://schemas.openxmlformats.org/officeDocument/2006/relationships/image" Target="../media/image121.png"/><Relationship Id="rId2" Type="http://schemas.openxmlformats.org/officeDocument/2006/relationships/notesSlide" Target="../notesSlides/notesSlide96.xml"/><Relationship Id="rId1" Type="http://schemas.openxmlformats.org/officeDocument/2006/relationships/slideLayout" Target="../slideLayouts/slideLayout7.xml"/><Relationship Id="rId5" Type="http://schemas.openxmlformats.org/officeDocument/2006/relationships/chart" Target="../charts/chart23.xml"/><Relationship Id="rId4" Type="http://schemas.openxmlformats.org/officeDocument/2006/relationships/image" Target="../media/image5.png"/></Relationships>
</file>

<file path=ppt/slides/_rels/slide118.xml.rels><?xml version="1.0" encoding="UTF-8" standalone="yes"?>
<Relationships xmlns="http://schemas.openxmlformats.org/package/2006/relationships"><Relationship Id="rId3" Type="http://schemas.openxmlformats.org/officeDocument/2006/relationships/image" Target="../media/image121.png"/><Relationship Id="rId2" Type="http://schemas.openxmlformats.org/officeDocument/2006/relationships/notesSlide" Target="../notesSlides/notesSlide97.xml"/><Relationship Id="rId1" Type="http://schemas.openxmlformats.org/officeDocument/2006/relationships/slideLayout" Target="../slideLayouts/slideLayout7.xml"/><Relationship Id="rId6" Type="http://schemas.openxmlformats.org/officeDocument/2006/relationships/chart" Target="../charts/chart24.xml"/><Relationship Id="rId5" Type="http://schemas.openxmlformats.org/officeDocument/2006/relationships/image" Target="../media/image128.png"/><Relationship Id="rId4" Type="http://schemas.openxmlformats.org/officeDocument/2006/relationships/image" Target="../media/image127.png"/></Relationships>
</file>

<file path=ppt/slides/_rels/slide119.xml.rels><?xml version="1.0" encoding="UTF-8" standalone="yes"?>
<Relationships xmlns="http://schemas.openxmlformats.org/package/2006/relationships"><Relationship Id="rId3" Type="http://schemas.openxmlformats.org/officeDocument/2006/relationships/image" Target="../media/image121.png"/><Relationship Id="rId2" Type="http://schemas.openxmlformats.org/officeDocument/2006/relationships/notesSlide" Target="../notesSlides/notesSlide98.xml"/><Relationship Id="rId1" Type="http://schemas.openxmlformats.org/officeDocument/2006/relationships/slideLayout" Target="../slideLayouts/slideLayout7.xml"/><Relationship Id="rId5" Type="http://schemas.openxmlformats.org/officeDocument/2006/relationships/chart" Target="../charts/chart25.xml"/><Relationship Id="rId4" Type="http://schemas.openxmlformats.org/officeDocument/2006/relationships/image" Target="../media/image131.png"/></Relationships>
</file>

<file path=ppt/slides/_rels/slide12.xml.rels><?xml version="1.0" encoding="UTF-8" standalone="yes"?>
<Relationships xmlns="http://schemas.openxmlformats.org/package/2006/relationships"><Relationship Id="rId8" Type="http://schemas.openxmlformats.org/officeDocument/2006/relationships/image" Target="../media/image12.png"/><Relationship Id="rId3" Type="http://schemas.openxmlformats.org/officeDocument/2006/relationships/image" Target="../media/image9.png"/><Relationship Id="rId7" Type="http://schemas.openxmlformats.org/officeDocument/2006/relationships/image" Target="../media/image11.png"/><Relationship Id="rId2" Type="http://schemas.openxmlformats.org/officeDocument/2006/relationships/notesSlide" Target="../notesSlides/notesSlide9.xml"/><Relationship Id="rId1" Type="http://schemas.openxmlformats.org/officeDocument/2006/relationships/slideLayout" Target="../slideLayouts/slideLayout2.xml"/><Relationship Id="rId6" Type="http://schemas.openxmlformats.org/officeDocument/2006/relationships/image" Target="../media/image10.jpeg"/><Relationship Id="rId5" Type="http://schemas.openxmlformats.org/officeDocument/2006/relationships/image" Target="../media/image4.jpeg"/><Relationship Id="rId4" Type="http://schemas.openxmlformats.org/officeDocument/2006/relationships/image" Target="../media/image5.png"/><Relationship Id="rId9" Type="http://schemas.openxmlformats.org/officeDocument/2006/relationships/image" Target="../media/image13.png"/></Relationships>
</file>

<file path=ppt/slides/_rels/slide120.xml.rels><?xml version="1.0" encoding="UTF-8" standalone="yes"?>
<Relationships xmlns="http://schemas.openxmlformats.org/package/2006/relationships"><Relationship Id="rId3" Type="http://schemas.openxmlformats.org/officeDocument/2006/relationships/image" Target="../media/image121.png"/><Relationship Id="rId2" Type="http://schemas.openxmlformats.org/officeDocument/2006/relationships/notesSlide" Target="../notesSlides/notesSlide99.xml"/><Relationship Id="rId1" Type="http://schemas.openxmlformats.org/officeDocument/2006/relationships/slideLayout" Target="../slideLayouts/slideLayout7.xml"/><Relationship Id="rId5" Type="http://schemas.openxmlformats.org/officeDocument/2006/relationships/chart" Target="../charts/chart26.xml"/><Relationship Id="rId4" Type="http://schemas.openxmlformats.org/officeDocument/2006/relationships/image" Target="../media/image3.jpeg"/></Relationships>
</file>

<file path=ppt/slides/_rels/slide121.xml.rels><?xml version="1.0" encoding="UTF-8" standalone="yes"?>
<Relationships xmlns="http://schemas.openxmlformats.org/package/2006/relationships"><Relationship Id="rId3" Type="http://schemas.openxmlformats.org/officeDocument/2006/relationships/image" Target="../media/image126.png"/><Relationship Id="rId2" Type="http://schemas.openxmlformats.org/officeDocument/2006/relationships/notesSlide" Target="../notesSlides/notesSlide100.xml"/><Relationship Id="rId1" Type="http://schemas.openxmlformats.org/officeDocument/2006/relationships/slideLayout" Target="../slideLayouts/slideLayout7.xml"/><Relationship Id="rId5" Type="http://schemas.openxmlformats.org/officeDocument/2006/relationships/chart" Target="../charts/chart27.xml"/><Relationship Id="rId4" Type="http://schemas.openxmlformats.org/officeDocument/2006/relationships/image" Target="../media/image121.png"/></Relationships>
</file>

<file path=ppt/slides/_rels/slide122.xml.rels><?xml version="1.0" encoding="UTF-8" standalone="yes"?>
<Relationships xmlns="http://schemas.openxmlformats.org/package/2006/relationships"><Relationship Id="rId3" Type="http://schemas.openxmlformats.org/officeDocument/2006/relationships/image" Target="../media/image121.png"/><Relationship Id="rId2" Type="http://schemas.openxmlformats.org/officeDocument/2006/relationships/notesSlide" Target="../notesSlides/notesSlide101.xml"/><Relationship Id="rId1" Type="http://schemas.openxmlformats.org/officeDocument/2006/relationships/slideLayout" Target="../slideLayouts/slideLayout7.xml"/><Relationship Id="rId5" Type="http://schemas.openxmlformats.org/officeDocument/2006/relationships/chart" Target="../charts/chart28.xml"/><Relationship Id="rId4" Type="http://schemas.openxmlformats.org/officeDocument/2006/relationships/image" Target="../media/image5.png"/></Relationships>
</file>

<file path=ppt/slides/_rels/slide123.xml.rels><?xml version="1.0" encoding="UTF-8" standalone="yes"?>
<Relationships xmlns="http://schemas.openxmlformats.org/package/2006/relationships"><Relationship Id="rId3" Type="http://schemas.openxmlformats.org/officeDocument/2006/relationships/image" Target="../media/image121.png"/><Relationship Id="rId2" Type="http://schemas.openxmlformats.org/officeDocument/2006/relationships/notesSlide" Target="../notesSlides/notesSlide102.xml"/><Relationship Id="rId1" Type="http://schemas.openxmlformats.org/officeDocument/2006/relationships/slideLayout" Target="../slideLayouts/slideLayout7.xml"/><Relationship Id="rId6" Type="http://schemas.openxmlformats.org/officeDocument/2006/relationships/chart" Target="../charts/chart29.xml"/><Relationship Id="rId5" Type="http://schemas.openxmlformats.org/officeDocument/2006/relationships/image" Target="../media/image128.png"/><Relationship Id="rId4" Type="http://schemas.openxmlformats.org/officeDocument/2006/relationships/image" Target="../media/image127.png"/></Relationships>
</file>

<file path=ppt/slides/_rels/slide124.xml.rels><?xml version="1.0" encoding="UTF-8" standalone="yes"?>
<Relationships xmlns="http://schemas.openxmlformats.org/package/2006/relationships"><Relationship Id="rId3" Type="http://schemas.openxmlformats.org/officeDocument/2006/relationships/image" Target="../media/image121.png"/><Relationship Id="rId2" Type="http://schemas.openxmlformats.org/officeDocument/2006/relationships/notesSlide" Target="../notesSlides/notesSlide103.xml"/><Relationship Id="rId1" Type="http://schemas.openxmlformats.org/officeDocument/2006/relationships/slideLayout" Target="../slideLayouts/slideLayout7.xml"/><Relationship Id="rId5" Type="http://schemas.openxmlformats.org/officeDocument/2006/relationships/chart" Target="../charts/chart30.xml"/><Relationship Id="rId4" Type="http://schemas.openxmlformats.org/officeDocument/2006/relationships/image" Target="../media/image132.png"/></Relationships>
</file>

<file path=ppt/slides/_rels/slide125.xml.rels><?xml version="1.0" encoding="UTF-8" standalone="yes"?>
<Relationships xmlns="http://schemas.openxmlformats.org/package/2006/relationships"><Relationship Id="rId3" Type="http://schemas.openxmlformats.org/officeDocument/2006/relationships/image" Target="../media/image121.png"/><Relationship Id="rId2" Type="http://schemas.openxmlformats.org/officeDocument/2006/relationships/notesSlide" Target="../notesSlides/notesSlide104.xml"/><Relationship Id="rId1" Type="http://schemas.openxmlformats.org/officeDocument/2006/relationships/slideLayout" Target="../slideLayouts/slideLayout7.xml"/><Relationship Id="rId5" Type="http://schemas.openxmlformats.org/officeDocument/2006/relationships/chart" Target="../charts/chart31.xml"/><Relationship Id="rId4" Type="http://schemas.openxmlformats.org/officeDocument/2006/relationships/image" Target="../media/image3.jpeg"/></Relationships>
</file>

<file path=ppt/slides/_rels/slide126.xml.rels><?xml version="1.0" encoding="UTF-8" standalone="yes"?>
<Relationships xmlns="http://schemas.openxmlformats.org/package/2006/relationships"><Relationship Id="rId3" Type="http://schemas.openxmlformats.org/officeDocument/2006/relationships/image" Target="../media/image126.png"/><Relationship Id="rId2" Type="http://schemas.openxmlformats.org/officeDocument/2006/relationships/notesSlide" Target="../notesSlides/notesSlide105.xml"/><Relationship Id="rId1" Type="http://schemas.openxmlformats.org/officeDocument/2006/relationships/slideLayout" Target="../slideLayouts/slideLayout7.xml"/><Relationship Id="rId6" Type="http://schemas.openxmlformats.org/officeDocument/2006/relationships/chart" Target="../charts/chart33.xml"/><Relationship Id="rId5" Type="http://schemas.openxmlformats.org/officeDocument/2006/relationships/chart" Target="../charts/chart32.xml"/><Relationship Id="rId4" Type="http://schemas.openxmlformats.org/officeDocument/2006/relationships/image" Target="../media/image121.png"/></Relationships>
</file>

<file path=ppt/slides/_rels/slide127.xml.rels><?xml version="1.0" encoding="UTF-8" standalone="yes"?>
<Relationships xmlns="http://schemas.openxmlformats.org/package/2006/relationships"><Relationship Id="rId3" Type="http://schemas.openxmlformats.org/officeDocument/2006/relationships/image" Target="../media/image121.png"/><Relationship Id="rId2" Type="http://schemas.openxmlformats.org/officeDocument/2006/relationships/notesSlide" Target="../notesSlides/notesSlide106.xml"/><Relationship Id="rId1" Type="http://schemas.openxmlformats.org/officeDocument/2006/relationships/slideLayout" Target="../slideLayouts/slideLayout7.xml"/><Relationship Id="rId6" Type="http://schemas.openxmlformats.org/officeDocument/2006/relationships/chart" Target="../charts/chart35.xml"/><Relationship Id="rId5" Type="http://schemas.openxmlformats.org/officeDocument/2006/relationships/chart" Target="../charts/chart34.xml"/><Relationship Id="rId4" Type="http://schemas.openxmlformats.org/officeDocument/2006/relationships/image" Target="../media/image5.png"/></Relationships>
</file>

<file path=ppt/slides/_rels/slide128.xml.rels><?xml version="1.0" encoding="UTF-8" standalone="yes"?>
<Relationships xmlns="http://schemas.openxmlformats.org/package/2006/relationships"><Relationship Id="rId3" Type="http://schemas.openxmlformats.org/officeDocument/2006/relationships/image" Target="../media/image121.png"/><Relationship Id="rId7" Type="http://schemas.openxmlformats.org/officeDocument/2006/relationships/chart" Target="../charts/chart37.xml"/><Relationship Id="rId2" Type="http://schemas.openxmlformats.org/officeDocument/2006/relationships/notesSlide" Target="../notesSlides/notesSlide107.xml"/><Relationship Id="rId1" Type="http://schemas.openxmlformats.org/officeDocument/2006/relationships/slideLayout" Target="../slideLayouts/slideLayout7.xml"/><Relationship Id="rId6" Type="http://schemas.openxmlformats.org/officeDocument/2006/relationships/chart" Target="../charts/chart36.xml"/><Relationship Id="rId5" Type="http://schemas.openxmlformats.org/officeDocument/2006/relationships/image" Target="../media/image128.png"/><Relationship Id="rId4" Type="http://schemas.openxmlformats.org/officeDocument/2006/relationships/image" Target="../media/image127.png"/></Relationships>
</file>

<file path=ppt/slides/_rels/slide129.xml.rels><?xml version="1.0" encoding="UTF-8" standalone="yes"?>
<Relationships xmlns="http://schemas.openxmlformats.org/package/2006/relationships"><Relationship Id="rId3" Type="http://schemas.openxmlformats.org/officeDocument/2006/relationships/image" Target="../media/image121.png"/><Relationship Id="rId7" Type="http://schemas.openxmlformats.org/officeDocument/2006/relationships/chart" Target="../charts/chart40.xml"/><Relationship Id="rId2" Type="http://schemas.openxmlformats.org/officeDocument/2006/relationships/notesSlide" Target="../notesSlides/notesSlide108.xml"/><Relationship Id="rId1" Type="http://schemas.openxmlformats.org/officeDocument/2006/relationships/slideLayout" Target="../slideLayouts/slideLayout7.xml"/><Relationship Id="rId6" Type="http://schemas.openxmlformats.org/officeDocument/2006/relationships/chart" Target="../charts/chart39.xml"/><Relationship Id="rId5" Type="http://schemas.openxmlformats.org/officeDocument/2006/relationships/chart" Target="../charts/chart38.xml"/><Relationship Id="rId4" Type="http://schemas.openxmlformats.org/officeDocument/2006/relationships/image" Target="../media/image133.png"/></Relationships>
</file>

<file path=ppt/slides/_rels/slide13.xml.rels><?xml version="1.0" encoding="UTF-8" standalone="yes"?>
<Relationships xmlns="http://schemas.openxmlformats.org/package/2006/relationships"><Relationship Id="rId8" Type="http://schemas.openxmlformats.org/officeDocument/2006/relationships/image" Target="../media/image12.png"/><Relationship Id="rId3" Type="http://schemas.openxmlformats.org/officeDocument/2006/relationships/image" Target="../media/image9.png"/><Relationship Id="rId7" Type="http://schemas.openxmlformats.org/officeDocument/2006/relationships/image" Target="../media/image11.png"/><Relationship Id="rId2" Type="http://schemas.openxmlformats.org/officeDocument/2006/relationships/notesSlide" Target="../notesSlides/notesSlide10.xml"/><Relationship Id="rId1" Type="http://schemas.openxmlformats.org/officeDocument/2006/relationships/slideLayout" Target="../slideLayouts/slideLayout2.xml"/><Relationship Id="rId6" Type="http://schemas.openxmlformats.org/officeDocument/2006/relationships/image" Target="../media/image10.jpeg"/><Relationship Id="rId5" Type="http://schemas.openxmlformats.org/officeDocument/2006/relationships/image" Target="../media/image4.jpeg"/><Relationship Id="rId4" Type="http://schemas.openxmlformats.org/officeDocument/2006/relationships/image" Target="../media/image5.png"/><Relationship Id="rId9" Type="http://schemas.openxmlformats.org/officeDocument/2006/relationships/image" Target="../media/image13.png"/></Relationships>
</file>

<file path=ppt/slides/_rels/slide130.xml.rels><?xml version="1.0" encoding="UTF-8" standalone="yes"?>
<Relationships xmlns="http://schemas.openxmlformats.org/package/2006/relationships"><Relationship Id="rId8" Type="http://schemas.openxmlformats.org/officeDocument/2006/relationships/chart" Target="../charts/chart44.xml"/><Relationship Id="rId3" Type="http://schemas.openxmlformats.org/officeDocument/2006/relationships/image" Target="../media/image121.png"/><Relationship Id="rId7" Type="http://schemas.openxmlformats.org/officeDocument/2006/relationships/chart" Target="../charts/chart43.xml"/><Relationship Id="rId2" Type="http://schemas.openxmlformats.org/officeDocument/2006/relationships/notesSlide" Target="../notesSlides/notesSlide109.xml"/><Relationship Id="rId1" Type="http://schemas.openxmlformats.org/officeDocument/2006/relationships/slideLayout" Target="../slideLayouts/slideLayout7.xml"/><Relationship Id="rId6" Type="http://schemas.openxmlformats.org/officeDocument/2006/relationships/chart" Target="../charts/chart42.xml"/><Relationship Id="rId5" Type="http://schemas.openxmlformats.org/officeDocument/2006/relationships/chart" Target="../charts/chart41.xml"/><Relationship Id="rId4" Type="http://schemas.openxmlformats.org/officeDocument/2006/relationships/image" Target="../media/image3.jpeg"/><Relationship Id="rId9" Type="http://schemas.openxmlformats.org/officeDocument/2006/relationships/chart" Target="../charts/chart45.xml"/></Relationships>
</file>

<file path=ppt/slides/_rels/slide131.xml.rels><?xml version="1.0" encoding="UTF-8" standalone="yes"?>
<Relationships xmlns="http://schemas.openxmlformats.org/package/2006/relationships"><Relationship Id="rId3" Type="http://schemas.openxmlformats.org/officeDocument/2006/relationships/image" Target="../media/image134.png"/><Relationship Id="rId2" Type="http://schemas.openxmlformats.org/officeDocument/2006/relationships/notesSlide" Target="../notesSlides/notesSlide110.xml"/><Relationship Id="rId1" Type="http://schemas.openxmlformats.org/officeDocument/2006/relationships/slideLayout" Target="../slideLayouts/slideLayout7.xml"/><Relationship Id="rId5" Type="http://schemas.openxmlformats.org/officeDocument/2006/relationships/chart" Target="../charts/chart46.xml"/><Relationship Id="rId4" Type="http://schemas.openxmlformats.org/officeDocument/2006/relationships/image" Target="../media/image121.png"/></Relationships>
</file>

<file path=ppt/slides/_rels/slide132.xml.rels><?xml version="1.0" encoding="UTF-8" standalone="yes"?>
<Relationships xmlns="http://schemas.openxmlformats.org/package/2006/relationships"><Relationship Id="rId3" Type="http://schemas.openxmlformats.org/officeDocument/2006/relationships/image" Target="../media/image121.png"/><Relationship Id="rId2" Type="http://schemas.openxmlformats.org/officeDocument/2006/relationships/notesSlide" Target="../notesSlides/notesSlide111.xml"/><Relationship Id="rId1" Type="http://schemas.openxmlformats.org/officeDocument/2006/relationships/slideLayout" Target="../slideLayouts/slideLayout7.xml"/><Relationship Id="rId5" Type="http://schemas.openxmlformats.org/officeDocument/2006/relationships/chart" Target="../charts/chart47.xml"/><Relationship Id="rId4" Type="http://schemas.openxmlformats.org/officeDocument/2006/relationships/image" Target="../media/image5.png"/></Relationships>
</file>

<file path=ppt/slides/_rels/slide133.xml.rels><?xml version="1.0" encoding="UTF-8" standalone="yes"?>
<Relationships xmlns="http://schemas.openxmlformats.org/package/2006/relationships"><Relationship Id="rId3" Type="http://schemas.openxmlformats.org/officeDocument/2006/relationships/image" Target="../media/image121.png"/><Relationship Id="rId2" Type="http://schemas.openxmlformats.org/officeDocument/2006/relationships/notesSlide" Target="../notesSlides/notesSlide112.xml"/><Relationship Id="rId1" Type="http://schemas.openxmlformats.org/officeDocument/2006/relationships/slideLayout" Target="../slideLayouts/slideLayout7.xml"/><Relationship Id="rId6" Type="http://schemas.openxmlformats.org/officeDocument/2006/relationships/chart" Target="../charts/chart48.xml"/><Relationship Id="rId5" Type="http://schemas.openxmlformats.org/officeDocument/2006/relationships/image" Target="../media/image128.png"/><Relationship Id="rId4" Type="http://schemas.openxmlformats.org/officeDocument/2006/relationships/image" Target="../media/image127.png"/></Relationships>
</file>

<file path=ppt/slides/_rels/slide134.xml.rels><?xml version="1.0" encoding="UTF-8" standalone="yes"?>
<Relationships xmlns="http://schemas.openxmlformats.org/package/2006/relationships"><Relationship Id="rId3" Type="http://schemas.openxmlformats.org/officeDocument/2006/relationships/image" Target="../media/image121.png"/><Relationship Id="rId2" Type="http://schemas.openxmlformats.org/officeDocument/2006/relationships/notesSlide" Target="../notesSlides/notesSlide113.xml"/><Relationship Id="rId1" Type="http://schemas.openxmlformats.org/officeDocument/2006/relationships/slideLayout" Target="../slideLayouts/slideLayout7.xml"/><Relationship Id="rId5" Type="http://schemas.openxmlformats.org/officeDocument/2006/relationships/chart" Target="../charts/chart49.xml"/><Relationship Id="rId4" Type="http://schemas.openxmlformats.org/officeDocument/2006/relationships/image" Target="../media/image135.png"/></Relationships>
</file>

<file path=ppt/slides/_rels/slide135.xml.rels><?xml version="1.0" encoding="UTF-8" standalone="yes"?>
<Relationships xmlns="http://schemas.openxmlformats.org/package/2006/relationships"><Relationship Id="rId3" Type="http://schemas.openxmlformats.org/officeDocument/2006/relationships/image" Target="../media/image121.png"/><Relationship Id="rId2" Type="http://schemas.openxmlformats.org/officeDocument/2006/relationships/notesSlide" Target="../notesSlides/notesSlide114.xml"/><Relationship Id="rId1" Type="http://schemas.openxmlformats.org/officeDocument/2006/relationships/slideLayout" Target="../slideLayouts/slideLayout7.xml"/><Relationship Id="rId5" Type="http://schemas.openxmlformats.org/officeDocument/2006/relationships/chart" Target="../charts/chart50.xml"/><Relationship Id="rId4" Type="http://schemas.openxmlformats.org/officeDocument/2006/relationships/image" Target="../media/image3.jpeg"/></Relationships>
</file>

<file path=ppt/slides/_rels/slide136.xml.rels><?xml version="1.0" encoding="UTF-8" standalone="yes"?>
<Relationships xmlns="http://schemas.openxmlformats.org/package/2006/relationships"><Relationship Id="rId3" Type="http://schemas.openxmlformats.org/officeDocument/2006/relationships/chart" Target="../charts/chart51.xml"/><Relationship Id="rId2" Type="http://schemas.openxmlformats.org/officeDocument/2006/relationships/image" Target="../media/image117.png"/><Relationship Id="rId1" Type="http://schemas.openxmlformats.org/officeDocument/2006/relationships/slideLayout" Target="../slideLayouts/slideLayout1.xml"/><Relationship Id="rId4" Type="http://schemas.openxmlformats.org/officeDocument/2006/relationships/image" Target="../media/image3.jpeg"/></Relationships>
</file>

<file path=ppt/slides/_rels/slide137.xml.rels><?xml version="1.0" encoding="UTF-8" standalone="yes"?>
<Relationships xmlns="http://schemas.openxmlformats.org/package/2006/relationships"><Relationship Id="rId8" Type="http://schemas.openxmlformats.org/officeDocument/2006/relationships/image" Target="../media/image128.png"/><Relationship Id="rId3" Type="http://schemas.openxmlformats.org/officeDocument/2006/relationships/image" Target="../media/image5.png"/><Relationship Id="rId7" Type="http://schemas.openxmlformats.org/officeDocument/2006/relationships/image" Target="../media/image127.png"/><Relationship Id="rId2" Type="http://schemas.openxmlformats.org/officeDocument/2006/relationships/image" Target="../media/image9.png"/><Relationship Id="rId1" Type="http://schemas.openxmlformats.org/officeDocument/2006/relationships/slideLayout" Target="../slideLayouts/slideLayout1.xml"/><Relationship Id="rId6" Type="http://schemas.openxmlformats.org/officeDocument/2006/relationships/image" Target="../media/image117.png"/><Relationship Id="rId5" Type="http://schemas.openxmlformats.org/officeDocument/2006/relationships/image" Target="../media/image137.jpeg"/><Relationship Id="rId4" Type="http://schemas.openxmlformats.org/officeDocument/2006/relationships/image" Target="../media/image136.jpeg"/></Relationships>
</file>

<file path=ppt/slides/_rels/slide138.xml.rels><?xml version="1.0" encoding="UTF-8" standalone="yes"?>
<Relationships xmlns="http://schemas.openxmlformats.org/package/2006/relationships"><Relationship Id="rId8" Type="http://schemas.openxmlformats.org/officeDocument/2006/relationships/image" Target="../media/image128.png"/><Relationship Id="rId3" Type="http://schemas.openxmlformats.org/officeDocument/2006/relationships/image" Target="../media/image5.png"/><Relationship Id="rId7" Type="http://schemas.openxmlformats.org/officeDocument/2006/relationships/image" Target="../media/image127.png"/><Relationship Id="rId2" Type="http://schemas.openxmlformats.org/officeDocument/2006/relationships/image" Target="../media/image9.png"/><Relationship Id="rId1" Type="http://schemas.openxmlformats.org/officeDocument/2006/relationships/slideLayout" Target="../slideLayouts/slideLayout1.xml"/><Relationship Id="rId6" Type="http://schemas.openxmlformats.org/officeDocument/2006/relationships/image" Target="../media/image117.png"/><Relationship Id="rId5" Type="http://schemas.openxmlformats.org/officeDocument/2006/relationships/image" Target="../media/image10.jpeg"/><Relationship Id="rId4" Type="http://schemas.openxmlformats.org/officeDocument/2006/relationships/image" Target="../media/image4.jpeg"/></Relationships>
</file>

<file path=ppt/slides/_rels/slide139.xml.rels><?xml version="1.0" encoding="UTF-8" standalone="yes"?>
<Relationships xmlns="http://schemas.openxmlformats.org/package/2006/relationships"><Relationship Id="rId8" Type="http://schemas.openxmlformats.org/officeDocument/2006/relationships/image" Target="../media/image127.png"/><Relationship Id="rId3" Type="http://schemas.openxmlformats.org/officeDocument/2006/relationships/image" Target="../media/image9.png"/><Relationship Id="rId7" Type="http://schemas.openxmlformats.org/officeDocument/2006/relationships/image" Target="../media/image117.png"/><Relationship Id="rId2" Type="http://schemas.openxmlformats.org/officeDocument/2006/relationships/notesSlide" Target="../notesSlides/notesSlide115.xml"/><Relationship Id="rId1" Type="http://schemas.openxmlformats.org/officeDocument/2006/relationships/slideLayout" Target="../slideLayouts/slideLayout1.xml"/><Relationship Id="rId6" Type="http://schemas.openxmlformats.org/officeDocument/2006/relationships/image" Target="../media/image10.jpeg"/><Relationship Id="rId5" Type="http://schemas.openxmlformats.org/officeDocument/2006/relationships/image" Target="../media/image138.jpeg"/><Relationship Id="rId4" Type="http://schemas.openxmlformats.org/officeDocument/2006/relationships/image" Target="../media/image5.png"/><Relationship Id="rId9" Type="http://schemas.openxmlformats.org/officeDocument/2006/relationships/image" Target="../media/image128.png"/></Relationships>
</file>

<file path=ppt/slides/_rels/slide14.xml.rels><?xml version="1.0" encoding="UTF-8" standalone="yes"?>
<Relationships xmlns="http://schemas.openxmlformats.org/package/2006/relationships"><Relationship Id="rId8" Type="http://schemas.openxmlformats.org/officeDocument/2006/relationships/image" Target="../media/image12.png"/><Relationship Id="rId3" Type="http://schemas.openxmlformats.org/officeDocument/2006/relationships/image" Target="../media/image9.png"/><Relationship Id="rId7" Type="http://schemas.openxmlformats.org/officeDocument/2006/relationships/image" Target="../media/image11.png"/><Relationship Id="rId2" Type="http://schemas.openxmlformats.org/officeDocument/2006/relationships/notesSlide" Target="../notesSlides/notesSlide11.xml"/><Relationship Id="rId1" Type="http://schemas.openxmlformats.org/officeDocument/2006/relationships/slideLayout" Target="../slideLayouts/slideLayout2.xml"/><Relationship Id="rId6" Type="http://schemas.openxmlformats.org/officeDocument/2006/relationships/image" Target="../media/image10.jpeg"/><Relationship Id="rId5" Type="http://schemas.openxmlformats.org/officeDocument/2006/relationships/image" Target="../media/image4.jpeg"/><Relationship Id="rId4" Type="http://schemas.openxmlformats.org/officeDocument/2006/relationships/image" Target="../media/image5.png"/><Relationship Id="rId9" Type="http://schemas.openxmlformats.org/officeDocument/2006/relationships/image" Target="../media/image13.png"/></Relationships>
</file>

<file path=ppt/slides/_rels/slide140.xml.rels><?xml version="1.0" encoding="UTF-8" standalone="yes"?>
<Relationships xmlns="http://schemas.openxmlformats.org/package/2006/relationships"><Relationship Id="rId8" Type="http://schemas.openxmlformats.org/officeDocument/2006/relationships/image" Target="../media/image128.png"/><Relationship Id="rId3" Type="http://schemas.openxmlformats.org/officeDocument/2006/relationships/image" Target="../media/image9.png"/><Relationship Id="rId7" Type="http://schemas.openxmlformats.org/officeDocument/2006/relationships/image" Target="../media/image127.png"/><Relationship Id="rId2" Type="http://schemas.openxmlformats.org/officeDocument/2006/relationships/image" Target="../media/image117.png"/><Relationship Id="rId1" Type="http://schemas.openxmlformats.org/officeDocument/2006/relationships/slideLayout" Target="../slideLayouts/slideLayout1.xml"/><Relationship Id="rId6" Type="http://schemas.openxmlformats.org/officeDocument/2006/relationships/image" Target="../media/image10.jpeg"/><Relationship Id="rId5" Type="http://schemas.openxmlformats.org/officeDocument/2006/relationships/image" Target="../media/image139.jpeg"/><Relationship Id="rId4" Type="http://schemas.openxmlformats.org/officeDocument/2006/relationships/image" Target="../media/image5.png"/></Relationships>
</file>

<file path=ppt/slides/_rels/slide141.xml.rels><?xml version="1.0" encoding="UTF-8" standalone="yes"?>
<Relationships xmlns="http://schemas.openxmlformats.org/package/2006/relationships"><Relationship Id="rId3" Type="http://schemas.openxmlformats.org/officeDocument/2006/relationships/image" Target="../media/image125.png"/><Relationship Id="rId2" Type="http://schemas.openxmlformats.org/officeDocument/2006/relationships/notesSlide" Target="../notesSlides/notesSlide116.xml"/><Relationship Id="rId1" Type="http://schemas.openxmlformats.org/officeDocument/2006/relationships/slideLayout" Target="../slideLayouts/slideLayout7.xml"/><Relationship Id="rId5" Type="http://schemas.openxmlformats.org/officeDocument/2006/relationships/chart" Target="../charts/chart52.xml"/><Relationship Id="rId4" Type="http://schemas.openxmlformats.org/officeDocument/2006/relationships/image" Target="../media/image117.png"/></Relationships>
</file>

<file path=ppt/slides/_rels/slide142.xml.rels><?xml version="1.0" encoding="UTF-8" standalone="yes"?>
<Relationships xmlns="http://schemas.openxmlformats.org/package/2006/relationships"><Relationship Id="rId3" Type="http://schemas.openxmlformats.org/officeDocument/2006/relationships/image" Target="../media/image125.png"/><Relationship Id="rId2" Type="http://schemas.openxmlformats.org/officeDocument/2006/relationships/notesSlide" Target="../notesSlides/notesSlide117.xml"/><Relationship Id="rId1" Type="http://schemas.openxmlformats.org/officeDocument/2006/relationships/slideLayout" Target="../slideLayouts/slideLayout7.xml"/><Relationship Id="rId5" Type="http://schemas.openxmlformats.org/officeDocument/2006/relationships/hyperlink" Target="http://www.sui.gov.co/web/noticias/" TargetMode="External"/><Relationship Id="rId4" Type="http://schemas.openxmlformats.org/officeDocument/2006/relationships/image" Target="../media/image117.png"/></Relationships>
</file>

<file path=ppt/slides/_rels/slide143.xml.rels><?xml version="1.0" encoding="UTF-8" standalone="yes"?>
<Relationships xmlns="http://schemas.openxmlformats.org/package/2006/relationships"><Relationship Id="rId3" Type="http://schemas.openxmlformats.org/officeDocument/2006/relationships/image" Target="../media/image125.png"/><Relationship Id="rId2" Type="http://schemas.openxmlformats.org/officeDocument/2006/relationships/notesSlide" Target="../notesSlides/notesSlide118.xml"/><Relationship Id="rId1" Type="http://schemas.openxmlformats.org/officeDocument/2006/relationships/slideLayout" Target="../slideLayouts/slideLayout7.xml"/><Relationship Id="rId5" Type="http://schemas.openxmlformats.org/officeDocument/2006/relationships/image" Target="../media/image140.png"/><Relationship Id="rId4" Type="http://schemas.openxmlformats.org/officeDocument/2006/relationships/image" Target="../media/image117.png"/></Relationships>
</file>

<file path=ppt/slides/_rels/slide144.xml.rels><?xml version="1.0" encoding="UTF-8" standalone="yes"?>
<Relationships xmlns="http://schemas.openxmlformats.org/package/2006/relationships"><Relationship Id="rId3" Type="http://schemas.openxmlformats.org/officeDocument/2006/relationships/image" Target="../media/image125.png"/><Relationship Id="rId2" Type="http://schemas.openxmlformats.org/officeDocument/2006/relationships/notesSlide" Target="../notesSlides/notesSlide119.xml"/><Relationship Id="rId1" Type="http://schemas.openxmlformats.org/officeDocument/2006/relationships/slideLayout" Target="../slideLayouts/slideLayout7.xml"/><Relationship Id="rId5" Type="http://schemas.openxmlformats.org/officeDocument/2006/relationships/image" Target="../media/image140.png"/><Relationship Id="rId4" Type="http://schemas.openxmlformats.org/officeDocument/2006/relationships/image" Target="../media/image117.png"/></Relationships>
</file>

<file path=ppt/slides/_rels/slide145.xml.rels><?xml version="1.0" encoding="UTF-8" standalone="yes"?>
<Relationships xmlns="http://schemas.openxmlformats.org/package/2006/relationships"><Relationship Id="rId3" Type="http://schemas.openxmlformats.org/officeDocument/2006/relationships/image" Target="../media/image125.png"/><Relationship Id="rId2" Type="http://schemas.openxmlformats.org/officeDocument/2006/relationships/notesSlide" Target="../notesSlides/notesSlide120.xml"/><Relationship Id="rId1" Type="http://schemas.openxmlformats.org/officeDocument/2006/relationships/slideLayout" Target="../slideLayouts/slideLayout7.xml"/><Relationship Id="rId5" Type="http://schemas.openxmlformats.org/officeDocument/2006/relationships/image" Target="../media/image140.png"/><Relationship Id="rId4" Type="http://schemas.openxmlformats.org/officeDocument/2006/relationships/image" Target="../media/image117.png"/></Relationships>
</file>

<file path=ppt/slides/_rels/slide146.xml.rels><?xml version="1.0" encoding="UTF-8" standalone="yes"?>
<Relationships xmlns="http://schemas.openxmlformats.org/package/2006/relationships"><Relationship Id="rId3" Type="http://schemas.openxmlformats.org/officeDocument/2006/relationships/image" Target="../media/image125.png"/><Relationship Id="rId2" Type="http://schemas.openxmlformats.org/officeDocument/2006/relationships/notesSlide" Target="../notesSlides/notesSlide121.xml"/><Relationship Id="rId1" Type="http://schemas.openxmlformats.org/officeDocument/2006/relationships/slideLayout" Target="../slideLayouts/slideLayout7.xml"/><Relationship Id="rId5" Type="http://schemas.openxmlformats.org/officeDocument/2006/relationships/image" Target="../media/image5.png"/><Relationship Id="rId4" Type="http://schemas.openxmlformats.org/officeDocument/2006/relationships/image" Target="../media/image117.png"/></Relationships>
</file>

<file path=ppt/slides/_rels/slide147.xml.rels><?xml version="1.0" encoding="UTF-8" standalone="yes"?>
<Relationships xmlns="http://schemas.openxmlformats.org/package/2006/relationships"><Relationship Id="rId3" Type="http://schemas.openxmlformats.org/officeDocument/2006/relationships/image" Target="../media/image125.png"/><Relationship Id="rId2" Type="http://schemas.openxmlformats.org/officeDocument/2006/relationships/notesSlide" Target="../notesSlides/notesSlide122.xml"/><Relationship Id="rId1" Type="http://schemas.openxmlformats.org/officeDocument/2006/relationships/slideLayout" Target="../slideLayouts/slideLayout7.xml"/><Relationship Id="rId5" Type="http://schemas.openxmlformats.org/officeDocument/2006/relationships/image" Target="../media/image5.png"/><Relationship Id="rId4" Type="http://schemas.openxmlformats.org/officeDocument/2006/relationships/image" Target="../media/image117.png"/></Relationships>
</file>

<file path=ppt/slides/_rels/slide148.xml.rels><?xml version="1.0" encoding="UTF-8" standalone="yes"?>
<Relationships xmlns="http://schemas.openxmlformats.org/package/2006/relationships"><Relationship Id="rId3" Type="http://schemas.openxmlformats.org/officeDocument/2006/relationships/image" Target="../media/image125.png"/><Relationship Id="rId2" Type="http://schemas.openxmlformats.org/officeDocument/2006/relationships/notesSlide" Target="../notesSlides/notesSlide123.xml"/><Relationship Id="rId1" Type="http://schemas.openxmlformats.org/officeDocument/2006/relationships/slideLayout" Target="../slideLayouts/slideLayout7.xml"/><Relationship Id="rId5" Type="http://schemas.openxmlformats.org/officeDocument/2006/relationships/image" Target="../media/image5.png"/><Relationship Id="rId4" Type="http://schemas.openxmlformats.org/officeDocument/2006/relationships/image" Target="../media/image117.png"/></Relationships>
</file>

<file path=ppt/slides/_rels/slide149.xml.rels><?xml version="1.0" encoding="UTF-8" standalone="yes"?>
<Relationships xmlns="http://schemas.openxmlformats.org/package/2006/relationships"><Relationship Id="rId3" Type="http://schemas.openxmlformats.org/officeDocument/2006/relationships/image" Target="../media/image125.png"/><Relationship Id="rId2" Type="http://schemas.openxmlformats.org/officeDocument/2006/relationships/notesSlide" Target="../notesSlides/notesSlide124.xml"/><Relationship Id="rId1" Type="http://schemas.openxmlformats.org/officeDocument/2006/relationships/slideLayout" Target="../slideLayouts/slideLayout7.xml"/><Relationship Id="rId6" Type="http://schemas.openxmlformats.org/officeDocument/2006/relationships/image" Target="../media/image128.png"/><Relationship Id="rId5" Type="http://schemas.openxmlformats.org/officeDocument/2006/relationships/image" Target="../media/image127.png"/><Relationship Id="rId4" Type="http://schemas.openxmlformats.org/officeDocument/2006/relationships/image" Target="../media/image117.png"/></Relationships>
</file>

<file path=ppt/slides/_rels/slide15.xml.rels><?xml version="1.0" encoding="UTF-8" standalone="yes"?>
<Relationships xmlns="http://schemas.openxmlformats.org/package/2006/relationships"><Relationship Id="rId8" Type="http://schemas.openxmlformats.org/officeDocument/2006/relationships/image" Target="../media/image12.png"/><Relationship Id="rId3" Type="http://schemas.openxmlformats.org/officeDocument/2006/relationships/image" Target="../media/image9.png"/><Relationship Id="rId7" Type="http://schemas.openxmlformats.org/officeDocument/2006/relationships/image" Target="../media/image11.png"/><Relationship Id="rId2" Type="http://schemas.openxmlformats.org/officeDocument/2006/relationships/notesSlide" Target="../notesSlides/notesSlide12.xml"/><Relationship Id="rId1" Type="http://schemas.openxmlformats.org/officeDocument/2006/relationships/slideLayout" Target="../slideLayouts/slideLayout2.xml"/><Relationship Id="rId6" Type="http://schemas.openxmlformats.org/officeDocument/2006/relationships/image" Target="../media/image10.jpeg"/><Relationship Id="rId5" Type="http://schemas.openxmlformats.org/officeDocument/2006/relationships/image" Target="../media/image4.jpeg"/><Relationship Id="rId4" Type="http://schemas.openxmlformats.org/officeDocument/2006/relationships/image" Target="../media/image5.png"/><Relationship Id="rId9" Type="http://schemas.openxmlformats.org/officeDocument/2006/relationships/image" Target="../media/image13.png"/></Relationships>
</file>

<file path=ppt/slides/_rels/slide150.xml.rels><?xml version="1.0" encoding="UTF-8" standalone="yes"?>
<Relationships xmlns="http://schemas.openxmlformats.org/package/2006/relationships"><Relationship Id="rId3" Type="http://schemas.openxmlformats.org/officeDocument/2006/relationships/image" Target="../media/image125.png"/><Relationship Id="rId2" Type="http://schemas.openxmlformats.org/officeDocument/2006/relationships/notesSlide" Target="../notesSlides/notesSlide125.xml"/><Relationship Id="rId1" Type="http://schemas.openxmlformats.org/officeDocument/2006/relationships/slideLayout" Target="../slideLayouts/slideLayout7.xml"/><Relationship Id="rId6" Type="http://schemas.openxmlformats.org/officeDocument/2006/relationships/image" Target="../media/image128.png"/><Relationship Id="rId5" Type="http://schemas.openxmlformats.org/officeDocument/2006/relationships/image" Target="../media/image127.png"/><Relationship Id="rId4" Type="http://schemas.openxmlformats.org/officeDocument/2006/relationships/image" Target="../media/image117.png"/></Relationships>
</file>

<file path=ppt/slides/_rels/slide151.xml.rels><?xml version="1.0" encoding="UTF-8" standalone="yes"?>
<Relationships xmlns="http://schemas.openxmlformats.org/package/2006/relationships"><Relationship Id="rId3" Type="http://schemas.openxmlformats.org/officeDocument/2006/relationships/image" Target="../media/image125.png"/><Relationship Id="rId2" Type="http://schemas.openxmlformats.org/officeDocument/2006/relationships/notesSlide" Target="../notesSlides/notesSlide126.xml"/><Relationship Id="rId1" Type="http://schemas.openxmlformats.org/officeDocument/2006/relationships/slideLayout" Target="../slideLayouts/slideLayout7.xml"/><Relationship Id="rId6" Type="http://schemas.openxmlformats.org/officeDocument/2006/relationships/image" Target="../media/image128.png"/><Relationship Id="rId5" Type="http://schemas.openxmlformats.org/officeDocument/2006/relationships/image" Target="../media/image127.png"/><Relationship Id="rId4" Type="http://schemas.openxmlformats.org/officeDocument/2006/relationships/image" Target="../media/image117.png"/></Relationships>
</file>

<file path=ppt/slides/_rels/slide152.xml.rels><?xml version="1.0" encoding="UTF-8" standalone="yes"?>
<Relationships xmlns="http://schemas.openxmlformats.org/package/2006/relationships"><Relationship Id="rId3" Type="http://schemas.openxmlformats.org/officeDocument/2006/relationships/image" Target="../media/image125.png"/><Relationship Id="rId2" Type="http://schemas.openxmlformats.org/officeDocument/2006/relationships/notesSlide" Target="../notesSlides/notesSlide127.xml"/><Relationship Id="rId1" Type="http://schemas.openxmlformats.org/officeDocument/2006/relationships/slideLayout" Target="../slideLayouts/slideLayout7.xml"/><Relationship Id="rId5" Type="http://schemas.openxmlformats.org/officeDocument/2006/relationships/image" Target="../media/image141.png"/><Relationship Id="rId4" Type="http://schemas.openxmlformats.org/officeDocument/2006/relationships/image" Target="../media/image117.png"/></Relationships>
</file>

<file path=ppt/slides/_rels/slide153.xml.rels><?xml version="1.0" encoding="UTF-8" standalone="yes"?>
<Relationships xmlns="http://schemas.openxmlformats.org/package/2006/relationships"><Relationship Id="rId3" Type="http://schemas.openxmlformats.org/officeDocument/2006/relationships/image" Target="../media/image125.png"/><Relationship Id="rId2" Type="http://schemas.openxmlformats.org/officeDocument/2006/relationships/notesSlide" Target="../notesSlides/notesSlide128.xml"/><Relationship Id="rId1" Type="http://schemas.openxmlformats.org/officeDocument/2006/relationships/slideLayout" Target="../slideLayouts/slideLayout7.xml"/><Relationship Id="rId5" Type="http://schemas.openxmlformats.org/officeDocument/2006/relationships/image" Target="../media/image141.png"/><Relationship Id="rId4" Type="http://schemas.openxmlformats.org/officeDocument/2006/relationships/image" Target="../media/image117.png"/></Relationships>
</file>

<file path=ppt/slides/_rels/slide154.xml.rels><?xml version="1.0" encoding="UTF-8" standalone="yes"?>
<Relationships xmlns="http://schemas.openxmlformats.org/package/2006/relationships"><Relationship Id="rId3" Type="http://schemas.openxmlformats.org/officeDocument/2006/relationships/image" Target="../media/image125.png"/><Relationship Id="rId2" Type="http://schemas.openxmlformats.org/officeDocument/2006/relationships/notesSlide" Target="../notesSlides/notesSlide129.xml"/><Relationship Id="rId1" Type="http://schemas.openxmlformats.org/officeDocument/2006/relationships/slideLayout" Target="../slideLayouts/slideLayout7.xml"/><Relationship Id="rId5" Type="http://schemas.openxmlformats.org/officeDocument/2006/relationships/image" Target="../media/image141.png"/><Relationship Id="rId4" Type="http://schemas.openxmlformats.org/officeDocument/2006/relationships/image" Target="../media/image117.png"/></Relationships>
</file>

<file path=ppt/slides/_rels/slide155.xml.rels><?xml version="1.0" encoding="UTF-8" standalone="yes"?>
<Relationships xmlns="http://schemas.openxmlformats.org/package/2006/relationships"><Relationship Id="rId3" Type="http://schemas.openxmlformats.org/officeDocument/2006/relationships/image" Target="../media/image125.png"/><Relationship Id="rId2" Type="http://schemas.openxmlformats.org/officeDocument/2006/relationships/notesSlide" Target="../notesSlides/notesSlide130.xml"/><Relationship Id="rId1" Type="http://schemas.openxmlformats.org/officeDocument/2006/relationships/slideLayout" Target="../slideLayouts/slideLayout7.xml"/><Relationship Id="rId5" Type="http://schemas.openxmlformats.org/officeDocument/2006/relationships/image" Target="../media/image129.jpeg"/><Relationship Id="rId4" Type="http://schemas.openxmlformats.org/officeDocument/2006/relationships/image" Target="../media/image117.png"/></Relationships>
</file>

<file path=ppt/slides/_rels/slide156.xml.rels><?xml version="1.0" encoding="UTF-8" standalone="yes"?>
<Relationships xmlns="http://schemas.openxmlformats.org/package/2006/relationships"><Relationship Id="rId3" Type="http://schemas.openxmlformats.org/officeDocument/2006/relationships/image" Target="../media/image125.png"/><Relationship Id="rId2" Type="http://schemas.openxmlformats.org/officeDocument/2006/relationships/notesSlide" Target="../notesSlides/notesSlide131.xml"/><Relationship Id="rId1" Type="http://schemas.openxmlformats.org/officeDocument/2006/relationships/slideLayout" Target="../slideLayouts/slideLayout7.xml"/><Relationship Id="rId5" Type="http://schemas.openxmlformats.org/officeDocument/2006/relationships/image" Target="../media/image129.jpeg"/><Relationship Id="rId4" Type="http://schemas.openxmlformats.org/officeDocument/2006/relationships/image" Target="../media/image117.png"/></Relationships>
</file>

<file path=ppt/slides/_rels/slide157.xml.rels><?xml version="1.0" encoding="UTF-8" standalone="yes"?>
<Relationships xmlns="http://schemas.openxmlformats.org/package/2006/relationships"><Relationship Id="rId3" Type="http://schemas.openxmlformats.org/officeDocument/2006/relationships/image" Target="../media/image125.png"/><Relationship Id="rId2" Type="http://schemas.openxmlformats.org/officeDocument/2006/relationships/notesSlide" Target="../notesSlides/notesSlide132.xml"/><Relationship Id="rId1" Type="http://schemas.openxmlformats.org/officeDocument/2006/relationships/slideLayout" Target="../slideLayouts/slideLayout7.xml"/><Relationship Id="rId5" Type="http://schemas.openxmlformats.org/officeDocument/2006/relationships/image" Target="../media/image129.jpeg"/><Relationship Id="rId4" Type="http://schemas.openxmlformats.org/officeDocument/2006/relationships/image" Target="../media/image117.png"/></Relationships>
</file>

<file path=ppt/slides/_rels/slide158.xml.rels><?xml version="1.0" encoding="UTF-8" standalone="yes"?>
<Relationships xmlns="http://schemas.openxmlformats.org/package/2006/relationships"><Relationship Id="rId3" Type="http://schemas.openxmlformats.org/officeDocument/2006/relationships/image" Target="../media/image121.png"/><Relationship Id="rId2" Type="http://schemas.openxmlformats.org/officeDocument/2006/relationships/notesSlide" Target="../notesSlides/notesSlide133.xml"/><Relationship Id="rId1" Type="http://schemas.openxmlformats.org/officeDocument/2006/relationships/slideLayout" Target="../slideLayouts/slideLayout7.xml"/><Relationship Id="rId4" Type="http://schemas.openxmlformats.org/officeDocument/2006/relationships/chart" Target="../charts/chart53.xml"/></Relationships>
</file>

<file path=ppt/slides/_rels/slide159.xml.rels><?xml version="1.0" encoding="UTF-8" standalone="yes"?>
<Relationships xmlns="http://schemas.openxmlformats.org/package/2006/relationships"><Relationship Id="rId3" Type="http://schemas.openxmlformats.org/officeDocument/2006/relationships/image" Target="../media/image121.png"/><Relationship Id="rId2" Type="http://schemas.openxmlformats.org/officeDocument/2006/relationships/notesSlide" Target="../notesSlides/notesSlide134.xml"/><Relationship Id="rId1" Type="http://schemas.openxmlformats.org/officeDocument/2006/relationships/slideLayout" Target="../slideLayouts/slideLayout7.xml"/></Relationships>
</file>

<file path=ppt/slides/_rels/slide16.xml.rels><?xml version="1.0" encoding="UTF-8" standalone="yes"?>
<Relationships xmlns="http://schemas.openxmlformats.org/package/2006/relationships"><Relationship Id="rId8" Type="http://schemas.openxmlformats.org/officeDocument/2006/relationships/image" Target="../media/image12.png"/><Relationship Id="rId3" Type="http://schemas.openxmlformats.org/officeDocument/2006/relationships/image" Target="../media/image9.png"/><Relationship Id="rId7" Type="http://schemas.openxmlformats.org/officeDocument/2006/relationships/image" Target="../media/image11.png"/><Relationship Id="rId2" Type="http://schemas.openxmlformats.org/officeDocument/2006/relationships/notesSlide" Target="../notesSlides/notesSlide13.xml"/><Relationship Id="rId1" Type="http://schemas.openxmlformats.org/officeDocument/2006/relationships/slideLayout" Target="../slideLayouts/slideLayout2.xml"/><Relationship Id="rId6" Type="http://schemas.openxmlformats.org/officeDocument/2006/relationships/image" Target="../media/image10.jpeg"/><Relationship Id="rId5" Type="http://schemas.openxmlformats.org/officeDocument/2006/relationships/image" Target="../media/image4.jpeg"/><Relationship Id="rId4" Type="http://schemas.openxmlformats.org/officeDocument/2006/relationships/image" Target="../media/image5.png"/><Relationship Id="rId9" Type="http://schemas.openxmlformats.org/officeDocument/2006/relationships/image" Target="../media/image13.png"/></Relationships>
</file>

<file path=ppt/slides/_rels/slide160.xml.rels><?xml version="1.0" encoding="UTF-8" standalone="yes"?>
<Relationships xmlns="http://schemas.openxmlformats.org/package/2006/relationships"><Relationship Id="rId3" Type="http://schemas.openxmlformats.org/officeDocument/2006/relationships/image" Target="../media/image121.png"/><Relationship Id="rId2" Type="http://schemas.openxmlformats.org/officeDocument/2006/relationships/notesSlide" Target="../notesSlides/notesSlide135.xml"/><Relationship Id="rId1" Type="http://schemas.openxmlformats.org/officeDocument/2006/relationships/slideLayout" Target="../slideLayouts/slideLayout7.xml"/></Relationships>
</file>

<file path=ppt/slides/_rels/slide161.xml.rels><?xml version="1.0" encoding="UTF-8" standalone="yes"?>
<Relationships xmlns="http://schemas.openxmlformats.org/package/2006/relationships"><Relationship Id="rId3" Type="http://schemas.openxmlformats.org/officeDocument/2006/relationships/image" Target="../media/image121.png"/><Relationship Id="rId2" Type="http://schemas.openxmlformats.org/officeDocument/2006/relationships/notesSlide" Target="../notesSlides/notesSlide136.xml"/><Relationship Id="rId1" Type="http://schemas.openxmlformats.org/officeDocument/2006/relationships/slideLayout" Target="../slideLayouts/slideLayout7.xml"/><Relationship Id="rId4" Type="http://schemas.openxmlformats.org/officeDocument/2006/relationships/chart" Target="../charts/chart54.xml"/></Relationships>
</file>

<file path=ppt/slides/_rels/slide162.xml.rels><?xml version="1.0" encoding="UTF-8" standalone="yes"?>
<Relationships xmlns="http://schemas.openxmlformats.org/package/2006/relationships"><Relationship Id="rId3" Type="http://schemas.openxmlformats.org/officeDocument/2006/relationships/image" Target="../media/image121.png"/><Relationship Id="rId2" Type="http://schemas.openxmlformats.org/officeDocument/2006/relationships/notesSlide" Target="../notesSlides/notesSlide137.xml"/><Relationship Id="rId1" Type="http://schemas.openxmlformats.org/officeDocument/2006/relationships/slideLayout" Target="../slideLayouts/slideLayout7.xml"/></Relationships>
</file>

<file path=ppt/slides/_rels/slide163.xml.rels><?xml version="1.0" encoding="UTF-8" standalone="yes"?>
<Relationships xmlns="http://schemas.openxmlformats.org/package/2006/relationships"><Relationship Id="rId2" Type="http://schemas.openxmlformats.org/officeDocument/2006/relationships/image" Target="../media/image121.png"/><Relationship Id="rId1" Type="http://schemas.openxmlformats.org/officeDocument/2006/relationships/slideLayout" Target="../slideLayouts/slideLayout1.xml"/></Relationships>
</file>

<file path=ppt/slides/_rels/slide164.xml.rels><?xml version="1.0" encoding="UTF-8" standalone="yes"?>
<Relationships xmlns="http://schemas.openxmlformats.org/package/2006/relationships"><Relationship Id="rId3" Type="http://schemas.openxmlformats.org/officeDocument/2006/relationships/image" Target="../media/image121.png"/><Relationship Id="rId2" Type="http://schemas.openxmlformats.org/officeDocument/2006/relationships/notesSlide" Target="../notesSlides/notesSlide138.xml"/><Relationship Id="rId1" Type="http://schemas.openxmlformats.org/officeDocument/2006/relationships/slideLayout" Target="../slideLayouts/slideLayout7.xml"/></Relationships>
</file>

<file path=ppt/slides/_rels/slide165.xml.rels><?xml version="1.0" encoding="UTF-8" standalone="yes"?>
<Relationships xmlns="http://schemas.openxmlformats.org/package/2006/relationships"><Relationship Id="rId2" Type="http://schemas.openxmlformats.org/officeDocument/2006/relationships/image" Target="../media/image121.png"/><Relationship Id="rId1" Type="http://schemas.openxmlformats.org/officeDocument/2006/relationships/slideLayout" Target="../slideLayouts/slideLayout2.xml"/></Relationships>
</file>

<file path=ppt/slides/_rels/slide166.xml.rels><?xml version="1.0" encoding="UTF-8" standalone="yes"?>
<Relationships xmlns="http://schemas.openxmlformats.org/package/2006/relationships"><Relationship Id="rId2" Type="http://schemas.openxmlformats.org/officeDocument/2006/relationships/image" Target="../media/image121.png"/><Relationship Id="rId1" Type="http://schemas.openxmlformats.org/officeDocument/2006/relationships/slideLayout" Target="../slideLayouts/slideLayout7.xml"/></Relationships>
</file>

<file path=ppt/slides/_rels/slide167.xml.rels><?xml version="1.0" encoding="UTF-8" standalone="yes"?>
<Relationships xmlns="http://schemas.openxmlformats.org/package/2006/relationships"><Relationship Id="rId8" Type="http://schemas.openxmlformats.org/officeDocument/2006/relationships/image" Target="../media/image127.png"/><Relationship Id="rId3" Type="http://schemas.openxmlformats.org/officeDocument/2006/relationships/image" Target="../media/image121.png"/><Relationship Id="rId7" Type="http://schemas.openxmlformats.org/officeDocument/2006/relationships/image" Target="../media/image144.jpeg"/><Relationship Id="rId2" Type="http://schemas.openxmlformats.org/officeDocument/2006/relationships/notesSlide" Target="../notesSlides/notesSlide139.xml"/><Relationship Id="rId1" Type="http://schemas.openxmlformats.org/officeDocument/2006/relationships/slideLayout" Target="../slideLayouts/slideLayout7.xml"/><Relationship Id="rId6" Type="http://schemas.openxmlformats.org/officeDocument/2006/relationships/image" Target="../media/image143.jpeg"/><Relationship Id="rId5" Type="http://schemas.openxmlformats.org/officeDocument/2006/relationships/image" Target="../media/image5.png"/><Relationship Id="rId4" Type="http://schemas.openxmlformats.org/officeDocument/2006/relationships/image" Target="../media/image142.png"/><Relationship Id="rId9" Type="http://schemas.openxmlformats.org/officeDocument/2006/relationships/image" Target="../media/image128.png"/></Relationships>
</file>

<file path=ppt/slides/_rels/slide168.xml.rels><?xml version="1.0" encoding="UTF-8" standalone="yes"?>
<Relationships xmlns="http://schemas.openxmlformats.org/package/2006/relationships"><Relationship Id="rId3" Type="http://schemas.openxmlformats.org/officeDocument/2006/relationships/image" Target="../media/image121.png"/><Relationship Id="rId2" Type="http://schemas.openxmlformats.org/officeDocument/2006/relationships/notesSlide" Target="../notesSlides/notesSlide140.xml"/><Relationship Id="rId1" Type="http://schemas.openxmlformats.org/officeDocument/2006/relationships/slideLayout" Target="../slideLayouts/slideLayout7.xml"/><Relationship Id="rId4" Type="http://schemas.openxmlformats.org/officeDocument/2006/relationships/image" Target="../media/image142.png"/></Relationships>
</file>

<file path=ppt/slides/_rels/slide169.xml.rels><?xml version="1.0" encoding="UTF-8" standalone="yes"?>
<Relationships xmlns="http://schemas.openxmlformats.org/package/2006/relationships"><Relationship Id="rId3" Type="http://schemas.openxmlformats.org/officeDocument/2006/relationships/image" Target="../media/image121.png"/><Relationship Id="rId2" Type="http://schemas.openxmlformats.org/officeDocument/2006/relationships/notesSlide" Target="../notesSlides/notesSlide141.xml"/><Relationship Id="rId1" Type="http://schemas.openxmlformats.org/officeDocument/2006/relationships/slideLayout" Target="../slideLayouts/slideLayout7.xml"/><Relationship Id="rId4" Type="http://schemas.openxmlformats.org/officeDocument/2006/relationships/image" Target="../media/image142.png"/></Relationships>
</file>

<file path=ppt/slides/_rels/slide17.xml.rels><?xml version="1.0" encoding="UTF-8" standalone="yes"?>
<Relationships xmlns="http://schemas.openxmlformats.org/package/2006/relationships"><Relationship Id="rId8" Type="http://schemas.openxmlformats.org/officeDocument/2006/relationships/image" Target="../media/image12.png"/><Relationship Id="rId3" Type="http://schemas.openxmlformats.org/officeDocument/2006/relationships/image" Target="../media/image9.png"/><Relationship Id="rId7" Type="http://schemas.openxmlformats.org/officeDocument/2006/relationships/image" Target="../media/image11.png"/><Relationship Id="rId2" Type="http://schemas.openxmlformats.org/officeDocument/2006/relationships/notesSlide" Target="../notesSlides/notesSlide14.xml"/><Relationship Id="rId1" Type="http://schemas.openxmlformats.org/officeDocument/2006/relationships/slideLayout" Target="../slideLayouts/slideLayout2.xml"/><Relationship Id="rId6" Type="http://schemas.openxmlformats.org/officeDocument/2006/relationships/image" Target="../media/image10.jpeg"/><Relationship Id="rId5" Type="http://schemas.openxmlformats.org/officeDocument/2006/relationships/image" Target="../media/image4.jpeg"/><Relationship Id="rId4" Type="http://schemas.openxmlformats.org/officeDocument/2006/relationships/image" Target="../media/image5.png"/><Relationship Id="rId9" Type="http://schemas.openxmlformats.org/officeDocument/2006/relationships/image" Target="../media/image13.png"/></Relationships>
</file>

<file path=ppt/slides/_rels/slide170.xml.rels><?xml version="1.0" encoding="UTF-8" standalone="yes"?>
<Relationships xmlns="http://schemas.openxmlformats.org/package/2006/relationships"><Relationship Id="rId3" Type="http://schemas.openxmlformats.org/officeDocument/2006/relationships/image" Target="../media/image121.png"/><Relationship Id="rId2" Type="http://schemas.openxmlformats.org/officeDocument/2006/relationships/notesSlide" Target="../notesSlides/notesSlide142.xml"/><Relationship Id="rId1" Type="http://schemas.openxmlformats.org/officeDocument/2006/relationships/slideLayout" Target="../slideLayouts/slideLayout7.xml"/><Relationship Id="rId4" Type="http://schemas.openxmlformats.org/officeDocument/2006/relationships/image" Target="../media/image5.png"/></Relationships>
</file>

<file path=ppt/slides/_rels/slide171.xml.rels><?xml version="1.0" encoding="UTF-8" standalone="yes"?>
<Relationships xmlns="http://schemas.openxmlformats.org/package/2006/relationships"><Relationship Id="rId3" Type="http://schemas.openxmlformats.org/officeDocument/2006/relationships/image" Target="../media/image121.png"/><Relationship Id="rId2" Type="http://schemas.openxmlformats.org/officeDocument/2006/relationships/notesSlide" Target="../notesSlides/notesSlide143.xml"/><Relationship Id="rId1" Type="http://schemas.openxmlformats.org/officeDocument/2006/relationships/slideLayout" Target="../slideLayouts/slideLayout7.xml"/><Relationship Id="rId4" Type="http://schemas.openxmlformats.org/officeDocument/2006/relationships/image" Target="../media/image5.png"/></Relationships>
</file>

<file path=ppt/slides/_rels/slide172.xml.rels><?xml version="1.0" encoding="UTF-8" standalone="yes"?>
<Relationships xmlns="http://schemas.openxmlformats.org/package/2006/relationships"><Relationship Id="rId3" Type="http://schemas.openxmlformats.org/officeDocument/2006/relationships/image" Target="../media/image121.png"/><Relationship Id="rId2" Type="http://schemas.openxmlformats.org/officeDocument/2006/relationships/notesSlide" Target="../notesSlides/notesSlide144.xml"/><Relationship Id="rId1" Type="http://schemas.openxmlformats.org/officeDocument/2006/relationships/slideLayout" Target="../slideLayouts/slideLayout7.xml"/><Relationship Id="rId5" Type="http://schemas.openxmlformats.org/officeDocument/2006/relationships/image" Target="../media/image128.png"/><Relationship Id="rId4" Type="http://schemas.openxmlformats.org/officeDocument/2006/relationships/image" Target="../media/image127.png"/></Relationships>
</file>

<file path=ppt/slides/_rels/slide173.xml.rels><?xml version="1.0" encoding="UTF-8" standalone="yes"?>
<Relationships xmlns="http://schemas.openxmlformats.org/package/2006/relationships"><Relationship Id="rId3" Type="http://schemas.openxmlformats.org/officeDocument/2006/relationships/image" Target="../media/image121.png"/><Relationship Id="rId2" Type="http://schemas.openxmlformats.org/officeDocument/2006/relationships/notesSlide" Target="../notesSlides/notesSlide145.xml"/><Relationship Id="rId1" Type="http://schemas.openxmlformats.org/officeDocument/2006/relationships/slideLayout" Target="../slideLayouts/slideLayout7.xml"/><Relationship Id="rId5" Type="http://schemas.openxmlformats.org/officeDocument/2006/relationships/image" Target="../media/image128.png"/><Relationship Id="rId4" Type="http://schemas.openxmlformats.org/officeDocument/2006/relationships/image" Target="../media/image127.png"/></Relationships>
</file>

<file path=ppt/slides/_rels/slide174.xml.rels><?xml version="1.0" encoding="UTF-8" standalone="yes"?>
<Relationships xmlns="http://schemas.openxmlformats.org/package/2006/relationships"><Relationship Id="rId3" Type="http://schemas.openxmlformats.org/officeDocument/2006/relationships/image" Target="../media/image121.png"/><Relationship Id="rId2" Type="http://schemas.openxmlformats.org/officeDocument/2006/relationships/notesSlide" Target="../notesSlides/notesSlide146.xml"/><Relationship Id="rId1" Type="http://schemas.openxmlformats.org/officeDocument/2006/relationships/slideLayout" Target="../slideLayouts/slideLayout7.xml"/><Relationship Id="rId4" Type="http://schemas.openxmlformats.org/officeDocument/2006/relationships/image" Target="../media/image143.jpeg"/></Relationships>
</file>

<file path=ppt/slides/_rels/slide175.xml.rels><?xml version="1.0" encoding="UTF-8" standalone="yes"?>
<Relationships xmlns="http://schemas.openxmlformats.org/package/2006/relationships"><Relationship Id="rId3" Type="http://schemas.openxmlformats.org/officeDocument/2006/relationships/image" Target="../media/image121.png"/><Relationship Id="rId2" Type="http://schemas.openxmlformats.org/officeDocument/2006/relationships/notesSlide" Target="../notesSlides/notesSlide147.xml"/><Relationship Id="rId1" Type="http://schemas.openxmlformats.org/officeDocument/2006/relationships/slideLayout" Target="../slideLayouts/slideLayout7.xml"/><Relationship Id="rId4" Type="http://schemas.openxmlformats.org/officeDocument/2006/relationships/image" Target="../media/image143.jpeg"/></Relationships>
</file>

<file path=ppt/slides/_rels/slide176.xml.rels><?xml version="1.0" encoding="UTF-8" standalone="yes"?>
<Relationships xmlns="http://schemas.openxmlformats.org/package/2006/relationships"><Relationship Id="rId3" Type="http://schemas.openxmlformats.org/officeDocument/2006/relationships/image" Target="../media/image121.png"/><Relationship Id="rId2" Type="http://schemas.openxmlformats.org/officeDocument/2006/relationships/notesSlide" Target="../notesSlides/notesSlide148.xml"/><Relationship Id="rId1" Type="http://schemas.openxmlformats.org/officeDocument/2006/relationships/slideLayout" Target="../slideLayouts/slideLayout7.xml"/><Relationship Id="rId4" Type="http://schemas.openxmlformats.org/officeDocument/2006/relationships/image" Target="../media/image144.jpeg"/></Relationships>
</file>

<file path=ppt/slides/_rels/slide177.xml.rels><?xml version="1.0" encoding="UTF-8" standalone="yes"?>
<Relationships xmlns="http://schemas.openxmlformats.org/package/2006/relationships"><Relationship Id="rId3" Type="http://schemas.openxmlformats.org/officeDocument/2006/relationships/image" Target="../media/image121.png"/><Relationship Id="rId2" Type="http://schemas.openxmlformats.org/officeDocument/2006/relationships/notesSlide" Target="../notesSlides/notesSlide149.xml"/><Relationship Id="rId1" Type="http://schemas.openxmlformats.org/officeDocument/2006/relationships/slideLayout" Target="../slideLayouts/slideLayout7.xml"/><Relationship Id="rId4" Type="http://schemas.openxmlformats.org/officeDocument/2006/relationships/image" Target="../media/image144.jpeg"/></Relationships>
</file>

<file path=ppt/slides/_rels/slide178.xml.rels><?xml version="1.0" encoding="UTF-8" standalone="yes"?>
<Relationships xmlns="http://schemas.openxmlformats.org/package/2006/relationships"><Relationship Id="rId3" Type="http://schemas.openxmlformats.org/officeDocument/2006/relationships/image" Target="../media/image146.svg"/><Relationship Id="rId2" Type="http://schemas.openxmlformats.org/officeDocument/2006/relationships/image" Target="../media/image145.png"/><Relationship Id="rId1" Type="http://schemas.openxmlformats.org/officeDocument/2006/relationships/slideLayout" Target="../slideLayouts/slideLayout7.xml"/></Relationships>
</file>

<file path=ppt/slides/_rels/slide179.xml.rels><?xml version="1.0" encoding="UTF-8" standalone="yes"?>
<Relationships xmlns="http://schemas.openxmlformats.org/package/2006/relationships"><Relationship Id="rId8" Type="http://schemas.openxmlformats.org/officeDocument/2006/relationships/chart" Target="../charts/chart55.xml"/><Relationship Id="rId3" Type="http://schemas.openxmlformats.org/officeDocument/2006/relationships/image" Target="../media/image147.png"/><Relationship Id="rId7" Type="http://schemas.openxmlformats.org/officeDocument/2006/relationships/image" Target="../media/image5.png"/><Relationship Id="rId2" Type="http://schemas.openxmlformats.org/officeDocument/2006/relationships/notesSlide" Target="../notesSlides/notesSlide150.xml"/><Relationship Id="rId1" Type="http://schemas.openxmlformats.org/officeDocument/2006/relationships/slideLayout" Target="../slideLayouts/slideLayout2.xml"/><Relationship Id="rId6" Type="http://schemas.openxmlformats.org/officeDocument/2006/relationships/image" Target="../media/image150.jpeg"/><Relationship Id="rId5" Type="http://schemas.openxmlformats.org/officeDocument/2006/relationships/image" Target="../media/image149.jpeg"/><Relationship Id="rId4" Type="http://schemas.openxmlformats.org/officeDocument/2006/relationships/image" Target="../media/image148.png"/></Relationships>
</file>

<file path=ppt/slides/_rels/slide18.xml.rels><?xml version="1.0" encoding="UTF-8" standalone="yes"?>
<Relationships xmlns="http://schemas.openxmlformats.org/package/2006/relationships"><Relationship Id="rId8" Type="http://schemas.openxmlformats.org/officeDocument/2006/relationships/image" Target="../media/image12.png"/><Relationship Id="rId3" Type="http://schemas.openxmlformats.org/officeDocument/2006/relationships/image" Target="../media/image9.png"/><Relationship Id="rId7" Type="http://schemas.openxmlformats.org/officeDocument/2006/relationships/image" Target="../media/image11.png"/><Relationship Id="rId2" Type="http://schemas.openxmlformats.org/officeDocument/2006/relationships/notesSlide" Target="../notesSlides/notesSlide15.xml"/><Relationship Id="rId1" Type="http://schemas.openxmlformats.org/officeDocument/2006/relationships/slideLayout" Target="../slideLayouts/slideLayout2.xml"/><Relationship Id="rId6" Type="http://schemas.openxmlformats.org/officeDocument/2006/relationships/image" Target="../media/image10.jpeg"/><Relationship Id="rId5" Type="http://schemas.openxmlformats.org/officeDocument/2006/relationships/image" Target="../media/image4.jpeg"/><Relationship Id="rId4" Type="http://schemas.openxmlformats.org/officeDocument/2006/relationships/image" Target="../media/image5.png"/><Relationship Id="rId9" Type="http://schemas.openxmlformats.org/officeDocument/2006/relationships/image" Target="../media/image13.png"/></Relationships>
</file>

<file path=ppt/slides/_rels/slide180.xml.rels><?xml version="1.0" encoding="UTF-8" standalone="yes"?>
<Relationships xmlns="http://schemas.openxmlformats.org/package/2006/relationships"><Relationship Id="rId8" Type="http://schemas.openxmlformats.org/officeDocument/2006/relationships/chart" Target="../charts/chart56.xml"/><Relationship Id="rId3" Type="http://schemas.openxmlformats.org/officeDocument/2006/relationships/image" Target="../media/image147.png"/><Relationship Id="rId7" Type="http://schemas.openxmlformats.org/officeDocument/2006/relationships/image" Target="../media/image5.png"/><Relationship Id="rId2" Type="http://schemas.openxmlformats.org/officeDocument/2006/relationships/notesSlide" Target="../notesSlides/notesSlide151.xml"/><Relationship Id="rId1" Type="http://schemas.openxmlformats.org/officeDocument/2006/relationships/slideLayout" Target="../slideLayouts/slideLayout2.xml"/><Relationship Id="rId6" Type="http://schemas.openxmlformats.org/officeDocument/2006/relationships/image" Target="../media/image150.jpeg"/><Relationship Id="rId5" Type="http://schemas.openxmlformats.org/officeDocument/2006/relationships/image" Target="../media/image149.jpeg"/><Relationship Id="rId4" Type="http://schemas.openxmlformats.org/officeDocument/2006/relationships/image" Target="../media/image148.png"/></Relationships>
</file>

<file path=ppt/slides/_rels/slide181.xml.rels><?xml version="1.0" encoding="UTF-8" standalone="yes"?>
<Relationships xmlns="http://schemas.openxmlformats.org/package/2006/relationships"><Relationship Id="rId8" Type="http://schemas.openxmlformats.org/officeDocument/2006/relationships/chart" Target="../charts/chart57.xml"/><Relationship Id="rId3" Type="http://schemas.openxmlformats.org/officeDocument/2006/relationships/image" Target="../media/image147.png"/><Relationship Id="rId7" Type="http://schemas.openxmlformats.org/officeDocument/2006/relationships/image" Target="../media/image5.png"/><Relationship Id="rId2" Type="http://schemas.openxmlformats.org/officeDocument/2006/relationships/notesSlide" Target="../notesSlides/notesSlide152.xml"/><Relationship Id="rId1" Type="http://schemas.openxmlformats.org/officeDocument/2006/relationships/slideLayout" Target="../slideLayouts/slideLayout2.xml"/><Relationship Id="rId6" Type="http://schemas.openxmlformats.org/officeDocument/2006/relationships/image" Target="../media/image150.jpeg"/><Relationship Id="rId5" Type="http://schemas.openxmlformats.org/officeDocument/2006/relationships/image" Target="../media/image149.jpeg"/><Relationship Id="rId4" Type="http://schemas.openxmlformats.org/officeDocument/2006/relationships/image" Target="../media/image148.png"/></Relationships>
</file>

<file path=ppt/slides/_rels/slide182.xml.rels><?xml version="1.0" encoding="UTF-8" standalone="yes"?>
<Relationships xmlns="http://schemas.openxmlformats.org/package/2006/relationships"><Relationship Id="rId2" Type="http://schemas.openxmlformats.org/officeDocument/2006/relationships/chart" Target="../charts/chart58.xml"/><Relationship Id="rId1" Type="http://schemas.openxmlformats.org/officeDocument/2006/relationships/slideLayout" Target="../slideLayouts/slideLayout2.xml"/></Relationships>
</file>

<file path=ppt/slides/_rels/slide183.xml.rels><?xml version="1.0" encoding="UTF-8" standalone="yes"?>
<Relationships xmlns="http://schemas.openxmlformats.org/package/2006/relationships"><Relationship Id="rId2" Type="http://schemas.openxmlformats.org/officeDocument/2006/relationships/chart" Target="../charts/chart59.xml"/><Relationship Id="rId1" Type="http://schemas.openxmlformats.org/officeDocument/2006/relationships/slideLayout" Target="../slideLayouts/slideLayout2.xml"/></Relationships>
</file>

<file path=ppt/slides/_rels/slide184.xml.rels><?xml version="1.0" encoding="UTF-8" standalone="yes"?>
<Relationships xmlns="http://schemas.openxmlformats.org/package/2006/relationships"><Relationship Id="rId2" Type="http://schemas.openxmlformats.org/officeDocument/2006/relationships/image" Target="../media/image151.png"/><Relationship Id="rId1" Type="http://schemas.openxmlformats.org/officeDocument/2006/relationships/slideLayout" Target="../slideLayouts/slideLayout2.xml"/></Relationships>
</file>

<file path=ppt/slides/_rels/slide185.xml.rels><?xml version="1.0" encoding="UTF-8" standalone="yes"?>
<Relationships xmlns="http://schemas.openxmlformats.org/package/2006/relationships"><Relationship Id="rId2" Type="http://schemas.openxmlformats.org/officeDocument/2006/relationships/image" Target="../media/image151.png"/><Relationship Id="rId1" Type="http://schemas.openxmlformats.org/officeDocument/2006/relationships/slideLayout" Target="../slideLayouts/slideLayout2.xml"/></Relationships>
</file>

<file path=ppt/slides/_rels/slide186.xml.rels><?xml version="1.0" encoding="UTF-8" standalone="yes"?>
<Relationships xmlns="http://schemas.openxmlformats.org/package/2006/relationships"><Relationship Id="rId2" Type="http://schemas.openxmlformats.org/officeDocument/2006/relationships/image" Target="../media/image151.png"/><Relationship Id="rId1" Type="http://schemas.openxmlformats.org/officeDocument/2006/relationships/slideLayout" Target="../slideLayouts/slideLayout2.xml"/></Relationships>
</file>

<file path=ppt/slides/_rels/slide187.xml.rels><?xml version="1.0" encoding="UTF-8" standalone="yes"?>
<Relationships xmlns="http://schemas.openxmlformats.org/package/2006/relationships"><Relationship Id="rId2" Type="http://schemas.openxmlformats.org/officeDocument/2006/relationships/image" Target="../media/image151.png"/><Relationship Id="rId1" Type="http://schemas.openxmlformats.org/officeDocument/2006/relationships/slideLayout" Target="../slideLayouts/slideLayout2.xml"/></Relationships>
</file>

<file path=ppt/slides/_rels/slide188.xml.rels><?xml version="1.0" encoding="UTF-8" standalone="yes"?>
<Relationships xmlns="http://schemas.openxmlformats.org/package/2006/relationships"><Relationship Id="rId2" Type="http://schemas.openxmlformats.org/officeDocument/2006/relationships/image" Target="../media/image151.png"/><Relationship Id="rId1" Type="http://schemas.openxmlformats.org/officeDocument/2006/relationships/slideLayout" Target="../slideLayouts/slideLayout2.xml"/></Relationships>
</file>

<file path=ppt/slides/_rels/slide189.xml.rels><?xml version="1.0" encoding="UTF-8" standalone="yes"?>
<Relationships xmlns="http://schemas.openxmlformats.org/package/2006/relationships"><Relationship Id="rId2" Type="http://schemas.openxmlformats.org/officeDocument/2006/relationships/image" Target="../media/image151.png"/><Relationship Id="rId1" Type="http://schemas.openxmlformats.org/officeDocument/2006/relationships/slideLayout" Target="../slideLayouts/slideLayout2.xml"/></Relationships>
</file>

<file path=ppt/slides/_rels/slide19.xml.rels><?xml version="1.0" encoding="UTF-8" standalone="yes"?>
<Relationships xmlns="http://schemas.openxmlformats.org/package/2006/relationships"><Relationship Id="rId8" Type="http://schemas.openxmlformats.org/officeDocument/2006/relationships/image" Target="../media/image12.png"/><Relationship Id="rId3" Type="http://schemas.openxmlformats.org/officeDocument/2006/relationships/image" Target="../media/image9.png"/><Relationship Id="rId7" Type="http://schemas.openxmlformats.org/officeDocument/2006/relationships/image" Target="../media/image11.png"/><Relationship Id="rId2" Type="http://schemas.openxmlformats.org/officeDocument/2006/relationships/notesSlide" Target="../notesSlides/notesSlide16.xml"/><Relationship Id="rId1" Type="http://schemas.openxmlformats.org/officeDocument/2006/relationships/slideLayout" Target="../slideLayouts/slideLayout2.xml"/><Relationship Id="rId6" Type="http://schemas.openxmlformats.org/officeDocument/2006/relationships/image" Target="../media/image10.jpeg"/><Relationship Id="rId5" Type="http://schemas.openxmlformats.org/officeDocument/2006/relationships/image" Target="../media/image4.jpeg"/><Relationship Id="rId4" Type="http://schemas.openxmlformats.org/officeDocument/2006/relationships/image" Target="../media/image5.png"/><Relationship Id="rId9" Type="http://schemas.openxmlformats.org/officeDocument/2006/relationships/image" Target="../media/image13.png"/></Relationships>
</file>

<file path=ppt/slides/_rels/slide190.xml.rels><?xml version="1.0" encoding="UTF-8" standalone="yes"?>
<Relationships xmlns="http://schemas.openxmlformats.org/package/2006/relationships"><Relationship Id="rId2" Type="http://schemas.openxmlformats.org/officeDocument/2006/relationships/image" Target="../media/image151.png"/><Relationship Id="rId1" Type="http://schemas.openxmlformats.org/officeDocument/2006/relationships/slideLayout" Target="../slideLayouts/slideLayout2.xml"/></Relationships>
</file>

<file path=ppt/slides/_rels/slide191.xml.rels><?xml version="1.0" encoding="UTF-8" standalone="yes"?>
<Relationships xmlns="http://schemas.openxmlformats.org/package/2006/relationships"><Relationship Id="rId2" Type="http://schemas.openxmlformats.org/officeDocument/2006/relationships/image" Target="../media/image151.png"/><Relationship Id="rId1" Type="http://schemas.openxmlformats.org/officeDocument/2006/relationships/slideLayout" Target="../slideLayouts/slideLayout2.xml"/></Relationships>
</file>

<file path=ppt/slides/_rels/slide192.xml.rels><?xml version="1.0" encoding="UTF-8" standalone="yes"?>
<Relationships xmlns="http://schemas.openxmlformats.org/package/2006/relationships"><Relationship Id="rId2" Type="http://schemas.openxmlformats.org/officeDocument/2006/relationships/image" Target="../media/image151.png"/><Relationship Id="rId1" Type="http://schemas.openxmlformats.org/officeDocument/2006/relationships/slideLayout" Target="../slideLayouts/slideLayout2.xml"/></Relationships>
</file>

<file path=ppt/slides/_rels/slide193.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6.png"/><Relationship Id="rId1" Type="http://schemas.openxmlformats.org/officeDocument/2006/relationships/slideLayout" Target="../slideLayouts/slideLayout2.xml"/></Relationships>
</file>

<file path=ppt/slides/_rels/slide194.xml.rels><?xml version="1.0" encoding="UTF-8" standalone="yes"?>
<Relationships xmlns="http://schemas.openxmlformats.org/package/2006/relationships"><Relationship Id="rId2" Type="http://schemas.openxmlformats.org/officeDocument/2006/relationships/image" Target="../media/image150.jpeg"/><Relationship Id="rId1" Type="http://schemas.openxmlformats.org/officeDocument/2006/relationships/slideLayout" Target="../slideLayouts/slideLayout2.xml"/></Relationships>
</file>

<file path=ppt/slides/_rels/slide195.xml.rels><?xml version="1.0" encoding="UTF-8" standalone="yes"?>
<Relationships xmlns="http://schemas.openxmlformats.org/package/2006/relationships"><Relationship Id="rId2" Type="http://schemas.openxmlformats.org/officeDocument/2006/relationships/image" Target="../media/image3.jpeg"/><Relationship Id="rId1" Type="http://schemas.openxmlformats.org/officeDocument/2006/relationships/slideLayout" Target="../slideLayouts/slideLayout2.xml"/></Relationships>
</file>

<file path=ppt/slides/_rels/slide196.xml.rels><?xml version="1.0" encoding="UTF-8" standalone="yes"?>
<Relationships xmlns="http://schemas.openxmlformats.org/package/2006/relationships"><Relationship Id="rId2" Type="http://schemas.openxmlformats.org/officeDocument/2006/relationships/image" Target="../media/image3.jpeg"/><Relationship Id="rId1" Type="http://schemas.openxmlformats.org/officeDocument/2006/relationships/slideLayout" Target="../slideLayouts/slideLayout2.xml"/></Relationships>
</file>

<file path=ppt/slides/_rels/slide197.xml.rels><?xml version="1.0" encoding="UTF-8" standalone="yes"?>
<Relationships xmlns="http://schemas.openxmlformats.org/package/2006/relationships"><Relationship Id="rId2" Type="http://schemas.openxmlformats.org/officeDocument/2006/relationships/image" Target="../media/image3.jpeg"/><Relationship Id="rId1" Type="http://schemas.openxmlformats.org/officeDocument/2006/relationships/slideLayout" Target="../slideLayouts/slideLayout2.xml"/></Relationships>
</file>

<file path=ppt/slides/_rels/slide198.xml.rels><?xml version="1.0" encoding="UTF-8" standalone="yes"?>
<Relationships xmlns="http://schemas.openxmlformats.org/package/2006/relationships"><Relationship Id="rId2" Type="http://schemas.openxmlformats.org/officeDocument/2006/relationships/image" Target="../media/image3.jpeg"/><Relationship Id="rId1" Type="http://schemas.openxmlformats.org/officeDocument/2006/relationships/slideLayout" Target="../slideLayouts/slideLayout2.xml"/></Relationships>
</file>

<file path=ppt/slides/_rels/slide199.xml.rels><?xml version="1.0" encoding="UTF-8" standalone="yes"?>
<Relationships xmlns="http://schemas.openxmlformats.org/package/2006/relationships"><Relationship Id="rId2" Type="http://schemas.openxmlformats.org/officeDocument/2006/relationships/image" Target="../media/image3.jpeg"/><Relationship Id="rId1" Type="http://schemas.openxmlformats.org/officeDocument/2006/relationships/slideLayout" Target="../slideLayouts/slideLayout2.xml"/></Relationships>
</file>

<file path=ppt/slides/_rels/slide2.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Layout" Target="../slideLayouts/slideLayout7.xml"/></Relationships>
</file>

<file path=ppt/slides/_rels/slide20.xml.rels><?xml version="1.0" encoding="UTF-8" standalone="yes"?>
<Relationships xmlns="http://schemas.openxmlformats.org/package/2006/relationships"><Relationship Id="rId8" Type="http://schemas.openxmlformats.org/officeDocument/2006/relationships/image" Target="../media/image12.png"/><Relationship Id="rId3" Type="http://schemas.openxmlformats.org/officeDocument/2006/relationships/image" Target="../media/image9.png"/><Relationship Id="rId7" Type="http://schemas.openxmlformats.org/officeDocument/2006/relationships/image" Target="../media/image11.png"/><Relationship Id="rId2" Type="http://schemas.openxmlformats.org/officeDocument/2006/relationships/notesSlide" Target="../notesSlides/notesSlide17.xml"/><Relationship Id="rId1" Type="http://schemas.openxmlformats.org/officeDocument/2006/relationships/slideLayout" Target="../slideLayouts/slideLayout2.xml"/><Relationship Id="rId6" Type="http://schemas.openxmlformats.org/officeDocument/2006/relationships/image" Target="../media/image10.jpeg"/><Relationship Id="rId5" Type="http://schemas.openxmlformats.org/officeDocument/2006/relationships/image" Target="../media/image4.jpeg"/><Relationship Id="rId4" Type="http://schemas.openxmlformats.org/officeDocument/2006/relationships/image" Target="../media/image5.png"/><Relationship Id="rId9" Type="http://schemas.openxmlformats.org/officeDocument/2006/relationships/image" Target="../media/image13.png"/></Relationships>
</file>

<file path=ppt/slides/_rels/slide200.xml.rels><?xml version="1.0" encoding="UTF-8" standalone="yes"?>
<Relationships xmlns="http://schemas.openxmlformats.org/package/2006/relationships"><Relationship Id="rId2" Type="http://schemas.openxmlformats.org/officeDocument/2006/relationships/image" Target="../media/image3.jpeg"/><Relationship Id="rId1" Type="http://schemas.openxmlformats.org/officeDocument/2006/relationships/slideLayout" Target="../slideLayouts/slideLayout2.xml"/></Relationships>
</file>

<file path=ppt/slides/_rels/slide201.xml.rels><?xml version="1.0" encoding="UTF-8" standalone="yes"?>
<Relationships xmlns="http://schemas.openxmlformats.org/package/2006/relationships"><Relationship Id="rId3" Type="http://schemas.openxmlformats.org/officeDocument/2006/relationships/image" Target="../media/image148.png"/><Relationship Id="rId7" Type="http://schemas.openxmlformats.org/officeDocument/2006/relationships/chart" Target="../charts/chart60.xml"/><Relationship Id="rId2" Type="http://schemas.openxmlformats.org/officeDocument/2006/relationships/image" Target="../media/image147.png"/><Relationship Id="rId1" Type="http://schemas.openxmlformats.org/officeDocument/2006/relationships/slideLayout" Target="../slideLayouts/slideLayout2.xml"/><Relationship Id="rId6" Type="http://schemas.openxmlformats.org/officeDocument/2006/relationships/image" Target="../media/image5.png"/><Relationship Id="rId5" Type="http://schemas.openxmlformats.org/officeDocument/2006/relationships/image" Target="../media/image150.jpeg"/><Relationship Id="rId4" Type="http://schemas.openxmlformats.org/officeDocument/2006/relationships/image" Target="../media/image149.jpeg"/></Relationships>
</file>

<file path=ppt/slides/_rels/slide202.xml.rels><?xml version="1.0" encoding="UTF-8" standalone="yes"?>
<Relationships xmlns="http://schemas.openxmlformats.org/package/2006/relationships"><Relationship Id="rId2" Type="http://schemas.openxmlformats.org/officeDocument/2006/relationships/chart" Target="../charts/chart61.xml"/><Relationship Id="rId1" Type="http://schemas.openxmlformats.org/officeDocument/2006/relationships/slideLayout" Target="../slideLayouts/slideLayout2.xml"/></Relationships>
</file>

<file path=ppt/slides/_rels/slide203.xml.rels><?xml version="1.0" encoding="UTF-8" standalone="yes"?>
<Relationships xmlns="http://schemas.openxmlformats.org/package/2006/relationships"><Relationship Id="rId2" Type="http://schemas.openxmlformats.org/officeDocument/2006/relationships/image" Target="../media/image151.png"/><Relationship Id="rId1" Type="http://schemas.openxmlformats.org/officeDocument/2006/relationships/slideLayout" Target="../slideLayouts/slideLayout2.xml"/></Relationships>
</file>

<file path=ppt/slides/_rels/slide204.xml.rels><?xml version="1.0" encoding="UTF-8" standalone="yes"?>
<Relationships xmlns="http://schemas.openxmlformats.org/package/2006/relationships"><Relationship Id="rId2" Type="http://schemas.openxmlformats.org/officeDocument/2006/relationships/image" Target="../media/image151.png"/><Relationship Id="rId1" Type="http://schemas.openxmlformats.org/officeDocument/2006/relationships/slideLayout" Target="../slideLayouts/slideLayout2.xml"/></Relationships>
</file>

<file path=ppt/slides/_rels/slide205.xml.rels><?xml version="1.0" encoding="UTF-8" standalone="yes"?>
<Relationships xmlns="http://schemas.openxmlformats.org/package/2006/relationships"><Relationship Id="rId2" Type="http://schemas.openxmlformats.org/officeDocument/2006/relationships/image" Target="../media/image151.png"/><Relationship Id="rId1" Type="http://schemas.openxmlformats.org/officeDocument/2006/relationships/slideLayout" Target="../slideLayouts/slideLayout2.xml"/></Relationships>
</file>

<file path=ppt/slides/_rels/slide206.xml.rels><?xml version="1.0" encoding="UTF-8" standalone="yes"?>
<Relationships xmlns="http://schemas.openxmlformats.org/package/2006/relationships"><Relationship Id="rId2" Type="http://schemas.openxmlformats.org/officeDocument/2006/relationships/image" Target="../media/image151.png"/><Relationship Id="rId1" Type="http://schemas.openxmlformats.org/officeDocument/2006/relationships/slideLayout" Target="../slideLayouts/slideLayout2.xml"/></Relationships>
</file>

<file path=ppt/slides/_rels/slide207.xml.rels><?xml version="1.0" encoding="UTF-8" standalone="yes"?>
<Relationships xmlns="http://schemas.openxmlformats.org/package/2006/relationships"><Relationship Id="rId2" Type="http://schemas.openxmlformats.org/officeDocument/2006/relationships/image" Target="../media/image151.png"/><Relationship Id="rId1" Type="http://schemas.openxmlformats.org/officeDocument/2006/relationships/slideLayout" Target="../slideLayouts/slideLayout2.xml"/></Relationships>
</file>

<file path=ppt/slides/_rels/slide208.xml.rels><?xml version="1.0" encoding="UTF-8" standalone="yes"?>
<Relationships xmlns="http://schemas.openxmlformats.org/package/2006/relationships"><Relationship Id="rId2" Type="http://schemas.openxmlformats.org/officeDocument/2006/relationships/image" Target="../media/image151.png"/><Relationship Id="rId1" Type="http://schemas.openxmlformats.org/officeDocument/2006/relationships/slideLayout" Target="../slideLayouts/slideLayout2.xml"/></Relationships>
</file>

<file path=ppt/slides/_rels/slide209.xml.rels><?xml version="1.0" encoding="UTF-8" standalone="yes"?>
<Relationships xmlns="http://schemas.openxmlformats.org/package/2006/relationships"><Relationship Id="rId2" Type="http://schemas.openxmlformats.org/officeDocument/2006/relationships/image" Target="../media/image151.png"/><Relationship Id="rId1" Type="http://schemas.openxmlformats.org/officeDocument/2006/relationships/slideLayout" Target="../slideLayouts/slideLayout2.xml"/></Relationships>
</file>

<file path=ppt/slides/_rels/slide21.xml.rels><?xml version="1.0" encoding="UTF-8" standalone="yes"?>
<Relationships xmlns="http://schemas.openxmlformats.org/package/2006/relationships"><Relationship Id="rId8" Type="http://schemas.openxmlformats.org/officeDocument/2006/relationships/image" Target="../media/image12.png"/><Relationship Id="rId3" Type="http://schemas.openxmlformats.org/officeDocument/2006/relationships/image" Target="../media/image23.png"/><Relationship Id="rId7" Type="http://schemas.openxmlformats.org/officeDocument/2006/relationships/image" Target="../media/image11.png"/><Relationship Id="rId2" Type="http://schemas.openxmlformats.org/officeDocument/2006/relationships/notesSlide" Target="../notesSlides/notesSlide18.xml"/><Relationship Id="rId1" Type="http://schemas.openxmlformats.org/officeDocument/2006/relationships/slideLayout" Target="../slideLayouts/slideLayout2.xml"/><Relationship Id="rId6" Type="http://schemas.openxmlformats.org/officeDocument/2006/relationships/image" Target="../media/image10.jpeg"/><Relationship Id="rId5" Type="http://schemas.openxmlformats.org/officeDocument/2006/relationships/image" Target="../media/image4.jpeg"/><Relationship Id="rId4" Type="http://schemas.openxmlformats.org/officeDocument/2006/relationships/image" Target="../media/image5.png"/><Relationship Id="rId9" Type="http://schemas.openxmlformats.org/officeDocument/2006/relationships/image" Target="../media/image13.png"/></Relationships>
</file>

<file path=ppt/slides/_rels/slide210.xml.rels><?xml version="1.0" encoding="UTF-8" standalone="yes"?>
<Relationships xmlns="http://schemas.openxmlformats.org/package/2006/relationships"><Relationship Id="rId2" Type="http://schemas.openxmlformats.org/officeDocument/2006/relationships/image" Target="../media/image151.png"/><Relationship Id="rId1" Type="http://schemas.openxmlformats.org/officeDocument/2006/relationships/slideLayout" Target="../slideLayouts/slideLayout2.xml"/></Relationships>
</file>

<file path=ppt/slides/_rels/slide211.xml.rels><?xml version="1.0" encoding="UTF-8" standalone="yes"?>
<Relationships xmlns="http://schemas.openxmlformats.org/package/2006/relationships"><Relationship Id="rId2" Type="http://schemas.openxmlformats.org/officeDocument/2006/relationships/image" Target="../media/image152.png"/><Relationship Id="rId1" Type="http://schemas.openxmlformats.org/officeDocument/2006/relationships/slideLayout" Target="../slideLayouts/slideLayout2.xml"/></Relationships>
</file>

<file path=ppt/slides/_rels/slide212.xml.rels><?xml version="1.0" encoding="UTF-8" standalone="yes"?>
<Relationships xmlns="http://schemas.openxmlformats.org/package/2006/relationships"><Relationship Id="rId2" Type="http://schemas.openxmlformats.org/officeDocument/2006/relationships/image" Target="../media/image152.png"/><Relationship Id="rId1" Type="http://schemas.openxmlformats.org/officeDocument/2006/relationships/slideLayout" Target="../slideLayouts/slideLayout2.xml"/></Relationships>
</file>

<file path=ppt/slides/_rels/slide213.xml.rels><?xml version="1.0" encoding="UTF-8" standalone="yes"?>
<Relationships xmlns="http://schemas.openxmlformats.org/package/2006/relationships"><Relationship Id="rId2" Type="http://schemas.openxmlformats.org/officeDocument/2006/relationships/image" Target="../media/image152.png"/><Relationship Id="rId1" Type="http://schemas.openxmlformats.org/officeDocument/2006/relationships/slideLayout" Target="../slideLayouts/slideLayout2.xml"/></Relationships>
</file>

<file path=ppt/slides/_rels/slide214.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Layout" Target="../slideLayouts/slideLayout2.xml"/></Relationships>
</file>

<file path=ppt/slides/_rels/slide215.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6.png"/><Relationship Id="rId1" Type="http://schemas.openxmlformats.org/officeDocument/2006/relationships/slideLayout" Target="../slideLayouts/slideLayout2.xml"/></Relationships>
</file>

<file path=ppt/slides/_rels/slide216.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6.png"/><Relationship Id="rId1" Type="http://schemas.openxmlformats.org/officeDocument/2006/relationships/slideLayout" Target="../slideLayouts/slideLayout2.xml"/></Relationships>
</file>

<file path=ppt/slides/_rels/slide217.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6.png"/><Relationship Id="rId1" Type="http://schemas.openxmlformats.org/officeDocument/2006/relationships/slideLayout" Target="../slideLayouts/slideLayout2.xml"/></Relationships>
</file>

<file path=ppt/slides/_rels/slide218.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6.png"/><Relationship Id="rId1" Type="http://schemas.openxmlformats.org/officeDocument/2006/relationships/slideLayout" Target="../slideLayouts/slideLayout2.xml"/></Relationships>
</file>

<file path=ppt/slides/_rels/slide219.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Layout" Target="../slideLayouts/slideLayout2.xml"/></Relationships>
</file>

<file path=ppt/slides/_rels/slide22.xml.rels><?xml version="1.0" encoding="UTF-8" standalone="yes"?>
<Relationships xmlns="http://schemas.openxmlformats.org/package/2006/relationships"><Relationship Id="rId8" Type="http://schemas.openxmlformats.org/officeDocument/2006/relationships/image" Target="../media/image12.png"/><Relationship Id="rId3" Type="http://schemas.openxmlformats.org/officeDocument/2006/relationships/image" Target="../media/image9.png"/><Relationship Id="rId7" Type="http://schemas.openxmlformats.org/officeDocument/2006/relationships/image" Target="../media/image11.png"/><Relationship Id="rId2" Type="http://schemas.openxmlformats.org/officeDocument/2006/relationships/notesSlide" Target="../notesSlides/notesSlide19.xml"/><Relationship Id="rId1" Type="http://schemas.openxmlformats.org/officeDocument/2006/relationships/slideLayout" Target="../slideLayouts/slideLayout2.xml"/><Relationship Id="rId6" Type="http://schemas.openxmlformats.org/officeDocument/2006/relationships/image" Target="../media/image10.jpeg"/><Relationship Id="rId5" Type="http://schemas.openxmlformats.org/officeDocument/2006/relationships/image" Target="../media/image4.jpeg"/><Relationship Id="rId4" Type="http://schemas.openxmlformats.org/officeDocument/2006/relationships/image" Target="../media/image5.png"/><Relationship Id="rId9" Type="http://schemas.openxmlformats.org/officeDocument/2006/relationships/image" Target="../media/image13.png"/></Relationships>
</file>

<file path=ppt/slides/_rels/slide220.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Layout" Target="../slideLayouts/slideLayout2.xml"/></Relationships>
</file>

<file path=ppt/slides/_rels/slide221.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Layout" Target="../slideLayouts/slideLayout2.xml"/></Relationships>
</file>

<file path=ppt/slides/_rels/slide222.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Layout" Target="../slideLayouts/slideLayout2.xml"/></Relationships>
</file>

<file path=ppt/slides/_rels/slide223.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Layout" Target="../slideLayouts/slideLayout2.xml"/></Relationships>
</file>

<file path=ppt/slides/_rels/slide224.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Layout" Target="../slideLayouts/slideLayout2.xml"/></Relationships>
</file>

<file path=ppt/slides/_rels/slide225.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Layout" Target="../slideLayouts/slideLayout2.xml"/></Relationships>
</file>

<file path=ppt/slides/_rels/slide226.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notesSlide" Target="../notesSlides/notesSlide153.xml"/><Relationship Id="rId1" Type="http://schemas.openxmlformats.org/officeDocument/2006/relationships/slideLayout" Target="../slideLayouts/slideLayout2.xml"/></Relationships>
</file>

<file path=ppt/slides/_rels/slide227.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notesSlide" Target="../notesSlides/notesSlide154.xml"/><Relationship Id="rId1" Type="http://schemas.openxmlformats.org/officeDocument/2006/relationships/slideLayout" Target="../slideLayouts/slideLayout2.xml"/></Relationships>
</file>

<file path=ppt/slides/_rels/slide228.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notesSlide" Target="../notesSlides/notesSlide155.xml"/><Relationship Id="rId1" Type="http://schemas.openxmlformats.org/officeDocument/2006/relationships/slideLayout" Target="../slideLayouts/slideLayout2.xml"/></Relationships>
</file>

<file path=ppt/slides/_rels/slide229.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notesSlide" Target="../notesSlides/notesSlide156.xml"/><Relationship Id="rId1" Type="http://schemas.openxmlformats.org/officeDocument/2006/relationships/slideLayout" Target="../slideLayouts/slideLayout2.xml"/></Relationships>
</file>

<file path=ppt/slides/_rels/slide23.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20.xml"/><Relationship Id="rId1" Type="http://schemas.openxmlformats.org/officeDocument/2006/relationships/slideLayout" Target="../slideLayouts/slideLayout2.xml"/></Relationships>
</file>

<file path=ppt/slides/_rels/slide230.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notesSlide" Target="../notesSlides/notesSlide157.xml"/><Relationship Id="rId1" Type="http://schemas.openxmlformats.org/officeDocument/2006/relationships/slideLayout" Target="../slideLayouts/slideLayout2.xml"/></Relationships>
</file>

<file path=ppt/slides/_rels/slide231.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notesSlide" Target="../notesSlides/notesSlide158.xml"/><Relationship Id="rId1" Type="http://schemas.openxmlformats.org/officeDocument/2006/relationships/slideLayout" Target="../slideLayouts/slideLayout2.xml"/></Relationships>
</file>

<file path=ppt/slides/_rels/slide232.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notesSlide" Target="../notesSlides/notesSlide159.xml"/><Relationship Id="rId1" Type="http://schemas.openxmlformats.org/officeDocument/2006/relationships/slideLayout" Target="../slideLayouts/slideLayout2.xml"/></Relationships>
</file>

<file path=ppt/slides/_rels/slide233.xml.rels><?xml version="1.0" encoding="UTF-8" standalone="yes"?>
<Relationships xmlns="http://schemas.openxmlformats.org/package/2006/relationships"><Relationship Id="rId8" Type="http://schemas.openxmlformats.org/officeDocument/2006/relationships/image" Target="../media/image7.png"/><Relationship Id="rId3" Type="http://schemas.openxmlformats.org/officeDocument/2006/relationships/image" Target="../media/image147.png"/><Relationship Id="rId7" Type="http://schemas.openxmlformats.org/officeDocument/2006/relationships/image" Target="../media/image6.png"/><Relationship Id="rId2" Type="http://schemas.openxmlformats.org/officeDocument/2006/relationships/notesSlide" Target="../notesSlides/notesSlide160.xml"/><Relationship Id="rId1" Type="http://schemas.openxmlformats.org/officeDocument/2006/relationships/slideLayout" Target="../slideLayouts/slideLayout2.xml"/><Relationship Id="rId6" Type="http://schemas.openxmlformats.org/officeDocument/2006/relationships/image" Target="../media/image5.png"/><Relationship Id="rId5" Type="http://schemas.openxmlformats.org/officeDocument/2006/relationships/image" Target="../media/image150.jpeg"/><Relationship Id="rId4" Type="http://schemas.openxmlformats.org/officeDocument/2006/relationships/image" Target="../media/image149.jpeg"/><Relationship Id="rId9" Type="http://schemas.openxmlformats.org/officeDocument/2006/relationships/image" Target="../media/image153.emf"/></Relationships>
</file>

<file path=ppt/slides/_rels/slide234.xml.rels><?xml version="1.0" encoding="UTF-8" standalone="yes"?>
<Relationships xmlns="http://schemas.openxmlformats.org/package/2006/relationships"><Relationship Id="rId2" Type="http://schemas.openxmlformats.org/officeDocument/2006/relationships/image" Target="../media/image154.png"/><Relationship Id="rId1" Type="http://schemas.openxmlformats.org/officeDocument/2006/relationships/slideLayout" Target="../slideLayouts/slideLayout7.xml"/></Relationships>
</file>

<file path=ppt/slides/_rels/slide23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54.png"/><Relationship Id="rId1" Type="http://schemas.openxmlformats.org/officeDocument/2006/relationships/slideLayout" Target="../slideLayouts/slideLayout7.xml"/></Relationships>
</file>

<file path=ppt/slides/_rels/slide236.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2.xml"/></Relationships>
</file>

<file path=ppt/slides/_rels/slide237.xml.rels><?xml version="1.0" encoding="UTF-8" standalone="yes"?>
<Relationships xmlns="http://schemas.openxmlformats.org/package/2006/relationships"><Relationship Id="rId3" Type="http://schemas.openxmlformats.org/officeDocument/2006/relationships/image" Target="../media/image155.png"/><Relationship Id="rId2" Type="http://schemas.openxmlformats.org/officeDocument/2006/relationships/image" Target="../media/image154.png"/><Relationship Id="rId1" Type="http://schemas.openxmlformats.org/officeDocument/2006/relationships/slideLayout" Target="../slideLayouts/slideLayout7.xml"/></Relationships>
</file>

<file path=ppt/slides/_rels/slide238.xml.rels><?xml version="1.0" encoding="UTF-8" standalone="yes"?>
<Relationships xmlns="http://schemas.openxmlformats.org/package/2006/relationships"><Relationship Id="rId3" Type="http://schemas.openxmlformats.org/officeDocument/2006/relationships/image" Target="../media/image155.png"/><Relationship Id="rId2" Type="http://schemas.openxmlformats.org/officeDocument/2006/relationships/notesSlide" Target="../notesSlides/notesSlide161.xml"/><Relationship Id="rId1" Type="http://schemas.openxmlformats.org/officeDocument/2006/relationships/slideLayout" Target="../slideLayouts/slideLayout7.xml"/></Relationships>
</file>

<file path=ppt/slides/_rels/slide239.xml.rels><?xml version="1.0" encoding="UTF-8" standalone="yes"?>
<Relationships xmlns="http://schemas.openxmlformats.org/package/2006/relationships"><Relationship Id="rId3" Type="http://schemas.openxmlformats.org/officeDocument/2006/relationships/image" Target="../media/image122.png"/><Relationship Id="rId2" Type="http://schemas.openxmlformats.org/officeDocument/2006/relationships/image" Target="../media/image154.png"/><Relationship Id="rId1" Type="http://schemas.openxmlformats.org/officeDocument/2006/relationships/slideLayout" Target="../slideLayouts/slideLayout7.xml"/></Relationships>
</file>

<file path=ppt/slides/_rels/slide24.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21.xml"/><Relationship Id="rId1" Type="http://schemas.openxmlformats.org/officeDocument/2006/relationships/slideLayout" Target="../slideLayouts/slideLayout2.xml"/></Relationships>
</file>

<file path=ppt/slides/_rels/slide240.xml.rels><?xml version="1.0" encoding="UTF-8" standalone="yes"?>
<Relationships xmlns="http://schemas.openxmlformats.org/package/2006/relationships"><Relationship Id="rId2" Type="http://schemas.openxmlformats.org/officeDocument/2006/relationships/image" Target="../media/image122.png"/><Relationship Id="rId1" Type="http://schemas.openxmlformats.org/officeDocument/2006/relationships/slideLayout" Target="../slideLayouts/slideLayout2.xml"/></Relationships>
</file>

<file path=ppt/slides/_rels/slide241.xml.rels><?xml version="1.0" encoding="UTF-8" standalone="yes"?>
<Relationships xmlns="http://schemas.openxmlformats.org/package/2006/relationships"><Relationship Id="rId3" Type="http://schemas.openxmlformats.org/officeDocument/2006/relationships/image" Target="../media/image156.png"/><Relationship Id="rId2" Type="http://schemas.openxmlformats.org/officeDocument/2006/relationships/image" Target="../media/image154.png"/><Relationship Id="rId1" Type="http://schemas.openxmlformats.org/officeDocument/2006/relationships/slideLayout" Target="../slideLayouts/slideLayout7.xml"/></Relationships>
</file>

<file path=ppt/slides/_rels/slide242.xml.rels><?xml version="1.0" encoding="UTF-8" standalone="yes"?>
<Relationships xmlns="http://schemas.openxmlformats.org/package/2006/relationships"><Relationship Id="rId3" Type="http://schemas.openxmlformats.org/officeDocument/2006/relationships/image" Target="../media/image156.png"/><Relationship Id="rId2" Type="http://schemas.openxmlformats.org/officeDocument/2006/relationships/notesSlide" Target="../notesSlides/notesSlide162.xml"/><Relationship Id="rId1" Type="http://schemas.openxmlformats.org/officeDocument/2006/relationships/slideLayout" Target="../slideLayouts/slideLayout7.xml"/></Relationships>
</file>

<file path=ppt/slides/_rels/slide243.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image" Target="../media/image154.png"/><Relationship Id="rId1" Type="http://schemas.openxmlformats.org/officeDocument/2006/relationships/slideLayout" Target="../slideLayouts/slideLayout7.xml"/></Relationships>
</file>

<file path=ppt/slides/_rels/slide244.xml.rels><?xml version="1.0" encoding="UTF-8" standalone="yes"?>
<Relationships xmlns="http://schemas.openxmlformats.org/package/2006/relationships"><Relationship Id="rId2" Type="http://schemas.openxmlformats.org/officeDocument/2006/relationships/image" Target="../media/image3.jpeg"/><Relationship Id="rId1" Type="http://schemas.openxmlformats.org/officeDocument/2006/relationships/slideLayout" Target="../slideLayouts/slideLayout2.xml"/></Relationships>
</file>

<file path=ppt/slides/_rels/slide245.xml.rels><?xml version="1.0" encoding="UTF-8" standalone="yes"?>
<Relationships xmlns="http://schemas.openxmlformats.org/package/2006/relationships"><Relationship Id="rId2" Type="http://schemas.openxmlformats.org/officeDocument/2006/relationships/image" Target="../media/image157.jpeg"/><Relationship Id="rId1" Type="http://schemas.openxmlformats.org/officeDocument/2006/relationships/slideLayout" Target="../slideLayouts/slideLayout7.xml"/></Relationships>
</file>

<file path=ppt/slides/_rels/slide25.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22.xml"/><Relationship Id="rId1" Type="http://schemas.openxmlformats.org/officeDocument/2006/relationships/slideLayout" Target="../slideLayouts/slideLayout2.xml"/><Relationship Id="rId4" Type="http://schemas.openxmlformats.org/officeDocument/2006/relationships/image" Target="../media/image26.png"/></Relationships>
</file>

<file path=ppt/slides/_rels/slide26.xml.rels><?xml version="1.0" encoding="UTF-8" standalone="yes"?>
<Relationships xmlns="http://schemas.openxmlformats.org/package/2006/relationships"><Relationship Id="rId3" Type="http://schemas.openxmlformats.org/officeDocument/2006/relationships/image" Target="../media/image4.jpeg"/><Relationship Id="rId2" Type="http://schemas.openxmlformats.org/officeDocument/2006/relationships/notesSlide" Target="../notesSlides/notesSlide23.xml"/><Relationship Id="rId1" Type="http://schemas.openxmlformats.org/officeDocument/2006/relationships/slideLayout" Target="../slideLayouts/slideLayout2.xml"/></Relationships>
</file>

<file path=ppt/slides/_rels/slide27.xml.rels><?xml version="1.0" encoding="UTF-8" standalone="yes"?>
<Relationships xmlns="http://schemas.openxmlformats.org/package/2006/relationships"><Relationship Id="rId3" Type="http://schemas.openxmlformats.org/officeDocument/2006/relationships/image" Target="../media/image27.png"/><Relationship Id="rId2" Type="http://schemas.openxmlformats.org/officeDocument/2006/relationships/notesSlide" Target="../notesSlides/notesSlide24.xml"/><Relationship Id="rId1" Type="http://schemas.openxmlformats.org/officeDocument/2006/relationships/slideLayout" Target="../slideLayouts/slideLayout2.xml"/></Relationships>
</file>

<file path=ppt/slides/_rels/slide28.xml.rels><?xml version="1.0" encoding="UTF-8" standalone="yes"?>
<Relationships xmlns="http://schemas.openxmlformats.org/package/2006/relationships"><Relationship Id="rId8" Type="http://schemas.openxmlformats.org/officeDocument/2006/relationships/image" Target="../media/image5.png"/><Relationship Id="rId3" Type="http://schemas.openxmlformats.org/officeDocument/2006/relationships/image" Target="../media/image14.png"/><Relationship Id="rId7" Type="http://schemas.openxmlformats.org/officeDocument/2006/relationships/image" Target="../media/image31.jpeg"/><Relationship Id="rId2" Type="http://schemas.openxmlformats.org/officeDocument/2006/relationships/notesSlide" Target="../notesSlides/notesSlide25.xml"/><Relationship Id="rId1" Type="http://schemas.openxmlformats.org/officeDocument/2006/relationships/slideLayout" Target="../slideLayouts/slideLayout7.xml"/><Relationship Id="rId6" Type="http://schemas.openxmlformats.org/officeDocument/2006/relationships/image" Target="../media/image30.jpeg"/><Relationship Id="rId5" Type="http://schemas.openxmlformats.org/officeDocument/2006/relationships/image" Target="../media/image29.png"/><Relationship Id="rId10" Type="http://schemas.openxmlformats.org/officeDocument/2006/relationships/image" Target="../media/image33.png"/><Relationship Id="rId4" Type="http://schemas.openxmlformats.org/officeDocument/2006/relationships/image" Target="../media/image28.png"/><Relationship Id="rId9" Type="http://schemas.openxmlformats.org/officeDocument/2006/relationships/image" Target="../media/image32.png"/></Relationships>
</file>

<file path=ppt/slides/_rels/slide29.xml.rels><?xml version="1.0" encoding="UTF-8" standalone="yes"?>
<Relationships xmlns="http://schemas.openxmlformats.org/package/2006/relationships"><Relationship Id="rId8" Type="http://schemas.openxmlformats.org/officeDocument/2006/relationships/image" Target="../media/image38.png"/><Relationship Id="rId3" Type="http://schemas.openxmlformats.org/officeDocument/2006/relationships/image" Target="../media/image14.png"/><Relationship Id="rId7" Type="http://schemas.openxmlformats.org/officeDocument/2006/relationships/image" Target="../media/image37.png"/><Relationship Id="rId2" Type="http://schemas.openxmlformats.org/officeDocument/2006/relationships/notesSlide" Target="../notesSlides/notesSlide26.xml"/><Relationship Id="rId1" Type="http://schemas.openxmlformats.org/officeDocument/2006/relationships/slideLayout" Target="../slideLayouts/slideLayout7.xml"/><Relationship Id="rId6" Type="http://schemas.openxmlformats.org/officeDocument/2006/relationships/image" Target="../media/image36.png"/><Relationship Id="rId5" Type="http://schemas.openxmlformats.org/officeDocument/2006/relationships/image" Target="../media/image35.png"/><Relationship Id="rId10" Type="http://schemas.openxmlformats.org/officeDocument/2006/relationships/image" Target="../media/image40.png"/><Relationship Id="rId4" Type="http://schemas.openxmlformats.org/officeDocument/2006/relationships/image" Target="../media/image34.png"/><Relationship Id="rId9" Type="http://schemas.openxmlformats.org/officeDocument/2006/relationships/image" Target="../media/image39.png"/></Relationships>
</file>

<file path=ppt/slides/_rels/slide3.xml.rels><?xml version="1.0" encoding="UTF-8" standalone="yes"?>
<Relationships xmlns="http://schemas.openxmlformats.org/package/2006/relationships"><Relationship Id="rId8" Type="http://schemas.openxmlformats.org/officeDocument/2006/relationships/image" Target="../media/image12.png"/><Relationship Id="rId3" Type="http://schemas.openxmlformats.org/officeDocument/2006/relationships/image" Target="../media/image9.png"/><Relationship Id="rId7" Type="http://schemas.openxmlformats.org/officeDocument/2006/relationships/image" Target="../media/image11.png"/><Relationship Id="rId2" Type="http://schemas.openxmlformats.org/officeDocument/2006/relationships/notesSlide" Target="../notesSlides/notesSlide1.xml"/><Relationship Id="rId1" Type="http://schemas.openxmlformats.org/officeDocument/2006/relationships/slideLayout" Target="../slideLayouts/slideLayout2.xml"/><Relationship Id="rId6" Type="http://schemas.openxmlformats.org/officeDocument/2006/relationships/image" Target="../media/image10.jpeg"/><Relationship Id="rId5" Type="http://schemas.openxmlformats.org/officeDocument/2006/relationships/image" Target="../media/image4.jpeg"/><Relationship Id="rId4" Type="http://schemas.openxmlformats.org/officeDocument/2006/relationships/image" Target="../media/image5.png"/><Relationship Id="rId9" Type="http://schemas.openxmlformats.org/officeDocument/2006/relationships/image" Target="../media/image13.png"/></Relationships>
</file>

<file path=ppt/slides/_rels/slide30.xml.rels><?xml version="1.0" encoding="UTF-8" standalone="yes"?>
<Relationships xmlns="http://schemas.openxmlformats.org/package/2006/relationships"><Relationship Id="rId3" Type="http://schemas.openxmlformats.org/officeDocument/2006/relationships/image" Target="../media/image41.png"/><Relationship Id="rId2" Type="http://schemas.openxmlformats.org/officeDocument/2006/relationships/notesSlide" Target="../notesSlides/notesSlide27.xml"/><Relationship Id="rId1" Type="http://schemas.openxmlformats.org/officeDocument/2006/relationships/slideLayout" Target="../slideLayouts/slideLayout7.xml"/><Relationship Id="rId4" Type="http://schemas.openxmlformats.org/officeDocument/2006/relationships/image" Target="../media/image42.png"/></Relationships>
</file>

<file path=ppt/slides/_rels/slide31.xml.rels><?xml version="1.0" encoding="UTF-8" standalone="yes"?>
<Relationships xmlns="http://schemas.openxmlformats.org/package/2006/relationships"><Relationship Id="rId3" Type="http://schemas.openxmlformats.org/officeDocument/2006/relationships/image" Target="../media/image42.png"/><Relationship Id="rId2" Type="http://schemas.openxmlformats.org/officeDocument/2006/relationships/image" Target="../media/image43.png"/><Relationship Id="rId1" Type="http://schemas.openxmlformats.org/officeDocument/2006/relationships/slideLayout" Target="../slideLayouts/slideLayout7.xml"/></Relationships>
</file>

<file path=ppt/slides/_rels/slide32.xml.rels><?xml version="1.0" encoding="UTF-8" standalone="yes"?>
<Relationships xmlns="http://schemas.openxmlformats.org/package/2006/relationships"><Relationship Id="rId3" Type="http://schemas.openxmlformats.org/officeDocument/2006/relationships/image" Target="../media/image42.png"/><Relationship Id="rId2" Type="http://schemas.openxmlformats.org/officeDocument/2006/relationships/image" Target="../media/image44.png"/><Relationship Id="rId1" Type="http://schemas.openxmlformats.org/officeDocument/2006/relationships/slideLayout" Target="../slideLayouts/slideLayout7.xml"/></Relationships>
</file>

<file path=ppt/slides/_rels/slide33.xml.rels><?xml version="1.0" encoding="UTF-8" standalone="yes"?>
<Relationships xmlns="http://schemas.openxmlformats.org/package/2006/relationships"><Relationship Id="rId3" Type="http://schemas.openxmlformats.org/officeDocument/2006/relationships/image" Target="../media/image42.png"/><Relationship Id="rId2" Type="http://schemas.openxmlformats.org/officeDocument/2006/relationships/image" Target="../media/image45.png"/><Relationship Id="rId1" Type="http://schemas.openxmlformats.org/officeDocument/2006/relationships/slideLayout" Target="../slideLayouts/slideLayout7.xml"/></Relationships>
</file>

<file path=ppt/slides/_rels/slide34.xml.rels><?xml version="1.0" encoding="UTF-8" standalone="yes"?>
<Relationships xmlns="http://schemas.openxmlformats.org/package/2006/relationships"><Relationship Id="rId8" Type="http://schemas.openxmlformats.org/officeDocument/2006/relationships/image" Target="../media/image49.png"/><Relationship Id="rId3" Type="http://schemas.openxmlformats.org/officeDocument/2006/relationships/image" Target="../media/image46.png"/><Relationship Id="rId7" Type="http://schemas.openxmlformats.org/officeDocument/2006/relationships/image" Target="../media/image48.jpeg"/><Relationship Id="rId2" Type="http://schemas.openxmlformats.org/officeDocument/2006/relationships/notesSlide" Target="../notesSlides/notesSlide28.xml"/><Relationship Id="rId1" Type="http://schemas.openxmlformats.org/officeDocument/2006/relationships/slideLayout" Target="../slideLayouts/slideLayout7.xml"/><Relationship Id="rId6" Type="http://schemas.openxmlformats.org/officeDocument/2006/relationships/image" Target="../media/image9.png"/><Relationship Id="rId5" Type="http://schemas.openxmlformats.org/officeDocument/2006/relationships/image" Target="../media/image42.png"/><Relationship Id="rId4" Type="http://schemas.openxmlformats.org/officeDocument/2006/relationships/image" Target="../media/image47.png"/><Relationship Id="rId9" Type="http://schemas.openxmlformats.org/officeDocument/2006/relationships/image" Target="../media/image50.png"/></Relationships>
</file>

<file path=ppt/slides/_rels/slide35.xml.rels><?xml version="1.0" encoding="UTF-8" standalone="yes"?>
<Relationships xmlns="http://schemas.openxmlformats.org/package/2006/relationships"><Relationship Id="rId8" Type="http://schemas.openxmlformats.org/officeDocument/2006/relationships/image" Target="../media/image54.jpeg"/><Relationship Id="rId3" Type="http://schemas.openxmlformats.org/officeDocument/2006/relationships/image" Target="../media/image47.png"/><Relationship Id="rId7" Type="http://schemas.openxmlformats.org/officeDocument/2006/relationships/image" Target="../media/image53.jpeg"/><Relationship Id="rId2" Type="http://schemas.openxmlformats.org/officeDocument/2006/relationships/notesSlide" Target="../notesSlides/notesSlide29.xml"/><Relationship Id="rId1" Type="http://schemas.openxmlformats.org/officeDocument/2006/relationships/slideLayout" Target="../slideLayouts/slideLayout7.xml"/><Relationship Id="rId6" Type="http://schemas.openxmlformats.org/officeDocument/2006/relationships/image" Target="../media/image52.png"/><Relationship Id="rId5" Type="http://schemas.openxmlformats.org/officeDocument/2006/relationships/image" Target="../media/image51.png"/><Relationship Id="rId4" Type="http://schemas.openxmlformats.org/officeDocument/2006/relationships/image" Target="../media/image42.png"/></Relationships>
</file>

<file path=ppt/slides/_rels/slide36.xml.rels><?xml version="1.0" encoding="UTF-8" standalone="yes"?>
<Relationships xmlns="http://schemas.openxmlformats.org/package/2006/relationships"><Relationship Id="rId8" Type="http://schemas.openxmlformats.org/officeDocument/2006/relationships/image" Target="../media/image57.jpeg"/><Relationship Id="rId3" Type="http://schemas.openxmlformats.org/officeDocument/2006/relationships/image" Target="../media/image47.png"/><Relationship Id="rId7" Type="http://schemas.openxmlformats.org/officeDocument/2006/relationships/image" Target="../media/image42.png"/><Relationship Id="rId2" Type="http://schemas.openxmlformats.org/officeDocument/2006/relationships/notesSlide" Target="../notesSlides/notesSlide30.xml"/><Relationship Id="rId1" Type="http://schemas.openxmlformats.org/officeDocument/2006/relationships/slideLayout" Target="../slideLayouts/slideLayout7.xml"/><Relationship Id="rId6" Type="http://schemas.openxmlformats.org/officeDocument/2006/relationships/image" Target="../media/image46.png"/><Relationship Id="rId5" Type="http://schemas.openxmlformats.org/officeDocument/2006/relationships/image" Target="../media/image56.png"/><Relationship Id="rId10" Type="http://schemas.openxmlformats.org/officeDocument/2006/relationships/image" Target="../media/image59.jpeg"/><Relationship Id="rId4" Type="http://schemas.openxmlformats.org/officeDocument/2006/relationships/image" Target="../media/image55.png"/><Relationship Id="rId9" Type="http://schemas.openxmlformats.org/officeDocument/2006/relationships/image" Target="../media/image58.jpeg"/></Relationships>
</file>

<file path=ppt/slides/_rels/slide37.xml.rels><?xml version="1.0" encoding="UTF-8" standalone="yes"?>
<Relationships xmlns="http://schemas.openxmlformats.org/package/2006/relationships"><Relationship Id="rId8" Type="http://schemas.openxmlformats.org/officeDocument/2006/relationships/image" Target="../media/image62.png"/><Relationship Id="rId3" Type="http://schemas.openxmlformats.org/officeDocument/2006/relationships/image" Target="../media/image47.png"/><Relationship Id="rId7" Type="http://schemas.openxmlformats.org/officeDocument/2006/relationships/image" Target="../media/image61.png"/><Relationship Id="rId2" Type="http://schemas.openxmlformats.org/officeDocument/2006/relationships/notesSlide" Target="../notesSlides/notesSlide31.xml"/><Relationship Id="rId1" Type="http://schemas.openxmlformats.org/officeDocument/2006/relationships/slideLayout" Target="../slideLayouts/slideLayout7.xml"/><Relationship Id="rId6" Type="http://schemas.openxmlformats.org/officeDocument/2006/relationships/image" Target="../media/image60.png"/><Relationship Id="rId5" Type="http://schemas.openxmlformats.org/officeDocument/2006/relationships/image" Target="../media/image4.jpeg"/><Relationship Id="rId4" Type="http://schemas.openxmlformats.org/officeDocument/2006/relationships/image" Target="../media/image42.png"/></Relationships>
</file>

<file path=ppt/slides/_rels/slide38.xml.rels><?xml version="1.0" encoding="UTF-8" standalone="yes"?>
<Relationships xmlns="http://schemas.openxmlformats.org/package/2006/relationships"><Relationship Id="rId8" Type="http://schemas.openxmlformats.org/officeDocument/2006/relationships/image" Target="../media/image65.png"/><Relationship Id="rId3" Type="http://schemas.openxmlformats.org/officeDocument/2006/relationships/image" Target="../media/image47.png"/><Relationship Id="rId7" Type="http://schemas.openxmlformats.org/officeDocument/2006/relationships/image" Target="../media/image64.png"/><Relationship Id="rId2" Type="http://schemas.openxmlformats.org/officeDocument/2006/relationships/notesSlide" Target="../notesSlides/notesSlide32.xml"/><Relationship Id="rId1" Type="http://schemas.openxmlformats.org/officeDocument/2006/relationships/slideLayout" Target="../slideLayouts/slideLayout7.xml"/><Relationship Id="rId6" Type="http://schemas.openxmlformats.org/officeDocument/2006/relationships/image" Target="../media/image63.png"/><Relationship Id="rId5" Type="http://schemas.openxmlformats.org/officeDocument/2006/relationships/image" Target="../media/image10.jpeg"/><Relationship Id="rId4" Type="http://schemas.openxmlformats.org/officeDocument/2006/relationships/image" Target="../media/image42.png"/></Relationships>
</file>

<file path=ppt/slides/_rels/slide39.xml.rels><?xml version="1.0" encoding="UTF-8" standalone="yes"?>
<Relationships xmlns="http://schemas.openxmlformats.org/package/2006/relationships"><Relationship Id="rId2" Type="http://schemas.openxmlformats.org/officeDocument/2006/relationships/image" Target="../media/image66.png"/><Relationship Id="rId1" Type="http://schemas.openxmlformats.org/officeDocument/2006/relationships/slideLayout" Target="../slideLayouts/slideLayout2.xml"/></Relationships>
</file>

<file path=ppt/slides/_rels/slide4.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notesSlide" Target="../notesSlides/notesSlide2.xml"/><Relationship Id="rId1" Type="http://schemas.openxmlformats.org/officeDocument/2006/relationships/slideLayout" Target="../slideLayouts/slideLayout2.xml"/><Relationship Id="rId4" Type="http://schemas.openxmlformats.org/officeDocument/2006/relationships/chart" Target="../charts/chart1.xml"/></Relationships>
</file>

<file path=ppt/slides/_rels/slide40.xml.rels><?xml version="1.0" encoding="UTF-8" standalone="yes"?>
<Relationships xmlns="http://schemas.openxmlformats.org/package/2006/relationships"><Relationship Id="rId3" Type="http://schemas.openxmlformats.org/officeDocument/2006/relationships/image" Target="../media/image68.png"/><Relationship Id="rId2" Type="http://schemas.openxmlformats.org/officeDocument/2006/relationships/image" Target="../media/image67.png"/><Relationship Id="rId1" Type="http://schemas.openxmlformats.org/officeDocument/2006/relationships/slideLayout" Target="../slideLayouts/slideLayout7.xml"/></Relationships>
</file>

<file path=ppt/slides/_rels/slide41.xml.rels><?xml version="1.0" encoding="UTF-8" standalone="yes"?>
<Relationships xmlns="http://schemas.openxmlformats.org/package/2006/relationships"><Relationship Id="rId8" Type="http://schemas.openxmlformats.org/officeDocument/2006/relationships/image" Target="../media/image12.png"/><Relationship Id="rId3" Type="http://schemas.openxmlformats.org/officeDocument/2006/relationships/image" Target="../media/image9.png"/><Relationship Id="rId7" Type="http://schemas.openxmlformats.org/officeDocument/2006/relationships/image" Target="../media/image11.png"/><Relationship Id="rId2" Type="http://schemas.openxmlformats.org/officeDocument/2006/relationships/notesSlide" Target="../notesSlides/notesSlide33.xml"/><Relationship Id="rId1" Type="http://schemas.openxmlformats.org/officeDocument/2006/relationships/slideLayout" Target="../slideLayouts/slideLayout2.xml"/><Relationship Id="rId6" Type="http://schemas.openxmlformats.org/officeDocument/2006/relationships/image" Target="../media/image10.jpeg"/><Relationship Id="rId5" Type="http://schemas.openxmlformats.org/officeDocument/2006/relationships/image" Target="../media/image4.jpeg"/><Relationship Id="rId4" Type="http://schemas.openxmlformats.org/officeDocument/2006/relationships/image" Target="../media/image5.png"/><Relationship Id="rId9" Type="http://schemas.openxmlformats.org/officeDocument/2006/relationships/image" Target="../media/image13.png"/></Relationships>
</file>

<file path=ppt/slides/_rels/slide42.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notesSlide" Target="../notesSlides/notesSlide34.xml"/><Relationship Id="rId1" Type="http://schemas.openxmlformats.org/officeDocument/2006/relationships/slideLayout" Target="../slideLayouts/slideLayout2.xml"/><Relationship Id="rId4" Type="http://schemas.openxmlformats.org/officeDocument/2006/relationships/chart" Target="../charts/chart3.xml"/></Relationships>
</file>

<file path=ppt/slides/_rels/slide43.xml.rels><?xml version="1.0" encoding="UTF-8" standalone="yes"?>
<Relationships xmlns="http://schemas.openxmlformats.org/package/2006/relationships"><Relationship Id="rId8" Type="http://schemas.openxmlformats.org/officeDocument/2006/relationships/image" Target="../media/image12.png"/><Relationship Id="rId3" Type="http://schemas.openxmlformats.org/officeDocument/2006/relationships/image" Target="../media/image9.png"/><Relationship Id="rId7" Type="http://schemas.openxmlformats.org/officeDocument/2006/relationships/image" Target="../media/image11.png"/><Relationship Id="rId2" Type="http://schemas.openxmlformats.org/officeDocument/2006/relationships/notesSlide" Target="../notesSlides/notesSlide35.xml"/><Relationship Id="rId1" Type="http://schemas.openxmlformats.org/officeDocument/2006/relationships/slideLayout" Target="../slideLayouts/slideLayout2.xml"/><Relationship Id="rId6" Type="http://schemas.openxmlformats.org/officeDocument/2006/relationships/image" Target="../media/image10.jpeg"/><Relationship Id="rId5" Type="http://schemas.openxmlformats.org/officeDocument/2006/relationships/image" Target="../media/image4.jpeg"/><Relationship Id="rId4" Type="http://schemas.openxmlformats.org/officeDocument/2006/relationships/image" Target="../media/image5.png"/><Relationship Id="rId9" Type="http://schemas.openxmlformats.org/officeDocument/2006/relationships/image" Target="../media/image13.png"/></Relationships>
</file>

<file path=ppt/slides/_rels/slide44.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notesSlide" Target="../notesSlides/notesSlide36.xml"/><Relationship Id="rId1" Type="http://schemas.openxmlformats.org/officeDocument/2006/relationships/slideLayout" Target="../slideLayouts/slideLayout2.xml"/><Relationship Id="rId4" Type="http://schemas.openxmlformats.org/officeDocument/2006/relationships/chart" Target="../charts/chart4.xml"/></Relationships>
</file>

<file path=ppt/slides/_rels/slide45.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69.png"/><Relationship Id="rId1" Type="http://schemas.openxmlformats.org/officeDocument/2006/relationships/slideLayout" Target="../slideLayouts/slideLayout2.xml"/></Relationships>
</file>

<file path=ppt/slides/_rels/slide46.xml.rels><?xml version="1.0" encoding="UTF-8" standalone="yes"?>
<Relationships xmlns="http://schemas.openxmlformats.org/package/2006/relationships"><Relationship Id="rId3" Type="http://schemas.openxmlformats.org/officeDocument/2006/relationships/image" Target="../media/image70.png"/><Relationship Id="rId2" Type="http://schemas.openxmlformats.org/officeDocument/2006/relationships/image" Target="../media/image68.png"/><Relationship Id="rId1" Type="http://schemas.openxmlformats.org/officeDocument/2006/relationships/slideLayout" Target="../slideLayouts/slideLayout7.xml"/><Relationship Id="rId4" Type="http://schemas.microsoft.com/office/2007/relationships/hdphoto" Target="../media/hdphoto1.wdp"/></Relationships>
</file>

<file path=ppt/slides/_rels/slide47.xml.rels><?xml version="1.0" encoding="UTF-8" standalone="yes"?>
<Relationships xmlns="http://schemas.openxmlformats.org/package/2006/relationships"><Relationship Id="rId8" Type="http://schemas.openxmlformats.org/officeDocument/2006/relationships/image" Target="../media/image70.png"/><Relationship Id="rId3" Type="http://schemas.openxmlformats.org/officeDocument/2006/relationships/image" Target="../media/image5.png"/><Relationship Id="rId7" Type="http://schemas.openxmlformats.org/officeDocument/2006/relationships/image" Target="../media/image12.png"/><Relationship Id="rId2" Type="http://schemas.openxmlformats.org/officeDocument/2006/relationships/image" Target="../media/image15.png"/><Relationship Id="rId1" Type="http://schemas.openxmlformats.org/officeDocument/2006/relationships/slideLayout" Target="../slideLayouts/slideLayout7.xml"/><Relationship Id="rId6" Type="http://schemas.openxmlformats.org/officeDocument/2006/relationships/image" Target="../media/image13.png"/><Relationship Id="rId5" Type="http://schemas.openxmlformats.org/officeDocument/2006/relationships/image" Target="../media/image72.jpeg"/><Relationship Id="rId4" Type="http://schemas.openxmlformats.org/officeDocument/2006/relationships/image" Target="../media/image71.jpeg"/><Relationship Id="rId9" Type="http://schemas.microsoft.com/office/2007/relationships/hdphoto" Target="../media/hdphoto1.wdp"/></Relationships>
</file>

<file path=ppt/slides/_rels/slide48.xml.rels><?xml version="1.0" encoding="UTF-8" standalone="yes"?>
<Relationships xmlns="http://schemas.openxmlformats.org/package/2006/relationships"><Relationship Id="rId8" Type="http://schemas.openxmlformats.org/officeDocument/2006/relationships/image" Target="../media/image74.png"/><Relationship Id="rId3" Type="http://schemas.openxmlformats.org/officeDocument/2006/relationships/image" Target="../media/image47.png"/><Relationship Id="rId7" Type="http://schemas.openxmlformats.org/officeDocument/2006/relationships/image" Target="../media/image73.png"/><Relationship Id="rId2" Type="http://schemas.openxmlformats.org/officeDocument/2006/relationships/notesSlide" Target="../notesSlides/notesSlide37.xml"/><Relationship Id="rId1" Type="http://schemas.openxmlformats.org/officeDocument/2006/relationships/slideLayout" Target="../slideLayouts/slideLayout7.xml"/><Relationship Id="rId6" Type="http://schemas.microsoft.com/office/2007/relationships/hdphoto" Target="../media/hdphoto1.wdp"/><Relationship Id="rId5" Type="http://schemas.openxmlformats.org/officeDocument/2006/relationships/image" Target="../media/image70.png"/><Relationship Id="rId4" Type="http://schemas.openxmlformats.org/officeDocument/2006/relationships/image" Target="../media/image9.png"/><Relationship Id="rId9" Type="http://schemas.openxmlformats.org/officeDocument/2006/relationships/image" Target="../media/image75.png"/></Relationships>
</file>

<file path=ppt/slides/_rels/slide49.xml.rels><?xml version="1.0" encoding="UTF-8" standalone="yes"?>
<Relationships xmlns="http://schemas.openxmlformats.org/package/2006/relationships"><Relationship Id="rId8" Type="http://schemas.openxmlformats.org/officeDocument/2006/relationships/image" Target="../media/image77.png"/><Relationship Id="rId3" Type="http://schemas.openxmlformats.org/officeDocument/2006/relationships/image" Target="../media/image47.png"/><Relationship Id="rId7" Type="http://schemas.openxmlformats.org/officeDocument/2006/relationships/image" Target="../media/image76.png"/><Relationship Id="rId2" Type="http://schemas.openxmlformats.org/officeDocument/2006/relationships/notesSlide" Target="../notesSlides/notesSlide38.xml"/><Relationship Id="rId1" Type="http://schemas.openxmlformats.org/officeDocument/2006/relationships/slideLayout" Target="../slideLayouts/slideLayout7.xml"/><Relationship Id="rId6" Type="http://schemas.openxmlformats.org/officeDocument/2006/relationships/image" Target="../media/image5.png"/><Relationship Id="rId5" Type="http://schemas.microsoft.com/office/2007/relationships/hdphoto" Target="../media/hdphoto1.wdp"/><Relationship Id="rId4" Type="http://schemas.openxmlformats.org/officeDocument/2006/relationships/image" Target="../media/image70.png"/><Relationship Id="rId9" Type="http://schemas.openxmlformats.org/officeDocument/2006/relationships/image" Target="../media/image78.png"/></Relationships>
</file>

<file path=ppt/slides/_rels/slide5.xml.rels><?xml version="1.0" encoding="UTF-8" standalone="yes"?>
<Relationships xmlns="http://schemas.openxmlformats.org/package/2006/relationships"><Relationship Id="rId8" Type="http://schemas.openxmlformats.org/officeDocument/2006/relationships/image" Target="../media/image12.png"/><Relationship Id="rId3" Type="http://schemas.openxmlformats.org/officeDocument/2006/relationships/image" Target="../media/image15.png"/><Relationship Id="rId7" Type="http://schemas.openxmlformats.org/officeDocument/2006/relationships/image" Target="../media/image11.png"/><Relationship Id="rId2" Type="http://schemas.openxmlformats.org/officeDocument/2006/relationships/notesSlide" Target="../notesSlides/notesSlide3.xml"/><Relationship Id="rId1" Type="http://schemas.openxmlformats.org/officeDocument/2006/relationships/slideLayout" Target="../slideLayouts/slideLayout2.xml"/><Relationship Id="rId6" Type="http://schemas.openxmlformats.org/officeDocument/2006/relationships/image" Target="../media/image17.jpeg"/><Relationship Id="rId5" Type="http://schemas.openxmlformats.org/officeDocument/2006/relationships/image" Target="../media/image16.jpeg"/><Relationship Id="rId4" Type="http://schemas.openxmlformats.org/officeDocument/2006/relationships/image" Target="../media/image5.png"/><Relationship Id="rId9" Type="http://schemas.openxmlformats.org/officeDocument/2006/relationships/image" Target="../media/image13.png"/></Relationships>
</file>

<file path=ppt/slides/_rels/slide50.xml.rels><?xml version="1.0" encoding="UTF-8" standalone="yes"?>
<Relationships xmlns="http://schemas.openxmlformats.org/package/2006/relationships"><Relationship Id="rId8" Type="http://schemas.openxmlformats.org/officeDocument/2006/relationships/image" Target="../media/image79.png"/><Relationship Id="rId3" Type="http://schemas.openxmlformats.org/officeDocument/2006/relationships/image" Target="../media/image47.png"/><Relationship Id="rId7" Type="http://schemas.openxmlformats.org/officeDocument/2006/relationships/image" Target="../media/image12.png"/><Relationship Id="rId2" Type="http://schemas.openxmlformats.org/officeDocument/2006/relationships/notesSlide" Target="../notesSlides/notesSlide39.xml"/><Relationship Id="rId1" Type="http://schemas.openxmlformats.org/officeDocument/2006/relationships/slideLayout" Target="../slideLayouts/slideLayout7.xml"/><Relationship Id="rId6" Type="http://schemas.openxmlformats.org/officeDocument/2006/relationships/image" Target="../media/image13.png"/><Relationship Id="rId5" Type="http://schemas.microsoft.com/office/2007/relationships/hdphoto" Target="../media/hdphoto1.wdp"/><Relationship Id="rId10" Type="http://schemas.openxmlformats.org/officeDocument/2006/relationships/image" Target="../media/image81.png"/><Relationship Id="rId4" Type="http://schemas.openxmlformats.org/officeDocument/2006/relationships/image" Target="../media/image70.png"/><Relationship Id="rId9" Type="http://schemas.openxmlformats.org/officeDocument/2006/relationships/image" Target="../media/image80.png"/></Relationships>
</file>

<file path=ppt/slides/_rels/slide51.xml.rels><?xml version="1.0" encoding="UTF-8" standalone="yes"?>
<Relationships xmlns="http://schemas.openxmlformats.org/package/2006/relationships"><Relationship Id="rId8" Type="http://schemas.openxmlformats.org/officeDocument/2006/relationships/image" Target="../media/image83.png"/><Relationship Id="rId3" Type="http://schemas.openxmlformats.org/officeDocument/2006/relationships/image" Target="../media/image47.png"/><Relationship Id="rId7" Type="http://schemas.openxmlformats.org/officeDocument/2006/relationships/image" Target="../media/image82.png"/><Relationship Id="rId2" Type="http://schemas.openxmlformats.org/officeDocument/2006/relationships/notesSlide" Target="../notesSlides/notesSlide40.xml"/><Relationship Id="rId1" Type="http://schemas.openxmlformats.org/officeDocument/2006/relationships/slideLayout" Target="../slideLayouts/slideLayout7.xml"/><Relationship Id="rId6" Type="http://schemas.openxmlformats.org/officeDocument/2006/relationships/image" Target="../media/image71.jpeg"/><Relationship Id="rId5" Type="http://schemas.microsoft.com/office/2007/relationships/hdphoto" Target="../media/hdphoto1.wdp"/><Relationship Id="rId4" Type="http://schemas.openxmlformats.org/officeDocument/2006/relationships/image" Target="../media/image70.png"/><Relationship Id="rId9" Type="http://schemas.openxmlformats.org/officeDocument/2006/relationships/image" Target="../media/image84.png"/></Relationships>
</file>

<file path=ppt/slides/_rels/slide52.xml.rels><?xml version="1.0" encoding="UTF-8" standalone="yes"?>
<Relationships xmlns="http://schemas.openxmlformats.org/package/2006/relationships"><Relationship Id="rId8" Type="http://schemas.openxmlformats.org/officeDocument/2006/relationships/image" Target="../media/image86.png"/><Relationship Id="rId3" Type="http://schemas.openxmlformats.org/officeDocument/2006/relationships/image" Target="../media/image47.png"/><Relationship Id="rId7" Type="http://schemas.openxmlformats.org/officeDocument/2006/relationships/image" Target="../media/image85.png"/><Relationship Id="rId2" Type="http://schemas.openxmlformats.org/officeDocument/2006/relationships/notesSlide" Target="../notesSlides/notesSlide41.xml"/><Relationship Id="rId1" Type="http://schemas.openxmlformats.org/officeDocument/2006/relationships/slideLayout" Target="../slideLayouts/slideLayout7.xml"/><Relationship Id="rId6" Type="http://schemas.openxmlformats.org/officeDocument/2006/relationships/image" Target="../media/image72.jpeg"/><Relationship Id="rId5" Type="http://schemas.microsoft.com/office/2007/relationships/hdphoto" Target="../media/hdphoto1.wdp"/><Relationship Id="rId4" Type="http://schemas.openxmlformats.org/officeDocument/2006/relationships/image" Target="../media/image70.png"/><Relationship Id="rId9" Type="http://schemas.openxmlformats.org/officeDocument/2006/relationships/image" Target="../media/image87.png"/></Relationships>
</file>

<file path=ppt/slides/_rels/slide53.xml.rels><?xml version="1.0" encoding="UTF-8" standalone="yes"?>
<Relationships xmlns="http://schemas.openxmlformats.org/package/2006/relationships"><Relationship Id="rId2" Type="http://schemas.openxmlformats.org/officeDocument/2006/relationships/image" Target="../media/image66.png"/><Relationship Id="rId1" Type="http://schemas.openxmlformats.org/officeDocument/2006/relationships/slideLayout" Target="../slideLayouts/slideLayout2.xml"/></Relationships>
</file>

<file path=ppt/slides/_rels/slide54.xml.rels><?xml version="1.0" encoding="UTF-8" standalone="yes"?>
<Relationships xmlns="http://schemas.openxmlformats.org/package/2006/relationships"><Relationship Id="rId3" Type="http://schemas.openxmlformats.org/officeDocument/2006/relationships/image" Target="../media/image88.png"/><Relationship Id="rId2" Type="http://schemas.openxmlformats.org/officeDocument/2006/relationships/image" Target="../media/image11.png"/><Relationship Id="rId1" Type="http://schemas.openxmlformats.org/officeDocument/2006/relationships/slideLayout" Target="../slideLayouts/slideLayout7.xml"/></Relationships>
</file>

<file path=ppt/slides/_rels/slide55.xml.rels><?xml version="1.0" encoding="UTF-8" standalone="yes"?>
<Relationships xmlns="http://schemas.openxmlformats.org/package/2006/relationships"><Relationship Id="rId8" Type="http://schemas.openxmlformats.org/officeDocument/2006/relationships/image" Target="../media/image12.png"/><Relationship Id="rId3" Type="http://schemas.openxmlformats.org/officeDocument/2006/relationships/image" Target="../media/image89.png"/><Relationship Id="rId7" Type="http://schemas.openxmlformats.org/officeDocument/2006/relationships/image" Target="../media/image72.jpeg"/><Relationship Id="rId2" Type="http://schemas.openxmlformats.org/officeDocument/2006/relationships/notesSlide" Target="../notesSlides/notesSlide42.xml"/><Relationship Id="rId1" Type="http://schemas.openxmlformats.org/officeDocument/2006/relationships/slideLayout" Target="../slideLayouts/slideLayout2.xml"/><Relationship Id="rId6" Type="http://schemas.openxmlformats.org/officeDocument/2006/relationships/image" Target="../media/image71.jpeg"/><Relationship Id="rId5" Type="http://schemas.openxmlformats.org/officeDocument/2006/relationships/image" Target="../media/image5.png"/><Relationship Id="rId4" Type="http://schemas.openxmlformats.org/officeDocument/2006/relationships/image" Target="../media/image15.png"/><Relationship Id="rId9" Type="http://schemas.openxmlformats.org/officeDocument/2006/relationships/image" Target="../media/image13.png"/></Relationships>
</file>

<file path=ppt/slides/_rels/slide56.xml.rels><?xml version="1.0" encoding="UTF-8" standalone="yes"?>
<Relationships xmlns="http://schemas.openxmlformats.org/package/2006/relationships"><Relationship Id="rId8" Type="http://schemas.openxmlformats.org/officeDocument/2006/relationships/image" Target="../media/image12.png"/><Relationship Id="rId3" Type="http://schemas.openxmlformats.org/officeDocument/2006/relationships/image" Target="../media/image89.png"/><Relationship Id="rId7" Type="http://schemas.openxmlformats.org/officeDocument/2006/relationships/image" Target="../media/image72.jpeg"/><Relationship Id="rId2" Type="http://schemas.openxmlformats.org/officeDocument/2006/relationships/notesSlide" Target="../notesSlides/notesSlide43.xml"/><Relationship Id="rId1" Type="http://schemas.openxmlformats.org/officeDocument/2006/relationships/slideLayout" Target="../slideLayouts/slideLayout2.xml"/><Relationship Id="rId6" Type="http://schemas.openxmlformats.org/officeDocument/2006/relationships/image" Target="../media/image71.jpeg"/><Relationship Id="rId5" Type="http://schemas.openxmlformats.org/officeDocument/2006/relationships/image" Target="../media/image5.png"/><Relationship Id="rId4" Type="http://schemas.openxmlformats.org/officeDocument/2006/relationships/image" Target="../media/image15.png"/><Relationship Id="rId9" Type="http://schemas.openxmlformats.org/officeDocument/2006/relationships/image" Target="../media/image13.png"/></Relationships>
</file>

<file path=ppt/slides/_rels/slide57.xml.rels><?xml version="1.0" encoding="UTF-8" standalone="yes"?>
<Relationships xmlns="http://schemas.openxmlformats.org/package/2006/relationships"><Relationship Id="rId2" Type="http://schemas.openxmlformats.org/officeDocument/2006/relationships/image" Target="../media/image90.png"/><Relationship Id="rId1" Type="http://schemas.openxmlformats.org/officeDocument/2006/relationships/slideLayout" Target="../slideLayouts/slideLayout2.xml"/></Relationships>
</file>

<file path=ppt/slides/_rels/slide58.xml.rels><?xml version="1.0" encoding="UTF-8" standalone="yes"?>
<Relationships xmlns="http://schemas.openxmlformats.org/package/2006/relationships"><Relationship Id="rId8" Type="http://schemas.openxmlformats.org/officeDocument/2006/relationships/image" Target="../media/image94.png"/><Relationship Id="rId13" Type="http://schemas.openxmlformats.org/officeDocument/2006/relationships/image" Target="../media/image99.svg"/><Relationship Id="rId18" Type="http://schemas.openxmlformats.org/officeDocument/2006/relationships/image" Target="../media/image104.svg"/><Relationship Id="rId3" Type="http://schemas.openxmlformats.org/officeDocument/2006/relationships/image" Target="../media/image14.png"/><Relationship Id="rId21" Type="http://schemas.openxmlformats.org/officeDocument/2006/relationships/image" Target="../media/image107.png"/><Relationship Id="rId7" Type="http://schemas.openxmlformats.org/officeDocument/2006/relationships/image" Target="../media/image93.svg"/><Relationship Id="rId12" Type="http://schemas.openxmlformats.org/officeDocument/2006/relationships/image" Target="../media/image98.png"/><Relationship Id="rId17" Type="http://schemas.openxmlformats.org/officeDocument/2006/relationships/image" Target="../media/image103.png"/><Relationship Id="rId2" Type="http://schemas.openxmlformats.org/officeDocument/2006/relationships/notesSlide" Target="../notesSlides/notesSlide44.xml"/><Relationship Id="rId16" Type="http://schemas.openxmlformats.org/officeDocument/2006/relationships/image" Target="../media/image102.png"/><Relationship Id="rId20" Type="http://schemas.openxmlformats.org/officeDocument/2006/relationships/image" Target="../media/image106.svg"/><Relationship Id="rId1" Type="http://schemas.openxmlformats.org/officeDocument/2006/relationships/slideLayout" Target="../slideLayouts/slideLayout7.xml"/><Relationship Id="rId6" Type="http://schemas.openxmlformats.org/officeDocument/2006/relationships/image" Target="../media/image92.png"/><Relationship Id="rId11" Type="http://schemas.openxmlformats.org/officeDocument/2006/relationships/image" Target="../media/image97.svg"/><Relationship Id="rId5" Type="http://schemas.openxmlformats.org/officeDocument/2006/relationships/image" Target="../media/image39.png"/><Relationship Id="rId15" Type="http://schemas.openxmlformats.org/officeDocument/2006/relationships/image" Target="../media/image101.svg"/><Relationship Id="rId10" Type="http://schemas.openxmlformats.org/officeDocument/2006/relationships/image" Target="../media/image96.png"/><Relationship Id="rId19" Type="http://schemas.openxmlformats.org/officeDocument/2006/relationships/image" Target="../media/image105.png"/><Relationship Id="rId4" Type="http://schemas.openxmlformats.org/officeDocument/2006/relationships/image" Target="../media/image91.png"/><Relationship Id="rId9" Type="http://schemas.openxmlformats.org/officeDocument/2006/relationships/image" Target="../media/image95.svg"/><Relationship Id="rId14" Type="http://schemas.openxmlformats.org/officeDocument/2006/relationships/image" Target="../media/image100.png"/></Relationships>
</file>

<file path=ppt/slides/_rels/slide59.xml.rels><?xml version="1.0" encoding="UTF-8" standalone="yes"?>
<Relationships xmlns="http://schemas.openxmlformats.org/package/2006/relationships"><Relationship Id="rId3" Type="http://schemas.openxmlformats.org/officeDocument/2006/relationships/image" Target="../media/image89.png"/><Relationship Id="rId2" Type="http://schemas.openxmlformats.org/officeDocument/2006/relationships/notesSlide" Target="../notesSlides/notesSlide45.xml"/><Relationship Id="rId1" Type="http://schemas.openxmlformats.org/officeDocument/2006/relationships/slideLayout" Target="../slideLayouts/slideLayout2.xml"/></Relationships>
</file>

<file path=ppt/slides/_rels/slide6.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notesSlide" Target="../notesSlides/notesSlide4.xml"/><Relationship Id="rId1" Type="http://schemas.openxmlformats.org/officeDocument/2006/relationships/slideLayout" Target="../slideLayouts/slideLayout2.xml"/><Relationship Id="rId4" Type="http://schemas.openxmlformats.org/officeDocument/2006/relationships/chart" Target="../charts/chart2.xml"/></Relationships>
</file>

<file path=ppt/slides/_rels/slide60.xml.rels><?xml version="1.0" encoding="UTF-8" standalone="yes"?>
<Relationships xmlns="http://schemas.openxmlformats.org/package/2006/relationships"><Relationship Id="rId3" Type="http://schemas.openxmlformats.org/officeDocument/2006/relationships/image" Target="../media/image89.png"/><Relationship Id="rId2" Type="http://schemas.openxmlformats.org/officeDocument/2006/relationships/notesSlide" Target="../notesSlides/notesSlide46.xml"/><Relationship Id="rId1" Type="http://schemas.openxmlformats.org/officeDocument/2006/relationships/slideLayout" Target="../slideLayouts/slideLayout2.xml"/><Relationship Id="rId4" Type="http://schemas.openxmlformats.org/officeDocument/2006/relationships/chart" Target="../charts/chart5.xml"/></Relationships>
</file>

<file path=ppt/slides/_rels/slide61.xml.rels><?xml version="1.0" encoding="UTF-8" standalone="yes"?>
<Relationships xmlns="http://schemas.openxmlformats.org/package/2006/relationships"><Relationship Id="rId2" Type="http://schemas.openxmlformats.org/officeDocument/2006/relationships/image" Target="../media/image90.png"/><Relationship Id="rId1" Type="http://schemas.openxmlformats.org/officeDocument/2006/relationships/slideLayout" Target="../slideLayouts/slideLayout2.xml"/></Relationships>
</file>

<file path=ppt/slides/_rels/slide62.xml.rels><?xml version="1.0" encoding="UTF-8" standalone="yes"?>
<Relationships xmlns="http://schemas.openxmlformats.org/package/2006/relationships"><Relationship Id="rId3" Type="http://schemas.openxmlformats.org/officeDocument/2006/relationships/image" Target="../media/image89.png"/><Relationship Id="rId2" Type="http://schemas.openxmlformats.org/officeDocument/2006/relationships/notesSlide" Target="../notesSlides/notesSlide47.xml"/><Relationship Id="rId1" Type="http://schemas.openxmlformats.org/officeDocument/2006/relationships/slideLayout" Target="../slideLayouts/slideLayout2.xml"/></Relationships>
</file>

<file path=ppt/slides/_rels/slide63.xml.rels><?xml version="1.0" encoding="UTF-8" standalone="yes"?>
<Relationships xmlns="http://schemas.openxmlformats.org/package/2006/relationships"><Relationship Id="rId3" Type="http://schemas.openxmlformats.org/officeDocument/2006/relationships/image" Target="../media/image89.png"/><Relationship Id="rId2" Type="http://schemas.openxmlformats.org/officeDocument/2006/relationships/notesSlide" Target="../notesSlides/notesSlide48.xml"/><Relationship Id="rId1" Type="http://schemas.openxmlformats.org/officeDocument/2006/relationships/slideLayout" Target="../slideLayouts/slideLayout2.xml"/><Relationship Id="rId4" Type="http://schemas.openxmlformats.org/officeDocument/2006/relationships/image" Target="../media/image108.jpeg"/></Relationships>
</file>

<file path=ppt/slides/_rels/slide64.xml.rels><?xml version="1.0" encoding="UTF-8" standalone="yes"?>
<Relationships xmlns="http://schemas.openxmlformats.org/package/2006/relationships"><Relationship Id="rId3" Type="http://schemas.openxmlformats.org/officeDocument/2006/relationships/image" Target="../media/image110.svg"/><Relationship Id="rId2" Type="http://schemas.openxmlformats.org/officeDocument/2006/relationships/image" Target="../media/image109.png"/><Relationship Id="rId1" Type="http://schemas.openxmlformats.org/officeDocument/2006/relationships/slideLayout" Target="../slideLayouts/slideLayout7.xml"/></Relationships>
</file>

<file path=ppt/slides/_rels/slide65.xml.rels><?xml version="1.0" encoding="UTF-8" standalone="yes"?>
<Relationships xmlns="http://schemas.openxmlformats.org/package/2006/relationships"><Relationship Id="rId3" Type="http://schemas.openxmlformats.org/officeDocument/2006/relationships/image" Target="../media/image111.png"/><Relationship Id="rId2" Type="http://schemas.openxmlformats.org/officeDocument/2006/relationships/notesSlide" Target="../notesSlides/notesSlide49.xml"/><Relationship Id="rId1" Type="http://schemas.openxmlformats.org/officeDocument/2006/relationships/slideLayout" Target="../slideLayouts/slideLayout7.xml"/><Relationship Id="rId5" Type="http://schemas.openxmlformats.org/officeDocument/2006/relationships/image" Target="../media/image112.svg"/><Relationship Id="rId4" Type="http://schemas.openxmlformats.org/officeDocument/2006/relationships/image" Target="../media/image109.png"/></Relationships>
</file>

<file path=ppt/slides/_rels/slide66.xml.rels><?xml version="1.0" encoding="UTF-8" standalone="yes"?>
<Relationships xmlns="http://schemas.openxmlformats.org/package/2006/relationships"><Relationship Id="rId3" Type="http://schemas.openxmlformats.org/officeDocument/2006/relationships/image" Target="../media/image113.png"/><Relationship Id="rId2" Type="http://schemas.openxmlformats.org/officeDocument/2006/relationships/notesSlide" Target="../notesSlides/notesSlide50.xml"/><Relationship Id="rId1" Type="http://schemas.openxmlformats.org/officeDocument/2006/relationships/slideLayout" Target="../slideLayouts/slideLayout7.xml"/><Relationship Id="rId5" Type="http://schemas.openxmlformats.org/officeDocument/2006/relationships/image" Target="../media/image112.svg"/><Relationship Id="rId4" Type="http://schemas.openxmlformats.org/officeDocument/2006/relationships/image" Target="../media/image109.png"/></Relationships>
</file>

<file path=ppt/slides/_rels/slide67.xml.rels><?xml version="1.0" encoding="UTF-8" standalone="yes"?>
<Relationships xmlns="http://schemas.openxmlformats.org/package/2006/relationships"><Relationship Id="rId3" Type="http://schemas.openxmlformats.org/officeDocument/2006/relationships/image" Target="../media/image109.png"/><Relationship Id="rId2" Type="http://schemas.openxmlformats.org/officeDocument/2006/relationships/notesSlide" Target="../notesSlides/notesSlide51.xml"/><Relationship Id="rId1" Type="http://schemas.openxmlformats.org/officeDocument/2006/relationships/slideLayout" Target="../slideLayouts/slideLayout7.xml"/><Relationship Id="rId4" Type="http://schemas.openxmlformats.org/officeDocument/2006/relationships/image" Target="../media/image112.svg"/></Relationships>
</file>

<file path=ppt/slides/_rels/slide68.xml.rels><?xml version="1.0" encoding="UTF-8" standalone="yes"?>
<Relationships xmlns="http://schemas.openxmlformats.org/package/2006/relationships"><Relationship Id="rId3" Type="http://schemas.openxmlformats.org/officeDocument/2006/relationships/image" Target="../media/image109.png"/><Relationship Id="rId2" Type="http://schemas.openxmlformats.org/officeDocument/2006/relationships/notesSlide" Target="../notesSlides/notesSlide52.xml"/><Relationship Id="rId1" Type="http://schemas.openxmlformats.org/officeDocument/2006/relationships/slideLayout" Target="../slideLayouts/slideLayout7.xml"/><Relationship Id="rId4" Type="http://schemas.openxmlformats.org/officeDocument/2006/relationships/image" Target="../media/image112.svg"/></Relationships>
</file>

<file path=ppt/slides/_rels/slide69.xml.rels><?xml version="1.0" encoding="UTF-8" standalone="yes"?>
<Relationships xmlns="http://schemas.openxmlformats.org/package/2006/relationships"><Relationship Id="rId3" Type="http://schemas.openxmlformats.org/officeDocument/2006/relationships/image" Target="../media/image109.png"/><Relationship Id="rId2" Type="http://schemas.openxmlformats.org/officeDocument/2006/relationships/image" Target="../media/image114.png"/><Relationship Id="rId1" Type="http://schemas.openxmlformats.org/officeDocument/2006/relationships/slideLayout" Target="../slideLayouts/slideLayout2.xml"/><Relationship Id="rId4" Type="http://schemas.openxmlformats.org/officeDocument/2006/relationships/image" Target="../media/image112.svg"/></Relationships>
</file>

<file path=ppt/slides/_rels/slide7.xml.rels><?xml version="1.0" encoding="UTF-8" standalone="yes"?>
<Relationships xmlns="http://schemas.openxmlformats.org/package/2006/relationships"><Relationship Id="rId8" Type="http://schemas.openxmlformats.org/officeDocument/2006/relationships/image" Target="../media/image13.png"/><Relationship Id="rId3" Type="http://schemas.openxmlformats.org/officeDocument/2006/relationships/image" Target="../media/image5.png"/><Relationship Id="rId7" Type="http://schemas.openxmlformats.org/officeDocument/2006/relationships/image" Target="../media/image21.png"/><Relationship Id="rId2" Type="http://schemas.openxmlformats.org/officeDocument/2006/relationships/image" Target="../media/image18.png"/><Relationship Id="rId1" Type="http://schemas.openxmlformats.org/officeDocument/2006/relationships/slideLayout" Target="../slideLayouts/slideLayout2.xml"/><Relationship Id="rId6" Type="http://schemas.openxmlformats.org/officeDocument/2006/relationships/image" Target="../media/image11.png"/><Relationship Id="rId5" Type="http://schemas.openxmlformats.org/officeDocument/2006/relationships/image" Target="../media/image20.jpeg"/><Relationship Id="rId4" Type="http://schemas.openxmlformats.org/officeDocument/2006/relationships/image" Target="../media/image19.jpeg"/></Relationships>
</file>

<file path=ppt/slides/_rels/slide70.xml.rels><?xml version="1.0" encoding="UTF-8" standalone="yes"?>
<Relationships xmlns="http://schemas.openxmlformats.org/package/2006/relationships"><Relationship Id="rId3" Type="http://schemas.openxmlformats.org/officeDocument/2006/relationships/image" Target="../media/image109.png"/><Relationship Id="rId2" Type="http://schemas.openxmlformats.org/officeDocument/2006/relationships/image" Target="../media/image114.png"/><Relationship Id="rId1" Type="http://schemas.openxmlformats.org/officeDocument/2006/relationships/slideLayout" Target="../slideLayouts/slideLayout2.xml"/><Relationship Id="rId4" Type="http://schemas.openxmlformats.org/officeDocument/2006/relationships/image" Target="../media/image112.svg"/></Relationships>
</file>

<file path=ppt/slides/_rels/slide71.xml.rels><?xml version="1.0" encoding="UTF-8" standalone="yes"?>
<Relationships xmlns="http://schemas.openxmlformats.org/package/2006/relationships"><Relationship Id="rId3" Type="http://schemas.openxmlformats.org/officeDocument/2006/relationships/image" Target="../media/image109.png"/><Relationship Id="rId2" Type="http://schemas.openxmlformats.org/officeDocument/2006/relationships/notesSlide" Target="../notesSlides/notesSlide53.xml"/><Relationship Id="rId1" Type="http://schemas.openxmlformats.org/officeDocument/2006/relationships/slideLayout" Target="../slideLayouts/slideLayout7.xml"/><Relationship Id="rId4" Type="http://schemas.openxmlformats.org/officeDocument/2006/relationships/image" Target="../media/image112.svg"/></Relationships>
</file>

<file path=ppt/slides/_rels/slide72.xml.rels><?xml version="1.0" encoding="UTF-8" standalone="yes"?>
<Relationships xmlns="http://schemas.openxmlformats.org/package/2006/relationships"><Relationship Id="rId3" Type="http://schemas.openxmlformats.org/officeDocument/2006/relationships/image" Target="../media/image109.png"/><Relationship Id="rId2" Type="http://schemas.openxmlformats.org/officeDocument/2006/relationships/notesSlide" Target="../notesSlides/notesSlide54.xml"/><Relationship Id="rId1" Type="http://schemas.openxmlformats.org/officeDocument/2006/relationships/slideLayout" Target="../slideLayouts/slideLayout7.xml"/><Relationship Id="rId4" Type="http://schemas.openxmlformats.org/officeDocument/2006/relationships/image" Target="../media/image112.svg"/></Relationships>
</file>

<file path=ppt/slides/_rels/slide73.xml.rels><?xml version="1.0" encoding="UTF-8" standalone="yes"?>
<Relationships xmlns="http://schemas.openxmlformats.org/package/2006/relationships"><Relationship Id="rId3" Type="http://schemas.openxmlformats.org/officeDocument/2006/relationships/image" Target="../media/image109.png"/><Relationship Id="rId2" Type="http://schemas.openxmlformats.org/officeDocument/2006/relationships/image" Target="../media/image114.png"/><Relationship Id="rId1" Type="http://schemas.openxmlformats.org/officeDocument/2006/relationships/slideLayout" Target="../slideLayouts/slideLayout2.xml"/><Relationship Id="rId4" Type="http://schemas.openxmlformats.org/officeDocument/2006/relationships/image" Target="../media/image112.svg"/></Relationships>
</file>

<file path=ppt/slides/_rels/slide74.xml.rels><?xml version="1.0" encoding="UTF-8" standalone="yes"?>
<Relationships xmlns="http://schemas.openxmlformats.org/package/2006/relationships"><Relationship Id="rId3" Type="http://schemas.openxmlformats.org/officeDocument/2006/relationships/image" Target="../media/image109.png"/><Relationship Id="rId2" Type="http://schemas.openxmlformats.org/officeDocument/2006/relationships/image" Target="../media/image114.png"/><Relationship Id="rId1" Type="http://schemas.openxmlformats.org/officeDocument/2006/relationships/slideLayout" Target="../slideLayouts/slideLayout2.xml"/><Relationship Id="rId4" Type="http://schemas.openxmlformats.org/officeDocument/2006/relationships/image" Target="../media/image112.svg"/></Relationships>
</file>

<file path=ppt/slides/_rels/slide75.xml.rels><?xml version="1.0" encoding="UTF-8" standalone="yes"?>
<Relationships xmlns="http://schemas.openxmlformats.org/package/2006/relationships"><Relationship Id="rId3" Type="http://schemas.openxmlformats.org/officeDocument/2006/relationships/image" Target="../media/image109.png"/><Relationship Id="rId2" Type="http://schemas.openxmlformats.org/officeDocument/2006/relationships/notesSlide" Target="../notesSlides/notesSlide55.xml"/><Relationship Id="rId1" Type="http://schemas.openxmlformats.org/officeDocument/2006/relationships/slideLayout" Target="../slideLayouts/slideLayout2.xml"/><Relationship Id="rId4" Type="http://schemas.openxmlformats.org/officeDocument/2006/relationships/image" Target="../media/image112.svg"/></Relationships>
</file>

<file path=ppt/slides/_rels/slide76.xml.rels><?xml version="1.0" encoding="UTF-8" standalone="yes"?>
<Relationships xmlns="http://schemas.openxmlformats.org/package/2006/relationships"><Relationship Id="rId3" Type="http://schemas.openxmlformats.org/officeDocument/2006/relationships/image" Target="../media/image109.png"/><Relationship Id="rId2" Type="http://schemas.openxmlformats.org/officeDocument/2006/relationships/notesSlide" Target="../notesSlides/notesSlide56.xml"/><Relationship Id="rId1" Type="http://schemas.openxmlformats.org/officeDocument/2006/relationships/slideLayout" Target="../slideLayouts/slideLayout2.xml"/><Relationship Id="rId4" Type="http://schemas.openxmlformats.org/officeDocument/2006/relationships/image" Target="../media/image112.svg"/></Relationships>
</file>

<file path=ppt/slides/_rels/slide77.xml.rels><?xml version="1.0" encoding="UTF-8" standalone="yes"?>
<Relationships xmlns="http://schemas.openxmlformats.org/package/2006/relationships"><Relationship Id="rId2" Type="http://schemas.openxmlformats.org/officeDocument/2006/relationships/image" Target="../media/image115.png"/><Relationship Id="rId1" Type="http://schemas.openxmlformats.org/officeDocument/2006/relationships/slideLayout" Target="../slideLayouts/slideLayout7.xml"/></Relationships>
</file>

<file path=ppt/slides/_rels/slide78.xml.rels><?xml version="1.0" encoding="UTF-8" standalone="yes"?>
<Relationships xmlns="http://schemas.openxmlformats.org/package/2006/relationships"><Relationship Id="rId3" Type="http://schemas.openxmlformats.org/officeDocument/2006/relationships/image" Target="../media/image116.png"/><Relationship Id="rId2" Type="http://schemas.openxmlformats.org/officeDocument/2006/relationships/notesSlide" Target="../notesSlides/notesSlide57.xml"/><Relationship Id="rId1" Type="http://schemas.openxmlformats.org/officeDocument/2006/relationships/slideLayout" Target="../slideLayouts/slideLayout7.xml"/><Relationship Id="rId6" Type="http://schemas.openxmlformats.org/officeDocument/2006/relationships/image" Target="../media/image119.emf"/><Relationship Id="rId5" Type="http://schemas.openxmlformats.org/officeDocument/2006/relationships/image" Target="../media/image118.png"/><Relationship Id="rId4" Type="http://schemas.openxmlformats.org/officeDocument/2006/relationships/image" Target="../media/image117.png"/></Relationships>
</file>

<file path=ppt/slides/_rels/slide79.xml.rels><?xml version="1.0" encoding="UTF-8" standalone="yes"?>
<Relationships xmlns="http://schemas.openxmlformats.org/package/2006/relationships"><Relationship Id="rId3" Type="http://schemas.openxmlformats.org/officeDocument/2006/relationships/image" Target="../media/image120.png"/><Relationship Id="rId2" Type="http://schemas.openxmlformats.org/officeDocument/2006/relationships/notesSlide" Target="../notesSlides/notesSlide58.xml"/><Relationship Id="rId1" Type="http://schemas.openxmlformats.org/officeDocument/2006/relationships/slideLayout" Target="../slideLayouts/slideLayout2.xml"/><Relationship Id="rId4" Type="http://schemas.openxmlformats.org/officeDocument/2006/relationships/image" Target="../media/image121.png"/></Relationships>
</file>

<file path=ppt/slides/_rels/slide8.xml.rels><?xml version="1.0" encoding="UTF-8" standalone="yes"?>
<Relationships xmlns="http://schemas.openxmlformats.org/package/2006/relationships"><Relationship Id="rId8" Type="http://schemas.openxmlformats.org/officeDocument/2006/relationships/image" Target="../media/image12.png"/><Relationship Id="rId3" Type="http://schemas.openxmlformats.org/officeDocument/2006/relationships/image" Target="../media/image9.png"/><Relationship Id="rId7" Type="http://schemas.openxmlformats.org/officeDocument/2006/relationships/image" Target="../media/image11.png"/><Relationship Id="rId2" Type="http://schemas.openxmlformats.org/officeDocument/2006/relationships/notesSlide" Target="../notesSlides/notesSlide5.xml"/><Relationship Id="rId1" Type="http://schemas.openxmlformats.org/officeDocument/2006/relationships/slideLayout" Target="../slideLayouts/slideLayout2.xml"/><Relationship Id="rId6" Type="http://schemas.openxmlformats.org/officeDocument/2006/relationships/image" Target="../media/image10.jpeg"/><Relationship Id="rId5" Type="http://schemas.openxmlformats.org/officeDocument/2006/relationships/image" Target="../media/image4.jpeg"/><Relationship Id="rId4" Type="http://schemas.openxmlformats.org/officeDocument/2006/relationships/image" Target="../media/image5.png"/><Relationship Id="rId9" Type="http://schemas.openxmlformats.org/officeDocument/2006/relationships/image" Target="../media/image13.png"/></Relationships>
</file>

<file path=ppt/slides/_rels/slide80.xml.rels><?xml version="1.0" encoding="UTF-8" standalone="yes"?>
<Relationships xmlns="http://schemas.openxmlformats.org/package/2006/relationships"><Relationship Id="rId3" Type="http://schemas.openxmlformats.org/officeDocument/2006/relationships/image" Target="../media/image120.png"/><Relationship Id="rId2" Type="http://schemas.openxmlformats.org/officeDocument/2006/relationships/notesSlide" Target="../notesSlides/notesSlide59.xml"/><Relationship Id="rId1" Type="http://schemas.openxmlformats.org/officeDocument/2006/relationships/slideLayout" Target="../slideLayouts/slideLayout2.xml"/><Relationship Id="rId4" Type="http://schemas.openxmlformats.org/officeDocument/2006/relationships/image" Target="../media/image121.png"/></Relationships>
</file>

<file path=ppt/slides/_rels/slide81.xml.rels><?xml version="1.0" encoding="UTF-8" standalone="yes"?>
<Relationships xmlns="http://schemas.openxmlformats.org/package/2006/relationships"><Relationship Id="rId3" Type="http://schemas.openxmlformats.org/officeDocument/2006/relationships/image" Target="../media/image120.png"/><Relationship Id="rId2" Type="http://schemas.openxmlformats.org/officeDocument/2006/relationships/notesSlide" Target="../notesSlides/notesSlide60.xml"/><Relationship Id="rId1" Type="http://schemas.openxmlformats.org/officeDocument/2006/relationships/slideLayout" Target="../slideLayouts/slideLayout2.xml"/><Relationship Id="rId4" Type="http://schemas.openxmlformats.org/officeDocument/2006/relationships/image" Target="../media/image121.png"/></Relationships>
</file>

<file path=ppt/slides/_rels/slide82.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61.xml"/><Relationship Id="rId1" Type="http://schemas.openxmlformats.org/officeDocument/2006/relationships/slideLayout" Target="../slideLayouts/slideLayout2.xml"/><Relationship Id="rId4" Type="http://schemas.openxmlformats.org/officeDocument/2006/relationships/image" Target="../media/image121.png"/></Relationships>
</file>

<file path=ppt/slides/_rels/slide83.xml.rels><?xml version="1.0" encoding="UTF-8" standalone="yes"?>
<Relationships xmlns="http://schemas.openxmlformats.org/package/2006/relationships"><Relationship Id="rId3" Type="http://schemas.openxmlformats.org/officeDocument/2006/relationships/image" Target="../media/image121.png"/><Relationship Id="rId2" Type="http://schemas.openxmlformats.org/officeDocument/2006/relationships/notesSlide" Target="../notesSlides/notesSlide62.xml"/><Relationship Id="rId1" Type="http://schemas.openxmlformats.org/officeDocument/2006/relationships/slideLayout" Target="../slideLayouts/slideLayout2.xml"/><Relationship Id="rId4" Type="http://schemas.openxmlformats.org/officeDocument/2006/relationships/image" Target="../media/image5.png"/></Relationships>
</file>

<file path=ppt/slides/_rels/slide84.xml.rels><?xml version="1.0" encoding="UTF-8" standalone="yes"?>
<Relationships xmlns="http://schemas.openxmlformats.org/package/2006/relationships"><Relationship Id="rId3" Type="http://schemas.openxmlformats.org/officeDocument/2006/relationships/image" Target="../media/image121.png"/><Relationship Id="rId2" Type="http://schemas.openxmlformats.org/officeDocument/2006/relationships/notesSlide" Target="../notesSlides/notesSlide63.xml"/><Relationship Id="rId1" Type="http://schemas.openxmlformats.org/officeDocument/2006/relationships/slideLayout" Target="../slideLayouts/slideLayout2.xml"/><Relationship Id="rId4" Type="http://schemas.openxmlformats.org/officeDocument/2006/relationships/image" Target="../media/image5.png"/></Relationships>
</file>

<file path=ppt/slides/_rels/slide85.xml.rels><?xml version="1.0" encoding="UTF-8" standalone="yes"?>
<Relationships xmlns="http://schemas.openxmlformats.org/package/2006/relationships"><Relationship Id="rId3" Type="http://schemas.openxmlformats.org/officeDocument/2006/relationships/image" Target="../media/image121.png"/><Relationship Id="rId2" Type="http://schemas.openxmlformats.org/officeDocument/2006/relationships/notesSlide" Target="../notesSlides/notesSlide64.xml"/><Relationship Id="rId1" Type="http://schemas.openxmlformats.org/officeDocument/2006/relationships/slideLayout" Target="../slideLayouts/slideLayout2.xml"/><Relationship Id="rId4" Type="http://schemas.openxmlformats.org/officeDocument/2006/relationships/image" Target="../media/image122.png"/></Relationships>
</file>

<file path=ppt/slides/_rels/slide86.xml.rels><?xml version="1.0" encoding="UTF-8" standalone="yes"?>
<Relationships xmlns="http://schemas.openxmlformats.org/package/2006/relationships"><Relationship Id="rId3" Type="http://schemas.openxmlformats.org/officeDocument/2006/relationships/image" Target="../media/image121.png"/><Relationship Id="rId2" Type="http://schemas.openxmlformats.org/officeDocument/2006/relationships/notesSlide" Target="../notesSlides/notesSlide65.xml"/><Relationship Id="rId1" Type="http://schemas.openxmlformats.org/officeDocument/2006/relationships/slideLayout" Target="../slideLayouts/slideLayout2.xml"/><Relationship Id="rId4" Type="http://schemas.openxmlformats.org/officeDocument/2006/relationships/image" Target="../media/image122.png"/></Relationships>
</file>

<file path=ppt/slides/_rels/slide87.xml.rels><?xml version="1.0" encoding="UTF-8" standalone="yes"?>
<Relationships xmlns="http://schemas.openxmlformats.org/package/2006/relationships"><Relationship Id="rId3" Type="http://schemas.openxmlformats.org/officeDocument/2006/relationships/image" Target="../media/image121.png"/><Relationship Id="rId2" Type="http://schemas.openxmlformats.org/officeDocument/2006/relationships/notesSlide" Target="../notesSlides/notesSlide66.xml"/><Relationship Id="rId1" Type="http://schemas.openxmlformats.org/officeDocument/2006/relationships/slideLayout" Target="../slideLayouts/slideLayout2.xml"/><Relationship Id="rId4" Type="http://schemas.openxmlformats.org/officeDocument/2006/relationships/image" Target="../media/image122.png"/></Relationships>
</file>

<file path=ppt/slides/_rels/slide88.xml.rels><?xml version="1.0" encoding="UTF-8" standalone="yes"?>
<Relationships xmlns="http://schemas.openxmlformats.org/package/2006/relationships"><Relationship Id="rId3" Type="http://schemas.openxmlformats.org/officeDocument/2006/relationships/image" Target="../media/image4.jpeg"/><Relationship Id="rId2" Type="http://schemas.openxmlformats.org/officeDocument/2006/relationships/notesSlide" Target="../notesSlides/notesSlide67.xml"/><Relationship Id="rId1" Type="http://schemas.openxmlformats.org/officeDocument/2006/relationships/slideLayout" Target="../slideLayouts/slideLayout2.xml"/><Relationship Id="rId4" Type="http://schemas.openxmlformats.org/officeDocument/2006/relationships/image" Target="../media/image121.png"/></Relationships>
</file>

<file path=ppt/slides/_rels/slide89.xml.rels><?xml version="1.0" encoding="UTF-8" standalone="yes"?>
<Relationships xmlns="http://schemas.openxmlformats.org/package/2006/relationships"><Relationship Id="rId3" Type="http://schemas.openxmlformats.org/officeDocument/2006/relationships/image" Target="../media/image123.png"/><Relationship Id="rId2" Type="http://schemas.openxmlformats.org/officeDocument/2006/relationships/notesSlide" Target="../notesSlides/notesSlide68.xml"/><Relationship Id="rId1" Type="http://schemas.openxmlformats.org/officeDocument/2006/relationships/slideLayout" Target="../slideLayouts/slideLayout2.xml"/><Relationship Id="rId4" Type="http://schemas.openxmlformats.org/officeDocument/2006/relationships/image" Target="../media/image4.jpeg"/></Relationships>
</file>

<file path=ppt/slides/_rels/slide9.xml.rels><?xml version="1.0" encoding="UTF-8" standalone="yes"?>
<Relationships xmlns="http://schemas.openxmlformats.org/package/2006/relationships"><Relationship Id="rId8" Type="http://schemas.openxmlformats.org/officeDocument/2006/relationships/image" Target="../media/image12.png"/><Relationship Id="rId3" Type="http://schemas.openxmlformats.org/officeDocument/2006/relationships/image" Target="../media/image9.png"/><Relationship Id="rId7" Type="http://schemas.openxmlformats.org/officeDocument/2006/relationships/image" Target="../media/image11.png"/><Relationship Id="rId2" Type="http://schemas.openxmlformats.org/officeDocument/2006/relationships/notesSlide" Target="../notesSlides/notesSlide6.xml"/><Relationship Id="rId1" Type="http://schemas.openxmlformats.org/officeDocument/2006/relationships/slideLayout" Target="../slideLayouts/slideLayout2.xml"/><Relationship Id="rId6" Type="http://schemas.openxmlformats.org/officeDocument/2006/relationships/image" Target="../media/image10.jpeg"/><Relationship Id="rId5" Type="http://schemas.openxmlformats.org/officeDocument/2006/relationships/image" Target="../media/image22.jpeg"/><Relationship Id="rId4" Type="http://schemas.openxmlformats.org/officeDocument/2006/relationships/image" Target="../media/image5.png"/><Relationship Id="rId9" Type="http://schemas.openxmlformats.org/officeDocument/2006/relationships/image" Target="../media/image13.png"/></Relationships>
</file>

<file path=ppt/slides/_rels/slide90.xml.rels><?xml version="1.0" encoding="UTF-8" standalone="yes"?>
<Relationships xmlns="http://schemas.openxmlformats.org/package/2006/relationships"><Relationship Id="rId3" Type="http://schemas.openxmlformats.org/officeDocument/2006/relationships/image" Target="../media/image124.png"/><Relationship Id="rId2" Type="http://schemas.openxmlformats.org/officeDocument/2006/relationships/notesSlide" Target="../notesSlides/notesSlide69.xml"/><Relationship Id="rId1" Type="http://schemas.openxmlformats.org/officeDocument/2006/relationships/slideLayout" Target="../slideLayouts/slideLayout2.xml"/><Relationship Id="rId4" Type="http://schemas.openxmlformats.org/officeDocument/2006/relationships/image" Target="../media/image4.jpeg"/></Relationships>
</file>

<file path=ppt/slides/_rels/slide91.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notesSlide" Target="../notesSlides/notesSlide70.xml"/><Relationship Id="rId1" Type="http://schemas.openxmlformats.org/officeDocument/2006/relationships/slideLayout" Target="../slideLayouts/slideLayout2.xml"/><Relationship Id="rId4" Type="http://schemas.openxmlformats.org/officeDocument/2006/relationships/image" Target="../media/image121.png"/></Relationships>
</file>

<file path=ppt/slides/_rels/slide92.xml.rels><?xml version="1.0" encoding="UTF-8" standalone="yes"?>
<Relationships xmlns="http://schemas.openxmlformats.org/package/2006/relationships"><Relationship Id="rId3" Type="http://schemas.openxmlformats.org/officeDocument/2006/relationships/image" Target="../media/image117.png"/><Relationship Id="rId2" Type="http://schemas.openxmlformats.org/officeDocument/2006/relationships/notesSlide" Target="../notesSlides/notesSlide71.xml"/><Relationship Id="rId1" Type="http://schemas.openxmlformats.org/officeDocument/2006/relationships/slideLayout" Target="../slideLayouts/slideLayout2.xml"/><Relationship Id="rId4" Type="http://schemas.openxmlformats.org/officeDocument/2006/relationships/image" Target="../media/image3.jpeg"/></Relationships>
</file>

<file path=ppt/slides/_rels/slide93.xml.rels><?xml version="1.0" encoding="UTF-8" standalone="yes"?>
<Relationships xmlns="http://schemas.openxmlformats.org/package/2006/relationships"><Relationship Id="rId3" Type="http://schemas.openxmlformats.org/officeDocument/2006/relationships/image" Target="../media/image117.png"/><Relationship Id="rId2" Type="http://schemas.openxmlformats.org/officeDocument/2006/relationships/notesSlide" Target="../notesSlides/notesSlide72.xml"/><Relationship Id="rId1" Type="http://schemas.openxmlformats.org/officeDocument/2006/relationships/slideLayout" Target="../slideLayouts/slideLayout2.xml"/><Relationship Id="rId4" Type="http://schemas.openxmlformats.org/officeDocument/2006/relationships/image" Target="../media/image3.jpeg"/></Relationships>
</file>

<file path=ppt/slides/_rels/slide94.xml.rels><?xml version="1.0" encoding="UTF-8" standalone="yes"?>
<Relationships xmlns="http://schemas.openxmlformats.org/package/2006/relationships"><Relationship Id="rId3" Type="http://schemas.openxmlformats.org/officeDocument/2006/relationships/image" Target="../media/image117.png"/><Relationship Id="rId2" Type="http://schemas.openxmlformats.org/officeDocument/2006/relationships/notesSlide" Target="../notesSlides/notesSlide73.xml"/><Relationship Id="rId1" Type="http://schemas.openxmlformats.org/officeDocument/2006/relationships/slideLayout" Target="../slideLayouts/slideLayout7.xml"/></Relationships>
</file>

<file path=ppt/slides/_rels/slide95.xml.rels><?xml version="1.0" encoding="UTF-8" standalone="yes"?>
<Relationships xmlns="http://schemas.openxmlformats.org/package/2006/relationships"><Relationship Id="rId3" Type="http://schemas.openxmlformats.org/officeDocument/2006/relationships/image" Target="../media/image125.png"/><Relationship Id="rId2" Type="http://schemas.openxmlformats.org/officeDocument/2006/relationships/notesSlide" Target="../notesSlides/notesSlide74.xml"/><Relationship Id="rId1" Type="http://schemas.openxmlformats.org/officeDocument/2006/relationships/slideLayout" Target="../slideLayouts/slideLayout7.xml"/><Relationship Id="rId5" Type="http://schemas.openxmlformats.org/officeDocument/2006/relationships/chart" Target="../charts/chart6.xml"/><Relationship Id="rId4" Type="http://schemas.openxmlformats.org/officeDocument/2006/relationships/image" Target="../media/image117.png"/></Relationships>
</file>

<file path=ppt/slides/_rels/slide96.xml.rels><?xml version="1.0" encoding="UTF-8" standalone="yes"?>
<Relationships xmlns="http://schemas.openxmlformats.org/package/2006/relationships"><Relationship Id="rId3" Type="http://schemas.openxmlformats.org/officeDocument/2006/relationships/image" Target="../media/image125.png"/><Relationship Id="rId2" Type="http://schemas.openxmlformats.org/officeDocument/2006/relationships/notesSlide" Target="../notesSlides/notesSlide75.xml"/><Relationship Id="rId1" Type="http://schemas.openxmlformats.org/officeDocument/2006/relationships/slideLayout" Target="../slideLayouts/slideLayout7.xml"/><Relationship Id="rId4" Type="http://schemas.openxmlformats.org/officeDocument/2006/relationships/image" Target="../media/image117.png"/></Relationships>
</file>

<file path=ppt/slides/_rels/slide97.xml.rels><?xml version="1.0" encoding="UTF-8" standalone="yes"?>
<Relationships xmlns="http://schemas.openxmlformats.org/package/2006/relationships"><Relationship Id="rId3" Type="http://schemas.openxmlformats.org/officeDocument/2006/relationships/image" Target="../media/image125.png"/><Relationship Id="rId2" Type="http://schemas.openxmlformats.org/officeDocument/2006/relationships/notesSlide" Target="../notesSlides/notesSlide76.xml"/><Relationship Id="rId1" Type="http://schemas.openxmlformats.org/officeDocument/2006/relationships/slideLayout" Target="../slideLayouts/slideLayout7.xml"/><Relationship Id="rId5" Type="http://schemas.openxmlformats.org/officeDocument/2006/relationships/chart" Target="../charts/chart7.xml"/><Relationship Id="rId4" Type="http://schemas.openxmlformats.org/officeDocument/2006/relationships/image" Target="../media/image117.png"/></Relationships>
</file>

<file path=ppt/slides/_rels/slide98.xml.rels><?xml version="1.0" encoding="UTF-8" standalone="yes"?>
<Relationships xmlns="http://schemas.openxmlformats.org/package/2006/relationships"><Relationship Id="rId3" Type="http://schemas.openxmlformats.org/officeDocument/2006/relationships/image" Target="../media/image125.png"/><Relationship Id="rId2" Type="http://schemas.openxmlformats.org/officeDocument/2006/relationships/notesSlide" Target="../notesSlides/notesSlide77.xml"/><Relationship Id="rId1" Type="http://schemas.openxmlformats.org/officeDocument/2006/relationships/slideLayout" Target="../slideLayouts/slideLayout7.xml"/><Relationship Id="rId4" Type="http://schemas.openxmlformats.org/officeDocument/2006/relationships/image" Target="../media/image117.png"/></Relationships>
</file>

<file path=ppt/slides/_rels/slide99.xml.rels><?xml version="1.0" encoding="UTF-8" standalone="yes"?>
<Relationships xmlns="http://schemas.openxmlformats.org/package/2006/relationships"><Relationship Id="rId3" Type="http://schemas.openxmlformats.org/officeDocument/2006/relationships/image" Target="../media/image125.png"/><Relationship Id="rId2" Type="http://schemas.openxmlformats.org/officeDocument/2006/relationships/notesSlide" Target="../notesSlides/notesSlide78.xml"/><Relationship Id="rId1" Type="http://schemas.openxmlformats.org/officeDocument/2006/relationships/slideLayout" Target="../slideLayouts/slideLayout7.xml"/><Relationship Id="rId5" Type="http://schemas.openxmlformats.org/officeDocument/2006/relationships/chart" Target="../charts/chart8.xml"/><Relationship Id="rId4" Type="http://schemas.openxmlformats.org/officeDocument/2006/relationships/image" Target="../media/image117.pn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Imagen 5">
            <a:extLst>
              <a:ext uri="{FF2B5EF4-FFF2-40B4-BE49-F238E27FC236}">
                <a16:creationId xmlns:a16="http://schemas.microsoft.com/office/drawing/2014/main" id="{3DA64FC2-0613-4BDA-B3D4-C8103285CC07}"/>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435025" y="242996"/>
            <a:ext cx="1948236" cy="1527298"/>
          </a:xfrm>
          <a:prstGeom prst="rect">
            <a:avLst/>
          </a:prstGeom>
        </p:spPr>
      </p:pic>
      <p:sp>
        <p:nvSpPr>
          <p:cNvPr id="14" name="CuadroTexto 13">
            <a:extLst>
              <a:ext uri="{FF2B5EF4-FFF2-40B4-BE49-F238E27FC236}">
                <a16:creationId xmlns:a16="http://schemas.microsoft.com/office/drawing/2014/main" id="{3757F1D3-5436-4867-B5B6-2D87078EC5B5}"/>
              </a:ext>
            </a:extLst>
          </p:cNvPr>
          <p:cNvSpPr txBox="1"/>
          <p:nvPr/>
        </p:nvSpPr>
        <p:spPr>
          <a:xfrm>
            <a:off x="435025" y="3110659"/>
            <a:ext cx="10116488" cy="2246769"/>
          </a:xfrm>
          <a:prstGeom prst="rect">
            <a:avLst/>
          </a:prstGeom>
          <a:noFill/>
        </p:spPr>
        <p:txBody>
          <a:bodyPr wrap="square" rtlCol="0">
            <a:spAutoFit/>
          </a:bodyPr>
          <a:lstStyle/>
          <a:p>
            <a:pPr algn="just"/>
            <a:r>
              <a:rPr lang="es-CO" sz="2800" b="1" cap="small" dirty="0">
                <a:solidFill>
                  <a:schemeClr val="tx2"/>
                </a:solidFill>
                <a:latin typeface="Candara" panose="020E0502030303020204" pitchFamily="34" charset="0"/>
              </a:rPr>
              <a:t>Interventoría – UAESP </a:t>
            </a:r>
          </a:p>
          <a:p>
            <a:pPr algn="just"/>
            <a:r>
              <a:rPr lang="es-CO" sz="2800" b="1" cap="small" dirty="0">
                <a:solidFill>
                  <a:schemeClr val="tx2"/>
                </a:solidFill>
                <a:latin typeface="Candara" panose="020E0502030303020204" pitchFamily="34" charset="0"/>
              </a:rPr>
              <a:t>INFORME EJECUTIVO No 81 – NOVIEMBRE 2024</a:t>
            </a:r>
          </a:p>
          <a:p>
            <a:pPr algn="just"/>
            <a:r>
              <a:rPr lang="es-CO" sz="2800" b="1" cap="small" dirty="0">
                <a:solidFill>
                  <a:schemeClr val="tx2"/>
                </a:solidFill>
                <a:latin typeface="Candara" panose="020E0502030303020204" pitchFamily="34" charset="0"/>
              </a:rPr>
              <a:t>Contrato 396 de 2018 </a:t>
            </a:r>
          </a:p>
          <a:p>
            <a:pPr algn="just"/>
            <a:endParaRPr lang="es-CO" sz="2800" b="1" cap="small" dirty="0">
              <a:solidFill>
                <a:schemeClr val="tx2"/>
              </a:solidFill>
              <a:latin typeface="Candara" panose="020E0502030303020204" pitchFamily="34" charset="0"/>
            </a:endParaRPr>
          </a:p>
          <a:p>
            <a:pPr algn="just"/>
            <a:endParaRPr lang="es-CO" sz="2800" b="1" cap="small" dirty="0">
              <a:solidFill>
                <a:schemeClr val="tx2"/>
              </a:solidFill>
              <a:latin typeface="Candara" panose="020E0502030303020204" pitchFamily="34" charset="0"/>
            </a:endParaRPr>
          </a:p>
        </p:txBody>
      </p:sp>
      <p:grpSp>
        <p:nvGrpSpPr>
          <p:cNvPr id="11" name="Grupo 10">
            <a:extLst>
              <a:ext uri="{FF2B5EF4-FFF2-40B4-BE49-F238E27FC236}">
                <a16:creationId xmlns:a16="http://schemas.microsoft.com/office/drawing/2014/main" id="{ED47EFE0-38F7-4FB0-A719-3E678953EB07}"/>
              </a:ext>
            </a:extLst>
          </p:cNvPr>
          <p:cNvGrpSpPr/>
          <p:nvPr/>
        </p:nvGrpSpPr>
        <p:grpSpPr>
          <a:xfrm>
            <a:off x="9343005" y="376851"/>
            <a:ext cx="1887497" cy="5474496"/>
            <a:chOff x="3114068" y="1111122"/>
            <a:chExt cx="1935480" cy="5697300"/>
          </a:xfrm>
        </p:grpSpPr>
        <p:pic>
          <p:nvPicPr>
            <p:cNvPr id="13" name="Imagen 12">
              <a:extLst>
                <a:ext uri="{FF2B5EF4-FFF2-40B4-BE49-F238E27FC236}">
                  <a16:creationId xmlns:a16="http://schemas.microsoft.com/office/drawing/2014/main" id="{50A3C448-09C5-48F7-B1FE-C623112BDC1F}"/>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3192457" y="1111122"/>
              <a:ext cx="1708382" cy="1362087"/>
            </a:xfrm>
            <a:prstGeom prst="rect">
              <a:avLst/>
            </a:prstGeom>
          </p:spPr>
        </p:pic>
        <p:pic>
          <p:nvPicPr>
            <p:cNvPr id="16" name="Imagen 15">
              <a:extLst>
                <a:ext uri="{FF2B5EF4-FFF2-40B4-BE49-F238E27FC236}">
                  <a16:creationId xmlns:a16="http://schemas.microsoft.com/office/drawing/2014/main" id="{6CB836A8-5AF0-410A-8F7B-5F417B519686}"/>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3164093" y="6188219"/>
              <a:ext cx="1807066" cy="620203"/>
            </a:xfrm>
            <a:prstGeom prst="rect">
              <a:avLst/>
            </a:prstGeom>
          </p:spPr>
        </p:pic>
        <p:pic>
          <p:nvPicPr>
            <p:cNvPr id="17" name="Imagen 16">
              <a:extLst>
                <a:ext uri="{FF2B5EF4-FFF2-40B4-BE49-F238E27FC236}">
                  <a16:creationId xmlns:a16="http://schemas.microsoft.com/office/drawing/2014/main" id="{9643F0D8-99DD-4C7B-B81B-7C6183A6B6ED}"/>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3207321" y="5338801"/>
              <a:ext cx="1807066" cy="388869"/>
            </a:xfrm>
            <a:prstGeom prst="rect">
              <a:avLst/>
            </a:prstGeom>
          </p:spPr>
        </p:pic>
        <p:pic>
          <p:nvPicPr>
            <p:cNvPr id="18" name="Imagen 17">
              <a:extLst>
                <a:ext uri="{FF2B5EF4-FFF2-40B4-BE49-F238E27FC236}">
                  <a16:creationId xmlns:a16="http://schemas.microsoft.com/office/drawing/2014/main" id="{5C980EAA-CBD3-447B-A953-2F7C0FFF158E}"/>
                </a:ext>
              </a:extLst>
            </p:cNvPr>
            <p:cNvPicPr>
              <a:picLocks noChangeAspect="1"/>
            </p:cNvPicPr>
            <p:nvPr/>
          </p:nvPicPr>
          <p:blipFill rotWithShape="1">
            <a:blip r:embed="rId6" cstate="email">
              <a:extLst>
                <a:ext uri="{28A0092B-C50C-407E-A947-70E740481C1C}">
                  <a14:useLocalDpi xmlns:a14="http://schemas.microsoft.com/office/drawing/2010/main"/>
                </a:ext>
              </a:extLst>
            </a:blip>
            <a:srcRect l="12658" t="17307" r="12911" b="19214"/>
            <a:stretch/>
          </p:blipFill>
          <p:spPr>
            <a:xfrm>
              <a:off x="3114068" y="2561276"/>
              <a:ext cx="1935480" cy="1112521"/>
            </a:xfrm>
            <a:prstGeom prst="rect">
              <a:avLst/>
            </a:prstGeom>
          </p:spPr>
        </p:pic>
      </p:grpSp>
      <p:grpSp>
        <p:nvGrpSpPr>
          <p:cNvPr id="10" name="Grupo 9">
            <a:extLst>
              <a:ext uri="{FF2B5EF4-FFF2-40B4-BE49-F238E27FC236}">
                <a16:creationId xmlns:a16="http://schemas.microsoft.com/office/drawing/2014/main" id="{E66605C5-0928-4C71-B49C-70AC5B97E64A}"/>
              </a:ext>
            </a:extLst>
          </p:cNvPr>
          <p:cNvGrpSpPr/>
          <p:nvPr/>
        </p:nvGrpSpPr>
        <p:grpSpPr>
          <a:xfrm>
            <a:off x="9308716" y="2776167"/>
            <a:ext cx="1887497" cy="1290241"/>
            <a:chOff x="10562619" y="1423954"/>
            <a:chExt cx="1280250" cy="1299632"/>
          </a:xfrm>
        </p:grpSpPr>
        <p:pic>
          <p:nvPicPr>
            <p:cNvPr id="12" name="Picture 2">
              <a:extLst>
                <a:ext uri="{FF2B5EF4-FFF2-40B4-BE49-F238E27FC236}">
                  <a16:creationId xmlns:a16="http://schemas.microsoft.com/office/drawing/2014/main" id="{6EB32CB8-B7C1-422B-A21A-49782691758C}"/>
                </a:ext>
              </a:extLst>
            </p:cNvPr>
            <p:cNvPicPr>
              <a:picLocks noChangeAspect="1" noChangeArrowheads="1"/>
            </p:cNvPicPr>
            <p:nvPr/>
          </p:nvPicPr>
          <p:blipFill rotWithShape="1">
            <a:blip r:embed="rId7" cstate="email">
              <a:extLst>
                <a:ext uri="{28A0092B-C50C-407E-A947-70E740481C1C}">
                  <a14:useLocalDpi xmlns:a14="http://schemas.microsoft.com/office/drawing/2010/main"/>
                </a:ext>
              </a:extLst>
            </a:blip>
            <a:srcRect/>
            <a:stretch/>
          </p:blipFill>
          <p:spPr bwMode="auto">
            <a:xfrm>
              <a:off x="10627933" y="203488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9" name="Picture 2">
              <a:extLst>
                <a:ext uri="{FF2B5EF4-FFF2-40B4-BE49-F238E27FC236}">
                  <a16:creationId xmlns:a16="http://schemas.microsoft.com/office/drawing/2014/main" id="{51B24BBE-C41D-4C90-84F0-1FCD83F52D92}"/>
                </a:ext>
              </a:extLst>
            </p:cNvPr>
            <p:cNvPicPr>
              <a:picLocks noChangeAspect="1" noChangeArrowheads="1"/>
            </p:cNvPicPr>
            <p:nvPr/>
          </p:nvPicPr>
          <p:blipFill rotWithShape="1">
            <a:blip r:embed="rId8" cstate="email">
              <a:extLst>
                <a:ext uri="{28A0092B-C50C-407E-A947-70E740481C1C}">
                  <a14:useLocalDpi xmlns:a14="http://schemas.microsoft.com/office/drawing/2010/main"/>
                </a:ext>
              </a:extLst>
            </a:blip>
            <a:srcRect/>
            <a:stretch/>
          </p:blipFill>
          <p:spPr bwMode="auto">
            <a:xfrm>
              <a:off x="10562619" y="142395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Tree>
    <p:extLst>
      <p:ext uri="{BB962C8B-B14F-4D97-AF65-F5344CB8AC3E}">
        <p14:creationId xmlns:p14="http://schemas.microsoft.com/office/powerpoint/2010/main" val="866167555"/>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CuadroTexto 4">
            <a:extLst>
              <a:ext uri="{FF2B5EF4-FFF2-40B4-BE49-F238E27FC236}">
                <a16:creationId xmlns:a16="http://schemas.microsoft.com/office/drawing/2014/main" id="{65B12803-5723-4124-BA21-4275CB48163E}"/>
              </a:ext>
            </a:extLst>
          </p:cNvPr>
          <p:cNvSpPr txBox="1"/>
          <p:nvPr/>
        </p:nvSpPr>
        <p:spPr>
          <a:xfrm>
            <a:off x="218886" y="6302396"/>
            <a:ext cx="11523145" cy="369332"/>
          </a:xfrm>
          <a:prstGeom prst="rect">
            <a:avLst/>
          </a:prstGeom>
          <a:noFill/>
        </p:spPr>
        <p:txBody>
          <a:bodyPr wrap="square" rtlCol="0">
            <a:spAutoFit/>
          </a:bodyPr>
          <a:lstStyle/>
          <a:p>
            <a:r>
              <a:rPr lang="es-CO" sz="900" dirty="0">
                <a:solidFill>
                  <a:schemeClr val="accent1">
                    <a:lumMod val="50000"/>
                  </a:schemeClr>
                </a:solidFill>
              </a:rPr>
              <a:t>Fuente: Informe del Concesionario</a:t>
            </a:r>
          </a:p>
          <a:p>
            <a:r>
              <a:rPr lang="es-MX" sz="900" dirty="0">
                <a:solidFill>
                  <a:schemeClr val="accent1">
                    <a:lumMod val="50000"/>
                  </a:schemeClr>
                </a:solidFill>
              </a:rPr>
              <a:t>Periodo comprendido entre el 1 de enero y el 31 de octubre de 2024.</a:t>
            </a:r>
            <a:endParaRPr lang="es-CO" sz="900" dirty="0">
              <a:solidFill>
                <a:schemeClr val="accent1">
                  <a:lumMod val="50000"/>
                </a:schemeClr>
              </a:solidFill>
            </a:endParaRPr>
          </a:p>
        </p:txBody>
      </p:sp>
      <p:sp>
        <p:nvSpPr>
          <p:cNvPr id="23" name="CuadroTexto 22">
            <a:extLst>
              <a:ext uri="{FF2B5EF4-FFF2-40B4-BE49-F238E27FC236}">
                <a16:creationId xmlns:a16="http://schemas.microsoft.com/office/drawing/2014/main" id="{FA234D52-1CF6-4968-B439-DBB712E3A05F}"/>
              </a:ext>
            </a:extLst>
          </p:cNvPr>
          <p:cNvSpPr txBox="1"/>
          <p:nvPr/>
        </p:nvSpPr>
        <p:spPr>
          <a:xfrm>
            <a:off x="2310063" y="21920"/>
            <a:ext cx="9881937" cy="923330"/>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a:solidFill>
                  <a:schemeClr val="accent1">
                    <a:lumMod val="50000"/>
                  </a:schemeClr>
                </a:solidFill>
              </a:rPr>
              <a:t>gestión técnica operativa </a:t>
            </a:r>
          </a:p>
          <a:p>
            <a:pPr lvl="1"/>
            <a:r>
              <a:rPr lang="es-CO" sz="1800" b="0">
                <a:solidFill>
                  <a:schemeClr val="accent1">
                    <a:lumMod val="50000"/>
                  </a:schemeClr>
                </a:solidFill>
              </a:rPr>
              <a:t>Histórico – barrido y limpieza   barrido manual y áreas públicas (km) 2024</a:t>
            </a:r>
            <a:endParaRPr lang="es-CO" sz="1800" b="0" kern="0">
              <a:solidFill>
                <a:schemeClr val="accent1">
                  <a:lumMod val="50000"/>
                </a:schemeClr>
              </a:solidFill>
            </a:endParaRPr>
          </a:p>
        </p:txBody>
      </p:sp>
      <p:cxnSp>
        <p:nvCxnSpPr>
          <p:cNvPr id="29" name="Conector recto 28">
            <a:extLst>
              <a:ext uri="{FF2B5EF4-FFF2-40B4-BE49-F238E27FC236}">
                <a16:creationId xmlns:a16="http://schemas.microsoft.com/office/drawing/2014/main" id="{E461885A-9441-4ADE-982B-DA9345520816}"/>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37" name="Imagen 36">
            <a:extLst>
              <a:ext uri="{FF2B5EF4-FFF2-40B4-BE49-F238E27FC236}">
                <a16:creationId xmlns:a16="http://schemas.microsoft.com/office/drawing/2014/main" id="{8CA5A062-9F83-4481-9751-6BD17B3F3018}"/>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398563" y="1298702"/>
            <a:ext cx="1280414" cy="1005884"/>
          </a:xfrm>
          <a:prstGeom prst="rect">
            <a:avLst/>
          </a:prstGeom>
        </p:spPr>
      </p:pic>
      <p:pic>
        <p:nvPicPr>
          <p:cNvPr id="38" name="Imagen 37">
            <a:extLst>
              <a:ext uri="{FF2B5EF4-FFF2-40B4-BE49-F238E27FC236}">
                <a16:creationId xmlns:a16="http://schemas.microsoft.com/office/drawing/2014/main" id="{6699C94C-AB3F-4DE9-87F3-B6FDCBB4F20B}"/>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12658" t="17307" r="12911" b="19214"/>
          <a:stretch/>
        </p:blipFill>
        <p:spPr>
          <a:xfrm>
            <a:off x="2110078" y="1377864"/>
            <a:ext cx="1783040" cy="1009853"/>
          </a:xfrm>
          <a:prstGeom prst="rect">
            <a:avLst/>
          </a:prstGeom>
        </p:spPr>
      </p:pic>
      <p:pic>
        <p:nvPicPr>
          <p:cNvPr id="40" name="Imagen 39">
            <a:extLst>
              <a:ext uri="{FF2B5EF4-FFF2-40B4-BE49-F238E27FC236}">
                <a16:creationId xmlns:a16="http://schemas.microsoft.com/office/drawing/2014/main" id="{72550A7E-5376-4DE4-BDB1-88C427DDD7B4}"/>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6135521" y="1898612"/>
            <a:ext cx="1762267" cy="373662"/>
          </a:xfrm>
          <a:prstGeom prst="rect">
            <a:avLst/>
          </a:prstGeom>
        </p:spPr>
      </p:pic>
      <p:pic>
        <p:nvPicPr>
          <p:cNvPr id="41" name="Imagen 40">
            <a:extLst>
              <a:ext uri="{FF2B5EF4-FFF2-40B4-BE49-F238E27FC236}">
                <a16:creationId xmlns:a16="http://schemas.microsoft.com/office/drawing/2014/main" id="{A86479F3-181D-4F05-AB7C-32E8E2BB7F74}"/>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8241685" y="1715193"/>
            <a:ext cx="1547444" cy="595949"/>
          </a:xfrm>
          <a:prstGeom prst="rect">
            <a:avLst/>
          </a:prstGeom>
        </p:spPr>
      </p:pic>
      <p:pic>
        <p:nvPicPr>
          <p:cNvPr id="47" name="Imagen 46">
            <a:extLst>
              <a:ext uri="{FF2B5EF4-FFF2-40B4-BE49-F238E27FC236}">
                <a16:creationId xmlns:a16="http://schemas.microsoft.com/office/drawing/2014/main" id="{9C6C6B1D-138C-4FE0-8F21-E52FA8DB077B}"/>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861384" y="186272"/>
            <a:ext cx="1233949" cy="863764"/>
          </a:xfrm>
          <a:prstGeom prst="rect">
            <a:avLst/>
          </a:prstGeom>
        </p:spPr>
      </p:pic>
      <p:sp>
        <p:nvSpPr>
          <p:cNvPr id="2" name="CuadroTexto 1">
            <a:extLst>
              <a:ext uri="{FF2B5EF4-FFF2-40B4-BE49-F238E27FC236}">
                <a16:creationId xmlns:a16="http://schemas.microsoft.com/office/drawing/2014/main" id="{2EAB69B5-FAE7-4453-84DE-26E4C74E32EC}"/>
              </a:ext>
            </a:extLst>
          </p:cNvPr>
          <p:cNvSpPr txBox="1"/>
          <p:nvPr/>
        </p:nvSpPr>
        <p:spPr>
          <a:xfrm>
            <a:off x="10011204" y="1767079"/>
            <a:ext cx="1714810" cy="646331"/>
          </a:xfrm>
          <a:prstGeom prst="rect">
            <a:avLst/>
          </a:prstGeom>
          <a:noFill/>
        </p:spPr>
        <p:txBody>
          <a:bodyPr wrap="square" rtlCol="0">
            <a:spAutoFit/>
          </a:bodyPr>
          <a:lstStyle/>
          <a:p>
            <a:r>
              <a:rPr lang="es-CO" sz="3600" b="1" kern="0" cap="small">
                <a:solidFill>
                  <a:schemeClr val="accent1">
                    <a:lumMod val="50000"/>
                  </a:schemeClr>
                </a:solidFill>
                <a:latin typeface="Candara" panose="020E0502030303020204" pitchFamily="34" charset="0"/>
              </a:rPr>
              <a:t>TOTAL</a:t>
            </a:r>
            <a:endParaRPr lang="es-CO"/>
          </a:p>
        </p:txBody>
      </p:sp>
      <p:pic>
        <p:nvPicPr>
          <p:cNvPr id="24" name="Picture 2">
            <a:extLst>
              <a:ext uri="{FF2B5EF4-FFF2-40B4-BE49-F238E27FC236}">
                <a16:creationId xmlns:a16="http://schemas.microsoft.com/office/drawing/2014/main" id="{FF054A10-6841-4C8D-8AF2-06E2AE0E7C9C}"/>
              </a:ext>
            </a:extLst>
          </p:cNvPr>
          <p:cNvPicPr>
            <a:picLocks noChangeAspect="1" noChangeArrowheads="1"/>
          </p:cNvPicPr>
          <p:nvPr/>
        </p:nvPicPr>
        <p:blipFill rotWithShape="1">
          <a:blip r:embed="rId8" cstate="email">
            <a:extLst>
              <a:ext uri="{28A0092B-C50C-407E-A947-70E740481C1C}">
                <a14:useLocalDpi xmlns:a14="http://schemas.microsoft.com/office/drawing/2010/main"/>
              </a:ext>
            </a:extLst>
          </a:blip>
          <a:srcRect/>
          <a:stretch/>
        </p:blipFill>
        <p:spPr bwMode="auto">
          <a:xfrm>
            <a:off x="4282468" y="1736120"/>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5" name="Picture 2">
            <a:extLst>
              <a:ext uri="{FF2B5EF4-FFF2-40B4-BE49-F238E27FC236}">
                <a16:creationId xmlns:a16="http://schemas.microsoft.com/office/drawing/2014/main" id="{E3AC2454-1F8B-402D-85C6-AB8F1D4B561A}"/>
              </a:ext>
            </a:extLst>
          </p:cNvPr>
          <p:cNvPicPr>
            <a:picLocks noChangeAspect="1" noChangeArrowheads="1"/>
          </p:cNvPicPr>
          <p:nvPr/>
        </p:nvPicPr>
        <p:blipFill rotWithShape="1">
          <a:blip r:embed="rId9" cstate="email">
            <a:extLst>
              <a:ext uri="{28A0092B-C50C-407E-A947-70E740481C1C}">
                <a14:useLocalDpi xmlns:a14="http://schemas.microsoft.com/office/drawing/2010/main"/>
              </a:ext>
            </a:extLst>
          </a:blip>
          <a:srcRect/>
          <a:stretch/>
        </p:blipFill>
        <p:spPr bwMode="auto">
          <a:xfrm>
            <a:off x="4282468" y="1141458"/>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4" name="Tabla 3">
            <a:extLst>
              <a:ext uri="{FF2B5EF4-FFF2-40B4-BE49-F238E27FC236}">
                <a16:creationId xmlns:a16="http://schemas.microsoft.com/office/drawing/2014/main" id="{13A4862A-40E7-35EF-7CD3-186ED8BD21B4}"/>
              </a:ext>
            </a:extLst>
          </p:cNvPr>
          <p:cNvGraphicFramePr>
            <a:graphicFrameLocks noGrp="1"/>
          </p:cNvGraphicFramePr>
          <p:nvPr>
            <p:extLst>
              <p:ext uri="{D42A27DB-BD31-4B8C-83A1-F6EECF244321}">
                <p14:modId xmlns:p14="http://schemas.microsoft.com/office/powerpoint/2010/main" val="3440626407"/>
              </p:ext>
            </p:extLst>
          </p:nvPr>
        </p:nvGraphicFramePr>
        <p:xfrm>
          <a:off x="342111" y="2568004"/>
          <a:ext cx="11450535" cy="3350742"/>
        </p:xfrm>
        <a:graphic>
          <a:graphicData uri="http://schemas.openxmlformats.org/drawingml/2006/table">
            <a:tbl>
              <a:tblPr/>
              <a:tblGrid>
                <a:gridCol w="742536">
                  <a:extLst>
                    <a:ext uri="{9D8B030D-6E8A-4147-A177-3AD203B41FA5}">
                      <a16:colId xmlns:a16="http://schemas.microsoft.com/office/drawing/2014/main" val="665909060"/>
                    </a:ext>
                  </a:extLst>
                </a:gridCol>
                <a:gridCol w="965298">
                  <a:extLst>
                    <a:ext uri="{9D8B030D-6E8A-4147-A177-3AD203B41FA5}">
                      <a16:colId xmlns:a16="http://schemas.microsoft.com/office/drawing/2014/main" val="2491231755"/>
                    </a:ext>
                  </a:extLst>
                </a:gridCol>
                <a:gridCol w="284639">
                  <a:extLst>
                    <a:ext uri="{9D8B030D-6E8A-4147-A177-3AD203B41FA5}">
                      <a16:colId xmlns:a16="http://schemas.microsoft.com/office/drawing/2014/main" val="459616093"/>
                    </a:ext>
                  </a:extLst>
                </a:gridCol>
                <a:gridCol w="754912">
                  <a:extLst>
                    <a:ext uri="{9D8B030D-6E8A-4147-A177-3AD203B41FA5}">
                      <a16:colId xmlns:a16="http://schemas.microsoft.com/office/drawing/2014/main" val="1292985074"/>
                    </a:ext>
                  </a:extLst>
                </a:gridCol>
                <a:gridCol w="891044">
                  <a:extLst>
                    <a:ext uri="{9D8B030D-6E8A-4147-A177-3AD203B41FA5}">
                      <a16:colId xmlns:a16="http://schemas.microsoft.com/office/drawing/2014/main" val="2874571852"/>
                    </a:ext>
                  </a:extLst>
                </a:gridCol>
                <a:gridCol w="284639">
                  <a:extLst>
                    <a:ext uri="{9D8B030D-6E8A-4147-A177-3AD203B41FA5}">
                      <a16:colId xmlns:a16="http://schemas.microsoft.com/office/drawing/2014/main" val="1235236868"/>
                    </a:ext>
                  </a:extLst>
                </a:gridCol>
                <a:gridCol w="754912">
                  <a:extLst>
                    <a:ext uri="{9D8B030D-6E8A-4147-A177-3AD203B41FA5}">
                      <a16:colId xmlns:a16="http://schemas.microsoft.com/office/drawing/2014/main" val="1715895750"/>
                    </a:ext>
                  </a:extLst>
                </a:gridCol>
                <a:gridCol w="928172">
                  <a:extLst>
                    <a:ext uri="{9D8B030D-6E8A-4147-A177-3AD203B41FA5}">
                      <a16:colId xmlns:a16="http://schemas.microsoft.com/office/drawing/2014/main" val="3402595302"/>
                    </a:ext>
                  </a:extLst>
                </a:gridCol>
                <a:gridCol w="284639">
                  <a:extLst>
                    <a:ext uri="{9D8B030D-6E8A-4147-A177-3AD203B41FA5}">
                      <a16:colId xmlns:a16="http://schemas.microsoft.com/office/drawing/2014/main" val="3102324592"/>
                    </a:ext>
                  </a:extLst>
                </a:gridCol>
                <a:gridCol w="754912">
                  <a:extLst>
                    <a:ext uri="{9D8B030D-6E8A-4147-A177-3AD203B41FA5}">
                      <a16:colId xmlns:a16="http://schemas.microsoft.com/office/drawing/2014/main" val="2412102014"/>
                    </a:ext>
                  </a:extLst>
                </a:gridCol>
                <a:gridCol w="881763">
                  <a:extLst>
                    <a:ext uri="{9D8B030D-6E8A-4147-A177-3AD203B41FA5}">
                      <a16:colId xmlns:a16="http://schemas.microsoft.com/office/drawing/2014/main" val="4067079217"/>
                    </a:ext>
                  </a:extLst>
                </a:gridCol>
                <a:gridCol w="284639">
                  <a:extLst>
                    <a:ext uri="{9D8B030D-6E8A-4147-A177-3AD203B41FA5}">
                      <a16:colId xmlns:a16="http://schemas.microsoft.com/office/drawing/2014/main" val="436683398"/>
                    </a:ext>
                  </a:extLst>
                </a:gridCol>
                <a:gridCol w="754912">
                  <a:extLst>
                    <a:ext uri="{9D8B030D-6E8A-4147-A177-3AD203B41FA5}">
                      <a16:colId xmlns:a16="http://schemas.microsoft.com/office/drawing/2014/main" val="4188040638"/>
                    </a:ext>
                  </a:extLst>
                </a:gridCol>
                <a:gridCol w="940547">
                  <a:extLst>
                    <a:ext uri="{9D8B030D-6E8A-4147-A177-3AD203B41FA5}">
                      <a16:colId xmlns:a16="http://schemas.microsoft.com/office/drawing/2014/main" val="2983837069"/>
                    </a:ext>
                  </a:extLst>
                </a:gridCol>
                <a:gridCol w="284639">
                  <a:extLst>
                    <a:ext uri="{9D8B030D-6E8A-4147-A177-3AD203B41FA5}">
                      <a16:colId xmlns:a16="http://schemas.microsoft.com/office/drawing/2014/main" val="1820982085"/>
                    </a:ext>
                  </a:extLst>
                </a:gridCol>
                <a:gridCol w="754912">
                  <a:extLst>
                    <a:ext uri="{9D8B030D-6E8A-4147-A177-3AD203B41FA5}">
                      <a16:colId xmlns:a16="http://schemas.microsoft.com/office/drawing/2014/main" val="1662494388"/>
                    </a:ext>
                  </a:extLst>
                </a:gridCol>
                <a:gridCol w="903420">
                  <a:extLst>
                    <a:ext uri="{9D8B030D-6E8A-4147-A177-3AD203B41FA5}">
                      <a16:colId xmlns:a16="http://schemas.microsoft.com/office/drawing/2014/main" val="3825763648"/>
                    </a:ext>
                  </a:extLst>
                </a:gridCol>
              </a:tblGrid>
              <a:tr h="487166">
                <a:tc>
                  <a:txBody>
                    <a:bodyPr/>
                    <a:lstStyle/>
                    <a:p>
                      <a:pPr algn="ctr" rtl="0" fontAlgn="ctr"/>
                      <a:r>
                        <a:rPr lang="es-CO" sz="11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2606991319"/>
                  </a:ext>
                </a:extLst>
              </a:tr>
              <a:tr h="237641">
                <a:tc>
                  <a:txBody>
                    <a:bodyPr/>
                    <a:lstStyle/>
                    <a:p>
                      <a:pPr algn="ctr" rtl="0" fontAlgn="ctr"/>
                      <a:r>
                        <a:rPr lang="es-CO" sz="1100" b="0" i="0" u="none" strike="noStrike">
                          <a:solidFill>
                            <a:srgbClr val="002060"/>
                          </a:solidFill>
                          <a:effectLs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185.597,32</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181.312,07</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95.509,22</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71.614,50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79.305,03</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1" i="0" u="none" strike="noStrike">
                          <a:solidFill>
                            <a:srgbClr val="002060"/>
                          </a:solidFill>
                          <a:effectLst/>
                          <a:latin typeface="Calibri" panose="020F0502020204030204" pitchFamily="34" charset="0"/>
                        </a:rPr>
                        <a:t>613.338,13</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extLst>
                  <a:ext uri="{0D108BD9-81ED-4DB2-BD59-A6C34878D82A}">
                    <a16:rowId xmlns:a16="http://schemas.microsoft.com/office/drawing/2014/main" val="2141769105"/>
                  </a:ext>
                </a:extLst>
              </a:tr>
              <a:tr h="237641">
                <a:tc>
                  <a:txBody>
                    <a:bodyPr/>
                    <a:lstStyle/>
                    <a:p>
                      <a:pPr algn="ctr" rtl="0" fontAlgn="ctr"/>
                      <a:r>
                        <a:rPr lang="es-CO" sz="110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172.767,59</a:t>
                      </a:r>
                    </a:p>
                  </a:txBody>
                  <a:tcPr marL="0" marR="0" marT="0" marB="0" anchor="ctr">
                    <a:lnL>
                      <a:noFill/>
                    </a:lnL>
                    <a:lnR>
                      <a:noFill/>
                    </a:lnR>
                    <a:lnT>
                      <a:noFill/>
                    </a:lnT>
                    <a:lnB>
                      <a:noFill/>
                    </a:lnB>
                    <a:solidFill>
                      <a:srgbClr val="FFFFFF"/>
                    </a:solidFill>
                  </a:tcPr>
                </a:tc>
                <a:tc>
                  <a:txBody>
                    <a:bodyPr/>
                    <a:lstStyle/>
                    <a:p>
                      <a:pPr algn="ctr" fontAlgn="ctr"/>
                      <a:r>
                        <a:rPr lang="es-CO" sz="1100" b="0" i="0" u="none" strike="noStrike">
                          <a:solidFill>
                            <a:srgbClr val="000000"/>
                          </a:solidFill>
                          <a:effectLs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10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167.716,84</a:t>
                      </a:r>
                    </a:p>
                  </a:txBody>
                  <a:tcPr marL="0" marR="0" marT="0" marB="0" anchor="ctr">
                    <a:lnL>
                      <a:noFill/>
                    </a:lnL>
                    <a:lnR>
                      <a:noFill/>
                    </a:lnR>
                    <a:lnT>
                      <a:noFill/>
                    </a:lnT>
                    <a:lnB>
                      <a:noFill/>
                    </a:lnB>
                    <a:solidFill>
                      <a:srgbClr val="FFFFFF"/>
                    </a:solidFill>
                  </a:tcPr>
                </a:tc>
                <a:tc>
                  <a:txBody>
                    <a:bodyPr/>
                    <a:lstStyle/>
                    <a:p>
                      <a:pPr algn="ctr" fontAlgn="ctr"/>
                      <a:r>
                        <a:rPr lang="es-CO" sz="1100" b="0" i="0" u="none" strike="noStrike">
                          <a:solidFill>
                            <a:srgbClr val="000000"/>
                          </a:solidFill>
                          <a:effectLs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10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88.459,82</a:t>
                      </a:r>
                    </a:p>
                  </a:txBody>
                  <a:tcPr marL="0" marR="0" marT="0" marB="0" anchor="ctr">
                    <a:lnL>
                      <a:noFill/>
                    </a:lnL>
                    <a:lnR>
                      <a:noFill/>
                    </a:lnR>
                    <a:lnT>
                      <a:noFill/>
                    </a:lnT>
                    <a:lnB>
                      <a:noFill/>
                    </a:lnB>
                    <a:solidFill>
                      <a:srgbClr val="FFFFFF"/>
                    </a:solidFill>
                  </a:tcPr>
                </a:tc>
                <a:tc>
                  <a:txBody>
                    <a:bodyPr/>
                    <a:lstStyle/>
                    <a:p>
                      <a:pPr algn="ctr" fontAlgn="ctr"/>
                      <a:r>
                        <a:rPr lang="es-CO" sz="1100" b="0" i="0" u="none" strike="noStrike">
                          <a:solidFill>
                            <a:srgbClr val="000000"/>
                          </a:solidFill>
                          <a:effectLs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10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66.722,09</a:t>
                      </a:r>
                    </a:p>
                  </a:txBody>
                  <a:tcPr marL="0" marR="0" marT="0" marB="0" anchor="ctr">
                    <a:lnL>
                      <a:noFill/>
                    </a:lnL>
                    <a:lnR>
                      <a:noFill/>
                    </a:lnR>
                    <a:lnT>
                      <a:noFill/>
                    </a:lnT>
                    <a:lnB>
                      <a:noFill/>
                    </a:lnB>
                    <a:solidFill>
                      <a:srgbClr val="FFFFFF"/>
                    </a:solidFill>
                  </a:tcPr>
                </a:tc>
                <a:tc>
                  <a:txBody>
                    <a:bodyPr/>
                    <a:lstStyle/>
                    <a:p>
                      <a:pPr algn="ctr" fontAlgn="ctr"/>
                      <a:r>
                        <a:rPr lang="es-CO" sz="1100" b="0" i="0" u="none" strike="noStrike">
                          <a:solidFill>
                            <a:srgbClr val="000000"/>
                          </a:solidFill>
                          <a:effectLs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10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73.036,09</a:t>
                      </a:r>
                    </a:p>
                  </a:txBody>
                  <a:tcPr marL="0" marR="0" marT="0" marB="0" anchor="ctr">
                    <a:lnL>
                      <a:noFill/>
                    </a:lnL>
                    <a:lnR>
                      <a:noFill/>
                    </a:lnR>
                    <a:lnT>
                      <a:noFill/>
                    </a:lnT>
                    <a:lnB>
                      <a:noFill/>
                    </a:lnB>
                    <a:solidFill>
                      <a:srgbClr val="FFFFFF"/>
                    </a:solidFill>
                  </a:tcPr>
                </a:tc>
                <a:tc>
                  <a:txBody>
                    <a:bodyPr/>
                    <a:lstStyle/>
                    <a:p>
                      <a:pPr algn="ctr" fontAlgn="ctr"/>
                      <a:r>
                        <a:rPr lang="es-CO" sz="1100" b="0" i="0" u="none" strike="noStrike">
                          <a:solidFill>
                            <a:srgbClr val="000000"/>
                          </a:solidFill>
                          <a:effectLs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100" b="1"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568.702,43</a:t>
                      </a:r>
                    </a:p>
                  </a:txBody>
                  <a:tcPr marL="0" marR="0" marT="0" marB="0" anchor="ctr">
                    <a:lnL>
                      <a:noFill/>
                    </a:lnL>
                    <a:lnR>
                      <a:noFill/>
                    </a:lnR>
                    <a:lnT>
                      <a:noFill/>
                    </a:lnT>
                    <a:lnB>
                      <a:noFill/>
                    </a:lnB>
                    <a:solidFill>
                      <a:srgbClr val="FFFFFF"/>
                    </a:solidFill>
                  </a:tcPr>
                </a:tc>
                <a:extLst>
                  <a:ext uri="{0D108BD9-81ED-4DB2-BD59-A6C34878D82A}">
                    <a16:rowId xmlns:a16="http://schemas.microsoft.com/office/drawing/2014/main" val="2461054279"/>
                  </a:ext>
                </a:extLst>
              </a:tr>
              <a:tr h="237641">
                <a:tc>
                  <a:txBody>
                    <a:bodyPr/>
                    <a:lstStyle/>
                    <a:p>
                      <a:pPr algn="ctr" rtl="0" fontAlgn="ctr"/>
                      <a:r>
                        <a:rPr lang="es-CO" sz="1100" b="0" i="0" u="none" strike="noStrike">
                          <a:solidFill>
                            <a:srgbClr val="002060"/>
                          </a:solidFill>
                          <a:effectLs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184.238,54</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176.334,87</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92.952,28</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68.944,68</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76.494,79</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002060"/>
                          </a:solidFill>
                          <a:effectLst/>
                          <a:latin typeface="Calibri" panose="020F0502020204030204" pitchFamily="34" charset="0"/>
                        </a:rPr>
                        <a:t>598.965,17</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1338297065"/>
                  </a:ext>
                </a:extLst>
              </a:tr>
              <a:tr h="237641">
                <a:tc>
                  <a:txBody>
                    <a:bodyPr/>
                    <a:lstStyle/>
                    <a:p>
                      <a:pPr algn="ctr" rtl="0" fontAlgn="ctr"/>
                      <a:r>
                        <a:rPr lang="es-CO" sz="1100" b="0"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180.966,68</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174.901,12</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92.775,77</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69.400,84</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76.053,56</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594.097,97</a:t>
                      </a:r>
                    </a:p>
                  </a:txBody>
                  <a:tcPr marL="0" marR="0" marT="0" marB="0" anchor="ctr">
                    <a:lnL>
                      <a:noFill/>
                    </a:lnL>
                    <a:lnR>
                      <a:noFill/>
                    </a:lnR>
                    <a:lnT>
                      <a:noFill/>
                    </a:lnT>
                    <a:lnB>
                      <a:noFill/>
                    </a:lnB>
                    <a:noFill/>
                  </a:tcPr>
                </a:tc>
                <a:extLst>
                  <a:ext uri="{0D108BD9-81ED-4DB2-BD59-A6C34878D82A}">
                    <a16:rowId xmlns:a16="http://schemas.microsoft.com/office/drawing/2014/main" val="707490949"/>
                  </a:ext>
                </a:extLst>
              </a:tr>
              <a:tr h="237641">
                <a:tc>
                  <a:txBody>
                    <a:bodyPr/>
                    <a:lstStyle/>
                    <a:p>
                      <a:pPr algn="ctr" rtl="0" fontAlgn="ctr"/>
                      <a:r>
                        <a:rPr lang="es-CO" sz="1100" b="0" i="0" u="none" strike="noStrike">
                          <a:solidFill>
                            <a:srgbClr val="002060"/>
                          </a:solidFill>
                          <a:effectLst/>
                          <a:latin typeface="Calibri" panose="020F0502020204030204" pitchFamily="34" charset="0"/>
                        </a:rPr>
                        <a:t>may-24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184.245,40</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may-24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180.903,61</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may-24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95.157,54</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may-24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72.104,23</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may-24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78.891,04</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may-24</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002060"/>
                          </a:solidFill>
                          <a:effectLst/>
                          <a:latin typeface="Calibri" panose="020F0502020204030204" pitchFamily="34" charset="0"/>
                        </a:rPr>
                        <a:t>611.301,83</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3741431977"/>
                  </a:ext>
                </a:extLst>
              </a:tr>
              <a:tr h="237641">
                <a:tc>
                  <a:txBody>
                    <a:bodyPr/>
                    <a:lstStyle/>
                    <a:p>
                      <a:pPr algn="ctr" rtl="0" fontAlgn="ctr"/>
                      <a:r>
                        <a:rPr lang="es-CO" sz="1100" b="0" i="0" u="none" strike="noStrike">
                          <a:solidFill>
                            <a:srgbClr val="002060"/>
                          </a:solidFill>
                          <a:effectLst/>
                          <a:latin typeface="Calibri" panose="020F0502020204030204" pitchFamily="34" charset="0"/>
                        </a:rPr>
                        <a:t>jun-24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177.970,24</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jun-24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169.559,04</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jun-24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89.311,52</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jun-24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67.126,19</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jun-24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73.399,43</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jun-24</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577.366,43</a:t>
                      </a:r>
                    </a:p>
                  </a:txBody>
                  <a:tcPr marL="0" marR="0" marT="0" marB="0" anchor="ctr">
                    <a:lnL>
                      <a:noFill/>
                    </a:lnL>
                    <a:lnR>
                      <a:noFill/>
                    </a:lnR>
                    <a:lnT>
                      <a:noFill/>
                    </a:lnT>
                    <a:lnB>
                      <a:noFill/>
                    </a:lnB>
                    <a:noFill/>
                  </a:tcPr>
                </a:tc>
                <a:extLst>
                  <a:ext uri="{0D108BD9-81ED-4DB2-BD59-A6C34878D82A}">
                    <a16:rowId xmlns:a16="http://schemas.microsoft.com/office/drawing/2014/main" val="1721104178"/>
                  </a:ext>
                </a:extLst>
              </a:tr>
              <a:tr h="237641">
                <a:tc>
                  <a:txBody>
                    <a:bodyPr/>
                    <a:lstStyle/>
                    <a:p>
                      <a:pPr algn="ctr" rtl="0" fontAlgn="ctr"/>
                      <a:r>
                        <a:rPr lang="es-CO" sz="1100" b="0" i="0" u="none" strike="noStrike">
                          <a:solidFill>
                            <a:srgbClr val="002060"/>
                          </a:solidFill>
                          <a:effectLst/>
                          <a:latin typeface="Calibri" panose="020F0502020204030204" pitchFamily="34" charset="0"/>
                        </a:rPr>
                        <a:t>jul-24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185.619,79</a:t>
                      </a:r>
                    </a:p>
                  </a:txBody>
                  <a:tcPr marL="0" marR="0" marT="0" marB="0" anchor="ctr">
                    <a:lnL>
                      <a:noFill/>
                    </a:lnL>
                    <a:lnR>
                      <a:noFill/>
                    </a:lnR>
                    <a:lnT>
                      <a:noFill/>
                    </a:lnT>
                    <a:lnB>
                      <a:noFill/>
                    </a:lnB>
                    <a:solidFill>
                      <a:srgbClr val="EBF1E9"/>
                    </a:solidFill>
                  </a:tcPr>
                </a:tc>
                <a:tc>
                  <a:txBody>
                    <a:bodyPr/>
                    <a:lstStyle/>
                    <a:p>
                      <a:pPr algn="ctr" fontAlgn="ctr"/>
                      <a:r>
                        <a:rPr lang="es-CO" sz="1100" b="0" i="0" u="none" strike="noStrike">
                          <a:solidFill>
                            <a:srgbClr val="000000"/>
                          </a:solidFill>
                          <a:effectLs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100" b="0" i="0" u="none" strike="noStrike">
                          <a:solidFill>
                            <a:srgbClr val="002060"/>
                          </a:solidFill>
                          <a:effectLst/>
                          <a:latin typeface="Calibri" panose="020F0502020204030204" pitchFamily="34" charset="0"/>
                        </a:rPr>
                        <a:t>jul-24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181.312,07</a:t>
                      </a:r>
                    </a:p>
                  </a:txBody>
                  <a:tcPr marL="0" marR="0" marT="0" marB="0" anchor="ctr">
                    <a:lnL>
                      <a:noFill/>
                    </a:lnL>
                    <a:lnR>
                      <a:noFill/>
                    </a:lnR>
                    <a:lnT>
                      <a:noFill/>
                    </a:lnT>
                    <a:lnB>
                      <a:noFill/>
                    </a:lnB>
                    <a:solidFill>
                      <a:srgbClr val="EBF1E9"/>
                    </a:solidFill>
                  </a:tcPr>
                </a:tc>
                <a:tc>
                  <a:txBody>
                    <a:bodyPr/>
                    <a:lstStyle/>
                    <a:p>
                      <a:pPr algn="ctr" fontAlgn="ctr"/>
                      <a:r>
                        <a:rPr lang="es-CO" sz="1100" b="0" i="0" u="none" strike="noStrike">
                          <a:solidFill>
                            <a:srgbClr val="000000"/>
                          </a:solidFill>
                          <a:effectLs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100" b="0" i="0" u="none" strike="noStrike">
                          <a:solidFill>
                            <a:srgbClr val="002060"/>
                          </a:solidFill>
                          <a:effectLst/>
                          <a:latin typeface="Calibri" panose="020F0502020204030204" pitchFamily="34" charset="0"/>
                        </a:rPr>
                        <a:t>jul-24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95.484,38</a:t>
                      </a:r>
                    </a:p>
                  </a:txBody>
                  <a:tcPr marL="0" marR="0" marT="0" marB="0" anchor="ctr">
                    <a:lnL>
                      <a:noFill/>
                    </a:lnL>
                    <a:lnR>
                      <a:noFill/>
                    </a:lnR>
                    <a:lnT>
                      <a:noFill/>
                    </a:lnT>
                    <a:lnB>
                      <a:noFill/>
                    </a:lnB>
                    <a:solidFill>
                      <a:srgbClr val="EBF1E9"/>
                    </a:solidFill>
                  </a:tcPr>
                </a:tc>
                <a:tc>
                  <a:txBody>
                    <a:bodyPr/>
                    <a:lstStyle/>
                    <a:p>
                      <a:pPr algn="ctr" fontAlgn="ctr"/>
                      <a:r>
                        <a:rPr lang="es-CO" sz="1100" b="0" i="0" u="none" strike="noStrike">
                          <a:solidFill>
                            <a:srgbClr val="000000"/>
                          </a:solidFill>
                          <a:effectLs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100" b="0" i="0" u="none" strike="noStrike">
                          <a:solidFill>
                            <a:srgbClr val="002060"/>
                          </a:solidFill>
                          <a:effectLst/>
                          <a:latin typeface="Calibri" panose="020F0502020204030204" pitchFamily="34" charset="0"/>
                        </a:rPr>
                        <a:t>jul-24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72.045,15</a:t>
                      </a:r>
                    </a:p>
                  </a:txBody>
                  <a:tcPr marL="0" marR="0" marT="0" marB="0" anchor="ctr">
                    <a:lnL>
                      <a:noFill/>
                    </a:lnL>
                    <a:lnR>
                      <a:noFill/>
                    </a:lnR>
                    <a:lnT>
                      <a:noFill/>
                    </a:lnT>
                    <a:lnB>
                      <a:noFill/>
                    </a:lnB>
                    <a:solidFill>
                      <a:srgbClr val="EBF1E9"/>
                    </a:solidFill>
                  </a:tcPr>
                </a:tc>
                <a:tc>
                  <a:txBody>
                    <a:bodyPr/>
                    <a:lstStyle/>
                    <a:p>
                      <a:pPr algn="ctr" fontAlgn="ctr"/>
                      <a:r>
                        <a:rPr lang="es-CO" sz="1100" b="0" i="0" u="none" strike="noStrike">
                          <a:solidFill>
                            <a:srgbClr val="000000"/>
                          </a:solidFill>
                          <a:effectLs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100" b="0" i="0" u="none" strike="noStrike">
                          <a:solidFill>
                            <a:srgbClr val="002060"/>
                          </a:solidFill>
                          <a:effectLst/>
                          <a:latin typeface="Calibri" panose="020F0502020204030204" pitchFamily="34" charset="0"/>
                        </a:rPr>
                        <a:t>jul-24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79.174,15</a:t>
                      </a:r>
                    </a:p>
                  </a:txBody>
                  <a:tcPr marL="0" marR="0" marT="0" marB="0" anchor="ctr">
                    <a:lnL>
                      <a:noFill/>
                    </a:lnL>
                    <a:lnR>
                      <a:noFill/>
                    </a:lnR>
                    <a:lnT>
                      <a:noFill/>
                    </a:lnT>
                    <a:lnB>
                      <a:noFill/>
                    </a:lnB>
                    <a:solidFill>
                      <a:srgbClr val="EBF1E9"/>
                    </a:solidFill>
                  </a:tcPr>
                </a:tc>
                <a:tc>
                  <a:txBody>
                    <a:bodyPr/>
                    <a:lstStyle/>
                    <a:p>
                      <a:pPr algn="ctr" fontAlgn="ctr"/>
                      <a:r>
                        <a:rPr lang="es-CO" sz="1100" b="0" i="0" u="none" strike="noStrike">
                          <a:solidFill>
                            <a:srgbClr val="000000"/>
                          </a:solidFill>
                          <a:effectLs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100" b="1" i="0" u="none" strike="noStrike">
                          <a:solidFill>
                            <a:srgbClr val="002060"/>
                          </a:solidFill>
                          <a:effectLst/>
                          <a:latin typeface="Calibri" panose="020F0502020204030204" pitchFamily="34" charset="0"/>
                        </a:rPr>
                        <a:t>jul-24</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002060"/>
                          </a:solidFill>
                          <a:effectLst/>
                          <a:latin typeface="Calibri" panose="020F0502020204030204" pitchFamily="34" charset="0"/>
                        </a:rPr>
                        <a:t>613.635,53</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1815507646"/>
                  </a:ext>
                </a:extLst>
              </a:tr>
              <a:tr h="237641">
                <a:tc>
                  <a:txBody>
                    <a:bodyPr/>
                    <a:lstStyle/>
                    <a:p>
                      <a:pPr algn="ctr" rtl="0" fontAlgn="ctr"/>
                      <a:r>
                        <a:rPr lang="es-CO" sz="1100" b="0" i="0" u="none" strike="noStrike">
                          <a:solidFill>
                            <a:srgbClr val="002060"/>
                          </a:solidFill>
                          <a:effectLst/>
                          <a:latin typeface="Calibri" panose="020F0502020204030204" pitchFamily="34" charset="0"/>
                        </a:rPr>
                        <a:t>ago-24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186.356,64</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ago-24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180.105,41</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ago-24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95.549,81</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ago-24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72.051,05</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ago-24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78.922,76</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ago-24</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612.985,67</a:t>
                      </a:r>
                    </a:p>
                  </a:txBody>
                  <a:tcPr marL="0" marR="0" marT="0" marB="0" anchor="ctr">
                    <a:lnL>
                      <a:noFill/>
                    </a:lnL>
                    <a:lnR>
                      <a:noFill/>
                    </a:lnR>
                    <a:lnT>
                      <a:noFill/>
                    </a:lnT>
                    <a:lnB>
                      <a:noFill/>
                    </a:lnB>
                    <a:noFill/>
                  </a:tcPr>
                </a:tc>
                <a:extLst>
                  <a:ext uri="{0D108BD9-81ED-4DB2-BD59-A6C34878D82A}">
                    <a16:rowId xmlns:a16="http://schemas.microsoft.com/office/drawing/2014/main" val="2323229717"/>
                  </a:ext>
                </a:extLst>
              </a:tr>
              <a:tr h="237641">
                <a:tc>
                  <a:txBody>
                    <a:bodyPr/>
                    <a:lstStyle/>
                    <a:p>
                      <a:pPr algn="ctr" rtl="0" fontAlgn="ctr"/>
                      <a:r>
                        <a:rPr lang="es-CO" sz="1100" b="0" i="0" u="none" strike="noStrike">
                          <a:solidFill>
                            <a:srgbClr val="002060"/>
                          </a:solidFill>
                          <a:effectLst/>
                          <a:latin typeface="Calibri" panose="020F0502020204030204" pitchFamily="34" charset="0"/>
                        </a:rPr>
                        <a:t>sep-24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176.023,37</a:t>
                      </a:r>
                    </a:p>
                  </a:txBody>
                  <a:tcPr marL="0" marR="0" marT="0" marB="0" anchor="ctr">
                    <a:lnL>
                      <a:noFill/>
                    </a:lnL>
                    <a:lnR>
                      <a:noFill/>
                    </a:lnR>
                    <a:lnT>
                      <a:noFill/>
                    </a:lnT>
                    <a:lnB>
                      <a:noFill/>
                    </a:lnB>
                    <a:solidFill>
                      <a:srgbClr val="EBF1E9"/>
                    </a:solidFill>
                  </a:tcPr>
                </a:tc>
                <a:tc>
                  <a:txBody>
                    <a:bodyPr/>
                    <a:lstStyle/>
                    <a:p>
                      <a:pPr algn="ctr" fontAlgn="ctr"/>
                      <a:r>
                        <a:rPr lang="es-CO" sz="1100" b="0" i="0" u="none" strike="noStrike">
                          <a:solidFill>
                            <a:srgbClr val="000000"/>
                          </a:solidFill>
                          <a:effectLs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100" b="0" i="0" u="none" strike="noStrike">
                          <a:solidFill>
                            <a:srgbClr val="002060"/>
                          </a:solidFill>
                          <a:effectLst/>
                          <a:latin typeface="Calibri" panose="020F0502020204030204" pitchFamily="34" charset="0"/>
                        </a:rPr>
                        <a:t>sep-24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168.435,88</a:t>
                      </a:r>
                    </a:p>
                  </a:txBody>
                  <a:tcPr marL="0" marR="0" marT="0" marB="0" anchor="ctr">
                    <a:lnL>
                      <a:noFill/>
                    </a:lnL>
                    <a:lnR>
                      <a:noFill/>
                    </a:lnR>
                    <a:lnT>
                      <a:noFill/>
                    </a:lnT>
                    <a:lnB>
                      <a:noFill/>
                    </a:lnB>
                    <a:solidFill>
                      <a:srgbClr val="EBF1E9"/>
                    </a:solidFill>
                  </a:tcPr>
                </a:tc>
                <a:tc>
                  <a:txBody>
                    <a:bodyPr/>
                    <a:lstStyle/>
                    <a:p>
                      <a:pPr algn="ctr" fontAlgn="ctr"/>
                      <a:r>
                        <a:rPr lang="es-CO" sz="1100" b="0" i="0" u="none" strike="noStrike">
                          <a:solidFill>
                            <a:srgbClr val="000000"/>
                          </a:solidFill>
                          <a:effectLs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100" b="0" i="0" u="none" strike="noStrike">
                          <a:solidFill>
                            <a:srgbClr val="002060"/>
                          </a:solidFill>
                          <a:effectLst/>
                          <a:latin typeface="Calibri" panose="020F0502020204030204" pitchFamily="34" charset="0"/>
                        </a:rPr>
                        <a:t>sep-24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88.670,64</a:t>
                      </a:r>
                    </a:p>
                  </a:txBody>
                  <a:tcPr marL="0" marR="0" marT="0" marB="0" anchor="ctr">
                    <a:lnL>
                      <a:noFill/>
                    </a:lnL>
                    <a:lnR>
                      <a:noFill/>
                    </a:lnR>
                    <a:lnT>
                      <a:noFill/>
                    </a:lnT>
                    <a:lnB>
                      <a:noFill/>
                    </a:lnB>
                    <a:solidFill>
                      <a:srgbClr val="EBF1E9"/>
                    </a:solidFill>
                  </a:tcPr>
                </a:tc>
                <a:tc>
                  <a:txBody>
                    <a:bodyPr/>
                    <a:lstStyle/>
                    <a:p>
                      <a:pPr algn="ctr" fontAlgn="ctr"/>
                      <a:r>
                        <a:rPr lang="es-CO" sz="1100" b="0" i="0" u="none" strike="noStrike">
                          <a:solidFill>
                            <a:srgbClr val="000000"/>
                          </a:solidFill>
                          <a:effectLs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100" b="0" i="0" u="none" strike="noStrike">
                          <a:solidFill>
                            <a:srgbClr val="002060"/>
                          </a:solidFill>
                          <a:effectLst/>
                          <a:latin typeface="Calibri" panose="020F0502020204030204" pitchFamily="34" charset="0"/>
                        </a:rPr>
                        <a:t>sep-24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67.172,49</a:t>
                      </a:r>
                    </a:p>
                  </a:txBody>
                  <a:tcPr marL="0" marR="0" marT="0" marB="0" anchor="ctr">
                    <a:lnL>
                      <a:noFill/>
                    </a:lnL>
                    <a:lnR>
                      <a:noFill/>
                    </a:lnR>
                    <a:lnT>
                      <a:noFill/>
                    </a:lnT>
                    <a:lnB>
                      <a:noFill/>
                    </a:lnB>
                    <a:solidFill>
                      <a:srgbClr val="EBF1E9"/>
                    </a:solidFill>
                  </a:tcPr>
                </a:tc>
                <a:tc>
                  <a:txBody>
                    <a:bodyPr/>
                    <a:lstStyle/>
                    <a:p>
                      <a:pPr algn="ctr" fontAlgn="ctr"/>
                      <a:r>
                        <a:rPr lang="es-CO" sz="1100" b="0" i="0" u="none" strike="noStrike">
                          <a:solidFill>
                            <a:srgbClr val="000000"/>
                          </a:solidFill>
                          <a:effectLs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100" b="0" i="0" u="none" strike="noStrike">
                          <a:solidFill>
                            <a:srgbClr val="002060"/>
                          </a:solidFill>
                          <a:effectLst/>
                          <a:latin typeface="Calibri" panose="020F0502020204030204" pitchFamily="34" charset="0"/>
                        </a:rPr>
                        <a:t>sep-24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73.898,19</a:t>
                      </a:r>
                    </a:p>
                  </a:txBody>
                  <a:tcPr marL="0" marR="0" marT="0" marB="0" anchor="ctr">
                    <a:lnL>
                      <a:noFill/>
                    </a:lnL>
                    <a:lnR>
                      <a:noFill/>
                    </a:lnR>
                    <a:lnT>
                      <a:noFill/>
                    </a:lnT>
                    <a:lnB>
                      <a:noFill/>
                    </a:lnB>
                    <a:solidFill>
                      <a:srgbClr val="EBF1E9"/>
                    </a:solidFill>
                  </a:tcPr>
                </a:tc>
                <a:tc>
                  <a:txBody>
                    <a:bodyPr/>
                    <a:lstStyle/>
                    <a:p>
                      <a:pPr algn="ctr" fontAlgn="ctr"/>
                      <a:r>
                        <a:rPr lang="es-CO" sz="1100" b="0" i="0" u="none" strike="noStrike">
                          <a:solidFill>
                            <a:srgbClr val="000000"/>
                          </a:solidFill>
                          <a:effectLs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100" b="1" i="0" u="none" strike="noStrike">
                          <a:solidFill>
                            <a:srgbClr val="002060"/>
                          </a:solidFill>
                          <a:effectLst/>
                          <a:latin typeface="Calibri" panose="020F0502020204030204" pitchFamily="34" charset="0"/>
                        </a:rPr>
                        <a:t>sep-24</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002060"/>
                          </a:solidFill>
                          <a:effectLst/>
                          <a:latin typeface="Calibri" panose="020F0502020204030204" pitchFamily="34" charset="0"/>
                        </a:rPr>
                        <a:t>574.200,56</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1015125407"/>
                  </a:ext>
                </a:extLst>
              </a:tr>
              <a:tr h="237641">
                <a:tc>
                  <a:txBody>
                    <a:bodyPr/>
                    <a:lstStyle/>
                    <a:p>
                      <a:pPr algn="ctr" rtl="0" fontAlgn="ctr"/>
                      <a:r>
                        <a:rPr lang="es-CO" sz="1100" b="0" i="0" u="none" strike="noStrike">
                          <a:solidFill>
                            <a:srgbClr val="002060"/>
                          </a:solidFill>
                          <a:effectLst/>
                          <a:latin typeface="Calibri" panose="020F0502020204030204" pitchFamily="34" charset="0"/>
                        </a:rPr>
                        <a:t>oct-24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184.716,83</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oct-24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179.004,72</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oct-24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94.421,46</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oct-24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72.021,96</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oct-24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78.945,62</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oct-24</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609.110,59</a:t>
                      </a:r>
                    </a:p>
                  </a:txBody>
                  <a:tcPr marL="0" marR="0" marT="0" marB="0" anchor="ctr">
                    <a:lnL>
                      <a:noFill/>
                    </a:lnL>
                    <a:lnR>
                      <a:noFill/>
                    </a:lnR>
                    <a:lnT>
                      <a:noFill/>
                    </a:lnT>
                    <a:lnB>
                      <a:noFill/>
                    </a:lnB>
                    <a:noFill/>
                  </a:tcPr>
                </a:tc>
                <a:extLst>
                  <a:ext uri="{0D108BD9-81ED-4DB2-BD59-A6C34878D82A}">
                    <a16:rowId xmlns:a16="http://schemas.microsoft.com/office/drawing/2014/main" val="1088543722"/>
                  </a:ext>
                </a:extLst>
              </a:tr>
              <a:tr h="487166">
                <a:tc>
                  <a:txBody>
                    <a:bodyPr/>
                    <a:lstStyle/>
                    <a:p>
                      <a:pPr algn="ctr" rtl="0" fontAlgn="ctr"/>
                      <a:r>
                        <a:rPr lang="es-CO" sz="1100" b="1" i="0" u="none" strike="noStrike">
                          <a:solidFill>
                            <a:srgbClr val="002060"/>
                          </a:solidFill>
                          <a:effectLs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181.850,24</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175.958,56</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92.829,24</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69.920,32</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76.812,07</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dirty="0">
                          <a:solidFill>
                            <a:srgbClr val="203864"/>
                          </a:solidFill>
                          <a:effectLst/>
                          <a:latin typeface="Calibri" panose="020F0502020204030204" pitchFamily="34" charset="0"/>
                        </a:rPr>
                        <a:t>597.370,43</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extLst>
                  <a:ext uri="{0D108BD9-81ED-4DB2-BD59-A6C34878D82A}">
                    <a16:rowId xmlns:a16="http://schemas.microsoft.com/office/drawing/2014/main" val="1233606601"/>
                  </a:ext>
                </a:extLst>
              </a:tr>
            </a:tbl>
          </a:graphicData>
        </a:graphic>
      </p:graphicFrame>
    </p:spTree>
    <p:extLst>
      <p:ext uri="{BB962C8B-B14F-4D97-AF65-F5344CB8AC3E}">
        <p14:creationId xmlns:p14="http://schemas.microsoft.com/office/powerpoint/2010/main" val="1365990547"/>
      </p:ext>
    </p:extLst>
  </p:cSld>
  <p:clrMapOvr>
    <a:masterClrMapping/>
  </p:clrMapOvr>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246FBEAA-F070-4B5F-A6C7-42F2D9F84A8B}"/>
              </a:ext>
            </a:extLst>
          </p:cNvPr>
          <p:cNvCxnSpPr>
            <a:cxnSpLocks/>
          </p:cNvCxnSpPr>
          <p:nvPr/>
        </p:nvCxnSpPr>
        <p:spPr>
          <a:xfrm>
            <a:off x="88900" y="1057275"/>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12" name="Título 1">
            <a:extLst>
              <a:ext uri="{FF2B5EF4-FFF2-40B4-BE49-F238E27FC236}">
                <a16:creationId xmlns:a16="http://schemas.microsoft.com/office/drawing/2014/main" id="{06E02915-1A9C-497D-ACAC-2E6C5FFC72CC}"/>
              </a:ext>
            </a:extLst>
          </p:cNvPr>
          <p:cNvSpPr txBox="1">
            <a:spLocks/>
          </p:cNvSpPr>
          <p:nvPr/>
        </p:nvSpPr>
        <p:spPr>
          <a:xfrm>
            <a:off x="88900" y="-23542"/>
            <a:ext cx="2490788" cy="2609850"/>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fontAlgn="auto">
              <a:spcBef>
                <a:spcPts val="0"/>
              </a:spcBef>
              <a:spcAft>
                <a:spcPts val="0"/>
              </a:spcAft>
              <a:defRPr/>
            </a:pPr>
            <a:endParaRPr lang="es-CO" sz="2800" b="1" cap="small" dirty="0">
              <a:solidFill>
                <a:srgbClr val="FFC000"/>
              </a:solidFill>
              <a:effectLst>
                <a:outerShdw blurRad="38100" dist="38100" dir="2700000" algn="tl">
                  <a:srgbClr val="000000">
                    <a:alpha val="43137"/>
                  </a:srgbClr>
                </a:outerShdw>
              </a:effectLst>
              <a:latin typeface="Candara" panose="020E0502030303020204" pitchFamily="34" charset="0"/>
            </a:endParaRPr>
          </a:p>
          <a:p>
            <a:pPr algn="ctr" fontAlgn="auto">
              <a:spcBef>
                <a:spcPts val="0"/>
              </a:spcBef>
              <a:spcAft>
                <a:spcPts val="0"/>
              </a:spcAft>
              <a:defRPr/>
            </a:pPr>
            <a:endParaRPr lang="es-CO" sz="2800" b="1" cap="small" dirty="0">
              <a:solidFill>
                <a:srgbClr val="FFC000"/>
              </a:solidFill>
              <a:effectLst>
                <a:outerShdw blurRad="38100" dist="38100" dir="2700000" algn="tl">
                  <a:srgbClr val="000000">
                    <a:alpha val="43137"/>
                  </a:srgbClr>
                </a:outerShdw>
              </a:effectLst>
              <a:latin typeface="Candara" panose="020E0502030303020204" pitchFamily="34" charset="0"/>
            </a:endParaRPr>
          </a:p>
          <a:p>
            <a:pPr algn="ctr" fontAlgn="auto">
              <a:spcBef>
                <a:spcPts val="0"/>
              </a:spcBef>
              <a:spcAft>
                <a:spcPts val="0"/>
              </a:spcAft>
              <a:defRPr/>
            </a:pPr>
            <a:endParaRPr lang="es-CO" sz="2800" b="1" cap="small" dirty="0">
              <a:solidFill>
                <a:srgbClr val="FFC000"/>
              </a:solidFill>
              <a:effectLst>
                <a:outerShdw blurRad="38100" dist="38100" dir="2700000" algn="tl">
                  <a:srgbClr val="000000">
                    <a:alpha val="43137"/>
                  </a:srgbClr>
                </a:outerShdw>
              </a:effectLst>
              <a:latin typeface="Candara" panose="020E0502030303020204" pitchFamily="34" charset="0"/>
            </a:endParaRPr>
          </a:p>
          <a:p>
            <a:pPr algn="ctr" fontAlgn="auto">
              <a:spcBef>
                <a:spcPts val="0"/>
              </a:spcBef>
              <a:spcAft>
                <a:spcPts val="0"/>
              </a:spcAft>
              <a:defRPr/>
            </a:pPr>
            <a:endParaRPr lang="es-CO" sz="2800" b="1" cap="small" dirty="0">
              <a:solidFill>
                <a:srgbClr val="FFC000"/>
              </a:solidFill>
              <a:effectLst>
                <a:outerShdw blurRad="38100" dist="38100" dir="2700000" algn="tl">
                  <a:srgbClr val="000000">
                    <a:alpha val="43137"/>
                  </a:srgbClr>
                </a:outerShdw>
              </a:effectLst>
              <a:latin typeface="Candara" panose="020E0502030303020204" pitchFamily="34" charset="0"/>
            </a:endParaRPr>
          </a:p>
          <a:p>
            <a:pPr algn="ctr" fontAlgn="auto">
              <a:spcBef>
                <a:spcPts val="0"/>
              </a:spcBef>
              <a:spcAft>
                <a:spcPts val="0"/>
              </a:spcAft>
              <a:defRPr/>
            </a:pPr>
            <a:endParaRPr lang="es-CO" sz="2800" b="1" cap="small" dirty="0">
              <a:solidFill>
                <a:srgbClr val="FFC000"/>
              </a:solidFill>
              <a:effectLst>
                <a:outerShdw blurRad="38100" dist="38100" dir="2700000" algn="tl">
                  <a:srgbClr val="000000">
                    <a:alpha val="43137"/>
                  </a:srgbClr>
                </a:outerShdw>
              </a:effectLst>
              <a:latin typeface="Candara" panose="020E0502030303020204" pitchFamily="34" charset="0"/>
            </a:endParaRPr>
          </a:p>
        </p:txBody>
      </p:sp>
      <p:sp>
        <p:nvSpPr>
          <p:cNvPr id="15" name="CuadroTexto 14">
            <a:extLst>
              <a:ext uri="{FF2B5EF4-FFF2-40B4-BE49-F238E27FC236}">
                <a16:creationId xmlns:a16="http://schemas.microsoft.com/office/drawing/2014/main" id="{D23E1BC8-61F1-4D00-BEAD-C192A1519906}"/>
              </a:ext>
            </a:extLst>
          </p:cNvPr>
          <p:cNvSpPr txBox="1"/>
          <p:nvPr/>
        </p:nvSpPr>
        <p:spPr>
          <a:xfrm>
            <a:off x="1558925" y="152400"/>
            <a:ext cx="9882188" cy="893763"/>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Subsidios Y Contribuciones Consolidado De </a:t>
            </a:r>
            <a:r>
              <a:rPr lang="es-ES" sz="1600" b="0" dirty="0">
                <a:solidFill>
                  <a:schemeClr val="accent1">
                    <a:lumMod val="50000"/>
                  </a:schemeClr>
                </a:solidFill>
              </a:rPr>
              <a:t>Marzo 2018 A </a:t>
            </a:r>
            <a:r>
              <a:rPr lang="es-CO" sz="1600" b="0" dirty="0">
                <a:solidFill>
                  <a:schemeClr val="accent1">
                    <a:lumMod val="50000"/>
                  </a:schemeClr>
                </a:solidFill>
              </a:rPr>
              <a:t>Noviembre 2024</a:t>
            </a:r>
          </a:p>
        </p:txBody>
      </p:sp>
      <p:pic>
        <p:nvPicPr>
          <p:cNvPr id="25605" name="Imagen 16">
            <a:extLst>
              <a:ext uri="{FF2B5EF4-FFF2-40B4-BE49-F238E27FC236}">
                <a16:creationId xmlns:a16="http://schemas.microsoft.com/office/drawing/2014/main" id="{9FC5D0D0-601A-49CB-A23D-A921D801E267}"/>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88975" y="87313"/>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 name="CuadroTexto 8">
            <a:extLst>
              <a:ext uri="{FF2B5EF4-FFF2-40B4-BE49-F238E27FC236}">
                <a16:creationId xmlns:a16="http://schemas.microsoft.com/office/drawing/2014/main" id="{AF675325-FCE7-4155-8FA8-D473C6E5FC34}"/>
              </a:ext>
            </a:extLst>
          </p:cNvPr>
          <p:cNvSpPr txBox="1"/>
          <p:nvPr/>
        </p:nvSpPr>
        <p:spPr>
          <a:xfrm>
            <a:off x="8723802" y="1146175"/>
            <a:ext cx="1781257" cy="261610"/>
          </a:xfrm>
          <a:prstGeom prst="rect">
            <a:avLst/>
          </a:prstGeom>
          <a:noFill/>
        </p:spPr>
        <p:txBody>
          <a:bodyPr wrap="none">
            <a:spAutoFit/>
          </a:bodyPr>
          <a:lstStyle/>
          <a:p>
            <a:pPr eaLnBrk="1" fontAlgn="auto" hangingPunct="1">
              <a:spcBef>
                <a:spcPts val="0"/>
              </a:spcBef>
              <a:spcAft>
                <a:spcPts val="0"/>
              </a:spcAft>
              <a:defRPr/>
            </a:pPr>
            <a:r>
              <a:rPr lang="es-CO" sz="1100" i="1" dirty="0">
                <a:solidFill>
                  <a:schemeClr val="accent1">
                    <a:lumMod val="50000"/>
                  </a:schemeClr>
                </a:solidFill>
                <a:latin typeface="+mn-lt"/>
              </a:rPr>
              <a:t>*Cifras en millones de pesos</a:t>
            </a:r>
          </a:p>
        </p:txBody>
      </p:sp>
      <p:sp>
        <p:nvSpPr>
          <p:cNvPr id="10" name="CuadroTexto 4">
            <a:extLst>
              <a:ext uri="{FF2B5EF4-FFF2-40B4-BE49-F238E27FC236}">
                <a16:creationId xmlns:a16="http://schemas.microsoft.com/office/drawing/2014/main" id="{290D4018-C728-4327-9EAA-1A08C3D7557D}"/>
              </a:ext>
            </a:extLst>
          </p:cNvPr>
          <p:cNvSpPr txBox="1">
            <a:spLocks noChangeArrowheads="1"/>
          </p:cNvSpPr>
          <p:nvPr/>
        </p:nvSpPr>
        <p:spPr bwMode="auto">
          <a:xfrm>
            <a:off x="-269875" y="6531769"/>
            <a:ext cx="3568700" cy="277812"/>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200" b="1" dirty="0">
                <a:solidFill>
                  <a:schemeClr val="accent1">
                    <a:lumMod val="50000"/>
                  </a:schemeClr>
                </a:solidFill>
              </a:rPr>
              <a:t>Fuente de datos – Concesionario SIGAB</a:t>
            </a:r>
          </a:p>
        </p:txBody>
      </p:sp>
      <p:graphicFrame>
        <p:nvGraphicFramePr>
          <p:cNvPr id="2" name="Gráfico 1">
            <a:extLst>
              <a:ext uri="{FF2B5EF4-FFF2-40B4-BE49-F238E27FC236}">
                <a16:creationId xmlns:a16="http://schemas.microsoft.com/office/drawing/2014/main" id="{333B0C64-774E-3442-0CE3-18827C13D56E}"/>
              </a:ext>
            </a:extLst>
          </p:cNvPr>
          <p:cNvGraphicFramePr>
            <a:graphicFrameLocks/>
          </p:cNvGraphicFramePr>
          <p:nvPr/>
        </p:nvGraphicFramePr>
        <p:xfrm>
          <a:off x="1783876" y="1444968"/>
          <a:ext cx="8624248" cy="5075688"/>
        </p:xfrm>
        <a:graphic>
          <a:graphicData uri="http://schemas.openxmlformats.org/drawingml/2006/chart">
            <c:chart xmlns:c="http://schemas.openxmlformats.org/drawingml/2006/chart" xmlns:r="http://schemas.openxmlformats.org/officeDocument/2006/relationships" r:id="rId4"/>
          </a:graphicData>
        </a:graphic>
      </p:graphicFrame>
    </p:spTree>
    <p:extLst>
      <p:ext uri="{BB962C8B-B14F-4D97-AF65-F5344CB8AC3E}">
        <p14:creationId xmlns:p14="http://schemas.microsoft.com/office/powerpoint/2010/main" val="2800692327"/>
      </p:ext>
    </p:extLst>
  </p:cSld>
  <p:clrMapOvr>
    <a:masterClrMapping/>
  </p:clrMapOvr>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Conector recto 12">
            <a:extLst>
              <a:ext uri="{FF2B5EF4-FFF2-40B4-BE49-F238E27FC236}">
                <a16:creationId xmlns:a16="http://schemas.microsoft.com/office/drawing/2014/main" id="{6A6B385D-420C-47F5-8BFC-271CD26DE868}"/>
              </a:ext>
            </a:extLst>
          </p:cNvPr>
          <p:cNvCxnSpPr>
            <a:cxnSpLocks/>
          </p:cNvCxnSpPr>
          <p:nvPr/>
        </p:nvCxnSpPr>
        <p:spPr>
          <a:xfrm>
            <a:off x="88900" y="1050925"/>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12" name="Título 1">
            <a:extLst>
              <a:ext uri="{FF2B5EF4-FFF2-40B4-BE49-F238E27FC236}">
                <a16:creationId xmlns:a16="http://schemas.microsoft.com/office/drawing/2014/main" id="{471F2E79-9568-4242-BF24-5C9FBD373CDF}"/>
              </a:ext>
            </a:extLst>
          </p:cNvPr>
          <p:cNvSpPr txBox="1">
            <a:spLocks/>
          </p:cNvSpPr>
          <p:nvPr/>
        </p:nvSpPr>
        <p:spPr>
          <a:xfrm>
            <a:off x="88900" y="-35719"/>
            <a:ext cx="2490787" cy="2608263"/>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fontAlgn="auto">
              <a:spcBef>
                <a:spcPts val="0"/>
              </a:spcBef>
              <a:spcAft>
                <a:spcPts val="0"/>
              </a:spcAft>
              <a:defRPr/>
            </a:pPr>
            <a:endParaRPr lang="es-ES" sz="2400" b="1" cap="small" dirty="0">
              <a:solidFill>
                <a:srgbClr val="FFC000"/>
              </a:solidFill>
              <a:effectLst>
                <a:outerShdw blurRad="38100" dist="38100" dir="2700000" algn="tl">
                  <a:srgbClr val="000000">
                    <a:alpha val="43137"/>
                  </a:srgbClr>
                </a:outerShdw>
              </a:effectLst>
              <a:latin typeface="Candara" panose="020E0502030303020204" pitchFamily="34" charset="0"/>
            </a:endParaRPr>
          </a:p>
        </p:txBody>
      </p:sp>
      <p:sp>
        <p:nvSpPr>
          <p:cNvPr id="14" name="CuadroTexto 13">
            <a:extLst>
              <a:ext uri="{FF2B5EF4-FFF2-40B4-BE49-F238E27FC236}">
                <a16:creationId xmlns:a16="http://schemas.microsoft.com/office/drawing/2014/main" id="{A8D0A464-2520-4F21-ADC3-F46FDC350DC1}"/>
              </a:ext>
            </a:extLst>
          </p:cNvPr>
          <p:cNvSpPr txBox="1"/>
          <p:nvPr/>
        </p:nvSpPr>
        <p:spPr>
          <a:xfrm>
            <a:off x="1622425" y="87313"/>
            <a:ext cx="9880600" cy="892175"/>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a:defRPr/>
            </a:pPr>
            <a:r>
              <a:rPr lang="es-CO" sz="1600" b="0" dirty="0">
                <a:solidFill>
                  <a:schemeClr val="accent1">
                    <a:lumMod val="50000"/>
                  </a:schemeClr>
                </a:solidFill>
              </a:rPr>
              <a:t>Subsidios Y Contribuciones Consolidado De Marzo 2018 A Noviembre 2024</a:t>
            </a:r>
            <a:endParaRPr lang="es-ES" sz="1600" b="0" dirty="0">
              <a:solidFill>
                <a:schemeClr val="accent1">
                  <a:lumMod val="50000"/>
                </a:schemeClr>
              </a:solidFill>
            </a:endParaRPr>
          </a:p>
        </p:txBody>
      </p:sp>
      <p:pic>
        <p:nvPicPr>
          <p:cNvPr id="27653" name="Imagen 15">
            <a:extLst>
              <a:ext uri="{FF2B5EF4-FFF2-40B4-BE49-F238E27FC236}">
                <a16:creationId xmlns:a16="http://schemas.microsoft.com/office/drawing/2014/main" id="{58075C24-351A-4903-803E-6B6AF2B8F413}"/>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88975" y="87313"/>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CuadroTexto 7">
            <a:extLst>
              <a:ext uri="{FF2B5EF4-FFF2-40B4-BE49-F238E27FC236}">
                <a16:creationId xmlns:a16="http://schemas.microsoft.com/office/drawing/2014/main" id="{0CE143CA-0C5C-484E-9C62-8A69DDD1381D}"/>
              </a:ext>
            </a:extLst>
          </p:cNvPr>
          <p:cNvSpPr txBox="1"/>
          <p:nvPr/>
        </p:nvSpPr>
        <p:spPr>
          <a:xfrm>
            <a:off x="259556" y="2940449"/>
            <a:ext cx="1255425" cy="430887"/>
          </a:xfrm>
          <a:prstGeom prst="rect">
            <a:avLst/>
          </a:prstGeom>
          <a:noFill/>
        </p:spPr>
        <p:txBody>
          <a:bodyPr wrap="square">
            <a:spAutoFit/>
          </a:bodyPr>
          <a:lstStyle/>
          <a:p>
            <a:pPr algn="ctr" eaLnBrk="1" fontAlgn="auto" hangingPunct="1">
              <a:spcBef>
                <a:spcPts val="0"/>
              </a:spcBef>
              <a:spcAft>
                <a:spcPts val="0"/>
              </a:spcAft>
              <a:defRPr/>
            </a:pPr>
            <a:r>
              <a:rPr lang="es-CO" sz="1100" i="1" dirty="0">
                <a:solidFill>
                  <a:schemeClr val="accent1">
                    <a:lumMod val="50000"/>
                  </a:schemeClr>
                </a:solidFill>
                <a:latin typeface="+mn-lt"/>
              </a:rPr>
              <a:t>*Cifras en millones de pesos</a:t>
            </a:r>
          </a:p>
        </p:txBody>
      </p:sp>
      <p:sp>
        <p:nvSpPr>
          <p:cNvPr id="10" name="CuadroTexto 4">
            <a:extLst>
              <a:ext uri="{FF2B5EF4-FFF2-40B4-BE49-F238E27FC236}">
                <a16:creationId xmlns:a16="http://schemas.microsoft.com/office/drawing/2014/main" id="{749957CF-0F54-4AC1-A0E5-869D39707F32}"/>
              </a:ext>
            </a:extLst>
          </p:cNvPr>
          <p:cNvSpPr txBox="1">
            <a:spLocks noChangeArrowheads="1"/>
          </p:cNvSpPr>
          <p:nvPr/>
        </p:nvSpPr>
        <p:spPr bwMode="auto">
          <a:xfrm>
            <a:off x="-180106" y="6639882"/>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a:t>
            </a:r>
          </a:p>
        </p:txBody>
      </p:sp>
      <p:graphicFrame>
        <p:nvGraphicFramePr>
          <p:cNvPr id="3" name="Tabla 2">
            <a:extLst>
              <a:ext uri="{FF2B5EF4-FFF2-40B4-BE49-F238E27FC236}">
                <a16:creationId xmlns:a16="http://schemas.microsoft.com/office/drawing/2014/main" id="{67D75D52-2C37-7A2C-B2FF-ADD9B6E45734}"/>
              </a:ext>
            </a:extLst>
          </p:cNvPr>
          <p:cNvGraphicFramePr>
            <a:graphicFrameLocks noGrp="1"/>
          </p:cNvGraphicFramePr>
          <p:nvPr/>
        </p:nvGraphicFramePr>
        <p:xfrm>
          <a:off x="1709159" y="1230595"/>
          <a:ext cx="9537108" cy="5076180"/>
        </p:xfrm>
        <a:graphic>
          <a:graphicData uri="http://schemas.openxmlformats.org/drawingml/2006/table">
            <a:tbl>
              <a:tblPr/>
              <a:tblGrid>
                <a:gridCol w="1362444">
                  <a:extLst>
                    <a:ext uri="{9D8B030D-6E8A-4147-A177-3AD203B41FA5}">
                      <a16:colId xmlns:a16="http://schemas.microsoft.com/office/drawing/2014/main" val="515770284"/>
                    </a:ext>
                  </a:extLst>
                </a:gridCol>
                <a:gridCol w="1362444">
                  <a:extLst>
                    <a:ext uri="{9D8B030D-6E8A-4147-A177-3AD203B41FA5}">
                      <a16:colId xmlns:a16="http://schemas.microsoft.com/office/drawing/2014/main" val="3569709160"/>
                    </a:ext>
                  </a:extLst>
                </a:gridCol>
                <a:gridCol w="1362444">
                  <a:extLst>
                    <a:ext uri="{9D8B030D-6E8A-4147-A177-3AD203B41FA5}">
                      <a16:colId xmlns:a16="http://schemas.microsoft.com/office/drawing/2014/main" val="2326656245"/>
                    </a:ext>
                  </a:extLst>
                </a:gridCol>
                <a:gridCol w="1362444">
                  <a:extLst>
                    <a:ext uri="{9D8B030D-6E8A-4147-A177-3AD203B41FA5}">
                      <a16:colId xmlns:a16="http://schemas.microsoft.com/office/drawing/2014/main" val="2333505745"/>
                    </a:ext>
                  </a:extLst>
                </a:gridCol>
                <a:gridCol w="1362444">
                  <a:extLst>
                    <a:ext uri="{9D8B030D-6E8A-4147-A177-3AD203B41FA5}">
                      <a16:colId xmlns:a16="http://schemas.microsoft.com/office/drawing/2014/main" val="4154552310"/>
                    </a:ext>
                  </a:extLst>
                </a:gridCol>
                <a:gridCol w="1362444">
                  <a:extLst>
                    <a:ext uri="{9D8B030D-6E8A-4147-A177-3AD203B41FA5}">
                      <a16:colId xmlns:a16="http://schemas.microsoft.com/office/drawing/2014/main" val="284953826"/>
                    </a:ext>
                  </a:extLst>
                </a:gridCol>
                <a:gridCol w="1362444">
                  <a:extLst>
                    <a:ext uri="{9D8B030D-6E8A-4147-A177-3AD203B41FA5}">
                      <a16:colId xmlns:a16="http://schemas.microsoft.com/office/drawing/2014/main" val="1738629326"/>
                    </a:ext>
                  </a:extLst>
                </a:gridCol>
              </a:tblGrid>
              <a:tr h="169206">
                <a:tc>
                  <a:txBody>
                    <a:bodyPr/>
                    <a:lstStyle/>
                    <a:p>
                      <a:pPr algn="ctr" rtl="0" fontAlgn="ctr"/>
                      <a:r>
                        <a:rPr lang="es-CO" sz="1000" b="1" i="0" u="none" strike="noStrike" dirty="0">
                          <a:solidFill>
                            <a:srgbClr val="203764"/>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764"/>
                          </a:solidFill>
                          <a:effectLst/>
                          <a:latin typeface="Calibri" panose="020F0502020204030204" pitchFamily="34" charset="0"/>
                        </a:rPr>
                        <a:t>ASE1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764"/>
                          </a:solidFill>
                          <a:effectLst/>
                          <a:latin typeface="Calibri" panose="020F0502020204030204" pitchFamily="34" charset="0"/>
                        </a:rPr>
                        <a:t>ASE2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764"/>
                          </a:solidFill>
                          <a:effectLst/>
                          <a:latin typeface="Calibri" panose="020F0502020204030204" pitchFamily="34" charset="0"/>
                        </a:rPr>
                        <a:t>ASE3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764"/>
                          </a:solidFill>
                          <a:effectLst/>
                          <a:latin typeface="Calibri" panose="020F0502020204030204" pitchFamily="34" charset="0"/>
                        </a:rPr>
                        <a:t>ASE4</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764"/>
                          </a:solidFill>
                          <a:effectLst/>
                          <a:latin typeface="Calibri" panose="020F0502020204030204" pitchFamily="34" charset="0"/>
                        </a:rPr>
                        <a:t>ASE5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764"/>
                          </a:solidFill>
                          <a:effectLst/>
                          <a:latin typeface="Calibri" panose="020F0502020204030204" pitchFamily="34" charset="0"/>
                        </a:rPr>
                        <a:t>Total</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extLst>
                  <a:ext uri="{0D108BD9-81ED-4DB2-BD59-A6C34878D82A}">
                    <a16:rowId xmlns:a16="http://schemas.microsoft.com/office/drawing/2014/main" val="3065077200"/>
                  </a:ext>
                </a:extLst>
              </a:tr>
              <a:tr h="169206">
                <a:tc>
                  <a:txBody>
                    <a:bodyPr/>
                    <a:lstStyle/>
                    <a:p>
                      <a:pPr algn="ctr" rtl="0" fontAlgn="ctr"/>
                      <a:r>
                        <a:rPr lang="es-CO" sz="1000" b="0" i="0" u="none" strike="noStrike" dirty="0">
                          <a:solidFill>
                            <a:srgbClr val="203764"/>
                          </a:solidFill>
                          <a:effectLst/>
                          <a:latin typeface="Calibri" panose="020F0502020204030204" pitchFamily="34" charset="0"/>
                        </a:rPr>
                        <a:t> 2018-Bimestre 2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-$ 1.879</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-$ 161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-$ 412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-$ 612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-$ 3.080</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2494062600"/>
                  </a:ext>
                </a:extLst>
              </a:tr>
              <a:tr h="169206">
                <a:tc>
                  <a:txBody>
                    <a:bodyPr/>
                    <a:lstStyle/>
                    <a:p>
                      <a:pPr algn="ctr" rtl="0" fontAlgn="ctr"/>
                      <a:r>
                        <a:rPr lang="es-CO" sz="1000" b="0" i="0" u="none" strike="noStrike" dirty="0">
                          <a:solidFill>
                            <a:srgbClr val="203764"/>
                          </a:solidFill>
                          <a:effectLst/>
                          <a:latin typeface="Calibri" panose="020F0502020204030204" pitchFamily="34" charset="0"/>
                        </a:rPr>
                        <a:t> 2018-Bimestre 3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$ 883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-$ 4.223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-$ 1.312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$ 76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-$ 463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-$ 5.038</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1923424633"/>
                  </a:ext>
                </a:extLst>
              </a:tr>
              <a:tr h="169206">
                <a:tc>
                  <a:txBody>
                    <a:bodyPr/>
                    <a:lstStyle/>
                    <a:p>
                      <a:pPr algn="ctr" rtl="0" fontAlgn="ctr"/>
                      <a:r>
                        <a:rPr lang="es-CO" sz="1000" b="0" i="0" u="none" strike="noStrike" dirty="0">
                          <a:solidFill>
                            <a:srgbClr val="203764"/>
                          </a:solidFill>
                          <a:effectLst/>
                          <a:latin typeface="Calibri" panose="020F0502020204030204" pitchFamily="34" charset="0"/>
                        </a:rPr>
                        <a:t> 2018-Bimestre 4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764"/>
                          </a:solidFill>
                          <a:effectLst/>
                          <a:latin typeface="Calibri" panose="020F0502020204030204" pitchFamily="34" charset="0"/>
                        </a:rPr>
                        <a:t>$ 1.431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-$ 4.620</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-$ 1.477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-$ 86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-$ 623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-$ 5.375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3489381111"/>
                  </a:ext>
                </a:extLst>
              </a:tr>
              <a:tr h="169206">
                <a:tc>
                  <a:txBody>
                    <a:bodyPr/>
                    <a:lstStyle/>
                    <a:p>
                      <a:pPr algn="ctr" rtl="0" fontAlgn="ctr"/>
                      <a:r>
                        <a:rPr lang="es-CO" sz="1000" b="0" i="0" u="none" strike="noStrike">
                          <a:solidFill>
                            <a:srgbClr val="203764"/>
                          </a:solidFill>
                          <a:effectLst/>
                          <a:latin typeface="Calibri" panose="020F0502020204030204" pitchFamily="34" charset="0"/>
                        </a:rPr>
                        <a:t> 2018-Bimestre 5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764"/>
                          </a:solidFill>
                          <a:effectLst/>
                          <a:latin typeface="Calibri" panose="020F0502020204030204" pitchFamily="34" charset="0"/>
                        </a:rPr>
                        <a:t>$ 178</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-$ 3.570</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-$ 1.059</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-$ 245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-$ 461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-$ 5.157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3611308310"/>
                  </a:ext>
                </a:extLst>
              </a:tr>
              <a:tr h="169206">
                <a:tc>
                  <a:txBody>
                    <a:bodyPr/>
                    <a:lstStyle/>
                    <a:p>
                      <a:pPr algn="ctr" rtl="0" fontAlgn="ctr"/>
                      <a:r>
                        <a:rPr lang="es-CO" sz="1000" b="0" i="0" u="none" strike="noStrike">
                          <a:solidFill>
                            <a:srgbClr val="203764"/>
                          </a:solidFill>
                          <a:effectLst/>
                          <a:latin typeface="Calibri" panose="020F0502020204030204" pitchFamily="34" charset="0"/>
                        </a:rPr>
                        <a:t> 2018-Bimestre 6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764"/>
                          </a:solidFill>
                          <a:effectLst/>
                          <a:latin typeface="Calibri" panose="020F0502020204030204" pitchFamily="34" charset="0"/>
                        </a:rPr>
                        <a:t>$ 1.282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-$ 4.288</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-$ 1.802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-$ 360</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-$ 884</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-$ 6.052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4287593670"/>
                  </a:ext>
                </a:extLst>
              </a:tr>
              <a:tr h="169206">
                <a:tc>
                  <a:txBody>
                    <a:bodyPr/>
                    <a:lstStyle/>
                    <a:p>
                      <a:pPr algn="ctr" rtl="0" fontAlgn="ctr"/>
                      <a:r>
                        <a:rPr lang="es-CO" sz="1000" b="0" i="0" u="none" strike="noStrike">
                          <a:solidFill>
                            <a:srgbClr val="203764"/>
                          </a:solidFill>
                          <a:effectLst/>
                          <a:latin typeface="Calibri" panose="020F0502020204030204" pitchFamily="34" charset="0"/>
                        </a:rPr>
                        <a:t> 2019-Bimestre 1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$ 905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-$ 4.301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-$ 1.353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-$ 268</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-$ 656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-$ 5.673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1306667498"/>
                  </a:ext>
                </a:extLst>
              </a:tr>
              <a:tr h="169206">
                <a:tc>
                  <a:txBody>
                    <a:bodyPr/>
                    <a:lstStyle/>
                    <a:p>
                      <a:pPr algn="ctr" rtl="0" fontAlgn="ctr"/>
                      <a:r>
                        <a:rPr lang="es-CO" sz="1000" b="0" i="0" u="none" strike="noStrike">
                          <a:solidFill>
                            <a:srgbClr val="203764"/>
                          </a:solidFill>
                          <a:effectLst/>
                          <a:latin typeface="Calibri" panose="020F0502020204030204" pitchFamily="34" charset="0"/>
                        </a:rPr>
                        <a:t> 2019-Bimestre 2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$ 832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-$ 5.380</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-$ 1.487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-$ 244</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-$ 1.256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-$ 7.535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1573485031"/>
                  </a:ext>
                </a:extLst>
              </a:tr>
              <a:tr h="169206">
                <a:tc>
                  <a:txBody>
                    <a:bodyPr/>
                    <a:lstStyle/>
                    <a:p>
                      <a:pPr algn="ctr" rtl="0" fontAlgn="ctr"/>
                      <a:r>
                        <a:rPr lang="es-CO" sz="1000" b="0" i="0" u="none" strike="noStrike">
                          <a:solidFill>
                            <a:srgbClr val="203764"/>
                          </a:solidFill>
                          <a:effectLst/>
                          <a:latin typeface="Calibri" panose="020F0502020204030204" pitchFamily="34" charset="0"/>
                        </a:rPr>
                        <a:t> 2019-Bimestre 3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$ 852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764"/>
                          </a:solidFill>
                          <a:effectLst/>
                          <a:latin typeface="Calibri" panose="020F0502020204030204" pitchFamily="34" charset="0"/>
                        </a:rPr>
                        <a:t>-$ 5.901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-$ 1.493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-$ 211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$ 338</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-$ 6.415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5298184"/>
                  </a:ext>
                </a:extLst>
              </a:tr>
              <a:tr h="169206">
                <a:tc>
                  <a:txBody>
                    <a:bodyPr/>
                    <a:lstStyle/>
                    <a:p>
                      <a:pPr algn="ctr" rtl="0" fontAlgn="ctr"/>
                      <a:r>
                        <a:rPr lang="es-CO" sz="1000" b="0" i="0" u="none" strike="noStrike">
                          <a:solidFill>
                            <a:srgbClr val="203764"/>
                          </a:solidFill>
                          <a:effectLst/>
                          <a:latin typeface="Calibri" panose="020F0502020204030204" pitchFamily="34" charset="0"/>
                        </a:rPr>
                        <a:t> 2019-Bimestre 4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$ 2.216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-$ 5.991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764"/>
                          </a:solidFill>
                          <a:effectLst/>
                          <a:latin typeface="Calibri" panose="020F0502020204030204" pitchFamily="34" charset="0"/>
                        </a:rPr>
                        <a:t>-$ 2.206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-$ 502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-$ 6.497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1215379077"/>
                  </a:ext>
                </a:extLst>
              </a:tr>
              <a:tr h="169206">
                <a:tc>
                  <a:txBody>
                    <a:bodyPr/>
                    <a:lstStyle/>
                    <a:p>
                      <a:pPr algn="ctr" rtl="0" fontAlgn="ctr"/>
                      <a:r>
                        <a:rPr lang="es-CO" sz="1000" b="0" i="0" u="none" strike="noStrike">
                          <a:solidFill>
                            <a:srgbClr val="203764"/>
                          </a:solidFill>
                          <a:effectLst/>
                          <a:latin typeface="Calibri" panose="020F0502020204030204" pitchFamily="34" charset="0"/>
                        </a:rPr>
                        <a:t> 2019-Bimestre 5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-$ 743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764"/>
                          </a:solidFill>
                          <a:effectLst/>
                          <a:latin typeface="Calibri" panose="020F0502020204030204" pitchFamily="34" charset="0"/>
                        </a:rPr>
                        <a:t>-$ 5.918</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-$ 1.769</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-$ 353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-$ 680</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-$ 9.464</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3133900891"/>
                  </a:ext>
                </a:extLst>
              </a:tr>
              <a:tr h="169206">
                <a:tc>
                  <a:txBody>
                    <a:bodyPr/>
                    <a:lstStyle/>
                    <a:p>
                      <a:pPr algn="ctr" rtl="0" fontAlgn="ctr"/>
                      <a:r>
                        <a:rPr lang="es-CO" sz="1000" b="0" i="0" u="none" strike="noStrike">
                          <a:solidFill>
                            <a:srgbClr val="203764"/>
                          </a:solidFill>
                          <a:effectLst/>
                          <a:latin typeface="Calibri" panose="020F0502020204030204" pitchFamily="34" charset="0"/>
                        </a:rPr>
                        <a:t> 2019-Bimestre 6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$ 719</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-$ 6.103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-$ 1.766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-$ 333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-$ 768</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-$ 8.250</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2090689070"/>
                  </a:ext>
                </a:extLst>
              </a:tr>
              <a:tr h="169206">
                <a:tc>
                  <a:txBody>
                    <a:bodyPr/>
                    <a:lstStyle/>
                    <a:p>
                      <a:pPr algn="ctr" rtl="0" fontAlgn="ctr"/>
                      <a:r>
                        <a:rPr lang="es-CO" sz="1000" b="0" i="0" u="none" strike="noStrike">
                          <a:solidFill>
                            <a:srgbClr val="203764"/>
                          </a:solidFill>
                          <a:effectLst/>
                          <a:latin typeface="Calibri" panose="020F0502020204030204" pitchFamily="34" charset="0"/>
                        </a:rPr>
                        <a:t> 2020-Bimestre 1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$ 685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-$ 6.356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764"/>
                          </a:solidFill>
                          <a:effectLst/>
                          <a:latin typeface="Calibri" panose="020F0502020204030204" pitchFamily="34" charset="0"/>
                        </a:rPr>
                        <a:t>-$ 1.823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-$ 344</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-$ 767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-$ 8.605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259705344"/>
                  </a:ext>
                </a:extLst>
              </a:tr>
              <a:tr h="169206">
                <a:tc>
                  <a:txBody>
                    <a:bodyPr/>
                    <a:lstStyle/>
                    <a:p>
                      <a:pPr algn="ctr" rtl="0" fontAlgn="ctr"/>
                      <a:r>
                        <a:rPr lang="es-CO" sz="1000" b="0" i="0" u="none" strike="noStrike">
                          <a:solidFill>
                            <a:srgbClr val="203764"/>
                          </a:solidFill>
                          <a:effectLst/>
                          <a:latin typeface="Calibri" panose="020F0502020204030204" pitchFamily="34" charset="0"/>
                        </a:rPr>
                        <a:t> 2020-Bimestre 2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$ 858</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-$ 7.283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-$ 2.094</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-$ 239</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-$ 788</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-$ 9.547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592479679"/>
                  </a:ext>
                </a:extLst>
              </a:tr>
              <a:tr h="169206">
                <a:tc>
                  <a:txBody>
                    <a:bodyPr/>
                    <a:lstStyle/>
                    <a:p>
                      <a:pPr algn="ctr" rtl="0" fontAlgn="ctr"/>
                      <a:r>
                        <a:rPr lang="es-CO" sz="1000" b="0" i="0" u="none" strike="noStrike" dirty="0">
                          <a:solidFill>
                            <a:srgbClr val="203764"/>
                          </a:solidFill>
                          <a:effectLst/>
                          <a:latin typeface="Calibri" panose="020F0502020204030204" pitchFamily="34" charset="0"/>
                        </a:rPr>
                        <a:t> 2020-Bimestre 3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764"/>
                          </a:solidFill>
                          <a:effectLst/>
                          <a:latin typeface="Calibri" panose="020F0502020204030204" pitchFamily="34" charset="0"/>
                        </a:rPr>
                        <a:t>$ 566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-$ 6.957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764"/>
                          </a:solidFill>
                          <a:effectLst/>
                          <a:latin typeface="Calibri" panose="020F0502020204030204" pitchFamily="34" charset="0"/>
                        </a:rPr>
                        <a:t>-$ 2.077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-$ 433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-$ 831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-$ 9.733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1445868121"/>
                  </a:ext>
                </a:extLst>
              </a:tr>
              <a:tr h="169206">
                <a:tc>
                  <a:txBody>
                    <a:bodyPr/>
                    <a:lstStyle/>
                    <a:p>
                      <a:pPr algn="ctr" rtl="0" fontAlgn="ctr"/>
                      <a:r>
                        <a:rPr lang="es-CO" sz="1000" b="0" i="0" u="none" strike="noStrike" dirty="0">
                          <a:solidFill>
                            <a:srgbClr val="203764"/>
                          </a:solidFill>
                          <a:effectLst/>
                          <a:latin typeface="Calibri" panose="020F0502020204030204" pitchFamily="34" charset="0"/>
                        </a:rPr>
                        <a:t> 2020-Bimestre 4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$ 326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-$ 7.187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764"/>
                          </a:solidFill>
                          <a:effectLst/>
                          <a:latin typeface="Calibri" panose="020F0502020204030204" pitchFamily="34" charset="0"/>
                        </a:rPr>
                        <a:t>-$ 2.201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764"/>
                          </a:solidFill>
                          <a:effectLst/>
                          <a:latin typeface="Calibri" panose="020F0502020204030204" pitchFamily="34" charset="0"/>
                        </a:rPr>
                        <a:t>-$ 485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-$ 857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-$ 10.404</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1653033944"/>
                  </a:ext>
                </a:extLst>
              </a:tr>
              <a:tr h="169206">
                <a:tc>
                  <a:txBody>
                    <a:bodyPr/>
                    <a:lstStyle/>
                    <a:p>
                      <a:pPr algn="ctr" rtl="0" fontAlgn="ctr"/>
                      <a:r>
                        <a:rPr lang="es-CO" sz="1000" b="0" i="0" u="none" strike="noStrike">
                          <a:solidFill>
                            <a:srgbClr val="203764"/>
                          </a:solidFill>
                          <a:effectLst/>
                          <a:latin typeface="Calibri" panose="020F0502020204030204" pitchFamily="34" charset="0"/>
                        </a:rPr>
                        <a:t> 2020-Bimestre 5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$ 316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-$ 6.881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764"/>
                          </a:solidFill>
                          <a:effectLst/>
                          <a:latin typeface="Calibri" panose="020F0502020204030204" pitchFamily="34" charset="0"/>
                        </a:rPr>
                        <a:t>-$ 2.462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-$ 328</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-$ 864</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-$ 10.219</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3660467609"/>
                  </a:ext>
                </a:extLst>
              </a:tr>
              <a:tr h="169206">
                <a:tc>
                  <a:txBody>
                    <a:bodyPr/>
                    <a:lstStyle/>
                    <a:p>
                      <a:pPr algn="ctr" rtl="0" fontAlgn="ctr"/>
                      <a:r>
                        <a:rPr lang="es-CO" sz="1000" b="0" i="0" u="none" strike="noStrike">
                          <a:solidFill>
                            <a:srgbClr val="203764"/>
                          </a:solidFill>
                          <a:effectLst/>
                          <a:latin typeface="Calibri" panose="020F0502020204030204" pitchFamily="34" charset="0"/>
                        </a:rPr>
                        <a:t> 2020-Bimestre 6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764"/>
                          </a:solidFill>
                          <a:effectLst/>
                          <a:latin typeface="Calibri" panose="020F0502020204030204" pitchFamily="34" charset="0"/>
                        </a:rPr>
                        <a:t>$ 328</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-$ 7.156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-$ 2.246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764"/>
                          </a:solidFill>
                          <a:effectLst/>
                          <a:latin typeface="Calibri" panose="020F0502020204030204" pitchFamily="34" charset="0"/>
                        </a:rPr>
                        <a:t>-$ 469</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764"/>
                          </a:solidFill>
                          <a:effectLst/>
                          <a:latin typeface="Calibri" panose="020F0502020204030204" pitchFamily="34" charset="0"/>
                        </a:rPr>
                        <a:t>-$ 891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-$ 10.435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1661263448"/>
                  </a:ext>
                </a:extLst>
              </a:tr>
              <a:tr h="169206">
                <a:tc>
                  <a:txBody>
                    <a:bodyPr/>
                    <a:lstStyle/>
                    <a:p>
                      <a:pPr algn="ctr" rtl="0" fontAlgn="ctr"/>
                      <a:r>
                        <a:rPr lang="es-CO" sz="1000" b="0" i="0" u="none" strike="noStrike">
                          <a:solidFill>
                            <a:srgbClr val="203764"/>
                          </a:solidFill>
                          <a:effectLst/>
                          <a:latin typeface="Calibri" panose="020F0502020204030204" pitchFamily="34" charset="0"/>
                        </a:rPr>
                        <a:t> 2021-Bimestre 1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$ 76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764"/>
                          </a:solidFill>
                          <a:effectLst/>
                          <a:latin typeface="Calibri" panose="020F0502020204030204" pitchFamily="34" charset="0"/>
                        </a:rPr>
                        <a:t>-$ 7.744</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-$ 2.342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764"/>
                          </a:solidFill>
                          <a:effectLst/>
                          <a:latin typeface="Calibri" panose="020F0502020204030204" pitchFamily="34" charset="0"/>
                        </a:rPr>
                        <a:t>-$ 342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-$ 997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-$ 11.349</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39752818"/>
                  </a:ext>
                </a:extLst>
              </a:tr>
              <a:tr h="169206">
                <a:tc>
                  <a:txBody>
                    <a:bodyPr/>
                    <a:lstStyle/>
                    <a:p>
                      <a:pPr algn="ctr" rtl="0" fontAlgn="ctr"/>
                      <a:r>
                        <a:rPr lang="es-CO" sz="1000" b="0" i="0" u="none" strike="noStrike">
                          <a:solidFill>
                            <a:srgbClr val="203764"/>
                          </a:solidFill>
                          <a:effectLst/>
                          <a:latin typeface="Calibri" panose="020F0502020204030204" pitchFamily="34" charset="0"/>
                        </a:rPr>
                        <a:t> 2021-Bimestre 2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-$ 88</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-$ 8.160</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764"/>
                          </a:solidFill>
                          <a:effectLst/>
                          <a:latin typeface="Calibri" panose="020F0502020204030204" pitchFamily="34" charset="0"/>
                        </a:rPr>
                        <a:t>-$ 2.197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764"/>
                          </a:solidFill>
                          <a:effectLst/>
                          <a:latin typeface="Calibri" panose="020F0502020204030204" pitchFamily="34" charset="0"/>
                        </a:rPr>
                        <a:t>-$ 656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764"/>
                          </a:solidFill>
                          <a:effectLst/>
                          <a:latin typeface="Calibri" panose="020F0502020204030204" pitchFamily="34" charset="0"/>
                        </a:rPr>
                        <a:t>-$ 1.053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-$ 12.154</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1262882808"/>
                  </a:ext>
                </a:extLst>
              </a:tr>
              <a:tr h="169206">
                <a:tc>
                  <a:txBody>
                    <a:bodyPr/>
                    <a:lstStyle/>
                    <a:p>
                      <a:pPr algn="ctr" rtl="0" fontAlgn="ctr"/>
                      <a:r>
                        <a:rPr lang="es-CO" sz="1000" b="0" i="0" u="none" strike="noStrike">
                          <a:solidFill>
                            <a:srgbClr val="203764"/>
                          </a:solidFill>
                          <a:effectLst/>
                          <a:latin typeface="Calibri" panose="020F0502020204030204" pitchFamily="34" charset="0"/>
                        </a:rPr>
                        <a:t> 2021-Bimestre 3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-$ 9.705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-$ 2.936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764"/>
                          </a:solidFill>
                          <a:effectLst/>
                          <a:latin typeface="Calibri" panose="020F0502020204030204" pitchFamily="34" charset="0"/>
                        </a:rPr>
                        <a:t>-$ 625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-$ 1.154</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764"/>
                          </a:solidFill>
                          <a:effectLst/>
                          <a:latin typeface="Calibri" panose="020F0502020204030204" pitchFamily="34" charset="0"/>
                        </a:rPr>
                        <a:t>-$ 14.421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4103581528"/>
                  </a:ext>
                </a:extLst>
              </a:tr>
              <a:tr h="169206">
                <a:tc>
                  <a:txBody>
                    <a:bodyPr/>
                    <a:lstStyle/>
                    <a:p>
                      <a:pPr algn="ctr" rtl="0" fontAlgn="ctr"/>
                      <a:r>
                        <a:rPr lang="es-CO" sz="1000" b="0" i="0" u="none" strike="noStrike">
                          <a:solidFill>
                            <a:srgbClr val="203764"/>
                          </a:solidFill>
                          <a:effectLst/>
                          <a:latin typeface="Calibri" panose="020F0502020204030204" pitchFamily="34" charset="0"/>
                        </a:rPr>
                        <a:t> 2021-Bimestre 4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$ 257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-$ 7.183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-$ 2.699</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-$ 511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-$ 1.314</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764"/>
                          </a:solidFill>
                          <a:effectLst/>
                          <a:latin typeface="Calibri" panose="020F0502020204030204" pitchFamily="34" charset="0"/>
                        </a:rPr>
                        <a:t>-$ 11.450</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2146942766"/>
                  </a:ext>
                </a:extLst>
              </a:tr>
              <a:tr h="169206">
                <a:tc>
                  <a:txBody>
                    <a:bodyPr/>
                    <a:lstStyle/>
                    <a:p>
                      <a:pPr algn="ctr" rtl="0" fontAlgn="ctr"/>
                      <a:r>
                        <a:rPr lang="es-CO" sz="1000" b="0" i="0" u="none" strike="noStrike">
                          <a:solidFill>
                            <a:srgbClr val="203764"/>
                          </a:solidFill>
                          <a:effectLst/>
                          <a:latin typeface="Calibri" panose="020F0502020204030204" pitchFamily="34" charset="0"/>
                        </a:rPr>
                        <a:t> 2021-Bimestre 5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-$ 6.535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-$ 2.382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-$ 23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764"/>
                          </a:solidFill>
                          <a:effectLst/>
                          <a:latin typeface="Calibri" panose="020F0502020204030204" pitchFamily="34" charset="0"/>
                        </a:rPr>
                        <a:t>-$ 1.206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764"/>
                          </a:solidFill>
                          <a:effectLst/>
                          <a:latin typeface="Calibri" panose="020F0502020204030204" pitchFamily="34" charset="0"/>
                        </a:rPr>
                        <a:t>-$ 10.131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3076600272"/>
                  </a:ext>
                </a:extLst>
              </a:tr>
              <a:tr h="169206">
                <a:tc>
                  <a:txBody>
                    <a:bodyPr/>
                    <a:lstStyle/>
                    <a:p>
                      <a:pPr algn="ctr" rtl="0" fontAlgn="ctr"/>
                      <a:r>
                        <a:rPr lang="es-CO" sz="1000" b="0" i="0" u="none" strike="noStrike">
                          <a:solidFill>
                            <a:srgbClr val="203764"/>
                          </a:solidFill>
                          <a:effectLst/>
                          <a:latin typeface="Calibri" panose="020F0502020204030204" pitchFamily="34" charset="0"/>
                        </a:rPr>
                        <a:t> 2021-Bimestre 6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764"/>
                          </a:solidFill>
                          <a:effectLst/>
                          <a:latin typeface="Calibri" panose="020F0502020204030204" pitchFamily="34" charset="0"/>
                        </a:rPr>
                        <a:t>-$ 269</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-$ 6.975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-$ 2.590</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764"/>
                          </a:solidFill>
                          <a:effectLst/>
                          <a:latin typeface="Calibri" panose="020F0502020204030204" pitchFamily="34" charset="0"/>
                        </a:rPr>
                        <a:t>-$ 196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764"/>
                          </a:solidFill>
                          <a:effectLst/>
                          <a:latin typeface="Calibri" panose="020F0502020204030204" pitchFamily="34" charset="0"/>
                        </a:rPr>
                        <a:t>-$ 1.221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764"/>
                          </a:solidFill>
                          <a:effectLst/>
                          <a:latin typeface="Calibri" panose="020F0502020204030204" pitchFamily="34" charset="0"/>
                        </a:rPr>
                        <a:t>-$ 11.250</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1583277382"/>
                  </a:ext>
                </a:extLst>
              </a:tr>
              <a:tr h="169206">
                <a:tc>
                  <a:txBody>
                    <a:bodyPr/>
                    <a:lstStyle/>
                    <a:p>
                      <a:pPr algn="ctr" rtl="0" fontAlgn="ctr"/>
                      <a:r>
                        <a:rPr lang="es-CO" sz="1000" b="0" i="0" u="none" strike="noStrike">
                          <a:solidFill>
                            <a:srgbClr val="203764"/>
                          </a:solidFill>
                          <a:effectLst/>
                          <a:latin typeface="Calibri" panose="020F0502020204030204" pitchFamily="34" charset="0"/>
                        </a:rPr>
                        <a:t> 2022-Bimestre 1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$ 306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-$ 7.287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-$ 2.190</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-$ 603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-$ 1.265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764"/>
                          </a:solidFill>
                          <a:effectLst/>
                          <a:latin typeface="Calibri" panose="020F0502020204030204" pitchFamily="34" charset="0"/>
                        </a:rPr>
                        <a:t>-$ 11.039</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1726423005"/>
                  </a:ext>
                </a:extLst>
              </a:tr>
              <a:tr h="169206">
                <a:tc>
                  <a:txBody>
                    <a:bodyPr/>
                    <a:lstStyle/>
                    <a:p>
                      <a:pPr algn="ctr" rtl="0" fontAlgn="ctr"/>
                      <a:r>
                        <a:rPr lang="es-CO" sz="1000" b="0" i="0" u="none" strike="noStrike">
                          <a:solidFill>
                            <a:srgbClr val="203764"/>
                          </a:solidFill>
                          <a:effectLst/>
                          <a:latin typeface="Calibri" panose="020F0502020204030204" pitchFamily="34" charset="0"/>
                        </a:rPr>
                        <a:t> 2022-Bimestre 2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$ 71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-$ 6.996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-$ 2.050</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-$ 458</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764"/>
                          </a:solidFill>
                          <a:effectLst/>
                          <a:latin typeface="Calibri" panose="020F0502020204030204" pitchFamily="34" charset="0"/>
                        </a:rPr>
                        <a:t>-$ 1.181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764"/>
                          </a:solidFill>
                          <a:effectLst/>
                          <a:latin typeface="Calibri" panose="020F0502020204030204" pitchFamily="34" charset="0"/>
                        </a:rPr>
                        <a:t>-$ 10.615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1151176364"/>
                  </a:ext>
                </a:extLst>
              </a:tr>
              <a:tr h="169206">
                <a:tc>
                  <a:txBody>
                    <a:bodyPr/>
                    <a:lstStyle/>
                    <a:p>
                      <a:pPr algn="ctr" rtl="0" fontAlgn="ctr"/>
                      <a:r>
                        <a:rPr lang="es-CO" sz="1000" b="0" i="0" u="none" strike="noStrike">
                          <a:solidFill>
                            <a:srgbClr val="203764"/>
                          </a:solidFill>
                          <a:effectLst/>
                          <a:latin typeface="Calibri" panose="020F0502020204030204" pitchFamily="34" charset="0"/>
                        </a:rPr>
                        <a:t> 2022-Bimestre 3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$ 278</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-$ 7.651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-$ 2.018</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-$ 352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764"/>
                          </a:solidFill>
                          <a:effectLst/>
                          <a:latin typeface="Calibri" panose="020F0502020204030204" pitchFamily="34" charset="0"/>
                        </a:rPr>
                        <a:t>-$ 1.120</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764"/>
                          </a:solidFill>
                          <a:effectLst/>
                          <a:latin typeface="Calibri" panose="020F0502020204030204" pitchFamily="34" charset="0"/>
                        </a:rPr>
                        <a:t>-$ 10.862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2433580170"/>
                  </a:ext>
                </a:extLst>
              </a:tr>
              <a:tr h="169206">
                <a:tc>
                  <a:txBody>
                    <a:bodyPr/>
                    <a:lstStyle/>
                    <a:p>
                      <a:pPr algn="ctr" rtl="0" fontAlgn="ctr"/>
                      <a:r>
                        <a:rPr lang="es-CO" sz="1000" b="0" i="0" u="none" strike="noStrike">
                          <a:solidFill>
                            <a:srgbClr val="203764"/>
                          </a:solidFill>
                          <a:effectLst/>
                          <a:latin typeface="Calibri" panose="020F0502020204030204" pitchFamily="34" charset="0"/>
                        </a:rPr>
                        <a:t> 2022-Bimestre 4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-$ 325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-$ 8.323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-$ 2.110</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-$ 230</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-$ 1.597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764"/>
                          </a:solidFill>
                          <a:effectLst/>
                          <a:latin typeface="Calibri" panose="020F0502020204030204" pitchFamily="34" charset="0"/>
                        </a:rPr>
                        <a:t>-$ 12.584</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1744628112"/>
                  </a:ext>
                </a:extLst>
              </a:tr>
              <a:tr h="169206">
                <a:tc>
                  <a:txBody>
                    <a:bodyPr/>
                    <a:lstStyle/>
                    <a:p>
                      <a:pPr algn="ctr" rtl="0" fontAlgn="ctr"/>
                      <a:r>
                        <a:rPr lang="es-CO" sz="1000" b="0" i="0" u="none" strike="noStrike" dirty="0">
                          <a:solidFill>
                            <a:srgbClr val="203764"/>
                          </a:solidFill>
                          <a:effectLst/>
                          <a:latin typeface="Calibri" panose="020F0502020204030204" pitchFamily="34" charset="0"/>
                        </a:rPr>
                        <a:t> 2022-Bimestre 5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-$ 33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764"/>
                          </a:solidFill>
                          <a:effectLst/>
                          <a:latin typeface="Calibri" panose="020F0502020204030204" pitchFamily="34" charset="0"/>
                        </a:rPr>
                        <a:t>-$ 7.861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764"/>
                          </a:solidFill>
                          <a:effectLst/>
                          <a:latin typeface="Calibri" panose="020F0502020204030204" pitchFamily="34" charset="0"/>
                        </a:rPr>
                        <a:t>-$ 1.646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764"/>
                          </a:solidFill>
                          <a:effectLst/>
                          <a:latin typeface="Calibri" panose="020F0502020204030204" pitchFamily="34" charset="0"/>
                        </a:rPr>
                        <a:t>-$ 288</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764"/>
                          </a:solidFill>
                          <a:effectLst/>
                          <a:latin typeface="Calibri" panose="020F0502020204030204" pitchFamily="34" charset="0"/>
                        </a:rPr>
                        <a:t>-$ 1.005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764"/>
                          </a:solidFill>
                          <a:effectLst/>
                          <a:latin typeface="Calibri" panose="020F0502020204030204" pitchFamily="34" charset="0"/>
                        </a:rPr>
                        <a:t>-$ 10.832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1574882585"/>
                  </a:ext>
                </a:extLst>
              </a:tr>
              <a:tr h="169206">
                <a:tc>
                  <a:txBody>
                    <a:bodyPr/>
                    <a:lstStyle/>
                    <a:p>
                      <a:pPr algn="ctr" rtl="0" fontAlgn="ctr"/>
                      <a:r>
                        <a:rPr lang="es-CO" sz="1000" b="0" i="0" u="none" strike="noStrike">
                          <a:solidFill>
                            <a:srgbClr val="203764"/>
                          </a:solidFill>
                          <a:effectLst/>
                          <a:latin typeface="Calibri" panose="020F0502020204030204" pitchFamily="34" charset="0"/>
                        </a:rPr>
                        <a:t> 2022-Bimestre 6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-$ 590</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-$ 8.798</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-$ 1.883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-$ 388</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-$ 1.059</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764"/>
                          </a:solidFill>
                          <a:effectLst/>
                          <a:latin typeface="Calibri" panose="020F0502020204030204" pitchFamily="34" charset="0"/>
                        </a:rPr>
                        <a:t>-$ 12.718</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178379328"/>
                  </a:ext>
                </a:extLst>
              </a:tr>
            </a:tbl>
          </a:graphicData>
        </a:graphic>
      </p:graphicFrame>
    </p:spTree>
    <p:extLst>
      <p:ext uri="{BB962C8B-B14F-4D97-AF65-F5344CB8AC3E}">
        <p14:creationId xmlns:p14="http://schemas.microsoft.com/office/powerpoint/2010/main" val="813698267"/>
      </p:ext>
    </p:extLst>
  </p:cSld>
  <p:clrMapOvr>
    <a:masterClrMapping/>
  </p:clrMapOvr>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Conector recto 12">
            <a:extLst>
              <a:ext uri="{FF2B5EF4-FFF2-40B4-BE49-F238E27FC236}">
                <a16:creationId xmlns:a16="http://schemas.microsoft.com/office/drawing/2014/main" id="{6A6B385D-420C-47F5-8BFC-271CD26DE868}"/>
              </a:ext>
            </a:extLst>
          </p:cNvPr>
          <p:cNvCxnSpPr>
            <a:cxnSpLocks/>
          </p:cNvCxnSpPr>
          <p:nvPr/>
        </p:nvCxnSpPr>
        <p:spPr>
          <a:xfrm>
            <a:off x="88900" y="1050925"/>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12" name="Título 1">
            <a:extLst>
              <a:ext uri="{FF2B5EF4-FFF2-40B4-BE49-F238E27FC236}">
                <a16:creationId xmlns:a16="http://schemas.microsoft.com/office/drawing/2014/main" id="{471F2E79-9568-4242-BF24-5C9FBD373CDF}"/>
              </a:ext>
            </a:extLst>
          </p:cNvPr>
          <p:cNvSpPr txBox="1">
            <a:spLocks/>
          </p:cNvSpPr>
          <p:nvPr/>
        </p:nvSpPr>
        <p:spPr>
          <a:xfrm>
            <a:off x="88900" y="-35719"/>
            <a:ext cx="2490787" cy="2608263"/>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fontAlgn="auto">
              <a:spcBef>
                <a:spcPts val="0"/>
              </a:spcBef>
              <a:spcAft>
                <a:spcPts val="0"/>
              </a:spcAft>
              <a:defRPr/>
            </a:pPr>
            <a:endParaRPr lang="es-ES" sz="2400" b="1" cap="small" dirty="0">
              <a:solidFill>
                <a:srgbClr val="FFC000"/>
              </a:solidFill>
              <a:effectLst>
                <a:outerShdw blurRad="38100" dist="38100" dir="2700000" algn="tl">
                  <a:srgbClr val="000000">
                    <a:alpha val="43137"/>
                  </a:srgbClr>
                </a:outerShdw>
              </a:effectLst>
              <a:latin typeface="Candara" panose="020E0502030303020204" pitchFamily="34" charset="0"/>
            </a:endParaRPr>
          </a:p>
        </p:txBody>
      </p:sp>
      <p:sp>
        <p:nvSpPr>
          <p:cNvPr id="14" name="CuadroTexto 13">
            <a:extLst>
              <a:ext uri="{FF2B5EF4-FFF2-40B4-BE49-F238E27FC236}">
                <a16:creationId xmlns:a16="http://schemas.microsoft.com/office/drawing/2014/main" id="{A8D0A464-2520-4F21-ADC3-F46FDC350DC1}"/>
              </a:ext>
            </a:extLst>
          </p:cNvPr>
          <p:cNvSpPr txBox="1"/>
          <p:nvPr/>
        </p:nvSpPr>
        <p:spPr>
          <a:xfrm>
            <a:off x="1622425" y="87313"/>
            <a:ext cx="9880600" cy="892175"/>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a:defRPr/>
            </a:pPr>
            <a:r>
              <a:rPr lang="es-CO" sz="1600" b="0" dirty="0">
                <a:solidFill>
                  <a:schemeClr val="accent1">
                    <a:lumMod val="50000"/>
                  </a:schemeClr>
                </a:solidFill>
              </a:rPr>
              <a:t>Subsidios Y Contribuciones Consolidado De Marzo 2018 A Noviembre 2024</a:t>
            </a:r>
            <a:endParaRPr lang="es-ES" sz="1600" b="0" dirty="0">
              <a:solidFill>
                <a:schemeClr val="accent1">
                  <a:lumMod val="50000"/>
                </a:schemeClr>
              </a:solidFill>
            </a:endParaRPr>
          </a:p>
        </p:txBody>
      </p:sp>
      <p:pic>
        <p:nvPicPr>
          <p:cNvPr id="27653" name="Imagen 15">
            <a:extLst>
              <a:ext uri="{FF2B5EF4-FFF2-40B4-BE49-F238E27FC236}">
                <a16:creationId xmlns:a16="http://schemas.microsoft.com/office/drawing/2014/main" id="{58075C24-351A-4903-803E-6B6AF2B8F413}"/>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88975" y="87313"/>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CuadroTexto 7">
            <a:extLst>
              <a:ext uri="{FF2B5EF4-FFF2-40B4-BE49-F238E27FC236}">
                <a16:creationId xmlns:a16="http://schemas.microsoft.com/office/drawing/2014/main" id="{0CE143CA-0C5C-484E-9C62-8A69DDD1381D}"/>
              </a:ext>
            </a:extLst>
          </p:cNvPr>
          <p:cNvSpPr txBox="1"/>
          <p:nvPr/>
        </p:nvSpPr>
        <p:spPr>
          <a:xfrm>
            <a:off x="259556" y="2940449"/>
            <a:ext cx="1255425" cy="430887"/>
          </a:xfrm>
          <a:prstGeom prst="rect">
            <a:avLst/>
          </a:prstGeom>
          <a:noFill/>
        </p:spPr>
        <p:txBody>
          <a:bodyPr wrap="square">
            <a:spAutoFit/>
          </a:bodyPr>
          <a:lstStyle/>
          <a:p>
            <a:pPr algn="ctr" eaLnBrk="1" fontAlgn="auto" hangingPunct="1">
              <a:spcBef>
                <a:spcPts val="0"/>
              </a:spcBef>
              <a:spcAft>
                <a:spcPts val="0"/>
              </a:spcAft>
              <a:defRPr/>
            </a:pPr>
            <a:r>
              <a:rPr lang="es-CO" sz="1100" i="1" dirty="0">
                <a:solidFill>
                  <a:schemeClr val="accent1">
                    <a:lumMod val="50000"/>
                  </a:schemeClr>
                </a:solidFill>
                <a:latin typeface="+mn-lt"/>
              </a:rPr>
              <a:t>*Cifras en millones de pesos</a:t>
            </a:r>
          </a:p>
        </p:txBody>
      </p:sp>
      <p:sp>
        <p:nvSpPr>
          <p:cNvPr id="10" name="CuadroTexto 4">
            <a:extLst>
              <a:ext uri="{FF2B5EF4-FFF2-40B4-BE49-F238E27FC236}">
                <a16:creationId xmlns:a16="http://schemas.microsoft.com/office/drawing/2014/main" id="{749957CF-0F54-4AC1-A0E5-869D39707F32}"/>
              </a:ext>
            </a:extLst>
          </p:cNvPr>
          <p:cNvSpPr txBox="1">
            <a:spLocks noChangeArrowheads="1"/>
          </p:cNvSpPr>
          <p:nvPr/>
        </p:nvSpPr>
        <p:spPr bwMode="auto">
          <a:xfrm>
            <a:off x="-269369" y="6509077"/>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a:t>
            </a:r>
          </a:p>
        </p:txBody>
      </p:sp>
      <p:graphicFrame>
        <p:nvGraphicFramePr>
          <p:cNvPr id="3" name="Tabla 2">
            <a:extLst>
              <a:ext uri="{FF2B5EF4-FFF2-40B4-BE49-F238E27FC236}">
                <a16:creationId xmlns:a16="http://schemas.microsoft.com/office/drawing/2014/main" id="{CF896308-985F-097A-9F1E-990D6792048B}"/>
              </a:ext>
            </a:extLst>
          </p:cNvPr>
          <p:cNvGraphicFramePr>
            <a:graphicFrameLocks noGrp="1"/>
          </p:cNvGraphicFramePr>
          <p:nvPr/>
        </p:nvGraphicFramePr>
        <p:xfrm>
          <a:off x="1622426" y="1709995"/>
          <a:ext cx="9632385" cy="2575468"/>
        </p:xfrm>
        <a:graphic>
          <a:graphicData uri="http://schemas.openxmlformats.org/drawingml/2006/table">
            <a:tbl>
              <a:tblPr/>
              <a:tblGrid>
                <a:gridCol w="1376055">
                  <a:extLst>
                    <a:ext uri="{9D8B030D-6E8A-4147-A177-3AD203B41FA5}">
                      <a16:colId xmlns:a16="http://schemas.microsoft.com/office/drawing/2014/main" val="3535244011"/>
                    </a:ext>
                  </a:extLst>
                </a:gridCol>
                <a:gridCol w="1376055">
                  <a:extLst>
                    <a:ext uri="{9D8B030D-6E8A-4147-A177-3AD203B41FA5}">
                      <a16:colId xmlns:a16="http://schemas.microsoft.com/office/drawing/2014/main" val="2659579197"/>
                    </a:ext>
                  </a:extLst>
                </a:gridCol>
                <a:gridCol w="1376055">
                  <a:extLst>
                    <a:ext uri="{9D8B030D-6E8A-4147-A177-3AD203B41FA5}">
                      <a16:colId xmlns:a16="http://schemas.microsoft.com/office/drawing/2014/main" val="2241343420"/>
                    </a:ext>
                  </a:extLst>
                </a:gridCol>
                <a:gridCol w="1376055">
                  <a:extLst>
                    <a:ext uri="{9D8B030D-6E8A-4147-A177-3AD203B41FA5}">
                      <a16:colId xmlns:a16="http://schemas.microsoft.com/office/drawing/2014/main" val="2150178926"/>
                    </a:ext>
                  </a:extLst>
                </a:gridCol>
                <a:gridCol w="1376055">
                  <a:extLst>
                    <a:ext uri="{9D8B030D-6E8A-4147-A177-3AD203B41FA5}">
                      <a16:colId xmlns:a16="http://schemas.microsoft.com/office/drawing/2014/main" val="2530915260"/>
                    </a:ext>
                  </a:extLst>
                </a:gridCol>
                <a:gridCol w="1376055">
                  <a:extLst>
                    <a:ext uri="{9D8B030D-6E8A-4147-A177-3AD203B41FA5}">
                      <a16:colId xmlns:a16="http://schemas.microsoft.com/office/drawing/2014/main" val="1829186031"/>
                    </a:ext>
                  </a:extLst>
                </a:gridCol>
                <a:gridCol w="1376055">
                  <a:extLst>
                    <a:ext uri="{9D8B030D-6E8A-4147-A177-3AD203B41FA5}">
                      <a16:colId xmlns:a16="http://schemas.microsoft.com/office/drawing/2014/main" val="887807614"/>
                    </a:ext>
                  </a:extLst>
                </a:gridCol>
              </a:tblGrid>
              <a:tr h="183962">
                <a:tc>
                  <a:txBody>
                    <a:bodyPr/>
                    <a:lstStyle/>
                    <a:p>
                      <a:pPr algn="ctr" rtl="0" fontAlgn="ctr"/>
                      <a:r>
                        <a:rPr lang="es-CO" sz="1000" b="1" i="0" u="none" strike="noStrike">
                          <a:solidFill>
                            <a:srgbClr val="203764"/>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764"/>
                          </a:solidFill>
                          <a:effectLst/>
                          <a:latin typeface="Calibri" panose="020F0502020204030204" pitchFamily="34" charset="0"/>
                        </a:rPr>
                        <a:t>ASE1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764"/>
                          </a:solidFill>
                          <a:effectLst/>
                          <a:latin typeface="Calibri" panose="020F0502020204030204" pitchFamily="34" charset="0"/>
                        </a:rPr>
                        <a:t>ASE2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764"/>
                          </a:solidFill>
                          <a:effectLst/>
                          <a:latin typeface="Calibri" panose="020F0502020204030204" pitchFamily="34" charset="0"/>
                        </a:rPr>
                        <a:t>ASE3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764"/>
                          </a:solidFill>
                          <a:effectLst/>
                          <a:latin typeface="Calibri" panose="020F0502020204030204" pitchFamily="34" charset="0"/>
                        </a:rPr>
                        <a:t>ASE4</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764"/>
                          </a:solidFill>
                          <a:effectLst/>
                          <a:latin typeface="Calibri" panose="020F0502020204030204" pitchFamily="34" charset="0"/>
                        </a:rPr>
                        <a:t>ASE5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764"/>
                          </a:solidFill>
                          <a:effectLst/>
                          <a:latin typeface="Calibri" panose="020F0502020204030204" pitchFamily="34" charset="0"/>
                        </a:rPr>
                        <a:t>Total</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extLst>
                  <a:ext uri="{0D108BD9-81ED-4DB2-BD59-A6C34878D82A}">
                    <a16:rowId xmlns:a16="http://schemas.microsoft.com/office/drawing/2014/main" val="1107857952"/>
                  </a:ext>
                </a:extLst>
              </a:tr>
              <a:tr h="183962">
                <a:tc>
                  <a:txBody>
                    <a:bodyPr/>
                    <a:lstStyle/>
                    <a:p>
                      <a:pPr algn="ctr" rtl="0" fontAlgn="ctr"/>
                      <a:r>
                        <a:rPr lang="es-CO" sz="1000" b="0" i="0" u="none" strike="noStrike" dirty="0">
                          <a:solidFill>
                            <a:srgbClr val="203764"/>
                          </a:solidFill>
                          <a:effectLst/>
                          <a:latin typeface="Calibri" panose="020F0502020204030204" pitchFamily="34" charset="0"/>
                        </a:rPr>
                        <a:t> 2023-Bimestre 1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-$ 33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-$ 8.293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-$ 2.157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-$ 411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-$ 1.207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-$ 12.101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1507355658"/>
                  </a:ext>
                </a:extLst>
              </a:tr>
              <a:tr h="183962">
                <a:tc>
                  <a:txBody>
                    <a:bodyPr/>
                    <a:lstStyle/>
                    <a:p>
                      <a:pPr algn="ctr" rtl="0" fontAlgn="ctr"/>
                      <a:r>
                        <a:rPr lang="es-CO" sz="1000" b="0" i="0" u="none" strike="noStrike" dirty="0">
                          <a:solidFill>
                            <a:srgbClr val="203764"/>
                          </a:solidFill>
                          <a:effectLst/>
                          <a:latin typeface="Calibri" panose="020F0502020204030204" pitchFamily="34" charset="0"/>
                        </a:rPr>
                        <a:t> 2023-Bimestre 2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-$ 1.526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-$ 9.137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-$ 2.381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-$ 476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-$ 1.903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-$ 15.422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2173678110"/>
                  </a:ext>
                </a:extLst>
              </a:tr>
              <a:tr h="183962">
                <a:tc>
                  <a:txBody>
                    <a:bodyPr/>
                    <a:lstStyle/>
                    <a:p>
                      <a:pPr algn="ctr" rtl="0" fontAlgn="ctr"/>
                      <a:r>
                        <a:rPr lang="es-CO" sz="1000" b="0" i="0" u="none" strike="noStrike">
                          <a:solidFill>
                            <a:srgbClr val="203764"/>
                          </a:solidFill>
                          <a:effectLst/>
                          <a:latin typeface="Calibri" panose="020F0502020204030204" pitchFamily="34" charset="0"/>
                        </a:rPr>
                        <a:t> 2023-Bimestre 3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-$ 1.506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-$ 9.689</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-$ 2.464</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-$ 447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-$ 1.760</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-$ 15.867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2719859959"/>
                  </a:ext>
                </a:extLst>
              </a:tr>
              <a:tr h="183962">
                <a:tc>
                  <a:txBody>
                    <a:bodyPr/>
                    <a:lstStyle/>
                    <a:p>
                      <a:pPr algn="ctr" rtl="0" fontAlgn="ctr"/>
                      <a:r>
                        <a:rPr lang="es-CO" sz="1000" b="0" i="0" u="none" strike="noStrike">
                          <a:solidFill>
                            <a:srgbClr val="203764"/>
                          </a:solidFill>
                          <a:effectLst/>
                          <a:latin typeface="Calibri" panose="020F0502020204030204" pitchFamily="34" charset="0"/>
                        </a:rPr>
                        <a:t> 2023-Bimestre 4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$ 849</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-$ 8.736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-$ 2.226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-$ 394</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-$ 877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-$ 11.385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347015844"/>
                  </a:ext>
                </a:extLst>
              </a:tr>
              <a:tr h="183962">
                <a:tc>
                  <a:txBody>
                    <a:bodyPr/>
                    <a:lstStyle/>
                    <a:p>
                      <a:pPr algn="ctr" rtl="0" fontAlgn="ctr"/>
                      <a:r>
                        <a:rPr lang="es-CO" sz="1000" b="0" i="0" u="none" strike="noStrike">
                          <a:solidFill>
                            <a:srgbClr val="203764"/>
                          </a:solidFill>
                          <a:effectLst/>
                          <a:latin typeface="Calibri" panose="020F0502020204030204" pitchFamily="34" charset="0"/>
                        </a:rPr>
                        <a:t> 2023-Bimestre 5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764"/>
                          </a:solidFill>
                          <a:effectLst/>
                          <a:latin typeface="Calibri" panose="020F0502020204030204" pitchFamily="34" charset="0"/>
                        </a:rPr>
                        <a:t>-$ 2.192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-$ 10.083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-$ 2.374</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-$ 351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-$ 1.871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-$ 16.870</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3582463676"/>
                  </a:ext>
                </a:extLst>
              </a:tr>
              <a:tr h="183962">
                <a:tc>
                  <a:txBody>
                    <a:bodyPr/>
                    <a:lstStyle/>
                    <a:p>
                      <a:pPr algn="ctr" rtl="0" fontAlgn="ctr"/>
                      <a:r>
                        <a:rPr lang="es-CO" sz="1000" b="0" i="0" u="none" strike="noStrike">
                          <a:solidFill>
                            <a:srgbClr val="203764"/>
                          </a:solidFill>
                          <a:effectLst/>
                          <a:latin typeface="Calibri" panose="020F0502020204030204" pitchFamily="34" charset="0"/>
                        </a:rPr>
                        <a:t> 2023-Bimestre 6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-$ 1.235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-$ 10.222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-$ 2.638</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-$ 462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-$ 1.480</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-$ 16.037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2008165665"/>
                  </a:ext>
                </a:extLst>
              </a:tr>
              <a:tr h="183962">
                <a:tc>
                  <a:txBody>
                    <a:bodyPr/>
                    <a:lstStyle/>
                    <a:p>
                      <a:pPr algn="ctr" rtl="0" fontAlgn="ctr"/>
                      <a:r>
                        <a:rPr lang="es-CO" sz="1000" b="0" i="0" u="none" strike="noStrike">
                          <a:solidFill>
                            <a:srgbClr val="203764"/>
                          </a:solidFill>
                          <a:effectLst/>
                          <a:latin typeface="Calibri" panose="020F0502020204030204" pitchFamily="34" charset="0"/>
                        </a:rPr>
                        <a:t> 2024-Bimestre 1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764"/>
                          </a:solidFill>
                          <a:effectLst/>
                          <a:latin typeface="Calibri" panose="020F0502020204030204" pitchFamily="34" charset="0"/>
                        </a:rPr>
                        <a:t>-$ 1.939</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-$ 11.913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-$ 3.105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-$ 861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-$ 1.657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-$ 19.475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3917552926"/>
                  </a:ext>
                </a:extLst>
              </a:tr>
              <a:tr h="183962">
                <a:tc>
                  <a:txBody>
                    <a:bodyPr/>
                    <a:lstStyle/>
                    <a:p>
                      <a:pPr algn="ctr" rtl="0" fontAlgn="ctr"/>
                      <a:r>
                        <a:rPr lang="es-CO" sz="1000" b="0" i="0" u="none" strike="noStrike">
                          <a:solidFill>
                            <a:srgbClr val="203764"/>
                          </a:solidFill>
                          <a:effectLst/>
                          <a:latin typeface="Calibri" panose="020F0502020204030204" pitchFamily="34" charset="0"/>
                        </a:rPr>
                        <a:t> 2024-Bimestre 2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-$ 1.491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764"/>
                          </a:solidFill>
                          <a:effectLst/>
                          <a:latin typeface="Calibri" panose="020F0502020204030204" pitchFamily="34" charset="0"/>
                        </a:rPr>
                        <a:t>-$ 11.193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-$ 3.276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-$ 866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-$ 1.775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-$ 18.601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3492774190"/>
                  </a:ext>
                </a:extLst>
              </a:tr>
              <a:tr h="183962">
                <a:tc>
                  <a:txBody>
                    <a:bodyPr/>
                    <a:lstStyle/>
                    <a:p>
                      <a:pPr algn="ctr" rtl="0" fontAlgn="ctr"/>
                      <a:r>
                        <a:rPr lang="es-CO" sz="1000" b="0" i="0" u="none" strike="noStrike">
                          <a:solidFill>
                            <a:srgbClr val="203764"/>
                          </a:solidFill>
                          <a:effectLst/>
                          <a:latin typeface="Calibri" panose="020F0502020204030204" pitchFamily="34" charset="0"/>
                        </a:rPr>
                        <a:t> 2024-Bimestre 3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-$ 916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-$ 11.874</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764"/>
                          </a:solidFill>
                          <a:effectLst/>
                          <a:latin typeface="Calibri" panose="020F0502020204030204" pitchFamily="34" charset="0"/>
                        </a:rPr>
                        <a:t>-$ 3.335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-$ 965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-$ 1.775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-$ 18.865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4253025329"/>
                  </a:ext>
                </a:extLst>
              </a:tr>
              <a:tr h="183962">
                <a:tc>
                  <a:txBody>
                    <a:bodyPr/>
                    <a:lstStyle/>
                    <a:p>
                      <a:pPr algn="ctr" rtl="0" fontAlgn="ctr"/>
                      <a:r>
                        <a:rPr lang="es-CO" sz="1000" b="0" i="0" u="none" strike="noStrike">
                          <a:solidFill>
                            <a:srgbClr val="203764"/>
                          </a:solidFill>
                          <a:effectLst/>
                          <a:latin typeface="Calibri" panose="020F0502020204030204" pitchFamily="34" charset="0"/>
                        </a:rPr>
                        <a:t> 2024-Bimestre 4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-$ 2.601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-$ 11.713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764"/>
                          </a:solidFill>
                          <a:effectLst/>
                          <a:latin typeface="Calibri" panose="020F0502020204030204" pitchFamily="34" charset="0"/>
                        </a:rPr>
                        <a:t>-$ 3.538</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764"/>
                          </a:solidFill>
                          <a:effectLst/>
                          <a:latin typeface="Calibri" panose="020F0502020204030204" pitchFamily="34" charset="0"/>
                        </a:rPr>
                        <a:t>-$ 992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764"/>
                          </a:solidFill>
                          <a:effectLst/>
                          <a:latin typeface="Calibri" panose="020F0502020204030204" pitchFamily="34" charset="0"/>
                        </a:rPr>
                        <a:t>-$ 1.860</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764"/>
                          </a:solidFill>
                          <a:effectLst/>
                          <a:latin typeface="Calibri" panose="020F0502020204030204" pitchFamily="34" charset="0"/>
                        </a:rPr>
                        <a:t>-$ 20.705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751127694"/>
                  </a:ext>
                </a:extLst>
              </a:tr>
              <a:tr h="183962">
                <a:tc>
                  <a:txBody>
                    <a:bodyPr/>
                    <a:lstStyle/>
                    <a:p>
                      <a:pPr algn="ctr" rtl="0" fontAlgn="ctr"/>
                      <a:r>
                        <a:rPr lang="es-CO" sz="1000" b="0" i="0" u="none" strike="noStrike">
                          <a:solidFill>
                            <a:srgbClr val="203764"/>
                          </a:solidFill>
                          <a:effectLst/>
                          <a:latin typeface="Calibri" panose="020F0502020204030204" pitchFamily="34" charset="0"/>
                        </a:rPr>
                        <a:t> 2024-Bimestre 5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-$ 749</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-$ 13.016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-$ 3.420</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-$ 2.118</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-$ 1.785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764"/>
                          </a:solidFill>
                          <a:effectLst/>
                          <a:latin typeface="Calibri" panose="020F0502020204030204" pitchFamily="34" charset="0"/>
                        </a:rPr>
                        <a:t>-$ 21.087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2353157222"/>
                  </a:ext>
                </a:extLst>
              </a:tr>
              <a:tr h="183962">
                <a:tc>
                  <a:txBody>
                    <a:bodyPr/>
                    <a:lstStyle/>
                    <a:p>
                      <a:pPr algn="ctr" rtl="0" fontAlgn="ctr"/>
                      <a:r>
                        <a:rPr lang="es-CO" sz="1000" b="1" i="0" u="none" strike="noStrike">
                          <a:solidFill>
                            <a:srgbClr val="203764"/>
                          </a:solidFill>
                          <a:effectLst/>
                          <a:latin typeface="Calibri" panose="020F0502020204030204" pitchFamily="34" charset="0"/>
                        </a:rPr>
                        <a:t> 2024-Bimestre 6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1" i="0" u="none" strike="noStrike">
                          <a:solidFill>
                            <a:srgbClr val="203764"/>
                          </a:solidFill>
                          <a:effectLst/>
                          <a:latin typeface="Calibri" panose="020F0502020204030204" pitchFamily="34" charset="0"/>
                        </a:rPr>
                        <a:t>-$ 749</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1" i="0" u="none" strike="noStrike">
                          <a:solidFill>
                            <a:srgbClr val="203764"/>
                          </a:solidFill>
                          <a:effectLst/>
                          <a:latin typeface="Calibri" panose="020F0502020204030204" pitchFamily="34" charset="0"/>
                        </a:rPr>
                        <a:t>-$ 13.016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1" i="0" u="none" strike="noStrike">
                          <a:solidFill>
                            <a:srgbClr val="203764"/>
                          </a:solidFill>
                          <a:effectLst/>
                          <a:latin typeface="Calibri" panose="020F0502020204030204" pitchFamily="34" charset="0"/>
                        </a:rPr>
                        <a:t>-$ 3.420</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1" i="0" u="none" strike="noStrike">
                          <a:solidFill>
                            <a:srgbClr val="203764"/>
                          </a:solidFill>
                          <a:effectLst/>
                          <a:latin typeface="Calibri" panose="020F0502020204030204" pitchFamily="34" charset="0"/>
                        </a:rPr>
                        <a:t>-$ 2.118</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1" i="0" u="none" strike="noStrike">
                          <a:solidFill>
                            <a:srgbClr val="203764"/>
                          </a:solidFill>
                          <a:effectLst/>
                          <a:latin typeface="Calibri" panose="020F0502020204030204" pitchFamily="34" charset="0"/>
                        </a:rPr>
                        <a:t>-$ 1.785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1" i="0" u="none" strike="noStrike">
                          <a:solidFill>
                            <a:srgbClr val="203764"/>
                          </a:solidFill>
                          <a:effectLst/>
                          <a:latin typeface="Calibri" panose="020F0502020204030204" pitchFamily="34" charset="0"/>
                        </a:rPr>
                        <a:t>-$ 21.087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285870264"/>
                  </a:ext>
                </a:extLst>
              </a:tr>
              <a:tr h="183962">
                <a:tc>
                  <a:txBody>
                    <a:bodyPr/>
                    <a:lstStyle/>
                    <a:p>
                      <a:pPr algn="ctr" rtl="0" fontAlgn="ctr"/>
                      <a:r>
                        <a:rPr lang="es-CO" sz="1000" b="1" i="0" u="none" strike="noStrike">
                          <a:solidFill>
                            <a:srgbClr val="203764"/>
                          </a:solidFill>
                          <a:effectLst/>
                          <a:latin typeface="Calibri" panose="020F0502020204030204" pitchFamily="34" charset="0"/>
                        </a:rPr>
                        <a:t> Total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1" i="0" u="none" strike="noStrike">
                          <a:solidFill>
                            <a:srgbClr val="203764"/>
                          </a:solidFill>
                          <a:effectLst/>
                          <a:latin typeface="Calibri" panose="020F0502020204030204" pitchFamily="34" charset="0"/>
                        </a:rPr>
                        <a:t>-$ 3.549</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1" i="0" u="none" strike="noStrike">
                          <a:solidFill>
                            <a:srgbClr val="203764"/>
                          </a:solidFill>
                          <a:effectLst/>
                          <a:latin typeface="Calibri" panose="020F0502020204030204" pitchFamily="34" charset="0"/>
                        </a:rPr>
                        <a:t>-$ 307.197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1" i="0" u="none" strike="noStrike">
                          <a:solidFill>
                            <a:srgbClr val="203764"/>
                          </a:solidFill>
                          <a:effectLst/>
                          <a:latin typeface="Calibri" panose="020F0502020204030204" pitchFamily="34" charset="0"/>
                        </a:rPr>
                        <a:t>-$ 88.478</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1" i="0" u="none" strike="noStrike">
                          <a:solidFill>
                            <a:srgbClr val="203764"/>
                          </a:solidFill>
                          <a:effectLst/>
                          <a:latin typeface="Calibri" panose="020F0502020204030204" pitchFamily="34" charset="0"/>
                        </a:rPr>
                        <a:t>-$ 18.536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1" i="0" u="none" strike="noStrike">
                          <a:solidFill>
                            <a:srgbClr val="203764"/>
                          </a:solidFill>
                          <a:effectLst/>
                          <a:latin typeface="Calibri" panose="020F0502020204030204" pitchFamily="34" charset="0"/>
                        </a:rPr>
                        <a:t>-$ 44.693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1" i="0" u="none" strike="noStrike" dirty="0">
                          <a:solidFill>
                            <a:srgbClr val="203764"/>
                          </a:solidFill>
                          <a:effectLst/>
                          <a:latin typeface="Calibri" panose="020F0502020204030204" pitchFamily="34" charset="0"/>
                        </a:rPr>
                        <a:t>-$ 462.452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3591621177"/>
                  </a:ext>
                </a:extLst>
              </a:tr>
            </a:tbl>
          </a:graphicData>
        </a:graphic>
      </p:graphicFrame>
    </p:spTree>
    <p:extLst>
      <p:ext uri="{BB962C8B-B14F-4D97-AF65-F5344CB8AC3E}">
        <p14:creationId xmlns:p14="http://schemas.microsoft.com/office/powerpoint/2010/main" val="3239632157"/>
      </p:ext>
    </p:extLst>
  </p:cSld>
  <p:clrMapOvr>
    <a:masterClrMapping/>
  </p:clrMapOvr>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 name="CuadroTexto 25">
            <a:extLst>
              <a:ext uri="{FF2B5EF4-FFF2-40B4-BE49-F238E27FC236}">
                <a16:creationId xmlns:a16="http://schemas.microsoft.com/office/drawing/2014/main" id="{C89E021C-73B8-4D89-A0E7-7150F727B187}"/>
              </a:ext>
            </a:extLst>
          </p:cNvPr>
          <p:cNvSpPr txBox="1"/>
          <p:nvPr/>
        </p:nvSpPr>
        <p:spPr>
          <a:xfrm>
            <a:off x="1497013" y="48419"/>
            <a:ext cx="9882187" cy="861774"/>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fontAlgn="auto">
              <a:spcBef>
                <a:spcPts val="0"/>
              </a:spcBef>
              <a:spcAft>
                <a:spcPts val="0"/>
              </a:spcAft>
              <a:defRPr/>
            </a:pPr>
            <a:r>
              <a:rPr lang="es-CO" sz="1600" b="0" dirty="0">
                <a:solidFill>
                  <a:schemeClr val="accent1">
                    <a:lumMod val="50000"/>
                  </a:schemeClr>
                </a:solidFill>
              </a:rPr>
              <a:t>Facturación por componentes Vigencia de Noviembre 2024</a:t>
            </a:r>
          </a:p>
        </p:txBody>
      </p:sp>
      <p:cxnSp>
        <p:nvCxnSpPr>
          <p:cNvPr id="27" name="Conector recto 26">
            <a:extLst>
              <a:ext uri="{FF2B5EF4-FFF2-40B4-BE49-F238E27FC236}">
                <a16:creationId xmlns:a16="http://schemas.microsoft.com/office/drawing/2014/main" id="{2E946A02-48E0-4F8A-BEBF-3C1DB4E4B336}"/>
              </a:ext>
            </a:extLst>
          </p:cNvPr>
          <p:cNvCxnSpPr>
            <a:cxnSpLocks/>
          </p:cNvCxnSpPr>
          <p:nvPr/>
        </p:nvCxnSpPr>
        <p:spPr>
          <a:xfrm>
            <a:off x="88900" y="1141413"/>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29700" name="Imagen 27">
            <a:extLst>
              <a:ext uri="{FF2B5EF4-FFF2-40B4-BE49-F238E27FC236}">
                <a16:creationId xmlns:a16="http://schemas.microsoft.com/office/drawing/2014/main" id="{E7E4EABB-DC89-47F8-A459-1D7A8F38D0AC}"/>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531813" y="98425"/>
            <a:ext cx="965200" cy="898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CuadroTexto 7">
            <a:extLst>
              <a:ext uri="{FF2B5EF4-FFF2-40B4-BE49-F238E27FC236}">
                <a16:creationId xmlns:a16="http://schemas.microsoft.com/office/drawing/2014/main" id="{4937476D-D369-46EA-924C-DEF6C17DCB29}"/>
              </a:ext>
            </a:extLst>
          </p:cNvPr>
          <p:cNvSpPr txBox="1"/>
          <p:nvPr/>
        </p:nvSpPr>
        <p:spPr>
          <a:xfrm>
            <a:off x="8060983" y="1580236"/>
            <a:ext cx="1927225" cy="276225"/>
          </a:xfrm>
          <a:prstGeom prst="rect">
            <a:avLst/>
          </a:prstGeom>
          <a:noFill/>
        </p:spPr>
        <p:txBody>
          <a:bodyPr wrap="none">
            <a:spAutoFit/>
          </a:bodyPr>
          <a:lstStyle/>
          <a:p>
            <a:pPr eaLnBrk="1" fontAlgn="auto" hangingPunct="1">
              <a:spcBef>
                <a:spcPts val="0"/>
              </a:spcBef>
              <a:spcAft>
                <a:spcPts val="0"/>
              </a:spcAft>
              <a:defRPr/>
            </a:pPr>
            <a:r>
              <a:rPr lang="es-CO" sz="1200" i="1" dirty="0">
                <a:solidFill>
                  <a:schemeClr val="accent1">
                    <a:lumMod val="50000"/>
                  </a:schemeClr>
                </a:solidFill>
                <a:latin typeface="+mn-lt"/>
              </a:rPr>
              <a:t>*Cifras en millones de pesos</a:t>
            </a:r>
          </a:p>
        </p:txBody>
      </p:sp>
      <p:sp>
        <p:nvSpPr>
          <p:cNvPr id="7" name="CuadroTexto 4">
            <a:extLst>
              <a:ext uri="{FF2B5EF4-FFF2-40B4-BE49-F238E27FC236}">
                <a16:creationId xmlns:a16="http://schemas.microsoft.com/office/drawing/2014/main" id="{13B9ECA8-5B97-4C03-9D3A-8F66DA869E7D}"/>
              </a:ext>
            </a:extLst>
          </p:cNvPr>
          <p:cNvSpPr txBox="1">
            <a:spLocks noChangeArrowheads="1"/>
          </p:cNvSpPr>
          <p:nvPr/>
        </p:nvSpPr>
        <p:spPr bwMode="auto">
          <a:xfrm>
            <a:off x="-287337" y="6497965"/>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a:t>
            </a:r>
          </a:p>
        </p:txBody>
      </p:sp>
      <p:graphicFrame>
        <p:nvGraphicFramePr>
          <p:cNvPr id="3" name="Tabla 2">
            <a:extLst>
              <a:ext uri="{FF2B5EF4-FFF2-40B4-BE49-F238E27FC236}">
                <a16:creationId xmlns:a16="http://schemas.microsoft.com/office/drawing/2014/main" id="{6021E0DE-A841-39A5-1424-009EF30142C6}"/>
              </a:ext>
            </a:extLst>
          </p:cNvPr>
          <p:cNvGraphicFramePr>
            <a:graphicFrameLocks noGrp="1"/>
          </p:cNvGraphicFramePr>
          <p:nvPr/>
        </p:nvGraphicFramePr>
        <p:xfrm>
          <a:off x="1952982" y="2052632"/>
          <a:ext cx="8035226" cy="3225132"/>
        </p:xfrm>
        <a:graphic>
          <a:graphicData uri="http://schemas.openxmlformats.org/drawingml/2006/table">
            <a:tbl>
              <a:tblPr/>
              <a:tblGrid>
                <a:gridCol w="2159376">
                  <a:extLst>
                    <a:ext uri="{9D8B030D-6E8A-4147-A177-3AD203B41FA5}">
                      <a16:colId xmlns:a16="http://schemas.microsoft.com/office/drawing/2014/main" val="16545508"/>
                    </a:ext>
                  </a:extLst>
                </a:gridCol>
                <a:gridCol w="1175170">
                  <a:extLst>
                    <a:ext uri="{9D8B030D-6E8A-4147-A177-3AD203B41FA5}">
                      <a16:colId xmlns:a16="http://schemas.microsoft.com/office/drawing/2014/main" val="3965688626"/>
                    </a:ext>
                  </a:extLst>
                </a:gridCol>
                <a:gridCol w="1175170">
                  <a:extLst>
                    <a:ext uri="{9D8B030D-6E8A-4147-A177-3AD203B41FA5}">
                      <a16:colId xmlns:a16="http://schemas.microsoft.com/office/drawing/2014/main" val="2479537851"/>
                    </a:ext>
                  </a:extLst>
                </a:gridCol>
                <a:gridCol w="1175170">
                  <a:extLst>
                    <a:ext uri="{9D8B030D-6E8A-4147-A177-3AD203B41FA5}">
                      <a16:colId xmlns:a16="http://schemas.microsoft.com/office/drawing/2014/main" val="4054911000"/>
                    </a:ext>
                  </a:extLst>
                </a:gridCol>
                <a:gridCol w="1175170">
                  <a:extLst>
                    <a:ext uri="{9D8B030D-6E8A-4147-A177-3AD203B41FA5}">
                      <a16:colId xmlns:a16="http://schemas.microsoft.com/office/drawing/2014/main" val="3497126198"/>
                    </a:ext>
                  </a:extLst>
                </a:gridCol>
                <a:gridCol w="1175170">
                  <a:extLst>
                    <a:ext uri="{9D8B030D-6E8A-4147-A177-3AD203B41FA5}">
                      <a16:colId xmlns:a16="http://schemas.microsoft.com/office/drawing/2014/main" val="239603575"/>
                    </a:ext>
                  </a:extLst>
                </a:gridCol>
              </a:tblGrid>
              <a:tr h="249112">
                <a:tc>
                  <a:txBody>
                    <a:bodyPr/>
                    <a:lstStyle/>
                    <a:p>
                      <a:pPr algn="ctr" rtl="0" fontAlgn="ctr"/>
                      <a:r>
                        <a:rPr lang="es-CO" sz="1100" b="1" i="0" u="none" strike="noStrike" dirty="0">
                          <a:solidFill>
                            <a:srgbClr val="203764"/>
                          </a:solidFill>
                          <a:effectLst/>
                          <a:latin typeface="Calibri" panose="020F0502020204030204" pitchFamily="34" charset="0"/>
                        </a:rPr>
                        <a:t>Componente</a:t>
                      </a:r>
                    </a:p>
                  </a:txBody>
                  <a:tcPr marL="0" marR="0" marT="0" marB="0" anchor="ctr">
                    <a:lnL w="12700" cap="flat" cmpd="sng" algn="ctr">
                      <a:solidFill>
                        <a:srgbClr val="70AD47"/>
                      </a:solidFill>
                      <a:prstDash val="solid"/>
                      <a:round/>
                      <a:headEnd type="none" w="med" len="med"/>
                      <a:tailEnd type="none" w="med" len="med"/>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100" b="1" i="0" u="none" strike="noStrike">
                          <a:solidFill>
                            <a:srgbClr val="203764"/>
                          </a:solidFill>
                          <a:effectLst/>
                          <a:latin typeface="Calibri" panose="020F0502020204030204" pitchFamily="34" charset="0"/>
                        </a:rPr>
                        <a:t>Promo.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100" b="1" i="0" u="none" strike="noStrike" dirty="0">
                          <a:solidFill>
                            <a:srgbClr val="203764"/>
                          </a:solidFill>
                          <a:effectLst/>
                          <a:latin typeface="Calibri" panose="020F0502020204030204" pitchFamily="34" charset="0"/>
                        </a:rPr>
                        <a:t>Lime</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100" b="1" i="0" u="none" strike="noStrike">
                          <a:solidFill>
                            <a:srgbClr val="203764"/>
                          </a:solidFill>
                          <a:effectLst/>
                          <a:latin typeface="Calibri" panose="020F0502020204030204" pitchFamily="34" charset="0"/>
                        </a:rPr>
                        <a:t>Ciudad L.</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100" b="1" i="0" u="none" strike="noStrike">
                          <a:solidFill>
                            <a:srgbClr val="203764"/>
                          </a:solidFill>
                          <a:effectLst/>
                          <a:latin typeface="Calibri" panose="020F0502020204030204" pitchFamily="34" charset="0"/>
                        </a:rPr>
                        <a:t>Bogotá L.</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100" b="1" i="0" u="none" strike="noStrike">
                          <a:solidFill>
                            <a:srgbClr val="203764"/>
                          </a:solidFill>
                          <a:effectLst/>
                          <a:latin typeface="Calibri" panose="020F0502020204030204" pitchFamily="34" charset="0"/>
                        </a:rPr>
                        <a:t>Área L.</a:t>
                      </a:r>
                    </a:p>
                  </a:txBody>
                  <a:tcPr marL="0" marR="0" marT="0" marB="0" anchor="ctr">
                    <a:lnL>
                      <a:noFill/>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extLst>
                  <a:ext uri="{0D108BD9-81ED-4DB2-BD59-A6C34878D82A}">
                    <a16:rowId xmlns:a16="http://schemas.microsoft.com/office/drawing/2014/main" val="979794076"/>
                  </a:ext>
                </a:extLst>
              </a:tr>
              <a:tr h="303040">
                <a:tc>
                  <a:txBody>
                    <a:bodyPr/>
                    <a:lstStyle/>
                    <a:p>
                      <a:pPr algn="ctr" rtl="0" fontAlgn="ctr"/>
                      <a:r>
                        <a:rPr lang="es-CO" sz="1100" b="0" i="0" u="none" strike="noStrike" dirty="0">
                          <a:solidFill>
                            <a:srgbClr val="203764"/>
                          </a:solidFill>
                          <a:effectLst/>
                          <a:latin typeface="Calibri" panose="020F0502020204030204" pitchFamily="34" charset="0"/>
                        </a:rPr>
                        <a:t>TBL - Barrido y Limpieza</a:t>
                      </a:r>
                    </a:p>
                  </a:txBody>
                  <a:tcPr marL="0" marR="0" marT="0" marB="0" anchor="ctr">
                    <a:lnL w="12700" cap="flat" cmpd="sng" algn="ctr">
                      <a:solidFill>
                        <a:srgbClr val="70AD47"/>
                      </a:solidFill>
                      <a:prstDash val="solid"/>
                      <a:round/>
                      <a:headEnd type="none" w="med" len="med"/>
                      <a:tailEnd type="none" w="med" len="med"/>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rgbClr val="203764"/>
                          </a:solidFill>
                          <a:effectLst/>
                          <a:latin typeface="Calibri" panose="020F0502020204030204" pitchFamily="34" charset="0"/>
                        </a:rPr>
                        <a:t>$8.868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rgbClr val="203764"/>
                          </a:solidFill>
                          <a:effectLst/>
                          <a:latin typeface="Calibri" panose="020F0502020204030204" pitchFamily="34" charset="0"/>
                        </a:rPr>
                        <a:t>$9.717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rgbClr val="203764"/>
                          </a:solidFill>
                          <a:effectLst/>
                          <a:latin typeface="Calibri" panose="020F0502020204030204" pitchFamily="34" charset="0"/>
                        </a:rPr>
                        <a:t>$5.702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rgbClr val="203764"/>
                          </a:solidFill>
                          <a:effectLst/>
                          <a:latin typeface="Calibri" panose="020F0502020204030204" pitchFamily="34" charset="0"/>
                        </a:rPr>
                        <a:t>$4.221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rgbClr val="203764"/>
                          </a:solidFill>
                          <a:effectLst/>
                          <a:latin typeface="Calibri" panose="020F0502020204030204" pitchFamily="34" charset="0"/>
                        </a:rPr>
                        <a:t>$5.069 </a:t>
                      </a:r>
                    </a:p>
                  </a:txBody>
                  <a:tcPr marL="0" marR="0" marT="0" marB="0" anchor="ctr">
                    <a:lnL>
                      <a:noFill/>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3857868668"/>
                  </a:ext>
                </a:extLst>
              </a:tr>
              <a:tr h="249112">
                <a:tc>
                  <a:txBody>
                    <a:bodyPr/>
                    <a:lstStyle/>
                    <a:p>
                      <a:pPr algn="ctr" rtl="0" fontAlgn="ctr"/>
                      <a:r>
                        <a:rPr lang="es-CO" sz="1100" b="0" i="0" u="none" strike="noStrike" dirty="0">
                          <a:solidFill>
                            <a:srgbClr val="203764"/>
                          </a:solidFill>
                          <a:effectLst/>
                          <a:latin typeface="Calibri" panose="020F0502020204030204" pitchFamily="34" charset="0"/>
                        </a:rPr>
                        <a:t>TLU - Limpieza Urbana</a:t>
                      </a:r>
                    </a:p>
                  </a:txBody>
                  <a:tcPr marL="0" marR="0" marT="0" marB="0" anchor="ctr">
                    <a:lnL w="12700" cap="flat" cmpd="sng" algn="ctr">
                      <a:solidFill>
                        <a:srgbClr val="70AD47"/>
                      </a:solidFill>
                      <a:prstDash val="solid"/>
                      <a:round/>
                      <a:headEnd type="none" w="med" len="med"/>
                      <a:tailEnd type="none" w="med" len="med"/>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rgbClr val="203764"/>
                          </a:solidFill>
                          <a:effectLst/>
                          <a:latin typeface="Calibri" panose="020F0502020204030204" pitchFamily="34" charset="0"/>
                        </a:rPr>
                        <a:t>$1.998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rgbClr val="203764"/>
                          </a:solidFill>
                          <a:effectLst/>
                          <a:latin typeface="Calibri" panose="020F0502020204030204" pitchFamily="34" charset="0"/>
                        </a:rPr>
                        <a:t>$2.124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rgbClr val="203764"/>
                          </a:solidFill>
                          <a:effectLst/>
                          <a:latin typeface="Calibri" panose="020F0502020204030204" pitchFamily="34" charset="0"/>
                        </a:rPr>
                        <a:t>$1.292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rgbClr val="203764"/>
                          </a:solidFill>
                          <a:effectLst/>
                          <a:latin typeface="Calibri" panose="020F0502020204030204" pitchFamily="34" charset="0"/>
                        </a:rPr>
                        <a:t>$874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rgbClr val="203764"/>
                          </a:solidFill>
                          <a:effectLst/>
                          <a:latin typeface="Calibri" panose="020F0502020204030204" pitchFamily="34" charset="0"/>
                        </a:rPr>
                        <a:t>$1.051 </a:t>
                      </a:r>
                    </a:p>
                  </a:txBody>
                  <a:tcPr marL="0" marR="0" marT="0" marB="0" anchor="ctr">
                    <a:lnL>
                      <a:noFill/>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3693753084"/>
                  </a:ext>
                </a:extLst>
              </a:tr>
              <a:tr h="331208">
                <a:tc>
                  <a:txBody>
                    <a:bodyPr/>
                    <a:lstStyle/>
                    <a:p>
                      <a:pPr algn="ctr" rtl="0" fontAlgn="ctr"/>
                      <a:r>
                        <a:rPr lang="es-CO" sz="1100" b="0" i="0" u="none" strike="noStrike">
                          <a:solidFill>
                            <a:srgbClr val="203764"/>
                          </a:solidFill>
                          <a:effectLst/>
                          <a:latin typeface="Calibri" panose="020F0502020204030204" pitchFamily="34" charset="0"/>
                        </a:rPr>
                        <a:t>TDF - Disposición  Final</a:t>
                      </a:r>
                    </a:p>
                  </a:txBody>
                  <a:tcPr marL="0" marR="0" marT="0" marB="0" anchor="ctr">
                    <a:lnL w="12700" cap="flat" cmpd="sng" algn="ctr">
                      <a:solidFill>
                        <a:srgbClr val="70AD47"/>
                      </a:solidFill>
                      <a:prstDash val="solid"/>
                      <a:round/>
                      <a:headEnd type="none" w="med" len="med"/>
                      <a:tailEnd type="none" w="med" len="med"/>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dirty="0">
                          <a:solidFill>
                            <a:srgbClr val="203764"/>
                          </a:solidFill>
                          <a:effectLst/>
                          <a:latin typeface="Calibri" panose="020F0502020204030204" pitchFamily="34" charset="0"/>
                        </a:rPr>
                        <a:t>$1.973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rgbClr val="203764"/>
                          </a:solidFill>
                          <a:effectLst/>
                          <a:latin typeface="Calibri" panose="020F0502020204030204" pitchFamily="34" charset="0"/>
                        </a:rPr>
                        <a:t>$2.935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rgbClr val="203764"/>
                          </a:solidFill>
                          <a:effectLst/>
                          <a:latin typeface="Calibri" panose="020F0502020204030204" pitchFamily="34" charset="0"/>
                        </a:rPr>
                        <a:t>$1.747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rgbClr val="203764"/>
                          </a:solidFill>
                          <a:effectLst/>
                          <a:latin typeface="Calibri" panose="020F0502020204030204" pitchFamily="34" charset="0"/>
                        </a:rPr>
                        <a:t>$996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rgbClr val="203764"/>
                          </a:solidFill>
                          <a:effectLst/>
                          <a:latin typeface="Calibri" panose="020F0502020204030204" pitchFamily="34" charset="0"/>
                        </a:rPr>
                        <a:t>$1.058 </a:t>
                      </a:r>
                    </a:p>
                  </a:txBody>
                  <a:tcPr marL="0" marR="0" marT="0" marB="0" anchor="ctr">
                    <a:lnL>
                      <a:noFill/>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761513738"/>
                  </a:ext>
                </a:extLst>
              </a:tr>
              <a:tr h="315638">
                <a:tc>
                  <a:txBody>
                    <a:bodyPr/>
                    <a:lstStyle/>
                    <a:p>
                      <a:pPr algn="ctr" rtl="0" fontAlgn="ctr"/>
                      <a:r>
                        <a:rPr lang="es-CO" sz="1100" b="0" i="0" u="none" strike="noStrike" dirty="0">
                          <a:solidFill>
                            <a:srgbClr val="203764"/>
                          </a:solidFill>
                          <a:effectLst/>
                          <a:latin typeface="Calibri" panose="020F0502020204030204" pitchFamily="34" charset="0"/>
                        </a:rPr>
                        <a:t>TRT - Recolección y Transporte</a:t>
                      </a:r>
                    </a:p>
                  </a:txBody>
                  <a:tcPr marL="0" marR="0" marT="0" marB="0" anchor="ctr">
                    <a:lnL w="12700" cap="flat" cmpd="sng" algn="ctr">
                      <a:solidFill>
                        <a:srgbClr val="70AD47"/>
                      </a:solidFill>
                      <a:prstDash val="solid"/>
                      <a:round/>
                      <a:headEnd type="none" w="med" len="med"/>
                      <a:tailEnd type="none" w="med" len="med"/>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rgbClr val="203764"/>
                          </a:solidFill>
                          <a:effectLst/>
                          <a:latin typeface="Calibri" panose="020F0502020204030204" pitchFamily="34" charset="0"/>
                        </a:rPr>
                        <a:t>$5.210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rgbClr val="203764"/>
                          </a:solidFill>
                          <a:effectLst/>
                          <a:latin typeface="Calibri" panose="020F0502020204030204" pitchFamily="34" charset="0"/>
                        </a:rPr>
                        <a:t>$5.742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rgbClr val="203764"/>
                          </a:solidFill>
                          <a:effectLst/>
                          <a:latin typeface="Calibri" panose="020F0502020204030204" pitchFamily="34" charset="0"/>
                        </a:rPr>
                        <a:t>$4.030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rgbClr val="203764"/>
                          </a:solidFill>
                          <a:effectLst/>
                          <a:latin typeface="Calibri" panose="020F0502020204030204" pitchFamily="34" charset="0"/>
                        </a:rPr>
                        <a:t>$2.688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rgbClr val="203764"/>
                          </a:solidFill>
                          <a:effectLst/>
                          <a:latin typeface="Calibri" panose="020F0502020204030204" pitchFamily="34" charset="0"/>
                        </a:rPr>
                        <a:t>$3.107 </a:t>
                      </a:r>
                    </a:p>
                  </a:txBody>
                  <a:tcPr marL="0" marR="0" marT="0" marB="0" anchor="ctr">
                    <a:lnL>
                      <a:noFill/>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923144394"/>
                  </a:ext>
                </a:extLst>
              </a:tr>
              <a:tr h="234185">
                <a:tc>
                  <a:txBody>
                    <a:bodyPr/>
                    <a:lstStyle/>
                    <a:p>
                      <a:pPr algn="ctr" rtl="0" fontAlgn="ctr"/>
                      <a:r>
                        <a:rPr lang="es-CO" sz="1100" b="0" i="0" u="none" strike="noStrike">
                          <a:solidFill>
                            <a:srgbClr val="203764"/>
                          </a:solidFill>
                          <a:effectLst/>
                          <a:latin typeface="Calibri" panose="020F0502020204030204" pitchFamily="34" charset="0"/>
                        </a:rPr>
                        <a:t>TTL - Tratamiento Lixiviados</a:t>
                      </a:r>
                    </a:p>
                  </a:txBody>
                  <a:tcPr marL="0" marR="0" marT="0" marB="0" anchor="ctr">
                    <a:lnL w="12700" cap="flat" cmpd="sng" algn="ctr">
                      <a:solidFill>
                        <a:srgbClr val="70AD47"/>
                      </a:solidFill>
                      <a:prstDash val="solid"/>
                      <a:round/>
                      <a:headEnd type="none" w="med" len="med"/>
                      <a:tailEnd type="none" w="med" len="med"/>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dirty="0">
                          <a:solidFill>
                            <a:srgbClr val="203764"/>
                          </a:solidFill>
                          <a:effectLst/>
                          <a:latin typeface="Calibri" panose="020F0502020204030204" pitchFamily="34" charset="0"/>
                        </a:rPr>
                        <a:t>$890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rgbClr val="203764"/>
                          </a:solidFill>
                          <a:effectLst/>
                          <a:latin typeface="Calibri" panose="020F0502020204030204" pitchFamily="34" charset="0"/>
                        </a:rPr>
                        <a:t>$1.324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dirty="0">
                          <a:solidFill>
                            <a:srgbClr val="203764"/>
                          </a:solidFill>
                          <a:effectLst/>
                          <a:latin typeface="Calibri" panose="020F0502020204030204" pitchFamily="34" charset="0"/>
                        </a:rPr>
                        <a:t>$788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rgbClr val="203764"/>
                          </a:solidFill>
                          <a:effectLst/>
                          <a:latin typeface="Calibri" panose="020F0502020204030204" pitchFamily="34" charset="0"/>
                        </a:rPr>
                        <a:t>$449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rgbClr val="203764"/>
                          </a:solidFill>
                          <a:effectLst/>
                          <a:latin typeface="Calibri" panose="020F0502020204030204" pitchFamily="34" charset="0"/>
                        </a:rPr>
                        <a:t>$478 </a:t>
                      </a:r>
                    </a:p>
                  </a:txBody>
                  <a:tcPr marL="0" marR="0" marT="0" marB="0" anchor="ctr">
                    <a:lnL>
                      <a:noFill/>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1701469670"/>
                  </a:ext>
                </a:extLst>
              </a:tr>
              <a:tr h="249112">
                <a:tc>
                  <a:txBody>
                    <a:bodyPr/>
                    <a:lstStyle/>
                    <a:p>
                      <a:pPr algn="ctr" rtl="0" fontAlgn="ctr"/>
                      <a:r>
                        <a:rPr lang="es-CO" sz="1100" b="0" i="0" u="none" strike="noStrike">
                          <a:solidFill>
                            <a:srgbClr val="203764"/>
                          </a:solidFill>
                          <a:effectLst/>
                          <a:latin typeface="Calibri" panose="020F0502020204030204" pitchFamily="34" charset="0"/>
                        </a:rPr>
                        <a:t>TCS - Comercialización</a:t>
                      </a:r>
                    </a:p>
                  </a:txBody>
                  <a:tcPr marL="0" marR="0" marT="0" marB="0" anchor="ctr">
                    <a:lnL w="12700" cap="flat" cmpd="sng" algn="ctr">
                      <a:solidFill>
                        <a:srgbClr val="70AD47"/>
                      </a:solidFill>
                      <a:prstDash val="solid"/>
                      <a:round/>
                      <a:headEnd type="none" w="med" len="med"/>
                      <a:tailEnd type="none" w="med" len="med"/>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rgbClr val="203764"/>
                          </a:solidFill>
                          <a:effectLst/>
                          <a:latin typeface="Calibri" panose="020F0502020204030204" pitchFamily="34" charset="0"/>
                        </a:rPr>
                        <a:t>$2.388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rgbClr val="203764"/>
                          </a:solidFill>
                          <a:effectLst/>
                          <a:latin typeface="Calibri" panose="020F0502020204030204" pitchFamily="34" charset="0"/>
                        </a:rPr>
                        <a:t>$1.696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rgbClr val="203764"/>
                          </a:solidFill>
                          <a:effectLst/>
                          <a:latin typeface="Calibri" panose="020F0502020204030204" pitchFamily="34" charset="0"/>
                        </a:rPr>
                        <a:t>$1.524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rgbClr val="203764"/>
                          </a:solidFill>
                          <a:effectLst/>
                          <a:latin typeface="Calibri" panose="020F0502020204030204" pitchFamily="34" charset="0"/>
                        </a:rPr>
                        <a:t>$688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rgbClr val="203764"/>
                          </a:solidFill>
                          <a:effectLst/>
                          <a:latin typeface="Calibri" panose="020F0502020204030204" pitchFamily="34" charset="0"/>
                        </a:rPr>
                        <a:t>$1.248 </a:t>
                      </a:r>
                    </a:p>
                  </a:txBody>
                  <a:tcPr marL="0" marR="0" marT="0" marB="0" anchor="ctr">
                    <a:lnL>
                      <a:noFill/>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2464950242"/>
                  </a:ext>
                </a:extLst>
              </a:tr>
              <a:tr h="309546">
                <a:tc>
                  <a:txBody>
                    <a:bodyPr/>
                    <a:lstStyle/>
                    <a:p>
                      <a:pPr algn="ctr" rtl="0" fontAlgn="ctr"/>
                      <a:r>
                        <a:rPr lang="es-CO" sz="1100" b="0" i="0" u="none" strike="noStrike">
                          <a:solidFill>
                            <a:srgbClr val="203764"/>
                          </a:solidFill>
                          <a:effectLst/>
                          <a:latin typeface="Calibri" panose="020F0502020204030204" pitchFamily="34" charset="0"/>
                        </a:rPr>
                        <a:t>CCSA Prest.Aprovechable</a:t>
                      </a:r>
                    </a:p>
                  </a:txBody>
                  <a:tcPr marL="0" marR="0" marT="0" marB="0" anchor="ctr">
                    <a:lnL w="12700" cap="flat" cmpd="sng" algn="ctr">
                      <a:solidFill>
                        <a:srgbClr val="70AD47"/>
                      </a:solidFill>
                      <a:prstDash val="solid"/>
                      <a:round/>
                      <a:headEnd type="none" w="med" len="med"/>
                      <a:tailEnd type="none" w="med" len="med"/>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dirty="0">
                          <a:solidFill>
                            <a:srgbClr val="203764"/>
                          </a:solidFill>
                          <a:effectLst/>
                          <a:latin typeface="Calibri" panose="020F0502020204030204" pitchFamily="34" charset="0"/>
                        </a:rPr>
                        <a:t>$272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rgbClr val="203764"/>
                          </a:solidFill>
                          <a:effectLst/>
                          <a:latin typeface="Calibri" panose="020F0502020204030204" pitchFamily="34" charset="0"/>
                        </a:rPr>
                        <a:t>$193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rgbClr val="203764"/>
                          </a:solidFill>
                          <a:effectLst/>
                          <a:latin typeface="Calibri" panose="020F0502020204030204" pitchFamily="34" charset="0"/>
                        </a:rPr>
                        <a:t>$174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rgbClr val="203764"/>
                          </a:solidFill>
                          <a:effectLst/>
                          <a:latin typeface="Calibri" panose="020F0502020204030204" pitchFamily="34" charset="0"/>
                        </a:rPr>
                        <a:t>$78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rgbClr val="203764"/>
                          </a:solidFill>
                          <a:effectLst/>
                          <a:latin typeface="Calibri" panose="020F0502020204030204" pitchFamily="34" charset="0"/>
                        </a:rPr>
                        <a:t>$142 </a:t>
                      </a:r>
                    </a:p>
                  </a:txBody>
                  <a:tcPr marL="0" marR="0" marT="0" marB="0" anchor="ctr">
                    <a:lnL>
                      <a:noFill/>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3398334968"/>
                  </a:ext>
                </a:extLst>
              </a:tr>
              <a:tr h="256374">
                <a:tc>
                  <a:txBody>
                    <a:bodyPr/>
                    <a:lstStyle/>
                    <a:p>
                      <a:pPr algn="ctr" rtl="0" fontAlgn="ctr"/>
                      <a:r>
                        <a:rPr lang="es-CO" sz="1100" b="0" i="0" u="none" strike="noStrike">
                          <a:solidFill>
                            <a:srgbClr val="203764"/>
                          </a:solidFill>
                          <a:effectLst/>
                          <a:latin typeface="Calibri" panose="020F0502020204030204" pitchFamily="34" charset="0"/>
                        </a:rPr>
                        <a:t>CCSA Prest. No Aprovechable</a:t>
                      </a:r>
                    </a:p>
                  </a:txBody>
                  <a:tcPr marL="0" marR="0" marT="0" marB="0" anchor="ctr">
                    <a:lnL w="12700" cap="flat" cmpd="sng" algn="ctr">
                      <a:solidFill>
                        <a:srgbClr val="70AD47"/>
                      </a:solidFill>
                      <a:prstDash val="solid"/>
                      <a:round/>
                      <a:headEnd type="none" w="med" len="med"/>
                      <a:tailEnd type="none" w="med" len="med"/>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rgbClr val="203764"/>
                          </a:solidFill>
                          <a:effectLst/>
                          <a:latin typeface="Calibri" panose="020F0502020204030204" pitchFamily="34" charset="0"/>
                        </a:rPr>
                        <a:t>$443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dirty="0">
                          <a:solidFill>
                            <a:srgbClr val="203764"/>
                          </a:solidFill>
                          <a:effectLst/>
                          <a:latin typeface="Calibri" panose="020F0502020204030204" pitchFamily="34" charset="0"/>
                        </a:rPr>
                        <a:t>$315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dirty="0">
                          <a:solidFill>
                            <a:srgbClr val="203764"/>
                          </a:solidFill>
                          <a:effectLst/>
                          <a:latin typeface="Calibri" panose="020F0502020204030204" pitchFamily="34" charset="0"/>
                        </a:rPr>
                        <a:t>$284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dirty="0">
                          <a:solidFill>
                            <a:srgbClr val="203764"/>
                          </a:solidFill>
                          <a:effectLst/>
                          <a:latin typeface="Calibri" panose="020F0502020204030204" pitchFamily="34" charset="0"/>
                        </a:rPr>
                        <a:t>$128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rgbClr val="203764"/>
                          </a:solidFill>
                          <a:effectLst/>
                          <a:latin typeface="Calibri" panose="020F0502020204030204" pitchFamily="34" charset="0"/>
                        </a:rPr>
                        <a:t>$232 </a:t>
                      </a:r>
                    </a:p>
                  </a:txBody>
                  <a:tcPr marL="0" marR="0" marT="0" marB="0" anchor="ctr">
                    <a:lnL>
                      <a:noFill/>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622739291"/>
                  </a:ext>
                </a:extLst>
              </a:tr>
              <a:tr h="229581">
                <a:tc>
                  <a:txBody>
                    <a:bodyPr/>
                    <a:lstStyle/>
                    <a:p>
                      <a:pPr algn="ctr" rtl="0" fontAlgn="ctr"/>
                      <a:r>
                        <a:rPr lang="es-CO" sz="1100" b="0" i="0" u="none" strike="noStrike">
                          <a:solidFill>
                            <a:srgbClr val="203764"/>
                          </a:solidFill>
                          <a:effectLst/>
                          <a:latin typeface="Calibri" panose="020F0502020204030204" pitchFamily="34" charset="0"/>
                        </a:rPr>
                        <a:t>Aprovechamiento</a:t>
                      </a:r>
                    </a:p>
                  </a:txBody>
                  <a:tcPr marL="0" marR="0" marT="0" marB="0" anchor="ctr">
                    <a:lnL w="12700" cap="flat" cmpd="sng" algn="ctr">
                      <a:solidFill>
                        <a:srgbClr val="70AD47"/>
                      </a:solidFill>
                      <a:prstDash val="solid"/>
                      <a:round/>
                      <a:headEnd type="none" w="med" len="med"/>
                      <a:tailEnd type="none" w="med" len="med"/>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rgbClr val="203764"/>
                          </a:solidFill>
                          <a:effectLst/>
                          <a:latin typeface="Calibri" panose="020F0502020204030204" pitchFamily="34" charset="0"/>
                        </a:rPr>
                        <a:t>$5.526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rgbClr val="203764"/>
                          </a:solidFill>
                          <a:effectLst/>
                          <a:latin typeface="Calibri" panose="020F0502020204030204" pitchFamily="34" charset="0"/>
                        </a:rPr>
                        <a:t>$6.697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dirty="0">
                          <a:solidFill>
                            <a:srgbClr val="203764"/>
                          </a:solidFill>
                          <a:effectLst/>
                          <a:latin typeface="Calibri" panose="020F0502020204030204" pitchFamily="34" charset="0"/>
                        </a:rPr>
                        <a:t>$3.512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dirty="0">
                          <a:solidFill>
                            <a:srgbClr val="203764"/>
                          </a:solidFill>
                          <a:effectLst/>
                          <a:latin typeface="Calibri" panose="020F0502020204030204" pitchFamily="34" charset="0"/>
                        </a:rPr>
                        <a:t>$2.805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rgbClr val="203764"/>
                          </a:solidFill>
                          <a:effectLst/>
                          <a:latin typeface="Calibri" panose="020F0502020204030204" pitchFamily="34" charset="0"/>
                        </a:rPr>
                        <a:t>$3.836 </a:t>
                      </a:r>
                    </a:p>
                  </a:txBody>
                  <a:tcPr marL="0" marR="0" marT="0" marB="0" anchor="ctr">
                    <a:lnL>
                      <a:noFill/>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1980405140"/>
                  </a:ext>
                </a:extLst>
              </a:tr>
              <a:tr h="249112">
                <a:tc>
                  <a:txBody>
                    <a:bodyPr/>
                    <a:lstStyle/>
                    <a:p>
                      <a:pPr algn="ctr" rtl="0" fontAlgn="ctr"/>
                      <a:r>
                        <a:rPr lang="es-CO" sz="1100" b="0" i="0" u="none" strike="noStrike">
                          <a:solidFill>
                            <a:srgbClr val="203764"/>
                          </a:solidFill>
                          <a:effectLst/>
                          <a:latin typeface="Calibri" panose="020F0502020204030204" pitchFamily="34" charset="0"/>
                        </a:rPr>
                        <a:t>TVIAT</a:t>
                      </a:r>
                    </a:p>
                  </a:txBody>
                  <a:tcPr marL="0" marR="0" marT="0" marB="0" anchor="ctr">
                    <a:lnL w="12700" cap="flat" cmpd="sng" algn="ctr">
                      <a:solidFill>
                        <a:srgbClr val="70AD47"/>
                      </a:solidFill>
                      <a:prstDash val="solid"/>
                      <a:round/>
                      <a:headEnd type="none" w="med" len="med"/>
                      <a:tailEnd type="none" w="med" len="med"/>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rgbClr val="203764"/>
                          </a:solidFill>
                          <a:effectLst/>
                          <a:latin typeface="Calibri" panose="020F0502020204030204" pitchFamily="34" charset="0"/>
                        </a:rPr>
                        <a:t>$461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rgbClr val="203764"/>
                          </a:solidFill>
                          <a:effectLst/>
                          <a:latin typeface="Calibri" panose="020F0502020204030204" pitchFamily="34" charset="0"/>
                        </a:rPr>
                        <a:t>$682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rgbClr val="203764"/>
                          </a:solidFill>
                          <a:effectLst/>
                          <a:latin typeface="Calibri" panose="020F0502020204030204" pitchFamily="34" charset="0"/>
                        </a:rPr>
                        <a:t>$406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dirty="0">
                          <a:solidFill>
                            <a:srgbClr val="203764"/>
                          </a:solidFill>
                          <a:effectLst/>
                          <a:latin typeface="Calibri" panose="020F0502020204030204" pitchFamily="34" charset="0"/>
                        </a:rPr>
                        <a:t>$231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dirty="0">
                          <a:solidFill>
                            <a:srgbClr val="203764"/>
                          </a:solidFill>
                          <a:effectLst/>
                          <a:latin typeface="Calibri" panose="020F0502020204030204" pitchFamily="34" charset="0"/>
                        </a:rPr>
                        <a:t>$246 </a:t>
                      </a:r>
                    </a:p>
                  </a:txBody>
                  <a:tcPr marL="0" marR="0" marT="0" marB="0" anchor="ctr">
                    <a:lnL>
                      <a:noFill/>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584562227"/>
                  </a:ext>
                </a:extLst>
              </a:tr>
              <a:tr h="249112">
                <a:tc>
                  <a:txBody>
                    <a:bodyPr/>
                    <a:lstStyle/>
                    <a:p>
                      <a:pPr algn="ctr" rtl="0" fontAlgn="ctr"/>
                      <a:r>
                        <a:rPr lang="es-CO" sz="1100" b="1" i="0" u="none" strike="noStrike">
                          <a:solidFill>
                            <a:srgbClr val="203764"/>
                          </a:solidFill>
                          <a:effectLst/>
                          <a:latin typeface="Calibri" panose="020F0502020204030204" pitchFamily="34" charset="0"/>
                        </a:rPr>
                        <a:t>Total General</a:t>
                      </a:r>
                    </a:p>
                  </a:txBody>
                  <a:tcPr marL="0" marR="0" marT="0" marB="0" anchor="ctr">
                    <a:lnL w="12700" cap="flat" cmpd="sng" algn="ctr">
                      <a:solidFill>
                        <a:srgbClr val="70AD47"/>
                      </a:solidFill>
                      <a:prstDash val="solid"/>
                      <a:round/>
                      <a:headEnd type="none" w="med" len="med"/>
                      <a:tailEnd type="none" w="med" len="med"/>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1" i="0" u="none" strike="noStrike">
                          <a:solidFill>
                            <a:srgbClr val="203764"/>
                          </a:solidFill>
                          <a:effectLst/>
                          <a:latin typeface="Calibri" panose="020F0502020204030204" pitchFamily="34" charset="0"/>
                        </a:rPr>
                        <a:t>$28.028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1" i="0" u="none" strike="noStrike">
                          <a:solidFill>
                            <a:srgbClr val="203764"/>
                          </a:solidFill>
                          <a:effectLst/>
                          <a:latin typeface="Calibri" panose="020F0502020204030204" pitchFamily="34" charset="0"/>
                        </a:rPr>
                        <a:t>$31.426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1" i="0" u="none" strike="noStrike">
                          <a:solidFill>
                            <a:srgbClr val="203764"/>
                          </a:solidFill>
                          <a:effectLst/>
                          <a:latin typeface="Calibri" panose="020F0502020204030204" pitchFamily="34" charset="0"/>
                        </a:rPr>
                        <a:t>$19.459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1" i="0" u="none" strike="noStrike" dirty="0">
                          <a:solidFill>
                            <a:srgbClr val="203764"/>
                          </a:solidFill>
                          <a:effectLst/>
                          <a:latin typeface="Calibri" panose="020F0502020204030204" pitchFamily="34" charset="0"/>
                        </a:rPr>
                        <a:t>$13.159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1" i="0" u="none" strike="noStrike" dirty="0">
                          <a:solidFill>
                            <a:srgbClr val="203764"/>
                          </a:solidFill>
                          <a:effectLst/>
                          <a:latin typeface="Calibri" panose="020F0502020204030204" pitchFamily="34" charset="0"/>
                        </a:rPr>
                        <a:t>$16.468 </a:t>
                      </a:r>
                    </a:p>
                  </a:txBody>
                  <a:tcPr marL="0" marR="0" marT="0" marB="0" anchor="ctr">
                    <a:lnL>
                      <a:noFill/>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2455717721"/>
                  </a:ext>
                </a:extLst>
              </a:tr>
            </a:tbl>
          </a:graphicData>
        </a:graphic>
      </p:graphicFrame>
    </p:spTree>
    <p:extLst>
      <p:ext uri="{BB962C8B-B14F-4D97-AF65-F5344CB8AC3E}">
        <p14:creationId xmlns:p14="http://schemas.microsoft.com/office/powerpoint/2010/main" val="3543565175"/>
      </p:ext>
    </p:extLst>
  </p:cSld>
  <p:clrMapOvr>
    <a:masterClrMapping/>
  </p:clrMapOvr>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 name="CuadroTexto 25">
            <a:extLst>
              <a:ext uri="{FF2B5EF4-FFF2-40B4-BE49-F238E27FC236}">
                <a16:creationId xmlns:a16="http://schemas.microsoft.com/office/drawing/2014/main" id="{C89E021C-73B8-4D89-A0E7-7150F727B187}"/>
              </a:ext>
            </a:extLst>
          </p:cNvPr>
          <p:cNvSpPr txBox="1"/>
          <p:nvPr/>
        </p:nvSpPr>
        <p:spPr>
          <a:xfrm>
            <a:off x="1497013" y="166688"/>
            <a:ext cx="9882187" cy="892175"/>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Recaudo por componentes Vigencia noviembre 2024</a:t>
            </a:r>
          </a:p>
        </p:txBody>
      </p:sp>
      <p:cxnSp>
        <p:nvCxnSpPr>
          <p:cNvPr id="27" name="Conector recto 26">
            <a:extLst>
              <a:ext uri="{FF2B5EF4-FFF2-40B4-BE49-F238E27FC236}">
                <a16:creationId xmlns:a16="http://schemas.microsoft.com/office/drawing/2014/main" id="{2E946A02-48E0-4F8A-BEBF-3C1DB4E4B336}"/>
              </a:ext>
            </a:extLst>
          </p:cNvPr>
          <p:cNvCxnSpPr>
            <a:cxnSpLocks/>
          </p:cNvCxnSpPr>
          <p:nvPr/>
        </p:nvCxnSpPr>
        <p:spPr>
          <a:xfrm>
            <a:off x="88900" y="1141413"/>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29700" name="Imagen 27">
            <a:extLst>
              <a:ext uri="{FF2B5EF4-FFF2-40B4-BE49-F238E27FC236}">
                <a16:creationId xmlns:a16="http://schemas.microsoft.com/office/drawing/2014/main" id="{E7E4EABB-DC89-47F8-A459-1D7A8F38D0AC}"/>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531813" y="98425"/>
            <a:ext cx="965200" cy="898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CuadroTexto 7">
            <a:extLst>
              <a:ext uri="{FF2B5EF4-FFF2-40B4-BE49-F238E27FC236}">
                <a16:creationId xmlns:a16="http://schemas.microsoft.com/office/drawing/2014/main" id="{4937476D-D369-46EA-924C-DEF6C17DCB29}"/>
              </a:ext>
            </a:extLst>
          </p:cNvPr>
          <p:cNvSpPr txBox="1"/>
          <p:nvPr/>
        </p:nvSpPr>
        <p:spPr>
          <a:xfrm>
            <a:off x="7642051" y="1269221"/>
            <a:ext cx="1781257" cy="261610"/>
          </a:xfrm>
          <a:prstGeom prst="rect">
            <a:avLst/>
          </a:prstGeom>
          <a:noFill/>
        </p:spPr>
        <p:txBody>
          <a:bodyPr wrap="none">
            <a:spAutoFit/>
          </a:bodyPr>
          <a:lstStyle/>
          <a:p>
            <a:pPr eaLnBrk="1" fontAlgn="auto" hangingPunct="1">
              <a:spcBef>
                <a:spcPts val="0"/>
              </a:spcBef>
              <a:spcAft>
                <a:spcPts val="0"/>
              </a:spcAft>
              <a:defRPr/>
            </a:pPr>
            <a:r>
              <a:rPr lang="es-CO" sz="1100" i="1" dirty="0">
                <a:solidFill>
                  <a:schemeClr val="accent1">
                    <a:lumMod val="50000"/>
                  </a:schemeClr>
                </a:solidFill>
                <a:latin typeface="+mn-lt"/>
              </a:rPr>
              <a:t>*Cifras en millones de pesos</a:t>
            </a:r>
          </a:p>
        </p:txBody>
      </p:sp>
      <p:sp>
        <p:nvSpPr>
          <p:cNvPr id="7" name="CuadroTexto 4">
            <a:extLst>
              <a:ext uri="{FF2B5EF4-FFF2-40B4-BE49-F238E27FC236}">
                <a16:creationId xmlns:a16="http://schemas.microsoft.com/office/drawing/2014/main" id="{E2AB3922-5DDD-4102-A38E-0C720D1A2D21}"/>
              </a:ext>
            </a:extLst>
          </p:cNvPr>
          <p:cNvSpPr txBox="1">
            <a:spLocks noChangeArrowheads="1"/>
          </p:cNvSpPr>
          <p:nvPr/>
        </p:nvSpPr>
        <p:spPr bwMode="auto">
          <a:xfrm>
            <a:off x="-269875" y="6531769"/>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a:t>
            </a:r>
          </a:p>
        </p:txBody>
      </p:sp>
      <p:graphicFrame>
        <p:nvGraphicFramePr>
          <p:cNvPr id="2" name="Tabla 1">
            <a:extLst>
              <a:ext uri="{FF2B5EF4-FFF2-40B4-BE49-F238E27FC236}">
                <a16:creationId xmlns:a16="http://schemas.microsoft.com/office/drawing/2014/main" id="{A06CE28C-4C79-D98E-562D-8A24A83B27DB}"/>
              </a:ext>
            </a:extLst>
          </p:cNvPr>
          <p:cNvGraphicFramePr>
            <a:graphicFrameLocks noGrp="1"/>
          </p:cNvGraphicFramePr>
          <p:nvPr/>
        </p:nvGraphicFramePr>
        <p:xfrm>
          <a:off x="2542055" y="1564015"/>
          <a:ext cx="7107890" cy="4623599"/>
        </p:xfrm>
        <a:graphic>
          <a:graphicData uri="http://schemas.openxmlformats.org/drawingml/2006/table">
            <a:tbl>
              <a:tblPr/>
              <a:tblGrid>
                <a:gridCol w="2502345">
                  <a:extLst>
                    <a:ext uri="{9D8B030D-6E8A-4147-A177-3AD203B41FA5}">
                      <a16:colId xmlns:a16="http://schemas.microsoft.com/office/drawing/2014/main" val="2988174644"/>
                    </a:ext>
                  </a:extLst>
                </a:gridCol>
                <a:gridCol w="921109">
                  <a:extLst>
                    <a:ext uri="{9D8B030D-6E8A-4147-A177-3AD203B41FA5}">
                      <a16:colId xmlns:a16="http://schemas.microsoft.com/office/drawing/2014/main" val="665510783"/>
                    </a:ext>
                  </a:extLst>
                </a:gridCol>
                <a:gridCol w="921109">
                  <a:extLst>
                    <a:ext uri="{9D8B030D-6E8A-4147-A177-3AD203B41FA5}">
                      <a16:colId xmlns:a16="http://schemas.microsoft.com/office/drawing/2014/main" val="544834977"/>
                    </a:ext>
                  </a:extLst>
                </a:gridCol>
                <a:gridCol w="921109">
                  <a:extLst>
                    <a:ext uri="{9D8B030D-6E8A-4147-A177-3AD203B41FA5}">
                      <a16:colId xmlns:a16="http://schemas.microsoft.com/office/drawing/2014/main" val="2891261829"/>
                    </a:ext>
                  </a:extLst>
                </a:gridCol>
                <a:gridCol w="921109">
                  <a:extLst>
                    <a:ext uri="{9D8B030D-6E8A-4147-A177-3AD203B41FA5}">
                      <a16:colId xmlns:a16="http://schemas.microsoft.com/office/drawing/2014/main" val="1092318920"/>
                    </a:ext>
                  </a:extLst>
                </a:gridCol>
                <a:gridCol w="921109">
                  <a:extLst>
                    <a:ext uri="{9D8B030D-6E8A-4147-A177-3AD203B41FA5}">
                      <a16:colId xmlns:a16="http://schemas.microsoft.com/office/drawing/2014/main" val="673678510"/>
                    </a:ext>
                  </a:extLst>
                </a:gridCol>
              </a:tblGrid>
              <a:tr h="220649">
                <a:tc>
                  <a:txBody>
                    <a:bodyPr/>
                    <a:lstStyle/>
                    <a:p>
                      <a:pPr algn="ctr" rtl="0" fontAlgn="ctr"/>
                      <a:r>
                        <a:rPr lang="es-CO" sz="1100" b="1" i="0" u="none" strike="noStrike" dirty="0">
                          <a:solidFill>
                            <a:srgbClr val="244062"/>
                          </a:solidFill>
                          <a:effectLst/>
                          <a:latin typeface="Calibri" panose="020F0502020204030204" pitchFamily="34" charset="0"/>
                        </a:rPr>
                        <a:t>Componente</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100" b="1" i="0" u="none" strike="noStrike">
                          <a:solidFill>
                            <a:srgbClr val="244062"/>
                          </a:solidFill>
                          <a:effectLst/>
                          <a:latin typeface="Calibri" panose="020F0502020204030204" pitchFamily="34" charset="0"/>
                        </a:rPr>
                        <a:t>Promo.</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100" b="1" i="0" u="none" strike="noStrike">
                          <a:solidFill>
                            <a:srgbClr val="244062"/>
                          </a:solidFill>
                          <a:effectLst/>
                          <a:latin typeface="Calibri" panose="020F0502020204030204" pitchFamily="34" charset="0"/>
                        </a:rPr>
                        <a:t>Lime</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100" b="1" i="0" u="none" strike="noStrike">
                          <a:solidFill>
                            <a:srgbClr val="244062"/>
                          </a:solidFill>
                          <a:effectLst/>
                          <a:latin typeface="Calibri" panose="020F0502020204030204" pitchFamily="34" charset="0"/>
                        </a:rPr>
                        <a:t>Ciudad L.</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100" b="1" i="0" u="none" strike="noStrike">
                          <a:solidFill>
                            <a:srgbClr val="244062"/>
                          </a:solidFill>
                          <a:effectLst/>
                          <a:latin typeface="Calibri" panose="020F0502020204030204" pitchFamily="34" charset="0"/>
                        </a:rPr>
                        <a:t>Bogotá L.</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100" b="1" i="0" u="none" strike="noStrike">
                          <a:solidFill>
                            <a:srgbClr val="244062"/>
                          </a:solidFill>
                          <a:effectLst/>
                          <a:latin typeface="Calibri" panose="020F0502020204030204" pitchFamily="34" charset="0"/>
                        </a:rPr>
                        <a:t>Área L.</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114154584"/>
                  </a:ext>
                </a:extLst>
              </a:tr>
              <a:tr h="220649">
                <a:tc>
                  <a:txBody>
                    <a:bodyPr/>
                    <a:lstStyle/>
                    <a:p>
                      <a:pPr algn="l" rtl="0" fontAlgn="ctr"/>
                      <a:r>
                        <a:rPr lang="es-CO" sz="1100" b="0" i="0" u="none" strike="noStrike">
                          <a:solidFill>
                            <a:srgbClr val="244062"/>
                          </a:solidFill>
                          <a:effectLst/>
                          <a:latin typeface="Calibri" panose="020F0502020204030204" pitchFamily="34" charset="0"/>
                        </a:rPr>
                        <a:t>TBL - Barrido y Limpieza</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100" b="0" i="0" u="none" strike="noStrike">
                          <a:solidFill>
                            <a:srgbClr val="244062"/>
                          </a:solidFill>
                          <a:effectLst/>
                          <a:latin typeface="Calibri" panose="020F0502020204030204" pitchFamily="34" charset="0"/>
                        </a:rPr>
                        <a:t>$ 7.365</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100" b="0" i="0" u="none" strike="noStrike">
                          <a:solidFill>
                            <a:srgbClr val="244062"/>
                          </a:solidFill>
                          <a:effectLst/>
                          <a:latin typeface="Calibri" panose="020F0502020204030204" pitchFamily="34" charset="0"/>
                        </a:rPr>
                        <a:t>$ 6.248</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100" b="0" i="0" u="none" strike="noStrike">
                          <a:solidFill>
                            <a:srgbClr val="244062"/>
                          </a:solidFill>
                          <a:effectLst/>
                          <a:latin typeface="Calibri" panose="020F0502020204030204" pitchFamily="34" charset="0"/>
                        </a:rPr>
                        <a:t>$ 5.126</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100" b="0" i="0" u="none" strike="noStrike">
                          <a:solidFill>
                            <a:srgbClr val="244062"/>
                          </a:solidFill>
                          <a:effectLst/>
                          <a:latin typeface="Calibri" panose="020F0502020204030204" pitchFamily="34" charset="0"/>
                        </a:rPr>
                        <a:t>$ 3.946</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100" b="0" i="0" u="none" strike="noStrike">
                          <a:solidFill>
                            <a:srgbClr val="244062"/>
                          </a:solidFill>
                          <a:effectLst/>
                          <a:latin typeface="Calibri" panose="020F0502020204030204" pitchFamily="34" charset="0"/>
                        </a:rPr>
                        <a:t>$ 4.728</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905772590"/>
                  </a:ext>
                </a:extLst>
              </a:tr>
              <a:tr h="220649">
                <a:tc>
                  <a:txBody>
                    <a:bodyPr/>
                    <a:lstStyle/>
                    <a:p>
                      <a:pPr algn="l" rtl="0" fontAlgn="ctr"/>
                      <a:r>
                        <a:rPr lang="es-CO" sz="1100" b="0" i="0" u="none" strike="noStrike" dirty="0">
                          <a:solidFill>
                            <a:srgbClr val="244062"/>
                          </a:solidFill>
                          <a:effectLst/>
                          <a:latin typeface="Calibri" panose="020F0502020204030204" pitchFamily="34" charset="0"/>
                        </a:rPr>
                        <a:t>TLU - Limpieza Urbana</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100" b="0" i="0" u="none" strike="noStrike">
                          <a:solidFill>
                            <a:srgbClr val="244062"/>
                          </a:solidFill>
                          <a:effectLst/>
                          <a:latin typeface="Calibri" panose="020F0502020204030204" pitchFamily="34" charset="0"/>
                        </a:rPr>
                        <a:t>$ 1.672</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100" b="0" i="0" u="none" strike="noStrike">
                          <a:solidFill>
                            <a:srgbClr val="244062"/>
                          </a:solidFill>
                          <a:effectLst/>
                          <a:latin typeface="Calibri" panose="020F0502020204030204" pitchFamily="34" charset="0"/>
                        </a:rPr>
                        <a:t>$ 1.403</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100" b="0" i="0" u="none" strike="noStrike">
                          <a:solidFill>
                            <a:srgbClr val="244062"/>
                          </a:solidFill>
                          <a:effectLst/>
                          <a:latin typeface="Calibri" panose="020F0502020204030204" pitchFamily="34" charset="0"/>
                        </a:rPr>
                        <a:t>$ 1.161</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100" b="0" i="0" u="none" strike="noStrike">
                          <a:solidFill>
                            <a:srgbClr val="244062"/>
                          </a:solidFill>
                          <a:effectLst/>
                          <a:latin typeface="Calibri" panose="020F0502020204030204" pitchFamily="34" charset="0"/>
                        </a:rPr>
                        <a:t>$ 825</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100" b="0" i="0" u="none" strike="noStrike">
                          <a:solidFill>
                            <a:srgbClr val="244062"/>
                          </a:solidFill>
                          <a:effectLst/>
                          <a:latin typeface="Calibri" panose="020F0502020204030204" pitchFamily="34" charset="0"/>
                        </a:rPr>
                        <a:t>$ 983</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2051304283"/>
                  </a:ext>
                </a:extLst>
              </a:tr>
              <a:tr h="220649">
                <a:tc>
                  <a:txBody>
                    <a:bodyPr/>
                    <a:lstStyle/>
                    <a:p>
                      <a:pPr algn="l" rtl="0" fontAlgn="ctr"/>
                      <a:r>
                        <a:rPr lang="es-CO" sz="1100" b="0" i="0" u="none" strike="noStrike">
                          <a:solidFill>
                            <a:srgbClr val="244062"/>
                          </a:solidFill>
                          <a:effectLst/>
                          <a:latin typeface="Calibri" panose="020F0502020204030204" pitchFamily="34" charset="0"/>
                        </a:rPr>
                        <a:t>TDF - Disposición Final</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100" b="0" i="0" u="none" strike="noStrike">
                          <a:solidFill>
                            <a:srgbClr val="244062"/>
                          </a:solidFill>
                          <a:effectLst/>
                          <a:latin typeface="Calibri" panose="020F0502020204030204" pitchFamily="34" charset="0"/>
                        </a:rPr>
                        <a:t>$ 1.736</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100" b="0" i="0" u="none" strike="noStrike">
                          <a:solidFill>
                            <a:srgbClr val="244062"/>
                          </a:solidFill>
                          <a:effectLst/>
                          <a:latin typeface="Calibri" panose="020F0502020204030204" pitchFamily="34" charset="0"/>
                        </a:rPr>
                        <a:t>$ 1.684</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100" b="0" i="0" u="none" strike="noStrike">
                          <a:solidFill>
                            <a:srgbClr val="244062"/>
                          </a:solidFill>
                          <a:effectLst/>
                          <a:latin typeface="Calibri" panose="020F0502020204030204" pitchFamily="34" charset="0"/>
                        </a:rPr>
                        <a:t>$ 1.592</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100" b="0" i="0" u="none" strike="noStrike">
                          <a:solidFill>
                            <a:srgbClr val="244062"/>
                          </a:solidFill>
                          <a:effectLst/>
                          <a:latin typeface="Calibri" panose="020F0502020204030204" pitchFamily="34" charset="0"/>
                        </a:rPr>
                        <a:t>$ 912</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100" b="0" i="0" u="none" strike="noStrike">
                          <a:solidFill>
                            <a:srgbClr val="244062"/>
                          </a:solidFill>
                          <a:effectLst/>
                          <a:latin typeface="Calibri" panose="020F0502020204030204" pitchFamily="34" charset="0"/>
                        </a:rPr>
                        <a:t>$ 976</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2883230821"/>
                  </a:ext>
                </a:extLst>
              </a:tr>
              <a:tr h="220649">
                <a:tc>
                  <a:txBody>
                    <a:bodyPr/>
                    <a:lstStyle/>
                    <a:p>
                      <a:pPr algn="l" rtl="0" fontAlgn="ctr"/>
                      <a:r>
                        <a:rPr lang="es-CO" sz="1100" b="0" i="0" u="none" strike="noStrike">
                          <a:solidFill>
                            <a:srgbClr val="244062"/>
                          </a:solidFill>
                          <a:effectLst/>
                          <a:latin typeface="Calibri" panose="020F0502020204030204" pitchFamily="34" charset="0"/>
                        </a:rPr>
                        <a:t>TRT - Recolección y Transporte</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100" b="0" i="0" u="none" strike="noStrike">
                          <a:solidFill>
                            <a:srgbClr val="244062"/>
                          </a:solidFill>
                          <a:effectLst/>
                          <a:latin typeface="Calibri" panose="020F0502020204030204" pitchFamily="34" charset="0"/>
                        </a:rPr>
                        <a:t>$ 4.575</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100" b="0" i="0" u="none" strike="noStrike">
                          <a:solidFill>
                            <a:srgbClr val="244062"/>
                          </a:solidFill>
                          <a:effectLst/>
                          <a:latin typeface="Calibri" panose="020F0502020204030204" pitchFamily="34" charset="0"/>
                        </a:rPr>
                        <a:t>$ 3.287</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100" b="0" i="0" u="none" strike="noStrike">
                          <a:solidFill>
                            <a:srgbClr val="244062"/>
                          </a:solidFill>
                          <a:effectLst/>
                          <a:latin typeface="Calibri" panose="020F0502020204030204" pitchFamily="34" charset="0"/>
                        </a:rPr>
                        <a:t>$ 3.684</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100" b="0" i="0" u="none" strike="noStrike">
                          <a:solidFill>
                            <a:srgbClr val="244062"/>
                          </a:solidFill>
                          <a:effectLst/>
                          <a:latin typeface="Calibri" panose="020F0502020204030204" pitchFamily="34" charset="0"/>
                        </a:rPr>
                        <a:t>$ 2.454</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100" b="0" i="0" u="none" strike="noStrike">
                          <a:solidFill>
                            <a:srgbClr val="244062"/>
                          </a:solidFill>
                          <a:effectLst/>
                          <a:latin typeface="Calibri" panose="020F0502020204030204" pitchFamily="34" charset="0"/>
                        </a:rPr>
                        <a:t>$ 2.864</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1760441018"/>
                  </a:ext>
                </a:extLst>
              </a:tr>
              <a:tr h="220649">
                <a:tc>
                  <a:txBody>
                    <a:bodyPr/>
                    <a:lstStyle/>
                    <a:p>
                      <a:pPr algn="l" rtl="0" fontAlgn="ctr"/>
                      <a:r>
                        <a:rPr lang="es-CO" sz="1100" b="0" i="0" u="none" strike="noStrike">
                          <a:solidFill>
                            <a:srgbClr val="244062"/>
                          </a:solidFill>
                          <a:effectLst/>
                          <a:latin typeface="Calibri" panose="020F0502020204030204" pitchFamily="34" charset="0"/>
                        </a:rPr>
                        <a:t>TTL - Tratamiento Lixiviados</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100" b="0" i="0" u="none" strike="noStrike">
                          <a:solidFill>
                            <a:srgbClr val="244062"/>
                          </a:solidFill>
                          <a:effectLst/>
                          <a:latin typeface="Calibri" panose="020F0502020204030204" pitchFamily="34" charset="0"/>
                        </a:rPr>
                        <a:t>$ 786</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100" b="0" i="0" u="none" strike="noStrike">
                          <a:solidFill>
                            <a:srgbClr val="244062"/>
                          </a:solidFill>
                          <a:effectLst/>
                          <a:latin typeface="Calibri" panose="020F0502020204030204" pitchFamily="34" charset="0"/>
                        </a:rPr>
                        <a:t>$ 761</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100" b="0" i="0" u="none" strike="noStrike">
                          <a:solidFill>
                            <a:srgbClr val="244062"/>
                          </a:solidFill>
                          <a:effectLst/>
                          <a:latin typeface="Calibri" panose="020F0502020204030204" pitchFamily="34" charset="0"/>
                        </a:rPr>
                        <a:t>$ 718</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100" b="0" i="0" u="none" strike="noStrike">
                          <a:solidFill>
                            <a:srgbClr val="244062"/>
                          </a:solidFill>
                          <a:effectLst/>
                          <a:latin typeface="Calibri" panose="020F0502020204030204" pitchFamily="34" charset="0"/>
                        </a:rPr>
                        <a:t>$ 412</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100" b="0" i="0" u="none" strike="noStrike">
                          <a:solidFill>
                            <a:srgbClr val="244062"/>
                          </a:solidFill>
                          <a:effectLst/>
                          <a:latin typeface="Calibri" panose="020F0502020204030204" pitchFamily="34" charset="0"/>
                        </a:rPr>
                        <a:t>$ 441</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3608179304"/>
                  </a:ext>
                </a:extLst>
              </a:tr>
              <a:tr h="220649">
                <a:tc>
                  <a:txBody>
                    <a:bodyPr/>
                    <a:lstStyle/>
                    <a:p>
                      <a:pPr algn="l" rtl="0" fontAlgn="ctr"/>
                      <a:r>
                        <a:rPr lang="es-CO" sz="1100" b="0" i="0" u="none" strike="noStrike">
                          <a:solidFill>
                            <a:srgbClr val="244062"/>
                          </a:solidFill>
                          <a:effectLst/>
                          <a:latin typeface="Calibri" panose="020F0502020204030204" pitchFamily="34" charset="0"/>
                        </a:rPr>
                        <a:t>TCS - Comercialización</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100" b="0" i="0" u="none" strike="noStrike" dirty="0">
                          <a:solidFill>
                            <a:srgbClr val="244062"/>
                          </a:solidFill>
                          <a:effectLst/>
                          <a:latin typeface="Calibri" panose="020F0502020204030204" pitchFamily="34" charset="0"/>
                        </a:rPr>
                        <a:t>$ 1.986</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100" b="0" i="0" u="none" strike="noStrike">
                          <a:solidFill>
                            <a:srgbClr val="244062"/>
                          </a:solidFill>
                          <a:effectLst/>
                          <a:latin typeface="Calibri" panose="020F0502020204030204" pitchFamily="34" charset="0"/>
                        </a:rPr>
                        <a:t>$ 1.103</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100" b="0" i="0" u="none" strike="noStrike">
                          <a:solidFill>
                            <a:srgbClr val="244062"/>
                          </a:solidFill>
                          <a:effectLst/>
                          <a:latin typeface="Calibri" panose="020F0502020204030204" pitchFamily="34" charset="0"/>
                        </a:rPr>
                        <a:t>$ 1.368</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100" b="0" i="0" u="none" strike="noStrike">
                          <a:solidFill>
                            <a:srgbClr val="244062"/>
                          </a:solidFill>
                          <a:effectLst/>
                          <a:latin typeface="Calibri" panose="020F0502020204030204" pitchFamily="34" charset="0"/>
                        </a:rPr>
                        <a:t>$ 649</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100" b="0" i="0" u="none" strike="noStrike">
                          <a:solidFill>
                            <a:srgbClr val="244062"/>
                          </a:solidFill>
                          <a:effectLst/>
                          <a:latin typeface="Calibri" panose="020F0502020204030204" pitchFamily="34" charset="0"/>
                        </a:rPr>
                        <a:t>$ 1.165</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4132981350"/>
                  </a:ext>
                </a:extLst>
              </a:tr>
              <a:tr h="220649">
                <a:tc>
                  <a:txBody>
                    <a:bodyPr/>
                    <a:lstStyle/>
                    <a:p>
                      <a:pPr algn="l" rtl="0" fontAlgn="ctr"/>
                      <a:r>
                        <a:rPr lang="es-CO" sz="1100" b="0" i="0" u="none" strike="noStrike">
                          <a:solidFill>
                            <a:srgbClr val="244062"/>
                          </a:solidFill>
                          <a:effectLst/>
                          <a:latin typeface="Calibri" panose="020F0502020204030204" pitchFamily="34" charset="0"/>
                        </a:rPr>
                        <a:t>CCSA Prest.Aprovechable</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100" b="0" i="0" u="none" strike="noStrike">
                          <a:solidFill>
                            <a:srgbClr val="244062"/>
                          </a:solidFill>
                          <a:effectLst/>
                          <a:latin typeface="Calibri" panose="020F0502020204030204" pitchFamily="34" charset="0"/>
                        </a:rPr>
                        <a:t>$ 226</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100" b="0" i="0" u="none" strike="noStrike">
                          <a:solidFill>
                            <a:srgbClr val="244062"/>
                          </a:solidFill>
                          <a:effectLst/>
                          <a:latin typeface="Calibri" panose="020F0502020204030204" pitchFamily="34" charset="0"/>
                        </a:rPr>
                        <a:t>$ 126</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100" b="0" i="0" u="none" strike="noStrike">
                          <a:solidFill>
                            <a:srgbClr val="244062"/>
                          </a:solidFill>
                          <a:effectLst/>
                          <a:latin typeface="Calibri" panose="020F0502020204030204" pitchFamily="34" charset="0"/>
                        </a:rPr>
                        <a:t>$ 156</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100" b="0" i="0" u="none" strike="noStrike">
                          <a:solidFill>
                            <a:srgbClr val="244062"/>
                          </a:solidFill>
                          <a:effectLst/>
                          <a:latin typeface="Calibri" panose="020F0502020204030204" pitchFamily="34" charset="0"/>
                        </a:rPr>
                        <a:t>$ 74</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100" b="0" i="0" u="none" strike="noStrike">
                          <a:solidFill>
                            <a:srgbClr val="244062"/>
                          </a:solidFill>
                          <a:effectLst/>
                          <a:latin typeface="Calibri" panose="020F0502020204030204" pitchFamily="34" charset="0"/>
                        </a:rPr>
                        <a:t>$ 133</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4189234321"/>
                  </a:ext>
                </a:extLst>
              </a:tr>
              <a:tr h="220649">
                <a:tc>
                  <a:txBody>
                    <a:bodyPr/>
                    <a:lstStyle/>
                    <a:p>
                      <a:pPr algn="l" rtl="0" fontAlgn="ctr"/>
                      <a:r>
                        <a:rPr lang="es-CO" sz="1100" b="0" i="0" u="none" strike="noStrike">
                          <a:solidFill>
                            <a:srgbClr val="244062"/>
                          </a:solidFill>
                          <a:effectLst/>
                          <a:latin typeface="Calibri" panose="020F0502020204030204" pitchFamily="34" charset="0"/>
                        </a:rPr>
                        <a:t>CCSA Prest. No Aprovechable</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100" b="0" i="0" u="none" strike="noStrike">
                          <a:solidFill>
                            <a:srgbClr val="244062"/>
                          </a:solidFill>
                          <a:effectLst/>
                          <a:latin typeface="Calibri" panose="020F0502020204030204" pitchFamily="34" charset="0"/>
                        </a:rPr>
                        <a:t>$ 369</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100" b="0" i="0" u="none" strike="noStrike">
                          <a:solidFill>
                            <a:srgbClr val="244062"/>
                          </a:solidFill>
                          <a:effectLst/>
                          <a:latin typeface="Calibri" panose="020F0502020204030204" pitchFamily="34" charset="0"/>
                        </a:rPr>
                        <a:t>$ 206</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100" b="0" i="0" u="none" strike="noStrike">
                          <a:solidFill>
                            <a:srgbClr val="244062"/>
                          </a:solidFill>
                          <a:effectLst/>
                          <a:latin typeface="Calibri" panose="020F0502020204030204" pitchFamily="34" charset="0"/>
                        </a:rPr>
                        <a:t>$ 255</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100" b="0" i="0" u="none" strike="noStrike">
                          <a:solidFill>
                            <a:srgbClr val="244062"/>
                          </a:solidFill>
                          <a:effectLst/>
                          <a:latin typeface="Calibri" panose="020F0502020204030204" pitchFamily="34" charset="0"/>
                        </a:rPr>
                        <a:t>$ 121</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100" b="0" i="0" u="none" strike="noStrike">
                          <a:solidFill>
                            <a:srgbClr val="244062"/>
                          </a:solidFill>
                          <a:effectLst/>
                          <a:latin typeface="Calibri" panose="020F0502020204030204" pitchFamily="34" charset="0"/>
                        </a:rPr>
                        <a:t>$ 217</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2819255536"/>
                  </a:ext>
                </a:extLst>
              </a:tr>
              <a:tr h="220649">
                <a:tc>
                  <a:txBody>
                    <a:bodyPr/>
                    <a:lstStyle/>
                    <a:p>
                      <a:pPr algn="l" rtl="0" fontAlgn="ctr"/>
                      <a:r>
                        <a:rPr lang="es-CO" sz="1100" b="0" i="0" u="none" strike="noStrike">
                          <a:solidFill>
                            <a:srgbClr val="244062"/>
                          </a:solidFill>
                          <a:effectLst/>
                          <a:latin typeface="Calibri" panose="020F0502020204030204" pitchFamily="34" charset="0"/>
                        </a:rPr>
                        <a:t>Aprovechamiento</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100" b="0" i="0" u="none" strike="noStrike">
                          <a:solidFill>
                            <a:srgbClr val="244062"/>
                          </a:solidFill>
                          <a:effectLst/>
                          <a:latin typeface="Calibri" panose="020F0502020204030204" pitchFamily="34" charset="0"/>
                        </a:rPr>
                        <a:t>$ 4.546</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100" b="0" i="0" u="none" strike="noStrike">
                          <a:solidFill>
                            <a:srgbClr val="244062"/>
                          </a:solidFill>
                          <a:effectLst/>
                          <a:latin typeface="Calibri" panose="020F0502020204030204" pitchFamily="34" charset="0"/>
                        </a:rPr>
                        <a:t>$ 4.384</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100" b="0" i="0" u="none" strike="noStrike" dirty="0">
                          <a:solidFill>
                            <a:srgbClr val="244062"/>
                          </a:solidFill>
                          <a:effectLst/>
                          <a:latin typeface="Calibri" panose="020F0502020204030204" pitchFamily="34" charset="0"/>
                        </a:rPr>
                        <a:t>$ 3.118</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100" b="0" i="0" u="none" strike="noStrike">
                          <a:solidFill>
                            <a:srgbClr val="244062"/>
                          </a:solidFill>
                          <a:effectLst/>
                          <a:latin typeface="Calibri" panose="020F0502020204030204" pitchFamily="34" charset="0"/>
                        </a:rPr>
                        <a:t>$ 2.607</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100" b="0" i="0" u="none" strike="noStrike">
                          <a:solidFill>
                            <a:srgbClr val="244062"/>
                          </a:solidFill>
                          <a:effectLst/>
                          <a:latin typeface="Calibri" panose="020F0502020204030204" pitchFamily="34" charset="0"/>
                        </a:rPr>
                        <a:t>$ 3.857</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299591884"/>
                  </a:ext>
                </a:extLst>
              </a:tr>
              <a:tr h="220649">
                <a:tc>
                  <a:txBody>
                    <a:bodyPr/>
                    <a:lstStyle/>
                    <a:p>
                      <a:pPr algn="l" rtl="0" fontAlgn="ctr"/>
                      <a:r>
                        <a:rPr lang="es-CO" sz="1100" b="0" i="0" u="none" strike="noStrike">
                          <a:solidFill>
                            <a:srgbClr val="244062"/>
                          </a:solidFill>
                          <a:effectLst/>
                          <a:latin typeface="Calibri" panose="020F0502020204030204" pitchFamily="34" charset="0"/>
                        </a:rPr>
                        <a:t>TVIAT</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100" b="0" i="0" u="none" strike="noStrike">
                          <a:solidFill>
                            <a:srgbClr val="244062"/>
                          </a:solidFill>
                          <a:effectLst/>
                          <a:latin typeface="Calibri" panose="020F0502020204030204" pitchFamily="34" charset="0"/>
                        </a:rPr>
                        <a:t>$ 403</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100" b="0" i="0" u="none" strike="noStrike">
                          <a:solidFill>
                            <a:srgbClr val="244062"/>
                          </a:solidFill>
                          <a:effectLst/>
                          <a:latin typeface="Calibri" panose="020F0502020204030204" pitchFamily="34" charset="0"/>
                        </a:rPr>
                        <a:t>$ 389</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100" b="0" i="0" u="none" strike="noStrike">
                          <a:solidFill>
                            <a:srgbClr val="244062"/>
                          </a:solidFill>
                          <a:effectLst/>
                          <a:latin typeface="Calibri" panose="020F0502020204030204" pitchFamily="34" charset="0"/>
                        </a:rPr>
                        <a:t>$ 370</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100" b="0" i="0" u="none" strike="noStrike">
                          <a:solidFill>
                            <a:srgbClr val="244062"/>
                          </a:solidFill>
                          <a:effectLst/>
                          <a:latin typeface="Calibri" panose="020F0502020204030204" pitchFamily="34" charset="0"/>
                        </a:rPr>
                        <a:t>$ 211</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100" b="0" i="0" u="none" strike="noStrike">
                          <a:solidFill>
                            <a:srgbClr val="244062"/>
                          </a:solidFill>
                          <a:effectLst/>
                          <a:latin typeface="Calibri" panose="020F0502020204030204" pitchFamily="34" charset="0"/>
                        </a:rPr>
                        <a:t>$ 227</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2167203266"/>
                  </a:ext>
                </a:extLst>
              </a:tr>
              <a:tr h="220649">
                <a:tc>
                  <a:txBody>
                    <a:bodyPr/>
                    <a:lstStyle/>
                    <a:p>
                      <a:pPr algn="ctr" rtl="0" fontAlgn="ctr"/>
                      <a:r>
                        <a:rPr lang="es-CO" sz="1100" b="1" i="0" u="none" strike="noStrike">
                          <a:solidFill>
                            <a:srgbClr val="244062"/>
                          </a:solidFill>
                          <a:effectLst/>
                          <a:latin typeface="Calibri" panose="020F0502020204030204" pitchFamily="34" charset="0"/>
                        </a:rPr>
                        <a:t>TOTAL COMPONENTES</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100" b="1" i="0" u="none" strike="noStrike">
                          <a:solidFill>
                            <a:srgbClr val="244062"/>
                          </a:solidFill>
                          <a:effectLst/>
                          <a:latin typeface="Calibri" panose="020F0502020204030204" pitchFamily="34" charset="0"/>
                        </a:rPr>
                        <a:t>$ 23.665</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100" b="1" i="0" u="none" strike="noStrike">
                          <a:solidFill>
                            <a:srgbClr val="244062"/>
                          </a:solidFill>
                          <a:effectLst/>
                          <a:latin typeface="Calibri" panose="020F0502020204030204" pitchFamily="34" charset="0"/>
                        </a:rPr>
                        <a:t>$ 19.591</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100" b="1" i="0" u="none" strike="noStrike">
                          <a:solidFill>
                            <a:srgbClr val="244062"/>
                          </a:solidFill>
                          <a:effectLst/>
                          <a:latin typeface="Calibri" panose="020F0502020204030204" pitchFamily="34" charset="0"/>
                        </a:rPr>
                        <a:t>$ 17.548</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100" b="1" i="0" u="none" strike="noStrike">
                          <a:solidFill>
                            <a:srgbClr val="244062"/>
                          </a:solidFill>
                          <a:effectLst/>
                          <a:latin typeface="Calibri" panose="020F0502020204030204" pitchFamily="34" charset="0"/>
                        </a:rPr>
                        <a:t>$ 12.211</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100" b="1" i="0" u="none" strike="noStrike">
                          <a:solidFill>
                            <a:srgbClr val="244062"/>
                          </a:solidFill>
                          <a:effectLst/>
                          <a:latin typeface="Calibri" panose="020F0502020204030204" pitchFamily="34" charset="0"/>
                        </a:rPr>
                        <a:t>$ 15.590</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4185808347"/>
                  </a:ext>
                </a:extLst>
              </a:tr>
              <a:tr h="210619">
                <a:tc>
                  <a:txBody>
                    <a:bodyPr/>
                    <a:lstStyle/>
                    <a:p>
                      <a:pPr algn="l" fontAlgn="b"/>
                      <a:endParaRPr lang="es-CO" sz="1100" b="0" i="0" u="none" strike="noStrike">
                        <a:solidFill>
                          <a:srgbClr val="244062"/>
                        </a:solidFill>
                        <a:effectLst/>
                        <a:latin typeface="Calibri" panose="020F0502020204030204" pitchFamily="34" charset="0"/>
                      </a:endParaRPr>
                    </a:p>
                  </a:txBody>
                  <a:tcPr marL="9439" marR="9439" marT="9439" marB="0" anchor="b">
                    <a:lnL>
                      <a:noFill/>
                    </a:lnL>
                    <a:lnR>
                      <a:noFill/>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l" fontAlgn="b"/>
                      <a:endParaRPr lang="es-CO" sz="1100" b="0" i="0" u="none" strike="noStrike">
                        <a:solidFill>
                          <a:srgbClr val="244062"/>
                        </a:solidFill>
                        <a:effectLst/>
                        <a:latin typeface="Calibri" panose="020F0502020204030204" pitchFamily="34" charset="0"/>
                      </a:endParaRPr>
                    </a:p>
                  </a:txBody>
                  <a:tcPr marL="9439" marR="9439" marT="9439" marB="0" anchor="b">
                    <a:lnL>
                      <a:noFill/>
                    </a:lnL>
                    <a:lnR>
                      <a:noFill/>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l" fontAlgn="b"/>
                      <a:endParaRPr lang="es-CO" sz="1100" b="0" i="0" u="none" strike="noStrike">
                        <a:solidFill>
                          <a:srgbClr val="244062"/>
                        </a:solidFill>
                        <a:effectLst/>
                        <a:latin typeface="Calibri" panose="020F0502020204030204" pitchFamily="34" charset="0"/>
                      </a:endParaRPr>
                    </a:p>
                  </a:txBody>
                  <a:tcPr marL="9439" marR="9439" marT="9439" marB="0" anchor="b">
                    <a:lnL>
                      <a:noFill/>
                    </a:lnL>
                    <a:lnR>
                      <a:noFill/>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l" fontAlgn="b"/>
                      <a:endParaRPr lang="es-CO" sz="1100" b="0" i="0" u="none" strike="noStrike">
                        <a:solidFill>
                          <a:srgbClr val="244062"/>
                        </a:solidFill>
                        <a:effectLst/>
                        <a:latin typeface="Calibri" panose="020F0502020204030204" pitchFamily="34" charset="0"/>
                      </a:endParaRPr>
                    </a:p>
                  </a:txBody>
                  <a:tcPr marL="9439" marR="9439" marT="9439" marB="0" anchor="b">
                    <a:lnL>
                      <a:noFill/>
                    </a:lnL>
                    <a:lnR>
                      <a:noFill/>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l" fontAlgn="b"/>
                      <a:endParaRPr lang="es-CO" sz="1100" b="0" i="0" u="none" strike="noStrike">
                        <a:solidFill>
                          <a:srgbClr val="244062"/>
                        </a:solidFill>
                        <a:effectLst/>
                        <a:latin typeface="Calibri" panose="020F0502020204030204" pitchFamily="34" charset="0"/>
                      </a:endParaRPr>
                    </a:p>
                  </a:txBody>
                  <a:tcPr marL="9439" marR="9439" marT="9439" marB="0" anchor="b">
                    <a:lnL>
                      <a:noFill/>
                    </a:lnL>
                    <a:lnR>
                      <a:noFill/>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l" fontAlgn="b"/>
                      <a:endParaRPr lang="es-CO" sz="1100" b="0" i="0" u="none" strike="noStrike">
                        <a:solidFill>
                          <a:srgbClr val="244062"/>
                        </a:solidFill>
                        <a:effectLst/>
                        <a:latin typeface="Calibri" panose="020F0502020204030204" pitchFamily="34" charset="0"/>
                      </a:endParaRPr>
                    </a:p>
                  </a:txBody>
                  <a:tcPr marL="9439" marR="9439" marT="9439" marB="0" anchor="b">
                    <a:lnL>
                      <a:noFill/>
                    </a:lnL>
                    <a:lnR>
                      <a:noFill/>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1793319393"/>
                  </a:ext>
                </a:extLst>
              </a:tr>
              <a:tr h="220649">
                <a:tc>
                  <a:txBody>
                    <a:bodyPr/>
                    <a:lstStyle/>
                    <a:p>
                      <a:pPr algn="ctr" rtl="0" fontAlgn="ctr"/>
                      <a:r>
                        <a:rPr lang="es-CO" sz="1100" b="1" i="0" u="none" strike="noStrike">
                          <a:solidFill>
                            <a:srgbClr val="244062"/>
                          </a:solidFill>
                          <a:effectLst/>
                          <a:latin typeface="Calibri" panose="020F0502020204030204" pitchFamily="34" charset="0"/>
                        </a:rPr>
                        <a:t>Otros conceptos</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100" b="1" i="0" u="none" strike="noStrike">
                          <a:solidFill>
                            <a:srgbClr val="244062"/>
                          </a:solidFill>
                          <a:effectLst/>
                          <a:latin typeface="Calibri" panose="020F0502020204030204" pitchFamily="34" charset="0"/>
                        </a:rPr>
                        <a:t>Promo.</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100" b="1" i="0" u="none" strike="noStrike">
                          <a:solidFill>
                            <a:srgbClr val="244062"/>
                          </a:solidFill>
                          <a:effectLst/>
                          <a:latin typeface="Calibri" panose="020F0502020204030204" pitchFamily="34" charset="0"/>
                        </a:rPr>
                        <a:t>Lime</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100" b="1" i="0" u="none" strike="noStrike">
                          <a:solidFill>
                            <a:srgbClr val="244062"/>
                          </a:solidFill>
                          <a:effectLst/>
                          <a:latin typeface="Calibri" panose="020F0502020204030204" pitchFamily="34" charset="0"/>
                        </a:rPr>
                        <a:t>Ciudad L.</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100" b="1" i="0" u="none" strike="noStrike" dirty="0">
                          <a:solidFill>
                            <a:srgbClr val="244062"/>
                          </a:solidFill>
                          <a:effectLst/>
                          <a:latin typeface="Calibri" panose="020F0502020204030204" pitchFamily="34" charset="0"/>
                        </a:rPr>
                        <a:t>Bogotá L.</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100" b="1" i="0" u="none" strike="noStrike">
                          <a:solidFill>
                            <a:srgbClr val="244062"/>
                          </a:solidFill>
                          <a:effectLst/>
                          <a:latin typeface="Calibri" panose="020F0502020204030204" pitchFamily="34" charset="0"/>
                        </a:rPr>
                        <a:t>Área L.</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380345349"/>
                  </a:ext>
                </a:extLst>
              </a:tr>
              <a:tr h="220649">
                <a:tc>
                  <a:txBody>
                    <a:bodyPr/>
                    <a:lstStyle/>
                    <a:p>
                      <a:pPr algn="l" rtl="0" fontAlgn="ctr"/>
                      <a:r>
                        <a:rPr lang="es-CO" sz="1100" b="0" i="0" u="none" strike="noStrike">
                          <a:solidFill>
                            <a:srgbClr val="244062"/>
                          </a:solidFill>
                          <a:effectLst/>
                          <a:latin typeface="Calibri" panose="020F0502020204030204" pitchFamily="34" charset="0"/>
                        </a:rPr>
                        <a:t>Servicios Especiales</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100" b="0" i="0" u="none" strike="noStrike">
                          <a:solidFill>
                            <a:srgbClr val="244062"/>
                          </a:solidFill>
                          <a:effectLst/>
                          <a:latin typeface="Calibri" panose="020F0502020204030204" pitchFamily="34" charset="0"/>
                        </a:rPr>
                        <a:t>$ 42</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100" b="0" i="0" u="none" strike="noStrike">
                          <a:solidFill>
                            <a:srgbClr val="244062"/>
                          </a:solidFill>
                          <a:effectLst/>
                          <a:latin typeface="Calibri" panose="020F0502020204030204" pitchFamily="34" charset="0"/>
                        </a:rPr>
                        <a:t>$ 38</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100" b="0" i="0" u="none" strike="noStrike">
                          <a:solidFill>
                            <a:srgbClr val="244062"/>
                          </a:solidFill>
                          <a:effectLst/>
                          <a:latin typeface="Calibri" panose="020F0502020204030204" pitchFamily="34" charset="0"/>
                        </a:rPr>
                        <a:t>$ 35</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100" b="0" i="0" u="none" strike="noStrike">
                          <a:solidFill>
                            <a:srgbClr val="244062"/>
                          </a:solidFill>
                          <a:effectLst/>
                          <a:latin typeface="Calibri" panose="020F0502020204030204" pitchFamily="34" charset="0"/>
                        </a:rPr>
                        <a:t>$ 12</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100" b="0" i="0" u="none" strike="noStrike" dirty="0">
                          <a:solidFill>
                            <a:srgbClr val="244062"/>
                          </a:solidFill>
                          <a:effectLst/>
                          <a:latin typeface="Calibri" panose="020F0502020204030204" pitchFamily="34" charset="0"/>
                        </a:rPr>
                        <a:t>$ 12</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2405445608"/>
                  </a:ext>
                </a:extLst>
              </a:tr>
              <a:tr h="220649">
                <a:tc>
                  <a:txBody>
                    <a:bodyPr/>
                    <a:lstStyle/>
                    <a:p>
                      <a:pPr algn="l" rtl="0" fontAlgn="ctr"/>
                      <a:r>
                        <a:rPr lang="es-CO" sz="1100" b="0" i="0" u="none" strike="noStrike">
                          <a:solidFill>
                            <a:srgbClr val="244062"/>
                          </a:solidFill>
                          <a:effectLst/>
                          <a:latin typeface="Calibri" panose="020F0502020204030204" pitchFamily="34" charset="0"/>
                        </a:rPr>
                        <a:t>Intereses Servicios Especiales</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100" b="0" i="0" u="none" strike="noStrike">
                          <a:solidFill>
                            <a:srgbClr val="244062"/>
                          </a:solidFill>
                          <a:effectLst/>
                          <a:latin typeface="Calibri" panose="020F0502020204030204" pitchFamily="34" charset="0"/>
                        </a:rPr>
                        <a:t>$ 0</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100" b="0" i="0" u="none" strike="noStrike">
                          <a:solidFill>
                            <a:srgbClr val="244062"/>
                          </a:solidFill>
                          <a:effectLst/>
                          <a:latin typeface="Calibri" panose="020F0502020204030204" pitchFamily="34" charset="0"/>
                        </a:rPr>
                        <a:t>$ 1</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100" b="0" i="0" u="none" strike="noStrike">
                          <a:solidFill>
                            <a:srgbClr val="244062"/>
                          </a:solidFill>
                          <a:effectLst/>
                          <a:latin typeface="Calibri" panose="020F0502020204030204" pitchFamily="34" charset="0"/>
                        </a:rPr>
                        <a:t>$ 1</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100" b="0" i="0" u="none" strike="noStrike">
                          <a:solidFill>
                            <a:srgbClr val="244062"/>
                          </a:solidFill>
                          <a:effectLst/>
                          <a:latin typeface="Calibri" panose="020F0502020204030204" pitchFamily="34" charset="0"/>
                        </a:rPr>
                        <a:t>$ 0</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100" b="0" i="0" u="none" strike="noStrike">
                          <a:solidFill>
                            <a:srgbClr val="244062"/>
                          </a:solidFill>
                          <a:effectLst/>
                          <a:latin typeface="Calibri" panose="020F0502020204030204" pitchFamily="34" charset="0"/>
                        </a:rPr>
                        <a:t>$ 0</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3763540604"/>
                  </a:ext>
                </a:extLst>
              </a:tr>
              <a:tr h="220649">
                <a:tc>
                  <a:txBody>
                    <a:bodyPr/>
                    <a:lstStyle/>
                    <a:p>
                      <a:pPr algn="l" rtl="0" fontAlgn="ctr"/>
                      <a:r>
                        <a:rPr lang="es-CO" sz="1100" b="0" i="0" u="none" strike="noStrike">
                          <a:solidFill>
                            <a:srgbClr val="244062"/>
                          </a:solidFill>
                          <a:effectLst/>
                          <a:latin typeface="Calibri" panose="020F0502020204030204" pitchFamily="34" charset="0"/>
                        </a:rPr>
                        <a:t>Intereses Otros</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100" b="0" i="0" u="none" strike="noStrike">
                          <a:solidFill>
                            <a:srgbClr val="244062"/>
                          </a:solidFill>
                          <a:effectLst/>
                          <a:latin typeface="Calibri" panose="020F0502020204030204" pitchFamily="34" charset="0"/>
                        </a:rPr>
                        <a:t>-$ 0</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100" b="0" i="0" u="none" strike="noStrike">
                          <a:solidFill>
                            <a:srgbClr val="244062"/>
                          </a:solidFill>
                          <a:effectLst/>
                          <a:latin typeface="Calibri" panose="020F0502020204030204" pitchFamily="34" charset="0"/>
                        </a:rPr>
                        <a:t>$ 0</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100" b="0" i="0" u="none" strike="noStrike">
                          <a:solidFill>
                            <a:srgbClr val="244062"/>
                          </a:solidFill>
                          <a:effectLst/>
                          <a:latin typeface="Calibri" panose="020F0502020204030204" pitchFamily="34" charset="0"/>
                        </a:rPr>
                        <a:t>-$ 2</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100" b="0" i="0" u="none" strike="noStrike">
                          <a:solidFill>
                            <a:srgbClr val="244062"/>
                          </a:solidFill>
                          <a:effectLst/>
                          <a:latin typeface="Calibri" panose="020F0502020204030204" pitchFamily="34" charset="0"/>
                        </a:rPr>
                        <a:t>-$ 0</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100" b="0" i="0" u="none" strike="noStrike" dirty="0">
                          <a:solidFill>
                            <a:srgbClr val="244062"/>
                          </a:solidFill>
                          <a:effectLst/>
                          <a:latin typeface="Calibri" panose="020F0502020204030204" pitchFamily="34" charset="0"/>
                        </a:rPr>
                        <a:t>$ 0</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2423018094"/>
                  </a:ext>
                </a:extLst>
              </a:tr>
              <a:tr h="220649">
                <a:tc>
                  <a:txBody>
                    <a:bodyPr/>
                    <a:lstStyle/>
                    <a:p>
                      <a:pPr algn="l" rtl="0" fontAlgn="ctr"/>
                      <a:r>
                        <a:rPr lang="es-CO" sz="1100" b="0" i="0" u="none" strike="noStrike">
                          <a:solidFill>
                            <a:srgbClr val="244062"/>
                          </a:solidFill>
                          <a:effectLst/>
                          <a:latin typeface="Calibri" panose="020F0502020204030204" pitchFamily="34" charset="0"/>
                        </a:rPr>
                        <a:t>Recaudos Otros</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100" b="0" i="0" u="none" strike="noStrike">
                          <a:solidFill>
                            <a:srgbClr val="244062"/>
                          </a:solidFill>
                          <a:effectLst/>
                          <a:latin typeface="Calibri" panose="020F0502020204030204" pitchFamily="34" charset="0"/>
                        </a:rPr>
                        <a:t>-$ 0</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100" b="0" i="0" u="none" strike="noStrike">
                          <a:solidFill>
                            <a:srgbClr val="244062"/>
                          </a:solidFill>
                          <a:effectLst/>
                          <a:latin typeface="Calibri" panose="020F0502020204030204" pitchFamily="34" charset="0"/>
                        </a:rPr>
                        <a:t>$ 0</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100" b="0" i="0" u="none" strike="noStrike">
                          <a:solidFill>
                            <a:srgbClr val="244062"/>
                          </a:solidFill>
                          <a:effectLst/>
                          <a:latin typeface="Calibri" panose="020F0502020204030204" pitchFamily="34" charset="0"/>
                        </a:rPr>
                        <a:t>$ 0</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100" b="0" i="0" u="none" strike="noStrike">
                          <a:solidFill>
                            <a:srgbClr val="244062"/>
                          </a:solidFill>
                          <a:effectLst/>
                          <a:latin typeface="Calibri" panose="020F0502020204030204" pitchFamily="34" charset="0"/>
                        </a:rPr>
                        <a:t>-$ 0</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100" b="0" i="0" u="none" strike="noStrike" dirty="0">
                          <a:solidFill>
                            <a:srgbClr val="244062"/>
                          </a:solidFill>
                          <a:effectLst/>
                          <a:latin typeface="Calibri" panose="020F0502020204030204" pitchFamily="34" charset="0"/>
                        </a:rPr>
                        <a:t>-$ 0</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2453545302"/>
                  </a:ext>
                </a:extLst>
              </a:tr>
              <a:tr h="220649">
                <a:tc>
                  <a:txBody>
                    <a:bodyPr/>
                    <a:lstStyle/>
                    <a:p>
                      <a:pPr algn="l" rtl="0" fontAlgn="ctr"/>
                      <a:r>
                        <a:rPr lang="es-CO" sz="1100" b="0" i="0" u="none" strike="noStrike">
                          <a:solidFill>
                            <a:srgbClr val="244062"/>
                          </a:solidFill>
                          <a:effectLst/>
                          <a:latin typeface="Calibri" panose="020F0502020204030204" pitchFamily="34" charset="0"/>
                        </a:rPr>
                        <a:t>Saldo a Favor Generado</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100" b="0" i="0" u="none" strike="noStrike">
                          <a:solidFill>
                            <a:srgbClr val="244062"/>
                          </a:solidFill>
                          <a:effectLst/>
                          <a:latin typeface="Calibri" panose="020F0502020204030204" pitchFamily="34" charset="0"/>
                        </a:rPr>
                        <a:t>$ 96</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100" b="0" i="0" u="none" strike="noStrike">
                          <a:solidFill>
                            <a:srgbClr val="244062"/>
                          </a:solidFill>
                          <a:effectLst/>
                          <a:latin typeface="Calibri" panose="020F0502020204030204" pitchFamily="34" charset="0"/>
                        </a:rPr>
                        <a:t>$ 137</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100" b="0" i="0" u="none" strike="noStrike">
                          <a:solidFill>
                            <a:srgbClr val="244062"/>
                          </a:solidFill>
                          <a:effectLst/>
                          <a:latin typeface="Calibri" panose="020F0502020204030204" pitchFamily="34" charset="0"/>
                        </a:rPr>
                        <a:t>$ 43</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100" b="0" i="0" u="none" strike="noStrike">
                          <a:solidFill>
                            <a:srgbClr val="244062"/>
                          </a:solidFill>
                          <a:effectLst/>
                          <a:latin typeface="Calibri" panose="020F0502020204030204" pitchFamily="34" charset="0"/>
                        </a:rPr>
                        <a:t>$ 81</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100" b="0" i="0" u="none" strike="noStrike" dirty="0">
                          <a:solidFill>
                            <a:srgbClr val="244062"/>
                          </a:solidFill>
                          <a:effectLst/>
                          <a:latin typeface="Calibri" panose="020F0502020204030204" pitchFamily="34" charset="0"/>
                        </a:rPr>
                        <a:t>$ 47</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1488067993"/>
                  </a:ext>
                </a:extLst>
              </a:tr>
              <a:tr h="220649">
                <a:tc>
                  <a:txBody>
                    <a:bodyPr/>
                    <a:lstStyle/>
                    <a:p>
                      <a:pPr algn="ctr" rtl="0" fontAlgn="ctr"/>
                      <a:r>
                        <a:rPr lang="es-CO" sz="1100" b="1" i="0" u="none" strike="noStrike">
                          <a:solidFill>
                            <a:srgbClr val="244062"/>
                          </a:solidFill>
                          <a:effectLst/>
                          <a:latin typeface="Calibri" panose="020F0502020204030204" pitchFamily="34" charset="0"/>
                        </a:rPr>
                        <a:t>TOTAL OTROS CONCEPTOS</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100" b="1" i="0" u="none" strike="noStrike">
                          <a:solidFill>
                            <a:srgbClr val="244062"/>
                          </a:solidFill>
                          <a:effectLst/>
                          <a:latin typeface="Calibri" panose="020F0502020204030204" pitchFamily="34" charset="0"/>
                        </a:rPr>
                        <a:t>$ 138</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100" b="1" i="0" u="none" strike="noStrike">
                          <a:solidFill>
                            <a:srgbClr val="244062"/>
                          </a:solidFill>
                          <a:effectLst/>
                          <a:latin typeface="Calibri" panose="020F0502020204030204" pitchFamily="34" charset="0"/>
                        </a:rPr>
                        <a:t>$ 176</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100" b="1" i="0" u="none" strike="noStrike">
                          <a:solidFill>
                            <a:srgbClr val="244062"/>
                          </a:solidFill>
                          <a:effectLst/>
                          <a:latin typeface="Calibri" panose="020F0502020204030204" pitchFamily="34" charset="0"/>
                        </a:rPr>
                        <a:t>$ 77</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100" b="1" i="0" u="none" strike="noStrike">
                          <a:solidFill>
                            <a:srgbClr val="244062"/>
                          </a:solidFill>
                          <a:effectLst/>
                          <a:latin typeface="Calibri" panose="020F0502020204030204" pitchFamily="34" charset="0"/>
                        </a:rPr>
                        <a:t>$ 93</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100" b="1" i="0" u="none" strike="noStrike" dirty="0">
                          <a:solidFill>
                            <a:srgbClr val="244062"/>
                          </a:solidFill>
                          <a:effectLst/>
                          <a:latin typeface="Calibri" panose="020F0502020204030204" pitchFamily="34" charset="0"/>
                        </a:rPr>
                        <a:t>$ 59</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2679402263"/>
                  </a:ext>
                </a:extLst>
              </a:tr>
              <a:tr h="220649">
                <a:tc>
                  <a:txBody>
                    <a:bodyPr/>
                    <a:lstStyle/>
                    <a:p>
                      <a:pPr algn="ctr" rtl="0" fontAlgn="ctr"/>
                      <a:r>
                        <a:rPr lang="es-CO" sz="1100" b="1" i="0" u="none" strike="noStrike">
                          <a:solidFill>
                            <a:srgbClr val="244062"/>
                          </a:solidFill>
                          <a:effectLst/>
                          <a:latin typeface="Calibri" panose="020F0502020204030204" pitchFamily="34" charset="0"/>
                        </a:rPr>
                        <a:t>TOTAL RECAUDO </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100" b="1" i="0" u="none" strike="noStrike">
                          <a:solidFill>
                            <a:srgbClr val="244062"/>
                          </a:solidFill>
                          <a:effectLst/>
                          <a:latin typeface="Calibri" panose="020F0502020204030204" pitchFamily="34" charset="0"/>
                        </a:rPr>
                        <a:t>$ 23.802</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100" b="1" i="0" u="none" strike="noStrike">
                          <a:solidFill>
                            <a:srgbClr val="244062"/>
                          </a:solidFill>
                          <a:effectLst/>
                          <a:latin typeface="Calibri" panose="020F0502020204030204" pitchFamily="34" charset="0"/>
                        </a:rPr>
                        <a:t>$ 19.767</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100" b="1" i="0" u="none" strike="noStrike">
                          <a:solidFill>
                            <a:srgbClr val="244062"/>
                          </a:solidFill>
                          <a:effectLst/>
                          <a:latin typeface="Calibri" panose="020F0502020204030204" pitchFamily="34" charset="0"/>
                        </a:rPr>
                        <a:t>$ 17.625</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100" b="1" i="0" u="none" strike="noStrike">
                          <a:solidFill>
                            <a:srgbClr val="244062"/>
                          </a:solidFill>
                          <a:effectLst/>
                          <a:latin typeface="Calibri" panose="020F0502020204030204" pitchFamily="34" charset="0"/>
                        </a:rPr>
                        <a:t>$ 12.304</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100" b="1" i="0" u="none" strike="noStrike" dirty="0">
                          <a:solidFill>
                            <a:srgbClr val="244062"/>
                          </a:solidFill>
                          <a:effectLst/>
                          <a:latin typeface="Calibri" panose="020F0502020204030204" pitchFamily="34" charset="0"/>
                        </a:rPr>
                        <a:t>$ 15.649</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1057858589"/>
                  </a:ext>
                </a:extLst>
              </a:tr>
            </a:tbl>
          </a:graphicData>
        </a:graphic>
      </p:graphicFrame>
    </p:spTree>
    <p:extLst>
      <p:ext uri="{BB962C8B-B14F-4D97-AF65-F5344CB8AC3E}">
        <p14:creationId xmlns:p14="http://schemas.microsoft.com/office/powerpoint/2010/main" val="2693219365"/>
      </p:ext>
    </p:extLst>
  </p:cSld>
  <p:clrMapOvr>
    <a:masterClrMapping/>
  </p:clrMapOvr>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776F9AA0-F498-48A0-8337-155AEA02E02A}"/>
              </a:ext>
            </a:extLst>
          </p:cNvPr>
          <p:cNvCxnSpPr>
            <a:cxnSpLocks/>
          </p:cNvCxnSpPr>
          <p:nvPr/>
        </p:nvCxnSpPr>
        <p:spPr>
          <a:xfrm>
            <a:off x="117475" y="1055688"/>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15" name="CuadroTexto 14">
            <a:extLst>
              <a:ext uri="{FF2B5EF4-FFF2-40B4-BE49-F238E27FC236}">
                <a16:creationId xmlns:a16="http://schemas.microsoft.com/office/drawing/2014/main" id="{96B58532-F6AA-4CE5-B784-A50C9E56DD17}"/>
              </a:ext>
            </a:extLst>
          </p:cNvPr>
          <p:cNvSpPr txBox="1"/>
          <p:nvPr/>
        </p:nvSpPr>
        <p:spPr>
          <a:xfrm>
            <a:off x="1527175" y="142088"/>
            <a:ext cx="9880600" cy="892175"/>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Valor Recaudo Por Ase De abril 2018 a noviembre 2024</a:t>
            </a:r>
          </a:p>
        </p:txBody>
      </p:sp>
      <p:pic>
        <p:nvPicPr>
          <p:cNvPr id="31748" name="Imagen 24">
            <a:extLst>
              <a:ext uri="{FF2B5EF4-FFF2-40B4-BE49-F238E27FC236}">
                <a16:creationId xmlns:a16="http://schemas.microsoft.com/office/drawing/2014/main" id="{377D30AA-30DD-4F33-A97C-B66B0DCCBFF4}"/>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88975" y="87313"/>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 name="CuadroTexto 10">
            <a:extLst>
              <a:ext uri="{FF2B5EF4-FFF2-40B4-BE49-F238E27FC236}">
                <a16:creationId xmlns:a16="http://schemas.microsoft.com/office/drawing/2014/main" id="{B89E77D8-05CC-4C7D-A243-F52580895A0C}"/>
              </a:ext>
            </a:extLst>
          </p:cNvPr>
          <p:cNvSpPr txBox="1"/>
          <p:nvPr/>
        </p:nvSpPr>
        <p:spPr>
          <a:xfrm>
            <a:off x="9394299" y="1328698"/>
            <a:ext cx="1781175" cy="261937"/>
          </a:xfrm>
          <a:prstGeom prst="rect">
            <a:avLst/>
          </a:prstGeom>
          <a:noFill/>
        </p:spPr>
        <p:txBody>
          <a:bodyPr wrap="none">
            <a:spAutoFit/>
          </a:bodyPr>
          <a:lstStyle/>
          <a:p>
            <a:pPr eaLnBrk="1" fontAlgn="auto" hangingPunct="1">
              <a:spcBef>
                <a:spcPts val="0"/>
              </a:spcBef>
              <a:spcAft>
                <a:spcPts val="0"/>
              </a:spcAft>
              <a:defRPr/>
            </a:pPr>
            <a:r>
              <a:rPr lang="es-CO" sz="1100" i="1" dirty="0">
                <a:solidFill>
                  <a:schemeClr val="accent1">
                    <a:lumMod val="50000"/>
                  </a:schemeClr>
                </a:solidFill>
                <a:latin typeface="+mn-lt"/>
              </a:rPr>
              <a:t>*Cifras en millones de pesos</a:t>
            </a:r>
          </a:p>
        </p:txBody>
      </p:sp>
      <p:sp>
        <p:nvSpPr>
          <p:cNvPr id="8" name="CuadroTexto 7">
            <a:extLst>
              <a:ext uri="{FF2B5EF4-FFF2-40B4-BE49-F238E27FC236}">
                <a16:creationId xmlns:a16="http://schemas.microsoft.com/office/drawing/2014/main" id="{6A6D09DD-76D6-4B15-97DB-CFA913F402FB}"/>
              </a:ext>
            </a:extLst>
          </p:cNvPr>
          <p:cNvSpPr txBox="1"/>
          <p:nvPr/>
        </p:nvSpPr>
        <p:spPr>
          <a:xfrm>
            <a:off x="117475" y="6171733"/>
            <a:ext cx="7652825" cy="430887"/>
          </a:xfrm>
          <a:prstGeom prst="rect">
            <a:avLst/>
          </a:prstGeom>
          <a:noFill/>
        </p:spPr>
        <p:txBody>
          <a:bodyPr wrap="square">
            <a:spAutoFit/>
          </a:bodyPr>
          <a:lstStyle/>
          <a:p>
            <a:pPr marL="171450" indent="-171450">
              <a:buFont typeface="Arial" panose="020B0604020202020204" pitchFamily="34" charset="0"/>
              <a:buChar char="•"/>
            </a:pPr>
            <a:r>
              <a:rPr lang="es-ES" sz="1100" dirty="0">
                <a:solidFill>
                  <a:schemeClr val="accent1">
                    <a:lumMod val="50000"/>
                  </a:schemeClr>
                </a:solidFill>
              </a:rPr>
              <a:t>El año 2018 corresponde a los meses de abril a diciembre.</a:t>
            </a:r>
          </a:p>
          <a:p>
            <a:pPr marL="171450" indent="-171450">
              <a:buFont typeface="Arial" panose="020B0604020202020204" pitchFamily="34" charset="0"/>
              <a:buChar char="•"/>
            </a:pPr>
            <a:r>
              <a:rPr lang="es-ES" sz="1100" dirty="0">
                <a:solidFill>
                  <a:schemeClr val="accent1">
                    <a:lumMod val="50000"/>
                  </a:schemeClr>
                </a:solidFill>
              </a:rPr>
              <a:t>El año 2024 corresponde a los meses de enero a noviembre.</a:t>
            </a:r>
          </a:p>
        </p:txBody>
      </p:sp>
      <p:sp>
        <p:nvSpPr>
          <p:cNvPr id="9" name="CuadroTexto 4">
            <a:extLst>
              <a:ext uri="{FF2B5EF4-FFF2-40B4-BE49-F238E27FC236}">
                <a16:creationId xmlns:a16="http://schemas.microsoft.com/office/drawing/2014/main" id="{94CD5D3E-195D-42D3-A228-116D83250460}"/>
              </a:ext>
            </a:extLst>
          </p:cNvPr>
          <p:cNvSpPr txBox="1">
            <a:spLocks noChangeArrowheads="1"/>
          </p:cNvSpPr>
          <p:nvPr/>
        </p:nvSpPr>
        <p:spPr bwMode="auto">
          <a:xfrm>
            <a:off x="-269875" y="6531769"/>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a:t>
            </a:r>
          </a:p>
        </p:txBody>
      </p:sp>
      <p:graphicFrame>
        <p:nvGraphicFramePr>
          <p:cNvPr id="3" name="Gráfico 2">
            <a:extLst>
              <a:ext uri="{FF2B5EF4-FFF2-40B4-BE49-F238E27FC236}">
                <a16:creationId xmlns:a16="http://schemas.microsoft.com/office/drawing/2014/main" id="{9601EA31-8FFB-4512-BD13-6965C053C71B}"/>
              </a:ext>
            </a:extLst>
          </p:cNvPr>
          <p:cNvGraphicFramePr>
            <a:graphicFrameLocks/>
          </p:cNvGraphicFramePr>
          <p:nvPr/>
        </p:nvGraphicFramePr>
        <p:xfrm>
          <a:off x="904081" y="1553929"/>
          <a:ext cx="10382250" cy="4119563"/>
        </p:xfrm>
        <a:graphic>
          <a:graphicData uri="http://schemas.openxmlformats.org/drawingml/2006/chart">
            <c:chart xmlns:c="http://schemas.openxmlformats.org/drawingml/2006/chart" xmlns:r="http://schemas.openxmlformats.org/officeDocument/2006/relationships" r:id="rId4"/>
          </a:graphicData>
        </a:graphic>
      </p:graphicFrame>
    </p:spTree>
  </p:cSld>
  <p:clrMapOvr>
    <a:masterClrMapping/>
  </p:clrMapOvr>
  <p:transition spd="slow"/>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82DD83DD-E5D4-4DB0-B794-855101E0D6A4}"/>
              </a:ext>
            </a:extLst>
          </p:cNvPr>
          <p:cNvCxnSpPr>
            <a:cxnSpLocks/>
          </p:cNvCxnSpPr>
          <p:nvPr/>
        </p:nvCxnSpPr>
        <p:spPr>
          <a:xfrm>
            <a:off x="88900" y="1252538"/>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15" name="CuadroTexto 14">
            <a:extLst>
              <a:ext uri="{FF2B5EF4-FFF2-40B4-BE49-F238E27FC236}">
                <a16:creationId xmlns:a16="http://schemas.microsoft.com/office/drawing/2014/main" id="{2D9BF4EA-F31B-4FE3-9DF8-AE52E55B18A2}"/>
              </a:ext>
            </a:extLst>
          </p:cNvPr>
          <p:cNvSpPr txBox="1"/>
          <p:nvPr/>
        </p:nvSpPr>
        <p:spPr>
          <a:xfrm>
            <a:off x="1287002" y="212725"/>
            <a:ext cx="9882187" cy="861774"/>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Recaudo Por Localidades de junio 2024 a noviembre 2024 - Promoambiental</a:t>
            </a:r>
          </a:p>
        </p:txBody>
      </p:sp>
      <p:pic>
        <p:nvPicPr>
          <p:cNvPr id="33796" name="Imagen 24">
            <a:extLst>
              <a:ext uri="{FF2B5EF4-FFF2-40B4-BE49-F238E27FC236}">
                <a16:creationId xmlns:a16="http://schemas.microsoft.com/office/drawing/2014/main" id="{949642C2-52CC-4463-A3BC-C03B1A37CD98}"/>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88975" y="87313"/>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 name="CuadroTexto 6">
            <a:extLst>
              <a:ext uri="{FF2B5EF4-FFF2-40B4-BE49-F238E27FC236}">
                <a16:creationId xmlns:a16="http://schemas.microsoft.com/office/drawing/2014/main" id="{1244DF89-9DAA-4170-A7E9-287968438ACA}"/>
              </a:ext>
            </a:extLst>
          </p:cNvPr>
          <p:cNvSpPr txBox="1"/>
          <p:nvPr/>
        </p:nvSpPr>
        <p:spPr>
          <a:xfrm>
            <a:off x="8548234" y="1448499"/>
            <a:ext cx="1781175" cy="261937"/>
          </a:xfrm>
          <a:prstGeom prst="rect">
            <a:avLst/>
          </a:prstGeom>
          <a:noFill/>
        </p:spPr>
        <p:txBody>
          <a:bodyPr wrap="none">
            <a:spAutoFit/>
          </a:bodyPr>
          <a:lstStyle/>
          <a:p>
            <a:pPr eaLnBrk="1" fontAlgn="auto" hangingPunct="1">
              <a:spcBef>
                <a:spcPts val="0"/>
              </a:spcBef>
              <a:spcAft>
                <a:spcPts val="0"/>
              </a:spcAft>
              <a:defRPr/>
            </a:pPr>
            <a:r>
              <a:rPr lang="es-CO" sz="1100" i="1" dirty="0">
                <a:solidFill>
                  <a:schemeClr val="accent1">
                    <a:lumMod val="50000"/>
                  </a:schemeClr>
                </a:solidFill>
                <a:latin typeface="+mn-lt"/>
              </a:rPr>
              <a:t>*Cifras en millones de pesos</a:t>
            </a:r>
          </a:p>
        </p:txBody>
      </p:sp>
      <p:pic>
        <p:nvPicPr>
          <p:cNvPr id="8" name="Imagen 6">
            <a:extLst>
              <a:ext uri="{FF2B5EF4-FFF2-40B4-BE49-F238E27FC236}">
                <a16:creationId xmlns:a16="http://schemas.microsoft.com/office/drawing/2014/main" id="{C3F95463-255A-49F0-BC1C-E66FED7A93C4}"/>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10395792" y="196850"/>
            <a:ext cx="1244476" cy="885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 name="CuadroTexto 4">
            <a:extLst>
              <a:ext uri="{FF2B5EF4-FFF2-40B4-BE49-F238E27FC236}">
                <a16:creationId xmlns:a16="http://schemas.microsoft.com/office/drawing/2014/main" id="{81F28C67-B375-4105-917C-9A278297B7B4}"/>
              </a:ext>
            </a:extLst>
          </p:cNvPr>
          <p:cNvSpPr txBox="1">
            <a:spLocks noChangeArrowheads="1"/>
          </p:cNvSpPr>
          <p:nvPr/>
        </p:nvSpPr>
        <p:spPr bwMode="auto">
          <a:xfrm>
            <a:off x="-269875" y="6531769"/>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a:t>
            </a:r>
          </a:p>
        </p:txBody>
      </p:sp>
      <p:graphicFrame>
        <p:nvGraphicFramePr>
          <p:cNvPr id="2" name="Gráfico 1">
            <a:extLst>
              <a:ext uri="{FF2B5EF4-FFF2-40B4-BE49-F238E27FC236}">
                <a16:creationId xmlns:a16="http://schemas.microsoft.com/office/drawing/2014/main" id="{48C5F7FE-735E-41EB-94BF-AD9D8409360F}"/>
              </a:ext>
            </a:extLst>
          </p:cNvPr>
          <p:cNvGraphicFramePr>
            <a:graphicFrameLocks/>
          </p:cNvGraphicFramePr>
          <p:nvPr/>
        </p:nvGraphicFramePr>
        <p:xfrm>
          <a:off x="2038694" y="1783565"/>
          <a:ext cx="8055873" cy="4135275"/>
        </p:xfrm>
        <a:graphic>
          <a:graphicData uri="http://schemas.openxmlformats.org/drawingml/2006/chart">
            <c:chart xmlns:c="http://schemas.openxmlformats.org/drawingml/2006/chart" xmlns:r="http://schemas.openxmlformats.org/officeDocument/2006/relationships" r:id="rId5"/>
          </a:graphicData>
        </a:graphic>
      </p:graphicFrame>
    </p:spTree>
  </p:cSld>
  <p:clrMapOvr>
    <a:masterClrMapping/>
  </p:clrMapOvr>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98B48B64-9452-41DC-891C-8B5065E0E214}"/>
              </a:ext>
            </a:extLst>
          </p:cNvPr>
          <p:cNvCxnSpPr>
            <a:cxnSpLocks/>
          </p:cNvCxnSpPr>
          <p:nvPr/>
        </p:nvCxnSpPr>
        <p:spPr>
          <a:xfrm>
            <a:off x="88900" y="1092200"/>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15" name="CuadroTexto 14">
            <a:extLst>
              <a:ext uri="{FF2B5EF4-FFF2-40B4-BE49-F238E27FC236}">
                <a16:creationId xmlns:a16="http://schemas.microsoft.com/office/drawing/2014/main" id="{E7CBD14C-44BD-4E5E-B5BE-58FAFB203E19}"/>
              </a:ext>
            </a:extLst>
          </p:cNvPr>
          <p:cNvSpPr txBox="1"/>
          <p:nvPr/>
        </p:nvSpPr>
        <p:spPr>
          <a:xfrm>
            <a:off x="1403350" y="132556"/>
            <a:ext cx="9880600" cy="892175"/>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Recaudo Por Localidades de junio 2024 a noviembre 2024– Limpieza Metropolitana</a:t>
            </a:r>
          </a:p>
        </p:txBody>
      </p:sp>
      <p:pic>
        <p:nvPicPr>
          <p:cNvPr id="35844" name="Imagen 24">
            <a:extLst>
              <a:ext uri="{FF2B5EF4-FFF2-40B4-BE49-F238E27FC236}">
                <a16:creationId xmlns:a16="http://schemas.microsoft.com/office/drawing/2014/main" id="{864C3817-8785-4BFD-96F3-6323C43C14AD}"/>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88975" y="87313"/>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5845" name="Imagen 1">
            <a:extLst>
              <a:ext uri="{FF2B5EF4-FFF2-40B4-BE49-F238E27FC236}">
                <a16:creationId xmlns:a16="http://schemas.microsoft.com/office/drawing/2014/main" id="{2848ADF2-F5C1-483F-B563-500C02FEC391}"/>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l="12659" t="17307" r="12910" b="19214"/>
          <a:stretch>
            <a:fillRect/>
          </a:stretch>
        </p:blipFill>
        <p:spPr bwMode="auto">
          <a:xfrm>
            <a:off x="10145713" y="231775"/>
            <a:ext cx="1603375" cy="766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 name="CuadroTexto 11">
            <a:extLst>
              <a:ext uri="{FF2B5EF4-FFF2-40B4-BE49-F238E27FC236}">
                <a16:creationId xmlns:a16="http://schemas.microsoft.com/office/drawing/2014/main" id="{D6B69D0A-F13C-4C29-8123-715F93FB9F44}"/>
              </a:ext>
            </a:extLst>
          </p:cNvPr>
          <p:cNvSpPr txBox="1"/>
          <p:nvPr/>
        </p:nvSpPr>
        <p:spPr>
          <a:xfrm>
            <a:off x="9166225" y="1382686"/>
            <a:ext cx="1781175" cy="261938"/>
          </a:xfrm>
          <a:prstGeom prst="rect">
            <a:avLst/>
          </a:prstGeom>
          <a:noFill/>
        </p:spPr>
        <p:txBody>
          <a:bodyPr wrap="none">
            <a:spAutoFit/>
          </a:bodyPr>
          <a:lstStyle/>
          <a:p>
            <a:pPr eaLnBrk="1" fontAlgn="auto" hangingPunct="1">
              <a:spcBef>
                <a:spcPts val="0"/>
              </a:spcBef>
              <a:spcAft>
                <a:spcPts val="0"/>
              </a:spcAft>
              <a:defRPr/>
            </a:pPr>
            <a:r>
              <a:rPr lang="es-CO" sz="1100" i="1" dirty="0">
                <a:solidFill>
                  <a:schemeClr val="accent1">
                    <a:lumMod val="50000"/>
                  </a:schemeClr>
                </a:solidFill>
                <a:latin typeface="+mn-lt"/>
              </a:rPr>
              <a:t>*Cifras en millones de pesos</a:t>
            </a:r>
          </a:p>
        </p:txBody>
      </p:sp>
      <p:sp>
        <p:nvSpPr>
          <p:cNvPr id="8" name="CuadroTexto 4">
            <a:extLst>
              <a:ext uri="{FF2B5EF4-FFF2-40B4-BE49-F238E27FC236}">
                <a16:creationId xmlns:a16="http://schemas.microsoft.com/office/drawing/2014/main" id="{2EB024F7-E58E-4C1E-BD9A-8C49D746B837}"/>
              </a:ext>
            </a:extLst>
          </p:cNvPr>
          <p:cNvSpPr txBox="1">
            <a:spLocks noChangeArrowheads="1"/>
          </p:cNvSpPr>
          <p:nvPr/>
        </p:nvSpPr>
        <p:spPr bwMode="auto">
          <a:xfrm>
            <a:off x="-269875" y="6531769"/>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a:t>
            </a:r>
          </a:p>
        </p:txBody>
      </p:sp>
      <p:graphicFrame>
        <p:nvGraphicFramePr>
          <p:cNvPr id="3" name="Gráfico 2">
            <a:extLst>
              <a:ext uri="{FF2B5EF4-FFF2-40B4-BE49-F238E27FC236}">
                <a16:creationId xmlns:a16="http://schemas.microsoft.com/office/drawing/2014/main" id="{D2877630-5356-4D1E-B620-BA12DA13A8EE}"/>
              </a:ext>
            </a:extLst>
          </p:cNvPr>
          <p:cNvGraphicFramePr>
            <a:graphicFrameLocks/>
          </p:cNvGraphicFramePr>
          <p:nvPr/>
        </p:nvGraphicFramePr>
        <p:xfrm>
          <a:off x="967225" y="1185863"/>
          <a:ext cx="10142053" cy="5440361"/>
        </p:xfrm>
        <a:graphic>
          <a:graphicData uri="http://schemas.openxmlformats.org/drawingml/2006/chart">
            <c:chart xmlns:c="http://schemas.openxmlformats.org/drawingml/2006/chart" xmlns:r="http://schemas.openxmlformats.org/officeDocument/2006/relationships" r:id="rId5"/>
          </a:graphicData>
        </a:graphic>
      </p:graphicFrame>
    </p:spTree>
  </p:cSld>
  <p:clrMapOvr>
    <a:masterClrMapping/>
  </p:clrMapOvr>
  <p:transition spd="slow"/>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3D372277-740C-4E03-979D-3C6AD72AD6D6}"/>
              </a:ext>
            </a:extLst>
          </p:cNvPr>
          <p:cNvCxnSpPr>
            <a:cxnSpLocks/>
          </p:cNvCxnSpPr>
          <p:nvPr/>
        </p:nvCxnSpPr>
        <p:spPr>
          <a:xfrm>
            <a:off x="96838" y="1130300"/>
            <a:ext cx="11955462"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15" name="CuadroTexto 14">
            <a:extLst>
              <a:ext uri="{FF2B5EF4-FFF2-40B4-BE49-F238E27FC236}">
                <a16:creationId xmlns:a16="http://schemas.microsoft.com/office/drawing/2014/main" id="{4FE9B673-BED5-4680-8505-0BD4A28115CF}"/>
              </a:ext>
            </a:extLst>
          </p:cNvPr>
          <p:cNvSpPr txBox="1"/>
          <p:nvPr/>
        </p:nvSpPr>
        <p:spPr>
          <a:xfrm>
            <a:off x="1622425" y="211138"/>
            <a:ext cx="9880600" cy="893762"/>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Recaudo Por Localidades de junio 2024 a noviembre 2024– Ciudad Limpia</a:t>
            </a:r>
          </a:p>
        </p:txBody>
      </p:sp>
      <p:pic>
        <p:nvPicPr>
          <p:cNvPr id="37892" name="Imagen 24">
            <a:extLst>
              <a:ext uri="{FF2B5EF4-FFF2-40B4-BE49-F238E27FC236}">
                <a16:creationId xmlns:a16="http://schemas.microsoft.com/office/drawing/2014/main" id="{E8D91FBA-8DDB-4F2D-8033-AD8CF22D1C8F}"/>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88975" y="87313"/>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 name="CuadroTexto 8">
            <a:extLst>
              <a:ext uri="{FF2B5EF4-FFF2-40B4-BE49-F238E27FC236}">
                <a16:creationId xmlns:a16="http://schemas.microsoft.com/office/drawing/2014/main" id="{14A0A74A-3ADE-47E0-BB22-BAD1BC792FE0}"/>
              </a:ext>
            </a:extLst>
          </p:cNvPr>
          <p:cNvSpPr txBox="1"/>
          <p:nvPr/>
        </p:nvSpPr>
        <p:spPr>
          <a:xfrm>
            <a:off x="7836560" y="1373551"/>
            <a:ext cx="1781175" cy="261937"/>
          </a:xfrm>
          <a:prstGeom prst="rect">
            <a:avLst/>
          </a:prstGeom>
          <a:noFill/>
        </p:spPr>
        <p:txBody>
          <a:bodyPr wrap="none">
            <a:spAutoFit/>
          </a:bodyPr>
          <a:lstStyle/>
          <a:p>
            <a:pPr eaLnBrk="1" fontAlgn="auto" hangingPunct="1">
              <a:spcBef>
                <a:spcPts val="0"/>
              </a:spcBef>
              <a:spcAft>
                <a:spcPts val="0"/>
              </a:spcAft>
              <a:defRPr/>
            </a:pPr>
            <a:r>
              <a:rPr lang="es-CO" sz="1100" i="1" dirty="0">
                <a:solidFill>
                  <a:schemeClr val="accent1">
                    <a:lumMod val="50000"/>
                  </a:schemeClr>
                </a:solidFill>
                <a:latin typeface="+mn-lt"/>
              </a:rPr>
              <a:t>*Cifras en millones de pesos</a:t>
            </a:r>
          </a:p>
        </p:txBody>
      </p:sp>
      <p:sp>
        <p:nvSpPr>
          <p:cNvPr id="8" name="CuadroTexto 4">
            <a:extLst>
              <a:ext uri="{FF2B5EF4-FFF2-40B4-BE49-F238E27FC236}">
                <a16:creationId xmlns:a16="http://schemas.microsoft.com/office/drawing/2014/main" id="{AF5CFD18-6145-46C0-B7A8-6A412F681E8B}"/>
              </a:ext>
            </a:extLst>
          </p:cNvPr>
          <p:cNvSpPr txBox="1">
            <a:spLocks noChangeArrowheads="1"/>
          </p:cNvSpPr>
          <p:nvPr/>
        </p:nvSpPr>
        <p:spPr bwMode="auto">
          <a:xfrm>
            <a:off x="-269875" y="6531769"/>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a:t>
            </a:r>
          </a:p>
        </p:txBody>
      </p:sp>
      <p:grpSp>
        <p:nvGrpSpPr>
          <p:cNvPr id="10" name="Grupo 9">
            <a:extLst>
              <a:ext uri="{FF2B5EF4-FFF2-40B4-BE49-F238E27FC236}">
                <a16:creationId xmlns:a16="http://schemas.microsoft.com/office/drawing/2014/main" id="{19A0E71F-1AB2-477B-8C42-EEEF0D39DF73}"/>
              </a:ext>
            </a:extLst>
          </p:cNvPr>
          <p:cNvGrpSpPr/>
          <p:nvPr/>
        </p:nvGrpSpPr>
        <p:grpSpPr>
          <a:xfrm>
            <a:off x="10761555" y="-7131"/>
            <a:ext cx="1077459" cy="989053"/>
            <a:chOff x="10562619" y="1423954"/>
            <a:chExt cx="1280250" cy="1299632"/>
          </a:xfrm>
        </p:grpSpPr>
        <p:pic>
          <p:nvPicPr>
            <p:cNvPr id="12" name="Picture 2">
              <a:extLst>
                <a:ext uri="{FF2B5EF4-FFF2-40B4-BE49-F238E27FC236}">
                  <a16:creationId xmlns:a16="http://schemas.microsoft.com/office/drawing/2014/main" id="{3D8F421A-BDCE-4554-B698-E5B6D77795F4}"/>
                </a:ext>
              </a:extLst>
            </p:cNvPr>
            <p:cNvPicPr>
              <a:picLocks noChangeAspect="1" noChangeArrowheads="1"/>
            </p:cNvPicPr>
            <p:nvPr/>
          </p:nvPicPr>
          <p:blipFill rotWithShape="1">
            <a:blip r:embed="rId4" cstate="email">
              <a:extLst>
                <a:ext uri="{28A0092B-C50C-407E-A947-70E740481C1C}">
                  <a14:useLocalDpi xmlns:a14="http://schemas.microsoft.com/office/drawing/2010/main"/>
                </a:ext>
              </a:extLst>
            </a:blip>
            <a:srcRect/>
            <a:stretch/>
          </p:blipFill>
          <p:spPr bwMode="auto">
            <a:xfrm>
              <a:off x="10627933" y="203488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 name="Picture 2">
              <a:extLst>
                <a:ext uri="{FF2B5EF4-FFF2-40B4-BE49-F238E27FC236}">
                  <a16:creationId xmlns:a16="http://schemas.microsoft.com/office/drawing/2014/main" id="{506C6E89-BE72-4532-A6AD-A44A9218A85B}"/>
                </a:ext>
              </a:extLst>
            </p:cNvPr>
            <p:cNvPicPr>
              <a:picLocks noChangeAspect="1" noChangeArrowheads="1"/>
            </p:cNvPicPr>
            <p:nvPr/>
          </p:nvPicPr>
          <p:blipFill rotWithShape="1">
            <a:blip r:embed="rId5" cstate="email">
              <a:extLst>
                <a:ext uri="{28A0092B-C50C-407E-A947-70E740481C1C}">
                  <a14:useLocalDpi xmlns:a14="http://schemas.microsoft.com/office/drawing/2010/main"/>
                </a:ext>
              </a:extLst>
            </a:blip>
            <a:srcRect/>
            <a:stretch/>
          </p:blipFill>
          <p:spPr bwMode="auto">
            <a:xfrm>
              <a:off x="10562619" y="142395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aphicFrame>
        <p:nvGraphicFramePr>
          <p:cNvPr id="3" name="Gráfico 2">
            <a:extLst>
              <a:ext uri="{FF2B5EF4-FFF2-40B4-BE49-F238E27FC236}">
                <a16:creationId xmlns:a16="http://schemas.microsoft.com/office/drawing/2014/main" id="{AAA7FF34-0EE2-4E95-BFC3-1988981A0CC7}"/>
              </a:ext>
            </a:extLst>
          </p:cNvPr>
          <p:cNvGraphicFramePr>
            <a:graphicFrameLocks/>
          </p:cNvGraphicFramePr>
          <p:nvPr/>
        </p:nvGraphicFramePr>
        <p:xfrm>
          <a:off x="2031057" y="1802673"/>
          <a:ext cx="7690337" cy="4561911"/>
        </p:xfrm>
        <a:graphic>
          <a:graphicData uri="http://schemas.openxmlformats.org/drawingml/2006/chart">
            <c:chart xmlns:c="http://schemas.openxmlformats.org/drawingml/2006/chart" xmlns:r="http://schemas.openxmlformats.org/officeDocument/2006/relationships" r:id="rId6"/>
          </a:graphicData>
        </a:graphic>
      </p:graphicFrame>
    </p:spTree>
  </p:cSld>
  <p:clrMapOvr>
    <a:masterClrMapping/>
  </p:clrMapOvr>
  <p:transition spd="slow"/>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D6B8FC29-60E1-4261-B7AE-0BAE50FB4E88}"/>
              </a:ext>
            </a:extLst>
          </p:cNvPr>
          <p:cNvCxnSpPr>
            <a:cxnSpLocks/>
          </p:cNvCxnSpPr>
          <p:nvPr/>
        </p:nvCxnSpPr>
        <p:spPr>
          <a:xfrm>
            <a:off x="117475" y="1090613"/>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15" name="CuadroTexto 14">
            <a:extLst>
              <a:ext uri="{FF2B5EF4-FFF2-40B4-BE49-F238E27FC236}">
                <a16:creationId xmlns:a16="http://schemas.microsoft.com/office/drawing/2014/main" id="{A644FB0B-118F-4B3A-9D94-C0E1F3A71E19}"/>
              </a:ext>
            </a:extLst>
          </p:cNvPr>
          <p:cNvSpPr txBox="1"/>
          <p:nvPr/>
        </p:nvSpPr>
        <p:spPr>
          <a:xfrm>
            <a:off x="1520825" y="133350"/>
            <a:ext cx="9982200" cy="892175"/>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Recaudo Por Localidades de junio 2024 a noviembre 2024– Bogotá Limpia</a:t>
            </a:r>
          </a:p>
        </p:txBody>
      </p:sp>
      <p:pic>
        <p:nvPicPr>
          <p:cNvPr id="39940" name="Imagen 24">
            <a:extLst>
              <a:ext uri="{FF2B5EF4-FFF2-40B4-BE49-F238E27FC236}">
                <a16:creationId xmlns:a16="http://schemas.microsoft.com/office/drawing/2014/main" id="{C5F36ED2-1733-4E74-8A0D-8C02AB44383F}"/>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88975" y="87313"/>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9941" name="Imagen 1">
            <a:extLst>
              <a:ext uri="{FF2B5EF4-FFF2-40B4-BE49-F238E27FC236}">
                <a16:creationId xmlns:a16="http://schemas.microsoft.com/office/drawing/2014/main" id="{003B331F-A4A0-405A-AB73-0AF25CD74FEE}"/>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9938327" y="295275"/>
            <a:ext cx="1666298" cy="554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 name="CuadroTexto 8">
            <a:extLst>
              <a:ext uri="{FF2B5EF4-FFF2-40B4-BE49-F238E27FC236}">
                <a16:creationId xmlns:a16="http://schemas.microsoft.com/office/drawing/2014/main" id="{7C08FD58-CB31-49C9-A8CA-1A417AE35C4C}"/>
              </a:ext>
            </a:extLst>
          </p:cNvPr>
          <p:cNvSpPr txBox="1"/>
          <p:nvPr/>
        </p:nvSpPr>
        <p:spPr>
          <a:xfrm>
            <a:off x="7911465" y="1288134"/>
            <a:ext cx="1781175" cy="260350"/>
          </a:xfrm>
          <a:prstGeom prst="rect">
            <a:avLst/>
          </a:prstGeom>
          <a:noFill/>
        </p:spPr>
        <p:txBody>
          <a:bodyPr wrap="none">
            <a:spAutoFit/>
          </a:bodyPr>
          <a:lstStyle/>
          <a:p>
            <a:pPr eaLnBrk="1" fontAlgn="auto" hangingPunct="1">
              <a:spcBef>
                <a:spcPts val="0"/>
              </a:spcBef>
              <a:spcAft>
                <a:spcPts val="0"/>
              </a:spcAft>
              <a:defRPr/>
            </a:pPr>
            <a:r>
              <a:rPr lang="es-CO" sz="1100" i="1" dirty="0">
                <a:solidFill>
                  <a:schemeClr val="accent1">
                    <a:lumMod val="50000"/>
                  </a:schemeClr>
                </a:solidFill>
                <a:latin typeface="+mn-lt"/>
              </a:rPr>
              <a:t>*Cifras en millones de pesos</a:t>
            </a:r>
          </a:p>
        </p:txBody>
      </p:sp>
      <p:sp>
        <p:nvSpPr>
          <p:cNvPr id="10" name="CuadroTexto 4">
            <a:extLst>
              <a:ext uri="{FF2B5EF4-FFF2-40B4-BE49-F238E27FC236}">
                <a16:creationId xmlns:a16="http://schemas.microsoft.com/office/drawing/2014/main" id="{F06D4041-8BD1-4C2D-97BC-9B75654E8A17}"/>
              </a:ext>
            </a:extLst>
          </p:cNvPr>
          <p:cNvSpPr txBox="1">
            <a:spLocks noChangeArrowheads="1"/>
          </p:cNvSpPr>
          <p:nvPr/>
        </p:nvSpPr>
        <p:spPr bwMode="auto">
          <a:xfrm>
            <a:off x="-269875" y="6531769"/>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a:t>
            </a:r>
          </a:p>
        </p:txBody>
      </p:sp>
      <p:graphicFrame>
        <p:nvGraphicFramePr>
          <p:cNvPr id="3" name="Gráfico 2">
            <a:extLst>
              <a:ext uri="{FF2B5EF4-FFF2-40B4-BE49-F238E27FC236}">
                <a16:creationId xmlns:a16="http://schemas.microsoft.com/office/drawing/2014/main" id="{D733C5E0-B87F-4127-81B8-58BFFBE6C12A}"/>
              </a:ext>
            </a:extLst>
          </p:cNvPr>
          <p:cNvGraphicFramePr>
            <a:graphicFrameLocks/>
          </p:cNvGraphicFramePr>
          <p:nvPr/>
        </p:nvGraphicFramePr>
        <p:xfrm>
          <a:off x="2255063" y="1746004"/>
          <a:ext cx="7680285" cy="4169640"/>
        </p:xfrm>
        <a:graphic>
          <a:graphicData uri="http://schemas.openxmlformats.org/drawingml/2006/chart">
            <c:chart xmlns:c="http://schemas.openxmlformats.org/drawingml/2006/chart" xmlns:r="http://schemas.openxmlformats.org/officeDocument/2006/relationships" r:id="rId5"/>
          </a:graphicData>
        </a:graphic>
      </p:graphicFrame>
    </p:spTree>
  </p:cSld>
  <p:clrMapOvr>
    <a:masterClrMapping/>
  </p:clrMapOvr>
  <p:transition spd="slow"/>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9" name="Conector recto 28">
            <a:extLst>
              <a:ext uri="{FF2B5EF4-FFF2-40B4-BE49-F238E27FC236}">
                <a16:creationId xmlns:a16="http://schemas.microsoft.com/office/drawing/2014/main" id="{E461885A-9441-4ADE-982B-DA9345520816}"/>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37" name="Imagen 36">
            <a:extLst>
              <a:ext uri="{FF2B5EF4-FFF2-40B4-BE49-F238E27FC236}">
                <a16:creationId xmlns:a16="http://schemas.microsoft.com/office/drawing/2014/main" id="{8CA5A062-9F83-4481-9751-6BD17B3F3018}"/>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398563" y="1415450"/>
            <a:ext cx="1280414" cy="1005884"/>
          </a:xfrm>
          <a:prstGeom prst="rect">
            <a:avLst/>
          </a:prstGeom>
        </p:spPr>
      </p:pic>
      <p:pic>
        <p:nvPicPr>
          <p:cNvPr id="38" name="Imagen 37">
            <a:extLst>
              <a:ext uri="{FF2B5EF4-FFF2-40B4-BE49-F238E27FC236}">
                <a16:creationId xmlns:a16="http://schemas.microsoft.com/office/drawing/2014/main" id="{6699C94C-AB3F-4DE9-87F3-B6FDCBB4F20B}"/>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12658" t="17307" r="12911" b="19214"/>
          <a:stretch/>
        </p:blipFill>
        <p:spPr>
          <a:xfrm>
            <a:off x="2214395" y="1454697"/>
            <a:ext cx="1783040" cy="1009853"/>
          </a:xfrm>
          <a:prstGeom prst="rect">
            <a:avLst/>
          </a:prstGeom>
        </p:spPr>
      </p:pic>
      <p:pic>
        <p:nvPicPr>
          <p:cNvPr id="40" name="Imagen 39">
            <a:extLst>
              <a:ext uri="{FF2B5EF4-FFF2-40B4-BE49-F238E27FC236}">
                <a16:creationId xmlns:a16="http://schemas.microsoft.com/office/drawing/2014/main" id="{72550A7E-5376-4DE4-BDB1-88C427DDD7B4}"/>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6136058" y="1787620"/>
            <a:ext cx="1762267" cy="373662"/>
          </a:xfrm>
          <a:prstGeom prst="rect">
            <a:avLst/>
          </a:prstGeom>
        </p:spPr>
      </p:pic>
      <p:pic>
        <p:nvPicPr>
          <p:cNvPr id="41" name="Imagen 40">
            <a:extLst>
              <a:ext uri="{FF2B5EF4-FFF2-40B4-BE49-F238E27FC236}">
                <a16:creationId xmlns:a16="http://schemas.microsoft.com/office/drawing/2014/main" id="{A86479F3-181D-4F05-AB7C-32E8E2BB7F74}"/>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8312455" y="1687381"/>
            <a:ext cx="1547444" cy="595949"/>
          </a:xfrm>
          <a:prstGeom prst="rect">
            <a:avLst/>
          </a:prstGeom>
        </p:spPr>
      </p:pic>
      <p:pic>
        <p:nvPicPr>
          <p:cNvPr id="47" name="Imagen 46">
            <a:extLst>
              <a:ext uri="{FF2B5EF4-FFF2-40B4-BE49-F238E27FC236}">
                <a16:creationId xmlns:a16="http://schemas.microsoft.com/office/drawing/2014/main" id="{9C6C6B1D-138C-4FE0-8F21-E52FA8DB077B}"/>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861384" y="186272"/>
            <a:ext cx="1233949" cy="863764"/>
          </a:xfrm>
          <a:prstGeom prst="rect">
            <a:avLst/>
          </a:prstGeom>
        </p:spPr>
      </p:pic>
      <p:sp>
        <p:nvSpPr>
          <p:cNvPr id="2" name="CuadroTexto 1">
            <a:extLst>
              <a:ext uri="{FF2B5EF4-FFF2-40B4-BE49-F238E27FC236}">
                <a16:creationId xmlns:a16="http://schemas.microsoft.com/office/drawing/2014/main" id="{2EAB69B5-FAE7-4453-84DE-26E4C74E32EC}"/>
              </a:ext>
            </a:extLst>
          </p:cNvPr>
          <p:cNvSpPr txBox="1"/>
          <p:nvPr/>
        </p:nvSpPr>
        <p:spPr>
          <a:xfrm>
            <a:off x="10274029" y="1771571"/>
            <a:ext cx="1714810" cy="646331"/>
          </a:xfrm>
          <a:prstGeom prst="rect">
            <a:avLst/>
          </a:prstGeom>
          <a:noFill/>
        </p:spPr>
        <p:txBody>
          <a:bodyPr wrap="square" rtlCol="0">
            <a:spAutoFit/>
          </a:bodyPr>
          <a:lstStyle/>
          <a:p>
            <a:r>
              <a:rPr lang="es-CO" sz="3600" b="1" kern="0" cap="small" dirty="0">
                <a:solidFill>
                  <a:schemeClr val="accent1">
                    <a:lumMod val="50000"/>
                  </a:schemeClr>
                </a:solidFill>
                <a:latin typeface="Candara" panose="020E0502030303020204" pitchFamily="34" charset="0"/>
              </a:rPr>
              <a:t>TOTAL</a:t>
            </a:r>
            <a:endParaRPr lang="es-CO" dirty="0"/>
          </a:p>
        </p:txBody>
      </p:sp>
      <p:sp>
        <p:nvSpPr>
          <p:cNvPr id="19" name="CuadroTexto 18">
            <a:extLst>
              <a:ext uri="{FF2B5EF4-FFF2-40B4-BE49-F238E27FC236}">
                <a16:creationId xmlns:a16="http://schemas.microsoft.com/office/drawing/2014/main" id="{CBD28401-EDF9-4925-AB6F-36F11676090E}"/>
              </a:ext>
            </a:extLst>
          </p:cNvPr>
          <p:cNvSpPr txBox="1"/>
          <p:nvPr/>
        </p:nvSpPr>
        <p:spPr>
          <a:xfrm>
            <a:off x="2310063" y="21920"/>
            <a:ext cx="9881937" cy="923330"/>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a:solidFill>
                  <a:schemeClr val="accent1">
                    <a:lumMod val="50000"/>
                  </a:schemeClr>
                </a:solidFill>
              </a:rPr>
              <a:t>gestión técnica operativa </a:t>
            </a:r>
          </a:p>
          <a:p>
            <a:pPr lvl="1"/>
            <a:r>
              <a:rPr lang="es-CO" sz="1800" b="0">
                <a:solidFill>
                  <a:schemeClr val="accent1">
                    <a:lumMod val="50000"/>
                  </a:schemeClr>
                </a:solidFill>
              </a:rPr>
              <a:t>histórico – barrido y limpieza barrido mecánico (km) 2018 a 2023</a:t>
            </a:r>
            <a:endParaRPr lang="es-CO" sz="1800" b="0" kern="0">
              <a:solidFill>
                <a:schemeClr val="accent1">
                  <a:lumMod val="50000"/>
                </a:schemeClr>
              </a:solidFill>
            </a:endParaRPr>
          </a:p>
        </p:txBody>
      </p:sp>
      <p:sp>
        <p:nvSpPr>
          <p:cNvPr id="18" name="CuadroTexto 17">
            <a:extLst>
              <a:ext uri="{FF2B5EF4-FFF2-40B4-BE49-F238E27FC236}">
                <a16:creationId xmlns:a16="http://schemas.microsoft.com/office/drawing/2014/main" id="{0DC501D4-134E-4790-A923-6CCB2D1A6D53}"/>
              </a:ext>
            </a:extLst>
          </p:cNvPr>
          <p:cNvSpPr txBox="1"/>
          <p:nvPr/>
        </p:nvSpPr>
        <p:spPr>
          <a:xfrm>
            <a:off x="221659" y="6286045"/>
            <a:ext cx="6038024" cy="507831"/>
          </a:xfrm>
          <a:prstGeom prst="rect">
            <a:avLst/>
          </a:prstGeom>
          <a:noFill/>
        </p:spPr>
        <p:txBody>
          <a:bodyPr wrap="square" rtlCol="0">
            <a:spAutoFit/>
          </a:bodyPr>
          <a:lstStyle/>
          <a:p>
            <a:r>
              <a:rPr lang="es-CO" sz="900">
                <a:solidFill>
                  <a:schemeClr val="accent1">
                    <a:lumMod val="50000"/>
                  </a:schemeClr>
                </a:solidFill>
              </a:rPr>
              <a:t>Fuente: Informe del Concesionario</a:t>
            </a:r>
          </a:p>
          <a:p>
            <a:r>
              <a:rPr lang="es-CO" sz="900">
                <a:solidFill>
                  <a:schemeClr val="accent1">
                    <a:lumMod val="50000"/>
                  </a:schemeClr>
                </a:solidFill>
              </a:rPr>
              <a:t>Periodo comprendido entre el 12 de febrero de 2018 y el </a:t>
            </a:r>
            <a:r>
              <a:rPr lang="es-MX" sz="900">
                <a:solidFill>
                  <a:schemeClr val="accent1">
                    <a:lumMod val="50000"/>
                  </a:schemeClr>
                </a:solidFill>
              </a:rPr>
              <a:t>31 de diciembre de 2023</a:t>
            </a:r>
            <a:r>
              <a:rPr lang="es-CO" sz="900">
                <a:solidFill>
                  <a:schemeClr val="accent1">
                    <a:lumMod val="50000"/>
                  </a:schemeClr>
                </a:solidFill>
              </a:rPr>
              <a:t>.</a:t>
            </a:r>
          </a:p>
          <a:p>
            <a:r>
              <a:rPr lang="es-MX" sz="900">
                <a:solidFill>
                  <a:schemeClr val="accent1">
                    <a:lumMod val="50000"/>
                  </a:schemeClr>
                </a:solidFill>
              </a:rPr>
              <a:t>*Promedio de  kilómetros ejecutados de febrero 2018 a diciembre de 2023</a:t>
            </a:r>
            <a:endParaRPr lang="es-CO" sz="900">
              <a:solidFill>
                <a:schemeClr val="accent1">
                  <a:lumMod val="50000"/>
                </a:schemeClr>
              </a:solidFill>
            </a:endParaRPr>
          </a:p>
        </p:txBody>
      </p:sp>
      <p:pic>
        <p:nvPicPr>
          <p:cNvPr id="26" name="Picture 2">
            <a:extLst>
              <a:ext uri="{FF2B5EF4-FFF2-40B4-BE49-F238E27FC236}">
                <a16:creationId xmlns:a16="http://schemas.microsoft.com/office/drawing/2014/main" id="{6382F6D8-DA1F-4C16-8389-4637894787F2}"/>
              </a:ext>
            </a:extLst>
          </p:cNvPr>
          <p:cNvPicPr>
            <a:picLocks noChangeAspect="1" noChangeArrowheads="1"/>
          </p:cNvPicPr>
          <p:nvPr/>
        </p:nvPicPr>
        <p:blipFill rotWithShape="1">
          <a:blip r:embed="rId8" cstate="email">
            <a:extLst>
              <a:ext uri="{28A0092B-C50C-407E-A947-70E740481C1C}">
                <a14:useLocalDpi xmlns:a14="http://schemas.microsoft.com/office/drawing/2010/main"/>
              </a:ext>
            </a:extLst>
          </a:blip>
          <a:srcRect/>
          <a:stretch/>
        </p:blipFill>
        <p:spPr bwMode="auto">
          <a:xfrm>
            <a:off x="4584889" y="1831997"/>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7" name="Picture 2">
            <a:extLst>
              <a:ext uri="{FF2B5EF4-FFF2-40B4-BE49-F238E27FC236}">
                <a16:creationId xmlns:a16="http://schemas.microsoft.com/office/drawing/2014/main" id="{72316FD6-561B-4BCD-AF22-0C4F475FB4B5}"/>
              </a:ext>
            </a:extLst>
          </p:cNvPr>
          <p:cNvPicPr>
            <a:picLocks noChangeAspect="1" noChangeArrowheads="1"/>
          </p:cNvPicPr>
          <p:nvPr/>
        </p:nvPicPr>
        <p:blipFill rotWithShape="1">
          <a:blip r:embed="rId9" cstate="email">
            <a:extLst>
              <a:ext uri="{28A0092B-C50C-407E-A947-70E740481C1C}">
                <a14:useLocalDpi xmlns:a14="http://schemas.microsoft.com/office/drawing/2010/main"/>
              </a:ext>
            </a:extLst>
          </a:blip>
          <a:srcRect/>
          <a:stretch/>
        </p:blipFill>
        <p:spPr bwMode="auto">
          <a:xfrm>
            <a:off x="4624072" y="1172532"/>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3" name="Tabla 2">
            <a:extLst>
              <a:ext uri="{FF2B5EF4-FFF2-40B4-BE49-F238E27FC236}">
                <a16:creationId xmlns:a16="http://schemas.microsoft.com/office/drawing/2014/main" id="{A9BBCB36-7FFA-892A-DCC5-B9CC5FFC165F}"/>
              </a:ext>
            </a:extLst>
          </p:cNvPr>
          <p:cNvGraphicFramePr>
            <a:graphicFrameLocks noGrp="1"/>
          </p:cNvGraphicFramePr>
          <p:nvPr>
            <p:extLst>
              <p:ext uri="{D42A27DB-BD31-4B8C-83A1-F6EECF244321}">
                <p14:modId xmlns:p14="http://schemas.microsoft.com/office/powerpoint/2010/main" val="2553694300"/>
              </p:ext>
            </p:extLst>
          </p:nvPr>
        </p:nvGraphicFramePr>
        <p:xfrm>
          <a:off x="398563" y="2698059"/>
          <a:ext cx="11474991" cy="3432504"/>
        </p:xfrm>
        <a:graphic>
          <a:graphicData uri="http://schemas.openxmlformats.org/drawingml/2006/table">
            <a:tbl>
              <a:tblPr/>
              <a:tblGrid>
                <a:gridCol w="829829">
                  <a:extLst>
                    <a:ext uri="{9D8B030D-6E8A-4147-A177-3AD203B41FA5}">
                      <a16:colId xmlns:a16="http://schemas.microsoft.com/office/drawing/2014/main" val="2508870719"/>
                    </a:ext>
                  </a:extLst>
                </a:gridCol>
                <a:gridCol w="855762">
                  <a:extLst>
                    <a:ext uri="{9D8B030D-6E8A-4147-A177-3AD203B41FA5}">
                      <a16:colId xmlns:a16="http://schemas.microsoft.com/office/drawing/2014/main" val="412835762"/>
                    </a:ext>
                  </a:extLst>
                </a:gridCol>
                <a:gridCol w="298221">
                  <a:extLst>
                    <a:ext uri="{9D8B030D-6E8A-4147-A177-3AD203B41FA5}">
                      <a16:colId xmlns:a16="http://schemas.microsoft.com/office/drawing/2014/main" val="998374665"/>
                    </a:ext>
                  </a:extLst>
                </a:gridCol>
                <a:gridCol w="803897">
                  <a:extLst>
                    <a:ext uri="{9D8B030D-6E8A-4147-A177-3AD203B41FA5}">
                      <a16:colId xmlns:a16="http://schemas.microsoft.com/office/drawing/2014/main" val="3166025765"/>
                    </a:ext>
                  </a:extLst>
                </a:gridCol>
                <a:gridCol w="855762">
                  <a:extLst>
                    <a:ext uri="{9D8B030D-6E8A-4147-A177-3AD203B41FA5}">
                      <a16:colId xmlns:a16="http://schemas.microsoft.com/office/drawing/2014/main" val="2414238179"/>
                    </a:ext>
                  </a:extLst>
                </a:gridCol>
                <a:gridCol w="298221">
                  <a:extLst>
                    <a:ext uri="{9D8B030D-6E8A-4147-A177-3AD203B41FA5}">
                      <a16:colId xmlns:a16="http://schemas.microsoft.com/office/drawing/2014/main" val="3429653096"/>
                    </a:ext>
                  </a:extLst>
                </a:gridCol>
                <a:gridCol w="803897">
                  <a:extLst>
                    <a:ext uri="{9D8B030D-6E8A-4147-A177-3AD203B41FA5}">
                      <a16:colId xmlns:a16="http://schemas.microsoft.com/office/drawing/2014/main" val="1440020194"/>
                    </a:ext>
                  </a:extLst>
                </a:gridCol>
                <a:gridCol w="855762">
                  <a:extLst>
                    <a:ext uri="{9D8B030D-6E8A-4147-A177-3AD203B41FA5}">
                      <a16:colId xmlns:a16="http://schemas.microsoft.com/office/drawing/2014/main" val="1154013297"/>
                    </a:ext>
                  </a:extLst>
                </a:gridCol>
                <a:gridCol w="298221">
                  <a:extLst>
                    <a:ext uri="{9D8B030D-6E8A-4147-A177-3AD203B41FA5}">
                      <a16:colId xmlns:a16="http://schemas.microsoft.com/office/drawing/2014/main" val="3560191997"/>
                    </a:ext>
                  </a:extLst>
                </a:gridCol>
                <a:gridCol w="803897">
                  <a:extLst>
                    <a:ext uri="{9D8B030D-6E8A-4147-A177-3AD203B41FA5}">
                      <a16:colId xmlns:a16="http://schemas.microsoft.com/office/drawing/2014/main" val="2310845530"/>
                    </a:ext>
                  </a:extLst>
                </a:gridCol>
                <a:gridCol w="855762">
                  <a:extLst>
                    <a:ext uri="{9D8B030D-6E8A-4147-A177-3AD203B41FA5}">
                      <a16:colId xmlns:a16="http://schemas.microsoft.com/office/drawing/2014/main" val="2424401088"/>
                    </a:ext>
                  </a:extLst>
                </a:gridCol>
                <a:gridCol w="298221">
                  <a:extLst>
                    <a:ext uri="{9D8B030D-6E8A-4147-A177-3AD203B41FA5}">
                      <a16:colId xmlns:a16="http://schemas.microsoft.com/office/drawing/2014/main" val="2883691426"/>
                    </a:ext>
                  </a:extLst>
                </a:gridCol>
                <a:gridCol w="803897">
                  <a:extLst>
                    <a:ext uri="{9D8B030D-6E8A-4147-A177-3AD203B41FA5}">
                      <a16:colId xmlns:a16="http://schemas.microsoft.com/office/drawing/2014/main" val="3025727732"/>
                    </a:ext>
                  </a:extLst>
                </a:gridCol>
                <a:gridCol w="855762">
                  <a:extLst>
                    <a:ext uri="{9D8B030D-6E8A-4147-A177-3AD203B41FA5}">
                      <a16:colId xmlns:a16="http://schemas.microsoft.com/office/drawing/2014/main" val="1871352515"/>
                    </a:ext>
                  </a:extLst>
                </a:gridCol>
                <a:gridCol w="298221">
                  <a:extLst>
                    <a:ext uri="{9D8B030D-6E8A-4147-A177-3AD203B41FA5}">
                      <a16:colId xmlns:a16="http://schemas.microsoft.com/office/drawing/2014/main" val="2902492511"/>
                    </a:ext>
                  </a:extLst>
                </a:gridCol>
                <a:gridCol w="803897">
                  <a:extLst>
                    <a:ext uri="{9D8B030D-6E8A-4147-A177-3AD203B41FA5}">
                      <a16:colId xmlns:a16="http://schemas.microsoft.com/office/drawing/2014/main" val="3734811041"/>
                    </a:ext>
                  </a:extLst>
                </a:gridCol>
                <a:gridCol w="855762">
                  <a:extLst>
                    <a:ext uri="{9D8B030D-6E8A-4147-A177-3AD203B41FA5}">
                      <a16:colId xmlns:a16="http://schemas.microsoft.com/office/drawing/2014/main" val="3487204161"/>
                    </a:ext>
                  </a:extLst>
                </a:gridCol>
              </a:tblGrid>
              <a:tr h="473812">
                <a:tc>
                  <a:txBody>
                    <a:bodyPr/>
                    <a:lstStyle/>
                    <a:p>
                      <a:pPr algn="ctr" rtl="0" fontAlgn="ctr"/>
                      <a:r>
                        <a:rPr lang="es-CO" sz="11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2940483416"/>
                  </a:ext>
                </a:extLst>
              </a:tr>
              <a:tr h="210583">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1.034,80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133.325,70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11.347,55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44.079,70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10.266,21</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highlight>
                            <a:srgbClr val="EBF1E9"/>
                          </a:highligh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1" i="0" u="none" strike="noStrike">
                          <a:solidFill>
                            <a:srgbClr val="002060"/>
                          </a:solidFill>
                          <a:effectLst/>
                          <a:highlight>
                            <a:srgbClr val="EBF1E9"/>
                          </a:highlight>
                          <a:latin typeface="Calibri" panose="020F0502020204030204" pitchFamily="34" charset="0"/>
                        </a:rPr>
                        <a:t>200.053,96</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extLst>
                  <a:ext uri="{0D108BD9-81ED-4DB2-BD59-A6C34878D82A}">
                    <a16:rowId xmlns:a16="http://schemas.microsoft.com/office/drawing/2014/main" val="2829733451"/>
                  </a:ext>
                </a:extLst>
              </a:tr>
              <a:tr h="210583">
                <a:tc>
                  <a:txBody>
                    <a:bodyPr/>
                    <a:lstStyle/>
                    <a:p>
                      <a:pPr algn="ctr" rtl="0" fontAlgn="ctr"/>
                      <a:r>
                        <a:rPr lang="es-CO" sz="110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131.477,60</a:t>
                      </a:r>
                    </a:p>
                  </a:txBody>
                  <a:tcPr marL="0" marR="0" marT="0" marB="0" anchor="ctr">
                    <a:lnL>
                      <a:noFill/>
                    </a:lnL>
                    <a:lnR>
                      <a:noFill/>
                    </a:lnR>
                    <a:lnT>
                      <a:noFill/>
                    </a:lnT>
                    <a:lnB>
                      <a:noFill/>
                    </a:lnB>
                    <a:noFill/>
                  </a:tcPr>
                </a:tc>
                <a:tc>
                  <a:txBody>
                    <a:bodyPr/>
                    <a:lstStyle/>
                    <a:p>
                      <a:pPr algn="ctr" fontAlgn="ctr"/>
                      <a:r>
                        <a:rPr lang="es-CO" sz="1100" b="0" i="0" u="none" strike="noStrike">
                          <a:solidFill>
                            <a:srgbClr val="000000"/>
                          </a:solidFill>
                          <a:effectLst/>
                          <a:highlight>
                            <a:srgbClr val="FFFFFF"/>
                          </a:highligh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10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196.744,19</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46.936,62</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46.292,78</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16.630,26</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438.081,45</a:t>
                      </a:r>
                    </a:p>
                  </a:txBody>
                  <a:tcPr marL="0" marR="0" marT="0" marB="0" anchor="ctr">
                    <a:lnL>
                      <a:noFill/>
                    </a:lnL>
                    <a:lnR>
                      <a:noFill/>
                    </a:lnR>
                    <a:lnT>
                      <a:noFill/>
                    </a:lnT>
                    <a:lnB>
                      <a:noFill/>
                    </a:lnB>
                    <a:noFill/>
                  </a:tcPr>
                </a:tc>
                <a:extLst>
                  <a:ext uri="{0D108BD9-81ED-4DB2-BD59-A6C34878D82A}">
                    <a16:rowId xmlns:a16="http://schemas.microsoft.com/office/drawing/2014/main" val="3175608723"/>
                  </a:ext>
                </a:extLst>
              </a:tr>
              <a:tr h="210583">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163.523,62</a:t>
                      </a:r>
                    </a:p>
                  </a:txBody>
                  <a:tcPr marL="0" marR="0" marT="0" marB="0" anchor="ctr">
                    <a:lnL>
                      <a:noFill/>
                    </a:lnL>
                    <a:lnR>
                      <a:noFill/>
                    </a:lnR>
                    <a:lnT>
                      <a:noFill/>
                    </a:lnT>
                    <a:lnB>
                      <a:noFill/>
                    </a:lnB>
                    <a:solidFill>
                      <a:srgbClr val="EBF1E9"/>
                    </a:solidFill>
                  </a:tcPr>
                </a:tc>
                <a:tc>
                  <a:txBody>
                    <a:bodyPr/>
                    <a:lstStyle/>
                    <a:p>
                      <a:pPr algn="ctr" fontAlgn="ctr"/>
                      <a:r>
                        <a:rPr lang="es-CO" sz="1100" b="0" i="0" u="none" strike="noStrike">
                          <a:solidFill>
                            <a:srgbClr val="000000"/>
                          </a:solidFill>
                          <a:effectLst/>
                          <a:highlight>
                            <a:srgbClr val="FFFFFF"/>
                          </a:highligh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184.469,73</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65.697,75</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39.979,63</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27.622,82</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highlight>
                            <a:srgbClr val="EBF1E9"/>
                          </a:highligh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002060"/>
                          </a:solidFill>
                          <a:effectLst/>
                          <a:highlight>
                            <a:srgbClr val="EBF1E9"/>
                          </a:highlight>
                          <a:latin typeface="Calibri" panose="020F0502020204030204" pitchFamily="34" charset="0"/>
                        </a:rPr>
                        <a:t>481.293,54</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4220054409"/>
                  </a:ext>
                </a:extLst>
              </a:tr>
              <a:tr h="210583">
                <a:tc>
                  <a:txBody>
                    <a:bodyPr/>
                    <a:lstStyle/>
                    <a:p>
                      <a:pPr algn="ctr" rtl="0" fontAlgn="ctr"/>
                      <a:r>
                        <a:rPr lang="es-CO" sz="110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145.087,78</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185.111,69</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70.736,21</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59.293,15</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29.098,67</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489.327,50</a:t>
                      </a:r>
                    </a:p>
                  </a:txBody>
                  <a:tcPr marL="0" marR="0" marT="0" marB="0" anchor="ctr">
                    <a:lnL>
                      <a:noFill/>
                    </a:lnL>
                    <a:lnR>
                      <a:noFill/>
                    </a:lnR>
                    <a:lnT>
                      <a:noFill/>
                    </a:lnT>
                    <a:lnB>
                      <a:noFill/>
                    </a:lnB>
                    <a:noFill/>
                  </a:tcPr>
                </a:tc>
                <a:extLst>
                  <a:ext uri="{0D108BD9-81ED-4DB2-BD59-A6C34878D82A}">
                    <a16:rowId xmlns:a16="http://schemas.microsoft.com/office/drawing/2014/main" val="2160232374"/>
                  </a:ext>
                </a:extLst>
              </a:tr>
              <a:tr h="210583">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152.419,30</a:t>
                      </a:r>
                    </a:p>
                  </a:txBody>
                  <a:tcPr marL="0" marR="0" marT="0" marB="0" anchor="ctr">
                    <a:lnL>
                      <a:noFill/>
                    </a:lnL>
                    <a:lnR>
                      <a:noFill/>
                    </a:lnR>
                    <a:lnT>
                      <a:noFill/>
                    </a:lnT>
                    <a:lnB>
                      <a:noFill/>
                    </a:lnB>
                    <a:solidFill>
                      <a:srgbClr val="EBF1E9"/>
                    </a:solidFill>
                  </a:tcPr>
                </a:tc>
                <a:tc>
                  <a:txBody>
                    <a:bodyPr/>
                    <a:lstStyle/>
                    <a:p>
                      <a:pPr algn="ctr" fontAlgn="ctr"/>
                      <a:r>
                        <a:rPr lang="es-CO" sz="1100" b="0" i="0" u="none" strike="noStrike">
                          <a:solidFill>
                            <a:srgbClr val="000000"/>
                          </a:solidFill>
                          <a:effectLst/>
                          <a:highlight>
                            <a:srgbClr val="FFFFFF"/>
                          </a:highligh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183.650,26</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73.802,45</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78.097,49</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28.638,14</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highlight>
                            <a:srgbClr val="EBF1E9"/>
                          </a:highligh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002060"/>
                          </a:solidFill>
                          <a:effectLst/>
                          <a:highlight>
                            <a:srgbClr val="EBF1E9"/>
                          </a:highlight>
                          <a:latin typeface="Calibri" panose="020F0502020204030204" pitchFamily="34" charset="0"/>
                        </a:rPr>
                        <a:t>516.607,64</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1859790776"/>
                  </a:ext>
                </a:extLst>
              </a:tr>
              <a:tr h="210583">
                <a:tc>
                  <a:txBody>
                    <a:bodyPr/>
                    <a:lstStyle/>
                    <a:p>
                      <a:pPr algn="ctr" rtl="0" fontAlgn="ctr"/>
                      <a:r>
                        <a:rPr lang="es-CO" sz="110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163.282,28</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185.318,21</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75.263,19</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78.667,66</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28.836,83</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531.368,17</a:t>
                      </a:r>
                    </a:p>
                  </a:txBody>
                  <a:tcPr marL="0" marR="0" marT="0" marB="0" anchor="ctr">
                    <a:lnL>
                      <a:noFill/>
                    </a:lnL>
                    <a:lnR>
                      <a:noFill/>
                    </a:lnR>
                    <a:lnT>
                      <a:noFill/>
                    </a:lnT>
                    <a:lnB>
                      <a:noFill/>
                    </a:lnB>
                    <a:noFill/>
                  </a:tcPr>
                </a:tc>
                <a:extLst>
                  <a:ext uri="{0D108BD9-81ED-4DB2-BD59-A6C34878D82A}">
                    <a16:rowId xmlns:a16="http://schemas.microsoft.com/office/drawing/2014/main" val="3774127715"/>
                  </a:ext>
                </a:extLst>
              </a:tr>
              <a:tr h="210583">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163.261,99</a:t>
                      </a:r>
                    </a:p>
                  </a:txBody>
                  <a:tcPr marL="0" marR="0" marT="0" marB="0" anchor="ctr">
                    <a:lnL>
                      <a:noFill/>
                    </a:lnL>
                    <a:lnR>
                      <a:noFill/>
                    </a:lnR>
                    <a:lnT>
                      <a:noFill/>
                    </a:lnT>
                    <a:lnB>
                      <a:noFill/>
                    </a:lnB>
                    <a:solidFill>
                      <a:srgbClr val="EBF1E9"/>
                    </a:solidFill>
                  </a:tcPr>
                </a:tc>
                <a:tc>
                  <a:txBody>
                    <a:bodyPr/>
                    <a:lstStyle/>
                    <a:p>
                      <a:pPr algn="ctr" fontAlgn="ctr"/>
                      <a:r>
                        <a:rPr lang="es-CO" sz="1100" b="0" i="0" u="none" strike="noStrike">
                          <a:solidFill>
                            <a:srgbClr val="000000"/>
                          </a:solidFill>
                          <a:effectLst/>
                          <a:highlight>
                            <a:srgbClr val="FFFFFF"/>
                          </a:highligh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172.954,85</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76.346,46</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76.435,90</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32.520,63</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highlight>
                            <a:srgbClr val="EBF1E9"/>
                          </a:highligh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002060"/>
                          </a:solidFill>
                          <a:effectLst/>
                          <a:highlight>
                            <a:srgbClr val="EBF1E9"/>
                          </a:highlight>
                          <a:latin typeface="Calibri" panose="020F0502020204030204" pitchFamily="34" charset="0"/>
                        </a:rPr>
                        <a:t>521.519,83</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242385096"/>
                  </a:ext>
                </a:extLst>
              </a:tr>
              <a:tr h="210583">
                <a:tc>
                  <a:txBody>
                    <a:bodyPr/>
                    <a:lstStyle/>
                    <a:p>
                      <a:pPr algn="ctr" rtl="0" fontAlgn="ctr"/>
                      <a:r>
                        <a:rPr lang="es-CO" sz="110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168.585,36</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166.227,46</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80.235,24</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76.172,42</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37.200,92</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528.421,40</a:t>
                      </a:r>
                    </a:p>
                  </a:txBody>
                  <a:tcPr marL="0" marR="0" marT="0" marB="0" anchor="ctr">
                    <a:lnL>
                      <a:noFill/>
                    </a:lnL>
                    <a:lnR>
                      <a:noFill/>
                    </a:lnR>
                    <a:lnT>
                      <a:noFill/>
                    </a:lnT>
                    <a:lnB>
                      <a:noFill/>
                    </a:lnB>
                    <a:noFill/>
                  </a:tcPr>
                </a:tc>
                <a:extLst>
                  <a:ext uri="{0D108BD9-81ED-4DB2-BD59-A6C34878D82A}">
                    <a16:rowId xmlns:a16="http://schemas.microsoft.com/office/drawing/2014/main" val="3681615694"/>
                  </a:ext>
                </a:extLst>
              </a:tr>
              <a:tr h="210583">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165.699,54</a:t>
                      </a:r>
                    </a:p>
                  </a:txBody>
                  <a:tcPr marL="0" marR="0" marT="0" marB="0" anchor="ctr">
                    <a:lnL>
                      <a:noFill/>
                    </a:lnL>
                    <a:lnR>
                      <a:noFill/>
                    </a:lnR>
                    <a:lnT>
                      <a:noFill/>
                    </a:lnT>
                    <a:lnB>
                      <a:noFill/>
                    </a:lnB>
                    <a:solidFill>
                      <a:srgbClr val="EBF1E9"/>
                    </a:solidFill>
                  </a:tcPr>
                </a:tc>
                <a:tc>
                  <a:txBody>
                    <a:bodyPr/>
                    <a:lstStyle/>
                    <a:p>
                      <a:pPr algn="ctr" fontAlgn="ctr"/>
                      <a:r>
                        <a:rPr lang="es-CO" sz="1100" b="0" i="0" u="none" strike="noStrike">
                          <a:solidFill>
                            <a:srgbClr val="000000"/>
                          </a:solidFill>
                          <a:effectLst/>
                          <a:highlight>
                            <a:srgbClr val="FFFFFF"/>
                          </a:highligh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dirty="0">
                          <a:solidFill>
                            <a:srgbClr val="002060"/>
                          </a:solidFill>
                          <a:effectLst/>
                          <a:highlight>
                            <a:srgbClr val="EBF1E9"/>
                          </a:highlight>
                          <a:latin typeface="Calibri" panose="020F0502020204030204" pitchFamily="34" charset="0"/>
                        </a:rPr>
                        <a:t>163.477,62</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76.228,12</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75.206,46</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39.621,94</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highlight>
                            <a:srgbClr val="EBF1E9"/>
                          </a:highligh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002060"/>
                          </a:solidFill>
                          <a:effectLst/>
                          <a:highlight>
                            <a:srgbClr val="EBF1E9"/>
                          </a:highlight>
                          <a:latin typeface="Calibri" panose="020F0502020204030204" pitchFamily="34" charset="0"/>
                        </a:rPr>
                        <a:t>520.233,68</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1516838938"/>
                  </a:ext>
                </a:extLst>
              </a:tr>
              <a:tr h="210583">
                <a:tc>
                  <a:txBody>
                    <a:bodyPr/>
                    <a:lstStyle/>
                    <a:p>
                      <a:pPr algn="ctr" rtl="0" fontAlgn="ctr"/>
                      <a:r>
                        <a:rPr lang="es-CO" sz="110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166.405,36</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164.967,70</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77.045,49</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76.172,43</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40.446,12</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525.037,10</a:t>
                      </a:r>
                    </a:p>
                  </a:txBody>
                  <a:tcPr marL="0" marR="0" marT="0" marB="0" anchor="ctr">
                    <a:lnL>
                      <a:noFill/>
                    </a:lnL>
                    <a:lnR>
                      <a:noFill/>
                    </a:lnR>
                    <a:lnT>
                      <a:noFill/>
                    </a:lnT>
                    <a:lnB>
                      <a:noFill/>
                    </a:lnB>
                    <a:noFill/>
                  </a:tcPr>
                </a:tc>
                <a:extLst>
                  <a:ext uri="{0D108BD9-81ED-4DB2-BD59-A6C34878D82A}">
                    <a16:rowId xmlns:a16="http://schemas.microsoft.com/office/drawing/2014/main" val="1057985550"/>
                  </a:ext>
                </a:extLst>
              </a:tr>
              <a:tr h="210583">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160.507,10</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162.411,00</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73.640,93</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75.206,48</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38.925,98</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highlight>
                            <a:srgbClr val="EBF1E9"/>
                          </a:highligh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002060"/>
                          </a:solidFill>
                          <a:effectLst/>
                          <a:highlight>
                            <a:srgbClr val="EBF1E9"/>
                          </a:highlight>
                          <a:latin typeface="Calibri" panose="020F0502020204030204" pitchFamily="34" charset="0"/>
                        </a:rPr>
                        <a:t>510.691,48</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50462275"/>
                  </a:ext>
                </a:extLst>
              </a:tr>
              <a:tr h="210583">
                <a:tc>
                  <a:txBody>
                    <a:bodyPr/>
                    <a:lstStyle/>
                    <a:p>
                      <a:pPr algn="ctr" rtl="0" fontAlgn="ctr"/>
                      <a:r>
                        <a:rPr lang="es-CO" sz="110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162.558,03</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164.896,53</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70.545,28</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75.291,12</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43.723,50</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517.014,46</a:t>
                      </a:r>
                    </a:p>
                  </a:txBody>
                  <a:tcPr marL="0" marR="0" marT="0" marB="0" anchor="ctr">
                    <a:lnL>
                      <a:noFill/>
                    </a:lnL>
                    <a:lnR>
                      <a:noFill/>
                    </a:lnR>
                    <a:lnT>
                      <a:noFill/>
                    </a:lnT>
                    <a:lnB>
                      <a:noFill/>
                    </a:lnB>
                    <a:noFill/>
                  </a:tcPr>
                </a:tc>
                <a:extLst>
                  <a:ext uri="{0D108BD9-81ED-4DB2-BD59-A6C34878D82A}">
                    <a16:rowId xmlns:a16="http://schemas.microsoft.com/office/drawing/2014/main" val="3033898817"/>
                  </a:ext>
                </a:extLst>
              </a:tr>
              <a:tr h="431696">
                <a:tc>
                  <a:txBody>
                    <a:bodyPr/>
                    <a:lstStyle/>
                    <a:p>
                      <a:pPr algn="ctr" rtl="0" fontAlgn="ctr"/>
                      <a:r>
                        <a:rPr lang="es-CO" sz="1100" b="1" i="0" u="none" strike="noStrike">
                          <a:solidFill>
                            <a:srgbClr val="002060"/>
                          </a:solidFill>
                          <a:effectLst/>
                          <a:highlight>
                            <a:srgbClr val="EBF1E9"/>
                          </a:highligh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24.561,17</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b"/>
                      <a:endParaRPr lang="es-CO" sz="1100" b="1"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1" i="0" u="none" strike="noStrike">
                          <a:solidFill>
                            <a:srgbClr val="002060"/>
                          </a:solidFill>
                          <a:effectLst/>
                          <a:highlight>
                            <a:srgbClr val="EBF1E9"/>
                          </a:highligh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29.064,15</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b"/>
                      <a:endParaRPr lang="es-CO" sz="1100" b="1"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1" i="0" u="none" strike="noStrike">
                          <a:solidFill>
                            <a:srgbClr val="002060"/>
                          </a:solidFill>
                          <a:effectLst/>
                          <a:highlight>
                            <a:srgbClr val="EBF1E9"/>
                          </a:highligh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11.236,98</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b"/>
                      <a:endParaRPr lang="es-CO" sz="1100" b="1"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1" i="0" u="none" strike="noStrike">
                          <a:solidFill>
                            <a:srgbClr val="002060"/>
                          </a:solidFill>
                          <a:effectLst/>
                          <a:highlight>
                            <a:srgbClr val="EBF1E9"/>
                          </a:highligh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11.280,21</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b"/>
                      <a:endParaRPr lang="es-CO" sz="1100" b="1"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1" i="0" u="none" strike="noStrike">
                          <a:solidFill>
                            <a:srgbClr val="002060"/>
                          </a:solidFill>
                          <a:effectLst/>
                          <a:highlight>
                            <a:srgbClr val="EBF1E9"/>
                          </a:highligh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5.261,01</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1" i="0" u="none" strike="noStrike">
                          <a:solidFill>
                            <a:srgbClr val="002060"/>
                          </a:solidFill>
                          <a:effectLst/>
                          <a:highlight>
                            <a:srgbClr val="EBF1E9"/>
                          </a:highligh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dirty="0">
                          <a:solidFill>
                            <a:srgbClr val="203864"/>
                          </a:solidFill>
                          <a:effectLst/>
                          <a:highlight>
                            <a:srgbClr val="EBF1E9"/>
                          </a:highlight>
                          <a:latin typeface="Calibri" panose="020F0502020204030204" pitchFamily="34" charset="0"/>
                        </a:rPr>
                        <a:t>81.403,52</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extLst>
                  <a:ext uri="{0D108BD9-81ED-4DB2-BD59-A6C34878D82A}">
                    <a16:rowId xmlns:a16="http://schemas.microsoft.com/office/drawing/2014/main" val="1286444441"/>
                  </a:ext>
                </a:extLst>
              </a:tr>
            </a:tbl>
          </a:graphicData>
        </a:graphic>
      </p:graphicFrame>
    </p:spTree>
    <p:extLst>
      <p:ext uri="{BB962C8B-B14F-4D97-AF65-F5344CB8AC3E}">
        <p14:creationId xmlns:p14="http://schemas.microsoft.com/office/powerpoint/2010/main" val="550913855"/>
      </p:ext>
    </p:extLst>
  </p:cSld>
  <p:clrMapOvr>
    <a:masterClrMapping/>
  </p:clrMapOvr>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57270D67-EA2E-4D40-9E39-5D9ECDB7D5F5}"/>
              </a:ext>
            </a:extLst>
          </p:cNvPr>
          <p:cNvCxnSpPr>
            <a:cxnSpLocks/>
          </p:cNvCxnSpPr>
          <p:nvPr/>
        </p:nvCxnSpPr>
        <p:spPr>
          <a:xfrm>
            <a:off x="52388" y="1035050"/>
            <a:ext cx="11955462"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15" name="CuadroTexto 14">
            <a:extLst>
              <a:ext uri="{FF2B5EF4-FFF2-40B4-BE49-F238E27FC236}">
                <a16:creationId xmlns:a16="http://schemas.microsoft.com/office/drawing/2014/main" id="{968D95B8-287D-4004-B976-D06A1F7DA4FB}"/>
              </a:ext>
            </a:extLst>
          </p:cNvPr>
          <p:cNvSpPr txBox="1"/>
          <p:nvPr/>
        </p:nvSpPr>
        <p:spPr>
          <a:xfrm>
            <a:off x="1520825" y="142875"/>
            <a:ext cx="9982200" cy="892175"/>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Recaudo Por Localidades de junio 2024 a noviembre 2024– Área Limpia</a:t>
            </a:r>
          </a:p>
        </p:txBody>
      </p:sp>
      <p:pic>
        <p:nvPicPr>
          <p:cNvPr id="41988" name="Imagen 24">
            <a:extLst>
              <a:ext uri="{FF2B5EF4-FFF2-40B4-BE49-F238E27FC236}">
                <a16:creationId xmlns:a16="http://schemas.microsoft.com/office/drawing/2014/main" id="{93DFCF9E-8AE4-4F8A-A78D-327A71BDDF68}"/>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88975" y="87313"/>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1989" name="Imagen 1">
            <a:extLst>
              <a:ext uri="{FF2B5EF4-FFF2-40B4-BE49-F238E27FC236}">
                <a16:creationId xmlns:a16="http://schemas.microsoft.com/office/drawing/2014/main" id="{C382803F-8022-4276-8930-9782691DAE7B}"/>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10161588" y="200025"/>
            <a:ext cx="1517650" cy="512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 name="CuadroTexto 8">
            <a:extLst>
              <a:ext uri="{FF2B5EF4-FFF2-40B4-BE49-F238E27FC236}">
                <a16:creationId xmlns:a16="http://schemas.microsoft.com/office/drawing/2014/main" id="{5BCDBA0A-C17C-4CE8-9B7F-C219EAA49051}"/>
              </a:ext>
            </a:extLst>
          </p:cNvPr>
          <p:cNvSpPr txBox="1"/>
          <p:nvPr/>
        </p:nvSpPr>
        <p:spPr>
          <a:xfrm>
            <a:off x="8132805" y="1226343"/>
            <a:ext cx="1781175" cy="261937"/>
          </a:xfrm>
          <a:prstGeom prst="rect">
            <a:avLst/>
          </a:prstGeom>
          <a:noFill/>
        </p:spPr>
        <p:txBody>
          <a:bodyPr wrap="none">
            <a:spAutoFit/>
          </a:bodyPr>
          <a:lstStyle/>
          <a:p>
            <a:pPr eaLnBrk="1" fontAlgn="auto" hangingPunct="1">
              <a:spcBef>
                <a:spcPts val="0"/>
              </a:spcBef>
              <a:spcAft>
                <a:spcPts val="0"/>
              </a:spcAft>
              <a:defRPr/>
            </a:pPr>
            <a:r>
              <a:rPr lang="es-CO" sz="1100" i="1" dirty="0">
                <a:solidFill>
                  <a:schemeClr val="accent1">
                    <a:lumMod val="50000"/>
                  </a:schemeClr>
                </a:solidFill>
                <a:latin typeface="+mn-lt"/>
              </a:rPr>
              <a:t>*Cifras en millones de pesos</a:t>
            </a:r>
          </a:p>
        </p:txBody>
      </p:sp>
      <p:sp>
        <p:nvSpPr>
          <p:cNvPr id="10" name="CuadroTexto 4">
            <a:extLst>
              <a:ext uri="{FF2B5EF4-FFF2-40B4-BE49-F238E27FC236}">
                <a16:creationId xmlns:a16="http://schemas.microsoft.com/office/drawing/2014/main" id="{70686017-BD5E-474B-8509-BFF4A18F2956}"/>
              </a:ext>
            </a:extLst>
          </p:cNvPr>
          <p:cNvSpPr txBox="1">
            <a:spLocks noChangeArrowheads="1"/>
          </p:cNvSpPr>
          <p:nvPr/>
        </p:nvSpPr>
        <p:spPr bwMode="auto">
          <a:xfrm>
            <a:off x="-269875" y="6531769"/>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a:t>
            </a:r>
          </a:p>
        </p:txBody>
      </p:sp>
      <p:graphicFrame>
        <p:nvGraphicFramePr>
          <p:cNvPr id="3" name="Gráfico 2">
            <a:extLst>
              <a:ext uri="{FF2B5EF4-FFF2-40B4-BE49-F238E27FC236}">
                <a16:creationId xmlns:a16="http://schemas.microsoft.com/office/drawing/2014/main" id="{63F23D30-FAC0-423C-89F7-6D96AD0591AD}"/>
              </a:ext>
            </a:extLst>
          </p:cNvPr>
          <p:cNvGraphicFramePr>
            <a:graphicFrameLocks/>
          </p:cNvGraphicFramePr>
          <p:nvPr/>
        </p:nvGraphicFramePr>
        <p:xfrm>
          <a:off x="1904376" y="1679572"/>
          <a:ext cx="7908364" cy="4655384"/>
        </p:xfrm>
        <a:graphic>
          <a:graphicData uri="http://schemas.openxmlformats.org/drawingml/2006/chart">
            <c:chart xmlns:c="http://schemas.openxmlformats.org/drawingml/2006/chart" xmlns:r="http://schemas.openxmlformats.org/officeDocument/2006/relationships" r:id="rId5"/>
          </a:graphicData>
        </a:graphic>
      </p:graphicFrame>
    </p:spTree>
  </p:cSld>
  <p:clrMapOvr>
    <a:masterClrMapping/>
  </p:clrMapOvr>
  <p:transition spd="slow"/>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7DF1B15A-A376-4C6A-B6BB-737A6ADD650F}"/>
              </a:ext>
            </a:extLst>
          </p:cNvPr>
          <p:cNvCxnSpPr>
            <a:cxnSpLocks/>
          </p:cNvCxnSpPr>
          <p:nvPr/>
        </p:nvCxnSpPr>
        <p:spPr>
          <a:xfrm>
            <a:off x="117475" y="1030288"/>
            <a:ext cx="11957050"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44036" name="Imagen 6">
            <a:extLst>
              <a:ext uri="{FF2B5EF4-FFF2-40B4-BE49-F238E27FC236}">
                <a16:creationId xmlns:a16="http://schemas.microsoft.com/office/drawing/2014/main" id="{43B91D8E-FB6E-45ED-A92A-2DC463E97FEB}"/>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0680700" y="179388"/>
            <a:ext cx="914400" cy="650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4037" name="Imagen 8">
            <a:extLst>
              <a:ext uri="{FF2B5EF4-FFF2-40B4-BE49-F238E27FC236}">
                <a16:creationId xmlns:a16="http://schemas.microsoft.com/office/drawing/2014/main" id="{02AC6C57-EA6D-43FA-86E6-C88531FE28F9}"/>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184150" y="206375"/>
            <a:ext cx="744538" cy="6937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 name="CuadroTexto 4">
            <a:extLst>
              <a:ext uri="{FF2B5EF4-FFF2-40B4-BE49-F238E27FC236}">
                <a16:creationId xmlns:a16="http://schemas.microsoft.com/office/drawing/2014/main" id="{103B611A-13C5-48E0-8CDB-B30FD90F47A8}"/>
              </a:ext>
            </a:extLst>
          </p:cNvPr>
          <p:cNvSpPr txBox="1">
            <a:spLocks noChangeArrowheads="1"/>
          </p:cNvSpPr>
          <p:nvPr/>
        </p:nvSpPr>
        <p:spPr bwMode="auto">
          <a:xfrm>
            <a:off x="-71967" y="6519900"/>
            <a:ext cx="4271962" cy="261610"/>
          </a:xfrm>
          <a:prstGeom prst="rect">
            <a:avLst/>
          </a:prstGeom>
          <a:noFill/>
          <a:ln>
            <a:noFill/>
          </a:ln>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 (Plano Cartera Total)</a:t>
            </a:r>
          </a:p>
        </p:txBody>
      </p:sp>
      <p:sp>
        <p:nvSpPr>
          <p:cNvPr id="17" name="CuadroTexto 16">
            <a:extLst>
              <a:ext uri="{FF2B5EF4-FFF2-40B4-BE49-F238E27FC236}">
                <a16:creationId xmlns:a16="http://schemas.microsoft.com/office/drawing/2014/main" id="{48F8BAF0-C813-45EF-A0C3-3A82B4ABBC72}"/>
              </a:ext>
            </a:extLst>
          </p:cNvPr>
          <p:cNvSpPr txBox="1"/>
          <p:nvPr/>
        </p:nvSpPr>
        <p:spPr>
          <a:xfrm>
            <a:off x="928688" y="44450"/>
            <a:ext cx="9752012" cy="860425"/>
          </a:xfrm>
          <a:prstGeom prst="rect">
            <a:avLst/>
          </a:prstGeom>
          <a:noFill/>
        </p:spPr>
        <p:txBody>
          <a:bodyPr wrap="square">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Total Cartera por Localidad – Noviembre 2024</a:t>
            </a:r>
            <a:endParaRPr lang="es-CO" sz="1600" b="0" kern="0" dirty="0">
              <a:solidFill>
                <a:schemeClr val="accent1">
                  <a:lumMod val="50000"/>
                </a:schemeClr>
              </a:solidFill>
            </a:endParaRPr>
          </a:p>
        </p:txBody>
      </p:sp>
      <p:sp>
        <p:nvSpPr>
          <p:cNvPr id="10" name="CuadroTexto 9">
            <a:extLst>
              <a:ext uri="{FF2B5EF4-FFF2-40B4-BE49-F238E27FC236}">
                <a16:creationId xmlns:a16="http://schemas.microsoft.com/office/drawing/2014/main" id="{C0B8EF34-414E-4EC1-8D80-D219AB1CE181}"/>
              </a:ext>
            </a:extLst>
          </p:cNvPr>
          <p:cNvSpPr txBox="1"/>
          <p:nvPr/>
        </p:nvSpPr>
        <p:spPr>
          <a:xfrm>
            <a:off x="1157282" y="6071687"/>
            <a:ext cx="9925713" cy="400110"/>
          </a:xfrm>
          <a:prstGeom prst="rect">
            <a:avLst/>
          </a:prstGeom>
          <a:noFill/>
        </p:spPr>
        <p:txBody>
          <a:bodyPr wrap="square" lIns="91440" tIns="45720" rIns="91440" bIns="45720" rtlCol="0" anchor="t">
            <a:spAutoFit/>
          </a:bodyPr>
          <a:lstStyle/>
          <a:p>
            <a:pPr algn="ctr"/>
            <a:r>
              <a:rPr lang="es-ES" sz="1000" dirty="0">
                <a:solidFill>
                  <a:schemeClr val="accent1">
                    <a:lumMod val="50000"/>
                  </a:schemeClr>
                </a:solidFill>
                <a:ea typeface="+mn-lt"/>
                <a:cs typeface="+mn-lt"/>
              </a:rPr>
              <a:t>*Las cifras presentadas en la gráfica están en millones de pesos, por lo cual se realizó un redondeo a cada cifra de manera simple.</a:t>
            </a:r>
          </a:p>
          <a:p>
            <a:pPr algn="ctr"/>
            <a:r>
              <a:rPr lang="es-ES" sz="1000" dirty="0">
                <a:solidFill>
                  <a:schemeClr val="accent1">
                    <a:lumMod val="50000"/>
                  </a:schemeClr>
                </a:solidFill>
                <a:cs typeface="Arial"/>
              </a:rPr>
              <a:t>*Información del archivo plano de cartera total a corte 30-nov-2024 descargado del SIGAB el 6-dic-2024.</a:t>
            </a:r>
            <a:endParaRPr lang="es-CO" sz="1000" dirty="0">
              <a:solidFill>
                <a:schemeClr val="accent1">
                  <a:lumMod val="50000"/>
                </a:schemeClr>
              </a:solidFill>
              <a:cs typeface="Arial"/>
            </a:endParaRPr>
          </a:p>
        </p:txBody>
      </p:sp>
      <p:sp>
        <p:nvSpPr>
          <p:cNvPr id="4" name="CuadroTexto 14">
            <a:extLst>
              <a:ext uri="{FF2B5EF4-FFF2-40B4-BE49-F238E27FC236}">
                <a16:creationId xmlns:a16="http://schemas.microsoft.com/office/drawing/2014/main" id="{21C952C2-597C-85CC-A2E2-98AFEFF08117}"/>
              </a:ext>
            </a:extLst>
          </p:cNvPr>
          <p:cNvSpPr txBox="1"/>
          <p:nvPr/>
        </p:nvSpPr>
        <p:spPr>
          <a:xfrm>
            <a:off x="-71967" y="2951946"/>
            <a:ext cx="1596571" cy="954107"/>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lvl="1" algn="ctr"/>
            <a:r>
              <a:rPr lang="es-CO" sz="1400" b="1" dirty="0">
                <a:solidFill>
                  <a:schemeClr val="accent1">
                    <a:lumMod val="50000"/>
                  </a:schemeClr>
                </a:solidFill>
                <a:cs typeface="Arial" panose="020B0604020202020204" pitchFamily="34" charset="0"/>
              </a:rPr>
              <a:t>CARTERA</a:t>
            </a:r>
          </a:p>
          <a:p>
            <a:pPr lvl="1" algn="ctr"/>
            <a:r>
              <a:rPr lang="es-CO" sz="1400" b="1" dirty="0">
                <a:solidFill>
                  <a:schemeClr val="accent1">
                    <a:lumMod val="50000"/>
                  </a:schemeClr>
                </a:solidFill>
                <a:cs typeface="Arial" panose="020B0604020202020204" pitchFamily="34" charset="0"/>
              </a:rPr>
              <a:t>TOTAL</a:t>
            </a:r>
            <a:br>
              <a:rPr lang="es-CO" sz="1400" b="1" dirty="0">
                <a:solidFill>
                  <a:schemeClr val="accent1">
                    <a:lumMod val="50000"/>
                  </a:schemeClr>
                </a:solidFill>
                <a:cs typeface="Arial" panose="020B0604020202020204" pitchFamily="34" charset="0"/>
              </a:rPr>
            </a:br>
            <a:r>
              <a:rPr lang="es-CO" sz="1400" b="1" dirty="0">
                <a:solidFill>
                  <a:schemeClr val="accent1">
                    <a:lumMod val="50000"/>
                  </a:schemeClr>
                </a:solidFill>
                <a:cs typeface="Arial" panose="020B0604020202020204" pitchFamily="34" charset="0"/>
              </a:rPr>
              <a:t>$29.589 millones</a:t>
            </a:r>
            <a:endParaRPr lang="es-CO" sz="1400" b="1" kern="0" dirty="0">
              <a:solidFill>
                <a:schemeClr val="accent1">
                  <a:lumMod val="50000"/>
                </a:schemeClr>
              </a:solidFill>
              <a:cs typeface="Arial" panose="020B0604020202020204" pitchFamily="34" charset="0"/>
            </a:endParaRPr>
          </a:p>
        </p:txBody>
      </p:sp>
      <p:graphicFrame>
        <p:nvGraphicFramePr>
          <p:cNvPr id="2" name="Gráfico 1">
            <a:extLst>
              <a:ext uri="{FF2B5EF4-FFF2-40B4-BE49-F238E27FC236}">
                <a16:creationId xmlns:a16="http://schemas.microsoft.com/office/drawing/2014/main" id="{D24E9A06-BFC4-234C-7C04-53EFA9237C6E}"/>
              </a:ext>
            </a:extLst>
          </p:cNvPr>
          <p:cNvGraphicFramePr>
            <a:graphicFrameLocks/>
          </p:cNvGraphicFramePr>
          <p:nvPr/>
        </p:nvGraphicFramePr>
        <p:xfrm>
          <a:off x="2047461" y="1245401"/>
          <a:ext cx="8001000" cy="4457814"/>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5" name="Gráfico 4">
            <a:extLst>
              <a:ext uri="{FF2B5EF4-FFF2-40B4-BE49-F238E27FC236}">
                <a16:creationId xmlns:a16="http://schemas.microsoft.com/office/drawing/2014/main" id="{9CF8EEAC-DC2F-4E48-93A2-8B2C4A1A50F1}"/>
              </a:ext>
            </a:extLst>
          </p:cNvPr>
          <p:cNvGraphicFramePr>
            <a:graphicFrameLocks noGrp="1"/>
          </p:cNvGraphicFramePr>
          <p:nvPr/>
        </p:nvGraphicFramePr>
        <p:xfrm>
          <a:off x="1768928" y="1245402"/>
          <a:ext cx="8654143" cy="4826286"/>
        </p:xfrm>
        <a:graphic>
          <a:graphicData uri="http://schemas.openxmlformats.org/drawingml/2006/chart">
            <c:chart xmlns:c="http://schemas.openxmlformats.org/drawingml/2006/chart" xmlns:r="http://schemas.openxmlformats.org/officeDocument/2006/relationships" r:id="rId6"/>
          </a:graphicData>
        </a:graphic>
      </p:graphicFrame>
    </p:spTree>
  </p:cSld>
  <p:clrMapOvr>
    <a:masterClrMapping/>
  </p:clrMapOvr>
  <p:transition spd="slow"/>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B54B0EC6-A76D-458A-87F8-A0F4A1DC03E5}"/>
              </a:ext>
            </a:extLst>
          </p:cNvPr>
          <p:cNvCxnSpPr>
            <a:cxnSpLocks/>
          </p:cNvCxnSpPr>
          <p:nvPr/>
        </p:nvCxnSpPr>
        <p:spPr>
          <a:xfrm>
            <a:off x="118268" y="1027181"/>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46083" name="Imagen 24">
            <a:extLst>
              <a:ext uri="{FF2B5EF4-FFF2-40B4-BE49-F238E27FC236}">
                <a16:creationId xmlns:a16="http://schemas.microsoft.com/office/drawing/2014/main" id="{D8DB0ED5-9950-413B-B1B6-B526606E40B9}"/>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498475" y="104775"/>
            <a:ext cx="933450" cy="7998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6084" name="Imagen 10">
            <a:extLst>
              <a:ext uri="{FF2B5EF4-FFF2-40B4-BE49-F238E27FC236}">
                <a16:creationId xmlns:a16="http://schemas.microsoft.com/office/drawing/2014/main" id="{7F137BE4-1429-493C-AC08-8F22711915AE}"/>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l="12659" t="17307" r="12910" b="19214"/>
          <a:stretch>
            <a:fillRect/>
          </a:stretch>
        </p:blipFill>
        <p:spPr bwMode="auto">
          <a:xfrm>
            <a:off x="10074275" y="158750"/>
            <a:ext cx="1276350" cy="723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8" name="CuadroTexto 17">
            <a:extLst>
              <a:ext uri="{FF2B5EF4-FFF2-40B4-BE49-F238E27FC236}">
                <a16:creationId xmlns:a16="http://schemas.microsoft.com/office/drawing/2014/main" id="{0D6F7815-CE8A-475E-B1D5-D951F7F39A5C}"/>
              </a:ext>
            </a:extLst>
          </p:cNvPr>
          <p:cNvSpPr txBox="1"/>
          <p:nvPr/>
        </p:nvSpPr>
        <p:spPr>
          <a:xfrm>
            <a:off x="965200" y="127000"/>
            <a:ext cx="8826500" cy="861774"/>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Total Cartera por Localidad – Noviembre 2024</a:t>
            </a:r>
            <a:endParaRPr lang="es-CO" sz="1600" b="0" kern="0" dirty="0">
              <a:solidFill>
                <a:schemeClr val="accent1">
                  <a:lumMod val="50000"/>
                </a:schemeClr>
              </a:solidFill>
            </a:endParaRPr>
          </a:p>
        </p:txBody>
      </p:sp>
      <p:sp>
        <p:nvSpPr>
          <p:cNvPr id="12" name="CuadroTexto 4">
            <a:extLst>
              <a:ext uri="{FF2B5EF4-FFF2-40B4-BE49-F238E27FC236}">
                <a16:creationId xmlns:a16="http://schemas.microsoft.com/office/drawing/2014/main" id="{A8316B93-31E7-46D1-9D18-951F76610E2C}"/>
              </a:ext>
            </a:extLst>
          </p:cNvPr>
          <p:cNvSpPr txBox="1">
            <a:spLocks noChangeArrowheads="1"/>
          </p:cNvSpPr>
          <p:nvPr/>
        </p:nvSpPr>
        <p:spPr bwMode="auto">
          <a:xfrm>
            <a:off x="-125413" y="6476226"/>
            <a:ext cx="4271962" cy="261610"/>
          </a:xfrm>
          <a:prstGeom prst="rect">
            <a:avLst/>
          </a:prstGeom>
          <a:noFill/>
          <a:ln>
            <a:noFill/>
          </a:ln>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 (Plano Cartera Total)</a:t>
            </a:r>
          </a:p>
        </p:txBody>
      </p:sp>
      <p:sp>
        <p:nvSpPr>
          <p:cNvPr id="5" name="CuadroTexto 14">
            <a:extLst>
              <a:ext uri="{FF2B5EF4-FFF2-40B4-BE49-F238E27FC236}">
                <a16:creationId xmlns:a16="http://schemas.microsoft.com/office/drawing/2014/main" id="{6EFA2F1B-1973-5A57-3F50-EB2C1C0862F2}"/>
              </a:ext>
            </a:extLst>
          </p:cNvPr>
          <p:cNvSpPr txBox="1"/>
          <p:nvPr/>
        </p:nvSpPr>
        <p:spPr>
          <a:xfrm>
            <a:off x="-125413" y="3062288"/>
            <a:ext cx="1895476" cy="954107"/>
          </a:xfrm>
          <a:prstGeom prst="rect">
            <a:avLst/>
          </a:prstGeom>
          <a:noFill/>
        </p:spPr>
        <p:txBody>
          <a:bodyPr>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lvl="1" algn="ctr" eaLnBrk="1" fontAlgn="auto" hangingPunct="1">
              <a:spcBef>
                <a:spcPts val="0"/>
              </a:spcBef>
              <a:spcAft>
                <a:spcPts val="0"/>
              </a:spcAft>
              <a:defRPr/>
            </a:pPr>
            <a:r>
              <a:rPr lang="es-CO" sz="1400" b="1" dirty="0">
                <a:solidFill>
                  <a:schemeClr val="accent1">
                    <a:lumMod val="50000"/>
                  </a:schemeClr>
                </a:solidFill>
                <a:cs typeface="Arial" panose="020B0604020202020204" pitchFamily="34" charset="0"/>
              </a:rPr>
              <a:t>CARTERA</a:t>
            </a:r>
          </a:p>
          <a:p>
            <a:pPr lvl="1" algn="ctr" eaLnBrk="1" fontAlgn="auto" hangingPunct="1">
              <a:spcBef>
                <a:spcPts val="0"/>
              </a:spcBef>
              <a:spcAft>
                <a:spcPts val="0"/>
              </a:spcAft>
              <a:defRPr/>
            </a:pPr>
            <a:r>
              <a:rPr lang="es-CO" sz="1400" b="1" dirty="0">
                <a:solidFill>
                  <a:schemeClr val="accent1">
                    <a:lumMod val="50000"/>
                  </a:schemeClr>
                </a:solidFill>
                <a:cs typeface="Arial" panose="020B0604020202020204" pitchFamily="34" charset="0"/>
              </a:rPr>
              <a:t>TOTAL</a:t>
            </a:r>
            <a:br>
              <a:rPr lang="es-CO" sz="1400" b="1" dirty="0">
                <a:solidFill>
                  <a:schemeClr val="accent1">
                    <a:lumMod val="50000"/>
                  </a:schemeClr>
                </a:solidFill>
                <a:cs typeface="Arial" panose="020B0604020202020204" pitchFamily="34" charset="0"/>
              </a:rPr>
            </a:br>
            <a:r>
              <a:rPr lang="es-CO" sz="1400" b="1" dirty="0">
                <a:solidFill>
                  <a:schemeClr val="accent1">
                    <a:lumMod val="50000"/>
                  </a:schemeClr>
                </a:solidFill>
                <a:cs typeface="Arial" panose="020B0604020202020204" pitchFamily="34" charset="0"/>
              </a:rPr>
              <a:t>$55.690</a:t>
            </a:r>
          </a:p>
          <a:p>
            <a:pPr lvl="1" algn="ctr" eaLnBrk="1" fontAlgn="auto" hangingPunct="1">
              <a:spcBef>
                <a:spcPts val="0"/>
              </a:spcBef>
              <a:spcAft>
                <a:spcPts val="0"/>
              </a:spcAft>
              <a:defRPr/>
            </a:pPr>
            <a:r>
              <a:rPr lang="es-CO" sz="1400" b="1" dirty="0">
                <a:solidFill>
                  <a:schemeClr val="accent1">
                    <a:lumMod val="50000"/>
                  </a:schemeClr>
                </a:solidFill>
                <a:cs typeface="Arial" panose="020B0604020202020204" pitchFamily="34" charset="0"/>
              </a:rPr>
              <a:t>Millones</a:t>
            </a:r>
            <a:endParaRPr lang="es-CO" sz="1400" b="1" kern="0" dirty="0">
              <a:solidFill>
                <a:schemeClr val="accent1">
                  <a:lumMod val="50000"/>
                </a:schemeClr>
              </a:solidFill>
              <a:cs typeface="Arial" panose="020B0604020202020204" pitchFamily="34" charset="0"/>
            </a:endParaRPr>
          </a:p>
        </p:txBody>
      </p:sp>
      <p:sp>
        <p:nvSpPr>
          <p:cNvPr id="13" name="CuadroTexto 12">
            <a:extLst>
              <a:ext uri="{FF2B5EF4-FFF2-40B4-BE49-F238E27FC236}">
                <a16:creationId xmlns:a16="http://schemas.microsoft.com/office/drawing/2014/main" id="{B802D4DF-87FF-4644-BC0B-393C8DFE0BC6}"/>
              </a:ext>
            </a:extLst>
          </p:cNvPr>
          <p:cNvSpPr txBox="1"/>
          <p:nvPr/>
        </p:nvSpPr>
        <p:spPr>
          <a:xfrm>
            <a:off x="1133143" y="6007035"/>
            <a:ext cx="9925713" cy="400110"/>
          </a:xfrm>
          <a:prstGeom prst="rect">
            <a:avLst/>
          </a:prstGeom>
          <a:noFill/>
        </p:spPr>
        <p:txBody>
          <a:bodyPr wrap="square" lIns="91440" tIns="45720" rIns="91440" bIns="45720" rtlCol="0" anchor="t">
            <a:spAutoFit/>
          </a:bodyPr>
          <a:lstStyle/>
          <a:p>
            <a:pPr algn="ctr"/>
            <a:r>
              <a:rPr lang="es-ES" sz="1000" dirty="0">
                <a:solidFill>
                  <a:schemeClr val="accent1">
                    <a:lumMod val="50000"/>
                  </a:schemeClr>
                </a:solidFill>
                <a:ea typeface="+mn-lt"/>
                <a:cs typeface="+mn-lt"/>
              </a:rPr>
              <a:t>*Las cifras presentadas en la gráfica están en millones de pesos, por lo cual se realizó un redondeo a cada cifra de manera simple.</a:t>
            </a:r>
          </a:p>
          <a:p>
            <a:pPr algn="ctr"/>
            <a:r>
              <a:rPr lang="es-ES" sz="1000" dirty="0">
                <a:solidFill>
                  <a:schemeClr val="accent1">
                    <a:lumMod val="50000"/>
                  </a:schemeClr>
                </a:solidFill>
                <a:cs typeface="Arial"/>
              </a:rPr>
              <a:t>*Información del archivo plano de cartera total a corte 30-nov-2024 descargado del SIGAB el 6-dic-2024.</a:t>
            </a:r>
            <a:endParaRPr lang="es-CO" sz="1000" dirty="0">
              <a:solidFill>
                <a:schemeClr val="accent1">
                  <a:lumMod val="50000"/>
                </a:schemeClr>
              </a:solidFill>
              <a:cs typeface="Arial"/>
            </a:endParaRPr>
          </a:p>
        </p:txBody>
      </p:sp>
      <p:graphicFrame>
        <p:nvGraphicFramePr>
          <p:cNvPr id="3" name="Gráfico 2">
            <a:extLst>
              <a:ext uri="{FF2B5EF4-FFF2-40B4-BE49-F238E27FC236}">
                <a16:creationId xmlns:a16="http://schemas.microsoft.com/office/drawing/2014/main" id="{8920818F-C968-4365-978D-56768D6947E9}"/>
              </a:ext>
            </a:extLst>
          </p:cNvPr>
          <p:cNvGraphicFramePr>
            <a:graphicFrameLocks/>
          </p:cNvGraphicFramePr>
          <p:nvPr/>
        </p:nvGraphicFramePr>
        <p:xfrm>
          <a:off x="2147456" y="1342234"/>
          <a:ext cx="7495308" cy="4595720"/>
        </p:xfrm>
        <a:graphic>
          <a:graphicData uri="http://schemas.openxmlformats.org/drawingml/2006/chart">
            <c:chart xmlns:c="http://schemas.openxmlformats.org/drawingml/2006/chart" xmlns:r="http://schemas.openxmlformats.org/officeDocument/2006/relationships" r:id="rId5"/>
          </a:graphicData>
        </a:graphic>
      </p:graphicFrame>
    </p:spTree>
  </p:cSld>
  <p:clrMapOvr>
    <a:masterClrMapping/>
  </p:clrMapOvr>
  <p:transition spd="slow"/>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BB7A8E74-DE74-41A5-B2B8-0C8EFCFAA4F5}"/>
              </a:ext>
            </a:extLst>
          </p:cNvPr>
          <p:cNvCxnSpPr>
            <a:cxnSpLocks/>
          </p:cNvCxnSpPr>
          <p:nvPr/>
        </p:nvCxnSpPr>
        <p:spPr>
          <a:xfrm>
            <a:off x="88900" y="1018416"/>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48131" name="Imagen 24">
            <a:extLst>
              <a:ext uri="{FF2B5EF4-FFF2-40B4-BE49-F238E27FC236}">
                <a16:creationId xmlns:a16="http://schemas.microsoft.com/office/drawing/2014/main" id="{61E1D662-579A-4FEB-BD9E-C36B5C55BE07}"/>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22300" y="53975"/>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 name="CuadroTexto 16">
            <a:extLst>
              <a:ext uri="{FF2B5EF4-FFF2-40B4-BE49-F238E27FC236}">
                <a16:creationId xmlns:a16="http://schemas.microsoft.com/office/drawing/2014/main" id="{A1660A0D-314F-41E8-9099-FEB1EDE19F68}"/>
              </a:ext>
            </a:extLst>
          </p:cNvPr>
          <p:cNvSpPr txBox="1"/>
          <p:nvPr/>
        </p:nvSpPr>
        <p:spPr>
          <a:xfrm>
            <a:off x="1509713" y="71438"/>
            <a:ext cx="7324725" cy="861774"/>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endParaRPr lang="es-CO" sz="3400" dirty="0">
              <a:solidFill>
                <a:schemeClr val="accent1">
                  <a:lumMod val="50000"/>
                </a:schemeClr>
              </a:solidFill>
            </a:endParaRPr>
          </a:p>
          <a:p>
            <a:pPr lvl="1" eaLnBrk="1" fontAlgn="auto" hangingPunct="1">
              <a:spcBef>
                <a:spcPts val="0"/>
              </a:spcBef>
              <a:spcAft>
                <a:spcPts val="0"/>
              </a:spcAft>
              <a:defRPr/>
            </a:pPr>
            <a:r>
              <a:rPr lang="es-CO" sz="1600" b="0" dirty="0">
                <a:solidFill>
                  <a:schemeClr val="accent1">
                    <a:lumMod val="50000"/>
                  </a:schemeClr>
                </a:solidFill>
              </a:rPr>
              <a:t>Total Cartera por Localidad – Noviembre 2024</a:t>
            </a:r>
            <a:endParaRPr lang="es-CO" sz="1600" b="0" kern="0" dirty="0">
              <a:solidFill>
                <a:schemeClr val="accent1">
                  <a:lumMod val="50000"/>
                </a:schemeClr>
              </a:solidFill>
            </a:endParaRPr>
          </a:p>
        </p:txBody>
      </p:sp>
      <p:sp>
        <p:nvSpPr>
          <p:cNvPr id="12" name="CuadroTexto 4">
            <a:extLst>
              <a:ext uri="{FF2B5EF4-FFF2-40B4-BE49-F238E27FC236}">
                <a16:creationId xmlns:a16="http://schemas.microsoft.com/office/drawing/2014/main" id="{0C870CC5-3D3D-4D7C-9446-3EF8D07706FE}"/>
              </a:ext>
            </a:extLst>
          </p:cNvPr>
          <p:cNvSpPr txBox="1">
            <a:spLocks noChangeArrowheads="1"/>
          </p:cNvSpPr>
          <p:nvPr/>
        </p:nvSpPr>
        <p:spPr bwMode="auto">
          <a:xfrm>
            <a:off x="0" y="6509563"/>
            <a:ext cx="4271962" cy="261610"/>
          </a:xfrm>
          <a:prstGeom prst="rect">
            <a:avLst/>
          </a:prstGeom>
          <a:noFill/>
          <a:ln>
            <a:noFill/>
          </a:ln>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 (Plano Cartera Total)</a:t>
            </a:r>
          </a:p>
        </p:txBody>
      </p:sp>
      <p:grpSp>
        <p:nvGrpSpPr>
          <p:cNvPr id="19" name="Grupo 18">
            <a:extLst>
              <a:ext uri="{FF2B5EF4-FFF2-40B4-BE49-F238E27FC236}">
                <a16:creationId xmlns:a16="http://schemas.microsoft.com/office/drawing/2014/main" id="{86A3229D-1C1B-46E1-970C-B4CDDB80D889}"/>
              </a:ext>
            </a:extLst>
          </p:cNvPr>
          <p:cNvGrpSpPr/>
          <p:nvPr/>
        </p:nvGrpSpPr>
        <p:grpSpPr>
          <a:xfrm>
            <a:off x="10761555" y="-7131"/>
            <a:ext cx="1077459" cy="989053"/>
            <a:chOff x="10562619" y="1423954"/>
            <a:chExt cx="1280250" cy="1299632"/>
          </a:xfrm>
        </p:grpSpPr>
        <p:pic>
          <p:nvPicPr>
            <p:cNvPr id="20" name="Picture 2">
              <a:extLst>
                <a:ext uri="{FF2B5EF4-FFF2-40B4-BE49-F238E27FC236}">
                  <a16:creationId xmlns:a16="http://schemas.microsoft.com/office/drawing/2014/main" id="{2BEB2BC4-12B3-41DB-9F58-A452615536CB}"/>
                </a:ext>
              </a:extLst>
            </p:cNvPr>
            <p:cNvPicPr>
              <a:picLocks noChangeAspect="1" noChangeArrowheads="1"/>
            </p:cNvPicPr>
            <p:nvPr/>
          </p:nvPicPr>
          <p:blipFill rotWithShape="1">
            <a:blip r:embed="rId4" cstate="email">
              <a:extLst>
                <a:ext uri="{28A0092B-C50C-407E-A947-70E740481C1C}">
                  <a14:useLocalDpi xmlns:a14="http://schemas.microsoft.com/office/drawing/2010/main"/>
                </a:ext>
              </a:extLst>
            </a:blip>
            <a:srcRect/>
            <a:stretch/>
          </p:blipFill>
          <p:spPr bwMode="auto">
            <a:xfrm>
              <a:off x="10627933" y="203488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 name="Picture 2">
              <a:extLst>
                <a:ext uri="{FF2B5EF4-FFF2-40B4-BE49-F238E27FC236}">
                  <a16:creationId xmlns:a16="http://schemas.microsoft.com/office/drawing/2014/main" id="{D808D288-D968-4539-A505-6F0CA4B426A7}"/>
                </a:ext>
              </a:extLst>
            </p:cNvPr>
            <p:cNvPicPr>
              <a:picLocks noChangeAspect="1" noChangeArrowheads="1"/>
            </p:cNvPicPr>
            <p:nvPr/>
          </p:nvPicPr>
          <p:blipFill rotWithShape="1">
            <a:blip r:embed="rId5" cstate="email">
              <a:extLst>
                <a:ext uri="{28A0092B-C50C-407E-A947-70E740481C1C}">
                  <a14:useLocalDpi xmlns:a14="http://schemas.microsoft.com/office/drawing/2010/main"/>
                </a:ext>
              </a:extLst>
            </a:blip>
            <a:srcRect/>
            <a:stretch/>
          </p:blipFill>
          <p:spPr bwMode="auto">
            <a:xfrm>
              <a:off x="10562619" y="142395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3" name="CuadroTexto 12">
            <a:extLst>
              <a:ext uri="{FF2B5EF4-FFF2-40B4-BE49-F238E27FC236}">
                <a16:creationId xmlns:a16="http://schemas.microsoft.com/office/drawing/2014/main" id="{D302BD47-6298-4E9E-8CA1-610FFE0B4603}"/>
              </a:ext>
            </a:extLst>
          </p:cNvPr>
          <p:cNvSpPr txBox="1"/>
          <p:nvPr/>
        </p:nvSpPr>
        <p:spPr>
          <a:xfrm>
            <a:off x="890810" y="5794548"/>
            <a:ext cx="9925713" cy="400110"/>
          </a:xfrm>
          <a:prstGeom prst="rect">
            <a:avLst/>
          </a:prstGeom>
          <a:noFill/>
        </p:spPr>
        <p:txBody>
          <a:bodyPr wrap="square" lIns="91440" tIns="45720" rIns="91440" bIns="45720" rtlCol="0" anchor="t">
            <a:spAutoFit/>
          </a:bodyPr>
          <a:lstStyle/>
          <a:p>
            <a:pPr algn="ctr"/>
            <a:r>
              <a:rPr lang="es-ES" sz="1000" dirty="0">
                <a:solidFill>
                  <a:schemeClr val="accent1">
                    <a:lumMod val="50000"/>
                  </a:schemeClr>
                </a:solidFill>
                <a:ea typeface="+mn-lt"/>
                <a:cs typeface="+mn-lt"/>
              </a:rPr>
              <a:t>*Las cifras presentadas en la gráfica están en millones de pesos, por lo cual se realizó un redondeo a cada cifra de manera simple.</a:t>
            </a:r>
          </a:p>
          <a:p>
            <a:pPr algn="ctr"/>
            <a:r>
              <a:rPr lang="es-ES" sz="1000" dirty="0">
                <a:solidFill>
                  <a:schemeClr val="accent1">
                    <a:lumMod val="50000"/>
                  </a:schemeClr>
                </a:solidFill>
                <a:cs typeface="Arial"/>
              </a:rPr>
              <a:t>*Información del archivo plano de cartera total a corte 30-nov-2024 descargado del SIGAB el 6-dic-2024.</a:t>
            </a:r>
            <a:endParaRPr lang="es-CO" sz="1000" dirty="0">
              <a:solidFill>
                <a:schemeClr val="accent1">
                  <a:lumMod val="50000"/>
                </a:schemeClr>
              </a:solidFill>
              <a:cs typeface="Arial"/>
            </a:endParaRPr>
          </a:p>
        </p:txBody>
      </p:sp>
      <p:sp>
        <p:nvSpPr>
          <p:cNvPr id="5" name="CuadroTexto 14">
            <a:extLst>
              <a:ext uri="{FF2B5EF4-FFF2-40B4-BE49-F238E27FC236}">
                <a16:creationId xmlns:a16="http://schemas.microsoft.com/office/drawing/2014/main" id="{E31382B7-A83C-A18F-6786-0F92BF0E0DA7}"/>
              </a:ext>
            </a:extLst>
          </p:cNvPr>
          <p:cNvSpPr txBox="1"/>
          <p:nvPr/>
        </p:nvSpPr>
        <p:spPr>
          <a:xfrm>
            <a:off x="-96408" y="3093822"/>
            <a:ext cx="2705672" cy="523220"/>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lvl="1" algn="ctr"/>
            <a:r>
              <a:rPr lang="es-CO" sz="1400" b="1" dirty="0">
                <a:solidFill>
                  <a:schemeClr val="accent1">
                    <a:lumMod val="50000"/>
                  </a:schemeClr>
                </a:solidFill>
                <a:cs typeface="Arial" panose="020B0604020202020204" pitchFamily="34" charset="0"/>
              </a:rPr>
              <a:t>CARTERA TOTAL</a:t>
            </a:r>
            <a:br>
              <a:rPr lang="es-CO" sz="1400" b="1" dirty="0">
                <a:solidFill>
                  <a:schemeClr val="accent1">
                    <a:lumMod val="50000"/>
                  </a:schemeClr>
                </a:solidFill>
                <a:cs typeface="Arial" panose="020B0604020202020204" pitchFamily="34" charset="0"/>
              </a:rPr>
            </a:br>
            <a:r>
              <a:rPr lang="es-CO" sz="1400" b="1" dirty="0">
                <a:solidFill>
                  <a:schemeClr val="accent1">
                    <a:lumMod val="50000"/>
                  </a:schemeClr>
                </a:solidFill>
                <a:cs typeface="Arial" panose="020B0604020202020204" pitchFamily="34" charset="0"/>
              </a:rPr>
              <a:t>$14.896 millones</a:t>
            </a:r>
            <a:endParaRPr lang="es-CO" sz="1400" b="1" kern="0" dirty="0">
              <a:solidFill>
                <a:schemeClr val="accent1">
                  <a:lumMod val="50000"/>
                </a:schemeClr>
              </a:solidFill>
              <a:cs typeface="Arial" panose="020B0604020202020204" pitchFamily="34" charset="0"/>
            </a:endParaRPr>
          </a:p>
        </p:txBody>
      </p:sp>
      <p:graphicFrame>
        <p:nvGraphicFramePr>
          <p:cNvPr id="3" name="Gráfico 2">
            <a:extLst>
              <a:ext uri="{FF2B5EF4-FFF2-40B4-BE49-F238E27FC236}">
                <a16:creationId xmlns:a16="http://schemas.microsoft.com/office/drawing/2014/main" id="{FC5B0D4F-0303-AEDE-8387-9B23CA5791E0}"/>
              </a:ext>
            </a:extLst>
          </p:cNvPr>
          <p:cNvGraphicFramePr>
            <a:graphicFrameLocks/>
          </p:cNvGraphicFramePr>
          <p:nvPr/>
        </p:nvGraphicFramePr>
        <p:xfrm>
          <a:off x="2358190" y="1333322"/>
          <a:ext cx="7279106" cy="4376017"/>
        </p:xfrm>
        <a:graphic>
          <a:graphicData uri="http://schemas.openxmlformats.org/drawingml/2006/chart">
            <c:chart xmlns:c="http://schemas.openxmlformats.org/drawingml/2006/chart" xmlns:r="http://schemas.openxmlformats.org/officeDocument/2006/relationships" r:id="rId6"/>
          </a:graphicData>
        </a:graphic>
      </p:graphicFrame>
    </p:spTree>
  </p:cSld>
  <p:clrMapOvr>
    <a:masterClrMapping/>
  </p:clrMapOvr>
  <p:transition spd="slow"/>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0A3A424B-5526-421A-AC2C-37A13956CB32}"/>
              </a:ext>
            </a:extLst>
          </p:cNvPr>
          <p:cNvCxnSpPr>
            <a:cxnSpLocks/>
          </p:cNvCxnSpPr>
          <p:nvPr/>
        </p:nvCxnSpPr>
        <p:spPr>
          <a:xfrm>
            <a:off x="117475" y="1092200"/>
            <a:ext cx="11957050"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50179" name="Imagen 24">
            <a:extLst>
              <a:ext uri="{FF2B5EF4-FFF2-40B4-BE49-F238E27FC236}">
                <a16:creationId xmlns:a16="http://schemas.microsoft.com/office/drawing/2014/main" id="{63EF20BF-C742-49BC-AD9B-9140C666DE27}"/>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88975" y="87313"/>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0181" name="Imagen 14">
            <a:extLst>
              <a:ext uri="{FF2B5EF4-FFF2-40B4-BE49-F238E27FC236}">
                <a16:creationId xmlns:a16="http://schemas.microsoft.com/office/drawing/2014/main" id="{14F67C70-77BC-4736-978B-4910F7CC7A02}"/>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9537700" y="193675"/>
            <a:ext cx="2009775" cy="571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 name="CuadroTexto 16">
            <a:extLst>
              <a:ext uri="{FF2B5EF4-FFF2-40B4-BE49-F238E27FC236}">
                <a16:creationId xmlns:a16="http://schemas.microsoft.com/office/drawing/2014/main" id="{AAA193D1-89A0-4BA4-903D-92D0C00211AB}"/>
              </a:ext>
            </a:extLst>
          </p:cNvPr>
          <p:cNvSpPr txBox="1"/>
          <p:nvPr/>
        </p:nvSpPr>
        <p:spPr>
          <a:xfrm>
            <a:off x="1509713" y="71438"/>
            <a:ext cx="7324725" cy="1107996"/>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endParaRPr lang="es-CO" sz="3400" dirty="0">
              <a:solidFill>
                <a:schemeClr val="accent1">
                  <a:lumMod val="50000"/>
                </a:schemeClr>
              </a:solidFill>
            </a:endParaRPr>
          </a:p>
          <a:p>
            <a:pPr lvl="1" eaLnBrk="1" fontAlgn="auto" hangingPunct="1">
              <a:spcBef>
                <a:spcPts val="0"/>
              </a:spcBef>
              <a:spcAft>
                <a:spcPts val="0"/>
              </a:spcAft>
              <a:defRPr/>
            </a:pPr>
            <a:r>
              <a:rPr lang="es-CO" sz="1600" b="0" dirty="0">
                <a:solidFill>
                  <a:schemeClr val="accent1">
                    <a:lumMod val="50000"/>
                  </a:schemeClr>
                </a:solidFill>
              </a:rPr>
              <a:t>Total Cartera por Localidad – Noviembre 2024</a:t>
            </a:r>
            <a:endParaRPr lang="es-CO" sz="1600" b="0" kern="0" dirty="0">
              <a:solidFill>
                <a:schemeClr val="accent1">
                  <a:lumMod val="50000"/>
                </a:schemeClr>
              </a:solidFill>
            </a:endParaRPr>
          </a:p>
          <a:p>
            <a:pPr lvl="1" eaLnBrk="1" fontAlgn="auto" hangingPunct="1">
              <a:spcBef>
                <a:spcPts val="0"/>
              </a:spcBef>
              <a:spcAft>
                <a:spcPts val="0"/>
              </a:spcAft>
              <a:defRPr/>
            </a:pPr>
            <a:endParaRPr lang="es-CO" sz="1600" b="0" kern="0" dirty="0">
              <a:solidFill>
                <a:schemeClr val="accent1">
                  <a:lumMod val="50000"/>
                </a:schemeClr>
              </a:solidFill>
            </a:endParaRPr>
          </a:p>
        </p:txBody>
      </p:sp>
      <p:sp>
        <p:nvSpPr>
          <p:cNvPr id="12" name="CuadroTexto 4">
            <a:extLst>
              <a:ext uri="{FF2B5EF4-FFF2-40B4-BE49-F238E27FC236}">
                <a16:creationId xmlns:a16="http://schemas.microsoft.com/office/drawing/2014/main" id="{655C5A44-3E99-4483-82F4-2F1ADDB9FDCF}"/>
              </a:ext>
            </a:extLst>
          </p:cNvPr>
          <p:cNvSpPr txBox="1">
            <a:spLocks noChangeArrowheads="1"/>
          </p:cNvSpPr>
          <p:nvPr/>
        </p:nvSpPr>
        <p:spPr bwMode="auto">
          <a:xfrm>
            <a:off x="-43089" y="6493688"/>
            <a:ext cx="4271962" cy="261610"/>
          </a:xfrm>
          <a:prstGeom prst="rect">
            <a:avLst/>
          </a:prstGeom>
          <a:noFill/>
          <a:ln>
            <a:noFill/>
          </a:ln>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 (Plano Cartera Total)</a:t>
            </a:r>
          </a:p>
        </p:txBody>
      </p:sp>
      <p:sp>
        <p:nvSpPr>
          <p:cNvPr id="10" name="CuadroTexto 9">
            <a:extLst>
              <a:ext uri="{FF2B5EF4-FFF2-40B4-BE49-F238E27FC236}">
                <a16:creationId xmlns:a16="http://schemas.microsoft.com/office/drawing/2014/main" id="{51FA13D1-3624-4FC9-941F-99AE9B9C7C80}"/>
              </a:ext>
            </a:extLst>
          </p:cNvPr>
          <p:cNvSpPr txBox="1"/>
          <p:nvPr/>
        </p:nvSpPr>
        <p:spPr>
          <a:xfrm>
            <a:off x="1509713" y="5913351"/>
            <a:ext cx="9925713" cy="400110"/>
          </a:xfrm>
          <a:prstGeom prst="rect">
            <a:avLst/>
          </a:prstGeom>
          <a:noFill/>
        </p:spPr>
        <p:txBody>
          <a:bodyPr wrap="square" lIns="91440" tIns="45720" rIns="91440" bIns="45720" rtlCol="0" anchor="t">
            <a:spAutoFit/>
          </a:bodyPr>
          <a:lstStyle/>
          <a:p>
            <a:pPr algn="ctr"/>
            <a:r>
              <a:rPr lang="es-ES" sz="1000" dirty="0">
                <a:solidFill>
                  <a:schemeClr val="accent1">
                    <a:lumMod val="50000"/>
                  </a:schemeClr>
                </a:solidFill>
                <a:ea typeface="+mn-lt"/>
                <a:cs typeface="+mn-lt"/>
              </a:rPr>
              <a:t>*Las cifras presentadas en la gráfica están en millones de pesos, por lo cual se realizó un redondeo a cada cifra de manera simple.</a:t>
            </a:r>
          </a:p>
          <a:p>
            <a:pPr algn="ctr"/>
            <a:r>
              <a:rPr lang="es-ES" sz="1000" dirty="0">
                <a:solidFill>
                  <a:schemeClr val="accent1">
                    <a:lumMod val="50000"/>
                  </a:schemeClr>
                </a:solidFill>
                <a:cs typeface="Arial"/>
              </a:rPr>
              <a:t>*Información del archivo plano de cartera total a corte 30-nov-2024 descargado del SIGAB el 6-dic-2024.</a:t>
            </a:r>
            <a:endParaRPr lang="es-CO" sz="1000" dirty="0">
              <a:solidFill>
                <a:schemeClr val="accent1">
                  <a:lumMod val="50000"/>
                </a:schemeClr>
              </a:solidFill>
              <a:cs typeface="Arial"/>
            </a:endParaRPr>
          </a:p>
        </p:txBody>
      </p:sp>
      <p:sp>
        <p:nvSpPr>
          <p:cNvPr id="5" name="CuadroTexto 14">
            <a:extLst>
              <a:ext uri="{FF2B5EF4-FFF2-40B4-BE49-F238E27FC236}">
                <a16:creationId xmlns:a16="http://schemas.microsoft.com/office/drawing/2014/main" id="{1D3AF5ED-7890-7752-60CC-E3237BBFF539}"/>
              </a:ext>
            </a:extLst>
          </p:cNvPr>
          <p:cNvSpPr txBox="1"/>
          <p:nvPr/>
        </p:nvSpPr>
        <p:spPr>
          <a:xfrm>
            <a:off x="-341968" y="3333499"/>
            <a:ext cx="2364424" cy="738664"/>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lvl="1" algn="ctr"/>
            <a:r>
              <a:rPr lang="es-CO" sz="1400" b="1" dirty="0">
                <a:solidFill>
                  <a:schemeClr val="accent1">
                    <a:lumMod val="50000"/>
                  </a:schemeClr>
                </a:solidFill>
                <a:cs typeface="Arial" panose="020B0604020202020204" pitchFamily="34" charset="0"/>
              </a:rPr>
              <a:t>CARTERA TOTAL</a:t>
            </a:r>
            <a:br>
              <a:rPr lang="es-CO" sz="1400" b="1" dirty="0">
                <a:solidFill>
                  <a:schemeClr val="accent1">
                    <a:lumMod val="50000"/>
                  </a:schemeClr>
                </a:solidFill>
                <a:cs typeface="Arial" panose="020B0604020202020204" pitchFamily="34" charset="0"/>
              </a:rPr>
            </a:br>
            <a:r>
              <a:rPr lang="es-CO" sz="1400" b="1" dirty="0">
                <a:solidFill>
                  <a:schemeClr val="accent1">
                    <a:lumMod val="50000"/>
                  </a:schemeClr>
                </a:solidFill>
                <a:cs typeface="Arial" panose="020B0604020202020204" pitchFamily="34" charset="0"/>
              </a:rPr>
              <a:t>$25.297</a:t>
            </a:r>
          </a:p>
          <a:p>
            <a:pPr lvl="1" algn="ctr"/>
            <a:r>
              <a:rPr lang="es-CO" sz="1400" b="1" kern="0" dirty="0">
                <a:solidFill>
                  <a:schemeClr val="accent1">
                    <a:lumMod val="50000"/>
                  </a:schemeClr>
                </a:solidFill>
                <a:cs typeface="Arial" panose="020B0604020202020204" pitchFamily="34" charset="0"/>
              </a:rPr>
              <a:t>Millones</a:t>
            </a:r>
          </a:p>
        </p:txBody>
      </p:sp>
      <p:graphicFrame>
        <p:nvGraphicFramePr>
          <p:cNvPr id="3" name="Gráfico 2">
            <a:extLst>
              <a:ext uri="{FF2B5EF4-FFF2-40B4-BE49-F238E27FC236}">
                <a16:creationId xmlns:a16="http://schemas.microsoft.com/office/drawing/2014/main" id="{7985F79B-3B68-4D8A-8DA2-3F3D5B7351C0}"/>
              </a:ext>
            </a:extLst>
          </p:cNvPr>
          <p:cNvGraphicFramePr>
            <a:graphicFrameLocks noGrp="1"/>
          </p:cNvGraphicFramePr>
          <p:nvPr/>
        </p:nvGraphicFramePr>
        <p:xfrm>
          <a:off x="1768928" y="1314371"/>
          <a:ext cx="8654143" cy="4451429"/>
        </p:xfrm>
        <a:graphic>
          <a:graphicData uri="http://schemas.openxmlformats.org/drawingml/2006/chart">
            <c:chart xmlns:c="http://schemas.openxmlformats.org/drawingml/2006/chart" xmlns:r="http://schemas.openxmlformats.org/officeDocument/2006/relationships" r:id="rId5"/>
          </a:graphicData>
        </a:graphic>
      </p:graphicFrame>
    </p:spTree>
  </p:cSld>
  <p:clrMapOvr>
    <a:masterClrMapping/>
  </p:clrMapOvr>
  <p:transition spd="slow"/>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9673B464-70C1-4561-829A-7DE120D02947}"/>
              </a:ext>
            </a:extLst>
          </p:cNvPr>
          <p:cNvCxnSpPr>
            <a:cxnSpLocks/>
          </p:cNvCxnSpPr>
          <p:nvPr/>
        </p:nvCxnSpPr>
        <p:spPr>
          <a:xfrm>
            <a:off x="117475" y="1163638"/>
            <a:ext cx="11957050"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52227" name="Imagen 24">
            <a:extLst>
              <a:ext uri="{FF2B5EF4-FFF2-40B4-BE49-F238E27FC236}">
                <a16:creationId xmlns:a16="http://schemas.microsoft.com/office/drawing/2014/main" id="{84DA99C7-8E7F-4BC2-A40E-DEF0C5DE4760}"/>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88975" y="87313"/>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2229" name="Imagen 12">
            <a:extLst>
              <a:ext uri="{FF2B5EF4-FFF2-40B4-BE49-F238E27FC236}">
                <a16:creationId xmlns:a16="http://schemas.microsoft.com/office/drawing/2014/main" id="{22CC44B9-1B5A-4900-8A94-13ADEF6B8112}"/>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10036175" y="131763"/>
            <a:ext cx="1943100" cy="657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 name="CuadroTexto 16">
            <a:extLst>
              <a:ext uri="{FF2B5EF4-FFF2-40B4-BE49-F238E27FC236}">
                <a16:creationId xmlns:a16="http://schemas.microsoft.com/office/drawing/2014/main" id="{779A6F66-D603-456D-ACD0-33EFE706CEA3}"/>
              </a:ext>
            </a:extLst>
          </p:cNvPr>
          <p:cNvSpPr txBox="1"/>
          <p:nvPr/>
        </p:nvSpPr>
        <p:spPr>
          <a:xfrm>
            <a:off x="1355725" y="200025"/>
            <a:ext cx="8505825" cy="861774"/>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endParaRPr lang="es-CO" sz="3400" dirty="0">
              <a:solidFill>
                <a:schemeClr val="accent1">
                  <a:lumMod val="50000"/>
                </a:schemeClr>
              </a:solidFill>
            </a:endParaRPr>
          </a:p>
          <a:p>
            <a:pPr lvl="1" eaLnBrk="1" fontAlgn="auto" hangingPunct="1">
              <a:spcBef>
                <a:spcPts val="0"/>
              </a:spcBef>
              <a:spcAft>
                <a:spcPts val="0"/>
              </a:spcAft>
              <a:defRPr/>
            </a:pPr>
            <a:r>
              <a:rPr lang="es-CO" sz="1600" b="0" dirty="0">
                <a:solidFill>
                  <a:schemeClr val="accent1">
                    <a:lumMod val="50000"/>
                  </a:schemeClr>
                </a:solidFill>
              </a:rPr>
              <a:t>Total Cartera por Localidad – Noviembre 2024</a:t>
            </a:r>
            <a:endParaRPr lang="es-CO" sz="1600" b="0" kern="0" dirty="0">
              <a:solidFill>
                <a:schemeClr val="accent1">
                  <a:lumMod val="50000"/>
                </a:schemeClr>
              </a:solidFill>
            </a:endParaRPr>
          </a:p>
        </p:txBody>
      </p:sp>
      <p:sp>
        <p:nvSpPr>
          <p:cNvPr id="13" name="CuadroTexto 4">
            <a:extLst>
              <a:ext uri="{FF2B5EF4-FFF2-40B4-BE49-F238E27FC236}">
                <a16:creationId xmlns:a16="http://schemas.microsoft.com/office/drawing/2014/main" id="{426C6225-7285-4E35-A9DA-802AFE5582C2}"/>
              </a:ext>
            </a:extLst>
          </p:cNvPr>
          <p:cNvSpPr txBox="1">
            <a:spLocks noChangeArrowheads="1"/>
          </p:cNvSpPr>
          <p:nvPr/>
        </p:nvSpPr>
        <p:spPr bwMode="auto">
          <a:xfrm>
            <a:off x="0" y="6516671"/>
            <a:ext cx="4271962" cy="261610"/>
          </a:xfrm>
          <a:prstGeom prst="rect">
            <a:avLst/>
          </a:prstGeom>
          <a:noFill/>
          <a:ln>
            <a:noFill/>
          </a:ln>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 (Plano Cartera Total)</a:t>
            </a:r>
          </a:p>
        </p:txBody>
      </p:sp>
      <p:sp>
        <p:nvSpPr>
          <p:cNvPr id="10" name="CuadroTexto 9">
            <a:extLst>
              <a:ext uri="{FF2B5EF4-FFF2-40B4-BE49-F238E27FC236}">
                <a16:creationId xmlns:a16="http://schemas.microsoft.com/office/drawing/2014/main" id="{AF3F921E-B8F2-4C94-97E4-29EA9865FCC8}"/>
              </a:ext>
            </a:extLst>
          </p:cNvPr>
          <p:cNvSpPr txBox="1"/>
          <p:nvPr/>
        </p:nvSpPr>
        <p:spPr>
          <a:xfrm>
            <a:off x="944764" y="5910185"/>
            <a:ext cx="9925713" cy="400110"/>
          </a:xfrm>
          <a:prstGeom prst="rect">
            <a:avLst/>
          </a:prstGeom>
          <a:noFill/>
        </p:spPr>
        <p:txBody>
          <a:bodyPr wrap="square" lIns="91440" tIns="45720" rIns="91440" bIns="45720" rtlCol="0" anchor="t">
            <a:spAutoFit/>
          </a:bodyPr>
          <a:lstStyle/>
          <a:p>
            <a:pPr algn="ctr"/>
            <a:r>
              <a:rPr lang="es-ES" sz="1000" dirty="0">
                <a:solidFill>
                  <a:schemeClr val="accent1">
                    <a:lumMod val="50000"/>
                  </a:schemeClr>
                </a:solidFill>
                <a:ea typeface="+mn-lt"/>
                <a:cs typeface="+mn-lt"/>
              </a:rPr>
              <a:t>*Las cifras presentadas en la gráfica están en millones de pesos, por lo cual se realizó un redondeo a cada cifra de manera simple.</a:t>
            </a:r>
          </a:p>
          <a:p>
            <a:pPr algn="ctr"/>
            <a:r>
              <a:rPr lang="es-ES" sz="1000" dirty="0">
                <a:solidFill>
                  <a:schemeClr val="accent1">
                    <a:lumMod val="50000"/>
                  </a:schemeClr>
                </a:solidFill>
                <a:cs typeface="Arial"/>
              </a:rPr>
              <a:t>*Información del archivo plano de cartera total a corte 30-nov-2024 descargado del SIGAB el 6-dic-2024.</a:t>
            </a:r>
            <a:endParaRPr lang="es-CO" sz="1000" dirty="0">
              <a:solidFill>
                <a:schemeClr val="accent1">
                  <a:lumMod val="50000"/>
                </a:schemeClr>
              </a:solidFill>
              <a:cs typeface="Arial"/>
            </a:endParaRPr>
          </a:p>
        </p:txBody>
      </p:sp>
      <p:sp>
        <p:nvSpPr>
          <p:cNvPr id="5" name="CuadroTexto 14">
            <a:extLst>
              <a:ext uri="{FF2B5EF4-FFF2-40B4-BE49-F238E27FC236}">
                <a16:creationId xmlns:a16="http://schemas.microsoft.com/office/drawing/2014/main" id="{3C7C8F14-60B2-73B2-BB4C-9A57264E07E0}"/>
              </a:ext>
            </a:extLst>
          </p:cNvPr>
          <p:cNvSpPr txBox="1"/>
          <p:nvPr/>
        </p:nvSpPr>
        <p:spPr>
          <a:xfrm>
            <a:off x="403225" y="3167063"/>
            <a:ext cx="1752600" cy="830997"/>
          </a:xfrm>
          <a:prstGeom prst="rect">
            <a:avLst/>
          </a:prstGeom>
          <a:noFill/>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lvl="1" algn="ctr" eaLnBrk="1" fontAlgn="auto" hangingPunct="1">
              <a:spcBef>
                <a:spcPts val="0"/>
              </a:spcBef>
              <a:spcAft>
                <a:spcPts val="0"/>
              </a:spcAft>
              <a:defRPr/>
            </a:pPr>
            <a:r>
              <a:rPr lang="es-CO" sz="1600" b="1" dirty="0">
                <a:solidFill>
                  <a:schemeClr val="accent1">
                    <a:lumMod val="50000"/>
                  </a:schemeClr>
                </a:solidFill>
                <a:cs typeface="Arial" panose="020B0604020202020204" pitchFamily="34" charset="0"/>
              </a:rPr>
              <a:t>CARTERA TOTAL</a:t>
            </a:r>
            <a:br>
              <a:rPr lang="es-CO" sz="1600" b="1" dirty="0">
                <a:solidFill>
                  <a:schemeClr val="accent1">
                    <a:lumMod val="50000"/>
                  </a:schemeClr>
                </a:solidFill>
                <a:cs typeface="Arial" panose="020B0604020202020204" pitchFamily="34" charset="0"/>
              </a:rPr>
            </a:br>
            <a:r>
              <a:rPr lang="es-CO" sz="1600" b="1" dirty="0">
                <a:solidFill>
                  <a:schemeClr val="accent1">
                    <a:lumMod val="50000"/>
                  </a:schemeClr>
                </a:solidFill>
                <a:cs typeface="Arial" panose="020B0604020202020204" pitchFamily="34" charset="0"/>
              </a:rPr>
              <a:t>$11.654</a:t>
            </a:r>
          </a:p>
          <a:p>
            <a:pPr marL="0" lvl="1" algn="ctr" eaLnBrk="1" fontAlgn="auto" hangingPunct="1">
              <a:spcBef>
                <a:spcPts val="0"/>
              </a:spcBef>
              <a:spcAft>
                <a:spcPts val="0"/>
              </a:spcAft>
              <a:defRPr/>
            </a:pPr>
            <a:r>
              <a:rPr lang="es-CO" sz="1600" b="1" dirty="0">
                <a:solidFill>
                  <a:schemeClr val="accent1">
                    <a:lumMod val="50000"/>
                  </a:schemeClr>
                </a:solidFill>
                <a:cs typeface="Arial" panose="020B0604020202020204" pitchFamily="34" charset="0"/>
              </a:rPr>
              <a:t>millones</a:t>
            </a:r>
            <a:endParaRPr lang="es-CO" sz="1600" b="1" kern="0" dirty="0">
              <a:solidFill>
                <a:schemeClr val="accent1">
                  <a:lumMod val="50000"/>
                </a:schemeClr>
              </a:solidFill>
              <a:cs typeface="Arial" panose="020B0604020202020204" pitchFamily="34" charset="0"/>
            </a:endParaRPr>
          </a:p>
        </p:txBody>
      </p:sp>
      <p:graphicFrame>
        <p:nvGraphicFramePr>
          <p:cNvPr id="3" name="Gráfico 2">
            <a:extLst>
              <a:ext uri="{FF2B5EF4-FFF2-40B4-BE49-F238E27FC236}">
                <a16:creationId xmlns:a16="http://schemas.microsoft.com/office/drawing/2014/main" id="{F3FBEFB2-4A2E-8036-C7A7-21FADC3B04DB}"/>
              </a:ext>
            </a:extLst>
          </p:cNvPr>
          <p:cNvGraphicFramePr>
            <a:graphicFrameLocks/>
          </p:cNvGraphicFramePr>
          <p:nvPr/>
        </p:nvGraphicFramePr>
        <p:xfrm>
          <a:off x="2598821" y="1539876"/>
          <a:ext cx="7303168" cy="4137716"/>
        </p:xfrm>
        <a:graphic>
          <a:graphicData uri="http://schemas.openxmlformats.org/drawingml/2006/chart">
            <c:chart xmlns:c="http://schemas.openxmlformats.org/drawingml/2006/chart" xmlns:r="http://schemas.openxmlformats.org/officeDocument/2006/relationships" r:id="rId5"/>
          </a:graphicData>
        </a:graphic>
      </p:graphicFrame>
    </p:spTree>
  </p:cSld>
  <p:clrMapOvr>
    <a:masterClrMapping/>
  </p:clrMapOvr>
  <p:transition spd="slow"/>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CB343693-3DF6-47A1-838F-F543E40E305F}"/>
              </a:ext>
            </a:extLst>
          </p:cNvPr>
          <p:cNvCxnSpPr>
            <a:cxnSpLocks/>
          </p:cNvCxnSpPr>
          <p:nvPr/>
        </p:nvCxnSpPr>
        <p:spPr>
          <a:xfrm>
            <a:off x="0" y="1087438"/>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54276" name="Imagen 8">
            <a:extLst>
              <a:ext uri="{FF2B5EF4-FFF2-40B4-BE49-F238E27FC236}">
                <a16:creationId xmlns:a16="http://schemas.microsoft.com/office/drawing/2014/main" id="{4F0777F6-A1AC-4956-8F6B-CC5DA497EB1A}"/>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0609263" y="292100"/>
            <a:ext cx="914400" cy="6524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4277" name="Imagen 11">
            <a:extLst>
              <a:ext uri="{FF2B5EF4-FFF2-40B4-BE49-F238E27FC236}">
                <a16:creationId xmlns:a16="http://schemas.microsoft.com/office/drawing/2014/main" id="{93FE89F7-FC23-4DF2-9DD1-2C11C6D235E1}"/>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112713" y="244475"/>
            <a:ext cx="722312" cy="673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 name="CuadroTexto 16">
            <a:extLst>
              <a:ext uri="{FF2B5EF4-FFF2-40B4-BE49-F238E27FC236}">
                <a16:creationId xmlns:a16="http://schemas.microsoft.com/office/drawing/2014/main" id="{0305F3F9-7A07-4E51-A90E-98DAE3BEBA7F}"/>
              </a:ext>
            </a:extLst>
          </p:cNvPr>
          <p:cNvSpPr txBox="1"/>
          <p:nvPr/>
        </p:nvSpPr>
        <p:spPr>
          <a:xfrm>
            <a:off x="938213" y="84138"/>
            <a:ext cx="9813925" cy="861774"/>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endParaRPr lang="es-CO" sz="3400" dirty="0">
              <a:solidFill>
                <a:schemeClr val="accent1">
                  <a:lumMod val="50000"/>
                </a:schemeClr>
              </a:solidFill>
            </a:endParaRPr>
          </a:p>
          <a:p>
            <a:pPr lvl="1" eaLnBrk="1" fontAlgn="auto" hangingPunct="1">
              <a:spcBef>
                <a:spcPts val="0"/>
              </a:spcBef>
              <a:spcAft>
                <a:spcPts val="0"/>
              </a:spcAft>
              <a:defRPr/>
            </a:pPr>
            <a:r>
              <a:rPr lang="es-CO" sz="1600" b="0" dirty="0">
                <a:solidFill>
                  <a:schemeClr val="accent1">
                    <a:lumMod val="50000"/>
                  </a:schemeClr>
                </a:solidFill>
              </a:rPr>
              <a:t>Total Cartera - Vigencia y Vencida – Noviembre 2024</a:t>
            </a:r>
            <a:endParaRPr lang="es-CO" sz="1600" b="0" kern="0" dirty="0">
              <a:solidFill>
                <a:schemeClr val="accent1">
                  <a:lumMod val="50000"/>
                </a:schemeClr>
              </a:solidFill>
            </a:endParaRPr>
          </a:p>
        </p:txBody>
      </p:sp>
      <p:sp>
        <p:nvSpPr>
          <p:cNvPr id="12" name="CuadroTexto 4">
            <a:extLst>
              <a:ext uri="{FF2B5EF4-FFF2-40B4-BE49-F238E27FC236}">
                <a16:creationId xmlns:a16="http://schemas.microsoft.com/office/drawing/2014/main" id="{64B36084-B3A0-4D2F-B4C6-7E5FE8073C92}"/>
              </a:ext>
            </a:extLst>
          </p:cNvPr>
          <p:cNvSpPr txBox="1">
            <a:spLocks noChangeArrowheads="1"/>
          </p:cNvSpPr>
          <p:nvPr/>
        </p:nvSpPr>
        <p:spPr bwMode="auto">
          <a:xfrm>
            <a:off x="112713" y="6475025"/>
            <a:ext cx="4271962" cy="261610"/>
          </a:xfrm>
          <a:prstGeom prst="rect">
            <a:avLst/>
          </a:prstGeom>
          <a:noFill/>
          <a:ln>
            <a:noFill/>
          </a:ln>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 (Plano Cartera Total)</a:t>
            </a:r>
          </a:p>
        </p:txBody>
      </p:sp>
      <p:sp>
        <p:nvSpPr>
          <p:cNvPr id="4" name="CuadroTexto 3">
            <a:extLst>
              <a:ext uri="{FF2B5EF4-FFF2-40B4-BE49-F238E27FC236}">
                <a16:creationId xmlns:a16="http://schemas.microsoft.com/office/drawing/2014/main" id="{BC3DAAA1-7B2F-6FEA-1D94-E3F68EEB8F7B}"/>
              </a:ext>
            </a:extLst>
          </p:cNvPr>
          <p:cNvSpPr txBox="1"/>
          <p:nvPr/>
        </p:nvSpPr>
        <p:spPr>
          <a:xfrm>
            <a:off x="1139826" y="5812610"/>
            <a:ext cx="9926637" cy="553998"/>
          </a:xfrm>
          <a:prstGeom prst="rect">
            <a:avLst/>
          </a:prstGeom>
          <a:noFill/>
        </p:spPr>
        <p:txBody>
          <a:bodyPr lIns="91440" tIns="45720" rIns="91440" bIns="45720" anchor="t">
            <a:spAutoFit/>
          </a:bodyPr>
          <a:lstStyle/>
          <a:p>
            <a:pPr algn="ctr">
              <a:defRPr/>
            </a:pPr>
            <a:r>
              <a:rPr lang="es-ES" sz="1000" dirty="0">
                <a:solidFill>
                  <a:schemeClr val="accent1">
                    <a:lumMod val="50000"/>
                  </a:schemeClr>
                </a:solidFill>
                <a:ea typeface="Calibri"/>
                <a:cs typeface="Arial"/>
              </a:rPr>
              <a:t>*Las cifras presentadas en la gráfica están en millones de pesos, por lo cual se realizó un redondeo a cada cifra de manera simple.</a:t>
            </a:r>
          </a:p>
          <a:p>
            <a:pPr algn="ctr">
              <a:defRPr/>
            </a:pPr>
            <a:r>
              <a:rPr lang="es-MX" sz="1000" dirty="0">
                <a:solidFill>
                  <a:schemeClr val="accent1">
                    <a:lumMod val="50000"/>
                  </a:schemeClr>
                </a:solidFill>
                <a:cs typeface="Arial"/>
              </a:rPr>
              <a:t>*El valor que se relaciona como cartera vigencia corresponde a cobros al usuario que están dentro de su plazo de pago.</a:t>
            </a:r>
            <a:endParaRPr lang="es-ES" sz="1000" dirty="0">
              <a:solidFill>
                <a:schemeClr val="accent1">
                  <a:lumMod val="50000"/>
                </a:schemeClr>
              </a:solidFill>
              <a:cs typeface="Arial"/>
            </a:endParaRPr>
          </a:p>
          <a:p>
            <a:pPr algn="ctr"/>
            <a:r>
              <a:rPr lang="es-ES" sz="1000" dirty="0">
                <a:solidFill>
                  <a:schemeClr val="accent1">
                    <a:lumMod val="50000"/>
                  </a:schemeClr>
                </a:solidFill>
                <a:cs typeface="Arial"/>
              </a:rPr>
              <a:t>*Información del archivo plano de cartera total a corte 30-nov-2024 descargado del SIGAB el 6-dic-2024.</a:t>
            </a:r>
            <a:endParaRPr lang="es-CO" sz="1000" dirty="0">
              <a:solidFill>
                <a:schemeClr val="accent1">
                  <a:lumMod val="50000"/>
                </a:schemeClr>
              </a:solidFill>
              <a:cs typeface="Arial"/>
            </a:endParaRPr>
          </a:p>
        </p:txBody>
      </p:sp>
      <p:sp>
        <p:nvSpPr>
          <p:cNvPr id="6" name="CuadroTexto 14">
            <a:extLst>
              <a:ext uri="{FF2B5EF4-FFF2-40B4-BE49-F238E27FC236}">
                <a16:creationId xmlns:a16="http://schemas.microsoft.com/office/drawing/2014/main" id="{2476CFA4-5ADD-4317-135B-2749A060B584}"/>
              </a:ext>
            </a:extLst>
          </p:cNvPr>
          <p:cNvSpPr txBox="1"/>
          <p:nvPr/>
        </p:nvSpPr>
        <p:spPr>
          <a:xfrm>
            <a:off x="-180545" y="3173026"/>
            <a:ext cx="1468031" cy="954107"/>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lvl="1" algn="ctr"/>
            <a:r>
              <a:rPr lang="es-CO" sz="1400" b="1" dirty="0">
                <a:solidFill>
                  <a:schemeClr val="accent1">
                    <a:lumMod val="50000"/>
                  </a:schemeClr>
                </a:solidFill>
                <a:cs typeface="Arial" panose="020B0604020202020204" pitchFamily="34" charset="0"/>
              </a:rPr>
              <a:t>CARTERA</a:t>
            </a:r>
          </a:p>
          <a:p>
            <a:pPr lvl="1" algn="ctr"/>
            <a:r>
              <a:rPr lang="es-CO" sz="1400" b="1" dirty="0">
                <a:solidFill>
                  <a:schemeClr val="accent1">
                    <a:lumMod val="50000"/>
                  </a:schemeClr>
                </a:solidFill>
                <a:cs typeface="Arial" panose="020B0604020202020204" pitchFamily="34" charset="0"/>
              </a:rPr>
              <a:t>TOTAL</a:t>
            </a:r>
            <a:br>
              <a:rPr lang="es-CO" sz="1400" b="1" dirty="0">
                <a:solidFill>
                  <a:schemeClr val="accent1">
                    <a:lumMod val="50000"/>
                  </a:schemeClr>
                </a:solidFill>
                <a:cs typeface="Arial" panose="020B0604020202020204" pitchFamily="34" charset="0"/>
              </a:rPr>
            </a:br>
            <a:r>
              <a:rPr lang="es-CO" sz="1400" b="1" dirty="0">
                <a:solidFill>
                  <a:schemeClr val="accent1">
                    <a:lumMod val="50000"/>
                  </a:schemeClr>
                </a:solidFill>
                <a:cs typeface="Arial" panose="020B0604020202020204" pitchFamily="34" charset="0"/>
              </a:rPr>
              <a:t>$29.589 millones</a:t>
            </a:r>
            <a:endParaRPr lang="es-CO" sz="1400" b="1" kern="0" dirty="0">
              <a:solidFill>
                <a:schemeClr val="accent1">
                  <a:lumMod val="50000"/>
                </a:schemeClr>
              </a:solidFill>
              <a:cs typeface="Arial" panose="020B0604020202020204" pitchFamily="34" charset="0"/>
            </a:endParaRPr>
          </a:p>
        </p:txBody>
      </p:sp>
      <p:graphicFrame>
        <p:nvGraphicFramePr>
          <p:cNvPr id="3" name="Gráfico 2">
            <a:extLst>
              <a:ext uri="{FF2B5EF4-FFF2-40B4-BE49-F238E27FC236}">
                <a16:creationId xmlns:a16="http://schemas.microsoft.com/office/drawing/2014/main" id="{9B76736F-6335-462B-B647-1950108CA8B7}"/>
              </a:ext>
            </a:extLst>
          </p:cNvPr>
          <p:cNvGraphicFramePr>
            <a:graphicFrameLocks noGrp="1"/>
          </p:cNvGraphicFramePr>
          <p:nvPr/>
        </p:nvGraphicFramePr>
        <p:xfrm>
          <a:off x="1759323" y="1195855"/>
          <a:ext cx="8673353" cy="4574705"/>
        </p:xfrm>
        <a:graphic>
          <a:graphicData uri="http://schemas.openxmlformats.org/drawingml/2006/chart">
            <c:chart xmlns:c="http://schemas.openxmlformats.org/drawingml/2006/chart" xmlns:r="http://schemas.openxmlformats.org/officeDocument/2006/relationships" r:id="rId5"/>
          </a:graphicData>
        </a:graphic>
      </p:graphicFrame>
    </p:spTree>
  </p:cSld>
  <p:clrMapOvr>
    <a:masterClrMapping/>
  </p:clrMapOvr>
  <p:transition spd="slow"/>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0F45B491-929C-4557-A18A-4CE598D263D3}"/>
              </a:ext>
            </a:extLst>
          </p:cNvPr>
          <p:cNvCxnSpPr>
            <a:cxnSpLocks/>
          </p:cNvCxnSpPr>
          <p:nvPr/>
        </p:nvCxnSpPr>
        <p:spPr>
          <a:xfrm>
            <a:off x="88900" y="1117600"/>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56323" name="Imagen 24">
            <a:extLst>
              <a:ext uri="{FF2B5EF4-FFF2-40B4-BE49-F238E27FC236}">
                <a16:creationId xmlns:a16="http://schemas.microsoft.com/office/drawing/2014/main" id="{AD67AF67-F7A3-4874-BB39-123F439ABF71}"/>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38125" y="144463"/>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6324" name="Imagen 10">
            <a:extLst>
              <a:ext uri="{FF2B5EF4-FFF2-40B4-BE49-F238E27FC236}">
                <a16:creationId xmlns:a16="http://schemas.microsoft.com/office/drawing/2014/main" id="{F06C6740-4A53-47DE-BDAE-7345AA152B4A}"/>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l="12659" t="17307" r="12910" b="19214"/>
          <a:stretch>
            <a:fillRect/>
          </a:stretch>
        </p:blipFill>
        <p:spPr bwMode="auto">
          <a:xfrm>
            <a:off x="10263188" y="127000"/>
            <a:ext cx="1422400" cy="806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 name="CuadroTexto 16">
            <a:extLst>
              <a:ext uri="{FF2B5EF4-FFF2-40B4-BE49-F238E27FC236}">
                <a16:creationId xmlns:a16="http://schemas.microsoft.com/office/drawing/2014/main" id="{AACC2AE1-AAC1-43DA-8C94-B3645EF4A841}"/>
              </a:ext>
            </a:extLst>
          </p:cNvPr>
          <p:cNvSpPr txBox="1"/>
          <p:nvPr/>
        </p:nvSpPr>
        <p:spPr>
          <a:xfrm>
            <a:off x="1160463" y="71438"/>
            <a:ext cx="9813925" cy="861774"/>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endParaRPr lang="es-CO" sz="3400" dirty="0">
              <a:solidFill>
                <a:schemeClr val="accent1">
                  <a:lumMod val="50000"/>
                </a:schemeClr>
              </a:solidFill>
            </a:endParaRPr>
          </a:p>
          <a:p>
            <a:pPr lvl="1" eaLnBrk="1" fontAlgn="auto" hangingPunct="1">
              <a:spcBef>
                <a:spcPts val="0"/>
              </a:spcBef>
              <a:spcAft>
                <a:spcPts val="0"/>
              </a:spcAft>
              <a:defRPr/>
            </a:pPr>
            <a:r>
              <a:rPr lang="es-CO" sz="1600" b="0" dirty="0">
                <a:solidFill>
                  <a:schemeClr val="accent1">
                    <a:lumMod val="50000"/>
                  </a:schemeClr>
                </a:solidFill>
              </a:rPr>
              <a:t>Total Cartera - Vigencia y Vencida – Noviembre 2024</a:t>
            </a:r>
            <a:endParaRPr lang="es-CO" sz="1600" b="0" kern="0" dirty="0">
              <a:solidFill>
                <a:schemeClr val="accent1">
                  <a:lumMod val="50000"/>
                </a:schemeClr>
              </a:solidFill>
            </a:endParaRPr>
          </a:p>
        </p:txBody>
      </p:sp>
      <p:sp>
        <p:nvSpPr>
          <p:cNvPr id="11" name="CuadroTexto 4">
            <a:extLst>
              <a:ext uri="{FF2B5EF4-FFF2-40B4-BE49-F238E27FC236}">
                <a16:creationId xmlns:a16="http://schemas.microsoft.com/office/drawing/2014/main" id="{B747D3FA-90B1-476C-B3C3-A07FA7C71CBE}"/>
              </a:ext>
            </a:extLst>
          </p:cNvPr>
          <p:cNvSpPr txBox="1">
            <a:spLocks noChangeArrowheads="1"/>
          </p:cNvSpPr>
          <p:nvPr/>
        </p:nvSpPr>
        <p:spPr bwMode="auto">
          <a:xfrm>
            <a:off x="-84818" y="6509563"/>
            <a:ext cx="4271962" cy="261610"/>
          </a:xfrm>
          <a:prstGeom prst="rect">
            <a:avLst/>
          </a:prstGeom>
          <a:noFill/>
          <a:ln>
            <a:noFill/>
          </a:ln>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 (Plano Cartera Total)</a:t>
            </a:r>
          </a:p>
        </p:txBody>
      </p:sp>
      <p:sp>
        <p:nvSpPr>
          <p:cNvPr id="2" name="CuadroTexto 1">
            <a:extLst>
              <a:ext uri="{FF2B5EF4-FFF2-40B4-BE49-F238E27FC236}">
                <a16:creationId xmlns:a16="http://schemas.microsoft.com/office/drawing/2014/main" id="{F3A617BD-B668-ECC7-29D1-85663FE2BEB2}"/>
              </a:ext>
            </a:extLst>
          </p:cNvPr>
          <p:cNvSpPr txBox="1"/>
          <p:nvPr/>
        </p:nvSpPr>
        <p:spPr>
          <a:xfrm>
            <a:off x="1139826" y="5812610"/>
            <a:ext cx="9926637" cy="553998"/>
          </a:xfrm>
          <a:prstGeom prst="rect">
            <a:avLst/>
          </a:prstGeom>
          <a:noFill/>
        </p:spPr>
        <p:txBody>
          <a:bodyPr lIns="91440" tIns="45720" rIns="91440" bIns="45720" anchor="t">
            <a:spAutoFit/>
          </a:bodyPr>
          <a:lstStyle/>
          <a:p>
            <a:pPr algn="ctr">
              <a:defRPr/>
            </a:pPr>
            <a:r>
              <a:rPr lang="es-ES" sz="1000" dirty="0">
                <a:solidFill>
                  <a:schemeClr val="accent1">
                    <a:lumMod val="50000"/>
                  </a:schemeClr>
                </a:solidFill>
                <a:ea typeface="Calibri"/>
                <a:cs typeface="Arial"/>
              </a:rPr>
              <a:t>*Las cifras presentadas en la gráfica están en millones de pesos, por lo cual se realizó un redondeo a cada cifra de manera simple.</a:t>
            </a:r>
          </a:p>
          <a:p>
            <a:pPr algn="ctr">
              <a:defRPr/>
            </a:pPr>
            <a:r>
              <a:rPr lang="es-MX" sz="1000" dirty="0">
                <a:solidFill>
                  <a:schemeClr val="accent1">
                    <a:lumMod val="50000"/>
                  </a:schemeClr>
                </a:solidFill>
                <a:cs typeface="Arial"/>
              </a:rPr>
              <a:t>*El valor que se relaciona como cartera vigencia corresponde a cobros al usuario que están dentro de su plazo de pago.</a:t>
            </a:r>
            <a:endParaRPr lang="es-ES" sz="1000" dirty="0">
              <a:solidFill>
                <a:schemeClr val="accent1">
                  <a:lumMod val="50000"/>
                </a:schemeClr>
              </a:solidFill>
              <a:cs typeface="Arial"/>
            </a:endParaRPr>
          </a:p>
          <a:p>
            <a:pPr algn="ctr"/>
            <a:r>
              <a:rPr lang="es-ES" sz="1000" dirty="0">
                <a:solidFill>
                  <a:schemeClr val="accent1">
                    <a:lumMod val="50000"/>
                  </a:schemeClr>
                </a:solidFill>
                <a:cs typeface="Arial"/>
              </a:rPr>
              <a:t>*Información del archivo plano de cartera total a corte 30-nov-2024 descargado del SIGAB el 6-dic-2024.</a:t>
            </a:r>
            <a:endParaRPr lang="es-CO" sz="1000" dirty="0">
              <a:solidFill>
                <a:schemeClr val="accent1">
                  <a:lumMod val="50000"/>
                </a:schemeClr>
              </a:solidFill>
              <a:cs typeface="Arial"/>
            </a:endParaRPr>
          </a:p>
        </p:txBody>
      </p:sp>
      <p:sp>
        <p:nvSpPr>
          <p:cNvPr id="6" name="CuadroTexto 14">
            <a:extLst>
              <a:ext uri="{FF2B5EF4-FFF2-40B4-BE49-F238E27FC236}">
                <a16:creationId xmlns:a16="http://schemas.microsoft.com/office/drawing/2014/main" id="{92D2A4E3-FFA2-5842-20C3-00985B68D9D4}"/>
              </a:ext>
            </a:extLst>
          </p:cNvPr>
          <p:cNvSpPr txBox="1"/>
          <p:nvPr/>
        </p:nvSpPr>
        <p:spPr>
          <a:xfrm>
            <a:off x="-412750" y="3289300"/>
            <a:ext cx="1895475" cy="954107"/>
          </a:xfrm>
          <a:prstGeom prst="rect">
            <a:avLst/>
          </a:prstGeom>
          <a:noFill/>
        </p:spPr>
        <p:txBody>
          <a:bodyPr>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lvl="1" algn="ctr" eaLnBrk="1" fontAlgn="auto" hangingPunct="1">
              <a:spcBef>
                <a:spcPts val="0"/>
              </a:spcBef>
              <a:spcAft>
                <a:spcPts val="0"/>
              </a:spcAft>
              <a:defRPr/>
            </a:pPr>
            <a:r>
              <a:rPr lang="es-CO" sz="1400" b="1" dirty="0">
                <a:solidFill>
                  <a:schemeClr val="accent1">
                    <a:lumMod val="50000"/>
                  </a:schemeClr>
                </a:solidFill>
                <a:cs typeface="Arial" panose="020B0604020202020204" pitchFamily="34" charset="0"/>
              </a:rPr>
              <a:t>CARTERA</a:t>
            </a:r>
          </a:p>
          <a:p>
            <a:pPr lvl="1" algn="ctr" eaLnBrk="1" fontAlgn="auto" hangingPunct="1">
              <a:spcBef>
                <a:spcPts val="0"/>
              </a:spcBef>
              <a:spcAft>
                <a:spcPts val="0"/>
              </a:spcAft>
              <a:defRPr/>
            </a:pPr>
            <a:r>
              <a:rPr lang="es-CO" sz="1400" b="1" dirty="0">
                <a:solidFill>
                  <a:schemeClr val="accent1">
                    <a:lumMod val="50000"/>
                  </a:schemeClr>
                </a:solidFill>
                <a:cs typeface="Arial" panose="020B0604020202020204" pitchFamily="34" charset="0"/>
              </a:rPr>
              <a:t>TOTAL</a:t>
            </a:r>
            <a:br>
              <a:rPr lang="es-CO" sz="1400" b="1" dirty="0">
                <a:solidFill>
                  <a:schemeClr val="accent1">
                    <a:lumMod val="50000"/>
                  </a:schemeClr>
                </a:solidFill>
                <a:cs typeface="Arial" panose="020B0604020202020204" pitchFamily="34" charset="0"/>
              </a:rPr>
            </a:br>
            <a:r>
              <a:rPr lang="es-CO" sz="1400" b="1" dirty="0">
                <a:solidFill>
                  <a:schemeClr val="accent1">
                    <a:lumMod val="50000"/>
                  </a:schemeClr>
                </a:solidFill>
                <a:cs typeface="Arial" panose="020B0604020202020204" pitchFamily="34" charset="0"/>
              </a:rPr>
              <a:t>$55.690 Millones</a:t>
            </a:r>
            <a:endParaRPr lang="es-CO" sz="1400" b="1" kern="0" dirty="0">
              <a:solidFill>
                <a:schemeClr val="accent1">
                  <a:lumMod val="50000"/>
                </a:schemeClr>
              </a:solidFill>
              <a:cs typeface="Arial" panose="020B0604020202020204" pitchFamily="34" charset="0"/>
            </a:endParaRPr>
          </a:p>
        </p:txBody>
      </p:sp>
      <p:graphicFrame>
        <p:nvGraphicFramePr>
          <p:cNvPr id="4" name="Gráfico 3">
            <a:extLst>
              <a:ext uri="{FF2B5EF4-FFF2-40B4-BE49-F238E27FC236}">
                <a16:creationId xmlns:a16="http://schemas.microsoft.com/office/drawing/2014/main" id="{62181E04-76CC-46CE-AA19-2F5A9CFA6EE9}"/>
              </a:ext>
            </a:extLst>
          </p:cNvPr>
          <p:cNvGraphicFramePr>
            <a:graphicFrameLocks noGrp="1"/>
          </p:cNvGraphicFramePr>
          <p:nvPr/>
        </p:nvGraphicFramePr>
        <p:xfrm>
          <a:off x="1759992" y="1301752"/>
          <a:ext cx="8672015" cy="4438648"/>
        </p:xfrm>
        <a:graphic>
          <a:graphicData uri="http://schemas.openxmlformats.org/drawingml/2006/chart">
            <c:chart xmlns:c="http://schemas.openxmlformats.org/drawingml/2006/chart" xmlns:r="http://schemas.openxmlformats.org/officeDocument/2006/relationships" r:id="rId5"/>
          </a:graphicData>
        </a:graphic>
      </p:graphicFrame>
    </p:spTree>
  </p:cSld>
  <p:clrMapOvr>
    <a:masterClrMapping/>
  </p:clrMapOvr>
  <p:transition spd="slow"/>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6EB07DF7-4268-48E4-BE7F-C501BBD892DF}"/>
              </a:ext>
            </a:extLst>
          </p:cNvPr>
          <p:cNvCxnSpPr>
            <a:cxnSpLocks/>
          </p:cNvCxnSpPr>
          <p:nvPr/>
        </p:nvCxnSpPr>
        <p:spPr>
          <a:xfrm>
            <a:off x="57150" y="1019175"/>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58371" name="Imagen 24">
            <a:extLst>
              <a:ext uri="{FF2B5EF4-FFF2-40B4-BE49-F238E27FC236}">
                <a16:creationId xmlns:a16="http://schemas.microsoft.com/office/drawing/2014/main" id="{AE10425C-8DB0-47C7-8F77-22FB56A200C0}"/>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322263" y="122238"/>
            <a:ext cx="819150"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8" name="CuadroTexto 17">
            <a:extLst>
              <a:ext uri="{FF2B5EF4-FFF2-40B4-BE49-F238E27FC236}">
                <a16:creationId xmlns:a16="http://schemas.microsoft.com/office/drawing/2014/main" id="{0AC414DC-2AA2-4700-BEFC-676D6778DBAD}"/>
              </a:ext>
            </a:extLst>
          </p:cNvPr>
          <p:cNvSpPr txBox="1"/>
          <p:nvPr/>
        </p:nvSpPr>
        <p:spPr>
          <a:xfrm>
            <a:off x="1009651" y="69850"/>
            <a:ext cx="8901266" cy="861774"/>
          </a:xfrm>
          <a:prstGeom prst="rect">
            <a:avLst/>
          </a:prstGeom>
          <a:noFill/>
        </p:spPr>
        <p:txBody>
          <a:bodyPr wrap="square">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endParaRPr lang="es-CO" sz="3400" dirty="0">
              <a:solidFill>
                <a:schemeClr val="accent1">
                  <a:lumMod val="50000"/>
                </a:schemeClr>
              </a:solidFill>
            </a:endParaRPr>
          </a:p>
          <a:p>
            <a:pPr lvl="1" eaLnBrk="1" fontAlgn="auto" hangingPunct="1">
              <a:spcBef>
                <a:spcPts val="0"/>
              </a:spcBef>
              <a:spcAft>
                <a:spcPts val="0"/>
              </a:spcAft>
              <a:defRPr/>
            </a:pPr>
            <a:r>
              <a:rPr lang="es-CO" sz="1600" b="0" dirty="0">
                <a:solidFill>
                  <a:schemeClr val="accent1">
                    <a:lumMod val="50000"/>
                  </a:schemeClr>
                </a:solidFill>
              </a:rPr>
              <a:t>Total Cartera - Vigencia y Vencida – Noviembre 2024</a:t>
            </a:r>
            <a:endParaRPr lang="es-CO" sz="1600" b="0" kern="0" dirty="0">
              <a:solidFill>
                <a:schemeClr val="accent1">
                  <a:lumMod val="50000"/>
                </a:schemeClr>
              </a:solidFill>
            </a:endParaRPr>
          </a:p>
        </p:txBody>
      </p:sp>
      <p:sp>
        <p:nvSpPr>
          <p:cNvPr id="12" name="CuadroTexto 4">
            <a:extLst>
              <a:ext uri="{FF2B5EF4-FFF2-40B4-BE49-F238E27FC236}">
                <a16:creationId xmlns:a16="http://schemas.microsoft.com/office/drawing/2014/main" id="{B279E762-E6D1-452B-828E-C93BB4373067}"/>
              </a:ext>
            </a:extLst>
          </p:cNvPr>
          <p:cNvSpPr txBox="1">
            <a:spLocks noChangeArrowheads="1"/>
          </p:cNvSpPr>
          <p:nvPr/>
        </p:nvSpPr>
        <p:spPr bwMode="auto">
          <a:xfrm>
            <a:off x="0" y="6488716"/>
            <a:ext cx="4271962" cy="261610"/>
          </a:xfrm>
          <a:prstGeom prst="rect">
            <a:avLst/>
          </a:prstGeom>
          <a:noFill/>
          <a:ln>
            <a:noFill/>
          </a:ln>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 (Plano Cartera Total)</a:t>
            </a:r>
          </a:p>
        </p:txBody>
      </p:sp>
      <p:grpSp>
        <p:nvGrpSpPr>
          <p:cNvPr id="15" name="Grupo 14">
            <a:extLst>
              <a:ext uri="{FF2B5EF4-FFF2-40B4-BE49-F238E27FC236}">
                <a16:creationId xmlns:a16="http://schemas.microsoft.com/office/drawing/2014/main" id="{C17C8F27-6509-49F6-A894-409F2B6AC83A}"/>
              </a:ext>
            </a:extLst>
          </p:cNvPr>
          <p:cNvGrpSpPr/>
          <p:nvPr/>
        </p:nvGrpSpPr>
        <p:grpSpPr>
          <a:xfrm>
            <a:off x="10761555" y="-7131"/>
            <a:ext cx="1077459" cy="989053"/>
            <a:chOff x="10562619" y="1423954"/>
            <a:chExt cx="1280250" cy="1299632"/>
          </a:xfrm>
        </p:grpSpPr>
        <p:pic>
          <p:nvPicPr>
            <p:cNvPr id="17" name="Picture 2">
              <a:extLst>
                <a:ext uri="{FF2B5EF4-FFF2-40B4-BE49-F238E27FC236}">
                  <a16:creationId xmlns:a16="http://schemas.microsoft.com/office/drawing/2014/main" id="{4D1C9D91-4E9B-4146-A753-1E805CE48167}"/>
                </a:ext>
              </a:extLst>
            </p:cNvPr>
            <p:cNvPicPr>
              <a:picLocks noChangeAspect="1" noChangeArrowheads="1"/>
            </p:cNvPicPr>
            <p:nvPr/>
          </p:nvPicPr>
          <p:blipFill rotWithShape="1">
            <a:blip r:embed="rId4" cstate="email">
              <a:extLst>
                <a:ext uri="{28A0092B-C50C-407E-A947-70E740481C1C}">
                  <a14:useLocalDpi xmlns:a14="http://schemas.microsoft.com/office/drawing/2010/main"/>
                </a:ext>
              </a:extLst>
            </a:blip>
            <a:srcRect/>
            <a:stretch/>
          </p:blipFill>
          <p:spPr bwMode="auto">
            <a:xfrm>
              <a:off x="10627933" y="203488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9" name="Picture 2">
              <a:extLst>
                <a:ext uri="{FF2B5EF4-FFF2-40B4-BE49-F238E27FC236}">
                  <a16:creationId xmlns:a16="http://schemas.microsoft.com/office/drawing/2014/main" id="{DEC1FE41-3F33-4778-A3AF-8A24B61F3C57}"/>
                </a:ext>
              </a:extLst>
            </p:cNvPr>
            <p:cNvPicPr>
              <a:picLocks noChangeAspect="1" noChangeArrowheads="1"/>
            </p:cNvPicPr>
            <p:nvPr/>
          </p:nvPicPr>
          <p:blipFill rotWithShape="1">
            <a:blip r:embed="rId5" cstate="email">
              <a:extLst>
                <a:ext uri="{28A0092B-C50C-407E-A947-70E740481C1C}">
                  <a14:useLocalDpi xmlns:a14="http://schemas.microsoft.com/office/drawing/2010/main"/>
                </a:ext>
              </a:extLst>
            </a:blip>
            <a:srcRect/>
            <a:stretch/>
          </p:blipFill>
          <p:spPr bwMode="auto">
            <a:xfrm>
              <a:off x="10562619" y="142395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2" name="CuadroTexto 1">
            <a:extLst>
              <a:ext uri="{FF2B5EF4-FFF2-40B4-BE49-F238E27FC236}">
                <a16:creationId xmlns:a16="http://schemas.microsoft.com/office/drawing/2014/main" id="{1CC3F75C-682E-C796-8FB7-6A091E492C75}"/>
              </a:ext>
            </a:extLst>
          </p:cNvPr>
          <p:cNvSpPr txBox="1"/>
          <p:nvPr/>
        </p:nvSpPr>
        <p:spPr>
          <a:xfrm>
            <a:off x="1141413" y="5838825"/>
            <a:ext cx="9926637" cy="553998"/>
          </a:xfrm>
          <a:prstGeom prst="rect">
            <a:avLst/>
          </a:prstGeom>
          <a:noFill/>
        </p:spPr>
        <p:txBody>
          <a:bodyPr lIns="91440" tIns="45720" rIns="91440" bIns="45720" anchor="t">
            <a:spAutoFit/>
          </a:bodyPr>
          <a:lstStyle/>
          <a:p>
            <a:pPr algn="ctr">
              <a:defRPr/>
            </a:pPr>
            <a:r>
              <a:rPr lang="es-ES" sz="1000" dirty="0">
                <a:solidFill>
                  <a:schemeClr val="accent1">
                    <a:lumMod val="50000"/>
                  </a:schemeClr>
                </a:solidFill>
                <a:ea typeface="Calibri"/>
                <a:cs typeface="Arial"/>
              </a:rPr>
              <a:t>*Las cifras presentadas en la gráfica están en millones de pesos, por lo cual se realizó un redondeo a cada cifra de manera simple.</a:t>
            </a:r>
          </a:p>
          <a:p>
            <a:pPr algn="ctr">
              <a:defRPr/>
            </a:pPr>
            <a:r>
              <a:rPr lang="es-MX" sz="1000" dirty="0">
                <a:solidFill>
                  <a:schemeClr val="accent1">
                    <a:lumMod val="50000"/>
                  </a:schemeClr>
                </a:solidFill>
                <a:cs typeface="Arial"/>
              </a:rPr>
              <a:t>*El valor que se relaciona como cartera vigencia corresponde a cobros al usuario que están dentro de su plazo de pago.</a:t>
            </a:r>
            <a:endParaRPr lang="es-ES" sz="1000" dirty="0">
              <a:solidFill>
                <a:schemeClr val="accent1">
                  <a:lumMod val="50000"/>
                </a:schemeClr>
              </a:solidFill>
              <a:cs typeface="Arial"/>
            </a:endParaRPr>
          </a:p>
          <a:p>
            <a:pPr algn="ctr"/>
            <a:r>
              <a:rPr lang="es-ES" sz="1000" dirty="0">
                <a:solidFill>
                  <a:schemeClr val="accent1">
                    <a:lumMod val="50000"/>
                  </a:schemeClr>
                </a:solidFill>
                <a:cs typeface="Arial"/>
              </a:rPr>
              <a:t>*Información del archivo plano de cartera total a corte 30-nov-2024 descargado del SIGAB el 6-dic-2024.</a:t>
            </a:r>
            <a:endParaRPr lang="es-CO" sz="1000" dirty="0">
              <a:solidFill>
                <a:schemeClr val="accent1">
                  <a:lumMod val="50000"/>
                </a:schemeClr>
              </a:solidFill>
              <a:cs typeface="Arial"/>
            </a:endParaRPr>
          </a:p>
        </p:txBody>
      </p:sp>
      <p:sp>
        <p:nvSpPr>
          <p:cNvPr id="6" name="CuadroTexto 14">
            <a:extLst>
              <a:ext uri="{FF2B5EF4-FFF2-40B4-BE49-F238E27FC236}">
                <a16:creationId xmlns:a16="http://schemas.microsoft.com/office/drawing/2014/main" id="{CC28EC13-8911-648B-8CCE-BE136703F210}"/>
              </a:ext>
            </a:extLst>
          </p:cNvPr>
          <p:cNvSpPr txBox="1"/>
          <p:nvPr/>
        </p:nvSpPr>
        <p:spPr>
          <a:xfrm>
            <a:off x="321476" y="3800519"/>
            <a:ext cx="2000958" cy="523220"/>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lvl="1" algn="ctr"/>
            <a:r>
              <a:rPr lang="es-CO" sz="1400" b="1" dirty="0">
                <a:solidFill>
                  <a:schemeClr val="accent1">
                    <a:lumMod val="50000"/>
                  </a:schemeClr>
                </a:solidFill>
                <a:cs typeface="Arial" panose="020B0604020202020204" pitchFamily="34" charset="0"/>
              </a:rPr>
              <a:t>CARTERA TOTAL</a:t>
            </a:r>
            <a:br>
              <a:rPr lang="es-CO" sz="1400" b="1" dirty="0">
                <a:solidFill>
                  <a:schemeClr val="accent1">
                    <a:lumMod val="50000"/>
                  </a:schemeClr>
                </a:solidFill>
                <a:cs typeface="Arial" panose="020B0604020202020204" pitchFamily="34" charset="0"/>
              </a:rPr>
            </a:br>
            <a:r>
              <a:rPr lang="es-CO" sz="1400" b="1" dirty="0">
                <a:solidFill>
                  <a:schemeClr val="accent1">
                    <a:lumMod val="50000"/>
                  </a:schemeClr>
                </a:solidFill>
                <a:cs typeface="Arial" panose="020B0604020202020204" pitchFamily="34" charset="0"/>
              </a:rPr>
              <a:t>$14.896 millones</a:t>
            </a:r>
            <a:endParaRPr lang="es-CO" sz="1400" b="1" kern="0" dirty="0">
              <a:solidFill>
                <a:schemeClr val="accent1">
                  <a:lumMod val="50000"/>
                </a:schemeClr>
              </a:solidFill>
              <a:cs typeface="Arial" panose="020B0604020202020204" pitchFamily="34" charset="0"/>
            </a:endParaRPr>
          </a:p>
        </p:txBody>
      </p:sp>
      <p:graphicFrame>
        <p:nvGraphicFramePr>
          <p:cNvPr id="4" name="Gráfico 3">
            <a:extLst>
              <a:ext uri="{FF2B5EF4-FFF2-40B4-BE49-F238E27FC236}">
                <a16:creationId xmlns:a16="http://schemas.microsoft.com/office/drawing/2014/main" id="{4C241934-A01D-4862-B1EF-AD4648AE808E}"/>
              </a:ext>
            </a:extLst>
          </p:cNvPr>
          <p:cNvGraphicFramePr>
            <a:graphicFrameLocks noGrp="1"/>
          </p:cNvGraphicFramePr>
          <p:nvPr/>
        </p:nvGraphicFramePr>
        <p:xfrm>
          <a:off x="1973179" y="1154114"/>
          <a:ext cx="8458828" cy="4597160"/>
        </p:xfrm>
        <a:graphic>
          <a:graphicData uri="http://schemas.openxmlformats.org/drawingml/2006/chart">
            <c:chart xmlns:c="http://schemas.openxmlformats.org/drawingml/2006/chart" xmlns:r="http://schemas.openxmlformats.org/officeDocument/2006/relationships" r:id="rId6"/>
          </a:graphicData>
        </a:graphic>
      </p:graphicFrame>
    </p:spTree>
  </p:cSld>
  <p:clrMapOvr>
    <a:masterClrMapping/>
  </p:clrMapOvr>
  <p:transition spd="slow"/>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FA6992DC-54CA-46C0-BB38-91EF3A69AAD6}"/>
              </a:ext>
            </a:extLst>
          </p:cNvPr>
          <p:cNvCxnSpPr>
            <a:cxnSpLocks/>
          </p:cNvCxnSpPr>
          <p:nvPr/>
        </p:nvCxnSpPr>
        <p:spPr>
          <a:xfrm>
            <a:off x="117475" y="1073150"/>
            <a:ext cx="11957050"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60419" name="Imagen 24">
            <a:extLst>
              <a:ext uri="{FF2B5EF4-FFF2-40B4-BE49-F238E27FC236}">
                <a16:creationId xmlns:a16="http://schemas.microsoft.com/office/drawing/2014/main" id="{04F425CB-7468-4F57-9F8A-5C4615C68924}"/>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30200" y="77788"/>
            <a:ext cx="933450" cy="8683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0420" name="Imagen 7">
            <a:extLst>
              <a:ext uri="{FF2B5EF4-FFF2-40B4-BE49-F238E27FC236}">
                <a16:creationId xmlns:a16="http://schemas.microsoft.com/office/drawing/2014/main" id="{207C73BB-6CBB-4353-BD09-A2B565F6E15D}"/>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9882188" y="254000"/>
            <a:ext cx="1863725" cy="530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 name="CuadroTexto 16">
            <a:extLst>
              <a:ext uri="{FF2B5EF4-FFF2-40B4-BE49-F238E27FC236}">
                <a16:creationId xmlns:a16="http://schemas.microsoft.com/office/drawing/2014/main" id="{D3F2B9AD-D9C9-417D-8C4E-A6180AD338AD}"/>
              </a:ext>
            </a:extLst>
          </p:cNvPr>
          <p:cNvSpPr txBox="1"/>
          <p:nvPr/>
        </p:nvSpPr>
        <p:spPr>
          <a:xfrm>
            <a:off x="1189038" y="55563"/>
            <a:ext cx="11002962" cy="861774"/>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endParaRPr lang="es-CO" sz="3400" dirty="0">
              <a:solidFill>
                <a:schemeClr val="accent1">
                  <a:lumMod val="50000"/>
                </a:schemeClr>
              </a:solidFill>
            </a:endParaRPr>
          </a:p>
          <a:p>
            <a:pPr lvl="1" eaLnBrk="1" fontAlgn="auto" hangingPunct="1">
              <a:spcBef>
                <a:spcPts val="0"/>
              </a:spcBef>
              <a:spcAft>
                <a:spcPts val="0"/>
              </a:spcAft>
              <a:defRPr/>
            </a:pPr>
            <a:r>
              <a:rPr lang="es-CO" sz="1600" b="0" dirty="0">
                <a:solidFill>
                  <a:schemeClr val="accent1">
                    <a:lumMod val="50000"/>
                  </a:schemeClr>
                </a:solidFill>
              </a:rPr>
              <a:t>Total Cartera - Vigencia y Vencida – Noviembre 2024</a:t>
            </a:r>
            <a:endParaRPr lang="es-CO" sz="1600" b="0" kern="0" dirty="0">
              <a:solidFill>
                <a:schemeClr val="accent1">
                  <a:lumMod val="50000"/>
                </a:schemeClr>
              </a:solidFill>
            </a:endParaRPr>
          </a:p>
        </p:txBody>
      </p:sp>
      <p:sp>
        <p:nvSpPr>
          <p:cNvPr id="13" name="CuadroTexto 4">
            <a:extLst>
              <a:ext uri="{FF2B5EF4-FFF2-40B4-BE49-F238E27FC236}">
                <a16:creationId xmlns:a16="http://schemas.microsoft.com/office/drawing/2014/main" id="{80E3A896-3D20-470D-981B-AD37D75B572E}"/>
              </a:ext>
            </a:extLst>
          </p:cNvPr>
          <p:cNvSpPr txBox="1">
            <a:spLocks noChangeArrowheads="1"/>
          </p:cNvSpPr>
          <p:nvPr/>
        </p:nvSpPr>
        <p:spPr bwMode="auto">
          <a:xfrm>
            <a:off x="0" y="6503213"/>
            <a:ext cx="4271962" cy="261610"/>
          </a:xfrm>
          <a:prstGeom prst="rect">
            <a:avLst/>
          </a:prstGeom>
          <a:noFill/>
          <a:ln>
            <a:noFill/>
          </a:ln>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 (Plano Cartera Total)</a:t>
            </a:r>
          </a:p>
        </p:txBody>
      </p:sp>
      <p:sp>
        <p:nvSpPr>
          <p:cNvPr id="2" name="CuadroTexto 1">
            <a:extLst>
              <a:ext uri="{FF2B5EF4-FFF2-40B4-BE49-F238E27FC236}">
                <a16:creationId xmlns:a16="http://schemas.microsoft.com/office/drawing/2014/main" id="{A12360BC-EA81-27F6-BD1D-1BB398AA8541}"/>
              </a:ext>
            </a:extLst>
          </p:cNvPr>
          <p:cNvSpPr txBox="1"/>
          <p:nvPr/>
        </p:nvSpPr>
        <p:spPr>
          <a:xfrm>
            <a:off x="1139826" y="5812610"/>
            <a:ext cx="9926637" cy="553998"/>
          </a:xfrm>
          <a:prstGeom prst="rect">
            <a:avLst/>
          </a:prstGeom>
          <a:noFill/>
        </p:spPr>
        <p:txBody>
          <a:bodyPr lIns="91440" tIns="45720" rIns="91440" bIns="45720" anchor="t">
            <a:spAutoFit/>
          </a:bodyPr>
          <a:lstStyle/>
          <a:p>
            <a:pPr algn="ctr">
              <a:defRPr/>
            </a:pPr>
            <a:r>
              <a:rPr lang="es-ES" sz="1000" dirty="0">
                <a:solidFill>
                  <a:schemeClr val="accent1">
                    <a:lumMod val="50000"/>
                  </a:schemeClr>
                </a:solidFill>
                <a:ea typeface="Calibri"/>
                <a:cs typeface="Arial"/>
              </a:rPr>
              <a:t>*Las cifras presentadas en la gráfica están en millones de pesos, por lo cual se realizó un redondeo a cada cifra de manera simple.</a:t>
            </a:r>
          </a:p>
          <a:p>
            <a:pPr algn="ctr">
              <a:defRPr/>
            </a:pPr>
            <a:r>
              <a:rPr lang="es-MX" sz="1000" dirty="0">
                <a:solidFill>
                  <a:schemeClr val="accent1">
                    <a:lumMod val="50000"/>
                  </a:schemeClr>
                </a:solidFill>
                <a:cs typeface="Arial"/>
              </a:rPr>
              <a:t>*El valor que se relaciona como cartera vigencia corresponde a cobros al usuario que están dentro de su plazo de pago.</a:t>
            </a:r>
            <a:endParaRPr lang="es-ES" sz="1000" dirty="0">
              <a:solidFill>
                <a:schemeClr val="accent1">
                  <a:lumMod val="50000"/>
                </a:schemeClr>
              </a:solidFill>
              <a:cs typeface="Arial"/>
            </a:endParaRPr>
          </a:p>
          <a:p>
            <a:pPr algn="ctr"/>
            <a:r>
              <a:rPr lang="es-ES" sz="1000" dirty="0">
                <a:solidFill>
                  <a:schemeClr val="accent1">
                    <a:lumMod val="50000"/>
                  </a:schemeClr>
                </a:solidFill>
                <a:cs typeface="Arial"/>
              </a:rPr>
              <a:t>*Información del archivo plano de cartera total a corte 30-nov-2024 descargado del SIGAB el 6-dic-2024.</a:t>
            </a:r>
            <a:endParaRPr lang="es-CO" sz="1000" dirty="0">
              <a:solidFill>
                <a:schemeClr val="accent1">
                  <a:lumMod val="50000"/>
                </a:schemeClr>
              </a:solidFill>
              <a:cs typeface="Arial"/>
            </a:endParaRPr>
          </a:p>
        </p:txBody>
      </p:sp>
      <p:sp>
        <p:nvSpPr>
          <p:cNvPr id="6" name="CuadroTexto 14">
            <a:extLst>
              <a:ext uri="{FF2B5EF4-FFF2-40B4-BE49-F238E27FC236}">
                <a16:creationId xmlns:a16="http://schemas.microsoft.com/office/drawing/2014/main" id="{B46488E6-4456-DBD6-F393-254B702C6578}"/>
              </a:ext>
            </a:extLst>
          </p:cNvPr>
          <p:cNvSpPr txBox="1"/>
          <p:nvPr/>
        </p:nvSpPr>
        <p:spPr>
          <a:xfrm>
            <a:off x="-341968" y="3333499"/>
            <a:ext cx="2364424" cy="738664"/>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lvl="1" algn="ctr"/>
            <a:r>
              <a:rPr lang="es-CO" sz="1400" b="1" dirty="0">
                <a:solidFill>
                  <a:schemeClr val="accent1">
                    <a:lumMod val="50000"/>
                  </a:schemeClr>
                </a:solidFill>
                <a:cs typeface="Arial" panose="020B0604020202020204" pitchFamily="34" charset="0"/>
              </a:rPr>
              <a:t>CARTERA TOTAL</a:t>
            </a:r>
            <a:br>
              <a:rPr lang="es-CO" sz="1400" b="1" dirty="0">
                <a:solidFill>
                  <a:schemeClr val="accent1">
                    <a:lumMod val="50000"/>
                  </a:schemeClr>
                </a:solidFill>
                <a:cs typeface="Arial" panose="020B0604020202020204" pitchFamily="34" charset="0"/>
              </a:rPr>
            </a:br>
            <a:r>
              <a:rPr lang="es-CO" sz="1400" b="1" dirty="0">
                <a:solidFill>
                  <a:schemeClr val="accent1">
                    <a:lumMod val="50000"/>
                  </a:schemeClr>
                </a:solidFill>
                <a:cs typeface="Arial" panose="020B0604020202020204" pitchFamily="34" charset="0"/>
              </a:rPr>
              <a:t>$25.297</a:t>
            </a:r>
          </a:p>
          <a:p>
            <a:pPr lvl="1" algn="ctr"/>
            <a:r>
              <a:rPr lang="es-CO" sz="1400" b="1" kern="0" dirty="0">
                <a:solidFill>
                  <a:schemeClr val="accent1">
                    <a:lumMod val="50000"/>
                  </a:schemeClr>
                </a:solidFill>
                <a:cs typeface="Arial" panose="020B0604020202020204" pitchFamily="34" charset="0"/>
              </a:rPr>
              <a:t>Millones</a:t>
            </a:r>
          </a:p>
        </p:txBody>
      </p:sp>
      <p:graphicFrame>
        <p:nvGraphicFramePr>
          <p:cNvPr id="4" name="Gráfico 3">
            <a:extLst>
              <a:ext uri="{FF2B5EF4-FFF2-40B4-BE49-F238E27FC236}">
                <a16:creationId xmlns:a16="http://schemas.microsoft.com/office/drawing/2014/main" id="{06EEDCB9-3E63-477C-8462-17593C538C0A}"/>
              </a:ext>
            </a:extLst>
          </p:cNvPr>
          <p:cNvGraphicFramePr>
            <a:graphicFrameLocks noGrp="1"/>
          </p:cNvGraphicFramePr>
          <p:nvPr/>
        </p:nvGraphicFramePr>
        <p:xfrm>
          <a:off x="1759992" y="1228964"/>
          <a:ext cx="8672015" cy="4555886"/>
        </p:xfrm>
        <a:graphic>
          <a:graphicData uri="http://schemas.openxmlformats.org/drawingml/2006/chart">
            <c:chart xmlns:c="http://schemas.openxmlformats.org/drawingml/2006/chart" xmlns:r="http://schemas.openxmlformats.org/officeDocument/2006/relationships" r:id="rId5"/>
          </a:graphicData>
        </a:graphic>
      </p:graphicFrame>
    </p:spTree>
  </p:cSld>
  <p:clrMapOvr>
    <a:masterClrMapping/>
  </p:clrMapOvr>
  <p:transition spd="slow"/>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9" name="Conector recto 28">
            <a:extLst>
              <a:ext uri="{FF2B5EF4-FFF2-40B4-BE49-F238E27FC236}">
                <a16:creationId xmlns:a16="http://schemas.microsoft.com/office/drawing/2014/main" id="{E461885A-9441-4ADE-982B-DA9345520816}"/>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37" name="Imagen 36">
            <a:extLst>
              <a:ext uri="{FF2B5EF4-FFF2-40B4-BE49-F238E27FC236}">
                <a16:creationId xmlns:a16="http://schemas.microsoft.com/office/drawing/2014/main" id="{8CA5A062-9F83-4481-9751-6BD17B3F3018}"/>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341275" y="1450433"/>
            <a:ext cx="1280414" cy="1005884"/>
          </a:xfrm>
          <a:prstGeom prst="rect">
            <a:avLst/>
          </a:prstGeom>
        </p:spPr>
      </p:pic>
      <p:pic>
        <p:nvPicPr>
          <p:cNvPr id="38" name="Imagen 37">
            <a:extLst>
              <a:ext uri="{FF2B5EF4-FFF2-40B4-BE49-F238E27FC236}">
                <a16:creationId xmlns:a16="http://schemas.microsoft.com/office/drawing/2014/main" id="{6699C94C-AB3F-4DE9-87F3-B6FDCBB4F20B}"/>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12658" t="17307" r="12911" b="19214"/>
          <a:stretch/>
        </p:blipFill>
        <p:spPr>
          <a:xfrm>
            <a:off x="2110078" y="1388898"/>
            <a:ext cx="1783040" cy="1009853"/>
          </a:xfrm>
          <a:prstGeom prst="rect">
            <a:avLst/>
          </a:prstGeom>
        </p:spPr>
      </p:pic>
      <p:pic>
        <p:nvPicPr>
          <p:cNvPr id="40" name="Imagen 39">
            <a:extLst>
              <a:ext uri="{FF2B5EF4-FFF2-40B4-BE49-F238E27FC236}">
                <a16:creationId xmlns:a16="http://schemas.microsoft.com/office/drawing/2014/main" id="{72550A7E-5376-4DE4-BDB1-88C427DDD7B4}"/>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6135521" y="1909646"/>
            <a:ext cx="1762267" cy="373662"/>
          </a:xfrm>
          <a:prstGeom prst="rect">
            <a:avLst/>
          </a:prstGeom>
        </p:spPr>
      </p:pic>
      <p:pic>
        <p:nvPicPr>
          <p:cNvPr id="41" name="Imagen 40">
            <a:extLst>
              <a:ext uri="{FF2B5EF4-FFF2-40B4-BE49-F238E27FC236}">
                <a16:creationId xmlns:a16="http://schemas.microsoft.com/office/drawing/2014/main" id="{A86479F3-181D-4F05-AB7C-32E8E2BB7F74}"/>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8241685" y="1726227"/>
            <a:ext cx="1547444" cy="595949"/>
          </a:xfrm>
          <a:prstGeom prst="rect">
            <a:avLst/>
          </a:prstGeom>
        </p:spPr>
      </p:pic>
      <p:pic>
        <p:nvPicPr>
          <p:cNvPr id="47" name="Imagen 46">
            <a:extLst>
              <a:ext uri="{FF2B5EF4-FFF2-40B4-BE49-F238E27FC236}">
                <a16:creationId xmlns:a16="http://schemas.microsoft.com/office/drawing/2014/main" id="{9C6C6B1D-138C-4FE0-8F21-E52FA8DB077B}"/>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861384" y="186272"/>
            <a:ext cx="1233949" cy="863764"/>
          </a:xfrm>
          <a:prstGeom prst="rect">
            <a:avLst/>
          </a:prstGeom>
        </p:spPr>
      </p:pic>
      <p:sp>
        <p:nvSpPr>
          <p:cNvPr id="2" name="CuadroTexto 1">
            <a:extLst>
              <a:ext uri="{FF2B5EF4-FFF2-40B4-BE49-F238E27FC236}">
                <a16:creationId xmlns:a16="http://schemas.microsoft.com/office/drawing/2014/main" id="{2EAB69B5-FAE7-4453-84DE-26E4C74E32EC}"/>
              </a:ext>
            </a:extLst>
          </p:cNvPr>
          <p:cNvSpPr txBox="1"/>
          <p:nvPr/>
        </p:nvSpPr>
        <p:spPr>
          <a:xfrm>
            <a:off x="9987123" y="1812678"/>
            <a:ext cx="1714810" cy="646331"/>
          </a:xfrm>
          <a:prstGeom prst="rect">
            <a:avLst/>
          </a:prstGeom>
          <a:noFill/>
        </p:spPr>
        <p:txBody>
          <a:bodyPr wrap="square" rtlCol="0">
            <a:spAutoFit/>
          </a:bodyPr>
          <a:lstStyle/>
          <a:p>
            <a:r>
              <a:rPr lang="es-CO" sz="3600" b="1" kern="0" cap="small">
                <a:solidFill>
                  <a:schemeClr val="accent1">
                    <a:lumMod val="50000"/>
                  </a:schemeClr>
                </a:solidFill>
                <a:latin typeface="Candara" panose="020E0502030303020204" pitchFamily="34" charset="0"/>
              </a:rPr>
              <a:t>TOTAL</a:t>
            </a:r>
            <a:endParaRPr lang="es-CO"/>
          </a:p>
        </p:txBody>
      </p:sp>
      <p:sp>
        <p:nvSpPr>
          <p:cNvPr id="19" name="CuadroTexto 18">
            <a:extLst>
              <a:ext uri="{FF2B5EF4-FFF2-40B4-BE49-F238E27FC236}">
                <a16:creationId xmlns:a16="http://schemas.microsoft.com/office/drawing/2014/main" id="{CBD28401-EDF9-4925-AB6F-36F11676090E}"/>
              </a:ext>
            </a:extLst>
          </p:cNvPr>
          <p:cNvSpPr txBox="1"/>
          <p:nvPr/>
        </p:nvSpPr>
        <p:spPr>
          <a:xfrm>
            <a:off x="2310063" y="21920"/>
            <a:ext cx="9881937" cy="923330"/>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a:solidFill>
                  <a:schemeClr val="accent1">
                    <a:lumMod val="50000"/>
                  </a:schemeClr>
                </a:solidFill>
              </a:rPr>
              <a:t>gestión técnica operativa </a:t>
            </a:r>
          </a:p>
          <a:p>
            <a:pPr lvl="1"/>
            <a:r>
              <a:rPr lang="es-CO" sz="1600" b="0">
                <a:solidFill>
                  <a:schemeClr val="accent1">
                    <a:lumMod val="50000"/>
                  </a:schemeClr>
                </a:solidFill>
              </a:rPr>
              <a:t>histórico – barrido y limpieza barrido mecánico (km) 2024</a:t>
            </a:r>
            <a:endParaRPr lang="es-CO" sz="1600" b="0" kern="0">
              <a:solidFill>
                <a:schemeClr val="accent1">
                  <a:lumMod val="50000"/>
                </a:schemeClr>
              </a:solidFill>
            </a:endParaRPr>
          </a:p>
        </p:txBody>
      </p:sp>
      <p:sp>
        <p:nvSpPr>
          <p:cNvPr id="18" name="CuadroTexto 17">
            <a:extLst>
              <a:ext uri="{FF2B5EF4-FFF2-40B4-BE49-F238E27FC236}">
                <a16:creationId xmlns:a16="http://schemas.microsoft.com/office/drawing/2014/main" id="{0DC501D4-134E-4790-A923-6CCB2D1A6D53}"/>
              </a:ext>
            </a:extLst>
          </p:cNvPr>
          <p:cNvSpPr txBox="1"/>
          <p:nvPr/>
        </p:nvSpPr>
        <p:spPr>
          <a:xfrm>
            <a:off x="146968" y="6383893"/>
            <a:ext cx="6038024" cy="369332"/>
          </a:xfrm>
          <a:prstGeom prst="rect">
            <a:avLst/>
          </a:prstGeom>
          <a:noFill/>
        </p:spPr>
        <p:txBody>
          <a:bodyPr wrap="square" rtlCol="0">
            <a:spAutoFit/>
          </a:bodyPr>
          <a:lstStyle/>
          <a:p>
            <a:r>
              <a:rPr lang="es-CO" sz="900" dirty="0">
                <a:solidFill>
                  <a:schemeClr val="accent1">
                    <a:lumMod val="50000"/>
                  </a:schemeClr>
                </a:solidFill>
              </a:rPr>
              <a:t>Fuente: Informe del Concesionario </a:t>
            </a:r>
          </a:p>
          <a:p>
            <a:r>
              <a:rPr lang="es-MX" sz="900" dirty="0">
                <a:solidFill>
                  <a:schemeClr val="accent1">
                    <a:lumMod val="50000"/>
                  </a:schemeClr>
                </a:solidFill>
              </a:rPr>
              <a:t>Periodo comprendido entre el 1 de enero y el 31 de octubre de 2024.</a:t>
            </a:r>
            <a:endParaRPr lang="es-CO" sz="900" dirty="0">
              <a:solidFill>
                <a:schemeClr val="accent1">
                  <a:lumMod val="50000"/>
                </a:schemeClr>
              </a:solidFill>
            </a:endParaRPr>
          </a:p>
        </p:txBody>
      </p:sp>
      <p:pic>
        <p:nvPicPr>
          <p:cNvPr id="20" name="Picture 2">
            <a:extLst>
              <a:ext uri="{FF2B5EF4-FFF2-40B4-BE49-F238E27FC236}">
                <a16:creationId xmlns:a16="http://schemas.microsoft.com/office/drawing/2014/main" id="{147DD386-0094-4039-9A1F-5CE9F19BCB04}"/>
              </a:ext>
            </a:extLst>
          </p:cNvPr>
          <p:cNvPicPr>
            <a:picLocks noChangeAspect="1" noChangeArrowheads="1"/>
          </p:cNvPicPr>
          <p:nvPr/>
        </p:nvPicPr>
        <p:blipFill rotWithShape="1">
          <a:blip r:embed="rId8" cstate="email">
            <a:extLst>
              <a:ext uri="{28A0092B-C50C-407E-A947-70E740481C1C}">
                <a14:useLocalDpi xmlns:a14="http://schemas.microsoft.com/office/drawing/2010/main"/>
              </a:ext>
            </a:extLst>
          </a:blip>
          <a:srcRect/>
          <a:stretch/>
        </p:blipFill>
        <p:spPr bwMode="auto">
          <a:xfrm>
            <a:off x="4324219" y="1737467"/>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 name="Picture 2">
            <a:extLst>
              <a:ext uri="{FF2B5EF4-FFF2-40B4-BE49-F238E27FC236}">
                <a16:creationId xmlns:a16="http://schemas.microsoft.com/office/drawing/2014/main" id="{6BD89066-DC44-4079-AF0F-244AB4053B98}"/>
              </a:ext>
            </a:extLst>
          </p:cNvPr>
          <p:cNvPicPr>
            <a:picLocks noChangeAspect="1" noChangeArrowheads="1"/>
          </p:cNvPicPr>
          <p:nvPr/>
        </p:nvPicPr>
        <p:blipFill rotWithShape="1">
          <a:blip r:embed="rId9" cstate="email">
            <a:extLst>
              <a:ext uri="{28A0092B-C50C-407E-A947-70E740481C1C}">
                <a14:useLocalDpi xmlns:a14="http://schemas.microsoft.com/office/drawing/2010/main"/>
              </a:ext>
            </a:extLst>
          </a:blip>
          <a:srcRect/>
          <a:stretch/>
        </p:blipFill>
        <p:spPr bwMode="auto">
          <a:xfrm>
            <a:off x="4324219" y="1057080"/>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4" name="Tabla 3">
            <a:extLst>
              <a:ext uri="{FF2B5EF4-FFF2-40B4-BE49-F238E27FC236}">
                <a16:creationId xmlns:a16="http://schemas.microsoft.com/office/drawing/2014/main" id="{C3694F25-3F52-CF59-61E9-EB0D33B5AF9C}"/>
              </a:ext>
            </a:extLst>
          </p:cNvPr>
          <p:cNvGraphicFramePr>
            <a:graphicFrameLocks noGrp="1"/>
          </p:cNvGraphicFramePr>
          <p:nvPr>
            <p:extLst>
              <p:ext uri="{D42A27DB-BD31-4B8C-83A1-F6EECF244321}">
                <p14:modId xmlns:p14="http://schemas.microsoft.com/office/powerpoint/2010/main" val="616714512"/>
              </p:ext>
            </p:extLst>
          </p:nvPr>
        </p:nvGraphicFramePr>
        <p:xfrm>
          <a:off x="341275" y="2744764"/>
          <a:ext cx="11460199" cy="3331998"/>
        </p:xfrm>
        <a:graphic>
          <a:graphicData uri="http://schemas.openxmlformats.org/drawingml/2006/table">
            <a:tbl>
              <a:tblPr/>
              <a:tblGrid>
                <a:gridCol w="828760">
                  <a:extLst>
                    <a:ext uri="{9D8B030D-6E8A-4147-A177-3AD203B41FA5}">
                      <a16:colId xmlns:a16="http://schemas.microsoft.com/office/drawing/2014/main" val="380470176"/>
                    </a:ext>
                  </a:extLst>
                </a:gridCol>
                <a:gridCol w="854659">
                  <a:extLst>
                    <a:ext uri="{9D8B030D-6E8A-4147-A177-3AD203B41FA5}">
                      <a16:colId xmlns:a16="http://schemas.microsoft.com/office/drawing/2014/main" val="3232759967"/>
                    </a:ext>
                  </a:extLst>
                </a:gridCol>
                <a:gridCol w="297835">
                  <a:extLst>
                    <a:ext uri="{9D8B030D-6E8A-4147-A177-3AD203B41FA5}">
                      <a16:colId xmlns:a16="http://schemas.microsoft.com/office/drawing/2014/main" val="1477144300"/>
                    </a:ext>
                  </a:extLst>
                </a:gridCol>
                <a:gridCol w="802862">
                  <a:extLst>
                    <a:ext uri="{9D8B030D-6E8A-4147-A177-3AD203B41FA5}">
                      <a16:colId xmlns:a16="http://schemas.microsoft.com/office/drawing/2014/main" val="3764855573"/>
                    </a:ext>
                  </a:extLst>
                </a:gridCol>
                <a:gridCol w="854659">
                  <a:extLst>
                    <a:ext uri="{9D8B030D-6E8A-4147-A177-3AD203B41FA5}">
                      <a16:colId xmlns:a16="http://schemas.microsoft.com/office/drawing/2014/main" val="2711834742"/>
                    </a:ext>
                  </a:extLst>
                </a:gridCol>
                <a:gridCol w="297835">
                  <a:extLst>
                    <a:ext uri="{9D8B030D-6E8A-4147-A177-3AD203B41FA5}">
                      <a16:colId xmlns:a16="http://schemas.microsoft.com/office/drawing/2014/main" val="4174489391"/>
                    </a:ext>
                  </a:extLst>
                </a:gridCol>
                <a:gridCol w="802862">
                  <a:extLst>
                    <a:ext uri="{9D8B030D-6E8A-4147-A177-3AD203B41FA5}">
                      <a16:colId xmlns:a16="http://schemas.microsoft.com/office/drawing/2014/main" val="3176405020"/>
                    </a:ext>
                  </a:extLst>
                </a:gridCol>
                <a:gridCol w="854659">
                  <a:extLst>
                    <a:ext uri="{9D8B030D-6E8A-4147-A177-3AD203B41FA5}">
                      <a16:colId xmlns:a16="http://schemas.microsoft.com/office/drawing/2014/main" val="443309379"/>
                    </a:ext>
                  </a:extLst>
                </a:gridCol>
                <a:gridCol w="297835">
                  <a:extLst>
                    <a:ext uri="{9D8B030D-6E8A-4147-A177-3AD203B41FA5}">
                      <a16:colId xmlns:a16="http://schemas.microsoft.com/office/drawing/2014/main" val="3214229430"/>
                    </a:ext>
                  </a:extLst>
                </a:gridCol>
                <a:gridCol w="802862">
                  <a:extLst>
                    <a:ext uri="{9D8B030D-6E8A-4147-A177-3AD203B41FA5}">
                      <a16:colId xmlns:a16="http://schemas.microsoft.com/office/drawing/2014/main" val="3882473832"/>
                    </a:ext>
                  </a:extLst>
                </a:gridCol>
                <a:gridCol w="854659">
                  <a:extLst>
                    <a:ext uri="{9D8B030D-6E8A-4147-A177-3AD203B41FA5}">
                      <a16:colId xmlns:a16="http://schemas.microsoft.com/office/drawing/2014/main" val="801859145"/>
                    </a:ext>
                  </a:extLst>
                </a:gridCol>
                <a:gridCol w="297835">
                  <a:extLst>
                    <a:ext uri="{9D8B030D-6E8A-4147-A177-3AD203B41FA5}">
                      <a16:colId xmlns:a16="http://schemas.microsoft.com/office/drawing/2014/main" val="1711982758"/>
                    </a:ext>
                  </a:extLst>
                </a:gridCol>
                <a:gridCol w="802862">
                  <a:extLst>
                    <a:ext uri="{9D8B030D-6E8A-4147-A177-3AD203B41FA5}">
                      <a16:colId xmlns:a16="http://schemas.microsoft.com/office/drawing/2014/main" val="2265152090"/>
                    </a:ext>
                  </a:extLst>
                </a:gridCol>
                <a:gridCol w="854659">
                  <a:extLst>
                    <a:ext uri="{9D8B030D-6E8A-4147-A177-3AD203B41FA5}">
                      <a16:colId xmlns:a16="http://schemas.microsoft.com/office/drawing/2014/main" val="2012188883"/>
                    </a:ext>
                  </a:extLst>
                </a:gridCol>
                <a:gridCol w="297835">
                  <a:extLst>
                    <a:ext uri="{9D8B030D-6E8A-4147-A177-3AD203B41FA5}">
                      <a16:colId xmlns:a16="http://schemas.microsoft.com/office/drawing/2014/main" val="1365462395"/>
                    </a:ext>
                  </a:extLst>
                </a:gridCol>
                <a:gridCol w="802862">
                  <a:extLst>
                    <a:ext uri="{9D8B030D-6E8A-4147-A177-3AD203B41FA5}">
                      <a16:colId xmlns:a16="http://schemas.microsoft.com/office/drawing/2014/main" val="469388736"/>
                    </a:ext>
                  </a:extLst>
                </a:gridCol>
                <a:gridCol w="854659">
                  <a:extLst>
                    <a:ext uri="{9D8B030D-6E8A-4147-A177-3AD203B41FA5}">
                      <a16:colId xmlns:a16="http://schemas.microsoft.com/office/drawing/2014/main" val="916901708"/>
                    </a:ext>
                  </a:extLst>
                </a:gridCol>
              </a:tblGrid>
              <a:tr h="484439">
                <a:tc>
                  <a:txBody>
                    <a:bodyPr/>
                    <a:lstStyle/>
                    <a:p>
                      <a:pPr algn="ctr" rtl="0" fontAlgn="ctr"/>
                      <a:r>
                        <a:rPr lang="es-CO" sz="11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489280842"/>
                  </a:ext>
                </a:extLst>
              </a:tr>
              <a:tr h="236312">
                <a:tc>
                  <a:txBody>
                    <a:bodyPr/>
                    <a:lstStyle/>
                    <a:p>
                      <a:pPr algn="ctr" rtl="0" fontAlgn="ctr"/>
                      <a:r>
                        <a:rPr lang="es-CO" sz="1100" b="0" i="0" u="none" strike="noStrike">
                          <a:solidFill>
                            <a:srgbClr val="002060"/>
                          </a:solidFill>
                          <a:effectLs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26.897,77</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27.593,50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11.398,53</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12.364,26</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8.249,07</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1" i="0" u="none" strike="noStrike">
                          <a:solidFill>
                            <a:srgbClr val="002060"/>
                          </a:solidFill>
                          <a:effectLst/>
                          <a:latin typeface="Calibri" panose="020F0502020204030204" pitchFamily="34" charset="0"/>
                        </a:rPr>
                        <a:t>86.503,13</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extLst>
                  <a:ext uri="{0D108BD9-81ED-4DB2-BD59-A6C34878D82A}">
                    <a16:rowId xmlns:a16="http://schemas.microsoft.com/office/drawing/2014/main" val="3060913293"/>
                  </a:ext>
                </a:extLst>
              </a:tr>
              <a:tr h="236312">
                <a:tc>
                  <a:txBody>
                    <a:bodyPr/>
                    <a:lstStyle/>
                    <a:p>
                      <a:pPr algn="ctr" rtl="0" fontAlgn="ctr"/>
                      <a:r>
                        <a:rPr lang="es-CO" sz="110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25.061,46</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25.809,16</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10.581,09</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11.660,04</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7.680,45</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80.792,20</a:t>
                      </a:r>
                    </a:p>
                  </a:txBody>
                  <a:tcPr marL="0" marR="0" marT="0" marB="0" anchor="ctr">
                    <a:lnL>
                      <a:noFill/>
                    </a:lnL>
                    <a:lnR>
                      <a:noFill/>
                    </a:lnR>
                    <a:lnT>
                      <a:noFill/>
                    </a:lnT>
                    <a:lnB>
                      <a:noFill/>
                    </a:lnB>
                    <a:noFill/>
                  </a:tcPr>
                </a:tc>
                <a:extLst>
                  <a:ext uri="{0D108BD9-81ED-4DB2-BD59-A6C34878D82A}">
                    <a16:rowId xmlns:a16="http://schemas.microsoft.com/office/drawing/2014/main" val="3216138887"/>
                  </a:ext>
                </a:extLst>
              </a:tr>
              <a:tr h="236312">
                <a:tc>
                  <a:txBody>
                    <a:bodyPr/>
                    <a:lstStyle/>
                    <a:p>
                      <a:pPr algn="ctr" rtl="0" fontAlgn="ctr"/>
                      <a:r>
                        <a:rPr lang="es-CO" sz="1100" b="0" i="0" u="none" strike="noStrike">
                          <a:solidFill>
                            <a:srgbClr val="002060"/>
                          </a:solidFill>
                          <a:effectLs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26.784,74</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27.577,57</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11.429,18</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12.289,33</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8.200,35</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002060"/>
                          </a:solidFill>
                          <a:effectLst/>
                          <a:latin typeface="Calibri" panose="020F0502020204030204" pitchFamily="34" charset="0"/>
                        </a:rPr>
                        <a:t>86.281,18</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3635421444"/>
                  </a:ext>
                </a:extLst>
              </a:tr>
              <a:tr h="236312">
                <a:tc>
                  <a:txBody>
                    <a:bodyPr/>
                    <a:lstStyle/>
                    <a:p>
                      <a:pPr algn="ctr" rtl="0" fontAlgn="ctr"/>
                      <a:r>
                        <a:rPr lang="es-CO" sz="1100" b="0"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26.054,79</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26.701,33</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10.812,05</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12.086,28</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7.962,38</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83.616,82</a:t>
                      </a:r>
                    </a:p>
                  </a:txBody>
                  <a:tcPr marL="0" marR="0" marT="0" marB="0" anchor="ctr">
                    <a:lnL>
                      <a:noFill/>
                    </a:lnL>
                    <a:lnR>
                      <a:noFill/>
                    </a:lnR>
                    <a:lnT>
                      <a:noFill/>
                    </a:lnT>
                    <a:lnB>
                      <a:noFill/>
                    </a:lnB>
                    <a:noFill/>
                  </a:tcPr>
                </a:tc>
                <a:extLst>
                  <a:ext uri="{0D108BD9-81ED-4DB2-BD59-A6C34878D82A}">
                    <a16:rowId xmlns:a16="http://schemas.microsoft.com/office/drawing/2014/main" val="228592861"/>
                  </a:ext>
                </a:extLst>
              </a:tr>
              <a:tr h="236312">
                <a:tc>
                  <a:txBody>
                    <a:bodyPr/>
                    <a:lstStyle/>
                    <a:p>
                      <a:pPr algn="ctr" rtl="0" fontAlgn="ctr"/>
                      <a:r>
                        <a:rPr lang="es-CO" sz="1100" b="0" i="0" u="none" strike="noStrike">
                          <a:solidFill>
                            <a:srgbClr val="002060"/>
                          </a:solidFill>
                          <a:effectLst/>
                          <a:latin typeface="Calibri" panose="020F0502020204030204" pitchFamily="34" charset="0"/>
                        </a:rPr>
                        <a:t>may-24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26.587,54</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may-24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27.593,50</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may-24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11.203,78</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may-24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12.448,66</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may-24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8.249,70</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may-24</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002060"/>
                          </a:solidFill>
                          <a:effectLst/>
                          <a:latin typeface="Calibri" panose="020F0502020204030204" pitchFamily="34" charset="0"/>
                        </a:rPr>
                        <a:t>86.083,17</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2243381671"/>
                  </a:ext>
                </a:extLst>
              </a:tr>
              <a:tr h="236312">
                <a:tc>
                  <a:txBody>
                    <a:bodyPr/>
                    <a:lstStyle/>
                    <a:p>
                      <a:pPr algn="ctr" rtl="0" fontAlgn="ctr"/>
                      <a:r>
                        <a:rPr lang="es-CO" sz="1100" b="0" i="0" u="none" strike="noStrike">
                          <a:solidFill>
                            <a:srgbClr val="002060"/>
                          </a:solidFill>
                          <a:effectLst/>
                          <a:latin typeface="Calibri" panose="020F0502020204030204" pitchFamily="34" charset="0"/>
                        </a:rPr>
                        <a:t>jun-24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25.698,08</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jun-24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26.685,40</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jun-24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10.877,19</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jun-24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12.018,78</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jun-24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7.919,62</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jun-24</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83.199,08</a:t>
                      </a:r>
                    </a:p>
                  </a:txBody>
                  <a:tcPr marL="0" marR="0" marT="0" marB="0" anchor="ctr">
                    <a:lnL>
                      <a:noFill/>
                    </a:lnL>
                    <a:lnR>
                      <a:noFill/>
                    </a:lnR>
                    <a:lnT>
                      <a:noFill/>
                    </a:lnT>
                    <a:lnB>
                      <a:noFill/>
                    </a:lnB>
                    <a:noFill/>
                  </a:tcPr>
                </a:tc>
                <a:extLst>
                  <a:ext uri="{0D108BD9-81ED-4DB2-BD59-A6C34878D82A}">
                    <a16:rowId xmlns:a16="http://schemas.microsoft.com/office/drawing/2014/main" val="2215984240"/>
                  </a:ext>
                </a:extLst>
              </a:tr>
              <a:tr h="236312">
                <a:tc>
                  <a:txBody>
                    <a:bodyPr/>
                    <a:lstStyle/>
                    <a:p>
                      <a:pPr algn="ctr" rtl="0" fontAlgn="ctr"/>
                      <a:r>
                        <a:rPr lang="es-CO" sz="1100" b="0" i="0" u="none" strike="noStrike">
                          <a:solidFill>
                            <a:srgbClr val="002060"/>
                          </a:solidFill>
                          <a:effectLst/>
                          <a:latin typeface="Calibri" panose="020F0502020204030204" pitchFamily="34" charset="0"/>
                        </a:rPr>
                        <a:t>jul-24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26.080,91</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jul-24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27.494,80</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jul-24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11.158,29</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jul-24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12.419,41</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jul-24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8.253,67</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jul-24</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002060"/>
                          </a:solidFill>
                          <a:effectLst/>
                          <a:latin typeface="Calibri" panose="020F0502020204030204" pitchFamily="34" charset="0"/>
                        </a:rPr>
                        <a:t>85.407,08</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3871200825"/>
                  </a:ext>
                </a:extLst>
              </a:tr>
              <a:tr h="236312">
                <a:tc>
                  <a:txBody>
                    <a:bodyPr/>
                    <a:lstStyle/>
                    <a:p>
                      <a:pPr algn="ctr" rtl="0" fontAlgn="ctr"/>
                      <a:r>
                        <a:rPr lang="es-CO" sz="1100" b="0" i="0" u="none" strike="noStrike">
                          <a:solidFill>
                            <a:srgbClr val="002060"/>
                          </a:solidFill>
                          <a:effectLst/>
                          <a:latin typeface="Calibri" panose="020F0502020204030204" pitchFamily="34" charset="0"/>
                        </a:rPr>
                        <a:t>ago-24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26.477,57</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ago-24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27.372,96</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ago-24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11.046,89</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ago-24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12.419,41</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ago-24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8.234,12</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ago-24</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85.550,95</a:t>
                      </a:r>
                    </a:p>
                  </a:txBody>
                  <a:tcPr marL="0" marR="0" marT="0" marB="0" anchor="ctr">
                    <a:lnL>
                      <a:noFill/>
                    </a:lnL>
                    <a:lnR>
                      <a:noFill/>
                    </a:lnR>
                    <a:lnT>
                      <a:noFill/>
                    </a:lnT>
                    <a:lnB>
                      <a:noFill/>
                    </a:lnB>
                    <a:noFill/>
                  </a:tcPr>
                </a:tc>
                <a:extLst>
                  <a:ext uri="{0D108BD9-81ED-4DB2-BD59-A6C34878D82A}">
                    <a16:rowId xmlns:a16="http://schemas.microsoft.com/office/drawing/2014/main" val="3204415501"/>
                  </a:ext>
                </a:extLst>
              </a:tr>
              <a:tr h="236312">
                <a:tc>
                  <a:txBody>
                    <a:bodyPr/>
                    <a:lstStyle/>
                    <a:p>
                      <a:pPr algn="ctr" rtl="0" fontAlgn="ctr"/>
                      <a:r>
                        <a:rPr lang="es-CO" sz="1100" b="0" i="0" u="none" strike="noStrike">
                          <a:solidFill>
                            <a:srgbClr val="002060"/>
                          </a:solidFill>
                          <a:effectLst/>
                          <a:latin typeface="Calibri" panose="020F0502020204030204" pitchFamily="34" charset="0"/>
                        </a:rPr>
                        <a:t>sep-24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25.673,68</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sep-24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26.822,31</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sep-24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10.899,35</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sep-24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12.018,78</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sep-24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7.947,35</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sep-24</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002060"/>
                          </a:solidFill>
                          <a:effectLst/>
                          <a:latin typeface="Calibri" panose="020F0502020204030204" pitchFamily="34" charset="0"/>
                        </a:rPr>
                        <a:t>83.361,48</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589370079"/>
                  </a:ext>
                </a:extLst>
              </a:tr>
              <a:tr h="236312">
                <a:tc>
                  <a:txBody>
                    <a:bodyPr/>
                    <a:lstStyle/>
                    <a:p>
                      <a:pPr algn="ctr" rtl="0" fontAlgn="ctr"/>
                      <a:r>
                        <a:rPr lang="es-CO" sz="1100" b="0" i="0" u="none" strike="noStrike">
                          <a:solidFill>
                            <a:srgbClr val="002060"/>
                          </a:solidFill>
                          <a:effectLst/>
                          <a:latin typeface="Calibri" panose="020F0502020204030204" pitchFamily="34" charset="0"/>
                        </a:rPr>
                        <a:t>oct-24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26.329,43</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oct-24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27.707,94</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oct-24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11.393,67</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oct-24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12.419,41</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oct-24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8.227,13</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oct-24</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86.077,57</a:t>
                      </a:r>
                    </a:p>
                  </a:txBody>
                  <a:tcPr marL="0" marR="0" marT="0" marB="0" anchor="ctr">
                    <a:lnL>
                      <a:noFill/>
                    </a:lnL>
                    <a:lnR>
                      <a:noFill/>
                    </a:lnR>
                    <a:lnT>
                      <a:noFill/>
                    </a:lnT>
                    <a:lnB>
                      <a:noFill/>
                    </a:lnB>
                    <a:noFill/>
                  </a:tcPr>
                </a:tc>
                <a:extLst>
                  <a:ext uri="{0D108BD9-81ED-4DB2-BD59-A6C34878D82A}">
                    <a16:rowId xmlns:a16="http://schemas.microsoft.com/office/drawing/2014/main" val="1108985818"/>
                  </a:ext>
                </a:extLst>
              </a:tr>
              <a:tr h="484439">
                <a:tc>
                  <a:txBody>
                    <a:bodyPr/>
                    <a:lstStyle/>
                    <a:p>
                      <a:pPr algn="ctr" rtl="0" fontAlgn="ctr"/>
                      <a:r>
                        <a:rPr lang="es-CO" sz="1100" b="1" i="0" u="none" strike="noStrike">
                          <a:solidFill>
                            <a:srgbClr val="002060"/>
                          </a:solidFill>
                          <a:effectLs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26.164,60</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27.135,85</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11.080,00</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12.214,43</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8.092,38</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dirty="0">
                          <a:solidFill>
                            <a:srgbClr val="203864"/>
                          </a:solidFill>
                          <a:effectLst/>
                          <a:latin typeface="Calibri" panose="020F0502020204030204" pitchFamily="34" charset="0"/>
                        </a:rPr>
                        <a:t>84.687,26</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extLst>
                  <a:ext uri="{0D108BD9-81ED-4DB2-BD59-A6C34878D82A}">
                    <a16:rowId xmlns:a16="http://schemas.microsoft.com/office/drawing/2014/main" val="390024544"/>
                  </a:ext>
                </a:extLst>
              </a:tr>
            </a:tbl>
          </a:graphicData>
        </a:graphic>
      </p:graphicFrame>
    </p:spTree>
    <p:extLst>
      <p:ext uri="{BB962C8B-B14F-4D97-AF65-F5344CB8AC3E}">
        <p14:creationId xmlns:p14="http://schemas.microsoft.com/office/powerpoint/2010/main" val="3329316903"/>
      </p:ext>
    </p:extLst>
  </p:cSld>
  <p:clrMapOvr>
    <a:masterClrMapping/>
  </p:clrMapOvr>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9BE5842B-2040-48F0-A4C0-BE87D0CB3E6B}"/>
              </a:ext>
            </a:extLst>
          </p:cNvPr>
          <p:cNvCxnSpPr>
            <a:cxnSpLocks/>
          </p:cNvCxnSpPr>
          <p:nvPr/>
        </p:nvCxnSpPr>
        <p:spPr>
          <a:xfrm>
            <a:off x="88900" y="1270000"/>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62467" name="Imagen 24">
            <a:extLst>
              <a:ext uri="{FF2B5EF4-FFF2-40B4-BE49-F238E27FC236}">
                <a16:creationId xmlns:a16="http://schemas.microsoft.com/office/drawing/2014/main" id="{A2FEF5B1-9966-4636-857D-BDE59B653424}"/>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27013" y="130175"/>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2469" name="Imagen 14">
            <a:extLst>
              <a:ext uri="{FF2B5EF4-FFF2-40B4-BE49-F238E27FC236}">
                <a16:creationId xmlns:a16="http://schemas.microsoft.com/office/drawing/2014/main" id="{1697FC7E-9512-4A55-B98E-64FFAA57918B}"/>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10133013" y="311150"/>
            <a:ext cx="1690687" cy="541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 name="CuadroTexto 18">
            <a:extLst>
              <a:ext uri="{FF2B5EF4-FFF2-40B4-BE49-F238E27FC236}">
                <a16:creationId xmlns:a16="http://schemas.microsoft.com/office/drawing/2014/main" id="{C55742E8-0AD0-4F95-B39F-939C1608B128}"/>
              </a:ext>
            </a:extLst>
          </p:cNvPr>
          <p:cNvSpPr txBox="1"/>
          <p:nvPr/>
        </p:nvSpPr>
        <p:spPr>
          <a:xfrm>
            <a:off x="1189038" y="292100"/>
            <a:ext cx="11002962" cy="861774"/>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Total Cartera - Vigencia y Vencida – Noviembre 2024</a:t>
            </a:r>
            <a:endParaRPr lang="es-CO" sz="1600" b="0" kern="0" dirty="0">
              <a:solidFill>
                <a:schemeClr val="accent1">
                  <a:lumMod val="50000"/>
                </a:schemeClr>
              </a:solidFill>
            </a:endParaRPr>
          </a:p>
        </p:txBody>
      </p:sp>
      <p:sp>
        <p:nvSpPr>
          <p:cNvPr id="12" name="CuadroTexto 4">
            <a:extLst>
              <a:ext uri="{FF2B5EF4-FFF2-40B4-BE49-F238E27FC236}">
                <a16:creationId xmlns:a16="http://schemas.microsoft.com/office/drawing/2014/main" id="{1344172D-6155-4C04-A1F3-48C32075E4C8}"/>
              </a:ext>
            </a:extLst>
          </p:cNvPr>
          <p:cNvSpPr txBox="1">
            <a:spLocks noChangeArrowheads="1"/>
          </p:cNvSpPr>
          <p:nvPr/>
        </p:nvSpPr>
        <p:spPr bwMode="auto">
          <a:xfrm>
            <a:off x="-113525" y="6501626"/>
            <a:ext cx="4271962" cy="261610"/>
          </a:xfrm>
          <a:prstGeom prst="rect">
            <a:avLst/>
          </a:prstGeom>
          <a:noFill/>
          <a:ln>
            <a:noFill/>
          </a:ln>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 (Plano Cartera Total)</a:t>
            </a:r>
          </a:p>
        </p:txBody>
      </p:sp>
      <p:sp>
        <p:nvSpPr>
          <p:cNvPr id="2" name="CuadroTexto 1">
            <a:extLst>
              <a:ext uri="{FF2B5EF4-FFF2-40B4-BE49-F238E27FC236}">
                <a16:creationId xmlns:a16="http://schemas.microsoft.com/office/drawing/2014/main" id="{373B0A54-AD7C-D752-9F43-992CA4A88385}"/>
              </a:ext>
            </a:extLst>
          </p:cNvPr>
          <p:cNvSpPr txBox="1"/>
          <p:nvPr/>
        </p:nvSpPr>
        <p:spPr>
          <a:xfrm>
            <a:off x="1139826" y="5812610"/>
            <a:ext cx="9926637" cy="553998"/>
          </a:xfrm>
          <a:prstGeom prst="rect">
            <a:avLst/>
          </a:prstGeom>
          <a:noFill/>
        </p:spPr>
        <p:txBody>
          <a:bodyPr lIns="91440" tIns="45720" rIns="91440" bIns="45720" anchor="t">
            <a:spAutoFit/>
          </a:bodyPr>
          <a:lstStyle/>
          <a:p>
            <a:pPr algn="ctr">
              <a:defRPr/>
            </a:pPr>
            <a:r>
              <a:rPr lang="es-ES" sz="1000" dirty="0">
                <a:solidFill>
                  <a:schemeClr val="accent1">
                    <a:lumMod val="50000"/>
                  </a:schemeClr>
                </a:solidFill>
                <a:ea typeface="Calibri"/>
                <a:cs typeface="Arial"/>
              </a:rPr>
              <a:t>*Las cifras presentadas en la gráfica están en millones de pesos, por lo cual se realizó un redondeo a cada cifra de manera simple.</a:t>
            </a:r>
          </a:p>
          <a:p>
            <a:pPr algn="ctr">
              <a:defRPr/>
            </a:pPr>
            <a:r>
              <a:rPr lang="es-MX" sz="1000" dirty="0">
                <a:solidFill>
                  <a:schemeClr val="accent1">
                    <a:lumMod val="50000"/>
                  </a:schemeClr>
                </a:solidFill>
                <a:cs typeface="Arial"/>
              </a:rPr>
              <a:t>*El valor que se relaciona como cartera vigencia corresponde a cobros al usuario que están dentro de su plazo de pago.</a:t>
            </a:r>
            <a:endParaRPr lang="es-ES" sz="1000" dirty="0">
              <a:solidFill>
                <a:schemeClr val="accent1">
                  <a:lumMod val="50000"/>
                </a:schemeClr>
              </a:solidFill>
              <a:cs typeface="Arial"/>
            </a:endParaRPr>
          </a:p>
          <a:p>
            <a:pPr algn="ctr"/>
            <a:r>
              <a:rPr lang="es-ES" sz="1000" dirty="0">
                <a:solidFill>
                  <a:schemeClr val="accent1">
                    <a:lumMod val="50000"/>
                  </a:schemeClr>
                </a:solidFill>
                <a:cs typeface="Arial"/>
              </a:rPr>
              <a:t>*Información del archivo plano de cartera total a corte 30-nov-2024 descargado del SIGAB el 6-dic-2024.</a:t>
            </a:r>
            <a:endParaRPr lang="es-CO" sz="1000" dirty="0">
              <a:solidFill>
                <a:schemeClr val="accent1">
                  <a:lumMod val="50000"/>
                </a:schemeClr>
              </a:solidFill>
              <a:cs typeface="Arial"/>
            </a:endParaRPr>
          </a:p>
        </p:txBody>
      </p:sp>
      <p:sp>
        <p:nvSpPr>
          <p:cNvPr id="10" name="CuadroTexto 14">
            <a:extLst>
              <a:ext uri="{FF2B5EF4-FFF2-40B4-BE49-F238E27FC236}">
                <a16:creationId xmlns:a16="http://schemas.microsoft.com/office/drawing/2014/main" id="{413035D8-7722-4592-AAB0-A08B2DC20071}"/>
              </a:ext>
            </a:extLst>
          </p:cNvPr>
          <p:cNvSpPr txBox="1"/>
          <p:nvPr/>
        </p:nvSpPr>
        <p:spPr>
          <a:xfrm>
            <a:off x="403225" y="3167063"/>
            <a:ext cx="1752600" cy="830997"/>
          </a:xfrm>
          <a:prstGeom prst="rect">
            <a:avLst/>
          </a:prstGeom>
          <a:noFill/>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lvl="1" algn="ctr" eaLnBrk="1" fontAlgn="auto" hangingPunct="1">
              <a:spcBef>
                <a:spcPts val="0"/>
              </a:spcBef>
              <a:spcAft>
                <a:spcPts val="0"/>
              </a:spcAft>
              <a:defRPr/>
            </a:pPr>
            <a:r>
              <a:rPr lang="es-CO" sz="1600" b="1" dirty="0">
                <a:solidFill>
                  <a:schemeClr val="accent1">
                    <a:lumMod val="50000"/>
                  </a:schemeClr>
                </a:solidFill>
                <a:cs typeface="Arial" panose="020B0604020202020204" pitchFamily="34" charset="0"/>
              </a:rPr>
              <a:t>CARTERA TOTAL</a:t>
            </a:r>
            <a:br>
              <a:rPr lang="es-CO" sz="1600" b="1" dirty="0">
                <a:solidFill>
                  <a:schemeClr val="accent1">
                    <a:lumMod val="50000"/>
                  </a:schemeClr>
                </a:solidFill>
                <a:cs typeface="Arial" panose="020B0604020202020204" pitchFamily="34" charset="0"/>
              </a:rPr>
            </a:br>
            <a:r>
              <a:rPr lang="es-CO" sz="1600" b="1" dirty="0">
                <a:solidFill>
                  <a:schemeClr val="accent1">
                    <a:lumMod val="50000"/>
                  </a:schemeClr>
                </a:solidFill>
                <a:cs typeface="Arial" panose="020B0604020202020204" pitchFamily="34" charset="0"/>
              </a:rPr>
              <a:t>$11.654</a:t>
            </a:r>
          </a:p>
          <a:p>
            <a:pPr marL="0" lvl="1" algn="ctr" eaLnBrk="1" fontAlgn="auto" hangingPunct="1">
              <a:spcBef>
                <a:spcPts val="0"/>
              </a:spcBef>
              <a:spcAft>
                <a:spcPts val="0"/>
              </a:spcAft>
              <a:defRPr/>
            </a:pPr>
            <a:r>
              <a:rPr lang="es-CO" sz="1600" b="1" dirty="0">
                <a:solidFill>
                  <a:schemeClr val="accent1">
                    <a:lumMod val="50000"/>
                  </a:schemeClr>
                </a:solidFill>
                <a:cs typeface="Arial" panose="020B0604020202020204" pitchFamily="34" charset="0"/>
              </a:rPr>
              <a:t>millones</a:t>
            </a:r>
            <a:endParaRPr lang="es-CO" sz="1600" b="1" kern="0" dirty="0">
              <a:solidFill>
                <a:schemeClr val="accent1">
                  <a:lumMod val="50000"/>
                </a:schemeClr>
              </a:solidFill>
              <a:cs typeface="Arial" panose="020B0604020202020204" pitchFamily="34" charset="0"/>
            </a:endParaRPr>
          </a:p>
        </p:txBody>
      </p:sp>
      <p:graphicFrame>
        <p:nvGraphicFramePr>
          <p:cNvPr id="5" name="Gráfico 4">
            <a:extLst>
              <a:ext uri="{FF2B5EF4-FFF2-40B4-BE49-F238E27FC236}">
                <a16:creationId xmlns:a16="http://schemas.microsoft.com/office/drawing/2014/main" id="{3D1E0931-2208-441E-87EC-F345AF378AE3}"/>
              </a:ext>
            </a:extLst>
          </p:cNvPr>
          <p:cNvGraphicFramePr>
            <a:graphicFrameLocks noGrp="1"/>
          </p:cNvGraphicFramePr>
          <p:nvPr/>
        </p:nvGraphicFramePr>
        <p:xfrm>
          <a:off x="2069432" y="1405019"/>
          <a:ext cx="8363244" cy="4291462"/>
        </p:xfrm>
        <a:graphic>
          <a:graphicData uri="http://schemas.openxmlformats.org/drawingml/2006/chart">
            <c:chart xmlns:c="http://schemas.openxmlformats.org/drawingml/2006/chart" xmlns:r="http://schemas.openxmlformats.org/officeDocument/2006/relationships" r:id="rId5"/>
          </a:graphicData>
        </a:graphic>
      </p:graphicFrame>
    </p:spTree>
  </p:cSld>
  <p:clrMapOvr>
    <a:masterClrMapping/>
  </p:clrMapOvr>
  <p:transition spd="slow"/>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16F11C02-C14A-4B10-9360-AE5A3CCB7E8C}"/>
              </a:ext>
            </a:extLst>
          </p:cNvPr>
          <p:cNvCxnSpPr>
            <a:cxnSpLocks/>
          </p:cNvCxnSpPr>
          <p:nvPr/>
        </p:nvCxnSpPr>
        <p:spPr>
          <a:xfrm>
            <a:off x="88900" y="1128713"/>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64516" name="Imagen 7">
            <a:extLst>
              <a:ext uri="{FF2B5EF4-FFF2-40B4-BE49-F238E27FC236}">
                <a16:creationId xmlns:a16="http://schemas.microsoft.com/office/drawing/2014/main" id="{FD132EFA-3097-472A-B78A-4370D98341CC}"/>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0874375" y="239713"/>
            <a:ext cx="914400" cy="6524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4517" name="Imagen 9">
            <a:extLst>
              <a:ext uri="{FF2B5EF4-FFF2-40B4-BE49-F238E27FC236}">
                <a16:creationId xmlns:a16="http://schemas.microsoft.com/office/drawing/2014/main" id="{79200777-09A2-4F93-9FF0-D951557252AB}"/>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190500" y="166688"/>
            <a:ext cx="862013" cy="8016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 name="CuadroTexto 4">
            <a:extLst>
              <a:ext uri="{FF2B5EF4-FFF2-40B4-BE49-F238E27FC236}">
                <a16:creationId xmlns:a16="http://schemas.microsoft.com/office/drawing/2014/main" id="{9353AE12-09A3-4648-938B-6D6E2F521C7F}"/>
              </a:ext>
            </a:extLst>
          </p:cNvPr>
          <p:cNvSpPr txBox="1">
            <a:spLocks noChangeArrowheads="1"/>
          </p:cNvSpPr>
          <p:nvPr/>
        </p:nvSpPr>
        <p:spPr bwMode="auto">
          <a:xfrm>
            <a:off x="0" y="6552812"/>
            <a:ext cx="4271962" cy="261610"/>
          </a:xfrm>
          <a:prstGeom prst="rect">
            <a:avLst/>
          </a:prstGeom>
          <a:noFill/>
          <a:ln>
            <a:noFill/>
          </a:ln>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 (Plano Cartera Total)</a:t>
            </a:r>
          </a:p>
        </p:txBody>
      </p:sp>
      <p:sp>
        <p:nvSpPr>
          <p:cNvPr id="2" name="CuadroTexto 1">
            <a:extLst>
              <a:ext uri="{FF2B5EF4-FFF2-40B4-BE49-F238E27FC236}">
                <a16:creationId xmlns:a16="http://schemas.microsoft.com/office/drawing/2014/main" id="{8614E144-DDCF-7BA0-47FC-371623E45605}"/>
              </a:ext>
            </a:extLst>
          </p:cNvPr>
          <p:cNvSpPr txBox="1"/>
          <p:nvPr/>
        </p:nvSpPr>
        <p:spPr>
          <a:xfrm>
            <a:off x="1132681" y="5918144"/>
            <a:ext cx="9926637" cy="553998"/>
          </a:xfrm>
          <a:prstGeom prst="rect">
            <a:avLst/>
          </a:prstGeom>
          <a:noFill/>
        </p:spPr>
        <p:txBody>
          <a:bodyPr lIns="91440" tIns="45720" rIns="91440" bIns="45720" anchor="t">
            <a:spAutoFit/>
          </a:bodyPr>
          <a:lstStyle/>
          <a:p>
            <a:pPr algn="ctr">
              <a:defRPr/>
            </a:pPr>
            <a:r>
              <a:rPr lang="es-ES" sz="1000" dirty="0">
                <a:solidFill>
                  <a:schemeClr val="accent1">
                    <a:lumMod val="50000"/>
                  </a:schemeClr>
                </a:solidFill>
                <a:ea typeface="Calibri"/>
                <a:cs typeface="Arial"/>
              </a:rPr>
              <a:t>*Las cifras presentadas en la gráfica están en millones de pesos, por lo cual se realizó un redondeo a cada cifra de manera simple.</a:t>
            </a:r>
          </a:p>
          <a:p>
            <a:pPr algn="ctr">
              <a:defRPr/>
            </a:pPr>
            <a:r>
              <a:rPr lang="es-MX" sz="1000" dirty="0">
                <a:solidFill>
                  <a:schemeClr val="accent1">
                    <a:lumMod val="50000"/>
                  </a:schemeClr>
                </a:solidFill>
                <a:cs typeface="Arial"/>
              </a:rPr>
              <a:t>*El valor que se relaciona como cartera vigencia corresponde a cobros al usuario que están dentro de su plazo de pago.</a:t>
            </a:r>
            <a:endParaRPr lang="es-ES" sz="1000" dirty="0">
              <a:solidFill>
                <a:schemeClr val="accent1">
                  <a:lumMod val="50000"/>
                </a:schemeClr>
              </a:solidFill>
              <a:cs typeface="Arial"/>
            </a:endParaRPr>
          </a:p>
          <a:p>
            <a:pPr algn="ctr"/>
            <a:r>
              <a:rPr lang="es-ES" sz="1000" dirty="0">
                <a:solidFill>
                  <a:schemeClr val="accent1">
                    <a:lumMod val="50000"/>
                  </a:schemeClr>
                </a:solidFill>
                <a:cs typeface="Arial"/>
              </a:rPr>
              <a:t>*Información del archivo plano de cartera total a corte 30-nov-2024 descargado del SIGAB el 6-dic-2024.</a:t>
            </a:r>
            <a:endParaRPr lang="es-CO" sz="1000" dirty="0">
              <a:solidFill>
                <a:schemeClr val="accent1">
                  <a:lumMod val="50000"/>
                </a:schemeClr>
              </a:solidFill>
              <a:cs typeface="Arial"/>
            </a:endParaRPr>
          </a:p>
        </p:txBody>
      </p:sp>
      <p:graphicFrame>
        <p:nvGraphicFramePr>
          <p:cNvPr id="5" name="Tabla 2">
            <a:extLst>
              <a:ext uri="{FF2B5EF4-FFF2-40B4-BE49-F238E27FC236}">
                <a16:creationId xmlns:a16="http://schemas.microsoft.com/office/drawing/2014/main" id="{9FDAA68A-0F5D-0367-2590-24EE5D8FDC30}"/>
              </a:ext>
            </a:extLst>
          </p:cNvPr>
          <p:cNvGraphicFramePr>
            <a:graphicFrameLocks noGrp="1"/>
          </p:cNvGraphicFramePr>
          <p:nvPr/>
        </p:nvGraphicFramePr>
        <p:xfrm>
          <a:off x="3533201" y="4854626"/>
          <a:ext cx="5574587" cy="933720"/>
        </p:xfrm>
        <a:graphic>
          <a:graphicData uri="http://schemas.openxmlformats.org/drawingml/2006/table">
            <a:tbl>
              <a:tblPr firstRow="1" bandRow="1">
                <a:tableStyleId>{68D230F3-CF80-4859-8CE7-A43EE81993B5}</a:tableStyleId>
              </a:tblPr>
              <a:tblGrid>
                <a:gridCol w="1867978">
                  <a:extLst>
                    <a:ext uri="{9D8B030D-6E8A-4147-A177-3AD203B41FA5}">
                      <a16:colId xmlns:a16="http://schemas.microsoft.com/office/drawing/2014/main" val="986650631"/>
                    </a:ext>
                  </a:extLst>
                </a:gridCol>
                <a:gridCol w="1046482">
                  <a:extLst>
                    <a:ext uri="{9D8B030D-6E8A-4147-A177-3AD203B41FA5}">
                      <a16:colId xmlns:a16="http://schemas.microsoft.com/office/drawing/2014/main" val="2679122248"/>
                    </a:ext>
                  </a:extLst>
                </a:gridCol>
                <a:gridCol w="1252189">
                  <a:extLst>
                    <a:ext uri="{9D8B030D-6E8A-4147-A177-3AD203B41FA5}">
                      <a16:colId xmlns:a16="http://schemas.microsoft.com/office/drawing/2014/main" val="2845050887"/>
                    </a:ext>
                  </a:extLst>
                </a:gridCol>
                <a:gridCol w="1407938">
                  <a:extLst>
                    <a:ext uri="{9D8B030D-6E8A-4147-A177-3AD203B41FA5}">
                      <a16:colId xmlns:a16="http://schemas.microsoft.com/office/drawing/2014/main" val="442746323"/>
                    </a:ext>
                  </a:extLst>
                </a:gridCol>
              </a:tblGrid>
              <a:tr h="287676">
                <a:tc>
                  <a:txBody>
                    <a:bodyPr/>
                    <a:lstStyle/>
                    <a:p>
                      <a:pPr algn="ctr" rtl="0" fontAlgn="ctr"/>
                      <a:r>
                        <a:rPr lang="es-CO" sz="1100" b="1" u="none" strike="noStrike" dirty="0">
                          <a:solidFill>
                            <a:schemeClr val="accent1">
                              <a:lumMod val="50000"/>
                            </a:schemeClr>
                          </a:solidFill>
                          <a:effectLst/>
                          <a:latin typeface="+mn-lt"/>
                          <a:cs typeface="Arial" panose="020B0604020202020204" pitchFamily="34" charset="0"/>
                        </a:rPr>
                        <a:t>CARTERA</a:t>
                      </a:r>
                      <a:endParaRPr lang="es-CO" sz="1100" b="1" i="0" u="none" strike="noStrike" dirty="0">
                        <a:solidFill>
                          <a:schemeClr val="accent1">
                            <a:lumMod val="50000"/>
                          </a:schemeClr>
                        </a:solidFill>
                        <a:effectLst/>
                        <a:latin typeface="+mn-lt"/>
                        <a:cs typeface="Arial" panose="020B0604020202020204" pitchFamily="34" charset="0"/>
                      </a:endParaRPr>
                    </a:p>
                  </a:txBody>
                  <a:tcPr marL="9525" marR="9525" marT="9525" marB="0" anchor="ctr"/>
                </a:tc>
                <a:tc>
                  <a:txBody>
                    <a:bodyPr/>
                    <a:lstStyle/>
                    <a:p>
                      <a:pPr algn="ctr" rtl="0" fontAlgn="ctr"/>
                      <a:r>
                        <a:rPr lang="es-CO" sz="1100" b="1" u="none" strike="noStrike" dirty="0">
                          <a:solidFill>
                            <a:schemeClr val="accent1">
                              <a:lumMod val="50000"/>
                            </a:schemeClr>
                          </a:solidFill>
                          <a:effectLst/>
                          <a:latin typeface="+mn-lt"/>
                          <a:cs typeface="Arial" panose="020B0604020202020204" pitchFamily="34" charset="0"/>
                        </a:rPr>
                        <a:t>FACT. CONJUNTA</a:t>
                      </a:r>
                      <a:endParaRPr lang="es-CO" sz="1100" b="1" i="0" u="none" strike="noStrike" dirty="0">
                        <a:solidFill>
                          <a:schemeClr val="accent1">
                            <a:lumMod val="50000"/>
                          </a:schemeClr>
                        </a:solidFill>
                        <a:effectLst/>
                        <a:latin typeface="+mn-lt"/>
                        <a:cs typeface="Arial" panose="020B0604020202020204" pitchFamily="34" charset="0"/>
                      </a:endParaRPr>
                    </a:p>
                  </a:txBody>
                  <a:tcPr marL="9525" marR="9525" marT="9525" marB="0" anchor="ctr"/>
                </a:tc>
                <a:tc>
                  <a:txBody>
                    <a:bodyPr/>
                    <a:lstStyle/>
                    <a:p>
                      <a:pPr algn="ctr" rtl="0" fontAlgn="ctr"/>
                      <a:r>
                        <a:rPr lang="es-CO" sz="1100" b="1" u="none" strike="noStrike" dirty="0">
                          <a:solidFill>
                            <a:schemeClr val="accent1">
                              <a:lumMod val="50000"/>
                            </a:schemeClr>
                          </a:solidFill>
                          <a:effectLst/>
                          <a:latin typeface="+mn-lt"/>
                          <a:cs typeface="Arial" panose="020B0604020202020204" pitchFamily="34" charset="0"/>
                        </a:rPr>
                        <a:t>FACT. </a:t>
                      </a:r>
                    </a:p>
                    <a:p>
                      <a:pPr algn="ctr" rtl="0" fontAlgn="ctr"/>
                      <a:r>
                        <a:rPr lang="es-CO" sz="1100" b="1" u="none" strike="noStrike" dirty="0">
                          <a:solidFill>
                            <a:schemeClr val="accent1">
                              <a:lumMod val="50000"/>
                            </a:schemeClr>
                          </a:solidFill>
                          <a:effectLst/>
                          <a:latin typeface="+mn-lt"/>
                          <a:cs typeface="Arial" panose="020B0604020202020204" pitchFamily="34" charset="0"/>
                        </a:rPr>
                        <a:t>DIRECTA</a:t>
                      </a:r>
                      <a:endParaRPr lang="es-CO" sz="1100" b="1" i="0" u="none" strike="noStrike" dirty="0">
                        <a:solidFill>
                          <a:schemeClr val="accent1">
                            <a:lumMod val="50000"/>
                          </a:schemeClr>
                        </a:solidFill>
                        <a:effectLst/>
                        <a:latin typeface="+mn-lt"/>
                        <a:cs typeface="Arial" panose="020B0604020202020204" pitchFamily="34" charset="0"/>
                      </a:endParaRPr>
                    </a:p>
                  </a:txBody>
                  <a:tcPr marL="9525" marR="9525" marT="9525" marB="0" anchor="ctr"/>
                </a:tc>
                <a:tc>
                  <a:txBody>
                    <a:bodyPr/>
                    <a:lstStyle/>
                    <a:p>
                      <a:pPr algn="ctr" rtl="0" fontAlgn="ctr"/>
                      <a:r>
                        <a:rPr lang="es-CO" sz="1100" b="1" u="none" strike="noStrike" dirty="0">
                          <a:solidFill>
                            <a:schemeClr val="accent1">
                              <a:lumMod val="50000"/>
                            </a:schemeClr>
                          </a:solidFill>
                          <a:effectLst/>
                          <a:latin typeface="+mn-lt"/>
                          <a:cs typeface="Arial" panose="020B0604020202020204" pitchFamily="34" charset="0"/>
                        </a:rPr>
                        <a:t>TOTAL</a:t>
                      </a:r>
                      <a:br>
                        <a:rPr lang="es-CO" sz="1100" b="1" u="none" strike="noStrike" dirty="0">
                          <a:solidFill>
                            <a:schemeClr val="accent1">
                              <a:lumMod val="50000"/>
                            </a:schemeClr>
                          </a:solidFill>
                          <a:effectLst/>
                          <a:latin typeface="+mn-lt"/>
                          <a:cs typeface="Arial" panose="020B0604020202020204" pitchFamily="34" charset="0"/>
                        </a:rPr>
                      </a:br>
                      <a:r>
                        <a:rPr lang="es-CO" sz="1100" b="1" u="none" strike="noStrike" dirty="0">
                          <a:solidFill>
                            <a:schemeClr val="accent1">
                              <a:lumMod val="50000"/>
                            </a:schemeClr>
                          </a:solidFill>
                          <a:effectLst/>
                          <a:latin typeface="+mn-lt"/>
                          <a:cs typeface="Arial" panose="020B0604020202020204" pitchFamily="34" charset="0"/>
                        </a:rPr>
                        <a:t> CARTERA</a:t>
                      </a:r>
                      <a:endParaRPr lang="es-CO" sz="1100" b="1" i="0" u="none" strike="noStrike" dirty="0">
                        <a:solidFill>
                          <a:schemeClr val="accent1">
                            <a:lumMod val="50000"/>
                          </a:schemeClr>
                        </a:solidFill>
                        <a:effectLst/>
                        <a:latin typeface="+mn-lt"/>
                        <a:cs typeface="Arial" panose="020B0604020202020204" pitchFamily="34" charset="0"/>
                      </a:endParaRPr>
                    </a:p>
                  </a:txBody>
                  <a:tcPr marL="9525" marR="9525" marT="9525" marB="0" anchor="ctr"/>
                </a:tc>
                <a:extLst>
                  <a:ext uri="{0D108BD9-81ED-4DB2-BD59-A6C34878D82A}">
                    <a16:rowId xmlns:a16="http://schemas.microsoft.com/office/drawing/2014/main" val="4194083131"/>
                  </a:ext>
                </a:extLst>
              </a:tr>
              <a:tr h="262246">
                <a:tc>
                  <a:txBody>
                    <a:bodyPr/>
                    <a:lstStyle/>
                    <a:p>
                      <a:pPr algn="l" fontAlgn="ctr"/>
                      <a:r>
                        <a:rPr lang="es-CO" sz="1000" u="none" strike="noStrike" dirty="0">
                          <a:solidFill>
                            <a:schemeClr val="accent1">
                              <a:lumMod val="50000"/>
                            </a:schemeClr>
                          </a:solidFill>
                          <a:effectLst/>
                          <a:latin typeface="+mn-lt"/>
                          <a:cs typeface="Arial" panose="020B0604020202020204" pitchFamily="34" charset="0"/>
                        </a:rPr>
                        <a:t>VENCIDA</a:t>
                      </a:r>
                      <a:endParaRPr lang="es-CO" sz="1000" b="0" i="0" u="none" strike="noStrike" dirty="0">
                        <a:solidFill>
                          <a:schemeClr val="accent1">
                            <a:lumMod val="50000"/>
                          </a:schemeClr>
                        </a:solidFill>
                        <a:effectLst/>
                        <a:latin typeface="+mn-lt"/>
                        <a:cs typeface="Arial" panose="020B0604020202020204" pitchFamily="34" charset="0"/>
                      </a:endParaRPr>
                    </a:p>
                  </a:txBody>
                  <a:tcPr marL="9525" marR="9525" marT="9525" marB="0" anchor="ctr"/>
                </a:tc>
                <a:tc>
                  <a:txBody>
                    <a:bodyPr/>
                    <a:lstStyle/>
                    <a:p>
                      <a:pPr algn="r" fontAlgn="ctr"/>
                      <a:r>
                        <a:rPr lang="es-CO" sz="1000" b="0" i="0" u="none" strike="noStrike" dirty="0">
                          <a:solidFill>
                            <a:schemeClr val="accent1">
                              <a:lumMod val="50000"/>
                            </a:schemeClr>
                          </a:solidFill>
                          <a:effectLst/>
                          <a:latin typeface="Calibri" panose="020F0502020204030204" pitchFamily="34" charset="0"/>
                          <a:ea typeface="Calibri" panose="020F0502020204030204" pitchFamily="34" charset="0"/>
                          <a:cs typeface="Calibri" panose="020F0502020204030204" pitchFamily="34" charset="0"/>
                        </a:rPr>
                        <a:t>                      11.270 </a:t>
                      </a:r>
                    </a:p>
                  </a:txBody>
                  <a:tcPr marL="9525" marR="9525" marT="9525" marB="0" anchor="ctr"/>
                </a:tc>
                <a:tc>
                  <a:txBody>
                    <a:bodyPr/>
                    <a:lstStyle/>
                    <a:p>
                      <a:pPr algn="r" fontAlgn="ctr"/>
                      <a:r>
                        <a:rPr lang="es-CO" sz="1000" b="0" i="0" u="none" strike="noStrike" dirty="0">
                          <a:solidFill>
                            <a:schemeClr val="accent1">
                              <a:lumMod val="50000"/>
                            </a:schemeClr>
                          </a:solidFill>
                          <a:effectLst/>
                          <a:latin typeface="Calibri" panose="020F0502020204030204" pitchFamily="34" charset="0"/>
                          <a:ea typeface="Calibri" panose="020F0502020204030204" pitchFamily="34" charset="0"/>
                          <a:cs typeface="Calibri" panose="020F0502020204030204" pitchFamily="34" charset="0"/>
                        </a:rPr>
                        <a:t>                                3.463 </a:t>
                      </a:r>
                    </a:p>
                  </a:txBody>
                  <a:tcPr marL="9525" marR="9525" marT="9525" marB="0" anchor="ctr"/>
                </a:tc>
                <a:tc>
                  <a:txBody>
                    <a:bodyPr/>
                    <a:lstStyle/>
                    <a:p>
                      <a:pPr algn="r" fontAlgn="ctr"/>
                      <a:r>
                        <a:rPr lang="es-CO" sz="1000" b="0" i="0" u="none" strike="noStrike" dirty="0">
                          <a:solidFill>
                            <a:schemeClr val="accent1">
                              <a:lumMod val="50000"/>
                            </a:schemeClr>
                          </a:solidFill>
                          <a:effectLst/>
                          <a:latin typeface="Calibri" panose="020F0502020204030204" pitchFamily="34" charset="0"/>
                          <a:ea typeface="Calibri" panose="020F0502020204030204" pitchFamily="34" charset="0"/>
                          <a:cs typeface="Calibri" panose="020F0502020204030204" pitchFamily="34" charset="0"/>
                        </a:rPr>
                        <a:t>                                 14.732 </a:t>
                      </a:r>
                    </a:p>
                  </a:txBody>
                  <a:tcPr marL="9525" marR="9525" marT="9525" marB="0" anchor="ctr"/>
                </a:tc>
                <a:extLst>
                  <a:ext uri="{0D108BD9-81ED-4DB2-BD59-A6C34878D82A}">
                    <a16:rowId xmlns:a16="http://schemas.microsoft.com/office/drawing/2014/main" val="1225258270"/>
                  </a:ext>
                </a:extLst>
              </a:tr>
              <a:tr h="164744">
                <a:tc>
                  <a:txBody>
                    <a:bodyPr/>
                    <a:lstStyle/>
                    <a:p>
                      <a:pPr algn="l" fontAlgn="ctr"/>
                      <a:r>
                        <a:rPr lang="es-CO" sz="1000" b="0" i="0" u="none" strike="noStrike" dirty="0">
                          <a:solidFill>
                            <a:schemeClr val="accent1">
                              <a:lumMod val="50000"/>
                            </a:schemeClr>
                          </a:solidFill>
                          <a:effectLst/>
                          <a:latin typeface="+mn-lt"/>
                          <a:cs typeface="Arial" panose="020B0604020202020204" pitchFamily="34" charset="0"/>
                        </a:rPr>
                        <a:t>VIGENCIA</a:t>
                      </a:r>
                    </a:p>
                  </a:txBody>
                  <a:tcPr marL="9525" marR="9525" marT="9525" marB="0" anchor="ctr"/>
                </a:tc>
                <a:tc>
                  <a:txBody>
                    <a:bodyPr/>
                    <a:lstStyle/>
                    <a:p>
                      <a:pPr algn="r" fontAlgn="ctr"/>
                      <a:r>
                        <a:rPr lang="es-CO" sz="1000" b="0" i="0" u="none" strike="noStrike">
                          <a:solidFill>
                            <a:schemeClr val="accent1">
                              <a:lumMod val="50000"/>
                            </a:schemeClr>
                          </a:solidFill>
                          <a:effectLst/>
                          <a:latin typeface="Calibri" panose="020F0502020204030204" pitchFamily="34" charset="0"/>
                          <a:ea typeface="Calibri" panose="020F0502020204030204" pitchFamily="34" charset="0"/>
                          <a:cs typeface="Calibri" panose="020F0502020204030204" pitchFamily="34" charset="0"/>
                        </a:rPr>
                        <a:t>                       13.746 </a:t>
                      </a:r>
                      <a:endParaRPr lang="es-CO" sz="1000" b="0" i="0" u="none" strike="noStrike" dirty="0">
                        <a:solidFill>
                          <a:schemeClr val="accent1">
                            <a:lumMod val="50000"/>
                          </a:schemeClr>
                        </a:solidFill>
                        <a:effectLst/>
                        <a:latin typeface="Calibri" panose="020F0502020204030204" pitchFamily="34" charset="0"/>
                        <a:ea typeface="Calibri" panose="020F0502020204030204" pitchFamily="34" charset="0"/>
                        <a:cs typeface="Calibri" panose="020F0502020204030204" pitchFamily="34" charset="0"/>
                      </a:endParaRPr>
                    </a:p>
                  </a:txBody>
                  <a:tcPr marL="9525" marR="9525" marT="9525" marB="0" anchor="ctr"/>
                </a:tc>
                <a:tc>
                  <a:txBody>
                    <a:bodyPr/>
                    <a:lstStyle/>
                    <a:p>
                      <a:pPr algn="r" fontAlgn="ctr"/>
                      <a:r>
                        <a:rPr lang="es-CO" sz="1000" b="0" i="0" u="none" strike="noStrike" dirty="0">
                          <a:solidFill>
                            <a:schemeClr val="accent1">
                              <a:lumMod val="50000"/>
                            </a:schemeClr>
                          </a:solidFill>
                          <a:effectLst/>
                          <a:latin typeface="Calibri" panose="020F0502020204030204" pitchFamily="34" charset="0"/>
                          <a:ea typeface="Calibri" panose="020F0502020204030204" pitchFamily="34" charset="0"/>
                          <a:cs typeface="Calibri" panose="020F0502020204030204" pitchFamily="34" charset="0"/>
                        </a:rPr>
                        <a:t>                                1.110 </a:t>
                      </a:r>
                    </a:p>
                  </a:txBody>
                  <a:tcPr marL="9525" marR="9525" marT="9525" marB="0" anchor="ctr"/>
                </a:tc>
                <a:tc>
                  <a:txBody>
                    <a:bodyPr/>
                    <a:lstStyle/>
                    <a:p>
                      <a:pPr algn="r" fontAlgn="ctr"/>
                      <a:r>
                        <a:rPr lang="es-CO" sz="1000" b="0" i="0" u="none" strike="noStrike" dirty="0">
                          <a:solidFill>
                            <a:schemeClr val="accent1">
                              <a:lumMod val="50000"/>
                            </a:schemeClr>
                          </a:solidFill>
                          <a:effectLst/>
                          <a:latin typeface="Calibri" panose="020F0502020204030204" pitchFamily="34" charset="0"/>
                          <a:ea typeface="Calibri" panose="020F0502020204030204" pitchFamily="34" charset="0"/>
                          <a:cs typeface="Calibri" panose="020F0502020204030204" pitchFamily="34" charset="0"/>
                        </a:rPr>
                        <a:t>                                 14.857 </a:t>
                      </a:r>
                    </a:p>
                  </a:txBody>
                  <a:tcPr marL="9525" marR="9525" marT="9525" marB="0" anchor="ctr"/>
                </a:tc>
                <a:extLst>
                  <a:ext uri="{0D108BD9-81ED-4DB2-BD59-A6C34878D82A}">
                    <a16:rowId xmlns:a16="http://schemas.microsoft.com/office/drawing/2014/main" val="1331612124"/>
                  </a:ext>
                </a:extLst>
              </a:tr>
              <a:tr h="159996">
                <a:tc>
                  <a:txBody>
                    <a:bodyPr/>
                    <a:lstStyle/>
                    <a:p>
                      <a:pPr algn="ctr" rtl="0" fontAlgn="ctr"/>
                      <a:r>
                        <a:rPr lang="es-CO" sz="1000" b="1" u="none" strike="noStrike" dirty="0">
                          <a:solidFill>
                            <a:schemeClr val="accent1">
                              <a:lumMod val="50000"/>
                            </a:schemeClr>
                          </a:solidFill>
                          <a:effectLst/>
                          <a:latin typeface="+mn-lt"/>
                          <a:cs typeface="Arial" panose="020B0604020202020204" pitchFamily="34" charset="0"/>
                        </a:rPr>
                        <a:t>TOTAL</a:t>
                      </a:r>
                      <a:endParaRPr lang="es-CO" sz="1000" b="1" i="0" u="none" strike="noStrike" dirty="0">
                        <a:solidFill>
                          <a:schemeClr val="accent1">
                            <a:lumMod val="50000"/>
                          </a:schemeClr>
                        </a:solidFill>
                        <a:effectLst/>
                        <a:latin typeface="+mn-lt"/>
                        <a:cs typeface="Arial" panose="020B0604020202020204" pitchFamily="34" charset="0"/>
                      </a:endParaRPr>
                    </a:p>
                  </a:txBody>
                  <a:tcPr marL="9525" marR="9525" marT="9525" marB="0" anchor="ctr"/>
                </a:tc>
                <a:tc>
                  <a:txBody>
                    <a:bodyPr/>
                    <a:lstStyle/>
                    <a:p>
                      <a:pPr algn="r" fontAlgn="ctr"/>
                      <a:r>
                        <a:rPr lang="es-CO" sz="1000" b="1" i="0" u="none" strike="noStrike">
                          <a:solidFill>
                            <a:schemeClr val="accent1">
                              <a:lumMod val="50000"/>
                            </a:schemeClr>
                          </a:solidFill>
                          <a:effectLst/>
                          <a:latin typeface="Calibri" panose="020F0502020204030204" pitchFamily="34" charset="0"/>
                          <a:ea typeface="Calibri" panose="020F0502020204030204" pitchFamily="34" charset="0"/>
                          <a:cs typeface="Calibri" panose="020F0502020204030204" pitchFamily="34" charset="0"/>
                        </a:rPr>
                        <a:t>                 25.016 </a:t>
                      </a:r>
                    </a:p>
                  </a:txBody>
                  <a:tcPr marL="9525" marR="9525" marT="9525" marB="0" anchor="ctr"/>
                </a:tc>
                <a:tc>
                  <a:txBody>
                    <a:bodyPr/>
                    <a:lstStyle/>
                    <a:p>
                      <a:pPr algn="r" fontAlgn="ctr"/>
                      <a:r>
                        <a:rPr lang="es-CO" sz="1000" b="1" i="0" u="none" strike="noStrike" dirty="0">
                          <a:solidFill>
                            <a:schemeClr val="accent1">
                              <a:lumMod val="50000"/>
                            </a:schemeClr>
                          </a:solidFill>
                          <a:effectLst/>
                          <a:latin typeface="Calibri" panose="020F0502020204030204" pitchFamily="34" charset="0"/>
                          <a:ea typeface="Calibri" panose="020F0502020204030204" pitchFamily="34" charset="0"/>
                          <a:cs typeface="Calibri" panose="020F0502020204030204" pitchFamily="34" charset="0"/>
                        </a:rPr>
                        <a:t>                   4.573 </a:t>
                      </a:r>
                    </a:p>
                  </a:txBody>
                  <a:tcPr marL="9525" marR="9525" marT="9525" marB="0" anchor="ctr"/>
                </a:tc>
                <a:tc>
                  <a:txBody>
                    <a:bodyPr/>
                    <a:lstStyle/>
                    <a:p>
                      <a:pPr algn="r" fontAlgn="ctr"/>
                      <a:r>
                        <a:rPr lang="es-CO" sz="1000" b="1" i="0" u="none" strike="noStrike" dirty="0">
                          <a:solidFill>
                            <a:schemeClr val="accent1">
                              <a:lumMod val="50000"/>
                            </a:schemeClr>
                          </a:solidFill>
                          <a:effectLst/>
                          <a:latin typeface="Calibri" panose="020F0502020204030204" pitchFamily="34" charset="0"/>
                          <a:ea typeface="Calibri" panose="020F0502020204030204" pitchFamily="34" charset="0"/>
                          <a:cs typeface="Calibri" panose="020F0502020204030204" pitchFamily="34" charset="0"/>
                        </a:rPr>
                        <a:t>                    29.589 </a:t>
                      </a:r>
                    </a:p>
                  </a:txBody>
                  <a:tcPr marL="9525" marR="9525" marT="9525" marB="0" anchor="ctr"/>
                </a:tc>
                <a:extLst>
                  <a:ext uri="{0D108BD9-81ED-4DB2-BD59-A6C34878D82A}">
                    <a16:rowId xmlns:a16="http://schemas.microsoft.com/office/drawing/2014/main" val="1556247795"/>
                  </a:ext>
                </a:extLst>
              </a:tr>
            </a:tbl>
          </a:graphicData>
        </a:graphic>
      </p:graphicFrame>
      <p:sp>
        <p:nvSpPr>
          <p:cNvPr id="10" name="CuadroTexto 9">
            <a:extLst>
              <a:ext uri="{FF2B5EF4-FFF2-40B4-BE49-F238E27FC236}">
                <a16:creationId xmlns:a16="http://schemas.microsoft.com/office/drawing/2014/main" id="{9759F1C5-4E30-45A8-8361-79D8F4352493}"/>
              </a:ext>
            </a:extLst>
          </p:cNvPr>
          <p:cNvSpPr txBox="1"/>
          <p:nvPr/>
        </p:nvSpPr>
        <p:spPr>
          <a:xfrm>
            <a:off x="850900" y="177800"/>
            <a:ext cx="8729663" cy="861774"/>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Total Cartera Por Edad De Mora – Noviembre 2024</a:t>
            </a:r>
            <a:endParaRPr lang="es-CO" sz="1600" b="0" kern="0" dirty="0">
              <a:solidFill>
                <a:schemeClr val="accent1">
                  <a:lumMod val="50000"/>
                </a:schemeClr>
              </a:solidFill>
            </a:endParaRPr>
          </a:p>
        </p:txBody>
      </p:sp>
      <p:graphicFrame>
        <p:nvGraphicFramePr>
          <p:cNvPr id="4" name="Gráfico 3">
            <a:extLst>
              <a:ext uri="{FF2B5EF4-FFF2-40B4-BE49-F238E27FC236}">
                <a16:creationId xmlns:a16="http://schemas.microsoft.com/office/drawing/2014/main" id="{2A6AC9C3-EC73-4A98-B223-63EE19B19C6B}"/>
              </a:ext>
            </a:extLst>
          </p:cNvPr>
          <p:cNvGraphicFramePr>
            <a:graphicFrameLocks noGrp="1"/>
          </p:cNvGraphicFramePr>
          <p:nvPr/>
        </p:nvGraphicFramePr>
        <p:xfrm>
          <a:off x="1767416" y="1365252"/>
          <a:ext cx="8657167" cy="3400232"/>
        </p:xfrm>
        <a:graphic>
          <a:graphicData uri="http://schemas.openxmlformats.org/drawingml/2006/chart">
            <c:chart xmlns:c="http://schemas.openxmlformats.org/drawingml/2006/chart" xmlns:r="http://schemas.openxmlformats.org/officeDocument/2006/relationships" r:id="rId5"/>
          </a:graphicData>
        </a:graphic>
      </p:graphicFrame>
    </p:spTree>
  </p:cSld>
  <p:clrMapOvr>
    <a:masterClrMapping/>
  </p:clrMapOvr>
  <p:transition spd="slow"/>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9957737B-7F6E-4C32-95A6-A5F76C02D8EB}"/>
              </a:ext>
            </a:extLst>
          </p:cNvPr>
          <p:cNvCxnSpPr>
            <a:cxnSpLocks/>
          </p:cNvCxnSpPr>
          <p:nvPr/>
        </p:nvCxnSpPr>
        <p:spPr>
          <a:xfrm>
            <a:off x="88900" y="1125538"/>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66563" name="Imagen 24">
            <a:extLst>
              <a:ext uri="{FF2B5EF4-FFF2-40B4-BE49-F238E27FC236}">
                <a16:creationId xmlns:a16="http://schemas.microsoft.com/office/drawing/2014/main" id="{F16E371B-E56B-4C84-A184-C7450E77E049}"/>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36538" y="157163"/>
            <a:ext cx="933450" cy="8683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6564" name="Imagen 10">
            <a:extLst>
              <a:ext uri="{FF2B5EF4-FFF2-40B4-BE49-F238E27FC236}">
                <a16:creationId xmlns:a16="http://schemas.microsoft.com/office/drawing/2014/main" id="{79069F19-ADE2-4A51-BC6B-1B814450029F}"/>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l="12659" t="17307" r="12910" b="19214"/>
          <a:stretch>
            <a:fillRect/>
          </a:stretch>
        </p:blipFill>
        <p:spPr bwMode="auto">
          <a:xfrm>
            <a:off x="10412413" y="134938"/>
            <a:ext cx="1417637" cy="803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 name="CuadroTexto 10">
            <a:extLst>
              <a:ext uri="{FF2B5EF4-FFF2-40B4-BE49-F238E27FC236}">
                <a16:creationId xmlns:a16="http://schemas.microsoft.com/office/drawing/2014/main" id="{7D1AEED1-EE91-420F-B50C-554D22F44DFA}"/>
              </a:ext>
            </a:extLst>
          </p:cNvPr>
          <p:cNvSpPr txBox="1"/>
          <p:nvPr/>
        </p:nvSpPr>
        <p:spPr>
          <a:xfrm>
            <a:off x="850900" y="177800"/>
            <a:ext cx="8729663" cy="861774"/>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Total Cartera Por Edad De Mora – Noviembre 2024</a:t>
            </a:r>
            <a:endParaRPr lang="es-CO" sz="1600" b="0" kern="0" dirty="0">
              <a:solidFill>
                <a:schemeClr val="accent1">
                  <a:lumMod val="50000"/>
                </a:schemeClr>
              </a:solidFill>
            </a:endParaRPr>
          </a:p>
        </p:txBody>
      </p:sp>
      <p:sp>
        <p:nvSpPr>
          <p:cNvPr id="16" name="CuadroTexto 4">
            <a:extLst>
              <a:ext uri="{FF2B5EF4-FFF2-40B4-BE49-F238E27FC236}">
                <a16:creationId xmlns:a16="http://schemas.microsoft.com/office/drawing/2014/main" id="{71328236-ED46-4CD0-8C5C-256E8382D963}"/>
              </a:ext>
            </a:extLst>
          </p:cNvPr>
          <p:cNvSpPr txBox="1">
            <a:spLocks noChangeArrowheads="1"/>
          </p:cNvSpPr>
          <p:nvPr/>
        </p:nvSpPr>
        <p:spPr bwMode="auto">
          <a:xfrm>
            <a:off x="0" y="6543606"/>
            <a:ext cx="4271962" cy="261610"/>
          </a:xfrm>
          <a:prstGeom prst="rect">
            <a:avLst/>
          </a:prstGeom>
          <a:noFill/>
          <a:ln>
            <a:noFill/>
          </a:ln>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 (Plano Cartera Total)</a:t>
            </a:r>
          </a:p>
        </p:txBody>
      </p:sp>
      <p:sp>
        <p:nvSpPr>
          <p:cNvPr id="2" name="CuadroTexto 1">
            <a:extLst>
              <a:ext uri="{FF2B5EF4-FFF2-40B4-BE49-F238E27FC236}">
                <a16:creationId xmlns:a16="http://schemas.microsoft.com/office/drawing/2014/main" id="{5BADDB94-5104-02A9-18D0-195F68F2BE9C}"/>
              </a:ext>
            </a:extLst>
          </p:cNvPr>
          <p:cNvSpPr txBox="1"/>
          <p:nvPr/>
        </p:nvSpPr>
        <p:spPr>
          <a:xfrm>
            <a:off x="1139826" y="5812610"/>
            <a:ext cx="9926637" cy="553998"/>
          </a:xfrm>
          <a:prstGeom prst="rect">
            <a:avLst/>
          </a:prstGeom>
          <a:noFill/>
        </p:spPr>
        <p:txBody>
          <a:bodyPr lIns="91440" tIns="45720" rIns="91440" bIns="45720" anchor="t">
            <a:spAutoFit/>
          </a:bodyPr>
          <a:lstStyle/>
          <a:p>
            <a:pPr algn="ctr">
              <a:defRPr/>
            </a:pPr>
            <a:r>
              <a:rPr lang="es-ES" sz="1000" dirty="0">
                <a:solidFill>
                  <a:schemeClr val="accent1">
                    <a:lumMod val="50000"/>
                  </a:schemeClr>
                </a:solidFill>
                <a:ea typeface="Calibri"/>
                <a:cs typeface="Arial"/>
              </a:rPr>
              <a:t>*Las cifras presentadas en la gráfica están en millones de pesos, por lo cual se realizó un redondeo a cada cifra de manera simple.</a:t>
            </a:r>
          </a:p>
          <a:p>
            <a:pPr algn="ctr">
              <a:defRPr/>
            </a:pPr>
            <a:r>
              <a:rPr lang="es-MX" sz="1000" dirty="0">
                <a:solidFill>
                  <a:schemeClr val="accent1">
                    <a:lumMod val="50000"/>
                  </a:schemeClr>
                </a:solidFill>
                <a:cs typeface="Arial"/>
              </a:rPr>
              <a:t>*El valor que se relaciona como cartera vigencia corresponde a cobros al usuario que están dentro de su plazo de pago.</a:t>
            </a:r>
            <a:endParaRPr lang="es-ES" sz="1000" dirty="0">
              <a:solidFill>
                <a:schemeClr val="accent1">
                  <a:lumMod val="50000"/>
                </a:schemeClr>
              </a:solidFill>
              <a:cs typeface="Arial"/>
            </a:endParaRPr>
          </a:p>
          <a:p>
            <a:pPr algn="ctr"/>
            <a:r>
              <a:rPr lang="es-ES" sz="1000" dirty="0">
                <a:solidFill>
                  <a:schemeClr val="accent1">
                    <a:lumMod val="50000"/>
                  </a:schemeClr>
                </a:solidFill>
                <a:cs typeface="Arial"/>
              </a:rPr>
              <a:t>*Información del archivo plano de cartera total a corte 30-nov-2024 descargado del SIGAB el 6-dic-2024.</a:t>
            </a:r>
            <a:endParaRPr lang="es-CO" sz="1000" dirty="0">
              <a:solidFill>
                <a:schemeClr val="accent1">
                  <a:lumMod val="50000"/>
                </a:schemeClr>
              </a:solidFill>
              <a:cs typeface="Arial"/>
            </a:endParaRPr>
          </a:p>
        </p:txBody>
      </p:sp>
      <p:graphicFrame>
        <p:nvGraphicFramePr>
          <p:cNvPr id="5" name="Tabla 2">
            <a:extLst>
              <a:ext uri="{FF2B5EF4-FFF2-40B4-BE49-F238E27FC236}">
                <a16:creationId xmlns:a16="http://schemas.microsoft.com/office/drawing/2014/main" id="{52C2EEDA-6F4A-15D5-300E-8127B544E793}"/>
              </a:ext>
            </a:extLst>
          </p:cNvPr>
          <p:cNvGraphicFramePr>
            <a:graphicFrameLocks noGrp="1"/>
          </p:cNvGraphicFramePr>
          <p:nvPr/>
        </p:nvGraphicFramePr>
        <p:xfrm>
          <a:off x="3764568" y="4738007"/>
          <a:ext cx="5404164" cy="906614"/>
        </p:xfrm>
        <a:graphic>
          <a:graphicData uri="http://schemas.openxmlformats.org/drawingml/2006/table">
            <a:tbl>
              <a:tblPr firstRow="1" bandRow="1">
                <a:tableStyleId>{68D230F3-CF80-4859-8CE7-A43EE81993B5}</a:tableStyleId>
              </a:tblPr>
              <a:tblGrid>
                <a:gridCol w="1782392">
                  <a:extLst>
                    <a:ext uri="{9D8B030D-6E8A-4147-A177-3AD203B41FA5}">
                      <a16:colId xmlns:a16="http://schemas.microsoft.com/office/drawing/2014/main" val="986650631"/>
                    </a:ext>
                  </a:extLst>
                </a:gridCol>
                <a:gridCol w="1000144">
                  <a:extLst>
                    <a:ext uri="{9D8B030D-6E8A-4147-A177-3AD203B41FA5}">
                      <a16:colId xmlns:a16="http://schemas.microsoft.com/office/drawing/2014/main" val="2679122248"/>
                    </a:ext>
                  </a:extLst>
                </a:gridCol>
                <a:gridCol w="1245915">
                  <a:extLst>
                    <a:ext uri="{9D8B030D-6E8A-4147-A177-3AD203B41FA5}">
                      <a16:colId xmlns:a16="http://schemas.microsoft.com/office/drawing/2014/main" val="2845050887"/>
                    </a:ext>
                  </a:extLst>
                </a:gridCol>
                <a:gridCol w="1375713">
                  <a:extLst>
                    <a:ext uri="{9D8B030D-6E8A-4147-A177-3AD203B41FA5}">
                      <a16:colId xmlns:a16="http://schemas.microsoft.com/office/drawing/2014/main" val="442746323"/>
                    </a:ext>
                  </a:extLst>
                </a:gridCol>
              </a:tblGrid>
              <a:tr h="322110">
                <a:tc>
                  <a:txBody>
                    <a:bodyPr/>
                    <a:lstStyle/>
                    <a:p>
                      <a:pPr algn="ctr" rtl="0" fontAlgn="ctr"/>
                      <a:r>
                        <a:rPr lang="es-CO" sz="1000" b="1" u="none" strike="noStrike" dirty="0">
                          <a:solidFill>
                            <a:schemeClr val="accent1">
                              <a:lumMod val="50000"/>
                            </a:schemeClr>
                          </a:solidFill>
                          <a:effectLst/>
                          <a:latin typeface="+mn-lt"/>
                          <a:cs typeface="Arial" panose="020B0604020202020204" pitchFamily="34" charset="0"/>
                        </a:rPr>
                        <a:t>CARTERA</a:t>
                      </a:r>
                      <a:endParaRPr lang="es-CO" sz="1000" b="1" i="0" u="none" strike="noStrike" dirty="0">
                        <a:solidFill>
                          <a:schemeClr val="accent1">
                            <a:lumMod val="50000"/>
                          </a:schemeClr>
                        </a:solidFill>
                        <a:effectLst/>
                        <a:latin typeface="+mn-lt"/>
                        <a:cs typeface="Arial" panose="020B0604020202020204" pitchFamily="34" charset="0"/>
                      </a:endParaRPr>
                    </a:p>
                  </a:txBody>
                  <a:tcPr marL="9525" marR="9525" marT="9525" marB="0" anchor="ctr"/>
                </a:tc>
                <a:tc>
                  <a:txBody>
                    <a:bodyPr/>
                    <a:lstStyle/>
                    <a:p>
                      <a:pPr algn="ctr" rtl="0" fontAlgn="ctr"/>
                      <a:r>
                        <a:rPr lang="es-CO" sz="1000" b="1" u="none" strike="noStrike" dirty="0">
                          <a:solidFill>
                            <a:schemeClr val="accent1">
                              <a:lumMod val="50000"/>
                            </a:schemeClr>
                          </a:solidFill>
                          <a:effectLst/>
                          <a:latin typeface="+mn-lt"/>
                          <a:cs typeface="Arial" panose="020B0604020202020204" pitchFamily="34" charset="0"/>
                        </a:rPr>
                        <a:t>FACT. CONJUNTA</a:t>
                      </a:r>
                      <a:endParaRPr lang="es-CO" sz="1000" b="1" i="0" u="none" strike="noStrike" dirty="0">
                        <a:solidFill>
                          <a:schemeClr val="accent1">
                            <a:lumMod val="50000"/>
                          </a:schemeClr>
                        </a:solidFill>
                        <a:effectLst/>
                        <a:latin typeface="+mn-lt"/>
                        <a:cs typeface="Arial" panose="020B0604020202020204" pitchFamily="34" charset="0"/>
                      </a:endParaRPr>
                    </a:p>
                  </a:txBody>
                  <a:tcPr marL="9525" marR="9525" marT="9525" marB="0" anchor="ctr"/>
                </a:tc>
                <a:tc>
                  <a:txBody>
                    <a:bodyPr/>
                    <a:lstStyle/>
                    <a:p>
                      <a:pPr algn="ctr" rtl="0" fontAlgn="ctr"/>
                      <a:r>
                        <a:rPr lang="es-CO" sz="1000" b="1" u="none" strike="noStrike" dirty="0">
                          <a:solidFill>
                            <a:schemeClr val="accent1">
                              <a:lumMod val="50000"/>
                            </a:schemeClr>
                          </a:solidFill>
                          <a:effectLst/>
                          <a:latin typeface="+mn-lt"/>
                          <a:cs typeface="Arial" panose="020B0604020202020204" pitchFamily="34" charset="0"/>
                        </a:rPr>
                        <a:t>FACT. </a:t>
                      </a:r>
                    </a:p>
                    <a:p>
                      <a:pPr algn="ctr" rtl="0" fontAlgn="ctr"/>
                      <a:r>
                        <a:rPr lang="es-CO" sz="1000" b="1" u="none" strike="noStrike" dirty="0">
                          <a:solidFill>
                            <a:schemeClr val="accent1">
                              <a:lumMod val="50000"/>
                            </a:schemeClr>
                          </a:solidFill>
                          <a:effectLst/>
                          <a:latin typeface="+mn-lt"/>
                          <a:cs typeface="Arial" panose="020B0604020202020204" pitchFamily="34" charset="0"/>
                        </a:rPr>
                        <a:t>DIRECTA</a:t>
                      </a:r>
                      <a:endParaRPr lang="es-CO" sz="1000" b="1" i="0" u="none" strike="noStrike" dirty="0">
                        <a:solidFill>
                          <a:schemeClr val="accent1">
                            <a:lumMod val="50000"/>
                          </a:schemeClr>
                        </a:solidFill>
                        <a:effectLst/>
                        <a:latin typeface="+mn-lt"/>
                        <a:cs typeface="Arial" panose="020B0604020202020204" pitchFamily="34" charset="0"/>
                      </a:endParaRPr>
                    </a:p>
                  </a:txBody>
                  <a:tcPr marL="9525" marR="9525" marT="9525" marB="0" anchor="ctr"/>
                </a:tc>
                <a:tc>
                  <a:txBody>
                    <a:bodyPr/>
                    <a:lstStyle/>
                    <a:p>
                      <a:pPr algn="ctr" rtl="0" fontAlgn="ctr"/>
                      <a:r>
                        <a:rPr lang="es-CO" sz="1000" b="1" u="none" strike="noStrike" dirty="0">
                          <a:solidFill>
                            <a:schemeClr val="accent1">
                              <a:lumMod val="50000"/>
                            </a:schemeClr>
                          </a:solidFill>
                          <a:effectLst/>
                          <a:latin typeface="+mn-lt"/>
                          <a:cs typeface="Arial" panose="020B0604020202020204" pitchFamily="34" charset="0"/>
                        </a:rPr>
                        <a:t>TOTAL</a:t>
                      </a:r>
                      <a:br>
                        <a:rPr lang="es-CO" sz="1000" b="1" u="none" strike="noStrike" dirty="0">
                          <a:solidFill>
                            <a:schemeClr val="accent1">
                              <a:lumMod val="50000"/>
                            </a:schemeClr>
                          </a:solidFill>
                          <a:effectLst/>
                          <a:latin typeface="+mn-lt"/>
                          <a:cs typeface="Arial" panose="020B0604020202020204" pitchFamily="34" charset="0"/>
                        </a:rPr>
                      </a:br>
                      <a:r>
                        <a:rPr lang="es-CO" sz="1000" b="1" u="none" strike="noStrike" dirty="0">
                          <a:solidFill>
                            <a:schemeClr val="accent1">
                              <a:lumMod val="50000"/>
                            </a:schemeClr>
                          </a:solidFill>
                          <a:effectLst/>
                          <a:latin typeface="+mn-lt"/>
                          <a:cs typeface="Arial" panose="020B0604020202020204" pitchFamily="34" charset="0"/>
                        </a:rPr>
                        <a:t> CARTERA</a:t>
                      </a:r>
                      <a:endParaRPr lang="es-CO" sz="1000" b="1" i="0" u="none" strike="noStrike" dirty="0">
                        <a:solidFill>
                          <a:schemeClr val="accent1">
                            <a:lumMod val="50000"/>
                          </a:schemeClr>
                        </a:solidFill>
                        <a:effectLst/>
                        <a:latin typeface="+mn-lt"/>
                        <a:cs typeface="Arial" panose="020B0604020202020204" pitchFamily="34" charset="0"/>
                      </a:endParaRPr>
                    </a:p>
                  </a:txBody>
                  <a:tcPr marL="9525" marR="9525" marT="9525" marB="0" anchor="ctr"/>
                </a:tc>
                <a:extLst>
                  <a:ext uri="{0D108BD9-81ED-4DB2-BD59-A6C34878D82A}">
                    <a16:rowId xmlns:a16="http://schemas.microsoft.com/office/drawing/2014/main" val="4194083131"/>
                  </a:ext>
                </a:extLst>
              </a:tr>
              <a:tr h="260654">
                <a:tc>
                  <a:txBody>
                    <a:bodyPr/>
                    <a:lstStyle/>
                    <a:p>
                      <a:pPr algn="l" fontAlgn="ctr"/>
                      <a:r>
                        <a:rPr lang="es-CO" sz="1000" u="none" strike="noStrike" dirty="0">
                          <a:solidFill>
                            <a:schemeClr val="accent1">
                              <a:lumMod val="50000"/>
                            </a:schemeClr>
                          </a:solidFill>
                          <a:effectLst/>
                          <a:latin typeface="+mn-lt"/>
                          <a:cs typeface="Arial" panose="020B0604020202020204" pitchFamily="34" charset="0"/>
                        </a:rPr>
                        <a:t>VENCIDA</a:t>
                      </a:r>
                      <a:endParaRPr lang="es-CO" sz="1000" b="0" i="0" u="none" strike="noStrike" dirty="0">
                        <a:solidFill>
                          <a:schemeClr val="accent1">
                            <a:lumMod val="50000"/>
                          </a:schemeClr>
                        </a:solidFill>
                        <a:effectLst/>
                        <a:latin typeface="+mn-lt"/>
                        <a:cs typeface="Arial" panose="020B0604020202020204" pitchFamily="34" charset="0"/>
                      </a:endParaRPr>
                    </a:p>
                  </a:txBody>
                  <a:tcPr marL="9525" marR="9525" marT="9525" marB="0" anchor="ctr"/>
                </a:tc>
                <a:tc>
                  <a:txBody>
                    <a:bodyPr/>
                    <a:lstStyle/>
                    <a:p>
                      <a:pPr marL="0" algn="r" defTabSz="914400" rtl="0" eaLnBrk="1" fontAlgn="ctr" latinLnBrk="0" hangingPunct="1"/>
                      <a:r>
                        <a:rPr lang="es-MX" sz="1000" u="none" strike="noStrike" kern="1200" dirty="0">
                          <a:solidFill>
                            <a:schemeClr val="accent1">
                              <a:lumMod val="50000"/>
                            </a:schemeClr>
                          </a:solidFill>
                          <a:effectLst/>
                          <a:latin typeface="+mn-lt"/>
                          <a:ea typeface="+mn-ea"/>
                          <a:cs typeface="Arial" panose="020B0604020202020204" pitchFamily="34" charset="0"/>
                        </a:rPr>
                        <a:t>16.759</a:t>
                      </a:r>
                      <a:endParaRPr lang="es-CO" sz="1000" u="none" strike="noStrike" kern="1200" dirty="0">
                        <a:solidFill>
                          <a:schemeClr val="accent1">
                            <a:lumMod val="50000"/>
                          </a:schemeClr>
                        </a:solidFill>
                        <a:effectLst/>
                        <a:latin typeface="+mn-lt"/>
                        <a:ea typeface="+mn-ea"/>
                        <a:cs typeface="Arial" panose="020B0604020202020204" pitchFamily="34" charset="0"/>
                      </a:endParaRPr>
                    </a:p>
                  </a:txBody>
                  <a:tcPr marL="0" marR="0" marT="0" marB="0" anchor="ctr"/>
                </a:tc>
                <a:tc>
                  <a:txBody>
                    <a:bodyPr/>
                    <a:lstStyle/>
                    <a:p>
                      <a:pPr marL="0" algn="r" defTabSz="914400" rtl="0" eaLnBrk="1" fontAlgn="ctr" latinLnBrk="0" hangingPunct="1"/>
                      <a:r>
                        <a:rPr lang="es-MX" sz="1000" u="none" strike="noStrike" kern="1200" dirty="0">
                          <a:solidFill>
                            <a:schemeClr val="accent1">
                              <a:lumMod val="50000"/>
                            </a:schemeClr>
                          </a:solidFill>
                          <a:effectLst/>
                          <a:latin typeface="+mn-lt"/>
                          <a:ea typeface="+mn-ea"/>
                          <a:cs typeface="Arial" panose="020B0604020202020204" pitchFamily="34" charset="0"/>
                        </a:rPr>
                        <a:t>11.491</a:t>
                      </a:r>
                      <a:endParaRPr lang="es-CO" sz="1000" u="none" strike="noStrike" kern="1200" dirty="0">
                        <a:solidFill>
                          <a:schemeClr val="accent1">
                            <a:lumMod val="50000"/>
                          </a:schemeClr>
                        </a:solidFill>
                        <a:effectLst/>
                        <a:latin typeface="+mn-lt"/>
                        <a:ea typeface="+mn-ea"/>
                        <a:cs typeface="Arial" panose="020B0604020202020204" pitchFamily="34" charset="0"/>
                      </a:endParaRPr>
                    </a:p>
                  </a:txBody>
                  <a:tcPr marL="0" marR="0" marT="0" marB="0" anchor="ctr"/>
                </a:tc>
                <a:tc>
                  <a:txBody>
                    <a:bodyPr/>
                    <a:lstStyle/>
                    <a:p>
                      <a:pPr marL="0" algn="r" defTabSz="914400" rtl="0" eaLnBrk="1" fontAlgn="ctr" latinLnBrk="0" hangingPunct="1"/>
                      <a:r>
                        <a:rPr lang="es-MX" sz="1000" u="none" strike="noStrike" kern="1200" dirty="0">
                          <a:solidFill>
                            <a:schemeClr val="accent1">
                              <a:lumMod val="50000"/>
                            </a:schemeClr>
                          </a:solidFill>
                          <a:effectLst/>
                          <a:latin typeface="+mn-lt"/>
                          <a:ea typeface="+mn-ea"/>
                          <a:cs typeface="Arial" panose="020B0604020202020204" pitchFamily="34" charset="0"/>
                        </a:rPr>
                        <a:t>28.250</a:t>
                      </a:r>
                      <a:endParaRPr lang="es-CO" sz="1000" u="none" strike="noStrike" kern="1200" dirty="0">
                        <a:solidFill>
                          <a:schemeClr val="accent1">
                            <a:lumMod val="50000"/>
                          </a:schemeClr>
                        </a:solidFill>
                        <a:effectLst/>
                        <a:latin typeface="+mn-lt"/>
                        <a:ea typeface="+mn-ea"/>
                        <a:cs typeface="Arial" panose="020B0604020202020204" pitchFamily="34" charset="0"/>
                      </a:endParaRPr>
                    </a:p>
                  </a:txBody>
                  <a:tcPr marL="0" marR="0" marT="0" marB="0" anchor="ctr"/>
                </a:tc>
                <a:extLst>
                  <a:ext uri="{0D108BD9-81ED-4DB2-BD59-A6C34878D82A}">
                    <a16:rowId xmlns:a16="http://schemas.microsoft.com/office/drawing/2014/main" val="1225258270"/>
                  </a:ext>
                </a:extLst>
              </a:tr>
              <a:tr h="151267">
                <a:tc>
                  <a:txBody>
                    <a:bodyPr/>
                    <a:lstStyle/>
                    <a:p>
                      <a:pPr algn="l" fontAlgn="ctr"/>
                      <a:r>
                        <a:rPr lang="es-CO" sz="1000" b="0" i="0" u="none" strike="noStrike" dirty="0">
                          <a:solidFill>
                            <a:schemeClr val="accent1">
                              <a:lumMod val="50000"/>
                            </a:schemeClr>
                          </a:solidFill>
                          <a:effectLst/>
                          <a:latin typeface="+mn-lt"/>
                          <a:cs typeface="Arial" panose="020B0604020202020204" pitchFamily="34" charset="0"/>
                        </a:rPr>
                        <a:t>VIGENCIA</a:t>
                      </a:r>
                    </a:p>
                  </a:txBody>
                  <a:tcPr marL="9525" marR="9525" marT="9525" marB="0" anchor="ctr"/>
                </a:tc>
                <a:tc>
                  <a:txBody>
                    <a:bodyPr/>
                    <a:lstStyle/>
                    <a:p>
                      <a:pPr marL="0" algn="r" defTabSz="914400" rtl="0" eaLnBrk="1" fontAlgn="ctr" latinLnBrk="0" hangingPunct="1"/>
                      <a:r>
                        <a:rPr lang="es-MX" sz="1000" u="none" strike="noStrike" kern="1200" dirty="0">
                          <a:solidFill>
                            <a:schemeClr val="accent1">
                              <a:lumMod val="50000"/>
                            </a:schemeClr>
                          </a:solidFill>
                          <a:effectLst/>
                          <a:latin typeface="+mn-lt"/>
                          <a:ea typeface="+mn-ea"/>
                          <a:cs typeface="Arial" panose="020B0604020202020204" pitchFamily="34" charset="0"/>
                        </a:rPr>
                        <a:t>25.570</a:t>
                      </a:r>
                      <a:endParaRPr lang="es-CO" sz="1000" u="none" strike="noStrike" kern="1200" dirty="0">
                        <a:solidFill>
                          <a:schemeClr val="accent1">
                            <a:lumMod val="50000"/>
                          </a:schemeClr>
                        </a:solidFill>
                        <a:effectLst/>
                        <a:latin typeface="+mn-lt"/>
                        <a:ea typeface="+mn-ea"/>
                        <a:cs typeface="Arial" panose="020B0604020202020204" pitchFamily="34" charset="0"/>
                      </a:endParaRPr>
                    </a:p>
                  </a:txBody>
                  <a:tcPr marL="0" marR="0" marT="0" marB="0" anchor="ctr"/>
                </a:tc>
                <a:tc>
                  <a:txBody>
                    <a:bodyPr/>
                    <a:lstStyle/>
                    <a:p>
                      <a:pPr marL="0" algn="r" defTabSz="914400" rtl="0" eaLnBrk="1" fontAlgn="ctr" latinLnBrk="0" hangingPunct="1"/>
                      <a:r>
                        <a:rPr lang="es-MX" sz="1000" u="none" strike="noStrike" kern="1200" dirty="0">
                          <a:solidFill>
                            <a:schemeClr val="accent1">
                              <a:lumMod val="50000"/>
                            </a:schemeClr>
                          </a:solidFill>
                          <a:effectLst/>
                          <a:latin typeface="+mn-lt"/>
                          <a:ea typeface="+mn-ea"/>
                          <a:cs typeface="Arial" panose="020B0604020202020204" pitchFamily="34" charset="0"/>
                        </a:rPr>
                        <a:t>1.870</a:t>
                      </a:r>
                      <a:endParaRPr lang="es-CO" sz="1000" u="none" strike="noStrike" kern="1200" dirty="0">
                        <a:solidFill>
                          <a:schemeClr val="accent1">
                            <a:lumMod val="50000"/>
                          </a:schemeClr>
                        </a:solidFill>
                        <a:effectLst/>
                        <a:latin typeface="+mn-lt"/>
                        <a:ea typeface="+mn-ea"/>
                        <a:cs typeface="Arial" panose="020B0604020202020204" pitchFamily="34" charset="0"/>
                      </a:endParaRPr>
                    </a:p>
                  </a:txBody>
                  <a:tcPr marL="0" marR="0" marT="0" marB="0" anchor="ctr"/>
                </a:tc>
                <a:tc>
                  <a:txBody>
                    <a:bodyPr/>
                    <a:lstStyle/>
                    <a:p>
                      <a:pPr marL="0" algn="r" defTabSz="914400" rtl="0" eaLnBrk="1" fontAlgn="ctr" latinLnBrk="0" hangingPunct="1"/>
                      <a:r>
                        <a:rPr lang="es-MX" sz="1000" u="none" strike="noStrike" kern="1200" dirty="0">
                          <a:solidFill>
                            <a:schemeClr val="accent1">
                              <a:lumMod val="50000"/>
                            </a:schemeClr>
                          </a:solidFill>
                          <a:effectLst/>
                          <a:latin typeface="+mn-lt"/>
                          <a:ea typeface="+mn-ea"/>
                          <a:cs typeface="Arial" panose="020B0604020202020204" pitchFamily="34" charset="0"/>
                        </a:rPr>
                        <a:t>27.440</a:t>
                      </a:r>
                      <a:endParaRPr lang="es-CO" sz="1000" u="none" strike="noStrike" kern="1200" dirty="0">
                        <a:solidFill>
                          <a:schemeClr val="accent1">
                            <a:lumMod val="50000"/>
                          </a:schemeClr>
                        </a:solidFill>
                        <a:effectLst/>
                        <a:latin typeface="+mn-lt"/>
                        <a:ea typeface="+mn-ea"/>
                        <a:cs typeface="Arial" panose="020B0604020202020204" pitchFamily="34" charset="0"/>
                      </a:endParaRPr>
                    </a:p>
                  </a:txBody>
                  <a:tcPr marL="0" marR="0" marT="0" marB="0" anchor="ctr"/>
                </a:tc>
                <a:extLst>
                  <a:ext uri="{0D108BD9-81ED-4DB2-BD59-A6C34878D82A}">
                    <a16:rowId xmlns:a16="http://schemas.microsoft.com/office/drawing/2014/main" val="1331612124"/>
                  </a:ext>
                </a:extLst>
              </a:tr>
              <a:tr h="151267">
                <a:tc>
                  <a:txBody>
                    <a:bodyPr/>
                    <a:lstStyle/>
                    <a:p>
                      <a:pPr algn="ctr" rtl="0" fontAlgn="ctr"/>
                      <a:r>
                        <a:rPr lang="es-CO" sz="1000" b="1" u="none" strike="noStrike" dirty="0">
                          <a:solidFill>
                            <a:schemeClr val="accent1">
                              <a:lumMod val="50000"/>
                            </a:schemeClr>
                          </a:solidFill>
                          <a:effectLst/>
                          <a:latin typeface="+mn-lt"/>
                          <a:cs typeface="Arial" panose="020B0604020202020204" pitchFamily="34" charset="0"/>
                        </a:rPr>
                        <a:t>TOTAL</a:t>
                      </a:r>
                      <a:endParaRPr lang="es-CO" sz="1000" b="1" i="0" u="none" strike="noStrike" dirty="0">
                        <a:solidFill>
                          <a:schemeClr val="accent1">
                            <a:lumMod val="50000"/>
                          </a:schemeClr>
                        </a:solidFill>
                        <a:effectLst/>
                        <a:latin typeface="+mn-lt"/>
                        <a:cs typeface="Arial" panose="020B0604020202020204" pitchFamily="34" charset="0"/>
                      </a:endParaRPr>
                    </a:p>
                  </a:txBody>
                  <a:tcPr marL="9525" marR="9525" marT="9525" marB="0" anchor="ctr"/>
                </a:tc>
                <a:tc>
                  <a:txBody>
                    <a:bodyPr/>
                    <a:lstStyle/>
                    <a:p>
                      <a:pPr marL="0" algn="r" defTabSz="914400" rtl="0" eaLnBrk="1" fontAlgn="ctr" latinLnBrk="0" hangingPunct="1"/>
                      <a:r>
                        <a:rPr lang="es-MX" sz="1000" b="1" u="none" strike="noStrike" kern="1200" dirty="0">
                          <a:solidFill>
                            <a:schemeClr val="accent1">
                              <a:lumMod val="50000"/>
                            </a:schemeClr>
                          </a:solidFill>
                          <a:effectLst/>
                          <a:latin typeface="+mn-lt"/>
                          <a:ea typeface="+mn-ea"/>
                          <a:cs typeface="Arial" panose="020B0604020202020204" pitchFamily="34" charset="0"/>
                        </a:rPr>
                        <a:t>42.329</a:t>
                      </a:r>
                      <a:endParaRPr lang="es-CO" sz="1000" b="1" u="none" strike="noStrike" kern="1200" dirty="0">
                        <a:solidFill>
                          <a:schemeClr val="accent1">
                            <a:lumMod val="50000"/>
                          </a:schemeClr>
                        </a:solidFill>
                        <a:effectLst/>
                        <a:latin typeface="+mn-lt"/>
                        <a:ea typeface="+mn-ea"/>
                        <a:cs typeface="Arial" panose="020B0604020202020204" pitchFamily="34" charset="0"/>
                      </a:endParaRPr>
                    </a:p>
                  </a:txBody>
                  <a:tcPr marL="0" marR="0" marT="0" marB="0" anchor="ctr"/>
                </a:tc>
                <a:tc>
                  <a:txBody>
                    <a:bodyPr/>
                    <a:lstStyle/>
                    <a:p>
                      <a:pPr marL="0" algn="r" defTabSz="914400" rtl="0" eaLnBrk="1" fontAlgn="ctr" latinLnBrk="0" hangingPunct="1"/>
                      <a:r>
                        <a:rPr lang="es-MX" sz="1000" b="1" u="none" strike="noStrike" kern="1200" dirty="0">
                          <a:solidFill>
                            <a:schemeClr val="accent1">
                              <a:lumMod val="50000"/>
                            </a:schemeClr>
                          </a:solidFill>
                          <a:effectLst/>
                          <a:latin typeface="+mn-lt"/>
                          <a:ea typeface="+mn-ea"/>
                          <a:cs typeface="Arial" panose="020B0604020202020204" pitchFamily="34" charset="0"/>
                        </a:rPr>
                        <a:t>13.362</a:t>
                      </a:r>
                      <a:endParaRPr lang="es-CO" sz="1000" b="1" u="none" strike="noStrike" kern="1200" dirty="0">
                        <a:solidFill>
                          <a:schemeClr val="accent1">
                            <a:lumMod val="50000"/>
                          </a:schemeClr>
                        </a:solidFill>
                        <a:effectLst/>
                        <a:latin typeface="+mn-lt"/>
                        <a:ea typeface="+mn-ea"/>
                        <a:cs typeface="Arial" panose="020B0604020202020204" pitchFamily="34" charset="0"/>
                      </a:endParaRPr>
                    </a:p>
                  </a:txBody>
                  <a:tcPr marL="0" marR="0" marT="0" marB="0" anchor="ctr"/>
                </a:tc>
                <a:tc>
                  <a:txBody>
                    <a:bodyPr/>
                    <a:lstStyle/>
                    <a:p>
                      <a:pPr marL="0" algn="r" defTabSz="914400" rtl="0" eaLnBrk="1" fontAlgn="ctr" latinLnBrk="0" hangingPunct="1"/>
                      <a:r>
                        <a:rPr lang="es-MX" sz="1000" b="1" u="none" strike="noStrike" kern="1200" dirty="0">
                          <a:solidFill>
                            <a:schemeClr val="accent1">
                              <a:lumMod val="50000"/>
                            </a:schemeClr>
                          </a:solidFill>
                          <a:effectLst/>
                          <a:latin typeface="+mn-lt"/>
                          <a:ea typeface="+mn-ea"/>
                          <a:cs typeface="Arial" panose="020B0604020202020204" pitchFamily="34" charset="0"/>
                        </a:rPr>
                        <a:t>55.690</a:t>
                      </a:r>
                      <a:endParaRPr lang="es-CO" sz="1000" b="1" u="none" strike="noStrike" kern="1200" dirty="0">
                        <a:solidFill>
                          <a:schemeClr val="accent1">
                            <a:lumMod val="50000"/>
                          </a:schemeClr>
                        </a:solidFill>
                        <a:effectLst/>
                        <a:latin typeface="+mn-lt"/>
                        <a:ea typeface="+mn-ea"/>
                        <a:cs typeface="Arial" panose="020B0604020202020204" pitchFamily="34" charset="0"/>
                      </a:endParaRPr>
                    </a:p>
                  </a:txBody>
                  <a:tcPr marL="0" marR="0" marT="0" marB="0" anchor="ctr"/>
                </a:tc>
                <a:extLst>
                  <a:ext uri="{0D108BD9-81ED-4DB2-BD59-A6C34878D82A}">
                    <a16:rowId xmlns:a16="http://schemas.microsoft.com/office/drawing/2014/main" val="1556247795"/>
                  </a:ext>
                </a:extLst>
              </a:tr>
            </a:tbl>
          </a:graphicData>
        </a:graphic>
      </p:graphicFrame>
      <p:graphicFrame>
        <p:nvGraphicFramePr>
          <p:cNvPr id="6" name="Gráfico 5">
            <a:extLst>
              <a:ext uri="{FF2B5EF4-FFF2-40B4-BE49-F238E27FC236}">
                <a16:creationId xmlns:a16="http://schemas.microsoft.com/office/drawing/2014/main" id="{F941AF36-24AA-47CF-AA3B-43536C702F99}"/>
              </a:ext>
            </a:extLst>
          </p:cNvPr>
          <p:cNvGraphicFramePr>
            <a:graphicFrameLocks noGrp="1"/>
          </p:cNvGraphicFramePr>
          <p:nvPr/>
        </p:nvGraphicFramePr>
        <p:xfrm>
          <a:off x="1448554" y="1412352"/>
          <a:ext cx="9153054" cy="3231838"/>
        </p:xfrm>
        <a:graphic>
          <a:graphicData uri="http://schemas.openxmlformats.org/drawingml/2006/chart">
            <c:chart xmlns:c="http://schemas.openxmlformats.org/drawingml/2006/chart" xmlns:r="http://schemas.openxmlformats.org/officeDocument/2006/relationships" r:id="rId5"/>
          </a:graphicData>
        </a:graphic>
      </p:graphicFrame>
    </p:spTree>
  </p:cSld>
  <p:clrMapOvr>
    <a:masterClrMapping/>
  </p:clrMapOvr>
  <p:transition spd="slow"/>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F6EBA766-BE22-4A50-99E2-748E24C9AD62}"/>
              </a:ext>
            </a:extLst>
          </p:cNvPr>
          <p:cNvCxnSpPr>
            <a:cxnSpLocks/>
          </p:cNvCxnSpPr>
          <p:nvPr/>
        </p:nvCxnSpPr>
        <p:spPr>
          <a:xfrm>
            <a:off x="88900" y="1049338"/>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68611" name="Imagen 24">
            <a:extLst>
              <a:ext uri="{FF2B5EF4-FFF2-40B4-BE49-F238E27FC236}">
                <a16:creationId xmlns:a16="http://schemas.microsoft.com/office/drawing/2014/main" id="{D21896DB-8431-471E-A3E9-6A2623FE48E8}"/>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438150" y="103188"/>
            <a:ext cx="847725" cy="790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6" name="CuadroTexto 15">
            <a:extLst>
              <a:ext uri="{FF2B5EF4-FFF2-40B4-BE49-F238E27FC236}">
                <a16:creationId xmlns:a16="http://schemas.microsoft.com/office/drawing/2014/main" id="{47292A56-875F-4D4A-897C-6AA740776EF6}"/>
              </a:ext>
            </a:extLst>
          </p:cNvPr>
          <p:cNvSpPr txBox="1"/>
          <p:nvPr/>
        </p:nvSpPr>
        <p:spPr>
          <a:xfrm>
            <a:off x="1285875" y="119063"/>
            <a:ext cx="8799513" cy="861774"/>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Total Cartera Por Edad De Mora – Noviembre 2024</a:t>
            </a:r>
            <a:endParaRPr lang="es-CO" sz="1600" b="0" kern="0" dirty="0">
              <a:solidFill>
                <a:schemeClr val="accent1">
                  <a:lumMod val="50000"/>
                </a:schemeClr>
              </a:solidFill>
            </a:endParaRPr>
          </a:p>
        </p:txBody>
      </p:sp>
      <p:sp>
        <p:nvSpPr>
          <p:cNvPr id="15" name="CuadroTexto 4">
            <a:extLst>
              <a:ext uri="{FF2B5EF4-FFF2-40B4-BE49-F238E27FC236}">
                <a16:creationId xmlns:a16="http://schemas.microsoft.com/office/drawing/2014/main" id="{E83BD834-822B-4D5B-91C3-7D007DC166F1}"/>
              </a:ext>
            </a:extLst>
          </p:cNvPr>
          <p:cNvSpPr txBox="1">
            <a:spLocks noChangeArrowheads="1"/>
          </p:cNvSpPr>
          <p:nvPr/>
        </p:nvSpPr>
        <p:spPr bwMode="auto">
          <a:xfrm>
            <a:off x="0" y="6581001"/>
            <a:ext cx="4271962" cy="261610"/>
          </a:xfrm>
          <a:prstGeom prst="rect">
            <a:avLst/>
          </a:prstGeom>
          <a:noFill/>
          <a:ln>
            <a:noFill/>
          </a:ln>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 (Plano Cartera Total)</a:t>
            </a:r>
          </a:p>
        </p:txBody>
      </p:sp>
      <p:grpSp>
        <p:nvGrpSpPr>
          <p:cNvPr id="19" name="Grupo 18">
            <a:extLst>
              <a:ext uri="{FF2B5EF4-FFF2-40B4-BE49-F238E27FC236}">
                <a16:creationId xmlns:a16="http://schemas.microsoft.com/office/drawing/2014/main" id="{59BC85CE-6CF1-4269-A3E6-2FA81CB84EC5}"/>
              </a:ext>
            </a:extLst>
          </p:cNvPr>
          <p:cNvGrpSpPr/>
          <p:nvPr/>
        </p:nvGrpSpPr>
        <p:grpSpPr>
          <a:xfrm>
            <a:off x="10776303" y="-51375"/>
            <a:ext cx="1077459" cy="989053"/>
            <a:chOff x="10562619" y="1423954"/>
            <a:chExt cx="1280250" cy="1299632"/>
          </a:xfrm>
        </p:grpSpPr>
        <p:pic>
          <p:nvPicPr>
            <p:cNvPr id="20" name="Picture 2">
              <a:extLst>
                <a:ext uri="{FF2B5EF4-FFF2-40B4-BE49-F238E27FC236}">
                  <a16:creationId xmlns:a16="http://schemas.microsoft.com/office/drawing/2014/main" id="{56DD270F-1322-4926-96DC-D24081BFC337}"/>
                </a:ext>
              </a:extLst>
            </p:cNvPr>
            <p:cNvPicPr>
              <a:picLocks noChangeAspect="1" noChangeArrowheads="1"/>
            </p:cNvPicPr>
            <p:nvPr/>
          </p:nvPicPr>
          <p:blipFill rotWithShape="1">
            <a:blip r:embed="rId4" cstate="email">
              <a:extLst>
                <a:ext uri="{28A0092B-C50C-407E-A947-70E740481C1C}">
                  <a14:useLocalDpi xmlns:a14="http://schemas.microsoft.com/office/drawing/2010/main"/>
                </a:ext>
              </a:extLst>
            </a:blip>
            <a:srcRect/>
            <a:stretch/>
          </p:blipFill>
          <p:spPr bwMode="auto">
            <a:xfrm>
              <a:off x="10627933" y="203488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 name="Picture 2">
              <a:extLst>
                <a:ext uri="{FF2B5EF4-FFF2-40B4-BE49-F238E27FC236}">
                  <a16:creationId xmlns:a16="http://schemas.microsoft.com/office/drawing/2014/main" id="{7B1C92BD-3F0A-474A-B9B1-61EFBE3879E8}"/>
                </a:ext>
              </a:extLst>
            </p:cNvPr>
            <p:cNvPicPr>
              <a:picLocks noChangeAspect="1" noChangeArrowheads="1"/>
            </p:cNvPicPr>
            <p:nvPr/>
          </p:nvPicPr>
          <p:blipFill rotWithShape="1">
            <a:blip r:embed="rId5" cstate="email">
              <a:extLst>
                <a:ext uri="{28A0092B-C50C-407E-A947-70E740481C1C}">
                  <a14:useLocalDpi xmlns:a14="http://schemas.microsoft.com/office/drawing/2010/main"/>
                </a:ext>
              </a:extLst>
            </a:blip>
            <a:srcRect/>
            <a:stretch/>
          </p:blipFill>
          <p:spPr bwMode="auto">
            <a:xfrm>
              <a:off x="10562619" y="142395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2" name="CuadroTexto 1">
            <a:extLst>
              <a:ext uri="{FF2B5EF4-FFF2-40B4-BE49-F238E27FC236}">
                <a16:creationId xmlns:a16="http://schemas.microsoft.com/office/drawing/2014/main" id="{2DF0948E-7F81-BFF6-2D6D-85AB859E0261}"/>
              </a:ext>
            </a:extLst>
          </p:cNvPr>
          <p:cNvSpPr txBox="1"/>
          <p:nvPr/>
        </p:nvSpPr>
        <p:spPr>
          <a:xfrm>
            <a:off x="904634" y="5890440"/>
            <a:ext cx="9926637" cy="553998"/>
          </a:xfrm>
          <a:prstGeom prst="rect">
            <a:avLst/>
          </a:prstGeom>
          <a:noFill/>
        </p:spPr>
        <p:txBody>
          <a:bodyPr lIns="91440" tIns="45720" rIns="91440" bIns="45720" anchor="t">
            <a:spAutoFit/>
          </a:bodyPr>
          <a:lstStyle/>
          <a:p>
            <a:pPr algn="ctr">
              <a:defRPr/>
            </a:pPr>
            <a:r>
              <a:rPr lang="es-ES" sz="1000" dirty="0">
                <a:solidFill>
                  <a:schemeClr val="accent1">
                    <a:lumMod val="50000"/>
                  </a:schemeClr>
                </a:solidFill>
                <a:ea typeface="Calibri"/>
                <a:cs typeface="Arial"/>
              </a:rPr>
              <a:t>*Las cifras presentadas en la gráfica están en millones de pesos, por lo cual se realizó un redondeo a cada cifra de manera simple.</a:t>
            </a:r>
          </a:p>
          <a:p>
            <a:pPr algn="ctr">
              <a:defRPr/>
            </a:pPr>
            <a:r>
              <a:rPr lang="es-MX" sz="1000" dirty="0">
                <a:solidFill>
                  <a:schemeClr val="accent1">
                    <a:lumMod val="50000"/>
                  </a:schemeClr>
                </a:solidFill>
                <a:cs typeface="Arial"/>
              </a:rPr>
              <a:t>*El valor que se relaciona como cartera vigencia corresponde a cobros al usuario que están dentro de su plazo de pago.</a:t>
            </a:r>
            <a:endParaRPr lang="es-ES" sz="1000" dirty="0">
              <a:solidFill>
                <a:schemeClr val="accent1">
                  <a:lumMod val="50000"/>
                </a:schemeClr>
              </a:solidFill>
              <a:cs typeface="Arial"/>
            </a:endParaRPr>
          </a:p>
          <a:p>
            <a:pPr algn="ctr"/>
            <a:r>
              <a:rPr lang="es-ES" sz="1000" dirty="0">
                <a:solidFill>
                  <a:schemeClr val="accent1">
                    <a:lumMod val="50000"/>
                  </a:schemeClr>
                </a:solidFill>
                <a:cs typeface="Arial"/>
              </a:rPr>
              <a:t>*Información del archivo plano de cartera total a corte 30-nov-2024 descargado del SIGAB el 6-dic-2024.</a:t>
            </a:r>
            <a:endParaRPr lang="es-CO" sz="1000" dirty="0">
              <a:solidFill>
                <a:schemeClr val="accent1">
                  <a:lumMod val="50000"/>
                </a:schemeClr>
              </a:solidFill>
              <a:cs typeface="Arial"/>
            </a:endParaRPr>
          </a:p>
        </p:txBody>
      </p:sp>
      <p:graphicFrame>
        <p:nvGraphicFramePr>
          <p:cNvPr id="5" name="Tabla 2">
            <a:extLst>
              <a:ext uri="{FF2B5EF4-FFF2-40B4-BE49-F238E27FC236}">
                <a16:creationId xmlns:a16="http://schemas.microsoft.com/office/drawing/2014/main" id="{9895FC5A-A643-FF31-CE2F-17ED81FEB754}"/>
              </a:ext>
            </a:extLst>
          </p:cNvPr>
          <p:cNvGraphicFramePr>
            <a:graphicFrameLocks noGrp="1"/>
          </p:cNvGraphicFramePr>
          <p:nvPr/>
        </p:nvGraphicFramePr>
        <p:xfrm>
          <a:off x="3516426" y="4933121"/>
          <a:ext cx="5301244" cy="847679"/>
        </p:xfrm>
        <a:graphic>
          <a:graphicData uri="http://schemas.openxmlformats.org/drawingml/2006/table">
            <a:tbl>
              <a:tblPr firstRow="1" bandRow="1">
                <a:tableStyleId>{68D230F3-CF80-4859-8CE7-A43EE81993B5}</a:tableStyleId>
              </a:tblPr>
              <a:tblGrid>
                <a:gridCol w="1325311">
                  <a:extLst>
                    <a:ext uri="{9D8B030D-6E8A-4147-A177-3AD203B41FA5}">
                      <a16:colId xmlns:a16="http://schemas.microsoft.com/office/drawing/2014/main" val="429948566"/>
                    </a:ext>
                  </a:extLst>
                </a:gridCol>
                <a:gridCol w="1256080">
                  <a:extLst>
                    <a:ext uri="{9D8B030D-6E8A-4147-A177-3AD203B41FA5}">
                      <a16:colId xmlns:a16="http://schemas.microsoft.com/office/drawing/2014/main" val="361932466"/>
                    </a:ext>
                  </a:extLst>
                </a:gridCol>
                <a:gridCol w="1394542">
                  <a:extLst>
                    <a:ext uri="{9D8B030D-6E8A-4147-A177-3AD203B41FA5}">
                      <a16:colId xmlns:a16="http://schemas.microsoft.com/office/drawing/2014/main" val="4134308282"/>
                    </a:ext>
                  </a:extLst>
                </a:gridCol>
                <a:gridCol w="1325311">
                  <a:extLst>
                    <a:ext uri="{9D8B030D-6E8A-4147-A177-3AD203B41FA5}">
                      <a16:colId xmlns:a16="http://schemas.microsoft.com/office/drawing/2014/main" val="4279298617"/>
                    </a:ext>
                  </a:extLst>
                </a:gridCol>
              </a:tblGrid>
              <a:tr h="331606">
                <a:tc>
                  <a:txBody>
                    <a:bodyPr/>
                    <a:lstStyle/>
                    <a:p>
                      <a:pPr algn="ctr" rtl="0" fontAlgn="ctr"/>
                      <a:r>
                        <a:rPr lang="es-CO" sz="1050" b="1" u="none" strike="noStrike" dirty="0">
                          <a:solidFill>
                            <a:schemeClr val="accent1">
                              <a:lumMod val="50000"/>
                            </a:schemeClr>
                          </a:solidFill>
                          <a:effectLst/>
                          <a:latin typeface="+mn-lt"/>
                          <a:cs typeface="Arial" panose="020B0604020202020204" pitchFamily="34" charset="0"/>
                        </a:rPr>
                        <a:t>CARTERA</a:t>
                      </a:r>
                      <a:endParaRPr lang="es-CO" sz="1050" b="1" i="0" u="none" strike="noStrike" dirty="0">
                        <a:solidFill>
                          <a:schemeClr val="accent1">
                            <a:lumMod val="50000"/>
                          </a:schemeClr>
                        </a:solidFill>
                        <a:effectLst/>
                        <a:latin typeface="+mn-lt"/>
                        <a:cs typeface="Arial" panose="020B0604020202020204" pitchFamily="34" charset="0"/>
                      </a:endParaRPr>
                    </a:p>
                  </a:txBody>
                  <a:tcPr marL="9525" marR="9525" marT="9525" marB="0" anchor="ctr"/>
                </a:tc>
                <a:tc>
                  <a:txBody>
                    <a:bodyPr/>
                    <a:lstStyle/>
                    <a:p>
                      <a:pPr algn="ctr" rtl="0" fontAlgn="ctr"/>
                      <a:r>
                        <a:rPr lang="es-CO" sz="1050" b="1" u="none" strike="noStrike" dirty="0">
                          <a:solidFill>
                            <a:schemeClr val="accent1">
                              <a:lumMod val="50000"/>
                            </a:schemeClr>
                          </a:solidFill>
                          <a:effectLst/>
                          <a:latin typeface="+mn-lt"/>
                          <a:cs typeface="Arial" panose="020B0604020202020204" pitchFamily="34" charset="0"/>
                        </a:rPr>
                        <a:t>FACT.</a:t>
                      </a:r>
                    </a:p>
                    <a:p>
                      <a:pPr algn="ctr" rtl="0" fontAlgn="ctr"/>
                      <a:r>
                        <a:rPr lang="es-CO" sz="1050" b="1" u="none" strike="noStrike" dirty="0">
                          <a:solidFill>
                            <a:schemeClr val="accent1">
                              <a:lumMod val="50000"/>
                            </a:schemeClr>
                          </a:solidFill>
                          <a:effectLst/>
                          <a:latin typeface="+mn-lt"/>
                          <a:cs typeface="Arial" panose="020B0604020202020204" pitchFamily="34" charset="0"/>
                        </a:rPr>
                        <a:t>CONJUNTA</a:t>
                      </a:r>
                      <a:endParaRPr lang="es-CO" sz="1050" b="1" i="0" u="none" strike="noStrike" dirty="0">
                        <a:solidFill>
                          <a:schemeClr val="accent1">
                            <a:lumMod val="50000"/>
                          </a:schemeClr>
                        </a:solidFill>
                        <a:effectLst/>
                        <a:latin typeface="+mn-lt"/>
                        <a:cs typeface="Arial" panose="020B0604020202020204" pitchFamily="34" charset="0"/>
                      </a:endParaRPr>
                    </a:p>
                  </a:txBody>
                  <a:tcPr marL="9525" marR="9525" marT="9525" marB="0" anchor="ctr"/>
                </a:tc>
                <a:tc>
                  <a:txBody>
                    <a:bodyPr/>
                    <a:lstStyle/>
                    <a:p>
                      <a:pPr algn="ctr" rtl="0" fontAlgn="ctr"/>
                      <a:r>
                        <a:rPr lang="es-CO" sz="1050" b="1" u="none" strike="noStrike" dirty="0">
                          <a:solidFill>
                            <a:schemeClr val="accent1">
                              <a:lumMod val="50000"/>
                            </a:schemeClr>
                          </a:solidFill>
                          <a:effectLst/>
                          <a:latin typeface="+mn-lt"/>
                          <a:cs typeface="Arial" panose="020B0604020202020204" pitchFamily="34" charset="0"/>
                        </a:rPr>
                        <a:t>FACT. </a:t>
                      </a:r>
                    </a:p>
                    <a:p>
                      <a:pPr algn="ctr" rtl="0" fontAlgn="ctr"/>
                      <a:r>
                        <a:rPr lang="es-CO" sz="1050" b="1" u="none" strike="noStrike" dirty="0">
                          <a:solidFill>
                            <a:schemeClr val="accent1">
                              <a:lumMod val="50000"/>
                            </a:schemeClr>
                          </a:solidFill>
                          <a:effectLst/>
                          <a:latin typeface="+mn-lt"/>
                          <a:cs typeface="Arial" panose="020B0604020202020204" pitchFamily="34" charset="0"/>
                        </a:rPr>
                        <a:t>DIRECTA</a:t>
                      </a:r>
                      <a:endParaRPr lang="es-CO" sz="1050" b="1" i="0" u="none" strike="noStrike" dirty="0">
                        <a:solidFill>
                          <a:schemeClr val="accent1">
                            <a:lumMod val="50000"/>
                          </a:schemeClr>
                        </a:solidFill>
                        <a:effectLst/>
                        <a:latin typeface="+mn-lt"/>
                        <a:cs typeface="Arial" panose="020B0604020202020204" pitchFamily="34" charset="0"/>
                      </a:endParaRPr>
                    </a:p>
                  </a:txBody>
                  <a:tcPr marL="9525" marR="9525" marT="9525" marB="0" anchor="ctr"/>
                </a:tc>
                <a:tc>
                  <a:txBody>
                    <a:bodyPr/>
                    <a:lstStyle/>
                    <a:p>
                      <a:pPr algn="ctr" rtl="0" fontAlgn="ctr"/>
                      <a:r>
                        <a:rPr lang="es-CO" sz="1050" b="1" u="none" strike="noStrike" dirty="0">
                          <a:solidFill>
                            <a:schemeClr val="accent1">
                              <a:lumMod val="50000"/>
                            </a:schemeClr>
                          </a:solidFill>
                          <a:effectLst/>
                          <a:latin typeface="+mn-lt"/>
                          <a:cs typeface="Arial" panose="020B0604020202020204" pitchFamily="34" charset="0"/>
                        </a:rPr>
                        <a:t>TOTAL</a:t>
                      </a:r>
                      <a:br>
                        <a:rPr lang="es-CO" sz="1050" b="1" u="none" strike="noStrike" dirty="0">
                          <a:solidFill>
                            <a:schemeClr val="accent1">
                              <a:lumMod val="50000"/>
                            </a:schemeClr>
                          </a:solidFill>
                          <a:effectLst/>
                          <a:latin typeface="+mn-lt"/>
                          <a:cs typeface="Arial" panose="020B0604020202020204" pitchFamily="34" charset="0"/>
                        </a:rPr>
                      </a:br>
                      <a:r>
                        <a:rPr lang="es-CO" sz="1050" b="1" u="none" strike="noStrike" dirty="0">
                          <a:solidFill>
                            <a:schemeClr val="accent1">
                              <a:lumMod val="50000"/>
                            </a:schemeClr>
                          </a:solidFill>
                          <a:effectLst/>
                          <a:latin typeface="+mn-lt"/>
                          <a:cs typeface="Arial" panose="020B0604020202020204" pitchFamily="34" charset="0"/>
                        </a:rPr>
                        <a:t> CARTERA</a:t>
                      </a:r>
                      <a:endParaRPr lang="es-CO" sz="1050" b="1" i="0" u="none" strike="noStrike" dirty="0">
                        <a:solidFill>
                          <a:schemeClr val="accent1">
                            <a:lumMod val="50000"/>
                          </a:schemeClr>
                        </a:solidFill>
                        <a:effectLst/>
                        <a:latin typeface="+mn-lt"/>
                        <a:cs typeface="Arial" panose="020B0604020202020204" pitchFamily="34" charset="0"/>
                      </a:endParaRPr>
                    </a:p>
                  </a:txBody>
                  <a:tcPr marL="9525" marR="9525" marT="9525" marB="0" anchor="ctr"/>
                </a:tc>
                <a:extLst>
                  <a:ext uri="{0D108BD9-81ED-4DB2-BD59-A6C34878D82A}">
                    <a16:rowId xmlns:a16="http://schemas.microsoft.com/office/drawing/2014/main" val="949483607"/>
                  </a:ext>
                </a:extLst>
              </a:tr>
              <a:tr h="82734">
                <a:tc>
                  <a:txBody>
                    <a:bodyPr/>
                    <a:lstStyle/>
                    <a:p>
                      <a:pPr algn="l">
                        <a:spcAft>
                          <a:spcPts val="0"/>
                        </a:spcAft>
                      </a:pPr>
                      <a:r>
                        <a:rPr lang="es-CO" sz="1050" b="0" dirty="0">
                          <a:solidFill>
                            <a:schemeClr val="accent1">
                              <a:lumMod val="50000"/>
                            </a:schemeClr>
                          </a:solidFill>
                          <a:effectLst/>
                          <a:latin typeface="+mn-lt"/>
                          <a:ea typeface="Times New Roman"/>
                          <a:cs typeface="Times New Roman"/>
                        </a:rPr>
                        <a:t>VENCIDA</a:t>
                      </a:r>
                    </a:p>
                  </a:txBody>
                  <a:tcPr marL="44450" marR="44450" marT="0" marB="0" anchor="ctr"/>
                </a:tc>
                <a:tc>
                  <a:txBody>
                    <a:bodyPr/>
                    <a:lstStyle/>
                    <a:p>
                      <a:pPr marL="0" algn="r" defTabSz="914400" rtl="0" eaLnBrk="1" fontAlgn="ctr" latinLnBrk="0" hangingPunct="1">
                        <a:spcAft>
                          <a:spcPts val="0"/>
                        </a:spcAft>
                      </a:pPr>
                      <a:r>
                        <a:rPr lang="es-MX" sz="1050" b="0" kern="1200" dirty="0">
                          <a:solidFill>
                            <a:schemeClr val="accent1">
                              <a:lumMod val="50000"/>
                            </a:schemeClr>
                          </a:solidFill>
                          <a:effectLst/>
                          <a:latin typeface="+mn-lt"/>
                          <a:ea typeface="Calibri" panose="020F0502020204030204" pitchFamily="34" charset="0"/>
                          <a:cs typeface="Times New Roman"/>
                        </a:rPr>
                        <a:t>4.824</a:t>
                      </a:r>
                      <a:endParaRPr lang="es-CO" sz="1050" b="0" kern="1200" dirty="0">
                        <a:solidFill>
                          <a:schemeClr val="accent1">
                            <a:lumMod val="50000"/>
                          </a:schemeClr>
                        </a:solidFill>
                        <a:effectLst/>
                        <a:latin typeface="+mn-lt"/>
                        <a:ea typeface="Calibri" panose="020F0502020204030204" pitchFamily="34" charset="0"/>
                        <a:cs typeface="Times New Roman"/>
                      </a:endParaRPr>
                    </a:p>
                  </a:txBody>
                  <a:tcPr marL="9525" marR="9525" marT="9525" marB="0" anchor="ctr"/>
                </a:tc>
                <a:tc>
                  <a:txBody>
                    <a:bodyPr/>
                    <a:lstStyle/>
                    <a:p>
                      <a:pPr marL="0" algn="r" defTabSz="914400" rtl="0" eaLnBrk="1" fontAlgn="ctr" latinLnBrk="0" hangingPunct="1">
                        <a:spcAft>
                          <a:spcPts val="0"/>
                        </a:spcAft>
                      </a:pPr>
                      <a:r>
                        <a:rPr lang="es-MX" sz="1050" b="0" kern="1200" dirty="0">
                          <a:solidFill>
                            <a:schemeClr val="accent1">
                              <a:lumMod val="50000"/>
                            </a:schemeClr>
                          </a:solidFill>
                          <a:effectLst/>
                          <a:latin typeface="+mn-lt"/>
                          <a:ea typeface="Calibri" panose="020F0502020204030204" pitchFamily="34" charset="0"/>
                          <a:cs typeface="Times New Roman"/>
                        </a:rPr>
                        <a:t>1.402</a:t>
                      </a:r>
                      <a:endParaRPr lang="es-CO" sz="1050" b="0" kern="1200" dirty="0">
                        <a:solidFill>
                          <a:schemeClr val="accent1">
                            <a:lumMod val="50000"/>
                          </a:schemeClr>
                        </a:solidFill>
                        <a:effectLst/>
                        <a:latin typeface="+mn-lt"/>
                        <a:ea typeface="Calibri" panose="020F0502020204030204" pitchFamily="34" charset="0"/>
                        <a:cs typeface="Times New Roman"/>
                      </a:endParaRPr>
                    </a:p>
                  </a:txBody>
                  <a:tcPr marL="9525" marR="9525" marT="9525" marB="0" anchor="ctr"/>
                </a:tc>
                <a:tc>
                  <a:txBody>
                    <a:bodyPr/>
                    <a:lstStyle/>
                    <a:p>
                      <a:pPr marL="0" algn="r" defTabSz="914400" rtl="0" eaLnBrk="1" fontAlgn="ctr" latinLnBrk="0" hangingPunct="1">
                        <a:spcAft>
                          <a:spcPts val="0"/>
                        </a:spcAft>
                      </a:pPr>
                      <a:r>
                        <a:rPr lang="es-MX" sz="1050" b="0" kern="1200" dirty="0">
                          <a:solidFill>
                            <a:schemeClr val="accent1">
                              <a:lumMod val="50000"/>
                            </a:schemeClr>
                          </a:solidFill>
                          <a:effectLst/>
                          <a:latin typeface="+mn-lt"/>
                          <a:ea typeface="Calibri" panose="020F0502020204030204" pitchFamily="34" charset="0"/>
                          <a:cs typeface="Times New Roman"/>
                        </a:rPr>
                        <a:t>6.225</a:t>
                      </a:r>
                      <a:endParaRPr lang="es-CO" sz="1050" b="0" kern="1200" dirty="0">
                        <a:solidFill>
                          <a:schemeClr val="accent1">
                            <a:lumMod val="50000"/>
                          </a:schemeClr>
                        </a:solidFill>
                        <a:effectLst/>
                        <a:latin typeface="+mn-lt"/>
                        <a:ea typeface="Calibri" panose="020F0502020204030204" pitchFamily="34" charset="0"/>
                        <a:cs typeface="Times New Roman"/>
                      </a:endParaRPr>
                    </a:p>
                  </a:txBody>
                  <a:tcPr marL="9525" marR="9525" marT="9525" marB="0" anchor="ctr"/>
                </a:tc>
                <a:extLst>
                  <a:ext uri="{0D108BD9-81ED-4DB2-BD59-A6C34878D82A}">
                    <a16:rowId xmlns:a16="http://schemas.microsoft.com/office/drawing/2014/main" val="1451361505"/>
                  </a:ext>
                </a:extLst>
              </a:tr>
              <a:tr h="161679">
                <a:tc>
                  <a:txBody>
                    <a:bodyPr/>
                    <a:lstStyle/>
                    <a:p>
                      <a:pPr algn="l">
                        <a:spcAft>
                          <a:spcPts val="0"/>
                        </a:spcAft>
                      </a:pPr>
                      <a:r>
                        <a:rPr lang="es-CO" sz="1050" b="0" dirty="0">
                          <a:solidFill>
                            <a:schemeClr val="accent1">
                              <a:lumMod val="50000"/>
                            </a:schemeClr>
                          </a:solidFill>
                          <a:effectLst/>
                          <a:latin typeface="+mn-lt"/>
                          <a:ea typeface="Times New Roman"/>
                          <a:cs typeface="Times New Roman"/>
                        </a:rPr>
                        <a:t>VIGENCIA</a:t>
                      </a:r>
                    </a:p>
                  </a:txBody>
                  <a:tcPr marL="44450" marR="44450" marT="0" marB="0" anchor="ctr"/>
                </a:tc>
                <a:tc>
                  <a:txBody>
                    <a:bodyPr/>
                    <a:lstStyle/>
                    <a:p>
                      <a:pPr marL="0" algn="r" defTabSz="914400" rtl="0" eaLnBrk="1" fontAlgn="ctr" latinLnBrk="0" hangingPunct="1">
                        <a:spcAft>
                          <a:spcPts val="0"/>
                        </a:spcAft>
                      </a:pPr>
                      <a:r>
                        <a:rPr lang="es-MX" sz="1050" b="0" kern="1200" dirty="0">
                          <a:solidFill>
                            <a:schemeClr val="accent1">
                              <a:lumMod val="50000"/>
                            </a:schemeClr>
                          </a:solidFill>
                          <a:effectLst/>
                          <a:latin typeface="+mn-lt"/>
                          <a:ea typeface="Calibri" panose="020F0502020204030204" pitchFamily="34" charset="0"/>
                          <a:cs typeface="Times New Roman"/>
                        </a:rPr>
                        <a:t>7.263</a:t>
                      </a:r>
                      <a:endParaRPr lang="es-CO" sz="1050" b="0" kern="1200" dirty="0">
                        <a:solidFill>
                          <a:schemeClr val="accent1">
                            <a:lumMod val="50000"/>
                          </a:schemeClr>
                        </a:solidFill>
                        <a:effectLst/>
                        <a:latin typeface="+mn-lt"/>
                        <a:ea typeface="Calibri" panose="020F0502020204030204" pitchFamily="34" charset="0"/>
                        <a:cs typeface="Times New Roman"/>
                      </a:endParaRPr>
                    </a:p>
                  </a:txBody>
                  <a:tcPr marL="9525" marR="9525" marT="9525" marB="0" anchor="ctr"/>
                </a:tc>
                <a:tc>
                  <a:txBody>
                    <a:bodyPr/>
                    <a:lstStyle/>
                    <a:p>
                      <a:pPr marL="0" algn="r" defTabSz="914400" rtl="0" eaLnBrk="1" fontAlgn="ctr" latinLnBrk="0" hangingPunct="1">
                        <a:spcAft>
                          <a:spcPts val="0"/>
                        </a:spcAft>
                      </a:pPr>
                      <a:r>
                        <a:rPr lang="es-MX" sz="1050" b="0" kern="1200" dirty="0">
                          <a:solidFill>
                            <a:schemeClr val="accent1">
                              <a:lumMod val="50000"/>
                            </a:schemeClr>
                          </a:solidFill>
                          <a:effectLst/>
                          <a:latin typeface="+mn-lt"/>
                          <a:ea typeface="Calibri" panose="020F0502020204030204" pitchFamily="34" charset="0"/>
                          <a:cs typeface="Times New Roman"/>
                        </a:rPr>
                        <a:t>1.407</a:t>
                      </a:r>
                      <a:endParaRPr lang="es-CO" sz="1050" b="0" kern="1200" dirty="0">
                        <a:solidFill>
                          <a:schemeClr val="accent1">
                            <a:lumMod val="50000"/>
                          </a:schemeClr>
                        </a:solidFill>
                        <a:effectLst/>
                        <a:latin typeface="+mn-lt"/>
                        <a:ea typeface="Calibri" panose="020F0502020204030204" pitchFamily="34" charset="0"/>
                        <a:cs typeface="Times New Roman"/>
                      </a:endParaRPr>
                    </a:p>
                  </a:txBody>
                  <a:tcPr marL="9525" marR="9525" marT="9525" marB="0" anchor="ctr"/>
                </a:tc>
                <a:tc>
                  <a:txBody>
                    <a:bodyPr/>
                    <a:lstStyle/>
                    <a:p>
                      <a:pPr marL="0" algn="r" defTabSz="914400" rtl="0" eaLnBrk="1" fontAlgn="ctr" latinLnBrk="0" hangingPunct="1">
                        <a:spcAft>
                          <a:spcPts val="0"/>
                        </a:spcAft>
                      </a:pPr>
                      <a:r>
                        <a:rPr lang="es-MX" sz="1050" b="0" kern="1200" dirty="0">
                          <a:solidFill>
                            <a:schemeClr val="accent1">
                              <a:lumMod val="50000"/>
                            </a:schemeClr>
                          </a:solidFill>
                          <a:effectLst/>
                          <a:latin typeface="+mn-lt"/>
                          <a:ea typeface="Calibri" panose="020F0502020204030204" pitchFamily="34" charset="0"/>
                          <a:cs typeface="Times New Roman"/>
                        </a:rPr>
                        <a:t>8.670</a:t>
                      </a:r>
                      <a:endParaRPr lang="es-CO" sz="1050" b="0" kern="1200" dirty="0">
                        <a:solidFill>
                          <a:schemeClr val="accent1">
                            <a:lumMod val="50000"/>
                          </a:schemeClr>
                        </a:solidFill>
                        <a:effectLst/>
                        <a:latin typeface="+mn-lt"/>
                        <a:ea typeface="Calibri" panose="020F0502020204030204" pitchFamily="34" charset="0"/>
                        <a:cs typeface="Times New Roman"/>
                      </a:endParaRPr>
                    </a:p>
                  </a:txBody>
                  <a:tcPr marL="9525" marR="9525" marT="9525" marB="0" anchor="ctr"/>
                </a:tc>
                <a:extLst>
                  <a:ext uri="{0D108BD9-81ED-4DB2-BD59-A6C34878D82A}">
                    <a16:rowId xmlns:a16="http://schemas.microsoft.com/office/drawing/2014/main" val="3676635808"/>
                  </a:ext>
                </a:extLst>
              </a:tr>
              <a:tr h="176983">
                <a:tc>
                  <a:txBody>
                    <a:bodyPr/>
                    <a:lstStyle/>
                    <a:p>
                      <a:pPr algn="ctr">
                        <a:spcAft>
                          <a:spcPts val="0"/>
                        </a:spcAft>
                      </a:pPr>
                      <a:r>
                        <a:rPr lang="es-CO" sz="1050" b="1" dirty="0">
                          <a:solidFill>
                            <a:schemeClr val="accent1">
                              <a:lumMod val="50000"/>
                            </a:schemeClr>
                          </a:solidFill>
                          <a:effectLst/>
                          <a:latin typeface="+mn-lt"/>
                          <a:ea typeface="Times New Roman"/>
                          <a:cs typeface="Times New Roman"/>
                        </a:rPr>
                        <a:t>TOTAL</a:t>
                      </a:r>
                    </a:p>
                  </a:txBody>
                  <a:tcPr marL="44450" marR="44450" marT="0" marB="0" anchor="ctr"/>
                </a:tc>
                <a:tc>
                  <a:txBody>
                    <a:bodyPr/>
                    <a:lstStyle/>
                    <a:p>
                      <a:pPr marL="0" algn="r" defTabSz="914400" rtl="0" eaLnBrk="1" fontAlgn="ctr" latinLnBrk="0" hangingPunct="1">
                        <a:spcAft>
                          <a:spcPts val="0"/>
                        </a:spcAft>
                      </a:pPr>
                      <a:r>
                        <a:rPr lang="es-MX" sz="1050" b="1" kern="1200" dirty="0">
                          <a:solidFill>
                            <a:schemeClr val="accent1">
                              <a:lumMod val="50000"/>
                            </a:schemeClr>
                          </a:solidFill>
                          <a:effectLst/>
                          <a:latin typeface="+mn-lt"/>
                          <a:ea typeface="Calibri" panose="020F0502020204030204" pitchFamily="34" charset="0"/>
                          <a:cs typeface="Times New Roman"/>
                        </a:rPr>
                        <a:t>12.087</a:t>
                      </a:r>
                      <a:endParaRPr lang="es-CO" sz="1050" b="1" kern="1200" dirty="0">
                        <a:solidFill>
                          <a:schemeClr val="accent1">
                            <a:lumMod val="50000"/>
                          </a:schemeClr>
                        </a:solidFill>
                        <a:effectLst/>
                        <a:latin typeface="+mn-lt"/>
                        <a:ea typeface="Calibri" panose="020F0502020204030204" pitchFamily="34" charset="0"/>
                        <a:cs typeface="Times New Roman"/>
                      </a:endParaRPr>
                    </a:p>
                  </a:txBody>
                  <a:tcPr marL="9525" marR="9525" marT="9525" marB="0" anchor="ctr"/>
                </a:tc>
                <a:tc>
                  <a:txBody>
                    <a:bodyPr/>
                    <a:lstStyle/>
                    <a:p>
                      <a:pPr marL="0" algn="r" defTabSz="914400" rtl="0" eaLnBrk="1" fontAlgn="ctr" latinLnBrk="0" hangingPunct="1">
                        <a:spcAft>
                          <a:spcPts val="0"/>
                        </a:spcAft>
                      </a:pPr>
                      <a:r>
                        <a:rPr lang="es-MX" sz="1050" b="1" kern="1200" dirty="0">
                          <a:solidFill>
                            <a:schemeClr val="accent1">
                              <a:lumMod val="50000"/>
                            </a:schemeClr>
                          </a:solidFill>
                          <a:effectLst/>
                          <a:latin typeface="+mn-lt"/>
                          <a:ea typeface="Calibri" panose="020F0502020204030204" pitchFamily="34" charset="0"/>
                          <a:cs typeface="Times New Roman"/>
                        </a:rPr>
                        <a:t>2.809</a:t>
                      </a:r>
                      <a:endParaRPr lang="es-CO" sz="1050" b="1" kern="1200" dirty="0">
                        <a:solidFill>
                          <a:schemeClr val="accent1">
                            <a:lumMod val="50000"/>
                          </a:schemeClr>
                        </a:solidFill>
                        <a:effectLst/>
                        <a:latin typeface="+mn-lt"/>
                        <a:ea typeface="Calibri" panose="020F0502020204030204" pitchFamily="34" charset="0"/>
                        <a:cs typeface="Times New Roman"/>
                      </a:endParaRPr>
                    </a:p>
                  </a:txBody>
                  <a:tcPr marL="9525" marR="9525" marT="9525" marB="0" anchor="ctr"/>
                </a:tc>
                <a:tc>
                  <a:txBody>
                    <a:bodyPr/>
                    <a:lstStyle/>
                    <a:p>
                      <a:pPr marL="0" algn="r" defTabSz="914400" rtl="0" eaLnBrk="1" fontAlgn="ctr" latinLnBrk="0" hangingPunct="1">
                        <a:spcAft>
                          <a:spcPts val="0"/>
                        </a:spcAft>
                      </a:pPr>
                      <a:r>
                        <a:rPr lang="es-MX" sz="1050" b="1" kern="1200" dirty="0">
                          <a:solidFill>
                            <a:schemeClr val="accent1">
                              <a:lumMod val="50000"/>
                            </a:schemeClr>
                          </a:solidFill>
                          <a:effectLst/>
                          <a:latin typeface="+mn-lt"/>
                          <a:ea typeface="Calibri" panose="020F0502020204030204" pitchFamily="34" charset="0"/>
                          <a:cs typeface="Times New Roman"/>
                        </a:rPr>
                        <a:t>14.896</a:t>
                      </a:r>
                      <a:endParaRPr lang="es-CO" sz="1050" b="1" kern="1200" dirty="0">
                        <a:solidFill>
                          <a:schemeClr val="accent1">
                            <a:lumMod val="50000"/>
                          </a:schemeClr>
                        </a:solidFill>
                        <a:effectLst/>
                        <a:latin typeface="+mn-lt"/>
                        <a:ea typeface="Calibri" panose="020F0502020204030204" pitchFamily="34" charset="0"/>
                        <a:cs typeface="Times New Roman"/>
                      </a:endParaRPr>
                    </a:p>
                  </a:txBody>
                  <a:tcPr marL="9525" marR="9525" marT="9525" marB="0" anchor="ctr"/>
                </a:tc>
                <a:extLst>
                  <a:ext uri="{0D108BD9-81ED-4DB2-BD59-A6C34878D82A}">
                    <a16:rowId xmlns:a16="http://schemas.microsoft.com/office/drawing/2014/main" val="3578237480"/>
                  </a:ext>
                </a:extLst>
              </a:tr>
            </a:tbl>
          </a:graphicData>
        </a:graphic>
      </p:graphicFrame>
      <p:graphicFrame>
        <p:nvGraphicFramePr>
          <p:cNvPr id="4" name="Gráfico 3">
            <a:extLst>
              <a:ext uri="{FF2B5EF4-FFF2-40B4-BE49-F238E27FC236}">
                <a16:creationId xmlns:a16="http://schemas.microsoft.com/office/drawing/2014/main" id="{5BB66678-C175-4C46-9E8F-6B8B634F77D3}"/>
              </a:ext>
            </a:extLst>
          </p:cNvPr>
          <p:cNvGraphicFramePr>
            <a:graphicFrameLocks noGrp="1"/>
          </p:cNvGraphicFramePr>
          <p:nvPr/>
        </p:nvGraphicFramePr>
        <p:xfrm>
          <a:off x="1285876" y="1185902"/>
          <a:ext cx="9650710" cy="3637579"/>
        </p:xfrm>
        <a:graphic>
          <a:graphicData uri="http://schemas.openxmlformats.org/drawingml/2006/chart">
            <c:chart xmlns:c="http://schemas.openxmlformats.org/drawingml/2006/chart" xmlns:r="http://schemas.openxmlformats.org/officeDocument/2006/relationships" r:id="rId6"/>
          </a:graphicData>
        </a:graphic>
      </p:graphicFrame>
    </p:spTree>
  </p:cSld>
  <p:clrMapOvr>
    <a:masterClrMapping/>
  </p:clrMapOvr>
  <p:transition spd="slow"/>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C7CD6CDF-8828-4BD0-A73E-6A1FD915E98D}"/>
              </a:ext>
            </a:extLst>
          </p:cNvPr>
          <p:cNvCxnSpPr>
            <a:cxnSpLocks/>
          </p:cNvCxnSpPr>
          <p:nvPr/>
        </p:nvCxnSpPr>
        <p:spPr>
          <a:xfrm>
            <a:off x="88900" y="1092200"/>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70659" name="Imagen 24">
            <a:extLst>
              <a:ext uri="{FF2B5EF4-FFF2-40B4-BE49-F238E27FC236}">
                <a16:creationId xmlns:a16="http://schemas.microsoft.com/office/drawing/2014/main" id="{E6F6A539-0C04-4D03-90F9-846E5AD02735}"/>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11150" y="92075"/>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0660" name="Imagen 8">
            <a:extLst>
              <a:ext uri="{FF2B5EF4-FFF2-40B4-BE49-F238E27FC236}">
                <a16:creationId xmlns:a16="http://schemas.microsoft.com/office/drawing/2014/main" id="{D6266C7B-CBEA-4B8B-B78A-6A7C2A916E6F}"/>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10034588" y="238125"/>
            <a:ext cx="1846262" cy="5254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 name="CuadroTexto 10">
            <a:extLst>
              <a:ext uri="{FF2B5EF4-FFF2-40B4-BE49-F238E27FC236}">
                <a16:creationId xmlns:a16="http://schemas.microsoft.com/office/drawing/2014/main" id="{7086E243-364F-4D5C-A8AD-C0E7ADA91DB9}"/>
              </a:ext>
            </a:extLst>
          </p:cNvPr>
          <p:cNvSpPr txBox="1"/>
          <p:nvPr/>
        </p:nvSpPr>
        <p:spPr>
          <a:xfrm>
            <a:off x="1285875" y="119063"/>
            <a:ext cx="8526463" cy="861774"/>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Total Cartera Por Edad De Mora – Noviembre 2024</a:t>
            </a:r>
            <a:endParaRPr lang="es-CO" sz="1600" b="0" kern="0" dirty="0">
              <a:solidFill>
                <a:schemeClr val="accent1">
                  <a:lumMod val="50000"/>
                </a:schemeClr>
              </a:solidFill>
            </a:endParaRPr>
          </a:p>
        </p:txBody>
      </p:sp>
      <p:sp>
        <p:nvSpPr>
          <p:cNvPr id="15" name="CuadroTexto 4">
            <a:extLst>
              <a:ext uri="{FF2B5EF4-FFF2-40B4-BE49-F238E27FC236}">
                <a16:creationId xmlns:a16="http://schemas.microsoft.com/office/drawing/2014/main" id="{72437993-4343-4B04-9C23-B0BFD012C632}"/>
              </a:ext>
            </a:extLst>
          </p:cNvPr>
          <p:cNvSpPr txBox="1">
            <a:spLocks noChangeArrowheads="1"/>
          </p:cNvSpPr>
          <p:nvPr/>
        </p:nvSpPr>
        <p:spPr bwMode="auto">
          <a:xfrm>
            <a:off x="0" y="6531095"/>
            <a:ext cx="4271962" cy="261610"/>
          </a:xfrm>
          <a:prstGeom prst="rect">
            <a:avLst/>
          </a:prstGeom>
          <a:noFill/>
          <a:ln>
            <a:noFill/>
          </a:ln>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 (Plano Cartera Total)</a:t>
            </a:r>
          </a:p>
        </p:txBody>
      </p:sp>
      <p:sp>
        <p:nvSpPr>
          <p:cNvPr id="2" name="CuadroTexto 1">
            <a:extLst>
              <a:ext uri="{FF2B5EF4-FFF2-40B4-BE49-F238E27FC236}">
                <a16:creationId xmlns:a16="http://schemas.microsoft.com/office/drawing/2014/main" id="{44D65CDF-53FC-19C0-0158-9F570BA1D5C1}"/>
              </a:ext>
            </a:extLst>
          </p:cNvPr>
          <p:cNvSpPr txBox="1"/>
          <p:nvPr/>
        </p:nvSpPr>
        <p:spPr>
          <a:xfrm>
            <a:off x="1217988" y="5882987"/>
            <a:ext cx="9926637" cy="553998"/>
          </a:xfrm>
          <a:prstGeom prst="rect">
            <a:avLst/>
          </a:prstGeom>
          <a:noFill/>
        </p:spPr>
        <p:txBody>
          <a:bodyPr lIns="91440" tIns="45720" rIns="91440" bIns="45720" anchor="t">
            <a:spAutoFit/>
          </a:bodyPr>
          <a:lstStyle/>
          <a:p>
            <a:pPr algn="ctr">
              <a:defRPr/>
            </a:pPr>
            <a:r>
              <a:rPr lang="es-ES" sz="1000" dirty="0">
                <a:solidFill>
                  <a:schemeClr val="accent1">
                    <a:lumMod val="50000"/>
                  </a:schemeClr>
                </a:solidFill>
                <a:ea typeface="Calibri"/>
                <a:cs typeface="Arial"/>
              </a:rPr>
              <a:t>*Las cifras presentadas en la gráfica están en millones de pesos, por lo cual se realizó un redondeo a cada cifra de manera simple.</a:t>
            </a:r>
          </a:p>
          <a:p>
            <a:pPr algn="ctr">
              <a:defRPr/>
            </a:pPr>
            <a:r>
              <a:rPr lang="es-MX" sz="1000" dirty="0">
                <a:solidFill>
                  <a:schemeClr val="accent1">
                    <a:lumMod val="50000"/>
                  </a:schemeClr>
                </a:solidFill>
                <a:cs typeface="Arial"/>
              </a:rPr>
              <a:t>*El valor que se relaciona como cartera vigencia corresponde a cobros al usuario que están dentro de su plazo de pago.</a:t>
            </a:r>
            <a:endParaRPr lang="es-ES" sz="1000" dirty="0">
              <a:solidFill>
                <a:schemeClr val="accent1">
                  <a:lumMod val="50000"/>
                </a:schemeClr>
              </a:solidFill>
              <a:cs typeface="Arial"/>
            </a:endParaRPr>
          </a:p>
          <a:p>
            <a:pPr algn="ctr"/>
            <a:r>
              <a:rPr lang="es-ES" sz="1000" dirty="0">
                <a:solidFill>
                  <a:schemeClr val="accent1">
                    <a:lumMod val="50000"/>
                  </a:schemeClr>
                </a:solidFill>
                <a:cs typeface="Arial"/>
              </a:rPr>
              <a:t>*Información del archivo plano de cartera total a corte 30-nov-2024 descargado del SIGAB el 6-dic-2024.</a:t>
            </a:r>
            <a:endParaRPr lang="es-CO" sz="1000" dirty="0">
              <a:solidFill>
                <a:schemeClr val="accent1">
                  <a:lumMod val="50000"/>
                </a:schemeClr>
              </a:solidFill>
              <a:cs typeface="Arial"/>
            </a:endParaRPr>
          </a:p>
        </p:txBody>
      </p:sp>
      <p:graphicFrame>
        <p:nvGraphicFramePr>
          <p:cNvPr id="4" name="Tabla 3">
            <a:extLst>
              <a:ext uri="{FF2B5EF4-FFF2-40B4-BE49-F238E27FC236}">
                <a16:creationId xmlns:a16="http://schemas.microsoft.com/office/drawing/2014/main" id="{02B4EF69-F148-D5ED-46A2-B91D4875311E}"/>
              </a:ext>
            </a:extLst>
          </p:cNvPr>
          <p:cNvGraphicFramePr>
            <a:graphicFrameLocks noGrp="1"/>
          </p:cNvGraphicFramePr>
          <p:nvPr/>
        </p:nvGraphicFramePr>
        <p:xfrm>
          <a:off x="3826024" y="4793111"/>
          <a:ext cx="5144240" cy="953204"/>
        </p:xfrm>
        <a:graphic>
          <a:graphicData uri="http://schemas.openxmlformats.org/drawingml/2006/table">
            <a:tbl>
              <a:tblPr firstRow="1" bandRow="1">
                <a:tableStyleId>{68D230F3-CF80-4859-8CE7-A43EE81993B5}</a:tableStyleId>
              </a:tblPr>
              <a:tblGrid>
                <a:gridCol w="1286060">
                  <a:extLst>
                    <a:ext uri="{9D8B030D-6E8A-4147-A177-3AD203B41FA5}">
                      <a16:colId xmlns:a16="http://schemas.microsoft.com/office/drawing/2014/main" val="2424529654"/>
                    </a:ext>
                  </a:extLst>
                </a:gridCol>
                <a:gridCol w="1286060">
                  <a:extLst>
                    <a:ext uri="{9D8B030D-6E8A-4147-A177-3AD203B41FA5}">
                      <a16:colId xmlns:a16="http://schemas.microsoft.com/office/drawing/2014/main" val="3315557300"/>
                    </a:ext>
                  </a:extLst>
                </a:gridCol>
                <a:gridCol w="996236">
                  <a:extLst>
                    <a:ext uri="{9D8B030D-6E8A-4147-A177-3AD203B41FA5}">
                      <a16:colId xmlns:a16="http://schemas.microsoft.com/office/drawing/2014/main" val="4280032849"/>
                    </a:ext>
                  </a:extLst>
                </a:gridCol>
                <a:gridCol w="1575884">
                  <a:extLst>
                    <a:ext uri="{9D8B030D-6E8A-4147-A177-3AD203B41FA5}">
                      <a16:colId xmlns:a16="http://schemas.microsoft.com/office/drawing/2014/main" val="3611315560"/>
                    </a:ext>
                  </a:extLst>
                </a:gridCol>
              </a:tblGrid>
              <a:tr h="374783">
                <a:tc>
                  <a:txBody>
                    <a:bodyPr/>
                    <a:lstStyle/>
                    <a:p>
                      <a:pPr algn="ctr" rtl="0" fontAlgn="ctr"/>
                      <a:r>
                        <a:rPr lang="es-CO" sz="1050" b="1" u="none" strike="noStrike" dirty="0">
                          <a:solidFill>
                            <a:schemeClr val="accent1">
                              <a:lumMod val="50000"/>
                            </a:schemeClr>
                          </a:solidFill>
                          <a:effectLst/>
                          <a:latin typeface="Calibri"/>
                          <a:cs typeface="Calibri"/>
                        </a:rPr>
                        <a:t>CARTERA</a:t>
                      </a:r>
                      <a:endParaRPr lang="es-CO" sz="1050" b="1" i="0" u="none" strike="noStrike" dirty="0">
                        <a:solidFill>
                          <a:schemeClr val="accent1">
                            <a:lumMod val="50000"/>
                          </a:schemeClr>
                        </a:solidFill>
                        <a:effectLst/>
                        <a:latin typeface="Calibri"/>
                        <a:cs typeface="Calibri"/>
                      </a:endParaRPr>
                    </a:p>
                  </a:txBody>
                  <a:tcPr marL="9525" marR="9525" marT="9525" marB="0" anchor="ctr"/>
                </a:tc>
                <a:tc>
                  <a:txBody>
                    <a:bodyPr/>
                    <a:lstStyle/>
                    <a:p>
                      <a:pPr algn="ctr" rtl="0" fontAlgn="ctr"/>
                      <a:r>
                        <a:rPr lang="es-CO" sz="1050" b="1" u="none" strike="noStrike" dirty="0">
                          <a:solidFill>
                            <a:schemeClr val="accent1">
                              <a:lumMod val="50000"/>
                            </a:schemeClr>
                          </a:solidFill>
                          <a:effectLst/>
                          <a:latin typeface="Calibri"/>
                          <a:cs typeface="Calibri"/>
                        </a:rPr>
                        <a:t>FACT. </a:t>
                      </a:r>
                      <a:endParaRPr lang="es-CO" sz="1050" b="1" u="none" strike="noStrike" dirty="0">
                        <a:solidFill>
                          <a:schemeClr val="accent1">
                            <a:lumMod val="50000"/>
                          </a:schemeClr>
                        </a:solidFill>
                        <a:effectLst/>
                        <a:latin typeface="Calibri" panose="020F0502020204030204" pitchFamily="34" charset="0"/>
                        <a:cs typeface="Calibri" panose="020F0502020204030204" pitchFamily="34" charset="0"/>
                      </a:endParaRPr>
                    </a:p>
                    <a:p>
                      <a:pPr algn="ctr" rtl="0" fontAlgn="ctr"/>
                      <a:r>
                        <a:rPr lang="es-CO" sz="1050" b="1" u="none" strike="noStrike" dirty="0">
                          <a:solidFill>
                            <a:schemeClr val="accent1">
                              <a:lumMod val="50000"/>
                            </a:schemeClr>
                          </a:solidFill>
                          <a:effectLst/>
                          <a:latin typeface="Calibri"/>
                          <a:cs typeface="Calibri"/>
                        </a:rPr>
                        <a:t>CONJUNTA</a:t>
                      </a:r>
                      <a:endParaRPr lang="es-CO" sz="1050" b="1" i="0" u="none" strike="noStrike" dirty="0">
                        <a:solidFill>
                          <a:schemeClr val="accent1">
                            <a:lumMod val="50000"/>
                          </a:schemeClr>
                        </a:solidFill>
                        <a:effectLst/>
                        <a:latin typeface="Calibri"/>
                        <a:cs typeface="Calibri"/>
                      </a:endParaRPr>
                    </a:p>
                  </a:txBody>
                  <a:tcPr marL="9525" marR="9525" marT="9525" marB="0" anchor="ctr"/>
                </a:tc>
                <a:tc>
                  <a:txBody>
                    <a:bodyPr/>
                    <a:lstStyle/>
                    <a:p>
                      <a:pPr algn="ctr" rtl="0" fontAlgn="ctr"/>
                      <a:r>
                        <a:rPr lang="es-CO" sz="1050" b="1" u="none" strike="noStrike" dirty="0">
                          <a:solidFill>
                            <a:schemeClr val="accent1">
                              <a:lumMod val="50000"/>
                            </a:schemeClr>
                          </a:solidFill>
                          <a:effectLst/>
                          <a:latin typeface="Calibri"/>
                          <a:cs typeface="Calibri"/>
                        </a:rPr>
                        <a:t>FACT. </a:t>
                      </a:r>
                      <a:endParaRPr lang="es-CO" sz="1050" b="1" u="none" strike="noStrike" dirty="0">
                        <a:solidFill>
                          <a:schemeClr val="accent1">
                            <a:lumMod val="50000"/>
                          </a:schemeClr>
                        </a:solidFill>
                        <a:effectLst/>
                        <a:latin typeface="Calibri" panose="020F0502020204030204" pitchFamily="34" charset="0"/>
                        <a:cs typeface="Calibri" panose="020F0502020204030204" pitchFamily="34" charset="0"/>
                      </a:endParaRPr>
                    </a:p>
                    <a:p>
                      <a:pPr algn="ctr" rtl="0" fontAlgn="ctr"/>
                      <a:r>
                        <a:rPr lang="es-CO" sz="1050" b="1" u="none" strike="noStrike" dirty="0">
                          <a:solidFill>
                            <a:schemeClr val="accent1">
                              <a:lumMod val="50000"/>
                            </a:schemeClr>
                          </a:solidFill>
                          <a:effectLst/>
                          <a:latin typeface="Calibri"/>
                          <a:cs typeface="Calibri"/>
                        </a:rPr>
                        <a:t>DIRECTA</a:t>
                      </a:r>
                      <a:endParaRPr lang="es-CO" sz="1050" b="1" i="0" u="none" strike="noStrike" dirty="0">
                        <a:solidFill>
                          <a:schemeClr val="accent1">
                            <a:lumMod val="50000"/>
                          </a:schemeClr>
                        </a:solidFill>
                        <a:effectLst/>
                        <a:latin typeface="Calibri"/>
                        <a:cs typeface="Calibri"/>
                      </a:endParaRPr>
                    </a:p>
                  </a:txBody>
                  <a:tcPr marL="9525" marR="9525" marT="9525" marB="0" anchor="ctr"/>
                </a:tc>
                <a:tc>
                  <a:txBody>
                    <a:bodyPr/>
                    <a:lstStyle/>
                    <a:p>
                      <a:pPr algn="ctr" rtl="0" fontAlgn="ctr"/>
                      <a:r>
                        <a:rPr lang="es-CO" sz="1050" b="1" u="none" strike="noStrike" dirty="0">
                          <a:solidFill>
                            <a:schemeClr val="accent1">
                              <a:lumMod val="50000"/>
                            </a:schemeClr>
                          </a:solidFill>
                          <a:effectLst/>
                          <a:latin typeface="Calibri"/>
                          <a:cs typeface="Calibri"/>
                        </a:rPr>
                        <a:t>TOTAL</a:t>
                      </a:r>
                    </a:p>
                    <a:p>
                      <a:pPr algn="ctr" rtl="0" fontAlgn="ctr"/>
                      <a:r>
                        <a:rPr lang="es-CO" sz="1050" b="1" u="none" strike="noStrike" dirty="0">
                          <a:solidFill>
                            <a:schemeClr val="accent1">
                              <a:lumMod val="50000"/>
                            </a:schemeClr>
                          </a:solidFill>
                          <a:effectLst/>
                          <a:latin typeface="Calibri"/>
                          <a:cs typeface="Calibri"/>
                        </a:rPr>
                        <a:t> CARTERA</a:t>
                      </a:r>
                      <a:endParaRPr lang="es-CO" sz="1050" b="1" i="0" u="none" strike="noStrike" dirty="0">
                        <a:solidFill>
                          <a:schemeClr val="accent1">
                            <a:lumMod val="50000"/>
                          </a:schemeClr>
                        </a:solidFill>
                        <a:effectLst/>
                        <a:latin typeface="Calibri"/>
                        <a:cs typeface="Calibri"/>
                      </a:endParaRPr>
                    </a:p>
                  </a:txBody>
                  <a:tcPr marL="9525" marR="9525" marT="9525" marB="0" anchor="ctr"/>
                </a:tc>
                <a:extLst>
                  <a:ext uri="{0D108BD9-81ED-4DB2-BD59-A6C34878D82A}">
                    <a16:rowId xmlns:a16="http://schemas.microsoft.com/office/drawing/2014/main" val="1789796540"/>
                  </a:ext>
                </a:extLst>
              </a:tr>
              <a:tr h="192807">
                <a:tc>
                  <a:txBody>
                    <a:bodyPr/>
                    <a:lstStyle/>
                    <a:p>
                      <a:pPr algn="l" fontAlgn="ctr"/>
                      <a:r>
                        <a:rPr lang="es-CO" sz="1050" b="0" u="none" strike="noStrike" dirty="0">
                          <a:solidFill>
                            <a:schemeClr val="accent1">
                              <a:lumMod val="50000"/>
                            </a:schemeClr>
                          </a:solidFill>
                          <a:effectLst/>
                          <a:latin typeface="Calibri"/>
                          <a:cs typeface="Calibri"/>
                        </a:rPr>
                        <a:t>VENCIDA</a:t>
                      </a:r>
                      <a:endParaRPr lang="es-CO" sz="1050" b="0" i="0" u="none" strike="noStrike" dirty="0">
                        <a:solidFill>
                          <a:schemeClr val="accent1">
                            <a:lumMod val="50000"/>
                          </a:schemeClr>
                        </a:solidFill>
                        <a:effectLst/>
                        <a:latin typeface="Calibri"/>
                        <a:cs typeface="Calibri"/>
                      </a:endParaRPr>
                    </a:p>
                  </a:txBody>
                  <a:tcPr marL="9525" marR="9525" marT="9525" marB="0" anchor="ctr"/>
                </a:tc>
                <a:tc>
                  <a:txBody>
                    <a:bodyPr/>
                    <a:lstStyle/>
                    <a:p>
                      <a:pPr algn="r" fontAlgn="ctr"/>
                      <a:r>
                        <a:rPr lang="es-MX" sz="1000" b="0" i="0" u="none" strike="noStrike" dirty="0">
                          <a:solidFill>
                            <a:schemeClr val="accent1">
                              <a:lumMod val="50000"/>
                            </a:schemeClr>
                          </a:solidFill>
                          <a:effectLst/>
                          <a:latin typeface="Calibri" panose="020F0502020204030204" pitchFamily="34" charset="0"/>
                          <a:ea typeface="Calibri" panose="020F0502020204030204" pitchFamily="34" charset="0"/>
                          <a:cs typeface="Calibri" panose="020F0502020204030204" pitchFamily="34" charset="0"/>
                        </a:rPr>
                        <a:t>8.341</a:t>
                      </a:r>
                      <a:endParaRPr lang="es-CO" sz="1000" b="0" i="0" u="none" strike="noStrike" dirty="0">
                        <a:solidFill>
                          <a:schemeClr val="accent1">
                            <a:lumMod val="50000"/>
                          </a:schemeClr>
                        </a:solidFill>
                        <a:effectLst/>
                        <a:latin typeface="Calibri" panose="020F0502020204030204" pitchFamily="34" charset="0"/>
                        <a:ea typeface="Calibri" panose="020F0502020204030204" pitchFamily="34" charset="0"/>
                        <a:cs typeface="Calibri" panose="020F0502020204030204" pitchFamily="34" charset="0"/>
                      </a:endParaRPr>
                    </a:p>
                  </a:txBody>
                  <a:tcPr marL="9525" marR="9525" marT="9525" marB="0" anchor="ctr"/>
                </a:tc>
                <a:tc>
                  <a:txBody>
                    <a:bodyPr/>
                    <a:lstStyle/>
                    <a:p>
                      <a:pPr algn="r" fontAlgn="ctr"/>
                      <a:r>
                        <a:rPr lang="es-MX" sz="1000" b="0" i="0" u="none" strike="noStrike" dirty="0">
                          <a:solidFill>
                            <a:schemeClr val="accent1">
                              <a:lumMod val="50000"/>
                            </a:schemeClr>
                          </a:solidFill>
                          <a:effectLst/>
                          <a:latin typeface="Calibri" panose="020F0502020204030204" pitchFamily="34" charset="0"/>
                          <a:ea typeface="Calibri" panose="020F0502020204030204" pitchFamily="34" charset="0"/>
                          <a:cs typeface="Calibri" panose="020F0502020204030204" pitchFamily="34" charset="0"/>
                        </a:rPr>
                        <a:t>6.406</a:t>
                      </a:r>
                      <a:endParaRPr lang="es-CO" sz="1000" b="0" i="0" u="none" strike="noStrike" dirty="0">
                        <a:solidFill>
                          <a:schemeClr val="accent1">
                            <a:lumMod val="50000"/>
                          </a:schemeClr>
                        </a:solidFill>
                        <a:effectLst/>
                        <a:latin typeface="Calibri" panose="020F0502020204030204" pitchFamily="34" charset="0"/>
                        <a:ea typeface="Calibri" panose="020F0502020204030204" pitchFamily="34" charset="0"/>
                        <a:cs typeface="Calibri" panose="020F0502020204030204" pitchFamily="34" charset="0"/>
                      </a:endParaRPr>
                    </a:p>
                  </a:txBody>
                  <a:tcPr marL="9525" marR="9525" marT="9525" marB="0" anchor="ctr"/>
                </a:tc>
                <a:tc>
                  <a:txBody>
                    <a:bodyPr/>
                    <a:lstStyle/>
                    <a:p>
                      <a:pPr algn="r" fontAlgn="ctr"/>
                      <a:r>
                        <a:rPr lang="es-MX" sz="1000" b="0" i="0" u="none" strike="noStrike" dirty="0">
                          <a:solidFill>
                            <a:schemeClr val="accent1">
                              <a:lumMod val="50000"/>
                            </a:schemeClr>
                          </a:solidFill>
                          <a:effectLst/>
                          <a:latin typeface="Calibri" panose="020F0502020204030204" pitchFamily="34" charset="0"/>
                          <a:ea typeface="Calibri" panose="020F0502020204030204" pitchFamily="34" charset="0"/>
                          <a:cs typeface="Calibri" panose="020F0502020204030204" pitchFamily="34" charset="0"/>
                        </a:rPr>
                        <a:t>14.747.</a:t>
                      </a:r>
                      <a:endParaRPr lang="es-CO" sz="1000" b="0" i="0" u="none" strike="noStrike" dirty="0">
                        <a:solidFill>
                          <a:schemeClr val="accent1">
                            <a:lumMod val="50000"/>
                          </a:schemeClr>
                        </a:solidFill>
                        <a:effectLst/>
                        <a:latin typeface="Calibri" panose="020F0502020204030204" pitchFamily="34" charset="0"/>
                        <a:ea typeface="Calibri" panose="020F0502020204030204" pitchFamily="34" charset="0"/>
                        <a:cs typeface="Calibri" panose="020F0502020204030204" pitchFamily="34" charset="0"/>
                      </a:endParaRPr>
                    </a:p>
                  </a:txBody>
                  <a:tcPr marL="9525" marR="9525" marT="9525" marB="0" anchor="ctr"/>
                </a:tc>
                <a:extLst>
                  <a:ext uri="{0D108BD9-81ED-4DB2-BD59-A6C34878D82A}">
                    <a16:rowId xmlns:a16="http://schemas.microsoft.com/office/drawing/2014/main" val="308264860"/>
                  </a:ext>
                </a:extLst>
              </a:tr>
              <a:tr h="192807">
                <a:tc>
                  <a:txBody>
                    <a:bodyPr/>
                    <a:lstStyle/>
                    <a:p>
                      <a:pPr algn="l" fontAlgn="ctr"/>
                      <a:r>
                        <a:rPr lang="es-CO" sz="1050" b="0" i="0" u="none" strike="noStrike" dirty="0">
                          <a:solidFill>
                            <a:schemeClr val="accent1">
                              <a:lumMod val="50000"/>
                            </a:schemeClr>
                          </a:solidFill>
                          <a:effectLst/>
                          <a:latin typeface="Calibri" panose="020F0502020204030204" pitchFamily="34" charset="0"/>
                          <a:cs typeface="Calibri" panose="020F0502020204030204" pitchFamily="34" charset="0"/>
                        </a:rPr>
                        <a:t>VIGENCIA</a:t>
                      </a:r>
                    </a:p>
                  </a:txBody>
                  <a:tcPr marL="9525" marR="9525" marT="9525" marB="0" anchor="ctr"/>
                </a:tc>
                <a:tc>
                  <a:txBody>
                    <a:bodyPr/>
                    <a:lstStyle/>
                    <a:p>
                      <a:pPr algn="r" fontAlgn="ctr"/>
                      <a:r>
                        <a:rPr lang="es-MX" sz="1000" b="0" i="0" u="none" strike="noStrike" dirty="0">
                          <a:solidFill>
                            <a:schemeClr val="accent1">
                              <a:lumMod val="50000"/>
                            </a:schemeClr>
                          </a:solidFill>
                          <a:effectLst/>
                          <a:latin typeface="Calibri" panose="020F0502020204030204" pitchFamily="34" charset="0"/>
                          <a:ea typeface="Calibri" panose="020F0502020204030204" pitchFamily="34" charset="0"/>
                          <a:cs typeface="Calibri" panose="020F0502020204030204" pitchFamily="34" charset="0"/>
                        </a:rPr>
                        <a:t>9.726</a:t>
                      </a:r>
                      <a:endParaRPr lang="es-CO" sz="1000" b="0" i="0" u="none" strike="noStrike" dirty="0">
                        <a:solidFill>
                          <a:schemeClr val="accent1">
                            <a:lumMod val="50000"/>
                          </a:schemeClr>
                        </a:solidFill>
                        <a:effectLst/>
                        <a:latin typeface="Calibri" panose="020F0502020204030204" pitchFamily="34" charset="0"/>
                        <a:ea typeface="Calibri" panose="020F0502020204030204" pitchFamily="34" charset="0"/>
                        <a:cs typeface="Calibri" panose="020F0502020204030204" pitchFamily="34" charset="0"/>
                      </a:endParaRPr>
                    </a:p>
                  </a:txBody>
                  <a:tcPr marL="9525" marR="9525" marT="9525" marB="0" anchor="ctr"/>
                </a:tc>
                <a:tc>
                  <a:txBody>
                    <a:bodyPr/>
                    <a:lstStyle/>
                    <a:p>
                      <a:pPr algn="r" fontAlgn="ctr"/>
                      <a:r>
                        <a:rPr lang="es-MX" sz="1000" b="0" i="0" u="none" strike="noStrike" dirty="0">
                          <a:solidFill>
                            <a:schemeClr val="accent1">
                              <a:lumMod val="50000"/>
                            </a:schemeClr>
                          </a:solidFill>
                          <a:effectLst/>
                          <a:latin typeface="Calibri" panose="020F0502020204030204" pitchFamily="34" charset="0"/>
                          <a:ea typeface="Calibri" panose="020F0502020204030204" pitchFamily="34" charset="0"/>
                          <a:cs typeface="Calibri" panose="020F0502020204030204" pitchFamily="34" charset="0"/>
                        </a:rPr>
                        <a:t>824</a:t>
                      </a:r>
                      <a:endParaRPr lang="es-CO" sz="1000" b="0" i="0" u="none" strike="noStrike" dirty="0">
                        <a:solidFill>
                          <a:schemeClr val="accent1">
                            <a:lumMod val="50000"/>
                          </a:schemeClr>
                        </a:solidFill>
                        <a:effectLst/>
                        <a:latin typeface="Calibri" panose="020F0502020204030204" pitchFamily="34" charset="0"/>
                        <a:ea typeface="Calibri" panose="020F0502020204030204" pitchFamily="34" charset="0"/>
                        <a:cs typeface="Calibri" panose="020F0502020204030204" pitchFamily="34" charset="0"/>
                      </a:endParaRPr>
                    </a:p>
                  </a:txBody>
                  <a:tcPr marL="9525" marR="9525" marT="9525" marB="0" anchor="ctr"/>
                </a:tc>
                <a:tc>
                  <a:txBody>
                    <a:bodyPr/>
                    <a:lstStyle/>
                    <a:p>
                      <a:pPr algn="r" fontAlgn="ctr"/>
                      <a:r>
                        <a:rPr lang="es-MX" sz="1000" b="0" i="0" u="none" strike="noStrike" dirty="0">
                          <a:solidFill>
                            <a:schemeClr val="accent1">
                              <a:lumMod val="50000"/>
                            </a:schemeClr>
                          </a:solidFill>
                          <a:effectLst/>
                          <a:latin typeface="Calibri" panose="020F0502020204030204" pitchFamily="34" charset="0"/>
                          <a:ea typeface="Calibri" panose="020F0502020204030204" pitchFamily="34" charset="0"/>
                          <a:cs typeface="Calibri" panose="020F0502020204030204" pitchFamily="34" charset="0"/>
                        </a:rPr>
                        <a:t>10.550</a:t>
                      </a:r>
                      <a:endParaRPr lang="es-CO" sz="1000" b="0" i="0" u="none" strike="noStrike" dirty="0">
                        <a:solidFill>
                          <a:schemeClr val="accent1">
                            <a:lumMod val="50000"/>
                          </a:schemeClr>
                        </a:solidFill>
                        <a:effectLst/>
                        <a:latin typeface="Calibri" panose="020F0502020204030204" pitchFamily="34" charset="0"/>
                        <a:ea typeface="Calibri" panose="020F0502020204030204" pitchFamily="34" charset="0"/>
                        <a:cs typeface="Calibri" panose="020F0502020204030204" pitchFamily="34" charset="0"/>
                      </a:endParaRPr>
                    </a:p>
                  </a:txBody>
                  <a:tcPr marL="9525" marR="9525" marT="9525" marB="0" anchor="ctr"/>
                </a:tc>
                <a:extLst>
                  <a:ext uri="{0D108BD9-81ED-4DB2-BD59-A6C34878D82A}">
                    <a16:rowId xmlns:a16="http://schemas.microsoft.com/office/drawing/2014/main" val="3830849350"/>
                  </a:ext>
                </a:extLst>
              </a:tr>
              <a:tr h="192807">
                <a:tc>
                  <a:txBody>
                    <a:bodyPr/>
                    <a:lstStyle/>
                    <a:p>
                      <a:pPr algn="ctr" rtl="0" fontAlgn="ctr"/>
                      <a:r>
                        <a:rPr lang="es-CO" sz="1050" b="1" u="none" strike="noStrike" dirty="0">
                          <a:solidFill>
                            <a:schemeClr val="accent1">
                              <a:lumMod val="50000"/>
                            </a:schemeClr>
                          </a:solidFill>
                          <a:effectLst/>
                          <a:latin typeface="Calibri"/>
                          <a:cs typeface="Calibri"/>
                        </a:rPr>
                        <a:t>TOTAL</a:t>
                      </a:r>
                      <a:endParaRPr lang="es-CO" sz="1050" b="1" i="0" u="none" strike="noStrike" dirty="0">
                        <a:solidFill>
                          <a:schemeClr val="accent1">
                            <a:lumMod val="50000"/>
                          </a:schemeClr>
                        </a:solidFill>
                        <a:effectLst/>
                        <a:latin typeface="Calibri"/>
                        <a:cs typeface="Calibri"/>
                      </a:endParaRPr>
                    </a:p>
                  </a:txBody>
                  <a:tcPr marL="9525" marR="9525" marT="9525" marB="0" anchor="ctr"/>
                </a:tc>
                <a:tc>
                  <a:txBody>
                    <a:bodyPr/>
                    <a:lstStyle/>
                    <a:p>
                      <a:pPr algn="r" fontAlgn="ctr"/>
                      <a:r>
                        <a:rPr lang="es-MX" sz="1000" b="1" i="0" u="none" strike="noStrike" dirty="0">
                          <a:solidFill>
                            <a:schemeClr val="accent1">
                              <a:lumMod val="50000"/>
                            </a:schemeClr>
                          </a:solidFill>
                          <a:effectLst/>
                          <a:latin typeface="Calibri" panose="020F0502020204030204" pitchFamily="34" charset="0"/>
                          <a:ea typeface="Calibri" panose="020F0502020204030204" pitchFamily="34" charset="0"/>
                          <a:cs typeface="Calibri" panose="020F0502020204030204" pitchFamily="34" charset="0"/>
                        </a:rPr>
                        <a:t>18.067</a:t>
                      </a:r>
                      <a:endParaRPr lang="es-CO" sz="1000" b="1" i="0" u="none" strike="noStrike" dirty="0">
                        <a:solidFill>
                          <a:schemeClr val="accent1">
                            <a:lumMod val="50000"/>
                          </a:schemeClr>
                        </a:solidFill>
                        <a:effectLst/>
                        <a:latin typeface="Calibri" panose="020F0502020204030204" pitchFamily="34" charset="0"/>
                        <a:ea typeface="Calibri" panose="020F0502020204030204" pitchFamily="34" charset="0"/>
                        <a:cs typeface="Calibri" panose="020F0502020204030204" pitchFamily="34" charset="0"/>
                      </a:endParaRPr>
                    </a:p>
                  </a:txBody>
                  <a:tcPr marL="9525" marR="9525" marT="9525" marB="0" anchor="ctr"/>
                </a:tc>
                <a:tc>
                  <a:txBody>
                    <a:bodyPr/>
                    <a:lstStyle/>
                    <a:p>
                      <a:pPr algn="r" fontAlgn="ctr"/>
                      <a:r>
                        <a:rPr lang="es-MX" sz="1000" b="1" i="0" u="none" strike="noStrike" dirty="0">
                          <a:solidFill>
                            <a:schemeClr val="accent1">
                              <a:lumMod val="50000"/>
                            </a:schemeClr>
                          </a:solidFill>
                          <a:effectLst/>
                          <a:latin typeface="Calibri" panose="020F0502020204030204" pitchFamily="34" charset="0"/>
                          <a:ea typeface="Calibri" panose="020F0502020204030204" pitchFamily="34" charset="0"/>
                          <a:cs typeface="Calibri" panose="020F0502020204030204" pitchFamily="34" charset="0"/>
                        </a:rPr>
                        <a:t>7.230</a:t>
                      </a:r>
                      <a:endParaRPr lang="es-CO" sz="1000" b="1" i="0" u="none" strike="noStrike" dirty="0">
                        <a:solidFill>
                          <a:schemeClr val="accent1">
                            <a:lumMod val="50000"/>
                          </a:schemeClr>
                        </a:solidFill>
                        <a:effectLst/>
                        <a:latin typeface="Calibri" panose="020F0502020204030204" pitchFamily="34" charset="0"/>
                        <a:ea typeface="Calibri" panose="020F0502020204030204" pitchFamily="34" charset="0"/>
                        <a:cs typeface="Calibri" panose="020F0502020204030204" pitchFamily="34" charset="0"/>
                      </a:endParaRPr>
                    </a:p>
                  </a:txBody>
                  <a:tcPr marL="9525" marR="9525" marT="9525" marB="0" anchor="ctr"/>
                </a:tc>
                <a:tc>
                  <a:txBody>
                    <a:bodyPr/>
                    <a:lstStyle/>
                    <a:p>
                      <a:pPr algn="r" fontAlgn="ctr"/>
                      <a:r>
                        <a:rPr lang="es-MX" sz="1000" b="1" i="0" u="none" strike="noStrike" dirty="0">
                          <a:solidFill>
                            <a:schemeClr val="accent1">
                              <a:lumMod val="50000"/>
                            </a:schemeClr>
                          </a:solidFill>
                          <a:effectLst/>
                          <a:latin typeface="Calibri" panose="020F0502020204030204" pitchFamily="34" charset="0"/>
                          <a:ea typeface="Calibri" panose="020F0502020204030204" pitchFamily="34" charset="0"/>
                          <a:cs typeface="Calibri" panose="020F0502020204030204" pitchFamily="34" charset="0"/>
                        </a:rPr>
                        <a:t>25.297</a:t>
                      </a:r>
                      <a:endParaRPr lang="es-CO" sz="1000" b="1" i="0" u="none" strike="noStrike" dirty="0">
                        <a:solidFill>
                          <a:schemeClr val="accent1">
                            <a:lumMod val="50000"/>
                          </a:schemeClr>
                        </a:solidFill>
                        <a:effectLst/>
                        <a:latin typeface="Calibri" panose="020F0502020204030204" pitchFamily="34" charset="0"/>
                        <a:ea typeface="Calibri" panose="020F0502020204030204" pitchFamily="34" charset="0"/>
                        <a:cs typeface="Calibri" panose="020F0502020204030204" pitchFamily="34" charset="0"/>
                      </a:endParaRPr>
                    </a:p>
                  </a:txBody>
                  <a:tcPr marL="9525" marR="9525" marT="9525" marB="0" anchor="ctr"/>
                </a:tc>
                <a:extLst>
                  <a:ext uri="{0D108BD9-81ED-4DB2-BD59-A6C34878D82A}">
                    <a16:rowId xmlns:a16="http://schemas.microsoft.com/office/drawing/2014/main" val="2344843175"/>
                  </a:ext>
                </a:extLst>
              </a:tr>
            </a:tbl>
          </a:graphicData>
        </a:graphic>
      </p:graphicFrame>
      <p:graphicFrame>
        <p:nvGraphicFramePr>
          <p:cNvPr id="5" name="Gráfico 4">
            <a:extLst>
              <a:ext uri="{FF2B5EF4-FFF2-40B4-BE49-F238E27FC236}">
                <a16:creationId xmlns:a16="http://schemas.microsoft.com/office/drawing/2014/main" id="{EF5CC481-E174-4521-B1A0-1CCE584F718B}"/>
              </a:ext>
            </a:extLst>
          </p:cNvPr>
          <p:cNvGraphicFramePr>
            <a:graphicFrameLocks noGrp="1"/>
          </p:cNvGraphicFramePr>
          <p:nvPr/>
        </p:nvGraphicFramePr>
        <p:xfrm>
          <a:off x="1244600" y="1222376"/>
          <a:ext cx="9737253" cy="3476625"/>
        </p:xfrm>
        <a:graphic>
          <a:graphicData uri="http://schemas.openxmlformats.org/drawingml/2006/chart">
            <c:chart xmlns:c="http://schemas.openxmlformats.org/drawingml/2006/chart" xmlns:r="http://schemas.openxmlformats.org/officeDocument/2006/relationships" r:id="rId5"/>
          </a:graphicData>
        </a:graphic>
      </p:graphicFrame>
    </p:spTree>
  </p:cSld>
  <p:clrMapOvr>
    <a:masterClrMapping/>
  </p:clrMapOvr>
  <p:transition spd="slow"/>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1700BAD4-D187-4017-AADD-2A2E4AB040D7}"/>
              </a:ext>
            </a:extLst>
          </p:cNvPr>
          <p:cNvCxnSpPr>
            <a:cxnSpLocks/>
          </p:cNvCxnSpPr>
          <p:nvPr/>
        </p:nvCxnSpPr>
        <p:spPr>
          <a:xfrm>
            <a:off x="88900" y="1136650"/>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72707" name="Imagen 24">
            <a:extLst>
              <a:ext uri="{FF2B5EF4-FFF2-40B4-BE49-F238E27FC236}">
                <a16:creationId xmlns:a16="http://schemas.microsoft.com/office/drawing/2014/main" id="{6A33502F-D84E-45BB-B0A9-BCDBF352CAB4}"/>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01625" y="98425"/>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2709" name="Imagen 12">
            <a:extLst>
              <a:ext uri="{FF2B5EF4-FFF2-40B4-BE49-F238E27FC236}">
                <a16:creationId xmlns:a16="http://schemas.microsoft.com/office/drawing/2014/main" id="{8EC8F8FF-3237-444F-B7FD-5ADC7AD6C616}"/>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10074275" y="214313"/>
            <a:ext cx="1816100" cy="6143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 name="CuadroTexto 16">
            <a:extLst>
              <a:ext uri="{FF2B5EF4-FFF2-40B4-BE49-F238E27FC236}">
                <a16:creationId xmlns:a16="http://schemas.microsoft.com/office/drawing/2014/main" id="{EE7866BC-0C32-47ED-BC72-8FB95F5B2065}"/>
              </a:ext>
            </a:extLst>
          </p:cNvPr>
          <p:cNvSpPr txBox="1"/>
          <p:nvPr/>
        </p:nvSpPr>
        <p:spPr>
          <a:xfrm>
            <a:off x="1103313" y="66675"/>
            <a:ext cx="8869362" cy="861774"/>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Total Cartera Por Edad De Mora – Noviembre 2024</a:t>
            </a:r>
            <a:endParaRPr lang="es-CO" sz="1600" b="0" kern="0" dirty="0">
              <a:solidFill>
                <a:schemeClr val="accent1">
                  <a:lumMod val="50000"/>
                </a:schemeClr>
              </a:solidFill>
            </a:endParaRPr>
          </a:p>
        </p:txBody>
      </p:sp>
      <p:sp>
        <p:nvSpPr>
          <p:cNvPr id="15" name="CuadroTexto 4">
            <a:extLst>
              <a:ext uri="{FF2B5EF4-FFF2-40B4-BE49-F238E27FC236}">
                <a16:creationId xmlns:a16="http://schemas.microsoft.com/office/drawing/2014/main" id="{B1A090F6-F09E-4912-8928-AA7909686AA5}"/>
              </a:ext>
            </a:extLst>
          </p:cNvPr>
          <p:cNvSpPr txBox="1">
            <a:spLocks noChangeArrowheads="1"/>
          </p:cNvSpPr>
          <p:nvPr/>
        </p:nvSpPr>
        <p:spPr bwMode="auto">
          <a:xfrm>
            <a:off x="0" y="6514326"/>
            <a:ext cx="4271962" cy="261610"/>
          </a:xfrm>
          <a:prstGeom prst="rect">
            <a:avLst/>
          </a:prstGeom>
          <a:noFill/>
          <a:ln>
            <a:noFill/>
          </a:ln>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 (Plano Cartera Total)</a:t>
            </a:r>
          </a:p>
        </p:txBody>
      </p:sp>
      <p:sp>
        <p:nvSpPr>
          <p:cNvPr id="2" name="CuadroTexto 1">
            <a:extLst>
              <a:ext uri="{FF2B5EF4-FFF2-40B4-BE49-F238E27FC236}">
                <a16:creationId xmlns:a16="http://schemas.microsoft.com/office/drawing/2014/main" id="{2EA11DC2-4F5A-7B9E-2E73-EAFFF68D1321}"/>
              </a:ext>
            </a:extLst>
          </p:cNvPr>
          <p:cNvSpPr txBox="1"/>
          <p:nvPr/>
        </p:nvSpPr>
        <p:spPr>
          <a:xfrm>
            <a:off x="1132681" y="5877674"/>
            <a:ext cx="9926637" cy="553998"/>
          </a:xfrm>
          <a:prstGeom prst="rect">
            <a:avLst/>
          </a:prstGeom>
          <a:noFill/>
        </p:spPr>
        <p:txBody>
          <a:bodyPr lIns="91440" tIns="45720" rIns="91440" bIns="45720" anchor="t">
            <a:spAutoFit/>
          </a:bodyPr>
          <a:lstStyle/>
          <a:p>
            <a:pPr algn="ctr">
              <a:defRPr/>
            </a:pPr>
            <a:r>
              <a:rPr lang="es-ES" sz="1000" dirty="0">
                <a:solidFill>
                  <a:schemeClr val="accent1">
                    <a:lumMod val="50000"/>
                  </a:schemeClr>
                </a:solidFill>
                <a:ea typeface="Calibri"/>
                <a:cs typeface="Arial"/>
              </a:rPr>
              <a:t>*Las cifras presentadas en la gráfica están en millones de pesos, por lo cual se realizó un redondeo a cada cifra de manera simple.</a:t>
            </a:r>
          </a:p>
          <a:p>
            <a:pPr algn="ctr">
              <a:defRPr/>
            </a:pPr>
            <a:r>
              <a:rPr lang="es-MX" sz="1000" dirty="0">
                <a:solidFill>
                  <a:schemeClr val="accent1">
                    <a:lumMod val="50000"/>
                  </a:schemeClr>
                </a:solidFill>
                <a:cs typeface="Arial"/>
              </a:rPr>
              <a:t>*El valor que se relaciona como cartera vigencia corresponde a cobros al usuario que están dentro de su plazo de pago.</a:t>
            </a:r>
            <a:endParaRPr lang="es-ES" sz="1000" dirty="0">
              <a:solidFill>
                <a:schemeClr val="accent1">
                  <a:lumMod val="50000"/>
                </a:schemeClr>
              </a:solidFill>
              <a:cs typeface="Arial"/>
            </a:endParaRPr>
          </a:p>
          <a:p>
            <a:pPr algn="ctr"/>
            <a:r>
              <a:rPr lang="es-ES" sz="1000" dirty="0">
                <a:solidFill>
                  <a:schemeClr val="accent1">
                    <a:lumMod val="50000"/>
                  </a:schemeClr>
                </a:solidFill>
                <a:cs typeface="Arial"/>
              </a:rPr>
              <a:t>*Información del archivo plano de cartera total a corte 30-nov-2024 descargado del SIGAB el 6-dic-2024.</a:t>
            </a:r>
            <a:endParaRPr lang="es-CO" sz="1000" dirty="0">
              <a:solidFill>
                <a:schemeClr val="accent1">
                  <a:lumMod val="50000"/>
                </a:schemeClr>
              </a:solidFill>
              <a:cs typeface="Arial"/>
            </a:endParaRPr>
          </a:p>
        </p:txBody>
      </p:sp>
      <p:graphicFrame>
        <p:nvGraphicFramePr>
          <p:cNvPr id="5" name="Tabla 2">
            <a:extLst>
              <a:ext uri="{FF2B5EF4-FFF2-40B4-BE49-F238E27FC236}">
                <a16:creationId xmlns:a16="http://schemas.microsoft.com/office/drawing/2014/main" id="{845E6591-CB91-2265-8E9F-EF9130C0B4DC}"/>
              </a:ext>
            </a:extLst>
          </p:cNvPr>
          <p:cNvGraphicFramePr>
            <a:graphicFrameLocks noGrp="1"/>
          </p:cNvGraphicFramePr>
          <p:nvPr/>
        </p:nvGraphicFramePr>
        <p:xfrm>
          <a:off x="3675062" y="4782016"/>
          <a:ext cx="4929443" cy="981947"/>
        </p:xfrm>
        <a:graphic>
          <a:graphicData uri="http://schemas.openxmlformats.org/drawingml/2006/table">
            <a:tbl>
              <a:tblPr firstRow="1" bandRow="1">
                <a:tableStyleId>{68D230F3-CF80-4859-8CE7-A43EE81993B5}</a:tableStyleId>
              </a:tblPr>
              <a:tblGrid>
                <a:gridCol w="1232361">
                  <a:extLst>
                    <a:ext uri="{9D8B030D-6E8A-4147-A177-3AD203B41FA5}">
                      <a16:colId xmlns:a16="http://schemas.microsoft.com/office/drawing/2014/main" val="20000"/>
                    </a:ext>
                  </a:extLst>
                </a:gridCol>
                <a:gridCol w="1141480">
                  <a:extLst>
                    <a:ext uri="{9D8B030D-6E8A-4147-A177-3AD203B41FA5}">
                      <a16:colId xmlns:a16="http://schemas.microsoft.com/office/drawing/2014/main" val="20001"/>
                    </a:ext>
                  </a:extLst>
                </a:gridCol>
                <a:gridCol w="1323241">
                  <a:extLst>
                    <a:ext uri="{9D8B030D-6E8A-4147-A177-3AD203B41FA5}">
                      <a16:colId xmlns:a16="http://schemas.microsoft.com/office/drawing/2014/main" val="20002"/>
                    </a:ext>
                  </a:extLst>
                </a:gridCol>
                <a:gridCol w="1232361">
                  <a:extLst>
                    <a:ext uri="{9D8B030D-6E8A-4147-A177-3AD203B41FA5}">
                      <a16:colId xmlns:a16="http://schemas.microsoft.com/office/drawing/2014/main" val="20003"/>
                    </a:ext>
                  </a:extLst>
                </a:gridCol>
              </a:tblGrid>
              <a:tr h="397100">
                <a:tc>
                  <a:txBody>
                    <a:bodyPr/>
                    <a:lstStyle/>
                    <a:p>
                      <a:pPr algn="ctr" rtl="0" fontAlgn="ctr"/>
                      <a:r>
                        <a:rPr lang="es-CO" sz="1100" b="1" u="none" strike="noStrike" dirty="0">
                          <a:solidFill>
                            <a:schemeClr val="accent1">
                              <a:lumMod val="50000"/>
                            </a:schemeClr>
                          </a:solidFill>
                          <a:effectLst/>
                          <a:latin typeface="+mn-lt"/>
                          <a:cs typeface="Arial" panose="020B0604020202020204" pitchFamily="34" charset="0"/>
                        </a:rPr>
                        <a:t>CARTERA</a:t>
                      </a:r>
                      <a:endParaRPr lang="es-CO" sz="1100" b="1" i="0" u="none" strike="noStrike" dirty="0">
                        <a:solidFill>
                          <a:schemeClr val="accent1">
                            <a:lumMod val="50000"/>
                          </a:schemeClr>
                        </a:solidFill>
                        <a:effectLst/>
                        <a:latin typeface="+mn-lt"/>
                        <a:cs typeface="Arial" panose="020B0604020202020204" pitchFamily="34" charset="0"/>
                      </a:endParaRPr>
                    </a:p>
                  </a:txBody>
                  <a:tcPr marL="9524" marR="9524" marT="9502" marB="0" anchor="ctr"/>
                </a:tc>
                <a:tc>
                  <a:txBody>
                    <a:bodyPr/>
                    <a:lstStyle/>
                    <a:p>
                      <a:pPr algn="ctr" rtl="0" fontAlgn="ctr"/>
                      <a:r>
                        <a:rPr lang="es-CO" sz="1100" b="1" u="none" strike="noStrike" dirty="0">
                          <a:solidFill>
                            <a:schemeClr val="accent1">
                              <a:lumMod val="50000"/>
                            </a:schemeClr>
                          </a:solidFill>
                          <a:effectLst/>
                          <a:latin typeface="+mn-lt"/>
                          <a:cs typeface="Arial" panose="020B0604020202020204" pitchFamily="34" charset="0"/>
                        </a:rPr>
                        <a:t>FACT. CONJUNTA</a:t>
                      </a:r>
                      <a:endParaRPr lang="es-CO" sz="1100" b="1" i="0" u="none" strike="noStrike" dirty="0">
                        <a:solidFill>
                          <a:schemeClr val="accent1">
                            <a:lumMod val="50000"/>
                          </a:schemeClr>
                        </a:solidFill>
                        <a:effectLst/>
                        <a:latin typeface="+mn-lt"/>
                        <a:cs typeface="Arial" panose="020B0604020202020204" pitchFamily="34" charset="0"/>
                      </a:endParaRPr>
                    </a:p>
                  </a:txBody>
                  <a:tcPr marL="9524" marR="9524" marT="9502" marB="0" anchor="ctr"/>
                </a:tc>
                <a:tc>
                  <a:txBody>
                    <a:bodyPr/>
                    <a:lstStyle/>
                    <a:p>
                      <a:pPr algn="ctr" rtl="0" fontAlgn="ctr"/>
                      <a:r>
                        <a:rPr lang="es-CO" sz="1100" b="1" u="none" strike="noStrike" dirty="0">
                          <a:solidFill>
                            <a:schemeClr val="accent1">
                              <a:lumMod val="50000"/>
                            </a:schemeClr>
                          </a:solidFill>
                          <a:effectLst/>
                          <a:latin typeface="+mn-lt"/>
                          <a:cs typeface="Arial" panose="020B0604020202020204" pitchFamily="34" charset="0"/>
                        </a:rPr>
                        <a:t>FACT. </a:t>
                      </a:r>
                    </a:p>
                    <a:p>
                      <a:pPr algn="ctr" rtl="0" fontAlgn="ctr"/>
                      <a:r>
                        <a:rPr lang="es-CO" sz="1100" b="1" u="none" strike="noStrike" dirty="0">
                          <a:solidFill>
                            <a:schemeClr val="accent1">
                              <a:lumMod val="50000"/>
                            </a:schemeClr>
                          </a:solidFill>
                          <a:effectLst/>
                          <a:latin typeface="+mn-lt"/>
                          <a:cs typeface="Arial" panose="020B0604020202020204" pitchFamily="34" charset="0"/>
                        </a:rPr>
                        <a:t>DIRECTA</a:t>
                      </a:r>
                      <a:endParaRPr lang="es-CO" sz="1100" b="1" i="0" u="none" strike="noStrike" dirty="0">
                        <a:solidFill>
                          <a:schemeClr val="accent1">
                            <a:lumMod val="50000"/>
                          </a:schemeClr>
                        </a:solidFill>
                        <a:effectLst/>
                        <a:latin typeface="+mn-lt"/>
                        <a:cs typeface="Arial" panose="020B0604020202020204" pitchFamily="34" charset="0"/>
                      </a:endParaRPr>
                    </a:p>
                  </a:txBody>
                  <a:tcPr marL="9524" marR="9524" marT="9502" marB="0" anchor="ctr"/>
                </a:tc>
                <a:tc>
                  <a:txBody>
                    <a:bodyPr/>
                    <a:lstStyle/>
                    <a:p>
                      <a:pPr algn="ctr" rtl="0" fontAlgn="ctr"/>
                      <a:r>
                        <a:rPr lang="es-CO" sz="1100" b="1" u="none" strike="noStrike" dirty="0">
                          <a:solidFill>
                            <a:schemeClr val="accent1">
                              <a:lumMod val="50000"/>
                            </a:schemeClr>
                          </a:solidFill>
                          <a:effectLst/>
                          <a:latin typeface="+mn-lt"/>
                          <a:cs typeface="Arial" panose="020B0604020202020204" pitchFamily="34" charset="0"/>
                        </a:rPr>
                        <a:t>TOTAL</a:t>
                      </a:r>
                      <a:br>
                        <a:rPr lang="es-CO" sz="1100" b="1" u="none" strike="noStrike" dirty="0">
                          <a:solidFill>
                            <a:schemeClr val="accent1">
                              <a:lumMod val="50000"/>
                            </a:schemeClr>
                          </a:solidFill>
                          <a:effectLst/>
                          <a:latin typeface="+mn-lt"/>
                          <a:cs typeface="Arial" panose="020B0604020202020204" pitchFamily="34" charset="0"/>
                        </a:rPr>
                      </a:br>
                      <a:r>
                        <a:rPr lang="es-CO" sz="1100" b="1" u="none" strike="noStrike" dirty="0">
                          <a:solidFill>
                            <a:schemeClr val="accent1">
                              <a:lumMod val="50000"/>
                            </a:schemeClr>
                          </a:solidFill>
                          <a:effectLst/>
                          <a:latin typeface="+mn-lt"/>
                          <a:cs typeface="Arial" panose="020B0604020202020204" pitchFamily="34" charset="0"/>
                        </a:rPr>
                        <a:t> CARTERA</a:t>
                      </a:r>
                      <a:endParaRPr lang="es-CO" sz="1100" b="1" i="0" u="none" strike="noStrike" dirty="0">
                        <a:solidFill>
                          <a:schemeClr val="accent1">
                            <a:lumMod val="50000"/>
                          </a:schemeClr>
                        </a:solidFill>
                        <a:effectLst/>
                        <a:latin typeface="+mn-lt"/>
                        <a:cs typeface="Arial" panose="020B0604020202020204" pitchFamily="34" charset="0"/>
                      </a:endParaRPr>
                    </a:p>
                  </a:txBody>
                  <a:tcPr marL="9524" marR="9524" marT="9502" marB="0" anchor="ctr"/>
                </a:tc>
                <a:extLst>
                  <a:ext uri="{0D108BD9-81ED-4DB2-BD59-A6C34878D82A}">
                    <a16:rowId xmlns:a16="http://schemas.microsoft.com/office/drawing/2014/main" val="10000"/>
                  </a:ext>
                </a:extLst>
              </a:tr>
              <a:tr h="193758">
                <a:tc>
                  <a:txBody>
                    <a:bodyPr/>
                    <a:lstStyle/>
                    <a:p>
                      <a:pPr algn="l" fontAlgn="ctr"/>
                      <a:r>
                        <a:rPr lang="es-CO" sz="1100" b="0" u="none" strike="noStrike" dirty="0">
                          <a:solidFill>
                            <a:schemeClr val="accent1">
                              <a:lumMod val="50000"/>
                            </a:schemeClr>
                          </a:solidFill>
                          <a:effectLst/>
                          <a:latin typeface="+mn-lt"/>
                          <a:cs typeface="Arial" panose="020B0604020202020204" pitchFamily="34" charset="0"/>
                        </a:rPr>
                        <a:t>VENCIDA</a:t>
                      </a:r>
                      <a:endParaRPr lang="es-CO" sz="1100" b="0" i="0" u="none" strike="noStrike" dirty="0">
                        <a:solidFill>
                          <a:schemeClr val="accent1">
                            <a:lumMod val="50000"/>
                          </a:schemeClr>
                        </a:solidFill>
                        <a:effectLst/>
                        <a:latin typeface="+mn-lt"/>
                        <a:cs typeface="Arial" panose="020B0604020202020204" pitchFamily="34" charset="0"/>
                      </a:endParaRPr>
                    </a:p>
                  </a:txBody>
                  <a:tcPr marL="9524" marR="9524" marT="9502" marB="0" anchor="ctr"/>
                </a:tc>
                <a:tc>
                  <a:txBody>
                    <a:bodyPr/>
                    <a:lstStyle/>
                    <a:p>
                      <a:pPr marL="0" algn="r" defTabSz="914400" rtl="0" eaLnBrk="1" fontAlgn="ctr" latinLnBrk="0" hangingPunct="1"/>
                      <a:r>
                        <a:rPr lang="es-MX" sz="1100" b="0" u="none" strike="noStrike" kern="1200" dirty="0">
                          <a:solidFill>
                            <a:schemeClr val="accent1">
                              <a:lumMod val="50000"/>
                            </a:schemeClr>
                          </a:solidFill>
                          <a:effectLst/>
                          <a:latin typeface="+mn-lt"/>
                          <a:ea typeface="+mn-ea"/>
                          <a:cs typeface="Arial" panose="020B0604020202020204" pitchFamily="34" charset="0"/>
                        </a:rPr>
                        <a:t>3.523</a:t>
                      </a:r>
                      <a:endParaRPr lang="es-CO" sz="1100" b="0" u="none" strike="noStrike" kern="1200" dirty="0">
                        <a:solidFill>
                          <a:schemeClr val="accent1">
                            <a:lumMod val="50000"/>
                          </a:schemeClr>
                        </a:solidFill>
                        <a:effectLst/>
                        <a:latin typeface="+mn-lt"/>
                        <a:ea typeface="+mn-ea"/>
                        <a:cs typeface="Arial" panose="020B0604020202020204" pitchFamily="34" charset="0"/>
                      </a:endParaRPr>
                    </a:p>
                  </a:txBody>
                  <a:tcPr marL="9525" marR="9525" marT="9525" marB="0" anchor="ctr"/>
                </a:tc>
                <a:tc>
                  <a:txBody>
                    <a:bodyPr/>
                    <a:lstStyle/>
                    <a:p>
                      <a:pPr marL="0" algn="r" defTabSz="914400" rtl="0" eaLnBrk="1" fontAlgn="ctr" latinLnBrk="0" hangingPunct="1"/>
                      <a:r>
                        <a:rPr lang="es-MX" sz="1100" b="0" u="none" strike="noStrike" kern="1200" dirty="0">
                          <a:solidFill>
                            <a:schemeClr val="accent1">
                              <a:lumMod val="50000"/>
                            </a:schemeClr>
                          </a:solidFill>
                          <a:effectLst/>
                          <a:latin typeface="+mn-lt"/>
                          <a:ea typeface="+mn-ea"/>
                          <a:cs typeface="Arial" panose="020B0604020202020204" pitchFamily="34" charset="0"/>
                        </a:rPr>
                        <a:t>1.333</a:t>
                      </a:r>
                      <a:endParaRPr lang="es-CO" sz="1100" b="0" u="none" strike="noStrike" kern="1200" dirty="0">
                        <a:solidFill>
                          <a:schemeClr val="accent1">
                            <a:lumMod val="50000"/>
                          </a:schemeClr>
                        </a:solidFill>
                        <a:effectLst/>
                        <a:latin typeface="+mn-lt"/>
                        <a:ea typeface="+mn-ea"/>
                        <a:cs typeface="Arial" panose="020B0604020202020204" pitchFamily="34" charset="0"/>
                      </a:endParaRPr>
                    </a:p>
                  </a:txBody>
                  <a:tcPr marL="9525" marR="9525" marT="9525" marB="0" anchor="ctr"/>
                </a:tc>
                <a:tc>
                  <a:txBody>
                    <a:bodyPr/>
                    <a:lstStyle/>
                    <a:p>
                      <a:pPr marL="0" algn="r" defTabSz="914400" rtl="0" eaLnBrk="1" fontAlgn="ctr" latinLnBrk="0" hangingPunct="1"/>
                      <a:r>
                        <a:rPr lang="es-MX" sz="1100" b="0" u="none" strike="noStrike" kern="1200" dirty="0">
                          <a:solidFill>
                            <a:schemeClr val="accent1">
                              <a:lumMod val="50000"/>
                            </a:schemeClr>
                          </a:solidFill>
                          <a:effectLst/>
                          <a:latin typeface="+mn-lt"/>
                          <a:ea typeface="+mn-ea"/>
                          <a:cs typeface="Arial" panose="020B0604020202020204" pitchFamily="34" charset="0"/>
                        </a:rPr>
                        <a:t>4.856</a:t>
                      </a:r>
                      <a:endParaRPr lang="es-CO" sz="1100" b="0" u="none" strike="noStrike" kern="1200" dirty="0">
                        <a:solidFill>
                          <a:schemeClr val="accent1">
                            <a:lumMod val="50000"/>
                          </a:schemeClr>
                        </a:solidFill>
                        <a:effectLst/>
                        <a:latin typeface="+mn-lt"/>
                        <a:ea typeface="+mn-ea"/>
                        <a:cs typeface="Arial" panose="020B0604020202020204" pitchFamily="34" charset="0"/>
                      </a:endParaRPr>
                    </a:p>
                  </a:txBody>
                  <a:tcPr marL="9525" marR="9525" marT="9525" marB="0" anchor="ctr"/>
                </a:tc>
                <a:extLst>
                  <a:ext uri="{0D108BD9-81ED-4DB2-BD59-A6C34878D82A}">
                    <a16:rowId xmlns:a16="http://schemas.microsoft.com/office/drawing/2014/main" val="10001"/>
                  </a:ext>
                </a:extLst>
              </a:tr>
              <a:tr h="187499">
                <a:tc>
                  <a:txBody>
                    <a:bodyPr/>
                    <a:lstStyle/>
                    <a:p>
                      <a:pPr algn="l" fontAlgn="ctr"/>
                      <a:r>
                        <a:rPr lang="es-CO" sz="1100" b="0" i="0" u="none" strike="noStrike" dirty="0">
                          <a:solidFill>
                            <a:schemeClr val="accent1">
                              <a:lumMod val="50000"/>
                            </a:schemeClr>
                          </a:solidFill>
                          <a:effectLst/>
                          <a:latin typeface="+mn-lt"/>
                          <a:cs typeface="Arial" panose="020B0604020202020204" pitchFamily="34" charset="0"/>
                        </a:rPr>
                        <a:t>VIGENCIA</a:t>
                      </a:r>
                    </a:p>
                  </a:txBody>
                  <a:tcPr marL="9524" marR="9524" marT="9502" marB="0" anchor="ctr"/>
                </a:tc>
                <a:tc>
                  <a:txBody>
                    <a:bodyPr/>
                    <a:lstStyle/>
                    <a:p>
                      <a:pPr marL="0" algn="r" defTabSz="914400" rtl="0" eaLnBrk="1" fontAlgn="ctr" latinLnBrk="0" hangingPunct="1"/>
                      <a:r>
                        <a:rPr lang="es-MX" sz="1100" b="0" u="none" strike="noStrike" kern="1200" dirty="0">
                          <a:solidFill>
                            <a:schemeClr val="accent1">
                              <a:lumMod val="50000"/>
                            </a:schemeClr>
                          </a:solidFill>
                          <a:effectLst/>
                          <a:latin typeface="+mn-lt"/>
                          <a:ea typeface="+mn-ea"/>
                          <a:cs typeface="Arial" panose="020B0604020202020204" pitchFamily="34" charset="0"/>
                        </a:rPr>
                        <a:t>6.496</a:t>
                      </a:r>
                      <a:endParaRPr lang="es-CO" sz="1100" b="0" u="none" strike="noStrike" kern="1200" dirty="0">
                        <a:solidFill>
                          <a:schemeClr val="accent1">
                            <a:lumMod val="50000"/>
                          </a:schemeClr>
                        </a:solidFill>
                        <a:effectLst/>
                        <a:latin typeface="+mn-lt"/>
                        <a:ea typeface="+mn-ea"/>
                        <a:cs typeface="Arial" panose="020B0604020202020204" pitchFamily="34" charset="0"/>
                      </a:endParaRPr>
                    </a:p>
                  </a:txBody>
                  <a:tcPr marL="9525" marR="9525" marT="9525" marB="0" anchor="ctr"/>
                </a:tc>
                <a:tc>
                  <a:txBody>
                    <a:bodyPr/>
                    <a:lstStyle/>
                    <a:p>
                      <a:pPr marL="0" algn="r" defTabSz="914400" rtl="0" eaLnBrk="1" fontAlgn="ctr" latinLnBrk="0" hangingPunct="1"/>
                      <a:r>
                        <a:rPr lang="es-MX" sz="1100" b="0" u="none" strike="noStrike" kern="1200" dirty="0">
                          <a:solidFill>
                            <a:schemeClr val="accent1">
                              <a:lumMod val="50000"/>
                            </a:schemeClr>
                          </a:solidFill>
                          <a:effectLst/>
                          <a:latin typeface="+mn-lt"/>
                          <a:ea typeface="+mn-ea"/>
                          <a:cs typeface="Arial" panose="020B0604020202020204" pitchFamily="34" charset="0"/>
                        </a:rPr>
                        <a:t>301</a:t>
                      </a:r>
                      <a:endParaRPr lang="es-CO" sz="1100" b="0" u="none" strike="noStrike" kern="1200" dirty="0">
                        <a:solidFill>
                          <a:schemeClr val="accent1">
                            <a:lumMod val="50000"/>
                          </a:schemeClr>
                        </a:solidFill>
                        <a:effectLst/>
                        <a:latin typeface="+mn-lt"/>
                        <a:ea typeface="+mn-ea"/>
                        <a:cs typeface="Arial" panose="020B0604020202020204" pitchFamily="34" charset="0"/>
                      </a:endParaRPr>
                    </a:p>
                  </a:txBody>
                  <a:tcPr marL="9525" marR="9525" marT="9525" marB="0" anchor="ctr"/>
                </a:tc>
                <a:tc>
                  <a:txBody>
                    <a:bodyPr/>
                    <a:lstStyle/>
                    <a:p>
                      <a:pPr marL="0" algn="r" defTabSz="914400" rtl="0" eaLnBrk="1" fontAlgn="ctr" latinLnBrk="0" hangingPunct="1"/>
                      <a:r>
                        <a:rPr lang="es-MX" sz="1100" b="0" u="none" strike="noStrike" kern="1200" dirty="0">
                          <a:solidFill>
                            <a:schemeClr val="accent1">
                              <a:lumMod val="50000"/>
                            </a:schemeClr>
                          </a:solidFill>
                          <a:effectLst/>
                          <a:latin typeface="+mn-lt"/>
                          <a:ea typeface="+mn-ea"/>
                          <a:cs typeface="Arial" panose="020B0604020202020204" pitchFamily="34" charset="0"/>
                        </a:rPr>
                        <a:t>6.798</a:t>
                      </a:r>
                      <a:endParaRPr lang="es-CO" sz="1100" b="0" u="none" strike="noStrike" kern="1200" dirty="0">
                        <a:solidFill>
                          <a:schemeClr val="accent1">
                            <a:lumMod val="50000"/>
                          </a:schemeClr>
                        </a:solidFill>
                        <a:effectLst/>
                        <a:latin typeface="+mn-lt"/>
                        <a:ea typeface="+mn-ea"/>
                        <a:cs typeface="Arial" panose="020B0604020202020204" pitchFamily="34" charset="0"/>
                      </a:endParaRPr>
                    </a:p>
                  </a:txBody>
                  <a:tcPr marL="9525" marR="9525" marT="9525" marB="0" anchor="ctr"/>
                </a:tc>
                <a:extLst>
                  <a:ext uri="{0D108BD9-81ED-4DB2-BD59-A6C34878D82A}">
                    <a16:rowId xmlns:a16="http://schemas.microsoft.com/office/drawing/2014/main" val="10002"/>
                  </a:ext>
                </a:extLst>
              </a:tr>
              <a:tr h="203590">
                <a:tc>
                  <a:txBody>
                    <a:bodyPr/>
                    <a:lstStyle/>
                    <a:p>
                      <a:pPr algn="ctr" rtl="0" fontAlgn="ctr"/>
                      <a:r>
                        <a:rPr lang="es-CO" sz="1100" b="1" u="none" strike="noStrike" dirty="0">
                          <a:solidFill>
                            <a:schemeClr val="accent1">
                              <a:lumMod val="50000"/>
                            </a:schemeClr>
                          </a:solidFill>
                          <a:effectLst/>
                          <a:latin typeface="+mn-lt"/>
                          <a:cs typeface="Arial" panose="020B0604020202020204" pitchFamily="34" charset="0"/>
                        </a:rPr>
                        <a:t>TOTAL</a:t>
                      </a:r>
                      <a:endParaRPr lang="es-CO" sz="1100" b="1" i="0" u="none" strike="noStrike" dirty="0">
                        <a:solidFill>
                          <a:schemeClr val="accent1">
                            <a:lumMod val="50000"/>
                          </a:schemeClr>
                        </a:solidFill>
                        <a:effectLst/>
                        <a:latin typeface="+mn-lt"/>
                        <a:cs typeface="Arial" panose="020B0604020202020204" pitchFamily="34" charset="0"/>
                      </a:endParaRPr>
                    </a:p>
                  </a:txBody>
                  <a:tcPr marL="9524" marR="9524" marT="9502" marB="0" anchor="ctr"/>
                </a:tc>
                <a:tc>
                  <a:txBody>
                    <a:bodyPr/>
                    <a:lstStyle/>
                    <a:p>
                      <a:pPr marL="0" algn="r" defTabSz="914400" rtl="0" eaLnBrk="1" fontAlgn="ctr" latinLnBrk="0" hangingPunct="1"/>
                      <a:r>
                        <a:rPr lang="es-MX" sz="1100" b="1" u="none" strike="noStrike" kern="1200" dirty="0">
                          <a:solidFill>
                            <a:schemeClr val="accent1">
                              <a:lumMod val="50000"/>
                            </a:schemeClr>
                          </a:solidFill>
                          <a:effectLst/>
                          <a:latin typeface="+mn-lt"/>
                          <a:ea typeface="+mn-ea"/>
                          <a:cs typeface="Arial" panose="020B0604020202020204" pitchFamily="34" charset="0"/>
                        </a:rPr>
                        <a:t>10.019</a:t>
                      </a:r>
                      <a:endParaRPr lang="es-CO" sz="1100" b="1" u="none" strike="noStrike" kern="1200" dirty="0">
                        <a:solidFill>
                          <a:schemeClr val="accent1">
                            <a:lumMod val="50000"/>
                          </a:schemeClr>
                        </a:solidFill>
                        <a:effectLst/>
                        <a:latin typeface="+mn-lt"/>
                        <a:ea typeface="+mn-ea"/>
                        <a:cs typeface="Arial" panose="020B0604020202020204" pitchFamily="34" charset="0"/>
                      </a:endParaRPr>
                    </a:p>
                  </a:txBody>
                  <a:tcPr marL="9525" marR="9525" marT="9525" marB="0" anchor="ctr"/>
                </a:tc>
                <a:tc>
                  <a:txBody>
                    <a:bodyPr/>
                    <a:lstStyle/>
                    <a:p>
                      <a:pPr marL="0" algn="r" defTabSz="914400" rtl="0" eaLnBrk="1" fontAlgn="ctr" latinLnBrk="0" hangingPunct="1"/>
                      <a:r>
                        <a:rPr lang="es-MX" sz="1100" b="1" u="none" strike="noStrike" kern="1200" dirty="0">
                          <a:solidFill>
                            <a:schemeClr val="accent1">
                              <a:lumMod val="50000"/>
                            </a:schemeClr>
                          </a:solidFill>
                          <a:effectLst/>
                          <a:latin typeface="+mn-lt"/>
                          <a:ea typeface="+mn-ea"/>
                          <a:cs typeface="Arial" panose="020B0604020202020204" pitchFamily="34" charset="0"/>
                        </a:rPr>
                        <a:t>1.634</a:t>
                      </a:r>
                      <a:endParaRPr lang="es-CO" sz="1100" b="1" u="none" strike="noStrike" kern="1200" dirty="0">
                        <a:solidFill>
                          <a:schemeClr val="accent1">
                            <a:lumMod val="50000"/>
                          </a:schemeClr>
                        </a:solidFill>
                        <a:effectLst/>
                        <a:latin typeface="+mn-lt"/>
                        <a:ea typeface="+mn-ea"/>
                        <a:cs typeface="Arial" panose="020B0604020202020204" pitchFamily="34" charset="0"/>
                      </a:endParaRPr>
                    </a:p>
                  </a:txBody>
                  <a:tcPr marL="9525" marR="9525" marT="9525" marB="0" anchor="ctr"/>
                </a:tc>
                <a:tc>
                  <a:txBody>
                    <a:bodyPr/>
                    <a:lstStyle/>
                    <a:p>
                      <a:pPr marL="0" algn="r" defTabSz="914400" rtl="0" eaLnBrk="1" fontAlgn="ctr" latinLnBrk="0" hangingPunct="1"/>
                      <a:r>
                        <a:rPr lang="es-MX" sz="1100" b="1" u="none" strike="noStrike" kern="1200" dirty="0">
                          <a:solidFill>
                            <a:schemeClr val="accent1">
                              <a:lumMod val="50000"/>
                            </a:schemeClr>
                          </a:solidFill>
                          <a:effectLst/>
                          <a:latin typeface="+mn-lt"/>
                          <a:ea typeface="+mn-ea"/>
                          <a:cs typeface="Arial" panose="020B0604020202020204" pitchFamily="34" charset="0"/>
                        </a:rPr>
                        <a:t>11.654</a:t>
                      </a:r>
                      <a:endParaRPr lang="es-CO" sz="1100" b="1" u="none" strike="noStrike" kern="1200" dirty="0">
                        <a:solidFill>
                          <a:schemeClr val="accent1">
                            <a:lumMod val="50000"/>
                          </a:schemeClr>
                        </a:solidFill>
                        <a:effectLst/>
                        <a:latin typeface="+mn-lt"/>
                        <a:ea typeface="+mn-ea"/>
                        <a:cs typeface="Arial" panose="020B0604020202020204" pitchFamily="34" charset="0"/>
                      </a:endParaRPr>
                    </a:p>
                  </a:txBody>
                  <a:tcPr marL="9525" marR="9525" marT="9525" marB="0" anchor="ctr"/>
                </a:tc>
                <a:extLst>
                  <a:ext uri="{0D108BD9-81ED-4DB2-BD59-A6C34878D82A}">
                    <a16:rowId xmlns:a16="http://schemas.microsoft.com/office/drawing/2014/main" val="10003"/>
                  </a:ext>
                </a:extLst>
              </a:tr>
            </a:tbl>
          </a:graphicData>
        </a:graphic>
      </p:graphicFrame>
      <p:graphicFrame>
        <p:nvGraphicFramePr>
          <p:cNvPr id="4" name="Gráfico 3">
            <a:extLst>
              <a:ext uri="{FF2B5EF4-FFF2-40B4-BE49-F238E27FC236}">
                <a16:creationId xmlns:a16="http://schemas.microsoft.com/office/drawing/2014/main" id="{3A795C91-B547-41A0-A661-7CE0A0097300}"/>
              </a:ext>
            </a:extLst>
          </p:cNvPr>
          <p:cNvGraphicFramePr>
            <a:graphicFrameLocks noGrp="1"/>
          </p:cNvGraphicFramePr>
          <p:nvPr/>
        </p:nvGraphicFramePr>
        <p:xfrm>
          <a:off x="1403286" y="1304926"/>
          <a:ext cx="9334123" cy="3477089"/>
        </p:xfrm>
        <a:graphic>
          <a:graphicData uri="http://schemas.openxmlformats.org/drawingml/2006/chart">
            <c:chart xmlns:c="http://schemas.openxmlformats.org/drawingml/2006/chart" xmlns:r="http://schemas.openxmlformats.org/officeDocument/2006/relationships" r:id="rId5"/>
          </a:graphicData>
        </a:graphic>
      </p:graphicFrame>
    </p:spTree>
  </p:cSld>
  <p:clrMapOvr>
    <a:masterClrMapping/>
  </p:clrMapOvr>
  <p:transition spd="slow"/>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26C11393-D516-4D22-A258-2C0C36B52A12}"/>
              </a:ext>
            </a:extLst>
          </p:cNvPr>
          <p:cNvCxnSpPr>
            <a:cxnSpLocks/>
          </p:cNvCxnSpPr>
          <p:nvPr/>
        </p:nvCxnSpPr>
        <p:spPr>
          <a:xfrm>
            <a:off x="53975" y="1039813"/>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74755" name="Imagen 10">
            <a:extLst>
              <a:ext uri="{FF2B5EF4-FFF2-40B4-BE49-F238E27FC236}">
                <a16:creationId xmlns:a16="http://schemas.microsoft.com/office/drawing/2014/main" id="{58B72A31-BA02-4950-AF6B-1B29F89F9998}"/>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0237788" y="277813"/>
            <a:ext cx="914400" cy="6524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4756" name="Imagen 16">
            <a:extLst>
              <a:ext uri="{FF2B5EF4-FFF2-40B4-BE49-F238E27FC236}">
                <a16:creationId xmlns:a16="http://schemas.microsoft.com/office/drawing/2014/main" id="{BA608E3F-41AA-4809-8DC7-0059028734FB}"/>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120650" y="209550"/>
            <a:ext cx="698500" cy="649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 name="CuadroTexto 18">
            <a:extLst>
              <a:ext uri="{FF2B5EF4-FFF2-40B4-BE49-F238E27FC236}">
                <a16:creationId xmlns:a16="http://schemas.microsoft.com/office/drawing/2014/main" id="{DA7FBA1D-81AA-49B2-BDF7-1651426CE909}"/>
              </a:ext>
            </a:extLst>
          </p:cNvPr>
          <p:cNvSpPr txBox="1"/>
          <p:nvPr/>
        </p:nvSpPr>
        <p:spPr>
          <a:xfrm>
            <a:off x="1039813" y="143564"/>
            <a:ext cx="10709275" cy="861774"/>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Total Cartera – Conjunta y Directa – Noviembre 2024</a:t>
            </a:r>
            <a:endParaRPr lang="es-CO" sz="1600" b="0" kern="0" dirty="0">
              <a:solidFill>
                <a:schemeClr val="accent1">
                  <a:lumMod val="50000"/>
                </a:schemeClr>
              </a:solidFill>
            </a:endParaRPr>
          </a:p>
        </p:txBody>
      </p:sp>
      <p:sp>
        <p:nvSpPr>
          <p:cNvPr id="15" name="CuadroTexto 4">
            <a:extLst>
              <a:ext uri="{FF2B5EF4-FFF2-40B4-BE49-F238E27FC236}">
                <a16:creationId xmlns:a16="http://schemas.microsoft.com/office/drawing/2014/main" id="{3D20ADD9-550B-439C-B3B3-2C68B3F0B238}"/>
              </a:ext>
            </a:extLst>
          </p:cNvPr>
          <p:cNvSpPr txBox="1">
            <a:spLocks noChangeArrowheads="1"/>
          </p:cNvSpPr>
          <p:nvPr/>
        </p:nvSpPr>
        <p:spPr bwMode="auto">
          <a:xfrm>
            <a:off x="0" y="6509950"/>
            <a:ext cx="4271962" cy="261610"/>
          </a:xfrm>
          <a:prstGeom prst="rect">
            <a:avLst/>
          </a:prstGeom>
          <a:noFill/>
          <a:ln>
            <a:noFill/>
          </a:ln>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 (Plano Cartera Total)</a:t>
            </a:r>
          </a:p>
        </p:txBody>
      </p:sp>
      <p:sp>
        <p:nvSpPr>
          <p:cNvPr id="2" name="CuadroTexto 1">
            <a:extLst>
              <a:ext uri="{FF2B5EF4-FFF2-40B4-BE49-F238E27FC236}">
                <a16:creationId xmlns:a16="http://schemas.microsoft.com/office/drawing/2014/main" id="{05229F6B-B2AE-2F26-3001-54962DA80925}"/>
              </a:ext>
            </a:extLst>
          </p:cNvPr>
          <p:cNvSpPr txBox="1"/>
          <p:nvPr/>
        </p:nvSpPr>
        <p:spPr>
          <a:xfrm>
            <a:off x="1132681" y="6007901"/>
            <a:ext cx="9926637" cy="553998"/>
          </a:xfrm>
          <a:prstGeom prst="rect">
            <a:avLst/>
          </a:prstGeom>
          <a:noFill/>
        </p:spPr>
        <p:txBody>
          <a:bodyPr lIns="91440" tIns="45720" rIns="91440" bIns="45720" anchor="t">
            <a:spAutoFit/>
          </a:bodyPr>
          <a:lstStyle/>
          <a:p>
            <a:pPr algn="ctr">
              <a:defRPr/>
            </a:pPr>
            <a:r>
              <a:rPr lang="es-ES" sz="1000" dirty="0">
                <a:solidFill>
                  <a:schemeClr val="accent1">
                    <a:lumMod val="50000"/>
                  </a:schemeClr>
                </a:solidFill>
                <a:ea typeface="Calibri"/>
                <a:cs typeface="Arial"/>
              </a:rPr>
              <a:t>*Las cifras presentadas en la gráfica están en millones de pesos, por lo cual se realizó un redondeo a cada cifra de manera simple.</a:t>
            </a:r>
          </a:p>
          <a:p>
            <a:pPr algn="ctr">
              <a:defRPr/>
            </a:pPr>
            <a:r>
              <a:rPr lang="es-MX" sz="1000" dirty="0">
                <a:solidFill>
                  <a:schemeClr val="accent1">
                    <a:lumMod val="50000"/>
                  </a:schemeClr>
                </a:solidFill>
                <a:cs typeface="Arial"/>
              </a:rPr>
              <a:t>*El valor que se relaciona como cartera vigencia corresponde a cobros al usuario que están dentro de su plazo de pago.</a:t>
            </a:r>
            <a:endParaRPr lang="es-ES" sz="1000" dirty="0">
              <a:solidFill>
                <a:schemeClr val="accent1">
                  <a:lumMod val="50000"/>
                </a:schemeClr>
              </a:solidFill>
              <a:cs typeface="Arial"/>
            </a:endParaRPr>
          </a:p>
          <a:p>
            <a:pPr algn="ctr"/>
            <a:r>
              <a:rPr lang="es-ES" sz="1000" dirty="0">
                <a:solidFill>
                  <a:schemeClr val="accent1">
                    <a:lumMod val="50000"/>
                  </a:schemeClr>
                </a:solidFill>
                <a:cs typeface="Arial"/>
              </a:rPr>
              <a:t>*Información del archivo plano de cartera total a corte 30-nov-2024 descargado del SIGAB el 6-dic-2024.</a:t>
            </a:r>
            <a:endParaRPr lang="es-CO" sz="1000" dirty="0">
              <a:solidFill>
                <a:schemeClr val="accent1">
                  <a:lumMod val="50000"/>
                </a:schemeClr>
              </a:solidFill>
              <a:cs typeface="Arial"/>
            </a:endParaRPr>
          </a:p>
        </p:txBody>
      </p:sp>
      <p:sp>
        <p:nvSpPr>
          <p:cNvPr id="4" name="11 Rectángulo">
            <a:extLst>
              <a:ext uri="{FF2B5EF4-FFF2-40B4-BE49-F238E27FC236}">
                <a16:creationId xmlns:a16="http://schemas.microsoft.com/office/drawing/2014/main" id="{CBBBA949-6EA0-6627-30AE-DD4FCB0CEE34}"/>
              </a:ext>
            </a:extLst>
          </p:cNvPr>
          <p:cNvSpPr/>
          <p:nvPr/>
        </p:nvSpPr>
        <p:spPr>
          <a:xfrm>
            <a:off x="6998391" y="1435344"/>
            <a:ext cx="3112712" cy="523220"/>
          </a:xfrm>
          <a:prstGeom prst="rect">
            <a:avLst/>
          </a:prstGeom>
        </p:spPr>
        <p:txBody>
          <a:bodyPr wrap="none">
            <a:spAutoFit/>
          </a:bodyPr>
          <a:lstStyle/>
          <a:p>
            <a:pPr lvl="1" algn="ctr"/>
            <a:r>
              <a:rPr lang="es-CO" sz="1400" b="1" dirty="0">
                <a:solidFill>
                  <a:schemeClr val="accent1">
                    <a:lumMod val="50000"/>
                  </a:schemeClr>
                </a:solidFill>
                <a:cs typeface="Arial" panose="020B0604020202020204" pitchFamily="34" charset="0"/>
              </a:rPr>
              <a:t>CARTERA FACTURACIÓN DIRECTA</a:t>
            </a:r>
            <a:br>
              <a:rPr lang="es-CO" sz="1400" b="1" dirty="0">
                <a:solidFill>
                  <a:schemeClr val="accent1">
                    <a:lumMod val="50000"/>
                  </a:schemeClr>
                </a:solidFill>
                <a:cs typeface="Arial" panose="020B0604020202020204" pitchFamily="34" charset="0"/>
              </a:rPr>
            </a:br>
            <a:r>
              <a:rPr lang="es-CO" sz="1400" b="1" dirty="0">
                <a:solidFill>
                  <a:schemeClr val="accent1">
                    <a:lumMod val="50000"/>
                  </a:schemeClr>
                </a:solidFill>
                <a:cs typeface="Arial" panose="020B0604020202020204" pitchFamily="34" charset="0"/>
              </a:rPr>
              <a:t>$4.573</a:t>
            </a:r>
            <a:endParaRPr lang="es-CO" sz="1400" b="1" kern="0" dirty="0">
              <a:solidFill>
                <a:schemeClr val="accent1">
                  <a:lumMod val="50000"/>
                </a:schemeClr>
              </a:solidFill>
              <a:cs typeface="Arial" panose="020B0604020202020204" pitchFamily="34" charset="0"/>
            </a:endParaRPr>
          </a:p>
        </p:txBody>
      </p:sp>
      <p:sp>
        <p:nvSpPr>
          <p:cNvPr id="9" name="12 Rectángulo">
            <a:extLst>
              <a:ext uri="{FF2B5EF4-FFF2-40B4-BE49-F238E27FC236}">
                <a16:creationId xmlns:a16="http://schemas.microsoft.com/office/drawing/2014/main" id="{7AD884BA-2BB1-4C60-A5E8-13B0E7EC19C2}"/>
              </a:ext>
            </a:extLst>
          </p:cNvPr>
          <p:cNvSpPr/>
          <p:nvPr/>
        </p:nvSpPr>
        <p:spPr>
          <a:xfrm>
            <a:off x="1270421" y="1407100"/>
            <a:ext cx="3297441" cy="523220"/>
          </a:xfrm>
          <a:prstGeom prst="rect">
            <a:avLst/>
          </a:prstGeom>
        </p:spPr>
        <p:txBody>
          <a:bodyPr wrap="none">
            <a:spAutoFit/>
          </a:bodyPr>
          <a:lstStyle/>
          <a:p>
            <a:pPr lvl="1" algn="ctr"/>
            <a:r>
              <a:rPr lang="es-CO" sz="1400" b="1" dirty="0">
                <a:solidFill>
                  <a:schemeClr val="accent1">
                    <a:lumMod val="50000"/>
                  </a:schemeClr>
                </a:solidFill>
                <a:cs typeface="Arial" panose="020B0604020202020204" pitchFamily="34" charset="0"/>
              </a:rPr>
              <a:t>CARTERA FACTURACIÓN CONJUNTA</a:t>
            </a:r>
            <a:br>
              <a:rPr lang="es-CO" sz="1400" b="1" dirty="0">
                <a:solidFill>
                  <a:schemeClr val="accent1">
                    <a:lumMod val="50000"/>
                  </a:schemeClr>
                </a:solidFill>
                <a:cs typeface="Arial" panose="020B0604020202020204" pitchFamily="34" charset="0"/>
              </a:rPr>
            </a:br>
            <a:r>
              <a:rPr lang="es-CO" sz="1400" b="1" dirty="0">
                <a:solidFill>
                  <a:schemeClr val="accent1">
                    <a:lumMod val="50000"/>
                  </a:schemeClr>
                </a:solidFill>
                <a:cs typeface="Arial" panose="020B0604020202020204" pitchFamily="34" charset="0"/>
              </a:rPr>
              <a:t>$25.016 </a:t>
            </a:r>
            <a:endParaRPr lang="es-CO" sz="1400" b="1" kern="0" dirty="0">
              <a:solidFill>
                <a:schemeClr val="accent1">
                  <a:lumMod val="50000"/>
                </a:schemeClr>
              </a:solidFill>
              <a:cs typeface="Arial" panose="020B0604020202020204" pitchFamily="34" charset="0"/>
            </a:endParaRPr>
          </a:p>
        </p:txBody>
      </p:sp>
      <p:sp>
        <p:nvSpPr>
          <p:cNvPr id="10" name="CuadroTexto 14">
            <a:extLst>
              <a:ext uri="{FF2B5EF4-FFF2-40B4-BE49-F238E27FC236}">
                <a16:creationId xmlns:a16="http://schemas.microsoft.com/office/drawing/2014/main" id="{5C2BD797-2873-DC1E-2D1A-F773B7F99A54}"/>
              </a:ext>
            </a:extLst>
          </p:cNvPr>
          <p:cNvSpPr txBox="1"/>
          <p:nvPr/>
        </p:nvSpPr>
        <p:spPr>
          <a:xfrm>
            <a:off x="4003299" y="5604351"/>
            <a:ext cx="3889837" cy="307777"/>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lvl="1" algn="ctr"/>
            <a:r>
              <a:rPr lang="es-CO" sz="1400" b="1" dirty="0">
                <a:solidFill>
                  <a:schemeClr val="accent1">
                    <a:lumMod val="50000"/>
                  </a:schemeClr>
                </a:solidFill>
                <a:cs typeface="Arial" panose="020B0604020202020204" pitchFamily="34" charset="0"/>
              </a:rPr>
              <a:t>CARTERA TOTAL: $ 29.589 millones</a:t>
            </a:r>
            <a:endParaRPr lang="es-CO" sz="1400" b="1" kern="0" dirty="0">
              <a:solidFill>
                <a:schemeClr val="accent1">
                  <a:lumMod val="50000"/>
                </a:schemeClr>
              </a:solidFill>
              <a:cs typeface="Arial" panose="020B0604020202020204" pitchFamily="34" charset="0"/>
            </a:endParaRPr>
          </a:p>
        </p:txBody>
      </p:sp>
      <p:graphicFrame>
        <p:nvGraphicFramePr>
          <p:cNvPr id="6" name="Gráfico 5">
            <a:extLst>
              <a:ext uri="{FF2B5EF4-FFF2-40B4-BE49-F238E27FC236}">
                <a16:creationId xmlns:a16="http://schemas.microsoft.com/office/drawing/2014/main" id="{A183E8AE-CB61-4BC0-A9B9-7ADCAC3F813A}"/>
              </a:ext>
            </a:extLst>
          </p:cNvPr>
          <p:cNvGraphicFramePr>
            <a:graphicFrameLocks/>
          </p:cNvGraphicFramePr>
          <p:nvPr/>
        </p:nvGraphicFramePr>
        <p:xfrm>
          <a:off x="469900" y="1997331"/>
          <a:ext cx="4895850" cy="3486150"/>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7" name="Gráfico 6">
            <a:extLst>
              <a:ext uri="{FF2B5EF4-FFF2-40B4-BE49-F238E27FC236}">
                <a16:creationId xmlns:a16="http://schemas.microsoft.com/office/drawing/2014/main" id="{D366845C-C15A-40DB-B208-CD107BA3489E}"/>
              </a:ext>
            </a:extLst>
          </p:cNvPr>
          <p:cNvGraphicFramePr>
            <a:graphicFrameLocks/>
          </p:cNvGraphicFramePr>
          <p:nvPr/>
        </p:nvGraphicFramePr>
        <p:xfrm>
          <a:off x="5948217" y="2018991"/>
          <a:ext cx="5249334" cy="3481918"/>
        </p:xfrm>
        <a:graphic>
          <a:graphicData uri="http://schemas.openxmlformats.org/drawingml/2006/chart">
            <c:chart xmlns:c="http://schemas.openxmlformats.org/drawingml/2006/chart" xmlns:r="http://schemas.openxmlformats.org/officeDocument/2006/relationships" r:id="rId6"/>
          </a:graphicData>
        </a:graphic>
      </p:graphicFrame>
    </p:spTree>
  </p:cSld>
  <p:clrMapOvr>
    <a:masterClrMapping/>
  </p:clrMapOvr>
  <p:transition spd="slow"/>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A2B29876-7850-416E-9C2E-B5AE4E248B8F}"/>
              </a:ext>
            </a:extLst>
          </p:cNvPr>
          <p:cNvCxnSpPr>
            <a:cxnSpLocks/>
          </p:cNvCxnSpPr>
          <p:nvPr/>
        </p:nvCxnSpPr>
        <p:spPr>
          <a:xfrm>
            <a:off x="117475" y="1103313"/>
            <a:ext cx="11957050"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76803" name="Imagen 24">
            <a:extLst>
              <a:ext uri="{FF2B5EF4-FFF2-40B4-BE49-F238E27FC236}">
                <a16:creationId xmlns:a16="http://schemas.microsoft.com/office/drawing/2014/main" id="{61D6B0B8-6DAA-47D8-B59C-EF2C7C7A805A}"/>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04788" y="120650"/>
            <a:ext cx="933450" cy="868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6806" name="Imagen 10">
            <a:extLst>
              <a:ext uri="{FF2B5EF4-FFF2-40B4-BE49-F238E27FC236}">
                <a16:creationId xmlns:a16="http://schemas.microsoft.com/office/drawing/2014/main" id="{C603DED2-20FE-43B7-BCE8-AA7BFE3C864D}"/>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l="12659" t="17307" r="12910" b="19214"/>
          <a:stretch>
            <a:fillRect/>
          </a:stretch>
        </p:blipFill>
        <p:spPr bwMode="auto">
          <a:xfrm>
            <a:off x="9783763" y="152400"/>
            <a:ext cx="1423987" cy="806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 name="CuadroTexto 16">
            <a:extLst>
              <a:ext uri="{FF2B5EF4-FFF2-40B4-BE49-F238E27FC236}">
                <a16:creationId xmlns:a16="http://schemas.microsoft.com/office/drawing/2014/main" id="{9DE04C0E-3A4E-4599-9DA5-E6D1AFA0F3C0}"/>
              </a:ext>
            </a:extLst>
          </p:cNvPr>
          <p:cNvSpPr txBox="1"/>
          <p:nvPr/>
        </p:nvSpPr>
        <p:spPr>
          <a:xfrm>
            <a:off x="820094" y="73988"/>
            <a:ext cx="10709275" cy="861774"/>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Total Cartera – Conjunta y Directa – Noviembre 2024</a:t>
            </a:r>
            <a:endParaRPr lang="es-CO" sz="1600" b="0" kern="0" dirty="0">
              <a:solidFill>
                <a:schemeClr val="accent1">
                  <a:lumMod val="50000"/>
                </a:schemeClr>
              </a:solidFill>
            </a:endParaRPr>
          </a:p>
        </p:txBody>
      </p:sp>
      <p:sp>
        <p:nvSpPr>
          <p:cNvPr id="15" name="CuadroTexto 4">
            <a:extLst>
              <a:ext uri="{FF2B5EF4-FFF2-40B4-BE49-F238E27FC236}">
                <a16:creationId xmlns:a16="http://schemas.microsoft.com/office/drawing/2014/main" id="{6CA87BE0-5B12-4B14-8260-44022B882845}"/>
              </a:ext>
            </a:extLst>
          </p:cNvPr>
          <p:cNvSpPr txBox="1">
            <a:spLocks noChangeArrowheads="1"/>
          </p:cNvSpPr>
          <p:nvPr/>
        </p:nvSpPr>
        <p:spPr bwMode="auto">
          <a:xfrm>
            <a:off x="0" y="6522402"/>
            <a:ext cx="4271962" cy="261610"/>
          </a:xfrm>
          <a:prstGeom prst="rect">
            <a:avLst/>
          </a:prstGeom>
          <a:noFill/>
          <a:ln>
            <a:noFill/>
          </a:ln>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 (Plano Cartera Total)</a:t>
            </a:r>
          </a:p>
        </p:txBody>
      </p:sp>
      <p:sp>
        <p:nvSpPr>
          <p:cNvPr id="2" name="CuadroTexto 1">
            <a:extLst>
              <a:ext uri="{FF2B5EF4-FFF2-40B4-BE49-F238E27FC236}">
                <a16:creationId xmlns:a16="http://schemas.microsoft.com/office/drawing/2014/main" id="{5FF9F335-E85E-D435-4468-5E0B9269BC9D}"/>
              </a:ext>
            </a:extLst>
          </p:cNvPr>
          <p:cNvSpPr txBox="1"/>
          <p:nvPr/>
        </p:nvSpPr>
        <p:spPr>
          <a:xfrm>
            <a:off x="1138238" y="5898532"/>
            <a:ext cx="9926637" cy="553998"/>
          </a:xfrm>
          <a:prstGeom prst="rect">
            <a:avLst/>
          </a:prstGeom>
          <a:noFill/>
        </p:spPr>
        <p:txBody>
          <a:bodyPr lIns="91440" tIns="45720" rIns="91440" bIns="45720" anchor="t">
            <a:spAutoFit/>
          </a:bodyPr>
          <a:lstStyle/>
          <a:p>
            <a:pPr algn="ctr">
              <a:defRPr/>
            </a:pPr>
            <a:r>
              <a:rPr lang="es-ES" sz="1000" dirty="0">
                <a:solidFill>
                  <a:schemeClr val="accent1">
                    <a:lumMod val="50000"/>
                  </a:schemeClr>
                </a:solidFill>
                <a:ea typeface="Calibri"/>
                <a:cs typeface="Arial"/>
              </a:rPr>
              <a:t>*Las cifras presentadas en la gráfica están en millones de pesos, por lo cual se realizó un redondeo a cada cifra de manera simple.</a:t>
            </a:r>
          </a:p>
          <a:p>
            <a:pPr algn="ctr">
              <a:defRPr/>
            </a:pPr>
            <a:r>
              <a:rPr lang="es-MX" sz="1000" dirty="0">
                <a:solidFill>
                  <a:schemeClr val="accent1">
                    <a:lumMod val="50000"/>
                  </a:schemeClr>
                </a:solidFill>
                <a:cs typeface="Arial"/>
              </a:rPr>
              <a:t>*El valor que se relaciona como cartera vigencia corresponde a cobros al usuario que están dentro de su plazo de pago.</a:t>
            </a:r>
            <a:endParaRPr lang="es-ES" sz="1000" dirty="0">
              <a:solidFill>
                <a:schemeClr val="accent1">
                  <a:lumMod val="50000"/>
                </a:schemeClr>
              </a:solidFill>
              <a:cs typeface="Arial"/>
            </a:endParaRPr>
          </a:p>
          <a:p>
            <a:pPr algn="ctr"/>
            <a:r>
              <a:rPr lang="es-ES" sz="1000" dirty="0">
                <a:solidFill>
                  <a:schemeClr val="accent1">
                    <a:lumMod val="50000"/>
                  </a:schemeClr>
                </a:solidFill>
                <a:cs typeface="Arial"/>
              </a:rPr>
              <a:t>*Información del archivo plano de cartera total a corte 30-nov-2024 descargado del SIGAB el 6-dic-2024.</a:t>
            </a:r>
            <a:endParaRPr lang="es-CO" sz="1000" dirty="0">
              <a:solidFill>
                <a:schemeClr val="accent1">
                  <a:lumMod val="50000"/>
                </a:schemeClr>
              </a:solidFill>
              <a:cs typeface="Arial"/>
            </a:endParaRPr>
          </a:p>
        </p:txBody>
      </p:sp>
      <p:sp>
        <p:nvSpPr>
          <p:cNvPr id="4" name="10 Rectángulo">
            <a:extLst>
              <a:ext uri="{FF2B5EF4-FFF2-40B4-BE49-F238E27FC236}">
                <a16:creationId xmlns:a16="http://schemas.microsoft.com/office/drawing/2014/main" id="{8DD904AE-3ADA-A647-A6D8-4DE32ED39289}"/>
              </a:ext>
            </a:extLst>
          </p:cNvPr>
          <p:cNvSpPr/>
          <p:nvPr/>
        </p:nvSpPr>
        <p:spPr>
          <a:xfrm>
            <a:off x="1379438" y="1431925"/>
            <a:ext cx="3297442" cy="523220"/>
          </a:xfrm>
          <a:prstGeom prst="rect">
            <a:avLst/>
          </a:prstGeom>
        </p:spPr>
        <p:txBody>
          <a:bodyPr wrap="none">
            <a:spAutoFit/>
          </a:bodyPr>
          <a:lstStyle/>
          <a:p>
            <a:pPr lvl="1" algn="ctr" eaLnBrk="1" fontAlgn="auto" hangingPunct="1">
              <a:spcBef>
                <a:spcPts val="0"/>
              </a:spcBef>
              <a:spcAft>
                <a:spcPts val="0"/>
              </a:spcAft>
              <a:defRPr/>
            </a:pPr>
            <a:r>
              <a:rPr lang="es-CO" sz="1400" b="1" dirty="0">
                <a:solidFill>
                  <a:schemeClr val="accent1">
                    <a:lumMod val="50000"/>
                  </a:schemeClr>
                </a:solidFill>
                <a:latin typeface="+mn-lt"/>
                <a:cs typeface="Arial" panose="020B0604020202020204" pitchFamily="34" charset="0"/>
              </a:rPr>
              <a:t>CARTERA FACTURACIÓN CONJUNTA</a:t>
            </a:r>
            <a:br>
              <a:rPr lang="es-CO" sz="1400" b="1" dirty="0">
                <a:solidFill>
                  <a:schemeClr val="accent1">
                    <a:lumMod val="50000"/>
                  </a:schemeClr>
                </a:solidFill>
                <a:latin typeface="+mn-lt"/>
                <a:cs typeface="Arial" panose="020B0604020202020204" pitchFamily="34" charset="0"/>
              </a:rPr>
            </a:br>
            <a:r>
              <a:rPr lang="es-CO" sz="1400" b="1" dirty="0">
                <a:solidFill>
                  <a:schemeClr val="accent1">
                    <a:lumMod val="50000"/>
                  </a:schemeClr>
                </a:solidFill>
                <a:latin typeface="+mn-lt"/>
                <a:cs typeface="Arial" panose="020B0604020202020204" pitchFamily="34" charset="0"/>
              </a:rPr>
              <a:t>$</a:t>
            </a:r>
            <a:r>
              <a:rPr lang="es-CO" sz="1400" b="1" dirty="0">
                <a:solidFill>
                  <a:schemeClr val="accent1">
                    <a:lumMod val="50000"/>
                  </a:schemeClr>
                </a:solidFill>
                <a:cs typeface="Arial" panose="020B0604020202020204" pitchFamily="34" charset="0"/>
              </a:rPr>
              <a:t>42</a:t>
            </a:r>
            <a:r>
              <a:rPr lang="es-CO" sz="1400" b="1" dirty="0">
                <a:solidFill>
                  <a:schemeClr val="accent1">
                    <a:lumMod val="50000"/>
                  </a:schemeClr>
                </a:solidFill>
                <a:latin typeface="+mn-lt"/>
                <a:cs typeface="Arial" panose="020B0604020202020204" pitchFamily="34" charset="0"/>
              </a:rPr>
              <a:t>.329</a:t>
            </a:r>
            <a:endParaRPr lang="es-CO" sz="1400" b="1" kern="0" dirty="0">
              <a:solidFill>
                <a:schemeClr val="accent1">
                  <a:lumMod val="50000"/>
                </a:schemeClr>
              </a:solidFill>
              <a:latin typeface="+mn-lt"/>
              <a:cs typeface="Arial" panose="020B0604020202020204" pitchFamily="34" charset="0"/>
            </a:endParaRPr>
          </a:p>
        </p:txBody>
      </p:sp>
      <p:sp>
        <p:nvSpPr>
          <p:cNvPr id="6" name="12 Rectángulo">
            <a:extLst>
              <a:ext uri="{FF2B5EF4-FFF2-40B4-BE49-F238E27FC236}">
                <a16:creationId xmlns:a16="http://schemas.microsoft.com/office/drawing/2014/main" id="{30F22D76-143E-BD07-2EF7-CB922D0AD2F0}"/>
              </a:ext>
            </a:extLst>
          </p:cNvPr>
          <p:cNvSpPr/>
          <p:nvPr/>
        </p:nvSpPr>
        <p:spPr>
          <a:xfrm>
            <a:off x="6818164" y="1379704"/>
            <a:ext cx="3112712" cy="523220"/>
          </a:xfrm>
          <a:prstGeom prst="rect">
            <a:avLst/>
          </a:prstGeom>
        </p:spPr>
        <p:txBody>
          <a:bodyPr wrap="none">
            <a:spAutoFit/>
          </a:bodyPr>
          <a:lstStyle/>
          <a:p>
            <a:pPr lvl="1" algn="ctr" eaLnBrk="1" fontAlgn="auto" hangingPunct="1">
              <a:spcBef>
                <a:spcPts val="0"/>
              </a:spcBef>
              <a:spcAft>
                <a:spcPts val="0"/>
              </a:spcAft>
              <a:defRPr/>
            </a:pPr>
            <a:r>
              <a:rPr lang="es-CO" sz="1400" b="1" dirty="0">
                <a:solidFill>
                  <a:schemeClr val="accent1">
                    <a:lumMod val="50000"/>
                  </a:schemeClr>
                </a:solidFill>
                <a:latin typeface="+mn-lt"/>
                <a:cs typeface="Arial" panose="020B0604020202020204" pitchFamily="34" charset="0"/>
              </a:rPr>
              <a:t>CARTERA FACTURACIÓN DIRECTA</a:t>
            </a:r>
            <a:br>
              <a:rPr lang="es-CO" sz="1400" b="1" dirty="0">
                <a:solidFill>
                  <a:schemeClr val="accent1">
                    <a:lumMod val="50000"/>
                  </a:schemeClr>
                </a:solidFill>
                <a:latin typeface="+mn-lt"/>
                <a:cs typeface="Arial" panose="020B0604020202020204" pitchFamily="34" charset="0"/>
              </a:rPr>
            </a:br>
            <a:r>
              <a:rPr lang="es-CO" sz="1400" b="1" dirty="0">
                <a:solidFill>
                  <a:schemeClr val="accent1">
                    <a:lumMod val="50000"/>
                  </a:schemeClr>
                </a:solidFill>
                <a:latin typeface="+mn-lt"/>
                <a:cs typeface="Arial" panose="020B0604020202020204" pitchFamily="34" charset="0"/>
              </a:rPr>
              <a:t>$ 13.362</a:t>
            </a:r>
            <a:endParaRPr lang="es-CO" sz="1400" b="1" kern="0" dirty="0">
              <a:solidFill>
                <a:schemeClr val="accent1">
                  <a:lumMod val="50000"/>
                </a:schemeClr>
              </a:solidFill>
              <a:latin typeface="+mn-lt"/>
              <a:cs typeface="Arial" panose="020B0604020202020204" pitchFamily="34" charset="0"/>
            </a:endParaRPr>
          </a:p>
        </p:txBody>
      </p:sp>
      <p:sp>
        <p:nvSpPr>
          <p:cNvPr id="8" name="CuadroTexto 14">
            <a:extLst>
              <a:ext uri="{FF2B5EF4-FFF2-40B4-BE49-F238E27FC236}">
                <a16:creationId xmlns:a16="http://schemas.microsoft.com/office/drawing/2014/main" id="{AEB665AF-38B6-95F9-0D15-1C88ECA28674}"/>
              </a:ext>
            </a:extLst>
          </p:cNvPr>
          <p:cNvSpPr txBox="1"/>
          <p:nvPr/>
        </p:nvSpPr>
        <p:spPr>
          <a:xfrm>
            <a:off x="3819525" y="5600699"/>
            <a:ext cx="3994150" cy="307975"/>
          </a:xfrm>
          <a:prstGeom prst="rect">
            <a:avLst/>
          </a:prstGeom>
          <a:noFill/>
        </p:spPr>
        <p:txBody>
          <a:bodyPr>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lvl="1" algn="ctr" eaLnBrk="1" fontAlgn="auto" hangingPunct="1">
              <a:spcBef>
                <a:spcPts val="0"/>
              </a:spcBef>
              <a:spcAft>
                <a:spcPts val="0"/>
              </a:spcAft>
              <a:defRPr/>
            </a:pPr>
            <a:r>
              <a:rPr lang="es-CO" sz="1400" b="1" dirty="0">
                <a:solidFill>
                  <a:schemeClr val="accent1">
                    <a:lumMod val="50000"/>
                  </a:schemeClr>
                </a:solidFill>
                <a:cs typeface="Arial" panose="020B0604020202020204" pitchFamily="34" charset="0"/>
              </a:rPr>
              <a:t>CARTERA TOTAL $ 55.690 Millones</a:t>
            </a:r>
            <a:endParaRPr lang="es-CO" sz="1400" b="1" kern="0" dirty="0">
              <a:solidFill>
                <a:schemeClr val="accent1">
                  <a:lumMod val="50000"/>
                </a:schemeClr>
              </a:solidFill>
              <a:cs typeface="Arial" panose="020B0604020202020204" pitchFamily="34" charset="0"/>
            </a:endParaRPr>
          </a:p>
        </p:txBody>
      </p:sp>
      <p:sp>
        <p:nvSpPr>
          <p:cNvPr id="5" name="CuadroTexto 4">
            <a:extLst>
              <a:ext uri="{FF2B5EF4-FFF2-40B4-BE49-F238E27FC236}">
                <a16:creationId xmlns:a16="http://schemas.microsoft.com/office/drawing/2014/main" id="{34C12F55-A222-029C-834F-7B26FE815CA0}"/>
              </a:ext>
            </a:extLst>
          </p:cNvPr>
          <p:cNvSpPr txBox="1"/>
          <p:nvPr/>
        </p:nvSpPr>
        <p:spPr>
          <a:xfrm>
            <a:off x="3047281" y="3235707"/>
            <a:ext cx="6094562" cy="369332"/>
          </a:xfrm>
          <a:prstGeom prst="rect">
            <a:avLst/>
          </a:prstGeom>
          <a:noFill/>
        </p:spPr>
        <p:txBody>
          <a:bodyPr wrap="square">
            <a:spAutoFit/>
          </a:bodyPr>
          <a:lstStyle/>
          <a:p>
            <a:endParaRPr lang="es-CO" dirty="0"/>
          </a:p>
        </p:txBody>
      </p:sp>
      <p:graphicFrame>
        <p:nvGraphicFramePr>
          <p:cNvPr id="11" name="Gráfico 10">
            <a:extLst>
              <a:ext uri="{FF2B5EF4-FFF2-40B4-BE49-F238E27FC236}">
                <a16:creationId xmlns:a16="http://schemas.microsoft.com/office/drawing/2014/main" id="{DCF87B33-F64F-47BC-BF71-98BC162B0AAB}"/>
              </a:ext>
            </a:extLst>
          </p:cNvPr>
          <p:cNvGraphicFramePr>
            <a:graphicFrameLocks/>
          </p:cNvGraphicFramePr>
          <p:nvPr/>
        </p:nvGraphicFramePr>
        <p:xfrm>
          <a:off x="375486" y="1965633"/>
          <a:ext cx="5231230" cy="3486150"/>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12" name="Gráfico 11">
            <a:extLst>
              <a:ext uri="{FF2B5EF4-FFF2-40B4-BE49-F238E27FC236}">
                <a16:creationId xmlns:a16="http://schemas.microsoft.com/office/drawing/2014/main" id="{62514071-BF0E-49AD-BD54-2E209600A453}"/>
              </a:ext>
            </a:extLst>
          </p:cNvPr>
          <p:cNvGraphicFramePr>
            <a:graphicFrameLocks/>
          </p:cNvGraphicFramePr>
          <p:nvPr/>
        </p:nvGraphicFramePr>
        <p:xfrm>
          <a:off x="5895474" y="1888394"/>
          <a:ext cx="5633895" cy="3563385"/>
        </p:xfrm>
        <a:graphic>
          <a:graphicData uri="http://schemas.openxmlformats.org/drawingml/2006/chart">
            <c:chart xmlns:c="http://schemas.openxmlformats.org/drawingml/2006/chart" xmlns:r="http://schemas.openxmlformats.org/officeDocument/2006/relationships" r:id="rId6"/>
          </a:graphicData>
        </a:graphic>
      </p:graphicFrame>
    </p:spTree>
  </p:cSld>
  <p:clrMapOvr>
    <a:masterClrMapping/>
  </p:clrMapOvr>
  <p:transition spd="slow"/>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73306FDD-6961-4B24-88E2-A76E8FF10108}"/>
              </a:ext>
            </a:extLst>
          </p:cNvPr>
          <p:cNvCxnSpPr>
            <a:cxnSpLocks/>
          </p:cNvCxnSpPr>
          <p:nvPr/>
        </p:nvCxnSpPr>
        <p:spPr>
          <a:xfrm>
            <a:off x="88900" y="1112838"/>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78851" name="Imagen 24">
            <a:extLst>
              <a:ext uri="{FF2B5EF4-FFF2-40B4-BE49-F238E27FC236}">
                <a16:creationId xmlns:a16="http://schemas.microsoft.com/office/drawing/2014/main" id="{0956897D-EA9B-435A-8ED3-B5675DF930F8}"/>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63525" y="114300"/>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4" name="CuadroTexto 23">
            <a:extLst>
              <a:ext uri="{FF2B5EF4-FFF2-40B4-BE49-F238E27FC236}">
                <a16:creationId xmlns:a16="http://schemas.microsoft.com/office/drawing/2014/main" id="{1056687E-4172-4533-8D51-23F7880C9043}"/>
              </a:ext>
            </a:extLst>
          </p:cNvPr>
          <p:cNvSpPr txBox="1"/>
          <p:nvPr/>
        </p:nvSpPr>
        <p:spPr>
          <a:xfrm>
            <a:off x="1196976" y="193675"/>
            <a:ext cx="9010650" cy="861774"/>
          </a:xfrm>
          <a:prstGeom prst="rect">
            <a:avLst/>
          </a:prstGeom>
          <a:noFill/>
        </p:spPr>
        <p:txBody>
          <a:bodyPr wrap="square">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Total Cartera – Conjunta y Directa – Noviembre 2024</a:t>
            </a:r>
            <a:endParaRPr lang="es-CO" sz="1600" b="0" kern="0" dirty="0">
              <a:solidFill>
                <a:schemeClr val="accent1">
                  <a:lumMod val="50000"/>
                </a:schemeClr>
              </a:solidFill>
            </a:endParaRPr>
          </a:p>
        </p:txBody>
      </p:sp>
      <p:sp>
        <p:nvSpPr>
          <p:cNvPr id="15" name="CuadroTexto 4">
            <a:extLst>
              <a:ext uri="{FF2B5EF4-FFF2-40B4-BE49-F238E27FC236}">
                <a16:creationId xmlns:a16="http://schemas.microsoft.com/office/drawing/2014/main" id="{CDF626F7-4695-4F8D-B950-C2EBF20B7209}"/>
              </a:ext>
            </a:extLst>
          </p:cNvPr>
          <p:cNvSpPr txBox="1">
            <a:spLocks noChangeArrowheads="1"/>
          </p:cNvSpPr>
          <p:nvPr/>
        </p:nvSpPr>
        <p:spPr bwMode="auto">
          <a:xfrm>
            <a:off x="0" y="6520819"/>
            <a:ext cx="4271962" cy="261610"/>
          </a:xfrm>
          <a:prstGeom prst="rect">
            <a:avLst/>
          </a:prstGeom>
          <a:noFill/>
          <a:ln>
            <a:noFill/>
          </a:ln>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 (Plano Cartera Total)</a:t>
            </a:r>
          </a:p>
        </p:txBody>
      </p:sp>
      <p:grpSp>
        <p:nvGrpSpPr>
          <p:cNvPr id="17" name="Grupo 16">
            <a:extLst>
              <a:ext uri="{FF2B5EF4-FFF2-40B4-BE49-F238E27FC236}">
                <a16:creationId xmlns:a16="http://schemas.microsoft.com/office/drawing/2014/main" id="{307DD1BE-3578-4D5C-A7D1-3001EA02159B}"/>
              </a:ext>
            </a:extLst>
          </p:cNvPr>
          <p:cNvGrpSpPr/>
          <p:nvPr/>
        </p:nvGrpSpPr>
        <p:grpSpPr>
          <a:xfrm>
            <a:off x="10501547" y="54748"/>
            <a:ext cx="1077459" cy="989053"/>
            <a:chOff x="10562619" y="1423954"/>
            <a:chExt cx="1280250" cy="1299632"/>
          </a:xfrm>
        </p:grpSpPr>
        <p:pic>
          <p:nvPicPr>
            <p:cNvPr id="18" name="Picture 2">
              <a:extLst>
                <a:ext uri="{FF2B5EF4-FFF2-40B4-BE49-F238E27FC236}">
                  <a16:creationId xmlns:a16="http://schemas.microsoft.com/office/drawing/2014/main" id="{34B9E658-5A67-43E6-8FF5-12E31EC9B8B7}"/>
                </a:ext>
              </a:extLst>
            </p:cNvPr>
            <p:cNvPicPr>
              <a:picLocks noChangeAspect="1" noChangeArrowheads="1"/>
            </p:cNvPicPr>
            <p:nvPr/>
          </p:nvPicPr>
          <p:blipFill rotWithShape="1">
            <a:blip r:embed="rId4" cstate="email">
              <a:extLst>
                <a:ext uri="{28A0092B-C50C-407E-A947-70E740481C1C}">
                  <a14:useLocalDpi xmlns:a14="http://schemas.microsoft.com/office/drawing/2010/main"/>
                </a:ext>
              </a:extLst>
            </a:blip>
            <a:srcRect/>
            <a:stretch/>
          </p:blipFill>
          <p:spPr bwMode="auto">
            <a:xfrm>
              <a:off x="10627933" y="203488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 name="Picture 2">
              <a:extLst>
                <a:ext uri="{FF2B5EF4-FFF2-40B4-BE49-F238E27FC236}">
                  <a16:creationId xmlns:a16="http://schemas.microsoft.com/office/drawing/2014/main" id="{DBEE3527-C954-4511-9E15-4BCBE17D59B2}"/>
                </a:ext>
              </a:extLst>
            </p:cNvPr>
            <p:cNvPicPr>
              <a:picLocks noChangeAspect="1" noChangeArrowheads="1"/>
            </p:cNvPicPr>
            <p:nvPr/>
          </p:nvPicPr>
          <p:blipFill rotWithShape="1">
            <a:blip r:embed="rId5" cstate="email">
              <a:extLst>
                <a:ext uri="{28A0092B-C50C-407E-A947-70E740481C1C}">
                  <a14:useLocalDpi xmlns:a14="http://schemas.microsoft.com/office/drawing/2010/main"/>
                </a:ext>
              </a:extLst>
            </a:blip>
            <a:srcRect/>
            <a:stretch/>
          </p:blipFill>
          <p:spPr bwMode="auto">
            <a:xfrm>
              <a:off x="10562619" y="142395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2" name="CuadroTexto 1">
            <a:extLst>
              <a:ext uri="{FF2B5EF4-FFF2-40B4-BE49-F238E27FC236}">
                <a16:creationId xmlns:a16="http://schemas.microsoft.com/office/drawing/2014/main" id="{56A041C0-B059-7B9E-461A-CA38DBF729A3}"/>
              </a:ext>
            </a:extLst>
          </p:cNvPr>
          <p:cNvSpPr txBox="1"/>
          <p:nvPr/>
        </p:nvSpPr>
        <p:spPr>
          <a:xfrm>
            <a:off x="1141123" y="5914645"/>
            <a:ext cx="9926637" cy="553998"/>
          </a:xfrm>
          <a:prstGeom prst="rect">
            <a:avLst/>
          </a:prstGeom>
          <a:noFill/>
        </p:spPr>
        <p:txBody>
          <a:bodyPr lIns="91440" tIns="45720" rIns="91440" bIns="45720" anchor="t">
            <a:spAutoFit/>
          </a:bodyPr>
          <a:lstStyle/>
          <a:p>
            <a:pPr algn="ctr">
              <a:defRPr/>
            </a:pPr>
            <a:r>
              <a:rPr lang="es-ES" sz="1000" dirty="0">
                <a:solidFill>
                  <a:schemeClr val="accent1">
                    <a:lumMod val="50000"/>
                  </a:schemeClr>
                </a:solidFill>
                <a:ea typeface="Calibri"/>
                <a:cs typeface="Arial"/>
              </a:rPr>
              <a:t>*Las cifras presentadas en la gráfica están en millones de pesos, por lo cual se realizó un redondeo a cada cifra de manera simple.</a:t>
            </a:r>
          </a:p>
          <a:p>
            <a:pPr algn="ctr">
              <a:defRPr/>
            </a:pPr>
            <a:r>
              <a:rPr lang="es-MX" sz="1000" dirty="0">
                <a:solidFill>
                  <a:schemeClr val="accent1">
                    <a:lumMod val="50000"/>
                  </a:schemeClr>
                </a:solidFill>
                <a:cs typeface="Arial"/>
              </a:rPr>
              <a:t>*El valor que se relaciona como cartera vigencia corresponde a cobros al usuario que están dentro de su plazo de pago.</a:t>
            </a:r>
            <a:endParaRPr lang="es-ES" sz="1000" dirty="0">
              <a:solidFill>
                <a:schemeClr val="accent1">
                  <a:lumMod val="50000"/>
                </a:schemeClr>
              </a:solidFill>
              <a:cs typeface="Arial"/>
            </a:endParaRPr>
          </a:p>
          <a:p>
            <a:pPr algn="ctr"/>
            <a:r>
              <a:rPr lang="es-ES" sz="1000" dirty="0">
                <a:solidFill>
                  <a:schemeClr val="accent1">
                    <a:lumMod val="50000"/>
                  </a:schemeClr>
                </a:solidFill>
                <a:cs typeface="Arial"/>
              </a:rPr>
              <a:t>*Información del archivo plano de cartera total a corte 30-nov-2024 descargado del SIGAB el 6-dic-2024.</a:t>
            </a:r>
            <a:endParaRPr lang="es-CO" sz="1000" dirty="0">
              <a:solidFill>
                <a:schemeClr val="accent1">
                  <a:lumMod val="50000"/>
                </a:schemeClr>
              </a:solidFill>
              <a:cs typeface="Arial"/>
            </a:endParaRPr>
          </a:p>
        </p:txBody>
      </p:sp>
      <p:sp>
        <p:nvSpPr>
          <p:cNvPr id="4" name="15 Rectángulo">
            <a:extLst>
              <a:ext uri="{FF2B5EF4-FFF2-40B4-BE49-F238E27FC236}">
                <a16:creationId xmlns:a16="http://schemas.microsoft.com/office/drawing/2014/main" id="{1D6439D1-48A7-4482-2247-688F3EE5E34F}"/>
              </a:ext>
            </a:extLst>
          </p:cNvPr>
          <p:cNvSpPr/>
          <p:nvPr/>
        </p:nvSpPr>
        <p:spPr>
          <a:xfrm>
            <a:off x="1109872" y="1347862"/>
            <a:ext cx="3297441" cy="523220"/>
          </a:xfrm>
          <a:prstGeom prst="rect">
            <a:avLst/>
          </a:prstGeom>
        </p:spPr>
        <p:txBody>
          <a:bodyPr wrap="none">
            <a:spAutoFit/>
          </a:bodyPr>
          <a:lstStyle/>
          <a:p>
            <a:pPr lvl="1" algn="ctr"/>
            <a:r>
              <a:rPr lang="es-CO" sz="1400" b="1" dirty="0">
                <a:solidFill>
                  <a:schemeClr val="accent1">
                    <a:lumMod val="50000"/>
                  </a:schemeClr>
                </a:solidFill>
                <a:cs typeface="Arial" panose="020B0604020202020204" pitchFamily="34" charset="0"/>
              </a:rPr>
              <a:t>CARTERA FACTURACIÓN CONJUNTA</a:t>
            </a:r>
            <a:br>
              <a:rPr lang="es-CO" sz="1400" b="1" dirty="0">
                <a:solidFill>
                  <a:schemeClr val="accent1">
                    <a:lumMod val="50000"/>
                  </a:schemeClr>
                </a:solidFill>
                <a:cs typeface="Arial" panose="020B0604020202020204" pitchFamily="34" charset="0"/>
              </a:rPr>
            </a:br>
            <a:r>
              <a:rPr lang="es-CO" sz="1400" b="1" dirty="0">
                <a:solidFill>
                  <a:schemeClr val="accent1">
                    <a:lumMod val="50000"/>
                  </a:schemeClr>
                </a:solidFill>
                <a:cs typeface="Arial" panose="020B0604020202020204" pitchFamily="34" charset="0"/>
              </a:rPr>
              <a:t>$12.087</a:t>
            </a:r>
            <a:endParaRPr lang="es-CO" sz="1400" b="1" kern="0" dirty="0">
              <a:solidFill>
                <a:schemeClr val="accent1">
                  <a:lumMod val="50000"/>
                </a:schemeClr>
              </a:solidFill>
              <a:cs typeface="Arial" panose="020B0604020202020204" pitchFamily="34" charset="0"/>
            </a:endParaRPr>
          </a:p>
        </p:txBody>
      </p:sp>
      <p:sp>
        <p:nvSpPr>
          <p:cNvPr id="6" name="16 Rectángulo">
            <a:extLst>
              <a:ext uri="{FF2B5EF4-FFF2-40B4-BE49-F238E27FC236}">
                <a16:creationId xmlns:a16="http://schemas.microsoft.com/office/drawing/2014/main" id="{324CA483-5FE3-5C66-C6B7-0747836DBE07}"/>
              </a:ext>
            </a:extLst>
          </p:cNvPr>
          <p:cNvSpPr/>
          <p:nvPr/>
        </p:nvSpPr>
        <p:spPr>
          <a:xfrm>
            <a:off x="7157047" y="1392962"/>
            <a:ext cx="3112712" cy="523220"/>
          </a:xfrm>
          <a:prstGeom prst="rect">
            <a:avLst/>
          </a:prstGeom>
        </p:spPr>
        <p:txBody>
          <a:bodyPr wrap="none">
            <a:spAutoFit/>
          </a:bodyPr>
          <a:lstStyle/>
          <a:p>
            <a:pPr lvl="1" algn="ctr"/>
            <a:r>
              <a:rPr lang="es-CO" sz="1400" b="1" dirty="0">
                <a:solidFill>
                  <a:schemeClr val="accent1">
                    <a:lumMod val="50000"/>
                  </a:schemeClr>
                </a:solidFill>
                <a:cs typeface="Arial" panose="020B0604020202020204" pitchFamily="34" charset="0"/>
              </a:rPr>
              <a:t>CARTERA FACTURACIÓN DIRECTA</a:t>
            </a:r>
            <a:br>
              <a:rPr lang="es-CO" sz="1400" b="1" dirty="0">
                <a:solidFill>
                  <a:schemeClr val="accent1">
                    <a:lumMod val="50000"/>
                  </a:schemeClr>
                </a:solidFill>
                <a:cs typeface="Arial" panose="020B0604020202020204" pitchFamily="34" charset="0"/>
              </a:rPr>
            </a:br>
            <a:r>
              <a:rPr lang="es-CO" sz="1400" b="1" dirty="0">
                <a:solidFill>
                  <a:schemeClr val="accent1">
                    <a:lumMod val="50000"/>
                  </a:schemeClr>
                </a:solidFill>
                <a:cs typeface="Arial" panose="020B0604020202020204" pitchFamily="34" charset="0"/>
              </a:rPr>
              <a:t>$2.809</a:t>
            </a:r>
            <a:endParaRPr lang="es-CO" sz="1400" b="1" kern="0" dirty="0">
              <a:solidFill>
                <a:schemeClr val="accent1">
                  <a:lumMod val="50000"/>
                </a:schemeClr>
              </a:solidFill>
              <a:cs typeface="Arial" panose="020B0604020202020204" pitchFamily="34" charset="0"/>
            </a:endParaRPr>
          </a:p>
        </p:txBody>
      </p:sp>
      <p:sp>
        <p:nvSpPr>
          <p:cNvPr id="8" name="CuadroTexto 14">
            <a:extLst>
              <a:ext uri="{FF2B5EF4-FFF2-40B4-BE49-F238E27FC236}">
                <a16:creationId xmlns:a16="http://schemas.microsoft.com/office/drawing/2014/main" id="{C73BCFE9-76F8-AD5C-A2AE-4D03A71151B4}"/>
              </a:ext>
            </a:extLst>
          </p:cNvPr>
          <p:cNvSpPr txBox="1"/>
          <p:nvPr/>
        </p:nvSpPr>
        <p:spPr>
          <a:xfrm>
            <a:off x="3611254" y="5533442"/>
            <a:ext cx="4568355" cy="307777"/>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lvl="1" algn="ctr"/>
            <a:r>
              <a:rPr lang="es-CO" sz="1400" b="1" dirty="0">
                <a:solidFill>
                  <a:schemeClr val="accent1">
                    <a:lumMod val="50000"/>
                  </a:schemeClr>
                </a:solidFill>
                <a:cs typeface="Arial" panose="020B0604020202020204" pitchFamily="34" charset="0"/>
              </a:rPr>
              <a:t>CARTERA TOTAL $ 14.896 millones</a:t>
            </a:r>
            <a:endParaRPr lang="es-CO" sz="1400" b="1" kern="0" dirty="0">
              <a:solidFill>
                <a:schemeClr val="accent1">
                  <a:lumMod val="50000"/>
                </a:schemeClr>
              </a:solidFill>
              <a:cs typeface="Arial" panose="020B0604020202020204" pitchFamily="34" charset="0"/>
            </a:endParaRPr>
          </a:p>
        </p:txBody>
      </p:sp>
      <p:graphicFrame>
        <p:nvGraphicFramePr>
          <p:cNvPr id="7" name="Gráfico 6">
            <a:extLst>
              <a:ext uri="{FF2B5EF4-FFF2-40B4-BE49-F238E27FC236}">
                <a16:creationId xmlns:a16="http://schemas.microsoft.com/office/drawing/2014/main" id="{771085B0-296A-48FB-98CF-AEEFACA82AF2}"/>
              </a:ext>
            </a:extLst>
          </p:cNvPr>
          <p:cNvGraphicFramePr>
            <a:graphicFrameLocks/>
          </p:cNvGraphicFramePr>
          <p:nvPr/>
        </p:nvGraphicFramePr>
        <p:xfrm>
          <a:off x="483769" y="2023988"/>
          <a:ext cx="5207167" cy="3486150"/>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9" name="Gráfico 8">
            <a:extLst>
              <a:ext uri="{FF2B5EF4-FFF2-40B4-BE49-F238E27FC236}">
                <a16:creationId xmlns:a16="http://schemas.microsoft.com/office/drawing/2014/main" id="{2F647D3D-1469-49C2-8204-C38D483BCEFB}"/>
              </a:ext>
            </a:extLst>
          </p:cNvPr>
          <p:cNvGraphicFramePr>
            <a:graphicFrameLocks/>
          </p:cNvGraphicFramePr>
          <p:nvPr/>
        </p:nvGraphicFramePr>
        <p:xfrm>
          <a:off x="6066631" y="1994005"/>
          <a:ext cx="5810250" cy="3419476"/>
        </p:xfrm>
        <a:graphic>
          <a:graphicData uri="http://schemas.openxmlformats.org/drawingml/2006/chart">
            <c:chart xmlns:c="http://schemas.openxmlformats.org/drawingml/2006/chart" xmlns:r="http://schemas.openxmlformats.org/officeDocument/2006/relationships" r:id="rId7"/>
          </a:graphicData>
        </a:graphic>
      </p:graphicFrame>
    </p:spTree>
  </p:cSld>
  <p:clrMapOvr>
    <a:masterClrMapping/>
  </p:clrMapOvr>
  <p:transition spd="slow"/>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787D1910-FCC6-4872-8C43-B94DE0052A14}"/>
              </a:ext>
            </a:extLst>
          </p:cNvPr>
          <p:cNvCxnSpPr>
            <a:cxnSpLocks/>
          </p:cNvCxnSpPr>
          <p:nvPr/>
        </p:nvCxnSpPr>
        <p:spPr>
          <a:xfrm>
            <a:off x="117475" y="1092200"/>
            <a:ext cx="11957050"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80899" name="Imagen 24">
            <a:extLst>
              <a:ext uri="{FF2B5EF4-FFF2-40B4-BE49-F238E27FC236}">
                <a16:creationId xmlns:a16="http://schemas.microsoft.com/office/drawing/2014/main" id="{B5C58B50-7C8A-4FF2-942F-FF50813AC645}"/>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69863" y="139700"/>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0900" name="Imagen 9">
            <a:extLst>
              <a:ext uri="{FF2B5EF4-FFF2-40B4-BE49-F238E27FC236}">
                <a16:creationId xmlns:a16="http://schemas.microsoft.com/office/drawing/2014/main" id="{2DCF16CF-8607-430B-B905-CB43FBE74DE4}"/>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9942513" y="258763"/>
            <a:ext cx="1660525" cy="4714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 name="CuadroTexto 18">
            <a:extLst>
              <a:ext uri="{FF2B5EF4-FFF2-40B4-BE49-F238E27FC236}">
                <a16:creationId xmlns:a16="http://schemas.microsoft.com/office/drawing/2014/main" id="{CB843F7C-B21A-42D9-A1E8-50DC1716CC35}"/>
              </a:ext>
            </a:extLst>
          </p:cNvPr>
          <p:cNvSpPr txBox="1"/>
          <p:nvPr/>
        </p:nvSpPr>
        <p:spPr>
          <a:xfrm>
            <a:off x="893763" y="69850"/>
            <a:ext cx="10709275" cy="861774"/>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Total Cartera – Conjunta y Directa – Noviembre 2024</a:t>
            </a:r>
            <a:endParaRPr lang="es-CO" sz="1600" b="0" kern="0" dirty="0">
              <a:solidFill>
                <a:schemeClr val="accent1">
                  <a:lumMod val="50000"/>
                </a:schemeClr>
              </a:solidFill>
            </a:endParaRPr>
          </a:p>
        </p:txBody>
      </p:sp>
      <p:sp>
        <p:nvSpPr>
          <p:cNvPr id="15" name="CuadroTexto 4">
            <a:extLst>
              <a:ext uri="{FF2B5EF4-FFF2-40B4-BE49-F238E27FC236}">
                <a16:creationId xmlns:a16="http://schemas.microsoft.com/office/drawing/2014/main" id="{910B243D-703F-4FBA-B31C-91C653DBE4FB}"/>
              </a:ext>
            </a:extLst>
          </p:cNvPr>
          <p:cNvSpPr txBox="1">
            <a:spLocks noChangeArrowheads="1"/>
          </p:cNvSpPr>
          <p:nvPr/>
        </p:nvSpPr>
        <p:spPr bwMode="auto">
          <a:xfrm>
            <a:off x="-10272" y="6511151"/>
            <a:ext cx="4271962" cy="261610"/>
          </a:xfrm>
          <a:prstGeom prst="rect">
            <a:avLst/>
          </a:prstGeom>
          <a:noFill/>
          <a:ln>
            <a:noFill/>
          </a:ln>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 (Plano Cartera Total)</a:t>
            </a:r>
          </a:p>
        </p:txBody>
      </p:sp>
      <p:sp>
        <p:nvSpPr>
          <p:cNvPr id="2" name="CuadroTexto 1">
            <a:extLst>
              <a:ext uri="{FF2B5EF4-FFF2-40B4-BE49-F238E27FC236}">
                <a16:creationId xmlns:a16="http://schemas.microsoft.com/office/drawing/2014/main" id="{E8AA88A4-14D1-DE49-11D7-2D7326BAF109}"/>
              </a:ext>
            </a:extLst>
          </p:cNvPr>
          <p:cNvSpPr txBox="1"/>
          <p:nvPr/>
        </p:nvSpPr>
        <p:spPr>
          <a:xfrm>
            <a:off x="1132681" y="5936221"/>
            <a:ext cx="9926637" cy="553998"/>
          </a:xfrm>
          <a:prstGeom prst="rect">
            <a:avLst/>
          </a:prstGeom>
          <a:noFill/>
        </p:spPr>
        <p:txBody>
          <a:bodyPr lIns="91440" tIns="45720" rIns="91440" bIns="45720" anchor="t">
            <a:spAutoFit/>
          </a:bodyPr>
          <a:lstStyle/>
          <a:p>
            <a:pPr algn="ctr">
              <a:defRPr/>
            </a:pPr>
            <a:r>
              <a:rPr lang="es-ES" sz="1000" dirty="0">
                <a:solidFill>
                  <a:schemeClr val="accent1">
                    <a:lumMod val="50000"/>
                  </a:schemeClr>
                </a:solidFill>
                <a:ea typeface="Calibri"/>
                <a:cs typeface="Arial"/>
              </a:rPr>
              <a:t>*Las cifras presentadas en la gráfica están en millones de pesos, por lo cual se realizó un redondeo a cada cifra de manera simple.</a:t>
            </a:r>
          </a:p>
          <a:p>
            <a:pPr algn="ctr">
              <a:defRPr/>
            </a:pPr>
            <a:r>
              <a:rPr lang="es-MX" sz="1000" dirty="0">
                <a:solidFill>
                  <a:schemeClr val="accent1">
                    <a:lumMod val="50000"/>
                  </a:schemeClr>
                </a:solidFill>
                <a:cs typeface="Arial"/>
              </a:rPr>
              <a:t>*El valor que se relaciona como cartera vigencia corresponde a cobros al usuario que están dentro de su plazo de pago.</a:t>
            </a:r>
            <a:endParaRPr lang="es-ES" sz="1000" dirty="0">
              <a:solidFill>
                <a:schemeClr val="accent1">
                  <a:lumMod val="50000"/>
                </a:schemeClr>
              </a:solidFill>
              <a:cs typeface="Arial"/>
            </a:endParaRPr>
          </a:p>
          <a:p>
            <a:pPr algn="ctr"/>
            <a:r>
              <a:rPr lang="es-ES" sz="1000" dirty="0">
                <a:solidFill>
                  <a:schemeClr val="accent1">
                    <a:lumMod val="50000"/>
                  </a:schemeClr>
                </a:solidFill>
                <a:cs typeface="Arial"/>
              </a:rPr>
              <a:t>*Información del archivo plano de cartera total a corte 30-nov-2024 descargado del SIGAB el 6-dic-2024.</a:t>
            </a:r>
            <a:endParaRPr lang="es-CO" sz="1000" dirty="0">
              <a:solidFill>
                <a:schemeClr val="accent1">
                  <a:lumMod val="50000"/>
                </a:schemeClr>
              </a:solidFill>
              <a:cs typeface="Arial"/>
            </a:endParaRPr>
          </a:p>
        </p:txBody>
      </p:sp>
      <p:sp>
        <p:nvSpPr>
          <p:cNvPr id="4" name="11 Rectángulo">
            <a:extLst>
              <a:ext uri="{FF2B5EF4-FFF2-40B4-BE49-F238E27FC236}">
                <a16:creationId xmlns:a16="http://schemas.microsoft.com/office/drawing/2014/main" id="{BA0BF8D7-7B67-2666-BB45-25CE9C105D4A}"/>
              </a:ext>
            </a:extLst>
          </p:cNvPr>
          <p:cNvSpPr/>
          <p:nvPr/>
        </p:nvSpPr>
        <p:spPr>
          <a:xfrm>
            <a:off x="1465982" y="1357704"/>
            <a:ext cx="3297441" cy="523220"/>
          </a:xfrm>
          <a:prstGeom prst="rect">
            <a:avLst/>
          </a:prstGeom>
        </p:spPr>
        <p:txBody>
          <a:bodyPr wrap="none">
            <a:spAutoFit/>
          </a:bodyPr>
          <a:lstStyle/>
          <a:p>
            <a:pPr lvl="1" algn="ctr"/>
            <a:r>
              <a:rPr lang="es-CO" sz="1400" b="1" dirty="0">
                <a:solidFill>
                  <a:schemeClr val="accent1">
                    <a:lumMod val="50000"/>
                  </a:schemeClr>
                </a:solidFill>
                <a:cs typeface="Arial" panose="020B0604020202020204" pitchFamily="34" charset="0"/>
              </a:rPr>
              <a:t>CARTERA FACTURACIÓN CONJUNTA</a:t>
            </a:r>
            <a:br>
              <a:rPr lang="es-CO" sz="1400" b="1" dirty="0">
                <a:solidFill>
                  <a:schemeClr val="accent1">
                    <a:lumMod val="50000"/>
                  </a:schemeClr>
                </a:solidFill>
                <a:cs typeface="Arial" panose="020B0604020202020204" pitchFamily="34" charset="0"/>
              </a:rPr>
            </a:br>
            <a:r>
              <a:rPr lang="es-CO" sz="1400" b="1" dirty="0">
                <a:solidFill>
                  <a:schemeClr val="accent1">
                    <a:lumMod val="50000"/>
                  </a:schemeClr>
                </a:solidFill>
                <a:cs typeface="Arial" panose="020B0604020202020204" pitchFamily="34" charset="0"/>
              </a:rPr>
              <a:t>$ 18.067</a:t>
            </a:r>
            <a:endParaRPr lang="es-CO" sz="1400" b="1" kern="0" dirty="0">
              <a:solidFill>
                <a:schemeClr val="accent1">
                  <a:lumMod val="50000"/>
                </a:schemeClr>
              </a:solidFill>
              <a:cs typeface="Arial" panose="020B0604020202020204" pitchFamily="34" charset="0"/>
            </a:endParaRPr>
          </a:p>
        </p:txBody>
      </p:sp>
      <p:sp>
        <p:nvSpPr>
          <p:cNvPr id="6" name="12 Rectángulo">
            <a:extLst>
              <a:ext uri="{FF2B5EF4-FFF2-40B4-BE49-F238E27FC236}">
                <a16:creationId xmlns:a16="http://schemas.microsoft.com/office/drawing/2014/main" id="{DFB2A8B7-2602-56EE-630A-9513C310AFE3}"/>
              </a:ext>
            </a:extLst>
          </p:cNvPr>
          <p:cNvSpPr/>
          <p:nvPr/>
        </p:nvSpPr>
        <p:spPr>
          <a:xfrm>
            <a:off x="7189748" y="1372726"/>
            <a:ext cx="3112712" cy="523220"/>
          </a:xfrm>
          <a:prstGeom prst="rect">
            <a:avLst/>
          </a:prstGeom>
        </p:spPr>
        <p:txBody>
          <a:bodyPr wrap="none">
            <a:spAutoFit/>
          </a:bodyPr>
          <a:lstStyle/>
          <a:p>
            <a:pPr lvl="1" algn="ctr"/>
            <a:r>
              <a:rPr lang="es-CO" sz="1400" b="1" dirty="0">
                <a:solidFill>
                  <a:schemeClr val="accent1">
                    <a:lumMod val="50000"/>
                  </a:schemeClr>
                </a:solidFill>
                <a:cs typeface="Arial" panose="020B0604020202020204" pitchFamily="34" charset="0"/>
              </a:rPr>
              <a:t>CARTERA FACTURACIÓN DIRECTA</a:t>
            </a:r>
            <a:br>
              <a:rPr lang="es-CO" sz="1400" b="1" dirty="0">
                <a:solidFill>
                  <a:schemeClr val="accent1">
                    <a:lumMod val="50000"/>
                  </a:schemeClr>
                </a:solidFill>
                <a:cs typeface="Arial" panose="020B0604020202020204" pitchFamily="34" charset="0"/>
              </a:rPr>
            </a:br>
            <a:r>
              <a:rPr lang="es-CO" sz="1400" b="1" dirty="0">
                <a:solidFill>
                  <a:schemeClr val="accent1">
                    <a:lumMod val="50000"/>
                  </a:schemeClr>
                </a:solidFill>
                <a:cs typeface="Arial" panose="020B0604020202020204" pitchFamily="34" charset="0"/>
              </a:rPr>
              <a:t>$ 7.230</a:t>
            </a:r>
          </a:p>
        </p:txBody>
      </p:sp>
      <p:sp>
        <p:nvSpPr>
          <p:cNvPr id="7" name="CuadroTexto 14">
            <a:extLst>
              <a:ext uri="{FF2B5EF4-FFF2-40B4-BE49-F238E27FC236}">
                <a16:creationId xmlns:a16="http://schemas.microsoft.com/office/drawing/2014/main" id="{DFE6DE58-E898-18BE-80BA-2045F3698348}"/>
              </a:ext>
            </a:extLst>
          </p:cNvPr>
          <p:cNvSpPr txBox="1"/>
          <p:nvPr/>
        </p:nvSpPr>
        <p:spPr>
          <a:xfrm>
            <a:off x="4261690" y="5508042"/>
            <a:ext cx="3520685" cy="307777"/>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lvl="1" algn="ctr"/>
            <a:r>
              <a:rPr lang="es-CO" sz="1400" b="1" dirty="0">
                <a:solidFill>
                  <a:schemeClr val="accent1">
                    <a:lumMod val="50000"/>
                  </a:schemeClr>
                </a:solidFill>
                <a:cs typeface="Arial" panose="020B0604020202020204" pitchFamily="34" charset="0"/>
              </a:rPr>
              <a:t>CARTERA TOTAL $25.297 </a:t>
            </a:r>
            <a:r>
              <a:rPr lang="es-CO" sz="1400" b="1" kern="0" dirty="0">
                <a:solidFill>
                  <a:schemeClr val="accent1">
                    <a:lumMod val="50000"/>
                  </a:schemeClr>
                </a:solidFill>
                <a:cs typeface="Arial" panose="020B0604020202020204" pitchFamily="34" charset="0"/>
              </a:rPr>
              <a:t>Millones</a:t>
            </a:r>
          </a:p>
        </p:txBody>
      </p:sp>
      <p:graphicFrame>
        <p:nvGraphicFramePr>
          <p:cNvPr id="3" name="Gráfico 2">
            <a:extLst>
              <a:ext uri="{FF2B5EF4-FFF2-40B4-BE49-F238E27FC236}">
                <a16:creationId xmlns:a16="http://schemas.microsoft.com/office/drawing/2014/main" id="{EBF34B2F-376D-4F99-AE6D-EAC24380CDAF}"/>
              </a:ext>
            </a:extLst>
          </p:cNvPr>
          <p:cNvGraphicFramePr>
            <a:graphicFrameLocks/>
          </p:cNvGraphicFramePr>
          <p:nvPr/>
        </p:nvGraphicFramePr>
        <p:xfrm>
          <a:off x="169788" y="1946144"/>
          <a:ext cx="6076950" cy="3476625"/>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5" name="Gráfico 4">
            <a:extLst>
              <a:ext uri="{FF2B5EF4-FFF2-40B4-BE49-F238E27FC236}">
                <a16:creationId xmlns:a16="http://schemas.microsoft.com/office/drawing/2014/main" id="{9D3D2F9F-73E5-4496-B33D-F3B1CB6E144C}"/>
              </a:ext>
            </a:extLst>
          </p:cNvPr>
          <p:cNvGraphicFramePr>
            <a:graphicFrameLocks/>
          </p:cNvGraphicFramePr>
          <p:nvPr/>
        </p:nvGraphicFramePr>
        <p:xfrm>
          <a:off x="169788" y="1980319"/>
          <a:ext cx="6076950" cy="3476625"/>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10" name="Gráfico 9">
            <a:extLst>
              <a:ext uri="{FF2B5EF4-FFF2-40B4-BE49-F238E27FC236}">
                <a16:creationId xmlns:a16="http://schemas.microsoft.com/office/drawing/2014/main" id="{13D67658-C864-4469-B2EF-C56E6F56AE84}"/>
              </a:ext>
            </a:extLst>
          </p:cNvPr>
          <p:cNvGraphicFramePr>
            <a:graphicFrameLocks/>
          </p:cNvGraphicFramePr>
          <p:nvPr/>
        </p:nvGraphicFramePr>
        <p:xfrm>
          <a:off x="6488187" y="1980319"/>
          <a:ext cx="5534025" cy="3486150"/>
        </p:xfrm>
        <a:graphic>
          <a:graphicData uri="http://schemas.openxmlformats.org/drawingml/2006/chart">
            <c:chart xmlns:c="http://schemas.openxmlformats.org/drawingml/2006/chart" xmlns:r="http://schemas.openxmlformats.org/officeDocument/2006/relationships" r:id="rId7"/>
          </a:graphicData>
        </a:graphic>
      </p:graphicFrame>
    </p:spTree>
  </p:cSld>
  <p:clrMapOvr>
    <a:masterClrMapping/>
  </p:clrMapOvr>
  <p:transition spd="slow"/>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CuadroTexto 4">
            <a:extLst>
              <a:ext uri="{FF2B5EF4-FFF2-40B4-BE49-F238E27FC236}">
                <a16:creationId xmlns:a16="http://schemas.microsoft.com/office/drawing/2014/main" id="{65B12803-5723-4124-BA21-4275CB48163E}"/>
              </a:ext>
            </a:extLst>
          </p:cNvPr>
          <p:cNvSpPr txBox="1"/>
          <p:nvPr/>
        </p:nvSpPr>
        <p:spPr>
          <a:xfrm>
            <a:off x="236536" y="6241302"/>
            <a:ext cx="11955464" cy="507831"/>
          </a:xfrm>
          <a:prstGeom prst="rect">
            <a:avLst/>
          </a:prstGeom>
          <a:noFill/>
        </p:spPr>
        <p:txBody>
          <a:bodyPr wrap="square" rtlCol="0">
            <a:spAutoFit/>
          </a:bodyPr>
          <a:lstStyle/>
          <a:p>
            <a:r>
              <a:rPr lang="es-CO" sz="900">
                <a:solidFill>
                  <a:schemeClr val="accent1">
                    <a:lumMod val="50000"/>
                  </a:schemeClr>
                </a:solidFill>
              </a:rPr>
              <a:t>Fuente: Informe del Concesionario</a:t>
            </a:r>
          </a:p>
          <a:p>
            <a:r>
              <a:rPr lang="es-CO" sz="900">
                <a:solidFill>
                  <a:schemeClr val="accent1">
                    <a:lumMod val="50000"/>
                  </a:schemeClr>
                </a:solidFill>
              </a:rPr>
              <a:t>Periodo comprendido entre el 12 de febrero de 2018 y el </a:t>
            </a:r>
            <a:r>
              <a:rPr lang="es-MX" sz="900">
                <a:solidFill>
                  <a:schemeClr val="accent1">
                    <a:lumMod val="50000"/>
                  </a:schemeClr>
                </a:solidFill>
              </a:rPr>
              <a:t>31 de diciembre de 2023</a:t>
            </a:r>
            <a:r>
              <a:rPr lang="es-CO" sz="900">
                <a:solidFill>
                  <a:schemeClr val="accent1">
                    <a:lumMod val="50000"/>
                  </a:schemeClr>
                </a:solidFill>
              </a:rPr>
              <a:t>.</a:t>
            </a:r>
          </a:p>
          <a:p>
            <a:r>
              <a:rPr lang="es-MX" sz="900">
                <a:solidFill>
                  <a:schemeClr val="accent1">
                    <a:lumMod val="50000"/>
                  </a:schemeClr>
                </a:solidFill>
              </a:rPr>
              <a:t>*Promedio de  kilómetros ejecutados de febrero 2018 a diciembre de 2023</a:t>
            </a:r>
            <a:endParaRPr lang="es-CO" sz="900">
              <a:solidFill>
                <a:schemeClr val="accent1">
                  <a:lumMod val="50000"/>
                </a:schemeClr>
              </a:solidFill>
            </a:endParaRPr>
          </a:p>
        </p:txBody>
      </p:sp>
      <p:sp>
        <p:nvSpPr>
          <p:cNvPr id="23" name="CuadroTexto 22">
            <a:extLst>
              <a:ext uri="{FF2B5EF4-FFF2-40B4-BE49-F238E27FC236}">
                <a16:creationId xmlns:a16="http://schemas.microsoft.com/office/drawing/2014/main" id="{FA234D52-1CF6-4968-B439-DBB712E3A05F}"/>
              </a:ext>
            </a:extLst>
          </p:cNvPr>
          <p:cNvSpPr txBox="1"/>
          <p:nvPr/>
        </p:nvSpPr>
        <p:spPr>
          <a:xfrm>
            <a:off x="2310063" y="21920"/>
            <a:ext cx="9881937" cy="923330"/>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a:solidFill>
                  <a:schemeClr val="accent1">
                    <a:lumMod val="50000"/>
                  </a:schemeClr>
                </a:solidFill>
              </a:rPr>
              <a:t>gestión técnica operativa </a:t>
            </a:r>
          </a:p>
          <a:p>
            <a:pPr lvl="1"/>
            <a:r>
              <a:rPr lang="es-CO" sz="1600" b="0">
                <a:solidFill>
                  <a:schemeClr val="accent1">
                    <a:lumMod val="50000"/>
                  </a:schemeClr>
                </a:solidFill>
              </a:rPr>
              <a:t>Histórico – barrido y limpieza consolidado (km) 2018 a 2023</a:t>
            </a:r>
            <a:endParaRPr lang="es-CO" sz="1600" b="0" kern="0">
              <a:solidFill>
                <a:schemeClr val="accent1">
                  <a:lumMod val="50000"/>
                </a:schemeClr>
              </a:solidFill>
            </a:endParaRPr>
          </a:p>
        </p:txBody>
      </p:sp>
      <p:cxnSp>
        <p:nvCxnSpPr>
          <p:cNvPr id="29" name="Conector recto 28">
            <a:extLst>
              <a:ext uri="{FF2B5EF4-FFF2-40B4-BE49-F238E27FC236}">
                <a16:creationId xmlns:a16="http://schemas.microsoft.com/office/drawing/2014/main" id="{E461885A-9441-4ADE-982B-DA9345520816}"/>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37" name="Imagen 36">
            <a:extLst>
              <a:ext uri="{FF2B5EF4-FFF2-40B4-BE49-F238E27FC236}">
                <a16:creationId xmlns:a16="http://schemas.microsoft.com/office/drawing/2014/main" id="{8CA5A062-9F83-4481-9751-6BD17B3F3018}"/>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398563" y="1509475"/>
            <a:ext cx="1280414" cy="1005884"/>
          </a:xfrm>
          <a:prstGeom prst="rect">
            <a:avLst/>
          </a:prstGeom>
        </p:spPr>
      </p:pic>
      <p:pic>
        <p:nvPicPr>
          <p:cNvPr id="38" name="Imagen 37">
            <a:extLst>
              <a:ext uri="{FF2B5EF4-FFF2-40B4-BE49-F238E27FC236}">
                <a16:creationId xmlns:a16="http://schemas.microsoft.com/office/drawing/2014/main" id="{6699C94C-AB3F-4DE9-87F3-B6FDCBB4F20B}"/>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12658" t="17307" r="12911" b="19214"/>
          <a:stretch/>
        </p:blipFill>
        <p:spPr>
          <a:xfrm>
            <a:off x="2110078" y="1534045"/>
            <a:ext cx="1783040" cy="1009853"/>
          </a:xfrm>
          <a:prstGeom prst="rect">
            <a:avLst/>
          </a:prstGeom>
        </p:spPr>
      </p:pic>
      <p:pic>
        <p:nvPicPr>
          <p:cNvPr id="40" name="Imagen 39">
            <a:extLst>
              <a:ext uri="{FF2B5EF4-FFF2-40B4-BE49-F238E27FC236}">
                <a16:creationId xmlns:a16="http://schemas.microsoft.com/office/drawing/2014/main" id="{72550A7E-5376-4DE4-BDB1-88C427DDD7B4}"/>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6135521" y="2054793"/>
            <a:ext cx="1762267" cy="373662"/>
          </a:xfrm>
          <a:prstGeom prst="rect">
            <a:avLst/>
          </a:prstGeom>
        </p:spPr>
      </p:pic>
      <p:pic>
        <p:nvPicPr>
          <p:cNvPr id="41" name="Imagen 40">
            <a:extLst>
              <a:ext uri="{FF2B5EF4-FFF2-40B4-BE49-F238E27FC236}">
                <a16:creationId xmlns:a16="http://schemas.microsoft.com/office/drawing/2014/main" id="{A86479F3-181D-4F05-AB7C-32E8E2BB7F74}"/>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8241685" y="1898670"/>
            <a:ext cx="1547444" cy="595949"/>
          </a:xfrm>
          <a:prstGeom prst="rect">
            <a:avLst/>
          </a:prstGeom>
        </p:spPr>
      </p:pic>
      <p:pic>
        <p:nvPicPr>
          <p:cNvPr id="47" name="Imagen 46">
            <a:extLst>
              <a:ext uri="{FF2B5EF4-FFF2-40B4-BE49-F238E27FC236}">
                <a16:creationId xmlns:a16="http://schemas.microsoft.com/office/drawing/2014/main" id="{9C6C6B1D-138C-4FE0-8F21-E52FA8DB077B}"/>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861384" y="186272"/>
            <a:ext cx="1233949" cy="863764"/>
          </a:xfrm>
          <a:prstGeom prst="rect">
            <a:avLst/>
          </a:prstGeom>
        </p:spPr>
      </p:pic>
      <p:sp>
        <p:nvSpPr>
          <p:cNvPr id="2" name="CuadroTexto 1">
            <a:extLst>
              <a:ext uri="{FF2B5EF4-FFF2-40B4-BE49-F238E27FC236}">
                <a16:creationId xmlns:a16="http://schemas.microsoft.com/office/drawing/2014/main" id="{2EAB69B5-FAE7-4453-84DE-26E4C74E32EC}"/>
              </a:ext>
            </a:extLst>
          </p:cNvPr>
          <p:cNvSpPr txBox="1"/>
          <p:nvPr/>
        </p:nvSpPr>
        <p:spPr>
          <a:xfrm>
            <a:off x="10274029" y="1919386"/>
            <a:ext cx="1714810" cy="646331"/>
          </a:xfrm>
          <a:prstGeom prst="rect">
            <a:avLst/>
          </a:prstGeom>
          <a:noFill/>
        </p:spPr>
        <p:txBody>
          <a:bodyPr wrap="square" rtlCol="0">
            <a:spAutoFit/>
          </a:bodyPr>
          <a:lstStyle/>
          <a:p>
            <a:r>
              <a:rPr lang="es-CO" sz="3600" b="1" kern="0" cap="small">
                <a:solidFill>
                  <a:schemeClr val="accent1">
                    <a:lumMod val="50000"/>
                  </a:schemeClr>
                </a:solidFill>
                <a:latin typeface="Candara" panose="020E0502030303020204" pitchFamily="34" charset="0"/>
              </a:rPr>
              <a:t>TOTAL</a:t>
            </a:r>
            <a:endParaRPr lang="es-CO"/>
          </a:p>
        </p:txBody>
      </p:sp>
      <p:pic>
        <p:nvPicPr>
          <p:cNvPr id="25" name="Picture 2">
            <a:extLst>
              <a:ext uri="{FF2B5EF4-FFF2-40B4-BE49-F238E27FC236}">
                <a16:creationId xmlns:a16="http://schemas.microsoft.com/office/drawing/2014/main" id="{F603A9FF-D696-4E0A-B362-0B4D30B52034}"/>
              </a:ext>
            </a:extLst>
          </p:cNvPr>
          <p:cNvPicPr>
            <a:picLocks noChangeAspect="1" noChangeArrowheads="1"/>
          </p:cNvPicPr>
          <p:nvPr/>
        </p:nvPicPr>
        <p:blipFill rotWithShape="1">
          <a:blip r:embed="rId8" cstate="email">
            <a:extLst>
              <a:ext uri="{28A0092B-C50C-407E-A947-70E740481C1C}">
                <a14:useLocalDpi xmlns:a14="http://schemas.microsoft.com/office/drawing/2010/main"/>
              </a:ext>
            </a:extLst>
          </a:blip>
          <a:srcRect/>
          <a:stretch/>
        </p:blipFill>
        <p:spPr bwMode="auto">
          <a:xfrm>
            <a:off x="4230069" y="1922230"/>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6" name="Picture 2">
            <a:extLst>
              <a:ext uri="{FF2B5EF4-FFF2-40B4-BE49-F238E27FC236}">
                <a16:creationId xmlns:a16="http://schemas.microsoft.com/office/drawing/2014/main" id="{D76E2AA7-2BB1-4FDB-B727-391082964DC9}"/>
              </a:ext>
            </a:extLst>
          </p:cNvPr>
          <p:cNvPicPr>
            <a:picLocks noChangeAspect="1" noChangeArrowheads="1"/>
          </p:cNvPicPr>
          <p:nvPr/>
        </p:nvPicPr>
        <p:blipFill rotWithShape="1">
          <a:blip r:embed="rId9" cstate="email">
            <a:extLst>
              <a:ext uri="{28A0092B-C50C-407E-A947-70E740481C1C}">
                <a14:useLocalDpi xmlns:a14="http://schemas.microsoft.com/office/drawing/2010/main"/>
              </a:ext>
            </a:extLst>
          </a:blip>
          <a:srcRect/>
          <a:stretch/>
        </p:blipFill>
        <p:spPr bwMode="auto">
          <a:xfrm>
            <a:off x="4230069" y="1296435"/>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3" name="Tabla 2">
            <a:extLst>
              <a:ext uri="{FF2B5EF4-FFF2-40B4-BE49-F238E27FC236}">
                <a16:creationId xmlns:a16="http://schemas.microsoft.com/office/drawing/2014/main" id="{DB8E3F4E-8935-B49F-9305-21D4CFF1FB56}"/>
              </a:ext>
            </a:extLst>
          </p:cNvPr>
          <p:cNvGraphicFramePr>
            <a:graphicFrameLocks noGrp="1"/>
          </p:cNvGraphicFramePr>
          <p:nvPr>
            <p:extLst>
              <p:ext uri="{D42A27DB-BD31-4B8C-83A1-F6EECF244321}">
                <p14:modId xmlns:p14="http://schemas.microsoft.com/office/powerpoint/2010/main" val="3423077147"/>
              </p:ext>
            </p:extLst>
          </p:nvPr>
        </p:nvGraphicFramePr>
        <p:xfrm>
          <a:off x="398562" y="2569671"/>
          <a:ext cx="11450535" cy="3469303"/>
        </p:xfrm>
        <a:graphic>
          <a:graphicData uri="http://schemas.openxmlformats.org/drawingml/2006/table">
            <a:tbl>
              <a:tblPr/>
              <a:tblGrid>
                <a:gridCol w="747409">
                  <a:extLst>
                    <a:ext uri="{9D8B030D-6E8A-4147-A177-3AD203B41FA5}">
                      <a16:colId xmlns:a16="http://schemas.microsoft.com/office/drawing/2014/main" val="437513386"/>
                    </a:ext>
                  </a:extLst>
                </a:gridCol>
                <a:gridCol w="934261">
                  <a:extLst>
                    <a:ext uri="{9D8B030D-6E8A-4147-A177-3AD203B41FA5}">
                      <a16:colId xmlns:a16="http://schemas.microsoft.com/office/drawing/2014/main" val="2794867043"/>
                    </a:ext>
                  </a:extLst>
                </a:gridCol>
                <a:gridCol w="268600">
                  <a:extLst>
                    <a:ext uri="{9D8B030D-6E8A-4147-A177-3AD203B41FA5}">
                      <a16:colId xmlns:a16="http://schemas.microsoft.com/office/drawing/2014/main" val="1745562322"/>
                    </a:ext>
                  </a:extLst>
                </a:gridCol>
                <a:gridCol w="832076">
                  <a:extLst>
                    <a:ext uri="{9D8B030D-6E8A-4147-A177-3AD203B41FA5}">
                      <a16:colId xmlns:a16="http://schemas.microsoft.com/office/drawing/2014/main" val="2954137351"/>
                    </a:ext>
                  </a:extLst>
                </a:gridCol>
                <a:gridCol w="852513">
                  <a:extLst>
                    <a:ext uri="{9D8B030D-6E8A-4147-A177-3AD203B41FA5}">
                      <a16:colId xmlns:a16="http://schemas.microsoft.com/office/drawing/2014/main" val="493458130"/>
                    </a:ext>
                  </a:extLst>
                </a:gridCol>
                <a:gridCol w="268600">
                  <a:extLst>
                    <a:ext uri="{9D8B030D-6E8A-4147-A177-3AD203B41FA5}">
                      <a16:colId xmlns:a16="http://schemas.microsoft.com/office/drawing/2014/main" val="1313636033"/>
                    </a:ext>
                  </a:extLst>
                </a:gridCol>
                <a:gridCol w="817478">
                  <a:extLst>
                    <a:ext uri="{9D8B030D-6E8A-4147-A177-3AD203B41FA5}">
                      <a16:colId xmlns:a16="http://schemas.microsoft.com/office/drawing/2014/main" val="1459400037"/>
                    </a:ext>
                  </a:extLst>
                </a:gridCol>
                <a:gridCol w="817478">
                  <a:extLst>
                    <a:ext uri="{9D8B030D-6E8A-4147-A177-3AD203B41FA5}">
                      <a16:colId xmlns:a16="http://schemas.microsoft.com/office/drawing/2014/main" val="1178318152"/>
                    </a:ext>
                  </a:extLst>
                </a:gridCol>
                <a:gridCol w="268600">
                  <a:extLst>
                    <a:ext uri="{9D8B030D-6E8A-4147-A177-3AD203B41FA5}">
                      <a16:colId xmlns:a16="http://schemas.microsoft.com/office/drawing/2014/main" val="2152105875"/>
                    </a:ext>
                  </a:extLst>
                </a:gridCol>
                <a:gridCol w="840835">
                  <a:extLst>
                    <a:ext uri="{9D8B030D-6E8A-4147-A177-3AD203B41FA5}">
                      <a16:colId xmlns:a16="http://schemas.microsoft.com/office/drawing/2014/main" val="1800121766"/>
                    </a:ext>
                  </a:extLst>
                </a:gridCol>
                <a:gridCol w="770766">
                  <a:extLst>
                    <a:ext uri="{9D8B030D-6E8A-4147-A177-3AD203B41FA5}">
                      <a16:colId xmlns:a16="http://schemas.microsoft.com/office/drawing/2014/main" val="2393011646"/>
                    </a:ext>
                  </a:extLst>
                </a:gridCol>
                <a:gridCol w="268600">
                  <a:extLst>
                    <a:ext uri="{9D8B030D-6E8A-4147-A177-3AD203B41FA5}">
                      <a16:colId xmlns:a16="http://schemas.microsoft.com/office/drawing/2014/main" val="1777079532"/>
                    </a:ext>
                  </a:extLst>
                </a:gridCol>
                <a:gridCol w="1007250">
                  <a:extLst>
                    <a:ext uri="{9D8B030D-6E8A-4147-A177-3AD203B41FA5}">
                      <a16:colId xmlns:a16="http://schemas.microsoft.com/office/drawing/2014/main" val="304187101"/>
                    </a:ext>
                  </a:extLst>
                </a:gridCol>
                <a:gridCol w="864191">
                  <a:extLst>
                    <a:ext uri="{9D8B030D-6E8A-4147-A177-3AD203B41FA5}">
                      <a16:colId xmlns:a16="http://schemas.microsoft.com/office/drawing/2014/main" val="2575410894"/>
                    </a:ext>
                  </a:extLst>
                </a:gridCol>
                <a:gridCol w="268600">
                  <a:extLst>
                    <a:ext uri="{9D8B030D-6E8A-4147-A177-3AD203B41FA5}">
                      <a16:colId xmlns:a16="http://schemas.microsoft.com/office/drawing/2014/main" val="3392566987"/>
                    </a:ext>
                  </a:extLst>
                </a:gridCol>
                <a:gridCol w="782443">
                  <a:extLst>
                    <a:ext uri="{9D8B030D-6E8A-4147-A177-3AD203B41FA5}">
                      <a16:colId xmlns:a16="http://schemas.microsoft.com/office/drawing/2014/main" val="2269700077"/>
                    </a:ext>
                  </a:extLst>
                </a:gridCol>
                <a:gridCol w="840835">
                  <a:extLst>
                    <a:ext uri="{9D8B030D-6E8A-4147-A177-3AD203B41FA5}">
                      <a16:colId xmlns:a16="http://schemas.microsoft.com/office/drawing/2014/main" val="1315236988"/>
                    </a:ext>
                  </a:extLst>
                </a:gridCol>
              </a:tblGrid>
              <a:tr h="525477">
                <a:tc>
                  <a:txBody>
                    <a:bodyPr/>
                    <a:lstStyle/>
                    <a:p>
                      <a:pPr algn="ctr" rtl="0" fontAlgn="ctr"/>
                      <a:r>
                        <a:rPr lang="es-CO" sz="11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1998949620"/>
                  </a:ext>
                </a:extLst>
              </a:tr>
              <a:tr h="209525">
                <a:tc>
                  <a:txBody>
                    <a:bodyPr/>
                    <a:lstStyle/>
                    <a:p>
                      <a:pPr algn="ctr" rtl="0" fontAlgn="ctr"/>
                      <a:r>
                        <a:rPr lang="es-CO" sz="1100" b="0" i="0" u="none" strike="noStrike">
                          <a:solidFill>
                            <a:srgbClr val="002060"/>
                          </a:solidFill>
                          <a:effectLs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549.470,53</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521.913,35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222.120,96</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188.204,89</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197.665,32</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1" i="0" u="none" strike="noStrike">
                          <a:solidFill>
                            <a:srgbClr val="002060"/>
                          </a:solidFill>
                          <a:effectLst/>
                          <a:latin typeface="Calibri" panose="020F0502020204030204" pitchFamily="34" charset="0"/>
                        </a:rPr>
                        <a:t>1.679.375,04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extLst>
                  <a:ext uri="{0D108BD9-81ED-4DB2-BD59-A6C34878D82A}">
                    <a16:rowId xmlns:a16="http://schemas.microsoft.com/office/drawing/2014/main" val="1509719160"/>
                  </a:ext>
                </a:extLst>
              </a:tr>
              <a:tr h="209525">
                <a:tc>
                  <a:txBody>
                    <a:bodyPr/>
                    <a:lstStyle/>
                    <a:p>
                      <a:pPr algn="ctr" rtl="0" fontAlgn="ctr"/>
                      <a:r>
                        <a:rPr lang="es-CO" sz="110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806.587,80</a:t>
                      </a:r>
                    </a:p>
                  </a:txBody>
                  <a:tcPr marL="0" marR="0" marT="0" marB="0" anchor="ctr">
                    <a:lnL>
                      <a:noFill/>
                    </a:lnL>
                    <a:lnR>
                      <a:noFill/>
                    </a:lnR>
                    <a:lnT>
                      <a:noFill/>
                    </a:lnT>
                    <a:lnB>
                      <a:noFill/>
                    </a:lnB>
                    <a:noFill/>
                  </a:tcPr>
                </a:tc>
                <a:tc>
                  <a:txBody>
                    <a:bodyPr/>
                    <a:lstStyle/>
                    <a:p>
                      <a:pPr algn="l" fontAlgn="ctr"/>
                      <a:r>
                        <a:rPr lang="es-CO" sz="1100" b="0" i="0" u="none" strike="noStrike">
                          <a:solidFill>
                            <a:srgbClr val="000000"/>
                          </a:solidFill>
                          <a:effectLs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10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600.161,90</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303.148,65</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260.731,19</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259.955,28</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2.230.584,82</a:t>
                      </a:r>
                    </a:p>
                  </a:txBody>
                  <a:tcPr marL="0" marR="0" marT="0" marB="0" anchor="ctr">
                    <a:lnL>
                      <a:noFill/>
                    </a:lnL>
                    <a:lnR>
                      <a:noFill/>
                    </a:lnR>
                    <a:lnT>
                      <a:noFill/>
                    </a:lnT>
                    <a:lnB>
                      <a:noFill/>
                    </a:lnB>
                    <a:noFill/>
                  </a:tcPr>
                </a:tc>
                <a:extLst>
                  <a:ext uri="{0D108BD9-81ED-4DB2-BD59-A6C34878D82A}">
                    <a16:rowId xmlns:a16="http://schemas.microsoft.com/office/drawing/2014/main" val="4166880182"/>
                  </a:ext>
                </a:extLst>
              </a:tr>
              <a:tr h="209525">
                <a:tc>
                  <a:txBody>
                    <a:bodyPr/>
                    <a:lstStyle/>
                    <a:p>
                      <a:pPr algn="ctr" rtl="0" fontAlgn="ctr"/>
                      <a:r>
                        <a:rPr lang="es-CO" sz="1100" b="0" i="0" u="none" strike="noStrike">
                          <a:solidFill>
                            <a:srgbClr val="002060"/>
                          </a:solidFill>
                          <a:effectLs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880.277,40</a:t>
                      </a:r>
                    </a:p>
                  </a:txBody>
                  <a:tcPr marL="0" marR="0" marT="0" marB="0" anchor="ctr">
                    <a:lnL>
                      <a:noFill/>
                    </a:lnL>
                    <a:lnR>
                      <a:noFill/>
                    </a:lnR>
                    <a:lnT>
                      <a:noFill/>
                    </a:lnT>
                    <a:lnB>
                      <a:noFill/>
                    </a:lnB>
                    <a:solidFill>
                      <a:srgbClr val="EBF1E9"/>
                    </a:solidFill>
                  </a:tcPr>
                </a:tc>
                <a:tc>
                  <a:txBody>
                    <a:bodyPr/>
                    <a:lstStyle/>
                    <a:p>
                      <a:pPr algn="l" fontAlgn="ctr"/>
                      <a:r>
                        <a:rPr lang="es-CO" sz="1100" b="0" i="0" u="none" strike="noStrike">
                          <a:solidFill>
                            <a:srgbClr val="000000"/>
                          </a:solidFill>
                          <a:effectLs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100" b="0" i="0" u="none" strike="noStrike">
                          <a:solidFill>
                            <a:srgbClr val="002060"/>
                          </a:solidFill>
                          <a:effectLs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888.972,62</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404.970,62</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316.946,59</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274.708,89</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002060"/>
                          </a:solidFill>
                          <a:effectLst/>
                          <a:latin typeface="Calibri" panose="020F0502020204030204" pitchFamily="34" charset="0"/>
                        </a:rPr>
                        <a:t>2.765.876,13</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213031982"/>
                  </a:ext>
                </a:extLst>
              </a:tr>
              <a:tr h="209525">
                <a:tc>
                  <a:txBody>
                    <a:bodyPr/>
                    <a:lstStyle/>
                    <a:p>
                      <a:pPr algn="ctr" rtl="0" fontAlgn="ctr"/>
                      <a:r>
                        <a:rPr lang="es-CO" sz="110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1.020.431,41</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1.019.975,01</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460.197,60</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338.421,14</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287.616,45</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3.126.641,60</a:t>
                      </a:r>
                    </a:p>
                  </a:txBody>
                  <a:tcPr marL="0" marR="0" marT="0" marB="0" anchor="ctr">
                    <a:lnL>
                      <a:noFill/>
                    </a:lnL>
                    <a:lnR>
                      <a:noFill/>
                    </a:lnR>
                    <a:lnT>
                      <a:noFill/>
                    </a:lnT>
                    <a:lnB>
                      <a:noFill/>
                    </a:lnB>
                    <a:noFill/>
                  </a:tcPr>
                </a:tc>
                <a:extLst>
                  <a:ext uri="{0D108BD9-81ED-4DB2-BD59-A6C34878D82A}">
                    <a16:rowId xmlns:a16="http://schemas.microsoft.com/office/drawing/2014/main" val="1454207885"/>
                  </a:ext>
                </a:extLst>
              </a:tr>
              <a:tr h="209525">
                <a:tc>
                  <a:txBody>
                    <a:bodyPr/>
                    <a:lstStyle/>
                    <a:p>
                      <a:pPr algn="ctr" rtl="0" fontAlgn="ctr"/>
                      <a:r>
                        <a:rPr lang="es-CO" sz="1100" b="0" i="0" u="none" strike="noStrike">
                          <a:solidFill>
                            <a:srgbClr val="002060"/>
                          </a:solidFill>
                          <a:effectLs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1.552.682,94</a:t>
                      </a:r>
                    </a:p>
                  </a:txBody>
                  <a:tcPr marL="0" marR="0" marT="0" marB="0" anchor="ctr">
                    <a:lnL>
                      <a:noFill/>
                    </a:lnL>
                    <a:lnR>
                      <a:noFill/>
                    </a:lnR>
                    <a:lnT>
                      <a:noFill/>
                    </a:lnT>
                    <a:lnB>
                      <a:noFill/>
                    </a:lnB>
                    <a:solidFill>
                      <a:srgbClr val="EBF1E9"/>
                    </a:solidFill>
                  </a:tcPr>
                </a:tc>
                <a:tc>
                  <a:txBody>
                    <a:bodyPr/>
                    <a:lstStyle/>
                    <a:p>
                      <a:pPr algn="l" fontAlgn="ctr"/>
                      <a:r>
                        <a:rPr lang="es-CO" sz="1100" b="0" i="0" u="none" strike="noStrike">
                          <a:solidFill>
                            <a:srgbClr val="000000"/>
                          </a:solidFill>
                          <a:effectLs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100" b="0" i="0" u="none" strike="noStrike">
                          <a:solidFill>
                            <a:srgbClr val="002060"/>
                          </a:solidFill>
                          <a:effectLs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1.009.396,92</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455.817,26</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337.864,46</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284.012,08</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002060"/>
                          </a:solidFill>
                          <a:effectLst/>
                          <a:latin typeface="Calibri" panose="020F0502020204030204" pitchFamily="34" charset="0"/>
                        </a:rPr>
                        <a:t>3.639.773,67</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3516057261"/>
                  </a:ext>
                </a:extLst>
              </a:tr>
              <a:tr h="209525">
                <a:tc>
                  <a:txBody>
                    <a:bodyPr/>
                    <a:lstStyle/>
                    <a:p>
                      <a:pPr algn="ctr" rtl="0" fontAlgn="ctr"/>
                      <a:r>
                        <a:rPr lang="es-CO" sz="110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1.693.768,78</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1.020.323,63</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468.445,28</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342.035,16</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287.431,27</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3.812.004,13</a:t>
                      </a:r>
                    </a:p>
                  </a:txBody>
                  <a:tcPr marL="0" marR="0" marT="0" marB="0" anchor="ctr">
                    <a:lnL>
                      <a:noFill/>
                    </a:lnL>
                    <a:lnR>
                      <a:noFill/>
                    </a:lnR>
                    <a:lnT>
                      <a:noFill/>
                    </a:lnT>
                    <a:lnB>
                      <a:noFill/>
                    </a:lnB>
                    <a:noFill/>
                  </a:tcPr>
                </a:tc>
                <a:extLst>
                  <a:ext uri="{0D108BD9-81ED-4DB2-BD59-A6C34878D82A}">
                    <a16:rowId xmlns:a16="http://schemas.microsoft.com/office/drawing/2014/main" val="1824903456"/>
                  </a:ext>
                </a:extLst>
              </a:tr>
              <a:tr h="209525">
                <a:tc>
                  <a:txBody>
                    <a:bodyPr/>
                    <a:lstStyle/>
                    <a:p>
                      <a:pPr algn="ctr" rtl="0" fontAlgn="ctr"/>
                      <a:r>
                        <a:rPr lang="es-CO" sz="1100" b="0" i="0" u="none" strike="noStrike">
                          <a:solidFill>
                            <a:srgbClr val="002060"/>
                          </a:solidFill>
                          <a:effectLs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1.654.112,80</a:t>
                      </a:r>
                    </a:p>
                  </a:txBody>
                  <a:tcPr marL="0" marR="0" marT="0" marB="0" anchor="ctr">
                    <a:lnL>
                      <a:noFill/>
                    </a:lnL>
                    <a:lnR>
                      <a:noFill/>
                    </a:lnR>
                    <a:lnT>
                      <a:noFill/>
                    </a:lnT>
                    <a:lnB>
                      <a:noFill/>
                    </a:lnB>
                    <a:solidFill>
                      <a:srgbClr val="EBF1E9"/>
                    </a:solidFill>
                  </a:tcPr>
                </a:tc>
                <a:tc>
                  <a:txBody>
                    <a:bodyPr/>
                    <a:lstStyle/>
                    <a:p>
                      <a:pPr algn="l" fontAlgn="ctr"/>
                      <a:r>
                        <a:rPr lang="es-CO" sz="1100" b="0" i="0" u="none" strike="noStrike">
                          <a:solidFill>
                            <a:srgbClr val="000000"/>
                          </a:solidFill>
                          <a:effectLs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100" b="0" i="0" u="none" strike="noStrike">
                          <a:solidFill>
                            <a:srgbClr val="002060"/>
                          </a:solidFill>
                          <a:effectLs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908.011,47</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414.531,35</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310.952,72</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257.983,67</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002060"/>
                          </a:solidFill>
                          <a:effectLst/>
                          <a:latin typeface="Calibri" panose="020F0502020204030204" pitchFamily="34" charset="0"/>
                        </a:rPr>
                        <a:t>3.545.592,01</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793426580"/>
                  </a:ext>
                </a:extLst>
              </a:tr>
              <a:tr h="209525">
                <a:tc>
                  <a:txBody>
                    <a:bodyPr/>
                    <a:lstStyle/>
                    <a:p>
                      <a:pPr algn="ctr" rtl="0" fontAlgn="ctr"/>
                      <a:r>
                        <a:rPr lang="es-CO" sz="110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1.667.514,02</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831.703,98</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379.402,20</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290.892,81</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238.426,57</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3.407.939,58</a:t>
                      </a:r>
                    </a:p>
                  </a:txBody>
                  <a:tcPr marL="0" marR="0" marT="0" marB="0" anchor="ctr">
                    <a:lnL>
                      <a:noFill/>
                    </a:lnL>
                    <a:lnR>
                      <a:noFill/>
                    </a:lnR>
                    <a:lnT>
                      <a:noFill/>
                    </a:lnT>
                    <a:lnB>
                      <a:noFill/>
                    </a:lnB>
                    <a:noFill/>
                  </a:tcPr>
                </a:tc>
                <a:extLst>
                  <a:ext uri="{0D108BD9-81ED-4DB2-BD59-A6C34878D82A}">
                    <a16:rowId xmlns:a16="http://schemas.microsoft.com/office/drawing/2014/main" val="1478844114"/>
                  </a:ext>
                </a:extLst>
              </a:tr>
              <a:tr h="209525">
                <a:tc>
                  <a:txBody>
                    <a:bodyPr/>
                    <a:lstStyle/>
                    <a:p>
                      <a:pPr algn="ctr" rtl="0" fontAlgn="ctr"/>
                      <a:r>
                        <a:rPr lang="es-CO" sz="1100" b="0" i="0" u="none" strike="noStrike">
                          <a:solidFill>
                            <a:srgbClr val="002060"/>
                          </a:solidFill>
                          <a:effectLs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1.631.384,56</a:t>
                      </a:r>
                    </a:p>
                  </a:txBody>
                  <a:tcPr marL="0" marR="0" marT="0" marB="0" anchor="ctr">
                    <a:lnL>
                      <a:noFill/>
                    </a:lnL>
                    <a:lnR>
                      <a:noFill/>
                    </a:lnR>
                    <a:lnT>
                      <a:noFill/>
                    </a:lnT>
                    <a:lnB>
                      <a:noFill/>
                    </a:lnB>
                    <a:solidFill>
                      <a:srgbClr val="EBF1E9"/>
                    </a:solidFill>
                  </a:tcPr>
                </a:tc>
                <a:tc>
                  <a:txBody>
                    <a:bodyPr/>
                    <a:lstStyle/>
                    <a:p>
                      <a:pPr algn="l" fontAlgn="ctr"/>
                      <a:r>
                        <a:rPr lang="es-CO" sz="1100" b="0" i="0" u="none" strike="noStrike">
                          <a:solidFill>
                            <a:srgbClr val="000000"/>
                          </a:solidFill>
                          <a:effectLs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100" b="0" i="0" u="none" strike="noStrike">
                          <a:solidFill>
                            <a:srgbClr val="002060"/>
                          </a:solidFill>
                          <a:effectLs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814.572,66</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375.229,84</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285.869,72</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234.316,07</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002060"/>
                          </a:solidFill>
                          <a:effectLst/>
                          <a:latin typeface="Calibri" panose="020F0502020204030204" pitchFamily="34" charset="0"/>
                        </a:rPr>
                        <a:t>3.341.372,84</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3915659905"/>
                  </a:ext>
                </a:extLst>
              </a:tr>
              <a:tr h="209525">
                <a:tc>
                  <a:txBody>
                    <a:bodyPr/>
                    <a:lstStyle/>
                    <a:p>
                      <a:pPr algn="ctr" rtl="0" fontAlgn="ctr"/>
                      <a:r>
                        <a:rPr lang="es-CO" sz="110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952.970,12</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826.335,00</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391.374,56</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290.717,23</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238.168,84</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2.699.565,75</a:t>
                      </a:r>
                    </a:p>
                  </a:txBody>
                  <a:tcPr marL="0" marR="0" marT="0" marB="0" anchor="ctr">
                    <a:lnL>
                      <a:noFill/>
                    </a:lnL>
                    <a:lnR>
                      <a:noFill/>
                    </a:lnR>
                    <a:lnT>
                      <a:noFill/>
                    </a:lnT>
                    <a:lnB>
                      <a:noFill/>
                    </a:lnB>
                    <a:noFill/>
                  </a:tcPr>
                </a:tc>
                <a:extLst>
                  <a:ext uri="{0D108BD9-81ED-4DB2-BD59-A6C34878D82A}">
                    <a16:rowId xmlns:a16="http://schemas.microsoft.com/office/drawing/2014/main" val="2507210372"/>
                  </a:ext>
                </a:extLst>
              </a:tr>
              <a:tr h="209525">
                <a:tc>
                  <a:txBody>
                    <a:bodyPr/>
                    <a:lstStyle/>
                    <a:p>
                      <a:pPr algn="ctr" rtl="0" fontAlgn="ctr"/>
                      <a:r>
                        <a:rPr lang="es-CO" sz="1100" b="0" i="0" u="none" strike="noStrike">
                          <a:solidFill>
                            <a:srgbClr val="002060"/>
                          </a:solidFill>
                          <a:effectLs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794.032,97</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809.143,51</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380.459,97</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285.885,76</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231.558,80</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dirty="0">
                          <a:solidFill>
                            <a:srgbClr val="002060"/>
                          </a:solidFill>
                          <a:effectLst/>
                          <a:latin typeface="Calibri" panose="020F0502020204030204" pitchFamily="34" charset="0"/>
                        </a:rPr>
                        <a:t> 2.501.081,02 </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3994958559"/>
                  </a:ext>
                </a:extLst>
              </a:tr>
              <a:tr h="209525">
                <a:tc>
                  <a:txBody>
                    <a:bodyPr/>
                    <a:lstStyle/>
                    <a:p>
                      <a:pPr algn="ctr" rtl="0" fontAlgn="ctr"/>
                      <a:r>
                        <a:rPr lang="es-CO" sz="110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1.031.429,13</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1.019.954,39</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503.582,90</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392.417,98</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373.556,41</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100" b="1" i="0" u="none" strike="noStrike" dirty="0">
                          <a:solidFill>
                            <a:srgbClr val="002060"/>
                          </a:solidFill>
                          <a:effectLst/>
                          <a:latin typeface="Calibri" panose="020F0502020204030204" pitchFamily="34" charset="0"/>
                        </a:rPr>
                        <a:t> 3.320.940,82 </a:t>
                      </a:r>
                    </a:p>
                  </a:txBody>
                  <a:tcPr marL="0" marR="0" marT="0" marB="0" anchor="ctr">
                    <a:lnL>
                      <a:noFill/>
                    </a:lnL>
                    <a:lnR>
                      <a:noFill/>
                    </a:lnR>
                    <a:lnT>
                      <a:noFill/>
                    </a:lnT>
                    <a:lnB>
                      <a:noFill/>
                    </a:lnB>
                    <a:noFill/>
                  </a:tcPr>
                </a:tc>
                <a:extLst>
                  <a:ext uri="{0D108BD9-81ED-4DB2-BD59-A6C34878D82A}">
                    <a16:rowId xmlns:a16="http://schemas.microsoft.com/office/drawing/2014/main" val="1382021185"/>
                  </a:ext>
                </a:extLst>
              </a:tr>
              <a:tr h="429526">
                <a:tc>
                  <a:txBody>
                    <a:bodyPr/>
                    <a:lstStyle/>
                    <a:p>
                      <a:pPr algn="ctr" rtl="0" fontAlgn="ctr"/>
                      <a:r>
                        <a:rPr lang="es-CO" sz="1100" b="1" i="0" u="none" strike="noStrike">
                          <a:solidFill>
                            <a:srgbClr val="002060"/>
                          </a:solidFill>
                          <a:effectLs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200.488,20</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144.654,43</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67.032,13</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51.280,84</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44.583,09</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dirty="0">
                          <a:solidFill>
                            <a:srgbClr val="203864"/>
                          </a:solidFill>
                          <a:effectLst/>
                          <a:latin typeface="Calibri" panose="020F0502020204030204" pitchFamily="34" charset="0"/>
                        </a:rPr>
                        <a:t>508.038,70</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extLst>
                  <a:ext uri="{0D108BD9-81ED-4DB2-BD59-A6C34878D82A}">
                    <a16:rowId xmlns:a16="http://schemas.microsoft.com/office/drawing/2014/main" val="2879993938"/>
                  </a:ext>
                </a:extLst>
              </a:tr>
            </a:tbl>
          </a:graphicData>
        </a:graphic>
      </p:graphicFrame>
    </p:spTree>
    <p:extLst>
      <p:ext uri="{BB962C8B-B14F-4D97-AF65-F5344CB8AC3E}">
        <p14:creationId xmlns:p14="http://schemas.microsoft.com/office/powerpoint/2010/main" val="2377741569"/>
      </p:ext>
    </p:extLst>
  </p:cSld>
  <p:clrMapOvr>
    <a:masterClrMapping/>
  </p:clrMapOvr>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9BF02C10-7CC1-405A-B439-2B4BE7F06FB8}"/>
              </a:ext>
            </a:extLst>
          </p:cNvPr>
          <p:cNvCxnSpPr>
            <a:cxnSpLocks/>
          </p:cNvCxnSpPr>
          <p:nvPr/>
        </p:nvCxnSpPr>
        <p:spPr>
          <a:xfrm>
            <a:off x="55563" y="1227138"/>
            <a:ext cx="11955462"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82947" name="Imagen 24">
            <a:extLst>
              <a:ext uri="{FF2B5EF4-FFF2-40B4-BE49-F238E27FC236}">
                <a16:creationId xmlns:a16="http://schemas.microsoft.com/office/drawing/2014/main" id="{7D23EA52-55C3-4C42-85B4-E467F058F68B}"/>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12725" y="125413"/>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2950" name="Imagen 18">
            <a:extLst>
              <a:ext uri="{FF2B5EF4-FFF2-40B4-BE49-F238E27FC236}">
                <a16:creationId xmlns:a16="http://schemas.microsoft.com/office/drawing/2014/main" id="{BB9C6C50-43DB-472E-844B-29815B4A0FFA}"/>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9699625" y="247650"/>
            <a:ext cx="1992313" cy="6969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 name="CuadroTexto 20">
            <a:extLst>
              <a:ext uri="{FF2B5EF4-FFF2-40B4-BE49-F238E27FC236}">
                <a16:creationId xmlns:a16="http://schemas.microsoft.com/office/drawing/2014/main" id="{5AFEFD99-311D-4CAA-A4E8-7BDFF4564BBF}"/>
              </a:ext>
            </a:extLst>
          </p:cNvPr>
          <p:cNvSpPr txBox="1"/>
          <p:nvPr/>
        </p:nvSpPr>
        <p:spPr>
          <a:xfrm>
            <a:off x="939800" y="280988"/>
            <a:ext cx="8670925" cy="861774"/>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Total Cartera – Conjunta y Directa – Noviembre 2024</a:t>
            </a:r>
            <a:endParaRPr lang="es-CO" sz="1600" b="0" kern="0" dirty="0">
              <a:solidFill>
                <a:schemeClr val="accent1">
                  <a:lumMod val="50000"/>
                </a:schemeClr>
              </a:solidFill>
            </a:endParaRPr>
          </a:p>
        </p:txBody>
      </p:sp>
      <p:sp>
        <p:nvSpPr>
          <p:cNvPr id="13" name="CuadroTexto 4">
            <a:extLst>
              <a:ext uri="{FF2B5EF4-FFF2-40B4-BE49-F238E27FC236}">
                <a16:creationId xmlns:a16="http://schemas.microsoft.com/office/drawing/2014/main" id="{3A84E985-385F-4F6D-B4BE-A29E975A497E}"/>
              </a:ext>
            </a:extLst>
          </p:cNvPr>
          <p:cNvSpPr txBox="1">
            <a:spLocks noChangeArrowheads="1"/>
          </p:cNvSpPr>
          <p:nvPr/>
        </p:nvSpPr>
        <p:spPr bwMode="auto">
          <a:xfrm>
            <a:off x="-34924" y="6558540"/>
            <a:ext cx="4271962" cy="261610"/>
          </a:xfrm>
          <a:prstGeom prst="rect">
            <a:avLst/>
          </a:prstGeom>
          <a:noFill/>
          <a:ln>
            <a:noFill/>
          </a:ln>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 (Plano Cartera Total)</a:t>
            </a:r>
          </a:p>
        </p:txBody>
      </p:sp>
      <p:sp>
        <p:nvSpPr>
          <p:cNvPr id="2" name="CuadroTexto 1">
            <a:extLst>
              <a:ext uri="{FF2B5EF4-FFF2-40B4-BE49-F238E27FC236}">
                <a16:creationId xmlns:a16="http://schemas.microsoft.com/office/drawing/2014/main" id="{A8C6BD1A-028E-5AA5-951A-B287E185D0EE}"/>
              </a:ext>
            </a:extLst>
          </p:cNvPr>
          <p:cNvSpPr txBox="1"/>
          <p:nvPr/>
        </p:nvSpPr>
        <p:spPr>
          <a:xfrm>
            <a:off x="1132681" y="5985708"/>
            <a:ext cx="9926637" cy="553998"/>
          </a:xfrm>
          <a:prstGeom prst="rect">
            <a:avLst/>
          </a:prstGeom>
          <a:noFill/>
        </p:spPr>
        <p:txBody>
          <a:bodyPr lIns="91440" tIns="45720" rIns="91440" bIns="45720" anchor="t">
            <a:spAutoFit/>
          </a:bodyPr>
          <a:lstStyle/>
          <a:p>
            <a:pPr algn="ctr">
              <a:defRPr/>
            </a:pPr>
            <a:r>
              <a:rPr lang="es-ES" sz="1000" dirty="0">
                <a:solidFill>
                  <a:schemeClr val="accent1">
                    <a:lumMod val="50000"/>
                  </a:schemeClr>
                </a:solidFill>
                <a:ea typeface="Calibri"/>
                <a:cs typeface="Arial"/>
              </a:rPr>
              <a:t>*Las cifras presentadas en la gráfica están en millones de pesos, por lo cual se realizó un redondeo a cada cifra de manera simple.</a:t>
            </a:r>
          </a:p>
          <a:p>
            <a:pPr algn="ctr">
              <a:defRPr/>
            </a:pPr>
            <a:r>
              <a:rPr lang="es-MX" sz="1000" dirty="0">
                <a:solidFill>
                  <a:schemeClr val="accent1">
                    <a:lumMod val="50000"/>
                  </a:schemeClr>
                </a:solidFill>
                <a:cs typeface="Arial"/>
              </a:rPr>
              <a:t>*El valor que se relaciona como cartera vigencia corresponde a cobros al usuario que están dentro de su plazo de pago.</a:t>
            </a:r>
            <a:endParaRPr lang="es-ES" sz="1000" dirty="0">
              <a:solidFill>
                <a:schemeClr val="accent1">
                  <a:lumMod val="50000"/>
                </a:schemeClr>
              </a:solidFill>
              <a:cs typeface="Arial"/>
            </a:endParaRPr>
          </a:p>
          <a:p>
            <a:pPr algn="ctr"/>
            <a:r>
              <a:rPr lang="es-ES" sz="1000" dirty="0">
                <a:solidFill>
                  <a:schemeClr val="accent1">
                    <a:lumMod val="50000"/>
                  </a:schemeClr>
                </a:solidFill>
                <a:cs typeface="Arial"/>
              </a:rPr>
              <a:t>*Información del archivo plano de cartera total a corte 30-nov-2024 descargado del SIGAB el 6-dic-2024.</a:t>
            </a:r>
            <a:endParaRPr lang="es-CO" sz="1000" dirty="0">
              <a:solidFill>
                <a:schemeClr val="accent1">
                  <a:lumMod val="50000"/>
                </a:schemeClr>
              </a:solidFill>
              <a:cs typeface="Arial"/>
            </a:endParaRPr>
          </a:p>
        </p:txBody>
      </p:sp>
      <p:graphicFrame>
        <p:nvGraphicFramePr>
          <p:cNvPr id="4" name="Gráfico 3">
            <a:extLst>
              <a:ext uri="{FF2B5EF4-FFF2-40B4-BE49-F238E27FC236}">
                <a16:creationId xmlns:a16="http://schemas.microsoft.com/office/drawing/2014/main" id="{73E38CC0-C733-4736-5C5D-90BC7D52151B}"/>
              </a:ext>
            </a:extLst>
          </p:cNvPr>
          <p:cNvGraphicFramePr>
            <a:graphicFrameLocks/>
          </p:cNvGraphicFramePr>
          <p:nvPr/>
        </p:nvGraphicFramePr>
        <p:xfrm>
          <a:off x="562418" y="1374729"/>
          <a:ext cx="10496900" cy="459540"/>
        </p:xfrm>
        <a:graphic>
          <a:graphicData uri="http://schemas.openxmlformats.org/drawingml/2006/chart">
            <c:chart xmlns:c="http://schemas.openxmlformats.org/drawingml/2006/chart" xmlns:r="http://schemas.openxmlformats.org/officeDocument/2006/relationships" r:id="rId5"/>
          </a:graphicData>
        </a:graphic>
      </p:graphicFrame>
      <p:sp>
        <p:nvSpPr>
          <p:cNvPr id="6" name="CuadroTexto 14">
            <a:extLst>
              <a:ext uri="{FF2B5EF4-FFF2-40B4-BE49-F238E27FC236}">
                <a16:creationId xmlns:a16="http://schemas.microsoft.com/office/drawing/2014/main" id="{0ADB4DF1-4AFA-6126-D12B-A7A5487BAE4B}"/>
              </a:ext>
            </a:extLst>
          </p:cNvPr>
          <p:cNvSpPr txBox="1"/>
          <p:nvPr/>
        </p:nvSpPr>
        <p:spPr>
          <a:xfrm>
            <a:off x="4237038" y="5586520"/>
            <a:ext cx="3451225" cy="307975"/>
          </a:xfrm>
          <a:prstGeom prst="rect">
            <a:avLst/>
          </a:prstGeom>
          <a:noFill/>
        </p:spPr>
        <p:txBody>
          <a:bodyPr>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lvl="1" algn="ctr" eaLnBrk="1" fontAlgn="auto" hangingPunct="1">
              <a:spcBef>
                <a:spcPts val="0"/>
              </a:spcBef>
              <a:spcAft>
                <a:spcPts val="0"/>
              </a:spcAft>
              <a:defRPr/>
            </a:pPr>
            <a:r>
              <a:rPr lang="es-CO" sz="1400" b="1" dirty="0">
                <a:solidFill>
                  <a:schemeClr val="accent1">
                    <a:lumMod val="50000"/>
                  </a:schemeClr>
                </a:solidFill>
                <a:cs typeface="Arial" panose="020B0604020202020204" pitchFamily="34" charset="0"/>
              </a:rPr>
              <a:t>CARTERA TOTAL $11.654 millones</a:t>
            </a:r>
            <a:endParaRPr lang="es-CO" sz="1400" b="1" kern="0" dirty="0">
              <a:solidFill>
                <a:schemeClr val="accent1">
                  <a:lumMod val="50000"/>
                </a:schemeClr>
              </a:solidFill>
              <a:cs typeface="Arial" panose="020B0604020202020204" pitchFamily="34" charset="0"/>
            </a:endParaRPr>
          </a:p>
        </p:txBody>
      </p:sp>
      <p:graphicFrame>
        <p:nvGraphicFramePr>
          <p:cNvPr id="8" name="Gráfico 7">
            <a:extLst>
              <a:ext uri="{FF2B5EF4-FFF2-40B4-BE49-F238E27FC236}">
                <a16:creationId xmlns:a16="http://schemas.microsoft.com/office/drawing/2014/main" id="{52802136-007E-96C8-F98B-ABC21BC9C6FF}"/>
              </a:ext>
            </a:extLst>
          </p:cNvPr>
          <p:cNvGraphicFramePr>
            <a:graphicFrameLocks/>
          </p:cNvGraphicFramePr>
          <p:nvPr/>
        </p:nvGraphicFramePr>
        <p:xfrm>
          <a:off x="6349542" y="1984721"/>
          <a:ext cx="5534025" cy="3486150"/>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9" name="Gráfico 8">
            <a:extLst>
              <a:ext uri="{FF2B5EF4-FFF2-40B4-BE49-F238E27FC236}">
                <a16:creationId xmlns:a16="http://schemas.microsoft.com/office/drawing/2014/main" id="{8694A8B3-8F56-4942-804F-9565EBF595E5}"/>
              </a:ext>
            </a:extLst>
          </p:cNvPr>
          <p:cNvGraphicFramePr>
            <a:graphicFrameLocks/>
          </p:cNvGraphicFramePr>
          <p:nvPr/>
        </p:nvGraphicFramePr>
        <p:xfrm>
          <a:off x="6477000" y="1925482"/>
          <a:ext cx="5534025" cy="3486150"/>
        </p:xfrm>
        <a:graphic>
          <a:graphicData uri="http://schemas.openxmlformats.org/drawingml/2006/chart">
            <c:chart xmlns:c="http://schemas.openxmlformats.org/drawingml/2006/chart" xmlns:r="http://schemas.openxmlformats.org/officeDocument/2006/relationships" r:id="rId7"/>
          </a:graphicData>
        </a:graphic>
      </p:graphicFrame>
      <p:graphicFrame>
        <p:nvGraphicFramePr>
          <p:cNvPr id="7" name="Gráfico 6">
            <a:extLst>
              <a:ext uri="{FF2B5EF4-FFF2-40B4-BE49-F238E27FC236}">
                <a16:creationId xmlns:a16="http://schemas.microsoft.com/office/drawing/2014/main" id="{EFAC455A-FE42-49B4-8D29-07B98DBE1429}"/>
              </a:ext>
            </a:extLst>
          </p:cNvPr>
          <p:cNvGraphicFramePr>
            <a:graphicFrameLocks/>
          </p:cNvGraphicFramePr>
          <p:nvPr/>
        </p:nvGraphicFramePr>
        <p:xfrm>
          <a:off x="145134" y="2006646"/>
          <a:ext cx="6076950" cy="3476625"/>
        </p:xfrm>
        <a:graphic>
          <a:graphicData uri="http://schemas.openxmlformats.org/drawingml/2006/chart">
            <c:chart xmlns:c="http://schemas.openxmlformats.org/drawingml/2006/chart" xmlns:r="http://schemas.openxmlformats.org/officeDocument/2006/relationships" r:id="rId8"/>
          </a:graphicData>
        </a:graphic>
      </p:graphicFrame>
      <p:graphicFrame>
        <p:nvGraphicFramePr>
          <p:cNvPr id="10" name="Gráfico 9">
            <a:extLst>
              <a:ext uri="{FF2B5EF4-FFF2-40B4-BE49-F238E27FC236}">
                <a16:creationId xmlns:a16="http://schemas.microsoft.com/office/drawing/2014/main" id="{8694A8B3-8F56-4942-804F-9565EBF595E5}"/>
              </a:ext>
            </a:extLst>
          </p:cNvPr>
          <p:cNvGraphicFramePr>
            <a:graphicFrameLocks/>
          </p:cNvGraphicFramePr>
          <p:nvPr/>
        </p:nvGraphicFramePr>
        <p:xfrm>
          <a:off x="6512841" y="1997923"/>
          <a:ext cx="5534025" cy="3486150"/>
        </p:xfrm>
        <a:graphic>
          <a:graphicData uri="http://schemas.openxmlformats.org/drawingml/2006/chart">
            <c:chart xmlns:c="http://schemas.openxmlformats.org/drawingml/2006/chart" xmlns:r="http://schemas.openxmlformats.org/officeDocument/2006/relationships" r:id="rId9"/>
          </a:graphicData>
        </a:graphic>
      </p:graphicFrame>
    </p:spTree>
  </p:cSld>
  <p:clrMapOvr>
    <a:masterClrMapping/>
  </p:clrMapOvr>
  <p:transition spd="slow"/>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3189A3E2-2FF1-4642-B87A-4E59D84F6620}"/>
              </a:ext>
            </a:extLst>
          </p:cNvPr>
          <p:cNvCxnSpPr>
            <a:cxnSpLocks/>
          </p:cNvCxnSpPr>
          <p:nvPr/>
        </p:nvCxnSpPr>
        <p:spPr>
          <a:xfrm>
            <a:off x="6350" y="1239838"/>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84995" name="Imagen 6">
            <a:extLst>
              <a:ext uri="{FF2B5EF4-FFF2-40B4-BE49-F238E27FC236}">
                <a16:creationId xmlns:a16="http://schemas.microsoft.com/office/drawing/2014/main" id="{826FC947-7155-4D0C-A1ED-1B1536416218}"/>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0709275" y="254000"/>
            <a:ext cx="1108075" cy="790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4996" name="Imagen 7">
            <a:extLst>
              <a:ext uri="{FF2B5EF4-FFF2-40B4-BE49-F238E27FC236}">
                <a16:creationId xmlns:a16="http://schemas.microsoft.com/office/drawing/2014/main" id="{8BA96951-8B90-4562-A7F2-C74DEF0D1D15}"/>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120650" y="209550"/>
            <a:ext cx="698500" cy="649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 name="CuadroTexto 11">
            <a:extLst>
              <a:ext uri="{FF2B5EF4-FFF2-40B4-BE49-F238E27FC236}">
                <a16:creationId xmlns:a16="http://schemas.microsoft.com/office/drawing/2014/main" id="{B537C7A6-AFBF-46B9-ABCE-A0AD7D163687}"/>
              </a:ext>
            </a:extLst>
          </p:cNvPr>
          <p:cNvSpPr txBox="1"/>
          <p:nvPr/>
        </p:nvSpPr>
        <p:spPr>
          <a:xfrm>
            <a:off x="596900" y="209550"/>
            <a:ext cx="10112375" cy="861774"/>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Valor Cartera Total De Junio a Noviembre 2024</a:t>
            </a:r>
            <a:endParaRPr lang="es-CO" sz="1600" b="0" kern="0" dirty="0">
              <a:solidFill>
                <a:schemeClr val="accent1">
                  <a:lumMod val="50000"/>
                </a:schemeClr>
              </a:solidFill>
            </a:endParaRPr>
          </a:p>
        </p:txBody>
      </p:sp>
      <p:sp>
        <p:nvSpPr>
          <p:cNvPr id="15" name="CuadroTexto 4">
            <a:extLst>
              <a:ext uri="{FF2B5EF4-FFF2-40B4-BE49-F238E27FC236}">
                <a16:creationId xmlns:a16="http://schemas.microsoft.com/office/drawing/2014/main" id="{7ACC8C21-5914-44EC-814F-642D049996FC}"/>
              </a:ext>
            </a:extLst>
          </p:cNvPr>
          <p:cNvSpPr txBox="1">
            <a:spLocks noChangeArrowheads="1"/>
          </p:cNvSpPr>
          <p:nvPr/>
        </p:nvSpPr>
        <p:spPr bwMode="auto">
          <a:xfrm>
            <a:off x="-115484" y="6550744"/>
            <a:ext cx="4271962" cy="261610"/>
          </a:xfrm>
          <a:prstGeom prst="rect">
            <a:avLst/>
          </a:prstGeom>
          <a:noFill/>
          <a:ln>
            <a:noFill/>
          </a:ln>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 (Plano Cartera Total)</a:t>
            </a:r>
          </a:p>
        </p:txBody>
      </p:sp>
      <p:sp>
        <p:nvSpPr>
          <p:cNvPr id="2" name="CuadroTexto 1">
            <a:extLst>
              <a:ext uri="{FF2B5EF4-FFF2-40B4-BE49-F238E27FC236}">
                <a16:creationId xmlns:a16="http://schemas.microsoft.com/office/drawing/2014/main" id="{913593C8-19B6-1444-E956-05895F28250F}"/>
              </a:ext>
            </a:extLst>
          </p:cNvPr>
          <p:cNvSpPr txBox="1"/>
          <p:nvPr/>
        </p:nvSpPr>
        <p:spPr>
          <a:xfrm>
            <a:off x="1199626" y="5893888"/>
            <a:ext cx="9926637" cy="553998"/>
          </a:xfrm>
          <a:prstGeom prst="rect">
            <a:avLst/>
          </a:prstGeom>
          <a:noFill/>
        </p:spPr>
        <p:txBody>
          <a:bodyPr lIns="91440" tIns="45720" rIns="91440" bIns="45720" anchor="t">
            <a:spAutoFit/>
          </a:bodyPr>
          <a:lstStyle/>
          <a:p>
            <a:pPr algn="ctr">
              <a:defRPr/>
            </a:pPr>
            <a:r>
              <a:rPr lang="es-ES" sz="1000" dirty="0">
                <a:solidFill>
                  <a:schemeClr val="accent1">
                    <a:lumMod val="50000"/>
                  </a:schemeClr>
                </a:solidFill>
                <a:ea typeface="Calibri"/>
                <a:cs typeface="Arial"/>
              </a:rPr>
              <a:t>*Las cifras presentadas en la gráfica están en millones de pesos, por lo cual se realizó un redondeo a cada cifra de manera simple.</a:t>
            </a:r>
          </a:p>
          <a:p>
            <a:pPr algn="ctr">
              <a:defRPr/>
            </a:pPr>
            <a:r>
              <a:rPr lang="es-MX" sz="1000" dirty="0">
                <a:solidFill>
                  <a:schemeClr val="accent1">
                    <a:lumMod val="50000"/>
                  </a:schemeClr>
                </a:solidFill>
                <a:cs typeface="Arial"/>
              </a:rPr>
              <a:t>*El valor que se relaciona como cartera vigencia corresponde a cobros al usuario que están dentro de su plazo de pago.</a:t>
            </a:r>
            <a:endParaRPr lang="es-ES" sz="1000" dirty="0">
              <a:solidFill>
                <a:schemeClr val="accent1">
                  <a:lumMod val="50000"/>
                </a:schemeClr>
              </a:solidFill>
              <a:cs typeface="Arial"/>
            </a:endParaRPr>
          </a:p>
          <a:p>
            <a:pPr algn="ctr"/>
            <a:r>
              <a:rPr lang="es-ES" sz="1000" dirty="0">
                <a:solidFill>
                  <a:schemeClr val="accent1">
                    <a:lumMod val="50000"/>
                  </a:schemeClr>
                </a:solidFill>
                <a:cs typeface="Arial"/>
              </a:rPr>
              <a:t>*Información del archivo plano de cartera total a corte 30-nov-2024 descargado del SIGAB el 6-dic-2024.</a:t>
            </a:r>
            <a:endParaRPr lang="es-CO" sz="1000" dirty="0">
              <a:solidFill>
                <a:schemeClr val="accent1">
                  <a:lumMod val="50000"/>
                </a:schemeClr>
              </a:solidFill>
              <a:cs typeface="Arial"/>
            </a:endParaRPr>
          </a:p>
        </p:txBody>
      </p:sp>
      <p:graphicFrame>
        <p:nvGraphicFramePr>
          <p:cNvPr id="3" name="Gráfico 2">
            <a:extLst>
              <a:ext uri="{FF2B5EF4-FFF2-40B4-BE49-F238E27FC236}">
                <a16:creationId xmlns:a16="http://schemas.microsoft.com/office/drawing/2014/main" id="{410586AD-2590-4C63-870D-A532699C5A27}"/>
              </a:ext>
            </a:extLst>
          </p:cNvPr>
          <p:cNvGraphicFramePr>
            <a:graphicFrameLocks noGrp="1"/>
          </p:cNvGraphicFramePr>
          <p:nvPr/>
        </p:nvGraphicFramePr>
        <p:xfrm>
          <a:off x="1065737" y="1408353"/>
          <a:ext cx="9926637" cy="4485535"/>
        </p:xfrm>
        <a:graphic>
          <a:graphicData uri="http://schemas.openxmlformats.org/drawingml/2006/chart">
            <c:chart xmlns:c="http://schemas.openxmlformats.org/drawingml/2006/chart" xmlns:r="http://schemas.openxmlformats.org/officeDocument/2006/relationships" r:id="rId5"/>
          </a:graphicData>
        </a:graphic>
      </p:graphicFrame>
    </p:spTree>
  </p:cSld>
  <p:clrMapOvr>
    <a:masterClrMapping/>
  </p:clrMapOvr>
  <p:transition spd="slow"/>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ACFA53AD-63F9-42BD-A67B-2D8DEB0177FE}"/>
              </a:ext>
            </a:extLst>
          </p:cNvPr>
          <p:cNvCxnSpPr>
            <a:cxnSpLocks/>
          </p:cNvCxnSpPr>
          <p:nvPr/>
        </p:nvCxnSpPr>
        <p:spPr>
          <a:xfrm>
            <a:off x="41275" y="1050925"/>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87043" name="Imagen 24">
            <a:extLst>
              <a:ext uri="{FF2B5EF4-FFF2-40B4-BE49-F238E27FC236}">
                <a16:creationId xmlns:a16="http://schemas.microsoft.com/office/drawing/2014/main" id="{57D2BA00-A730-4ECE-9224-7F7A7AE7B243}"/>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38125" y="66675"/>
            <a:ext cx="933450" cy="868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7044" name="Imagen 10">
            <a:extLst>
              <a:ext uri="{FF2B5EF4-FFF2-40B4-BE49-F238E27FC236}">
                <a16:creationId xmlns:a16="http://schemas.microsoft.com/office/drawing/2014/main" id="{511E5E98-187C-4125-BD84-D88450CD1995}"/>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l="12659" t="17307" r="12910" b="19214"/>
          <a:stretch>
            <a:fillRect/>
          </a:stretch>
        </p:blipFill>
        <p:spPr bwMode="auto">
          <a:xfrm>
            <a:off x="10246164" y="123846"/>
            <a:ext cx="1276350" cy="7223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 name="CuadroTexto 14">
            <a:extLst>
              <a:ext uri="{FF2B5EF4-FFF2-40B4-BE49-F238E27FC236}">
                <a16:creationId xmlns:a16="http://schemas.microsoft.com/office/drawing/2014/main" id="{4C9883AA-58B4-4D83-BB41-6129E757686F}"/>
              </a:ext>
            </a:extLst>
          </p:cNvPr>
          <p:cNvSpPr txBox="1"/>
          <p:nvPr/>
        </p:nvSpPr>
        <p:spPr>
          <a:xfrm>
            <a:off x="1042988" y="53975"/>
            <a:ext cx="9196387" cy="1107996"/>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Valor Cartera Total De Junio a Noviembre 2024</a:t>
            </a:r>
            <a:endParaRPr lang="es-CO" sz="1600" b="0" kern="0" dirty="0">
              <a:solidFill>
                <a:schemeClr val="accent1">
                  <a:lumMod val="50000"/>
                </a:schemeClr>
              </a:solidFill>
            </a:endParaRPr>
          </a:p>
          <a:p>
            <a:pPr lvl="1">
              <a:defRPr/>
            </a:pPr>
            <a:endParaRPr lang="es-CO" sz="1600" b="0" kern="0" dirty="0">
              <a:solidFill>
                <a:schemeClr val="accent1">
                  <a:lumMod val="50000"/>
                </a:schemeClr>
              </a:solidFill>
            </a:endParaRPr>
          </a:p>
        </p:txBody>
      </p:sp>
      <p:sp>
        <p:nvSpPr>
          <p:cNvPr id="11" name="CuadroTexto 4">
            <a:extLst>
              <a:ext uri="{FF2B5EF4-FFF2-40B4-BE49-F238E27FC236}">
                <a16:creationId xmlns:a16="http://schemas.microsoft.com/office/drawing/2014/main" id="{268868C1-DB22-4119-88C6-69AF43A240D0}"/>
              </a:ext>
            </a:extLst>
          </p:cNvPr>
          <p:cNvSpPr txBox="1">
            <a:spLocks noChangeArrowheads="1"/>
          </p:cNvSpPr>
          <p:nvPr/>
        </p:nvSpPr>
        <p:spPr bwMode="auto">
          <a:xfrm>
            <a:off x="-156001" y="6547546"/>
            <a:ext cx="4271962" cy="261610"/>
          </a:xfrm>
          <a:prstGeom prst="rect">
            <a:avLst/>
          </a:prstGeom>
          <a:noFill/>
          <a:ln>
            <a:noFill/>
          </a:ln>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 (Plano Cartera Total)</a:t>
            </a:r>
          </a:p>
        </p:txBody>
      </p:sp>
      <p:sp>
        <p:nvSpPr>
          <p:cNvPr id="2" name="CuadroTexto 1">
            <a:extLst>
              <a:ext uri="{FF2B5EF4-FFF2-40B4-BE49-F238E27FC236}">
                <a16:creationId xmlns:a16="http://schemas.microsoft.com/office/drawing/2014/main" id="{406CE8AF-B7E7-CE76-9B1D-D6E300639146}"/>
              </a:ext>
            </a:extLst>
          </p:cNvPr>
          <p:cNvSpPr txBox="1"/>
          <p:nvPr/>
        </p:nvSpPr>
        <p:spPr>
          <a:xfrm>
            <a:off x="1171575" y="5851353"/>
            <a:ext cx="9926637" cy="553998"/>
          </a:xfrm>
          <a:prstGeom prst="rect">
            <a:avLst/>
          </a:prstGeom>
          <a:noFill/>
        </p:spPr>
        <p:txBody>
          <a:bodyPr lIns="91440" tIns="45720" rIns="91440" bIns="45720" anchor="t">
            <a:spAutoFit/>
          </a:bodyPr>
          <a:lstStyle/>
          <a:p>
            <a:pPr algn="ctr">
              <a:defRPr/>
            </a:pPr>
            <a:r>
              <a:rPr lang="es-ES" sz="1000" dirty="0">
                <a:solidFill>
                  <a:schemeClr val="accent1">
                    <a:lumMod val="50000"/>
                  </a:schemeClr>
                </a:solidFill>
                <a:ea typeface="Calibri"/>
                <a:cs typeface="Arial"/>
              </a:rPr>
              <a:t>*Las cifras presentadas en la gráfica están en millones de pesos, por lo cual se realizó un redondeo a cada cifra de manera simple.</a:t>
            </a:r>
          </a:p>
          <a:p>
            <a:pPr algn="ctr">
              <a:defRPr/>
            </a:pPr>
            <a:r>
              <a:rPr lang="es-MX" sz="1000" dirty="0">
                <a:solidFill>
                  <a:schemeClr val="accent1">
                    <a:lumMod val="50000"/>
                  </a:schemeClr>
                </a:solidFill>
                <a:cs typeface="Arial"/>
              </a:rPr>
              <a:t>*El valor que se relaciona como cartera vigencia corresponde a cobros al usuario que están dentro de su plazo de pago.</a:t>
            </a:r>
            <a:endParaRPr lang="es-ES" sz="1000" dirty="0">
              <a:solidFill>
                <a:schemeClr val="accent1">
                  <a:lumMod val="50000"/>
                </a:schemeClr>
              </a:solidFill>
              <a:cs typeface="Arial"/>
            </a:endParaRPr>
          </a:p>
          <a:p>
            <a:pPr algn="ctr"/>
            <a:r>
              <a:rPr lang="es-ES" sz="1000" dirty="0">
                <a:solidFill>
                  <a:schemeClr val="accent1">
                    <a:lumMod val="50000"/>
                  </a:schemeClr>
                </a:solidFill>
                <a:cs typeface="Arial"/>
              </a:rPr>
              <a:t>*Información del archivo plano de cartera total a corte 30-nov-2024 descargado del SIGAB el 6-dic-2024.</a:t>
            </a:r>
            <a:endParaRPr lang="es-CO" sz="1000" dirty="0">
              <a:solidFill>
                <a:schemeClr val="accent1">
                  <a:lumMod val="50000"/>
                </a:schemeClr>
              </a:solidFill>
              <a:cs typeface="Arial"/>
            </a:endParaRPr>
          </a:p>
        </p:txBody>
      </p:sp>
      <p:graphicFrame>
        <p:nvGraphicFramePr>
          <p:cNvPr id="4" name="4 Gráfico">
            <a:extLst>
              <a:ext uri="{FF2B5EF4-FFF2-40B4-BE49-F238E27FC236}">
                <a16:creationId xmlns:a16="http://schemas.microsoft.com/office/drawing/2014/main" id="{A7975743-FD9A-9549-0C3A-C01771E39F6C}"/>
              </a:ext>
            </a:extLst>
          </p:cNvPr>
          <p:cNvGraphicFramePr>
            <a:graphicFrameLocks/>
          </p:cNvGraphicFramePr>
          <p:nvPr/>
        </p:nvGraphicFramePr>
        <p:xfrm>
          <a:off x="1412341" y="1302538"/>
          <a:ext cx="9478978" cy="4437770"/>
        </p:xfrm>
        <a:graphic>
          <a:graphicData uri="http://schemas.openxmlformats.org/drawingml/2006/chart">
            <c:chart xmlns:c="http://schemas.openxmlformats.org/drawingml/2006/chart" xmlns:r="http://schemas.openxmlformats.org/officeDocument/2006/relationships" r:id="rId5"/>
          </a:graphicData>
        </a:graphic>
      </p:graphicFrame>
    </p:spTree>
  </p:cSld>
  <p:clrMapOvr>
    <a:masterClrMapping/>
  </p:clrMapOvr>
  <p:transition spd="slow"/>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92063648-509E-4F3C-95FE-4EAC8E5E0223}"/>
              </a:ext>
            </a:extLst>
          </p:cNvPr>
          <p:cNvCxnSpPr>
            <a:cxnSpLocks/>
          </p:cNvCxnSpPr>
          <p:nvPr/>
        </p:nvCxnSpPr>
        <p:spPr>
          <a:xfrm>
            <a:off x="88900" y="1141413"/>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89091" name="Imagen 24">
            <a:extLst>
              <a:ext uri="{FF2B5EF4-FFF2-40B4-BE49-F238E27FC236}">
                <a16:creationId xmlns:a16="http://schemas.microsoft.com/office/drawing/2014/main" id="{A150A67A-B1AF-46B2-9414-63C67843C1C5}"/>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58763" y="120650"/>
            <a:ext cx="933450" cy="868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6" name="CuadroTexto 15">
            <a:extLst>
              <a:ext uri="{FF2B5EF4-FFF2-40B4-BE49-F238E27FC236}">
                <a16:creationId xmlns:a16="http://schemas.microsoft.com/office/drawing/2014/main" id="{12CC35BE-D7EE-472B-869B-B31D50AEB153}"/>
              </a:ext>
            </a:extLst>
          </p:cNvPr>
          <p:cNvSpPr txBox="1"/>
          <p:nvPr/>
        </p:nvSpPr>
        <p:spPr>
          <a:xfrm>
            <a:off x="1192213" y="0"/>
            <a:ext cx="9234897" cy="1107996"/>
          </a:xfrm>
          <a:prstGeom prst="rect">
            <a:avLst/>
          </a:prstGeom>
          <a:noFill/>
        </p:spPr>
        <p:txBody>
          <a:bodyPr wrap="square">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Valor Cartera Total De Junio a Noviembre 2024</a:t>
            </a:r>
            <a:endParaRPr lang="es-CO" sz="1600" b="0" kern="0" dirty="0">
              <a:solidFill>
                <a:schemeClr val="accent1">
                  <a:lumMod val="50000"/>
                </a:schemeClr>
              </a:solidFill>
            </a:endParaRPr>
          </a:p>
          <a:p>
            <a:pPr lvl="1">
              <a:defRPr/>
            </a:pPr>
            <a:endParaRPr lang="es-CO" sz="1600" b="0" kern="0" dirty="0">
              <a:solidFill>
                <a:schemeClr val="accent1">
                  <a:lumMod val="50000"/>
                </a:schemeClr>
              </a:solidFill>
            </a:endParaRPr>
          </a:p>
        </p:txBody>
      </p:sp>
      <p:sp>
        <p:nvSpPr>
          <p:cNvPr id="15" name="CuadroTexto 4">
            <a:extLst>
              <a:ext uri="{FF2B5EF4-FFF2-40B4-BE49-F238E27FC236}">
                <a16:creationId xmlns:a16="http://schemas.microsoft.com/office/drawing/2014/main" id="{5706896A-BBE7-4095-AC79-9A7A1E9AD7FB}"/>
              </a:ext>
            </a:extLst>
          </p:cNvPr>
          <p:cNvSpPr txBox="1">
            <a:spLocks noChangeArrowheads="1"/>
          </p:cNvSpPr>
          <p:nvPr/>
        </p:nvSpPr>
        <p:spPr bwMode="auto">
          <a:xfrm>
            <a:off x="-135421" y="6519900"/>
            <a:ext cx="4271962" cy="261610"/>
          </a:xfrm>
          <a:prstGeom prst="rect">
            <a:avLst/>
          </a:prstGeom>
          <a:noFill/>
          <a:ln>
            <a:noFill/>
          </a:ln>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 (Plano Cartera Total)</a:t>
            </a:r>
          </a:p>
        </p:txBody>
      </p:sp>
      <p:grpSp>
        <p:nvGrpSpPr>
          <p:cNvPr id="13" name="Grupo 12">
            <a:extLst>
              <a:ext uri="{FF2B5EF4-FFF2-40B4-BE49-F238E27FC236}">
                <a16:creationId xmlns:a16="http://schemas.microsoft.com/office/drawing/2014/main" id="{1A37F20F-F1B7-458F-9A98-741CF75CFD18}"/>
              </a:ext>
            </a:extLst>
          </p:cNvPr>
          <p:cNvGrpSpPr/>
          <p:nvPr/>
        </p:nvGrpSpPr>
        <p:grpSpPr>
          <a:xfrm>
            <a:off x="10501547" y="54748"/>
            <a:ext cx="1077459" cy="989053"/>
            <a:chOff x="10562619" y="1423954"/>
            <a:chExt cx="1280250" cy="1299632"/>
          </a:xfrm>
        </p:grpSpPr>
        <p:pic>
          <p:nvPicPr>
            <p:cNvPr id="17" name="Picture 2">
              <a:extLst>
                <a:ext uri="{FF2B5EF4-FFF2-40B4-BE49-F238E27FC236}">
                  <a16:creationId xmlns:a16="http://schemas.microsoft.com/office/drawing/2014/main" id="{4F1BC9F3-1420-4B05-B79E-B63014ED8EA5}"/>
                </a:ext>
              </a:extLst>
            </p:cNvPr>
            <p:cNvPicPr>
              <a:picLocks noChangeAspect="1" noChangeArrowheads="1"/>
            </p:cNvPicPr>
            <p:nvPr/>
          </p:nvPicPr>
          <p:blipFill rotWithShape="1">
            <a:blip r:embed="rId4" cstate="email">
              <a:extLst>
                <a:ext uri="{28A0092B-C50C-407E-A947-70E740481C1C}">
                  <a14:useLocalDpi xmlns:a14="http://schemas.microsoft.com/office/drawing/2010/main"/>
                </a:ext>
              </a:extLst>
            </a:blip>
            <a:srcRect/>
            <a:stretch/>
          </p:blipFill>
          <p:spPr bwMode="auto">
            <a:xfrm>
              <a:off x="10627933" y="203488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 name="Picture 2">
              <a:extLst>
                <a:ext uri="{FF2B5EF4-FFF2-40B4-BE49-F238E27FC236}">
                  <a16:creationId xmlns:a16="http://schemas.microsoft.com/office/drawing/2014/main" id="{22B82AB2-F06A-4CA5-9292-FE89B1EC1ABD}"/>
                </a:ext>
              </a:extLst>
            </p:cNvPr>
            <p:cNvPicPr>
              <a:picLocks noChangeAspect="1" noChangeArrowheads="1"/>
            </p:cNvPicPr>
            <p:nvPr/>
          </p:nvPicPr>
          <p:blipFill rotWithShape="1">
            <a:blip r:embed="rId5" cstate="email">
              <a:extLst>
                <a:ext uri="{28A0092B-C50C-407E-A947-70E740481C1C}">
                  <a14:useLocalDpi xmlns:a14="http://schemas.microsoft.com/office/drawing/2010/main"/>
                </a:ext>
              </a:extLst>
            </a:blip>
            <a:srcRect/>
            <a:stretch/>
          </p:blipFill>
          <p:spPr bwMode="auto">
            <a:xfrm>
              <a:off x="10562619" y="142395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2" name="CuadroTexto 1">
            <a:extLst>
              <a:ext uri="{FF2B5EF4-FFF2-40B4-BE49-F238E27FC236}">
                <a16:creationId xmlns:a16="http://schemas.microsoft.com/office/drawing/2014/main" id="{4690AD1C-6070-5FA3-BF52-DE209668AAA2}"/>
              </a:ext>
            </a:extLst>
          </p:cNvPr>
          <p:cNvSpPr txBox="1"/>
          <p:nvPr/>
        </p:nvSpPr>
        <p:spPr>
          <a:xfrm>
            <a:off x="1141123" y="5784317"/>
            <a:ext cx="9926637" cy="553998"/>
          </a:xfrm>
          <a:prstGeom prst="rect">
            <a:avLst/>
          </a:prstGeom>
          <a:noFill/>
        </p:spPr>
        <p:txBody>
          <a:bodyPr lIns="91440" tIns="45720" rIns="91440" bIns="45720" anchor="t">
            <a:spAutoFit/>
          </a:bodyPr>
          <a:lstStyle/>
          <a:p>
            <a:pPr algn="ctr">
              <a:defRPr/>
            </a:pPr>
            <a:r>
              <a:rPr lang="es-ES" sz="1000" dirty="0">
                <a:solidFill>
                  <a:schemeClr val="accent1">
                    <a:lumMod val="50000"/>
                  </a:schemeClr>
                </a:solidFill>
                <a:ea typeface="Calibri"/>
                <a:cs typeface="Arial"/>
              </a:rPr>
              <a:t>*Las cifras presentadas en la gráfica están en millones de pesos, por lo cual se realizó un redondeo a cada cifra de manera simple.</a:t>
            </a:r>
          </a:p>
          <a:p>
            <a:pPr algn="ctr">
              <a:defRPr/>
            </a:pPr>
            <a:r>
              <a:rPr lang="es-MX" sz="1000" dirty="0">
                <a:solidFill>
                  <a:schemeClr val="accent1">
                    <a:lumMod val="50000"/>
                  </a:schemeClr>
                </a:solidFill>
                <a:cs typeface="Arial"/>
              </a:rPr>
              <a:t>*El valor que se relaciona como cartera vigencia corresponde a cobros al usuario que están dentro de su plazo de pago.</a:t>
            </a:r>
            <a:endParaRPr lang="es-ES" sz="1000" dirty="0">
              <a:solidFill>
                <a:schemeClr val="accent1">
                  <a:lumMod val="50000"/>
                </a:schemeClr>
              </a:solidFill>
              <a:cs typeface="Arial"/>
            </a:endParaRPr>
          </a:p>
          <a:p>
            <a:pPr algn="ctr"/>
            <a:r>
              <a:rPr lang="es-ES" sz="1000" dirty="0">
                <a:solidFill>
                  <a:schemeClr val="accent1">
                    <a:lumMod val="50000"/>
                  </a:schemeClr>
                </a:solidFill>
                <a:cs typeface="Arial"/>
              </a:rPr>
              <a:t>*Información del archivo plano de cartera total a corte 30-nov-2024 descargado del SIGAB el 6-dic-2024.</a:t>
            </a:r>
            <a:endParaRPr lang="es-CO" sz="1000" dirty="0">
              <a:solidFill>
                <a:schemeClr val="accent1">
                  <a:lumMod val="50000"/>
                </a:schemeClr>
              </a:solidFill>
              <a:cs typeface="Arial"/>
            </a:endParaRPr>
          </a:p>
        </p:txBody>
      </p:sp>
      <p:graphicFrame>
        <p:nvGraphicFramePr>
          <p:cNvPr id="4" name="4 Gráfico">
            <a:extLst>
              <a:ext uri="{FF2B5EF4-FFF2-40B4-BE49-F238E27FC236}">
                <a16:creationId xmlns:a16="http://schemas.microsoft.com/office/drawing/2014/main" id="{00000000-0008-0000-0200-000005000000}"/>
              </a:ext>
            </a:extLst>
          </p:cNvPr>
          <p:cNvGraphicFramePr>
            <a:graphicFrameLocks/>
          </p:cNvGraphicFramePr>
          <p:nvPr/>
        </p:nvGraphicFramePr>
        <p:xfrm>
          <a:off x="1192213" y="1223962"/>
          <a:ext cx="9590464" cy="4410075"/>
        </p:xfrm>
        <a:graphic>
          <a:graphicData uri="http://schemas.openxmlformats.org/drawingml/2006/chart">
            <c:chart xmlns:c="http://schemas.openxmlformats.org/drawingml/2006/chart" xmlns:r="http://schemas.openxmlformats.org/officeDocument/2006/relationships" r:id="rId6"/>
          </a:graphicData>
        </a:graphic>
      </p:graphicFrame>
    </p:spTree>
  </p:cSld>
  <p:clrMapOvr>
    <a:masterClrMapping/>
  </p:clrMapOvr>
  <p:transition spd="slow"/>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0F618F06-B5D9-4F1D-8983-46F5905E7D09}"/>
              </a:ext>
            </a:extLst>
          </p:cNvPr>
          <p:cNvCxnSpPr>
            <a:cxnSpLocks/>
          </p:cNvCxnSpPr>
          <p:nvPr/>
        </p:nvCxnSpPr>
        <p:spPr>
          <a:xfrm>
            <a:off x="66675" y="1139825"/>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91139" name="Imagen 24">
            <a:extLst>
              <a:ext uri="{FF2B5EF4-FFF2-40B4-BE49-F238E27FC236}">
                <a16:creationId xmlns:a16="http://schemas.microsoft.com/office/drawing/2014/main" id="{F9E5119E-D279-4B42-A8B2-A7BF562D26D0}"/>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52413" y="146050"/>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1140" name="Imagen 9">
            <a:extLst>
              <a:ext uri="{FF2B5EF4-FFF2-40B4-BE49-F238E27FC236}">
                <a16:creationId xmlns:a16="http://schemas.microsoft.com/office/drawing/2014/main" id="{396B5215-B4DC-4524-89F4-5BE3E21AECB1}"/>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9517063" y="276225"/>
            <a:ext cx="1873250" cy="531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 name="CuadroTexto 14">
            <a:extLst>
              <a:ext uri="{FF2B5EF4-FFF2-40B4-BE49-F238E27FC236}">
                <a16:creationId xmlns:a16="http://schemas.microsoft.com/office/drawing/2014/main" id="{6302B17B-7B51-4770-88E9-508BDE4C7BA2}"/>
              </a:ext>
            </a:extLst>
          </p:cNvPr>
          <p:cNvSpPr txBox="1"/>
          <p:nvPr/>
        </p:nvSpPr>
        <p:spPr>
          <a:xfrm>
            <a:off x="1192213" y="111125"/>
            <a:ext cx="8324850" cy="1107996"/>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Valor Cartera Total De Junio a Noviembre 2024</a:t>
            </a:r>
            <a:endParaRPr lang="es-CO" sz="1600" b="0" kern="0" dirty="0">
              <a:solidFill>
                <a:schemeClr val="accent1">
                  <a:lumMod val="50000"/>
                </a:schemeClr>
              </a:solidFill>
            </a:endParaRPr>
          </a:p>
          <a:p>
            <a:pPr lvl="1">
              <a:defRPr/>
            </a:pPr>
            <a:endParaRPr lang="es-CO" sz="1600" b="0" kern="0" dirty="0">
              <a:solidFill>
                <a:schemeClr val="accent1">
                  <a:lumMod val="50000"/>
                </a:schemeClr>
              </a:solidFill>
            </a:endParaRPr>
          </a:p>
        </p:txBody>
      </p:sp>
      <p:sp>
        <p:nvSpPr>
          <p:cNvPr id="10" name="CuadroTexto 4">
            <a:extLst>
              <a:ext uri="{FF2B5EF4-FFF2-40B4-BE49-F238E27FC236}">
                <a16:creationId xmlns:a16="http://schemas.microsoft.com/office/drawing/2014/main" id="{DC7F997F-129F-4794-A37B-398F9D3C16F8}"/>
              </a:ext>
            </a:extLst>
          </p:cNvPr>
          <p:cNvSpPr txBox="1">
            <a:spLocks noChangeArrowheads="1"/>
          </p:cNvSpPr>
          <p:nvPr/>
        </p:nvSpPr>
        <p:spPr bwMode="auto">
          <a:xfrm>
            <a:off x="0" y="6570771"/>
            <a:ext cx="4271962" cy="261610"/>
          </a:xfrm>
          <a:prstGeom prst="rect">
            <a:avLst/>
          </a:prstGeom>
          <a:noFill/>
          <a:ln>
            <a:noFill/>
          </a:ln>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 (Plano Cartera Total)</a:t>
            </a:r>
          </a:p>
        </p:txBody>
      </p:sp>
      <p:sp>
        <p:nvSpPr>
          <p:cNvPr id="2" name="CuadroTexto 1">
            <a:extLst>
              <a:ext uri="{FF2B5EF4-FFF2-40B4-BE49-F238E27FC236}">
                <a16:creationId xmlns:a16="http://schemas.microsoft.com/office/drawing/2014/main" id="{0AB5892F-1E7D-40BA-E5D2-D161E53B7640}"/>
              </a:ext>
            </a:extLst>
          </p:cNvPr>
          <p:cNvSpPr txBox="1"/>
          <p:nvPr/>
        </p:nvSpPr>
        <p:spPr>
          <a:xfrm>
            <a:off x="959608" y="5581317"/>
            <a:ext cx="9926637" cy="553998"/>
          </a:xfrm>
          <a:prstGeom prst="rect">
            <a:avLst/>
          </a:prstGeom>
          <a:noFill/>
        </p:spPr>
        <p:txBody>
          <a:bodyPr lIns="91440" tIns="45720" rIns="91440" bIns="45720" anchor="t">
            <a:spAutoFit/>
          </a:bodyPr>
          <a:lstStyle/>
          <a:p>
            <a:pPr algn="ctr">
              <a:defRPr/>
            </a:pPr>
            <a:r>
              <a:rPr lang="es-ES" sz="1000" dirty="0">
                <a:solidFill>
                  <a:schemeClr val="accent1">
                    <a:lumMod val="50000"/>
                  </a:schemeClr>
                </a:solidFill>
                <a:ea typeface="Calibri"/>
                <a:cs typeface="Arial"/>
              </a:rPr>
              <a:t>*Las cifras presentadas en la gráfica están en millones de pesos, por lo cual se realizó un redondeo a cada cifra de manera simple.</a:t>
            </a:r>
          </a:p>
          <a:p>
            <a:pPr algn="ctr">
              <a:defRPr/>
            </a:pPr>
            <a:r>
              <a:rPr lang="es-MX" sz="1000" dirty="0">
                <a:solidFill>
                  <a:schemeClr val="accent1">
                    <a:lumMod val="50000"/>
                  </a:schemeClr>
                </a:solidFill>
                <a:cs typeface="Arial"/>
              </a:rPr>
              <a:t>*El valor que se relaciona como cartera vigencia corresponde a cobros al usuario que están dentro de su plazo de pago.</a:t>
            </a:r>
            <a:endParaRPr lang="es-ES" sz="1000" dirty="0">
              <a:solidFill>
                <a:schemeClr val="accent1">
                  <a:lumMod val="50000"/>
                </a:schemeClr>
              </a:solidFill>
              <a:cs typeface="Arial"/>
            </a:endParaRPr>
          </a:p>
          <a:p>
            <a:pPr algn="ctr"/>
            <a:r>
              <a:rPr lang="es-ES" sz="1000" dirty="0">
                <a:solidFill>
                  <a:schemeClr val="accent1">
                    <a:lumMod val="50000"/>
                  </a:schemeClr>
                </a:solidFill>
                <a:cs typeface="Arial"/>
              </a:rPr>
              <a:t>*Información del archivo plano de cartera total a corte 30-nov-2024 descargado del SIGAB el 6-dic-2024.</a:t>
            </a:r>
            <a:endParaRPr lang="es-CO" sz="1000" dirty="0">
              <a:solidFill>
                <a:schemeClr val="accent1">
                  <a:lumMod val="50000"/>
                </a:schemeClr>
              </a:solidFill>
              <a:cs typeface="Arial"/>
            </a:endParaRPr>
          </a:p>
        </p:txBody>
      </p:sp>
      <p:graphicFrame>
        <p:nvGraphicFramePr>
          <p:cNvPr id="4" name="4 Gráfico">
            <a:extLst>
              <a:ext uri="{FF2B5EF4-FFF2-40B4-BE49-F238E27FC236}">
                <a16:creationId xmlns:a16="http://schemas.microsoft.com/office/drawing/2014/main" id="{10521EFD-D361-4D38-AB51-A41747F68366}"/>
              </a:ext>
            </a:extLst>
          </p:cNvPr>
          <p:cNvGraphicFramePr>
            <a:graphicFrameLocks/>
          </p:cNvGraphicFramePr>
          <p:nvPr/>
        </p:nvGraphicFramePr>
        <p:xfrm>
          <a:off x="1285592" y="1342946"/>
          <a:ext cx="9406551" cy="4159076"/>
        </p:xfrm>
        <a:graphic>
          <a:graphicData uri="http://schemas.openxmlformats.org/drawingml/2006/chart">
            <c:chart xmlns:c="http://schemas.openxmlformats.org/drawingml/2006/chart" xmlns:r="http://schemas.openxmlformats.org/officeDocument/2006/relationships" r:id="rId5"/>
          </a:graphicData>
        </a:graphic>
      </p:graphicFrame>
    </p:spTree>
  </p:cSld>
  <p:clrMapOvr>
    <a:masterClrMapping/>
  </p:clrMapOvr>
  <p:transition spd="slow"/>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B2923980-0B98-4A27-9B06-78FD95FEE1A5}"/>
              </a:ext>
            </a:extLst>
          </p:cNvPr>
          <p:cNvCxnSpPr>
            <a:cxnSpLocks/>
          </p:cNvCxnSpPr>
          <p:nvPr/>
        </p:nvCxnSpPr>
        <p:spPr>
          <a:xfrm>
            <a:off x="88900" y="1158875"/>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93187" name="Imagen 24">
            <a:extLst>
              <a:ext uri="{FF2B5EF4-FFF2-40B4-BE49-F238E27FC236}">
                <a16:creationId xmlns:a16="http://schemas.microsoft.com/office/drawing/2014/main" id="{3FAE5767-722B-4DA7-9FEC-592BDE220E6A}"/>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65113" y="147638"/>
            <a:ext cx="933450" cy="8683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3189" name="Imagen 12">
            <a:extLst>
              <a:ext uri="{FF2B5EF4-FFF2-40B4-BE49-F238E27FC236}">
                <a16:creationId xmlns:a16="http://schemas.microsoft.com/office/drawing/2014/main" id="{F93C28E1-5F6F-4FBF-A260-F98B698F6277}"/>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9567863" y="184150"/>
            <a:ext cx="1860550" cy="688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6" name="CuadroTexto 15">
            <a:extLst>
              <a:ext uri="{FF2B5EF4-FFF2-40B4-BE49-F238E27FC236}">
                <a16:creationId xmlns:a16="http://schemas.microsoft.com/office/drawing/2014/main" id="{DAFC47D2-2D00-48CC-96E4-72EABAA42C5F}"/>
              </a:ext>
            </a:extLst>
          </p:cNvPr>
          <p:cNvSpPr txBox="1"/>
          <p:nvPr/>
        </p:nvSpPr>
        <p:spPr>
          <a:xfrm>
            <a:off x="1192213" y="101981"/>
            <a:ext cx="8180387" cy="1107996"/>
          </a:xfrm>
          <a:prstGeom prst="rect">
            <a:avLst/>
          </a:prstGeom>
          <a:noFill/>
        </p:spPr>
        <p:txBody>
          <a:bodyPr wrap="square">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Valor Cartera Total De Junio a Noviembre 2024</a:t>
            </a:r>
            <a:endParaRPr lang="es-CO" sz="1600" b="0" kern="0" dirty="0">
              <a:solidFill>
                <a:schemeClr val="accent1">
                  <a:lumMod val="50000"/>
                </a:schemeClr>
              </a:solidFill>
            </a:endParaRPr>
          </a:p>
          <a:p>
            <a:pPr lvl="1">
              <a:defRPr/>
            </a:pPr>
            <a:endParaRPr lang="es-CO" sz="1600" b="0" kern="0" dirty="0">
              <a:solidFill>
                <a:schemeClr val="accent1">
                  <a:lumMod val="50000"/>
                </a:schemeClr>
              </a:solidFill>
            </a:endParaRPr>
          </a:p>
        </p:txBody>
      </p:sp>
      <p:sp>
        <p:nvSpPr>
          <p:cNvPr id="10" name="CuadroTexto 4">
            <a:extLst>
              <a:ext uri="{FF2B5EF4-FFF2-40B4-BE49-F238E27FC236}">
                <a16:creationId xmlns:a16="http://schemas.microsoft.com/office/drawing/2014/main" id="{5F24299D-ED2C-4969-AF35-9867EF37C2D9}"/>
              </a:ext>
            </a:extLst>
          </p:cNvPr>
          <p:cNvSpPr txBox="1">
            <a:spLocks noChangeArrowheads="1"/>
          </p:cNvSpPr>
          <p:nvPr/>
        </p:nvSpPr>
        <p:spPr bwMode="auto">
          <a:xfrm>
            <a:off x="0" y="6469876"/>
            <a:ext cx="4271962" cy="261610"/>
          </a:xfrm>
          <a:prstGeom prst="rect">
            <a:avLst/>
          </a:prstGeom>
          <a:noFill/>
          <a:ln>
            <a:noFill/>
          </a:ln>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 (Plano Cartera Total)</a:t>
            </a:r>
          </a:p>
        </p:txBody>
      </p:sp>
      <p:sp>
        <p:nvSpPr>
          <p:cNvPr id="2" name="CuadroTexto 1">
            <a:extLst>
              <a:ext uri="{FF2B5EF4-FFF2-40B4-BE49-F238E27FC236}">
                <a16:creationId xmlns:a16="http://schemas.microsoft.com/office/drawing/2014/main" id="{CE34F4CE-128E-775C-7599-9FDF7259E9B7}"/>
              </a:ext>
            </a:extLst>
          </p:cNvPr>
          <p:cNvSpPr txBox="1"/>
          <p:nvPr/>
        </p:nvSpPr>
        <p:spPr>
          <a:xfrm>
            <a:off x="978294" y="5772299"/>
            <a:ext cx="9926637" cy="553998"/>
          </a:xfrm>
          <a:prstGeom prst="rect">
            <a:avLst/>
          </a:prstGeom>
          <a:noFill/>
        </p:spPr>
        <p:txBody>
          <a:bodyPr lIns="91440" tIns="45720" rIns="91440" bIns="45720" anchor="t">
            <a:spAutoFit/>
          </a:bodyPr>
          <a:lstStyle/>
          <a:p>
            <a:pPr algn="ctr">
              <a:defRPr/>
            </a:pPr>
            <a:r>
              <a:rPr lang="es-ES" sz="1000" dirty="0">
                <a:solidFill>
                  <a:schemeClr val="accent1">
                    <a:lumMod val="50000"/>
                  </a:schemeClr>
                </a:solidFill>
                <a:ea typeface="Calibri"/>
                <a:cs typeface="Arial"/>
              </a:rPr>
              <a:t>*Las cifras presentadas en la gráfica están en millones de pesos, por lo cual se realizó un redondeo a cada cifra de manera simple.</a:t>
            </a:r>
          </a:p>
          <a:p>
            <a:pPr algn="ctr">
              <a:defRPr/>
            </a:pPr>
            <a:r>
              <a:rPr lang="es-MX" sz="1000" dirty="0">
                <a:solidFill>
                  <a:schemeClr val="accent1">
                    <a:lumMod val="50000"/>
                  </a:schemeClr>
                </a:solidFill>
                <a:cs typeface="Arial"/>
              </a:rPr>
              <a:t>*El valor que se relaciona como cartera vigencia corresponde a cobros al usuario que están dentro de su plazo de pago.</a:t>
            </a:r>
            <a:endParaRPr lang="es-ES" sz="1000" dirty="0">
              <a:solidFill>
                <a:schemeClr val="accent1">
                  <a:lumMod val="50000"/>
                </a:schemeClr>
              </a:solidFill>
              <a:cs typeface="Arial"/>
            </a:endParaRPr>
          </a:p>
          <a:p>
            <a:pPr algn="ctr"/>
            <a:r>
              <a:rPr lang="es-ES" sz="1000" dirty="0">
                <a:solidFill>
                  <a:schemeClr val="accent1">
                    <a:lumMod val="50000"/>
                  </a:schemeClr>
                </a:solidFill>
                <a:cs typeface="Arial"/>
              </a:rPr>
              <a:t>*Información del archivo plano de cartera total a corte 30-nov-2024 descargado del SIGAB el 6-dic-2024.</a:t>
            </a:r>
            <a:endParaRPr lang="es-CO" sz="1000" dirty="0">
              <a:solidFill>
                <a:schemeClr val="accent1">
                  <a:lumMod val="50000"/>
                </a:schemeClr>
              </a:solidFill>
              <a:cs typeface="Arial"/>
            </a:endParaRPr>
          </a:p>
        </p:txBody>
      </p:sp>
      <p:graphicFrame>
        <p:nvGraphicFramePr>
          <p:cNvPr id="4" name="4 Gráfico">
            <a:extLst>
              <a:ext uri="{FF2B5EF4-FFF2-40B4-BE49-F238E27FC236}">
                <a16:creationId xmlns:a16="http://schemas.microsoft.com/office/drawing/2014/main" id="{00000000-0008-0000-0200-000003000000}"/>
              </a:ext>
            </a:extLst>
          </p:cNvPr>
          <p:cNvGraphicFramePr>
            <a:graphicFrameLocks/>
          </p:cNvGraphicFramePr>
          <p:nvPr/>
        </p:nvGraphicFramePr>
        <p:xfrm>
          <a:off x="1502875" y="1444625"/>
          <a:ext cx="8745648" cy="4254499"/>
        </p:xfrm>
        <a:graphic>
          <a:graphicData uri="http://schemas.openxmlformats.org/drawingml/2006/chart">
            <c:chart xmlns:c="http://schemas.openxmlformats.org/drawingml/2006/chart" xmlns:r="http://schemas.openxmlformats.org/officeDocument/2006/relationships" r:id="rId5"/>
          </a:graphicData>
        </a:graphic>
      </p:graphicFrame>
    </p:spTree>
  </p:cSld>
  <p:clrMapOvr>
    <a:masterClrMapping/>
  </p:clrMapOvr>
  <p:transition spd="slow"/>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Imagen 1">
            <a:extLst>
              <a:ext uri="{FF2B5EF4-FFF2-40B4-BE49-F238E27FC236}">
                <a16:creationId xmlns:a16="http://schemas.microsoft.com/office/drawing/2014/main" id="{075076DA-2E41-42A8-B9E3-2578D9DB75B0}"/>
              </a:ext>
            </a:extLst>
          </p:cNvPr>
          <p:cNvPicPr>
            <a:picLocks noChangeAspect="1" noChangeArrowheads="1"/>
          </p:cNvPicPr>
          <p:nvPr/>
        </p:nvPicPr>
        <p:blipFill>
          <a:blip r:embed="rId2" cstate="email">
            <a:extLst>
              <a:ext uri="{28A0092B-C50C-407E-A947-70E740481C1C}">
                <a14:useLocalDpi xmlns:a14="http://schemas.microsoft.com/office/drawing/2010/main"/>
              </a:ext>
            </a:extLst>
          </a:blip>
          <a:srcRect/>
          <a:stretch>
            <a:fillRect/>
          </a:stretch>
        </p:blipFill>
        <p:spPr bwMode="auto">
          <a:xfrm>
            <a:off x="561181" y="345313"/>
            <a:ext cx="965200" cy="898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CuadroTexto 4">
            <a:extLst>
              <a:ext uri="{FF2B5EF4-FFF2-40B4-BE49-F238E27FC236}">
                <a16:creationId xmlns:a16="http://schemas.microsoft.com/office/drawing/2014/main" id="{7855C401-56F4-43A9-B6AE-7EE08F40749D}"/>
              </a:ext>
            </a:extLst>
          </p:cNvPr>
          <p:cNvSpPr txBox="1"/>
          <p:nvPr/>
        </p:nvSpPr>
        <p:spPr>
          <a:xfrm>
            <a:off x="1643856" y="359601"/>
            <a:ext cx="9880600" cy="862012"/>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marL="0" lvl="1" eaLnBrk="1" fontAlgn="auto" hangingPunct="1">
              <a:spcBef>
                <a:spcPts val="0"/>
              </a:spcBef>
              <a:spcAft>
                <a:spcPts val="0"/>
              </a:spcAft>
              <a:defRPr/>
            </a:pPr>
            <a:r>
              <a:rPr lang="es-CO" sz="3400" dirty="0">
                <a:solidFill>
                  <a:schemeClr val="accent1">
                    <a:lumMod val="50000"/>
                  </a:schemeClr>
                </a:solidFill>
              </a:rPr>
              <a:t>COMERCIAL Y FINANCIERO</a:t>
            </a:r>
          </a:p>
          <a:p>
            <a:pPr marL="0" lvl="1" eaLnBrk="1" fontAlgn="auto" hangingPunct="1">
              <a:spcBef>
                <a:spcPts val="0"/>
              </a:spcBef>
              <a:spcAft>
                <a:spcPts val="0"/>
              </a:spcAft>
              <a:defRPr/>
            </a:pPr>
            <a:r>
              <a:rPr lang="es-CO" sz="1600" b="0" dirty="0">
                <a:solidFill>
                  <a:schemeClr val="accent1">
                    <a:lumMod val="50000"/>
                  </a:schemeClr>
                </a:solidFill>
              </a:rPr>
              <a:t>PQR de febrero 2018 a Noviembre 2024</a:t>
            </a:r>
            <a:endParaRPr lang="es-CO" sz="1600" kern="0" dirty="0">
              <a:solidFill>
                <a:schemeClr val="accent1">
                  <a:lumMod val="50000"/>
                </a:schemeClr>
              </a:solidFill>
            </a:endParaRPr>
          </a:p>
        </p:txBody>
      </p:sp>
      <p:cxnSp>
        <p:nvCxnSpPr>
          <p:cNvPr id="6" name="Conector recto 5">
            <a:extLst>
              <a:ext uri="{FF2B5EF4-FFF2-40B4-BE49-F238E27FC236}">
                <a16:creationId xmlns:a16="http://schemas.microsoft.com/office/drawing/2014/main" id="{F834BEED-58FF-4246-9F2B-A7DA0FEBA7E9}"/>
              </a:ext>
            </a:extLst>
          </p:cNvPr>
          <p:cNvCxnSpPr>
            <a:cxnSpLocks/>
          </p:cNvCxnSpPr>
          <p:nvPr/>
        </p:nvCxnSpPr>
        <p:spPr>
          <a:xfrm>
            <a:off x="118268" y="1367663"/>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8" name="CuadroTexto 7">
            <a:extLst>
              <a:ext uri="{FF2B5EF4-FFF2-40B4-BE49-F238E27FC236}">
                <a16:creationId xmlns:a16="http://schemas.microsoft.com/office/drawing/2014/main" id="{A2F14636-0927-4B26-87D3-EB77F129A3D0}"/>
              </a:ext>
            </a:extLst>
          </p:cNvPr>
          <p:cNvSpPr txBox="1"/>
          <p:nvPr/>
        </p:nvSpPr>
        <p:spPr>
          <a:xfrm>
            <a:off x="6450014" y="5915819"/>
            <a:ext cx="4886325" cy="615553"/>
          </a:xfrm>
          <a:prstGeom prst="rect">
            <a:avLst/>
          </a:prstGeom>
          <a:noFill/>
        </p:spPr>
        <p:txBody>
          <a:bodyPr>
            <a:spAutoFit/>
          </a:bodyPr>
          <a:lstStyle/>
          <a:p>
            <a:pPr algn="ctr" eaLnBrk="1" fontAlgn="t" hangingPunct="1">
              <a:spcBef>
                <a:spcPts val="0"/>
              </a:spcBef>
              <a:spcAft>
                <a:spcPts val="0"/>
              </a:spcAft>
              <a:defRPr/>
            </a:pPr>
            <a:r>
              <a:rPr lang="es-CO" sz="1600" b="1" dirty="0">
                <a:solidFill>
                  <a:schemeClr val="accent1">
                    <a:lumMod val="50000"/>
                  </a:schemeClr>
                </a:solidFill>
                <a:latin typeface="Candara" panose="020E0502030303020204" pitchFamily="34" charset="0"/>
              </a:rPr>
              <a:t>Total PQR de febrero_18 a noviembre_24</a:t>
            </a:r>
            <a:endParaRPr lang="es-CO" sz="1600" dirty="0">
              <a:solidFill>
                <a:schemeClr val="accent1">
                  <a:lumMod val="50000"/>
                </a:schemeClr>
              </a:solidFill>
              <a:latin typeface="Candara" panose="020E0502030303020204" pitchFamily="34" charset="0"/>
            </a:endParaRPr>
          </a:p>
          <a:p>
            <a:pPr algn="ctr" eaLnBrk="1" fontAlgn="t" hangingPunct="1">
              <a:spcBef>
                <a:spcPts val="0"/>
              </a:spcBef>
              <a:spcAft>
                <a:spcPts val="0"/>
              </a:spcAft>
              <a:defRPr/>
            </a:pPr>
            <a:r>
              <a:rPr lang="es-CO" b="1" dirty="0">
                <a:solidFill>
                  <a:schemeClr val="accent1">
                    <a:lumMod val="50000"/>
                  </a:schemeClr>
                </a:solidFill>
                <a:latin typeface="Candara" panose="020E0502030303020204" pitchFamily="34" charset="0"/>
              </a:rPr>
              <a:t>1.619.810</a:t>
            </a:r>
          </a:p>
        </p:txBody>
      </p:sp>
      <p:sp>
        <p:nvSpPr>
          <p:cNvPr id="9" name="CuadroTexto 4">
            <a:extLst>
              <a:ext uri="{FF2B5EF4-FFF2-40B4-BE49-F238E27FC236}">
                <a16:creationId xmlns:a16="http://schemas.microsoft.com/office/drawing/2014/main" id="{C01F8C6E-4056-4606-90B2-BC93E10CD41D}"/>
              </a:ext>
            </a:extLst>
          </p:cNvPr>
          <p:cNvSpPr txBox="1">
            <a:spLocks noChangeArrowheads="1"/>
          </p:cNvSpPr>
          <p:nvPr/>
        </p:nvSpPr>
        <p:spPr bwMode="auto">
          <a:xfrm>
            <a:off x="-269875" y="6531769"/>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a:t>
            </a:r>
          </a:p>
        </p:txBody>
      </p:sp>
      <p:graphicFrame>
        <p:nvGraphicFramePr>
          <p:cNvPr id="3" name="Gráfico 2">
            <a:extLst>
              <a:ext uri="{FF2B5EF4-FFF2-40B4-BE49-F238E27FC236}">
                <a16:creationId xmlns:a16="http://schemas.microsoft.com/office/drawing/2014/main" id="{1302D306-2667-4ADC-B9A6-987EDAA90EAE}"/>
              </a:ext>
            </a:extLst>
          </p:cNvPr>
          <p:cNvGraphicFramePr>
            <a:graphicFrameLocks/>
          </p:cNvGraphicFramePr>
          <p:nvPr/>
        </p:nvGraphicFramePr>
        <p:xfrm>
          <a:off x="1918957" y="1596792"/>
          <a:ext cx="9062113" cy="4319027"/>
        </p:xfrm>
        <a:graphic>
          <a:graphicData uri="http://schemas.openxmlformats.org/drawingml/2006/chart">
            <c:chart xmlns:c="http://schemas.openxmlformats.org/drawingml/2006/chart" xmlns:r="http://schemas.openxmlformats.org/officeDocument/2006/relationships" r:id="rId3"/>
          </a:graphicData>
        </a:graphic>
      </p:graphicFrame>
      <p:pic>
        <p:nvPicPr>
          <p:cNvPr id="10" name="Imagen 12">
            <a:extLst>
              <a:ext uri="{FF2B5EF4-FFF2-40B4-BE49-F238E27FC236}">
                <a16:creationId xmlns:a16="http://schemas.microsoft.com/office/drawing/2014/main" id="{52DB3956-5F15-4E54-8D16-21D22249A86B}"/>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9617869" y="345313"/>
            <a:ext cx="1860550" cy="688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75459207"/>
      </p:ext>
    </p:extLst>
  </p:cSld>
  <p:clrMapOvr>
    <a:masterClrMapping/>
  </p:clrMapOvr>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Imagen 5">
            <a:extLst>
              <a:ext uri="{FF2B5EF4-FFF2-40B4-BE49-F238E27FC236}">
                <a16:creationId xmlns:a16="http://schemas.microsoft.com/office/drawing/2014/main" id="{4D0C0F16-B8DA-40F0-93E8-4A4BD0B348FE}"/>
              </a:ext>
            </a:extLst>
          </p:cNvPr>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874712" y="1500405"/>
            <a:ext cx="1279525" cy="1004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 name="Imagen 6">
            <a:extLst>
              <a:ext uri="{FF2B5EF4-FFF2-40B4-BE49-F238E27FC236}">
                <a16:creationId xmlns:a16="http://schemas.microsoft.com/office/drawing/2014/main" id="{70A81D72-8B3D-42AC-91B6-107AFA2A3E64}"/>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l="12659" t="17307" r="12910" b="19214"/>
          <a:stretch>
            <a:fillRect/>
          </a:stretch>
        </p:blipFill>
        <p:spPr bwMode="auto">
          <a:xfrm>
            <a:off x="2494507" y="1671731"/>
            <a:ext cx="1546225" cy="896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 name="Imagen 8">
            <a:extLst>
              <a:ext uri="{FF2B5EF4-FFF2-40B4-BE49-F238E27FC236}">
                <a16:creationId xmlns:a16="http://schemas.microsoft.com/office/drawing/2014/main" id="{4370D924-CA30-4B2E-A1F3-E8A217BFEDD1}"/>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6333175" y="2085319"/>
            <a:ext cx="1636713" cy="347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 name="Imagen 9">
            <a:extLst>
              <a:ext uri="{FF2B5EF4-FFF2-40B4-BE49-F238E27FC236}">
                <a16:creationId xmlns:a16="http://schemas.microsoft.com/office/drawing/2014/main" id="{FFFD8ACA-6ACD-4677-A69E-3F573449E641}"/>
              </a:ext>
            </a:extLst>
          </p:cNvPr>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8337943" y="1942179"/>
            <a:ext cx="135890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 name="CuadroTexto 9">
            <a:extLst>
              <a:ext uri="{FF2B5EF4-FFF2-40B4-BE49-F238E27FC236}">
                <a16:creationId xmlns:a16="http://schemas.microsoft.com/office/drawing/2014/main" id="{9A3CA45F-704F-4FE5-A3EA-EA96B6AE0FF7}"/>
              </a:ext>
            </a:extLst>
          </p:cNvPr>
          <p:cNvSpPr txBox="1"/>
          <p:nvPr/>
        </p:nvSpPr>
        <p:spPr>
          <a:xfrm>
            <a:off x="10126077" y="1931799"/>
            <a:ext cx="1547812" cy="523875"/>
          </a:xfrm>
          <a:prstGeom prst="rect">
            <a:avLst/>
          </a:prstGeom>
          <a:noFill/>
        </p:spPr>
        <p:txBody>
          <a:bodyPr>
            <a:spAutoFit/>
          </a:bodyPr>
          <a:lstStyle/>
          <a:p>
            <a:pPr algn="ctr" eaLnBrk="1" fontAlgn="auto" hangingPunct="1">
              <a:spcBef>
                <a:spcPts val="0"/>
              </a:spcBef>
              <a:spcAft>
                <a:spcPts val="0"/>
              </a:spcAft>
              <a:defRPr/>
            </a:pPr>
            <a:r>
              <a:rPr lang="es-CO" sz="2800" b="1" kern="0" cap="small" dirty="0">
                <a:solidFill>
                  <a:schemeClr val="accent1">
                    <a:lumMod val="50000"/>
                  </a:schemeClr>
                </a:solidFill>
                <a:latin typeface="Candara" panose="020E0502030303020204" pitchFamily="34" charset="0"/>
              </a:rPr>
              <a:t>TOTAL</a:t>
            </a:r>
            <a:endParaRPr lang="es-CO" sz="1400" dirty="0">
              <a:latin typeface="+mn-lt"/>
            </a:endParaRPr>
          </a:p>
        </p:txBody>
      </p:sp>
      <p:sp>
        <p:nvSpPr>
          <p:cNvPr id="11" name="CuadroTexto 10">
            <a:extLst>
              <a:ext uri="{FF2B5EF4-FFF2-40B4-BE49-F238E27FC236}">
                <a16:creationId xmlns:a16="http://schemas.microsoft.com/office/drawing/2014/main" id="{53F55569-99F4-4796-9B83-22DEB5A1FE8E}"/>
              </a:ext>
            </a:extLst>
          </p:cNvPr>
          <p:cNvSpPr txBox="1"/>
          <p:nvPr/>
        </p:nvSpPr>
        <p:spPr>
          <a:xfrm>
            <a:off x="1712118" y="391228"/>
            <a:ext cx="8709025" cy="862012"/>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marL="0" lvl="1" eaLnBrk="1" fontAlgn="auto" hangingPunct="1">
              <a:spcBef>
                <a:spcPts val="0"/>
              </a:spcBef>
              <a:spcAft>
                <a:spcPts val="0"/>
              </a:spcAft>
              <a:defRPr/>
            </a:pPr>
            <a:r>
              <a:rPr lang="es-CO" sz="3400" dirty="0">
                <a:solidFill>
                  <a:schemeClr val="accent1">
                    <a:lumMod val="50000"/>
                  </a:schemeClr>
                </a:solidFill>
              </a:rPr>
              <a:t>COMERCIAL Y FINANCIERO</a:t>
            </a:r>
          </a:p>
          <a:p>
            <a:pPr marL="0" lvl="1" eaLnBrk="1" fontAlgn="auto" hangingPunct="1">
              <a:spcBef>
                <a:spcPts val="0"/>
              </a:spcBef>
              <a:spcAft>
                <a:spcPts val="0"/>
              </a:spcAft>
              <a:defRPr/>
            </a:pPr>
            <a:r>
              <a:rPr lang="es-CO" sz="1600" b="0" dirty="0">
                <a:solidFill>
                  <a:schemeClr val="accent1">
                    <a:lumMod val="50000"/>
                  </a:schemeClr>
                </a:solidFill>
              </a:rPr>
              <a:t>PQR-solicitudes de escombros domiciliarios Febrero 2018 a Noviembre 2024</a:t>
            </a:r>
          </a:p>
        </p:txBody>
      </p:sp>
      <p:cxnSp>
        <p:nvCxnSpPr>
          <p:cNvPr id="12" name="Conector recto 11">
            <a:extLst>
              <a:ext uri="{FF2B5EF4-FFF2-40B4-BE49-F238E27FC236}">
                <a16:creationId xmlns:a16="http://schemas.microsoft.com/office/drawing/2014/main" id="{0BBAD00D-EED5-42F6-96E5-781E83D6F3E8}"/>
              </a:ext>
            </a:extLst>
          </p:cNvPr>
          <p:cNvCxnSpPr>
            <a:cxnSpLocks/>
          </p:cNvCxnSpPr>
          <p:nvPr/>
        </p:nvCxnSpPr>
        <p:spPr>
          <a:xfrm>
            <a:off x="88900" y="1284069"/>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3" name="Imagen 1">
            <a:extLst>
              <a:ext uri="{FF2B5EF4-FFF2-40B4-BE49-F238E27FC236}">
                <a16:creationId xmlns:a16="http://schemas.microsoft.com/office/drawing/2014/main" id="{4C01677D-0F19-468F-95D5-F3A64BF29CB1}"/>
              </a:ext>
            </a:extLst>
          </p:cNvPr>
          <p:cNvPicPr>
            <a:picLocks noChangeAspect="1" noChangeArrowheads="1"/>
          </p:cNvPicPr>
          <p:nvPr/>
        </p:nvPicPr>
        <p:blipFill>
          <a:blip r:embed="rId6" cstate="email">
            <a:extLst>
              <a:ext uri="{28A0092B-C50C-407E-A947-70E740481C1C}">
                <a14:useLocalDpi xmlns:a14="http://schemas.microsoft.com/office/drawing/2010/main"/>
              </a:ext>
            </a:extLst>
          </a:blip>
          <a:srcRect/>
          <a:stretch>
            <a:fillRect/>
          </a:stretch>
        </p:blipFill>
        <p:spPr bwMode="auto">
          <a:xfrm>
            <a:off x="595821" y="184023"/>
            <a:ext cx="965200" cy="898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 name="CuadroTexto 14">
            <a:extLst>
              <a:ext uri="{FF2B5EF4-FFF2-40B4-BE49-F238E27FC236}">
                <a16:creationId xmlns:a16="http://schemas.microsoft.com/office/drawing/2014/main" id="{FE0795EF-EBA3-45FC-9DE6-757512421C13}"/>
              </a:ext>
            </a:extLst>
          </p:cNvPr>
          <p:cNvSpPr txBox="1"/>
          <p:nvPr/>
        </p:nvSpPr>
        <p:spPr>
          <a:xfrm>
            <a:off x="8349952" y="6035885"/>
            <a:ext cx="3568699" cy="600164"/>
          </a:xfrm>
          <a:prstGeom prst="rect">
            <a:avLst/>
          </a:prstGeom>
          <a:noFill/>
        </p:spPr>
        <p:txBody>
          <a:bodyPr wrap="square">
            <a:spAutoFit/>
          </a:bodyPr>
          <a:lstStyle/>
          <a:p>
            <a:r>
              <a:rPr lang="es-ES" sz="1100" dirty="0"/>
              <a:t>*</a:t>
            </a:r>
            <a:r>
              <a:rPr lang="es-ES" sz="1100" cap="small" dirty="0">
                <a:solidFill>
                  <a:schemeClr val="accent1">
                    <a:lumMod val="50000"/>
                  </a:schemeClr>
                </a:solidFill>
                <a:latin typeface="Candara" panose="020E0502030303020204" pitchFamily="34" charset="0"/>
              </a:rPr>
              <a:t>Nota. Año 2018: Información desde febrero de 2018</a:t>
            </a:r>
          </a:p>
          <a:p>
            <a:r>
              <a:rPr lang="es-ES" sz="1100" cap="small" dirty="0">
                <a:solidFill>
                  <a:schemeClr val="accent1">
                    <a:lumMod val="50000"/>
                  </a:schemeClr>
                </a:solidFill>
                <a:latin typeface="Candara" panose="020E0502030303020204" pitchFamily="34" charset="0"/>
              </a:rPr>
              <a:t>              </a:t>
            </a:r>
          </a:p>
          <a:p>
            <a:r>
              <a:rPr lang="es-ES" sz="1100" cap="small" dirty="0">
                <a:solidFill>
                  <a:schemeClr val="accent1">
                    <a:lumMod val="50000"/>
                  </a:schemeClr>
                </a:solidFill>
                <a:latin typeface="Candara" panose="020E0502030303020204" pitchFamily="34" charset="0"/>
              </a:rPr>
              <a:t>          </a:t>
            </a:r>
          </a:p>
        </p:txBody>
      </p:sp>
      <p:sp>
        <p:nvSpPr>
          <p:cNvPr id="14" name="CuadroTexto 4">
            <a:extLst>
              <a:ext uri="{FF2B5EF4-FFF2-40B4-BE49-F238E27FC236}">
                <a16:creationId xmlns:a16="http://schemas.microsoft.com/office/drawing/2014/main" id="{AE2CC0DF-392E-40B7-B628-1AF7A7C4880F}"/>
              </a:ext>
            </a:extLst>
          </p:cNvPr>
          <p:cNvSpPr txBox="1">
            <a:spLocks noChangeArrowheads="1"/>
          </p:cNvSpPr>
          <p:nvPr/>
        </p:nvSpPr>
        <p:spPr bwMode="auto">
          <a:xfrm>
            <a:off x="-269875" y="6531769"/>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a:t>
            </a:r>
          </a:p>
        </p:txBody>
      </p:sp>
      <p:grpSp>
        <p:nvGrpSpPr>
          <p:cNvPr id="16" name="Grupo 15">
            <a:extLst>
              <a:ext uri="{FF2B5EF4-FFF2-40B4-BE49-F238E27FC236}">
                <a16:creationId xmlns:a16="http://schemas.microsoft.com/office/drawing/2014/main" id="{566B6812-B398-0851-7575-01F7878AA784}"/>
              </a:ext>
            </a:extLst>
          </p:cNvPr>
          <p:cNvGrpSpPr/>
          <p:nvPr/>
        </p:nvGrpSpPr>
        <p:grpSpPr>
          <a:xfrm>
            <a:off x="4558454" y="1579615"/>
            <a:ext cx="1077459" cy="989053"/>
            <a:chOff x="10562619" y="1423954"/>
            <a:chExt cx="1280250" cy="1299632"/>
          </a:xfrm>
        </p:grpSpPr>
        <p:pic>
          <p:nvPicPr>
            <p:cNvPr id="17" name="Picture 2">
              <a:extLst>
                <a:ext uri="{FF2B5EF4-FFF2-40B4-BE49-F238E27FC236}">
                  <a16:creationId xmlns:a16="http://schemas.microsoft.com/office/drawing/2014/main" id="{55EB3950-3DF9-C58D-80DD-DB9FC92A26D2}"/>
                </a:ext>
              </a:extLst>
            </p:cNvPr>
            <p:cNvPicPr>
              <a:picLocks noChangeAspect="1" noChangeArrowheads="1"/>
            </p:cNvPicPr>
            <p:nvPr/>
          </p:nvPicPr>
          <p:blipFill rotWithShape="1">
            <a:blip r:embed="rId7" cstate="email">
              <a:extLst>
                <a:ext uri="{28A0092B-C50C-407E-A947-70E740481C1C}">
                  <a14:useLocalDpi xmlns:a14="http://schemas.microsoft.com/office/drawing/2010/main"/>
                </a:ext>
              </a:extLst>
            </a:blip>
            <a:srcRect/>
            <a:stretch/>
          </p:blipFill>
          <p:spPr bwMode="auto">
            <a:xfrm>
              <a:off x="10627933" y="203488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 name="Picture 2">
              <a:extLst>
                <a:ext uri="{FF2B5EF4-FFF2-40B4-BE49-F238E27FC236}">
                  <a16:creationId xmlns:a16="http://schemas.microsoft.com/office/drawing/2014/main" id="{9F735F22-0617-9658-8CE3-FA8DA85A4C96}"/>
                </a:ext>
              </a:extLst>
            </p:cNvPr>
            <p:cNvPicPr>
              <a:picLocks noChangeAspect="1" noChangeArrowheads="1"/>
            </p:cNvPicPr>
            <p:nvPr/>
          </p:nvPicPr>
          <p:blipFill rotWithShape="1">
            <a:blip r:embed="rId8" cstate="email">
              <a:extLst>
                <a:ext uri="{28A0092B-C50C-407E-A947-70E740481C1C}">
                  <a14:useLocalDpi xmlns:a14="http://schemas.microsoft.com/office/drawing/2010/main"/>
                </a:ext>
              </a:extLst>
            </a:blip>
            <a:srcRect/>
            <a:stretch/>
          </p:blipFill>
          <p:spPr bwMode="auto">
            <a:xfrm>
              <a:off x="10562619" y="142395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aphicFrame>
        <p:nvGraphicFramePr>
          <p:cNvPr id="3" name="Tabla 2">
            <a:extLst>
              <a:ext uri="{FF2B5EF4-FFF2-40B4-BE49-F238E27FC236}">
                <a16:creationId xmlns:a16="http://schemas.microsoft.com/office/drawing/2014/main" id="{D4B47C17-D37C-E5B8-235B-0B5D38E74D8A}"/>
              </a:ext>
            </a:extLst>
          </p:cNvPr>
          <p:cNvGraphicFramePr>
            <a:graphicFrameLocks noGrp="1"/>
          </p:cNvGraphicFramePr>
          <p:nvPr/>
        </p:nvGraphicFramePr>
        <p:xfrm>
          <a:off x="595821" y="2721628"/>
          <a:ext cx="10881945" cy="3281184"/>
        </p:xfrm>
        <a:graphic>
          <a:graphicData uri="http://schemas.openxmlformats.org/drawingml/2006/table">
            <a:tbl>
              <a:tblPr/>
              <a:tblGrid>
                <a:gridCol w="780301">
                  <a:extLst>
                    <a:ext uri="{9D8B030D-6E8A-4147-A177-3AD203B41FA5}">
                      <a16:colId xmlns:a16="http://schemas.microsoft.com/office/drawing/2014/main" val="768118261"/>
                    </a:ext>
                  </a:extLst>
                </a:gridCol>
                <a:gridCol w="780301">
                  <a:extLst>
                    <a:ext uri="{9D8B030D-6E8A-4147-A177-3AD203B41FA5}">
                      <a16:colId xmlns:a16="http://schemas.microsoft.com/office/drawing/2014/main" val="880679823"/>
                    </a:ext>
                  </a:extLst>
                </a:gridCol>
                <a:gridCol w="273105">
                  <a:extLst>
                    <a:ext uri="{9D8B030D-6E8A-4147-A177-3AD203B41FA5}">
                      <a16:colId xmlns:a16="http://schemas.microsoft.com/office/drawing/2014/main" val="2841777341"/>
                    </a:ext>
                  </a:extLst>
                </a:gridCol>
                <a:gridCol w="780301">
                  <a:extLst>
                    <a:ext uri="{9D8B030D-6E8A-4147-A177-3AD203B41FA5}">
                      <a16:colId xmlns:a16="http://schemas.microsoft.com/office/drawing/2014/main" val="3760637953"/>
                    </a:ext>
                  </a:extLst>
                </a:gridCol>
                <a:gridCol w="780301">
                  <a:extLst>
                    <a:ext uri="{9D8B030D-6E8A-4147-A177-3AD203B41FA5}">
                      <a16:colId xmlns:a16="http://schemas.microsoft.com/office/drawing/2014/main" val="623745739"/>
                    </a:ext>
                  </a:extLst>
                </a:gridCol>
                <a:gridCol w="302366">
                  <a:extLst>
                    <a:ext uri="{9D8B030D-6E8A-4147-A177-3AD203B41FA5}">
                      <a16:colId xmlns:a16="http://schemas.microsoft.com/office/drawing/2014/main" val="3292091659"/>
                    </a:ext>
                  </a:extLst>
                </a:gridCol>
                <a:gridCol w="780301">
                  <a:extLst>
                    <a:ext uri="{9D8B030D-6E8A-4147-A177-3AD203B41FA5}">
                      <a16:colId xmlns:a16="http://schemas.microsoft.com/office/drawing/2014/main" val="2031685316"/>
                    </a:ext>
                  </a:extLst>
                </a:gridCol>
                <a:gridCol w="780301">
                  <a:extLst>
                    <a:ext uri="{9D8B030D-6E8A-4147-A177-3AD203B41FA5}">
                      <a16:colId xmlns:a16="http://schemas.microsoft.com/office/drawing/2014/main" val="3995110074"/>
                    </a:ext>
                  </a:extLst>
                </a:gridCol>
                <a:gridCol w="302366">
                  <a:extLst>
                    <a:ext uri="{9D8B030D-6E8A-4147-A177-3AD203B41FA5}">
                      <a16:colId xmlns:a16="http://schemas.microsoft.com/office/drawing/2014/main" val="2822936104"/>
                    </a:ext>
                  </a:extLst>
                </a:gridCol>
                <a:gridCol w="780301">
                  <a:extLst>
                    <a:ext uri="{9D8B030D-6E8A-4147-A177-3AD203B41FA5}">
                      <a16:colId xmlns:a16="http://schemas.microsoft.com/office/drawing/2014/main" val="777468320"/>
                    </a:ext>
                  </a:extLst>
                </a:gridCol>
                <a:gridCol w="780301">
                  <a:extLst>
                    <a:ext uri="{9D8B030D-6E8A-4147-A177-3AD203B41FA5}">
                      <a16:colId xmlns:a16="http://schemas.microsoft.com/office/drawing/2014/main" val="784883373"/>
                    </a:ext>
                  </a:extLst>
                </a:gridCol>
                <a:gridCol w="341382">
                  <a:extLst>
                    <a:ext uri="{9D8B030D-6E8A-4147-A177-3AD203B41FA5}">
                      <a16:colId xmlns:a16="http://schemas.microsoft.com/office/drawing/2014/main" val="815946498"/>
                    </a:ext>
                  </a:extLst>
                </a:gridCol>
                <a:gridCol w="780301">
                  <a:extLst>
                    <a:ext uri="{9D8B030D-6E8A-4147-A177-3AD203B41FA5}">
                      <a16:colId xmlns:a16="http://schemas.microsoft.com/office/drawing/2014/main" val="640927477"/>
                    </a:ext>
                  </a:extLst>
                </a:gridCol>
                <a:gridCol w="780301">
                  <a:extLst>
                    <a:ext uri="{9D8B030D-6E8A-4147-A177-3AD203B41FA5}">
                      <a16:colId xmlns:a16="http://schemas.microsoft.com/office/drawing/2014/main" val="1976628322"/>
                    </a:ext>
                  </a:extLst>
                </a:gridCol>
                <a:gridCol w="299114">
                  <a:extLst>
                    <a:ext uri="{9D8B030D-6E8A-4147-A177-3AD203B41FA5}">
                      <a16:colId xmlns:a16="http://schemas.microsoft.com/office/drawing/2014/main" val="628291097"/>
                    </a:ext>
                  </a:extLst>
                </a:gridCol>
                <a:gridCol w="780301">
                  <a:extLst>
                    <a:ext uri="{9D8B030D-6E8A-4147-A177-3AD203B41FA5}">
                      <a16:colId xmlns:a16="http://schemas.microsoft.com/office/drawing/2014/main" val="2856043145"/>
                    </a:ext>
                  </a:extLst>
                </a:gridCol>
                <a:gridCol w="780301">
                  <a:extLst>
                    <a:ext uri="{9D8B030D-6E8A-4147-A177-3AD203B41FA5}">
                      <a16:colId xmlns:a16="http://schemas.microsoft.com/office/drawing/2014/main" val="950687121"/>
                    </a:ext>
                  </a:extLst>
                </a:gridCol>
              </a:tblGrid>
              <a:tr h="374992">
                <a:tc>
                  <a:txBody>
                    <a:bodyPr/>
                    <a:lstStyle/>
                    <a:p>
                      <a:pPr algn="ctr" rtl="0" fontAlgn="ctr"/>
                      <a:r>
                        <a:rPr lang="es-CO" sz="1100" b="1" i="0" u="none" strike="noStrike" dirty="0">
                          <a:solidFill>
                            <a:srgbClr val="203864"/>
                          </a:solidFill>
                          <a:effectLst/>
                          <a:latin typeface="+mn-lt"/>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mn-lt"/>
                        </a:rPr>
                        <a:t>PQR</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b"/>
                      <a:endParaRPr lang="es-CO" sz="1100" b="0" i="0" u="none" strike="noStrike">
                        <a:solidFill>
                          <a:srgbClr val="000000"/>
                        </a:solidFill>
                        <a:effectLst/>
                        <a:latin typeface="+mn-lt"/>
                      </a:endParaRPr>
                    </a:p>
                  </a:txBody>
                  <a:tcPr marL="0" marR="0" marT="0"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mn-lt"/>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mn-lt"/>
                        </a:rPr>
                        <a:t>PQR</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b"/>
                      <a:endParaRPr lang="es-CO" sz="1100" b="0" i="0" u="none" strike="noStrike">
                        <a:solidFill>
                          <a:srgbClr val="000000"/>
                        </a:solidFill>
                        <a:effectLst/>
                        <a:latin typeface="+mn-lt"/>
                      </a:endParaRPr>
                    </a:p>
                  </a:txBody>
                  <a:tcPr marL="0" marR="0" marT="0"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mn-lt"/>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mn-lt"/>
                        </a:rPr>
                        <a:t>PQR</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b"/>
                      <a:endParaRPr lang="es-CO" sz="1100" b="0" i="0" u="none" strike="noStrike">
                        <a:solidFill>
                          <a:srgbClr val="000000"/>
                        </a:solidFill>
                        <a:effectLst/>
                        <a:latin typeface="+mn-lt"/>
                      </a:endParaRPr>
                    </a:p>
                  </a:txBody>
                  <a:tcPr marL="0" marR="0" marT="0"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mn-lt"/>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mn-lt"/>
                        </a:rPr>
                        <a:t>PQR</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b"/>
                      <a:endParaRPr lang="es-CO" sz="1100" b="0" i="0" u="none" strike="noStrike">
                        <a:solidFill>
                          <a:srgbClr val="000000"/>
                        </a:solidFill>
                        <a:effectLst/>
                        <a:latin typeface="+mn-lt"/>
                      </a:endParaRPr>
                    </a:p>
                  </a:txBody>
                  <a:tcPr marL="0" marR="0" marT="0"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mn-lt"/>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mn-lt"/>
                        </a:rPr>
                        <a:t>PQR</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b"/>
                      <a:endParaRPr lang="es-CO" sz="1100" b="0" i="0" u="none" strike="noStrike">
                        <a:solidFill>
                          <a:srgbClr val="000000"/>
                        </a:solidFill>
                        <a:effectLst/>
                        <a:latin typeface="+mn-lt"/>
                      </a:endParaRPr>
                    </a:p>
                  </a:txBody>
                  <a:tcPr marL="0" marR="0" marT="0"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mn-lt"/>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mn-lt"/>
                        </a:rPr>
                        <a:t>PQR</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1178146562"/>
                  </a:ext>
                </a:extLst>
              </a:tr>
              <a:tr h="363274">
                <a:tc>
                  <a:txBody>
                    <a:bodyPr/>
                    <a:lstStyle/>
                    <a:p>
                      <a:pPr algn="ctr" rtl="0" fontAlgn="ctr"/>
                      <a:r>
                        <a:rPr lang="es-CO" sz="1100" b="1" i="0" u="none" strike="noStrike">
                          <a:solidFill>
                            <a:srgbClr val="203864"/>
                          </a:solidFill>
                          <a:effectLst/>
                          <a:latin typeface="+mn-lt"/>
                        </a:rPr>
                        <a:t>2018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0" i="0" u="none" strike="noStrike">
                          <a:solidFill>
                            <a:srgbClr val="203864"/>
                          </a:solidFill>
                          <a:effectLst/>
                          <a:latin typeface="+mn-lt"/>
                        </a:rPr>
                        <a:t>8.460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1100" b="0" i="0" u="none" strike="noStrike">
                        <a:solidFill>
                          <a:srgbClr val="000000"/>
                        </a:solidFill>
                        <a:effectLst/>
                        <a:latin typeface="+mn-lt"/>
                      </a:endParaRPr>
                    </a:p>
                  </a:txBody>
                  <a:tcPr marL="0" marR="0" marT="0" marB="0" anchor="b">
                    <a:lnL>
                      <a:noFill/>
                    </a:lnL>
                    <a:lnR>
                      <a:noFill/>
                    </a:lnR>
                    <a:lnT>
                      <a:noFill/>
                    </a:lnT>
                    <a:lnB>
                      <a:noFill/>
                    </a:lnB>
                    <a:noFill/>
                  </a:tcPr>
                </a:tc>
                <a:tc>
                  <a:txBody>
                    <a:bodyPr/>
                    <a:lstStyle/>
                    <a:p>
                      <a:pPr algn="ctr" rtl="0" fontAlgn="ctr"/>
                      <a:r>
                        <a:rPr lang="es-CO" sz="1100" b="1" i="0" u="none" strike="noStrike" dirty="0">
                          <a:solidFill>
                            <a:srgbClr val="203864"/>
                          </a:solidFill>
                          <a:effectLst/>
                          <a:latin typeface="+mn-lt"/>
                        </a:rPr>
                        <a:t>2018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0" i="0" u="none" strike="noStrike">
                          <a:solidFill>
                            <a:srgbClr val="203864"/>
                          </a:solidFill>
                          <a:effectLst/>
                          <a:latin typeface="+mn-lt"/>
                        </a:rPr>
                        <a:t>12.067</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1100" b="0" i="0" u="none" strike="noStrike">
                        <a:solidFill>
                          <a:srgbClr val="000000"/>
                        </a:solidFill>
                        <a:effectLst/>
                        <a:latin typeface="+mn-lt"/>
                      </a:endParaRPr>
                    </a:p>
                  </a:txBody>
                  <a:tcPr marL="0" marR="0" marT="0"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mn-lt"/>
                        </a:rPr>
                        <a:t>2018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0" i="0" u="none" strike="noStrike">
                          <a:solidFill>
                            <a:srgbClr val="203864"/>
                          </a:solidFill>
                          <a:effectLst/>
                          <a:latin typeface="+mn-lt"/>
                        </a:rPr>
                        <a:t>11.253</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1100" b="0" i="0" u="none" strike="noStrike">
                        <a:solidFill>
                          <a:srgbClr val="000000"/>
                        </a:solidFill>
                        <a:effectLst/>
                        <a:latin typeface="+mn-lt"/>
                      </a:endParaRPr>
                    </a:p>
                  </a:txBody>
                  <a:tcPr marL="0" marR="0" marT="0"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mn-lt"/>
                        </a:rPr>
                        <a:t>2018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0" i="0" u="none" strike="noStrike">
                          <a:solidFill>
                            <a:srgbClr val="203864"/>
                          </a:solidFill>
                          <a:effectLst/>
                          <a:latin typeface="+mn-lt"/>
                        </a:rPr>
                        <a:t>10.086</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1100" b="0" i="0" u="none" strike="noStrike">
                        <a:solidFill>
                          <a:srgbClr val="000000"/>
                        </a:solidFill>
                        <a:effectLst/>
                        <a:latin typeface="+mn-lt"/>
                      </a:endParaRPr>
                    </a:p>
                  </a:txBody>
                  <a:tcPr marL="0" marR="0" marT="0"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mn-lt"/>
                        </a:rPr>
                        <a:t>2018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0" i="0" u="none" strike="noStrike">
                          <a:solidFill>
                            <a:srgbClr val="203864"/>
                          </a:solidFill>
                          <a:effectLst/>
                          <a:latin typeface="+mn-lt"/>
                        </a:rPr>
                        <a:t>4.531</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1100" b="0" i="0" u="none" strike="noStrike">
                        <a:solidFill>
                          <a:srgbClr val="000000"/>
                        </a:solidFill>
                        <a:effectLst/>
                        <a:latin typeface="+mn-lt"/>
                      </a:endParaRPr>
                    </a:p>
                  </a:txBody>
                  <a:tcPr marL="0" marR="0" marT="0"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mn-lt"/>
                        </a:rPr>
                        <a:t>2018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0" i="0" u="none" strike="noStrike">
                          <a:solidFill>
                            <a:srgbClr val="203864"/>
                          </a:solidFill>
                          <a:effectLst/>
                          <a:latin typeface="+mn-lt"/>
                        </a:rPr>
                        <a:t>46.397</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extLst>
                  <a:ext uri="{0D108BD9-81ED-4DB2-BD59-A6C34878D82A}">
                    <a16:rowId xmlns:a16="http://schemas.microsoft.com/office/drawing/2014/main" val="2059151534"/>
                  </a:ext>
                </a:extLst>
              </a:tr>
              <a:tr h="363274">
                <a:tc>
                  <a:txBody>
                    <a:bodyPr/>
                    <a:lstStyle/>
                    <a:p>
                      <a:pPr algn="ctr" rtl="0" fontAlgn="ctr"/>
                      <a:r>
                        <a:rPr lang="es-CO" sz="1100" b="1" i="0" u="none" strike="noStrike">
                          <a:solidFill>
                            <a:srgbClr val="203864"/>
                          </a:solidFill>
                          <a:effectLst/>
                          <a:latin typeface="+mn-lt"/>
                        </a:rPr>
                        <a:t>2019</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mn-lt"/>
                        </a:rPr>
                        <a:t>6.983</a:t>
                      </a:r>
                    </a:p>
                  </a:txBody>
                  <a:tcPr marL="0" marR="0" marT="0" marB="0" anchor="ctr">
                    <a:lnL>
                      <a:noFill/>
                    </a:lnL>
                    <a:lnR>
                      <a:noFill/>
                    </a:lnR>
                    <a:lnT>
                      <a:noFill/>
                    </a:lnT>
                    <a:lnB>
                      <a:noFill/>
                    </a:lnB>
                    <a:solidFill>
                      <a:srgbClr val="EBF1E9"/>
                    </a:solidFill>
                  </a:tcPr>
                </a:tc>
                <a:tc>
                  <a:txBody>
                    <a:bodyPr/>
                    <a:lstStyle/>
                    <a:p>
                      <a:pPr algn="l" fontAlgn="b"/>
                      <a:endParaRPr lang="es-CO" sz="1100" b="0" i="0" u="none" strike="noStrike">
                        <a:solidFill>
                          <a:srgbClr val="000000"/>
                        </a:solidFill>
                        <a:effectLst/>
                        <a:latin typeface="+mn-lt"/>
                      </a:endParaRPr>
                    </a:p>
                  </a:txBody>
                  <a:tcPr marL="0" marR="0" marT="0"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mn-lt"/>
                        </a:rPr>
                        <a:t>2019</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mn-lt"/>
                        </a:rPr>
                        <a:t>8.291</a:t>
                      </a:r>
                    </a:p>
                  </a:txBody>
                  <a:tcPr marL="0" marR="0" marT="0" marB="0" anchor="ctr">
                    <a:lnL>
                      <a:noFill/>
                    </a:lnL>
                    <a:lnR>
                      <a:noFill/>
                    </a:lnR>
                    <a:lnT>
                      <a:noFill/>
                    </a:lnT>
                    <a:lnB>
                      <a:noFill/>
                    </a:lnB>
                    <a:solidFill>
                      <a:srgbClr val="EBF1E9"/>
                    </a:solidFill>
                  </a:tcPr>
                </a:tc>
                <a:tc>
                  <a:txBody>
                    <a:bodyPr/>
                    <a:lstStyle/>
                    <a:p>
                      <a:pPr algn="l" fontAlgn="b"/>
                      <a:endParaRPr lang="es-CO" sz="1100" b="0" i="0" u="none" strike="noStrike">
                        <a:solidFill>
                          <a:srgbClr val="000000"/>
                        </a:solidFill>
                        <a:effectLst/>
                        <a:latin typeface="+mn-lt"/>
                      </a:endParaRPr>
                    </a:p>
                  </a:txBody>
                  <a:tcPr marL="0" marR="0" marT="0"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mn-lt"/>
                        </a:rPr>
                        <a:t>2019</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mn-lt"/>
                        </a:rPr>
                        <a:t>11.153</a:t>
                      </a:r>
                    </a:p>
                  </a:txBody>
                  <a:tcPr marL="0" marR="0" marT="0" marB="0" anchor="ctr">
                    <a:lnL>
                      <a:noFill/>
                    </a:lnL>
                    <a:lnR>
                      <a:noFill/>
                    </a:lnR>
                    <a:lnT>
                      <a:noFill/>
                    </a:lnT>
                    <a:lnB>
                      <a:noFill/>
                    </a:lnB>
                    <a:solidFill>
                      <a:srgbClr val="EBF1E9"/>
                    </a:solidFill>
                  </a:tcPr>
                </a:tc>
                <a:tc>
                  <a:txBody>
                    <a:bodyPr/>
                    <a:lstStyle/>
                    <a:p>
                      <a:pPr algn="l" fontAlgn="b"/>
                      <a:endParaRPr lang="es-CO" sz="1100" b="0" i="0" u="none" strike="noStrike">
                        <a:solidFill>
                          <a:srgbClr val="000000"/>
                        </a:solidFill>
                        <a:effectLst/>
                        <a:latin typeface="+mn-lt"/>
                      </a:endParaRPr>
                    </a:p>
                  </a:txBody>
                  <a:tcPr marL="0" marR="0" marT="0"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mn-lt"/>
                        </a:rPr>
                        <a:t>2019</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mn-lt"/>
                        </a:rPr>
                        <a:t>7.373</a:t>
                      </a:r>
                    </a:p>
                  </a:txBody>
                  <a:tcPr marL="0" marR="0" marT="0" marB="0" anchor="ctr">
                    <a:lnL>
                      <a:noFill/>
                    </a:lnL>
                    <a:lnR>
                      <a:noFill/>
                    </a:lnR>
                    <a:lnT>
                      <a:noFill/>
                    </a:lnT>
                    <a:lnB>
                      <a:noFill/>
                    </a:lnB>
                    <a:solidFill>
                      <a:srgbClr val="EBF1E9"/>
                    </a:solidFill>
                  </a:tcPr>
                </a:tc>
                <a:tc>
                  <a:txBody>
                    <a:bodyPr/>
                    <a:lstStyle/>
                    <a:p>
                      <a:pPr algn="l" fontAlgn="b"/>
                      <a:endParaRPr lang="es-CO" sz="1100" b="0" i="0" u="none" strike="noStrike">
                        <a:solidFill>
                          <a:srgbClr val="000000"/>
                        </a:solidFill>
                        <a:effectLst/>
                        <a:latin typeface="+mn-lt"/>
                      </a:endParaRPr>
                    </a:p>
                  </a:txBody>
                  <a:tcPr marL="0" marR="0" marT="0"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mn-lt"/>
                        </a:rPr>
                        <a:t>2019</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mn-lt"/>
                        </a:rPr>
                        <a:t>3.100</a:t>
                      </a:r>
                    </a:p>
                  </a:txBody>
                  <a:tcPr marL="0" marR="0" marT="0" marB="0" anchor="ctr">
                    <a:lnL>
                      <a:noFill/>
                    </a:lnL>
                    <a:lnR>
                      <a:noFill/>
                    </a:lnR>
                    <a:lnT>
                      <a:noFill/>
                    </a:lnT>
                    <a:lnB>
                      <a:noFill/>
                    </a:lnB>
                    <a:solidFill>
                      <a:srgbClr val="EBF1E9"/>
                    </a:solidFill>
                  </a:tcPr>
                </a:tc>
                <a:tc>
                  <a:txBody>
                    <a:bodyPr/>
                    <a:lstStyle/>
                    <a:p>
                      <a:pPr algn="l" fontAlgn="b"/>
                      <a:endParaRPr lang="es-CO" sz="1100" b="0" i="0" u="none" strike="noStrike">
                        <a:solidFill>
                          <a:srgbClr val="000000"/>
                        </a:solidFill>
                        <a:effectLst/>
                        <a:latin typeface="+mn-lt"/>
                      </a:endParaRPr>
                    </a:p>
                  </a:txBody>
                  <a:tcPr marL="0" marR="0" marT="0"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mn-lt"/>
                        </a:rPr>
                        <a:t>2019</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mn-lt"/>
                        </a:rPr>
                        <a:t>36.900</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3646654701"/>
                  </a:ext>
                </a:extLst>
              </a:tr>
              <a:tr h="363274">
                <a:tc>
                  <a:txBody>
                    <a:bodyPr/>
                    <a:lstStyle/>
                    <a:p>
                      <a:pPr algn="ctr" rtl="0" fontAlgn="ctr"/>
                      <a:r>
                        <a:rPr lang="es-CO" sz="1100" b="1" i="0" u="none" strike="noStrike">
                          <a:solidFill>
                            <a:srgbClr val="203864"/>
                          </a:solidFill>
                          <a:effectLst/>
                          <a:latin typeface="+mn-lt"/>
                        </a:rPr>
                        <a:t>2020</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mn-lt"/>
                        </a:rPr>
                        <a:t>4.426</a:t>
                      </a:r>
                    </a:p>
                  </a:txBody>
                  <a:tcPr marL="0" marR="0" marT="0" marB="0" anchor="ctr">
                    <a:lnL>
                      <a:noFill/>
                    </a:lnL>
                    <a:lnR>
                      <a:noFill/>
                    </a:lnR>
                    <a:lnT>
                      <a:noFill/>
                    </a:lnT>
                    <a:lnB>
                      <a:noFill/>
                    </a:lnB>
                    <a:solidFill>
                      <a:srgbClr val="EBF1E9"/>
                    </a:solidFill>
                  </a:tcPr>
                </a:tc>
                <a:tc>
                  <a:txBody>
                    <a:bodyPr/>
                    <a:lstStyle/>
                    <a:p>
                      <a:pPr algn="l" fontAlgn="b"/>
                      <a:endParaRPr lang="es-CO" sz="1100" b="0" i="0" u="none" strike="noStrike">
                        <a:solidFill>
                          <a:srgbClr val="000000"/>
                        </a:solidFill>
                        <a:effectLst/>
                        <a:latin typeface="+mn-lt"/>
                      </a:endParaRPr>
                    </a:p>
                  </a:txBody>
                  <a:tcPr marL="0" marR="0" marT="0"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mn-lt"/>
                        </a:rPr>
                        <a:t>2020</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mn-lt"/>
                        </a:rPr>
                        <a:t>5.457</a:t>
                      </a:r>
                    </a:p>
                  </a:txBody>
                  <a:tcPr marL="0" marR="0" marT="0" marB="0" anchor="ctr">
                    <a:lnL>
                      <a:noFill/>
                    </a:lnL>
                    <a:lnR>
                      <a:noFill/>
                    </a:lnR>
                    <a:lnT>
                      <a:noFill/>
                    </a:lnT>
                    <a:lnB>
                      <a:noFill/>
                    </a:lnB>
                    <a:solidFill>
                      <a:srgbClr val="EBF1E9"/>
                    </a:solidFill>
                  </a:tcPr>
                </a:tc>
                <a:tc>
                  <a:txBody>
                    <a:bodyPr/>
                    <a:lstStyle/>
                    <a:p>
                      <a:pPr algn="l" fontAlgn="b"/>
                      <a:endParaRPr lang="es-CO" sz="1100" b="0" i="0" u="none" strike="noStrike">
                        <a:solidFill>
                          <a:srgbClr val="000000"/>
                        </a:solidFill>
                        <a:effectLst/>
                        <a:latin typeface="+mn-lt"/>
                      </a:endParaRPr>
                    </a:p>
                  </a:txBody>
                  <a:tcPr marL="0" marR="0" marT="0"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mn-lt"/>
                        </a:rPr>
                        <a:t>2020</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mn-lt"/>
                        </a:rPr>
                        <a:t>5.886</a:t>
                      </a:r>
                    </a:p>
                  </a:txBody>
                  <a:tcPr marL="0" marR="0" marT="0" marB="0" anchor="ctr">
                    <a:lnL>
                      <a:noFill/>
                    </a:lnL>
                    <a:lnR>
                      <a:noFill/>
                    </a:lnR>
                    <a:lnT>
                      <a:noFill/>
                    </a:lnT>
                    <a:lnB>
                      <a:noFill/>
                    </a:lnB>
                    <a:solidFill>
                      <a:srgbClr val="EBF1E9"/>
                    </a:solidFill>
                  </a:tcPr>
                </a:tc>
                <a:tc>
                  <a:txBody>
                    <a:bodyPr/>
                    <a:lstStyle/>
                    <a:p>
                      <a:pPr algn="l" fontAlgn="b"/>
                      <a:endParaRPr lang="es-CO" sz="1100" b="0" i="0" u="none" strike="noStrike" dirty="0">
                        <a:solidFill>
                          <a:srgbClr val="000000"/>
                        </a:solidFill>
                        <a:effectLst/>
                        <a:latin typeface="+mn-lt"/>
                      </a:endParaRPr>
                    </a:p>
                  </a:txBody>
                  <a:tcPr marL="0" marR="0" marT="0"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mn-lt"/>
                        </a:rPr>
                        <a:t>2020</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mn-lt"/>
                        </a:rPr>
                        <a:t>3.790</a:t>
                      </a:r>
                    </a:p>
                  </a:txBody>
                  <a:tcPr marL="0" marR="0" marT="0" marB="0" anchor="ctr">
                    <a:lnL>
                      <a:noFill/>
                    </a:lnL>
                    <a:lnR>
                      <a:noFill/>
                    </a:lnR>
                    <a:lnT>
                      <a:noFill/>
                    </a:lnT>
                    <a:lnB>
                      <a:noFill/>
                    </a:lnB>
                    <a:solidFill>
                      <a:srgbClr val="EBF1E9"/>
                    </a:solidFill>
                  </a:tcPr>
                </a:tc>
                <a:tc>
                  <a:txBody>
                    <a:bodyPr/>
                    <a:lstStyle/>
                    <a:p>
                      <a:pPr algn="l" fontAlgn="b"/>
                      <a:endParaRPr lang="es-CO" sz="1100" b="0" i="0" u="none" strike="noStrike">
                        <a:solidFill>
                          <a:srgbClr val="000000"/>
                        </a:solidFill>
                        <a:effectLst/>
                        <a:latin typeface="+mn-lt"/>
                      </a:endParaRPr>
                    </a:p>
                  </a:txBody>
                  <a:tcPr marL="0" marR="0" marT="0"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mn-lt"/>
                        </a:rPr>
                        <a:t>2020</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mn-lt"/>
                        </a:rPr>
                        <a:t>1.843</a:t>
                      </a:r>
                    </a:p>
                  </a:txBody>
                  <a:tcPr marL="0" marR="0" marT="0" marB="0" anchor="ctr">
                    <a:lnL>
                      <a:noFill/>
                    </a:lnL>
                    <a:lnR>
                      <a:noFill/>
                    </a:lnR>
                    <a:lnT>
                      <a:noFill/>
                    </a:lnT>
                    <a:lnB>
                      <a:noFill/>
                    </a:lnB>
                    <a:solidFill>
                      <a:srgbClr val="EBF1E9"/>
                    </a:solidFill>
                  </a:tcPr>
                </a:tc>
                <a:tc>
                  <a:txBody>
                    <a:bodyPr/>
                    <a:lstStyle/>
                    <a:p>
                      <a:pPr algn="l" fontAlgn="b"/>
                      <a:endParaRPr lang="es-CO" sz="1100" b="0" i="0" u="none" strike="noStrike">
                        <a:solidFill>
                          <a:srgbClr val="000000"/>
                        </a:solidFill>
                        <a:effectLst/>
                        <a:latin typeface="+mn-lt"/>
                      </a:endParaRPr>
                    </a:p>
                  </a:txBody>
                  <a:tcPr marL="0" marR="0" marT="0"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mn-lt"/>
                        </a:rPr>
                        <a:t>2020</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mn-lt"/>
                        </a:rPr>
                        <a:t>21.402</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116856031"/>
                  </a:ext>
                </a:extLst>
              </a:tr>
              <a:tr h="363274">
                <a:tc>
                  <a:txBody>
                    <a:bodyPr/>
                    <a:lstStyle/>
                    <a:p>
                      <a:pPr algn="ctr" rtl="0" fontAlgn="ctr"/>
                      <a:r>
                        <a:rPr lang="es-CO" sz="1100" b="1" i="0" u="none" strike="noStrike">
                          <a:solidFill>
                            <a:srgbClr val="203864"/>
                          </a:solidFill>
                          <a:effectLst/>
                          <a:latin typeface="+mn-lt"/>
                        </a:rPr>
                        <a:t>2021</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mn-lt"/>
                        </a:rPr>
                        <a:t>3.227</a:t>
                      </a:r>
                    </a:p>
                  </a:txBody>
                  <a:tcPr marL="0" marR="0" marT="0" marB="0" anchor="ctr">
                    <a:lnL>
                      <a:noFill/>
                    </a:lnL>
                    <a:lnR>
                      <a:noFill/>
                    </a:lnR>
                    <a:lnT>
                      <a:noFill/>
                    </a:lnT>
                    <a:lnB>
                      <a:noFill/>
                    </a:lnB>
                    <a:solidFill>
                      <a:srgbClr val="EBF1E9"/>
                    </a:solidFill>
                  </a:tcPr>
                </a:tc>
                <a:tc>
                  <a:txBody>
                    <a:bodyPr/>
                    <a:lstStyle/>
                    <a:p>
                      <a:pPr algn="l" fontAlgn="b"/>
                      <a:endParaRPr lang="es-CO" sz="1100" b="0" i="0" u="none" strike="noStrike">
                        <a:solidFill>
                          <a:srgbClr val="000000"/>
                        </a:solidFill>
                        <a:effectLst/>
                        <a:latin typeface="+mn-lt"/>
                      </a:endParaRPr>
                    </a:p>
                  </a:txBody>
                  <a:tcPr marL="0" marR="0" marT="0"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mn-lt"/>
                        </a:rPr>
                        <a:t>2021</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mn-lt"/>
                        </a:rPr>
                        <a:t>4.839</a:t>
                      </a:r>
                    </a:p>
                  </a:txBody>
                  <a:tcPr marL="0" marR="0" marT="0" marB="0" anchor="ctr">
                    <a:lnL>
                      <a:noFill/>
                    </a:lnL>
                    <a:lnR>
                      <a:noFill/>
                    </a:lnR>
                    <a:lnT>
                      <a:noFill/>
                    </a:lnT>
                    <a:lnB>
                      <a:noFill/>
                    </a:lnB>
                    <a:solidFill>
                      <a:srgbClr val="EBF1E9"/>
                    </a:solidFill>
                  </a:tcPr>
                </a:tc>
                <a:tc>
                  <a:txBody>
                    <a:bodyPr/>
                    <a:lstStyle/>
                    <a:p>
                      <a:pPr algn="l" fontAlgn="b"/>
                      <a:endParaRPr lang="es-CO" sz="1100" b="0" i="0" u="none" strike="noStrike">
                        <a:solidFill>
                          <a:srgbClr val="000000"/>
                        </a:solidFill>
                        <a:effectLst/>
                        <a:latin typeface="+mn-lt"/>
                      </a:endParaRPr>
                    </a:p>
                  </a:txBody>
                  <a:tcPr marL="0" marR="0" marT="0"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mn-lt"/>
                        </a:rPr>
                        <a:t>2021</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mn-lt"/>
                        </a:rPr>
                        <a:t>4.838</a:t>
                      </a:r>
                    </a:p>
                  </a:txBody>
                  <a:tcPr marL="0" marR="0" marT="0" marB="0" anchor="ctr">
                    <a:lnL>
                      <a:noFill/>
                    </a:lnL>
                    <a:lnR>
                      <a:noFill/>
                    </a:lnR>
                    <a:lnT>
                      <a:noFill/>
                    </a:lnT>
                    <a:lnB>
                      <a:noFill/>
                    </a:lnB>
                    <a:solidFill>
                      <a:srgbClr val="EBF1E9"/>
                    </a:solidFill>
                  </a:tcPr>
                </a:tc>
                <a:tc>
                  <a:txBody>
                    <a:bodyPr/>
                    <a:lstStyle/>
                    <a:p>
                      <a:pPr algn="l" fontAlgn="b"/>
                      <a:endParaRPr lang="es-CO" sz="1100" b="0" i="0" u="none" strike="noStrike">
                        <a:solidFill>
                          <a:srgbClr val="000000"/>
                        </a:solidFill>
                        <a:effectLst/>
                        <a:latin typeface="+mn-lt"/>
                      </a:endParaRPr>
                    </a:p>
                  </a:txBody>
                  <a:tcPr marL="0" marR="0" marT="0"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mn-lt"/>
                        </a:rPr>
                        <a:t>2021</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mn-lt"/>
                        </a:rPr>
                        <a:t>2.374</a:t>
                      </a:r>
                    </a:p>
                  </a:txBody>
                  <a:tcPr marL="0" marR="0" marT="0" marB="0" anchor="ctr">
                    <a:lnL>
                      <a:noFill/>
                    </a:lnL>
                    <a:lnR>
                      <a:noFill/>
                    </a:lnR>
                    <a:lnT>
                      <a:noFill/>
                    </a:lnT>
                    <a:lnB>
                      <a:noFill/>
                    </a:lnB>
                    <a:solidFill>
                      <a:srgbClr val="EBF1E9"/>
                    </a:solidFill>
                  </a:tcPr>
                </a:tc>
                <a:tc>
                  <a:txBody>
                    <a:bodyPr/>
                    <a:lstStyle/>
                    <a:p>
                      <a:pPr algn="l" fontAlgn="b"/>
                      <a:endParaRPr lang="es-CO" sz="1100" b="0" i="0" u="none" strike="noStrike">
                        <a:solidFill>
                          <a:srgbClr val="000000"/>
                        </a:solidFill>
                        <a:effectLst/>
                        <a:latin typeface="+mn-lt"/>
                      </a:endParaRPr>
                    </a:p>
                  </a:txBody>
                  <a:tcPr marL="0" marR="0" marT="0"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mn-lt"/>
                        </a:rPr>
                        <a:t>2021</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mn-lt"/>
                        </a:rPr>
                        <a:t>1.634</a:t>
                      </a:r>
                    </a:p>
                  </a:txBody>
                  <a:tcPr marL="0" marR="0" marT="0" marB="0" anchor="ctr">
                    <a:lnL>
                      <a:noFill/>
                    </a:lnL>
                    <a:lnR>
                      <a:noFill/>
                    </a:lnR>
                    <a:lnT>
                      <a:noFill/>
                    </a:lnT>
                    <a:lnB>
                      <a:noFill/>
                    </a:lnB>
                    <a:solidFill>
                      <a:srgbClr val="EBF1E9"/>
                    </a:solidFill>
                  </a:tcPr>
                </a:tc>
                <a:tc>
                  <a:txBody>
                    <a:bodyPr/>
                    <a:lstStyle/>
                    <a:p>
                      <a:pPr algn="l" fontAlgn="b"/>
                      <a:endParaRPr lang="es-CO" sz="1100" b="0" i="0" u="none" strike="noStrike">
                        <a:solidFill>
                          <a:srgbClr val="000000"/>
                        </a:solidFill>
                        <a:effectLst/>
                        <a:latin typeface="+mn-lt"/>
                      </a:endParaRPr>
                    </a:p>
                  </a:txBody>
                  <a:tcPr marL="0" marR="0" marT="0"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mn-lt"/>
                        </a:rPr>
                        <a:t>2021</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mn-lt"/>
                        </a:rPr>
                        <a:t>16.912</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4236197261"/>
                  </a:ext>
                </a:extLst>
              </a:tr>
              <a:tr h="363274">
                <a:tc>
                  <a:txBody>
                    <a:bodyPr/>
                    <a:lstStyle/>
                    <a:p>
                      <a:pPr algn="ctr" rtl="0" fontAlgn="ctr"/>
                      <a:r>
                        <a:rPr lang="es-CO" sz="1100" b="1" i="0" u="none" strike="noStrike">
                          <a:solidFill>
                            <a:srgbClr val="203864"/>
                          </a:solidFill>
                          <a:effectLst/>
                          <a:latin typeface="+mn-lt"/>
                        </a:rPr>
                        <a:t>2022</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mn-lt"/>
                        </a:rPr>
                        <a:t>2.420</a:t>
                      </a:r>
                    </a:p>
                  </a:txBody>
                  <a:tcPr marL="0" marR="0" marT="0" marB="0" anchor="ctr">
                    <a:lnL>
                      <a:noFill/>
                    </a:lnL>
                    <a:lnR>
                      <a:noFill/>
                    </a:lnR>
                    <a:lnT>
                      <a:noFill/>
                    </a:lnT>
                    <a:lnB>
                      <a:noFill/>
                    </a:lnB>
                    <a:solidFill>
                      <a:srgbClr val="EBF1E9"/>
                    </a:solidFill>
                  </a:tcPr>
                </a:tc>
                <a:tc>
                  <a:txBody>
                    <a:bodyPr/>
                    <a:lstStyle/>
                    <a:p>
                      <a:pPr algn="l" fontAlgn="b"/>
                      <a:endParaRPr lang="es-CO" sz="1100" b="0" i="0" u="none" strike="noStrike">
                        <a:solidFill>
                          <a:srgbClr val="000000"/>
                        </a:solidFill>
                        <a:effectLst/>
                        <a:latin typeface="+mn-lt"/>
                      </a:endParaRPr>
                    </a:p>
                  </a:txBody>
                  <a:tcPr marL="0" marR="0" marT="0"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mn-lt"/>
                        </a:rPr>
                        <a:t>2022</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mn-lt"/>
                        </a:rPr>
                        <a:t>3.864</a:t>
                      </a:r>
                    </a:p>
                  </a:txBody>
                  <a:tcPr marL="0" marR="0" marT="0" marB="0" anchor="ctr">
                    <a:lnL>
                      <a:noFill/>
                    </a:lnL>
                    <a:lnR>
                      <a:noFill/>
                    </a:lnR>
                    <a:lnT>
                      <a:noFill/>
                    </a:lnT>
                    <a:lnB>
                      <a:noFill/>
                    </a:lnB>
                    <a:solidFill>
                      <a:srgbClr val="EBF1E9"/>
                    </a:solidFill>
                  </a:tcPr>
                </a:tc>
                <a:tc>
                  <a:txBody>
                    <a:bodyPr/>
                    <a:lstStyle/>
                    <a:p>
                      <a:pPr algn="l" fontAlgn="b"/>
                      <a:endParaRPr lang="es-CO" sz="1100" b="0" i="0" u="none" strike="noStrike">
                        <a:solidFill>
                          <a:srgbClr val="000000"/>
                        </a:solidFill>
                        <a:effectLst/>
                        <a:latin typeface="+mn-lt"/>
                      </a:endParaRPr>
                    </a:p>
                  </a:txBody>
                  <a:tcPr marL="0" marR="0" marT="0"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mn-lt"/>
                        </a:rPr>
                        <a:t>2022</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mn-lt"/>
                        </a:rPr>
                        <a:t>3.495</a:t>
                      </a:r>
                    </a:p>
                  </a:txBody>
                  <a:tcPr marL="0" marR="0" marT="0" marB="0" anchor="ctr">
                    <a:lnL>
                      <a:noFill/>
                    </a:lnL>
                    <a:lnR>
                      <a:noFill/>
                    </a:lnR>
                    <a:lnT>
                      <a:noFill/>
                    </a:lnT>
                    <a:lnB>
                      <a:noFill/>
                    </a:lnB>
                    <a:solidFill>
                      <a:srgbClr val="EBF1E9"/>
                    </a:solidFill>
                  </a:tcPr>
                </a:tc>
                <a:tc>
                  <a:txBody>
                    <a:bodyPr/>
                    <a:lstStyle/>
                    <a:p>
                      <a:pPr algn="l" fontAlgn="b"/>
                      <a:endParaRPr lang="es-CO" sz="1100" b="0" i="0" u="none" strike="noStrike">
                        <a:solidFill>
                          <a:srgbClr val="000000"/>
                        </a:solidFill>
                        <a:effectLst/>
                        <a:latin typeface="+mn-lt"/>
                      </a:endParaRPr>
                    </a:p>
                  </a:txBody>
                  <a:tcPr marL="0" marR="0" marT="0"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mn-lt"/>
                        </a:rPr>
                        <a:t>2022</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mn-lt"/>
                        </a:rPr>
                        <a:t>1.938</a:t>
                      </a:r>
                    </a:p>
                  </a:txBody>
                  <a:tcPr marL="0" marR="0" marT="0" marB="0" anchor="ctr">
                    <a:lnL>
                      <a:noFill/>
                    </a:lnL>
                    <a:lnR>
                      <a:noFill/>
                    </a:lnR>
                    <a:lnT>
                      <a:noFill/>
                    </a:lnT>
                    <a:lnB>
                      <a:noFill/>
                    </a:lnB>
                    <a:solidFill>
                      <a:srgbClr val="EBF1E9"/>
                    </a:solidFill>
                  </a:tcPr>
                </a:tc>
                <a:tc>
                  <a:txBody>
                    <a:bodyPr/>
                    <a:lstStyle/>
                    <a:p>
                      <a:pPr algn="l" fontAlgn="b"/>
                      <a:endParaRPr lang="es-CO" sz="1100" b="0" i="0" u="none" strike="noStrike">
                        <a:solidFill>
                          <a:srgbClr val="000000"/>
                        </a:solidFill>
                        <a:effectLst/>
                        <a:latin typeface="+mn-lt"/>
                      </a:endParaRPr>
                    </a:p>
                  </a:txBody>
                  <a:tcPr marL="0" marR="0" marT="0" marB="0" anchor="b">
                    <a:lnL>
                      <a:noFill/>
                    </a:lnL>
                    <a:lnR>
                      <a:noFill/>
                    </a:lnR>
                    <a:lnT>
                      <a:noFill/>
                    </a:lnT>
                    <a:lnB>
                      <a:noFill/>
                    </a:lnB>
                    <a:noFill/>
                  </a:tcPr>
                </a:tc>
                <a:tc>
                  <a:txBody>
                    <a:bodyPr/>
                    <a:lstStyle/>
                    <a:p>
                      <a:pPr algn="ctr" rtl="0" fontAlgn="ctr"/>
                      <a:r>
                        <a:rPr lang="es-CO" sz="1100" b="1" i="0" u="none" strike="noStrike" dirty="0">
                          <a:solidFill>
                            <a:srgbClr val="203864"/>
                          </a:solidFill>
                          <a:effectLst/>
                          <a:latin typeface="+mn-lt"/>
                        </a:rPr>
                        <a:t>2022</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mn-lt"/>
                        </a:rPr>
                        <a:t>1.289</a:t>
                      </a:r>
                    </a:p>
                  </a:txBody>
                  <a:tcPr marL="0" marR="0" marT="0" marB="0" anchor="ctr">
                    <a:lnL>
                      <a:noFill/>
                    </a:lnL>
                    <a:lnR>
                      <a:noFill/>
                    </a:lnR>
                    <a:lnT>
                      <a:noFill/>
                    </a:lnT>
                    <a:lnB>
                      <a:noFill/>
                    </a:lnB>
                    <a:solidFill>
                      <a:srgbClr val="EBF1E9"/>
                    </a:solidFill>
                  </a:tcPr>
                </a:tc>
                <a:tc>
                  <a:txBody>
                    <a:bodyPr/>
                    <a:lstStyle/>
                    <a:p>
                      <a:pPr algn="l" fontAlgn="b"/>
                      <a:endParaRPr lang="es-CO" sz="1100" b="0" i="0" u="none" strike="noStrike">
                        <a:solidFill>
                          <a:srgbClr val="000000"/>
                        </a:solidFill>
                        <a:effectLst/>
                        <a:latin typeface="+mn-lt"/>
                      </a:endParaRPr>
                    </a:p>
                  </a:txBody>
                  <a:tcPr marL="0" marR="0" marT="0"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mn-lt"/>
                        </a:rPr>
                        <a:t>2022</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mn-lt"/>
                        </a:rPr>
                        <a:t>13.006</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1266499823"/>
                  </a:ext>
                </a:extLst>
              </a:tr>
              <a:tr h="363274">
                <a:tc>
                  <a:txBody>
                    <a:bodyPr/>
                    <a:lstStyle/>
                    <a:p>
                      <a:pPr algn="ctr" rtl="0" fontAlgn="ctr"/>
                      <a:r>
                        <a:rPr lang="es-CO" sz="1100" b="1" i="0" u="none" strike="noStrike">
                          <a:solidFill>
                            <a:srgbClr val="203864"/>
                          </a:solidFill>
                          <a:effectLst/>
                          <a:latin typeface="+mn-lt"/>
                        </a:rPr>
                        <a:t>2023</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mn-lt"/>
                        </a:rPr>
                        <a:t>2.762</a:t>
                      </a:r>
                    </a:p>
                  </a:txBody>
                  <a:tcPr marL="0" marR="0" marT="0" marB="0" anchor="ctr">
                    <a:lnL>
                      <a:noFill/>
                    </a:lnL>
                    <a:lnR>
                      <a:noFill/>
                    </a:lnR>
                    <a:lnT>
                      <a:noFill/>
                    </a:lnT>
                    <a:lnB>
                      <a:noFill/>
                    </a:lnB>
                    <a:solidFill>
                      <a:srgbClr val="EBF1E9"/>
                    </a:solidFill>
                  </a:tcPr>
                </a:tc>
                <a:tc>
                  <a:txBody>
                    <a:bodyPr/>
                    <a:lstStyle/>
                    <a:p>
                      <a:pPr algn="l" fontAlgn="b"/>
                      <a:endParaRPr lang="es-CO" sz="1100" b="0" i="0" u="none" strike="noStrike">
                        <a:solidFill>
                          <a:srgbClr val="000000"/>
                        </a:solidFill>
                        <a:effectLst/>
                        <a:latin typeface="+mn-lt"/>
                      </a:endParaRPr>
                    </a:p>
                  </a:txBody>
                  <a:tcPr marL="0" marR="0" marT="0"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mn-lt"/>
                        </a:rPr>
                        <a:t>2023</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mn-lt"/>
                        </a:rPr>
                        <a:t>3.805</a:t>
                      </a:r>
                    </a:p>
                  </a:txBody>
                  <a:tcPr marL="0" marR="0" marT="0" marB="0" anchor="ctr">
                    <a:lnL>
                      <a:noFill/>
                    </a:lnL>
                    <a:lnR>
                      <a:noFill/>
                    </a:lnR>
                    <a:lnT>
                      <a:noFill/>
                    </a:lnT>
                    <a:lnB>
                      <a:noFill/>
                    </a:lnB>
                    <a:solidFill>
                      <a:srgbClr val="EBF1E9"/>
                    </a:solidFill>
                  </a:tcPr>
                </a:tc>
                <a:tc>
                  <a:txBody>
                    <a:bodyPr/>
                    <a:lstStyle/>
                    <a:p>
                      <a:pPr algn="l" fontAlgn="b"/>
                      <a:endParaRPr lang="es-CO" sz="1100" b="0" i="0" u="none" strike="noStrike">
                        <a:solidFill>
                          <a:srgbClr val="000000"/>
                        </a:solidFill>
                        <a:effectLst/>
                        <a:latin typeface="+mn-lt"/>
                      </a:endParaRPr>
                    </a:p>
                  </a:txBody>
                  <a:tcPr marL="0" marR="0" marT="0"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mn-lt"/>
                        </a:rPr>
                        <a:t>2023</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mn-lt"/>
                        </a:rPr>
                        <a:t>3.174</a:t>
                      </a:r>
                    </a:p>
                  </a:txBody>
                  <a:tcPr marL="0" marR="0" marT="0" marB="0" anchor="ctr">
                    <a:lnL>
                      <a:noFill/>
                    </a:lnL>
                    <a:lnR>
                      <a:noFill/>
                    </a:lnR>
                    <a:lnT>
                      <a:noFill/>
                    </a:lnT>
                    <a:lnB>
                      <a:noFill/>
                    </a:lnB>
                    <a:solidFill>
                      <a:srgbClr val="EBF1E9"/>
                    </a:solidFill>
                  </a:tcPr>
                </a:tc>
                <a:tc>
                  <a:txBody>
                    <a:bodyPr/>
                    <a:lstStyle/>
                    <a:p>
                      <a:pPr algn="l" fontAlgn="b"/>
                      <a:endParaRPr lang="es-CO" sz="1100" b="0" i="0" u="none" strike="noStrike">
                        <a:solidFill>
                          <a:srgbClr val="000000"/>
                        </a:solidFill>
                        <a:effectLst/>
                        <a:latin typeface="+mn-lt"/>
                      </a:endParaRPr>
                    </a:p>
                  </a:txBody>
                  <a:tcPr marL="0" marR="0" marT="0"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mn-lt"/>
                        </a:rPr>
                        <a:t>2023</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mn-lt"/>
                        </a:rPr>
                        <a:t>1.846</a:t>
                      </a:r>
                    </a:p>
                  </a:txBody>
                  <a:tcPr marL="0" marR="0" marT="0" marB="0" anchor="ctr">
                    <a:lnL>
                      <a:noFill/>
                    </a:lnL>
                    <a:lnR>
                      <a:noFill/>
                    </a:lnR>
                    <a:lnT>
                      <a:noFill/>
                    </a:lnT>
                    <a:lnB>
                      <a:noFill/>
                    </a:lnB>
                    <a:solidFill>
                      <a:srgbClr val="EBF1E9"/>
                    </a:solidFill>
                  </a:tcPr>
                </a:tc>
                <a:tc>
                  <a:txBody>
                    <a:bodyPr/>
                    <a:lstStyle/>
                    <a:p>
                      <a:pPr algn="l" fontAlgn="b"/>
                      <a:endParaRPr lang="es-CO" sz="1100" b="0" i="0" u="none" strike="noStrike">
                        <a:solidFill>
                          <a:srgbClr val="000000"/>
                        </a:solidFill>
                        <a:effectLst/>
                        <a:latin typeface="+mn-lt"/>
                      </a:endParaRPr>
                    </a:p>
                  </a:txBody>
                  <a:tcPr marL="0" marR="0" marT="0"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mn-lt"/>
                        </a:rPr>
                        <a:t>2023</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mn-lt"/>
                        </a:rPr>
                        <a:t>1.243</a:t>
                      </a:r>
                    </a:p>
                  </a:txBody>
                  <a:tcPr marL="0" marR="0" marT="0" marB="0" anchor="ctr">
                    <a:lnL>
                      <a:noFill/>
                    </a:lnL>
                    <a:lnR>
                      <a:noFill/>
                    </a:lnR>
                    <a:lnT>
                      <a:noFill/>
                    </a:lnT>
                    <a:lnB>
                      <a:noFill/>
                    </a:lnB>
                    <a:solidFill>
                      <a:srgbClr val="EBF1E9"/>
                    </a:solidFill>
                  </a:tcPr>
                </a:tc>
                <a:tc>
                  <a:txBody>
                    <a:bodyPr/>
                    <a:lstStyle/>
                    <a:p>
                      <a:pPr algn="l" fontAlgn="b"/>
                      <a:endParaRPr lang="es-CO" sz="1100" b="0" i="0" u="none" strike="noStrike" dirty="0">
                        <a:solidFill>
                          <a:srgbClr val="000000"/>
                        </a:solidFill>
                        <a:effectLst/>
                        <a:latin typeface="+mn-lt"/>
                      </a:endParaRPr>
                    </a:p>
                  </a:txBody>
                  <a:tcPr marL="0" marR="0" marT="0"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mn-lt"/>
                        </a:rPr>
                        <a:t>2023</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mn-lt"/>
                        </a:rPr>
                        <a:t>12.830</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2058082817"/>
                  </a:ext>
                </a:extLst>
              </a:tr>
              <a:tr h="363274">
                <a:tc>
                  <a:txBody>
                    <a:bodyPr/>
                    <a:lstStyle/>
                    <a:p>
                      <a:pPr algn="ctr" rtl="0" fontAlgn="ctr"/>
                      <a:r>
                        <a:rPr lang="es-CO" sz="1200" b="1" i="0" u="none" strike="noStrike" dirty="0">
                          <a:solidFill>
                            <a:srgbClr val="203864"/>
                          </a:solidFill>
                          <a:effectLst/>
                          <a:latin typeface="+mn-lt"/>
                        </a:rPr>
                        <a:t>2024</a:t>
                      </a:r>
                    </a:p>
                  </a:txBody>
                  <a:tcPr marL="0" marR="0" marT="0" marB="0" anchor="ctr">
                    <a:lnL>
                      <a:noFill/>
                    </a:lnL>
                    <a:lnR>
                      <a:noFill/>
                    </a:lnR>
                    <a:lnT>
                      <a:noFill/>
                    </a:lnT>
                    <a:lnB>
                      <a:noFill/>
                    </a:lnB>
                    <a:noFill/>
                  </a:tcPr>
                </a:tc>
                <a:tc>
                  <a:txBody>
                    <a:bodyPr/>
                    <a:lstStyle/>
                    <a:p>
                      <a:pPr algn="ctr" rtl="0" fontAlgn="ctr"/>
                      <a:r>
                        <a:rPr lang="es-CO" sz="1200" b="0" i="0" u="none" strike="noStrike" dirty="0">
                          <a:solidFill>
                            <a:srgbClr val="203864"/>
                          </a:solidFill>
                          <a:effectLst/>
                          <a:latin typeface="+mn-lt"/>
                        </a:rPr>
                        <a:t>2.109</a:t>
                      </a:r>
                    </a:p>
                  </a:txBody>
                  <a:tcPr marL="0" marR="0" marT="0"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mn-lt"/>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mn-lt"/>
                        </a:rPr>
                        <a:t>2024</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mn-lt"/>
                        </a:rPr>
                        <a:t>3.426</a:t>
                      </a:r>
                    </a:p>
                  </a:txBody>
                  <a:tcPr marL="0" marR="0" marT="0" marB="0" anchor="ctr">
                    <a:lnL>
                      <a:noFill/>
                    </a:lnL>
                    <a:lnR>
                      <a:noFill/>
                    </a:lnR>
                    <a:lnT>
                      <a:noFill/>
                    </a:lnT>
                    <a:lnB>
                      <a:noFill/>
                    </a:lnB>
                    <a:solidFill>
                      <a:srgbClr val="EBF1E9"/>
                    </a:solidFill>
                  </a:tcPr>
                </a:tc>
                <a:tc>
                  <a:txBody>
                    <a:bodyPr/>
                    <a:lstStyle/>
                    <a:p>
                      <a:pPr algn="l" fontAlgn="b"/>
                      <a:endParaRPr lang="es-CO" sz="1200" b="0" i="0" u="none" strike="noStrike" dirty="0">
                        <a:solidFill>
                          <a:srgbClr val="000000"/>
                        </a:solidFill>
                        <a:effectLst/>
                        <a:latin typeface="+mn-lt"/>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mn-lt"/>
                        </a:rPr>
                        <a:t>2024</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mn-lt"/>
                        </a:rPr>
                        <a:t>3.366</a:t>
                      </a:r>
                    </a:p>
                  </a:txBody>
                  <a:tcPr marL="0" marR="0" marT="0"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mn-lt"/>
                      </a:endParaRPr>
                    </a:p>
                  </a:txBody>
                  <a:tcPr marL="0" marR="0" marT="0" marB="0" anchor="b">
                    <a:lnL>
                      <a:noFill/>
                    </a:lnL>
                    <a:lnR>
                      <a:noFill/>
                    </a:lnR>
                    <a:lnT>
                      <a:noFill/>
                    </a:lnT>
                    <a:lnB>
                      <a:noFill/>
                    </a:lnB>
                    <a:noFill/>
                  </a:tcPr>
                </a:tc>
                <a:tc>
                  <a:txBody>
                    <a:bodyPr/>
                    <a:lstStyle/>
                    <a:p>
                      <a:pPr algn="ctr" rtl="0" fontAlgn="ctr"/>
                      <a:r>
                        <a:rPr lang="es-CO" sz="1200" b="1" i="0" u="none" strike="noStrike" dirty="0">
                          <a:solidFill>
                            <a:srgbClr val="203864"/>
                          </a:solidFill>
                          <a:effectLst/>
                          <a:latin typeface="+mn-lt"/>
                        </a:rPr>
                        <a:t>2024</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mn-lt"/>
                        </a:rPr>
                        <a:t>1.585</a:t>
                      </a:r>
                    </a:p>
                  </a:txBody>
                  <a:tcPr marL="0" marR="0" marT="0"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mn-lt"/>
                      </a:endParaRPr>
                    </a:p>
                  </a:txBody>
                  <a:tcPr marL="0" marR="0" marT="0" marB="0" anchor="b">
                    <a:lnL>
                      <a:noFill/>
                    </a:lnL>
                    <a:lnR>
                      <a:noFill/>
                    </a:lnR>
                    <a:lnT>
                      <a:noFill/>
                    </a:lnT>
                    <a:lnB>
                      <a:noFill/>
                    </a:lnB>
                    <a:noFill/>
                  </a:tcPr>
                </a:tc>
                <a:tc>
                  <a:txBody>
                    <a:bodyPr/>
                    <a:lstStyle/>
                    <a:p>
                      <a:pPr algn="ctr" rtl="0" fontAlgn="ctr"/>
                      <a:r>
                        <a:rPr lang="es-CO" sz="1200" b="1" i="0" u="none" strike="noStrike" dirty="0">
                          <a:solidFill>
                            <a:srgbClr val="203864"/>
                          </a:solidFill>
                          <a:effectLst/>
                          <a:latin typeface="+mn-lt"/>
                        </a:rPr>
                        <a:t>2024</a:t>
                      </a:r>
                    </a:p>
                  </a:txBody>
                  <a:tcPr marL="0" marR="0" marT="0" marB="0" anchor="ctr">
                    <a:lnL>
                      <a:noFill/>
                    </a:lnL>
                    <a:lnR>
                      <a:noFill/>
                    </a:lnR>
                    <a:lnT>
                      <a:noFill/>
                    </a:lnT>
                    <a:lnB>
                      <a:noFill/>
                    </a:lnB>
                    <a:noFill/>
                  </a:tcPr>
                </a:tc>
                <a:tc>
                  <a:txBody>
                    <a:bodyPr/>
                    <a:lstStyle/>
                    <a:p>
                      <a:pPr algn="ctr" rtl="0" fontAlgn="ctr"/>
                      <a:r>
                        <a:rPr lang="es-CO" sz="1200" b="0" i="0" u="none" strike="noStrike" dirty="0">
                          <a:solidFill>
                            <a:srgbClr val="203864"/>
                          </a:solidFill>
                          <a:effectLst/>
                          <a:latin typeface="+mn-lt"/>
                        </a:rPr>
                        <a:t>1.100</a:t>
                      </a:r>
                    </a:p>
                  </a:txBody>
                  <a:tcPr marL="0" marR="0" marT="0" marB="0" anchor="ctr">
                    <a:lnL>
                      <a:noFill/>
                    </a:lnL>
                    <a:lnR>
                      <a:noFill/>
                    </a:lnR>
                    <a:lnT>
                      <a:noFill/>
                    </a:lnT>
                    <a:lnB>
                      <a:noFill/>
                    </a:lnB>
                    <a:solidFill>
                      <a:srgbClr val="EBF1E9"/>
                    </a:solidFill>
                  </a:tcPr>
                </a:tc>
                <a:tc>
                  <a:txBody>
                    <a:bodyPr/>
                    <a:lstStyle/>
                    <a:p>
                      <a:pPr algn="l" fontAlgn="b"/>
                      <a:endParaRPr lang="es-CO" sz="1200" b="0" i="0" u="none" strike="noStrike" dirty="0">
                        <a:solidFill>
                          <a:srgbClr val="000000"/>
                        </a:solidFill>
                        <a:effectLst/>
                        <a:latin typeface="+mn-lt"/>
                      </a:endParaRPr>
                    </a:p>
                  </a:txBody>
                  <a:tcPr marL="0" marR="0" marT="0" marB="0" anchor="b">
                    <a:lnL>
                      <a:noFill/>
                    </a:lnL>
                    <a:lnR>
                      <a:noFill/>
                    </a:lnR>
                    <a:lnT>
                      <a:noFill/>
                    </a:lnT>
                    <a:lnB>
                      <a:noFill/>
                    </a:lnB>
                    <a:noFill/>
                  </a:tcPr>
                </a:tc>
                <a:tc>
                  <a:txBody>
                    <a:bodyPr/>
                    <a:lstStyle/>
                    <a:p>
                      <a:pPr algn="ctr" rtl="0" fontAlgn="ctr"/>
                      <a:r>
                        <a:rPr lang="es-CO" sz="1200" b="1" i="0" u="none" strike="noStrike" dirty="0">
                          <a:solidFill>
                            <a:srgbClr val="203864"/>
                          </a:solidFill>
                          <a:effectLst/>
                          <a:latin typeface="+mn-lt"/>
                        </a:rPr>
                        <a:t>2024</a:t>
                      </a:r>
                    </a:p>
                  </a:txBody>
                  <a:tcPr marL="0" marR="0" marT="0" marB="0" anchor="ctr">
                    <a:lnL>
                      <a:noFill/>
                    </a:lnL>
                    <a:lnR>
                      <a:noFill/>
                    </a:lnR>
                    <a:lnT>
                      <a:noFill/>
                    </a:lnT>
                    <a:lnB>
                      <a:noFill/>
                    </a:lnB>
                    <a:noFill/>
                  </a:tcPr>
                </a:tc>
                <a:tc>
                  <a:txBody>
                    <a:bodyPr/>
                    <a:lstStyle/>
                    <a:p>
                      <a:pPr algn="ctr" rtl="0" fontAlgn="ctr"/>
                      <a:r>
                        <a:rPr lang="es-CO" sz="1200" b="0" i="0" u="none" strike="noStrike" dirty="0">
                          <a:solidFill>
                            <a:srgbClr val="203864"/>
                          </a:solidFill>
                          <a:effectLst/>
                          <a:latin typeface="+mn-lt"/>
                        </a:rPr>
                        <a:t>11.586</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2714732048"/>
                  </a:ext>
                </a:extLst>
              </a:tr>
              <a:tr h="363274">
                <a:tc>
                  <a:txBody>
                    <a:bodyPr/>
                    <a:lstStyle/>
                    <a:p>
                      <a:pPr algn="ctr" rtl="0" fontAlgn="ctr"/>
                      <a:r>
                        <a:rPr lang="es-CO" sz="1100" b="1" i="0" u="none" strike="noStrike" dirty="0">
                          <a:solidFill>
                            <a:srgbClr val="203864"/>
                          </a:solidFill>
                          <a:effectLst/>
                          <a:latin typeface="+mn-lt"/>
                        </a:rPr>
                        <a:t>Total</a:t>
                      </a:r>
                    </a:p>
                  </a:txBody>
                  <a:tcPr marL="0" marR="0" marT="0" marB="0" anchor="ctr">
                    <a:lnL>
                      <a:noFill/>
                    </a:lnL>
                    <a:lnR>
                      <a:noFill/>
                    </a:lnR>
                    <a:lnT>
                      <a:noFill/>
                    </a:lnT>
                    <a:lnB>
                      <a:noFill/>
                    </a:lnB>
                    <a:noFill/>
                  </a:tcPr>
                </a:tc>
                <a:tc>
                  <a:txBody>
                    <a:bodyPr/>
                    <a:lstStyle/>
                    <a:p>
                      <a:pPr algn="ctr" rtl="0" fontAlgn="ctr"/>
                      <a:r>
                        <a:rPr lang="es-CO" sz="1100" b="0" i="0" u="none" strike="noStrike" dirty="0">
                          <a:solidFill>
                            <a:srgbClr val="203864"/>
                          </a:solidFill>
                          <a:effectLst/>
                          <a:latin typeface="+mn-lt"/>
                        </a:rPr>
                        <a:t>30.387</a:t>
                      </a:r>
                    </a:p>
                  </a:txBody>
                  <a:tcPr marL="0" marR="0" marT="0" marB="0" anchor="ctr">
                    <a:lnL>
                      <a:noFill/>
                    </a:lnL>
                    <a:lnR>
                      <a:noFill/>
                    </a:lnR>
                    <a:lnT>
                      <a:noFill/>
                    </a:lnT>
                    <a:lnB>
                      <a:noFill/>
                    </a:lnB>
                    <a:solidFill>
                      <a:srgbClr val="EBF1E9"/>
                    </a:solidFill>
                  </a:tcPr>
                </a:tc>
                <a:tc>
                  <a:txBody>
                    <a:bodyPr/>
                    <a:lstStyle/>
                    <a:p>
                      <a:pPr algn="l" fontAlgn="b"/>
                      <a:endParaRPr lang="es-CO" sz="1100" b="0" i="0" u="none" strike="noStrike">
                        <a:solidFill>
                          <a:srgbClr val="000000"/>
                        </a:solidFill>
                        <a:effectLst/>
                        <a:latin typeface="+mn-lt"/>
                      </a:endParaRPr>
                    </a:p>
                  </a:txBody>
                  <a:tcPr marL="0" marR="0" marT="0" marB="0" anchor="b">
                    <a:lnL>
                      <a:noFill/>
                    </a:lnL>
                    <a:lnR>
                      <a:noFill/>
                    </a:lnR>
                    <a:lnT>
                      <a:noFill/>
                    </a:lnT>
                    <a:lnB>
                      <a:noFill/>
                    </a:lnB>
                    <a:noFill/>
                  </a:tcPr>
                </a:tc>
                <a:tc>
                  <a:txBody>
                    <a:bodyPr/>
                    <a:lstStyle/>
                    <a:p>
                      <a:pPr algn="ctr" rtl="0" fontAlgn="ctr"/>
                      <a:r>
                        <a:rPr lang="es-CO" sz="1100" b="1" i="0" u="none" strike="noStrike" dirty="0">
                          <a:solidFill>
                            <a:srgbClr val="203864"/>
                          </a:solidFill>
                          <a:effectLst/>
                          <a:latin typeface="+mn-lt"/>
                        </a:rPr>
                        <a:t>Total</a:t>
                      </a:r>
                    </a:p>
                  </a:txBody>
                  <a:tcPr marL="0" marR="0" marT="0" marB="0" anchor="ctr">
                    <a:lnL>
                      <a:noFill/>
                    </a:lnL>
                    <a:lnR>
                      <a:noFill/>
                    </a:lnR>
                    <a:lnT>
                      <a:noFill/>
                    </a:lnT>
                    <a:lnB>
                      <a:noFill/>
                    </a:lnB>
                    <a:noFill/>
                  </a:tcPr>
                </a:tc>
                <a:tc>
                  <a:txBody>
                    <a:bodyPr/>
                    <a:lstStyle/>
                    <a:p>
                      <a:pPr algn="ctr" rtl="0" fontAlgn="ctr"/>
                      <a:r>
                        <a:rPr lang="es-CO" sz="1100" b="0" i="0" u="none" strike="noStrike" dirty="0">
                          <a:solidFill>
                            <a:srgbClr val="203864"/>
                          </a:solidFill>
                          <a:effectLst/>
                          <a:latin typeface="+mn-lt"/>
                        </a:rPr>
                        <a:t>41.749</a:t>
                      </a:r>
                    </a:p>
                  </a:txBody>
                  <a:tcPr marL="0" marR="0" marT="0" marB="0" anchor="ctr">
                    <a:lnL>
                      <a:noFill/>
                    </a:lnL>
                    <a:lnR>
                      <a:noFill/>
                    </a:lnR>
                    <a:lnT>
                      <a:noFill/>
                    </a:lnT>
                    <a:lnB>
                      <a:noFill/>
                    </a:lnB>
                    <a:solidFill>
                      <a:srgbClr val="EBF1E9"/>
                    </a:solidFill>
                  </a:tcPr>
                </a:tc>
                <a:tc>
                  <a:txBody>
                    <a:bodyPr/>
                    <a:lstStyle/>
                    <a:p>
                      <a:pPr algn="l" fontAlgn="b"/>
                      <a:endParaRPr lang="es-CO" sz="1100" b="0" i="0" u="none" strike="noStrike">
                        <a:solidFill>
                          <a:srgbClr val="000000"/>
                        </a:solidFill>
                        <a:effectLst/>
                        <a:latin typeface="+mn-lt"/>
                      </a:endParaRPr>
                    </a:p>
                  </a:txBody>
                  <a:tcPr marL="0" marR="0" marT="0"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mn-lt"/>
                        </a:rPr>
                        <a:t>Total</a:t>
                      </a:r>
                    </a:p>
                  </a:txBody>
                  <a:tcPr marL="0" marR="0" marT="0" marB="0" anchor="ctr">
                    <a:lnL>
                      <a:noFill/>
                    </a:lnL>
                    <a:lnR>
                      <a:noFill/>
                    </a:lnR>
                    <a:lnT>
                      <a:noFill/>
                    </a:lnT>
                    <a:lnB>
                      <a:noFill/>
                    </a:lnB>
                    <a:noFill/>
                  </a:tcPr>
                </a:tc>
                <a:tc>
                  <a:txBody>
                    <a:bodyPr/>
                    <a:lstStyle/>
                    <a:p>
                      <a:pPr algn="ctr" rtl="0" fontAlgn="ctr"/>
                      <a:r>
                        <a:rPr lang="es-CO" sz="1100" b="0" i="0" u="none" strike="noStrike" dirty="0">
                          <a:solidFill>
                            <a:srgbClr val="203864"/>
                          </a:solidFill>
                          <a:effectLst/>
                          <a:latin typeface="+mn-lt"/>
                        </a:rPr>
                        <a:t>43.165</a:t>
                      </a:r>
                    </a:p>
                  </a:txBody>
                  <a:tcPr marL="0" marR="0" marT="0" marB="0" anchor="ctr">
                    <a:lnL>
                      <a:noFill/>
                    </a:lnL>
                    <a:lnR>
                      <a:noFill/>
                    </a:lnR>
                    <a:lnT>
                      <a:noFill/>
                    </a:lnT>
                    <a:lnB>
                      <a:noFill/>
                    </a:lnB>
                    <a:solidFill>
                      <a:srgbClr val="EBF1E9"/>
                    </a:solidFill>
                  </a:tcPr>
                </a:tc>
                <a:tc>
                  <a:txBody>
                    <a:bodyPr/>
                    <a:lstStyle/>
                    <a:p>
                      <a:pPr algn="l" fontAlgn="b"/>
                      <a:endParaRPr lang="es-CO" sz="1100" b="0" i="0" u="none" strike="noStrike" dirty="0">
                        <a:solidFill>
                          <a:srgbClr val="000000"/>
                        </a:solidFill>
                        <a:effectLst/>
                        <a:latin typeface="+mn-lt"/>
                      </a:endParaRPr>
                    </a:p>
                  </a:txBody>
                  <a:tcPr marL="0" marR="0" marT="0"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mn-lt"/>
                        </a:rPr>
                        <a:t>Total</a:t>
                      </a:r>
                    </a:p>
                  </a:txBody>
                  <a:tcPr marL="0" marR="0" marT="0" marB="0" anchor="ctr">
                    <a:lnL>
                      <a:noFill/>
                    </a:lnL>
                    <a:lnR>
                      <a:noFill/>
                    </a:lnR>
                    <a:lnT>
                      <a:noFill/>
                    </a:lnT>
                    <a:lnB>
                      <a:noFill/>
                    </a:lnB>
                    <a:noFill/>
                  </a:tcPr>
                </a:tc>
                <a:tc>
                  <a:txBody>
                    <a:bodyPr/>
                    <a:lstStyle/>
                    <a:p>
                      <a:pPr algn="ctr" rtl="0" fontAlgn="ctr"/>
                      <a:r>
                        <a:rPr lang="es-CO" sz="1100" b="0" i="0" u="none" strike="noStrike" dirty="0">
                          <a:solidFill>
                            <a:srgbClr val="203864"/>
                          </a:solidFill>
                          <a:effectLst/>
                          <a:latin typeface="+mn-lt"/>
                        </a:rPr>
                        <a:t>28.992</a:t>
                      </a:r>
                    </a:p>
                  </a:txBody>
                  <a:tcPr marL="0" marR="0" marT="0" marB="0" anchor="ctr">
                    <a:lnL>
                      <a:noFill/>
                    </a:lnL>
                    <a:lnR>
                      <a:noFill/>
                    </a:lnR>
                    <a:lnT>
                      <a:noFill/>
                    </a:lnT>
                    <a:lnB>
                      <a:noFill/>
                    </a:lnB>
                    <a:solidFill>
                      <a:srgbClr val="EBF1E9"/>
                    </a:solidFill>
                  </a:tcPr>
                </a:tc>
                <a:tc>
                  <a:txBody>
                    <a:bodyPr/>
                    <a:lstStyle/>
                    <a:p>
                      <a:pPr algn="l" fontAlgn="b"/>
                      <a:endParaRPr lang="es-CO" sz="1100" b="0" i="0" u="none" strike="noStrike">
                        <a:solidFill>
                          <a:srgbClr val="000000"/>
                        </a:solidFill>
                        <a:effectLst/>
                        <a:latin typeface="+mn-lt"/>
                      </a:endParaRPr>
                    </a:p>
                  </a:txBody>
                  <a:tcPr marL="0" marR="0" marT="0"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mn-lt"/>
                        </a:rPr>
                        <a:t>Total</a:t>
                      </a:r>
                    </a:p>
                  </a:txBody>
                  <a:tcPr marL="0" marR="0" marT="0" marB="0" anchor="ctr">
                    <a:lnL>
                      <a:noFill/>
                    </a:lnL>
                    <a:lnR>
                      <a:noFill/>
                    </a:lnR>
                    <a:lnT>
                      <a:noFill/>
                    </a:lnT>
                    <a:lnB>
                      <a:noFill/>
                    </a:lnB>
                    <a:noFill/>
                  </a:tcPr>
                </a:tc>
                <a:tc>
                  <a:txBody>
                    <a:bodyPr/>
                    <a:lstStyle/>
                    <a:p>
                      <a:pPr algn="ctr" rtl="0" fontAlgn="ctr"/>
                      <a:r>
                        <a:rPr lang="es-CO" sz="1100" b="0" i="0" u="none" strike="noStrike" dirty="0">
                          <a:solidFill>
                            <a:srgbClr val="203864"/>
                          </a:solidFill>
                          <a:effectLst/>
                          <a:latin typeface="+mn-lt"/>
                        </a:rPr>
                        <a:t>14.740</a:t>
                      </a:r>
                    </a:p>
                  </a:txBody>
                  <a:tcPr marL="0" marR="0" marT="0" marB="0" anchor="ctr">
                    <a:lnL>
                      <a:noFill/>
                    </a:lnL>
                    <a:lnR>
                      <a:noFill/>
                    </a:lnR>
                    <a:lnT>
                      <a:noFill/>
                    </a:lnT>
                    <a:lnB>
                      <a:noFill/>
                    </a:lnB>
                    <a:solidFill>
                      <a:srgbClr val="EBF1E9"/>
                    </a:solidFill>
                  </a:tcPr>
                </a:tc>
                <a:tc>
                  <a:txBody>
                    <a:bodyPr/>
                    <a:lstStyle/>
                    <a:p>
                      <a:pPr algn="l" fontAlgn="b"/>
                      <a:endParaRPr lang="es-CO" sz="1100" b="0" i="0" u="none" strike="noStrike" dirty="0">
                        <a:solidFill>
                          <a:srgbClr val="000000"/>
                        </a:solidFill>
                        <a:effectLst/>
                        <a:latin typeface="+mn-lt"/>
                      </a:endParaRPr>
                    </a:p>
                  </a:txBody>
                  <a:tcPr marL="0" marR="0" marT="0" marB="0" anchor="b">
                    <a:lnL>
                      <a:noFill/>
                    </a:lnL>
                    <a:lnR>
                      <a:noFill/>
                    </a:lnR>
                    <a:lnT>
                      <a:noFill/>
                    </a:lnT>
                    <a:lnB>
                      <a:noFill/>
                    </a:lnB>
                    <a:noFill/>
                  </a:tcPr>
                </a:tc>
                <a:tc>
                  <a:txBody>
                    <a:bodyPr/>
                    <a:lstStyle/>
                    <a:p>
                      <a:pPr algn="ctr" rtl="0" fontAlgn="ctr"/>
                      <a:r>
                        <a:rPr lang="es-CO" sz="1100" b="1" i="0" u="none" strike="noStrike" dirty="0">
                          <a:solidFill>
                            <a:srgbClr val="203864"/>
                          </a:solidFill>
                          <a:effectLst/>
                          <a:latin typeface="+mn-lt"/>
                        </a:rPr>
                        <a:t>Total</a:t>
                      </a:r>
                    </a:p>
                  </a:txBody>
                  <a:tcPr marL="0" marR="0" marT="0" marB="0" anchor="ctr">
                    <a:lnL>
                      <a:noFill/>
                    </a:lnL>
                    <a:lnR>
                      <a:noFill/>
                    </a:lnR>
                    <a:lnT>
                      <a:noFill/>
                    </a:lnT>
                    <a:lnB>
                      <a:noFill/>
                    </a:lnB>
                    <a:noFill/>
                  </a:tcPr>
                </a:tc>
                <a:tc>
                  <a:txBody>
                    <a:bodyPr/>
                    <a:lstStyle/>
                    <a:p>
                      <a:pPr algn="ctr" rtl="0" fontAlgn="ctr"/>
                      <a:r>
                        <a:rPr lang="es-CO" sz="1100" b="0" i="0" u="none" strike="noStrike" dirty="0">
                          <a:solidFill>
                            <a:srgbClr val="203864"/>
                          </a:solidFill>
                          <a:effectLst/>
                          <a:latin typeface="+mn-lt"/>
                        </a:rPr>
                        <a:t>159.033</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1999005327"/>
                  </a:ext>
                </a:extLst>
              </a:tr>
            </a:tbl>
          </a:graphicData>
        </a:graphic>
      </p:graphicFrame>
    </p:spTree>
    <p:extLst>
      <p:ext uri="{BB962C8B-B14F-4D97-AF65-F5344CB8AC3E}">
        <p14:creationId xmlns:p14="http://schemas.microsoft.com/office/powerpoint/2010/main" val="1791068538"/>
      </p:ext>
    </p:extLst>
  </p:cSld>
  <p:clrMapOvr>
    <a:masterClrMapping/>
  </p:clrMapOvr>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uadroTexto 2">
            <a:extLst>
              <a:ext uri="{FF2B5EF4-FFF2-40B4-BE49-F238E27FC236}">
                <a16:creationId xmlns:a16="http://schemas.microsoft.com/office/drawing/2014/main" id="{D4CE1A2B-CC52-49C3-9D89-A46126614C79}"/>
              </a:ext>
            </a:extLst>
          </p:cNvPr>
          <p:cNvSpPr txBox="1"/>
          <p:nvPr/>
        </p:nvSpPr>
        <p:spPr>
          <a:xfrm>
            <a:off x="1776413" y="200025"/>
            <a:ext cx="9882187" cy="862013"/>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marL="0" lvl="1" eaLnBrk="1" fontAlgn="auto" hangingPunct="1">
              <a:spcBef>
                <a:spcPts val="0"/>
              </a:spcBef>
              <a:spcAft>
                <a:spcPts val="0"/>
              </a:spcAft>
              <a:defRPr/>
            </a:pPr>
            <a:r>
              <a:rPr lang="es-CO" sz="3400" dirty="0">
                <a:solidFill>
                  <a:schemeClr val="accent1">
                    <a:lumMod val="50000"/>
                  </a:schemeClr>
                </a:solidFill>
              </a:rPr>
              <a:t>COMERCIAL Y FINANCIERO</a:t>
            </a:r>
          </a:p>
          <a:p>
            <a:pPr marL="0" lvl="1" eaLnBrk="1" fontAlgn="auto" hangingPunct="1">
              <a:spcBef>
                <a:spcPts val="0"/>
              </a:spcBef>
              <a:spcAft>
                <a:spcPts val="0"/>
              </a:spcAft>
              <a:defRPr/>
            </a:pPr>
            <a:r>
              <a:rPr lang="es-CO" sz="1600" b="0" dirty="0">
                <a:solidFill>
                  <a:schemeClr val="accent1">
                    <a:lumMod val="50000"/>
                  </a:schemeClr>
                </a:solidFill>
              </a:rPr>
              <a:t>PQR-Contenerización Febrero 2018 a Noviembre 2024</a:t>
            </a:r>
          </a:p>
        </p:txBody>
      </p:sp>
      <p:pic>
        <p:nvPicPr>
          <p:cNvPr id="4" name="Imagen 5">
            <a:extLst>
              <a:ext uri="{FF2B5EF4-FFF2-40B4-BE49-F238E27FC236}">
                <a16:creationId xmlns:a16="http://schemas.microsoft.com/office/drawing/2014/main" id="{2ED80A05-F951-473B-BAE0-1AD2C0DCAF56}"/>
              </a:ext>
            </a:extLst>
          </p:cNvPr>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781765" y="1503363"/>
            <a:ext cx="1281113" cy="1006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 name="Imagen 6">
            <a:extLst>
              <a:ext uri="{FF2B5EF4-FFF2-40B4-BE49-F238E27FC236}">
                <a16:creationId xmlns:a16="http://schemas.microsoft.com/office/drawing/2014/main" id="{865853D6-1F2F-4495-855E-0A361BB484F8}"/>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l="12659" t="17307" r="12910" b="19214"/>
          <a:stretch>
            <a:fillRect/>
          </a:stretch>
        </p:blipFill>
        <p:spPr bwMode="auto">
          <a:xfrm>
            <a:off x="2361073" y="1601788"/>
            <a:ext cx="1782763" cy="1009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 name="Imagen 8">
            <a:extLst>
              <a:ext uri="{FF2B5EF4-FFF2-40B4-BE49-F238E27FC236}">
                <a16:creationId xmlns:a16="http://schemas.microsoft.com/office/drawing/2014/main" id="{CFB35B51-78EE-4379-811C-3E403CFFE565}"/>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6041056" y="2049463"/>
            <a:ext cx="1762125" cy="374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 name="Imagen 9">
            <a:extLst>
              <a:ext uri="{FF2B5EF4-FFF2-40B4-BE49-F238E27FC236}">
                <a16:creationId xmlns:a16="http://schemas.microsoft.com/office/drawing/2014/main" id="{B8400039-0D80-4AB1-93E6-D0002D3D2CC7}"/>
              </a:ext>
            </a:extLst>
          </p:cNvPr>
          <p:cNvPicPr>
            <a:picLocks noChangeAspect="1" noChangeArrowheads="1"/>
          </p:cNvPicPr>
          <p:nvPr/>
        </p:nvPicPr>
        <p:blipFill>
          <a:blip r:embed="rId5" cstate="email">
            <a:extLst>
              <a:ext uri="{28A0092B-C50C-407E-A947-70E740481C1C}">
                <a14:useLocalDpi xmlns:a14="http://schemas.microsoft.com/office/drawing/2010/main"/>
              </a:ext>
            </a:extLst>
          </a:blip>
          <a:srcRect/>
          <a:stretch>
            <a:fillRect/>
          </a:stretch>
        </p:blipFill>
        <p:spPr bwMode="auto">
          <a:xfrm>
            <a:off x="8021076" y="1930400"/>
            <a:ext cx="1547813" cy="596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 name="CuadroTexto 8">
            <a:extLst>
              <a:ext uri="{FF2B5EF4-FFF2-40B4-BE49-F238E27FC236}">
                <a16:creationId xmlns:a16="http://schemas.microsoft.com/office/drawing/2014/main" id="{D4700800-72ED-4342-B3EB-83CCFDF2F278}"/>
              </a:ext>
            </a:extLst>
          </p:cNvPr>
          <p:cNvSpPr txBox="1"/>
          <p:nvPr/>
        </p:nvSpPr>
        <p:spPr>
          <a:xfrm>
            <a:off x="9721569" y="2029895"/>
            <a:ext cx="1716087" cy="523875"/>
          </a:xfrm>
          <a:prstGeom prst="rect">
            <a:avLst/>
          </a:prstGeom>
          <a:noFill/>
        </p:spPr>
        <p:txBody>
          <a:bodyPr>
            <a:spAutoFit/>
          </a:bodyPr>
          <a:lstStyle/>
          <a:p>
            <a:pPr algn="ctr" eaLnBrk="1" fontAlgn="auto" hangingPunct="1">
              <a:spcBef>
                <a:spcPts val="0"/>
              </a:spcBef>
              <a:spcAft>
                <a:spcPts val="0"/>
              </a:spcAft>
              <a:defRPr/>
            </a:pPr>
            <a:r>
              <a:rPr lang="es-CO" sz="2800" b="1" kern="0" cap="small" dirty="0">
                <a:solidFill>
                  <a:schemeClr val="accent1">
                    <a:lumMod val="50000"/>
                  </a:schemeClr>
                </a:solidFill>
                <a:latin typeface="Candara" panose="020E0502030303020204" pitchFamily="34" charset="0"/>
              </a:rPr>
              <a:t>TOTAL</a:t>
            </a:r>
            <a:endParaRPr lang="es-CO" sz="1400" dirty="0">
              <a:latin typeface="+mn-lt"/>
            </a:endParaRPr>
          </a:p>
        </p:txBody>
      </p:sp>
      <p:cxnSp>
        <p:nvCxnSpPr>
          <p:cNvPr id="10" name="Conector recto 9">
            <a:extLst>
              <a:ext uri="{FF2B5EF4-FFF2-40B4-BE49-F238E27FC236}">
                <a16:creationId xmlns:a16="http://schemas.microsoft.com/office/drawing/2014/main" id="{0B53669E-C063-43DA-BDD2-851372FAC3D7}"/>
              </a:ext>
            </a:extLst>
          </p:cNvPr>
          <p:cNvCxnSpPr>
            <a:cxnSpLocks/>
          </p:cNvCxnSpPr>
          <p:nvPr/>
        </p:nvCxnSpPr>
        <p:spPr>
          <a:xfrm>
            <a:off x="88900" y="1252538"/>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1" name="Imagen 1">
            <a:extLst>
              <a:ext uri="{FF2B5EF4-FFF2-40B4-BE49-F238E27FC236}">
                <a16:creationId xmlns:a16="http://schemas.microsoft.com/office/drawing/2014/main" id="{9D28C364-235B-4928-BBDF-4B443EE9C9DC}"/>
              </a:ext>
            </a:extLst>
          </p:cNvPr>
          <p:cNvPicPr>
            <a:picLocks noChangeAspect="1" noChangeArrowheads="1"/>
          </p:cNvPicPr>
          <p:nvPr/>
        </p:nvPicPr>
        <p:blipFill>
          <a:blip r:embed="rId6" cstate="email">
            <a:extLst>
              <a:ext uri="{28A0092B-C50C-407E-A947-70E740481C1C}">
                <a14:useLocalDpi xmlns:a14="http://schemas.microsoft.com/office/drawing/2010/main"/>
              </a:ext>
            </a:extLst>
          </a:blip>
          <a:srcRect/>
          <a:stretch>
            <a:fillRect/>
          </a:stretch>
        </p:blipFill>
        <p:spPr bwMode="auto">
          <a:xfrm>
            <a:off x="708025" y="257175"/>
            <a:ext cx="965200" cy="900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 name="CuadroTexto 4">
            <a:extLst>
              <a:ext uri="{FF2B5EF4-FFF2-40B4-BE49-F238E27FC236}">
                <a16:creationId xmlns:a16="http://schemas.microsoft.com/office/drawing/2014/main" id="{C914E36E-5163-4F22-A44E-08BDD9AE42DB}"/>
              </a:ext>
            </a:extLst>
          </p:cNvPr>
          <p:cNvSpPr txBox="1">
            <a:spLocks noChangeArrowheads="1"/>
          </p:cNvSpPr>
          <p:nvPr/>
        </p:nvSpPr>
        <p:spPr bwMode="auto">
          <a:xfrm>
            <a:off x="-269875" y="6531769"/>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a:t>
            </a:r>
          </a:p>
        </p:txBody>
      </p:sp>
      <p:sp>
        <p:nvSpPr>
          <p:cNvPr id="15" name="CuadroTexto 14">
            <a:extLst>
              <a:ext uri="{FF2B5EF4-FFF2-40B4-BE49-F238E27FC236}">
                <a16:creationId xmlns:a16="http://schemas.microsoft.com/office/drawing/2014/main" id="{39C0D38A-66FE-46C4-8B30-26D17D52EDB2}"/>
              </a:ext>
            </a:extLst>
          </p:cNvPr>
          <p:cNvSpPr txBox="1"/>
          <p:nvPr/>
        </p:nvSpPr>
        <p:spPr>
          <a:xfrm>
            <a:off x="8349952" y="6035885"/>
            <a:ext cx="3426915" cy="261610"/>
          </a:xfrm>
          <a:prstGeom prst="rect">
            <a:avLst/>
          </a:prstGeom>
          <a:noFill/>
        </p:spPr>
        <p:txBody>
          <a:bodyPr wrap="square">
            <a:spAutoFit/>
          </a:bodyPr>
          <a:lstStyle/>
          <a:p>
            <a:r>
              <a:rPr lang="es-ES" sz="1100" dirty="0"/>
              <a:t>*</a:t>
            </a:r>
            <a:r>
              <a:rPr lang="es-ES" sz="1100" cap="small" dirty="0">
                <a:solidFill>
                  <a:schemeClr val="accent1">
                    <a:lumMod val="50000"/>
                  </a:schemeClr>
                </a:solidFill>
                <a:latin typeface="Candara" panose="020E0502030303020204" pitchFamily="34" charset="0"/>
              </a:rPr>
              <a:t>Nota. Año 2018: Información desde febrero de 2018</a:t>
            </a:r>
          </a:p>
        </p:txBody>
      </p:sp>
      <p:grpSp>
        <p:nvGrpSpPr>
          <p:cNvPr id="16" name="Grupo 15">
            <a:extLst>
              <a:ext uri="{FF2B5EF4-FFF2-40B4-BE49-F238E27FC236}">
                <a16:creationId xmlns:a16="http://schemas.microsoft.com/office/drawing/2014/main" id="{A2555D7A-4E1F-CD9A-DADD-28AF37AF29E7}"/>
              </a:ext>
            </a:extLst>
          </p:cNvPr>
          <p:cNvGrpSpPr/>
          <p:nvPr/>
        </p:nvGrpSpPr>
        <p:grpSpPr>
          <a:xfrm>
            <a:off x="4509472" y="1535533"/>
            <a:ext cx="1077459" cy="989053"/>
            <a:chOff x="10562619" y="1423954"/>
            <a:chExt cx="1280250" cy="1299632"/>
          </a:xfrm>
        </p:grpSpPr>
        <p:pic>
          <p:nvPicPr>
            <p:cNvPr id="17" name="Picture 2">
              <a:extLst>
                <a:ext uri="{FF2B5EF4-FFF2-40B4-BE49-F238E27FC236}">
                  <a16:creationId xmlns:a16="http://schemas.microsoft.com/office/drawing/2014/main" id="{480C68AE-21EE-5FB6-DAD2-AE943490E570}"/>
                </a:ext>
              </a:extLst>
            </p:cNvPr>
            <p:cNvPicPr>
              <a:picLocks noChangeAspect="1" noChangeArrowheads="1"/>
            </p:cNvPicPr>
            <p:nvPr/>
          </p:nvPicPr>
          <p:blipFill rotWithShape="1">
            <a:blip r:embed="rId7" cstate="email">
              <a:extLst>
                <a:ext uri="{28A0092B-C50C-407E-A947-70E740481C1C}">
                  <a14:useLocalDpi xmlns:a14="http://schemas.microsoft.com/office/drawing/2010/main"/>
                </a:ext>
              </a:extLst>
            </a:blip>
            <a:srcRect/>
            <a:stretch/>
          </p:blipFill>
          <p:spPr bwMode="auto">
            <a:xfrm>
              <a:off x="10627933" y="203488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 name="Picture 2">
              <a:extLst>
                <a:ext uri="{FF2B5EF4-FFF2-40B4-BE49-F238E27FC236}">
                  <a16:creationId xmlns:a16="http://schemas.microsoft.com/office/drawing/2014/main" id="{F7254967-865A-8887-3F24-609BF84A9814}"/>
                </a:ext>
              </a:extLst>
            </p:cNvPr>
            <p:cNvPicPr>
              <a:picLocks noChangeAspect="1" noChangeArrowheads="1"/>
            </p:cNvPicPr>
            <p:nvPr/>
          </p:nvPicPr>
          <p:blipFill rotWithShape="1">
            <a:blip r:embed="rId8" cstate="email">
              <a:extLst>
                <a:ext uri="{28A0092B-C50C-407E-A947-70E740481C1C}">
                  <a14:useLocalDpi xmlns:a14="http://schemas.microsoft.com/office/drawing/2010/main"/>
                </a:ext>
              </a:extLst>
            </a:blip>
            <a:srcRect/>
            <a:stretch/>
          </p:blipFill>
          <p:spPr bwMode="auto">
            <a:xfrm>
              <a:off x="10562619" y="142395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aphicFrame>
        <p:nvGraphicFramePr>
          <p:cNvPr id="6" name="Tabla 5">
            <a:extLst>
              <a:ext uri="{FF2B5EF4-FFF2-40B4-BE49-F238E27FC236}">
                <a16:creationId xmlns:a16="http://schemas.microsoft.com/office/drawing/2014/main" id="{785784AB-6B1E-8FE9-1DF6-A78B2E6EDF66}"/>
              </a:ext>
            </a:extLst>
          </p:cNvPr>
          <p:cNvGraphicFramePr>
            <a:graphicFrameLocks noGrp="1"/>
          </p:cNvGraphicFramePr>
          <p:nvPr/>
        </p:nvGraphicFramePr>
        <p:xfrm>
          <a:off x="518614" y="2680556"/>
          <a:ext cx="10919043" cy="3295212"/>
        </p:xfrm>
        <a:graphic>
          <a:graphicData uri="http://schemas.openxmlformats.org/drawingml/2006/table">
            <a:tbl>
              <a:tblPr/>
              <a:tblGrid>
                <a:gridCol w="782961">
                  <a:extLst>
                    <a:ext uri="{9D8B030D-6E8A-4147-A177-3AD203B41FA5}">
                      <a16:colId xmlns:a16="http://schemas.microsoft.com/office/drawing/2014/main" val="2334784368"/>
                    </a:ext>
                  </a:extLst>
                </a:gridCol>
                <a:gridCol w="782961">
                  <a:extLst>
                    <a:ext uri="{9D8B030D-6E8A-4147-A177-3AD203B41FA5}">
                      <a16:colId xmlns:a16="http://schemas.microsoft.com/office/drawing/2014/main" val="566543479"/>
                    </a:ext>
                  </a:extLst>
                </a:gridCol>
                <a:gridCol w="274037">
                  <a:extLst>
                    <a:ext uri="{9D8B030D-6E8A-4147-A177-3AD203B41FA5}">
                      <a16:colId xmlns:a16="http://schemas.microsoft.com/office/drawing/2014/main" val="132860434"/>
                    </a:ext>
                  </a:extLst>
                </a:gridCol>
                <a:gridCol w="782961">
                  <a:extLst>
                    <a:ext uri="{9D8B030D-6E8A-4147-A177-3AD203B41FA5}">
                      <a16:colId xmlns:a16="http://schemas.microsoft.com/office/drawing/2014/main" val="2424279223"/>
                    </a:ext>
                  </a:extLst>
                </a:gridCol>
                <a:gridCol w="782961">
                  <a:extLst>
                    <a:ext uri="{9D8B030D-6E8A-4147-A177-3AD203B41FA5}">
                      <a16:colId xmlns:a16="http://schemas.microsoft.com/office/drawing/2014/main" val="2470233280"/>
                    </a:ext>
                  </a:extLst>
                </a:gridCol>
                <a:gridCol w="303397">
                  <a:extLst>
                    <a:ext uri="{9D8B030D-6E8A-4147-A177-3AD203B41FA5}">
                      <a16:colId xmlns:a16="http://schemas.microsoft.com/office/drawing/2014/main" val="2413025966"/>
                    </a:ext>
                  </a:extLst>
                </a:gridCol>
                <a:gridCol w="782961">
                  <a:extLst>
                    <a:ext uri="{9D8B030D-6E8A-4147-A177-3AD203B41FA5}">
                      <a16:colId xmlns:a16="http://schemas.microsoft.com/office/drawing/2014/main" val="3889824776"/>
                    </a:ext>
                  </a:extLst>
                </a:gridCol>
                <a:gridCol w="782961">
                  <a:extLst>
                    <a:ext uri="{9D8B030D-6E8A-4147-A177-3AD203B41FA5}">
                      <a16:colId xmlns:a16="http://schemas.microsoft.com/office/drawing/2014/main" val="523607310"/>
                    </a:ext>
                  </a:extLst>
                </a:gridCol>
                <a:gridCol w="303397">
                  <a:extLst>
                    <a:ext uri="{9D8B030D-6E8A-4147-A177-3AD203B41FA5}">
                      <a16:colId xmlns:a16="http://schemas.microsoft.com/office/drawing/2014/main" val="821799303"/>
                    </a:ext>
                  </a:extLst>
                </a:gridCol>
                <a:gridCol w="782961">
                  <a:extLst>
                    <a:ext uri="{9D8B030D-6E8A-4147-A177-3AD203B41FA5}">
                      <a16:colId xmlns:a16="http://schemas.microsoft.com/office/drawing/2014/main" val="2506561510"/>
                    </a:ext>
                  </a:extLst>
                </a:gridCol>
                <a:gridCol w="782961">
                  <a:extLst>
                    <a:ext uri="{9D8B030D-6E8A-4147-A177-3AD203B41FA5}">
                      <a16:colId xmlns:a16="http://schemas.microsoft.com/office/drawing/2014/main" val="3553370656"/>
                    </a:ext>
                  </a:extLst>
                </a:gridCol>
                <a:gridCol w="342546">
                  <a:extLst>
                    <a:ext uri="{9D8B030D-6E8A-4147-A177-3AD203B41FA5}">
                      <a16:colId xmlns:a16="http://schemas.microsoft.com/office/drawing/2014/main" val="3567586448"/>
                    </a:ext>
                  </a:extLst>
                </a:gridCol>
                <a:gridCol w="782961">
                  <a:extLst>
                    <a:ext uri="{9D8B030D-6E8A-4147-A177-3AD203B41FA5}">
                      <a16:colId xmlns:a16="http://schemas.microsoft.com/office/drawing/2014/main" val="872664616"/>
                    </a:ext>
                  </a:extLst>
                </a:gridCol>
                <a:gridCol w="782961">
                  <a:extLst>
                    <a:ext uri="{9D8B030D-6E8A-4147-A177-3AD203B41FA5}">
                      <a16:colId xmlns:a16="http://schemas.microsoft.com/office/drawing/2014/main" val="3088460042"/>
                    </a:ext>
                  </a:extLst>
                </a:gridCol>
                <a:gridCol w="300134">
                  <a:extLst>
                    <a:ext uri="{9D8B030D-6E8A-4147-A177-3AD203B41FA5}">
                      <a16:colId xmlns:a16="http://schemas.microsoft.com/office/drawing/2014/main" val="4059486107"/>
                    </a:ext>
                  </a:extLst>
                </a:gridCol>
                <a:gridCol w="782961">
                  <a:extLst>
                    <a:ext uri="{9D8B030D-6E8A-4147-A177-3AD203B41FA5}">
                      <a16:colId xmlns:a16="http://schemas.microsoft.com/office/drawing/2014/main" val="2934166184"/>
                    </a:ext>
                  </a:extLst>
                </a:gridCol>
                <a:gridCol w="782961">
                  <a:extLst>
                    <a:ext uri="{9D8B030D-6E8A-4147-A177-3AD203B41FA5}">
                      <a16:colId xmlns:a16="http://schemas.microsoft.com/office/drawing/2014/main" val="3494116720"/>
                    </a:ext>
                  </a:extLst>
                </a:gridCol>
              </a:tblGrid>
              <a:tr h="376596">
                <a:tc>
                  <a:txBody>
                    <a:bodyPr/>
                    <a:lstStyle/>
                    <a:p>
                      <a:pPr algn="ctr" rtl="0" fontAlgn="ctr"/>
                      <a:r>
                        <a:rPr lang="es-CO" sz="1100" b="1" i="0" u="none" strike="noStrike" dirty="0">
                          <a:solidFill>
                            <a:srgbClr val="203864"/>
                          </a:solidFill>
                          <a:effectLst/>
                          <a:latin typeface="+mn-lt"/>
                        </a:rPr>
                        <a:t>MES</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mn-lt"/>
                        </a:rPr>
                        <a:t>PQR</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b"/>
                      <a:endParaRPr lang="es-CO" sz="1100" b="0" i="0" u="none" strike="noStrike">
                        <a:solidFill>
                          <a:srgbClr val="000000"/>
                        </a:solidFill>
                        <a:effectLst/>
                        <a:latin typeface="+mn-lt"/>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mn-lt"/>
                        </a:rPr>
                        <a:t>MES</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mn-lt"/>
                        </a:rPr>
                        <a:t>PQR</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b"/>
                      <a:endParaRPr lang="es-CO" sz="1100" b="0" i="0" u="none" strike="noStrike">
                        <a:solidFill>
                          <a:srgbClr val="000000"/>
                        </a:solidFill>
                        <a:effectLst/>
                        <a:latin typeface="+mn-lt"/>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mn-lt"/>
                        </a:rPr>
                        <a:t>MES</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mn-lt"/>
                        </a:rPr>
                        <a:t>PQR</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b"/>
                      <a:endParaRPr lang="es-CO" sz="1100" b="0" i="0" u="none" strike="noStrike">
                        <a:solidFill>
                          <a:srgbClr val="000000"/>
                        </a:solidFill>
                        <a:effectLst/>
                        <a:latin typeface="+mn-lt"/>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mn-lt"/>
                        </a:rPr>
                        <a:t>MES</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mn-lt"/>
                        </a:rPr>
                        <a:t>PQR</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b"/>
                      <a:endParaRPr lang="es-CO" sz="1100" b="0" i="0" u="none" strike="noStrike">
                        <a:solidFill>
                          <a:srgbClr val="000000"/>
                        </a:solidFill>
                        <a:effectLst/>
                        <a:latin typeface="+mn-lt"/>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mn-lt"/>
                        </a:rPr>
                        <a:t>MES</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mn-lt"/>
                        </a:rPr>
                        <a:t>PQR</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b"/>
                      <a:endParaRPr lang="es-CO" sz="1100" b="0" i="0" u="none" strike="noStrike">
                        <a:solidFill>
                          <a:srgbClr val="000000"/>
                        </a:solidFill>
                        <a:effectLst/>
                        <a:latin typeface="+mn-lt"/>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mn-lt"/>
                        </a:rPr>
                        <a:t>MES</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mn-lt"/>
                        </a:rPr>
                        <a:t>PQR</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741470480"/>
                  </a:ext>
                </a:extLst>
              </a:tr>
              <a:tr h="364827">
                <a:tc>
                  <a:txBody>
                    <a:bodyPr/>
                    <a:lstStyle/>
                    <a:p>
                      <a:pPr algn="ctr" rtl="0" fontAlgn="ctr"/>
                      <a:r>
                        <a:rPr lang="es-CO" sz="1100" b="1" i="0" u="none" strike="noStrike">
                          <a:solidFill>
                            <a:srgbClr val="203864"/>
                          </a:solidFill>
                          <a:effectLst/>
                          <a:latin typeface="+mn-lt"/>
                        </a:rPr>
                        <a:t>2018</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0" i="0" u="none" strike="noStrike">
                          <a:solidFill>
                            <a:srgbClr val="203864"/>
                          </a:solidFill>
                          <a:effectLst/>
                          <a:latin typeface="+mn-lt"/>
                        </a:rPr>
                        <a:t>71</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1100" b="0" i="0" u="none" strike="noStrike">
                        <a:solidFill>
                          <a:srgbClr val="000000"/>
                        </a:solidFill>
                        <a:effectLst/>
                        <a:latin typeface="+mn-lt"/>
                      </a:endParaRPr>
                    </a:p>
                  </a:txBody>
                  <a:tcPr marL="9434" marR="9434" marT="9434" marB="0" anchor="b">
                    <a:lnL>
                      <a:noFill/>
                    </a:lnL>
                    <a:lnR>
                      <a:noFill/>
                    </a:lnR>
                    <a:lnT>
                      <a:noFill/>
                    </a:lnT>
                    <a:lnB>
                      <a:noFill/>
                    </a:lnB>
                    <a:noFill/>
                  </a:tcPr>
                </a:tc>
                <a:tc>
                  <a:txBody>
                    <a:bodyPr/>
                    <a:lstStyle/>
                    <a:p>
                      <a:pPr algn="ctr" rtl="0" fontAlgn="ctr"/>
                      <a:r>
                        <a:rPr lang="es-CO" sz="1100" b="1" i="0" u="none" strike="noStrike" dirty="0">
                          <a:solidFill>
                            <a:srgbClr val="203864"/>
                          </a:solidFill>
                          <a:effectLst/>
                          <a:latin typeface="+mn-lt"/>
                        </a:rPr>
                        <a:t>2018</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0" i="0" u="none" strike="noStrike">
                          <a:solidFill>
                            <a:srgbClr val="203864"/>
                          </a:solidFill>
                          <a:effectLst/>
                          <a:latin typeface="+mn-lt"/>
                        </a:rPr>
                        <a:t>40</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1100" b="0" i="0" u="none" strike="noStrike">
                        <a:solidFill>
                          <a:srgbClr val="000000"/>
                        </a:solidFill>
                        <a:effectLst/>
                        <a:latin typeface="+mn-lt"/>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mn-lt"/>
                        </a:rPr>
                        <a:t>2018</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0" i="0" u="none" strike="noStrike">
                          <a:solidFill>
                            <a:srgbClr val="203864"/>
                          </a:solidFill>
                          <a:effectLst/>
                          <a:latin typeface="+mn-lt"/>
                        </a:rPr>
                        <a:t>44</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1100" b="0" i="0" u="none" strike="noStrike">
                        <a:solidFill>
                          <a:srgbClr val="000000"/>
                        </a:solidFill>
                        <a:effectLst/>
                        <a:latin typeface="+mn-lt"/>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mn-lt"/>
                        </a:rPr>
                        <a:t>2018</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0" i="0" u="none" strike="noStrike">
                          <a:solidFill>
                            <a:srgbClr val="203864"/>
                          </a:solidFill>
                          <a:effectLst/>
                          <a:latin typeface="+mn-lt"/>
                        </a:rPr>
                        <a:t>7</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1100" b="0" i="0" u="none" strike="noStrike">
                        <a:solidFill>
                          <a:srgbClr val="000000"/>
                        </a:solidFill>
                        <a:effectLst/>
                        <a:latin typeface="+mn-lt"/>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mn-lt"/>
                        </a:rPr>
                        <a:t>2018</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0" i="0" u="none" strike="noStrike">
                          <a:solidFill>
                            <a:srgbClr val="203864"/>
                          </a:solidFill>
                          <a:effectLst/>
                          <a:latin typeface="+mn-lt"/>
                        </a:rPr>
                        <a:t>25</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1100" b="0" i="0" u="none" strike="noStrike">
                        <a:solidFill>
                          <a:srgbClr val="000000"/>
                        </a:solidFill>
                        <a:effectLst/>
                        <a:latin typeface="+mn-lt"/>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mn-lt"/>
                        </a:rPr>
                        <a:t>2018</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0" i="0" u="none" strike="noStrike">
                          <a:solidFill>
                            <a:srgbClr val="203864"/>
                          </a:solidFill>
                          <a:effectLst/>
                          <a:latin typeface="+mn-lt"/>
                        </a:rPr>
                        <a:t>187</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extLst>
                  <a:ext uri="{0D108BD9-81ED-4DB2-BD59-A6C34878D82A}">
                    <a16:rowId xmlns:a16="http://schemas.microsoft.com/office/drawing/2014/main" val="4031473573"/>
                  </a:ext>
                </a:extLst>
              </a:tr>
              <a:tr h="364827">
                <a:tc>
                  <a:txBody>
                    <a:bodyPr/>
                    <a:lstStyle/>
                    <a:p>
                      <a:pPr algn="ctr" rtl="0" fontAlgn="ctr"/>
                      <a:r>
                        <a:rPr lang="es-CO" sz="1100" b="1" i="0" u="none" strike="noStrike">
                          <a:solidFill>
                            <a:srgbClr val="203864"/>
                          </a:solidFill>
                          <a:effectLst/>
                          <a:latin typeface="+mn-lt"/>
                        </a:rPr>
                        <a:t>2019</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mn-lt"/>
                        </a:rPr>
                        <a:t>666</a:t>
                      </a:r>
                    </a:p>
                  </a:txBody>
                  <a:tcPr marL="9434" marR="9434" marT="9434" marB="0" anchor="ctr">
                    <a:lnL>
                      <a:noFill/>
                    </a:lnL>
                    <a:lnR>
                      <a:noFill/>
                    </a:lnR>
                    <a:lnT>
                      <a:noFill/>
                    </a:lnT>
                    <a:lnB>
                      <a:noFill/>
                    </a:lnB>
                    <a:solidFill>
                      <a:srgbClr val="EBF1E9"/>
                    </a:solidFill>
                  </a:tcPr>
                </a:tc>
                <a:tc>
                  <a:txBody>
                    <a:bodyPr/>
                    <a:lstStyle/>
                    <a:p>
                      <a:pPr algn="l" fontAlgn="b"/>
                      <a:endParaRPr lang="es-CO" sz="1100" b="0" i="0" u="none" strike="noStrike">
                        <a:solidFill>
                          <a:srgbClr val="000000"/>
                        </a:solidFill>
                        <a:effectLst/>
                        <a:latin typeface="+mn-lt"/>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mn-lt"/>
                        </a:rPr>
                        <a:t>2019</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mn-lt"/>
                        </a:rPr>
                        <a:t>607</a:t>
                      </a:r>
                    </a:p>
                  </a:txBody>
                  <a:tcPr marL="9434" marR="9434" marT="9434" marB="0" anchor="ctr">
                    <a:lnL>
                      <a:noFill/>
                    </a:lnL>
                    <a:lnR>
                      <a:noFill/>
                    </a:lnR>
                    <a:lnT>
                      <a:noFill/>
                    </a:lnT>
                    <a:lnB>
                      <a:noFill/>
                    </a:lnB>
                    <a:solidFill>
                      <a:srgbClr val="EBF1E9"/>
                    </a:solidFill>
                  </a:tcPr>
                </a:tc>
                <a:tc>
                  <a:txBody>
                    <a:bodyPr/>
                    <a:lstStyle/>
                    <a:p>
                      <a:pPr algn="l" fontAlgn="b"/>
                      <a:endParaRPr lang="es-CO" sz="1100" b="0" i="0" u="none" strike="noStrike">
                        <a:solidFill>
                          <a:srgbClr val="000000"/>
                        </a:solidFill>
                        <a:effectLst/>
                        <a:latin typeface="+mn-lt"/>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mn-lt"/>
                        </a:rPr>
                        <a:t>2019</a:t>
                      </a:r>
                    </a:p>
                  </a:txBody>
                  <a:tcPr marL="9434" marR="9434" marT="9434" marB="0" anchor="ctr">
                    <a:lnL>
                      <a:noFill/>
                    </a:lnL>
                    <a:lnR>
                      <a:noFill/>
                    </a:lnR>
                    <a:lnT>
                      <a:noFill/>
                    </a:lnT>
                    <a:lnB>
                      <a:noFill/>
                    </a:lnB>
                    <a:noFill/>
                  </a:tcPr>
                </a:tc>
                <a:tc>
                  <a:txBody>
                    <a:bodyPr/>
                    <a:lstStyle/>
                    <a:p>
                      <a:pPr algn="ctr" rtl="0" fontAlgn="ctr"/>
                      <a:r>
                        <a:rPr lang="es-CO" sz="1100" b="0" i="0" u="none" strike="noStrike" dirty="0">
                          <a:solidFill>
                            <a:srgbClr val="203864"/>
                          </a:solidFill>
                          <a:effectLst/>
                          <a:latin typeface="+mn-lt"/>
                        </a:rPr>
                        <a:t>356</a:t>
                      </a:r>
                    </a:p>
                  </a:txBody>
                  <a:tcPr marL="9434" marR="9434" marT="9434" marB="0" anchor="ctr">
                    <a:lnL>
                      <a:noFill/>
                    </a:lnL>
                    <a:lnR>
                      <a:noFill/>
                    </a:lnR>
                    <a:lnT>
                      <a:noFill/>
                    </a:lnT>
                    <a:lnB>
                      <a:noFill/>
                    </a:lnB>
                    <a:solidFill>
                      <a:srgbClr val="EBF1E9"/>
                    </a:solidFill>
                  </a:tcPr>
                </a:tc>
                <a:tc>
                  <a:txBody>
                    <a:bodyPr/>
                    <a:lstStyle/>
                    <a:p>
                      <a:pPr algn="l" fontAlgn="b"/>
                      <a:endParaRPr lang="es-CO" sz="1100" b="0" i="0" u="none" strike="noStrike">
                        <a:solidFill>
                          <a:srgbClr val="000000"/>
                        </a:solidFill>
                        <a:effectLst/>
                        <a:latin typeface="+mn-lt"/>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mn-lt"/>
                        </a:rPr>
                        <a:t>2019</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mn-lt"/>
                        </a:rPr>
                        <a:t>653</a:t>
                      </a:r>
                    </a:p>
                  </a:txBody>
                  <a:tcPr marL="9434" marR="9434" marT="9434" marB="0" anchor="ctr">
                    <a:lnL>
                      <a:noFill/>
                    </a:lnL>
                    <a:lnR>
                      <a:noFill/>
                    </a:lnR>
                    <a:lnT>
                      <a:noFill/>
                    </a:lnT>
                    <a:lnB>
                      <a:noFill/>
                    </a:lnB>
                    <a:solidFill>
                      <a:srgbClr val="EBF1E9"/>
                    </a:solidFill>
                  </a:tcPr>
                </a:tc>
                <a:tc>
                  <a:txBody>
                    <a:bodyPr/>
                    <a:lstStyle/>
                    <a:p>
                      <a:pPr algn="l" fontAlgn="b"/>
                      <a:endParaRPr lang="es-CO" sz="1100" b="0" i="0" u="none" strike="noStrike">
                        <a:solidFill>
                          <a:srgbClr val="000000"/>
                        </a:solidFill>
                        <a:effectLst/>
                        <a:latin typeface="+mn-lt"/>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mn-lt"/>
                        </a:rPr>
                        <a:t>2019</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mn-lt"/>
                        </a:rPr>
                        <a:t>1.043</a:t>
                      </a:r>
                    </a:p>
                  </a:txBody>
                  <a:tcPr marL="9434" marR="9434" marT="9434" marB="0" anchor="ctr">
                    <a:lnL>
                      <a:noFill/>
                    </a:lnL>
                    <a:lnR>
                      <a:noFill/>
                    </a:lnR>
                    <a:lnT>
                      <a:noFill/>
                    </a:lnT>
                    <a:lnB>
                      <a:noFill/>
                    </a:lnB>
                    <a:solidFill>
                      <a:srgbClr val="EBF1E9"/>
                    </a:solidFill>
                  </a:tcPr>
                </a:tc>
                <a:tc>
                  <a:txBody>
                    <a:bodyPr/>
                    <a:lstStyle/>
                    <a:p>
                      <a:pPr algn="l" fontAlgn="b"/>
                      <a:endParaRPr lang="es-CO" sz="1100" b="0" i="0" u="none" strike="noStrike">
                        <a:solidFill>
                          <a:srgbClr val="000000"/>
                        </a:solidFill>
                        <a:effectLst/>
                        <a:latin typeface="+mn-lt"/>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mn-lt"/>
                        </a:rPr>
                        <a:t>2019</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mn-lt"/>
                        </a:rPr>
                        <a:t>3.325</a:t>
                      </a:r>
                    </a:p>
                  </a:txBody>
                  <a:tcPr marL="9434" marR="9434" marT="9434" marB="0" anchor="ctr">
                    <a:lnL>
                      <a:noFill/>
                    </a:lnL>
                    <a:lnR>
                      <a:noFill/>
                    </a:lnR>
                    <a:lnT>
                      <a:noFill/>
                    </a:lnT>
                    <a:lnB>
                      <a:noFill/>
                    </a:lnB>
                    <a:solidFill>
                      <a:srgbClr val="EBF1E9"/>
                    </a:solidFill>
                  </a:tcPr>
                </a:tc>
                <a:extLst>
                  <a:ext uri="{0D108BD9-81ED-4DB2-BD59-A6C34878D82A}">
                    <a16:rowId xmlns:a16="http://schemas.microsoft.com/office/drawing/2014/main" val="3078137758"/>
                  </a:ext>
                </a:extLst>
              </a:tr>
              <a:tr h="364827">
                <a:tc>
                  <a:txBody>
                    <a:bodyPr/>
                    <a:lstStyle/>
                    <a:p>
                      <a:pPr algn="ctr" rtl="0" fontAlgn="ctr"/>
                      <a:r>
                        <a:rPr lang="es-CO" sz="1100" b="1" i="0" u="none" strike="noStrike">
                          <a:solidFill>
                            <a:srgbClr val="203864"/>
                          </a:solidFill>
                          <a:effectLst/>
                          <a:latin typeface="+mn-lt"/>
                        </a:rPr>
                        <a:t>2020</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mn-lt"/>
                        </a:rPr>
                        <a:t>272</a:t>
                      </a:r>
                    </a:p>
                  </a:txBody>
                  <a:tcPr marL="9434" marR="9434" marT="9434" marB="0" anchor="ctr">
                    <a:lnL>
                      <a:noFill/>
                    </a:lnL>
                    <a:lnR>
                      <a:noFill/>
                    </a:lnR>
                    <a:lnT>
                      <a:noFill/>
                    </a:lnT>
                    <a:lnB>
                      <a:noFill/>
                    </a:lnB>
                    <a:solidFill>
                      <a:srgbClr val="EBF1E9"/>
                    </a:solidFill>
                  </a:tcPr>
                </a:tc>
                <a:tc>
                  <a:txBody>
                    <a:bodyPr/>
                    <a:lstStyle/>
                    <a:p>
                      <a:pPr algn="l" fontAlgn="b"/>
                      <a:endParaRPr lang="es-CO" sz="1100" b="0" i="0" u="none" strike="noStrike">
                        <a:solidFill>
                          <a:srgbClr val="000000"/>
                        </a:solidFill>
                        <a:effectLst/>
                        <a:latin typeface="+mn-lt"/>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mn-lt"/>
                        </a:rPr>
                        <a:t>2020</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mn-lt"/>
                        </a:rPr>
                        <a:t>223</a:t>
                      </a:r>
                    </a:p>
                  </a:txBody>
                  <a:tcPr marL="9434" marR="9434" marT="9434" marB="0" anchor="ctr">
                    <a:lnL>
                      <a:noFill/>
                    </a:lnL>
                    <a:lnR>
                      <a:noFill/>
                    </a:lnR>
                    <a:lnT>
                      <a:noFill/>
                    </a:lnT>
                    <a:lnB>
                      <a:noFill/>
                    </a:lnB>
                    <a:solidFill>
                      <a:srgbClr val="EBF1E9"/>
                    </a:solidFill>
                  </a:tcPr>
                </a:tc>
                <a:tc>
                  <a:txBody>
                    <a:bodyPr/>
                    <a:lstStyle/>
                    <a:p>
                      <a:pPr algn="l" fontAlgn="b"/>
                      <a:endParaRPr lang="es-CO" sz="1100" b="0" i="0" u="none" strike="noStrike">
                        <a:solidFill>
                          <a:srgbClr val="000000"/>
                        </a:solidFill>
                        <a:effectLst/>
                        <a:latin typeface="+mn-lt"/>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mn-lt"/>
                        </a:rPr>
                        <a:t>2020</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mn-lt"/>
                        </a:rPr>
                        <a:t>460</a:t>
                      </a:r>
                    </a:p>
                  </a:txBody>
                  <a:tcPr marL="9434" marR="9434" marT="9434" marB="0" anchor="ctr">
                    <a:lnL>
                      <a:noFill/>
                    </a:lnL>
                    <a:lnR>
                      <a:noFill/>
                    </a:lnR>
                    <a:lnT>
                      <a:noFill/>
                    </a:lnT>
                    <a:lnB>
                      <a:noFill/>
                    </a:lnB>
                    <a:solidFill>
                      <a:srgbClr val="EBF1E9"/>
                    </a:solidFill>
                  </a:tcPr>
                </a:tc>
                <a:tc>
                  <a:txBody>
                    <a:bodyPr/>
                    <a:lstStyle/>
                    <a:p>
                      <a:pPr algn="l" fontAlgn="b"/>
                      <a:endParaRPr lang="es-CO" sz="1100" b="0" i="0" u="none" strike="noStrike">
                        <a:solidFill>
                          <a:srgbClr val="000000"/>
                        </a:solidFill>
                        <a:effectLst/>
                        <a:latin typeface="+mn-lt"/>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mn-lt"/>
                        </a:rPr>
                        <a:t>2020</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mn-lt"/>
                        </a:rPr>
                        <a:t>426</a:t>
                      </a:r>
                    </a:p>
                  </a:txBody>
                  <a:tcPr marL="9434" marR="9434" marT="9434" marB="0" anchor="ctr">
                    <a:lnL>
                      <a:noFill/>
                    </a:lnL>
                    <a:lnR>
                      <a:noFill/>
                    </a:lnR>
                    <a:lnT>
                      <a:noFill/>
                    </a:lnT>
                    <a:lnB>
                      <a:noFill/>
                    </a:lnB>
                    <a:solidFill>
                      <a:srgbClr val="EBF1E9"/>
                    </a:solidFill>
                  </a:tcPr>
                </a:tc>
                <a:tc>
                  <a:txBody>
                    <a:bodyPr/>
                    <a:lstStyle/>
                    <a:p>
                      <a:pPr algn="l" fontAlgn="b"/>
                      <a:endParaRPr lang="es-CO" sz="1100" b="0" i="0" u="none" strike="noStrike">
                        <a:solidFill>
                          <a:srgbClr val="000000"/>
                        </a:solidFill>
                        <a:effectLst/>
                        <a:latin typeface="+mn-lt"/>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mn-lt"/>
                        </a:rPr>
                        <a:t>2020</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mn-lt"/>
                        </a:rPr>
                        <a:t>573</a:t>
                      </a:r>
                    </a:p>
                  </a:txBody>
                  <a:tcPr marL="9434" marR="9434" marT="9434" marB="0" anchor="ctr">
                    <a:lnL>
                      <a:noFill/>
                    </a:lnL>
                    <a:lnR>
                      <a:noFill/>
                    </a:lnR>
                    <a:lnT>
                      <a:noFill/>
                    </a:lnT>
                    <a:lnB>
                      <a:noFill/>
                    </a:lnB>
                    <a:solidFill>
                      <a:srgbClr val="EBF1E9"/>
                    </a:solidFill>
                  </a:tcPr>
                </a:tc>
                <a:tc>
                  <a:txBody>
                    <a:bodyPr/>
                    <a:lstStyle/>
                    <a:p>
                      <a:pPr algn="l" fontAlgn="b"/>
                      <a:endParaRPr lang="es-CO" sz="1100" b="0" i="0" u="none" strike="noStrike">
                        <a:solidFill>
                          <a:srgbClr val="000000"/>
                        </a:solidFill>
                        <a:effectLst/>
                        <a:latin typeface="+mn-lt"/>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mn-lt"/>
                        </a:rPr>
                        <a:t>2020</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mn-lt"/>
                        </a:rPr>
                        <a:t>1.954</a:t>
                      </a:r>
                    </a:p>
                  </a:txBody>
                  <a:tcPr marL="9434" marR="9434" marT="9434" marB="0" anchor="ctr">
                    <a:lnL>
                      <a:noFill/>
                    </a:lnL>
                    <a:lnR>
                      <a:noFill/>
                    </a:lnR>
                    <a:lnT>
                      <a:noFill/>
                    </a:lnT>
                    <a:lnB>
                      <a:noFill/>
                    </a:lnB>
                    <a:solidFill>
                      <a:srgbClr val="EBF1E9"/>
                    </a:solidFill>
                  </a:tcPr>
                </a:tc>
                <a:extLst>
                  <a:ext uri="{0D108BD9-81ED-4DB2-BD59-A6C34878D82A}">
                    <a16:rowId xmlns:a16="http://schemas.microsoft.com/office/drawing/2014/main" val="158639001"/>
                  </a:ext>
                </a:extLst>
              </a:tr>
              <a:tr h="364827">
                <a:tc>
                  <a:txBody>
                    <a:bodyPr/>
                    <a:lstStyle/>
                    <a:p>
                      <a:pPr algn="ctr" rtl="0" fontAlgn="ctr"/>
                      <a:r>
                        <a:rPr lang="es-CO" sz="1100" b="1" i="0" u="none" strike="noStrike">
                          <a:solidFill>
                            <a:srgbClr val="203864"/>
                          </a:solidFill>
                          <a:effectLst/>
                          <a:latin typeface="+mn-lt"/>
                        </a:rPr>
                        <a:t>2021</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mn-lt"/>
                        </a:rPr>
                        <a:t>266</a:t>
                      </a:r>
                    </a:p>
                  </a:txBody>
                  <a:tcPr marL="9434" marR="9434" marT="9434" marB="0" anchor="ctr">
                    <a:lnL>
                      <a:noFill/>
                    </a:lnL>
                    <a:lnR>
                      <a:noFill/>
                    </a:lnR>
                    <a:lnT>
                      <a:noFill/>
                    </a:lnT>
                    <a:lnB>
                      <a:noFill/>
                    </a:lnB>
                    <a:solidFill>
                      <a:srgbClr val="EBF1E9"/>
                    </a:solidFill>
                  </a:tcPr>
                </a:tc>
                <a:tc>
                  <a:txBody>
                    <a:bodyPr/>
                    <a:lstStyle/>
                    <a:p>
                      <a:pPr algn="l" fontAlgn="b"/>
                      <a:endParaRPr lang="es-CO" sz="1100" b="0" i="0" u="none" strike="noStrike">
                        <a:solidFill>
                          <a:srgbClr val="000000"/>
                        </a:solidFill>
                        <a:effectLst/>
                        <a:latin typeface="+mn-lt"/>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mn-lt"/>
                        </a:rPr>
                        <a:t>2021</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mn-lt"/>
                        </a:rPr>
                        <a:t>259</a:t>
                      </a:r>
                    </a:p>
                  </a:txBody>
                  <a:tcPr marL="9434" marR="9434" marT="9434" marB="0" anchor="ctr">
                    <a:lnL>
                      <a:noFill/>
                    </a:lnL>
                    <a:lnR>
                      <a:noFill/>
                    </a:lnR>
                    <a:lnT>
                      <a:noFill/>
                    </a:lnT>
                    <a:lnB>
                      <a:noFill/>
                    </a:lnB>
                    <a:solidFill>
                      <a:srgbClr val="EBF1E9"/>
                    </a:solidFill>
                  </a:tcPr>
                </a:tc>
                <a:tc>
                  <a:txBody>
                    <a:bodyPr/>
                    <a:lstStyle/>
                    <a:p>
                      <a:pPr algn="l" fontAlgn="b"/>
                      <a:endParaRPr lang="es-CO" sz="1100" b="0" i="0" u="none" strike="noStrike">
                        <a:solidFill>
                          <a:srgbClr val="000000"/>
                        </a:solidFill>
                        <a:effectLst/>
                        <a:latin typeface="+mn-lt"/>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mn-lt"/>
                        </a:rPr>
                        <a:t>2021</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mn-lt"/>
                        </a:rPr>
                        <a:t>448</a:t>
                      </a:r>
                    </a:p>
                  </a:txBody>
                  <a:tcPr marL="9434" marR="9434" marT="9434" marB="0" anchor="ctr">
                    <a:lnL>
                      <a:noFill/>
                    </a:lnL>
                    <a:lnR>
                      <a:noFill/>
                    </a:lnR>
                    <a:lnT>
                      <a:noFill/>
                    </a:lnT>
                    <a:lnB>
                      <a:noFill/>
                    </a:lnB>
                    <a:solidFill>
                      <a:srgbClr val="EBF1E9"/>
                    </a:solidFill>
                  </a:tcPr>
                </a:tc>
                <a:tc>
                  <a:txBody>
                    <a:bodyPr/>
                    <a:lstStyle/>
                    <a:p>
                      <a:pPr algn="l" fontAlgn="b"/>
                      <a:endParaRPr lang="es-CO" sz="1100" b="0" i="0" u="none" strike="noStrike">
                        <a:solidFill>
                          <a:srgbClr val="000000"/>
                        </a:solidFill>
                        <a:effectLst/>
                        <a:latin typeface="+mn-lt"/>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mn-lt"/>
                        </a:rPr>
                        <a:t>2021</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mn-lt"/>
                        </a:rPr>
                        <a:t>569</a:t>
                      </a:r>
                    </a:p>
                  </a:txBody>
                  <a:tcPr marL="9434" marR="9434" marT="9434" marB="0" anchor="ctr">
                    <a:lnL>
                      <a:noFill/>
                    </a:lnL>
                    <a:lnR>
                      <a:noFill/>
                    </a:lnR>
                    <a:lnT>
                      <a:noFill/>
                    </a:lnT>
                    <a:lnB>
                      <a:noFill/>
                    </a:lnB>
                    <a:solidFill>
                      <a:srgbClr val="EBF1E9"/>
                    </a:solidFill>
                  </a:tcPr>
                </a:tc>
                <a:tc>
                  <a:txBody>
                    <a:bodyPr/>
                    <a:lstStyle/>
                    <a:p>
                      <a:pPr algn="l" fontAlgn="b"/>
                      <a:endParaRPr lang="es-CO" sz="1100" b="0" i="0" u="none" strike="noStrike">
                        <a:solidFill>
                          <a:srgbClr val="000000"/>
                        </a:solidFill>
                        <a:effectLst/>
                        <a:latin typeface="+mn-lt"/>
                      </a:endParaRPr>
                    </a:p>
                  </a:txBody>
                  <a:tcPr marL="9434" marR="9434" marT="9434" marB="0" anchor="b">
                    <a:lnL>
                      <a:noFill/>
                    </a:lnL>
                    <a:lnR>
                      <a:noFill/>
                    </a:lnR>
                    <a:lnT>
                      <a:noFill/>
                    </a:lnT>
                    <a:lnB>
                      <a:noFill/>
                    </a:lnB>
                    <a:noFill/>
                  </a:tcPr>
                </a:tc>
                <a:tc>
                  <a:txBody>
                    <a:bodyPr/>
                    <a:lstStyle/>
                    <a:p>
                      <a:pPr algn="ctr" rtl="0" fontAlgn="ctr"/>
                      <a:r>
                        <a:rPr lang="es-CO" sz="1100" b="1" i="0" u="none" strike="noStrike" dirty="0">
                          <a:solidFill>
                            <a:srgbClr val="203864"/>
                          </a:solidFill>
                          <a:effectLst/>
                          <a:latin typeface="+mn-lt"/>
                        </a:rPr>
                        <a:t>2021</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mn-lt"/>
                        </a:rPr>
                        <a:t>564</a:t>
                      </a:r>
                    </a:p>
                  </a:txBody>
                  <a:tcPr marL="9434" marR="9434" marT="9434" marB="0" anchor="ctr">
                    <a:lnL>
                      <a:noFill/>
                    </a:lnL>
                    <a:lnR>
                      <a:noFill/>
                    </a:lnR>
                    <a:lnT>
                      <a:noFill/>
                    </a:lnT>
                    <a:lnB>
                      <a:noFill/>
                    </a:lnB>
                    <a:solidFill>
                      <a:srgbClr val="EBF1E9"/>
                    </a:solidFill>
                  </a:tcPr>
                </a:tc>
                <a:tc>
                  <a:txBody>
                    <a:bodyPr/>
                    <a:lstStyle/>
                    <a:p>
                      <a:pPr algn="l" fontAlgn="b"/>
                      <a:endParaRPr lang="es-CO" sz="1100" b="0" i="0" u="none" strike="noStrike">
                        <a:solidFill>
                          <a:srgbClr val="000000"/>
                        </a:solidFill>
                        <a:effectLst/>
                        <a:latin typeface="+mn-lt"/>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mn-lt"/>
                        </a:rPr>
                        <a:t>2021</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mn-lt"/>
                        </a:rPr>
                        <a:t>2.106</a:t>
                      </a:r>
                    </a:p>
                  </a:txBody>
                  <a:tcPr marL="9434" marR="9434" marT="9434" marB="0" anchor="ctr">
                    <a:lnL>
                      <a:noFill/>
                    </a:lnL>
                    <a:lnR>
                      <a:noFill/>
                    </a:lnR>
                    <a:lnT>
                      <a:noFill/>
                    </a:lnT>
                    <a:lnB>
                      <a:noFill/>
                    </a:lnB>
                    <a:solidFill>
                      <a:srgbClr val="EBF1E9"/>
                    </a:solidFill>
                  </a:tcPr>
                </a:tc>
                <a:extLst>
                  <a:ext uri="{0D108BD9-81ED-4DB2-BD59-A6C34878D82A}">
                    <a16:rowId xmlns:a16="http://schemas.microsoft.com/office/drawing/2014/main" val="3510173892"/>
                  </a:ext>
                </a:extLst>
              </a:tr>
              <a:tr h="364827">
                <a:tc>
                  <a:txBody>
                    <a:bodyPr/>
                    <a:lstStyle/>
                    <a:p>
                      <a:pPr algn="ctr" rtl="0" fontAlgn="ctr"/>
                      <a:r>
                        <a:rPr lang="es-CO" sz="1100" b="1" i="0" u="none" strike="noStrike">
                          <a:solidFill>
                            <a:srgbClr val="203864"/>
                          </a:solidFill>
                          <a:effectLst/>
                          <a:latin typeface="+mn-lt"/>
                        </a:rPr>
                        <a:t>2022</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mn-lt"/>
                        </a:rPr>
                        <a:t>297</a:t>
                      </a:r>
                    </a:p>
                  </a:txBody>
                  <a:tcPr marL="9434" marR="9434" marT="9434" marB="0" anchor="ctr">
                    <a:lnL>
                      <a:noFill/>
                    </a:lnL>
                    <a:lnR>
                      <a:noFill/>
                    </a:lnR>
                    <a:lnT>
                      <a:noFill/>
                    </a:lnT>
                    <a:lnB>
                      <a:noFill/>
                    </a:lnB>
                    <a:solidFill>
                      <a:srgbClr val="EBF1E9"/>
                    </a:solidFill>
                  </a:tcPr>
                </a:tc>
                <a:tc>
                  <a:txBody>
                    <a:bodyPr/>
                    <a:lstStyle/>
                    <a:p>
                      <a:pPr algn="l" fontAlgn="b"/>
                      <a:endParaRPr lang="es-CO" sz="1100" b="0" i="0" u="none" strike="noStrike">
                        <a:solidFill>
                          <a:srgbClr val="000000"/>
                        </a:solidFill>
                        <a:effectLst/>
                        <a:latin typeface="+mn-lt"/>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mn-lt"/>
                        </a:rPr>
                        <a:t>2022</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mn-lt"/>
                        </a:rPr>
                        <a:t>230</a:t>
                      </a:r>
                    </a:p>
                  </a:txBody>
                  <a:tcPr marL="9434" marR="9434" marT="9434" marB="0" anchor="ctr">
                    <a:lnL>
                      <a:noFill/>
                    </a:lnL>
                    <a:lnR>
                      <a:noFill/>
                    </a:lnR>
                    <a:lnT>
                      <a:noFill/>
                    </a:lnT>
                    <a:lnB>
                      <a:noFill/>
                    </a:lnB>
                    <a:solidFill>
                      <a:srgbClr val="EBF1E9"/>
                    </a:solidFill>
                  </a:tcPr>
                </a:tc>
                <a:tc>
                  <a:txBody>
                    <a:bodyPr/>
                    <a:lstStyle/>
                    <a:p>
                      <a:pPr algn="l" fontAlgn="b"/>
                      <a:endParaRPr lang="es-CO" sz="1100" b="0" i="0" u="none" strike="noStrike">
                        <a:solidFill>
                          <a:srgbClr val="000000"/>
                        </a:solidFill>
                        <a:effectLst/>
                        <a:latin typeface="+mn-lt"/>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mn-lt"/>
                        </a:rPr>
                        <a:t>2022</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mn-lt"/>
                        </a:rPr>
                        <a:t>386</a:t>
                      </a:r>
                    </a:p>
                  </a:txBody>
                  <a:tcPr marL="9434" marR="9434" marT="9434" marB="0" anchor="ctr">
                    <a:lnL>
                      <a:noFill/>
                    </a:lnL>
                    <a:lnR>
                      <a:noFill/>
                    </a:lnR>
                    <a:lnT>
                      <a:noFill/>
                    </a:lnT>
                    <a:lnB>
                      <a:noFill/>
                    </a:lnB>
                    <a:solidFill>
                      <a:srgbClr val="EBF1E9"/>
                    </a:solidFill>
                  </a:tcPr>
                </a:tc>
                <a:tc>
                  <a:txBody>
                    <a:bodyPr/>
                    <a:lstStyle/>
                    <a:p>
                      <a:pPr algn="l" fontAlgn="b"/>
                      <a:endParaRPr lang="es-CO" sz="1100" b="0" i="0" u="none" strike="noStrike">
                        <a:solidFill>
                          <a:srgbClr val="000000"/>
                        </a:solidFill>
                        <a:effectLst/>
                        <a:latin typeface="+mn-lt"/>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mn-lt"/>
                        </a:rPr>
                        <a:t>2022</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mn-lt"/>
                        </a:rPr>
                        <a:t>552</a:t>
                      </a:r>
                    </a:p>
                  </a:txBody>
                  <a:tcPr marL="9434" marR="9434" marT="9434" marB="0" anchor="ctr">
                    <a:lnL>
                      <a:noFill/>
                    </a:lnL>
                    <a:lnR>
                      <a:noFill/>
                    </a:lnR>
                    <a:lnT>
                      <a:noFill/>
                    </a:lnT>
                    <a:lnB>
                      <a:noFill/>
                    </a:lnB>
                    <a:solidFill>
                      <a:srgbClr val="EBF1E9"/>
                    </a:solidFill>
                  </a:tcPr>
                </a:tc>
                <a:tc>
                  <a:txBody>
                    <a:bodyPr/>
                    <a:lstStyle/>
                    <a:p>
                      <a:pPr algn="l" fontAlgn="b"/>
                      <a:endParaRPr lang="es-CO" sz="1100" b="0" i="0" u="none" strike="noStrike">
                        <a:solidFill>
                          <a:srgbClr val="000000"/>
                        </a:solidFill>
                        <a:effectLst/>
                        <a:latin typeface="+mn-lt"/>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mn-lt"/>
                        </a:rPr>
                        <a:t>2022</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mn-lt"/>
                        </a:rPr>
                        <a:t>437</a:t>
                      </a:r>
                    </a:p>
                  </a:txBody>
                  <a:tcPr marL="9434" marR="9434" marT="9434" marB="0" anchor="ctr">
                    <a:lnL>
                      <a:noFill/>
                    </a:lnL>
                    <a:lnR>
                      <a:noFill/>
                    </a:lnR>
                    <a:lnT>
                      <a:noFill/>
                    </a:lnT>
                    <a:lnB>
                      <a:noFill/>
                    </a:lnB>
                    <a:solidFill>
                      <a:srgbClr val="EBF1E9"/>
                    </a:solidFill>
                  </a:tcPr>
                </a:tc>
                <a:tc>
                  <a:txBody>
                    <a:bodyPr/>
                    <a:lstStyle/>
                    <a:p>
                      <a:pPr algn="l" fontAlgn="b"/>
                      <a:endParaRPr lang="es-CO" sz="1100" b="0" i="0" u="none" strike="noStrike">
                        <a:solidFill>
                          <a:srgbClr val="000000"/>
                        </a:solidFill>
                        <a:effectLst/>
                        <a:latin typeface="+mn-lt"/>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mn-lt"/>
                        </a:rPr>
                        <a:t>2022</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mn-lt"/>
                        </a:rPr>
                        <a:t>1.902</a:t>
                      </a:r>
                    </a:p>
                  </a:txBody>
                  <a:tcPr marL="9434" marR="9434" marT="9434" marB="0" anchor="ctr">
                    <a:lnL>
                      <a:noFill/>
                    </a:lnL>
                    <a:lnR>
                      <a:noFill/>
                    </a:lnR>
                    <a:lnT>
                      <a:noFill/>
                    </a:lnT>
                    <a:lnB>
                      <a:noFill/>
                    </a:lnB>
                    <a:solidFill>
                      <a:srgbClr val="EBF1E9"/>
                    </a:solidFill>
                  </a:tcPr>
                </a:tc>
                <a:extLst>
                  <a:ext uri="{0D108BD9-81ED-4DB2-BD59-A6C34878D82A}">
                    <a16:rowId xmlns:a16="http://schemas.microsoft.com/office/drawing/2014/main" val="1584023234"/>
                  </a:ext>
                </a:extLst>
              </a:tr>
              <a:tr h="364827">
                <a:tc>
                  <a:txBody>
                    <a:bodyPr/>
                    <a:lstStyle/>
                    <a:p>
                      <a:pPr algn="ctr" rtl="0" fontAlgn="ctr"/>
                      <a:r>
                        <a:rPr lang="es-CO" sz="1100" b="1" i="0" u="none" strike="noStrike">
                          <a:solidFill>
                            <a:srgbClr val="203864"/>
                          </a:solidFill>
                          <a:effectLst/>
                          <a:latin typeface="+mn-lt"/>
                        </a:rPr>
                        <a:t>2023</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mn-lt"/>
                        </a:rPr>
                        <a:t>367</a:t>
                      </a:r>
                    </a:p>
                  </a:txBody>
                  <a:tcPr marL="9434" marR="9434" marT="9434" marB="0" anchor="ctr">
                    <a:lnL>
                      <a:noFill/>
                    </a:lnL>
                    <a:lnR>
                      <a:noFill/>
                    </a:lnR>
                    <a:lnT>
                      <a:noFill/>
                    </a:lnT>
                    <a:lnB>
                      <a:noFill/>
                    </a:lnB>
                    <a:solidFill>
                      <a:srgbClr val="EBF1E9"/>
                    </a:solidFill>
                  </a:tcPr>
                </a:tc>
                <a:tc>
                  <a:txBody>
                    <a:bodyPr/>
                    <a:lstStyle/>
                    <a:p>
                      <a:pPr algn="l" fontAlgn="b"/>
                      <a:endParaRPr lang="es-CO" sz="1100" b="0" i="0" u="none" strike="noStrike">
                        <a:solidFill>
                          <a:srgbClr val="000000"/>
                        </a:solidFill>
                        <a:effectLst/>
                        <a:latin typeface="+mn-lt"/>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mn-lt"/>
                        </a:rPr>
                        <a:t>2023</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mn-lt"/>
                        </a:rPr>
                        <a:t>193</a:t>
                      </a:r>
                    </a:p>
                  </a:txBody>
                  <a:tcPr marL="9434" marR="9434" marT="9434" marB="0" anchor="ctr">
                    <a:lnL>
                      <a:noFill/>
                    </a:lnL>
                    <a:lnR>
                      <a:noFill/>
                    </a:lnR>
                    <a:lnT>
                      <a:noFill/>
                    </a:lnT>
                    <a:lnB>
                      <a:noFill/>
                    </a:lnB>
                    <a:solidFill>
                      <a:srgbClr val="EBF1E9"/>
                    </a:solidFill>
                  </a:tcPr>
                </a:tc>
                <a:tc>
                  <a:txBody>
                    <a:bodyPr/>
                    <a:lstStyle/>
                    <a:p>
                      <a:pPr algn="l" fontAlgn="b"/>
                      <a:endParaRPr lang="es-CO" sz="1100" b="0" i="0" u="none" strike="noStrike">
                        <a:solidFill>
                          <a:srgbClr val="000000"/>
                        </a:solidFill>
                        <a:effectLst/>
                        <a:latin typeface="+mn-lt"/>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mn-lt"/>
                        </a:rPr>
                        <a:t>2023</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mn-lt"/>
                        </a:rPr>
                        <a:t>336</a:t>
                      </a:r>
                    </a:p>
                  </a:txBody>
                  <a:tcPr marL="9434" marR="9434" marT="9434" marB="0" anchor="ctr">
                    <a:lnL>
                      <a:noFill/>
                    </a:lnL>
                    <a:lnR>
                      <a:noFill/>
                    </a:lnR>
                    <a:lnT>
                      <a:noFill/>
                    </a:lnT>
                    <a:lnB>
                      <a:noFill/>
                    </a:lnB>
                    <a:solidFill>
                      <a:srgbClr val="EBF1E9"/>
                    </a:solidFill>
                  </a:tcPr>
                </a:tc>
                <a:tc>
                  <a:txBody>
                    <a:bodyPr/>
                    <a:lstStyle/>
                    <a:p>
                      <a:pPr algn="l" fontAlgn="b"/>
                      <a:endParaRPr lang="es-CO" sz="1100" b="0" i="0" u="none" strike="noStrike">
                        <a:solidFill>
                          <a:srgbClr val="000000"/>
                        </a:solidFill>
                        <a:effectLst/>
                        <a:latin typeface="+mn-lt"/>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mn-lt"/>
                        </a:rPr>
                        <a:t>2023</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mn-lt"/>
                        </a:rPr>
                        <a:t>453</a:t>
                      </a:r>
                    </a:p>
                  </a:txBody>
                  <a:tcPr marL="9434" marR="9434" marT="9434" marB="0" anchor="ctr">
                    <a:lnL>
                      <a:noFill/>
                    </a:lnL>
                    <a:lnR>
                      <a:noFill/>
                    </a:lnR>
                    <a:lnT>
                      <a:noFill/>
                    </a:lnT>
                    <a:lnB>
                      <a:noFill/>
                    </a:lnB>
                    <a:solidFill>
                      <a:srgbClr val="EBF1E9"/>
                    </a:solidFill>
                  </a:tcPr>
                </a:tc>
                <a:tc>
                  <a:txBody>
                    <a:bodyPr/>
                    <a:lstStyle/>
                    <a:p>
                      <a:pPr algn="l" fontAlgn="b"/>
                      <a:endParaRPr lang="es-CO" sz="1100" b="0" i="0" u="none" strike="noStrike">
                        <a:solidFill>
                          <a:srgbClr val="000000"/>
                        </a:solidFill>
                        <a:effectLst/>
                        <a:latin typeface="+mn-lt"/>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mn-lt"/>
                        </a:rPr>
                        <a:t>2023</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mn-lt"/>
                        </a:rPr>
                        <a:t>309</a:t>
                      </a:r>
                    </a:p>
                  </a:txBody>
                  <a:tcPr marL="9434" marR="9434" marT="9434" marB="0" anchor="ctr">
                    <a:lnL>
                      <a:noFill/>
                    </a:lnL>
                    <a:lnR>
                      <a:noFill/>
                    </a:lnR>
                    <a:lnT>
                      <a:noFill/>
                    </a:lnT>
                    <a:lnB>
                      <a:noFill/>
                    </a:lnB>
                    <a:solidFill>
                      <a:srgbClr val="EBF1E9"/>
                    </a:solidFill>
                  </a:tcPr>
                </a:tc>
                <a:tc>
                  <a:txBody>
                    <a:bodyPr/>
                    <a:lstStyle/>
                    <a:p>
                      <a:pPr algn="l" fontAlgn="b"/>
                      <a:endParaRPr lang="es-CO" sz="1100" b="0" i="0" u="none" strike="noStrike">
                        <a:solidFill>
                          <a:srgbClr val="000000"/>
                        </a:solidFill>
                        <a:effectLst/>
                        <a:latin typeface="+mn-lt"/>
                      </a:endParaRPr>
                    </a:p>
                  </a:txBody>
                  <a:tcPr marL="9434" marR="9434" marT="9434" marB="0" anchor="b">
                    <a:lnL>
                      <a:noFill/>
                    </a:lnL>
                    <a:lnR>
                      <a:noFill/>
                    </a:lnR>
                    <a:lnT>
                      <a:noFill/>
                    </a:lnT>
                    <a:lnB>
                      <a:noFill/>
                    </a:lnB>
                    <a:noFill/>
                  </a:tcPr>
                </a:tc>
                <a:tc>
                  <a:txBody>
                    <a:bodyPr/>
                    <a:lstStyle/>
                    <a:p>
                      <a:pPr algn="ctr" rtl="0" fontAlgn="ctr"/>
                      <a:r>
                        <a:rPr lang="es-CO" sz="1100" b="1" i="0" u="none" strike="noStrike" dirty="0">
                          <a:solidFill>
                            <a:srgbClr val="203864"/>
                          </a:solidFill>
                          <a:effectLst/>
                          <a:latin typeface="+mn-lt"/>
                        </a:rPr>
                        <a:t>2023</a:t>
                      </a:r>
                    </a:p>
                  </a:txBody>
                  <a:tcPr marL="9434" marR="9434" marT="9434" marB="0" anchor="ctr">
                    <a:lnL>
                      <a:noFill/>
                    </a:lnL>
                    <a:lnR>
                      <a:noFill/>
                    </a:lnR>
                    <a:lnT>
                      <a:noFill/>
                    </a:lnT>
                    <a:lnB>
                      <a:noFill/>
                    </a:lnB>
                    <a:noFill/>
                  </a:tcPr>
                </a:tc>
                <a:tc>
                  <a:txBody>
                    <a:bodyPr/>
                    <a:lstStyle/>
                    <a:p>
                      <a:pPr algn="ctr" rtl="0" fontAlgn="ctr"/>
                      <a:r>
                        <a:rPr lang="es-CO" sz="1100" b="0" i="0" u="none" strike="noStrike" dirty="0">
                          <a:solidFill>
                            <a:srgbClr val="203864"/>
                          </a:solidFill>
                          <a:effectLst/>
                          <a:latin typeface="+mn-lt"/>
                        </a:rPr>
                        <a:t>1.658</a:t>
                      </a:r>
                    </a:p>
                  </a:txBody>
                  <a:tcPr marL="9434" marR="9434" marT="9434" marB="0" anchor="ctr">
                    <a:lnL>
                      <a:noFill/>
                    </a:lnL>
                    <a:lnR>
                      <a:noFill/>
                    </a:lnR>
                    <a:lnT>
                      <a:noFill/>
                    </a:lnT>
                    <a:lnB>
                      <a:noFill/>
                    </a:lnB>
                    <a:solidFill>
                      <a:srgbClr val="EBF1E9"/>
                    </a:solidFill>
                  </a:tcPr>
                </a:tc>
                <a:extLst>
                  <a:ext uri="{0D108BD9-81ED-4DB2-BD59-A6C34878D82A}">
                    <a16:rowId xmlns:a16="http://schemas.microsoft.com/office/drawing/2014/main" val="4106690956"/>
                  </a:ext>
                </a:extLst>
              </a:tr>
              <a:tr h="364827">
                <a:tc>
                  <a:txBody>
                    <a:bodyPr/>
                    <a:lstStyle/>
                    <a:p>
                      <a:pPr algn="ctr" rtl="0" fontAlgn="ctr"/>
                      <a:r>
                        <a:rPr lang="es-CO" sz="1200" b="1" i="0" u="none" strike="noStrike" dirty="0">
                          <a:solidFill>
                            <a:srgbClr val="203864"/>
                          </a:solidFill>
                          <a:effectLst/>
                          <a:latin typeface="+mn-lt"/>
                        </a:rPr>
                        <a:t>2024</a:t>
                      </a:r>
                    </a:p>
                  </a:txBody>
                  <a:tcPr marL="9434" marR="9434" marT="9434" marB="0" anchor="ctr">
                    <a:lnL>
                      <a:noFill/>
                    </a:lnL>
                    <a:lnR>
                      <a:noFill/>
                    </a:lnR>
                    <a:lnT>
                      <a:noFill/>
                    </a:lnT>
                    <a:lnB>
                      <a:noFill/>
                    </a:lnB>
                    <a:noFill/>
                  </a:tcPr>
                </a:tc>
                <a:tc>
                  <a:txBody>
                    <a:bodyPr/>
                    <a:lstStyle/>
                    <a:p>
                      <a:pPr algn="ctr" rtl="0" fontAlgn="ctr"/>
                      <a:r>
                        <a:rPr lang="es-CO" sz="1200" b="0" i="0" u="none" strike="noStrike" dirty="0">
                          <a:solidFill>
                            <a:srgbClr val="203864"/>
                          </a:solidFill>
                          <a:effectLst/>
                          <a:latin typeface="+mn-lt"/>
                        </a:rPr>
                        <a:t>235</a:t>
                      </a:r>
                    </a:p>
                  </a:txBody>
                  <a:tcPr marL="9434" marR="9434" marT="9434" marB="0" anchor="ctr">
                    <a:lnL>
                      <a:noFill/>
                    </a:lnL>
                    <a:lnR>
                      <a:noFill/>
                    </a:lnR>
                    <a:lnT>
                      <a:noFill/>
                    </a:lnT>
                    <a:lnB>
                      <a:noFill/>
                    </a:lnB>
                    <a:solidFill>
                      <a:srgbClr val="EBF1E9"/>
                    </a:solidFill>
                  </a:tcPr>
                </a:tc>
                <a:tc>
                  <a:txBody>
                    <a:bodyPr/>
                    <a:lstStyle/>
                    <a:p>
                      <a:pPr algn="l" fontAlgn="b"/>
                      <a:endParaRPr lang="es-CO" sz="1200" b="0" i="0" u="none" strike="noStrike" dirty="0">
                        <a:solidFill>
                          <a:srgbClr val="000000"/>
                        </a:solidFill>
                        <a:effectLst/>
                        <a:latin typeface="+mn-lt"/>
                      </a:endParaRPr>
                    </a:p>
                  </a:txBody>
                  <a:tcPr marL="9434" marR="9434" marT="9434"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mn-lt"/>
                        </a:rPr>
                        <a:t>2024</a:t>
                      </a:r>
                    </a:p>
                  </a:txBody>
                  <a:tcPr marL="9434" marR="9434" marT="9434"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mn-lt"/>
                        </a:rPr>
                        <a:t>245</a:t>
                      </a:r>
                    </a:p>
                  </a:txBody>
                  <a:tcPr marL="9434" marR="9434" marT="9434" marB="0" anchor="ctr">
                    <a:lnL>
                      <a:noFill/>
                    </a:lnL>
                    <a:lnR>
                      <a:noFill/>
                    </a:lnR>
                    <a:lnT>
                      <a:noFill/>
                    </a:lnT>
                    <a:lnB>
                      <a:noFill/>
                    </a:lnB>
                    <a:solidFill>
                      <a:srgbClr val="EBF1E9"/>
                    </a:solidFill>
                  </a:tcPr>
                </a:tc>
                <a:tc>
                  <a:txBody>
                    <a:bodyPr/>
                    <a:lstStyle/>
                    <a:p>
                      <a:pPr algn="l" fontAlgn="b"/>
                      <a:endParaRPr lang="es-CO" sz="1200" b="0" i="0" u="none" strike="noStrike" dirty="0">
                        <a:solidFill>
                          <a:srgbClr val="000000"/>
                        </a:solidFill>
                        <a:effectLst/>
                        <a:latin typeface="+mn-lt"/>
                      </a:endParaRPr>
                    </a:p>
                  </a:txBody>
                  <a:tcPr marL="9434" marR="9434" marT="9434" marB="0" anchor="b">
                    <a:lnL>
                      <a:noFill/>
                    </a:lnL>
                    <a:lnR>
                      <a:noFill/>
                    </a:lnR>
                    <a:lnT>
                      <a:noFill/>
                    </a:lnT>
                    <a:lnB>
                      <a:noFill/>
                    </a:lnB>
                    <a:noFill/>
                  </a:tcPr>
                </a:tc>
                <a:tc>
                  <a:txBody>
                    <a:bodyPr/>
                    <a:lstStyle/>
                    <a:p>
                      <a:pPr algn="ctr" rtl="0" fontAlgn="ctr"/>
                      <a:r>
                        <a:rPr lang="es-CO" sz="1200" b="1" i="0" u="none" strike="noStrike" dirty="0">
                          <a:solidFill>
                            <a:srgbClr val="203864"/>
                          </a:solidFill>
                          <a:effectLst/>
                          <a:latin typeface="+mn-lt"/>
                        </a:rPr>
                        <a:t>2024</a:t>
                      </a:r>
                    </a:p>
                  </a:txBody>
                  <a:tcPr marL="9434" marR="9434" marT="9434"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mn-lt"/>
                        </a:rPr>
                        <a:t>404</a:t>
                      </a:r>
                    </a:p>
                  </a:txBody>
                  <a:tcPr marL="9434" marR="9434" marT="9434"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mn-lt"/>
                      </a:endParaRPr>
                    </a:p>
                  </a:txBody>
                  <a:tcPr marL="9434" marR="9434" marT="9434" marB="0" anchor="b">
                    <a:lnL>
                      <a:noFill/>
                    </a:lnL>
                    <a:lnR>
                      <a:noFill/>
                    </a:lnR>
                    <a:lnT>
                      <a:noFill/>
                    </a:lnT>
                    <a:lnB>
                      <a:noFill/>
                    </a:lnB>
                    <a:noFill/>
                  </a:tcPr>
                </a:tc>
                <a:tc>
                  <a:txBody>
                    <a:bodyPr/>
                    <a:lstStyle/>
                    <a:p>
                      <a:pPr algn="ctr" rtl="0" fontAlgn="ctr"/>
                      <a:r>
                        <a:rPr lang="es-CO" sz="1200" b="1" i="0" u="none" strike="noStrike" dirty="0">
                          <a:solidFill>
                            <a:srgbClr val="203864"/>
                          </a:solidFill>
                          <a:effectLst/>
                          <a:latin typeface="+mn-lt"/>
                        </a:rPr>
                        <a:t>2024</a:t>
                      </a:r>
                    </a:p>
                  </a:txBody>
                  <a:tcPr marL="9434" marR="9434" marT="9434" marB="0" anchor="ctr">
                    <a:lnL>
                      <a:noFill/>
                    </a:lnL>
                    <a:lnR>
                      <a:noFill/>
                    </a:lnR>
                    <a:lnT>
                      <a:noFill/>
                    </a:lnT>
                    <a:lnB>
                      <a:noFill/>
                    </a:lnB>
                    <a:noFill/>
                  </a:tcPr>
                </a:tc>
                <a:tc>
                  <a:txBody>
                    <a:bodyPr/>
                    <a:lstStyle/>
                    <a:p>
                      <a:pPr algn="ctr" rtl="0" fontAlgn="ctr"/>
                      <a:r>
                        <a:rPr lang="es-CO" sz="1200" b="0" i="0" u="none" strike="noStrike" dirty="0">
                          <a:solidFill>
                            <a:srgbClr val="203864"/>
                          </a:solidFill>
                          <a:effectLst/>
                          <a:latin typeface="+mn-lt"/>
                        </a:rPr>
                        <a:t>318</a:t>
                      </a:r>
                    </a:p>
                  </a:txBody>
                  <a:tcPr marL="9434" marR="9434" marT="9434"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mn-lt"/>
                      </a:endParaRPr>
                    </a:p>
                  </a:txBody>
                  <a:tcPr marL="9434" marR="9434" marT="9434" marB="0" anchor="b">
                    <a:lnL>
                      <a:noFill/>
                    </a:lnL>
                    <a:lnR>
                      <a:noFill/>
                    </a:lnR>
                    <a:lnT>
                      <a:noFill/>
                    </a:lnT>
                    <a:lnB>
                      <a:noFill/>
                    </a:lnB>
                    <a:noFill/>
                  </a:tcPr>
                </a:tc>
                <a:tc>
                  <a:txBody>
                    <a:bodyPr/>
                    <a:lstStyle/>
                    <a:p>
                      <a:pPr algn="ctr" rtl="0" fontAlgn="ctr"/>
                      <a:r>
                        <a:rPr lang="es-CO" sz="1200" b="1" i="0" u="none" strike="noStrike" dirty="0">
                          <a:solidFill>
                            <a:srgbClr val="203864"/>
                          </a:solidFill>
                          <a:effectLst/>
                          <a:latin typeface="+mn-lt"/>
                        </a:rPr>
                        <a:t>2024</a:t>
                      </a:r>
                    </a:p>
                  </a:txBody>
                  <a:tcPr marL="9434" marR="9434" marT="9434" marB="0" anchor="ctr">
                    <a:lnL>
                      <a:noFill/>
                    </a:lnL>
                    <a:lnR>
                      <a:noFill/>
                    </a:lnR>
                    <a:lnT>
                      <a:noFill/>
                    </a:lnT>
                    <a:lnB>
                      <a:noFill/>
                    </a:lnB>
                    <a:noFill/>
                  </a:tcPr>
                </a:tc>
                <a:tc>
                  <a:txBody>
                    <a:bodyPr/>
                    <a:lstStyle/>
                    <a:p>
                      <a:pPr algn="ctr" rtl="0" fontAlgn="ctr"/>
                      <a:r>
                        <a:rPr lang="es-CO" sz="1200" b="0" i="0" u="none" strike="noStrike" dirty="0">
                          <a:solidFill>
                            <a:srgbClr val="203864"/>
                          </a:solidFill>
                          <a:effectLst/>
                          <a:latin typeface="+mn-lt"/>
                        </a:rPr>
                        <a:t>166</a:t>
                      </a:r>
                    </a:p>
                  </a:txBody>
                  <a:tcPr marL="9434" marR="9434" marT="9434" marB="0" anchor="ctr">
                    <a:lnL>
                      <a:noFill/>
                    </a:lnL>
                    <a:lnR>
                      <a:noFill/>
                    </a:lnR>
                    <a:lnT>
                      <a:noFill/>
                    </a:lnT>
                    <a:lnB>
                      <a:noFill/>
                    </a:lnB>
                    <a:solidFill>
                      <a:srgbClr val="EBF1E9"/>
                    </a:solidFill>
                  </a:tcPr>
                </a:tc>
                <a:tc>
                  <a:txBody>
                    <a:bodyPr/>
                    <a:lstStyle/>
                    <a:p>
                      <a:pPr algn="l" fontAlgn="b"/>
                      <a:endParaRPr lang="es-CO" sz="1200" b="0" i="0" u="none" strike="noStrike" dirty="0">
                        <a:solidFill>
                          <a:srgbClr val="000000"/>
                        </a:solidFill>
                        <a:effectLst/>
                        <a:latin typeface="+mn-lt"/>
                      </a:endParaRPr>
                    </a:p>
                  </a:txBody>
                  <a:tcPr marL="9434" marR="9434" marT="9434" marB="0" anchor="b">
                    <a:lnL>
                      <a:noFill/>
                    </a:lnL>
                    <a:lnR>
                      <a:noFill/>
                    </a:lnR>
                    <a:lnT>
                      <a:noFill/>
                    </a:lnT>
                    <a:lnB>
                      <a:noFill/>
                    </a:lnB>
                    <a:noFill/>
                  </a:tcPr>
                </a:tc>
                <a:tc>
                  <a:txBody>
                    <a:bodyPr/>
                    <a:lstStyle/>
                    <a:p>
                      <a:pPr algn="ctr" rtl="0" fontAlgn="ctr"/>
                      <a:r>
                        <a:rPr lang="es-CO" sz="1200" b="1" i="0" u="none" strike="noStrike" dirty="0">
                          <a:solidFill>
                            <a:srgbClr val="203864"/>
                          </a:solidFill>
                          <a:effectLst/>
                          <a:latin typeface="+mn-lt"/>
                        </a:rPr>
                        <a:t>2024</a:t>
                      </a:r>
                    </a:p>
                  </a:txBody>
                  <a:tcPr marL="9434" marR="9434" marT="9434" marB="0" anchor="ctr">
                    <a:lnL>
                      <a:noFill/>
                    </a:lnL>
                    <a:lnR>
                      <a:noFill/>
                    </a:lnR>
                    <a:lnT>
                      <a:noFill/>
                    </a:lnT>
                    <a:lnB>
                      <a:noFill/>
                    </a:lnB>
                    <a:noFill/>
                  </a:tcPr>
                </a:tc>
                <a:tc>
                  <a:txBody>
                    <a:bodyPr/>
                    <a:lstStyle/>
                    <a:p>
                      <a:pPr algn="ctr" rtl="0" fontAlgn="ctr"/>
                      <a:r>
                        <a:rPr lang="es-CO" sz="1200" b="0" i="0" u="none" strike="noStrike" dirty="0">
                          <a:solidFill>
                            <a:srgbClr val="203864"/>
                          </a:solidFill>
                          <a:effectLst/>
                          <a:latin typeface="+mn-lt"/>
                        </a:rPr>
                        <a:t>1.368</a:t>
                      </a:r>
                    </a:p>
                  </a:txBody>
                  <a:tcPr marL="9434" marR="9434" marT="9434" marB="0" anchor="ctr">
                    <a:lnL>
                      <a:noFill/>
                    </a:lnL>
                    <a:lnR>
                      <a:noFill/>
                    </a:lnR>
                    <a:lnT>
                      <a:noFill/>
                    </a:lnT>
                    <a:lnB>
                      <a:noFill/>
                    </a:lnB>
                    <a:solidFill>
                      <a:srgbClr val="EBF1E9"/>
                    </a:solidFill>
                  </a:tcPr>
                </a:tc>
                <a:extLst>
                  <a:ext uri="{0D108BD9-81ED-4DB2-BD59-A6C34878D82A}">
                    <a16:rowId xmlns:a16="http://schemas.microsoft.com/office/drawing/2014/main" val="3733692717"/>
                  </a:ext>
                </a:extLst>
              </a:tr>
              <a:tr h="364827">
                <a:tc>
                  <a:txBody>
                    <a:bodyPr/>
                    <a:lstStyle/>
                    <a:p>
                      <a:pPr algn="ctr" rtl="0" fontAlgn="ctr"/>
                      <a:r>
                        <a:rPr lang="es-CO" sz="1100" b="1" i="0" u="none" strike="noStrike" dirty="0">
                          <a:solidFill>
                            <a:srgbClr val="203864"/>
                          </a:solidFill>
                          <a:effectLst/>
                          <a:latin typeface="+mn-lt"/>
                        </a:rPr>
                        <a:t>Total</a:t>
                      </a:r>
                    </a:p>
                  </a:txBody>
                  <a:tcPr marL="9434" marR="9434" marT="9434" marB="0" anchor="ctr">
                    <a:lnL>
                      <a:noFill/>
                    </a:lnL>
                    <a:lnR>
                      <a:noFill/>
                    </a:lnR>
                    <a:lnT>
                      <a:noFill/>
                    </a:lnT>
                    <a:lnB>
                      <a:noFill/>
                    </a:lnB>
                    <a:noFill/>
                  </a:tcPr>
                </a:tc>
                <a:tc>
                  <a:txBody>
                    <a:bodyPr/>
                    <a:lstStyle/>
                    <a:p>
                      <a:pPr algn="ctr" rtl="0" fontAlgn="ctr"/>
                      <a:r>
                        <a:rPr lang="es-CO" sz="1100" b="0" i="0" u="none" strike="noStrike" dirty="0">
                          <a:solidFill>
                            <a:srgbClr val="203864"/>
                          </a:solidFill>
                          <a:effectLst/>
                          <a:latin typeface="+mn-lt"/>
                        </a:rPr>
                        <a:t>2.174</a:t>
                      </a:r>
                    </a:p>
                  </a:txBody>
                  <a:tcPr marL="9434" marR="9434" marT="9434" marB="0" anchor="ctr">
                    <a:lnL>
                      <a:noFill/>
                    </a:lnL>
                    <a:lnR>
                      <a:noFill/>
                    </a:lnR>
                    <a:lnT>
                      <a:noFill/>
                    </a:lnT>
                    <a:lnB>
                      <a:noFill/>
                    </a:lnB>
                    <a:solidFill>
                      <a:srgbClr val="EBF1E9"/>
                    </a:solidFill>
                  </a:tcPr>
                </a:tc>
                <a:tc>
                  <a:txBody>
                    <a:bodyPr/>
                    <a:lstStyle/>
                    <a:p>
                      <a:pPr algn="l" fontAlgn="b"/>
                      <a:endParaRPr lang="es-CO" sz="1100" b="0" i="0" u="none" strike="noStrike">
                        <a:solidFill>
                          <a:srgbClr val="000000"/>
                        </a:solidFill>
                        <a:effectLst/>
                        <a:latin typeface="+mn-lt"/>
                      </a:endParaRPr>
                    </a:p>
                  </a:txBody>
                  <a:tcPr marL="9434" marR="9434" marT="9434" marB="0" anchor="b">
                    <a:lnL>
                      <a:noFill/>
                    </a:lnL>
                    <a:lnR>
                      <a:noFill/>
                    </a:lnR>
                    <a:lnT>
                      <a:noFill/>
                    </a:lnT>
                    <a:lnB>
                      <a:noFill/>
                    </a:lnB>
                    <a:noFill/>
                  </a:tcPr>
                </a:tc>
                <a:tc>
                  <a:txBody>
                    <a:bodyPr/>
                    <a:lstStyle/>
                    <a:p>
                      <a:pPr algn="ctr" rtl="0" fontAlgn="ctr"/>
                      <a:r>
                        <a:rPr lang="es-CO" sz="1100" b="1" i="0" u="none" strike="noStrike" dirty="0">
                          <a:solidFill>
                            <a:srgbClr val="203864"/>
                          </a:solidFill>
                          <a:effectLst/>
                          <a:latin typeface="+mn-lt"/>
                        </a:rPr>
                        <a:t>Total</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mn-lt"/>
                        </a:rPr>
                        <a:t>1.797</a:t>
                      </a:r>
                    </a:p>
                  </a:txBody>
                  <a:tcPr marL="9434" marR="9434" marT="9434" marB="0" anchor="ctr">
                    <a:lnL>
                      <a:noFill/>
                    </a:lnL>
                    <a:lnR>
                      <a:noFill/>
                    </a:lnR>
                    <a:lnT>
                      <a:noFill/>
                    </a:lnT>
                    <a:lnB>
                      <a:noFill/>
                    </a:lnB>
                    <a:solidFill>
                      <a:srgbClr val="EBF1E9"/>
                    </a:solidFill>
                  </a:tcPr>
                </a:tc>
                <a:tc>
                  <a:txBody>
                    <a:bodyPr/>
                    <a:lstStyle/>
                    <a:p>
                      <a:pPr algn="l" fontAlgn="b"/>
                      <a:endParaRPr lang="es-CO" sz="1100" b="0" i="0" u="none" strike="noStrike">
                        <a:solidFill>
                          <a:srgbClr val="000000"/>
                        </a:solidFill>
                        <a:effectLst/>
                        <a:latin typeface="+mn-lt"/>
                      </a:endParaRPr>
                    </a:p>
                  </a:txBody>
                  <a:tcPr marL="9434" marR="9434" marT="9434" marB="0" anchor="b">
                    <a:lnL>
                      <a:noFill/>
                    </a:lnL>
                    <a:lnR>
                      <a:noFill/>
                    </a:lnR>
                    <a:lnT>
                      <a:noFill/>
                    </a:lnT>
                    <a:lnB>
                      <a:noFill/>
                    </a:lnB>
                    <a:noFill/>
                  </a:tcPr>
                </a:tc>
                <a:tc>
                  <a:txBody>
                    <a:bodyPr/>
                    <a:lstStyle/>
                    <a:p>
                      <a:pPr algn="ctr" rtl="0" fontAlgn="ctr"/>
                      <a:r>
                        <a:rPr lang="es-CO" sz="1100" b="1" i="0" u="none" strike="noStrike" dirty="0">
                          <a:solidFill>
                            <a:srgbClr val="203864"/>
                          </a:solidFill>
                          <a:effectLst/>
                          <a:latin typeface="+mn-lt"/>
                        </a:rPr>
                        <a:t>Total</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mn-lt"/>
                        </a:rPr>
                        <a:t>2.434</a:t>
                      </a:r>
                    </a:p>
                  </a:txBody>
                  <a:tcPr marL="9434" marR="9434" marT="9434" marB="0" anchor="ctr">
                    <a:lnL>
                      <a:noFill/>
                    </a:lnL>
                    <a:lnR>
                      <a:noFill/>
                    </a:lnR>
                    <a:lnT>
                      <a:noFill/>
                    </a:lnT>
                    <a:lnB>
                      <a:noFill/>
                    </a:lnB>
                    <a:solidFill>
                      <a:srgbClr val="EBF1E9"/>
                    </a:solidFill>
                  </a:tcPr>
                </a:tc>
                <a:tc>
                  <a:txBody>
                    <a:bodyPr/>
                    <a:lstStyle/>
                    <a:p>
                      <a:pPr algn="l" fontAlgn="b"/>
                      <a:endParaRPr lang="es-CO" sz="1100" b="0" i="0" u="none" strike="noStrike">
                        <a:solidFill>
                          <a:srgbClr val="000000"/>
                        </a:solidFill>
                        <a:effectLst/>
                        <a:latin typeface="+mn-lt"/>
                      </a:endParaRPr>
                    </a:p>
                  </a:txBody>
                  <a:tcPr marL="9434" marR="9434" marT="9434" marB="0" anchor="b">
                    <a:lnL>
                      <a:noFill/>
                    </a:lnL>
                    <a:lnR>
                      <a:noFill/>
                    </a:lnR>
                    <a:lnT>
                      <a:noFill/>
                    </a:lnT>
                    <a:lnB>
                      <a:noFill/>
                    </a:lnB>
                    <a:noFill/>
                  </a:tcPr>
                </a:tc>
                <a:tc>
                  <a:txBody>
                    <a:bodyPr/>
                    <a:lstStyle/>
                    <a:p>
                      <a:pPr algn="ctr" rtl="0" fontAlgn="ctr"/>
                      <a:r>
                        <a:rPr lang="es-CO" sz="1100" b="1" i="0" u="none" strike="noStrike" dirty="0">
                          <a:solidFill>
                            <a:srgbClr val="203864"/>
                          </a:solidFill>
                          <a:effectLst/>
                          <a:latin typeface="+mn-lt"/>
                        </a:rPr>
                        <a:t>Total</a:t>
                      </a:r>
                    </a:p>
                  </a:txBody>
                  <a:tcPr marL="9434" marR="9434" marT="9434" marB="0" anchor="ctr">
                    <a:lnL>
                      <a:noFill/>
                    </a:lnL>
                    <a:lnR>
                      <a:noFill/>
                    </a:lnR>
                    <a:lnT>
                      <a:noFill/>
                    </a:lnT>
                    <a:lnB>
                      <a:noFill/>
                    </a:lnB>
                    <a:noFill/>
                  </a:tcPr>
                </a:tc>
                <a:tc>
                  <a:txBody>
                    <a:bodyPr/>
                    <a:lstStyle/>
                    <a:p>
                      <a:pPr algn="ctr" rtl="0" fontAlgn="ctr"/>
                      <a:r>
                        <a:rPr lang="es-CO" sz="1100" b="0" i="0" u="none" strike="noStrike" dirty="0">
                          <a:solidFill>
                            <a:srgbClr val="203864"/>
                          </a:solidFill>
                          <a:effectLst/>
                          <a:latin typeface="+mn-lt"/>
                        </a:rPr>
                        <a:t>2.978</a:t>
                      </a:r>
                    </a:p>
                  </a:txBody>
                  <a:tcPr marL="9434" marR="9434" marT="9434" marB="0" anchor="ctr">
                    <a:lnL>
                      <a:noFill/>
                    </a:lnL>
                    <a:lnR>
                      <a:noFill/>
                    </a:lnR>
                    <a:lnT>
                      <a:noFill/>
                    </a:lnT>
                    <a:lnB>
                      <a:noFill/>
                    </a:lnB>
                    <a:solidFill>
                      <a:srgbClr val="EBF1E9"/>
                    </a:solidFill>
                  </a:tcPr>
                </a:tc>
                <a:tc>
                  <a:txBody>
                    <a:bodyPr/>
                    <a:lstStyle/>
                    <a:p>
                      <a:pPr algn="l" fontAlgn="b"/>
                      <a:endParaRPr lang="es-CO" sz="1100" b="0" i="0" u="none" strike="noStrike">
                        <a:solidFill>
                          <a:srgbClr val="000000"/>
                        </a:solidFill>
                        <a:effectLst/>
                        <a:latin typeface="+mn-lt"/>
                      </a:endParaRPr>
                    </a:p>
                  </a:txBody>
                  <a:tcPr marL="9434" marR="9434" marT="9434" marB="0" anchor="b">
                    <a:lnL>
                      <a:noFill/>
                    </a:lnL>
                    <a:lnR>
                      <a:noFill/>
                    </a:lnR>
                    <a:lnT>
                      <a:noFill/>
                    </a:lnT>
                    <a:lnB>
                      <a:noFill/>
                    </a:lnB>
                    <a:noFill/>
                  </a:tcPr>
                </a:tc>
                <a:tc>
                  <a:txBody>
                    <a:bodyPr/>
                    <a:lstStyle/>
                    <a:p>
                      <a:pPr algn="ctr" rtl="0" fontAlgn="ctr"/>
                      <a:r>
                        <a:rPr lang="es-CO" sz="1100" b="1" i="0" u="none" strike="noStrike" dirty="0">
                          <a:solidFill>
                            <a:srgbClr val="203864"/>
                          </a:solidFill>
                          <a:effectLst/>
                          <a:latin typeface="+mn-lt"/>
                        </a:rPr>
                        <a:t>Total</a:t>
                      </a:r>
                    </a:p>
                  </a:txBody>
                  <a:tcPr marL="9434" marR="9434" marT="9434" marB="0" anchor="ctr">
                    <a:lnL>
                      <a:noFill/>
                    </a:lnL>
                    <a:lnR>
                      <a:noFill/>
                    </a:lnR>
                    <a:lnT>
                      <a:noFill/>
                    </a:lnT>
                    <a:lnB>
                      <a:noFill/>
                    </a:lnB>
                    <a:noFill/>
                  </a:tcPr>
                </a:tc>
                <a:tc>
                  <a:txBody>
                    <a:bodyPr/>
                    <a:lstStyle/>
                    <a:p>
                      <a:pPr algn="ctr" rtl="0" fontAlgn="ctr"/>
                      <a:r>
                        <a:rPr lang="es-CO" sz="1100" b="0" i="0" u="none" strike="noStrike" dirty="0">
                          <a:solidFill>
                            <a:srgbClr val="203864"/>
                          </a:solidFill>
                          <a:effectLst/>
                          <a:latin typeface="+mn-lt"/>
                        </a:rPr>
                        <a:t>3.117</a:t>
                      </a:r>
                    </a:p>
                  </a:txBody>
                  <a:tcPr marL="9434" marR="9434" marT="9434" marB="0" anchor="ctr">
                    <a:lnL>
                      <a:noFill/>
                    </a:lnL>
                    <a:lnR>
                      <a:noFill/>
                    </a:lnR>
                    <a:lnT>
                      <a:noFill/>
                    </a:lnT>
                    <a:lnB>
                      <a:noFill/>
                    </a:lnB>
                    <a:solidFill>
                      <a:srgbClr val="EBF1E9"/>
                    </a:solidFill>
                  </a:tcPr>
                </a:tc>
                <a:tc>
                  <a:txBody>
                    <a:bodyPr/>
                    <a:lstStyle/>
                    <a:p>
                      <a:pPr algn="l" fontAlgn="b"/>
                      <a:endParaRPr lang="es-CO" sz="1100" b="0" i="0" u="none" strike="noStrike">
                        <a:solidFill>
                          <a:srgbClr val="000000"/>
                        </a:solidFill>
                        <a:effectLst/>
                        <a:latin typeface="+mn-lt"/>
                      </a:endParaRPr>
                    </a:p>
                  </a:txBody>
                  <a:tcPr marL="9434" marR="9434" marT="9434" marB="0" anchor="b">
                    <a:lnL>
                      <a:noFill/>
                    </a:lnL>
                    <a:lnR>
                      <a:noFill/>
                    </a:lnR>
                    <a:lnT>
                      <a:noFill/>
                    </a:lnT>
                    <a:lnB>
                      <a:noFill/>
                    </a:lnB>
                    <a:noFill/>
                  </a:tcPr>
                </a:tc>
                <a:tc>
                  <a:txBody>
                    <a:bodyPr/>
                    <a:lstStyle/>
                    <a:p>
                      <a:pPr algn="ctr" rtl="0" fontAlgn="ctr"/>
                      <a:r>
                        <a:rPr lang="es-CO" sz="1100" b="1" i="0" u="none" strike="noStrike" dirty="0">
                          <a:solidFill>
                            <a:srgbClr val="203864"/>
                          </a:solidFill>
                          <a:effectLst/>
                          <a:latin typeface="+mn-lt"/>
                        </a:rPr>
                        <a:t>Total</a:t>
                      </a:r>
                    </a:p>
                  </a:txBody>
                  <a:tcPr marL="9434" marR="9434" marT="9434" marB="0" anchor="ctr">
                    <a:lnL>
                      <a:noFill/>
                    </a:lnL>
                    <a:lnR>
                      <a:noFill/>
                    </a:lnR>
                    <a:lnT>
                      <a:noFill/>
                    </a:lnT>
                    <a:lnB>
                      <a:noFill/>
                    </a:lnB>
                    <a:noFill/>
                  </a:tcPr>
                </a:tc>
                <a:tc>
                  <a:txBody>
                    <a:bodyPr/>
                    <a:lstStyle/>
                    <a:p>
                      <a:pPr algn="ctr" rtl="0" fontAlgn="ctr"/>
                      <a:r>
                        <a:rPr lang="es-CO" sz="1100" b="0" i="0" u="none" strike="noStrike" dirty="0">
                          <a:solidFill>
                            <a:srgbClr val="203864"/>
                          </a:solidFill>
                          <a:effectLst/>
                          <a:latin typeface="+mn-lt"/>
                        </a:rPr>
                        <a:t>12.500</a:t>
                      </a:r>
                    </a:p>
                  </a:txBody>
                  <a:tcPr marL="9434" marR="9434" marT="9434" marB="0" anchor="ctr">
                    <a:lnL>
                      <a:noFill/>
                    </a:lnL>
                    <a:lnR>
                      <a:noFill/>
                    </a:lnR>
                    <a:lnT>
                      <a:noFill/>
                    </a:lnT>
                    <a:lnB>
                      <a:noFill/>
                    </a:lnB>
                    <a:solidFill>
                      <a:srgbClr val="EBF1E9"/>
                    </a:solidFill>
                  </a:tcPr>
                </a:tc>
                <a:extLst>
                  <a:ext uri="{0D108BD9-81ED-4DB2-BD59-A6C34878D82A}">
                    <a16:rowId xmlns:a16="http://schemas.microsoft.com/office/drawing/2014/main" val="2266604198"/>
                  </a:ext>
                </a:extLst>
              </a:tr>
            </a:tbl>
          </a:graphicData>
        </a:graphic>
      </p:graphicFrame>
    </p:spTree>
    <p:extLst>
      <p:ext uri="{BB962C8B-B14F-4D97-AF65-F5344CB8AC3E}">
        <p14:creationId xmlns:p14="http://schemas.microsoft.com/office/powerpoint/2010/main" val="2178859387"/>
      </p:ext>
    </p:extLst>
  </p:cSld>
  <p:clrMapOvr>
    <a:masterClrMapping/>
  </p:clrMapOvr>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Imagen 5">
            <a:extLst>
              <a:ext uri="{FF2B5EF4-FFF2-40B4-BE49-F238E27FC236}">
                <a16:creationId xmlns:a16="http://schemas.microsoft.com/office/drawing/2014/main" id="{0D3F5635-B8FD-4FBB-AF8F-3D14C659E766}"/>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62241" y="1660965"/>
            <a:ext cx="1281113" cy="1004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 name="Imagen 6">
            <a:extLst>
              <a:ext uri="{FF2B5EF4-FFF2-40B4-BE49-F238E27FC236}">
                <a16:creationId xmlns:a16="http://schemas.microsoft.com/office/drawing/2014/main" id="{CBF50630-E678-4945-B065-F6E8FD2419AF}"/>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l="12659" t="17307" r="12910" b="19214"/>
          <a:stretch>
            <a:fillRect/>
          </a:stretch>
        </p:blipFill>
        <p:spPr bwMode="auto">
          <a:xfrm>
            <a:off x="2246566" y="1778900"/>
            <a:ext cx="1782763" cy="1009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 name="Imagen 8">
            <a:extLst>
              <a:ext uri="{FF2B5EF4-FFF2-40B4-BE49-F238E27FC236}">
                <a16:creationId xmlns:a16="http://schemas.microsoft.com/office/drawing/2014/main" id="{FC218D50-B89E-4BAA-822F-E617D6369962}"/>
              </a:ext>
            </a:extLst>
          </p:cNvPr>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6103631" y="2279423"/>
            <a:ext cx="1593850"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 name="Imagen 9">
            <a:extLst>
              <a:ext uri="{FF2B5EF4-FFF2-40B4-BE49-F238E27FC236}">
                <a16:creationId xmlns:a16="http://schemas.microsoft.com/office/drawing/2014/main" id="{EF03F627-757B-454D-8659-6F9F722FBF2E}"/>
              </a:ext>
            </a:extLst>
          </p:cNvPr>
          <p:cNvPicPr>
            <a:picLocks noChangeAspect="1" noChangeArrowheads="1"/>
          </p:cNvPicPr>
          <p:nvPr/>
        </p:nvPicPr>
        <p:blipFill>
          <a:blip r:embed="rId6" cstate="email">
            <a:extLst>
              <a:ext uri="{28A0092B-C50C-407E-A947-70E740481C1C}">
                <a14:useLocalDpi xmlns:a14="http://schemas.microsoft.com/office/drawing/2010/main"/>
              </a:ext>
            </a:extLst>
          </a:blip>
          <a:srcRect/>
          <a:stretch>
            <a:fillRect/>
          </a:stretch>
        </p:blipFill>
        <p:spPr bwMode="auto">
          <a:xfrm>
            <a:off x="8059894" y="1997515"/>
            <a:ext cx="1547813" cy="5953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 name="CuadroTexto 6">
            <a:extLst>
              <a:ext uri="{FF2B5EF4-FFF2-40B4-BE49-F238E27FC236}">
                <a16:creationId xmlns:a16="http://schemas.microsoft.com/office/drawing/2014/main" id="{BCBEDA6F-5019-4F67-B694-31357310E33A}"/>
              </a:ext>
            </a:extLst>
          </p:cNvPr>
          <p:cNvSpPr txBox="1"/>
          <p:nvPr/>
        </p:nvSpPr>
        <p:spPr>
          <a:xfrm>
            <a:off x="9873737" y="2143565"/>
            <a:ext cx="1714500" cy="522287"/>
          </a:xfrm>
          <a:prstGeom prst="rect">
            <a:avLst/>
          </a:prstGeom>
          <a:noFill/>
        </p:spPr>
        <p:txBody>
          <a:bodyPr>
            <a:spAutoFit/>
          </a:bodyPr>
          <a:lstStyle/>
          <a:p>
            <a:pPr algn="ctr" eaLnBrk="1" fontAlgn="auto" hangingPunct="1">
              <a:spcBef>
                <a:spcPts val="0"/>
              </a:spcBef>
              <a:spcAft>
                <a:spcPts val="0"/>
              </a:spcAft>
              <a:defRPr/>
            </a:pPr>
            <a:r>
              <a:rPr lang="es-CO" sz="2800" b="1" kern="0" cap="small" dirty="0">
                <a:solidFill>
                  <a:schemeClr val="accent1">
                    <a:lumMod val="50000"/>
                  </a:schemeClr>
                </a:solidFill>
                <a:latin typeface="Candara" panose="020E0502030303020204" pitchFamily="34" charset="0"/>
              </a:rPr>
              <a:t>TOTAL</a:t>
            </a:r>
            <a:endParaRPr lang="es-CO" sz="1400" dirty="0">
              <a:latin typeface="+mn-lt"/>
            </a:endParaRPr>
          </a:p>
        </p:txBody>
      </p:sp>
      <p:pic>
        <p:nvPicPr>
          <p:cNvPr id="9" name="Imagen 1">
            <a:extLst>
              <a:ext uri="{FF2B5EF4-FFF2-40B4-BE49-F238E27FC236}">
                <a16:creationId xmlns:a16="http://schemas.microsoft.com/office/drawing/2014/main" id="{0BE43705-5DAA-4E79-9271-AA5D0AD60291}"/>
              </a:ext>
            </a:extLst>
          </p:cNvPr>
          <p:cNvPicPr>
            <a:picLocks noChangeAspect="1" noChangeArrowheads="1"/>
          </p:cNvPicPr>
          <p:nvPr/>
        </p:nvPicPr>
        <p:blipFill>
          <a:blip r:embed="rId7" cstate="email">
            <a:extLst>
              <a:ext uri="{28A0092B-C50C-407E-A947-70E740481C1C}">
                <a14:useLocalDpi xmlns:a14="http://schemas.microsoft.com/office/drawing/2010/main"/>
              </a:ext>
            </a:extLst>
          </a:blip>
          <a:srcRect/>
          <a:stretch>
            <a:fillRect/>
          </a:stretch>
        </p:blipFill>
        <p:spPr bwMode="auto">
          <a:xfrm>
            <a:off x="603250" y="201613"/>
            <a:ext cx="966788" cy="898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 name="CuadroTexto 9">
            <a:extLst>
              <a:ext uri="{FF2B5EF4-FFF2-40B4-BE49-F238E27FC236}">
                <a16:creationId xmlns:a16="http://schemas.microsoft.com/office/drawing/2014/main" id="{837E52C8-6490-4B81-A213-517BA6C305BE}"/>
              </a:ext>
            </a:extLst>
          </p:cNvPr>
          <p:cNvSpPr txBox="1"/>
          <p:nvPr/>
        </p:nvSpPr>
        <p:spPr>
          <a:xfrm>
            <a:off x="1570038" y="337565"/>
            <a:ext cx="9882187" cy="862012"/>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marL="0" lvl="1" eaLnBrk="1" fontAlgn="auto" hangingPunct="1">
              <a:spcBef>
                <a:spcPts val="0"/>
              </a:spcBef>
              <a:spcAft>
                <a:spcPts val="0"/>
              </a:spcAft>
              <a:defRPr/>
            </a:pPr>
            <a:r>
              <a:rPr lang="es-CO" sz="3400" dirty="0">
                <a:solidFill>
                  <a:schemeClr val="accent1">
                    <a:lumMod val="50000"/>
                  </a:schemeClr>
                </a:solidFill>
              </a:rPr>
              <a:t>COMERCIAL Y FINANCIERO</a:t>
            </a:r>
          </a:p>
          <a:p>
            <a:pPr marL="0" lvl="1" eaLnBrk="1" fontAlgn="auto" hangingPunct="1">
              <a:spcBef>
                <a:spcPts val="0"/>
              </a:spcBef>
              <a:spcAft>
                <a:spcPts val="0"/>
              </a:spcAft>
              <a:defRPr/>
            </a:pPr>
            <a:r>
              <a:rPr lang="es-ES" sz="1600" b="0" dirty="0">
                <a:solidFill>
                  <a:schemeClr val="accent1">
                    <a:lumMod val="50000"/>
                  </a:schemeClr>
                </a:solidFill>
              </a:rPr>
              <a:t>PQR-Cestas Publicas </a:t>
            </a:r>
            <a:r>
              <a:rPr lang="es-CO" sz="1600" b="0" dirty="0">
                <a:solidFill>
                  <a:schemeClr val="accent1">
                    <a:lumMod val="50000"/>
                  </a:schemeClr>
                </a:solidFill>
              </a:rPr>
              <a:t>Febrero 2018 a Noviembre 2024</a:t>
            </a:r>
            <a:endParaRPr lang="es-ES" sz="1600" b="0" dirty="0">
              <a:solidFill>
                <a:schemeClr val="accent1">
                  <a:lumMod val="50000"/>
                </a:schemeClr>
              </a:solidFill>
            </a:endParaRPr>
          </a:p>
        </p:txBody>
      </p:sp>
      <p:cxnSp>
        <p:nvCxnSpPr>
          <p:cNvPr id="11" name="Conector recto 10">
            <a:extLst>
              <a:ext uri="{FF2B5EF4-FFF2-40B4-BE49-F238E27FC236}">
                <a16:creationId xmlns:a16="http://schemas.microsoft.com/office/drawing/2014/main" id="{6BD7B0DF-6270-4FA0-B9AE-81739D4581DF}"/>
              </a:ext>
            </a:extLst>
          </p:cNvPr>
          <p:cNvCxnSpPr>
            <a:cxnSpLocks/>
          </p:cNvCxnSpPr>
          <p:nvPr/>
        </p:nvCxnSpPr>
        <p:spPr>
          <a:xfrm>
            <a:off x="88900" y="1252538"/>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14" name="CuadroTexto 4">
            <a:extLst>
              <a:ext uri="{FF2B5EF4-FFF2-40B4-BE49-F238E27FC236}">
                <a16:creationId xmlns:a16="http://schemas.microsoft.com/office/drawing/2014/main" id="{6C027C26-576F-4014-9EAD-D7A6CF548194}"/>
              </a:ext>
            </a:extLst>
          </p:cNvPr>
          <p:cNvSpPr txBox="1">
            <a:spLocks noChangeArrowheads="1"/>
          </p:cNvSpPr>
          <p:nvPr/>
        </p:nvSpPr>
        <p:spPr bwMode="auto">
          <a:xfrm>
            <a:off x="-269875" y="6531769"/>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a:t>
            </a:r>
          </a:p>
        </p:txBody>
      </p:sp>
      <p:sp>
        <p:nvSpPr>
          <p:cNvPr id="16" name="CuadroTexto 15">
            <a:extLst>
              <a:ext uri="{FF2B5EF4-FFF2-40B4-BE49-F238E27FC236}">
                <a16:creationId xmlns:a16="http://schemas.microsoft.com/office/drawing/2014/main" id="{2C2E8436-9EFB-4FBD-AD20-EDDC55014BC4}"/>
              </a:ext>
            </a:extLst>
          </p:cNvPr>
          <p:cNvSpPr txBox="1"/>
          <p:nvPr/>
        </p:nvSpPr>
        <p:spPr>
          <a:xfrm>
            <a:off x="8349953" y="6035885"/>
            <a:ext cx="3568700" cy="430887"/>
          </a:xfrm>
          <a:prstGeom prst="rect">
            <a:avLst/>
          </a:prstGeom>
          <a:noFill/>
        </p:spPr>
        <p:txBody>
          <a:bodyPr wrap="square">
            <a:spAutoFit/>
          </a:bodyPr>
          <a:lstStyle/>
          <a:p>
            <a:r>
              <a:rPr lang="es-ES" sz="1100" dirty="0"/>
              <a:t>*</a:t>
            </a:r>
            <a:r>
              <a:rPr lang="es-ES" sz="1100" cap="small" dirty="0">
                <a:solidFill>
                  <a:schemeClr val="accent1">
                    <a:lumMod val="50000"/>
                  </a:schemeClr>
                </a:solidFill>
                <a:latin typeface="Candara" panose="020E0502030303020204" pitchFamily="34" charset="0"/>
              </a:rPr>
              <a:t>Nota. Año 2018: Información desde febrero de 2018</a:t>
            </a:r>
          </a:p>
          <a:p>
            <a:r>
              <a:rPr lang="es-ES" sz="1100" cap="small" dirty="0">
                <a:solidFill>
                  <a:schemeClr val="accent1">
                    <a:lumMod val="50000"/>
                  </a:schemeClr>
                </a:solidFill>
                <a:latin typeface="Candara" panose="020E0502030303020204" pitchFamily="34" charset="0"/>
              </a:rPr>
              <a:t>             </a:t>
            </a:r>
          </a:p>
        </p:txBody>
      </p:sp>
      <p:grpSp>
        <p:nvGrpSpPr>
          <p:cNvPr id="15" name="Grupo 14">
            <a:extLst>
              <a:ext uri="{FF2B5EF4-FFF2-40B4-BE49-F238E27FC236}">
                <a16:creationId xmlns:a16="http://schemas.microsoft.com/office/drawing/2014/main" id="{7DB62401-3FDE-6232-57FB-4AAF6E0C84F3}"/>
              </a:ext>
            </a:extLst>
          </p:cNvPr>
          <p:cNvGrpSpPr/>
          <p:nvPr/>
        </p:nvGrpSpPr>
        <p:grpSpPr>
          <a:xfrm>
            <a:off x="4484938" y="1725012"/>
            <a:ext cx="1077459" cy="989053"/>
            <a:chOff x="10562619" y="1423954"/>
            <a:chExt cx="1280250" cy="1299632"/>
          </a:xfrm>
        </p:grpSpPr>
        <p:pic>
          <p:nvPicPr>
            <p:cNvPr id="17" name="Picture 2">
              <a:extLst>
                <a:ext uri="{FF2B5EF4-FFF2-40B4-BE49-F238E27FC236}">
                  <a16:creationId xmlns:a16="http://schemas.microsoft.com/office/drawing/2014/main" id="{03D2A992-A497-6175-53FF-309D828C0446}"/>
                </a:ext>
              </a:extLst>
            </p:cNvPr>
            <p:cNvPicPr>
              <a:picLocks noChangeAspect="1" noChangeArrowheads="1"/>
            </p:cNvPicPr>
            <p:nvPr/>
          </p:nvPicPr>
          <p:blipFill rotWithShape="1">
            <a:blip r:embed="rId8" cstate="email">
              <a:extLst>
                <a:ext uri="{28A0092B-C50C-407E-A947-70E740481C1C}">
                  <a14:useLocalDpi xmlns:a14="http://schemas.microsoft.com/office/drawing/2010/main"/>
                </a:ext>
              </a:extLst>
            </a:blip>
            <a:srcRect/>
            <a:stretch/>
          </p:blipFill>
          <p:spPr bwMode="auto">
            <a:xfrm>
              <a:off x="10627933" y="203488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 name="Picture 2">
              <a:extLst>
                <a:ext uri="{FF2B5EF4-FFF2-40B4-BE49-F238E27FC236}">
                  <a16:creationId xmlns:a16="http://schemas.microsoft.com/office/drawing/2014/main" id="{ED22F85F-D07B-64BF-3CDE-47A0D14E4956}"/>
                </a:ext>
              </a:extLst>
            </p:cNvPr>
            <p:cNvPicPr>
              <a:picLocks noChangeAspect="1" noChangeArrowheads="1"/>
            </p:cNvPicPr>
            <p:nvPr/>
          </p:nvPicPr>
          <p:blipFill rotWithShape="1">
            <a:blip r:embed="rId9" cstate="email">
              <a:extLst>
                <a:ext uri="{28A0092B-C50C-407E-A947-70E740481C1C}">
                  <a14:useLocalDpi xmlns:a14="http://schemas.microsoft.com/office/drawing/2010/main"/>
                </a:ext>
              </a:extLst>
            </a:blip>
            <a:srcRect/>
            <a:stretch/>
          </p:blipFill>
          <p:spPr bwMode="auto">
            <a:xfrm>
              <a:off x="10562619" y="142395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aphicFrame>
        <p:nvGraphicFramePr>
          <p:cNvPr id="4" name="Tabla 3">
            <a:extLst>
              <a:ext uri="{FF2B5EF4-FFF2-40B4-BE49-F238E27FC236}">
                <a16:creationId xmlns:a16="http://schemas.microsoft.com/office/drawing/2014/main" id="{8DD6B232-0415-4A9D-5883-532A9894B2C6}"/>
              </a:ext>
            </a:extLst>
          </p:cNvPr>
          <p:cNvGraphicFramePr>
            <a:graphicFrameLocks noGrp="1"/>
          </p:cNvGraphicFramePr>
          <p:nvPr/>
        </p:nvGraphicFramePr>
        <p:xfrm>
          <a:off x="603251" y="2680556"/>
          <a:ext cx="10984992" cy="3355321"/>
        </p:xfrm>
        <a:graphic>
          <a:graphicData uri="http://schemas.openxmlformats.org/drawingml/2006/table">
            <a:tbl>
              <a:tblPr/>
              <a:tblGrid>
                <a:gridCol w="787690">
                  <a:extLst>
                    <a:ext uri="{9D8B030D-6E8A-4147-A177-3AD203B41FA5}">
                      <a16:colId xmlns:a16="http://schemas.microsoft.com/office/drawing/2014/main" val="2937806807"/>
                    </a:ext>
                  </a:extLst>
                </a:gridCol>
                <a:gridCol w="787690">
                  <a:extLst>
                    <a:ext uri="{9D8B030D-6E8A-4147-A177-3AD203B41FA5}">
                      <a16:colId xmlns:a16="http://schemas.microsoft.com/office/drawing/2014/main" val="2696176845"/>
                    </a:ext>
                  </a:extLst>
                </a:gridCol>
                <a:gridCol w="275692">
                  <a:extLst>
                    <a:ext uri="{9D8B030D-6E8A-4147-A177-3AD203B41FA5}">
                      <a16:colId xmlns:a16="http://schemas.microsoft.com/office/drawing/2014/main" val="1747229388"/>
                    </a:ext>
                  </a:extLst>
                </a:gridCol>
                <a:gridCol w="787690">
                  <a:extLst>
                    <a:ext uri="{9D8B030D-6E8A-4147-A177-3AD203B41FA5}">
                      <a16:colId xmlns:a16="http://schemas.microsoft.com/office/drawing/2014/main" val="3425862810"/>
                    </a:ext>
                  </a:extLst>
                </a:gridCol>
                <a:gridCol w="787690">
                  <a:extLst>
                    <a:ext uri="{9D8B030D-6E8A-4147-A177-3AD203B41FA5}">
                      <a16:colId xmlns:a16="http://schemas.microsoft.com/office/drawing/2014/main" val="4239994076"/>
                    </a:ext>
                  </a:extLst>
                </a:gridCol>
                <a:gridCol w="305229">
                  <a:extLst>
                    <a:ext uri="{9D8B030D-6E8A-4147-A177-3AD203B41FA5}">
                      <a16:colId xmlns:a16="http://schemas.microsoft.com/office/drawing/2014/main" val="3420133563"/>
                    </a:ext>
                  </a:extLst>
                </a:gridCol>
                <a:gridCol w="787690">
                  <a:extLst>
                    <a:ext uri="{9D8B030D-6E8A-4147-A177-3AD203B41FA5}">
                      <a16:colId xmlns:a16="http://schemas.microsoft.com/office/drawing/2014/main" val="242355379"/>
                    </a:ext>
                  </a:extLst>
                </a:gridCol>
                <a:gridCol w="787690">
                  <a:extLst>
                    <a:ext uri="{9D8B030D-6E8A-4147-A177-3AD203B41FA5}">
                      <a16:colId xmlns:a16="http://schemas.microsoft.com/office/drawing/2014/main" val="1337788696"/>
                    </a:ext>
                  </a:extLst>
                </a:gridCol>
                <a:gridCol w="305229">
                  <a:extLst>
                    <a:ext uri="{9D8B030D-6E8A-4147-A177-3AD203B41FA5}">
                      <a16:colId xmlns:a16="http://schemas.microsoft.com/office/drawing/2014/main" val="635372515"/>
                    </a:ext>
                  </a:extLst>
                </a:gridCol>
                <a:gridCol w="787690">
                  <a:extLst>
                    <a:ext uri="{9D8B030D-6E8A-4147-A177-3AD203B41FA5}">
                      <a16:colId xmlns:a16="http://schemas.microsoft.com/office/drawing/2014/main" val="115086833"/>
                    </a:ext>
                  </a:extLst>
                </a:gridCol>
                <a:gridCol w="787690">
                  <a:extLst>
                    <a:ext uri="{9D8B030D-6E8A-4147-A177-3AD203B41FA5}">
                      <a16:colId xmlns:a16="http://schemas.microsoft.com/office/drawing/2014/main" val="1149667244"/>
                    </a:ext>
                  </a:extLst>
                </a:gridCol>
                <a:gridCol w="344615">
                  <a:extLst>
                    <a:ext uri="{9D8B030D-6E8A-4147-A177-3AD203B41FA5}">
                      <a16:colId xmlns:a16="http://schemas.microsoft.com/office/drawing/2014/main" val="1211320776"/>
                    </a:ext>
                  </a:extLst>
                </a:gridCol>
                <a:gridCol w="787690">
                  <a:extLst>
                    <a:ext uri="{9D8B030D-6E8A-4147-A177-3AD203B41FA5}">
                      <a16:colId xmlns:a16="http://schemas.microsoft.com/office/drawing/2014/main" val="1055370372"/>
                    </a:ext>
                  </a:extLst>
                </a:gridCol>
                <a:gridCol w="787690">
                  <a:extLst>
                    <a:ext uri="{9D8B030D-6E8A-4147-A177-3AD203B41FA5}">
                      <a16:colId xmlns:a16="http://schemas.microsoft.com/office/drawing/2014/main" val="1318551489"/>
                    </a:ext>
                  </a:extLst>
                </a:gridCol>
                <a:gridCol w="301947">
                  <a:extLst>
                    <a:ext uri="{9D8B030D-6E8A-4147-A177-3AD203B41FA5}">
                      <a16:colId xmlns:a16="http://schemas.microsoft.com/office/drawing/2014/main" val="1496096870"/>
                    </a:ext>
                  </a:extLst>
                </a:gridCol>
                <a:gridCol w="787690">
                  <a:extLst>
                    <a:ext uri="{9D8B030D-6E8A-4147-A177-3AD203B41FA5}">
                      <a16:colId xmlns:a16="http://schemas.microsoft.com/office/drawing/2014/main" val="2817596237"/>
                    </a:ext>
                  </a:extLst>
                </a:gridCol>
                <a:gridCol w="787690">
                  <a:extLst>
                    <a:ext uri="{9D8B030D-6E8A-4147-A177-3AD203B41FA5}">
                      <a16:colId xmlns:a16="http://schemas.microsoft.com/office/drawing/2014/main" val="4189690359"/>
                    </a:ext>
                  </a:extLst>
                </a:gridCol>
              </a:tblGrid>
              <a:tr h="383465">
                <a:tc>
                  <a:txBody>
                    <a:bodyPr/>
                    <a:lstStyle/>
                    <a:p>
                      <a:pPr algn="ctr" rtl="0" fontAlgn="ctr"/>
                      <a:r>
                        <a:rPr lang="es-CO" sz="1100" b="1" i="0" u="none" strike="noStrike">
                          <a:solidFill>
                            <a:srgbClr val="203864"/>
                          </a:solidFill>
                          <a:effectLst/>
                          <a:latin typeface="Calibri" panose="020F0502020204030204" pitchFamily="34" charset="0"/>
                        </a:rPr>
                        <a:t>MES</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PQR</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MES</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PQR</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MES</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PQR</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MES</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PQR</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MES</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PQR</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MES</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PQR</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1209643682"/>
                  </a:ext>
                </a:extLst>
              </a:tr>
              <a:tr h="371482">
                <a:tc>
                  <a:txBody>
                    <a:bodyPr/>
                    <a:lstStyle/>
                    <a:p>
                      <a:pPr algn="ctr" rtl="0" fontAlgn="ctr"/>
                      <a:r>
                        <a:rPr lang="es-CO" sz="1100" b="1" i="0" u="none" strike="noStrike">
                          <a:solidFill>
                            <a:srgbClr val="203864"/>
                          </a:solidFill>
                          <a:effectLst/>
                          <a:latin typeface="Calibri" panose="020F0502020204030204" pitchFamily="34" charset="0"/>
                        </a:rPr>
                        <a:t>2018</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6</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2018</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10</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2018</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2018</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2018</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13</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2018</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32</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extLst>
                  <a:ext uri="{0D108BD9-81ED-4DB2-BD59-A6C34878D82A}">
                    <a16:rowId xmlns:a16="http://schemas.microsoft.com/office/drawing/2014/main" val="2734638206"/>
                  </a:ext>
                </a:extLst>
              </a:tr>
              <a:tr h="371482">
                <a:tc>
                  <a:txBody>
                    <a:bodyPr/>
                    <a:lstStyle/>
                    <a:p>
                      <a:pPr algn="ctr" rtl="0" fontAlgn="ctr"/>
                      <a:r>
                        <a:rPr lang="es-CO" sz="1100" b="1" i="0" u="none" strike="noStrike">
                          <a:solidFill>
                            <a:srgbClr val="203864"/>
                          </a:solidFill>
                          <a:effectLst/>
                          <a:latin typeface="Calibri" panose="020F0502020204030204" pitchFamily="34" charset="0"/>
                        </a:rPr>
                        <a:t>2019</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2019</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213</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2019</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2019</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7</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2019</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2019</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225</a:t>
                      </a:r>
                    </a:p>
                  </a:txBody>
                  <a:tcPr marL="9434" marR="9434" marT="9434" marB="0" anchor="ctr">
                    <a:lnL>
                      <a:noFill/>
                    </a:lnL>
                    <a:lnR>
                      <a:noFill/>
                    </a:lnR>
                    <a:lnT>
                      <a:noFill/>
                    </a:lnT>
                    <a:lnB>
                      <a:noFill/>
                    </a:lnB>
                    <a:solidFill>
                      <a:srgbClr val="EBF1E9"/>
                    </a:solidFill>
                  </a:tcPr>
                </a:tc>
                <a:extLst>
                  <a:ext uri="{0D108BD9-81ED-4DB2-BD59-A6C34878D82A}">
                    <a16:rowId xmlns:a16="http://schemas.microsoft.com/office/drawing/2014/main" val="4164208023"/>
                  </a:ext>
                </a:extLst>
              </a:tr>
              <a:tr h="371482">
                <a:tc>
                  <a:txBody>
                    <a:bodyPr/>
                    <a:lstStyle/>
                    <a:p>
                      <a:pPr algn="ctr" rtl="0" fontAlgn="ctr"/>
                      <a:r>
                        <a:rPr lang="es-CO" sz="1100" b="1" i="0" u="none" strike="noStrike">
                          <a:solidFill>
                            <a:srgbClr val="203864"/>
                          </a:solidFill>
                          <a:effectLst/>
                          <a:latin typeface="Calibri" panose="020F0502020204030204" pitchFamily="34" charset="0"/>
                        </a:rPr>
                        <a:t>2020</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11</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2020</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116</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2020</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0</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2020</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5</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2020</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2020</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134</a:t>
                      </a:r>
                    </a:p>
                  </a:txBody>
                  <a:tcPr marL="9434" marR="9434" marT="9434" marB="0" anchor="ctr">
                    <a:lnL>
                      <a:noFill/>
                    </a:lnL>
                    <a:lnR>
                      <a:noFill/>
                    </a:lnR>
                    <a:lnT>
                      <a:noFill/>
                    </a:lnT>
                    <a:lnB>
                      <a:noFill/>
                    </a:lnB>
                    <a:solidFill>
                      <a:srgbClr val="EBF1E9"/>
                    </a:solidFill>
                  </a:tcPr>
                </a:tc>
                <a:extLst>
                  <a:ext uri="{0D108BD9-81ED-4DB2-BD59-A6C34878D82A}">
                    <a16:rowId xmlns:a16="http://schemas.microsoft.com/office/drawing/2014/main" val="452891807"/>
                  </a:ext>
                </a:extLst>
              </a:tr>
              <a:tr h="371482">
                <a:tc>
                  <a:txBody>
                    <a:bodyPr/>
                    <a:lstStyle/>
                    <a:p>
                      <a:pPr algn="ctr" rtl="0" fontAlgn="ctr"/>
                      <a:r>
                        <a:rPr lang="es-CO" sz="1100" b="1" i="0" u="none" strike="noStrike">
                          <a:solidFill>
                            <a:srgbClr val="203864"/>
                          </a:solidFill>
                          <a:effectLst/>
                          <a:latin typeface="Calibri" panose="020F0502020204030204" pitchFamily="34" charset="0"/>
                        </a:rPr>
                        <a:t>2021</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7</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2021</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62</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2021</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12</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2021</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2021</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0</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2021</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82</a:t>
                      </a:r>
                    </a:p>
                  </a:txBody>
                  <a:tcPr marL="9434" marR="9434" marT="9434" marB="0" anchor="ctr">
                    <a:lnL>
                      <a:noFill/>
                    </a:lnL>
                    <a:lnR>
                      <a:noFill/>
                    </a:lnR>
                    <a:lnT>
                      <a:noFill/>
                    </a:lnT>
                    <a:lnB>
                      <a:noFill/>
                    </a:lnB>
                    <a:solidFill>
                      <a:srgbClr val="EBF1E9"/>
                    </a:solidFill>
                  </a:tcPr>
                </a:tc>
                <a:extLst>
                  <a:ext uri="{0D108BD9-81ED-4DB2-BD59-A6C34878D82A}">
                    <a16:rowId xmlns:a16="http://schemas.microsoft.com/office/drawing/2014/main" val="3801286749"/>
                  </a:ext>
                </a:extLst>
              </a:tr>
              <a:tr h="371482">
                <a:tc>
                  <a:txBody>
                    <a:bodyPr/>
                    <a:lstStyle/>
                    <a:p>
                      <a:pPr algn="ctr" rtl="0" fontAlgn="ctr"/>
                      <a:r>
                        <a:rPr lang="es-CO" sz="1100" b="1" i="0" u="none" strike="noStrike">
                          <a:solidFill>
                            <a:srgbClr val="203864"/>
                          </a:solidFill>
                          <a:effectLst/>
                          <a:latin typeface="Calibri" panose="020F0502020204030204" pitchFamily="34" charset="0"/>
                        </a:rPr>
                        <a:t>2022</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12</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2022</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16</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2022</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8</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2022</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11</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2022</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2022</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48</a:t>
                      </a:r>
                    </a:p>
                  </a:txBody>
                  <a:tcPr marL="9434" marR="9434" marT="9434" marB="0" anchor="ctr">
                    <a:lnL>
                      <a:noFill/>
                    </a:lnL>
                    <a:lnR>
                      <a:noFill/>
                    </a:lnR>
                    <a:lnT>
                      <a:noFill/>
                    </a:lnT>
                    <a:lnB>
                      <a:noFill/>
                    </a:lnB>
                    <a:solidFill>
                      <a:srgbClr val="EBF1E9"/>
                    </a:solidFill>
                  </a:tcPr>
                </a:tc>
                <a:extLst>
                  <a:ext uri="{0D108BD9-81ED-4DB2-BD59-A6C34878D82A}">
                    <a16:rowId xmlns:a16="http://schemas.microsoft.com/office/drawing/2014/main" val="1126854964"/>
                  </a:ext>
                </a:extLst>
              </a:tr>
              <a:tr h="371482">
                <a:tc>
                  <a:txBody>
                    <a:bodyPr/>
                    <a:lstStyle/>
                    <a:p>
                      <a:pPr algn="ctr" rtl="0" fontAlgn="ctr"/>
                      <a:r>
                        <a:rPr lang="es-CO" sz="1100" b="1" i="0" u="none" strike="noStrike">
                          <a:solidFill>
                            <a:srgbClr val="203864"/>
                          </a:solidFill>
                          <a:effectLst/>
                          <a:latin typeface="Calibri" panose="020F0502020204030204" pitchFamily="34" charset="0"/>
                        </a:rPr>
                        <a:t>2023</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4</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2023</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8</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2023</a:t>
                      </a:r>
                    </a:p>
                  </a:txBody>
                  <a:tcPr marL="9434" marR="9434" marT="9434" marB="0" anchor="ctr">
                    <a:lnL>
                      <a:noFill/>
                    </a:lnL>
                    <a:lnR>
                      <a:noFill/>
                    </a:lnR>
                    <a:lnT>
                      <a:noFill/>
                    </a:lnT>
                    <a:lnB>
                      <a:noFill/>
                    </a:lnB>
                    <a:noFill/>
                  </a:tcPr>
                </a:tc>
                <a:tc>
                  <a:txBody>
                    <a:bodyPr/>
                    <a:lstStyle/>
                    <a:p>
                      <a:pPr algn="ctr" rtl="0" fontAlgn="ctr"/>
                      <a:r>
                        <a:rPr lang="es-CO" sz="1100" b="0" i="0" u="none" strike="noStrike" dirty="0">
                          <a:solidFill>
                            <a:srgbClr val="203864"/>
                          </a:solidFill>
                          <a:effectLst/>
                          <a:latin typeface="Calibri" panose="020F0502020204030204" pitchFamily="34" charset="0"/>
                        </a:rPr>
                        <a:t>9</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2023</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48</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2023</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2023</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71</a:t>
                      </a:r>
                    </a:p>
                  </a:txBody>
                  <a:tcPr marL="9434" marR="9434" marT="9434" marB="0" anchor="ctr">
                    <a:lnL>
                      <a:noFill/>
                    </a:lnL>
                    <a:lnR>
                      <a:noFill/>
                    </a:lnR>
                    <a:lnT>
                      <a:noFill/>
                    </a:lnT>
                    <a:lnB>
                      <a:noFill/>
                    </a:lnB>
                    <a:solidFill>
                      <a:srgbClr val="EBF1E9"/>
                    </a:solidFill>
                  </a:tcPr>
                </a:tc>
                <a:extLst>
                  <a:ext uri="{0D108BD9-81ED-4DB2-BD59-A6C34878D82A}">
                    <a16:rowId xmlns:a16="http://schemas.microsoft.com/office/drawing/2014/main" val="3484686200"/>
                  </a:ext>
                </a:extLst>
              </a:tr>
              <a:tr h="371482">
                <a:tc>
                  <a:txBody>
                    <a:bodyPr/>
                    <a:lstStyle/>
                    <a:p>
                      <a:pPr algn="ctr" rtl="0" fontAlgn="ctr"/>
                      <a:r>
                        <a:rPr lang="es-CO" sz="1200" b="1" i="0" u="none" strike="noStrike">
                          <a:solidFill>
                            <a:srgbClr val="203864"/>
                          </a:solidFill>
                          <a:effectLst/>
                          <a:latin typeface="Calibri" panose="020F0502020204030204" pitchFamily="34" charset="0"/>
                        </a:rPr>
                        <a:t>2024</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13</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2024</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2024</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39</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2024</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4</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2024</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0</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2024</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58</a:t>
                      </a:r>
                    </a:p>
                  </a:txBody>
                  <a:tcPr marL="9434" marR="9434" marT="9434" marB="0" anchor="ctr">
                    <a:lnL>
                      <a:noFill/>
                    </a:lnL>
                    <a:lnR>
                      <a:noFill/>
                    </a:lnR>
                    <a:lnT>
                      <a:noFill/>
                    </a:lnT>
                    <a:lnB>
                      <a:noFill/>
                    </a:lnB>
                    <a:solidFill>
                      <a:srgbClr val="EBF1E9"/>
                    </a:solidFill>
                  </a:tcPr>
                </a:tc>
                <a:extLst>
                  <a:ext uri="{0D108BD9-81ED-4DB2-BD59-A6C34878D82A}">
                    <a16:rowId xmlns:a16="http://schemas.microsoft.com/office/drawing/2014/main" val="2177154341"/>
                  </a:ext>
                </a:extLst>
              </a:tr>
              <a:tr h="371482">
                <a:tc>
                  <a:txBody>
                    <a:bodyPr/>
                    <a:lstStyle/>
                    <a:p>
                      <a:pPr algn="ctr" rtl="0" fontAlgn="ctr"/>
                      <a:r>
                        <a:rPr lang="es-CO" sz="1100" b="1" i="0" u="none" strike="noStrike">
                          <a:solidFill>
                            <a:srgbClr val="203864"/>
                          </a:solidFill>
                          <a:effectLst/>
                          <a:latin typeface="Calibri" panose="020F0502020204030204" pitchFamily="34" charset="0"/>
                        </a:rPr>
                        <a:t>Total</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56</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Total</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427</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Total</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71</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Total</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77</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Total</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19</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Total</a:t>
                      </a:r>
                    </a:p>
                  </a:txBody>
                  <a:tcPr marL="9434" marR="9434" marT="9434" marB="0" anchor="ctr">
                    <a:lnL>
                      <a:noFill/>
                    </a:lnL>
                    <a:lnR>
                      <a:noFill/>
                    </a:lnR>
                    <a:lnT>
                      <a:noFill/>
                    </a:lnT>
                    <a:lnB>
                      <a:noFill/>
                    </a:lnB>
                    <a:noFill/>
                  </a:tcPr>
                </a:tc>
                <a:tc>
                  <a:txBody>
                    <a:bodyPr/>
                    <a:lstStyle/>
                    <a:p>
                      <a:pPr algn="ctr" rtl="0" fontAlgn="ctr"/>
                      <a:r>
                        <a:rPr lang="es-CO" sz="1100" b="0" i="0" u="none" strike="noStrike" dirty="0">
                          <a:solidFill>
                            <a:srgbClr val="203864"/>
                          </a:solidFill>
                          <a:effectLst/>
                          <a:latin typeface="Calibri" panose="020F0502020204030204" pitchFamily="34" charset="0"/>
                        </a:rPr>
                        <a:t>650</a:t>
                      </a:r>
                    </a:p>
                  </a:txBody>
                  <a:tcPr marL="9434" marR="9434" marT="9434" marB="0" anchor="ctr">
                    <a:lnL>
                      <a:noFill/>
                    </a:lnL>
                    <a:lnR>
                      <a:noFill/>
                    </a:lnR>
                    <a:lnT>
                      <a:noFill/>
                    </a:lnT>
                    <a:lnB>
                      <a:noFill/>
                    </a:lnB>
                    <a:solidFill>
                      <a:srgbClr val="EBF1E9"/>
                    </a:solidFill>
                  </a:tcPr>
                </a:tc>
                <a:extLst>
                  <a:ext uri="{0D108BD9-81ED-4DB2-BD59-A6C34878D82A}">
                    <a16:rowId xmlns:a16="http://schemas.microsoft.com/office/drawing/2014/main" val="1370799898"/>
                  </a:ext>
                </a:extLst>
              </a:tr>
            </a:tbl>
          </a:graphicData>
        </a:graphic>
      </p:graphicFrame>
    </p:spTree>
    <p:extLst>
      <p:ext uri="{BB962C8B-B14F-4D97-AF65-F5344CB8AC3E}">
        <p14:creationId xmlns:p14="http://schemas.microsoft.com/office/powerpoint/2010/main" val="523618607"/>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CuadroTexto 4">
            <a:extLst>
              <a:ext uri="{FF2B5EF4-FFF2-40B4-BE49-F238E27FC236}">
                <a16:creationId xmlns:a16="http://schemas.microsoft.com/office/drawing/2014/main" id="{65B12803-5723-4124-BA21-4275CB48163E}"/>
              </a:ext>
            </a:extLst>
          </p:cNvPr>
          <p:cNvSpPr txBox="1"/>
          <p:nvPr/>
        </p:nvSpPr>
        <p:spPr>
          <a:xfrm>
            <a:off x="170489" y="6212637"/>
            <a:ext cx="11955464" cy="50783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9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Fuente: Informe del Concesionario</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9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Periodo comprendido entre el 1 de enero y el 31 de octubre de 2024.</a:t>
            </a:r>
            <a:endParaRPr kumimoji="0" lang="es-CO" sz="9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9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*Cifras actualizadas con el último informe del concesionario</a:t>
            </a:r>
          </a:p>
        </p:txBody>
      </p:sp>
      <p:sp>
        <p:nvSpPr>
          <p:cNvPr id="23" name="CuadroTexto 22">
            <a:extLst>
              <a:ext uri="{FF2B5EF4-FFF2-40B4-BE49-F238E27FC236}">
                <a16:creationId xmlns:a16="http://schemas.microsoft.com/office/drawing/2014/main" id="{FA234D52-1CF6-4968-B439-DBB712E3A05F}"/>
              </a:ext>
            </a:extLst>
          </p:cNvPr>
          <p:cNvSpPr txBox="1"/>
          <p:nvPr/>
        </p:nvSpPr>
        <p:spPr>
          <a:xfrm>
            <a:off x="2310063" y="21920"/>
            <a:ext cx="9881937" cy="923330"/>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marL="457200" marR="0" lvl="1" indent="0" algn="l" defTabSz="914400" rtl="0" eaLnBrk="1" fontAlgn="auto" latinLnBrk="0" hangingPunct="1">
              <a:lnSpc>
                <a:spcPct val="100000"/>
              </a:lnSpc>
              <a:spcBef>
                <a:spcPts val="0"/>
              </a:spcBef>
              <a:spcAft>
                <a:spcPts val="0"/>
              </a:spcAft>
              <a:buClrTx/>
              <a:buSzTx/>
              <a:buFontTx/>
              <a:buNone/>
              <a:tabLst>
                <a:tab pos="914400" algn="l"/>
              </a:tabLst>
              <a:defRPr/>
            </a:pPr>
            <a:r>
              <a:rPr kumimoji="0" lang="es-CO" sz="3600" b="1" i="0" u="none" strike="noStrike" kern="0" cap="small" spc="0" normalizeH="0" baseline="0" noProof="0">
                <a:ln>
                  <a:noFill/>
                </a:ln>
                <a:solidFill>
                  <a:srgbClr val="4472C4">
                    <a:lumMod val="50000"/>
                  </a:srgbClr>
                </a:solidFill>
                <a:effectLst/>
                <a:uLnTx/>
                <a:uFillTx/>
                <a:latin typeface="Candara" panose="020E0502030303020204" pitchFamily="34" charset="0"/>
                <a:ea typeface="+mn-ea"/>
                <a:cs typeface="+mn-cs"/>
              </a:rPr>
              <a:t>gestión técnica operativa </a:t>
            </a:r>
          </a:p>
          <a:p>
            <a:pPr marL="457200" marR="0" lvl="1" indent="0" algn="l" defTabSz="914400" rtl="0" eaLnBrk="1" fontAlgn="auto" latinLnBrk="0" hangingPunct="1">
              <a:lnSpc>
                <a:spcPct val="100000"/>
              </a:lnSpc>
              <a:spcBef>
                <a:spcPts val="0"/>
              </a:spcBef>
              <a:spcAft>
                <a:spcPts val="0"/>
              </a:spcAft>
              <a:buClrTx/>
              <a:buSzTx/>
              <a:buFontTx/>
              <a:buNone/>
              <a:tabLst>
                <a:tab pos="914400" algn="l"/>
              </a:tabLst>
              <a:defRPr/>
            </a:pPr>
            <a:r>
              <a:rPr kumimoji="0" lang="es-CO" sz="1600" b="0" i="0" u="none" strike="noStrike" kern="1200" cap="small" spc="0" normalizeH="0" baseline="0" noProof="0">
                <a:ln>
                  <a:noFill/>
                </a:ln>
                <a:solidFill>
                  <a:srgbClr val="4472C4">
                    <a:lumMod val="50000"/>
                  </a:srgbClr>
                </a:solidFill>
                <a:effectLst/>
                <a:uLnTx/>
                <a:uFillTx/>
                <a:latin typeface="Candara" panose="020E0502030303020204" pitchFamily="34" charset="0"/>
                <a:ea typeface="+mn-ea"/>
                <a:cs typeface="+mn-cs"/>
              </a:rPr>
              <a:t>Histórico – barrido y limpieza consolidado (km) 2024</a:t>
            </a:r>
            <a:endParaRPr kumimoji="0" lang="es-CO" sz="1600" b="0" i="0" u="none" strike="noStrike" kern="0" cap="small" spc="0" normalizeH="0" baseline="0" noProof="0">
              <a:ln>
                <a:noFill/>
              </a:ln>
              <a:solidFill>
                <a:srgbClr val="4472C4">
                  <a:lumMod val="50000"/>
                </a:srgbClr>
              </a:solidFill>
              <a:effectLst/>
              <a:uLnTx/>
              <a:uFillTx/>
              <a:latin typeface="Candara" panose="020E0502030303020204" pitchFamily="34" charset="0"/>
              <a:ea typeface="+mn-ea"/>
              <a:cs typeface="+mn-cs"/>
            </a:endParaRPr>
          </a:p>
        </p:txBody>
      </p:sp>
      <p:cxnSp>
        <p:nvCxnSpPr>
          <p:cNvPr id="29" name="Conector recto 28">
            <a:extLst>
              <a:ext uri="{FF2B5EF4-FFF2-40B4-BE49-F238E27FC236}">
                <a16:creationId xmlns:a16="http://schemas.microsoft.com/office/drawing/2014/main" id="{E461885A-9441-4ADE-982B-DA9345520816}"/>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37" name="Imagen 36">
            <a:extLst>
              <a:ext uri="{FF2B5EF4-FFF2-40B4-BE49-F238E27FC236}">
                <a16:creationId xmlns:a16="http://schemas.microsoft.com/office/drawing/2014/main" id="{8CA5A062-9F83-4481-9751-6BD17B3F3018}"/>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398563" y="1319261"/>
            <a:ext cx="1280414" cy="1005884"/>
          </a:xfrm>
          <a:prstGeom prst="rect">
            <a:avLst/>
          </a:prstGeom>
        </p:spPr>
      </p:pic>
      <p:pic>
        <p:nvPicPr>
          <p:cNvPr id="38" name="Imagen 37">
            <a:extLst>
              <a:ext uri="{FF2B5EF4-FFF2-40B4-BE49-F238E27FC236}">
                <a16:creationId xmlns:a16="http://schemas.microsoft.com/office/drawing/2014/main" id="{6699C94C-AB3F-4DE9-87F3-B6FDCBB4F20B}"/>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12658" t="17307" r="12911" b="19214"/>
          <a:stretch/>
        </p:blipFill>
        <p:spPr>
          <a:xfrm>
            <a:off x="2110078" y="1398423"/>
            <a:ext cx="1783040" cy="1009853"/>
          </a:xfrm>
          <a:prstGeom prst="rect">
            <a:avLst/>
          </a:prstGeom>
        </p:spPr>
      </p:pic>
      <p:pic>
        <p:nvPicPr>
          <p:cNvPr id="40" name="Imagen 39">
            <a:extLst>
              <a:ext uri="{FF2B5EF4-FFF2-40B4-BE49-F238E27FC236}">
                <a16:creationId xmlns:a16="http://schemas.microsoft.com/office/drawing/2014/main" id="{72550A7E-5376-4DE4-BDB1-88C427DDD7B4}"/>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6135521" y="1919171"/>
            <a:ext cx="1762267" cy="373662"/>
          </a:xfrm>
          <a:prstGeom prst="rect">
            <a:avLst/>
          </a:prstGeom>
        </p:spPr>
      </p:pic>
      <p:pic>
        <p:nvPicPr>
          <p:cNvPr id="41" name="Imagen 40">
            <a:extLst>
              <a:ext uri="{FF2B5EF4-FFF2-40B4-BE49-F238E27FC236}">
                <a16:creationId xmlns:a16="http://schemas.microsoft.com/office/drawing/2014/main" id="{A86479F3-181D-4F05-AB7C-32E8E2BB7F74}"/>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8241685" y="1735752"/>
            <a:ext cx="1547444" cy="595949"/>
          </a:xfrm>
          <a:prstGeom prst="rect">
            <a:avLst/>
          </a:prstGeom>
        </p:spPr>
      </p:pic>
      <p:pic>
        <p:nvPicPr>
          <p:cNvPr id="47" name="Imagen 46">
            <a:extLst>
              <a:ext uri="{FF2B5EF4-FFF2-40B4-BE49-F238E27FC236}">
                <a16:creationId xmlns:a16="http://schemas.microsoft.com/office/drawing/2014/main" id="{9C6C6B1D-138C-4FE0-8F21-E52FA8DB077B}"/>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861384" y="186272"/>
            <a:ext cx="1233949" cy="863764"/>
          </a:xfrm>
          <a:prstGeom prst="rect">
            <a:avLst/>
          </a:prstGeom>
        </p:spPr>
      </p:pic>
      <p:sp>
        <p:nvSpPr>
          <p:cNvPr id="2" name="CuadroTexto 1">
            <a:extLst>
              <a:ext uri="{FF2B5EF4-FFF2-40B4-BE49-F238E27FC236}">
                <a16:creationId xmlns:a16="http://schemas.microsoft.com/office/drawing/2014/main" id="{2EAB69B5-FAE7-4453-84DE-26E4C74E32EC}"/>
              </a:ext>
            </a:extLst>
          </p:cNvPr>
          <p:cNvSpPr txBox="1"/>
          <p:nvPr/>
        </p:nvSpPr>
        <p:spPr>
          <a:xfrm>
            <a:off x="10274029" y="1797412"/>
            <a:ext cx="1714810" cy="64633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3600" b="1" i="0" u="none" strike="noStrike" kern="0" cap="small" spc="0" normalizeH="0" baseline="0" noProof="0">
                <a:ln>
                  <a:noFill/>
                </a:ln>
                <a:solidFill>
                  <a:srgbClr val="4472C4">
                    <a:lumMod val="50000"/>
                  </a:srgbClr>
                </a:solidFill>
                <a:effectLst/>
                <a:uLnTx/>
                <a:uFillTx/>
                <a:latin typeface="Candara" panose="020E0502030303020204" pitchFamily="34" charset="0"/>
                <a:ea typeface="+mn-ea"/>
                <a:cs typeface="+mn-cs"/>
              </a:rPr>
              <a:t>TOTAL</a:t>
            </a:r>
            <a:endParaRPr kumimoji="0" lang="es-CO"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19" name="Picture 2">
            <a:extLst>
              <a:ext uri="{FF2B5EF4-FFF2-40B4-BE49-F238E27FC236}">
                <a16:creationId xmlns:a16="http://schemas.microsoft.com/office/drawing/2014/main" id="{C6E23003-9D96-42D3-B316-9F69364A14E8}"/>
              </a:ext>
            </a:extLst>
          </p:cNvPr>
          <p:cNvPicPr>
            <a:picLocks noChangeAspect="1" noChangeArrowheads="1"/>
          </p:cNvPicPr>
          <p:nvPr/>
        </p:nvPicPr>
        <p:blipFill rotWithShape="1">
          <a:blip r:embed="rId8" cstate="email">
            <a:extLst>
              <a:ext uri="{28A0092B-C50C-407E-A947-70E740481C1C}">
                <a14:useLocalDpi xmlns:a14="http://schemas.microsoft.com/office/drawing/2010/main"/>
              </a:ext>
            </a:extLst>
          </a:blip>
          <a:srcRect/>
          <a:stretch/>
        </p:blipFill>
        <p:spPr bwMode="auto">
          <a:xfrm>
            <a:off x="4257697" y="173227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0" name="Picture 2">
            <a:extLst>
              <a:ext uri="{FF2B5EF4-FFF2-40B4-BE49-F238E27FC236}">
                <a16:creationId xmlns:a16="http://schemas.microsoft.com/office/drawing/2014/main" id="{E6826A87-18EC-4031-9F15-3C06088F6B3F}"/>
              </a:ext>
            </a:extLst>
          </p:cNvPr>
          <p:cNvPicPr>
            <a:picLocks noChangeAspect="1" noChangeArrowheads="1"/>
          </p:cNvPicPr>
          <p:nvPr/>
        </p:nvPicPr>
        <p:blipFill rotWithShape="1">
          <a:blip r:embed="rId9" cstate="email">
            <a:extLst>
              <a:ext uri="{28A0092B-C50C-407E-A947-70E740481C1C}">
                <a14:useLocalDpi xmlns:a14="http://schemas.microsoft.com/office/drawing/2010/main"/>
              </a:ext>
            </a:extLst>
          </a:blip>
          <a:srcRect/>
          <a:stretch/>
        </p:blipFill>
        <p:spPr bwMode="auto">
          <a:xfrm>
            <a:off x="4257697" y="1051892"/>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4" name="Tabla 3">
            <a:extLst>
              <a:ext uri="{FF2B5EF4-FFF2-40B4-BE49-F238E27FC236}">
                <a16:creationId xmlns:a16="http://schemas.microsoft.com/office/drawing/2014/main" id="{66FDBE3B-BF4C-748C-6433-9DDAB63F7AA7}"/>
              </a:ext>
            </a:extLst>
          </p:cNvPr>
          <p:cNvGraphicFramePr>
            <a:graphicFrameLocks noGrp="1"/>
          </p:cNvGraphicFramePr>
          <p:nvPr>
            <p:extLst>
              <p:ext uri="{D42A27DB-BD31-4B8C-83A1-F6EECF244321}">
                <p14:modId xmlns:p14="http://schemas.microsoft.com/office/powerpoint/2010/main" val="895397525"/>
              </p:ext>
            </p:extLst>
          </p:nvPr>
        </p:nvGraphicFramePr>
        <p:xfrm>
          <a:off x="304801" y="2583594"/>
          <a:ext cx="11610975" cy="3222512"/>
        </p:xfrm>
        <a:graphic>
          <a:graphicData uri="http://schemas.openxmlformats.org/drawingml/2006/table">
            <a:tbl>
              <a:tblPr/>
              <a:tblGrid>
                <a:gridCol w="757881">
                  <a:extLst>
                    <a:ext uri="{9D8B030D-6E8A-4147-A177-3AD203B41FA5}">
                      <a16:colId xmlns:a16="http://schemas.microsoft.com/office/drawing/2014/main" val="331268706"/>
                    </a:ext>
                  </a:extLst>
                </a:gridCol>
                <a:gridCol w="947352">
                  <a:extLst>
                    <a:ext uri="{9D8B030D-6E8A-4147-A177-3AD203B41FA5}">
                      <a16:colId xmlns:a16="http://schemas.microsoft.com/office/drawing/2014/main" val="3749032590"/>
                    </a:ext>
                  </a:extLst>
                </a:gridCol>
                <a:gridCol w="272364">
                  <a:extLst>
                    <a:ext uri="{9D8B030D-6E8A-4147-A177-3AD203B41FA5}">
                      <a16:colId xmlns:a16="http://schemas.microsoft.com/office/drawing/2014/main" val="2003027615"/>
                    </a:ext>
                  </a:extLst>
                </a:gridCol>
                <a:gridCol w="843734">
                  <a:extLst>
                    <a:ext uri="{9D8B030D-6E8A-4147-A177-3AD203B41FA5}">
                      <a16:colId xmlns:a16="http://schemas.microsoft.com/office/drawing/2014/main" val="1531230624"/>
                    </a:ext>
                  </a:extLst>
                </a:gridCol>
                <a:gridCol w="864457">
                  <a:extLst>
                    <a:ext uri="{9D8B030D-6E8A-4147-A177-3AD203B41FA5}">
                      <a16:colId xmlns:a16="http://schemas.microsoft.com/office/drawing/2014/main" val="2821436702"/>
                    </a:ext>
                  </a:extLst>
                </a:gridCol>
                <a:gridCol w="272364">
                  <a:extLst>
                    <a:ext uri="{9D8B030D-6E8A-4147-A177-3AD203B41FA5}">
                      <a16:colId xmlns:a16="http://schemas.microsoft.com/office/drawing/2014/main" val="52354432"/>
                    </a:ext>
                  </a:extLst>
                </a:gridCol>
                <a:gridCol w="828932">
                  <a:extLst>
                    <a:ext uri="{9D8B030D-6E8A-4147-A177-3AD203B41FA5}">
                      <a16:colId xmlns:a16="http://schemas.microsoft.com/office/drawing/2014/main" val="539008278"/>
                    </a:ext>
                  </a:extLst>
                </a:gridCol>
                <a:gridCol w="828932">
                  <a:extLst>
                    <a:ext uri="{9D8B030D-6E8A-4147-A177-3AD203B41FA5}">
                      <a16:colId xmlns:a16="http://schemas.microsoft.com/office/drawing/2014/main" val="3905838896"/>
                    </a:ext>
                  </a:extLst>
                </a:gridCol>
                <a:gridCol w="272364">
                  <a:extLst>
                    <a:ext uri="{9D8B030D-6E8A-4147-A177-3AD203B41FA5}">
                      <a16:colId xmlns:a16="http://schemas.microsoft.com/office/drawing/2014/main" val="2651614762"/>
                    </a:ext>
                  </a:extLst>
                </a:gridCol>
                <a:gridCol w="852616">
                  <a:extLst>
                    <a:ext uri="{9D8B030D-6E8A-4147-A177-3AD203B41FA5}">
                      <a16:colId xmlns:a16="http://schemas.microsoft.com/office/drawing/2014/main" val="633743290"/>
                    </a:ext>
                  </a:extLst>
                </a:gridCol>
                <a:gridCol w="781565">
                  <a:extLst>
                    <a:ext uri="{9D8B030D-6E8A-4147-A177-3AD203B41FA5}">
                      <a16:colId xmlns:a16="http://schemas.microsoft.com/office/drawing/2014/main" val="1109113777"/>
                    </a:ext>
                  </a:extLst>
                </a:gridCol>
                <a:gridCol w="272364">
                  <a:extLst>
                    <a:ext uri="{9D8B030D-6E8A-4147-A177-3AD203B41FA5}">
                      <a16:colId xmlns:a16="http://schemas.microsoft.com/office/drawing/2014/main" val="1971841373"/>
                    </a:ext>
                  </a:extLst>
                </a:gridCol>
                <a:gridCol w="1021363">
                  <a:extLst>
                    <a:ext uri="{9D8B030D-6E8A-4147-A177-3AD203B41FA5}">
                      <a16:colId xmlns:a16="http://schemas.microsoft.com/office/drawing/2014/main" val="891536025"/>
                    </a:ext>
                  </a:extLst>
                </a:gridCol>
                <a:gridCol w="876300">
                  <a:extLst>
                    <a:ext uri="{9D8B030D-6E8A-4147-A177-3AD203B41FA5}">
                      <a16:colId xmlns:a16="http://schemas.microsoft.com/office/drawing/2014/main" val="419320127"/>
                    </a:ext>
                  </a:extLst>
                </a:gridCol>
                <a:gridCol w="272364">
                  <a:extLst>
                    <a:ext uri="{9D8B030D-6E8A-4147-A177-3AD203B41FA5}">
                      <a16:colId xmlns:a16="http://schemas.microsoft.com/office/drawing/2014/main" val="1106255959"/>
                    </a:ext>
                  </a:extLst>
                </a:gridCol>
                <a:gridCol w="793407">
                  <a:extLst>
                    <a:ext uri="{9D8B030D-6E8A-4147-A177-3AD203B41FA5}">
                      <a16:colId xmlns:a16="http://schemas.microsoft.com/office/drawing/2014/main" val="3980752443"/>
                    </a:ext>
                  </a:extLst>
                </a:gridCol>
                <a:gridCol w="852616">
                  <a:extLst>
                    <a:ext uri="{9D8B030D-6E8A-4147-A177-3AD203B41FA5}">
                      <a16:colId xmlns:a16="http://schemas.microsoft.com/office/drawing/2014/main" val="3031308242"/>
                    </a:ext>
                  </a:extLst>
                </a:gridCol>
              </a:tblGrid>
              <a:tr h="644154">
                <a:tc>
                  <a:txBody>
                    <a:bodyPr/>
                    <a:lstStyle/>
                    <a:p>
                      <a:pPr algn="ctr" rtl="0" fontAlgn="ctr"/>
                      <a:r>
                        <a:rPr lang="es-CO" sz="11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4289855371"/>
                  </a:ext>
                </a:extLst>
              </a:tr>
              <a:tr h="214718">
                <a:tc>
                  <a:txBody>
                    <a:bodyPr/>
                    <a:lstStyle/>
                    <a:p>
                      <a:pPr algn="ctr" rtl="0" fontAlgn="ctr"/>
                      <a:r>
                        <a:rPr lang="es-CO" sz="1100" b="0" i="0" u="none" strike="noStrike">
                          <a:solidFill>
                            <a:srgbClr val="002060"/>
                          </a:solidFill>
                          <a:effectLs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212.495,09</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208.905,56</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106.907,75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83.978,76</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87.554,09</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1" i="0" u="none" strike="noStrike">
                          <a:solidFill>
                            <a:srgbClr val="002060"/>
                          </a:solidFill>
                          <a:effectLst/>
                          <a:latin typeface="Calibri" panose="020F0502020204030204" pitchFamily="34" charset="0"/>
                        </a:rPr>
                        <a:t>699.841,25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extLst>
                  <a:ext uri="{0D108BD9-81ED-4DB2-BD59-A6C34878D82A}">
                    <a16:rowId xmlns:a16="http://schemas.microsoft.com/office/drawing/2014/main" val="2949433147"/>
                  </a:ext>
                </a:extLst>
              </a:tr>
              <a:tr h="214718">
                <a:tc>
                  <a:txBody>
                    <a:bodyPr/>
                    <a:lstStyle/>
                    <a:p>
                      <a:pPr algn="ctr" rtl="0" fontAlgn="ctr"/>
                      <a:r>
                        <a:rPr lang="es-CO" sz="110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197.829,06</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193.526,00</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99.040,91</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78.382,12</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80.716,54</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649.494,63</a:t>
                      </a:r>
                    </a:p>
                  </a:txBody>
                  <a:tcPr marL="0" marR="0" marT="0" marB="0" anchor="ctr">
                    <a:lnL>
                      <a:noFill/>
                    </a:lnL>
                    <a:lnR>
                      <a:noFill/>
                    </a:lnR>
                    <a:lnT>
                      <a:noFill/>
                    </a:lnT>
                    <a:lnB>
                      <a:noFill/>
                    </a:lnB>
                    <a:noFill/>
                  </a:tcPr>
                </a:tc>
                <a:extLst>
                  <a:ext uri="{0D108BD9-81ED-4DB2-BD59-A6C34878D82A}">
                    <a16:rowId xmlns:a16="http://schemas.microsoft.com/office/drawing/2014/main" val="1871435979"/>
                  </a:ext>
                </a:extLst>
              </a:tr>
              <a:tr h="214718">
                <a:tc>
                  <a:txBody>
                    <a:bodyPr/>
                    <a:lstStyle/>
                    <a:p>
                      <a:pPr algn="ctr" rtl="0" fontAlgn="ctr"/>
                      <a:r>
                        <a:rPr lang="es-CO" sz="1100" b="0" i="0" u="none" strike="noStrike">
                          <a:solidFill>
                            <a:srgbClr val="002060"/>
                          </a:solidFill>
                          <a:effectLs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211.023,28</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203.912,45</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104.381,46</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81.234,01</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84.695,14</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002060"/>
                          </a:solidFill>
                          <a:effectLst/>
                          <a:latin typeface="Calibri" panose="020F0502020204030204" pitchFamily="34" charset="0"/>
                        </a:rPr>
                        <a:t>685.246,35</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427576811"/>
                  </a:ext>
                </a:extLst>
              </a:tr>
              <a:tr h="216461">
                <a:tc>
                  <a:txBody>
                    <a:bodyPr/>
                    <a:lstStyle/>
                    <a:p>
                      <a:pPr algn="ctr" rtl="0" fontAlgn="ctr"/>
                      <a:r>
                        <a:rPr lang="es-CO" sz="1100" b="0"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207.021,47</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201.602,45</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103.587,82</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81.487,12</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84.015,94</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677.714,79</a:t>
                      </a:r>
                    </a:p>
                  </a:txBody>
                  <a:tcPr marL="0" marR="0" marT="0" marB="0" anchor="ctr">
                    <a:lnL>
                      <a:noFill/>
                    </a:lnL>
                    <a:lnR>
                      <a:noFill/>
                    </a:lnR>
                    <a:lnT>
                      <a:noFill/>
                    </a:lnT>
                    <a:lnB>
                      <a:noFill/>
                    </a:lnB>
                    <a:noFill/>
                  </a:tcPr>
                </a:tc>
                <a:extLst>
                  <a:ext uri="{0D108BD9-81ED-4DB2-BD59-A6C34878D82A}">
                    <a16:rowId xmlns:a16="http://schemas.microsoft.com/office/drawing/2014/main" val="2281254662"/>
                  </a:ext>
                </a:extLst>
              </a:tr>
              <a:tr h="214718">
                <a:tc>
                  <a:txBody>
                    <a:bodyPr/>
                    <a:lstStyle/>
                    <a:p>
                      <a:pPr algn="ctr" rtl="0" fontAlgn="ctr"/>
                      <a:r>
                        <a:rPr lang="es-CO" sz="1100" b="0" i="0" u="none" strike="noStrike">
                          <a:solidFill>
                            <a:srgbClr val="002060"/>
                          </a:solidFill>
                          <a:effectLst/>
                          <a:latin typeface="Calibri" panose="020F0502020204030204" pitchFamily="34" charset="0"/>
                        </a:rPr>
                        <a:t>may-24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210.832,94</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may-24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208.497,11</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may-24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106.361,32</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may-24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84.552,89</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may-24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87.140,74</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may-24</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002060"/>
                          </a:solidFill>
                          <a:effectLst/>
                          <a:latin typeface="Calibri" panose="020F0502020204030204" pitchFamily="34" charset="0"/>
                        </a:rPr>
                        <a:t>697.385,00</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1016439681"/>
                  </a:ext>
                </a:extLst>
              </a:tr>
              <a:tr h="214718">
                <a:tc>
                  <a:txBody>
                    <a:bodyPr/>
                    <a:lstStyle/>
                    <a:p>
                      <a:pPr algn="ctr" rtl="0" fontAlgn="ctr"/>
                      <a:r>
                        <a:rPr lang="es-CO" sz="1100" b="0" i="0" u="none" strike="noStrike">
                          <a:solidFill>
                            <a:srgbClr val="002060"/>
                          </a:solidFill>
                          <a:effectLst/>
                          <a:latin typeface="Calibri" panose="020F0502020204030204" pitchFamily="34" charset="0"/>
                        </a:rPr>
                        <a:t>jun-24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203.668,32</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jun-24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196.244,45</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jun-24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100.188,71</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jun-24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79.144,97</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jun-24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81.319,05</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jun-24</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660.565,51</a:t>
                      </a:r>
                    </a:p>
                  </a:txBody>
                  <a:tcPr marL="0" marR="0" marT="0" marB="0" anchor="ctr">
                    <a:lnL>
                      <a:noFill/>
                    </a:lnL>
                    <a:lnR>
                      <a:noFill/>
                    </a:lnR>
                    <a:lnT>
                      <a:noFill/>
                    </a:lnT>
                    <a:lnB>
                      <a:noFill/>
                    </a:lnB>
                    <a:noFill/>
                  </a:tcPr>
                </a:tc>
                <a:extLst>
                  <a:ext uri="{0D108BD9-81ED-4DB2-BD59-A6C34878D82A}">
                    <a16:rowId xmlns:a16="http://schemas.microsoft.com/office/drawing/2014/main" val="486074147"/>
                  </a:ext>
                </a:extLst>
              </a:tr>
              <a:tr h="214718">
                <a:tc>
                  <a:txBody>
                    <a:bodyPr/>
                    <a:lstStyle/>
                    <a:p>
                      <a:pPr algn="ctr" rtl="0" fontAlgn="ctr"/>
                      <a:r>
                        <a:rPr lang="es-CO" sz="1100" b="0" i="0" u="none" strike="noStrike">
                          <a:solidFill>
                            <a:srgbClr val="002060"/>
                          </a:solidFill>
                          <a:effectLst/>
                          <a:latin typeface="Calibri" panose="020F0502020204030204" pitchFamily="34" charset="0"/>
                        </a:rPr>
                        <a:t>jul-24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211.700,70</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jul-24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208.806,87</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jul-24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106.642,67</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jul-24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84.464,56</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jul-24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87.427,82</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jul-24</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002060"/>
                          </a:solidFill>
                          <a:effectLst/>
                          <a:latin typeface="Calibri" panose="020F0502020204030204" pitchFamily="34" charset="0"/>
                        </a:rPr>
                        <a:t>699.042,61</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2929038929"/>
                  </a:ext>
                </a:extLst>
              </a:tr>
              <a:tr h="214718">
                <a:tc>
                  <a:txBody>
                    <a:bodyPr/>
                    <a:lstStyle/>
                    <a:p>
                      <a:pPr algn="ctr" rtl="0" fontAlgn="ctr"/>
                      <a:r>
                        <a:rPr lang="es-CO" sz="1100" b="0" i="0" u="none" strike="noStrike">
                          <a:solidFill>
                            <a:srgbClr val="002060"/>
                          </a:solidFill>
                          <a:effectLst/>
                          <a:latin typeface="Calibri" panose="020F0502020204030204" pitchFamily="34" charset="0"/>
                        </a:rPr>
                        <a:t>ago-24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212.834,21</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ago-24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207.478,37</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ago-24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106.596,70</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ago-24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84.470,46</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ago-24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87.156,88</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ago-24</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698.536,62</a:t>
                      </a:r>
                    </a:p>
                  </a:txBody>
                  <a:tcPr marL="0" marR="0" marT="0" marB="0" anchor="ctr">
                    <a:lnL>
                      <a:noFill/>
                    </a:lnL>
                    <a:lnR>
                      <a:noFill/>
                    </a:lnR>
                    <a:lnT>
                      <a:noFill/>
                    </a:lnT>
                    <a:lnB>
                      <a:noFill/>
                    </a:lnB>
                    <a:noFill/>
                  </a:tcPr>
                </a:tc>
                <a:extLst>
                  <a:ext uri="{0D108BD9-81ED-4DB2-BD59-A6C34878D82A}">
                    <a16:rowId xmlns:a16="http://schemas.microsoft.com/office/drawing/2014/main" val="1750880193"/>
                  </a:ext>
                </a:extLst>
              </a:tr>
              <a:tr h="214718">
                <a:tc>
                  <a:txBody>
                    <a:bodyPr/>
                    <a:lstStyle/>
                    <a:p>
                      <a:pPr algn="ctr" rtl="0" fontAlgn="ctr"/>
                      <a:r>
                        <a:rPr lang="es-CO" sz="1100" b="0" i="0" u="none" strike="noStrike">
                          <a:solidFill>
                            <a:srgbClr val="002060"/>
                          </a:solidFill>
                          <a:effectLst/>
                          <a:latin typeface="Calibri" panose="020F0502020204030204" pitchFamily="34" charset="0"/>
                        </a:rPr>
                        <a:t>sep-24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201.697,05</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sep-24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195.258,19</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sep-24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99.569,99</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sep-24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79.191,27</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sep-24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81.845,54</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sep-24</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002060"/>
                          </a:solidFill>
                          <a:effectLst/>
                          <a:latin typeface="Calibri" panose="020F0502020204030204" pitchFamily="34" charset="0"/>
                        </a:rPr>
                        <a:t>657.562,04</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661713040"/>
                  </a:ext>
                </a:extLst>
              </a:tr>
              <a:tr h="214718">
                <a:tc>
                  <a:txBody>
                    <a:bodyPr/>
                    <a:lstStyle/>
                    <a:p>
                      <a:pPr algn="ctr" rtl="0" fontAlgn="ctr"/>
                      <a:r>
                        <a:rPr lang="es-CO" sz="1100" b="0" i="0" u="none" strike="noStrike">
                          <a:solidFill>
                            <a:srgbClr val="002060"/>
                          </a:solidFill>
                          <a:effectLst/>
                          <a:latin typeface="Calibri" panose="020F0502020204030204" pitchFamily="34" charset="0"/>
                        </a:rPr>
                        <a:t>oct-24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211.046,26</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oct-24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206.712,66</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oct-24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105.815,13</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oct-24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84.441,37</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oct-24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87.172,75</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oct-24</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695.188,17</a:t>
                      </a:r>
                    </a:p>
                  </a:txBody>
                  <a:tcPr marL="0" marR="0" marT="0" marB="0" anchor="ctr">
                    <a:lnL>
                      <a:noFill/>
                    </a:lnL>
                    <a:lnR>
                      <a:noFill/>
                    </a:lnR>
                    <a:lnT>
                      <a:noFill/>
                    </a:lnT>
                    <a:lnB>
                      <a:noFill/>
                    </a:lnB>
                    <a:noFill/>
                  </a:tcPr>
                </a:tc>
                <a:extLst>
                  <a:ext uri="{0D108BD9-81ED-4DB2-BD59-A6C34878D82A}">
                    <a16:rowId xmlns:a16="http://schemas.microsoft.com/office/drawing/2014/main" val="1758419329"/>
                  </a:ext>
                </a:extLst>
              </a:tr>
              <a:tr h="429435">
                <a:tc>
                  <a:txBody>
                    <a:bodyPr/>
                    <a:lstStyle/>
                    <a:p>
                      <a:pPr algn="ctr" rtl="0" fontAlgn="ctr"/>
                      <a:r>
                        <a:rPr lang="es-CO" sz="1100" b="1" i="0" u="none" strike="noStrike">
                          <a:solidFill>
                            <a:srgbClr val="002060"/>
                          </a:solidFill>
                          <a:effectLs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208.014,84</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203.094,41</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103.909,25</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82.134,75</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84.904,45</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dirty="0">
                          <a:solidFill>
                            <a:srgbClr val="203864"/>
                          </a:solidFill>
                          <a:effectLst/>
                          <a:latin typeface="Calibri" panose="020F0502020204030204" pitchFamily="34" charset="0"/>
                        </a:rPr>
                        <a:t>682.057,70</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extLst>
                  <a:ext uri="{0D108BD9-81ED-4DB2-BD59-A6C34878D82A}">
                    <a16:rowId xmlns:a16="http://schemas.microsoft.com/office/drawing/2014/main" val="999549305"/>
                  </a:ext>
                </a:extLst>
              </a:tr>
            </a:tbl>
          </a:graphicData>
        </a:graphic>
      </p:graphicFrame>
    </p:spTree>
    <p:extLst>
      <p:ext uri="{BB962C8B-B14F-4D97-AF65-F5344CB8AC3E}">
        <p14:creationId xmlns:p14="http://schemas.microsoft.com/office/powerpoint/2010/main" val="1561392888"/>
      </p:ext>
    </p:extLst>
  </p:cSld>
  <p:clrMapOvr>
    <a:masterClrMapping/>
  </p:clrMapOvr>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Imagen 1">
            <a:extLst>
              <a:ext uri="{FF2B5EF4-FFF2-40B4-BE49-F238E27FC236}">
                <a16:creationId xmlns:a16="http://schemas.microsoft.com/office/drawing/2014/main" id="{AB079D5D-E7AF-4144-8A7B-7C88CFEAE8DF}"/>
              </a:ext>
            </a:extLst>
          </p:cNvPr>
          <p:cNvPicPr>
            <a:picLocks noChangeAspect="1" noChangeArrowheads="1"/>
          </p:cNvPicPr>
          <p:nvPr/>
        </p:nvPicPr>
        <p:blipFill>
          <a:blip r:embed="rId2" cstate="email">
            <a:extLst>
              <a:ext uri="{28A0092B-C50C-407E-A947-70E740481C1C}">
                <a14:useLocalDpi xmlns:a14="http://schemas.microsoft.com/office/drawing/2010/main"/>
              </a:ext>
            </a:extLst>
          </a:blip>
          <a:srcRect/>
          <a:stretch>
            <a:fillRect/>
          </a:stretch>
        </p:blipFill>
        <p:spPr bwMode="auto">
          <a:xfrm>
            <a:off x="468312" y="255999"/>
            <a:ext cx="965200" cy="898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cxnSp>
        <p:nvCxnSpPr>
          <p:cNvPr id="3" name="Conector recto 2">
            <a:extLst>
              <a:ext uri="{FF2B5EF4-FFF2-40B4-BE49-F238E27FC236}">
                <a16:creationId xmlns:a16="http://schemas.microsoft.com/office/drawing/2014/main" id="{15262C72-BF8E-4402-B182-41D991EC6EE6}"/>
              </a:ext>
            </a:extLst>
          </p:cNvPr>
          <p:cNvCxnSpPr>
            <a:cxnSpLocks/>
          </p:cNvCxnSpPr>
          <p:nvPr/>
        </p:nvCxnSpPr>
        <p:spPr>
          <a:xfrm>
            <a:off x="25399" y="1296606"/>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4" name="CuadroTexto 3">
            <a:extLst>
              <a:ext uri="{FF2B5EF4-FFF2-40B4-BE49-F238E27FC236}">
                <a16:creationId xmlns:a16="http://schemas.microsoft.com/office/drawing/2014/main" id="{8A565B7F-699A-47A9-9EC3-97C4E1992756}"/>
              </a:ext>
            </a:extLst>
          </p:cNvPr>
          <p:cNvSpPr txBox="1"/>
          <p:nvPr/>
        </p:nvSpPr>
        <p:spPr>
          <a:xfrm>
            <a:off x="1519491" y="318680"/>
            <a:ext cx="9882187" cy="862012"/>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marL="0" lvl="1" eaLnBrk="1" fontAlgn="auto" hangingPunct="1">
              <a:spcBef>
                <a:spcPts val="0"/>
              </a:spcBef>
              <a:spcAft>
                <a:spcPts val="0"/>
              </a:spcAft>
              <a:defRPr/>
            </a:pPr>
            <a:r>
              <a:rPr lang="es-CO" sz="3400" dirty="0">
                <a:solidFill>
                  <a:schemeClr val="accent1">
                    <a:lumMod val="50000"/>
                  </a:schemeClr>
                </a:solidFill>
              </a:rPr>
              <a:t>COMERCIAL Y FINANCIERO</a:t>
            </a:r>
          </a:p>
          <a:p>
            <a:pPr marL="0" lvl="1" eaLnBrk="1" fontAlgn="auto" hangingPunct="1">
              <a:spcBef>
                <a:spcPts val="0"/>
              </a:spcBef>
              <a:spcAft>
                <a:spcPts val="0"/>
              </a:spcAft>
              <a:defRPr/>
            </a:pPr>
            <a:r>
              <a:rPr lang="es-ES" sz="1600" b="0" dirty="0">
                <a:solidFill>
                  <a:schemeClr val="accent1">
                    <a:lumMod val="50000"/>
                  </a:schemeClr>
                </a:solidFill>
              </a:rPr>
              <a:t>PQR-Facturación </a:t>
            </a:r>
            <a:r>
              <a:rPr lang="es-CO" sz="1600" b="0" dirty="0">
                <a:solidFill>
                  <a:schemeClr val="accent1">
                    <a:lumMod val="50000"/>
                  </a:schemeClr>
                </a:solidFill>
              </a:rPr>
              <a:t>Febrero 2018 a Noviembre 2024</a:t>
            </a:r>
            <a:endParaRPr lang="es-ES" sz="1600" b="0" dirty="0">
              <a:solidFill>
                <a:schemeClr val="accent1">
                  <a:lumMod val="50000"/>
                </a:schemeClr>
              </a:solidFill>
            </a:endParaRPr>
          </a:p>
        </p:txBody>
      </p:sp>
      <p:pic>
        <p:nvPicPr>
          <p:cNvPr id="5" name="Imagen 6">
            <a:extLst>
              <a:ext uri="{FF2B5EF4-FFF2-40B4-BE49-F238E27FC236}">
                <a16:creationId xmlns:a16="http://schemas.microsoft.com/office/drawing/2014/main" id="{3F095189-DE65-4A66-BEEC-C631AFE7E01C}"/>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783812" y="1729001"/>
            <a:ext cx="1281113" cy="1006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 name="Imagen 7">
            <a:extLst>
              <a:ext uri="{FF2B5EF4-FFF2-40B4-BE49-F238E27FC236}">
                <a16:creationId xmlns:a16="http://schemas.microsoft.com/office/drawing/2014/main" id="{5634CF28-A8B0-48FC-BBA0-317271DE9BBC}"/>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l="12659" t="17307" r="12910" b="19214"/>
          <a:stretch>
            <a:fillRect/>
          </a:stretch>
        </p:blipFill>
        <p:spPr bwMode="auto">
          <a:xfrm>
            <a:off x="2289126" y="1776375"/>
            <a:ext cx="1782762" cy="1009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 name="Imagen 9">
            <a:extLst>
              <a:ext uri="{FF2B5EF4-FFF2-40B4-BE49-F238E27FC236}">
                <a16:creationId xmlns:a16="http://schemas.microsoft.com/office/drawing/2014/main" id="{2B0C9D45-95B7-4873-8177-A5C9EEE6CD84}"/>
              </a:ext>
            </a:extLst>
          </p:cNvPr>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6168309" y="2275681"/>
            <a:ext cx="1616075" cy="342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 name="Imagen 10">
            <a:extLst>
              <a:ext uri="{FF2B5EF4-FFF2-40B4-BE49-F238E27FC236}">
                <a16:creationId xmlns:a16="http://schemas.microsoft.com/office/drawing/2014/main" id="{189CB87F-A0DD-443F-A901-5715530A877D}"/>
              </a:ext>
            </a:extLst>
          </p:cNvPr>
          <p:cNvPicPr>
            <a:picLocks noChangeAspect="1" noChangeArrowheads="1"/>
          </p:cNvPicPr>
          <p:nvPr/>
        </p:nvPicPr>
        <p:blipFill>
          <a:blip r:embed="rId6" cstate="email">
            <a:extLst>
              <a:ext uri="{28A0092B-C50C-407E-A947-70E740481C1C}">
                <a14:useLocalDpi xmlns:a14="http://schemas.microsoft.com/office/drawing/2010/main"/>
              </a:ext>
            </a:extLst>
          </a:blip>
          <a:srcRect/>
          <a:stretch>
            <a:fillRect/>
          </a:stretch>
        </p:blipFill>
        <p:spPr bwMode="auto">
          <a:xfrm>
            <a:off x="8108028" y="2085986"/>
            <a:ext cx="1547812" cy="596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 name="CuadroTexto 9">
            <a:extLst>
              <a:ext uri="{FF2B5EF4-FFF2-40B4-BE49-F238E27FC236}">
                <a16:creationId xmlns:a16="http://schemas.microsoft.com/office/drawing/2014/main" id="{B8E1E57E-4AD5-4FD4-A1D4-AF77FF5E7F78}"/>
              </a:ext>
            </a:extLst>
          </p:cNvPr>
          <p:cNvSpPr txBox="1"/>
          <p:nvPr/>
        </p:nvSpPr>
        <p:spPr>
          <a:xfrm>
            <a:off x="9920492" y="2195179"/>
            <a:ext cx="1716087" cy="523875"/>
          </a:xfrm>
          <a:prstGeom prst="rect">
            <a:avLst/>
          </a:prstGeom>
          <a:noFill/>
        </p:spPr>
        <p:txBody>
          <a:bodyPr>
            <a:spAutoFit/>
          </a:bodyPr>
          <a:lstStyle/>
          <a:p>
            <a:pPr algn="ctr" eaLnBrk="1" fontAlgn="auto" hangingPunct="1">
              <a:spcBef>
                <a:spcPts val="0"/>
              </a:spcBef>
              <a:spcAft>
                <a:spcPts val="0"/>
              </a:spcAft>
              <a:defRPr/>
            </a:pPr>
            <a:r>
              <a:rPr lang="es-CO" sz="2800" b="1" kern="0" cap="small" dirty="0">
                <a:solidFill>
                  <a:schemeClr val="accent1">
                    <a:lumMod val="50000"/>
                  </a:schemeClr>
                </a:solidFill>
                <a:latin typeface="Candara" panose="020E0502030303020204" pitchFamily="34" charset="0"/>
              </a:rPr>
              <a:t>TOTAL</a:t>
            </a:r>
            <a:endParaRPr lang="es-CO" sz="1400" dirty="0">
              <a:latin typeface="+mn-lt"/>
            </a:endParaRPr>
          </a:p>
        </p:txBody>
      </p:sp>
      <p:sp>
        <p:nvSpPr>
          <p:cNvPr id="14" name="CuadroTexto 4">
            <a:extLst>
              <a:ext uri="{FF2B5EF4-FFF2-40B4-BE49-F238E27FC236}">
                <a16:creationId xmlns:a16="http://schemas.microsoft.com/office/drawing/2014/main" id="{2F4B58E2-91F4-423B-8AFE-84EC529429AE}"/>
              </a:ext>
            </a:extLst>
          </p:cNvPr>
          <p:cNvSpPr txBox="1">
            <a:spLocks noChangeArrowheads="1"/>
          </p:cNvSpPr>
          <p:nvPr/>
        </p:nvSpPr>
        <p:spPr bwMode="auto">
          <a:xfrm>
            <a:off x="-269875" y="6531769"/>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a:t>
            </a:r>
          </a:p>
        </p:txBody>
      </p:sp>
      <p:sp>
        <p:nvSpPr>
          <p:cNvPr id="15" name="CuadroTexto 14">
            <a:extLst>
              <a:ext uri="{FF2B5EF4-FFF2-40B4-BE49-F238E27FC236}">
                <a16:creationId xmlns:a16="http://schemas.microsoft.com/office/drawing/2014/main" id="{036AF40E-E583-4F7D-ADFC-3BFD9F508DE0}"/>
              </a:ext>
            </a:extLst>
          </p:cNvPr>
          <p:cNvSpPr txBox="1"/>
          <p:nvPr/>
        </p:nvSpPr>
        <p:spPr>
          <a:xfrm>
            <a:off x="8312643" y="6239788"/>
            <a:ext cx="3568700" cy="430887"/>
          </a:xfrm>
          <a:prstGeom prst="rect">
            <a:avLst/>
          </a:prstGeom>
          <a:noFill/>
        </p:spPr>
        <p:txBody>
          <a:bodyPr wrap="square">
            <a:spAutoFit/>
          </a:bodyPr>
          <a:lstStyle/>
          <a:p>
            <a:r>
              <a:rPr lang="es-ES" sz="1100" dirty="0"/>
              <a:t>*</a:t>
            </a:r>
            <a:r>
              <a:rPr lang="es-ES" sz="1100" cap="small" dirty="0">
                <a:solidFill>
                  <a:schemeClr val="accent1">
                    <a:lumMod val="50000"/>
                  </a:schemeClr>
                </a:solidFill>
                <a:latin typeface="Candara" panose="020E0502030303020204" pitchFamily="34" charset="0"/>
              </a:rPr>
              <a:t>Nota. Año 2018: Información desde febrero de 2018</a:t>
            </a:r>
          </a:p>
          <a:p>
            <a:r>
              <a:rPr lang="es-ES" sz="1100" cap="small" dirty="0">
                <a:solidFill>
                  <a:schemeClr val="accent1">
                    <a:lumMod val="50000"/>
                  </a:schemeClr>
                </a:solidFill>
                <a:latin typeface="Candara" panose="020E0502030303020204" pitchFamily="34" charset="0"/>
              </a:rPr>
              <a:t>             </a:t>
            </a:r>
          </a:p>
        </p:txBody>
      </p:sp>
      <p:grpSp>
        <p:nvGrpSpPr>
          <p:cNvPr id="17" name="Grupo 16">
            <a:extLst>
              <a:ext uri="{FF2B5EF4-FFF2-40B4-BE49-F238E27FC236}">
                <a16:creationId xmlns:a16="http://schemas.microsoft.com/office/drawing/2014/main" id="{B3784650-F59B-C549-6D7F-C62388861306}"/>
              </a:ext>
            </a:extLst>
          </p:cNvPr>
          <p:cNvGrpSpPr/>
          <p:nvPr/>
        </p:nvGrpSpPr>
        <p:grpSpPr>
          <a:xfrm>
            <a:off x="4526561" y="1746423"/>
            <a:ext cx="1077459" cy="989053"/>
            <a:chOff x="10562619" y="1423954"/>
            <a:chExt cx="1280250" cy="1299632"/>
          </a:xfrm>
        </p:grpSpPr>
        <p:pic>
          <p:nvPicPr>
            <p:cNvPr id="18" name="Picture 2">
              <a:extLst>
                <a:ext uri="{FF2B5EF4-FFF2-40B4-BE49-F238E27FC236}">
                  <a16:creationId xmlns:a16="http://schemas.microsoft.com/office/drawing/2014/main" id="{4411D1D2-480C-21A5-EB9C-D75EB1CA3ADC}"/>
                </a:ext>
              </a:extLst>
            </p:cNvPr>
            <p:cNvPicPr>
              <a:picLocks noChangeAspect="1" noChangeArrowheads="1"/>
            </p:cNvPicPr>
            <p:nvPr/>
          </p:nvPicPr>
          <p:blipFill rotWithShape="1">
            <a:blip r:embed="rId7" cstate="email">
              <a:extLst>
                <a:ext uri="{28A0092B-C50C-407E-A947-70E740481C1C}">
                  <a14:useLocalDpi xmlns:a14="http://schemas.microsoft.com/office/drawing/2010/main"/>
                </a:ext>
              </a:extLst>
            </a:blip>
            <a:srcRect/>
            <a:stretch/>
          </p:blipFill>
          <p:spPr bwMode="auto">
            <a:xfrm>
              <a:off x="10627933" y="203488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9" name="Picture 2">
              <a:extLst>
                <a:ext uri="{FF2B5EF4-FFF2-40B4-BE49-F238E27FC236}">
                  <a16:creationId xmlns:a16="http://schemas.microsoft.com/office/drawing/2014/main" id="{426812C4-F8B2-6AA3-FBE4-B1DF553D5878}"/>
                </a:ext>
              </a:extLst>
            </p:cNvPr>
            <p:cNvPicPr>
              <a:picLocks noChangeAspect="1" noChangeArrowheads="1"/>
            </p:cNvPicPr>
            <p:nvPr/>
          </p:nvPicPr>
          <p:blipFill rotWithShape="1">
            <a:blip r:embed="rId8" cstate="email">
              <a:extLst>
                <a:ext uri="{28A0092B-C50C-407E-A947-70E740481C1C}">
                  <a14:useLocalDpi xmlns:a14="http://schemas.microsoft.com/office/drawing/2010/main"/>
                </a:ext>
              </a:extLst>
            </a:blip>
            <a:srcRect/>
            <a:stretch/>
          </p:blipFill>
          <p:spPr bwMode="auto">
            <a:xfrm>
              <a:off x="10562619" y="142395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aphicFrame>
        <p:nvGraphicFramePr>
          <p:cNvPr id="7" name="Tabla 6">
            <a:extLst>
              <a:ext uri="{FF2B5EF4-FFF2-40B4-BE49-F238E27FC236}">
                <a16:creationId xmlns:a16="http://schemas.microsoft.com/office/drawing/2014/main" id="{BEE0F2D7-08BC-E915-10FA-42BB39189680}"/>
              </a:ext>
            </a:extLst>
          </p:cNvPr>
          <p:cNvGraphicFramePr>
            <a:graphicFrameLocks noGrp="1"/>
          </p:cNvGraphicFramePr>
          <p:nvPr/>
        </p:nvGraphicFramePr>
        <p:xfrm>
          <a:off x="603295" y="2796474"/>
          <a:ext cx="11033285" cy="3443314"/>
        </p:xfrm>
        <a:graphic>
          <a:graphicData uri="http://schemas.openxmlformats.org/drawingml/2006/table">
            <a:tbl>
              <a:tblPr/>
              <a:tblGrid>
                <a:gridCol w="791153">
                  <a:extLst>
                    <a:ext uri="{9D8B030D-6E8A-4147-A177-3AD203B41FA5}">
                      <a16:colId xmlns:a16="http://schemas.microsoft.com/office/drawing/2014/main" val="405743801"/>
                    </a:ext>
                  </a:extLst>
                </a:gridCol>
                <a:gridCol w="791153">
                  <a:extLst>
                    <a:ext uri="{9D8B030D-6E8A-4147-A177-3AD203B41FA5}">
                      <a16:colId xmlns:a16="http://schemas.microsoft.com/office/drawing/2014/main" val="2071037368"/>
                    </a:ext>
                  </a:extLst>
                </a:gridCol>
                <a:gridCol w="276903">
                  <a:extLst>
                    <a:ext uri="{9D8B030D-6E8A-4147-A177-3AD203B41FA5}">
                      <a16:colId xmlns:a16="http://schemas.microsoft.com/office/drawing/2014/main" val="569563909"/>
                    </a:ext>
                  </a:extLst>
                </a:gridCol>
                <a:gridCol w="791153">
                  <a:extLst>
                    <a:ext uri="{9D8B030D-6E8A-4147-A177-3AD203B41FA5}">
                      <a16:colId xmlns:a16="http://schemas.microsoft.com/office/drawing/2014/main" val="847674641"/>
                    </a:ext>
                  </a:extLst>
                </a:gridCol>
                <a:gridCol w="791153">
                  <a:extLst>
                    <a:ext uri="{9D8B030D-6E8A-4147-A177-3AD203B41FA5}">
                      <a16:colId xmlns:a16="http://schemas.microsoft.com/office/drawing/2014/main" val="138156161"/>
                    </a:ext>
                  </a:extLst>
                </a:gridCol>
                <a:gridCol w="306571">
                  <a:extLst>
                    <a:ext uri="{9D8B030D-6E8A-4147-A177-3AD203B41FA5}">
                      <a16:colId xmlns:a16="http://schemas.microsoft.com/office/drawing/2014/main" val="3429278306"/>
                    </a:ext>
                  </a:extLst>
                </a:gridCol>
                <a:gridCol w="791153">
                  <a:extLst>
                    <a:ext uri="{9D8B030D-6E8A-4147-A177-3AD203B41FA5}">
                      <a16:colId xmlns:a16="http://schemas.microsoft.com/office/drawing/2014/main" val="2146159642"/>
                    </a:ext>
                  </a:extLst>
                </a:gridCol>
                <a:gridCol w="791153">
                  <a:extLst>
                    <a:ext uri="{9D8B030D-6E8A-4147-A177-3AD203B41FA5}">
                      <a16:colId xmlns:a16="http://schemas.microsoft.com/office/drawing/2014/main" val="160885871"/>
                    </a:ext>
                  </a:extLst>
                </a:gridCol>
                <a:gridCol w="306571">
                  <a:extLst>
                    <a:ext uri="{9D8B030D-6E8A-4147-A177-3AD203B41FA5}">
                      <a16:colId xmlns:a16="http://schemas.microsoft.com/office/drawing/2014/main" val="2569681224"/>
                    </a:ext>
                  </a:extLst>
                </a:gridCol>
                <a:gridCol w="791153">
                  <a:extLst>
                    <a:ext uri="{9D8B030D-6E8A-4147-A177-3AD203B41FA5}">
                      <a16:colId xmlns:a16="http://schemas.microsoft.com/office/drawing/2014/main" val="2339642505"/>
                    </a:ext>
                  </a:extLst>
                </a:gridCol>
                <a:gridCol w="791153">
                  <a:extLst>
                    <a:ext uri="{9D8B030D-6E8A-4147-A177-3AD203B41FA5}">
                      <a16:colId xmlns:a16="http://schemas.microsoft.com/office/drawing/2014/main" val="4195764997"/>
                    </a:ext>
                  </a:extLst>
                </a:gridCol>
                <a:gridCol w="346129">
                  <a:extLst>
                    <a:ext uri="{9D8B030D-6E8A-4147-A177-3AD203B41FA5}">
                      <a16:colId xmlns:a16="http://schemas.microsoft.com/office/drawing/2014/main" val="2188129607"/>
                    </a:ext>
                  </a:extLst>
                </a:gridCol>
                <a:gridCol w="791153">
                  <a:extLst>
                    <a:ext uri="{9D8B030D-6E8A-4147-A177-3AD203B41FA5}">
                      <a16:colId xmlns:a16="http://schemas.microsoft.com/office/drawing/2014/main" val="1024366422"/>
                    </a:ext>
                  </a:extLst>
                </a:gridCol>
                <a:gridCol w="791153">
                  <a:extLst>
                    <a:ext uri="{9D8B030D-6E8A-4147-A177-3AD203B41FA5}">
                      <a16:colId xmlns:a16="http://schemas.microsoft.com/office/drawing/2014/main" val="4244896231"/>
                    </a:ext>
                  </a:extLst>
                </a:gridCol>
                <a:gridCol w="303275">
                  <a:extLst>
                    <a:ext uri="{9D8B030D-6E8A-4147-A177-3AD203B41FA5}">
                      <a16:colId xmlns:a16="http://schemas.microsoft.com/office/drawing/2014/main" val="613267553"/>
                    </a:ext>
                  </a:extLst>
                </a:gridCol>
                <a:gridCol w="791153">
                  <a:extLst>
                    <a:ext uri="{9D8B030D-6E8A-4147-A177-3AD203B41FA5}">
                      <a16:colId xmlns:a16="http://schemas.microsoft.com/office/drawing/2014/main" val="1344324588"/>
                    </a:ext>
                  </a:extLst>
                </a:gridCol>
                <a:gridCol w="791153">
                  <a:extLst>
                    <a:ext uri="{9D8B030D-6E8A-4147-A177-3AD203B41FA5}">
                      <a16:colId xmlns:a16="http://schemas.microsoft.com/office/drawing/2014/main" val="182075573"/>
                    </a:ext>
                  </a:extLst>
                </a:gridCol>
              </a:tblGrid>
              <a:tr h="393522">
                <a:tc>
                  <a:txBody>
                    <a:bodyPr/>
                    <a:lstStyle/>
                    <a:p>
                      <a:pPr algn="ctr" rtl="0" fontAlgn="ctr"/>
                      <a:r>
                        <a:rPr lang="es-CO" sz="1100" b="1" i="0" u="none" strike="noStrike" dirty="0">
                          <a:solidFill>
                            <a:srgbClr val="203864"/>
                          </a:solidFill>
                          <a:effectLst/>
                          <a:latin typeface="+mn-lt"/>
                        </a:rPr>
                        <a:t>MES</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mn-lt"/>
                        </a:rPr>
                        <a:t>PQR</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b"/>
                      <a:endParaRPr lang="es-CO" sz="1100" b="0" i="0" u="none" strike="noStrike" dirty="0">
                        <a:solidFill>
                          <a:srgbClr val="000000"/>
                        </a:solidFill>
                        <a:effectLst/>
                        <a:latin typeface="+mn-lt"/>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mn-lt"/>
                        </a:rPr>
                        <a:t>MES</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mn-lt"/>
                        </a:rPr>
                        <a:t>PQR</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b"/>
                      <a:endParaRPr lang="es-CO" sz="1100" b="0" i="0" u="none" strike="noStrike">
                        <a:solidFill>
                          <a:srgbClr val="000000"/>
                        </a:solidFill>
                        <a:effectLst/>
                        <a:latin typeface="+mn-lt"/>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mn-lt"/>
                        </a:rPr>
                        <a:t>MES</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mn-lt"/>
                        </a:rPr>
                        <a:t>PQR</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b"/>
                      <a:endParaRPr lang="es-CO" sz="1100" b="0" i="0" u="none" strike="noStrike">
                        <a:solidFill>
                          <a:srgbClr val="000000"/>
                        </a:solidFill>
                        <a:effectLst/>
                        <a:latin typeface="+mn-lt"/>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mn-lt"/>
                        </a:rPr>
                        <a:t>MES</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mn-lt"/>
                        </a:rPr>
                        <a:t>PQR</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b"/>
                      <a:endParaRPr lang="es-CO" sz="1100" b="0" i="0" u="none" strike="noStrike">
                        <a:solidFill>
                          <a:srgbClr val="000000"/>
                        </a:solidFill>
                        <a:effectLst/>
                        <a:latin typeface="+mn-lt"/>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mn-lt"/>
                        </a:rPr>
                        <a:t>MES</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mn-lt"/>
                        </a:rPr>
                        <a:t>PQR</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b"/>
                      <a:endParaRPr lang="es-CO" sz="1100" b="0" i="0" u="none" strike="noStrike">
                        <a:solidFill>
                          <a:srgbClr val="000000"/>
                        </a:solidFill>
                        <a:effectLst/>
                        <a:latin typeface="+mn-lt"/>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mn-lt"/>
                        </a:rPr>
                        <a:t>MES</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mn-lt"/>
                        </a:rPr>
                        <a:t>PQR</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1134544777"/>
                  </a:ext>
                </a:extLst>
              </a:tr>
              <a:tr h="381224">
                <a:tc>
                  <a:txBody>
                    <a:bodyPr/>
                    <a:lstStyle/>
                    <a:p>
                      <a:pPr algn="ctr" rtl="0" fontAlgn="ctr"/>
                      <a:r>
                        <a:rPr lang="es-CO" sz="1100" b="1" i="0" u="none" strike="noStrike">
                          <a:solidFill>
                            <a:srgbClr val="203864"/>
                          </a:solidFill>
                          <a:effectLst/>
                          <a:latin typeface="+mn-lt"/>
                        </a:rPr>
                        <a:t>2018</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0" i="0" u="none" strike="noStrike">
                          <a:solidFill>
                            <a:srgbClr val="203864"/>
                          </a:solidFill>
                          <a:effectLst/>
                          <a:latin typeface="+mn-lt"/>
                        </a:rPr>
                        <a:t>18.655</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1100" b="0" i="0" u="none" strike="noStrike">
                        <a:solidFill>
                          <a:srgbClr val="000000"/>
                        </a:solidFill>
                        <a:effectLst/>
                        <a:latin typeface="+mn-lt"/>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mn-lt"/>
                        </a:rPr>
                        <a:t>2018</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0" i="0" u="none" strike="noStrike">
                          <a:solidFill>
                            <a:srgbClr val="203864"/>
                          </a:solidFill>
                          <a:effectLst/>
                          <a:latin typeface="+mn-lt"/>
                        </a:rPr>
                        <a:t>20.502</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1100" b="0" i="0" u="none" strike="noStrike">
                        <a:solidFill>
                          <a:srgbClr val="000000"/>
                        </a:solidFill>
                        <a:effectLst/>
                        <a:latin typeface="+mn-lt"/>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mn-lt"/>
                        </a:rPr>
                        <a:t>2018</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0" i="0" u="none" strike="noStrike">
                          <a:solidFill>
                            <a:srgbClr val="203864"/>
                          </a:solidFill>
                          <a:effectLst/>
                          <a:latin typeface="+mn-lt"/>
                        </a:rPr>
                        <a:t>19.121</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1100" b="0" i="0" u="none" strike="noStrike">
                        <a:solidFill>
                          <a:srgbClr val="000000"/>
                        </a:solidFill>
                        <a:effectLst/>
                        <a:latin typeface="+mn-lt"/>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mn-lt"/>
                        </a:rPr>
                        <a:t>2018</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0" i="0" u="none" strike="noStrike">
                          <a:solidFill>
                            <a:srgbClr val="203864"/>
                          </a:solidFill>
                          <a:effectLst/>
                          <a:latin typeface="+mn-lt"/>
                        </a:rPr>
                        <a:t>13.180</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1100" b="0" i="0" u="none" strike="noStrike">
                        <a:solidFill>
                          <a:srgbClr val="000000"/>
                        </a:solidFill>
                        <a:effectLst/>
                        <a:latin typeface="+mn-lt"/>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mn-lt"/>
                        </a:rPr>
                        <a:t>2018</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0" i="0" u="none" strike="noStrike">
                          <a:solidFill>
                            <a:srgbClr val="203864"/>
                          </a:solidFill>
                          <a:effectLst/>
                          <a:latin typeface="+mn-lt"/>
                        </a:rPr>
                        <a:t>6.019</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1100" b="0" i="0" u="none" strike="noStrike">
                        <a:solidFill>
                          <a:srgbClr val="000000"/>
                        </a:solidFill>
                        <a:effectLst/>
                        <a:latin typeface="+mn-lt"/>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mn-lt"/>
                        </a:rPr>
                        <a:t>2018</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0" i="0" u="none" strike="noStrike">
                          <a:solidFill>
                            <a:srgbClr val="203864"/>
                          </a:solidFill>
                          <a:effectLst/>
                          <a:latin typeface="+mn-lt"/>
                        </a:rPr>
                        <a:t>77.477</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extLst>
                  <a:ext uri="{0D108BD9-81ED-4DB2-BD59-A6C34878D82A}">
                    <a16:rowId xmlns:a16="http://schemas.microsoft.com/office/drawing/2014/main" val="104010582"/>
                  </a:ext>
                </a:extLst>
              </a:tr>
              <a:tr h="381224">
                <a:tc>
                  <a:txBody>
                    <a:bodyPr/>
                    <a:lstStyle/>
                    <a:p>
                      <a:pPr algn="ctr" rtl="0" fontAlgn="ctr"/>
                      <a:r>
                        <a:rPr lang="es-CO" sz="1100" b="1" i="0" u="none" strike="noStrike">
                          <a:solidFill>
                            <a:srgbClr val="203864"/>
                          </a:solidFill>
                          <a:effectLst/>
                          <a:latin typeface="+mn-lt"/>
                        </a:rPr>
                        <a:t>2019</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mn-lt"/>
                        </a:rPr>
                        <a:t>62.066</a:t>
                      </a:r>
                    </a:p>
                  </a:txBody>
                  <a:tcPr marL="9434" marR="9434" marT="9434" marB="0" anchor="ctr">
                    <a:lnL>
                      <a:noFill/>
                    </a:lnL>
                    <a:lnR>
                      <a:noFill/>
                    </a:lnR>
                    <a:lnT>
                      <a:noFill/>
                    </a:lnT>
                    <a:lnB>
                      <a:noFill/>
                    </a:lnB>
                    <a:solidFill>
                      <a:srgbClr val="EBF1E9"/>
                    </a:solidFill>
                  </a:tcPr>
                </a:tc>
                <a:tc>
                  <a:txBody>
                    <a:bodyPr/>
                    <a:lstStyle/>
                    <a:p>
                      <a:pPr algn="l" fontAlgn="b"/>
                      <a:endParaRPr lang="es-CO" sz="1100" b="0" i="0" u="none" strike="noStrike">
                        <a:solidFill>
                          <a:srgbClr val="000000"/>
                        </a:solidFill>
                        <a:effectLst/>
                        <a:latin typeface="+mn-lt"/>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mn-lt"/>
                        </a:rPr>
                        <a:t>2019</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mn-lt"/>
                        </a:rPr>
                        <a:t>66.535</a:t>
                      </a:r>
                    </a:p>
                  </a:txBody>
                  <a:tcPr marL="9434" marR="9434" marT="9434" marB="0" anchor="ctr">
                    <a:lnL>
                      <a:noFill/>
                    </a:lnL>
                    <a:lnR>
                      <a:noFill/>
                    </a:lnR>
                    <a:lnT>
                      <a:noFill/>
                    </a:lnT>
                    <a:lnB>
                      <a:noFill/>
                    </a:lnB>
                    <a:solidFill>
                      <a:srgbClr val="EBF1E9"/>
                    </a:solidFill>
                  </a:tcPr>
                </a:tc>
                <a:tc>
                  <a:txBody>
                    <a:bodyPr/>
                    <a:lstStyle/>
                    <a:p>
                      <a:pPr algn="l" fontAlgn="b"/>
                      <a:endParaRPr lang="es-CO" sz="1100" b="0" i="0" u="none" strike="noStrike">
                        <a:solidFill>
                          <a:srgbClr val="000000"/>
                        </a:solidFill>
                        <a:effectLst/>
                        <a:latin typeface="+mn-lt"/>
                      </a:endParaRPr>
                    </a:p>
                  </a:txBody>
                  <a:tcPr marL="9434" marR="9434" marT="9434" marB="0" anchor="b">
                    <a:lnL>
                      <a:noFill/>
                    </a:lnL>
                    <a:lnR>
                      <a:noFill/>
                    </a:lnR>
                    <a:lnT>
                      <a:noFill/>
                    </a:lnT>
                    <a:lnB>
                      <a:noFill/>
                    </a:lnB>
                    <a:noFill/>
                  </a:tcPr>
                </a:tc>
                <a:tc>
                  <a:txBody>
                    <a:bodyPr/>
                    <a:lstStyle/>
                    <a:p>
                      <a:pPr algn="ctr" rtl="0" fontAlgn="ctr"/>
                      <a:r>
                        <a:rPr lang="es-CO" sz="1100" b="1" i="0" u="none" strike="noStrike" dirty="0">
                          <a:solidFill>
                            <a:srgbClr val="203864"/>
                          </a:solidFill>
                          <a:effectLst/>
                          <a:latin typeface="+mn-lt"/>
                        </a:rPr>
                        <a:t>2019</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mn-lt"/>
                        </a:rPr>
                        <a:t>27.397</a:t>
                      </a:r>
                    </a:p>
                  </a:txBody>
                  <a:tcPr marL="9434" marR="9434" marT="9434" marB="0" anchor="ctr">
                    <a:lnL>
                      <a:noFill/>
                    </a:lnL>
                    <a:lnR>
                      <a:noFill/>
                    </a:lnR>
                    <a:lnT>
                      <a:noFill/>
                    </a:lnT>
                    <a:lnB>
                      <a:noFill/>
                    </a:lnB>
                    <a:solidFill>
                      <a:srgbClr val="EBF1E9"/>
                    </a:solidFill>
                  </a:tcPr>
                </a:tc>
                <a:tc>
                  <a:txBody>
                    <a:bodyPr/>
                    <a:lstStyle/>
                    <a:p>
                      <a:pPr algn="l" fontAlgn="b"/>
                      <a:endParaRPr lang="es-CO" sz="1100" b="0" i="0" u="none" strike="noStrike">
                        <a:solidFill>
                          <a:srgbClr val="000000"/>
                        </a:solidFill>
                        <a:effectLst/>
                        <a:latin typeface="+mn-lt"/>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mn-lt"/>
                        </a:rPr>
                        <a:t>2019</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mn-lt"/>
                        </a:rPr>
                        <a:t>39.551</a:t>
                      </a:r>
                    </a:p>
                  </a:txBody>
                  <a:tcPr marL="9434" marR="9434" marT="9434" marB="0" anchor="ctr">
                    <a:lnL>
                      <a:noFill/>
                    </a:lnL>
                    <a:lnR>
                      <a:noFill/>
                    </a:lnR>
                    <a:lnT>
                      <a:noFill/>
                    </a:lnT>
                    <a:lnB>
                      <a:noFill/>
                    </a:lnB>
                    <a:solidFill>
                      <a:srgbClr val="EBF1E9"/>
                    </a:solidFill>
                  </a:tcPr>
                </a:tc>
                <a:tc>
                  <a:txBody>
                    <a:bodyPr/>
                    <a:lstStyle/>
                    <a:p>
                      <a:pPr algn="l" fontAlgn="b"/>
                      <a:endParaRPr lang="es-CO" sz="1100" b="0" i="0" u="none" strike="noStrike">
                        <a:solidFill>
                          <a:srgbClr val="000000"/>
                        </a:solidFill>
                        <a:effectLst/>
                        <a:latin typeface="+mn-lt"/>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mn-lt"/>
                        </a:rPr>
                        <a:t>2019</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mn-lt"/>
                        </a:rPr>
                        <a:t>27.658</a:t>
                      </a:r>
                    </a:p>
                  </a:txBody>
                  <a:tcPr marL="9434" marR="9434" marT="9434" marB="0" anchor="ctr">
                    <a:lnL>
                      <a:noFill/>
                    </a:lnL>
                    <a:lnR>
                      <a:noFill/>
                    </a:lnR>
                    <a:lnT>
                      <a:noFill/>
                    </a:lnT>
                    <a:lnB>
                      <a:noFill/>
                    </a:lnB>
                    <a:solidFill>
                      <a:srgbClr val="EBF1E9"/>
                    </a:solidFill>
                  </a:tcPr>
                </a:tc>
                <a:tc>
                  <a:txBody>
                    <a:bodyPr/>
                    <a:lstStyle/>
                    <a:p>
                      <a:pPr algn="l" fontAlgn="b"/>
                      <a:endParaRPr lang="es-CO" sz="1100" b="0" i="0" u="none" strike="noStrike">
                        <a:solidFill>
                          <a:srgbClr val="000000"/>
                        </a:solidFill>
                        <a:effectLst/>
                        <a:latin typeface="+mn-lt"/>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mn-lt"/>
                        </a:rPr>
                        <a:t>2019</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mn-lt"/>
                        </a:rPr>
                        <a:t>223.207</a:t>
                      </a:r>
                    </a:p>
                  </a:txBody>
                  <a:tcPr marL="9434" marR="9434" marT="9434" marB="0" anchor="ctr">
                    <a:lnL>
                      <a:noFill/>
                    </a:lnL>
                    <a:lnR>
                      <a:noFill/>
                    </a:lnR>
                    <a:lnT>
                      <a:noFill/>
                    </a:lnT>
                    <a:lnB>
                      <a:noFill/>
                    </a:lnB>
                    <a:solidFill>
                      <a:srgbClr val="EBF1E9"/>
                    </a:solidFill>
                  </a:tcPr>
                </a:tc>
                <a:extLst>
                  <a:ext uri="{0D108BD9-81ED-4DB2-BD59-A6C34878D82A}">
                    <a16:rowId xmlns:a16="http://schemas.microsoft.com/office/drawing/2014/main" val="3068519214"/>
                  </a:ext>
                </a:extLst>
              </a:tr>
              <a:tr h="381224">
                <a:tc>
                  <a:txBody>
                    <a:bodyPr/>
                    <a:lstStyle/>
                    <a:p>
                      <a:pPr algn="ctr" rtl="0" fontAlgn="ctr"/>
                      <a:r>
                        <a:rPr lang="es-CO" sz="1100" b="1" i="0" u="none" strike="noStrike">
                          <a:solidFill>
                            <a:srgbClr val="203864"/>
                          </a:solidFill>
                          <a:effectLst/>
                          <a:latin typeface="+mn-lt"/>
                        </a:rPr>
                        <a:t>2020</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mn-lt"/>
                        </a:rPr>
                        <a:t>41.399</a:t>
                      </a:r>
                    </a:p>
                  </a:txBody>
                  <a:tcPr marL="9434" marR="9434" marT="9434" marB="0" anchor="ctr">
                    <a:lnL>
                      <a:noFill/>
                    </a:lnL>
                    <a:lnR>
                      <a:noFill/>
                    </a:lnR>
                    <a:lnT>
                      <a:noFill/>
                    </a:lnT>
                    <a:lnB>
                      <a:noFill/>
                    </a:lnB>
                    <a:solidFill>
                      <a:srgbClr val="EBF1E9"/>
                    </a:solidFill>
                  </a:tcPr>
                </a:tc>
                <a:tc>
                  <a:txBody>
                    <a:bodyPr/>
                    <a:lstStyle/>
                    <a:p>
                      <a:pPr algn="l" fontAlgn="b"/>
                      <a:endParaRPr lang="es-CO" sz="1100" b="0" i="0" u="none" strike="noStrike">
                        <a:solidFill>
                          <a:srgbClr val="000000"/>
                        </a:solidFill>
                        <a:effectLst/>
                        <a:latin typeface="+mn-lt"/>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mn-lt"/>
                        </a:rPr>
                        <a:t>2020</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mn-lt"/>
                        </a:rPr>
                        <a:t>35.770</a:t>
                      </a:r>
                    </a:p>
                  </a:txBody>
                  <a:tcPr marL="9434" marR="9434" marT="9434" marB="0" anchor="ctr">
                    <a:lnL>
                      <a:noFill/>
                    </a:lnL>
                    <a:lnR>
                      <a:noFill/>
                    </a:lnR>
                    <a:lnT>
                      <a:noFill/>
                    </a:lnT>
                    <a:lnB>
                      <a:noFill/>
                    </a:lnB>
                    <a:solidFill>
                      <a:srgbClr val="EBF1E9"/>
                    </a:solidFill>
                  </a:tcPr>
                </a:tc>
                <a:tc>
                  <a:txBody>
                    <a:bodyPr/>
                    <a:lstStyle/>
                    <a:p>
                      <a:pPr algn="l" fontAlgn="b"/>
                      <a:endParaRPr lang="es-CO" sz="1100" b="0" i="0" u="none" strike="noStrike">
                        <a:solidFill>
                          <a:srgbClr val="000000"/>
                        </a:solidFill>
                        <a:effectLst/>
                        <a:latin typeface="+mn-lt"/>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mn-lt"/>
                        </a:rPr>
                        <a:t>2020</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mn-lt"/>
                        </a:rPr>
                        <a:t>24.809</a:t>
                      </a:r>
                    </a:p>
                  </a:txBody>
                  <a:tcPr marL="9434" marR="9434" marT="9434" marB="0" anchor="ctr">
                    <a:lnL>
                      <a:noFill/>
                    </a:lnL>
                    <a:lnR>
                      <a:noFill/>
                    </a:lnR>
                    <a:lnT>
                      <a:noFill/>
                    </a:lnT>
                    <a:lnB>
                      <a:noFill/>
                    </a:lnB>
                    <a:solidFill>
                      <a:srgbClr val="EBF1E9"/>
                    </a:solidFill>
                  </a:tcPr>
                </a:tc>
                <a:tc>
                  <a:txBody>
                    <a:bodyPr/>
                    <a:lstStyle/>
                    <a:p>
                      <a:pPr algn="l" fontAlgn="b"/>
                      <a:endParaRPr lang="es-CO" sz="1100" b="0" i="0" u="none" strike="noStrike">
                        <a:solidFill>
                          <a:srgbClr val="000000"/>
                        </a:solidFill>
                        <a:effectLst/>
                        <a:latin typeface="+mn-lt"/>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mn-lt"/>
                        </a:rPr>
                        <a:t>2020</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mn-lt"/>
                        </a:rPr>
                        <a:t>26.857</a:t>
                      </a:r>
                    </a:p>
                  </a:txBody>
                  <a:tcPr marL="9434" marR="9434" marT="9434" marB="0" anchor="ctr">
                    <a:lnL>
                      <a:noFill/>
                    </a:lnL>
                    <a:lnR>
                      <a:noFill/>
                    </a:lnR>
                    <a:lnT>
                      <a:noFill/>
                    </a:lnT>
                    <a:lnB>
                      <a:noFill/>
                    </a:lnB>
                    <a:solidFill>
                      <a:srgbClr val="EBF1E9"/>
                    </a:solidFill>
                  </a:tcPr>
                </a:tc>
                <a:tc>
                  <a:txBody>
                    <a:bodyPr/>
                    <a:lstStyle/>
                    <a:p>
                      <a:pPr algn="l" fontAlgn="b"/>
                      <a:endParaRPr lang="es-CO" sz="1100" b="0" i="0" u="none" strike="noStrike">
                        <a:solidFill>
                          <a:srgbClr val="000000"/>
                        </a:solidFill>
                        <a:effectLst/>
                        <a:latin typeface="+mn-lt"/>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mn-lt"/>
                        </a:rPr>
                        <a:t>2020</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mn-lt"/>
                        </a:rPr>
                        <a:t>17.419</a:t>
                      </a:r>
                    </a:p>
                  </a:txBody>
                  <a:tcPr marL="9434" marR="9434" marT="9434" marB="0" anchor="ctr">
                    <a:lnL>
                      <a:noFill/>
                    </a:lnL>
                    <a:lnR>
                      <a:noFill/>
                    </a:lnR>
                    <a:lnT>
                      <a:noFill/>
                    </a:lnT>
                    <a:lnB>
                      <a:noFill/>
                    </a:lnB>
                    <a:solidFill>
                      <a:srgbClr val="EBF1E9"/>
                    </a:solidFill>
                  </a:tcPr>
                </a:tc>
                <a:tc>
                  <a:txBody>
                    <a:bodyPr/>
                    <a:lstStyle/>
                    <a:p>
                      <a:pPr algn="l" fontAlgn="b"/>
                      <a:endParaRPr lang="es-CO" sz="1100" b="0" i="0" u="none" strike="noStrike">
                        <a:solidFill>
                          <a:srgbClr val="000000"/>
                        </a:solidFill>
                        <a:effectLst/>
                        <a:latin typeface="+mn-lt"/>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mn-lt"/>
                        </a:rPr>
                        <a:t>2020</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mn-lt"/>
                        </a:rPr>
                        <a:t>146.254</a:t>
                      </a:r>
                    </a:p>
                  </a:txBody>
                  <a:tcPr marL="9434" marR="9434" marT="9434" marB="0" anchor="ctr">
                    <a:lnL>
                      <a:noFill/>
                    </a:lnL>
                    <a:lnR>
                      <a:noFill/>
                    </a:lnR>
                    <a:lnT>
                      <a:noFill/>
                    </a:lnT>
                    <a:lnB>
                      <a:noFill/>
                    </a:lnB>
                    <a:solidFill>
                      <a:srgbClr val="EBF1E9"/>
                    </a:solidFill>
                  </a:tcPr>
                </a:tc>
                <a:extLst>
                  <a:ext uri="{0D108BD9-81ED-4DB2-BD59-A6C34878D82A}">
                    <a16:rowId xmlns:a16="http://schemas.microsoft.com/office/drawing/2014/main" val="2852620174"/>
                  </a:ext>
                </a:extLst>
              </a:tr>
              <a:tr h="381224">
                <a:tc>
                  <a:txBody>
                    <a:bodyPr/>
                    <a:lstStyle/>
                    <a:p>
                      <a:pPr algn="ctr" rtl="0" fontAlgn="ctr"/>
                      <a:r>
                        <a:rPr lang="es-CO" sz="1100" b="1" i="0" u="none" strike="noStrike">
                          <a:solidFill>
                            <a:srgbClr val="203864"/>
                          </a:solidFill>
                          <a:effectLst/>
                          <a:latin typeface="+mn-lt"/>
                        </a:rPr>
                        <a:t>2021</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mn-lt"/>
                        </a:rPr>
                        <a:t>36.352</a:t>
                      </a:r>
                    </a:p>
                  </a:txBody>
                  <a:tcPr marL="9434" marR="9434" marT="9434" marB="0" anchor="ctr">
                    <a:lnL>
                      <a:noFill/>
                    </a:lnL>
                    <a:lnR>
                      <a:noFill/>
                    </a:lnR>
                    <a:lnT>
                      <a:noFill/>
                    </a:lnT>
                    <a:lnB>
                      <a:noFill/>
                    </a:lnB>
                    <a:solidFill>
                      <a:srgbClr val="EBF1E9"/>
                    </a:solidFill>
                  </a:tcPr>
                </a:tc>
                <a:tc>
                  <a:txBody>
                    <a:bodyPr/>
                    <a:lstStyle/>
                    <a:p>
                      <a:pPr algn="l" fontAlgn="b"/>
                      <a:endParaRPr lang="es-CO" sz="1100" b="0" i="0" u="none" strike="noStrike">
                        <a:solidFill>
                          <a:srgbClr val="000000"/>
                        </a:solidFill>
                        <a:effectLst/>
                        <a:latin typeface="+mn-lt"/>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mn-lt"/>
                        </a:rPr>
                        <a:t>2021</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mn-lt"/>
                        </a:rPr>
                        <a:t>38.582</a:t>
                      </a:r>
                    </a:p>
                  </a:txBody>
                  <a:tcPr marL="9434" marR="9434" marT="9434" marB="0" anchor="ctr">
                    <a:lnL>
                      <a:noFill/>
                    </a:lnL>
                    <a:lnR>
                      <a:noFill/>
                    </a:lnR>
                    <a:lnT>
                      <a:noFill/>
                    </a:lnT>
                    <a:lnB>
                      <a:noFill/>
                    </a:lnB>
                    <a:solidFill>
                      <a:srgbClr val="EBF1E9"/>
                    </a:solidFill>
                  </a:tcPr>
                </a:tc>
                <a:tc>
                  <a:txBody>
                    <a:bodyPr/>
                    <a:lstStyle/>
                    <a:p>
                      <a:pPr algn="l" fontAlgn="b"/>
                      <a:endParaRPr lang="es-CO" sz="1100" b="0" i="0" u="none" strike="noStrike">
                        <a:solidFill>
                          <a:srgbClr val="000000"/>
                        </a:solidFill>
                        <a:effectLst/>
                        <a:latin typeface="+mn-lt"/>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mn-lt"/>
                        </a:rPr>
                        <a:t>2021</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mn-lt"/>
                        </a:rPr>
                        <a:t>31.549</a:t>
                      </a:r>
                    </a:p>
                  </a:txBody>
                  <a:tcPr marL="9434" marR="9434" marT="9434" marB="0" anchor="ctr">
                    <a:lnL>
                      <a:noFill/>
                    </a:lnL>
                    <a:lnR>
                      <a:noFill/>
                    </a:lnR>
                    <a:lnT>
                      <a:noFill/>
                    </a:lnT>
                    <a:lnB>
                      <a:noFill/>
                    </a:lnB>
                    <a:solidFill>
                      <a:srgbClr val="EBF1E9"/>
                    </a:solidFill>
                  </a:tcPr>
                </a:tc>
                <a:tc>
                  <a:txBody>
                    <a:bodyPr/>
                    <a:lstStyle/>
                    <a:p>
                      <a:pPr algn="l" fontAlgn="b"/>
                      <a:endParaRPr lang="es-CO" sz="1100" b="0" i="0" u="none" strike="noStrike">
                        <a:solidFill>
                          <a:srgbClr val="000000"/>
                        </a:solidFill>
                        <a:effectLst/>
                        <a:latin typeface="+mn-lt"/>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mn-lt"/>
                        </a:rPr>
                        <a:t>2021</a:t>
                      </a:r>
                    </a:p>
                  </a:txBody>
                  <a:tcPr marL="9434" marR="9434" marT="9434" marB="0" anchor="ctr">
                    <a:lnL>
                      <a:noFill/>
                    </a:lnL>
                    <a:lnR>
                      <a:noFill/>
                    </a:lnR>
                    <a:lnT>
                      <a:noFill/>
                    </a:lnT>
                    <a:lnB>
                      <a:noFill/>
                    </a:lnB>
                    <a:noFill/>
                  </a:tcPr>
                </a:tc>
                <a:tc>
                  <a:txBody>
                    <a:bodyPr/>
                    <a:lstStyle/>
                    <a:p>
                      <a:pPr algn="ctr" rtl="0" fontAlgn="ctr"/>
                      <a:r>
                        <a:rPr lang="es-CO" sz="1100" b="0" i="0" u="none" strike="noStrike" dirty="0">
                          <a:solidFill>
                            <a:srgbClr val="203864"/>
                          </a:solidFill>
                          <a:effectLst/>
                          <a:latin typeface="+mn-lt"/>
                        </a:rPr>
                        <a:t>29.784</a:t>
                      </a:r>
                    </a:p>
                  </a:txBody>
                  <a:tcPr marL="9434" marR="9434" marT="9434" marB="0" anchor="ctr">
                    <a:lnL>
                      <a:noFill/>
                    </a:lnL>
                    <a:lnR>
                      <a:noFill/>
                    </a:lnR>
                    <a:lnT>
                      <a:noFill/>
                    </a:lnT>
                    <a:lnB>
                      <a:noFill/>
                    </a:lnB>
                    <a:solidFill>
                      <a:srgbClr val="EBF1E9"/>
                    </a:solidFill>
                  </a:tcPr>
                </a:tc>
                <a:tc>
                  <a:txBody>
                    <a:bodyPr/>
                    <a:lstStyle/>
                    <a:p>
                      <a:pPr algn="l" fontAlgn="b"/>
                      <a:endParaRPr lang="es-CO" sz="1100" b="0" i="0" u="none" strike="noStrike">
                        <a:solidFill>
                          <a:srgbClr val="000000"/>
                        </a:solidFill>
                        <a:effectLst/>
                        <a:latin typeface="+mn-lt"/>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mn-lt"/>
                        </a:rPr>
                        <a:t>2021</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mn-lt"/>
                        </a:rPr>
                        <a:t>18.579</a:t>
                      </a:r>
                    </a:p>
                  </a:txBody>
                  <a:tcPr marL="9434" marR="9434" marT="9434" marB="0" anchor="ctr">
                    <a:lnL>
                      <a:noFill/>
                    </a:lnL>
                    <a:lnR>
                      <a:noFill/>
                    </a:lnR>
                    <a:lnT>
                      <a:noFill/>
                    </a:lnT>
                    <a:lnB>
                      <a:noFill/>
                    </a:lnB>
                    <a:solidFill>
                      <a:srgbClr val="EBF1E9"/>
                    </a:solidFill>
                  </a:tcPr>
                </a:tc>
                <a:tc>
                  <a:txBody>
                    <a:bodyPr/>
                    <a:lstStyle/>
                    <a:p>
                      <a:pPr algn="l" fontAlgn="b"/>
                      <a:endParaRPr lang="es-CO" sz="1100" b="0" i="0" u="none" strike="noStrike">
                        <a:solidFill>
                          <a:srgbClr val="000000"/>
                        </a:solidFill>
                        <a:effectLst/>
                        <a:latin typeface="+mn-lt"/>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mn-lt"/>
                        </a:rPr>
                        <a:t>2021</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mn-lt"/>
                        </a:rPr>
                        <a:t>154.846</a:t>
                      </a:r>
                    </a:p>
                  </a:txBody>
                  <a:tcPr marL="9434" marR="9434" marT="9434" marB="0" anchor="ctr">
                    <a:lnL>
                      <a:noFill/>
                    </a:lnL>
                    <a:lnR>
                      <a:noFill/>
                    </a:lnR>
                    <a:lnT>
                      <a:noFill/>
                    </a:lnT>
                    <a:lnB>
                      <a:noFill/>
                    </a:lnB>
                    <a:solidFill>
                      <a:srgbClr val="EBF1E9"/>
                    </a:solidFill>
                  </a:tcPr>
                </a:tc>
                <a:extLst>
                  <a:ext uri="{0D108BD9-81ED-4DB2-BD59-A6C34878D82A}">
                    <a16:rowId xmlns:a16="http://schemas.microsoft.com/office/drawing/2014/main" val="4283012410"/>
                  </a:ext>
                </a:extLst>
              </a:tr>
              <a:tr h="381224">
                <a:tc>
                  <a:txBody>
                    <a:bodyPr/>
                    <a:lstStyle/>
                    <a:p>
                      <a:pPr algn="ctr" rtl="0" fontAlgn="ctr"/>
                      <a:r>
                        <a:rPr lang="es-CO" sz="1100" b="1" i="0" u="none" strike="noStrike">
                          <a:solidFill>
                            <a:srgbClr val="203864"/>
                          </a:solidFill>
                          <a:effectLst/>
                          <a:latin typeface="+mn-lt"/>
                        </a:rPr>
                        <a:t>2022</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mn-lt"/>
                        </a:rPr>
                        <a:t>23.150</a:t>
                      </a:r>
                    </a:p>
                  </a:txBody>
                  <a:tcPr marL="9434" marR="9434" marT="9434" marB="0" anchor="ctr">
                    <a:lnL>
                      <a:noFill/>
                    </a:lnL>
                    <a:lnR>
                      <a:noFill/>
                    </a:lnR>
                    <a:lnT>
                      <a:noFill/>
                    </a:lnT>
                    <a:lnB>
                      <a:noFill/>
                    </a:lnB>
                    <a:solidFill>
                      <a:srgbClr val="EBF1E9"/>
                    </a:solidFill>
                  </a:tcPr>
                </a:tc>
                <a:tc>
                  <a:txBody>
                    <a:bodyPr/>
                    <a:lstStyle/>
                    <a:p>
                      <a:pPr algn="l" fontAlgn="b"/>
                      <a:endParaRPr lang="es-CO" sz="1100" b="0" i="0" u="none" strike="noStrike">
                        <a:solidFill>
                          <a:srgbClr val="000000"/>
                        </a:solidFill>
                        <a:effectLst/>
                        <a:latin typeface="+mn-lt"/>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mn-lt"/>
                        </a:rPr>
                        <a:t>2022</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mn-lt"/>
                        </a:rPr>
                        <a:t>33.884</a:t>
                      </a:r>
                    </a:p>
                  </a:txBody>
                  <a:tcPr marL="9434" marR="9434" marT="9434" marB="0" anchor="ctr">
                    <a:lnL>
                      <a:noFill/>
                    </a:lnL>
                    <a:lnR>
                      <a:noFill/>
                    </a:lnR>
                    <a:lnT>
                      <a:noFill/>
                    </a:lnT>
                    <a:lnB>
                      <a:noFill/>
                    </a:lnB>
                    <a:solidFill>
                      <a:srgbClr val="EBF1E9"/>
                    </a:solidFill>
                  </a:tcPr>
                </a:tc>
                <a:tc>
                  <a:txBody>
                    <a:bodyPr/>
                    <a:lstStyle/>
                    <a:p>
                      <a:pPr algn="l" fontAlgn="b"/>
                      <a:endParaRPr lang="es-CO" sz="1100" b="0" i="0" u="none" strike="noStrike">
                        <a:solidFill>
                          <a:srgbClr val="000000"/>
                        </a:solidFill>
                        <a:effectLst/>
                        <a:latin typeface="+mn-lt"/>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mn-lt"/>
                        </a:rPr>
                        <a:t>2022</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mn-lt"/>
                        </a:rPr>
                        <a:t>22.608</a:t>
                      </a:r>
                    </a:p>
                  </a:txBody>
                  <a:tcPr marL="9434" marR="9434" marT="9434" marB="0" anchor="ctr">
                    <a:lnL>
                      <a:noFill/>
                    </a:lnL>
                    <a:lnR>
                      <a:noFill/>
                    </a:lnR>
                    <a:lnT>
                      <a:noFill/>
                    </a:lnT>
                    <a:lnB>
                      <a:noFill/>
                    </a:lnB>
                    <a:solidFill>
                      <a:srgbClr val="EBF1E9"/>
                    </a:solidFill>
                  </a:tcPr>
                </a:tc>
                <a:tc>
                  <a:txBody>
                    <a:bodyPr/>
                    <a:lstStyle/>
                    <a:p>
                      <a:pPr algn="l" fontAlgn="b"/>
                      <a:endParaRPr lang="es-CO" sz="1100" b="0" i="0" u="none" strike="noStrike">
                        <a:solidFill>
                          <a:srgbClr val="000000"/>
                        </a:solidFill>
                        <a:effectLst/>
                        <a:latin typeface="+mn-lt"/>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mn-lt"/>
                        </a:rPr>
                        <a:t>2022</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mn-lt"/>
                        </a:rPr>
                        <a:t>25.507</a:t>
                      </a:r>
                    </a:p>
                  </a:txBody>
                  <a:tcPr marL="9434" marR="9434" marT="9434" marB="0" anchor="ctr">
                    <a:lnL>
                      <a:noFill/>
                    </a:lnL>
                    <a:lnR>
                      <a:noFill/>
                    </a:lnR>
                    <a:lnT>
                      <a:noFill/>
                    </a:lnT>
                    <a:lnB>
                      <a:noFill/>
                    </a:lnB>
                    <a:solidFill>
                      <a:srgbClr val="EBF1E9"/>
                    </a:solidFill>
                  </a:tcPr>
                </a:tc>
                <a:tc>
                  <a:txBody>
                    <a:bodyPr/>
                    <a:lstStyle/>
                    <a:p>
                      <a:pPr algn="l" fontAlgn="b"/>
                      <a:endParaRPr lang="es-CO" sz="1100" b="0" i="0" u="none" strike="noStrike">
                        <a:solidFill>
                          <a:srgbClr val="000000"/>
                        </a:solidFill>
                        <a:effectLst/>
                        <a:latin typeface="+mn-lt"/>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mn-lt"/>
                        </a:rPr>
                        <a:t>2022</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mn-lt"/>
                        </a:rPr>
                        <a:t>14.924</a:t>
                      </a:r>
                    </a:p>
                  </a:txBody>
                  <a:tcPr marL="9434" marR="9434" marT="9434" marB="0" anchor="ctr">
                    <a:lnL>
                      <a:noFill/>
                    </a:lnL>
                    <a:lnR>
                      <a:noFill/>
                    </a:lnR>
                    <a:lnT>
                      <a:noFill/>
                    </a:lnT>
                    <a:lnB>
                      <a:noFill/>
                    </a:lnB>
                    <a:solidFill>
                      <a:srgbClr val="EBF1E9"/>
                    </a:solidFill>
                  </a:tcPr>
                </a:tc>
                <a:tc>
                  <a:txBody>
                    <a:bodyPr/>
                    <a:lstStyle/>
                    <a:p>
                      <a:pPr algn="l" fontAlgn="b"/>
                      <a:endParaRPr lang="es-CO" sz="1100" b="0" i="0" u="none" strike="noStrike">
                        <a:solidFill>
                          <a:srgbClr val="000000"/>
                        </a:solidFill>
                        <a:effectLst/>
                        <a:latin typeface="+mn-lt"/>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mn-lt"/>
                        </a:rPr>
                        <a:t>2022</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mn-lt"/>
                        </a:rPr>
                        <a:t>120.073</a:t>
                      </a:r>
                    </a:p>
                  </a:txBody>
                  <a:tcPr marL="9434" marR="9434" marT="9434" marB="0" anchor="ctr">
                    <a:lnL>
                      <a:noFill/>
                    </a:lnL>
                    <a:lnR>
                      <a:noFill/>
                    </a:lnR>
                    <a:lnT>
                      <a:noFill/>
                    </a:lnT>
                    <a:lnB>
                      <a:noFill/>
                    </a:lnB>
                    <a:solidFill>
                      <a:srgbClr val="EBF1E9"/>
                    </a:solidFill>
                  </a:tcPr>
                </a:tc>
                <a:extLst>
                  <a:ext uri="{0D108BD9-81ED-4DB2-BD59-A6C34878D82A}">
                    <a16:rowId xmlns:a16="http://schemas.microsoft.com/office/drawing/2014/main" val="938953089"/>
                  </a:ext>
                </a:extLst>
              </a:tr>
              <a:tr h="381224">
                <a:tc>
                  <a:txBody>
                    <a:bodyPr/>
                    <a:lstStyle/>
                    <a:p>
                      <a:pPr algn="ctr" rtl="0" fontAlgn="ctr"/>
                      <a:r>
                        <a:rPr lang="es-CO" sz="1100" b="1" i="0" u="none" strike="noStrike">
                          <a:solidFill>
                            <a:srgbClr val="203864"/>
                          </a:solidFill>
                          <a:effectLst/>
                          <a:latin typeface="+mn-lt"/>
                        </a:rPr>
                        <a:t>2023</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mn-lt"/>
                        </a:rPr>
                        <a:t>23.296</a:t>
                      </a:r>
                    </a:p>
                  </a:txBody>
                  <a:tcPr marL="9434" marR="9434" marT="9434" marB="0" anchor="ctr">
                    <a:lnL>
                      <a:noFill/>
                    </a:lnL>
                    <a:lnR>
                      <a:noFill/>
                    </a:lnR>
                    <a:lnT>
                      <a:noFill/>
                    </a:lnT>
                    <a:lnB>
                      <a:noFill/>
                    </a:lnB>
                    <a:solidFill>
                      <a:srgbClr val="EBF1E9"/>
                    </a:solidFill>
                  </a:tcPr>
                </a:tc>
                <a:tc>
                  <a:txBody>
                    <a:bodyPr/>
                    <a:lstStyle/>
                    <a:p>
                      <a:pPr algn="l" fontAlgn="b"/>
                      <a:endParaRPr lang="es-CO" sz="1100" b="0" i="0" u="none" strike="noStrike">
                        <a:solidFill>
                          <a:srgbClr val="000000"/>
                        </a:solidFill>
                        <a:effectLst/>
                        <a:latin typeface="+mn-lt"/>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mn-lt"/>
                        </a:rPr>
                        <a:t>2023</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mn-lt"/>
                        </a:rPr>
                        <a:t>41.679</a:t>
                      </a:r>
                    </a:p>
                  </a:txBody>
                  <a:tcPr marL="9434" marR="9434" marT="9434" marB="0" anchor="ctr">
                    <a:lnL>
                      <a:noFill/>
                    </a:lnL>
                    <a:lnR>
                      <a:noFill/>
                    </a:lnR>
                    <a:lnT>
                      <a:noFill/>
                    </a:lnT>
                    <a:lnB>
                      <a:noFill/>
                    </a:lnB>
                    <a:solidFill>
                      <a:srgbClr val="EBF1E9"/>
                    </a:solidFill>
                  </a:tcPr>
                </a:tc>
                <a:tc>
                  <a:txBody>
                    <a:bodyPr/>
                    <a:lstStyle/>
                    <a:p>
                      <a:pPr algn="l" fontAlgn="b"/>
                      <a:endParaRPr lang="es-CO" sz="1100" b="0" i="0" u="none" strike="noStrike">
                        <a:solidFill>
                          <a:srgbClr val="000000"/>
                        </a:solidFill>
                        <a:effectLst/>
                        <a:latin typeface="+mn-lt"/>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mn-lt"/>
                        </a:rPr>
                        <a:t>2023</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mn-lt"/>
                        </a:rPr>
                        <a:t>21.104</a:t>
                      </a:r>
                    </a:p>
                  </a:txBody>
                  <a:tcPr marL="9434" marR="9434" marT="9434" marB="0" anchor="ctr">
                    <a:lnL>
                      <a:noFill/>
                    </a:lnL>
                    <a:lnR>
                      <a:noFill/>
                    </a:lnR>
                    <a:lnT>
                      <a:noFill/>
                    </a:lnT>
                    <a:lnB>
                      <a:noFill/>
                    </a:lnB>
                    <a:solidFill>
                      <a:srgbClr val="EBF1E9"/>
                    </a:solidFill>
                  </a:tcPr>
                </a:tc>
                <a:tc>
                  <a:txBody>
                    <a:bodyPr/>
                    <a:lstStyle/>
                    <a:p>
                      <a:pPr algn="l" fontAlgn="b"/>
                      <a:endParaRPr lang="es-CO" sz="1100" b="0" i="0" u="none" strike="noStrike">
                        <a:solidFill>
                          <a:srgbClr val="000000"/>
                        </a:solidFill>
                        <a:effectLst/>
                        <a:latin typeface="+mn-lt"/>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mn-lt"/>
                        </a:rPr>
                        <a:t>2023</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mn-lt"/>
                        </a:rPr>
                        <a:t>15.323</a:t>
                      </a:r>
                    </a:p>
                  </a:txBody>
                  <a:tcPr marL="9434" marR="9434" marT="9434" marB="0" anchor="ctr">
                    <a:lnL>
                      <a:noFill/>
                    </a:lnL>
                    <a:lnR>
                      <a:noFill/>
                    </a:lnR>
                    <a:lnT>
                      <a:noFill/>
                    </a:lnT>
                    <a:lnB>
                      <a:noFill/>
                    </a:lnB>
                    <a:solidFill>
                      <a:srgbClr val="EBF1E9"/>
                    </a:solidFill>
                  </a:tcPr>
                </a:tc>
                <a:tc>
                  <a:txBody>
                    <a:bodyPr/>
                    <a:lstStyle/>
                    <a:p>
                      <a:pPr algn="l" fontAlgn="b"/>
                      <a:endParaRPr lang="es-CO" sz="1100" b="0" i="0" u="none" strike="noStrike">
                        <a:solidFill>
                          <a:srgbClr val="000000"/>
                        </a:solidFill>
                        <a:effectLst/>
                        <a:latin typeface="+mn-lt"/>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mn-lt"/>
                        </a:rPr>
                        <a:t>2023</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mn-lt"/>
                        </a:rPr>
                        <a:t>25.322</a:t>
                      </a:r>
                    </a:p>
                  </a:txBody>
                  <a:tcPr marL="9434" marR="9434" marT="9434" marB="0" anchor="ctr">
                    <a:lnL>
                      <a:noFill/>
                    </a:lnL>
                    <a:lnR>
                      <a:noFill/>
                    </a:lnR>
                    <a:lnT>
                      <a:noFill/>
                    </a:lnT>
                    <a:lnB>
                      <a:noFill/>
                    </a:lnB>
                    <a:solidFill>
                      <a:srgbClr val="EBF1E9"/>
                    </a:solidFill>
                  </a:tcPr>
                </a:tc>
                <a:tc>
                  <a:txBody>
                    <a:bodyPr/>
                    <a:lstStyle/>
                    <a:p>
                      <a:pPr algn="l" fontAlgn="b"/>
                      <a:endParaRPr lang="es-CO" sz="1100" b="0" i="0" u="none" strike="noStrike" dirty="0">
                        <a:solidFill>
                          <a:srgbClr val="000000"/>
                        </a:solidFill>
                        <a:effectLst/>
                        <a:latin typeface="+mn-lt"/>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mn-lt"/>
                        </a:rPr>
                        <a:t>2023</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mn-lt"/>
                        </a:rPr>
                        <a:t>126.724</a:t>
                      </a:r>
                    </a:p>
                  </a:txBody>
                  <a:tcPr marL="9434" marR="9434" marT="9434" marB="0" anchor="ctr">
                    <a:lnL>
                      <a:noFill/>
                    </a:lnL>
                    <a:lnR>
                      <a:noFill/>
                    </a:lnR>
                    <a:lnT>
                      <a:noFill/>
                    </a:lnT>
                    <a:lnB>
                      <a:noFill/>
                    </a:lnB>
                    <a:solidFill>
                      <a:srgbClr val="EBF1E9"/>
                    </a:solidFill>
                  </a:tcPr>
                </a:tc>
                <a:extLst>
                  <a:ext uri="{0D108BD9-81ED-4DB2-BD59-A6C34878D82A}">
                    <a16:rowId xmlns:a16="http://schemas.microsoft.com/office/drawing/2014/main" val="4199358137"/>
                  </a:ext>
                </a:extLst>
              </a:tr>
              <a:tr h="381224">
                <a:tc>
                  <a:txBody>
                    <a:bodyPr/>
                    <a:lstStyle/>
                    <a:p>
                      <a:pPr algn="ctr" rtl="0" fontAlgn="ctr"/>
                      <a:r>
                        <a:rPr lang="es-CO" sz="1200" b="1" i="0" u="none" strike="noStrike" dirty="0">
                          <a:solidFill>
                            <a:srgbClr val="203864"/>
                          </a:solidFill>
                          <a:effectLst/>
                          <a:latin typeface="+mn-lt"/>
                        </a:rPr>
                        <a:t>2024</a:t>
                      </a:r>
                    </a:p>
                  </a:txBody>
                  <a:tcPr marL="9434" marR="9434" marT="9434" marB="0" anchor="ctr">
                    <a:lnL>
                      <a:noFill/>
                    </a:lnL>
                    <a:lnR>
                      <a:noFill/>
                    </a:lnR>
                    <a:lnT>
                      <a:noFill/>
                    </a:lnT>
                    <a:lnB>
                      <a:noFill/>
                    </a:lnB>
                    <a:noFill/>
                  </a:tcPr>
                </a:tc>
                <a:tc>
                  <a:txBody>
                    <a:bodyPr/>
                    <a:lstStyle/>
                    <a:p>
                      <a:pPr algn="ctr" rtl="0" fontAlgn="ctr"/>
                      <a:r>
                        <a:rPr lang="es-CO" sz="1200" b="0" i="0" u="none" strike="noStrike" dirty="0">
                          <a:solidFill>
                            <a:srgbClr val="203864"/>
                          </a:solidFill>
                          <a:effectLst/>
                          <a:latin typeface="+mn-lt"/>
                        </a:rPr>
                        <a:t>26.254</a:t>
                      </a:r>
                    </a:p>
                  </a:txBody>
                  <a:tcPr marL="9434" marR="9434" marT="9434"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mn-lt"/>
                      </a:endParaRPr>
                    </a:p>
                  </a:txBody>
                  <a:tcPr marL="9434" marR="9434" marT="9434" marB="0" anchor="b">
                    <a:lnL>
                      <a:noFill/>
                    </a:lnL>
                    <a:lnR>
                      <a:noFill/>
                    </a:lnR>
                    <a:lnT>
                      <a:noFill/>
                    </a:lnT>
                    <a:lnB>
                      <a:noFill/>
                    </a:lnB>
                    <a:noFill/>
                  </a:tcPr>
                </a:tc>
                <a:tc>
                  <a:txBody>
                    <a:bodyPr/>
                    <a:lstStyle/>
                    <a:p>
                      <a:pPr algn="ctr" rtl="0" fontAlgn="ctr"/>
                      <a:r>
                        <a:rPr lang="es-CO" sz="1200" b="1" i="0" u="none" strike="noStrike" dirty="0">
                          <a:solidFill>
                            <a:srgbClr val="203864"/>
                          </a:solidFill>
                          <a:effectLst/>
                          <a:latin typeface="+mn-lt"/>
                        </a:rPr>
                        <a:t>2024</a:t>
                      </a:r>
                    </a:p>
                  </a:txBody>
                  <a:tcPr marL="9434" marR="9434" marT="9434"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mn-lt"/>
                        </a:rPr>
                        <a:t>58.034</a:t>
                      </a:r>
                    </a:p>
                  </a:txBody>
                  <a:tcPr marL="9434" marR="9434" marT="9434" marB="0" anchor="ctr">
                    <a:lnL>
                      <a:noFill/>
                    </a:lnL>
                    <a:lnR>
                      <a:noFill/>
                    </a:lnR>
                    <a:lnT>
                      <a:noFill/>
                    </a:lnT>
                    <a:lnB>
                      <a:noFill/>
                    </a:lnB>
                    <a:solidFill>
                      <a:srgbClr val="EBF1E9"/>
                    </a:solidFill>
                  </a:tcPr>
                </a:tc>
                <a:tc>
                  <a:txBody>
                    <a:bodyPr/>
                    <a:lstStyle/>
                    <a:p>
                      <a:pPr algn="l" fontAlgn="b"/>
                      <a:endParaRPr lang="es-CO" sz="1200" b="0" i="0" u="none" strike="noStrike" dirty="0">
                        <a:solidFill>
                          <a:srgbClr val="000000"/>
                        </a:solidFill>
                        <a:effectLst/>
                        <a:latin typeface="+mn-lt"/>
                      </a:endParaRPr>
                    </a:p>
                  </a:txBody>
                  <a:tcPr marL="9434" marR="9434" marT="9434"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mn-lt"/>
                        </a:rPr>
                        <a:t>2024</a:t>
                      </a:r>
                    </a:p>
                  </a:txBody>
                  <a:tcPr marL="9434" marR="9434" marT="9434" marB="0" anchor="ctr">
                    <a:lnL>
                      <a:noFill/>
                    </a:lnL>
                    <a:lnR>
                      <a:noFill/>
                    </a:lnR>
                    <a:lnT>
                      <a:noFill/>
                    </a:lnT>
                    <a:lnB>
                      <a:noFill/>
                    </a:lnB>
                    <a:noFill/>
                  </a:tcPr>
                </a:tc>
                <a:tc>
                  <a:txBody>
                    <a:bodyPr/>
                    <a:lstStyle/>
                    <a:p>
                      <a:pPr algn="ctr" rtl="0" fontAlgn="ctr"/>
                      <a:r>
                        <a:rPr lang="es-CO" sz="1200" b="0" i="0" u="none" strike="noStrike" dirty="0">
                          <a:solidFill>
                            <a:srgbClr val="203864"/>
                          </a:solidFill>
                          <a:effectLst/>
                          <a:latin typeface="+mn-lt"/>
                        </a:rPr>
                        <a:t>19.049</a:t>
                      </a:r>
                    </a:p>
                  </a:txBody>
                  <a:tcPr marL="9434" marR="9434" marT="9434"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mn-lt"/>
                      </a:endParaRPr>
                    </a:p>
                  </a:txBody>
                  <a:tcPr marL="9434" marR="9434" marT="9434" marB="0" anchor="b">
                    <a:lnL>
                      <a:noFill/>
                    </a:lnL>
                    <a:lnR>
                      <a:noFill/>
                    </a:lnR>
                    <a:lnT>
                      <a:noFill/>
                    </a:lnT>
                    <a:lnB>
                      <a:noFill/>
                    </a:lnB>
                    <a:noFill/>
                  </a:tcPr>
                </a:tc>
                <a:tc>
                  <a:txBody>
                    <a:bodyPr/>
                    <a:lstStyle/>
                    <a:p>
                      <a:pPr algn="ctr" rtl="0" fontAlgn="ctr"/>
                      <a:r>
                        <a:rPr lang="es-CO" sz="1200" b="1" i="0" u="none" strike="noStrike" dirty="0">
                          <a:solidFill>
                            <a:srgbClr val="203864"/>
                          </a:solidFill>
                          <a:effectLst/>
                          <a:latin typeface="+mn-lt"/>
                        </a:rPr>
                        <a:t>2024</a:t>
                      </a:r>
                    </a:p>
                  </a:txBody>
                  <a:tcPr marL="9434" marR="9434" marT="9434" marB="0" anchor="ctr">
                    <a:lnL>
                      <a:noFill/>
                    </a:lnL>
                    <a:lnR>
                      <a:noFill/>
                    </a:lnR>
                    <a:lnT>
                      <a:noFill/>
                    </a:lnT>
                    <a:lnB>
                      <a:noFill/>
                    </a:lnB>
                    <a:noFill/>
                  </a:tcPr>
                </a:tc>
                <a:tc>
                  <a:txBody>
                    <a:bodyPr/>
                    <a:lstStyle/>
                    <a:p>
                      <a:pPr algn="ctr" rtl="0" fontAlgn="ctr"/>
                      <a:r>
                        <a:rPr lang="es-CO" sz="1200" b="0" i="0" u="none" strike="noStrike" dirty="0">
                          <a:solidFill>
                            <a:srgbClr val="203864"/>
                          </a:solidFill>
                          <a:effectLst/>
                          <a:latin typeface="+mn-lt"/>
                        </a:rPr>
                        <a:t>25.637</a:t>
                      </a:r>
                    </a:p>
                  </a:txBody>
                  <a:tcPr marL="9434" marR="9434" marT="9434" marB="0" anchor="ctr">
                    <a:lnL>
                      <a:noFill/>
                    </a:lnL>
                    <a:lnR>
                      <a:noFill/>
                    </a:lnR>
                    <a:lnT>
                      <a:noFill/>
                    </a:lnT>
                    <a:lnB>
                      <a:noFill/>
                    </a:lnB>
                    <a:solidFill>
                      <a:srgbClr val="EBF1E9"/>
                    </a:solidFill>
                  </a:tcPr>
                </a:tc>
                <a:tc>
                  <a:txBody>
                    <a:bodyPr/>
                    <a:lstStyle/>
                    <a:p>
                      <a:pPr algn="l" fontAlgn="b"/>
                      <a:endParaRPr lang="es-CO" sz="1200" b="0" i="0" u="none" strike="noStrike" dirty="0">
                        <a:solidFill>
                          <a:srgbClr val="000000"/>
                        </a:solidFill>
                        <a:effectLst/>
                        <a:latin typeface="+mn-lt"/>
                      </a:endParaRPr>
                    </a:p>
                  </a:txBody>
                  <a:tcPr marL="9434" marR="9434" marT="9434" marB="0" anchor="b">
                    <a:lnL>
                      <a:noFill/>
                    </a:lnL>
                    <a:lnR>
                      <a:noFill/>
                    </a:lnR>
                    <a:lnT>
                      <a:noFill/>
                    </a:lnT>
                    <a:lnB>
                      <a:noFill/>
                    </a:lnB>
                    <a:noFill/>
                  </a:tcPr>
                </a:tc>
                <a:tc>
                  <a:txBody>
                    <a:bodyPr/>
                    <a:lstStyle/>
                    <a:p>
                      <a:pPr algn="ctr" rtl="0" fontAlgn="ctr"/>
                      <a:r>
                        <a:rPr lang="es-CO" sz="1200" b="1" i="0" u="none" strike="noStrike" dirty="0">
                          <a:solidFill>
                            <a:srgbClr val="203864"/>
                          </a:solidFill>
                          <a:effectLst/>
                          <a:latin typeface="+mn-lt"/>
                        </a:rPr>
                        <a:t>2024</a:t>
                      </a:r>
                    </a:p>
                  </a:txBody>
                  <a:tcPr marL="9434" marR="9434" marT="9434" marB="0" anchor="ctr">
                    <a:lnL>
                      <a:noFill/>
                    </a:lnL>
                    <a:lnR>
                      <a:noFill/>
                    </a:lnR>
                    <a:lnT>
                      <a:noFill/>
                    </a:lnT>
                    <a:lnB>
                      <a:noFill/>
                    </a:lnB>
                    <a:noFill/>
                  </a:tcPr>
                </a:tc>
                <a:tc>
                  <a:txBody>
                    <a:bodyPr/>
                    <a:lstStyle/>
                    <a:p>
                      <a:pPr algn="ctr" rtl="0" fontAlgn="ctr"/>
                      <a:r>
                        <a:rPr lang="es-CO" sz="1200" b="0" i="0" u="none" strike="noStrike" dirty="0">
                          <a:solidFill>
                            <a:srgbClr val="203864"/>
                          </a:solidFill>
                          <a:effectLst/>
                          <a:latin typeface="+mn-lt"/>
                        </a:rPr>
                        <a:t>13.551</a:t>
                      </a:r>
                    </a:p>
                  </a:txBody>
                  <a:tcPr marL="9434" marR="9434" marT="9434"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mn-lt"/>
                      </a:endParaRPr>
                    </a:p>
                  </a:txBody>
                  <a:tcPr marL="9434" marR="9434" marT="9434" marB="0" anchor="b">
                    <a:lnL>
                      <a:noFill/>
                    </a:lnL>
                    <a:lnR>
                      <a:noFill/>
                    </a:lnR>
                    <a:lnT>
                      <a:noFill/>
                    </a:lnT>
                    <a:lnB>
                      <a:noFill/>
                    </a:lnB>
                    <a:noFill/>
                  </a:tcPr>
                </a:tc>
                <a:tc>
                  <a:txBody>
                    <a:bodyPr/>
                    <a:lstStyle/>
                    <a:p>
                      <a:pPr algn="ctr" rtl="0" fontAlgn="ctr"/>
                      <a:r>
                        <a:rPr lang="es-CO" sz="1200" b="1" i="0" u="none" strike="noStrike" dirty="0">
                          <a:solidFill>
                            <a:srgbClr val="203864"/>
                          </a:solidFill>
                          <a:effectLst/>
                          <a:latin typeface="+mn-lt"/>
                        </a:rPr>
                        <a:t>2024</a:t>
                      </a:r>
                    </a:p>
                  </a:txBody>
                  <a:tcPr marL="9434" marR="9434" marT="9434" marB="0" anchor="ctr">
                    <a:lnL>
                      <a:noFill/>
                    </a:lnL>
                    <a:lnR>
                      <a:noFill/>
                    </a:lnR>
                    <a:lnT>
                      <a:noFill/>
                    </a:lnT>
                    <a:lnB>
                      <a:noFill/>
                    </a:lnB>
                    <a:noFill/>
                  </a:tcPr>
                </a:tc>
                <a:tc>
                  <a:txBody>
                    <a:bodyPr/>
                    <a:lstStyle/>
                    <a:p>
                      <a:pPr algn="ctr" rtl="0" fontAlgn="ctr"/>
                      <a:r>
                        <a:rPr lang="es-CO" sz="1200" b="0" i="0" u="none" strike="noStrike" dirty="0">
                          <a:solidFill>
                            <a:srgbClr val="203864"/>
                          </a:solidFill>
                          <a:effectLst/>
                          <a:latin typeface="+mn-lt"/>
                        </a:rPr>
                        <a:t>142.525</a:t>
                      </a:r>
                    </a:p>
                  </a:txBody>
                  <a:tcPr marL="9434" marR="9434" marT="9434" marB="0" anchor="ctr">
                    <a:lnL>
                      <a:noFill/>
                    </a:lnL>
                    <a:lnR>
                      <a:noFill/>
                    </a:lnR>
                    <a:lnT>
                      <a:noFill/>
                    </a:lnT>
                    <a:lnB>
                      <a:noFill/>
                    </a:lnB>
                    <a:solidFill>
                      <a:srgbClr val="EBF1E9"/>
                    </a:solidFill>
                  </a:tcPr>
                </a:tc>
                <a:extLst>
                  <a:ext uri="{0D108BD9-81ED-4DB2-BD59-A6C34878D82A}">
                    <a16:rowId xmlns:a16="http://schemas.microsoft.com/office/drawing/2014/main" val="530171952"/>
                  </a:ext>
                </a:extLst>
              </a:tr>
              <a:tr h="381224">
                <a:tc>
                  <a:txBody>
                    <a:bodyPr/>
                    <a:lstStyle/>
                    <a:p>
                      <a:pPr algn="ctr" rtl="0" fontAlgn="ctr"/>
                      <a:r>
                        <a:rPr lang="es-CO" sz="1100" b="1" i="0" u="none" strike="noStrike">
                          <a:solidFill>
                            <a:srgbClr val="203864"/>
                          </a:solidFill>
                          <a:effectLst/>
                          <a:latin typeface="+mn-lt"/>
                        </a:rPr>
                        <a:t>Total</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mn-lt"/>
                        </a:rPr>
                        <a:t>231.172</a:t>
                      </a:r>
                    </a:p>
                  </a:txBody>
                  <a:tcPr marL="9434" marR="9434" marT="9434" marB="0" anchor="ctr">
                    <a:lnL>
                      <a:noFill/>
                    </a:lnL>
                    <a:lnR>
                      <a:noFill/>
                    </a:lnR>
                    <a:lnT>
                      <a:noFill/>
                    </a:lnT>
                    <a:lnB>
                      <a:noFill/>
                    </a:lnB>
                    <a:solidFill>
                      <a:srgbClr val="EBF1E9"/>
                    </a:solidFill>
                  </a:tcPr>
                </a:tc>
                <a:tc>
                  <a:txBody>
                    <a:bodyPr/>
                    <a:lstStyle/>
                    <a:p>
                      <a:pPr algn="l" fontAlgn="b"/>
                      <a:endParaRPr lang="es-CO" sz="1100" b="0" i="0" u="none" strike="noStrike">
                        <a:solidFill>
                          <a:srgbClr val="000000"/>
                        </a:solidFill>
                        <a:effectLst/>
                        <a:latin typeface="+mn-lt"/>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mn-lt"/>
                        </a:rPr>
                        <a:t>Total</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mn-lt"/>
                        </a:rPr>
                        <a:t>294.986</a:t>
                      </a:r>
                    </a:p>
                  </a:txBody>
                  <a:tcPr marL="9434" marR="9434" marT="9434" marB="0" anchor="ctr">
                    <a:lnL>
                      <a:noFill/>
                    </a:lnL>
                    <a:lnR>
                      <a:noFill/>
                    </a:lnR>
                    <a:lnT>
                      <a:noFill/>
                    </a:lnT>
                    <a:lnB>
                      <a:noFill/>
                    </a:lnB>
                    <a:solidFill>
                      <a:srgbClr val="EBF1E9"/>
                    </a:solidFill>
                  </a:tcPr>
                </a:tc>
                <a:tc>
                  <a:txBody>
                    <a:bodyPr/>
                    <a:lstStyle/>
                    <a:p>
                      <a:pPr algn="l" fontAlgn="b"/>
                      <a:endParaRPr lang="es-CO" sz="1100" b="0" i="0" u="none" strike="noStrike">
                        <a:solidFill>
                          <a:srgbClr val="000000"/>
                        </a:solidFill>
                        <a:effectLst/>
                        <a:latin typeface="+mn-lt"/>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mn-lt"/>
                        </a:rPr>
                        <a:t>Total</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mn-lt"/>
                        </a:rPr>
                        <a:t>165.637</a:t>
                      </a:r>
                    </a:p>
                  </a:txBody>
                  <a:tcPr marL="9434" marR="9434" marT="9434" marB="0" anchor="ctr">
                    <a:lnL>
                      <a:noFill/>
                    </a:lnL>
                    <a:lnR>
                      <a:noFill/>
                    </a:lnR>
                    <a:lnT>
                      <a:noFill/>
                    </a:lnT>
                    <a:lnB>
                      <a:noFill/>
                    </a:lnB>
                    <a:solidFill>
                      <a:srgbClr val="EBF1E9"/>
                    </a:solidFill>
                  </a:tcPr>
                </a:tc>
                <a:tc>
                  <a:txBody>
                    <a:bodyPr/>
                    <a:lstStyle/>
                    <a:p>
                      <a:pPr algn="l" fontAlgn="b"/>
                      <a:endParaRPr lang="es-CO" sz="1100" b="0" i="0" u="none" strike="noStrike">
                        <a:solidFill>
                          <a:srgbClr val="000000"/>
                        </a:solidFill>
                        <a:effectLst/>
                        <a:latin typeface="+mn-lt"/>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mn-lt"/>
                        </a:rPr>
                        <a:t>Total</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mn-lt"/>
                        </a:rPr>
                        <a:t>175.839</a:t>
                      </a:r>
                    </a:p>
                  </a:txBody>
                  <a:tcPr marL="9434" marR="9434" marT="9434" marB="0" anchor="ctr">
                    <a:lnL>
                      <a:noFill/>
                    </a:lnL>
                    <a:lnR>
                      <a:noFill/>
                    </a:lnR>
                    <a:lnT>
                      <a:noFill/>
                    </a:lnT>
                    <a:lnB>
                      <a:noFill/>
                    </a:lnB>
                    <a:solidFill>
                      <a:srgbClr val="EBF1E9"/>
                    </a:solidFill>
                  </a:tcPr>
                </a:tc>
                <a:tc>
                  <a:txBody>
                    <a:bodyPr/>
                    <a:lstStyle/>
                    <a:p>
                      <a:pPr algn="l" fontAlgn="b"/>
                      <a:endParaRPr lang="es-CO" sz="1100" b="0" i="0" u="none" strike="noStrike">
                        <a:solidFill>
                          <a:srgbClr val="000000"/>
                        </a:solidFill>
                        <a:effectLst/>
                        <a:latin typeface="+mn-lt"/>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mn-lt"/>
                        </a:rPr>
                        <a:t>Total</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mn-lt"/>
                        </a:rPr>
                        <a:t>123.472</a:t>
                      </a:r>
                    </a:p>
                  </a:txBody>
                  <a:tcPr marL="9434" marR="9434" marT="9434" marB="0" anchor="ctr">
                    <a:lnL>
                      <a:noFill/>
                    </a:lnL>
                    <a:lnR>
                      <a:noFill/>
                    </a:lnR>
                    <a:lnT>
                      <a:noFill/>
                    </a:lnT>
                    <a:lnB>
                      <a:noFill/>
                    </a:lnB>
                    <a:solidFill>
                      <a:srgbClr val="EBF1E9"/>
                    </a:solidFill>
                  </a:tcPr>
                </a:tc>
                <a:tc>
                  <a:txBody>
                    <a:bodyPr/>
                    <a:lstStyle/>
                    <a:p>
                      <a:pPr algn="l" fontAlgn="b"/>
                      <a:endParaRPr lang="es-CO" sz="1100" b="0" i="0" u="none" strike="noStrike">
                        <a:solidFill>
                          <a:srgbClr val="000000"/>
                        </a:solidFill>
                        <a:effectLst/>
                        <a:latin typeface="+mn-lt"/>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mn-lt"/>
                        </a:rPr>
                        <a:t>Total</a:t>
                      </a:r>
                    </a:p>
                  </a:txBody>
                  <a:tcPr marL="9434" marR="9434" marT="9434" marB="0" anchor="ctr">
                    <a:lnL>
                      <a:noFill/>
                    </a:lnL>
                    <a:lnR>
                      <a:noFill/>
                    </a:lnR>
                    <a:lnT>
                      <a:noFill/>
                    </a:lnT>
                    <a:lnB>
                      <a:noFill/>
                    </a:lnB>
                    <a:noFill/>
                  </a:tcPr>
                </a:tc>
                <a:tc>
                  <a:txBody>
                    <a:bodyPr/>
                    <a:lstStyle/>
                    <a:p>
                      <a:pPr algn="ctr" rtl="0" fontAlgn="ctr"/>
                      <a:r>
                        <a:rPr lang="es-CO" sz="1100" b="0" i="0" u="none" strike="noStrike" dirty="0">
                          <a:solidFill>
                            <a:srgbClr val="203864"/>
                          </a:solidFill>
                          <a:effectLst/>
                          <a:latin typeface="+mn-lt"/>
                        </a:rPr>
                        <a:t>991.106</a:t>
                      </a:r>
                    </a:p>
                  </a:txBody>
                  <a:tcPr marL="9434" marR="9434" marT="9434" marB="0" anchor="ctr">
                    <a:lnL>
                      <a:noFill/>
                    </a:lnL>
                    <a:lnR>
                      <a:noFill/>
                    </a:lnR>
                    <a:lnT>
                      <a:noFill/>
                    </a:lnT>
                    <a:lnB>
                      <a:noFill/>
                    </a:lnB>
                    <a:solidFill>
                      <a:srgbClr val="EBF1E9"/>
                    </a:solidFill>
                  </a:tcPr>
                </a:tc>
                <a:extLst>
                  <a:ext uri="{0D108BD9-81ED-4DB2-BD59-A6C34878D82A}">
                    <a16:rowId xmlns:a16="http://schemas.microsoft.com/office/drawing/2014/main" val="2101616760"/>
                  </a:ext>
                </a:extLst>
              </a:tr>
            </a:tbl>
          </a:graphicData>
        </a:graphic>
      </p:graphicFrame>
    </p:spTree>
    <p:extLst>
      <p:ext uri="{BB962C8B-B14F-4D97-AF65-F5344CB8AC3E}">
        <p14:creationId xmlns:p14="http://schemas.microsoft.com/office/powerpoint/2010/main" val="1201538190"/>
      </p:ext>
    </p:extLst>
  </p:cSld>
  <p:clrMapOvr>
    <a:masterClrMapping/>
  </p:clrMapOvr>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7522" name="Imagen 13">
            <a:extLst>
              <a:ext uri="{FF2B5EF4-FFF2-40B4-BE49-F238E27FC236}">
                <a16:creationId xmlns:a16="http://schemas.microsoft.com/office/drawing/2014/main" id="{15E6D117-D39A-4706-8C14-54BAB087B594}"/>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63575" y="158750"/>
            <a:ext cx="1244600" cy="1157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 name="CuadroTexto 25">
            <a:extLst>
              <a:ext uri="{FF2B5EF4-FFF2-40B4-BE49-F238E27FC236}">
                <a16:creationId xmlns:a16="http://schemas.microsoft.com/office/drawing/2014/main" id="{3D851E2B-A92C-45FD-80F1-F7C829028179}"/>
              </a:ext>
            </a:extLst>
          </p:cNvPr>
          <p:cNvSpPr txBox="1"/>
          <p:nvPr/>
        </p:nvSpPr>
        <p:spPr>
          <a:xfrm>
            <a:off x="1497013" y="158750"/>
            <a:ext cx="9882187" cy="892175"/>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Comités De Conciliación De Cuentas A Noviembre 2024</a:t>
            </a:r>
          </a:p>
        </p:txBody>
      </p:sp>
      <p:cxnSp>
        <p:nvCxnSpPr>
          <p:cNvPr id="27" name="Conector recto 26">
            <a:extLst>
              <a:ext uri="{FF2B5EF4-FFF2-40B4-BE49-F238E27FC236}">
                <a16:creationId xmlns:a16="http://schemas.microsoft.com/office/drawing/2014/main" id="{E701F59C-EA03-4B84-9BC0-5E17C1403FE6}"/>
              </a:ext>
            </a:extLst>
          </p:cNvPr>
          <p:cNvCxnSpPr>
            <a:cxnSpLocks/>
          </p:cNvCxnSpPr>
          <p:nvPr/>
        </p:nvCxnSpPr>
        <p:spPr>
          <a:xfrm>
            <a:off x="88900" y="1181100"/>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07525" name="Imagen 27">
            <a:extLst>
              <a:ext uri="{FF2B5EF4-FFF2-40B4-BE49-F238E27FC236}">
                <a16:creationId xmlns:a16="http://schemas.microsoft.com/office/drawing/2014/main" id="{8A0CC52B-0FD0-4C8E-A6F2-980CD6168607}"/>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531813" y="98425"/>
            <a:ext cx="965200" cy="898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CuadroTexto 7">
            <a:extLst>
              <a:ext uri="{FF2B5EF4-FFF2-40B4-BE49-F238E27FC236}">
                <a16:creationId xmlns:a16="http://schemas.microsoft.com/office/drawing/2014/main" id="{2012DD46-4B49-4097-A987-FC5E1A2616BB}"/>
              </a:ext>
            </a:extLst>
          </p:cNvPr>
          <p:cNvSpPr txBox="1"/>
          <p:nvPr/>
        </p:nvSpPr>
        <p:spPr>
          <a:xfrm>
            <a:off x="8352726" y="1398320"/>
            <a:ext cx="1781175" cy="261938"/>
          </a:xfrm>
          <a:prstGeom prst="rect">
            <a:avLst/>
          </a:prstGeom>
          <a:noFill/>
        </p:spPr>
        <p:txBody>
          <a:bodyPr wrap="none">
            <a:spAutoFit/>
          </a:bodyPr>
          <a:lstStyle/>
          <a:p>
            <a:pPr eaLnBrk="1" fontAlgn="auto" hangingPunct="1">
              <a:spcBef>
                <a:spcPts val="0"/>
              </a:spcBef>
              <a:spcAft>
                <a:spcPts val="0"/>
              </a:spcAft>
              <a:defRPr/>
            </a:pPr>
            <a:r>
              <a:rPr lang="es-CO" sz="1100" i="1" dirty="0">
                <a:solidFill>
                  <a:schemeClr val="accent1">
                    <a:lumMod val="50000"/>
                  </a:schemeClr>
                </a:solidFill>
                <a:latin typeface="+mn-lt"/>
              </a:rPr>
              <a:t>*Cifras en millones de pesos</a:t>
            </a:r>
          </a:p>
        </p:txBody>
      </p:sp>
      <p:sp>
        <p:nvSpPr>
          <p:cNvPr id="10" name="CuadroTexto 4">
            <a:extLst>
              <a:ext uri="{FF2B5EF4-FFF2-40B4-BE49-F238E27FC236}">
                <a16:creationId xmlns:a16="http://schemas.microsoft.com/office/drawing/2014/main" id="{9592D15C-D492-461D-97AE-D56D028968AF}"/>
              </a:ext>
            </a:extLst>
          </p:cNvPr>
          <p:cNvSpPr txBox="1">
            <a:spLocks noChangeArrowheads="1"/>
          </p:cNvSpPr>
          <p:nvPr/>
        </p:nvSpPr>
        <p:spPr bwMode="auto">
          <a:xfrm>
            <a:off x="-269875" y="6531769"/>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a:t>
            </a:r>
          </a:p>
        </p:txBody>
      </p:sp>
      <p:graphicFrame>
        <p:nvGraphicFramePr>
          <p:cNvPr id="2" name="Gráfico 1">
            <a:extLst>
              <a:ext uri="{FF2B5EF4-FFF2-40B4-BE49-F238E27FC236}">
                <a16:creationId xmlns:a16="http://schemas.microsoft.com/office/drawing/2014/main" id="{2CD3EBBF-38FA-3DF1-73BA-2AA1A325F2D7}"/>
              </a:ext>
            </a:extLst>
          </p:cNvPr>
          <p:cNvGraphicFramePr>
            <a:graphicFrameLocks/>
          </p:cNvGraphicFramePr>
          <p:nvPr/>
        </p:nvGraphicFramePr>
        <p:xfrm>
          <a:off x="1497013" y="1877477"/>
          <a:ext cx="8636888" cy="4170238"/>
        </p:xfrm>
        <a:graphic>
          <a:graphicData uri="http://schemas.openxmlformats.org/drawingml/2006/chart">
            <c:chart xmlns:c="http://schemas.openxmlformats.org/drawingml/2006/chart" xmlns:r="http://schemas.openxmlformats.org/officeDocument/2006/relationships" r:id="rId5"/>
          </a:graphicData>
        </a:graphic>
      </p:graphicFrame>
    </p:spTree>
    <p:extLst>
      <p:ext uri="{BB962C8B-B14F-4D97-AF65-F5344CB8AC3E}">
        <p14:creationId xmlns:p14="http://schemas.microsoft.com/office/powerpoint/2010/main" val="2966235125"/>
      </p:ext>
    </p:extLst>
  </p:cSld>
  <p:clrMapOvr>
    <a:masterClrMapping/>
  </p:clrMapOvr>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7282" name="Imagen 13">
            <a:extLst>
              <a:ext uri="{FF2B5EF4-FFF2-40B4-BE49-F238E27FC236}">
                <a16:creationId xmlns:a16="http://schemas.microsoft.com/office/drawing/2014/main" id="{134BBBBD-E544-4DDA-8859-C64D58951A89}"/>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63575" y="158750"/>
            <a:ext cx="1244600" cy="1157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 name="CuadroTexto 25">
            <a:extLst>
              <a:ext uri="{FF2B5EF4-FFF2-40B4-BE49-F238E27FC236}">
                <a16:creationId xmlns:a16="http://schemas.microsoft.com/office/drawing/2014/main" id="{C41C7290-9824-47F2-9613-E38DB5BF9E3B}"/>
              </a:ext>
            </a:extLst>
          </p:cNvPr>
          <p:cNvSpPr txBox="1"/>
          <p:nvPr/>
        </p:nvSpPr>
        <p:spPr>
          <a:xfrm>
            <a:off x="1646238" y="147638"/>
            <a:ext cx="9882187" cy="892175"/>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Comités De Conciliación De Cuentas A Noviembre 2024</a:t>
            </a:r>
          </a:p>
        </p:txBody>
      </p:sp>
      <p:cxnSp>
        <p:nvCxnSpPr>
          <p:cNvPr id="27" name="Conector recto 26">
            <a:extLst>
              <a:ext uri="{FF2B5EF4-FFF2-40B4-BE49-F238E27FC236}">
                <a16:creationId xmlns:a16="http://schemas.microsoft.com/office/drawing/2014/main" id="{452DD378-2A38-4FFC-812D-963E28CD01E9}"/>
              </a:ext>
            </a:extLst>
          </p:cNvPr>
          <p:cNvCxnSpPr>
            <a:cxnSpLocks/>
          </p:cNvCxnSpPr>
          <p:nvPr/>
        </p:nvCxnSpPr>
        <p:spPr>
          <a:xfrm>
            <a:off x="88900" y="1101725"/>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97285" name="Imagen 27">
            <a:extLst>
              <a:ext uri="{FF2B5EF4-FFF2-40B4-BE49-F238E27FC236}">
                <a16:creationId xmlns:a16="http://schemas.microsoft.com/office/drawing/2014/main" id="{22EE8A9F-EA2A-46EE-836F-63589C045FBF}"/>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531813" y="98425"/>
            <a:ext cx="965200" cy="898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Rectángulo 1">
            <a:extLst>
              <a:ext uri="{FF2B5EF4-FFF2-40B4-BE49-F238E27FC236}">
                <a16:creationId xmlns:a16="http://schemas.microsoft.com/office/drawing/2014/main" id="{C78BB735-04DB-4FC2-A81D-8129C71F2DF4}"/>
              </a:ext>
            </a:extLst>
          </p:cNvPr>
          <p:cNvSpPr/>
          <p:nvPr/>
        </p:nvSpPr>
        <p:spPr>
          <a:xfrm>
            <a:off x="1412639" y="4512806"/>
            <a:ext cx="9077326" cy="2246769"/>
          </a:xfrm>
          <a:prstGeom prst="rect">
            <a:avLst/>
          </a:prstGeom>
        </p:spPr>
        <p:txBody>
          <a:bodyPr wrap="square">
            <a:spAutoFit/>
          </a:bodyPr>
          <a:lstStyle/>
          <a:p>
            <a:pPr marL="285750" indent="-285750" eaLnBrk="1" fontAlgn="ctr" hangingPunct="1">
              <a:spcBef>
                <a:spcPts val="0"/>
              </a:spcBef>
              <a:spcAft>
                <a:spcPts val="0"/>
              </a:spcAft>
              <a:buFont typeface="Arial" panose="020B0604020202020204" pitchFamily="34" charset="0"/>
              <a:buChar char="•"/>
              <a:defRPr/>
            </a:pPr>
            <a:r>
              <a:rPr lang="es-ES" sz="1400" dirty="0">
                <a:solidFill>
                  <a:schemeClr val="accent1">
                    <a:lumMod val="50000"/>
                  </a:schemeClr>
                </a:solidFill>
                <a:latin typeface="+mn-lt"/>
              </a:rPr>
              <a:t>Las toneladas de los comités son las reportadas en SUI de </a:t>
            </a:r>
            <a:r>
              <a:rPr lang="es-ES" sz="1400" dirty="0">
                <a:solidFill>
                  <a:schemeClr val="accent1">
                    <a:lumMod val="50000"/>
                  </a:schemeClr>
                </a:solidFill>
              </a:rPr>
              <a:t>noviembre</a:t>
            </a:r>
            <a:r>
              <a:rPr lang="es-ES" sz="1400" dirty="0">
                <a:solidFill>
                  <a:schemeClr val="accent1">
                    <a:lumMod val="50000"/>
                  </a:schemeClr>
                </a:solidFill>
                <a:latin typeface="+mn-lt"/>
              </a:rPr>
              <a:t> 2024.</a:t>
            </a:r>
          </a:p>
          <a:p>
            <a:pPr marL="285750" indent="-285750" eaLnBrk="1" fontAlgn="ctr" hangingPunct="1">
              <a:spcBef>
                <a:spcPts val="0"/>
              </a:spcBef>
              <a:spcAft>
                <a:spcPts val="0"/>
              </a:spcAft>
              <a:buFont typeface="Arial" panose="020B0604020202020204" pitchFamily="34" charset="0"/>
              <a:buChar char="•"/>
              <a:defRPr/>
            </a:pPr>
            <a:endParaRPr lang="es-ES" sz="1400" dirty="0">
              <a:solidFill>
                <a:schemeClr val="accent1">
                  <a:lumMod val="50000"/>
                </a:schemeClr>
              </a:solidFill>
              <a:latin typeface="+mn-lt"/>
            </a:endParaRPr>
          </a:p>
          <a:p>
            <a:pPr marL="285750" indent="-285750" eaLnBrk="1" fontAlgn="ctr" hangingPunct="1">
              <a:spcBef>
                <a:spcPts val="0"/>
              </a:spcBef>
              <a:spcAft>
                <a:spcPts val="0"/>
              </a:spcAft>
              <a:buFont typeface="Arial" panose="020B0604020202020204" pitchFamily="34" charset="0"/>
              <a:buChar char="•"/>
              <a:defRPr/>
            </a:pPr>
            <a:r>
              <a:rPr lang="es-ES" sz="1400" dirty="0">
                <a:solidFill>
                  <a:schemeClr val="accent1">
                    <a:lumMod val="50000"/>
                  </a:schemeClr>
                </a:solidFill>
                <a:latin typeface="+mn-lt"/>
              </a:rPr>
              <a:t>Las toneladas a noviembre 2024 corresponden a la sumatoria de las toneladas SUI </a:t>
            </a:r>
            <a:r>
              <a:rPr lang="es-ES" sz="1400" u="sng" dirty="0">
                <a:solidFill>
                  <a:schemeClr val="accent1">
                    <a:lumMod val="50000"/>
                  </a:schemeClr>
                </a:solidFill>
                <a:latin typeface="+mn-lt"/>
              </a:rPr>
              <a:t>desde febrero 2018 hasta </a:t>
            </a:r>
            <a:r>
              <a:rPr lang="es-ES" sz="1400" u="sng" dirty="0">
                <a:solidFill>
                  <a:schemeClr val="accent1">
                    <a:lumMod val="50000"/>
                  </a:schemeClr>
                </a:solidFill>
              </a:rPr>
              <a:t>octubre 2024.</a:t>
            </a:r>
          </a:p>
          <a:p>
            <a:pPr marL="285750" indent="-285750" eaLnBrk="1" fontAlgn="ctr" hangingPunct="1">
              <a:spcBef>
                <a:spcPts val="0"/>
              </a:spcBef>
              <a:spcAft>
                <a:spcPts val="0"/>
              </a:spcAft>
              <a:buFont typeface="Arial" panose="020B0604020202020204" pitchFamily="34" charset="0"/>
              <a:buChar char="•"/>
              <a:defRPr/>
            </a:pPr>
            <a:endParaRPr lang="es-ES" sz="1400" dirty="0">
              <a:solidFill>
                <a:schemeClr val="accent1">
                  <a:lumMod val="50000"/>
                </a:schemeClr>
              </a:solidFill>
              <a:latin typeface="+mn-lt"/>
            </a:endParaRPr>
          </a:p>
          <a:p>
            <a:pPr marL="285750" indent="-285750" eaLnBrk="1" fontAlgn="ctr" hangingPunct="1">
              <a:spcBef>
                <a:spcPts val="0"/>
              </a:spcBef>
              <a:spcAft>
                <a:spcPts val="0"/>
              </a:spcAft>
              <a:buFont typeface="Arial" panose="020B0604020202020204" pitchFamily="34" charset="0"/>
              <a:buChar char="•"/>
              <a:defRPr/>
            </a:pPr>
            <a:r>
              <a:rPr lang="es-ES" sz="1400" dirty="0">
                <a:solidFill>
                  <a:schemeClr val="accent1">
                    <a:lumMod val="50000"/>
                  </a:schemeClr>
                </a:solidFill>
                <a:latin typeface="+mn-lt"/>
              </a:rPr>
              <a:t>El </a:t>
            </a:r>
            <a:r>
              <a:rPr lang="es-ES" sz="1400" dirty="0">
                <a:solidFill>
                  <a:schemeClr val="accent1">
                    <a:lumMod val="50000"/>
                  </a:schemeClr>
                </a:solidFill>
              </a:rPr>
              <a:t>máximo número de</a:t>
            </a:r>
            <a:r>
              <a:rPr lang="es-ES" sz="1400" dirty="0">
                <a:solidFill>
                  <a:schemeClr val="accent1">
                    <a:lumMod val="50000"/>
                  </a:schemeClr>
                </a:solidFill>
                <a:latin typeface="+mn-lt"/>
              </a:rPr>
              <a:t> asociaciones reconocidas por comité corresponde al máximo número de organizaciones reconocidas </a:t>
            </a:r>
            <a:r>
              <a:rPr lang="es-ES" sz="1400" u="sng" dirty="0">
                <a:solidFill>
                  <a:schemeClr val="accent1">
                    <a:lumMod val="50000"/>
                  </a:schemeClr>
                </a:solidFill>
                <a:latin typeface="+mn-lt"/>
              </a:rPr>
              <a:t>desde febrero 2018 hasta noviembre 2024</a:t>
            </a:r>
            <a:r>
              <a:rPr lang="es-ES" sz="1400" dirty="0">
                <a:solidFill>
                  <a:schemeClr val="accent1">
                    <a:lumMod val="50000"/>
                  </a:schemeClr>
                </a:solidFill>
                <a:latin typeface="+mn-lt"/>
              </a:rPr>
              <a:t>.</a:t>
            </a:r>
          </a:p>
          <a:p>
            <a:pPr marL="285750" indent="-285750" eaLnBrk="1" fontAlgn="ctr" hangingPunct="1">
              <a:spcBef>
                <a:spcPts val="0"/>
              </a:spcBef>
              <a:spcAft>
                <a:spcPts val="0"/>
              </a:spcAft>
              <a:buFont typeface="Arial" panose="020B0604020202020204" pitchFamily="34" charset="0"/>
              <a:buChar char="•"/>
              <a:defRPr/>
            </a:pPr>
            <a:endParaRPr lang="es-ES" sz="1400" dirty="0">
              <a:solidFill>
                <a:schemeClr val="accent1">
                  <a:lumMod val="50000"/>
                </a:schemeClr>
              </a:solidFill>
              <a:latin typeface="+mn-lt"/>
            </a:endParaRPr>
          </a:p>
          <a:p>
            <a:pPr marL="285750" indent="-285750" eaLnBrk="1" fontAlgn="ctr" hangingPunct="1">
              <a:spcBef>
                <a:spcPts val="0"/>
              </a:spcBef>
              <a:spcAft>
                <a:spcPts val="0"/>
              </a:spcAft>
              <a:buFont typeface="Arial" panose="020B0604020202020204" pitchFamily="34" charset="0"/>
              <a:buChar char="•"/>
              <a:defRPr/>
            </a:pPr>
            <a:r>
              <a:rPr lang="es-ES" sz="1400" dirty="0">
                <a:solidFill>
                  <a:schemeClr val="accent1">
                    <a:lumMod val="50000"/>
                  </a:schemeClr>
                </a:solidFill>
                <a:latin typeface="+mn-lt"/>
              </a:rPr>
              <a:t>Fuente: </a:t>
            </a:r>
            <a:r>
              <a:rPr lang="es-CO" sz="1400" dirty="0">
                <a:solidFill>
                  <a:schemeClr val="accent1">
                    <a:lumMod val="50000"/>
                  </a:schemeClr>
                </a:solidFill>
                <a:latin typeface="+mn-lt"/>
                <a:hlinkClick r:id="rId5"/>
              </a:rPr>
              <a:t>http://www.sui.gov.co/web/noticias/</a:t>
            </a:r>
            <a:endParaRPr lang="es-CO" sz="1400" dirty="0">
              <a:solidFill>
                <a:schemeClr val="accent1">
                  <a:lumMod val="50000"/>
                </a:schemeClr>
              </a:solidFill>
              <a:latin typeface="+mn-lt"/>
            </a:endParaRPr>
          </a:p>
          <a:p>
            <a:pPr marL="285750" indent="-285750" eaLnBrk="1" fontAlgn="ctr" hangingPunct="1">
              <a:spcBef>
                <a:spcPts val="0"/>
              </a:spcBef>
              <a:spcAft>
                <a:spcPts val="0"/>
              </a:spcAft>
              <a:buFont typeface="Arial" panose="020B0604020202020204" pitchFamily="34" charset="0"/>
              <a:buChar char="•"/>
              <a:defRPr/>
            </a:pPr>
            <a:endParaRPr lang="es-CO" sz="1400" dirty="0">
              <a:solidFill>
                <a:schemeClr val="accent1">
                  <a:lumMod val="50000"/>
                </a:schemeClr>
              </a:solidFill>
              <a:latin typeface="+mn-lt"/>
            </a:endParaRPr>
          </a:p>
        </p:txBody>
      </p:sp>
      <p:sp>
        <p:nvSpPr>
          <p:cNvPr id="9" name="CuadroTexto 8">
            <a:extLst>
              <a:ext uri="{FF2B5EF4-FFF2-40B4-BE49-F238E27FC236}">
                <a16:creationId xmlns:a16="http://schemas.microsoft.com/office/drawing/2014/main" id="{8997E6E1-08F7-458F-BDA1-A2455689C1D8}"/>
              </a:ext>
            </a:extLst>
          </p:cNvPr>
          <p:cNvSpPr txBox="1"/>
          <p:nvPr/>
        </p:nvSpPr>
        <p:spPr>
          <a:xfrm>
            <a:off x="8708790" y="1402000"/>
            <a:ext cx="1781175" cy="261937"/>
          </a:xfrm>
          <a:prstGeom prst="rect">
            <a:avLst/>
          </a:prstGeom>
          <a:noFill/>
        </p:spPr>
        <p:txBody>
          <a:bodyPr wrap="none">
            <a:spAutoFit/>
          </a:bodyPr>
          <a:lstStyle/>
          <a:p>
            <a:pPr eaLnBrk="1" fontAlgn="auto" hangingPunct="1">
              <a:spcBef>
                <a:spcPts val="0"/>
              </a:spcBef>
              <a:spcAft>
                <a:spcPts val="0"/>
              </a:spcAft>
              <a:defRPr/>
            </a:pPr>
            <a:r>
              <a:rPr lang="es-CO" sz="1100" i="1" dirty="0">
                <a:solidFill>
                  <a:schemeClr val="accent1">
                    <a:lumMod val="50000"/>
                  </a:schemeClr>
                </a:solidFill>
                <a:latin typeface="+mn-lt"/>
              </a:rPr>
              <a:t>*Cifras en millones de pesos</a:t>
            </a:r>
          </a:p>
        </p:txBody>
      </p:sp>
      <p:graphicFrame>
        <p:nvGraphicFramePr>
          <p:cNvPr id="3" name="Tabla 2">
            <a:extLst>
              <a:ext uri="{FF2B5EF4-FFF2-40B4-BE49-F238E27FC236}">
                <a16:creationId xmlns:a16="http://schemas.microsoft.com/office/drawing/2014/main" id="{DABEAA7B-6C1C-0949-6BF8-6E14F382F64D}"/>
              </a:ext>
            </a:extLst>
          </p:cNvPr>
          <p:cNvGraphicFramePr>
            <a:graphicFrameLocks noGrp="1"/>
          </p:cNvGraphicFramePr>
          <p:nvPr/>
        </p:nvGraphicFramePr>
        <p:xfrm>
          <a:off x="1090301" y="1991539"/>
          <a:ext cx="9601199" cy="2306955"/>
        </p:xfrm>
        <a:graphic>
          <a:graphicData uri="http://schemas.openxmlformats.org/drawingml/2006/table">
            <a:tbl>
              <a:tblPr/>
              <a:tblGrid>
                <a:gridCol w="1762386">
                  <a:extLst>
                    <a:ext uri="{9D8B030D-6E8A-4147-A177-3AD203B41FA5}">
                      <a16:colId xmlns:a16="http://schemas.microsoft.com/office/drawing/2014/main" val="4057982667"/>
                    </a:ext>
                  </a:extLst>
                </a:gridCol>
                <a:gridCol w="1207678">
                  <a:extLst>
                    <a:ext uri="{9D8B030D-6E8A-4147-A177-3AD203B41FA5}">
                      <a16:colId xmlns:a16="http://schemas.microsoft.com/office/drawing/2014/main" val="3494623299"/>
                    </a:ext>
                  </a:extLst>
                </a:gridCol>
                <a:gridCol w="1435901">
                  <a:extLst>
                    <a:ext uri="{9D8B030D-6E8A-4147-A177-3AD203B41FA5}">
                      <a16:colId xmlns:a16="http://schemas.microsoft.com/office/drawing/2014/main" val="3331856296"/>
                    </a:ext>
                  </a:extLst>
                </a:gridCol>
                <a:gridCol w="1207678">
                  <a:extLst>
                    <a:ext uri="{9D8B030D-6E8A-4147-A177-3AD203B41FA5}">
                      <a16:colId xmlns:a16="http://schemas.microsoft.com/office/drawing/2014/main" val="1083419005"/>
                    </a:ext>
                  </a:extLst>
                </a:gridCol>
                <a:gridCol w="1207678">
                  <a:extLst>
                    <a:ext uri="{9D8B030D-6E8A-4147-A177-3AD203B41FA5}">
                      <a16:colId xmlns:a16="http://schemas.microsoft.com/office/drawing/2014/main" val="3128845804"/>
                    </a:ext>
                  </a:extLst>
                </a:gridCol>
                <a:gridCol w="1572200">
                  <a:extLst>
                    <a:ext uri="{9D8B030D-6E8A-4147-A177-3AD203B41FA5}">
                      <a16:colId xmlns:a16="http://schemas.microsoft.com/office/drawing/2014/main" val="54755965"/>
                    </a:ext>
                  </a:extLst>
                </a:gridCol>
                <a:gridCol w="1207678">
                  <a:extLst>
                    <a:ext uri="{9D8B030D-6E8A-4147-A177-3AD203B41FA5}">
                      <a16:colId xmlns:a16="http://schemas.microsoft.com/office/drawing/2014/main" val="3531560738"/>
                    </a:ext>
                  </a:extLst>
                </a:gridCol>
              </a:tblGrid>
              <a:tr h="342900">
                <a:tc>
                  <a:txBody>
                    <a:bodyPr/>
                    <a:lstStyle/>
                    <a:p>
                      <a:pPr algn="l" rtl="0" fontAlgn="ctr"/>
                      <a:r>
                        <a:rPr lang="es-CO" sz="1200" b="1" i="0" u="none" strike="noStrike">
                          <a:solidFill>
                            <a:srgbClr val="203864"/>
                          </a:solidFill>
                          <a:effectLst/>
                          <a:latin typeface="Calibri" panose="020F0502020204030204" pitchFamily="34" charset="0"/>
                        </a:rPr>
                        <a:t>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gridSpan="3">
                  <a:txBody>
                    <a:bodyPr/>
                    <a:lstStyle/>
                    <a:p>
                      <a:pPr algn="ctr" rtl="0" fontAlgn="ctr"/>
                      <a:r>
                        <a:rPr lang="es-CO" sz="1200" b="1" i="0" u="none" strike="noStrike">
                          <a:solidFill>
                            <a:srgbClr val="203864"/>
                          </a:solidFill>
                          <a:effectLst/>
                          <a:latin typeface="Calibri" panose="020F0502020204030204" pitchFamily="34" charset="0"/>
                        </a:rPr>
                        <a:t>Información Comité a corte del Informe</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hMerge="1">
                  <a:txBody>
                    <a:bodyPr/>
                    <a:lstStyle/>
                    <a:p>
                      <a:endParaRPr lang="es-CO"/>
                    </a:p>
                  </a:txBody>
                  <a:tcPr/>
                </a:tc>
                <a:tc hMerge="1">
                  <a:txBody>
                    <a:bodyPr/>
                    <a:lstStyle/>
                    <a:p>
                      <a:endParaRPr lang="es-CO"/>
                    </a:p>
                  </a:txBody>
                  <a:tcPr/>
                </a:tc>
                <a:tc gridSpan="3">
                  <a:txBody>
                    <a:bodyPr/>
                    <a:lstStyle/>
                    <a:p>
                      <a:pPr algn="ctr" rtl="0" fontAlgn="ctr"/>
                      <a:r>
                        <a:rPr lang="es-MX" sz="1200" b="1" i="0" u="none" strike="noStrike">
                          <a:solidFill>
                            <a:srgbClr val="203864"/>
                          </a:solidFill>
                          <a:effectLst/>
                          <a:latin typeface="Calibri" panose="020F0502020204030204" pitchFamily="34" charset="0"/>
                        </a:rPr>
                        <a:t>Información acumulada desde el primer comité a corte del informe</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2080327119"/>
                  </a:ext>
                </a:extLst>
              </a:tr>
              <a:tr h="0">
                <a:tc>
                  <a:txBody>
                    <a:bodyPr/>
                    <a:lstStyle/>
                    <a:p>
                      <a:pPr algn="l" rtl="0" fontAlgn="ctr"/>
                      <a:r>
                        <a:rPr lang="es-CO" sz="1200" b="1" i="0" u="none" strike="noStrike">
                          <a:solidFill>
                            <a:srgbClr val="203864"/>
                          </a:solidFill>
                          <a:effectLst/>
                          <a:latin typeface="Calibri" panose="020F0502020204030204" pitchFamily="34" charset="0"/>
                        </a:rPr>
                        <a:t>Concesionario</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MX" sz="1200" b="1" i="0" u="none" strike="noStrike">
                          <a:solidFill>
                            <a:srgbClr val="203864"/>
                          </a:solidFill>
                          <a:effectLst/>
                          <a:latin typeface="Calibri" panose="020F0502020204030204" pitchFamily="34" charset="0"/>
                        </a:rPr>
                        <a:t>Cantidad de Toneladas en noviembre 2024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MX" sz="1200" b="1" i="0" u="none" strike="noStrike">
                          <a:solidFill>
                            <a:srgbClr val="203864"/>
                          </a:solidFill>
                          <a:effectLst/>
                          <a:latin typeface="Calibri" panose="020F0502020204030204" pitchFamily="34" charset="0"/>
                        </a:rPr>
                        <a:t>Numero de asociaciones que se reconocieron en noviembre 2024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MX" sz="1200" b="1" i="0" u="none" strike="noStrike">
                          <a:solidFill>
                            <a:srgbClr val="203864"/>
                          </a:solidFill>
                          <a:effectLst/>
                          <a:latin typeface="Calibri" panose="020F0502020204030204" pitchFamily="34" charset="0"/>
                        </a:rPr>
                        <a:t>Valor reconocido a asociaciones en noviembre 2024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MX" sz="1200" b="1" i="0" u="none" strike="noStrike">
                          <a:solidFill>
                            <a:srgbClr val="203864"/>
                          </a:solidFill>
                          <a:effectLst/>
                          <a:latin typeface="Calibri" panose="020F0502020204030204" pitchFamily="34" charset="0"/>
                        </a:rPr>
                        <a:t>Cantidad de Toneladas en noviembre 2024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MX" sz="1200" b="1" i="0" u="none" strike="noStrike">
                          <a:solidFill>
                            <a:srgbClr val="203864"/>
                          </a:solidFill>
                          <a:effectLst/>
                          <a:latin typeface="Calibri" panose="020F0502020204030204" pitchFamily="34" charset="0"/>
                        </a:rPr>
                        <a:t>Numero máximo de Asociaciones reconocidas por comité a noviembre 2024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MX" sz="1200" b="1" i="0" u="none" strike="noStrike">
                          <a:solidFill>
                            <a:srgbClr val="203864"/>
                          </a:solidFill>
                          <a:effectLst/>
                          <a:latin typeface="Calibri" panose="020F0502020204030204" pitchFamily="34" charset="0"/>
                        </a:rPr>
                        <a:t>Valor total reconocido a las asociaciones a noviembre 2024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extLst>
                  <a:ext uri="{0D108BD9-81ED-4DB2-BD59-A6C34878D82A}">
                    <a16:rowId xmlns:a16="http://schemas.microsoft.com/office/drawing/2014/main" val="3810178435"/>
                  </a:ext>
                </a:extLst>
              </a:tr>
              <a:tr h="200025">
                <a:tc>
                  <a:txBody>
                    <a:bodyPr/>
                    <a:lstStyle/>
                    <a:p>
                      <a:pPr algn="l" rtl="0" fontAlgn="ctr"/>
                      <a:r>
                        <a:rPr lang="es-CO" sz="1200" b="1" i="0" u="none" strike="noStrike">
                          <a:solidFill>
                            <a:srgbClr val="203864"/>
                          </a:solidFill>
                          <a:effectLst/>
                          <a:latin typeface="Calibri" panose="020F0502020204030204" pitchFamily="34" charset="0"/>
                        </a:rPr>
                        <a:t>PROMOAMBIENTAL </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131.765</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330</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5.393</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13.104.260</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497</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268.132</a:t>
                      </a:r>
                    </a:p>
                  </a:txBody>
                  <a:tcPr marL="0" marR="0" marT="0" marB="0" anchor="ctr">
                    <a:lnL>
                      <a:noFill/>
                    </a:lnL>
                    <a:lnR>
                      <a:noFill/>
                    </a:lnR>
                    <a:lnT>
                      <a:noFill/>
                    </a:lnT>
                    <a:lnB>
                      <a:noFill/>
                    </a:lnB>
                    <a:noFill/>
                  </a:tcPr>
                </a:tc>
                <a:extLst>
                  <a:ext uri="{0D108BD9-81ED-4DB2-BD59-A6C34878D82A}">
                    <a16:rowId xmlns:a16="http://schemas.microsoft.com/office/drawing/2014/main" val="3086105228"/>
                  </a:ext>
                </a:extLst>
              </a:tr>
              <a:tr h="200025">
                <a:tc>
                  <a:txBody>
                    <a:bodyPr/>
                    <a:lstStyle/>
                    <a:p>
                      <a:pPr algn="l" rtl="0" fontAlgn="ctr"/>
                      <a:r>
                        <a:rPr lang="es-CO" sz="1200" b="1" i="0" u="none" strike="noStrike">
                          <a:solidFill>
                            <a:srgbClr val="203864"/>
                          </a:solidFill>
                          <a:effectLst/>
                          <a:latin typeface="Calibri" panose="020F0502020204030204" pitchFamily="34" charset="0"/>
                        </a:rPr>
                        <a:t>LIME</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131.765</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416</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8.837</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13.104.260</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479</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347.460</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516885258"/>
                  </a:ext>
                </a:extLst>
              </a:tr>
              <a:tr h="200025">
                <a:tc>
                  <a:txBody>
                    <a:bodyPr/>
                    <a:lstStyle/>
                    <a:p>
                      <a:pPr algn="l" rtl="0" fontAlgn="ctr"/>
                      <a:r>
                        <a:rPr lang="es-CO" sz="1200" b="1" i="0" u="none" strike="noStrike">
                          <a:solidFill>
                            <a:srgbClr val="203864"/>
                          </a:solidFill>
                          <a:effectLst/>
                          <a:latin typeface="Calibri" panose="020F0502020204030204" pitchFamily="34" charset="0"/>
                        </a:rPr>
                        <a:t>CIUDAD LIMPIA </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131.765</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412</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4.318</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13.104.260</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412</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201.843</a:t>
                      </a:r>
                    </a:p>
                  </a:txBody>
                  <a:tcPr marL="0" marR="0" marT="0" marB="0" anchor="ctr">
                    <a:lnL>
                      <a:noFill/>
                    </a:lnL>
                    <a:lnR>
                      <a:noFill/>
                    </a:lnR>
                    <a:lnT>
                      <a:noFill/>
                    </a:lnT>
                    <a:lnB>
                      <a:noFill/>
                    </a:lnB>
                    <a:noFill/>
                  </a:tcPr>
                </a:tc>
                <a:extLst>
                  <a:ext uri="{0D108BD9-81ED-4DB2-BD59-A6C34878D82A}">
                    <a16:rowId xmlns:a16="http://schemas.microsoft.com/office/drawing/2014/main" val="1179462101"/>
                  </a:ext>
                </a:extLst>
              </a:tr>
              <a:tr h="200025">
                <a:tc>
                  <a:txBody>
                    <a:bodyPr/>
                    <a:lstStyle/>
                    <a:p>
                      <a:pPr algn="l" rtl="0" fontAlgn="ctr"/>
                      <a:r>
                        <a:rPr lang="es-CO" sz="1200" b="1" i="0" u="none" strike="noStrike">
                          <a:solidFill>
                            <a:srgbClr val="203864"/>
                          </a:solidFill>
                          <a:effectLst/>
                          <a:latin typeface="Calibri" panose="020F0502020204030204" pitchFamily="34" charset="0"/>
                        </a:rPr>
                        <a:t>BOGOTÁ LIMPIA </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131.765</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416</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2.923</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13.104.260</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416</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145.681</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142585702"/>
                  </a:ext>
                </a:extLst>
              </a:tr>
              <a:tr h="200025">
                <a:tc>
                  <a:txBody>
                    <a:bodyPr/>
                    <a:lstStyle/>
                    <a:p>
                      <a:pPr algn="l" rtl="0" fontAlgn="ctr"/>
                      <a:r>
                        <a:rPr lang="es-CO" sz="1200" b="1" i="0" u="none" strike="noStrike">
                          <a:solidFill>
                            <a:srgbClr val="203864"/>
                          </a:solidFill>
                          <a:effectLst/>
                          <a:latin typeface="Calibri" panose="020F0502020204030204" pitchFamily="34" charset="0"/>
                        </a:rPr>
                        <a:t>ÁREA LIMPIA</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131.765</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373</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2.529</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13.104.260</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455</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167.005</a:t>
                      </a:r>
                    </a:p>
                  </a:txBody>
                  <a:tcPr marL="0" marR="0" marT="0" marB="0" anchor="ctr">
                    <a:lnL>
                      <a:noFill/>
                    </a:lnL>
                    <a:lnR>
                      <a:noFill/>
                    </a:lnR>
                    <a:lnT>
                      <a:noFill/>
                    </a:lnT>
                    <a:lnB>
                      <a:noFill/>
                    </a:lnB>
                    <a:noFill/>
                  </a:tcPr>
                </a:tc>
                <a:extLst>
                  <a:ext uri="{0D108BD9-81ED-4DB2-BD59-A6C34878D82A}">
                    <a16:rowId xmlns:a16="http://schemas.microsoft.com/office/drawing/2014/main" val="2044362229"/>
                  </a:ext>
                </a:extLst>
              </a:tr>
              <a:tr h="209550">
                <a:tc>
                  <a:txBody>
                    <a:bodyPr/>
                    <a:lstStyle/>
                    <a:p>
                      <a:pPr algn="l" rtl="0" fontAlgn="ctr"/>
                      <a:r>
                        <a:rPr lang="es-CO" sz="1200" b="1" i="0" u="none" strike="noStrike">
                          <a:solidFill>
                            <a:srgbClr val="203864"/>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200" b="1" i="0" u="none" strike="noStrike">
                          <a:solidFill>
                            <a:srgbClr val="203864"/>
                          </a:solidFill>
                          <a:effectLst/>
                          <a:latin typeface="Calibri" panose="020F0502020204030204" pitchFamily="34" charset="0"/>
                        </a:rPr>
                        <a:t>131.765</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200" b="1" i="0" u="none" strike="noStrike">
                          <a:solidFill>
                            <a:srgbClr val="203864"/>
                          </a:solidFill>
                          <a:effectLst/>
                          <a:latin typeface="Calibri" panose="020F0502020204030204" pitchFamily="34" charset="0"/>
                        </a:rPr>
                        <a:t>416</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200" b="1" i="0" u="none" strike="noStrike">
                          <a:solidFill>
                            <a:srgbClr val="203864"/>
                          </a:solidFill>
                          <a:effectLst/>
                          <a:latin typeface="Calibri" panose="020F0502020204030204" pitchFamily="34" charset="0"/>
                        </a:rPr>
                        <a:t>24.001</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200" b="1" i="0" u="none" strike="noStrike">
                          <a:solidFill>
                            <a:srgbClr val="203864"/>
                          </a:solidFill>
                          <a:effectLst/>
                          <a:latin typeface="Calibri" panose="020F0502020204030204" pitchFamily="34" charset="0"/>
                        </a:rPr>
                        <a:t>13.104.260</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200" b="1" i="0" u="none" strike="noStrike">
                          <a:solidFill>
                            <a:srgbClr val="203864"/>
                          </a:solidFill>
                          <a:effectLst/>
                          <a:latin typeface="Calibri" panose="020F0502020204030204" pitchFamily="34" charset="0"/>
                        </a:rPr>
                        <a:t>497</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200" b="1" i="0" u="none" strike="noStrike" dirty="0">
                          <a:solidFill>
                            <a:srgbClr val="203864"/>
                          </a:solidFill>
                          <a:effectLst/>
                          <a:latin typeface="Calibri" panose="020F0502020204030204" pitchFamily="34" charset="0"/>
                        </a:rPr>
                        <a:t>1.130.120</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extLst>
                  <a:ext uri="{0D108BD9-81ED-4DB2-BD59-A6C34878D82A}">
                    <a16:rowId xmlns:a16="http://schemas.microsoft.com/office/drawing/2014/main" val="2145684634"/>
                  </a:ext>
                </a:extLst>
              </a:tr>
            </a:tbl>
          </a:graphicData>
        </a:graphic>
      </p:graphicFrame>
    </p:spTree>
    <p:extLst>
      <p:ext uri="{BB962C8B-B14F-4D97-AF65-F5344CB8AC3E}">
        <p14:creationId xmlns:p14="http://schemas.microsoft.com/office/powerpoint/2010/main" val="2350468144"/>
      </p:ext>
    </p:extLst>
  </p:cSld>
  <p:clrMapOvr>
    <a:masterClrMapping/>
  </p:clrMapOvr>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1618" name="Imagen 13">
            <a:extLst>
              <a:ext uri="{FF2B5EF4-FFF2-40B4-BE49-F238E27FC236}">
                <a16:creationId xmlns:a16="http://schemas.microsoft.com/office/drawing/2014/main" id="{DC33EF38-5F81-412F-A55D-45EEBDEE3159}"/>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63575" y="158750"/>
            <a:ext cx="1244600" cy="1157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 name="CuadroTexto 25">
            <a:extLst>
              <a:ext uri="{FF2B5EF4-FFF2-40B4-BE49-F238E27FC236}">
                <a16:creationId xmlns:a16="http://schemas.microsoft.com/office/drawing/2014/main" id="{FA3E552B-A62A-42FA-BC1E-0D56458CB170}"/>
              </a:ext>
            </a:extLst>
          </p:cNvPr>
          <p:cNvSpPr txBox="1"/>
          <p:nvPr/>
        </p:nvSpPr>
        <p:spPr>
          <a:xfrm>
            <a:off x="1625600" y="158750"/>
            <a:ext cx="9880600" cy="892175"/>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Comités De Conciliación De Cuentas – Promoambiental Distrito a Noviembre 2024</a:t>
            </a:r>
          </a:p>
        </p:txBody>
      </p:sp>
      <p:cxnSp>
        <p:nvCxnSpPr>
          <p:cNvPr id="27" name="Conector recto 26">
            <a:extLst>
              <a:ext uri="{FF2B5EF4-FFF2-40B4-BE49-F238E27FC236}">
                <a16:creationId xmlns:a16="http://schemas.microsoft.com/office/drawing/2014/main" id="{2ADE8D57-70A4-4725-9808-7A89224C9CEF}"/>
              </a:ext>
            </a:extLst>
          </p:cNvPr>
          <p:cNvCxnSpPr>
            <a:cxnSpLocks/>
          </p:cNvCxnSpPr>
          <p:nvPr/>
        </p:nvCxnSpPr>
        <p:spPr>
          <a:xfrm>
            <a:off x="118268" y="1090613"/>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11621" name="Imagen 27">
            <a:extLst>
              <a:ext uri="{FF2B5EF4-FFF2-40B4-BE49-F238E27FC236}">
                <a16:creationId xmlns:a16="http://schemas.microsoft.com/office/drawing/2014/main" id="{EC13ECE5-0DE2-41B5-B1BD-59EAA2C9B3CC}"/>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531813" y="98425"/>
            <a:ext cx="965200" cy="898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1622" name="Rectangle 2">
            <a:extLst>
              <a:ext uri="{FF2B5EF4-FFF2-40B4-BE49-F238E27FC236}">
                <a16:creationId xmlns:a16="http://schemas.microsoft.com/office/drawing/2014/main" id="{219E8FEC-8E06-4B8C-A678-55A1A507F205}"/>
              </a:ext>
            </a:extLst>
          </p:cNvPr>
          <p:cNvSpPr>
            <a:spLocks noChangeArrowheads="1"/>
          </p:cNvSpPr>
          <p:nvPr/>
        </p:nvSpPr>
        <p:spPr bwMode="auto">
          <a:xfrm>
            <a:off x="1990725" y="3309938"/>
            <a:ext cx="12192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endParaRPr lang="es-CO" altLang="es-CO" sz="1800" dirty="0"/>
          </a:p>
        </p:txBody>
      </p:sp>
      <p:pic>
        <p:nvPicPr>
          <p:cNvPr id="9" name="Imagen 10">
            <a:extLst>
              <a:ext uri="{FF2B5EF4-FFF2-40B4-BE49-F238E27FC236}">
                <a16:creationId xmlns:a16="http://schemas.microsoft.com/office/drawing/2014/main" id="{FFCFABF5-1EFF-4FB2-BD79-AA8FA7C86E75}"/>
              </a:ext>
            </a:extLst>
          </p:cNvPr>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10201275" y="2955965"/>
            <a:ext cx="1228725" cy="965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 name="CuadroTexto 4">
            <a:extLst>
              <a:ext uri="{FF2B5EF4-FFF2-40B4-BE49-F238E27FC236}">
                <a16:creationId xmlns:a16="http://schemas.microsoft.com/office/drawing/2014/main" id="{DA4A5F17-9552-4253-8C3D-5E6CFAC51105}"/>
              </a:ext>
            </a:extLst>
          </p:cNvPr>
          <p:cNvSpPr txBox="1">
            <a:spLocks noChangeArrowheads="1"/>
          </p:cNvSpPr>
          <p:nvPr/>
        </p:nvSpPr>
        <p:spPr bwMode="auto">
          <a:xfrm>
            <a:off x="1" y="6463423"/>
            <a:ext cx="2432482" cy="261610"/>
          </a:xfrm>
          <a:prstGeom prst="rect">
            <a:avLst/>
          </a:prstGeom>
          <a:noFill/>
          <a:ln>
            <a:noFill/>
          </a:ln>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fontAlgn="auto" hangingPunct="1">
              <a:spcBef>
                <a:spcPts val="0"/>
              </a:spcBef>
              <a:spcAft>
                <a:spcPts val="0"/>
              </a:spcAft>
              <a:defRPr/>
            </a:pPr>
            <a:r>
              <a:rPr lang="es-CO" altLang="es-CO" sz="1100" b="1" dirty="0">
                <a:solidFill>
                  <a:schemeClr val="accent1">
                    <a:lumMod val="50000"/>
                  </a:schemeClr>
                </a:solidFill>
              </a:rPr>
              <a:t>Fuente de datos – Concesionario</a:t>
            </a:r>
          </a:p>
        </p:txBody>
      </p:sp>
      <p:graphicFrame>
        <p:nvGraphicFramePr>
          <p:cNvPr id="2" name="Tabla 1">
            <a:extLst>
              <a:ext uri="{FF2B5EF4-FFF2-40B4-BE49-F238E27FC236}">
                <a16:creationId xmlns:a16="http://schemas.microsoft.com/office/drawing/2014/main" id="{8647E6AD-D6E4-DAF2-D5A7-FA6824718BC0}"/>
              </a:ext>
            </a:extLst>
          </p:cNvPr>
          <p:cNvGraphicFramePr>
            <a:graphicFrameLocks noGrp="1"/>
          </p:cNvGraphicFramePr>
          <p:nvPr/>
        </p:nvGraphicFramePr>
        <p:xfrm>
          <a:off x="2782973" y="1372414"/>
          <a:ext cx="5779913" cy="5281552"/>
        </p:xfrm>
        <a:graphic>
          <a:graphicData uri="http://schemas.openxmlformats.org/drawingml/2006/table">
            <a:tbl>
              <a:tblPr/>
              <a:tblGrid>
                <a:gridCol w="1332781">
                  <a:extLst>
                    <a:ext uri="{9D8B030D-6E8A-4147-A177-3AD203B41FA5}">
                      <a16:colId xmlns:a16="http://schemas.microsoft.com/office/drawing/2014/main" val="3700394444"/>
                    </a:ext>
                  </a:extLst>
                </a:gridCol>
                <a:gridCol w="815987">
                  <a:extLst>
                    <a:ext uri="{9D8B030D-6E8A-4147-A177-3AD203B41FA5}">
                      <a16:colId xmlns:a16="http://schemas.microsoft.com/office/drawing/2014/main" val="3277639023"/>
                    </a:ext>
                  </a:extLst>
                </a:gridCol>
                <a:gridCol w="992785">
                  <a:extLst>
                    <a:ext uri="{9D8B030D-6E8A-4147-A177-3AD203B41FA5}">
                      <a16:colId xmlns:a16="http://schemas.microsoft.com/office/drawing/2014/main" val="3290283366"/>
                    </a:ext>
                  </a:extLst>
                </a:gridCol>
                <a:gridCol w="1319180">
                  <a:extLst>
                    <a:ext uri="{9D8B030D-6E8A-4147-A177-3AD203B41FA5}">
                      <a16:colId xmlns:a16="http://schemas.microsoft.com/office/drawing/2014/main" val="2306168453"/>
                    </a:ext>
                  </a:extLst>
                </a:gridCol>
                <a:gridCol w="1319180">
                  <a:extLst>
                    <a:ext uri="{9D8B030D-6E8A-4147-A177-3AD203B41FA5}">
                      <a16:colId xmlns:a16="http://schemas.microsoft.com/office/drawing/2014/main" val="2999289925"/>
                    </a:ext>
                  </a:extLst>
                </a:gridCol>
              </a:tblGrid>
              <a:tr h="152400">
                <a:tc gridSpan="5">
                  <a:txBody>
                    <a:bodyPr/>
                    <a:lstStyle/>
                    <a:p>
                      <a:pPr algn="ctr" rtl="0" fontAlgn="ctr"/>
                      <a:r>
                        <a:rPr lang="es-MX" sz="1000" b="1" i="0" u="none" strike="noStrike" dirty="0">
                          <a:solidFill>
                            <a:srgbClr val="203864"/>
                          </a:solidFill>
                          <a:effectLst/>
                          <a:latin typeface="Calibri" panose="020F0502020204030204" pitchFamily="34" charset="0"/>
                        </a:rPr>
                        <a:t>COMITÉ DE CONCILIACIÓN DE CUENTAS</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a:noFill/>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207277010"/>
                  </a:ext>
                </a:extLst>
              </a:tr>
              <a:tr h="152400">
                <a:tc gridSpan="5">
                  <a:txBody>
                    <a:bodyPr/>
                    <a:lstStyle/>
                    <a:p>
                      <a:pPr algn="ctr" rtl="0" fontAlgn="ctr"/>
                      <a:r>
                        <a:rPr lang="es-MX" sz="1000" b="1" i="0" u="none" strike="noStrike" dirty="0">
                          <a:solidFill>
                            <a:srgbClr val="203864"/>
                          </a:solidFill>
                          <a:effectLst/>
                          <a:latin typeface="Calibri" panose="020F0502020204030204" pitchFamily="34" charset="0"/>
                        </a:rPr>
                        <a:t>AL 30 DE NOVIEMBRE DE 2024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a:noFill/>
                    </a:lnT>
                    <a:lnB>
                      <a:noFill/>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636593072"/>
                  </a:ext>
                </a:extLst>
              </a:tr>
              <a:tr h="152400">
                <a:tc gridSpan="5">
                  <a:txBody>
                    <a:bodyPr/>
                    <a:lstStyle/>
                    <a:p>
                      <a:pPr algn="ctr" rtl="0" fontAlgn="ctr"/>
                      <a:r>
                        <a:rPr lang="es-MX" sz="1000" b="1" i="0" u="none" strike="noStrike" dirty="0">
                          <a:solidFill>
                            <a:srgbClr val="203864"/>
                          </a:solidFill>
                          <a:effectLst/>
                          <a:latin typeface="Calibri" panose="020F0502020204030204" pitchFamily="34" charset="0"/>
                        </a:rPr>
                        <a:t>REMUNERACIÓN DE LA ACTIVIDAD DE APROVECHAMIENTO</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a:noFill/>
                    </a:lnT>
                    <a:lnB w="12700" cap="flat" cmpd="sng" algn="ctr">
                      <a:solidFill>
                        <a:srgbClr val="C6E0B4"/>
                      </a:solidFill>
                      <a:prstDash val="solid"/>
                      <a:round/>
                      <a:headEnd type="none" w="med" len="med"/>
                      <a:tailEnd type="none" w="med" len="med"/>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831765032"/>
                  </a:ext>
                </a:extLst>
              </a:tr>
              <a:tr h="196424">
                <a:tc>
                  <a:txBody>
                    <a:bodyPr/>
                    <a:lstStyle/>
                    <a:p>
                      <a:pPr algn="ctr" rtl="0" fontAlgn="ctr"/>
                      <a:r>
                        <a:rPr lang="es-CO" sz="1000" b="1" i="0" u="none" strike="noStrike" dirty="0">
                          <a:solidFill>
                            <a:srgbClr val="203864"/>
                          </a:solidFill>
                          <a:effectLst/>
                          <a:latin typeface="Calibri" panose="020F0502020204030204" pitchFamily="34" charset="0"/>
                        </a:rPr>
                        <a:t>CONCESIONARIO</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dirty="0">
                          <a:solidFill>
                            <a:srgbClr val="203864"/>
                          </a:solidFill>
                          <a:effectLst/>
                          <a:latin typeface="Calibri" panose="020F0502020204030204" pitchFamily="34" charset="0"/>
                        </a:rPr>
                        <a:t>CONCEPTO</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FECHA COMITÉ</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PERÍODO CONCILIACIÓN</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VALOR LIQUIDACIONES</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2696261061"/>
                  </a:ext>
                </a:extLst>
              </a:tr>
              <a:tr h="208328">
                <a:tc rowSpan="29">
                  <a:txBody>
                    <a:bodyPr/>
                    <a:lstStyle/>
                    <a:p>
                      <a:pPr algn="ctr" rtl="0" fontAlgn="ctr"/>
                      <a:r>
                        <a:rPr lang="pt-BR" sz="1000" b="1" i="0" u="none" strike="noStrike" dirty="0">
                          <a:solidFill>
                            <a:srgbClr val="203864"/>
                          </a:solidFill>
                          <a:effectLst/>
                          <a:latin typeface="Calibri" panose="020F0502020204030204" pitchFamily="34" charset="0"/>
                        </a:rPr>
                        <a:t>PROMOAMBIENTAL DISTRITO SAS E.S.P.</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Comité N° 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17-ago-18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feb-2018 a jun-2018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r" rtl="0" fontAlgn="ctr"/>
                      <a:r>
                        <a:rPr lang="es-CO" sz="1000" b="0" i="0" u="none" strike="noStrike">
                          <a:solidFill>
                            <a:srgbClr val="203864"/>
                          </a:solidFill>
                          <a:effectLst/>
                          <a:latin typeface="Calibri" panose="020F0502020204030204" pitchFamily="34" charset="0"/>
                        </a:rPr>
                        <a:t>$ 2.437.389.625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extLst>
                  <a:ext uri="{0D108BD9-81ED-4DB2-BD59-A6C34878D82A}">
                    <a16:rowId xmlns:a16="http://schemas.microsoft.com/office/drawing/2014/main" val="3611307493"/>
                  </a:ext>
                </a:extLst>
              </a:tr>
              <a:tr h="123370">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26-sep-18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jul-2018 y ago-2018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$ 3.417.853.269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2170000112"/>
                  </a:ext>
                </a:extLst>
              </a:tr>
              <a:tr h="152400">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1-nov-18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sep-18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r" rtl="0" fontAlgn="ctr"/>
                      <a:r>
                        <a:rPr lang="es-CO" sz="1000" b="0" i="0" u="none" strike="noStrike">
                          <a:solidFill>
                            <a:srgbClr val="203864"/>
                          </a:solidFill>
                          <a:effectLst/>
                          <a:latin typeface="Calibri" panose="020F0502020204030204" pitchFamily="34" charset="0"/>
                        </a:rPr>
                        <a:t>$ 1.526.038.665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extLst>
                  <a:ext uri="{0D108BD9-81ED-4DB2-BD59-A6C34878D82A}">
                    <a16:rowId xmlns:a16="http://schemas.microsoft.com/office/drawing/2014/main" val="2832855035"/>
                  </a:ext>
                </a:extLst>
              </a:tr>
              <a:tr h="152400">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6-dic-18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oct-18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$ 1.768.469.976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2322860890"/>
                  </a:ext>
                </a:extLst>
              </a:tr>
              <a:tr h="152400">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20-dic-18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nov-18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r" rtl="0" fontAlgn="ctr"/>
                      <a:r>
                        <a:rPr lang="es-CO" sz="1000" b="0" i="0" u="none" strike="noStrike">
                          <a:solidFill>
                            <a:srgbClr val="203864"/>
                          </a:solidFill>
                          <a:effectLst/>
                          <a:latin typeface="Calibri" panose="020F0502020204030204" pitchFamily="34" charset="0"/>
                        </a:rPr>
                        <a:t>$ 1.999.546.587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extLst>
                  <a:ext uri="{0D108BD9-81ED-4DB2-BD59-A6C34878D82A}">
                    <a16:rowId xmlns:a16="http://schemas.microsoft.com/office/drawing/2014/main" val="3512159155"/>
                  </a:ext>
                </a:extLst>
              </a:tr>
              <a:tr h="152400">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25-ene-19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dic-18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$ 2.061.343.409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4253503888"/>
                  </a:ext>
                </a:extLst>
              </a:tr>
              <a:tr h="152400">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22-feb-19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ene-19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r" rtl="0" fontAlgn="ctr"/>
                      <a:r>
                        <a:rPr lang="es-CO" sz="1000" b="0" i="0" u="none" strike="noStrike">
                          <a:solidFill>
                            <a:srgbClr val="203864"/>
                          </a:solidFill>
                          <a:effectLst/>
                          <a:latin typeface="Calibri" panose="020F0502020204030204" pitchFamily="34" charset="0"/>
                        </a:rPr>
                        <a:t>$ 1.673.986.922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extLst>
                  <a:ext uri="{0D108BD9-81ED-4DB2-BD59-A6C34878D82A}">
                    <a16:rowId xmlns:a16="http://schemas.microsoft.com/office/drawing/2014/main" val="893281511"/>
                  </a:ext>
                </a:extLst>
              </a:tr>
              <a:tr h="152400">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22-mar-19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feb-19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$ 1.944.628.182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325803286"/>
                  </a:ext>
                </a:extLst>
              </a:tr>
              <a:tr h="152400">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23-abr-19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mar-19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r" rtl="0" fontAlgn="ctr"/>
                      <a:r>
                        <a:rPr lang="es-CO" sz="1000" b="0" i="0" u="none" strike="noStrike">
                          <a:solidFill>
                            <a:srgbClr val="203864"/>
                          </a:solidFill>
                          <a:effectLst/>
                          <a:latin typeface="Calibri" panose="020F0502020204030204" pitchFamily="34" charset="0"/>
                        </a:rPr>
                        <a:t>$ 1.459.239.862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extLst>
                  <a:ext uri="{0D108BD9-81ED-4DB2-BD59-A6C34878D82A}">
                    <a16:rowId xmlns:a16="http://schemas.microsoft.com/office/drawing/2014/main" val="4174155992"/>
                  </a:ext>
                </a:extLst>
              </a:tr>
              <a:tr h="152400">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N°10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24-may-19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abr-19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$ 2.014.378.856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2385870512"/>
                  </a:ext>
                </a:extLst>
              </a:tr>
              <a:tr h="152400">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N°11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25-jun-19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may-19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r" rtl="0" fontAlgn="ctr"/>
                      <a:r>
                        <a:rPr lang="es-CO" sz="1000" b="0" i="0" u="none" strike="noStrike">
                          <a:solidFill>
                            <a:srgbClr val="203864"/>
                          </a:solidFill>
                          <a:effectLst/>
                          <a:latin typeface="Calibri" panose="020F0502020204030204" pitchFamily="34" charset="0"/>
                        </a:rPr>
                        <a:t>$ 1.873.358.757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extLst>
                  <a:ext uri="{0D108BD9-81ED-4DB2-BD59-A6C34878D82A}">
                    <a16:rowId xmlns:a16="http://schemas.microsoft.com/office/drawing/2014/main" val="4087516871"/>
                  </a:ext>
                </a:extLst>
              </a:tr>
              <a:tr h="152400">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N°12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25-jul-19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jun-19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$ 1.887.187.205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2600586474"/>
                  </a:ext>
                </a:extLst>
              </a:tr>
              <a:tr h="152400">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N°13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28-ago-19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jul-19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r" rtl="0" fontAlgn="ctr"/>
                      <a:r>
                        <a:rPr lang="es-CO" sz="1000" b="0" i="0" u="none" strike="noStrike">
                          <a:solidFill>
                            <a:srgbClr val="203864"/>
                          </a:solidFill>
                          <a:effectLst/>
                          <a:latin typeface="Calibri" panose="020F0502020204030204" pitchFamily="34" charset="0"/>
                        </a:rPr>
                        <a:t>$ 1.821.867.086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extLst>
                  <a:ext uri="{0D108BD9-81ED-4DB2-BD59-A6C34878D82A}">
                    <a16:rowId xmlns:a16="http://schemas.microsoft.com/office/drawing/2014/main" val="1614874418"/>
                  </a:ext>
                </a:extLst>
              </a:tr>
              <a:tr h="152400">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N°14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3-oct-19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ago-19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$ 2.323.843.630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295239634"/>
                  </a:ext>
                </a:extLst>
              </a:tr>
              <a:tr h="152400">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N°15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24-oct-19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sep-19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r" rtl="0" fontAlgn="ctr"/>
                      <a:r>
                        <a:rPr lang="es-CO" sz="1000" b="0" i="0" u="none" strike="noStrike">
                          <a:solidFill>
                            <a:srgbClr val="203864"/>
                          </a:solidFill>
                          <a:effectLst/>
                          <a:latin typeface="Calibri" panose="020F0502020204030204" pitchFamily="34" charset="0"/>
                        </a:rPr>
                        <a:t>$ 4.534.134.986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extLst>
                  <a:ext uri="{0D108BD9-81ED-4DB2-BD59-A6C34878D82A}">
                    <a16:rowId xmlns:a16="http://schemas.microsoft.com/office/drawing/2014/main" val="3457321490"/>
                  </a:ext>
                </a:extLst>
              </a:tr>
              <a:tr h="152400">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26-nov-19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oct-19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$ 1.127.551.405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1684119349"/>
                  </a:ext>
                </a:extLst>
              </a:tr>
              <a:tr h="152400">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9-dic-19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nov-19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r" rtl="0" fontAlgn="ctr"/>
                      <a:r>
                        <a:rPr lang="es-CO" sz="1000" b="0" i="0" u="none" strike="noStrike">
                          <a:solidFill>
                            <a:srgbClr val="203864"/>
                          </a:solidFill>
                          <a:effectLst/>
                          <a:latin typeface="Calibri" panose="020F0502020204030204" pitchFamily="34" charset="0"/>
                        </a:rPr>
                        <a:t>$ 2.674.789.526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extLst>
                  <a:ext uri="{0D108BD9-81ED-4DB2-BD59-A6C34878D82A}">
                    <a16:rowId xmlns:a16="http://schemas.microsoft.com/office/drawing/2014/main" val="3395031284"/>
                  </a:ext>
                </a:extLst>
              </a:tr>
              <a:tr h="152400">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13-ene-20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dic-19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$ 2.661.346.064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2461180749"/>
                  </a:ext>
                </a:extLst>
              </a:tr>
              <a:tr h="152400">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17-feb-20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ene-20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r" rtl="0" fontAlgn="ctr"/>
                      <a:r>
                        <a:rPr lang="es-CO" sz="1000" b="0" i="0" u="none" strike="noStrike">
                          <a:solidFill>
                            <a:srgbClr val="203864"/>
                          </a:solidFill>
                          <a:effectLst/>
                          <a:latin typeface="Calibri" panose="020F0502020204030204" pitchFamily="34" charset="0"/>
                        </a:rPr>
                        <a:t>$ 2.978.671.636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extLst>
                  <a:ext uri="{0D108BD9-81ED-4DB2-BD59-A6C34878D82A}">
                    <a16:rowId xmlns:a16="http://schemas.microsoft.com/office/drawing/2014/main" val="976942255"/>
                  </a:ext>
                </a:extLst>
              </a:tr>
              <a:tr h="152400">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16-mar-20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feb-20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$ 2.678.736.714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1509059251"/>
                  </a:ext>
                </a:extLst>
              </a:tr>
              <a:tr h="152400">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13-abr-20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mar-20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r" rtl="0" fontAlgn="ctr"/>
                      <a:r>
                        <a:rPr lang="es-CO" sz="1000" b="0" i="0" u="none" strike="noStrike">
                          <a:solidFill>
                            <a:srgbClr val="203864"/>
                          </a:solidFill>
                          <a:effectLst/>
                          <a:latin typeface="Calibri" panose="020F0502020204030204" pitchFamily="34" charset="0"/>
                        </a:rPr>
                        <a:t>$ 2.697.809.657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extLst>
                  <a:ext uri="{0D108BD9-81ED-4DB2-BD59-A6C34878D82A}">
                    <a16:rowId xmlns:a16="http://schemas.microsoft.com/office/drawing/2014/main" val="2132490571"/>
                  </a:ext>
                </a:extLst>
              </a:tr>
              <a:tr h="152400">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13-may-20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abr-20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$ 2.369.781.079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2128987968"/>
                  </a:ext>
                </a:extLst>
              </a:tr>
              <a:tr h="152400">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17-jun-20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may-20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r" rtl="0" fontAlgn="ctr"/>
                      <a:r>
                        <a:rPr lang="es-CO" sz="1000" b="0" i="0" u="none" strike="noStrike">
                          <a:solidFill>
                            <a:srgbClr val="203864"/>
                          </a:solidFill>
                          <a:effectLst/>
                          <a:latin typeface="Calibri" panose="020F0502020204030204" pitchFamily="34" charset="0"/>
                        </a:rPr>
                        <a:t>$ 2.712.905.841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extLst>
                  <a:ext uri="{0D108BD9-81ED-4DB2-BD59-A6C34878D82A}">
                    <a16:rowId xmlns:a16="http://schemas.microsoft.com/office/drawing/2014/main" val="1454207155"/>
                  </a:ext>
                </a:extLst>
              </a:tr>
              <a:tr h="152400">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17-jul-20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jun-20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$ 2.763.954.666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922771546"/>
                  </a:ext>
                </a:extLst>
              </a:tr>
              <a:tr h="152400">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18-ago-20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jul-20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r" rtl="0" fontAlgn="ctr"/>
                      <a:r>
                        <a:rPr lang="es-CO" sz="1000" b="0" i="0" u="none" strike="noStrike">
                          <a:solidFill>
                            <a:srgbClr val="203864"/>
                          </a:solidFill>
                          <a:effectLst/>
                          <a:latin typeface="Calibri" panose="020F0502020204030204" pitchFamily="34" charset="0"/>
                        </a:rPr>
                        <a:t>$ 2.888.063.526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extLst>
                  <a:ext uri="{0D108BD9-81ED-4DB2-BD59-A6C34878D82A}">
                    <a16:rowId xmlns:a16="http://schemas.microsoft.com/office/drawing/2014/main" val="3409376166"/>
                  </a:ext>
                </a:extLst>
              </a:tr>
              <a:tr h="152400">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15-sep-20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ago-20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$ 2.752.930.436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3166233595"/>
                  </a:ext>
                </a:extLst>
              </a:tr>
              <a:tr h="152400">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19-oct-20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sep-20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r" rtl="0" fontAlgn="ctr"/>
                      <a:r>
                        <a:rPr lang="es-CO" sz="1000" b="0" i="0" u="none" strike="noStrike" dirty="0">
                          <a:solidFill>
                            <a:srgbClr val="203864"/>
                          </a:solidFill>
                          <a:effectLst/>
                          <a:latin typeface="Calibri" panose="020F0502020204030204" pitchFamily="34" charset="0"/>
                        </a:rPr>
                        <a:t>$ 3.157.626.990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extLst>
                  <a:ext uri="{0D108BD9-81ED-4DB2-BD59-A6C34878D82A}">
                    <a16:rowId xmlns:a16="http://schemas.microsoft.com/office/drawing/2014/main" val="3047142178"/>
                  </a:ext>
                </a:extLst>
              </a:tr>
              <a:tr h="152400">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17-nov-20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oct-20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dirty="0">
                          <a:solidFill>
                            <a:srgbClr val="203864"/>
                          </a:solidFill>
                          <a:effectLst/>
                          <a:latin typeface="Calibri" panose="020F0502020204030204" pitchFamily="34" charset="0"/>
                        </a:rPr>
                        <a:t>$ 3.217.150.760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2930723818"/>
                  </a:ext>
                </a:extLst>
              </a:tr>
              <a:tr h="152400">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17-dic-20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nov-20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r" rtl="0" fontAlgn="ctr"/>
                      <a:r>
                        <a:rPr lang="es-CO" sz="1000" b="0" i="0" u="none" strike="noStrike" dirty="0">
                          <a:solidFill>
                            <a:srgbClr val="203864"/>
                          </a:solidFill>
                          <a:effectLst/>
                          <a:latin typeface="Calibri" panose="020F0502020204030204" pitchFamily="34" charset="0"/>
                        </a:rPr>
                        <a:t>$ 3.089.488.655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extLst>
                  <a:ext uri="{0D108BD9-81ED-4DB2-BD59-A6C34878D82A}">
                    <a16:rowId xmlns:a16="http://schemas.microsoft.com/office/drawing/2014/main" val="3064054589"/>
                  </a:ext>
                </a:extLst>
              </a:tr>
              <a:tr h="152400">
                <a:tc gridSpan="5">
                  <a:txBody>
                    <a:bodyPr/>
                    <a:lstStyle/>
                    <a:p>
                      <a:pPr algn="r" rtl="0" fontAlgn="ctr"/>
                      <a:r>
                        <a:rPr lang="es-CO" sz="1000" b="1" i="0" u="none" strike="noStrike" dirty="0">
                          <a:solidFill>
                            <a:srgbClr val="203864"/>
                          </a:solidFill>
                          <a:effectLst/>
                          <a:latin typeface="Calibri" panose="020F0502020204030204" pitchFamily="34" charset="0"/>
                        </a:rPr>
                        <a:t>(Continúa...)</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844871239"/>
                  </a:ext>
                </a:extLst>
              </a:tr>
            </a:tbl>
          </a:graphicData>
        </a:graphic>
      </p:graphicFrame>
    </p:spTree>
  </p:cSld>
  <p:clrMapOvr>
    <a:masterClrMapping/>
  </p:clrMapOvr>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3666" name="Imagen 13">
            <a:extLst>
              <a:ext uri="{FF2B5EF4-FFF2-40B4-BE49-F238E27FC236}">
                <a16:creationId xmlns:a16="http://schemas.microsoft.com/office/drawing/2014/main" id="{C522F9B1-96FC-43CD-8556-75C80DFEB200}"/>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63575" y="158750"/>
            <a:ext cx="1244600" cy="1157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 name="CuadroTexto 25">
            <a:extLst>
              <a:ext uri="{FF2B5EF4-FFF2-40B4-BE49-F238E27FC236}">
                <a16:creationId xmlns:a16="http://schemas.microsoft.com/office/drawing/2014/main" id="{CBBB8F27-C7ED-4E6A-97AA-183CA478E41D}"/>
              </a:ext>
            </a:extLst>
          </p:cNvPr>
          <p:cNvSpPr txBox="1"/>
          <p:nvPr/>
        </p:nvSpPr>
        <p:spPr>
          <a:xfrm>
            <a:off x="1625600" y="158750"/>
            <a:ext cx="9880600" cy="892175"/>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Comités De Conciliación De Cuentas – Promoambiental Distrito a Noviembre 2024</a:t>
            </a:r>
          </a:p>
        </p:txBody>
      </p:sp>
      <p:cxnSp>
        <p:nvCxnSpPr>
          <p:cNvPr id="27" name="Conector recto 26">
            <a:extLst>
              <a:ext uri="{FF2B5EF4-FFF2-40B4-BE49-F238E27FC236}">
                <a16:creationId xmlns:a16="http://schemas.microsoft.com/office/drawing/2014/main" id="{26556ECD-9CB3-4A40-B7D4-0616AE418A07}"/>
              </a:ext>
            </a:extLst>
          </p:cNvPr>
          <p:cNvCxnSpPr>
            <a:cxnSpLocks/>
          </p:cNvCxnSpPr>
          <p:nvPr/>
        </p:nvCxnSpPr>
        <p:spPr>
          <a:xfrm>
            <a:off x="118268" y="1050925"/>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13669" name="Imagen 27">
            <a:extLst>
              <a:ext uri="{FF2B5EF4-FFF2-40B4-BE49-F238E27FC236}">
                <a16:creationId xmlns:a16="http://schemas.microsoft.com/office/drawing/2014/main" id="{36B7238F-EFDA-4FEA-B688-56CD28BABD38}"/>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531813" y="98425"/>
            <a:ext cx="965200" cy="898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3725" name="Imagen 10">
            <a:extLst>
              <a:ext uri="{FF2B5EF4-FFF2-40B4-BE49-F238E27FC236}">
                <a16:creationId xmlns:a16="http://schemas.microsoft.com/office/drawing/2014/main" id="{472AD734-3C93-48DA-B1C4-0E65E4231AD4}"/>
              </a:ext>
            </a:extLst>
          </p:cNvPr>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10195963" y="2665625"/>
            <a:ext cx="1228725" cy="965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CuadroTexto 4">
            <a:extLst>
              <a:ext uri="{FF2B5EF4-FFF2-40B4-BE49-F238E27FC236}">
                <a16:creationId xmlns:a16="http://schemas.microsoft.com/office/drawing/2014/main" id="{4759657D-9BFC-45C5-9011-E9917C2950E9}"/>
              </a:ext>
            </a:extLst>
          </p:cNvPr>
          <p:cNvSpPr txBox="1">
            <a:spLocks noChangeArrowheads="1"/>
          </p:cNvSpPr>
          <p:nvPr/>
        </p:nvSpPr>
        <p:spPr bwMode="auto">
          <a:xfrm>
            <a:off x="1" y="6435142"/>
            <a:ext cx="2432482" cy="261610"/>
          </a:xfrm>
          <a:prstGeom prst="rect">
            <a:avLst/>
          </a:prstGeom>
          <a:noFill/>
          <a:ln>
            <a:noFill/>
          </a:ln>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fontAlgn="auto" hangingPunct="1">
              <a:spcBef>
                <a:spcPts val="0"/>
              </a:spcBef>
              <a:spcAft>
                <a:spcPts val="0"/>
              </a:spcAft>
              <a:defRPr/>
            </a:pPr>
            <a:r>
              <a:rPr lang="es-CO" altLang="es-CO" sz="1100" b="1" dirty="0">
                <a:solidFill>
                  <a:schemeClr val="accent1">
                    <a:lumMod val="50000"/>
                  </a:schemeClr>
                </a:solidFill>
              </a:rPr>
              <a:t>Fuente de datos – Concesionario</a:t>
            </a:r>
          </a:p>
        </p:txBody>
      </p:sp>
      <p:graphicFrame>
        <p:nvGraphicFramePr>
          <p:cNvPr id="2" name="Tabla 1">
            <a:extLst>
              <a:ext uri="{FF2B5EF4-FFF2-40B4-BE49-F238E27FC236}">
                <a16:creationId xmlns:a16="http://schemas.microsoft.com/office/drawing/2014/main" id="{CD2E7EB1-CF92-48AA-6B2D-056E1DCD8B4A}"/>
              </a:ext>
            </a:extLst>
          </p:cNvPr>
          <p:cNvGraphicFramePr>
            <a:graphicFrameLocks noGrp="1"/>
          </p:cNvGraphicFramePr>
          <p:nvPr/>
        </p:nvGraphicFramePr>
        <p:xfrm>
          <a:off x="2977790" y="1180669"/>
          <a:ext cx="5489691" cy="5585081"/>
        </p:xfrm>
        <a:graphic>
          <a:graphicData uri="http://schemas.openxmlformats.org/drawingml/2006/table">
            <a:tbl>
              <a:tblPr/>
              <a:tblGrid>
                <a:gridCol w="1265859">
                  <a:extLst>
                    <a:ext uri="{9D8B030D-6E8A-4147-A177-3AD203B41FA5}">
                      <a16:colId xmlns:a16="http://schemas.microsoft.com/office/drawing/2014/main" val="3440897509"/>
                    </a:ext>
                  </a:extLst>
                </a:gridCol>
                <a:gridCol w="775015">
                  <a:extLst>
                    <a:ext uri="{9D8B030D-6E8A-4147-A177-3AD203B41FA5}">
                      <a16:colId xmlns:a16="http://schemas.microsoft.com/office/drawing/2014/main" val="1755095551"/>
                    </a:ext>
                  </a:extLst>
                </a:gridCol>
                <a:gridCol w="942935">
                  <a:extLst>
                    <a:ext uri="{9D8B030D-6E8A-4147-A177-3AD203B41FA5}">
                      <a16:colId xmlns:a16="http://schemas.microsoft.com/office/drawing/2014/main" val="3928712554"/>
                    </a:ext>
                  </a:extLst>
                </a:gridCol>
                <a:gridCol w="1252941">
                  <a:extLst>
                    <a:ext uri="{9D8B030D-6E8A-4147-A177-3AD203B41FA5}">
                      <a16:colId xmlns:a16="http://schemas.microsoft.com/office/drawing/2014/main" val="1020212638"/>
                    </a:ext>
                  </a:extLst>
                </a:gridCol>
                <a:gridCol w="1252941">
                  <a:extLst>
                    <a:ext uri="{9D8B030D-6E8A-4147-A177-3AD203B41FA5}">
                      <a16:colId xmlns:a16="http://schemas.microsoft.com/office/drawing/2014/main" val="1933697919"/>
                    </a:ext>
                  </a:extLst>
                </a:gridCol>
              </a:tblGrid>
              <a:tr h="110428">
                <a:tc gridSpan="5">
                  <a:txBody>
                    <a:bodyPr/>
                    <a:lstStyle/>
                    <a:p>
                      <a:pPr algn="ctr" rtl="0" fontAlgn="ctr"/>
                      <a:r>
                        <a:rPr lang="es-MX" sz="1000" b="1" i="0" u="none" strike="noStrike" dirty="0">
                          <a:solidFill>
                            <a:srgbClr val="203864"/>
                          </a:solidFill>
                          <a:effectLst/>
                          <a:latin typeface="Calibri" panose="020F0502020204030204" pitchFamily="34" charset="0"/>
                        </a:rPr>
                        <a:t>COMITÉ DE CONCILIACIÓN DE CUENTAS</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a:noFill/>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27232379"/>
                  </a:ext>
                </a:extLst>
              </a:tr>
              <a:tr h="110428">
                <a:tc gridSpan="5">
                  <a:txBody>
                    <a:bodyPr/>
                    <a:lstStyle/>
                    <a:p>
                      <a:pPr algn="ctr" rtl="0" fontAlgn="ctr"/>
                      <a:r>
                        <a:rPr lang="es-MX" sz="1000" b="1" i="0" u="none" strike="noStrike" dirty="0">
                          <a:solidFill>
                            <a:srgbClr val="203864"/>
                          </a:solidFill>
                          <a:effectLst/>
                          <a:latin typeface="Calibri" panose="020F0502020204030204" pitchFamily="34" charset="0"/>
                        </a:rPr>
                        <a:t>AL 30 DE NOVIEMBRE DE 2024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a:noFill/>
                    </a:lnT>
                    <a:lnB>
                      <a:noFill/>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3370388610"/>
                  </a:ext>
                </a:extLst>
              </a:tr>
              <a:tr h="118656">
                <a:tc gridSpan="5">
                  <a:txBody>
                    <a:bodyPr/>
                    <a:lstStyle/>
                    <a:p>
                      <a:pPr algn="ctr" rtl="0" fontAlgn="ctr"/>
                      <a:r>
                        <a:rPr lang="es-MX" sz="1000" b="1" i="0" u="none" strike="noStrike" dirty="0">
                          <a:solidFill>
                            <a:srgbClr val="203864"/>
                          </a:solidFill>
                          <a:effectLst/>
                          <a:latin typeface="Calibri" panose="020F0502020204030204" pitchFamily="34" charset="0"/>
                        </a:rPr>
                        <a:t>REMUNERACIÓN DE LA ACTIVIDAD DE APROVECHAMIENTO</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a:noFill/>
                    </a:lnT>
                    <a:lnB w="12700" cap="flat" cmpd="sng" algn="ctr">
                      <a:solidFill>
                        <a:srgbClr val="C6E0B4"/>
                      </a:solidFill>
                      <a:prstDash val="solid"/>
                      <a:round/>
                      <a:headEnd type="none" w="med" len="med"/>
                      <a:tailEnd type="none" w="med" len="med"/>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2250112741"/>
                  </a:ext>
                </a:extLst>
              </a:tr>
              <a:tr h="229084">
                <a:tc>
                  <a:txBody>
                    <a:bodyPr/>
                    <a:lstStyle/>
                    <a:p>
                      <a:pPr algn="ctr" rtl="0" fontAlgn="ctr"/>
                      <a:r>
                        <a:rPr lang="es-CO" sz="1000" b="1" i="0" u="none" strike="noStrike">
                          <a:solidFill>
                            <a:srgbClr val="203864"/>
                          </a:solidFill>
                          <a:effectLst/>
                          <a:latin typeface="Calibri" panose="020F0502020204030204" pitchFamily="34" charset="0"/>
                        </a:rPr>
                        <a:t>CONCESIONARIO</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dirty="0">
                          <a:solidFill>
                            <a:srgbClr val="203864"/>
                          </a:solidFill>
                          <a:effectLst/>
                          <a:latin typeface="Calibri" panose="020F0502020204030204" pitchFamily="34" charset="0"/>
                        </a:rPr>
                        <a:t>CONCEPTO</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FECHA COMITÉ</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PERÍODO CONCILIACIÓN</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VALOR LIQUIDACIONES</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1420302815"/>
                  </a:ext>
                </a:extLst>
              </a:tr>
              <a:tr h="214361">
                <a:tc rowSpan="29">
                  <a:txBody>
                    <a:bodyPr/>
                    <a:lstStyle/>
                    <a:p>
                      <a:pPr algn="ctr" rtl="0" fontAlgn="ctr"/>
                      <a:r>
                        <a:rPr lang="pt-BR" sz="1000" b="1" i="0" u="none" strike="noStrike">
                          <a:solidFill>
                            <a:srgbClr val="203864"/>
                          </a:solidFill>
                          <a:effectLst/>
                          <a:latin typeface="Calibri" panose="020F0502020204030204" pitchFamily="34" charset="0"/>
                        </a:rPr>
                        <a:t>PROMOAMBIENTAL DISTRITO SAS E.S.P.</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Comité N°30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15-ene-21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dic-20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$ 3.417.690.177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1251266886"/>
                  </a:ext>
                </a:extLst>
              </a:tr>
              <a:tr h="11865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15-feb-21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ene-21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$ 3.333.154.615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3827877286"/>
                  </a:ext>
                </a:extLst>
              </a:tr>
              <a:tr h="11865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16-mar-21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feb-21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$ 3.828.580.209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1842053542"/>
                  </a:ext>
                </a:extLst>
              </a:tr>
              <a:tr h="11865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15-abr-21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mar-21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$ 4.276.237.385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3306610099"/>
                  </a:ext>
                </a:extLst>
              </a:tr>
              <a:tr h="11865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14-may-21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abr-21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$ 4.218.283.369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317289114"/>
                  </a:ext>
                </a:extLst>
              </a:tr>
              <a:tr h="11865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15-jun-21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may-21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$ 4.278.237.228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4032869078"/>
                  </a:ext>
                </a:extLst>
              </a:tr>
              <a:tr h="11865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15-jul-21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jun-21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$ 4.246.799.676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3861453999"/>
                  </a:ext>
                </a:extLst>
              </a:tr>
              <a:tr h="118656">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N°37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17-ago-21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jul-21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$ 4.381.069.682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2169364244"/>
                  </a:ext>
                </a:extLst>
              </a:tr>
              <a:tr h="11865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15-sep-21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ago-21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$ 4.038.014.045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3848058063"/>
                  </a:ext>
                </a:extLst>
              </a:tr>
              <a:tr h="11865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14-oct-21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sep-21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$ 3.235.183.333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268058467"/>
                  </a:ext>
                </a:extLst>
              </a:tr>
              <a:tr h="11865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12-nov-21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oct-21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$ 3.512.181.962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2327131202"/>
                  </a:ext>
                </a:extLst>
              </a:tr>
              <a:tr h="11865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13-dic-21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nov-21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$ 3.724.295.551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4043087604"/>
                  </a:ext>
                </a:extLst>
              </a:tr>
              <a:tr h="11865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17-ene-22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dic-21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$ 3.980.649.116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848642434"/>
                  </a:ext>
                </a:extLst>
              </a:tr>
              <a:tr h="11865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18-feb-22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ene-22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$ 4.179.869.107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770651535"/>
                  </a:ext>
                </a:extLst>
              </a:tr>
              <a:tr h="11865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17-mar-22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feb-22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$ 3.828.984.214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2005865921"/>
                  </a:ext>
                </a:extLst>
              </a:tr>
              <a:tr h="11865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19-abr-22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mar-22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$ 5.292.501.838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704864590"/>
                  </a:ext>
                </a:extLst>
              </a:tr>
              <a:tr h="11865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17-may-22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abr-22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$ 2.896.725.908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727624141"/>
                  </a:ext>
                </a:extLst>
              </a:tr>
              <a:tr h="11865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16-jun-22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may-22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$ 3.360.329.883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2382845442"/>
                  </a:ext>
                </a:extLst>
              </a:tr>
              <a:tr h="11865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15-jul-22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jun-22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$ 3.103.102.744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785549503"/>
                  </a:ext>
                </a:extLst>
              </a:tr>
              <a:tr h="11865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17-ago-22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jul-22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$ 4.403.968.004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4092972443"/>
                  </a:ext>
                </a:extLst>
              </a:tr>
              <a:tr h="11865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16-sep-22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ago-22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$ 3.941.093.554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3700354649"/>
                  </a:ext>
                </a:extLst>
              </a:tr>
              <a:tr h="11865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18-oct-22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sep-22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$ 2.600.023.408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1067318744"/>
                  </a:ext>
                </a:extLst>
              </a:tr>
              <a:tr h="11042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18-nov-22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oct-22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$ 2.564.742.320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3147928865"/>
                  </a:ext>
                </a:extLst>
              </a:tr>
              <a:tr h="12991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16-dic-22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nov-22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BF1E9"/>
                    </a:solidFill>
                  </a:tcPr>
                </a:tc>
                <a:tc>
                  <a:txBody>
                    <a:bodyPr/>
                    <a:lstStyle/>
                    <a:p>
                      <a:pPr algn="r" rtl="0" fontAlgn="ctr"/>
                      <a:r>
                        <a:rPr lang="es-CO" sz="1000" b="0" i="0" u="none" strike="noStrike">
                          <a:solidFill>
                            <a:srgbClr val="203864"/>
                          </a:solidFill>
                          <a:effectLst/>
                          <a:latin typeface="Calibri" panose="020F0502020204030204" pitchFamily="34" charset="0"/>
                        </a:rPr>
                        <a:t>$ 3.398.514.135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1094848153"/>
                  </a:ext>
                </a:extLst>
              </a:tr>
              <a:tr h="13641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19-ene-23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dic-22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dirty="0">
                          <a:solidFill>
                            <a:srgbClr val="203864"/>
                          </a:solidFill>
                          <a:effectLst/>
                          <a:latin typeface="Calibri" panose="020F0502020204030204" pitchFamily="34" charset="0"/>
                        </a:rPr>
                        <a:t>$ 6.889.824.056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4008559726"/>
                  </a:ext>
                </a:extLst>
              </a:tr>
              <a:tr h="13641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16-feb-23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ene-23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BF1E9"/>
                    </a:solidFill>
                  </a:tcPr>
                </a:tc>
                <a:tc>
                  <a:txBody>
                    <a:bodyPr/>
                    <a:lstStyle/>
                    <a:p>
                      <a:pPr algn="r" rtl="0" fontAlgn="ctr"/>
                      <a:r>
                        <a:rPr lang="es-CO" sz="1000" b="0" i="0" u="none" strike="noStrike" dirty="0">
                          <a:solidFill>
                            <a:srgbClr val="203864"/>
                          </a:solidFill>
                          <a:effectLst/>
                          <a:latin typeface="Calibri" panose="020F0502020204030204" pitchFamily="34" charset="0"/>
                        </a:rPr>
                        <a:t>$ 3.284.145.144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1056511045"/>
                  </a:ext>
                </a:extLst>
              </a:tr>
              <a:tr h="215440">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56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30-mar-23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feb-23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dirty="0">
                          <a:solidFill>
                            <a:srgbClr val="203864"/>
                          </a:solidFill>
                          <a:effectLst/>
                          <a:latin typeface="Calibri" panose="020F0502020204030204" pitchFamily="34" charset="0"/>
                        </a:rPr>
                        <a:t>$ 3.161.766.706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3281009148"/>
                  </a:ext>
                </a:extLst>
              </a:tr>
              <a:tr h="215440">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57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14-abr-23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mar-23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BF1E9"/>
                    </a:solidFill>
                  </a:tcPr>
                </a:tc>
                <a:tc>
                  <a:txBody>
                    <a:bodyPr/>
                    <a:lstStyle/>
                    <a:p>
                      <a:pPr algn="r" rtl="0" fontAlgn="ctr"/>
                      <a:r>
                        <a:rPr lang="es-CO" sz="1000" b="0" i="0" u="none" strike="noStrike" dirty="0">
                          <a:solidFill>
                            <a:srgbClr val="203864"/>
                          </a:solidFill>
                          <a:effectLst/>
                          <a:latin typeface="Calibri" panose="020F0502020204030204" pitchFamily="34" charset="0"/>
                        </a:rPr>
                        <a:t>$ 3.711.152.934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2768107804"/>
                  </a:ext>
                </a:extLst>
              </a:tr>
              <a:tr h="215440">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58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26-may-23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abr-23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dirty="0">
                          <a:solidFill>
                            <a:srgbClr val="203864"/>
                          </a:solidFill>
                          <a:effectLst/>
                          <a:latin typeface="Calibri" panose="020F0502020204030204" pitchFamily="34" charset="0"/>
                        </a:rPr>
                        <a:t>$ 3.432.659.232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1458091708"/>
                  </a:ext>
                </a:extLst>
              </a:tr>
              <a:tr h="136412">
                <a:tc gridSpan="5">
                  <a:txBody>
                    <a:bodyPr/>
                    <a:lstStyle/>
                    <a:p>
                      <a:pPr algn="r" rtl="0" fontAlgn="ctr"/>
                      <a:r>
                        <a:rPr lang="es-CO" sz="1000" b="1" i="0" u="none" strike="noStrike" dirty="0">
                          <a:solidFill>
                            <a:srgbClr val="203864"/>
                          </a:solidFill>
                          <a:effectLst/>
                          <a:latin typeface="Calibri" panose="020F0502020204030204" pitchFamily="34" charset="0"/>
                        </a:rPr>
                        <a:t>(Continúa...)</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2836538740"/>
                  </a:ext>
                </a:extLst>
              </a:tr>
            </a:tbl>
          </a:graphicData>
        </a:graphic>
      </p:graphicFrame>
    </p:spTree>
  </p:cSld>
  <p:clrMapOvr>
    <a:masterClrMapping/>
  </p:clrMapOvr>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3666" name="Imagen 13">
            <a:extLst>
              <a:ext uri="{FF2B5EF4-FFF2-40B4-BE49-F238E27FC236}">
                <a16:creationId xmlns:a16="http://schemas.microsoft.com/office/drawing/2014/main" id="{C522F9B1-96FC-43CD-8556-75C80DFEB200}"/>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63575" y="158750"/>
            <a:ext cx="1244600" cy="1157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 name="CuadroTexto 25">
            <a:extLst>
              <a:ext uri="{FF2B5EF4-FFF2-40B4-BE49-F238E27FC236}">
                <a16:creationId xmlns:a16="http://schemas.microsoft.com/office/drawing/2014/main" id="{CBBB8F27-C7ED-4E6A-97AA-183CA478E41D}"/>
              </a:ext>
            </a:extLst>
          </p:cNvPr>
          <p:cNvSpPr txBox="1"/>
          <p:nvPr/>
        </p:nvSpPr>
        <p:spPr>
          <a:xfrm>
            <a:off x="1625600" y="158750"/>
            <a:ext cx="9880600" cy="892175"/>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Comités De Conciliación De Cuentas – Promoambiental Distrito a Noviembre 2024</a:t>
            </a:r>
          </a:p>
        </p:txBody>
      </p:sp>
      <p:cxnSp>
        <p:nvCxnSpPr>
          <p:cNvPr id="27" name="Conector recto 26">
            <a:extLst>
              <a:ext uri="{FF2B5EF4-FFF2-40B4-BE49-F238E27FC236}">
                <a16:creationId xmlns:a16="http://schemas.microsoft.com/office/drawing/2014/main" id="{26556ECD-9CB3-4A40-B7D4-0616AE418A07}"/>
              </a:ext>
            </a:extLst>
          </p:cNvPr>
          <p:cNvCxnSpPr>
            <a:cxnSpLocks/>
          </p:cNvCxnSpPr>
          <p:nvPr/>
        </p:nvCxnSpPr>
        <p:spPr>
          <a:xfrm>
            <a:off x="118268" y="1050925"/>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13669" name="Imagen 27">
            <a:extLst>
              <a:ext uri="{FF2B5EF4-FFF2-40B4-BE49-F238E27FC236}">
                <a16:creationId xmlns:a16="http://schemas.microsoft.com/office/drawing/2014/main" id="{36B7238F-EFDA-4FEA-B688-56CD28BABD38}"/>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531813" y="98425"/>
            <a:ext cx="965200" cy="898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3725" name="Imagen 10">
            <a:extLst>
              <a:ext uri="{FF2B5EF4-FFF2-40B4-BE49-F238E27FC236}">
                <a16:creationId xmlns:a16="http://schemas.microsoft.com/office/drawing/2014/main" id="{472AD734-3C93-48DA-B1C4-0E65E4231AD4}"/>
              </a:ext>
            </a:extLst>
          </p:cNvPr>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10195963" y="2665625"/>
            <a:ext cx="1228725" cy="965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CuadroTexto 4">
            <a:extLst>
              <a:ext uri="{FF2B5EF4-FFF2-40B4-BE49-F238E27FC236}">
                <a16:creationId xmlns:a16="http://schemas.microsoft.com/office/drawing/2014/main" id="{4759657D-9BFC-45C5-9011-E9917C2950E9}"/>
              </a:ext>
            </a:extLst>
          </p:cNvPr>
          <p:cNvSpPr txBox="1">
            <a:spLocks noChangeArrowheads="1"/>
          </p:cNvSpPr>
          <p:nvPr/>
        </p:nvSpPr>
        <p:spPr bwMode="auto">
          <a:xfrm>
            <a:off x="70521" y="6482576"/>
            <a:ext cx="6513851" cy="261610"/>
          </a:xfrm>
          <a:prstGeom prst="rect">
            <a:avLst/>
          </a:prstGeom>
          <a:noFill/>
          <a:ln>
            <a:noFill/>
          </a:ln>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fontAlgn="auto" hangingPunct="1">
              <a:spcBef>
                <a:spcPts val="0"/>
              </a:spcBef>
              <a:spcAft>
                <a:spcPts val="0"/>
              </a:spcAft>
              <a:defRPr/>
            </a:pPr>
            <a:r>
              <a:rPr lang="es-CO" altLang="es-CO" sz="1100" b="1" dirty="0">
                <a:solidFill>
                  <a:schemeClr val="accent1">
                    <a:lumMod val="50000"/>
                  </a:schemeClr>
                </a:solidFill>
              </a:rPr>
              <a:t>Fuente de datos – Concesionario</a:t>
            </a:r>
          </a:p>
        </p:txBody>
      </p:sp>
      <p:graphicFrame>
        <p:nvGraphicFramePr>
          <p:cNvPr id="3" name="Tabla 2">
            <a:extLst>
              <a:ext uri="{FF2B5EF4-FFF2-40B4-BE49-F238E27FC236}">
                <a16:creationId xmlns:a16="http://schemas.microsoft.com/office/drawing/2014/main" id="{DA5540A5-D213-37A9-890C-63137BF28329}"/>
              </a:ext>
            </a:extLst>
          </p:cNvPr>
          <p:cNvGraphicFramePr>
            <a:graphicFrameLocks noGrp="1"/>
          </p:cNvGraphicFramePr>
          <p:nvPr/>
        </p:nvGraphicFramePr>
        <p:xfrm>
          <a:off x="2942858" y="1444247"/>
          <a:ext cx="5526024" cy="4362822"/>
        </p:xfrm>
        <a:graphic>
          <a:graphicData uri="http://schemas.openxmlformats.org/drawingml/2006/table">
            <a:tbl>
              <a:tblPr/>
              <a:tblGrid>
                <a:gridCol w="1274237">
                  <a:extLst>
                    <a:ext uri="{9D8B030D-6E8A-4147-A177-3AD203B41FA5}">
                      <a16:colId xmlns:a16="http://schemas.microsoft.com/office/drawing/2014/main" val="3744595417"/>
                    </a:ext>
                  </a:extLst>
                </a:gridCol>
                <a:gridCol w="780145">
                  <a:extLst>
                    <a:ext uri="{9D8B030D-6E8A-4147-A177-3AD203B41FA5}">
                      <a16:colId xmlns:a16="http://schemas.microsoft.com/office/drawing/2014/main" val="3761564795"/>
                    </a:ext>
                  </a:extLst>
                </a:gridCol>
                <a:gridCol w="949176">
                  <a:extLst>
                    <a:ext uri="{9D8B030D-6E8A-4147-A177-3AD203B41FA5}">
                      <a16:colId xmlns:a16="http://schemas.microsoft.com/office/drawing/2014/main" val="4248197811"/>
                    </a:ext>
                  </a:extLst>
                </a:gridCol>
                <a:gridCol w="1261233">
                  <a:extLst>
                    <a:ext uri="{9D8B030D-6E8A-4147-A177-3AD203B41FA5}">
                      <a16:colId xmlns:a16="http://schemas.microsoft.com/office/drawing/2014/main" val="3998643129"/>
                    </a:ext>
                  </a:extLst>
                </a:gridCol>
                <a:gridCol w="1261233">
                  <a:extLst>
                    <a:ext uri="{9D8B030D-6E8A-4147-A177-3AD203B41FA5}">
                      <a16:colId xmlns:a16="http://schemas.microsoft.com/office/drawing/2014/main" val="3717987246"/>
                    </a:ext>
                  </a:extLst>
                </a:gridCol>
              </a:tblGrid>
              <a:tr h="154079">
                <a:tc gridSpan="5">
                  <a:txBody>
                    <a:bodyPr/>
                    <a:lstStyle/>
                    <a:p>
                      <a:pPr algn="ctr" rtl="0" fontAlgn="ctr"/>
                      <a:r>
                        <a:rPr lang="es-MX" sz="1000" b="1" i="0" u="none" strike="noStrike" dirty="0">
                          <a:solidFill>
                            <a:srgbClr val="203864"/>
                          </a:solidFill>
                          <a:effectLst/>
                          <a:latin typeface="Calibri" panose="020F0502020204030204" pitchFamily="34" charset="0"/>
                        </a:rPr>
                        <a:t>COMITÉ DE CONCILIACIÓN DE CUENTAS</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a:noFill/>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414758406"/>
                  </a:ext>
                </a:extLst>
              </a:tr>
              <a:tr h="167014">
                <a:tc gridSpan="5">
                  <a:txBody>
                    <a:bodyPr/>
                    <a:lstStyle/>
                    <a:p>
                      <a:pPr algn="ctr" rtl="0" fontAlgn="ctr"/>
                      <a:r>
                        <a:rPr lang="es-MX" sz="1000" b="1" i="0" u="none" strike="noStrike" dirty="0">
                          <a:solidFill>
                            <a:srgbClr val="203864"/>
                          </a:solidFill>
                          <a:effectLst/>
                          <a:latin typeface="Calibri" panose="020F0502020204030204" pitchFamily="34" charset="0"/>
                        </a:rPr>
                        <a:t>AL 30 DE NOVIEMBRE DE 2024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a:noFill/>
                    </a:lnT>
                    <a:lnB>
                      <a:noFill/>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2028886558"/>
                  </a:ext>
                </a:extLst>
              </a:tr>
              <a:tr h="160567">
                <a:tc gridSpan="5">
                  <a:txBody>
                    <a:bodyPr/>
                    <a:lstStyle/>
                    <a:p>
                      <a:pPr algn="ctr" rtl="0" fontAlgn="ctr"/>
                      <a:r>
                        <a:rPr lang="es-MX" sz="1000" b="1" i="0" u="none" strike="noStrike" dirty="0">
                          <a:solidFill>
                            <a:srgbClr val="203864"/>
                          </a:solidFill>
                          <a:effectLst/>
                          <a:latin typeface="Calibri" panose="020F0502020204030204" pitchFamily="34" charset="0"/>
                        </a:rPr>
                        <a:t>REMUNERACIÓN DE LA ACTIVIDAD DE APROVECHAMIENTO</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a:noFill/>
                    </a:lnT>
                    <a:lnB w="12700" cap="flat" cmpd="sng" algn="ctr">
                      <a:solidFill>
                        <a:srgbClr val="C6E0B4"/>
                      </a:solidFill>
                      <a:prstDash val="solid"/>
                      <a:round/>
                      <a:headEnd type="none" w="med" len="med"/>
                      <a:tailEnd type="none" w="med" len="med"/>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2891602984"/>
                  </a:ext>
                </a:extLst>
              </a:tr>
              <a:tr h="310001">
                <a:tc>
                  <a:txBody>
                    <a:bodyPr/>
                    <a:lstStyle/>
                    <a:p>
                      <a:pPr algn="ctr" rtl="0" fontAlgn="ctr"/>
                      <a:r>
                        <a:rPr lang="es-CO" sz="900" b="1" i="0" u="none" strike="noStrike" dirty="0">
                          <a:solidFill>
                            <a:srgbClr val="203864"/>
                          </a:solidFill>
                          <a:effectLst/>
                          <a:latin typeface="Calibri" panose="020F0502020204030204" pitchFamily="34" charset="0"/>
                        </a:rPr>
                        <a:t>CONCESIONARIO</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CONCEPTO</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dirty="0">
                          <a:solidFill>
                            <a:srgbClr val="203864"/>
                          </a:solidFill>
                          <a:effectLst/>
                          <a:latin typeface="Calibri" panose="020F0502020204030204" pitchFamily="34" charset="0"/>
                        </a:rPr>
                        <a:t>FECHA COMITÉ</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PERÍODO CONCILIACIÓN</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VALOR LIQUIDACIONES</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164033269"/>
                  </a:ext>
                </a:extLst>
              </a:tr>
              <a:tr h="248469">
                <a:tc rowSpan="18">
                  <a:txBody>
                    <a:bodyPr/>
                    <a:lstStyle/>
                    <a:p>
                      <a:pPr algn="ctr" rtl="0" fontAlgn="ctr"/>
                      <a:r>
                        <a:rPr lang="es-CO" sz="900" b="1" i="0" u="none" strike="noStrike" dirty="0">
                          <a:solidFill>
                            <a:srgbClr val="203864"/>
                          </a:solidFill>
                          <a:effectLst/>
                          <a:latin typeface="Calibri" panose="020F0502020204030204" pitchFamily="34" charset="0"/>
                        </a:rPr>
                        <a:t>PROMOAMBIENTAL DISTRITO SAS ESP</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Comité N° 59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23-jun-23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may-23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$ 7.066.316.382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416762918"/>
                  </a:ext>
                </a:extLst>
              </a:tr>
              <a:tr h="184594">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60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24-jul-23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jun-23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$ 4.427.531.902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2837426183"/>
                  </a:ext>
                </a:extLst>
              </a:tr>
              <a:tr h="184594">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61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24-ago-23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jul-23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$ 4.397.660.520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3240163197"/>
                  </a:ext>
                </a:extLst>
              </a:tr>
              <a:tr h="184594">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62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22-sep-23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ago-23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$ 5.144.263.488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3579185516"/>
                  </a:ext>
                </a:extLst>
              </a:tr>
              <a:tr h="184594">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63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23-oct-23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sep-23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$ 3.630.419.071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484532913"/>
                  </a:ext>
                </a:extLst>
              </a:tr>
              <a:tr h="184594">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64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24-nov-23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oct-23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$ 4.958.480.885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3084864196"/>
                  </a:ext>
                </a:extLst>
              </a:tr>
              <a:tr h="184594">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65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20-dic-23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nov-23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$ 4.137.564.238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987995468"/>
                  </a:ext>
                </a:extLst>
              </a:tr>
              <a:tr h="184594">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66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24-ene-24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dic-23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$ 4.093.841.253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371521058"/>
                  </a:ext>
                </a:extLst>
              </a:tr>
              <a:tr h="184594">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67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23-feb-24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ene-24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$ 4.197.649.522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4087602860"/>
                  </a:ext>
                </a:extLst>
              </a:tr>
              <a:tr h="184594">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68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20-mar-24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feb-24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$ 4.410.042.510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3189475809"/>
                  </a:ext>
                </a:extLst>
              </a:tr>
              <a:tr h="184594">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 69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23-abr-24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mar-24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$ 4.308.127.880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3576216151"/>
                  </a:ext>
                </a:extLst>
              </a:tr>
              <a:tr h="184594">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N°70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23-may-24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Apr-24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$ 4.410.201.436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1252065983"/>
                  </a:ext>
                </a:extLst>
              </a:tr>
              <a:tr h="184594">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71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21-jun-24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may-24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$ 5.493.345.276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2306524553"/>
                  </a:ext>
                </a:extLst>
              </a:tr>
              <a:tr h="184594">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N°72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25-jul-24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jun-24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$ 4.426.924.558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1095957593"/>
                  </a:ext>
                </a:extLst>
              </a:tr>
              <a:tr h="184594">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N°73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22-ago-24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jul-24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$ 5.269.603.103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1248790141"/>
                  </a:ext>
                </a:extLst>
              </a:tr>
              <a:tr h="184594">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74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20-sep-24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ago-24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dirty="0">
                          <a:solidFill>
                            <a:srgbClr val="203864"/>
                          </a:solidFill>
                          <a:effectLst/>
                          <a:latin typeface="Calibri" panose="020F0502020204030204" pitchFamily="34" charset="0"/>
                        </a:rPr>
                        <a:t>$ 5.463.604.264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1347644765"/>
                  </a:ext>
                </a:extLst>
              </a:tr>
              <a:tr h="184594">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N°75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24-oct-24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sep-24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dirty="0">
                          <a:solidFill>
                            <a:srgbClr val="203864"/>
                          </a:solidFill>
                          <a:effectLst/>
                          <a:latin typeface="Calibri" panose="020F0502020204030204" pitchFamily="34" charset="0"/>
                        </a:rPr>
                        <a:t>$ 5.868.677.327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2816795182"/>
                  </a:ext>
                </a:extLst>
              </a:tr>
              <a:tr h="184594">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76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20-nov-24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oct-24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dirty="0">
                          <a:solidFill>
                            <a:srgbClr val="203864"/>
                          </a:solidFill>
                          <a:effectLst/>
                          <a:latin typeface="Calibri" panose="020F0502020204030204" pitchFamily="34" charset="0"/>
                        </a:rPr>
                        <a:t>$ 5.393.445.287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2861186069"/>
                  </a:ext>
                </a:extLst>
              </a:tr>
              <a:tr h="184594">
                <a:tc gridSpan="4">
                  <a:txBody>
                    <a:bodyPr/>
                    <a:lstStyle/>
                    <a:p>
                      <a:pPr algn="ctr" rtl="0" fontAlgn="ctr"/>
                      <a:r>
                        <a:rPr lang="es-CO" sz="1000" b="1" i="0" u="none" strike="noStrike">
                          <a:solidFill>
                            <a:srgbClr val="203864"/>
                          </a:solidFill>
                          <a:effectLst/>
                          <a:latin typeface="Calibri" panose="020F0502020204030204" pitchFamily="34" charset="0"/>
                        </a:rPr>
                        <a:t>TOTAL</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hMerge="1">
                  <a:txBody>
                    <a:bodyPr/>
                    <a:lstStyle/>
                    <a:p>
                      <a:endParaRPr lang="es-CO"/>
                    </a:p>
                  </a:txBody>
                  <a:tcPr/>
                </a:tc>
                <a:tc hMerge="1">
                  <a:txBody>
                    <a:bodyPr/>
                    <a:lstStyle/>
                    <a:p>
                      <a:endParaRPr lang="es-CO"/>
                    </a:p>
                  </a:txBody>
                  <a:tcPr/>
                </a:tc>
                <a:tc hMerge="1">
                  <a:txBody>
                    <a:bodyPr/>
                    <a:lstStyle/>
                    <a:p>
                      <a:endParaRPr lang="es-CO"/>
                    </a:p>
                  </a:txBody>
                  <a:tcPr/>
                </a:tc>
                <a:tc>
                  <a:txBody>
                    <a:bodyPr/>
                    <a:lstStyle/>
                    <a:p>
                      <a:pPr algn="r" rtl="0" fontAlgn="ctr"/>
                      <a:r>
                        <a:rPr lang="es-CO" sz="1000" b="1" i="0" u="none" strike="noStrike" dirty="0">
                          <a:solidFill>
                            <a:srgbClr val="203864"/>
                          </a:solidFill>
                          <a:effectLst/>
                          <a:latin typeface="Calibri" panose="020F0502020204030204" pitchFamily="34" charset="0"/>
                        </a:rPr>
                        <a:t>$ 268.131.552.407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3511678281"/>
                  </a:ext>
                </a:extLst>
              </a:tr>
            </a:tbl>
          </a:graphicData>
        </a:graphic>
      </p:graphicFrame>
    </p:spTree>
    <p:extLst>
      <p:ext uri="{BB962C8B-B14F-4D97-AF65-F5344CB8AC3E}">
        <p14:creationId xmlns:p14="http://schemas.microsoft.com/office/powerpoint/2010/main" val="404182516"/>
      </p:ext>
    </p:extLst>
  </p:cSld>
  <p:clrMapOvr>
    <a:masterClrMapping/>
  </p:clrMapOvr>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5714" name="Imagen 13">
            <a:extLst>
              <a:ext uri="{FF2B5EF4-FFF2-40B4-BE49-F238E27FC236}">
                <a16:creationId xmlns:a16="http://schemas.microsoft.com/office/drawing/2014/main" id="{E37E20A5-6B50-4033-93AF-AF57282EA558}"/>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63575" y="158750"/>
            <a:ext cx="1244600" cy="1157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cxnSp>
        <p:nvCxnSpPr>
          <p:cNvPr id="27" name="Conector recto 26">
            <a:extLst>
              <a:ext uri="{FF2B5EF4-FFF2-40B4-BE49-F238E27FC236}">
                <a16:creationId xmlns:a16="http://schemas.microsoft.com/office/drawing/2014/main" id="{17422B3F-241E-4786-BDB2-B3662FB75E94}"/>
              </a:ext>
            </a:extLst>
          </p:cNvPr>
          <p:cNvCxnSpPr>
            <a:cxnSpLocks/>
          </p:cNvCxnSpPr>
          <p:nvPr/>
        </p:nvCxnSpPr>
        <p:spPr>
          <a:xfrm>
            <a:off x="88900" y="1111250"/>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15716" name="Imagen 27">
            <a:extLst>
              <a:ext uri="{FF2B5EF4-FFF2-40B4-BE49-F238E27FC236}">
                <a16:creationId xmlns:a16="http://schemas.microsoft.com/office/drawing/2014/main" id="{0188EE55-9A88-441E-95A7-1605CF3F7C7F}"/>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531813" y="98425"/>
            <a:ext cx="965200" cy="898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5717" name="Rectangle 2">
            <a:extLst>
              <a:ext uri="{FF2B5EF4-FFF2-40B4-BE49-F238E27FC236}">
                <a16:creationId xmlns:a16="http://schemas.microsoft.com/office/drawing/2014/main" id="{C3823710-617D-44A4-BDCC-EF26201B2DA8}"/>
              </a:ext>
            </a:extLst>
          </p:cNvPr>
          <p:cNvSpPr>
            <a:spLocks noChangeArrowheads="1"/>
          </p:cNvSpPr>
          <p:nvPr/>
        </p:nvSpPr>
        <p:spPr bwMode="auto">
          <a:xfrm>
            <a:off x="1990725" y="3309938"/>
            <a:ext cx="12192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endParaRPr lang="es-CO" altLang="es-CO" sz="1800" dirty="0"/>
          </a:p>
        </p:txBody>
      </p:sp>
      <p:sp>
        <p:nvSpPr>
          <p:cNvPr id="2" name="CuadroTexto 1">
            <a:extLst>
              <a:ext uri="{FF2B5EF4-FFF2-40B4-BE49-F238E27FC236}">
                <a16:creationId xmlns:a16="http://schemas.microsoft.com/office/drawing/2014/main" id="{28F1F8AA-3912-4901-8863-2625DA925A02}"/>
              </a:ext>
            </a:extLst>
          </p:cNvPr>
          <p:cNvSpPr txBox="1"/>
          <p:nvPr/>
        </p:nvSpPr>
        <p:spPr>
          <a:xfrm>
            <a:off x="1625600" y="231775"/>
            <a:ext cx="9880600" cy="893763"/>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Comités De Conciliación De Cuentas – Limpieza Metropolitana A Noviembre 2024</a:t>
            </a:r>
          </a:p>
        </p:txBody>
      </p:sp>
      <p:sp>
        <p:nvSpPr>
          <p:cNvPr id="9" name="CuadroTexto 4">
            <a:extLst>
              <a:ext uri="{FF2B5EF4-FFF2-40B4-BE49-F238E27FC236}">
                <a16:creationId xmlns:a16="http://schemas.microsoft.com/office/drawing/2014/main" id="{D2F328D8-4059-4E42-8E37-27151692E6DC}"/>
              </a:ext>
            </a:extLst>
          </p:cNvPr>
          <p:cNvSpPr txBox="1">
            <a:spLocks noChangeArrowheads="1"/>
          </p:cNvSpPr>
          <p:nvPr/>
        </p:nvSpPr>
        <p:spPr bwMode="auto">
          <a:xfrm>
            <a:off x="-696438" y="6497965"/>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a:t>
            </a:r>
          </a:p>
        </p:txBody>
      </p:sp>
      <p:graphicFrame>
        <p:nvGraphicFramePr>
          <p:cNvPr id="4" name="Tabla 3">
            <a:extLst>
              <a:ext uri="{FF2B5EF4-FFF2-40B4-BE49-F238E27FC236}">
                <a16:creationId xmlns:a16="http://schemas.microsoft.com/office/drawing/2014/main" id="{078BEACA-D1BD-6C52-0A1F-C81F4FD9CE1E}"/>
              </a:ext>
            </a:extLst>
          </p:cNvPr>
          <p:cNvGraphicFramePr>
            <a:graphicFrameLocks noGrp="1"/>
          </p:cNvGraphicFramePr>
          <p:nvPr/>
        </p:nvGraphicFramePr>
        <p:xfrm>
          <a:off x="2289664" y="1239838"/>
          <a:ext cx="6203705" cy="5451728"/>
        </p:xfrm>
        <a:graphic>
          <a:graphicData uri="http://schemas.openxmlformats.org/drawingml/2006/table">
            <a:tbl>
              <a:tblPr/>
              <a:tblGrid>
                <a:gridCol w="1820540">
                  <a:extLst>
                    <a:ext uri="{9D8B030D-6E8A-4147-A177-3AD203B41FA5}">
                      <a16:colId xmlns:a16="http://schemas.microsoft.com/office/drawing/2014/main" val="3792316643"/>
                    </a:ext>
                  </a:extLst>
                </a:gridCol>
                <a:gridCol w="1095791">
                  <a:extLst>
                    <a:ext uri="{9D8B030D-6E8A-4147-A177-3AD203B41FA5}">
                      <a16:colId xmlns:a16="http://schemas.microsoft.com/office/drawing/2014/main" val="2233318059"/>
                    </a:ext>
                  </a:extLst>
                </a:gridCol>
                <a:gridCol w="984826">
                  <a:extLst>
                    <a:ext uri="{9D8B030D-6E8A-4147-A177-3AD203B41FA5}">
                      <a16:colId xmlns:a16="http://schemas.microsoft.com/office/drawing/2014/main" val="1731940578"/>
                    </a:ext>
                  </a:extLst>
                </a:gridCol>
                <a:gridCol w="1151274">
                  <a:extLst>
                    <a:ext uri="{9D8B030D-6E8A-4147-A177-3AD203B41FA5}">
                      <a16:colId xmlns:a16="http://schemas.microsoft.com/office/drawing/2014/main" val="4279601740"/>
                    </a:ext>
                  </a:extLst>
                </a:gridCol>
                <a:gridCol w="1151274">
                  <a:extLst>
                    <a:ext uri="{9D8B030D-6E8A-4147-A177-3AD203B41FA5}">
                      <a16:colId xmlns:a16="http://schemas.microsoft.com/office/drawing/2014/main" val="179654904"/>
                    </a:ext>
                  </a:extLst>
                </a:gridCol>
              </a:tblGrid>
              <a:tr h="102614">
                <a:tc gridSpan="5">
                  <a:txBody>
                    <a:bodyPr/>
                    <a:lstStyle/>
                    <a:p>
                      <a:pPr algn="ctr" rtl="0" fontAlgn="ctr"/>
                      <a:r>
                        <a:rPr lang="es-MX" sz="1000" b="1" i="0" u="none" strike="noStrike" dirty="0">
                          <a:solidFill>
                            <a:srgbClr val="203864"/>
                          </a:solidFill>
                          <a:effectLst/>
                          <a:latin typeface="Calibri" panose="020F0502020204030204" pitchFamily="34" charset="0"/>
                        </a:rPr>
                        <a:t>COMITÉ DE CONCILIACIÓN DE CUENTAS</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a:noFill/>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3704286265"/>
                  </a:ext>
                </a:extLst>
              </a:tr>
              <a:tr h="102614">
                <a:tc gridSpan="5">
                  <a:txBody>
                    <a:bodyPr/>
                    <a:lstStyle/>
                    <a:p>
                      <a:pPr algn="ctr" rtl="0" fontAlgn="ctr"/>
                      <a:r>
                        <a:rPr lang="es-MX" sz="1000" b="1" i="0" u="none" strike="noStrike" dirty="0">
                          <a:solidFill>
                            <a:srgbClr val="203864"/>
                          </a:solidFill>
                          <a:effectLst/>
                          <a:latin typeface="Calibri" panose="020F0502020204030204" pitchFamily="34" charset="0"/>
                        </a:rPr>
                        <a:t>AL 30 DE NOVIEMBRE DE 2024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a:noFill/>
                    </a:lnT>
                    <a:lnB>
                      <a:noFill/>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687752937"/>
                  </a:ext>
                </a:extLst>
              </a:tr>
              <a:tr h="110260">
                <a:tc gridSpan="5">
                  <a:txBody>
                    <a:bodyPr/>
                    <a:lstStyle/>
                    <a:p>
                      <a:pPr algn="ctr" rtl="0" fontAlgn="ctr"/>
                      <a:r>
                        <a:rPr lang="es-MX" sz="1000" b="1" i="0" u="none" strike="noStrike" dirty="0">
                          <a:solidFill>
                            <a:srgbClr val="203864"/>
                          </a:solidFill>
                          <a:effectLst/>
                          <a:latin typeface="Calibri" panose="020F0502020204030204" pitchFamily="34" charset="0"/>
                        </a:rPr>
                        <a:t>REMUNERACIÓN DE LA ACTIVIDAD DE APROVECHAMIENTO</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a:noFill/>
                    </a:lnT>
                    <a:lnB w="12700" cap="flat" cmpd="sng" algn="ctr">
                      <a:solidFill>
                        <a:srgbClr val="C6E0B4"/>
                      </a:solidFill>
                      <a:prstDash val="solid"/>
                      <a:round/>
                      <a:headEnd type="none" w="med" len="med"/>
                      <a:tailEnd type="none" w="med" len="med"/>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3853878727"/>
                  </a:ext>
                </a:extLst>
              </a:tr>
              <a:tr h="199192">
                <a:tc>
                  <a:txBody>
                    <a:bodyPr/>
                    <a:lstStyle/>
                    <a:p>
                      <a:pPr algn="ctr" rtl="0" fontAlgn="ctr"/>
                      <a:r>
                        <a:rPr lang="es-CO" sz="1000" b="1" i="0" u="none" strike="noStrike" dirty="0">
                          <a:solidFill>
                            <a:srgbClr val="203864"/>
                          </a:solidFill>
                          <a:effectLst/>
                          <a:latin typeface="Calibri" panose="020F0502020204030204" pitchFamily="34" charset="0"/>
                        </a:rPr>
                        <a:t>CONCESIONARIO</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CONCEPTO</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FECHA COMITÉ</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PERÍODO CONCILIACIÓN</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VALOR LIQUIDACIONES</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073542059"/>
                  </a:ext>
                </a:extLst>
              </a:tr>
              <a:tr h="211264">
                <a:tc rowSpan="29">
                  <a:txBody>
                    <a:bodyPr/>
                    <a:lstStyle/>
                    <a:p>
                      <a:pPr algn="ctr" rtl="0" fontAlgn="ctr"/>
                      <a:r>
                        <a:rPr lang="es-CO" sz="1000" b="1" i="0" u="none" strike="noStrike" dirty="0">
                          <a:solidFill>
                            <a:srgbClr val="203864"/>
                          </a:solidFill>
                          <a:effectLst/>
                          <a:latin typeface="Calibri" panose="020F0502020204030204" pitchFamily="34" charset="0"/>
                        </a:rPr>
                        <a:t>LIMPIEZA METROPOLITANA S.A.E.S.P.</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Comité N° 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23-ago-18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Feb-2018 a Abr-2018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$ 2.487.392.833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954142726"/>
                  </a:ext>
                </a:extLst>
              </a:tr>
              <a:tr h="211264">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1-oct-18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43221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$ 1.892.328.755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461757307"/>
                  </a:ext>
                </a:extLst>
              </a:tr>
              <a:tr h="12675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30-oct-18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jun-18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$ 2.211.910.307</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2336842368"/>
                  </a:ext>
                </a:extLst>
              </a:tr>
              <a:tr h="126758">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29-nov-18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jul-18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$ 2.276.230.225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426694634"/>
                  </a:ext>
                </a:extLst>
              </a:tr>
              <a:tr h="12675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17-dic-18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ago-18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$ 1.969.677.696</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3679677265"/>
                  </a:ext>
                </a:extLst>
              </a:tr>
              <a:tr h="12675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24-ene-19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sep-18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$ 2.109.030.080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720072050"/>
                  </a:ext>
                </a:extLst>
              </a:tr>
              <a:tr h="12675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18-feb-19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oct-18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$ 4.101.693.823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419967211"/>
                  </a:ext>
                </a:extLst>
              </a:tr>
              <a:tr h="12675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14-mar-19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nov-18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$ 2.075.164.515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3222063111"/>
                  </a:ext>
                </a:extLst>
              </a:tr>
              <a:tr h="12675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17-abr-19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dic-18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$ 2.052.107.147</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2935714201"/>
                  </a:ext>
                </a:extLst>
              </a:tr>
              <a:tr h="12675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17-may-17</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ene-19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$ 2.167.979.496</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1207561761"/>
                  </a:ext>
                </a:extLst>
              </a:tr>
              <a:tr h="12675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14-jun-19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feb-19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$ 2.293.828.876</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40639855"/>
                  </a:ext>
                </a:extLst>
              </a:tr>
              <a:tr h="12675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15-jul-19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mar-19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$ 2.281.862.971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309274358"/>
                  </a:ext>
                </a:extLst>
              </a:tr>
              <a:tr h="12675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12-ago-19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abr-19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$ 2.431.956.242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100171900"/>
                  </a:ext>
                </a:extLst>
              </a:tr>
              <a:tr h="12675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13-sep-19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may-19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$ 2.358.557.757</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356045125"/>
                  </a:ext>
                </a:extLst>
              </a:tr>
              <a:tr h="12675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11-oct-19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jun-19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$ 2.300.964.903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1957795436"/>
                  </a:ext>
                </a:extLst>
              </a:tr>
              <a:tr h="12675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13-nov-19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jul-19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$ 3.398.467.744</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522535012"/>
                  </a:ext>
                </a:extLst>
              </a:tr>
              <a:tr h="12675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13-dic-19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ago-19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$ 3.244.805.324</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3069161411"/>
                  </a:ext>
                </a:extLst>
              </a:tr>
              <a:tr h="12675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15-ene-20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sep-19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$ 3.321.675.520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1426338971"/>
                  </a:ext>
                </a:extLst>
              </a:tr>
              <a:tr h="12675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N°19 </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13-feb-20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oct-19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$ 3.235.817.923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3618819413"/>
                  </a:ext>
                </a:extLst>
              </a:tr>
              <a:tr h="12675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11-mar-20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nov-19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$ 3.348.301.361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372224176"/>
                  </a:ext>
                </a:extLst>
              </a:tr>
              <a:tr h="12675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13-abr-20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dic-19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$ 3.290.331.921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388673327"/>
                  </a:ext>
                </a:extLst>
              </a:tr>
              <a:tr h="12675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12-may-20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ene-20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$ 3.098.279.229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484602552"/>
                  </a:ext>
                </a:extLst>
              </a:tr>
              <a:tr h="12675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18-jun-20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feb-20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$ 3.310.678.526</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854811112"/>
                  </a:ext>
                </a:extLst>
              </a:tr>
              <a:tr h="12675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10-jul-20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mar-20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$ 3.521.211.228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3977752524"/>
                  </a:ext>
                </a:extLst>
              </a:tr>
              <a:tr h="12675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14-ago-20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abr-20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$ 3.572.230.005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2212844394"/>
                  </a:ext>
                </a:extLst>
              </a:tr>
              <a:tr h="12675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14-sep-20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may-20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$ 3.320.059.895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1356654644"/>
                  </a:ext>
                </a:extLst>
              </a:tr>
              <a:tr h="12675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13-oct-20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jun-20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$ 3.590.700.508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3958675276"/>
                  </a:ext>
                </a:extLst>
              </a:tr>
              <a:tr h="12675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17-nov-20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jul-20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$ 3.776.128.821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610255602"/>
                  </a:ext>
                </a:extLst>
              </a:tr>
              <a:tr h="12675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14-dic-20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ago-20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$ 3.942.409.141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extLst>
                  <a:ext uri="{0D108BD9-81ED-4DB2-BD59-A6C34878D82A}">
                    <a16:rowId xmlns:a16="http://schemas.microsoft.com/office/drawing/2014/main" val="3149577894"/>
                  </a:ext>
                </a:extLst>
              </a:tr>
              <a:tr h="114686">
                <a:tc gridSpan="5">
                  <a:txBody>
                    <a:bodyPr/>
                    <a:lstStyle/>
                    <a:p>
                      <a:pPr algn="r" rtl="0" fontAlgn="ctr"/>
                      <a:r>
                        <a:rPr lang="es-CO" sz="1000" b="1" i="0" u="none" strike="noStrike" dirty="0">
                          <a:solidFill>
                            <a:srgbClr val="203864"/>
                          </a:solidFill>
                          <a:effectLst/>
                          <a:latin typeface="Calibri" panose="020F0502020204030204" pitchFamily="34" charset="0"/>
                        </a:rPr>
                        <a:t>(Continúa...)</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849520124"/>
                  </a:ext>
                </a:extLst>
              </a:tr>
            </a:tbl>
          </a:graphicData>
        </a:graphic>
      </p:graphicFrame>
      <p:pic>
        <p:nvPicPr>
          <p:cNvPr id="10" name="Imagen 10">
            <a:extLst>
              <a:ext uri="{FF2B5EF4-FFF2-40B4-BE49-F238E27FC236}">
                <a16:creationId xmlns:a16="http://schemas.microsoft.com/office/drawing/2014/main" id="{09CA8D99-127C-444A-9B4B-395D3277B75F}"/>
              </a:ext>
            </a:extLst>
          </p:cNvPr>
          <p:cNvPicPr>
            <a:picLocks noChangeAspect="1" noChangeArrowheads="1"/>
          </p:cNvPicPr>
          <p:nvPr/>
        </p:nvPicPr>
        <p:blipFill>
          <a:blip r:embed="rId5" cstate="email">
            <a:extLst>
              <a:ext uri="{28A0092B-C50C-407E-A947-70E740481C1C}">
                <a14:useLocalDpi xmlns:a14="http://schemas.microsoft.com/office/drawing/2010/main"/>
              </a:ext>
            </a:extLst>
          </a:blip>
          <a:srcRect l="12659" t="17307" r="12910" b="19214"/>
          <a:stretch>
            <a:fillRect/>
          </a:stretch>
        </p:blipFill>
        <p:spPr bwMode="auto">
          <a:xfrm>
            <a:off x="10015538" y="2836863"/>
            <a:ext cx="1665287" cy="944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7762" name="Imagen 13">
            <a:extLst>
              <a:ext uri="{FF2B5EF4-FFF2-40B4-BE49-F238E27FC236}">
                <a16:creationId xmlns:a16="http://schemas.microsoft.com/office/drawing/2014/main" id="{ABF67E91-987B-4471-A6FD-5483EBC3EDA8}"/>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63575" y="158750"/>
            <a:ext cx="1244600" cy="1157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cxnSp>
        <p:nvCxnSpPr>
          <p:cNvPr id="27" name="Conector recto 26">
            <a:extLst>
              <a:ext uri="{FF2B5EF4-FFF2-40B4-BE49-F238E27FC236}">
                <a16:creationId xmlns:a16="http://schemas.microsoft.com/office/drawing/2014/main" id="{4EF7C86B-E7BC-4EC3-8993-E9BB949403E9}"/>
              </a:ext>
            </a:extLst>
          </p:cNvPr>
          <p:cNvCxnSpPr>
            <a:cxnSpLocks/>
          </p:cNvCxnSpPr>
          <p:nvPr/>
        </p:nvCxnSpPr>
        <p:spPr>
          <a:xfrm>
            <a:off x="88900" y="1111250"/>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17764" name="Imagen 27">
            <a:extLst>
              <a:ext uri="{FF2B5EF4-FFF2-40B4-BE49-F238E27FC236}">
                <a16:creationId xmlns:a16="http://schemas.microsoft.com/office/drawing/2014/main" id="{168CF505-BD86-4019-A526-13B1A60135C9}"/>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531813" y="98425"/>
            <a:ext cx="965200" cy="898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CuadroTexto 1">
            <a:extLst>
              <a:ext uri="{FF2B5EF4-FFF2-40B4-BE49-F238E27FC236}">
                <a16:creationId xmlns:a16="http://schemas.microsoft.com/office/drawing/2014/main" id="{18D3A624-A813-4336-8C4D-E4064E5DBC19}"/>
              </a:ext>
            </a:extLst>
          </p:cNvPr>
          <p:cNvSpPr txBox="1"/>
          <p:nvPr/>
        </p:nvSpPr>
        <p:spPr>
          <a:xfrm>
            <a:off x="1625600" y="231775"/>
            <a:ext cx="9880600" cy="893763"/>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Comités De Conciliación De Cuentas – Limpieza Metropolitana a Noviembre 2024</a:t>
            </a:r>
          </a:p>
        </p:txBody>
      </p:sp>
      <p:sp>
        <p:nvSpPr>
          <p:cNvPr id="8" name="CuadroTexto 4">
            <a:extLst>
              <a:ext uri="{FF2B5EF4-FFF2-40B4-BE49-F238E27FC236}">
                <a16:creationId xmlns:a16="http://schemas.microsoft.com/office/drawing/2014/main" id="{95031D19-8B6B-4A96-8BC5-1651BD1CD161}"/>
              </a:ext>
            </a:extLst>
          </p:cNvPr>
          <p:cNvSpPr txBox="1">
            <a:spLocks noChangeArrowheads="1"/>
          </p:cNvSpPr>
          <p:nvPr/>
        </p:nvSpPr>
        <p:spPr bwMode="auto">
          <a:xfrm>
            <a:off x="-498475" y="6497965"/>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a:t>
            </a:r>
          </a:p>
        </p:txBody>
      </p:sp>
      <p:graphicFrame>
        <p:nvGraphicFramePr>
          <p:cNvPr id="4" name="Tabla 3">
            <a:extLst>
              <a:ext uri="{FF2B5EF4-FFF2-40B4-BE49-F238E27FC236}">
                <a16:creationId xmlns:a16="http://schemas.microsoft.com/office/drawing/2014/main" id="{BC3E4273-0740-3D87-6AEC-3AECCA16DB0E}"/>
              </a:ext>
            </a:extLst>
          </p:cNvPr>
          <p:cNvGraphicFramePr>
            <a:graphicFrameLocks noGrp="1"/>
          </p:cNvGraphicFramePr>
          <p:nvPr/>
        </p:nvGraphicFramePr>
        <p:xfrm>
          <a:off x="2724483" y="1225551"/>
          <a:ext cx="6240054" cy="5513289"/>
        </p:xfrm>
        <a:graphic>
          <a:graphicData uri="http://schemas.openxmlformats.org/drawingml/2006/table">
            <a:tbl>
              <a:tblPr/>
              <a:tblGrid>
                <a:gridCol w="1831206">
                  <a:extLst>
                    <a:ext uri="{9D8B030D-6E8A-4147-A177-3AD203B41FA5}">
                      <a16:colId xmlns:a16="http://schemas.microsoft.com/office/drawing/2014/main" val="1858377827"/>
                    </a:ext>
                  </a:extLst>
                </a:gridCol>
                <a:gridCol w="1102212">
                  <a:extLst>
                    <a:ext uri="{9D8B030D-6E8A-4147-A177-3AD203B41FA5}">
                      <a16:colId xmlns:a16="http://schemas.microsoft.com/office/drawing/2014/main" val="1460289737"/>
                    </a:ext>
                  </a:extLst>
                </a:gridCol>
                <a:gridCol w="990596">
                  <a:extLst>
                    <a:ext uri="{9D8B030D-6E8A-4147-A177-3AD203B41FA5}">
                      <a16:colId xmlns:a16="http://schemas.microsoft.com/office/drawing/2014/main" val="3297794690"/>
                    </a:ext>
                  </a:extLst>
                </a:gridCol>
                <a:gridCol w="1158020">
                  <a:extLst>
                    <a:ext uri="{9D8B030D-6E8A-4147-A177-3AD203B41FA5}">
                      <a16:colId xmlns:a16="http://schemas.microsoft.com/office/drawing/2014/main" val="3488348627"/>
                    </a:ext>
                  </a:extLst>
                </a:gridCol>
                <a:gridCol w="1158020">
                  <a:extLst>
                    <a:ext uri="{9D8B030D-6E8A-4147-A177-3AD203B41FA5}">
                      <a16:colId xmlns:a16="http://schemas.microsoft.com/office/drawing/2014/main" val="1012847510"/>
                    </a:ext>
                  </a:extLst>
                </a:gridCol>
              </a:tblGrid>
              <a:tr h="136433">
                <a:tc gridSpan="5">
                  <a:txBody>
                    <a:bodyPr/>
                    <a:lstStyle/>
                    <a:p>
                      <a:pPr algn="ctr" rtl="0" fontAlgn="ctr"/>
                      <a:r>
                        <a:rPr lang="es-MX" sz="1000" b="1" i="0" u="none" strike="noStrike" dirty="0">
                          <a:solidFill>
                            <a:srgbClr val="203864"/>
                          </a:solidFill>
                          <a:effectLst/>
                          <a:latin typeface="Calibri" panose="020F0502020204030204" pitchFamily="34" charset="0"/>
                        </a:rPr>
                        <a:t>COMITÉ DE CONCILIACIÓN DE CUENTAS</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a:noFill/>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987245667"/>
                  </a:ext>
                </a:extLst>
              </a:tr>
              <a:tr h="136433">
                <a:tc gridSpan="5">
                  <a:txBody>
                    <a:bodyPr/>
                    <a:lstStyle/>
                    <a:p>
                      <a:pPr algn="ctr" rtl="0" fontAlgn="ctr"/>
                      <a:r>
                        <a:rPr lang="es-MX" sz="1000" b="1" i="0" u="none" strike="noStrike" dirty="0">
                          <a:solidFill>
                            <a:srgbClr val="203864"/>
                          </a:solidFill>
                          <a:effectLst/>
                          <a:latin typeface="Calibri" panose="020F0502020204030204" pitchFamily="34" charset="0"/>
                        </a:rPr>
                        <a:t>AL 30 DE NOVIEMBRE DE 2024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a:noFill/>
                    </a:lnT>
                    <a:lnB>
                      <a:noFill/>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2330517371"/>
                  </a:ext>
                </a:extLst>
              </a:tr>
              <a:tr h="146599">
                <a:tc gridSpan="5">
                  <a:txBody>
                    <a:bodyPr/>
                    <a:lstStyle/>
                    <a:p>
                      <a:pPr algn="ctr" rtl="0" fontAlgn="ctr"/>
                      <a:r>
                        <a:rPr lang="es-MX" sz="1000" b="1" i="0" u="none" strike="noStrike" dirty="0">
                          <a:solidFill>
                            <a:srgbClr val="203864"/>
                          </a:solidFill>
                          <a:effectLst/>
                          <a:latin typeface="Calibri" panose="020F0502020204030204" pitchFamily="34" charset="0"/>
                        </a:rPr>
                        <a:t>REMUNERACIÓN DE LA ACTIVIDAD DE APROVECHAMIENTO</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a:noFill/>
                    </a:lnT>
                    <a:lnB w="12700" cap="flat" cmpd="sng" algn="ctr">
                      <a:solidFill>
                        <a:srgbClr val="C6E0B4"/>
                      </a:solidFill>
                      <a:prstDash val="solid"/>
                      <a:round/>
                      <a:headEnd type="none" w="med" len="med"/>
                      <a:tailEnd type="none" w="med" len="med"/>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10752198"/>
                  </a:ext>
                </a:extLst>
              </a:tr>
              <a:tr h="283031">
                <a:tc>
                  <a:txBody>
                    <a:bodyPr/>
                    <a:lstStyle/>
                    <a:p>
                      <a:pPr algn="ctr" rtl="0" fontAlgn="ctr"/>
                      <a:r>
                        <a:rPr lang="es-CO" sz="1000" b="1" i="0" u="none" strike="noStrike" dirty="0">
                          <a:solidFill>
                            <a:srgbClr val="203864"/>
                          </a:solidFill>
                          <a:effectLst/>
                          <a:latin typeface="Calibri" panose="020F0502020204030204" pitchFamily="34" charset="0"/>
                        </a:rPr>
                        <a:t>CONCESIONARIO</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dirty="0">
                          <a:solidFill>
                            <a:srgbClr val="203864"/>
                          </a:solidFill>
                          <a:effectLst/>
                          <a:latin typeface="Calibri" panose="020F0502020204030204" pitchFamily="34" charset="0"/>
                        </a:rPr>
                        <a:t>CONCEPTO</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FECHA COMITÉ</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PERÍODO CONCILIACIÓN</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VALOR LIQUIDACIONES</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452758426"/>
                  </a:ext>
                </a:extLst>
              </a:tr>
              <a:tr h="146599">
                <a:tc rowSpan="29">
                  <a:txBody>
                    <a:bodyPr/>
                    <a:lstStyle/>
                    <a:p>
                      <a:pPr algn="ctr" rtl="0" fontAlgn="ctr"/>
                      <a:r>
                        <a:rPr lang="es-CO" sz="1000" b="1" i="0" u="none" strike="noStrike" dirty="0">
                          <a:solidFill>
                            <a:srgbClr val="203864"/>
                          </a:solidFill>
                          <a:effectLst/>
                          <a:latin typeface="Calibri" panose="020F0502020204030204" pitchFamily="34" charset="0"/>
                        </a:rPr>
                        <a:t>LIMPIEZA METROPOLITANA S.A.E.S.P.</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Comité N°30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15-ene-21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sep-20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$ 4.159.976.218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1169221213"/>
                  </a:ext>
                </a:extLst>
              </a:tr>
              <a:tr h="146599">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N°31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12-feb-21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oct-20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$ 4.264.221.459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3080450651"/>
                  </a:ext>
                </a:extLst>
              </a:tr>
              <a:tr h="1465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12-mar-21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nov-20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$ 4.379.778.253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2734252909"/>
                  </a:ext>
                </a:extLst>
              </a:tr>
              <a:tr h="146599">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N°33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13-abr-21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dic-20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$ 4.799.444.665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514561953"/>
                  </a:ext>
                </a:extLst>
              </a:tr>
              <a:tr h="1465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12-may-21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ene-21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$ 5.222.036.763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3350429808"/>
                  </a:ext>
                </a:extLst>
              </a:tr>
              <a:tr h="1465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11-jun-21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feb-21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$ 5.510.406.342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330155595"/>
                  </a:ext>
                </a:extLst>
              </a:tr>
              <a:tr h="1465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13-jul-21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mar-21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$ 5.327.878.181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3995957533"/>
                  </a:ext>
                </a:extLst>
              </a:tr>
              <a:tr h="1465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13-ago-21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abr-21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$ 5.627.666.506</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48335985"/>
                  </a:ext>
                </a:extLst>
              </a:tr>
              <a:tr h="1465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13-sep-21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may-21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$ 5.659.138.298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2769443389"/>
                  </a:ext>
                </a:extLst>
              </a:tr>
              <a:tr h="1465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13-oct-21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jun-21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$ 5.922.938.245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726894068"/>
                  </a:ext>
                </a:extLst>
              </a:tr>
              <a:tr h="1465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12-nov-21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jul y ago -21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$ 8.353.500.666</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4009175181"/>
                  </a:ext>
                </a:extLst>
              </a:tr>
              <a:tr h="1465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15-dic-21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sep-21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$ 3.943.180.572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3717279778"/>
                  </a:ext>
                </a:extLst>
              </a:tr>
              <a:tr h="1465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19-ene-22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oct-21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$ 5.704.251.437</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941300549"/>
                  </a:ext>
                </a:extLst>
              </a:tr>
              <a:tr h="1465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18-feb-22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nov-21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$ 4.542.618.071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1332234785"/>
                  </a:ext>
                </a:extLst>
              </a:tr>
              <a:tr h="1465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18-mar-22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dic-21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$ 5.322.077.738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837726444"/>
                  </a:ext>
                </a:extLst>
              </a:tr>
              <a:tr h="1465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22-abr-22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ene-22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$ 3.670.288.940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994452244"/>
                  </a:ext>
                </a:extLst>
              </a:tr>
              <a:tr h="1465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20-may-22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feb-22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$ 3.076.658.792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315528686"/>
                  </a:ext>
                </a:extLst>
              </a:tr>
              <a:tr h="1465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22-jun-22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may-22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$ 3.475.026.697</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900616983"/>
                  </a:ext>
                </a:extLst>
              </a:tr>
              <a:tr h="1465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18-jul-22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jun-22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$ 4.265.286.119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699061488"/>
                  </a:ext>
                </a:extLst>
              </a:tr>
              <a:tr h="1465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16-ago-22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jul-22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$ 5.370.187.006</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4255887897"/>
                  </a:ext>
                </a:extLst>
              </a:tr>
              <a:tr h="1465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16-sep-22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ago-22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$ 6.152.303.597</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3659417921"/>
                  </a:ext>
                </a:extLst>
              </a:tr>
              <a:tr h="1465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14-oct-22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sep-22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$ 3.621.466.983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485579355"/>
                  </a:ext>
                </a:extLst>
              </a:tr>
              <a:tr h="136433">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18-nov-22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oct-22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$ 5.127.494.875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3408223741"/>
                  </a:ext>
                </a:extLst>
              </a:tr>
              <a:tr h="160510">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9-dic-22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nov-22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$ 5.674.395.176</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3539662554"/>
                  </a:ext>
                </a:extLst>
              </a:tr>
              <a:tr h="16853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13-ene-23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dic-22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$ 7.980.269.559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710913327"/>
                  </a:ext>
                </a:extLst>
              </a:tr>
              <a:tr h="16853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10-feb-23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ene-23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dirty="0">
                          <a:solidFill>
                            <a:srgbClr val="203864"/>
                          </a:solidFill>
                          <a:effectLst/>
                          <a:latin typeface="Calibri" panose="020F0502020204030204" pitchFamily="34" charset="0"/>
                        </a:rPr>
                        <a:t>$ 5.952.107.006</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11915861"/>
                  </a:ext>
                </a:extLst>
              </a:tr>
              <a:tr h="16853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9-mar-23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feb-23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000" b="0" i="0" u="none" strike="noStrike" dirty="0">
                          <a:solidFill>
                            <a:srgbClr val="203864"/>
                          </a:solidFill>
                          <a:effectLst/>
                          <a:latin typeface="Calibri" panose="020F0502020204030204" pitchFamily="34" charset="0"/>
                        </a:rPr>
                        <a:t>$ 5.556.989.685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3918626054"/>
                  </a:ext>
                </a:extLst>
              </a:tr>
              <a:tr h="16853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10-abr-23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mar-23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dirty="0">
                          <a:solidFill>
                            <a:srgbClr val="203864"/>
                          </a:solidFill>
                          <a:effectLst/>
                          <a:latin typeface="Calibri" panose="020F0502020204030204" pitchFamily="34" charset="0"/>
                        </a:rPr>
                        <a:t>$ 5.084.213.020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4270452964"/>
                  </a:ext>
                </a:extLst>
              </a:tr>
              <a:tr h="242904">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8-may-23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abr-23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dirty="0">
                          <a:solidFill>
                            <a:srgbClr val="203864"/>
                          </a:solidFill>
                          <a:effectLst/>
                          <a:latin typeface="Calibri" panose="020F0502020204030204" pitchFamily="34" charset="0"/>
                        </a:rPr>
                        <a:t>$ 6.335.339.842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71201961"/>
                  </a:ext>
                </a:extLst>
              </a:tr>
              <a:tr h="168535">
                <a:tc gridSpan="5">
                  <a:txBody>
                    <a:bodyPr/>
                    <a:lstStyle/>
                    <a:p>
                      <a:pPr algn="r" rtl="0" fontAlgn="ctr"/>
                      <a:r>
                        <a:rPr lang="es-CO" sz="1000" b="1" i="0" u="none" strike="noStrike" dirty="0">
                          <a:solidFill>
                            <a:srgbClr val="203864"/>
                          </a:solidFill>
                          <a:effectLst/>
                          <a:latin typeface="Calibri" panose="020F0502020204030204" pitchFamily="34" charset="0"/>
                        </a:rPr>
                        <a:t>(Continúa...)</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3207238120"/>
                  </a:ext>
                </a:extLst>
              </a:tr>
            </a:tbl>
          </a:graphicData>
        </a:graphic>
      </p:graphicFrame>
      <p:pic>
        <p:nvPicPr>
          <p:cNvPr id="9" name="Imagen 10">
            <a:extLst>
              <a:ext uri="{FF2B5EF4-FFF2-40B4-BE49-F238E27FC236}">
                <a16:creationId xmlns:a16="http://schemas.microsoft.com/office/drawing/2014/main" id="{1F2357EB-ACEA-4D1F-B930-33D373260569}"/>
              </a:ext>
            </a:extLst>
          </p:cNvPr>
          <p:cNvPicPr>
            <a:picLocks noChangeAspect="1" noChangeArrowheads="1"/>
          </p:cNvPicPr>
          <p:nvPr/>
        </p:nvPicPr>
        <p:blipFill>
          <a:blip r:embed="rId5" cstate="email">
            <a:extLst>
              <a:ext uri="{28A0092B-C50C-407E-A947-70E740481C1C}">
                <a14:useLocalDpi xmlns:a14="http://schemas.microsoft.com/office/drawing/2010/main"/>
              </a:ext>
            </a:extLst>
          </a:blip>
          <a:srcRect l="12659" t="17307" r="12910" b="19214"/>
          <a:stretch>
            <a:fillRect/>
          </a:stretch>
        </p:blipFill>
        <p:spPr bwMode="auto">
          <a:xfrm>
            <a:off x="10015538" y="2836863"/>
            <a:ext cx="1665287" cy="944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7762" name="Imagen 13">
            <a:extLst>
              <a:ext uri="{FF2B5EF4-FFF2-40B4-BE49-F238E27FC236}">
                <a16:creationId xmlns:a16="http://schemas.microsoft.com/office/drawing/2014/main" id="{ABF67E91-987B-4471-A6FD-5483EBC3EDA8}"/>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63575" y="158750"/>
            <a:ext cx="1244600" cy="1157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cxnSp>
        <p:nvCxnSpPr>
          <p:cNvPr id="27" name="Conector recto 26">
            <a:extLst>
              <a:ext uri="{FF2B5EF4-FFF2-40B4-BE49-F238E27FC236}">
                <a16:creationId xmlns:a16="http://schemas.microsoft.com/office/drawing/2014/main" id="{4EF7C86B-E7BC-4EC3-8993-E9BB949403E9}"/>
              </a:ext>
            </a:extLst>
          </p:cNvPr>
          <p:cNvCxnSpPr>
            <a:cxnSpLocks/>
          </p:cNvCxnSpPr>
          <p:nvPr/>
        </p:nvCxnSpPr>
        <p:spPr>
          <a:xfrm>
            <a:off x="88900" y="1111250"/>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17764" name="Imagen 27">
            <a:extLst>
              <a:ext uri="{FF2B5EF4-FFF2-40B4-BE49-F238E27FC236}">
                <a16:creationId xmlns:a16="http://schemas.microsoft.com/office/drawing/2014/main" id="{168CF505-BD86-4019-A526-13B1A60135C9}"/>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531813" y="98425"/>
            <a:ext cx="965200" cy="898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CuadroTexto 1">
            <a:extLst>
              <a:ext uri="{FF2B5EF4-FFF2-40B4-BE49-F238E27FC236}">
                <a16:creationId xmlns:a16="http://schemas.microsoft.com/office/drawing/2014/main" id="{18D3A624-A813-4336-8C4D-E4064E5DBC19}"/>
              </a:ext>
            </a:extLst>
          </p:cNvPr>
          <p:cNvSpPr txBox="1"/>
          <p:nvPr/>
        </p:nvSpPr>
        <p:spPr>
          <a:xfrm>
            <a:off x="1625600" y="231775"/>
            <a:ext cx="9880600" cy="893763"/>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Comités De Conciliación De Cuentas – Limpieza Metropolitana a Noviembre 2024</a:t>
            </a:r>
          </a:p>
        </p:txBody>
      </p:sp>
      <p:pic>
        <p:nvPicPr>
          <p:cNvPr id="117821" name="Imagen 10">
            <a:extLst>
              <a:ext uri="{FF2B5EF4-FFF2-40B4-BE49-F238E27FC236}">
                <a16:creationId xmlns:a16="http://schemas.microsoft.com/office/drawing/2014/main" id="{A3D80B13-785B-4D05-A067-A256384CAC1D}"/>
              </a:ext>
            </a:extLst>
          </p:cNvPr>
          <p:cNvPicPr>
            <a:picLocks noChangeAspect="1" noChangeArrowheads="1"/>
          </p:cNvPicPr>
          <p:nvPr/>
        </p:nvPicPr>
        <p:blipFill>
          <a:blip r:embed="rId5" cstate="email">
            <a:extLst>
              <a:ext uri="{28A0092B-C50C-407E-A947-70E740481C1C}">
                <a14:useLocalDpi xmlns:a14="http://schemas.microsoft.com/office/drawing/2010/main"/>
              </a:ext>
            </a:extLst>
          </a:blip>
          <a:srcRect l="12659" t="17307" r="12910" b="19214"/>
          <a:stretch>
            <a:fillRect/>
          </a:stretch>
        </p:blipFill>
        <p:spPr bwMode="auto">
          <a:xfrm>
            <a:off x="10015538" y="2836863"/>
            <a:ext cx="1665287" cy="944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CuadroTexto 4">
            <a:extLst>
              <a:ext uri="{FF2B5EF4-FFF2-40B4-BE49-F238E27FC236}">
                <a16:creationId xmlns:a16="http://schemas.microsoft.com/office/drawing/2014/main" id="{95031D19-8B6B-4A96-8BC5-1651BD1CD161}"/>
              </a:ext>
            </a:extLst>
          </p:cNvPr>
          <p:cNvSpPr txBox="1">
            <a:spLocks noChangeArrowheads="1"/>
          </p:cNvSpPr>
          <p:nvPr/>
        </p:nvSpPr>
        <p:spPr bwMode="auto">
          <a:xfrm>
            <a:off x="-353002" y="6497965"/>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a:t>
            </a:r>
          </a:p>
        </p:txBody>
      </p:sp>
      <p:graphicFrame>
        <p:nvGraphicFramePr>
          <p:cNvPr id="3" name="Tabla 2">
            <a:extLst>
              <a:ext uri="{FF2B5EF4-FFF2-40B4-BE49-F238E27FC236}">
                <a16:creationId xmlns:a16="http://schemas.microsoft.com/office/drawing/2014/main" id="{15A07D76-1DD3-108F-ADF6-4ECB4484D3BD}"/>
              </a:ext>
            </a:extLst>
          </p:cNvPr>
          <p:cNvGraphicFramePr>
            <a:graphicFrameLocks noGrp="1"/>
          </p:cNvGraphicFramePr>
          <p:nvPr/>
        </p:nvGraphicFramePr>
        <p:xfrm>
          <a:off x="2636788" y="1616900"/>
          <a:ext cx="5724698" cy="4329049"/>
        </p:xfrm>
        <a:graphic>
          <a:graphicData uri="http://schemas.openxmlformats.org/drawingml/2006/table">
            <a:tbl>
              <a:tblPr/>
              <a:tblGrid>
                <a:gridCol w="1679970">
                  <a:extLst>
                    <a:ext uri="{9D8B030D-6E8A-4147-A177-3AD203B41FA5}">
                      <a16:colId xmlns:a16="http://schemas.microsoft.com/office/drawing/2014/main" val="3746357519"/>
                    </a:ext>
                  </a:extLst>
                </a:gridCol>
                <a:gridCol w="1011182">
                  <a:extLst>
                    <a:ext uri="{9D8B030D-6E8A-4147-A177-3AD203B41FA5}">
                      <a16:colId xmlns:a16="http://schemas.microsoft.com/office/drawing/2014/main" val="1831347729"/>
                    </a:ext>
                  </a:extLst>
                </a:gridCol>
                <a:gridCol w="908784">
                  <a:extLst>
                    <a:ext uri="{9D8B030D-6E8A-4147-A177-3AD203B41FA5}">
                      <a16:colId xmlns:a16="http://schemas.microsoft.com/office/drawing/2014/main" val="2691863939"/>
                    </a:ext>
                  </a:extLst>
                </a:gridCol>
                <a:gridCol w="1062381">
                  <a:extLst>
                    <a:ext uri="{9D8B030D-6E8A-4147-A177-3AD203B41FA5}">
                      <a16:colId xmlns:a16="http://schemas.microsoft.com/office/drawing/2014/main" val="4062937829"/>
                    </a:ext>
                  </a:extLst>
                </a:gridCol>
                <a:gridCol w="1062381">
                  <a:extLst>
                    <a:ext uri="{9D8B030D-6E8A-4147-A177-3AD203B41FA5}">
                      <a16:colId xmlns:a16="http://schemas.microsoft.com/office/drawing/2014/main" val="3632928952"/>
                    </a:ext>
                  </a:extLst>
                </a:gridCol>
              </a:tblGrid>
              <a:tr h="159088">
                <a:tc gridSpan="5">
                  <a:txBody>
                    <a:bodyPr/>
                    <a:lstStyle/>
                    <a:p>
                      <a:pPr algn="ctr" rtl="0" fontAlgn="ctr"/>
                      <a:r>
                        <a:rPr lang="es-MX" sz="1000" b="1" i="0" u="none" strike="noStrike" dirty="0">
                          <a:solidFill>
                            <a:srgbClr val="203864"/>
                          </a:solidFill>
                          <a:effectLst/>
                          <a:latin typeface="Calibri" panose="020F0502020204030204" pitchFamily="34" charset="0"/>
                        </a:rPr>
                        <a:t>COMITÉ DE CONCILIACIÓN DE CUENTAS</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a:noFill/>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2537395095"/>
                  </a:ext>
                </a:extLst>
              </a:tr>
              <a:tr h="165475">
                <a:tc gridSpan="5">
                  <a:txBody>
                    <a:bodyPr/>
                    <a:lstStyle/>
                    <a:p>
                      <a:pPr algn="ctr" rtl="0" fontAlgn="ctr"/>
                      <a:r>
                        <a:rPr lang="es-MX" sz="1000" b="1" i="0" u="none" strike="noStrike" dirty="0">
                          <a:solidFill>
                            <a:srgbClr val="203864"/>
                          </a:solidFill>
                          <a:effectLst/>
                          <a:latin typeface="Calibri" panose="020F0502020204030204" pitchFamily="34" charset="0"/>
                        </a:rPr>
                        <a:t>AL 30 DE NOVIEMBRE DE 2024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a:noFill/>
                    </a:lnT>
                    <a:lnB>
                      <a:noFill/>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2370433798"/>
                  </a:ext>
                </a:extLst>
              </a:tr>
              <a:tr h="159088">
                <a:tc gridSpan="5">
                  <a:txBody>
                    <a:bodyPr/>
                    <a:lstStyle/>
                    <a:p>
                      <a:pPr algn="ctr" rtl="0" fontAlgn="ctr"/>
                      <a:r>
                        <a:rPr lang="es-MX" sz="1000" b="1" i="0" u="none" strike="noStrike" dirty="0">
                          <a:solidFill>
                            <a:srgbClr val="203864"/>
                          </a:solidFill>
                          <a:effectLst/>
                          <a:latin typeface="Calibri" panose="020F0502020204030204" pitchFamily="34" charset="0"/>
                        </a:rPr>
                        <a:t>REMUNERACIÓN DE LA ACTIVIDAD DE APROVECHAMIENTO</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a:noFill/>
                    </a:lnT>
                    <a:lnB w="12700" cap="flat" cmpd="sng" algn="ctr">
                      <a:solidFill>
                        <a:srgbClr val="C6E0B4"/>
                      </a:solidFill>
                      <a:prstDash val="solid"/>
                      <a:round/>
                      <a:headEnd type="none" w="med" len="med"/>
                      <a:tailEnd type="none" w="med" len="med"/>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2485773568"/>
                  </a:ext>
                </a:extLst>
              </a:tr>
              <a:tr h="307145">
                <a:tc>
                  <a:txBody>
                    <a:bodyPr/>
                    <a:lstStyle/>
                    <a:p>
                      <a:pPr algn="ctr" rtl="0" fontAlgn="ctr"/>
                      <a:r>
                        <a:rPr lang="es-CO" sz="1000" b="1" i="0" u="none" strike="noStrike" dirty="0">
                          <a:solidFill>
                            <a:srgbClr val="203864"/>
                          </a:solidFill>
                          <a:effectLst/>
                          <a:latin typeface="Calibri" panose="020F0502020204030204" pitchFamily="34" charset="0"/>
                        </a:rPr>
                        <a:t>CONCESIONARIO</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E2EFDA"/>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dirty="0">
                          <a:solidFill>
                            <a:srgbClr val="203864"/>
                          </a:solidFill>
                          <a:effectLst/>
                          <a:latin typeface="Calibri" panose="020F0502020204030204" pitchFamily="34" charset="0"/>
                        </a:rPr>
                        <a:t>CONCEPTO</a:t>
                      </a:r>
                    </a:p>
                  </a:txBody>
                  <a:tcPr marL="0" marR="0" marT="0" marB="0" anchor="ctr">
                    <a:lnL w="12700" cap="flat" cmpd="sng" algn="ctr">
                      <a:solidFill>
                        <a:srgbClr val="E2EFDA"/>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FECHA COMITÉ</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PERÍODO CONCILIACIÓN</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VALOR LIQUIDACIONES</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2260237900"/>
                  </a:ext>
                </a:extLst>
              </a:tr>
              <a:tr h="246179">
                <a:tc rowSpan="18">
                  <a:txBody>
                    <a:bodyPr/>
                    <a:lstStyle/>
                    <a:p>
                      <a:pPr algn="ctr" rtl="0" fontAlgn="ctr"/>
                      <a:r>
                        <a:rPr lang="es-CO" sz="1000" b="1" i="0" u="none" strike="noStrike" dirty="0">
                          <a:solidFill>
                            <a:srgbClr val="203864"/>
                          </a:solidFill>
                          <a:effectLst/>
                          <a:latin typeface="Calibri" panose="020F0502020204030204" pitchFamily="34" charset="0"/>
                        </a:rPr>
                        <a:t>LIMPIEZA METROPOLITANA S.A.E.S.P.</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Comité N°59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9-jun-23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may-23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$ 7.268.428.736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3441170027"/>
                  </a:ext>
                </a:extLst>
              </a:tr>
              <a:tr h="182893">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60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11-jul-23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jun-23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$ 5.855.495.969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3486081504"/>
                  </a:ext>
                </a:extLst>
              </a:tr>
              <a:tr h="182893">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61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8-ago-23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jul-23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$ 5.112.354.570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996967133"/>
                  </a:ext>
                </a:extLst>
              </a:tr>
              <a:tr h="182893">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62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8-sep-23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ago-23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$ 6.102.016.437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1984937443"/>
                  </a:ext>
                </a:extLst>
              </a:tr>
              <a:tr h="182893">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63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9-oct-23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sep-23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$ 5.699.527.743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110566968"/>
                  </a:ext>
                </a:extLst>
              </a:tr>
              <a:tr h="182893">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64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10-nov-23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oct-23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$ 6.348.535.489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622607699"/>
                  </a:ext>
                </a:extLst>
              </a:tr>
              <a:tr h="182893">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65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7-dic-23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nov-23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$ 5.386.535.869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2072462601"/>
                  </a:ext>
                </a:extLst>
              </a:tr>
              <a:tr h="182893">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66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12-ene-24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dic-23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$ 6.507.442.171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3187766529"/>
                  </a:ext>
                </a:extLst>
              </a:tr>
              <a:tr h="182893">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67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15-feb-24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ene-24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$ 5.799.942.672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593297389"/>
                  </a:ext>
                </a:extLst>
              </a:tr>
              <a:tr h="182893">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68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11-mar-24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feb-24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$ 6.497.425.753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691843100"/>
                  </a:ext>
                </a:extLst>
              </a:tr>
              <a:tr h="182893">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69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8-abr-24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mar-24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dirty="0">
                          <a:solidFill>
                            <a:srgbClr val="203864"/>
                          </a:solidFill>
                          <a:effectLst/>
                          <a:latin typeface="Calibri" panose="020F0502020204030204" pitchFamily="34" charset="0"/>
                        </a:rPr>
                        <a:t>$ 5.400.121.015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1680102565"/>
                  </a:ext>
                </a:extLst>
              </a:tr>
              <a:tr h="182893">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70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10-may-24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abr-24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dirty="0">
                          <a:solidFill>
                            <a:srgbClr val="203864"/>
                          </a:solidFill>
                          <a:effectLst/>
                          <a:latin typeface="Calibri" panose="020F0502020204030204" pitchFamily="34" charset="0"/>
                        </a:rPr>
                        <a:t>$ 6.270.218.510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3989557327"/>
                  </a:ext>
                </a:extLst>
              </a:tr>
              <a:tr h="182893">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71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11-jun-24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may-24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dirty="0">
                          <a:solidFill>
                            <a:srgbClr val="203864"/>
                          </a:solidFill>
                          <a:effectLst/>
                          <a:latin typeface="Calibri" panose="020F0502020204030204" pitchFamily="34" charset="0"/>
                        </a:rPr>
                        <a:t>$ 6.019.611.679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3162454132"/>
                  </a:ext>
                </a:extLst>
              </a:tr>
              <a:tr h="182893">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72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9-jul-24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jun-24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dirty="0">
                          <a:solidFill>
                            <a:srgbClr val="203864"/>
                          </a:solidFill>
                          <a:effectLst/>
                          <a:latin typeface="Calibri" panose="020F0502020204030204" pitchFamily="34" charset="0"/>
                        </a:rPr>
                        <a:t>$ 6.300.829.012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2582220573"/>
                  </a:ext>
                </a:extLst>
              </a:tr>
              <a:tr h="182893">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73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9-ago-24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jul-24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dirty="0">
                          <a:solidFill>
                            <a:srgbClr val="203864"/>
                          </a:solidFill>
                          <a:effectLst/>
                          <a:latin typeface="Calibri" panose="020F0502020204030204" pitchFamily="34" charset="0"/>
                        </a:rPr>
                        <a:t>$ 7.126.223.985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1817810910"/>
                  </a:ext>
                </a:extLst>
              </a:tr>
              <a:tr h="182893">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74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9-sep-24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ago-24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dirty="0">
                          <a:solidFill>
                            <a:srgbClr val="203864"/>
                          </a:solidFill>
                          <a:effectLst/>
                          <a:latin typeface="Calibri" panose="020F0502020204030204" pitchFamily="34" charset="0"/>
                        </a:rPr>
                        <a:t>$ 6.453.417.751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2276052613"/>
                  </a:ext>
                </a:extLst>
              </a:tr>
              <a:tr h="182893">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75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8-oct-24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sep-24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dirty="0">
                          <a:solidFill>
                            <a:srgbClr val="203864"/>
                          </a:solidFill>
                          <a:effectLst/>
                          <a:latin typeface="Calibri" panose="020F0502020204030204" pitchFamily="34" charset="0"/>
                        </a:rPr>
                        <a:t>$ 7.411.679.049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449434722"/>
                  </a:ext>
                </a:extLst>
              </a:tr>
              <a:tr h="182893">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75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8-nov-24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oct-24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dirty="0">
                          <a:solidFill>
                            <a:srgbClr val="203864"/>
                          </a:solidFill>
                          <a:effectLst/>
                          <a:latin typeface="Calibri" panose="020F0502020204030204" pitchFamily="34" charset="0"/>
                        </a:rPr>
                        <a:t>$ 8.836.922.291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2738017387"/>
                  </a:ext>
                </a:extLst>
              </a:tr>
              <a:tr h="182893">
                <a:tc gridSpan="4">
                  <a:txBody>
                    <a:bodyPr/>
                    <a:lstStyle/>
                    <a:p>
                      <a:pPr algn="ctr" rtl="0" fontAlgn="ctr"/>
                      <a:r>
                        <a:rPr lang="es-CO" sz="1000" b="1" i="0" u="none" strike="noStrike">
                          <a:solidFill>
                            <a:srgbClr val="203864"/>
                          </a:solidFill>
                          <a:effectLst/>
                          <a:latin typeface="Calibri" panose="020F0502020204030204" pitchFamily="34" charset="0"/>
                        </a:rPr>
                        <a:t>TOTAL</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hMerge="1">
                  <a:txBody>
                    <a:bodyPr/>
                    <a:lstStyle/>
                    <a:p>
                      <a:endParaRPr lang="es-CO"/>
                    </a:p>
                  </a:txBody>
                  <a:tcPr/>
                </a:tc>
                <a:tc hMerge="1">
                  <a:txBody>
                    <a:bodyPr/>
                    <a:lstStyle/>
                    <a:p>
                      <a:endParaRPr lang="es-CO"/>
                    </a:p>
                  </a:txBody>
                  <a:tcPr/>
                </a:tc>
                <a:tc hMerge="1">
                  <a:txBody>
                    <a:bodyPr/>
                    <a:lstStyle/>
                    <a:p>
                      <a:endParaRPr lang="es-CO"/>
                    </a:p>
                  </a:txBody>
                  <a:tcPr/>
                </a:tc>
                <a:tc>
                  <a:txBody>
                    <a:bodyPr/>
                    <a:lstStyle/>
                    <a:p>
                      <a:pPr algn="r" rtl="0" fontAlgn="ctr"/>
                      <a:r>
                        <a:rPr lang="es-CO" sz="1000" b="1" i="0" u="none" strike="noStrike" dirty="0">
                          <a:solidFill>
                            <a:srgbClr val="203864"/>
                          </a:solidFill>
                          <a:effectLst/>
                          <a:latin typeface="Calibri" panose="020F0502020204030204" pitchFamily="34" charset="0"/>
                        </a:rPr>
                        <a:t>$ 347.459.652.184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2799206270"/>
                  </a:ext>
                </a:extLst>
              </a:tr>
            </a:tbl>
          </a:graphicData>
        </a:graphic>
      </p:graphicFrame>
    </p:spTree>
    <p:extLst>
      <p:ext uri="{BB962C8B-B14F-4D97-AF65-F5344CB8AC3E}">
        <p14:creationId xmlns:p14="http://schemas.microsoft.com/office/powerpoint/2010/main" val="4248585617"/>
      </p:ext>
    </p:extLst>
  </p:cSld>
  <p:clrMapOvr>
    <a:masterClrMapping/>
  </p:clrMapOvr>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9810" name="Imagen 13">
            <a:extLst>
              <a:ext uri="{FF2B5EF4-FFF2-40B4-BE49-F238E27FC236}">
                <a16:creationId xmlns:a16="http://schemas.microsoft.com/office/drawing/2014/main" id="{2B8F3199-991B-4C57-95B9-11C3911BBF4D}"/>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63575" y="158750"/>
            <a:ext cx="1244600" cy="1157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 name="CuadroTexto 25">
            <a:extLst>
              <a:ext uri="{FF2B5EF4-FFF2-40B4-BE49-F238E27FC236}">
                <a16:creationId xmlns:a16="http://schemas.microsoft.com/office/drawing/2014/main" id="{A95FCA6C-9A2A-4559-99CE-9A94E8CEBC1B}"/>
              </a:ext>
            </a:extLst>
          </p:cNvPr>
          <p:cNvSpPr txBox="1"/>
          <p:nvPr/>
        </p:nvSpPr>
        <p:spPr>
          <a:xfrm>
            <a:off x="1779588" y="179388"/>
            <a:ext cx="9880600" cy="893762"/>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Comités De Conciliación De Cuentas Ciudad Limpia a Noviembre 2024</a:t>
            </a:r>
          </a:p>
        </p:txBody>
      </p:sp>
      <p:cxnSp>
        <p:nvCxnSpPr>
          <p:cNvPr id="27" name="Conector recto 26">
            <a:extLst>
              <a:ext uri="{FF2B5EF4-FFF2-40B4-BE49-F238E27FC236}">
                <a16:creationId xmlns:a16="http://schemas.microsoft.com/office/drawing/2014/main" id="{26C63D73-7F12-4442-8CBE-05FFAA0EC9A4}"/>
              </a:ext>
            </a:extLst>
          </p:cNvPr>
          <p:cNvCxnSpPr>
            <a:cxnSpLocks/>
          </p:cNvCxnSpPr>
          <p:nvPr/>
        </p:nvCxnSpPr>
        <p:spPr>
          <a:xfrm>
            <a:off x="118268" y="1198563"/>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19813" name="Imagen 27">
            <a:extLst>
              <a:ext uri="{FF2B5EF4-FFF2-40B4-BE49-F238E27FC236}">
                <a16:creationId xmlns:a16="http://schemas.microsoft.com/office/drawing/2014/main" id="{54AA7EF0-931D-4090-A342-92947A1C299D}"/>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531813" y="98425"/>
            <a:ext cx="965200" cy="898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9814" name="Rectangle 2">
            <a:extLst>
              <a:ext uri="{FF2B5EF4-FFF2-40B4-BE49-F238E27FC236}">
                <a16:creationId xmlns:a16="http://schemas.microsoft.com/office/drawing/2014/main" id="{FFF09D73-B9F0-488E-97E4-7DC447BEE395}"/>
              </a:ext>
            </a:extLst>
          </p:cNvPr>
          <p:cNvSpPr>
            <a:spLocks noChangeArrowheads="1"/>
          </p:cNvSpPr>
          <p:nvPr/>
        </p:nvSpPr>
        <p:spPr bwMode="auto">
          <a:xfrm>
            <a:off x="1990725" y="3309938"/>
            <a:ext cx="12192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endParaRPr lang="es-CO" altLang="es-CO" sz="1800" dirty="0"/>
          </a:p>
        </p:txBody>
      </p:sp>
      <p:grpSp>
        <p:nvGrpSpPr>
          <p:cNvPr id="9" name="Grupo 8">
            <a:extLst>
              <a:ext uri="{FF2B5EF4-FFF2-40B4-BE49-F238E27FC236}">
                <a16:creationId xmlns:a16="http://schemas.microsoft.com/office/drawing/2014/main" id="{76C197BD-7756-41DB-A827-48CC427AF36B}"/>
              </a:ext>
            </a:extLst>
          </p:cNvPr>
          <p:cNvGrpSpPr/>
          <p:nvPr/>
        </p:nvGrpSpPr>
        <p:grpSpPr>
          <a:xfrm>
            <a:off x="10028124" y="3272611"/>
            <a:ext cx="1077459" cy="989053"/>
            <a:chOff x="10562619" y="1423954"/>
            <a:chExt cx="1280250" cy="1299632"/>
          </a:xfrm>
        </p:grpSpPr>
        <p:pic>
          <p:nvPicPr>
            <p:cNvPr id="10" name="Picture 2">
              <a:extLst>
                <a:ext uri="{FF2B5EF4-FFF2-40B4-BE49-F238E27FC236}">
                  <a16:creationId xmlns:a16="http://schemas.microsoft.com/office/drawing/2014/main" id="{7B881CCC-23C1-4034-AE8E-E73CF2459DAE}"/>
                </a:ext>
              </a:extLst>
            </p:cNvPr>
            <p:cNvPicPr>
              <a:picLocks noChangeAspect="1" noChangeArrowheads="1"/>
            </p:cNvPicPr>
            <p:nvPr/>
          </p:nvPicPr>
          <p:blipFill rotWithShape="1">
            <a:blip r:embed="rId5" cstate="email">
              <a:extLst>
                <a:ext uri="{28A0092B-C50C-407E-A947-70E740481C1C}">
                  <a14:useLocalDpi xmlns:a14="http://schemas.microsoft.com/office/drawing/2010/main"/>
                </a:ext>
              </a:extLst>
            </a:blip>
            <a:srcRect/>
            <a:stretch/>
          </p:blipFill>
          <p:spPr bwMode="auto">
            <a:xfrm>
              <a:off x="10627933" y="203488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 name="Picture 2">
              <a:extLst>
                <a:ext uri="{FF2B5EF4-FFF2-40B4-BE49-F238E27FC236}">
                  <a16:creationId xmlns:a16="http://schemas.microsoft.com/office/drawing/2014/main" id="{AC5B381D-F758-492C-A50A-C9990B9D8346}"/>
                </a:ext>
              </a:extLst>
            </p:cNvPr>
            <p:cNvPicPr>
              <a:picLocks noChangeAspect="1" noChangeArrowheads="1"/>
            </p:cNvPicPr>
            <p:nvPr/>
          </p:nvPicPr>
          <p:blipFill rotWithShape="1">
            <a:blip r:embed="rId6" cstate="email">
              <a:extLst>
                <a:ext uri="{28A0092B-C50C-407E-A947-70E740481C1C}">
                  <a14:useLocalDpi xmlns:a14="http://schemas.microsoft.com/office/drawing/2010/main"/>
                </a:ext>
              </a:extLst>
            </a:blip>
            <a:srcRect/>
            <a:stretch/>
          </p:blipFill>
          <p:spPr bwMode="auto">
            <a:xfrm>
              <a:off x="10562619" y="142395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2" name="CuadroTexto 4">
            <a:extLst>
              <a:ext uri="{FF2B5EF4-FFF2-40B4-BE49-F238E27FC236}">
                <a16:creationId xmlns:a16="http://schemas.microsoft.com/office/drawing/2014/main" id="{396868DB-AF29-4DC3-9A7E-88C4775A6580}"/>
              </a:ext>
            </a:extLst>
          </p:cNvPr>
          <p:cNvSpPr txBox="1">
            <a:spLocks noChangeArrowheads="1"/>
          </p:cNvSpPr>
          <p:nvPr/>
        </p:nvSpPr>
        <p:spPr bwMode="auto">
          <a:xfrm>
            <a:off x="-498475" y="6526832"/>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a:t>
            </a:r>
          </a:p>
        </p:txBody>
      </p:sp>
      <p:graphicFrame>
        <p:nvGraphicFramePr>
          <p:cNvPr id="4" name="Tabla 3">
            <a:extLst>
              <a:ext uri="{FF2B5EF4-FFF2-40B4-BE49-F238E27FC236}">
                <a16:creationId xmlns:a16="http://schemas.microsoft.com/office/drawing/2014/main" id="{28BB40A3-D1B1-A724-725C-385370296E16}"/>
              </a:ext>
            </a:extLst>
          </p:cNvPr>
          <p:cNvGraphicFramePr>
            <a:graphicFrameLocks noGrp="1"/>
          </p:cNvGraphicFramePr>
          <p:nvPr/>
        </p:nvGraphicFramePr>
        <p:xfrm>
          <a:off x="2383335" y="1323977"/>
          <a:ext cx="6840546" cy="5399996"/>
        </p:xfrm>
        <a:graphic>
          <a:graphicData uri="http://schemas.openxmlformats.org/drawingml/2006/table">
            <a:tbl>
              <a:tblPr/>
              <a:tblGrid>
                <a:gridCol w="2064217">
                  <a:extLst>
                    <a:ext uri="{9D8B030D-6E8A-4147-A177-3AD203B41FA5}">
                      <a16:colId xmlns:a16="http://schemas.microsoft.com/office/drawing/2014/main" val="2211900177"/>
                    </a:ext>
                  </a:extLst>
                </a:gridCol>
                <a:gridCol w="904037">
                  <a:extLst>
                    <a:ext uri="{9D8B030D-6E8A-4147-A177-3AD203B41FA5}">
                      <a16:colId xmlns:a16="http://schemas.microsoft.com/office/drawing/2014/main" val="1507985215"/>
                    </a:ext>
                  </a:extLst>
                </a:gridCol>
                <a:gridCol w="1069778">
                  <a:extLst>
                    <a:ext uri="{9D8B030D-6E8A-4147-A177-3AD203B41FA5}">
                      <a16:colId xmlns:a16="http://schemas.microsoft.com/office/drawing/2014/main" val="2369147598"/>
                    </a:ext>
                  </a:extLst>
                </a:gridCol>
                <a:gridCol w="1401257">
                  <a:extLst>
                    <a:ext uri="{9D8B030D-6E8A-4147-A177-3AD203B41FA5}">
                      <a16:colId xmlns:a16="http://schemas.microsoft.com/office/drawing/2014/main" val="2259842406"/>
                    </a:ext>
                  </a:extLst>
                </a:gridCol>
                <a:gridCol w="1401257">
                  <a:extLst>
                    <a:ext uri="{9D8B030D-6E8A-4147-A177-3AD203B41FA5}">
                      <a16:colId xmlns:a16="http://schemas.microsoft.com/office/drawing/2014/main" val="358362339"/>
                    </a:ext>
                  </a:extLst>
                </a:gridCol>
              </a:tblGrid>
              <a:tr h="156699">
                <a:tc gridSpan="5">
                  <a:txBody>
                    <a:bodyPr/>
                    <a:lstStyle/>
                    <a:p>
                      <a:pPr algn="ctr" rtl="0" fontAlgn="ctr"/>
                      <a:r>
                        <a:rPr lang="es-CO" sz="1000" b="1" i="0" u="none" strike="noStrike" dirty="0">
                          <a:solidFill>
                            <a:srgbClr val="203864"/>
                          </a:solidFill>
                          <a:effectLst/>
                          <a:latin typeface="Calibri" panose="020F0502020204030204" pitchFamily="34" charset="0"/>
                        </a:rPr>
                        <a:t>COMITÉ DE CONCILIACIÓN DE CUENTAS</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a:noFill/>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605961586"/>
                  </a:ext>
                </a:extLst>
              </a:tr>
              <a:tr h="156699">
                <a:tc gridSpan="5">
                  <a:txBody>
                    <a:bodyPr/>
                    <a:lstStyle/>
                    <a:p>
                      <a:pPr algn="ctr" rtl="0" fontAlgn="ctr"/>
                      <a:r>
                        <a:rPr lang="es-MX" sz="1000" b="1" i="0" u="none" strike="noStrike" dirty="0">
                          <a:solidFill>
                            <a:srgbClr val="203864"/>
                          </a:solidFill>
                          <a:effectLst/>
                          <a:latin typeface="Calibri" panose="020F0502020204030204" pitchFamily="34" charset="0"/>
                        </a:rPr>
                        <a:t>AL 30 DE NOVIEMBRE DE 2024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a:noFill/>
                    </a:lnT>
                    <a:lnB>
                      <a:noFill/>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20555658"/>
                  </a:ext>
                </a:extLst>
              </a:tr>
              <a:tr h="156699">
                <a:tc gridSpan="5">
                  <a:txBody>
                    <a:bodyPr/>
                    <a:lstStyle/>
                    <a:p>
                      <a:pPr algn="ctr" rtl="0" fontAlgn="ctr"/>
                      <a:r>
                        <a:rPr lang="es-CO" sz="1000" b="1" i="0" u="none" strike="noStrike" dirty="0">
                          <a:solidFill>
                            <a:srgbClr val="203864"/>
                          </a:solidFill>
                          <a:effectLst/>
                          <a:latin typeface="Calibri" panose="020F0502020204030204" pitchFamily="34" charset="0"/>
                        </a:rPr>
                        <a:t>REMUNERACIÓN DE LA ACTIVIDAD DE APROVECHAMIENTO</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a:noFill/>
                    </a:lnT>
                    <a:lnB w="12700" cap="flat" cmpd="sng" algn="ctr">
                      <a:solidFill>
                        <a:srgbClr val="C6E0B4"/>
                      </a:solidFill>
                      <a:prstDash val="solid"/>
                      <a:round/>
                      <a:headEnd type="none" w="med" len="med"/>
                      <a:tailEnd type="none" w="med" len="med"/>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2318080734"/>
                  </a:ext>
                </a:extLst>
              </a:tr>
              <a:tr h="228929">
                <a:tc>
                  <a:txBody>
                    <a:bodyPr/>
                    <a:lstStyle/>
                    <a:p>
                      <a:pPr algn="ctr" rtl="0" fontAlgn="ctr"/>
                      <a:r>
                        <a:rPr lang="es-CO" sz="1000" b="1" i="0" u="none" strike="noStrike" dirty="0">
                          <a:solidFill>
                            <a:srgbClr val="203864"/>
                          </a:solidFill>
                          <a:effectLst/>
                          <a:latin typeface="Calibri" panose="020F0502020204030204" pitchFamily="34" charset="0"/>
                        </a:rPr>
                        <a:t>CONCESIONARIO</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dirty="0">
                          <a:solidFill>
                            <a:srgbClr val="203864"/>
                          </a:solidFill>
                          <a:effectLst/>
                          <a:latin typeface="Calibri" panose="020F0502020204030204" pitchFamily="34" charset="0"/>
                        </a:rPr>
                        <a:t>CONCEPTO</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dirty="0">
                          <a:solidFill>
                            <a:srgbClr val="203864"/>
                          </a:solidFill>
                          <a:effectLst/>
                          <a:latin typeface="Calibri" panose="020F0502020204030204" pitchFamily="34" charset="0"/>
                        </a:rPr>
                        <a:t>FECHA COMITÉ</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PERÍODO CONCILIACIÓN</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VALOR LIQUIDACIONES</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3292039991"/>
                  </a:ext>
                </a:extLst>
              </a:tr>
              <a:tr h="156699">
                <a:tc rowSpan="29">
                  <a:txBody>
                    <a:bodyPr/>
                    <a:lstStyle/>
                    <a:p>
                      <a:pPr algn="ctr" rtl="0" fontAlgn="ctr"/>
                      <a:r>
                        <a:rPr lang="es-CO" sz="1000" b="1" i="0" u="none" strike="noStrike" dirty="0">
                          <a:solidFill>
                            <a:srgbClr val="203864"/>
                          </a:solidFill>
                          <a:effectLst/>
                          <a:latin typeface="Calibri" panose="020F0502020204030204" pitchFamily="34" charset="0"/>
                        </a:rPr>
                        <a:t>CIUDAD LIMPIA BOGOTÁ S.A. E.S.P.</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Comité N° 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19-jul-18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Feb-2018 a jun-2018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$ 2.316.259.427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extLst>
                  <a:ext uri="{0D108BD9-81ED-4DB2-BD59-A6C34878D82A}">
                    <a16:rowId xmlns:a16="http://schemas.microsoft.com/office/drawing/2014/main" val="2348569550"/>
                  </a:ext>
                </a:extLst>
              </a:tr>
              <a:tr h="156699">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30-ago-18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jul-18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$ 879.130.964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818010532"/>
                  </a:ext>
                </a:extLst>
              </a:tr>
              <a:tr h="1566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27-sep-18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ago-18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$ 2.035.242.956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extLst>
                  <a:ext uri="{0D108BD9-81ED-4DB2-BD59-A6C34878D82A}">
                    <a16:rowId xmlns:a16="http://schemas.microsoft.com/office/drawing/2014/main" val="1565875089"/>
                  </a:ext>
                </a:extLst>
              </a:tr>
              <a:tr h="156699">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31-oct-18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sep-18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$ 614.168.215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355940859"/>
                  </a:ext>
                </a:extLst>
              </a:tr>
              <a:tr h="1566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30-nov-18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oct-18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$ 1.886.578.566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extLst>
                  <a:ext uri="{0D108BD9-81ED-4DB2-BD59-A6C34878D82A}">
                    <a16:rowId xmlns:a16="http://schemas.microsoft.com/office/drawing/2014/main" val="111368903"/>
                  </a:ext>
                </a:extLst>
              </a:tr>
              <a:tr h="1566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20-dic-18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nov-18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$ 1.130.518.340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2472462656"/>
                  </a:ext>
                </a:extLst>
              </a:tr>
              <a:tr h="1566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31-ene-19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dic-18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$ 1.627.460.278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extLst>
                  <a:ext uri="{0D108BD9-81ED-4DB2-BD59-A6C34878D82A}">
                    <a16:rowId xmlns:a16="http://schemas.microsoft.com/office/drawing/2014/main" val="2837056229"/>
                  </a:ext>
                </a:extLst>
              </a:tr>
              <a:tr h="1566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21-feb-19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ene-19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$ 1.628.186.798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2627557787"/>
                  </a:ext>
                </a:extLst>
              </a:tr>
              <a:tr h="1566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21-mar-19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feb-19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$ 1.208.153.496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extLst>
                  <a:ext uri="{0D108BD9-81ED-4DB2-BD59-A6C34878D82A}">
                    <a16:rowId xmlns:a16="http://schemas.microsoft.com/office/drawing/2014/main" val="3534463470"/>
                  </a:ext>
                </a:extLst>
              </a:tr>
              <a:tr h="1566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22-abr-19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mar-19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$ 1.448.272.882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2174507864"/>
                  </a:ext>
                </a:extLst>
              </a:tr>
              <a:tr h="1566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23-may-19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abr-19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$ 1.364.715.976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extLst>
                  <a:ext uri="{0D108BD9-81ED-4DB2-BD59-A6C34878D82A}">
                    <a16:rowId xmlns:a16="http://schemas.microsoft.com/office/drawing/2014/main" val="1459841043"/>
                  </a:ext>
                </a:extLst>
              </a:tr>
              <a:tr h="1566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20-jun-19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may-19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$ 1.719.641.547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1827297886"/>
                  </a:ext>
                </a:extLst>
              </a:tr>
              <a:tr h="1566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24-jul-19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jun-19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$ 1.150.670.570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extLst>
                  <a:ext uri="{0D108BD9-81ED-4DB2-BD59-A6C34878D82A}">
                    <a16:rowId xmlns:a16="http://schemas.microsoft.com/office/drawing/2014/main" val="2447792966"/>
                  </a:ext>
                </a:extLst>
              </a:tr>
              <a:tr h="1566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22-ago-19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jul-19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$ 1.646.189.092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1816883427"/>
                  </a:ext>
                </a:extLst>
              </a:tr>
              <a:tr h="1566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19-sep-19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ago-19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$ 1.437.550.831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extLst>
                  <a:ext uri="{0D108BD9-81ED-4DB2-BD59-A6C34878D82A}">
                    <a16:rowId xmlns:a16="http://schemas.microsoft.com/office/drawing/2014/main" val="2205479284"/>
                  </a:ext>
                </a:extLst>
              </a:tr>
              <a:tr h="1566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24-oct-19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sep-19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$ 1.848.795.720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1145207857"/>
                  </a:ext>
                </a:extLst>
              </a:tr>
              <a:tr h="1566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14-nov-19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oct-19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$ 1.754.320.615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extLst>
                  <a:ext uri="{0D108BD9-81ED-4DB2-BD59-A6C34878D82A}">
                    <a16:rowId xmlns:a16="http://schemas.microsoft.com/office/drawing/2014/main" val="80736163"/>
                  </a:ext>
                </a:extLst>
              </a:tr>
              <a:tr h="1566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19-dic-19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nov-20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$ 2.138.866.345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284644808"/>
                  </a:ext>
                </a:extLst>
              </a:tr>
              <a:tr h="1566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23-ene-20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dic-19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$ 1.869.794.231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extLst>
                  <a:ext uri="{0D108BD9-81ED-4DB2-BD59-A6C34878D82A}">
                    <a16:rowId xmlns:a16="http://schemas.microsoft.com/office/drawing/2014/main" val="461697357"/>
                  </a:ext>
                </a:extLst>
              </a:tr>
              <a:tr h="1566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20-feb-20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ene-20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$ 2.349.150.773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84148532"/>
                  </a:ext>
                </a:extLst>
              </a:tr>
              <a:tr h="1566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24-mar-20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feb-20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$ 1.611.962.834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extLst>
                  <a:ext uri="{0D108BD9-81ED-4DB2-BD59-A6C34878D82A}">
                    <a16:rowId xmlns:a16="http://schemas.microsoft.com/office/drawing/2014/main" val="2213847881"/>
                  </a:ext>
                </a:extLst>
              </a:tr>
              <a:tr h="1566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29-abr-20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mar-20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$ 2.325.619.906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2826944100"/>
                  </a:ext>
                </a:extLst>
              </a:tr>
              <a:tr h="1566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21-may-20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abr-20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$ 1.393.611.760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extLst>
                  <a:ext uri="{0D108BD9-81ED-4DB2-BD59-A6C34878D82A}">
                    <a16:rowId xmlns:a16="http://schemas.microsoft.com/office/drawing/2014/main" val="2127812474"/>
                  </a:ext>
                </a:extLst>
              </a:tr>
              <a:tr h="1566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30-jun-20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may-20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$ 2.181.451.742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3167881784"/>
                  </a:ext>
                </a:extLst>
              </a:tr>
              <a:tr h="1566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29-jul-20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jun-20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$ 1.787.417.433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extLst>
                  <a:ext uri="{0D108BD9-81ED-4DB2-BD59-A6C34878D82A}">
                    <a16:rowId xmlns:a16="http://schemas.microsoft.com/office/drawing/2014/main" val="3522735806"/>
                  </a:ext>
                </a:extLst>
              </a:tr>
              <a:tr h="1566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25-ago-20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jul-20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$ 2.629.990.860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1687104597"/>
                  </a:ext>
                </a:extLst>
              </a:tr>
              <a:tr h="1566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24-sep-20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ago-20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$ 1.406.079.661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extLst>
                  <a:ext uri="{0D108BD9-81ED-4DB2-BD59-A6C34878D82A}">
                    <a16:rowId xmlns:a16="http://schemas.microsoft.com/office/drawing/2014/main" val="3098373109"/>
                  </a:ext>
                </a:extLst>
              </a:tr>
              <a:tr h="1566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23-oct-20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sep-20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$ 2.990.963.666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4045663824"/>
                  </a:ext>
                </a:extLst>
              </a:tr>
              <a:tr h="1566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26-nov-20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oct-20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$ 1.476.742.944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extLst>
                  <a:ext uri="{0D108BD9-81ED-4DB2-BD59-A6C34878D82A}">
                    <a16:rowId xmlns:a16="http://schemas.microsoft.com/office/drawing/2014/main" val="446760238"/>
                  </a:ext>
                </a:extLst>
              </a:tr>
              <a:tr h="156699">
                <a:tc gridSpan="5">
                  <a:txBody>
                    <a:bodyPr/>
                    <a:lstStyle/>
                    <a:p>
                      <a:pPr algn="r" rtl="0" fontAlgn="ctr"/>
                      <a:r>
                        <a:rPr lang="es-CO" sz="1000" b="1" i="0" u="none" strike="noStrike" dirty="0">
                          <a:solidFill>
                            <a:srgbClr val="203864"/>
                          </a:solidFill>
                          <a:effectLst/>
                          <a:latin typeface="Calibri" panose="020F0502020204030204" pitchFamily="34" charset="0"/>
                        </a:rPr>
                        <a:t>(Continúa...)</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2238984434"/>
                  </a:ext>
                </a:extLst>
              </a:tr>
            </a:tbl>
          </a:graphicData>
        </a:graphic>
      </p:graphicFrame>
    </p:spTree>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9" name="Conector recto 28">
            <a:extLst>
              <a:ext uri="{FF2B5EF4-FFF2-40B4-BE49-F238E27FC236}">
                <a16:creationId xmlns:a16="http://schemas.microsoft.com/office/drawing/2014/main" id="{E461885A-9441-4ADE-982B-DA9345520816}"/>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37" name="Imagen 36">
            <a:extLst>
              <a:ext uri="{FF2B5EF4-FFF2-40B4-BE49-F238E27FC236}">
                <a16:creationId xmlns:a16="http://schemas.microsoft.com/office/drawing/2014/main" id="{8CA5A062-9F83-4481-9751-6BD17B3F3018}"/>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398563" y="1566911"/>
            <a:ext cx="1280414" cy="1005884"/>
          </a:xfrm>
          <a:prstGeom prst="rect">
            <a:avLst/>
          </a:prstGeom>
        </p:spPr>
      </p:pic>
      <p:pic>
        <p:nvPicPr>
          <p:cNvPr id="38" name="Imagen 37">
            <a:extLst>
              <a:ext uri="{FF2B5EF4-FFF2-40B4-BE49-F238E27FC236}">
                <a16:creationId xmlns:a16="http://schemas.microsoft.com/office/drawing/2014/main" id="{6699C94C-AB3F-4DE9-87F3-B6FDCBB4F20B}"/>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12658" t="17307" r="12911" b="19214"/>
          <a:stretch/>
        </p:blipFill>
        <p:spPr>
          <a:xfrm>
            <a:off x="2180418" y="1646073"/>
            <a:ext cx="1783040" cy="1009853"/>
          </a:xfrm>
          <a:prstGeom prst="rect">
            <a:avLst/>
          </a:prstGeom>
        </p:spPr>
      </p:pic>
      <p:pic>
        <p:nvPicPr>
          <p:cNvPr id="40" name="Imagen 39">
            <a:extLst>
              <a:ext uri="{FF2B5EF4-FFF2-40B4-BE49-F238E27FC236}">
                <a16:creationId xmlns:a16="http://schemas.microsoft.com/office/drawing/2014/main" id="{72550A7E-5376-4DE4-BDB1-88C427DDD7B4}"/>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6189159" y="2166821"/>
            <a:ext cx="1762267" cy="373662"/>
          </a:xfrm>
          <a:prstGeom prst="rect">
            <a:avLst/>
          </a:prstGeom>
        </p:spPr>
      </p:pic>
      <p:pic>
        <p:nvPicPr>
          <p:cNvPr id="41" name="Imagen 40">
            <a:extLst>
              <a:ext uri="{FF2B5EF4-FFF2-40B4-BE49-F238E27FC236}">
                <a16:creationId xmlns:a16="http://schemas.microsoft.com/office/drawing/2014/main" id="{A86479F3-181D-4F05-AB7C-32E8E2BB7F74}"/>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8367418" y="1983402"/>
            <a:ext cx="1547444" cy="595949"/>
          </a:xfrm>
          <a:prstGeom prst="rect">
            <a:avLst/>
          </a:prstGeom>
        </p:spPr>
      </p:pic>
      <p:pic>
        <p:nvPicPr>
          <p:cNvPr id="47" name="Imagen 46">
            <a:extLst>
              <a:ext uri="{FF2B5EF4-FFF2-40B4-BE49-F238E27FC236}">
                <a16:creationId xmlns:a16="http://schemas.microsoft.com/office/drawing/2014/main" id="{9C6C6B1D-138C-4FE0-8F21-E52FA8DB077B}"/>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861384" y="186272"/>
            <a:ext cx="1233949" cy="863764"/>
          </a:xfrm>
          <a:prstGeom prst="rect">
            <a:avLst/>
          </a:prstGeom>
        </p:spPr>
      </p:pic>
      <p:sp>
        <p:nvSpPr>
          <p:cNvPr id="2" name="CuadroTexto 1">
            <a:extLst>
              <a:ext uri="{FF2B5EF4-FFF2-40B4-BE49-F238E27FC236}">
                <a16:creationId xmlns:a16="http://schemas.microsoft.com/office/drawing/2014/main" id="{2EAB69B5-FAE7-4453-84DE-26E4C74E32EC}"/>
              </a:ext>
            </a:extLst>
          </p:cNvPr>
          <p:cNvSpPr txBox="1"/>
          <p:nvPr/>
        </p:nvSpPr>
        <p:spPr>
          <a:xfrm>
            <a:off x="10235929" y="2045062"/>
            <a:ext cx="1714810" cy="646331"/>
          </a:xfrm>
          <a:prstGeom prst="rect">
            <a:avLst/>
          </a:prstGeom>
          <a:noFill/>
        </p:spPr>
        <p:txBody>
          <a:bodyPr wrap="square" rtlCol="0">
            <a:spAutoFit/>
          </a:bodyPr>
          <a:lstStyle/>
          <a:p>
            <a:pPr algn="ctr"/>
            <a:r>
              <a:rPr lang="es-CO" sz="3600" b="1" kern="0" cap="small">
                <a:solidFill>
                  <a:schemeClr val="accent1">
                    <a:lumMod val="50000"/>
                  </a:schemeClr>
                </a:solidFill>
                <a:latin typeface="Candara" panose="020E0502030303020204" pitchFamily="34" charset="0"/>
              </a:rPr>
              <a:t>TOTAL</a:t>
            </a:r>
            <a:endParaRPr lang="es-CO"/>
          </a:p>
        </p:txBody>
      </p:sp>
      <p:sp>
        <p:nvSpPr>
          <p:cNvPr id="18" name="CuadroTexto 17">
            <a:extLst>
              <a:ext uri="{FF2B5EF4-FFF2-40B4-BE49-F238E27FC236}">
                <a16:creationId xmlns:a16="http://schemas.microsoft.com/office/drawing/2014/main" id="{12498162-9F2A-4873-9238-CBDDB2BBBB62}"/>
              </a:ext>
            </a:extLst>
          </p:cNvPr>
          <p:cNvSpPr txBox="1"/>
          <p:nvPr/>
        </p:nvSpPr>
        <p:spPr>
          <a:xfrm>
            <a:off x="2310063" y="21920"/>
            <a:ext cx="9881937" cy="923330"/>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a:solidFill>
                  <a:schemeClr val="accent1">
                    <a:lumMod val="50000"/>
                  </a:schemeClr>
                </a:solidFill>
              </a:rPr>
              <a:t>gestión técnica operativa </a:t>
            </a:r>
          </a:p>
          <a:p>
            <a:pPr lvl="1"/>
            <a:r>
              <a:rPr lang="es-CO" sz="1600" b="0">
                <a:solidFill>
                  <a:srgbClr val="4472C4">
                    <a:lumMod val="50000"/>
                  </a:srgbClr>
                </a:solidFill>
              </a:rPr>
              <a:t>Histórico – Corte de Césped (m</a:t>
            </a:r>
            <a:r>
              <a:rPr lang="es-CO" sz="1600" b="0">
                <a:solidFill>
                  <a:srgbClr val="4472C4">
                    <a:lumMod val="50000"/>
                  </a:srgbClr>
                </a:solidFill>
                <a:cs typeface="Calibri" panose="020F0502020204030204" pitchFamily="34" charset="0"/>
              </a:rPr>
              <a:t>² totales) 2018 a 2023</a:t>
            </a:r>
            <a:endParaRPr lang="es-CO" sz="1600" b="0" kern="0">
              <a:solidFill>
                <a:schemeClr val="accent1">
                  <a:lumMod val="50000"/>
                </a:schemeClr>
              </a:solidFill>
            </a:endParaRPr>
          </a:p>
        </p:txBody>
      </p:sp>
      <p:sp>
        <p:nvSpPr>
          <p:cNvPr id="24" name="CuadroTexto 23">
            <a:extLst>
              <a:ext uri="{FF2B5EF4-FFF2-40B4-BE49-F238E27FC236}">
                <a16:creationId xmlns:a16="http://schemas.microsoft.com/office/drawing/2014/main" id="{3F91377F-6DC8-449A-993C-D8BC54F202F2}"/>
              </a:ext>
            </a:extLst>
          </p:cNvPr>
          <p:cNvSpPr txBox="1"/>
          <p:nvPr/>
        </p:nvSpPr>
        <p:spPr>
          <a:xfrm>
            <a:off x="102899" y="6328900"/>
            <a:ext cx="6038024" cy="369332"/>
          </a:xfrm>
          <a:prstGeom prst="rect">
            <a:avLst/>
          </a:prstGeom>
          <a:noFill/>
        </p:spPr>
        <p:txBody>
          <a:bodyPr wrap="square" rtlCol="0">
            <a:spAutoFit/>
          </a:bodyPr>
          <a:lstStyle/>
          <a:p>
            <a:r>
              <a:rPr lang="es-CO" sz="900">
                <a:solidFill>
                  <a:schemeClr val="accent1">
                    <a:lumMod val="50000"/>
                  </a:schemeClr>
                </a:solidFill>
              </a:rPr>
              <a:t>Fuente: Informe del Concesionario</a:t>
            </a:r>
          </a:p>
          <a:p>
            <a:r>
              <a:rPr lang="es-CO" sz="900">
                <a:solidFill>
                  <a:schemeClr val="accent1">
                    <a:lumMod val="50000"/>
                  </a:schemeClr>
                </a:solidFill>
              </a:rPr>
              <a:t>Periodo comprendido entre el 12 de febrero de 2018 y el </a:t>
            </a:r>
            <a:r>
              <a:rPr lang="es-MX" sz="900">
                <a:solidFill>
                  <a:schemeClr val="accent1">
                    <a:lumMod val="50000"/>
                  </a:schemeClr>
                </a:solidFill>
              </a:rPr>
              <a:t>31 de diciembre de 2023</a:t>
            </a:r>
            <a:r>
              <a:rPr lang="es-CO" sz="900">
                <a:solidFill>
                  <a:schemeClr val="accent1">
                    <a:lumMod val="50000"/>
                  </a:schemeClr>
                </a:solidFill>
              </a:rPr>
              <a:t>.</a:t>
            </a:r>
          </a:p>
        </p:txBody>
      </p:sp>
      <p:pic>
        <p:nvPicPr>
          <p:cNvPr id="25" name="Picture 2">
            <a:extLst>
              <a:ext uri="{FF2B5EF4-FFF2-40B4-BE49-F238E27FC236}">
                <a16:creationId xmlns:a16="http://schemas.microsoft.com/office/drawing/2014/main" id="{7E57FD6D-E529-40EF-A083-3DB94B57A2CE}"/>
              </a:ext>
            </a:extLst>
          </p:cNvPr>
          <p:cNvPicPr>
            <a:picLocks noChangeAspect="1" noChangeArrowheads="1"/>
          </p:cNvPicPr>
          <p:nvPr/>
        </p:nvPicPr>
        <p:blipFill rotWithShape="1">
          <a:blip r:embed="rId8" cstate="email">
            <a:extLst>
              <a:ext uri="{28A0092B-C50C-407E-A947-70E740481C1C}">
                <a14:useLocalDpi xmlns:a14="http://schemas.microsoft.com/office/drawing/2010/main"/>
              </a:ext>
            </a:extLst>
          </a:blip>
          <a:srcRect/>
          <a:stretch/>
        </p:blipFill>
        <p:spPr bwMode="auto">
          <a:xfrm>
            <a:off x="4404850" y="2002696"/>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6" name="Picture 2">
            <a:extLst>
              <a:ext uri="{FF2B5EF4-FFF2-40B4-BE49-F238E27FC236}">
                <a16:creationId xmlns:a16="http://schemas.microsoft.com/office/drawing/2014/main" id="{32213201-EC24-440C-B392-0E5AFF83FEDB}"/>
              </a:ext>
            </a:extLst>
          </p:cNvPr>
          <p:cNvPicPr>
            <a:picLocks noChangeAspect="1" noChangeArrowheads="1"/>
          </p:cNvPicPr>
          <p:nvPr/>
        </p:nvPicPr>
        <p:blipFill rotWithShape="1">
          <a:blip r:embed="rId9" cstate="email">
            <a:extLst>
              <a:ext uri="{28A0092B-C50C-407E-A947-70E740481C1C}">
                <a14:useLocalDpi xmlns:a14="http://schemas.microsoft.com/office/drawing/2010/main"/>
              </a:ext>
            </a:extLst>
          </a:blip>
          <a:srcRect/>
          <a:stretch/>
        </p:blipFill>
        <p:spPr bwMode="auto">
          <a:xfrm>
            <a:off x="4404850" y="1322309"/>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10" name="Tabla 9">
            <a:extLst>
              <a:ext uri="{FF2B5EF4-FFF2-40B4-BE49-F238E27FC236}">
                <a16:creationId xmlns:a16="http://schemas.microsoft.com/office/drawing/2014/main" id="{F52DB7DB-4330-CD74-9FD5-D5D0103A0AAF}"/>
              </a:ext>
            </a:extLst>
          </p:cNvPr>
          <p:cNvGraphicFramePr>
            <a:graphicFrameLocks noGrp="1"/>
          </p:cNvGraphicFramePr>
          <p:nvPr>
            <p:extLst>
              <p:ext uri="{D42A27DB-BD31-4B8C-83A1-F6EECF244321}">
                <p14:modId xmlns:p14="http://schemas.microsoft.com/office/powerpoint/2010/main" val="1489657752"/>
              </p:ext>
            </p:extLst>
          </p:nvPr>
        </p:nvGraphicFramePr>
        <p:xfrm>
          <a:off x="333374" y="2719764"/>
          <a:ext cx="11525252" cy="3447080"/>
        </p:xfrm>
        <a:graphic>
          <a:graphicData uri="http://schemas.openxmlformats.org/drawingml/2006/table">
            <a:tbl>
              <a:tblPr/>
              <a:tblGrid>
                <a:gridCol w="536434">
                  <a:extLst>
                    <a:ext uri="{9D8B030D-6E8A-4147-A177-3AD203B41FA5}">
                      <a16:colId xmlns:a16="http://schemas.microsoft.com/office/drawing/2014/main" val="618731930"/>
                    </a:ext>
                  </a:extLst>
                </a:gridCol>
                <a:gridCol w="718439">
                  <a:extLst>
                    <a:ext uri="{9D8B030D-6E8A-4147-A177-3AD203B41FA5}">
                      <a16:colId xmlns:a16="http://schemas.microsoft.com/office/drawing/2014/main" val="1141103803"/>
                    </a:ext>
                  </a:extLst>
                </a:gridCol>
                <a:gridCol w="538829">
                  <a:extLst>
                    <a:ext uri="{9D8B030D-6E8A-4147-A177-3AD203B41FA5}">
                      <a16:colId xmlns:a16="http://schemas.microsoft.com/office/drawing/2014/main" val="3058450826"/>
                    </a:ext>
                  </a:extLst>
                </a:gridCol>
                <a:gridCol w="136503">
                  <a:extLst>
                    <a:ext uri="{9D8B030D-6E8A-4147-A177-3AD203B41FA5}">
                      <a16:colId xmlns:a16="http://schemas.microsoft.com/office/drawing/2014/main" val="3861346793"/>
                    </a:ext>
                  </a:extLst>
                </a:gridCol>
                <a:gridCol w="538829">
                  <a:extLst>
                    <a:ext uri="{9D8B030D-6E8A-4147-A177-3AD203B41FA5}">
                      <a16:colId xmlns:a16="http://schemas.microsoft.com/office/drawing/2014/main" val="4119209550"/>
                    </a:ext>
                  </a:extLst>
                </a:gridCol>
                <a:gridCol w="718439">
                  <a:extLst>
                    <a:ext uri="{9D8B030D-6E8A-4147-A177-3AD203B41FA5}">
                      <a16:colId xmlns:a16="http://schemas.microsoft.com/office/drawing/2014/main" val="2164463285"/>
                    </a:ext>
                  </a:extLst>
                </a:gridCol>
                <a:gridCol w="538829">
                  <a:extLst>
                    <a:ext uri="{9D8B030D-6E8A-4147-A177-3AD203B41FA5}">
                      <a16:colId xmlns:a16="http://schemas.microsoft.com/office/drawing/2014/main" val="1647218363"/>
                    </a:ext>
                  </a:extLst>
                </a:gridCol>
                <a:gridCol w="136503">
                  <a:extLst>
                    <a:ext uri="{9D8B030D-6E8A-4147-A177-3AD203B41FA5}">
                      <a16:colId xmlns:a16="http://schemas.microsoft.com/office/drawing/2014/main" val="3464439251"/>
                    </a:ext>
                  </a:extLst>
                </a:gridCol>
                <a:gridCol w="538829">
                  <a:extLst>
                    <a:ext uri="{9D8B030D-6E8A-4147-A177-3AD203B41FA5}">
                      <a16:colId xmlns:a16="http://schemas.microsoft.com/office/drawing/2014/main" val="568552601"/>
                    </a:ext>
                  </a:extLst>
                </a:gridCol>
                <a:gridCol w="718439">
                  <a:extLst>
                    <a:ext uri="{9D8B030D-6E8A-4147-A177-3AD203B41FA5}">
                      <a16:colId xmlns:a16="http://schemas.microsoft.com/office/drawing/2014/main" val="1390106720"/>
                    </a:ext>
                  </a:extLst>
                </a:gridCol>
                <a:gridCol w="538829">
                  <a:extLst>
                    <a:ext uri="{9D8B030D-6E8A-4147-A177-3AD203B41FA5}">
                      <a16:colId xmlns:a16="http://schemas.microsoft.com/office/drawing/2014/main" val="2773142022"/>
                    </a:ext>
                  </a:extLst>
                </a:gridCol>
                <a:gridCol w="136503">
                  <a:extLst>
                    <a:ext uri="{9D8B030D-6E8A-4147-A177-3AD203B41FA5}">
                      <a16:colId xmlns:a16="http://schemas.microsoft.com/office/drawing/2014/main" val="3034202871"/>
                    </a:ext>
                  </a:extLst>
                </a:gridCol>
                <a:gridCol w="538829">
                  <a:extLst>
                    <a:ext uri="{9D8B030D-6E8A-4147-A177-3AD203B41FA5}">
                      <a16:colId xmlns:a16="http://schemas.microsoft.com/office/drawing/2014/main" val="3136116828"/>
                    </a:ext>
                  </a:extLst>
                </a:gridCol>
                <a:gridCol w="718439">
                  <a:extLst>
                    <a:ext uri="{9D8B030D-6E8A-4147-A177-3AD203B41FA5}">
                      <a16:colId xmlns:a16="http://schemas.microsoft.com/office/drawing/2014/main" val="3178122928"/>
                    </a:ext>
                  </a:extLst>
                </a:gridCol>
                <a:gridCol w="538829">
                  <a:extLst>
                    <a:ext uri="{9D8B030D-6E8A-4147-A177-3AD203B41FA5}">
                      <a16:colId xmlns:a16="http://schemas.microsoft.com/office/drawing/2014/main" val="3960485138"/>
                    </a:ext>
                  </a:extLst>
                </a:gridCol>
                <a:gridCol w="136503">
                  <a:extLst>
                    <a:ext uri="{9D8B030D-6E8A-4147-A177-3AD203B41FA5}">
                      <a16:colId xmlns:a16="http://schemas.microsoft.com/office/drawing/2014/main" val="3023361197"/>
                    </a:ext>
                  </a:extLst>
                </a:gridCol>
                <a:gridCol w="538829">
                  <a:extLst>
                    <a:ext uri="{9D8B030D-6E8A-4147-A177-3AD203B41FA5}">
                      <a16:colId xmlns:a16="http://schemas.microsoft.com/office/drawing/2014/main" val="3957485881"/>
                    </a:ext>
                  </a:extLst>
                </a:gridCol>
                <a:gridCol w="718439">
                  <a:extLst>
                    <a:ext uri="{9D8B030D-6E8A-4147-A177-3AD203B41FA5}">
                      <a16:colId xmlns:a16="http://schemas.microsoft.com/office/drawing/2014/main" val="3641588652"/>
                    </a:ext>
                  </a:extLst>
                </a:gridCol>
                <a:gridCol w="538829">
                  <a:extLst>
                    <a:ext uri="{9D8B030D-6E8A-4147-A177-3AD203B41FA5}">
                      <a16:colId xmlns:a16="http://schemas.microsoft.com/office/drawing/2014/main" val="289252257"/>
                    </a:ext>
                  </a:extLst>
                </a:gridCol>
                <a:gridCol w="136503">
                  <a:extLst>
                    <a:ext uri="{9D8B030D-6E8A-4147-A177-3AD203B41FA5}">
                      <a16:colId xmlns:a16="http://schemas.microsoft.com/office/drawing/2014/main" val="2225181155"/>
                    </a:ext>
                  </a:extLst>
                </a:gridCol>
                <a:gridCol w="555593">
                  <a:extLst>
                    <a:ext uri="{9D8B030D-6E8A-4147-A177-3AD203B41FA5}">
                      <a16:colId xmlns:a16="http://schemas.microsoft.com/office/drawing/2014/main" val="2603482258"/>
                    </a:ext>
                  </a:extLst>
                </a:gridCol>
                <a:gridCol w="811561">
                  <a:extLst>
                    <a:ext uri="{9D8B030D-6E8A-4147-A177-3AD203B41FA5}">
                      <a16:colId xmlns:a16="http://schemas.microsoft.com/office/drawing/2014/main" val="633785760"/>
                    </a:ext>
                  </a:extLst>
                </a:gridCol>
                <a:gridCol w="497493">
                  <a:extLst>
                    <a:ext uri="{9D8B030D-6E8A-4147-A177-3AD203B41FA5}">
                      <a16:colId xmlns:a16="http://schemas.microsoft.com/office/drawing/2014/main" val="3442970665"/>
                    </a:ext>
                  </a:extLst>
                </a:gridCol>
              </a:tblGrid>
              <a:tr h="246220">
                <a:tc>
                  <a:txBody>
                    <a:bodyPr/>
                    <a:lstStyle/>
                    <a:p>
                      <a:pPr algn="ctr" rtl="0" fontAlgn="ctr"/>
                      <a:r>
                        <a:rPr lang="es-CO" sz="9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002060"/>
                          </a:solidFill>
                          <a:effectLst/>
                          <a:latin typeface="Calibri" panose="020F0502020204030204" pitchFamily="34" charset="0"/>
                        </a:rPr>
                        <a:t>M2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002060"/>
                          </a:solidFill>
                          <a:effectLst/>
                          <a:latin typeface="Calibri" panose="020F0502020204030204" pitchFamily="34" charset="0"/>
                        </a:rPr>
                        <a:t># AREAS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002060"/>
                          </a:solidFill>
                          <a:effectLst/>
                          <a:latin typeface="Calibri" panose="020F0502020204030204" pitchFamily="34" charset="0"/>
                        </a:rPr>
                        <a:t>M2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002060"/>
                          </a:solidFill>
                          <a:effectLst/>
                          <a:latin typeface="Calibri" panose="020F0502020204030204" pitchFamily="34" charset="0"/>
                        </a:rPr>
                        <a:t># AREAS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002060"/>
                          </a:solidFill>
                          <a:effectLst/>
                          <a:latin typeface="Calibri" panose="020F0502020204030204" pitchFamily="34" charset="0"/>
                        </a:rPr>
                        <a:t>M2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002060"/>
                          </a:solidFill>
                          <a:effectLst/>
                          <a:latin typeface="Calibri" panose="020F0502020204030204" pitchFamily="34" charset="0"/>
                        </a:rPr>
                        <a:t># AREAS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002060"/>
                          </a:solidFill>
                          <a:effectLst/>
                          <a:latin typeface="Calibri" panose="020F0502020204030204" pitchFamily="34" charset="0"/>
                        </a:rPr>
                        <a:t>M2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002060"/>
                          </a:solidFill>
                          <a:effectLst/>
                          <a:latin typeface="Calibri" panose="020F0502020204030204" pitchFamily="34" charset="0"/>
                        </a:rPr>
                        <a:t># AREAS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002060"/>
                          </a:solidFill>
                          <a:effectLst/>
                          <a:latin typeface="Calibri" panose="020F0502020204030204" pitchFamily="34" charset="0"/>
                        </a:rPr>
                        <a:t>M2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002060"/>
                          </a:solidFill>
                          <a:effectLst/>
                          <a:latin typeface="Calibri" panose="020F0502020204030204" pitchFamily="34" charset="0"/>
                        </a:rPr>
                        <a:t># AREAS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002060"/>
                          </a:solidFill>
                          <a:effectLst/>
                          <a:latin typeface="Calibri" panose="020F0502020204030204" pitchFamily="34" charset="0"/>
                        </a:rPr>
                        <a:t>M2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002060"/>
                          </a:solidFill>
                          <a:effectLst/>
                          <a:latin typeface="Calibri" panose="020F0502020204030204" pitchFamily="34" charset="0"/>
                        </a:rPr>
                        <a:t># AREAS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4038191630"/>
                  </a:ext>
                </a:extLst>
              </a:tr>
              <a:tr h="246220">
                <a:tc>
                  <a:txBody>
                    <a:bodyPr/>
                    <a:lstStyle/>
                    <a:p>
                      <a:pPr algn="ctr" rtl="0" fontAlgn="ctr"/>
                      <a:r>
                        <a:rPr lang="es-CO" sz="900" b="0" i="0" u="none" strike="noStrike">
                          <a:solidFill>
                            <a:srgbClr val="002060"/>
                          </a:solidFill>
                          <a:effectLs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900" b="0" i="0" u="none" strike="noStrike">
                          <a:solidFill>
                            <a:srgbClr val="002060"/>
                          </a:solidFill>
                          <a:effectLst/>
                          <a:latin typeface="Calibri" panose="020F0502020204030204" pitchFamily="34" charset="0"/>
                        </a:rPr>
                        <a:t>39.079.808,7</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900" b="0" i="0" u="none" strike="noStrike">
                          <a:solidFill>
                            <a:srgbClr val="002060"/>
                          </a:solidFill>
                          <a:effectLst/>
                          <a:latin typeface="Calibri" panose="020F0502020204030204" pitchFamily="34" charset="0"/>
                        </a:rPr>
                        <a:t>6.494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900" b="0" i="0" u="none" strike="noStrike">
                          <a:solidFill>
                            <a:srgbClr val="002060"/>
                          </a:solidFill>
                          <a:effectLst/>
                          <a:latin typeface="Calibri" panose="020F0502020204030204" pitchFamily="34" charset="0"/>
                        </a:rPr>
                        <a:t>47.786.941,7</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900" b="0" i="0" u="none" strike="noStrike">
                          <a:solidFill>
                            <a:srgbClr val="002060"/>
                          </a:solidFill>
                          <a:effectLst/>
                          <a:latin typeface="Calibri" panose="020F0502020204030204" pitchFamily="34" charset="0"/>
                        </a:rPr>
                        <a:t>67.759</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900" b="0" i="0" u="none" strike="noStrike">
                          <a:solidFill>
                            <a:srgbClr val="002060"/>
                          </a:solidFill>
                          <a:effectLst/>
                          <a:latin typeface="Calibri" panose="020F0502020204030204" pitchFamily="34" charset="0"/>
                        </a:rPr>
                        <a:t>18.435.075,5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900" b="0" i="0" u="none" strike="noStrike">
                          <a:solidFill>
                            <a:srgbClr val="002060"/>
                          </a:solidFill>
                          <a:effectLst/>
                          <a:latin typeface="Calibri" panose="020F0502020204030204" pitchFamily="34" charset="0"/>
                        </a:rPr>
                        <a:t>7.210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900" b="0" i="0" u="none" strike="noStrike">
                          <a:solidFill>
                            <a:srgbClr val="002060"/>
                          </a:solidFill>
                          <a:effectLst/>
                          <a:latin typeface="Calibri" panose="020F0502020204030204" pitchFamily="34" charset="0"/>
                        </a:rPr>
                        <a:t>35.870.235,2</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900" b="0" i="0" u="none" strike="noStrike">
                          <a:solidFill>
                            <a:srgbClr val="002060"/>
                          </a:solidFill>
                          <a:effectLst/>
                          <a:latin typeface="Calibri" panose="020F0502020204030204" pitchFamily="34" charset="0"/>
                        </a:rPr>
                        <a:t>4.894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900" b="0" i="0" u="none" strike="noStrike">
                          <a:solidFill>
                            <a:srgbClr val="002060"/>
                          </a:solidFill>
                          <a:effectLst/>
                          <a:latin typeface="Calibri" panose="020F0502020204030204" pitchFamily="34" charset="0"/>
                        </a:rPr>
                        <a:t>29.770.339,8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900" b="0" i="0" u="none" strike="noStrike">
                          <a:solidFill>
                            <a:srgbClr val="002060"/>
                          </a:solidFill>
                          <a:effectLst/>
                          <a:latin typeface="Calibri" panose="020F0502020204030204" pitchFamily="34" charset="0"/>
                        </a:rPr>
                        <a:t>5.899</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900" b="1" i="0" u="none" strike="noStrike">
                          <a:solidFill>
                            <a:srgbClr val="002060"/>
                          </a:solidFill>
                          <a:effectLst/>
                          <a:latin typeface="Calibri" panose="020F0502020204030204" pitchFamily="34" charset="0"/>
                        </a:rPr>
                        <a:t>170.942.400,9</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900" b="1" i="0" u="none" strike="noStrike">
                          <a:solidFill>
                            <a:srgbClr val="002060"/>
                          </a:solidFill>
                          <a:effectLst/>
                          <a:latin typeface="Calibri" panose="020F0502020204030204" pitchFamily="34" charset="0"/>
                        </a:rPr>
                        <a:t>92.256</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extLst>
                  <a:ext uri="{0D108BD9-81ED-4DB2-BD59-A6C34878D82A}">
                    <a16:rowId xmlns:a16="http://schemas.microsoft.com/office/drawing/2014/main" val="2383368643"/>
                  </a:ext>
                </a:extLst>
              </a:tr>
              <a:tr h="246220">
                <a:tc>
                  <a:txBody>
                    <a:bodyPr/>
                    <a:lstStyle/>
                    <a:p>
                      <a:pPr algn="ctr" rtl="0" fontAlgn="ctr"/>
                      <a:r>
                        <a:rPr lang="es-CO" sz="90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60.087.784,1</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13.707</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69.042.114,9</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49.651</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34.538.803,4</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26.243</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48.956.417,8</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6.614</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34.975.507,3</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7.395</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247.600.627,5</a:t>
                      </a: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103.610</a:t>
                      </a:r>
                    </a:p>
                  </a:txBody>
                  <a:tcPr marL="0" marR="0" marT="0" marB="0" anchor="ctr">
                    <a:lnL>
                      <a:noFill/>
                    </a:lnL>
                    <a:lnR>
                      <a:noFill/>
                    </a:lnR>
                    <a:lnT>
                      <a:noFill/>
                    </a:lnT>
                    <a:lnB>
                      <a:noFill/>
                    </a:lnB>
                    <a:noFill/>
                  </a:tcPr>
                </a:tc>
                <a:extLst>
                  <a:ext uri="{0D108BD9-81ED-4DB2-BD59-A6C34878D82A}">
                    <a16:rowId xmlns:a16="http://schemas.microsoft.com/office/drawing/2014/main" val="1022087867"/>
                  </a:ext>
                </a:extLst>
              </a:tr>
              <a:tr h="246220">
                <a:tc>
                  <a:txBody>
                    <a:bodyPr/>
                    <a:lstStyle/>
                    <a:p>
                      <a:pPr algn="ctr" rtl="0" fontAlgn="ctr"/>
                      <a:r>
                        <a:rPr lang="es-CO" sz="900" b="0" i="0" u="none" strike="noStrike">
                          <a:solidFill>
                            <a:srgbClr val="002060"/>
                          </a:solidFill>
                          <a:effectLs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latin typeface="Calibri" panose="020F0502020204030204" pitchFamily="34" charset="0"/>
                        </a:rPr>
                        <a:t>59.253.454,0</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latin typeface="Calibri" panose="020F0502020204030204" pitchFamily="34" charset="0"/>
                        </a:rPr>
                        <a:t>13.949</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latin typeface="Calibri" panose="020F0502020204030204" pitchFamily="34" charset="0"/>
                        </a:rPr>
                        <a:t>67.085.850,7</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latin typeface="Calibri" panose="020F0502020204030204" pitchFamily="34" charset="0"/>
                        </a:rPr>
                        <a:t>48.566</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latin typeface="Calibri" panose="020F0502020204030204" pitchFamily="34" charset="0"/>
                        </a:rPr>
                        <a:t>35.348.523,3</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latin typeface="Calibri" panose="020F0502020204030204" pitchFamily="34" charset="0"/>
                        </a:rPr>
                        <a:t>26.417</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latin typeface="Calibri" panose="020F0502020204030204" pitchFamily="34" charset="0"/>
                        </a:rPr>
                        <a:t>35.720.885,6</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latin typeface="Calibri" panose="020F0502020204030204" pitchFamily="34" charset="0"/>
                        </a:rPr>
                        <a:t>5.299</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latin typeface="Calibri" panose="020F0502020204030204" pitchFamily="34" charset="0"/>
                        </a:rPr>
                        <a:t>35.032.540,5</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latin typeface="Calibri" panose="020F0502020204030204" pitchFamily="34" charset="0"/>
                        </a:rPr>
                        <a:t>8.749</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900" b="1" i="0" u="none" strike="noStrike">
                          <a:solidFill>
                            <a:srgbClr val="002060"/>
                          </a:solidFill>
                          <a:effectLst/>
                          <a:latin typeface="Calibri" panose="020F0502020204030204" pitchFamily="34" charset="0"/>
                        </a:rPr>
                        <a:t>232.441.254,0</a:t>
                      </a:r>
                    </a:p>
                  </a:txBody>
                  <a:tcPr marL="0" marR="0" marT="0" marB="0" anchor="ctr">
                    <a:lnL>
                      <a:noFill/>
                    </a:lnL>
                    <a:lnR>
                      <a:noFill/>
                    </a:lnR>
                    <a:lnT>
                      <a:noFill/>
                    </a:lnT>
                    <a:lnB>
                      <a:noFill/>
                    </a:lnB>
                    <a:solidFill>
                      <a:srgbClr val="EBF1E9"/>
                    </a:solidFill>
                  </a:tcPr>
                </a:tc>
                <a:tc>
                  <a:txBody>
                    <a:bodyPr/>
                    <a:lstStyle/>
                    <a:p>
                      <a:pPr algn="ctr" rtl="0" fontAlgn="ctr"/>
                      <a:r>
                        <a:rPr lang="es-CO" sz="900" b="1" i="0" u="none" strike="noStrike">
                          <a:solidFill>
                            <a:srgbClr val="002060"/>
                          </a:solidFill>
                          <a:effectLst/>
                          <a:latin typeface="Calibri" panose="020F0502020204030204" pitchFamily="34" charset="0"/>
                        </a:rPr>
                        <a:t>102.980</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4113060536"/>
                  </a:ext>
                </a:extLst>
              </a:tr>
              <a:tr h="246220">
                <a:tc>
                  <a:txBody>
                    <a:bodyPr/>
                    <a:lstStyle/>
                    <a:p>
                      <a:pPr algn="ctr" rtl="0" fontAlgn="ctr"/>
                      <a:r>
                        <a:rPr lang="es-CO" sz="90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60.137.275,6</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14.130</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64.775.375,0</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50.024</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38.558.588,6</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27.266</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34.307.898,0</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5.321</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33.974.928,1</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8.740</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231.754.065,2</a:t>
                      </a: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105.481</a:t>
                      </a:r>
                    </a:p>
                  </a:txBody>
                  <a:tcPr marL="0" marR="0" marT="0" marB="0" anchor="ctr">
                    <a:lnL>
                      <a:noFill/>
                    </a:lnL>
                    <a:lnR>
                      <a:noFill/>
                    </a:lnR>
                    <a:lnT>
                      <a:noFill/>
                    </a:lnT>
                    <a:lnB>
                      <a:noFill/>
                    </a:lnB>
                    <a:noFill/>
                  </a:tcPr>
                </a:tc>
                <a:extLst>
                  <a:ext uri="{0D108BD9-81ED-4DB2-BD59-A6C34878D82A}">
                    <a16:rowId xmlns:a16="http://schemas.microsoft.com/office/drawing/2014/main" val="3728531296"/>
                  </a:ext>
                </a:extLst>
              </a:tr>
              <a:tr h="246220">
                <a:tc>
                  <a:txBody>
                    <a:bodyPr/>
                    <a:lstStyle/>
                    <a:p>
                      <a:pPr algn="ctr" rtl="0" fontAlgn="ctr"/>
                      <a:r>
                        <a:rPr lang="es-CO" sz="900" b="0" i="0" u="none" strike="noStrike">
                          <a:solidFill>
                            <a:srgbClr val="002060"/>
                          </a:solidFill>
                          <a:effectLs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latin typeface="Calibri" panose="020F0502020204030204" pitchFamily="34" charset="0"/>
                        </a:rPr>
                        <a:t>60.059.217,7</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latin typeface="Calibri" panose="020F0502020204030204" pitchFamily="34" charset="0"/>
                        </a:rPr>
                        <a:t>13.784</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latin typeface="Calibri" panose="020F0502020204030204" pitchFamily="34" charset="0"/>
                        </a:rPr>
                        <a:t>67.766.064,6</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latin typeface="Calibri" panose="020F0502020204030204" pitchFamily="34" charset="0"/>
                        </a:rPr>
                        <a:t>51.632</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latin typeface="Calibri" panose="020F0502020204030204" pitchFamily="34" charset="0"/>
                        </a:rPr>
                        <a:t>41.512.647,8</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latin typeface="Calibri" panose="020F0502020204030204" pitchFamily="34" charset="0"/>
                        </a:rPr>
                        <a:t>29.222</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latin typeface="Calibri" panose="020F0502020204030204" pitchFamily="34" charset="0"/>
                        </a:rPr>
                        <a:t>34.255.441,0</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latin typeface="Calibri" panose="020F0502020204030204" pitchFamily="34" charset="0"/>
                        </a:rPr>
                        <a:t>5.400</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latin typeface="Calibri" panose="020F0502020204030204" pitchFamily="34" charset="0"/>
                        </a:rPr>
                        <a:t>38.631.538,5</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latin typeface="Calibri" panose="020F0502020204030204" pitchFamily="34" charset="0"/>
                        </a:rPr>
                        <a:t>10.181</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900" b="1" i="0" u="none" strike="noStrike">
                          <a:solidFill>
                            <a:srgbClr val="002060"/>
                          </a:solidFill>
                          <a:effectLst/>
                          <a:latin typeface="Calibri" panose="020F0502020204030204" pitchFamily="34" charset="0"/>
                        </a:rPr>
                        <a:t>242.224.909,7</a:t>
                      </a:r>
                    </a:p>
                  </a:txBody>
                  <a:tcPr marL="0" marR="0" marT="0" marB="0" anchor="ctr">
                    <a:lnL>
                      <a:noFill/>
                    </a:lnL>
                    <a:lnR>
                      <a:noFill/>
                    </a:lnR>
                    <a:lnT>
                      <a:noFill/>
                    </a:lnT>
                    <a:lnB>
                      <a:noFill/>
                    </a:lnB>
                    <a:solidFill>
                      <a:srgbClr val="EBF1E9"/>
                    </a:solidFill>
                  </a:tcPr>
                </a:tc>
                <a:tc>
                  <a:txBody>
                    <a:bodyPr/>
                    <a:lstStyle/>
                    <a:p>
                      <a:pPr algn="ctr" rtl="0" fontAlgn="ctr"/>
                      <a:r>
                        <a:rPr lang="es-CO" sz="900" b="1" i="0" u="none" strike="noStrike">
                          <a:solidFill>
                            <a:srgbClr val="002060"/>
                          </a:solidFill>
                          <a:effectLst/>
                          <a:latin typeface="Calibri" panose="020F0502020204030204" pitchFamily="34" charset="0"/>
                        </a:rPr>
                        <a:t>110.219</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159376178"/>
                  </a:ext>
                </a:extLst>
              </a:tr>
              <a:tr h="246220">
                <a:tc>
                  <a:txBody>
                    <a:bodyPr/>
                    <a:lstStyle/>
                    <a:p>
                      <a:pPr algn="ctr" rtl="0" fontAlgn="ctr"/>
                      <a:r>
                        <a:rPr lang="es-CO" sz="90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60.886.640,2</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14.202</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67.842.915,0</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151.396</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38.521.949,3</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26.463</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34.267.434,6</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5.464</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37.573.766,3</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9.942</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239.092.705,4</a:t>
                      </a: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207.467</a:t>
                      </a:r>
                    </a:p>
                  </a:txBody>
                  <a:tcPr marL="0" marR="0" marT="0" marB="0" anchor="ctr">
                    <a:lnL>
                      <a:noFill/>
                    </a:lnL>
                    <a:lnR>
                      <a:noFill/>
                    </a:lnR>
                    <a:lnT>
                      <a:noFill/>
                    </a:lnT>
                    <a:lnB>
                      <a:noFill/>
                    </a:lnB>
                    <a:noFill/>
                  </a:tcPr>
                </a:tc>
                <a:extLst>
                  <a:ext uri="{0D108BD9-81ED-4DB2-BD59-A6C34878D82A}">
                    <a16:rowId xmlns:a16="http://schemas.microsoft.com/office/drawing/2014/main" val="3827867369"/>
                  </a:ext>
                </a:extLst>
              </a:tr>
              <a:tr h="246220">
                <a:tc>
                  <a:txBody>
                    <a:bodyPr/>
                    <a:lstStyle/>
                    <a:p>
                      <a:pPr algn="ctr" rtl="0" fontAlgn="ctr"/>
                      <a:r>
                        <a:rPr lang="es-CO" sz="900" b="0" i="0" u="none" strike="noStrike">
                          <a:solidFill>
                            <a:srgbClr val="002060"/>
                          </a:solidFill>
                          <a:effectLs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latin typeface="Calibri" panose="020F0502020204030204" pitchFamily="34" charset="0"/>
                        </a:rPr>
                        <a:t>60.211.899,4</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latin typeface="Calibri" panose="020F0502020204030204" pitchFamily="34" charset="0"/>
                        </a:rPr>
                        <a:t>14.071</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latin typeface="Calibri" panose="020F0502020204030204" pitchFamily="34" charset="0"/>
                        </a:rPr>
                        <a:t>63.477.843,7</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latin typeface="Calibri" panose="020F0502020204030204" pitchFamily="34" charset="0"/>
                        </a:rPr>
                        <a:t>179.370</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latin typeface="Calibri" panose="020F0502020204030204" pitchFamily="34" charset="0"/>
                        </a:rPr>
                        <a:t>36.228.613,9</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latin typeface="Calibri" panose="020F0502020204030204" pitchFamily="34" charset="0"/>
                        </a:rPr>
                        <a:t>25.375</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latin typeface="Calibri" panose="020F0502020204030204" pitchFamily="34" charset="0"/>
                        </a:rPr>
                        <a:t>33.333.473,6</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latin typeface="Calibri" panose="020F0502020204030204" pitchFamily="34" charset="0"/>
                        </a:rPr>
                        <a:t>5.367</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latin typeface="Calibri" panose="020F0502020204030204" pitchFamily="34" charset="0"/>
                        </a:rPr>
                        <a:t>36.454.973,0</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latin typeface="Calibri" panose="020F0502020204030204" pitchFamily="34" charset="0"/>
                        </a:rPr>
                        <a:t>9.713</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900" b="1" i="0" u="none" strike="noStrike">
                          <a:solidFill>
                            <a:srgbClr val="002060"/>
                          </a:solidFill>
                          <a:effectLst/>
                          <a:latin typeface="Calibri" panose="020F0502020204030204" pitchFamily="34" charset="0"/>
                        </a:rPr>
                        <a:t>229.706.803,5</a:t>
                      </a:r>
                    </a:p>
                  </a:txBody>
                  <a:tcPr marL="0" marR="0" marT="0" marB="0" anchor="ctr">
                    <a:lnL>
                      <a:noFill/>
                    </a:lnL>
                    <a:lnR>
                      <a:noFill/>
                    </a:lnR>
                    <a:lnT>
                      <a:noFill/>
                    </a:lnT>
                    <a:lnB>
                      <a:noFill/>
                    </a:lnB>
                    <a:solidFill>
                      <a:srgbClr val="EBF1E9"/>
                    </a:solidFill>
                  </a:tcPr>
                </a:tc>
                <a:tc>
                  <a:txBody>
                    <a:bodyPr/>
                    <a:lstStyle/>
                    <a:p>
                      <a:pPr algn="ctr" rtl="0" fontAlgn="ctr"/>
                      <a:r>
                        <a:rPr lang="es-CO" sz="900" b="1" i="0" u="none" strike="noStrike">
                          <a:solidFill>
                            <a:srgbClr val="002060"/>
                          </a:solidFill>
                          <a:effectLst/>
                          <a:latin typeface="Calibri" panose="020F0502020204030204" pitchFamily="34" charset="0"/>
                        </a:rPr>
                        <a:t>233.896</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42143780"/>
                  </a:ext>
                </a:extLst>
              </a:tr>
              <a:tr h="246220">
                <a:tc>
                  <a:txBody>
                    <a:bodyPr/>
                    <a:lstStyle/>
                    <a:p>
                      <a:pPr algn="ctr" rtl="0" fontAlgn="ctr"/>
                      <a:r>
                        <a:rPr lang="es-CO" sz="90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61.511.171,8</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14.437</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56.627.847,2</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169.200</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37.781.116,2</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25.918</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33.609.671,4</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5.381</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37.513.675,9</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10.085</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227.043.482,5</a:t>
                      </a: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225.021</a:t>
                      </a:r>
                    </a:p>
                  </a:txBody>
                  <a:tcPr marL="0" marR="0" marT="0" marB="0" anchor="ctr">
                    <a:lnL>
                      <a:noFill/>
                    </a:lnL>
                    <a:lnR>
                      <a:noFill/>
                    </a:lnR>
                    <a:lnT>
                      <a:noFill/>
                    </a:lnT>
                    <a:lnB>
                      <a:noFill/>
                    </a:lnB>
                    <a:noFill/>
                  </a:tcPr>
                </a:tc>
                <a:extLst>
                  <a:ext uri="{0D108BD9-81ED-4DB2-BD59-A6C34878D82A}">
                    <a16:rowId xmlns:a16="http://schemas.microsoft.com/office/drawing/2014/main" val="2477729697"/>
                  </a:ext>
                </a:extLst>
              </a:tr>
              <a:tr h="246220">
                <a:tc>
                  <a:txBody>
                    <a:bodyPr/>
                    <a:lstStyle/>
                    <a:p>
                      <a:pPr algn="ctr" rtl="0" fontAlgn="ctr"/>
                      <a:r>
                        <a:rPr lang="es-CO" sz="900" b="0" i="0" u="none" strike="noStrike">
                          <a:solidFill>
                            <a:srgbClr val="002060"/>
                          </a:solidFill>
                          <a:effectLs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latin typeface="Calibri" panose="020F0502020204030204" pitchFamily="34" charset="0"/>
                        </a:rPr>
                        <a:t>56.902.444,3</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latin typeface="Calibri" panose="020F0502020204030204" pitchFamily="34" charset="0"/>
                        </a:rPr>
                        <a:t>13.184</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latin typeface="Calibri" panose="020F0502020204030204" pitchFamily="34" charset="0"/>
                        </a:rPr>
                        <a:t>58.124.124,3</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latin typeface="Calibri" panose="020F0502020204030204" pitchFamily="34" charset="0"/>
                        </a:rPr>
                        <a:t>160.284</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latin typeface="Calibri" panose="020F0502020204030204" pitchFamily="34" charset="0"/>
                        </a:rPr>
                        <a:t>38.274.688,5</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latin typeface="Calibri" panose="020F0502020204030204" pitchFamily="34" charset="0"/>
                        </a:rPr>
                        <a:t>25.976</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latin typeface="Calibri" panose="020F0502020204030204" pitchFamily="34" charset="0"/>
                        </a:rPr>
                        <a:t>33.770.336,5</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latin typeface="Calibri" panose="020F0502020204030204" pitchFamily="34" charset="0"/>
                        </a:rPr>
                        <a:t>5.408</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latin typeface="Calibri" panose="020F0502020204030204" pitchFamily="34" charset="0"/>
                        </a:rPr>
                        <a:t>44.270.381,2</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latin typeface="Calibri" panose="020F0502020204030204" pitchFamily="34" charset="0"/>
                        </a:rPr>
                        <a:t>11.621</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900" b="1" i="0" u="none" strike="noStrike">
                          <a:solidFill>
                            <a:srgbClr val="002060"/>
                          </a:solidFill>
                          <a:effectLst/>
                          <a:latin typeface="Calibri" panose="020F0502020204030204" pitchFamily="34" charset="0"/>
                        </a:rPr>
                        <a:t>231.341.974,7</a:t>
                      </a:r>
                    </a:p>
                  </a:txBody>
                  <a:tcPr marL="0" marR="0" marT="0" marB="0" anchor="ctr">
                    <a:lnL>
                      <a:noFill/>
                    </a:lnL>
                    <a:lnR>
                      <a:noFill/>
                    </a:lnR>
                    <a:lnT>
                      <a:noFill/>
                    </a:lnT>
                    <a:lnB>
                      <a:noFill/>
                    </a:lnB>
                    <a:solidFill>
                      <a:srgbClr val="EBF1E9"/>
                    </a:solidFill>
                  </a:tcPr>
                </a:tc>
                <a:tc>
                  <a:txBody>
                    <a:bodyPr/>
                    <a:lstStyle/>
                    <a:p>
                      <a:pPr algn="ctr" rtl="0" fontAlgn="ctr"/>
                      <a:r>
                        <a:rPr lang="es-CO" sz="900" b="1" i="0" u="none" strike="noStrike">
                          <a:solidFill>
                            <a:srgbClr val="002060"/>
                          </a:solidFill>
                          <a:effectLst/>
                          <a:latin typeface="Calibri" panose="020F0502020204030204" pitchFamily="34" charset="0"/>
                        </a:rPr>
                        <a:t>216.473</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3483186325"/>
                  </a:ext>
                </a:extLst>
              </a:tr>
              <a:tr h="246220">
                <a:tc>
                  <a:txBody>
                    <a:bodyPr/>
                    <a:lstStyle/>
                    <a:p>
                      <a:pPr algn="ctr" rtl="0" fontAlgn="ctr"/>
                      <a:r>
                        <a:rPr lang="es-CO" sz="90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67.659.347,8</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14.454</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57.656.506,5</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161.097</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36.455.216,4</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25.488</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33.293.749,6</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5.374</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43.674.970,8</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11.151</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238.739.791,1</a:t>
                      </a: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217.564</a:t>
                      </a:r>
                    </a:p>
                  </a:txBody>
                  <a:tcPr marL="0" marR="0" marT="0" marB="0" anchor="ctr">
                    <a:lnL>
                      <a:noFill/>
                    </a:lnL>
                    <a:lnR>
                      <a:noFill/>
                    </a:lnR>
                    <a:lnT>
                      <a:noFill/>
                    </a:lnT>
                    <a:lnB>
                      <a:noFill/>
                    </a:lnB>
                    <a:noFill/>
                  </a:tcPr>
                </a:tc>
                <a:extLst>
                  <a:ext uri="{0D108BD9-81ED-4DB2-BD59-A6C34878D82A}">
                    <a16:rowId xmlns:a16="http://schemas.microsoft.com/office/drawing/2014/main" val="1099522205"/>
                  </a:ext>
                </a:extLst>
              </a:tr>
              <a:tr h="246220">
                <a:tc>
                  <a:txBody>
                    <a:bodyPr/>
                    <a:lstStyle/>
                    <a:p>
                      <a:pPr algn="ctr" rtl="0" fontAlgn="ctr"/>
                      <a:r>
                        <a:rPr lang="es-CO" sz="900" b="0" i="0" u="none" strike="noStrike">
                          <a:solidFill>
                            <a:srgbClr val="002060"/>
                          </a:solidFill>
                          <a:effectLs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latin typeface="Calibri" panose="020F0502020204030204" pitchFamily="34" charset="0"/>
                        </a:rPr>
                        <a:t>58.699.539,9</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latin typeface="Calibri" panose="020F0502020204030204" pitchFamily="34" charset="0"/>
                        </a:rPr>
                        <a:t>12.946</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latin typeface="Calibri" panose="020F0502020204030204" pitchFamily="34" charset="0"/>
                        </a:rPr>
                        <a:t>62.294.977,7</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latin typeface="Calibri" panose="020F0502020204030204" pitchFamily="34" charset="0"/>
                        </a:rPr>
                        <a:t>173.370</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latin typeface="Calibri" panose="020F0502020204030204" pitchFamily="34" charset="0"/>
                        </a:rPr>
                        <a:t>40.586.329,6</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latin typeface="Calibri" panose="020F0502020204030204" pitchFamily="34" charset="0"/>
                        </a:rPr>
                        <a:t>26.869</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latin typeface="Calibri" panose="020F0502020204030204" pitchFamily="34" charset="0"/>
                        </a:rPr>
                        <a:t>33.501.160,8</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latin typeface="Calibri" panose="020F0502020204030204" pitchFamily="34" charset="0"/>
                        </a:rPr>
                        <a:t>5.366</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latin typeface="Calibri" panose="020F0502020204030204" pitchFamily="34" charset="0"/>
                        </a:rPr>
                        <a:t>42.646.033,1</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latin typeface="Calibri" panose="020F0502020204030204" pitchFamily="34" charset="0"/>
                        </a:rPr>
                        <a:t>25.223</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1" i="0" u="none" strike="noStrike" dirty="0">
                          <a:solidFill>
                            <a:srgbClr val="002060"/>
                          </a:solidFill>
                          <a:effectLs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900" b="1" i="0" u="none" strike="noStrike" dirty="0">
                          <a:solidFill>
                            <a:srgbClr val="002060"/>
                          </a:solidFill>
                          <a:effectLst/>
                          <a:latin typeface="Calibri" panose="020F0502020204030204" pitchFamily="34" charset="0"/>
                        </a:rPr>
                        <a:t>237.728.041,1</a:t>
                      </a:r>
                    </a:p>
                  </a:txBody>
                  <a:tcPr marL="0" marR="0" marT="0" marB="0" anchor="ctr">
                    <a:lnL>
                      <a:noFill/>
                    </a:lnL>
                    <a:lnR>
                      <a:noFill/>
                    </a:lnR>
                    <a:lnT>
                      <a:noFill/>
                    </a:lnT>
                    <a:lnB>
                      <a:noFill/>
                    </a:lnB>
                    <a:solidFill>
                      <a:srgbClr val="EBF1E9"/>
                    </a:solidFill>
                  </a:tcPr>
                </a:tc>
                <a:tc>
                  <a:txBody>
                    <a:bodyPr/>
                    <a:lstStyle/>
                    <a:p>
                      <a:pPr algn="ctr" rtl="0" fontAlgn="ctr"/>
                      <a:r>
                        <a:rPr lang="es-CO" sz="900" b="1" i="0" u="none" strike="noStrike">
                          <a:solidFill>
                            <a:srgbClr val="002060"/>
                          </a:solidFill>
                          <a:effectLst/>
                          <a:latin typeface="Calibri" panose="020F0502020204030204" pitchFamily="34" charset="0"/>
                        </a:rPr>
                        <a:t>243.774</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43592880"/>
                  </a:ext>
                </a:extLst>
              </a:tr>
              <a:tr h="246220">
                <a:tc>
                  <a:txBody>
                    <a:bodyPr/>
                    <a:lstStyle/>
                    <a:p>
                      <a:pPr algn="ctr" rtl="0" fontAlgn="ctr"/>
                      <a:r>
                        <a:rPr lang="es-CO" sz="90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00" b="0" i="0" u="none" strike="noStrike">
                          <a:solidFill>
                            <a:srgbClr val="002060"/>
                          </a:solidFill>
                          <a:effectLst/>
                          <a:latin typeface="Calibri" panose="020F0502020204030204" pitchFamily="34" charset="0"/>
                        </a:rPr>
                        <a:t>63.370.517,8</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00" b="0" i="0" u="none" strike="noStrike">
                          <a:solidFill>
                            <a:srgbClr val="002060"/>
                          </a:solidFill>
                          <a:effectLst/>
                          <a:latin typeface="Calibri" panose="020F0502020204030204" pitchFamily="34" charset="0"/>
                        </a:rPr>
                        <a:t>14.167</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00" b="0" i="0" u="none" strike="noStrike">
                          <a:solidFill>
                            <a:srgbClr val="002060"/>
                          </a:solidFill>
                          <a:effectLst/>
                          <a:latin typeface="Calibri" panose="020F0502020204030204" pitchFamily="34" charset="0"/>
                        </a:rPr>
                        <a:t>67.431.357,1</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00" b="0" i="0" u="none" strike="noStrike">
                          <a:solidFill>
                            <a:srgbClr val="002060"/>
                          </a:solidFill>
                          <a:effectLst/>
                          <a:latin typeface="Calibri" panose="020F0502020204030204" pitchFamily="34" charset="0"/>
                        </a:rPr>
                        <a:t>190.231</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00" b="0" i="0" u="none" strike="noStrike">
                          <a:solidFill>
                            <a:srgbClr val="002060"/>
                          </a:solidFill>
                          <a:effectLst/>
                          <a:latin typeface="Calibri" panose="020F0502020204030204" pitchFamily="34" charset="0"/>
                        </a:rPr>
                        <a:t>41.912.943,4</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00" b="0" i="0" u="none" strike="noStrike">
                          <a:solidFill>
                            <a:srgbClr val="002060"/>
                          </a:solidFill>
                          <a:effectLst/>
                          <a:latin typeface="Calibri" panose="020F0502020204030204" pitchFamily="34" charset="0"/>
                        </a:rPr>
                        <a:t>27.917</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00" b="0" i="0" u="none" strike="noStrike">
                          <a:solidFill>
                            <a:srgbClr val="002060"/>
                          </a:solidFill>
                          <a:effectLst/>
                          <a:latin typeface="Calibri" panose="020F0502020204030204" pitchFamily="34" charset="0"/>
                        </a:rPr>
                        <a:t>33.397.011,1</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00" b="0" i="0" u="none" strike="noStrike">
                          <a:solidFill>
                            <a:srgbClr val="002060"/>
                          </a:solidFill>
                          <a:effectLst/>
                          <a:latin typeface="Calibri" panose="020F0502020204030204" pitchFamily="34" charset="0"/>
                        </a:rPr>
                        <a:t>5.364</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00" b="0" i="0" u="none" strike="noStrike">
                          <a:solidFill>
                            <a:srgbClr val="002060"/>
                          </a:solidFill>
                          <a:effectLst/>
                          <a:latin typeface="Calibri" panose="020F0502020204030204" pitchFamily="34" charset="0"/>
                        </a:rPr>
                        <a:t>46.337.620,8</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00" b="0" i="0" u="none" strike="noStrike">
                          <a:solidFill>
                            <a:srgbClr val="002060"/>
                          </a:solidFill>
                          <a:effectLst/>
                          <a:latin typeface="Calibri" panose="020F0502020204030204" pitchFamily="34" charset="0"/>
                        </a:rPr>
                        <a:t>51.211</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dirty="0">
                          <a:solidFill>
                            <a:srgbClr val="002060"/>
                          </a:solidFill>
                          <a:effectLst/>
                          <a:latin typeface="Calibri" panose="020F0502020204030204" pitchFamily="34" charset="0"/>
                        </a:rPr>
                        <a:t>252.449.450,3</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dirty="0">
                          <a:solidFill>
                            <a:srgbClr val="002060"/>
                          </a:solidFill>
                          <a:effectLst/>
                          <a:latin typeface="Calibri" panose="020F0502020204030204" pitchFamily="34" charset="0"/>
                        </a:rPr>
                        <a:t>288.890</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607670357"/>
                  </a:ext>
                </a:extLst>
              </a:tr>
              <a:tr h="246220">
                <a:tc>
                  <a:txBody>
                    <a:bodyPr/>
                    <a:lstStyle/>
                    <a:p>
                      <a:pPr algn="ctr" rtl="0" fontAlgn="ctr"/>
                      <a:r>
                        <a:rPr lang="es-CO" sz="900" b="1" i="0" u="none" strike="noStrike">
                          <a:solidFill>
                            <a:srgbClr val="002060"/>
                          </a:solidFill>
                          <a:effectLst/>
                          <a:latin typeface="Calibri" panose="020F0502020204030204" pitchFamily="34" charset="0"/>
                        </a:rPr>
                        <a:t>TOTAL</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900" b="1" i="0" u="none" strike="noStrike">
                          <a:solidFill>
                            <a:srgbClr val="002060"/>
                          </a:solidFill>
                          <a:effectLst/>
                          <a:latin typeface="Calibri" panose="020F0502020204030204" pitchFamily="34" charset="0"/>
                        </a:rPr>
                        <a:t>707.859.101,1</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900" b="1" i="0" u="none" strike="noStrike">
                          <a:solidFill>
                            <a:srgbClr val="002060"/>
                          </a:solidFill>
                          <a:effectLst/>
                          <a:latin typeface="Calibri" panose="020F0502020204030204" pitchFamily="34" charset="0"/>
                        </a:rPr>
                        <a:t>159.525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9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TOTAL</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900" b="1" i="0" u="none" strike="noStrike">
                          <a:solidFill>
                            <a:srgbClr val="002060"/>
                          </a:solidFill>
                          <a:effectLst/>
                          <a:latin typeface="Calibri" panose="020F0502020204030204" pitchFamily="34" charset="0"/>
                        </a:rPr>
                        <a:t>749.911.918,6</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900" b="1" i="0" u="none" strike="noStrike">
                          <a:solidFill>
                            <a:srgbClr val="002060"/>
                          </a:solidFill>
                          <a:effectLst/>
                          <a:latin typeface="Calibri" panose="020F0502020204030204" pitchFamily="34" charset="0"/>
                        </a:rPr>
                        <a:t>1.452.580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9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TOTAL</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900" b="1" i="0" u="none" strike="noStrike">
                          <a:solidFill>
                            <a:srgbClr val="002060"/>
                          </a:solidFill>
                          <a:effectLst/>
                          <a:latin typeface="Calibri" panose="020F0502020204030204" pitchFamily="34" charset="0"/>
                        </a:rPr>
                        <a:t>438.154.495,7</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900" b="1" i="0" u="none" strike="noStrike">
                          <a:solidFill>
                            <a:srgbClr val="002060"/>
                          </a:solidFill>
                          <a:effectLst/>
                          <a:latin typeface="Calibri" panose="020F0502020204030204" pitchFamily="34" charset="0"/>
                        </a:rPr>
                        <a:t>300.364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9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TOTAL</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900" b="1" i="0" u="none" strike="noStrike">
                          <a:solidFill>
                            <a:srgbClr val="002060"/>
                          </a:solidFill>
                          <a:effectLst/>
                          <a:latin typeface="Calibri" panose="020F0502020204030204" pitchFamily="34" charset="0"/>
                        </a:rPr>
                        <a:t>424.283.715,3</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900" b="1" i="0" u="none" strike="noStrike">
                          <a:solidFill>
                            <a:srgbClr val="002060"/>
                          </a:solidFill>
                          <a:effectLst/>
                          <a:latin typeface="Calibri" panose="020F0502020204030204" pitchFamily="34" charset="0"/>
                        </a:rPr>
                        <a:t>65.252</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9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TOTAL</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900" b="1" i="0" u="none" strike="noStrike">
                          <a:solidFill>
                            <a:srgbClr val="002060"/>
                          </a:solidFill>
                          <a:effectLst/>
                          <a:latin typeface="Calibri" panose="020F0502020204030204" pitchFamily="34" charset="0"/>
                        </a:rPr>
                        <a:t>460.856.275,3</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900" b="1" i="0" u="none" strike="noStrike">
                          <a:solidFill>
                            <a:srgbClr val="002060"/>
                          </a:solidFill>
                          <a:effectLst/>
                          <a:latin typeface="Calibri" panose="020F0502020204030204" pitchFamily="34" charset="0"/>
                        </a:rPr>
                        <a:t>169.910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9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TOTAL</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900" b="1" i="0" u="none" strike="noStrike">
                          <a:solidFill>
                            <a:srgbClr val="002060"/>
                          </a:solidFill>
                          <a:effectLst/>
                          <a:latin typeface="Calibri" panose="020F0502020204030204" pitchFamily="34" charset="0"/>
                        </a:rPr>
                        <a:t>2.781.065.505,9</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900" b="1" i="0" u="none" strike="noStrike" dirty="0">
                          <a:solidFill>
                            <a:srgbClr val="002060"/>
                          </a:solidFill>
                          <a:effectLst/>
                          <a:latin typeface="Calibri" panose="020F0502020204030204" pitchFamily="34" charset="0"/>
                        </a:rPr>
                        <a:t>2.147.631</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extLst>
                  <a:ext uri="{0D108BD9-81ED-4DB2-BD59-A6C34878D82A}">
                    <a16:rowId xmlns:a16="http://schemas.microsoft.com/office/drawing/2014/main" val="2791168589"/>
                  </a:ext>
                </a:extLst>
              </a:tr>
            </a:tbl>
          </a:graphicData>
        </a:graphic>
      </p:graphicFrame>
    </p:spTree>
    <p:extLst>
      <p:ext uri="{BB962C8B-B14F-4D97-AF65-F5344CB8AC3E}">
        <p14:creationId xmlns:p14="http://schemas.microsoft.com/office/powerpoint/2010/main" val="4265816630"/>
      </p:ext>
    </p:extLst>
  </p:cSld>
  <p:clrMapOvr>
    <a:masterClrMapping/>
  </p:clrMapOvr>
</p:sld>
</file>

<file path=ppt/slides/slide1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1858" name="Imagen 13">
            <a:extLst>
              <a:ext uri="{FF2B5EF4-FFF2-40B4-BE49-F238E27FC236}">
                <a16:creationId xmlns:a16="http://schemas.microsoft.com/office/drawing/2014/main" id="{D003695D-EF5D-4EBA-85A4-701B53692AA7}"/>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63575" y="158750"/>
            <a:ext cx="1244600" cy="1157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 name="CuadroTexto 25">
            <a:extLst>
              <a:ext uri="{FF2B5EF4-FFF2-40B4-BE49-F238E27FC236}">
                <a16:creationId xmlns:a16="http://schemas.microsoft.com/office/drawing/2014/main" id="{82C6581C-B3B6-4D1B-BE5D-1C8FF86EB86C}"/>
              </a:ext>
            </a:extLst>
          </p:cNvPr>
          <p:cNvSpPr txBox="1"/>
          <p:nvPr/>
        </p:nvSpPr>
        <p:spPr>
          <a:xfrm>
            <a:off x="1779588" y="179388"/>
            <a:ext cx="9880600" cy="893762"/>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Comités De Conciliación De Cuentas Ciudad Limpia a Noviembre 2024</a:t>
            </a:r>
          </a:p>
        </p:txBody>
      </p:sp>
      <p:cxnSp>
        <p:nvCxnSpPr>
          <p:cNvPr id="27" name="Conector recto 26">
            <a:extLst>
              <a:ext uri="{FF2B5EF4-FFF2-40B4-BE49-F238E27FC236}">
                <a16:creationId xmlns:a16="http://schemas.microsoft.com/office/drawing/2014/main" id="{0CFC7851-DEE2-407C-9041-6E5DC7A889D9}"/>
              </a:ext>
            </a:extLst>
          </p:cNvPr>
          <p:cNvCxnSpPr>
            <a:cxnSpLocks/>
          </p:cNvCxnSpPr>
          <p:nvPr/>
        </p:nvCxnSpPr>
        <p:spPr>
          <a:xfrm>
            <a:off x="88900" y="1084263"/>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21861" name="Imagen 27">
            <a:extLst>
              <a:ext uri="{FF2B5EF4-FFF2-40B4-BE49-F238E27FC236}">
                <a16:creationId xmlns:a16="http://schemas.microsoft.com/office/drawing/2014/main" id="{A4365FBD-5689-42A5-97A2-E9E5E53705F6}"/>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531813" y="98425"/>
            <a:ext cx="965200" cy="898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CuadroTexto 4">
            <a:extLst>
              <a:ext uri="{FF2B5EF4-FFF2-40B4-BE49-F238E27FC236}">
                <a16:creationId xmlns:a16="http://schemas.microsoft.com/office/drawing/2014/main" id="{B6C5797A-CA15-4516-A357-6771A4EE700B}"/>
              </a:ext>
            </a:extLst>
          </p:cNvPr>
          <p:cNvSpPr txBox="1">
            <a:spLocks noChangeArrowheads="1"/>
          </p:cNvSpPr>
          <p:nvPr/>
        </p:nvSpPr>
        <p:spPr bwMode="auto">
          <a:xfrm>
            <a:off x="-269875" y="6531769"/>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a:t>
            </a:r>
          </a:p>
        </p:txBody>
      </p:sp>
      <p:grpSp>
        <p:nvGrpSpPr>
          <p:cNvPr id="9" name="Grupo 8">
            <a:extLst>
              <a:ext uri="{FF2B5EF4-FFF2-40B4-BE49-F238E27FC236}">
                <a16:creationId xmlns:a16="http://schemas.microsoft.com/office/drawing/2014/main" id="{5D4B9F62-379F-4CF6-9D8A-EE4D61434185}"/>
              </a:ext>
            </a:extLst>
          </p:cNvPr>
          <p:cNvGrpSpPr/>
          <p:nvPr/>
        </p:nvGrpSpPr>
        <p:grpSpPr>
          <a:xfrm>
            <a:off x="10014850" y="2818963"/>
            <a:ext cx="1077459" cy="989053"/>
            <a:chOff x="10562619" y="1423954"/>
            <a:chExt cx="1280250" cy="1299632"/>
          </a:xfrm>
        </p:grpSpPr>
        <p:pic>
          <p:nvPicPr>
            <p:cNvPr id="10" name="Picture 2">
              <a:extLst>
                <a:ext uri="{FF2B5EF4-FFF2-40B4-BE49-F238E27FC236}">
                  <a16:creationId xmlns:a16="http://schemas.microsoft.com/office/drawing/2014/main" id="{6B979723-BCDC-4F15-B483-D7CA8567C57E}"/>
                </a:ext>
              </a:extLst>
            </p:cNvPr>
            <p:cNvPicPr>
              <a:picLocks noChangeAspect="1" noChangeArrowheads="1"/>
            </p:cNvPicPr>
            <p:nvPr/>
          </p:nvPicPr>
          <p:blipFill rotWithShape="1">
            <a:blip r:embed="rId5" cstate="email">
              <a:extLst>
                <a:ext uri="{28A0092B-C50C-407E-A947-70E740481C1C}">
                  <a14:useLocalDpi xmlns:a14="http://schemas.microsoft.com/office/drawing/2010/main"/>
                </a:ext>
              </a:extLst>
            </a:blip>
            <a:srcRect/>
            <a:stretch/>
          </p:blipFill>
          <p:spPr bwMode="auto">
            <a:xfrm>
              <a:off x="10627933" y="203488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 name="Picture 2">
              <a:extLst>
                <a:ext uri="{FF2B5EF4-FFF2-40B4-BE49-F238E27FC236}">
                  <a16:creationId xmlns:a16="http://schemas.microsoft.com/office/drawing/2014/main" id="{43F10E81-2FDC-4CB3-B96A-23C8B84B13A4}"/>
                </a:ext>
              </a:extLst>
            </p:cNvPr>
            <p:cNvPicPr>
              <a:picLocks noChangeAspect="1" noChangeArrowheads="1"/>
            </p:cNvPicPr>
            <p:nvPr/>
          </p:nvPicPr>
          <p:blipFill rotWithShape="1">
            <a:blip r:embed="rId6" cstate="email">
              <a:extLst>
                <a:ext uri="{28A0092B-C50C-407E-A947-70E740481C1C}">
                  <a14:useLocalDpi xmlns:a14="http://schemas.microsoft.com/office/drawing/2010/main"/>
                </a:ext>
              </a:extLst>
            </a:blip>
            <a:srcRect/>
            <a:stretch/>
          </p:blipFill>
          <p:spPr bwMode="auto">
            <a:xfrm>
              <a:off x="10562619" y="142395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aphicFrame>
        <p:nvGraphicFramePr>
          <p:cNvPr id="3" name="Tabla 2">
            <a:extLst>
              <a:ext uri="{FF2B5EF4-FFF2-40B4-BE49-F238E27FC236}">
                <a16:creationId xmlns:a16="http://schemas.microsoft.com/office/drawing/2014/main" id="{253E1031-B590-9AB5-A62C-E8EEE7E11BC2}"/>
              </a:ext>
            </a:extLst>
          </p:cNvPr>
          <p:cNvGraphicFramePr>
            <a:graphicFrameLocks noGrp="1"/>
          </p:cNvGraphicFramePr>
          <p:nvPr/>
        </p:nvGraphicFramePr>
        <p:xfrm>
          <a:off x="2482850" y="1168845"/>
          <a:ext cx="5866879" cy="5345980"/>
        </p:xfrm>
        <a:graphic>
          <a:graphicData uri="http://schemas.openxmlformats.org/drawingml/2006/table">
            <a:tbl>
              <a:tblPr/>
              <a:tblGrid>
                <a:gridCol w="1770401">
                  <a:extLst>
                    <a:ext uri="{9D8B030D-6E8A-4147-A177-3AD203B41FA5}">
                      <a16:colId xmlns:a16="http://schemas.microsoft.com/office/drawing/2014/main" val="1610790081"/>
                    </a:ext>
                  </a:extLst>
                </a:gridCol>
                <a:gridCol w="775358">
                  <a:extLst>
                    <a:ext uri="{9D8B030D-6E8A-4147-A177-3AD203B41FA5}">
                      <a16:colId xmlns:a16="http://schemas.microsoft.com/office/drawing/2014/main" val="1319086077"/>
                    </a:ext>
                  </a:extLst>
                </a:gridCol>
                <a:gridCol w="917508">
                  <a:extLst>
                    <a:ext uri="{9D8B030D-6E8A-4147-A177-3AD203B41FA5}">
                      <a16:colId xmlns:a16="http://schemas.microsoft.com/office/drawing/2014/main" val="3990283306"/>
                    </a:ext>
                  </a:extLst>
                </a:gridCol>
                <a:gridCol w="1201806">
                  <a:extLst>
                    <a:ext uri="{9D8B030D-6E8A-4147-A177-3AD203B41FA5}">
                      <a16:colId xmlns:a16="http://schemas.microsoft.com/office/drawing/2014/main" val="3128030594"/>
                    </a:ext>
                  </a:extLst>
                </a:gridCol>
                <a:gridCol w="1201806">
                  <a:extLst>
                    <a:ext uri="{9D8B030D-6E8A-4147-A177-3AD203B41FA5}">
                      <a16:colId xmlns:a16="http://schemas.microsoft.com/office/drawing/2014/main" val="2651768773"/>
                    </a:ext>
                  </a:extLst>
                </a:gridCol>
              </a:tblGrid>
              <a:tr h="151825">
                <a:tc gridSpan="5">
                  <a:txBody>
                    <a:bodyPr/>
                    <a:lstStyle/>
                    <a:p>
                      <a:pPr algn="ctr" rtl="0" fontAlgn="ctr"/>
                      <a:r>
                        <a:rPr lang="es-CO" sz="1000" b="1" i="0" u="none" strike="noStrike" dirty="0">
                          <a:solidFill>
                            <a:srgbClr val="203864"/>
                          </a:solidFill>
                          <a:effectLst/>
                          <a:latin typeface="Calibri" panose="020F0502020204030204" pitchFamily="34" charset="0"/>
                        </a:rPr>
                        <a:t>COMITÉ DE CONCILIACIÓN DE CUENTAS</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a:noFill/>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3073951224"/>
                  </a:ext>
                </a:extLst>
              </a:tr>
              <a:tr h="151825">
                <a:tc gridSpan="5">
                  <a:txBody>
                    <a:bodyPr/>
                    <a:lstStyle/>
                    <a:p>
                      <a:pPr algn="ctr" rtl="0" fontAlgn="ctr"/>
                      <a:r>
                        <a:rPr lang="es-MX" sz="1000" b="1" i="0" u="none" strike="noStrike" dirty="0">
                          <a:solidFill>
                            <a:srgbClr val="203864"/>
                          </a:solidFill>
                          <a:effectLst/>
                          <a:latin typeface="Calibri" panose="020F0502020204030204" pitchFamily="34" charset="0"/>
                        </a:rPr>
                        <a:t>AL 30 DE NOVIEMBRE DE 2024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a:noFill/>
                    </a:lnT>
                    <a:lnB>
                      <a:noFill/>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68208886"/>
                  </a:ext>
                </a:extLst>
              </a:tr>
              <a:tr h="151825">
                <a:tc gridSpan="5">
                  <a:txBody>
                    <a:bodyPr/>
                    <a:lstStyle/>
                    <a:p>
                      <a:pPr algn="ctr" rtl="0" fontAlgn="ctr"/>
                      <a:r>
                        <a:rPr lang="es-CO" sz="1000" b="1" i="0" u="none" strike="noStrike" dirty="0">
                          <a:solidFill>
                            <a:srgbClr val="203864"/>
                          </a:solidFill>
                          <a:effectLst/>
                          <a:latin typeface="Calibri" panose="020F0502020204030204" pitchFamily="34" charset="0"/>
                        </a:rPr>
                        <a:t>REMUNERACIÓN DE LA ACTIVIDAD DE APROVECHAMIENTO</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a:noFill/>
                    </a:lnT>
                    <a:lnB w="12700" cap="flat" cmpd="sng" algn="ctr">
                      <a:solidFill>
                        <a:srgbClr val="C6E0B4"/>
                      </a:solidFill>
                      <a:prstDash val="solid"/>
                      <a:round/>
                      <a:headEnd type="none" w="med" len="med"/>
                      <a:tailEnd type="none" w="med" len="med"/>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2008281681"/>
                  </a:ext>
                </a:extLst>
              </a:tr>
              <a:tr h="303649">
                <a:tc>
                  <a:txBody>
                    <a:bodyPr/>
                    <a:lstStyle/>
                    <a:p>
                      <a:pPr algn="ctr" rtl="0" fontAlgn="ctr"/>
                      <a:r>
                        <a:rPr lang="es-CO" sz="900" b="1" i="0" u="none" strike="noStrike" dirty="0">
                          <a:solidFill>
                            <a:srgbClr val="203864"/>
                          </a:solidFill>
                          <a:effectLst/>
                          <a:latin typeface="Calibri" panose="020F0502020204030204" pitchFamily="34" charset="0"/>
                        </a:rPr>
                        <a:t>CONCESIONARIO</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dirty="0">
                          <a:solidFill>
                            <a:srgbClr val="203864"/>
                          </a:solidFill>
                          <a:effectLst/>
                          <a:latin typeface="Calibri" panose="020F0502020204030204" pitchFamily="34" charset="0"/>
                        </a:rPr>
                        <a:t>CONCEPTO</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dirty="0">
                          <a:solidFill>
                            <a:srgbClr val="203864"/>
                          </a:solidFill>
                          <a:effectLst/>
                          <a:latin typeface="Calibri" panose="020F0502020204030204" pitchFamily="34" charset="0"/>
                        </a:rPr>
                        <a:t>FECHA COMITÉ</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PERÍODO CONCILIACIÓN</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VALOR LIQUIDACIONES</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842384647"/>
                  </a:ext>
                </a:extLst>
              </a:tr>
              <a:tr h="151825">
                <a:tc rowSpan="29">
                  <a:txBody>
                    <a:bodyPr/>
                    <a:lstStyle/>
                    <a:p>
                      <a:pPr algn="ctr" rtl="0" fontAlgn="ctr"/>
                      <a:r>
                        <a:rPr lang="es-CO" sz="900" b="1" i="0" u="none" strike="noStrike" dirty="0">
                          <a:solidFill>
                            <a:srgbClr val="203864"/>
                          </a:solidFill>
                          <a:effectLst/>
                          <a:latin typeface="Calibri" panose="020F0502020204030204" pitchFamily="34" charset="0"/>
                        </a:rPr>
                        <a:t>CIUDAD LIMPIA BOGOTÁ S.A. E.S.P.</a:t>
                      </a:r>
                    </a:p>
                  </a:txBody>
                  <a:tcPr marL="0" marR="0" marT="0" marB="0" anchor="ctr">
                    <a:lnL w="6350" cap="flat" cmpd="sng" algn="ctr">
                      <a:solidFill>
                        <a:srgbClr val="92D050"/>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Comité N°30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17-dic-20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nov-20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$ 3.038.645.462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832754906"/>
                  </a:ext>
                </a:extLst>
              </a:tr>
              <a:tr h="151825">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N°31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22-ene-21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dic-20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$ 1.814.676.872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915494312"/>
                  </a:ext>
                </a:extLst>
              </a:tr>
              <a:tr h="15182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24-feb-21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ene-21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$ 3.223.009.767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372627661"/>
                  </a:ext>
                </a:extLst>
              </a:tr>
              <a:tr h="151825">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N°33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24-mar-21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feb-21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$ 1.730.235.329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2925248428"/>
                  </a:ext>
                </a:extLst>
              </a:tr>
              <a:tr h="15182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22-abr-21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mar-21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$ 4.768.020.039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2022939670"/>
                  </a:ext>
                </a:extLst>
              </a:tr>
              <a:tr h="15182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26-may-21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abr-21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$ 2.848.443.865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889337033"/>
                  </a:ext>
                </a:extLst>
              </a:tr>
              <a:tr h="15182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25-jun-21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may-21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$ 3.591.918.753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11556807"/>
                  </a:ext>
                </a:extLst>
              </a:tr>
              <a:tr h="15182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23-jul-21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jun-21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$ 3.411.483.258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1519146675"/>
                  </a:ext>
                </a:extLst>
              </a:tr>
              <a:tr h="15182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26-ago-21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jul-21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$ 3.639.876.079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778779688"/>
                  </a:ext>
                </a:extLst>
              </a:tr>
              <a:tr h="15182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24-sep-21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ago-21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$ 3.107.677.398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4100136004"/>
                  </a:ext>
                </a:extLst>
              </a:tr>
              <a:tr h="15182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25-oct-21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sep-21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$ 2.470.319.799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3362795619"/>
                  </a:ext>
                </a:extLst>
              </a:tr>
              <a:tr h="15182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24-nov-21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oct-21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$ 2.529.173.517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1980658422"/>
                  </a:ext>
                </a:extLst>
              </a:tr>
              <a:tr h="15182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22-dic-21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nov-21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$ 2.773.883.943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7994935"/>
                  </a:ext>
                </a:extLst>
              </a:tr>
              <a:tr h="15182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26-ene-22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dic-21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$ 2.977.919.106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2688718338"/>
                  </a:ext>
                </a:extLst>
              </a:tr>
              <a:tr h="15182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24-feb-22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ene-22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$ 3.141.917.251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269813800"/>
                  </a:ext>
                </a:extLst>
              </a:tr>
              <a:tr h="15182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25-mar-22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feb-22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$ 2.613.066.977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1872087811"/>
                  </a:ext>
                </a:extLst>
              </a:tr>
              <a:tr h="15182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26-abr-22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mar-22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$ 2.182.085.044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1046627929"/>
                  </a:ext>
                </a:extLst>
              </a:tr>
              <a:tr h="15182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26-may-22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abr-22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$ 2.382.296.996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2926618705"/>
                  </a:ext>
                </a:extLst>
              </a:tr>
              <a:tr h="15182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24-jun-22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may-22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$ 2.357.271.159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1977182098"/>
                  </a:ext>
                </a:extLst>
              </a:tr>
              <a:tr h="15182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26-jul-22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jun-22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$ 2.309.598.767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43522956"/>
                  </a:ext>
                </a:extLst>
              </a:tr>
              <a:tr h="15182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26-ago-22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jul-22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$ 3.386.573.416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3197347235"/>
                  </a:ext>
                </a:extLst>
              </a:tr>
              <a:tr h="15182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27-sep-22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ago-22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dirty="0">
                          <a:solidFill>
                            <a:srgbClr val="203864"/>
                          </a:solidFill>
                          <a:effectLst/>
                          <a:latin typeface="Calibri" panose="020F0502020204030204" pitchFamily="34" charset="0"/>
                        </a:rPr>
                        <a:t>$ 2.826.049.874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4122250720"/>
                  </a:ext>
                </a:extLst>
              </a:tr>
              <a:tr h="15182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26-oct-22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sep-22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dirty="0">
                          <a:solidFill>
                            <a:srgbClr val="203864"/>
                          </a:solidFill>
                          <a:effectLst/>
                          <a:latin typeface="Calibri" panose="020F0502020204030204" pitchFamily="34" charset="0"/>
                        </a:rPr>
                        <a:t>$ 1.991.981.443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354179398"/>
                  </a:ext>
                </a:extLst>
              </a:tr>
              <a:tr h="15182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25-nov-22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oct-22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dirty="0">
                          <a:solidFill>
                            <a:srgbClr val="203864"/>
                          </a:solidFill>
                          <a:effectLst/>
                          <a:latin typeface="Calibri" panose="020F0502020204030204" pitchFamily="34" charset="0"/>
                        </a:rPr>
                        <a:t>$ 1.932.366.467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397425780"/>
                  </a:ext>
                </a:extLst>
              </a:tr>
              <a:tr h="15479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22-dic-22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nov-22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dirty="0">
                          <a:solidFill>
                            <a:srgbClr val="203864"/>
                          </a:solidFill>
                          <a:effectLst/>
                          <a:latin typeface="Calibri" panose="020F0502020204030204" pitchFamily="34" charset="0"/>
                        </a:rPr>
                        <a:t>$ 1.992.527.525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3660329992"/>
                  </a:ext>
                </a:extLst>
              </a:tr>
              <a:tr h="15479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27-ene-23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dic-22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dirty="0">
                          <a:solidFill>
                            <a:srgbClr val="203864"/>
                          </a:solidFill>
                          <a:effectLst/>
                          <a:latin typeface="Calibri" panose="020F0502020204030204" pitchFamily="34" charset="0"/>
                        </a:rPr>
                        <a:t>$ 3.106.148.619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1977565116"/>
                  </a:ext>
                </a:extLst>
              </a:tr>
              <a:tr h="15479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24-feb-203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ene-23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dirty="0">
                          <a:solidFill>
                            <a:srgbClr val="203864"/>
                          </a:solidFill>
                          <a:effectLst/>
                          <a:latin typeface="Calibri" panose="020F0502020204030204" pitchFamily="34" charset="0"/>
                        </a:rPr>
                        <a:t>$ 3.235.205.036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1965082527"/>
                  </a:ext>
                </a:extLst>
              </a:tr>
              <a:tr h="15479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27-mar-23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feb-23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dirty="0">
                          <a:solidFill>
                            <a:srgbClr val="203864"/>
                          </a:solidFill>
                          <a:effectLst/>
                          <a:latin typeface="Calibri" panose="020F0502020204030204" pitchFamily="34" charset="0"/>
                        </a:rPr>
                        <a:t>$ 3.003.547.402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2664321213"/>
                  </a:ext>
                </a:extLst>
              </a:tr>
              <a:tr h="37723">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25-abr-23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mar-23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dirty="0">
                          <a:solidFill>
                            <a:srgbClr val="203864"/>
                          </a:solidFill>
                          <a:effectLst/>
                          <a:latin typeface="Calibri" panose="020F0502020204030204" pitchFamily="34" charset="0"/>
                        </a:rPr>
                        <a:t>$ 3.800.331.543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3192725512"/>
                  </a:ext>
                </a:extLst>
              </a:tr>
              <a:tr h="154796">
                <a:tc gridSpan="5">
                  <a:txBody>
                    <a:bodyPr/>
                    <a:lstStyle/>
                    <a:p>
                      <a:pPr algn="r" rtl="0" fontAlgn="ctr"/>
                      <a:r>
                        <a:rPr lang="es-CO" sz="1000" b="1" i="0" u="none" strike="noStrike" dirty="0">
                          <a:solidFill>
                            <a:srgbClr val="203864"/>
                          </a:solidFill>
                          <a:effectLst/>
                          <a:latin typeface="Calibri" panose="020F0502020204030204" pitchFamily="34" charset="0"/>
                        </a:rPr>
                        <a:t>(Continúa...)</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2631258765"/>
                  </a:ext>
                </a:extLst>
              </a:tr>
            </a:tbl>
          </a:graphicData>
        </a:graphic>
      </p:graphicFrame>
    </p:spTree>
  </p:cSld>
  <p:clrMapOvr>
    <a:masterClrMapping/>
  </p:clrMapOvr>
</p:sld>
</file>

<file path=ppt/slides/slide1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1858" name="Imagen 13">
            <a:extLst>
              <a:ext uri="{FF2B5EF4-FFF2-40B4-BE49-F238E27FC236}">
                <a16:creationId xmlns:a16="http://schemas.microsoft.com/office/drawing/2014/main" id="{D003695D-EF5D-4EBA-85A4-701B53692AA7}"/>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63575" y="158750"/>
            <a:ext cx="1244600" cy="1157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 name="CuadroTexto 25">
            <a:extLst>
              <a:ext uri="{FF2B5EF4-FFF2-40B4-BE49-F238E27FC236}">
                <a16:creationId xmlns:a16="http://schemas.microsoft.com/office/drawing/2014/main" id="{82C6581C-B3B6-4D1B-BE5D-1C8FF86EB86C}"/>
              </a:ext>
            </a:extLst>
          </p:cNvPr>
          <p:cNvSpPr txBox="1"/>
          <p:nvPr/>
        </p:nvSpPr>
        <p:spPr>
          <a:xfrm>
            <a:off x="1779588" y="179388"/>
            <a:ext cx="9880600" cy="893762"/>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Comités De Conciliación De Cuentas Ciudad Limpia a Noviembre 2024</a:t>
            </a:r>
          </a:p>
        </p:txBody>
      </p:sp>
      <p:cxnSp>
        <p:nvCxnSpPr>
          <p:cNvPr id="27" name="Conector recto 26">
            <a:extLst>
              <a:ext uri="{FF2B5EF4-FFF2-40B4-BE49-F238E27FC236}">
                <a16:creationId xmlns:a16="http://schemas.microsoft.com/office/drawing/2014/main" id="{0CFC7851-DEE2-407C-9041-6E5DC7A889D9}"/>
              </a:ext>
            </a:extLst>
          </p:cNvPr>
          <p:cNvCxnSpPr>
            <a:cxnSpLocks/>
          </p:cNvCxnSpPr>
          <p:nvPr/>
        </p:nvCxnSpPr>
        <p:spPr>
          <a:xfrm>
            <a:off x="88900" y="1084263"/>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21861" name="Imagen 27">
            <a:extLst>
              <a:ext uri="{FF2B5EF4-FFF2-40B4-BE49-F238E27FC236}">
                <a16:creationId xmlns:a16="http://schemas.microsoft.com/office/drawing/2014/main" id="{A4365FBD-5689-42A5-97A2-E9E5E53705F6}"/>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531813" y="98425"/>
            <a:ext cx="965200" cy="898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CuadroTexto 4">
            <a:extLst>
              <a:ext uri="{FF2B5EF4-FFF2-40B4-BE49-F238E27FC236}">
                <a16:creationId xmlns:a16="http://schemas.microsoft.com/office/drawing/2014/main" id="{B6C5797A-CA15-4516-A357-6771A4EE700B}"/>
              </a:ext>
            </a:extLst>
          </p:cNvPr>
          <p:cNvSpPr txBox="1">
            <a:spLocks noChangeArrowheads="1"/>
          </p:cNvSpPr>
          <p:nvPr/>
        </p:nvSpPr>
        <p:spPr bwMode="auto">
          <a:xfrm>
            <a:off x="-269875" y="6531769"/>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a:t>
            </a:r>
          </a:p>
        </p:txBody>
      </p:sp>
      <p:grpSp>
        <p:nvGrpSpPr>
          <p:cNvPr id="9" name="Grupo 8">
            <a:extLst>
              <a:ext uri="{FF2B5EF4-FFF2-40B4-BE49-F238E27FC236}">
                <a16:creationId xmlns:a16="http://schemas.microsoft.com/office/drawing/2014/main" id="{5D4B9F62-379F-4CF6-9D8A-EE4D61434185}"/>
              </a:ext>
            </a:extLst>
          </p:cNvPr>
          <p:cNvGrpSpPr/>
          <p:nvPr/>
        </p:nvGrpSpPr>
        <p:grpSpPr>
          <a:xfrm>
            <a:off x="10014850" y="2818963"/>
            <a:ext cx="1077459" cy="989053"/>
            <a:chOff x="10562619" y="1423954"/>
            <a:chExt cx="1280250" cy="1299632"/>
          </a:xfrm>
        </p:grpSpPr>
        <p:pic>
          <p:nvPicPr>
            <p:cNvPr id="10" name="Picture 2">
              <a:extLst>
                <a:ext uri="{FF2B5EF4-FFF2-40B4-BE49-F238E27FC236}">
                  <a16:creationId xmlns:a16="http://schemas.microsoft.com/office/drawing/2014/main" id="{6B979723-BCDC-4F15-B483-D7CA8567C57E}"/>
                </a:ext>
              </a:extLst>
            </p:cNvPr>
            <p:cNvPicPr>
              <a:picLocks noChangeAspect="1" noChangeArrowheads="1"/>
            </p:cNvPicPr>
            <p:nvPr/>
          </p:nvPicPr>
          <p:blipFill rotWithShape="1">
            <a:blip r:embed="rId5" cstate="email">
              <a:extLst>
                <a:ext uri="{28A0092B-C50C-407E-A947-70E740481C1C}">
                  <a14:useLocalDpi xmlns:a14="http://schemas.microsoft.com/office/drawing/2010/main"/>
                </a:ext>
              </a:extLst>
            </a:blip>
            <a:srcRect/>
            <a:stretch/>
          </p:blipFill>
          <p:spPr bwMode="auto">
            <a:xfrm>
              <a:off x="10627933" y="203488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 name="Picture 2">
              <a:extLst>
                <a:ext uri="{FF2B5EF4-FFF2-40B4-BE49-F238E27FC236}">
                  <a16:creationId xmlns:a16="http://schemas.microsoft.com/office/drawing/2014/main" id="{43F10E81-2FDC-4CB3-B96A-23C8B84B13A4}"/>
                </a:ext>
              </a:extLst>
            </p:cNvPr>
            <p:cNvPicPr>
              <a:picLocks noChangeAspect="1" noChangeArrowheads="1"/>
            </p:cNvPicPr>
            <p:nvPr/>
          </p:nvPicPr>
          <p:blipFill rotWithShape="1">
            <a:blip r:embed="rId6" cstate="email">
              <a:extLst>
                <a:ext uri="{28A0092B-C50C-407E-A947-70E740481C1C}">
                  <a14:useLocalDpi xmlns:a14="http://schemas.microsoft.com/office/drawing/2010/main"/>
                </a:ext>
              </a:extLst>
            </a:blip>
            <a:srcRect/>
            <a:stretch/>
          </p:blipFill>
          <p:spPr bwMode="auto">
            <a:xfrm>
              <a:off x="10562619" y="142395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aphicFrame>
        <p:nvGraphicFramePr>
          <p:cNvPr id="3" name="Tabla 2">
            <a:extLst>
              <a:ext uri="{FF2B5EF4-FFF2-40B4-BE49-F238E27FC236}">
                <a16:creationId xmlns:a16="http://schemas.microsoft.com/office/drawing/2014/main" id="{7824DD61-E893-5269-A3E6-FE1D3D2C394D}"/>
              </a:ext>
            </a:extLst>
          </p:cNvPr>
          <p:cNvGraphicFramePr>
            <a:graphicFrameLocks noGrp="1"/>
          </p:cNvGraphicFramePr>
          <p:nvPr/>
        </p:nvGraphicFramePr>
        <p:xfrm>
          <a:off x="2457931" y="1621232"/>
          <a:ext cx="5404199" cy="4352828"/>
        </p:xfrm>
        <a:graphic>
          <a:graphicData uri="http://schemas.openxmlformats.org/drawingml/2006/table">
            <a:tbl>
              <a:tblPr/>
              <a:tblGrid>
                <a:gridCol w="1595637">
                  <a:extLst>
                    <a:ext uri="{9D8B030D-6E8A-4147-A177-3AD203B41FA5}">
                      <a16:colId xmlns:a16="http://schemas.microsoft.com/office/drawing/2014/main" val="140643694"/>
                    </a:ext>
                  </a:extLst>
                </a:gridCol>
                <a:gridCol w="815289">
                  <a:extLst>
                    <a:ext uri="{9D8B030D-6E8A-4147-A177-3AD203B41FA5}">
                      <a16:colId xmlns:a16="http://schemas.microsoft.com/office/drawing/2014/main" val="648799932"/>
                    </a:ext>
                  </a:extLst>
                </a:gridCol>
                <a:gridCol w="826935">
                  <a:extLst>
                    <a:ext uri="{9D8B030D-6E8A-4147-A177-3AD203B41FA5}">
                      <a16:colId xmlns:a16="http://schemas.microsoft.com/office/drawing/2014/main" val="3781578060"/>
                    </a:ext>
                  </a:extLst>
                </a:gridCol>
                <a:gridCol w="1083169">
                  <a:extLst>
                    <a:ext uri="{9D8B030D-6E8A-4147-A177-3AD203B41FA5}">
                      <a16:colId xmlns:a16="http://schemas.microsoft.com/office/drawing/2014/main" val="2216761983"/>
                    </a:ext>
                  </a:extLst>
                </a:gridCol>
                <a:gridCol w="1083169">
                  <a:extLst>
                    <a:ext uri="{9D8B030D-6E8A-4147-A177-3AD203B41FA5}">
                      <a16:colId xmlns:a16="http://schemas.microsoft.com/office/drawing/2014/main" val="1609271583"/>
                    </a:ext>
                  </a:extLst>
                </a:gridCol>
              </a:tblGrid>
              <a:tr h="153157">
                <a:tc gridSpan="5">
                  <a:txBody>
                    <a:bodyPr/>
                    <a:lstStyle/>
                    <a:p>
                      <a:pPr algn="ctr" rtl="0" fontAlgn="ctr"/>
                      <a:r>
                        <a:rPr lang="es-MX" sz="1000" b="1" i="0" u="none" strike="noStrike" dirty="0">
                          <a:solidFill>
                            <a:srgbClr val="203864"/>
                          </a:solidFill>
                          <a:effectLst/>
                          <a:latin typeface="Calibri" panose="020F0502020204030204" pitchFamily="34" charset="0"/>
                        </a:rPr>
                        <a:t>COMITÉ DE CONCILIACIÓN DE CUENTAS</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a:noFill/>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508384867"/>
                  </a:ext>
                </a:extLst>
              </a:tr>
              <a:tr h="159306">
                <a:tc gridSpan="5">
                  <a:txBody>
                    <a:bodyPr/>
                    <a:lstStyle/>
                    <a:p>
                      <a:pPr algn="ctr" rtl="0" fontAlgn="ctr"/>
                      <a:r>
                        <a:rPr lang="es-MX" sz="1000" b="1" i="0" u="none" strike="noStrike">
                          <a:solidFill>
                            <a:srgbClr val="203864"/>
                          </a:solidFill>
                          <a:effectLst/>
                          <a:latin typeface="Calibri" panose="020F0502020204030204" pitchFamily="34" charset="0"/>
                        </a:rPr>
                        <a:t>AL 30 DE NOVIEMBRE DE 2024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a:noFill/>
                    </a:lnT>
                    <a:lnB>
                      <a:noFill/>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3440650329"/>
                  </a:ext>
                </a:extLst>
              </a:tr>
              <a:tr h="153157">
                <a:tc gridSpan="5">
                  <a:txBody>
                    <a:bodyPr/>
                    <a:lstStyle/>
                    <a:p>
                      <a:pPr algn="ctr" rtl="0" fontAlgn="ctr"/>
                      <a:r>
                        <a:rPr lang="es-MX" sz="1000" b="1" i="0" u="none" strike="noStrike" dirty="0">
                          <a:solidFill>
                            <a:srgbClr val="203864"/>
                          </a:solidFill>
                          <a:effectLst/>
                          <a:latin typeface="Calibri" panose="020F0502020204030204" pitchFamily="34" charset="0"/>
                        </a:rPr>
                        <a:t>REMUNERACIÓN DE LA ACTIVIDAD DE APROVECHAMIENTO</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a:noFill/>
                    </a:lnT>
                    <a:lnB w="12700" cap="flat" cmpd="sng" algn="ctr">
                      <a:solidFill>
                        <a:srgbClr val="C6E0B4"/>
                      </a:solidFill>
                      <a:prstDash val="solid"/>
                      <a:round/>
                      <a:headEnd type="none" w="med" len="med"/>
                      <a:tailEnd type="none" w="med" len="med"/>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3485038295"/>
                  </a:ext>
                </a:extLst>
              </a:tr>
              <a:tr h="295693">
                <a:tc>
                  <a:txBody>
                    <a:bodyPr/>
                    <a:lstStyle/>
                    <a:p>
                      <a:pPr algn="ctr" rtl="0" fontAlgn="ctr"/>
                      <a:r>
                        <a:rPr lang="es-CO" sz="1000" b="1" i="0" u="none" strike="noStrike" dirty="0">
                          <a:solidFill>
                            <a:srgbClr val="203864"/>
                          </a:solidFill>
                          <a:effectLst/>
                          <a:latin typeface="Calibri" panose="020F0502020204030204" pitchFamily="34" charset="0"/>
                        </a:rPr>
                        <a:t>CONCESIONARIO</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CONCEPTO</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FECHA COMITÉ</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PERÍODO CONCILIACIÓN</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VALOR LIQUIDACIONES</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2602342888"/>
                  </a:ext>
                </a:extLst>
              </a:tr>
              <a:tr h="237002">
                <a:tc rowSpan="19">
                  <a:txBody>
                    <a:bodyPr/>
                    <a:lstStyle/>
                    <a:p>
                      <a:pPr algn="ctr" rtl="0" fontAlgn="ctr"/>
                      <a:r>
                        <a:rPr lang="es-MX" sz="1000" b="1" i="0" u="none" strike="noStrike" dirty="0">
                          <a:solidFill>
                            <a:srgbClr val="203864"/>
                          </a:solidFill>
                          <a:effectLst/>
                          <a:latin typeface="Calibri" panose="020F0502020204030204" pitchFamily="34" charset="0"/>
                        </a:rPr>
                        <a:t>CIUDAD LIMPIA BOGOTÁ S.A. E.S.P.</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Comité N°59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26-may-23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abr-23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$ 3.286.059.039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827671951"/>
                  </a:ext>
                </a:extLst>
              </a:tr>
              <a:tr h="176074">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60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23-jun-23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may-23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$ 3.746.841.239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234183111"/>
                  </a:ext>
                </a:extLst>
              </a:tr>
              <a:tr h="176074">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61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26-jul-23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jun-23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$ 3.569.680.577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4288388393"/>
                  </a:ext>
                </a:extLst>
              </a:tr>
              <a:tr h="176074">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62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24-ago-23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jul-23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$ 3.483.120.026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661966036"/>
                  </a:ext>
                </a:extLst>
              </a:tr>
              <a:tr h="176074">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63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25-sep-23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ago-23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$ 3.631.125.918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3710781457"/>
                  </a:ext>
                </a:extLst>
              </a:tr>
              <a:tr h="176074">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64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24-oct-23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sep-23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$ 2.343.012.793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1949646342"/>
                  </a:ext>
                </a:extLst>
              </a:tr>
              <a:tr h="176074">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65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24-nov-23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oct-23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$ 4.901.991.230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3599154122"/>
                  </a:ext>
                </a:extLst>
              </a:tr>
              <a:tr h="176074">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66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22-dic-23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nov-23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$ 3.645.538.116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2974575908"/>
                  </a:ext>
                </a:extLst>
              </a:tr>
              <a:tr h="176074">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67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25-ene-24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dic-23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$ 3.551.626.135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2119998091"/>
                  </a:ext>
                </a:extLst>
              </a:tr>
              <a:tr h="176074">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68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23-feb-24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ene-24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$ 3.228.230.262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2461515292"/>
                  </a:ext>
                </a:extLst>
              </a:tr>
              <a:tr h="176074">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69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21-mar-24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feb-24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$ 3.587.372.636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1865472774"/>
                  </a:ext>
                </a:extLst>
              </a:tr>
              <a:tr h="176074">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70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24-abr-24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mar-24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$ 3.124.358.442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3713606549"/>
                  </a:ext>
                </a:extLst>
              </a:tr>
              <a:tr h="176074">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71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24-may-24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abr-24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$ 3.565.273.945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1494414128"/>
                  </a:ext>
                </a:extLst>
              </a:tr>
              <a:tr h="176074">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72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24-jun-24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may-24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$ 3.550.814.272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945920506"/>
                  </a:ext>
                </a:extLst>
              </a:tr>
              <a:tr h="176074">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73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25-jul-24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jun-24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$ 3.256.896.125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1403846241"/>
                  </a:ext>
                </a:extLst>
              </a:tr>
              <a:tr h="176074">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74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23-ago-24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jul-24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$ 4.476.808.248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1868058072"/>
                  </a:ext>
                </a:extLst>
              </a:tr>
              <a:tr h="176074">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75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23-sep-24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ago-24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dirty="0">
                          <a:solidFill>
                            <a:srgbClr val="203864"/>
                          </a:solidFill>
                          <a:effectLst/>
                          <a:latin typeface="Calibri" panose="020F0502020204030204" pitchFamily="34" charset="0"/>
                        </a:rPr>
                        <a:t>$ 4.038.385.881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3772498913"/>
                  </a:ext>
                </a:extLst>
              </a:tr>
              <a:tr h="176074">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76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23-oct-24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sep-24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dirty="0">
                          <a:solidFill>
                            <a:srgbClr val="203864"/>
                          </a:solidFill>
                          <a:effectLst/>
                          <a:latin typeface="Calibri" panose="020F0502020204030204" pitchFamily="34" charset="0"/>
                        </a:rPr>
                        <a:t>$ 4.494.063.039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770247532"/>
                  </a:ext>
                </a:extLst>
              </a:tr>
              <a:tr h="176074">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77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22-nov-24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oct-24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dirty="0">
                          <a:solidFill>
                            <a:srgbClr val="203864"/>
                          </a:solidFill>
                          <a:effectLst/>
                          <a:latin typeface="Calibri" panose="020F0502020204030204" pitchFamily="34" charset="0"/>
                        </a:rPr>
                        <a:t>$ 4.318.034.136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3210535408"/>
                  </a:ext>
                </a:extLst>
              </a:tr>
              <a:tr h="176074">
                <a:tc gridSpan="4">
                  <a:txBody>
                    <a:bodyPr/>
                    <a:lstStyle/>
                    <a:p>
                      <a:pPr algn="ctr" rtl="0" fontAlgn="ctr"/>
                      <a:r>
                        <a:rPr lang="es-CO" sz="1000" b="1" i="0" u="none" strike="noStrike">
                          <a:solidFill>
                            <a:srgbClr val="203864"/>
                          </a:solidFill>
                          <a:effectLst/>
                          <a:latin typeface="Calibri" panose="020F0502020204030204" pitchFamily="34" charset="0"/>
                        </a:rPr>
                        <a:t>TOTAL</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hMerge="1">
                  <a:txBody>
                    <a:bodyPr/>
                    <a:lstStyle/>
                    <a:p>
                      <a:endParaRPr lang="es-CO"/>
                    </a:p>
                  </a:txBody>
                  <a:tcPr/>
                </a:tc>
                <a:tc hMerge="1">
                  <a:txBody>
                    <a:bodyPr/>
                    <a:lstStyle/>
                    <a:p>
                      <a:endParaRPr lang="es-CO"/>
                    </a:p>
                  </a:txBody>
                  <a:tcPr/>
                </a:tc>
                <a:tc hMerge="1">
                  <a:txBody>
                    <a:bodyPr/>
                    <a:lstStyle/>
                    <a:p>
                      <a:endParaRPr lang="es-CO"/>
                    </a:p>
                  </a:txBody>
                  <a:tcPr/>
                </a:tc>
                <a:tc>
                  <a:txBody>
                    <a:bodyPr/>
                    <a:lstStyle/>
                    <a:p>
                      <a:pPr algn="r" rtl="0" fontAlgn="ctr"/>
                      <a:r>
                        <a:rPr lang="es-CO" sz="1000" b="1" i="0" u="none" strike="noStrike" dirty="0">
                          <a:solidFill>
                            <a:srgbClr val="203864"/>
                          </a:solidFill>
                          <a:effectLst/>
                          <a:latin typeface="Calibri" panose="020F0502020204030204" pitchFamily="34" charset="0"/>
                        </a:rPr>
                        <a:t>$ 201.842.991.192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1887635792"/>
                  </a:ext>
                </a:extLst>
              </a:tr>
            </a:tbl>
          </a:graphicData>
        </a:graphic>
      </p:graphicFrame>
    </p:spTree>
    <p:extLst>
      <p:ext uri="{BB962C8B-B14F-4D97-AF65-F5344CB8AC3E}">
        <p14:creationId xmlns:p14="http://schemas.microsoft.com/office/powerpoint/2010/main" val="1567656363"/>
      </p:ext>
    </p:extLst>
  </p:cSld>
  <p:clrMapOvr>
    <a:masterClrMapping/>
  </p:clrMapOvr>
</p:sld>
</file>

<file path=ppt/slides/slide1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3906" name="Imagen 13">
            <a:extLst>
              <a:ext uri="{FF2B5EF4-FFF2-40B4-BE49-F238E27FC236}">
                <a16:creationId xmlns:a16="http://schemas.microsoft.com/office/drawing/2014/main" id="{DEF96A42-4497-4555-AE65-AF0EDF26D29C}"/>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63575" y="144463"/>
            <a:ext cx="1244600" cy="1157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 name="CuadroTexto 25">
            <a:extLst>
              <a:ext uri="{FF2B5EF4-FFF2-40B4-BE49-F238E27FC236}">
                <a16:creationId xmlns:a16="http://schemas.microsoft.com/office/drawing/2014/main" id="{278B448F-0C5A-4C9A-84B6-3110810A526F}"/>
              </a:ext>
            </a:extLst>
          </p:cNvPr>
          <p:cNvSpPr txBox="1"/>
          <p:nvPr/>
        </p:nvSpPr>
        <p:spPr>
          <a:xfrm>
            <a:off x="1646238" y="158750"/>
            <a:ext cx="9882187" cy="892175"/>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Comités De Conciliación De Cuentas Bogotá Limpia a Noviembre 2024</a:t>
            </a:r>
          </a:p>
        </p:txBody>
      </p:sp>
      <p:cxnSp>
        <p:nvCxnSpPr>
          <p:cNvPr id="27" name="Conector recto 26">
            <a:extLst>
              <a:ext uri="{FF2B5EF4-FFF2-40B4-BE49-F238E27FC236}">
                <a16:creationId xmlns:a16="http://schemas.microsoft.com/office/drawing/2014/main" id="{ABAC1596-43EA-495D-B9D4-0790E8BCB996}"/>
              </a:ext>
            </a:extLst>
          </p:cNvPr>
          <p:cNvCxnSpPr>
            <a:cxnSpLocks/>
          </p:cNvCxnSpPr>
          <p:nvPr/>
        </p:nvCxnSpPr>
        <p:spPr>
          <a:xfrm>
            <a:off x="88900" y="1063625"/>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23909" name="Imagen 27">
            <a:extLst>
              <a:ext uri="{FF2B5EF4-FFF2-40B4-BE49-F238E27FC236}">
                <a16:creationId xmlns:a16="http://schemas.microsoft.com/office/drawing/2014/main" id="{FD691430-FA07-4550-9B75-6DB2F0407E05}"/>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531813" y="98425"/>
            <a:ext cx="965200" cy="898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3910" name="Rectangle 2">
            <a:extLst>
              <a:ext uri="{FF2B5EF4-FFF2-40B4-BE49-F238E27FC236}">
                <a16:creationId xmlns:a16="http://schemas.microsoft.com/office/drawing/2014/main" id="{044AD72A-3471-4928-AEB9-2DE4AF098413}"/>
              </a:ext>
            </a:extLst>
          </p:cNvPr>
          <p:cNvSpPr>
            <a:spLocks noChangeArrowheads="1"/>
          </p:cNvSpPr>
          <p:nvPr/>
        </p:nvSpPr>
        <p:spPr bwMode="auto">
          <a:xfrm>
            <a:off x="1990725" y="3309938"/>
            <a:ext cx="12192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endParaRPr lang="es-CO" altLang="es-CO" sz="1800" dirty="0"/>
          </a:p>
        </p:txBody>
      </p:sp>
      <p:pic>
        <p:nvPicPr>
          <p:cNvPr id="124076" name="Imagen 2">
            <a:extLst>
              <a:ext uri="{FF2B5EF4-FFF2-40B4-BE49-F238E27FC236}">
                <a16:creationId xmlns:a16="http://schemas.microsoft.com/office/drawing/2014/main" id="{8E3DC8C2-FF40-473B-864A-22C0FB0238C2}"/>
              </a:ext>
            </a:extLst>
          </p:cNvPr>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9888538" y="3751263"/>
            <a:ext cx="1746250" cy="496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5" name="Tabla 4">
            <a:extLst>
              <a:ext uri="{FF2B5EF4-FFF2-40B4-BE49-F238E27FC236}">
                <a16:creationId xmlns:a16="http://schemas.microsoft.com/office/drawing/2014/main" id="{C1CD02A1-54E0-B454-06CF-74F7FD858D26}"/>
              </a:ext>
            </a:extLst>
          </p:cNvPr>
          <p:cNvGraphicFramePr>
            <a:graphicFrameLocks noGrp="1"/>
          </p:cNvGraphicFramePr>
          <p:nvPr/>
        </p:nvGraphicFramePr>
        <p:xfrm>
          <a:off x="1180772" y="1293704"/>
          <a:ext cx="7994759" cy="5399985"/>
        </p:xfrm>
        <a:graphic>
          <a:graphicData uri="http://schemas.openxmlformats.org/drawingml/2006/table">
            <a:tbl>
              <a:tblPr/>
              <a:tblGrid>
                <a:gridCol w="1842562">
                  <a:extLst>
                    <a:ext uri="{9D8B030D-6E8A-4147-A177-3AD203B41FA5}">
                      <a16:colId xmlns:a16="http://schemas.microsoft.com/office/drawing/2014/main" val="3272437818"/>
                    </a:ext>
                  </a:extLst>
                </a:gridCol>
                <a:gridCol w="1238698">
                  <a:extLst>
                    <a:ext uri="{9D8B030D-6E8A-4147-A177-3AD203B41FA5}">
                      <a16:colId xmlns:a16="http://schemas.microsoft.com/office/drawing/2014/main" val="3459185155"/>
                    </a:ext>
                  </a:extLst>
                </a:gridCol>
                <a:gridCol w="1403857">
                  <a:extLst>
                    <a:ext uri="{9D8B030D-6E8A-4147-A177-3AD203B41FA5}">
                      <a16:colId xmlns:a16="http://schemas.microsoft.com/office/drawing/2014/main" val="1659670043"/>
                    </a:ext>
                  </a:extLst>
                </a:gridCol>
                <a:gridCol w="1754821">
                  <a:extLst>
                    <a:ext uri="{9D8B030D-6E8A-4147-A177-3AD203B41FA5}">
                      <a16:colId xmlns:a16="http://schemas.microsoft.com/office/drawing/2014/main" val="3981225353"/>
                    </a:ext>
                  </a:extLst>
                </a:gridCol>
                <a:gridCol w="1754821">
                  <a:extLst>
                    <a:ext uri="{9D8B030D-6E8A-4147-A177-3AD203B41FA5}">
                      <a16:colId xmlns:a16="http://schemas.microsoft.com/office/drawing/2014/main" val="1531548238"/>
                    </a:ext>
                  </a:extLst>
                </a:gridCol>
              </a:tblGrid>
              <a:tr h="154542">
                <a:tc gridSpan="5">
                  <a:txBody>
                    <a:bodyPr/>
                    <a:lstStyle/>
                    <a:p>
                      <a:pPr algn="ctr" rtl="0" fontAlgn="ctr"/>
                      <a:r>
                        <a:rPr lang="es-CO" sz="1000" b="1" i="0" u="none" strike="noStrike" dirty="0">
                          <a:solidFill>
                            <a:srgbClr val="203864"/>
                          </a:solidFill>
                          <a:effectLst/>
                          <a:latin typeface="Calibri" panose="020F0502020204030204" pitchFamily="34" charset="0"/>
                        </a:rPr>
                        <a:t>COMITÉ DE CONCILIACIÓN DE CUENTAS</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a:noFill/>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3960492188"/>
                  </a:ext>
                </a:extLst>
              </a:tr>
              <a:tr h="164201">
                <a:tc gridSpan="5">
                  <a:txBody>
                    <a:bodyPr/>
                    <a:lstStyle/>
                    <a:p>
                      <a:pPr algn="ctr" rtl="0" fontAlgn="ctr"/>
                      <a:r>
                        <a:rPr lang="es-MX" sz="1000" b="1" i="0" u="none" strike="noStrike" dirty="0">
                          <a:solidFill>
                            <a:srgbClr val="203864"/>
                          </a:solidFill>
                          <a:effectLst/>
                          <a:latin typeface="Calibri" panose="020F0502020204030204" pitchFamily="34" charset="0"/>
                        </a:rPr>
                        <a:t>AL 30 DE NOVIEMBRE DE 2024</a:t>
                      </a:r>
                    </a:p>
                  </a:txBody>
                  <a:tcPr marL="9525" marR="9525" marT="9525"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a:noFill/>
                    </a:lnT>
                    <a:lnB>
                      <a:noFill/>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3310888709"/>
                  </a:ext>
                </a:extLst>
              </a:tr>
              <a:tr h="154542">
                <a:tc gridSpan="5">
                  <a:txBody>
                    <a:bodyPr/>
                    <a:lstStyle/>
                    <a:p>
                      <a:pPr algn="ctr" rtl="0" fontAlgn="ctr"/>
                      <a:r>
                        <a:rPr lang="es-CO" sz="1000" b="1" i="0" u="none" strike="noStrike" dirty="0">
                          <a:solidFill>
                            <a:srgbClr val="203864"/>
                          </a:solidFill>
                          <a:effectLst/>
                          <a:latin typeface="Calibri" panose="020F0502020204030204" pitchFamily="34" charset="0"/>
                        </a:rPr>
                        <a:t>REMUNERACIÓN DE LA ACTIVIDAD DE APROVECHAMIENTO</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a:noFill/>
                    </a:lnT>
                    <a:lnB w="12700" cap="flat" cmpd="sng" algn="ctr">
                      <a:solidFill>
                        <a:srgbClr val="A9D18E"/>
                      </a:solidFill>
                      <a:prstDash val="solid"/>
                      <a:round/>
                      <a:headEnd type="none" w="med" len="med"/>
                      <a:tailEnd type="none" w="med" len="med"/>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2551949084"/>
                  </a:ext>
                </a:extLst>
              </a:tr>
              <a:tr h="222491">
                <a:tc>
                  <a:txBody>
                    <a:bodyPr/>
                    <a:lstStyle/>
                    <a:p>
                      <a:pPr algn="ctr" rtl="0" fontAlgn="ctr"/>
                      <a:r>
                        <a:rPr lang="es-CO" sz="1000" b="1" i="0" u="none" strike="noStrike" dirty="0">
                          <a:solidFill>
                            <a:srgbClr val="203864"/>
                          </a:solidFill>
                          <a:effectLst/>
                          <a:latin typeface="Calibri" panose="020F0502020204030204" pitchFamily="34" charset="0"/>
                        </a:rPr>
                        <a:t>CONCESIONARIO</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1" i="0" u="none" strike="noStrike" dirty="0">
                          <a:solidFill>
                            <a:srgbClr val="203864"/>
                          </a:solidFill>
                          <a:effectLst/>
                          <a:latin typeface="Calibri" panose="020F0502020204030204" pitchFamily="34" charset="0"/>
                        </a:rPr>
                        <a:t>CONCEPTO</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FECHA COMITÉ</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PERÍODO CONCILIACIÓN</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VALOR LIQUIDACIONES</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929013571"/>
                  </a:ext>
                </a:extLst>
              </a:tr>
              <a:tr h="154542">
                <a:tc rowSpan="29">
                  <a:txBody>
                    <a:bodyPr/>
                    <a:lstStyle/>
                    <a:p>
                      <a:pPr algn="ctr" rtl="0" fontAlgn="ctr"/>
                      <a:r>
                        <a:rPr lang="es-CO" sz="1000" b="1" i="0" u="none" strike="noStrike" dirty="0">
                          <a:solidFill>
                            <a:srgbClr val="203864"/>
                          </a:solidFill>
                          <a:effectLst/>
                          <a:latin typeface="Calibri" panose="020F0502020204030204" pitchFamily="34" charset="0"/>
                        </a:rPr>
                        <a:t>BOGOTA LIMPIA S.A.S. E.S.P.</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Comité N° 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14-ago-18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Feb-2018 a jun-2018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r" rtl="0" fontAlgn="ctr"/>
                      <a:r>
                        <a:rPr lang="es-CO" sz="1000" b="0" i="0" u="none" strike="noStrike" dirty="0">
                          <a:solidFill>
                            <a:srgbClr val="203864"/>
                          </a:solidFill>
                          <a:effectLst/>
                          <a:latin typeface="Calibri" panose="020F0502020204030204" pitchFamily="34" charset="0"/>
                        </a:rPr>
                        <a:t>$ 2.409.361.561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1767088789"/>
                  </a:ext>
                </a:extLst>
              </a:tr>
              <a:tr h="222491">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24-sep-18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Jul-2018 y ago-2018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dirty="0">
                          <a:solidFill>
                            <a:srgbClr val="203864"/>
                          </a:solidFill>
                          <a:effectLst/>
                          <a:latin typeface="Calibri" panose="020F0502020204030204" pitchFamily="34" charset="0"/>
                        </a:rPr>
                        <a:t>$ 565.315.231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233480781"/>
                  </a:ext>
                </a:extLst>
              </a:tr>
              <a:tr h="15454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18-oct-18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sep-18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r" rtl="0" fontAlgn="ctr"/>
                      <a:r>
                        <a:rPr lang="es-CO" sz="1000" b="0" i="0" u="none" strike="noStrike">
                          <a:solidFill>
                            <a:srgbClr val="203864"/>
                          </a:solidFill>
                          <a:effectLst/>
                          <a:latin typeface="Calibri" panose="020F0502020204030204" pitchFamily="34" charset="0"/>
                        </a:rPr>
                        <a:t>$ 995.719.148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2029644391"/>
                  </a:ext>
                </a:extLst>
              </a:tr>
              <a:tr h="15454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16-nov-18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oct-18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dirty="0">
                          <a:solidFill>
                            <a:srgbClr val="203864"/>
                          </a:solidFill>
                          <a:effectLst/>
                          <a:latin typeface="Calibri" panose="020F0502020204030204" pitchFamily="34" charset="0"/>
                        </a:rPr>
                        <a:t>$ 716.560.038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886107584"/>
                  </a:ext>
                </a:extLst>
              </a:tr>
              <a:tr h="15454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14-dic-18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nov-18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r" rtl="0" fontAlgn="ctr"/>
                      <a:r>
                        <a:rPr lang="es-CO" sz="1000" b="0" i="0" u="none" strike="noStrike">
                          <a:solidFill>
                            <a:srgbClr val="203864"/>
                          </a:solidFill>
                          <a:effectLst/>
                          <a:latin typeface="Calibri" panose="020F0502020204030204" pitchFamily="34" charset="0"/>
                        </a:rPr>
                        <a:t>$ 1.232.220.123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1735453723"/>
                  </a:ext>
                </a:extLst>
              </a:tr>
              <a:tr h="15454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N°6</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18-ene-19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dic-18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$ 923.763.458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3230821078"/>
                  </a:ext>
                </a:extLst>
              </a:tr>
              <a:tr h="15454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N°7</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15-feb-19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ene-19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r" rtl="0" fontAlgn="ctr"/>
                      <a:r>
                        <a:rPr lang="es-CO" sz="1000" b="0" i="0" u="none" strike="noStrike">
                          <a:solidFill>
                            <a:srgbClr val="203864"/>
                          </a:solidFill>
                          <a:effectLst/>
                          <a:latin typeface="Calibri" panose="020F0502020204030204" pitchFamily="34" charset="0"/>
                        </a:rPr>
                        <a:t>$ 1.102.226.579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1113993274"/>
                  </a:ext>
                </a:extLst>
              </a:tr>
              <a:tr h="15454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18-mar-19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feb-19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$ 976.990.745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751162383"/>
                  </a:ext>
                </a:extLst>
              </a:tr>
              <a:tr h="15454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23-abr-19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mar-19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r" rtl="0" fontAlgn="ctr"/>
                      <a:r>
                        <a:rPr lang="es-CO" sz="1000" b="0" i="0" u="none" strike="noStrike" dirty="0">
                          <a:solidFill>
                            <a:srgbClr val="203864"/>
                          </a:solidFill>
                          <a:effectLst/>
                          <a:latin typeface="Calibri" panose="020F0502020204030204" pitchFamily="34" charset="0"/>
                        </a:rPr>
                        <a:t>$ 931.186.065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788146277"/>
                  </a:ext>
                </a:extLst>
              </a:tr>
              <a:tr h="15454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14-may-19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abr-19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$ 923.559.780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04095519"/>
                  </a:ext>
                </a:extLst>
              </a:tr>
              <a:tr h="15454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18-jun-19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may-19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r" rtl="0" fontAlgn="ctr"/>
                      <a:r>
                        <a:rPr lang="es-CO" sz="1000" b="0" i="0" u="none" strike="noStrike">
                          <a:solidFill>
                            <a:srgbClr val="203864"/>
                          </a:solidFill>
                          <a:effectLst/>
                          <a:latin typeface="Calibri" panose="020F0502020204030204" pitchFamily="34" charset="0"/>
                        </a:rPr>
                        <a:t>$ 1.280.461.743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1070989349"/>
                  </a:ext>
                </a:extLst>
              </a:tr>
              <a:tr h="15454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18-jul-19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jun-19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$ 811.393.748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155319479"/>
                  </a:ext>
                </a:extLst>
              </a:tr>
              <a:tr h="15454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15-ago-19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jul-19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r" rtl="0" fontAlgn="ctr"/>
                      <a:r>
                        <a:rPr lang="es-CO" sz="1000" b="0" i="0" u="none" strike="noStrike">
                          <a:solidFill>
                            <a:srgbClr val="203864"/>
                          </a:solidFill>
                          <a:effectLst/>
                          <a:latin typeface="Calibri" panose="020F0502020204030204" pitchFamily="34" charset="0"/>
                        </a:rPr>
                        <a:t>$ 1.240.209.787</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422847271"/>
                  </a:ext>
                </a:extLst>
              </a:tr>
              <a:tr h="154542">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N°14</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18-sep-19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ago-19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dirty="0">
                          <a:solidFill>
                            <a:srgbClr val="203864"/>
                          </a:solidFill>
                          <a:effectLst/>
                          <a:latin typeface="Calibri" panose="020F0502020204030204" pitchFamily="34" charset="0"/>
                        </a:rPr>
                        <a:t>$ 1.059.101.908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4132312696"/>
                  </a:ext>
                </a:extLst>
              </a:tr>
              <a:tr h="154542">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N°15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16-oct-19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sep-19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r" rtl="0" fontAlgn="ctr"/>
                      <a:r>
                        <a:rPr lang="es-CO" sz="1000" b="0" i="0" u="none" strike="noStrike" dirty="0">
                          <a:solidFill>
                            <a:srgbClr val="203864"/>
                          </a:solidFill>
                          <a:effectLst/>
                          <a:latin typeface="Calibri" panose="020F0502020204030204" pitchFamily="34" charset="0"/>
                        </a:rPr>
                        <a:t>$ 1.351.503.751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3543558857"/>
                  </a:ext>
                </a:extLst>
              </a:tr>
              <a:tr h="15454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N°16</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15-nov-19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oct-19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dirty="0">
                          <a:solidFill>
                            <a:srgbClr val="203864"/>
                          </a:solidFill>
                          <a:effectLst/>
                          <a:latin typeface="Calibri" panose="020F0502020204030204" pitchFamily="34" charset="0"/>
                        </a:rPr>
                        <a:t>$ 1.591.329.127</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483780980"/>
                  </a:ext>
                </a:extLst>
              </a:tr>
              <a:tr h="154542">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N°17</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17-dic-19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nov-20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r" rtl="0" fontAlgn="ctr"/>
                      <a:r>
                        <a:rPr lang="es-CO" sz="1000" b="0" i="0" u="none" strike="noStrike">
                          <a:solidFill>
                            <a:srgbClr val="203864"/>
                          </a:solidFill>
                          <a:effectLst/>
                          <a:latin typeface="Calibri" panose="020F0502020204030204" pitchFamily="34" charset="0"/>
                        </a:rPr>
                        <a:t>$ 1.253.387.265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1907089427"/>
                  </a:ext>
                </a:extLst>
              </a:tr>
              <a:tr h="15454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21-ene-20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dic-19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$ 1.766.293.030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4209755881"/>
                  </a:ext>
                </a:extLst>
              </a:tr>
              <a:tr h="15454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14-feb-2020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ene-20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r" rtl="0" fontAlgn="ctr"/>
                      <a:r>
                        <a:rPr lang="es-CO" sz="1000" b="0" i="0" u="none" strike="noStrike" dirty="0">
                          <a:solidFill>
                            <a:srgbClr val="203864"/>
                          </a:solidFill>
                          <a:effectLst/>
                          <a:latin typeface="Calibri" panose="020F0502020204030204" pitchFamily="34" charset="0"/>
                        </a:rPr>
                        <a:t>$ 1.211.134.417</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4265573280"/>
                  </a:ext>
                </a:extLst>
              </a:tr>
              <a:tr h="15454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17-mar-20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feb-20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dirty="0">
                          <a:solidFill>
                            <a:srgbClr val="203864"/>
                          </a:solidFill>
                          <a:effectLst/>
                          <a:latin typeface="Calibri" panose="020F0502020204030204" pitchFamily="34" charset="0"/>
                        </a:rPr>
                        <a:t>$ 1.701.085.450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1605349443"/>
                  </a:ext>
                </a:extLst>
              </a:tr>
              <a:tr h="15454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17-abr-20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mar-20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r" rtl="0" fontAlgn="ctr"/>
                      <a:r>
                        <a:rPr lang="es-CO" sz="1000" b="0" i="0" u="none" strike="noStrike" dirty="0">
                          <a:solidFill>
                            <a:srgbClr val="203864"/>
                          </a:solidFill>
                          <a:effectLst/>
                          <a:latin typeface="Calibri" panose="020F0502020204030204" pitchFamily="34" charset="0"/>
                        </a:rPr>
                        <a:t>$ 1.198.747.235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3953761303"/>
                  </a:ext>
                </a:extLst>
              </a:tr>
              <a:tr h="15454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19-may-20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abr-20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dirty="0">
                          <a:solidFill>
                            <a:srgbClr val="203864"/>
                          </a:solidFill>
                          <a:effectLst/>
                          <a:latin typeface="Calibri" panose="020F0502020204030204" pitchFamily="34" charset="0"/>
                        </a:rPr>
                        <a:t>$ 1.539.305.009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1959204768"/>
                  </a:ext>
                </a:extLst>
              </a:tr>
              <a:tr h="15454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19-jun-20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may-20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r" rtl="0" fontAlgn="ctr"/>
                      <a:r>
                        <a:rPr lang="es-CO" sz="1000" b="0" i="0" u="none" strike="noStrike" dirty="0">
                          <a:solidFill>
                            <a:srgbClr val="203864"/>
                          </a:solidFill>
                          <a:effectLst/>
                          <a:latin typeface="Calibri" panose="020F0502020204030204" pitchFamily="34" charset="0"/>
                        </a:rPr>
                        <a:t>$ 1.162.867.335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4100131043"/>
                  </a:ext>
                </a:extLst>
              </a:tr>
              <a:tr h="15454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N°24</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16-jul-20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jun-20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dirty="0">
                          <a:solidFill>
                            <a:srgbClr val="203864"/>
                          </a:solidFill>
                          <a:effectLst/>
                          <a:latin typeface="Calibri" panose="020F0502020204030204" pitchFamily="34" charset="0"/>
                        </a:rPr>
                        <a:t>$ 1.741.539.828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1098698525"/>
                  </a:ext>
                </a:extLst>
              </a:tr>
              <a:tr h="15454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19-ago-20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jul-20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r" rtl="0" fontAlgn="ctr"/>
                      <a:r>
                        <a:rPr lang="es-CO" sz="1000" b="0" i="0" u="none" strike="noStrike" dirty="0">
                          <a:solidFill>
                            <a:srgbClr val="203864"/>
                          </a:solidFill>
                          <a:effectLst/>
                          <a:latin typeface="Calibri" panose="020F0502020204030204" pitchFamily="34" charset="0"/>
                        </a:rPr>
                        <a:t>$ 1.453.020.546</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1470650957"/>
                  </a:ext>
                </a:extLst>
              </a:tr>
              <a:tr h="15454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N°26</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17-sep-20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ago-20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dirty="0">
                          <a:solidFill>
                            <a:srgbClr val="203864"/>
                          </a:solidFill>
                          <a:effectLst/>
                          <a:latin typeface="Calibri" panose="020F0502020204030204" pitchFamily="34" charset="0"/>
                        </a:rPr>
                        <a:t>$ 1.666.665.464</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1844162752"/>
                  </a:ext>
                </a:extLst>
              </a:tr>
              <a:tr h="15454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N°27</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16-oct-20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sep-20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r" rtl="0" fontAlgn="ctr"/>
                      <a:r>
                        <a:rPr lang="es-CO" sz="1000" b="0" i="0" u="none" strike="noStrike" dirty="0">
                          <a:solidFill>
                            <a:srgbClr val="203864"/>
                          </a:solidFill>
                          <a:effectLst/>
                          <a:latin typeface="Calibri" panose="020F0502020204030204" pitchFamily="34" charset="0"/>
                        </a:rPr>
                        <a:t>$ 1.426.492.958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2811884722"/>
                  </a:ext>
                </a:extLst>
              </a:tr>
              <a:tr h="15454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18-nov-20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oct-20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dirty="0">
                          <a:solidFill>
                            <a:srgbClr val="203864"/>
                          </a:solidFill>
                          <a:effectLst/>
                          <a:latin typeface="Calibri" panose="020F0502020204030204" pitchFamily="34" charset="0"/>
                        </a:rPr>
                        <a:t>$ 2.180.540.384</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4050897754"/>
                  </a:ext>
                </a:extLst>
              </a:tr>
              <a:tr h="15454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18-dic-20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nov-20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r" rtl="0" fontAlgn="ctr"/>
                      <a:r>
                        <a:rPr lang="es-CO" sz="1000" b="0" i="0" u="none" strike="noStrike" dirty="0">
                          <a:solidFill>
                            <a:srgbClr val="203864"/>
                          </a:solidFill>
                          <a:effectLst/>
                          <a:latin typeface="Calibri" panose="020F0502020204030204" pitchFamily="34" charset="0"/>
                        </a:rPr>
                        <a:t>$ 1.226.041.656</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3936735714"/>
                  </a:ext>
                </a:extLst>
              </a:tr>
              <a:tr h="154542">
                <a:tc gridSpan="5">
                  <a:txBody>
                    <a:bodyPr/>
                    <a:lstStyle/>
                    <a:p>
                      <a:pPr algn="r" rtl="0" fontAlgn="ctr"/>
                      <a:r>
                        <a:rPr lang="es-CO" sz="1000" b="0" i="0" u="none" strike="noStrike" dirty="0">
                          <a:solidFill>
                            <a:srgbClr val="203864"/>
                          </a:solidFill>
                          <a:effectLst/>
                          <a:latin typeface="Calibri" panose="020F0502020204030204" pitchFamily="34" charset="0"/>
                        </a:rPr>
                        <a:t>(Continúa...)</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2680774384"/>
                  </a:ext>
                </a:extLst>
              </a:tr>
            </a:tbl>
          </a:graphicData>
        </a:graphic>
      </p:graphicFrame>
    </p:spTree>
  </p:cSld>
  <p:clrMapOvr>
    <a:masterClrMapping/>
  </p:clrMapOvr>
</p:sld>
</file>

<file path=ppt/slides/slide1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5954" name="Imagen 13">
            <a:extLst>
              <a:ext uri="{FF2B5EF4-FFF2-40B4-BE49-F238E27FC236}">
                <a16:creationId xmlns:a16="http://schemas.microsoft.com/office/drawing/2014/main" id="{28EC23EA-03AA-4BBC-9C24-A76CBDCD9C64}"/>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63575" y="144463"/>
            <a:ext cx="1244600" cy="1157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 name="CuadroTexto 25">
            <a:extLst>
              <a:ext uri="{FF2B5EF4-FFF2-40B4-BE49-F238E27FC236}">
                <a16:creationId xmlns:a16="http://schemas.microsoft.com/office/drawing/2014/main" id="{E1255E4C-E7FD-4C33-8787-93C1AAFC6F84}"/>
              </a:ext>
            </a:extLst>
          </p:cNvPr>
          <p:cNvSpPr txBox="1"/>
          <p:nvPr/>
        </p:nvSpPr>
        <p:spPr>
          <a:xfrm>
            <a:off x="1646238" y="158750"/>
            <a:ext cx="9882187" cy="892175"/>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Comités De Conciliación De Cuentas Bogotá Limpia a Noviembre 2024</a:t>
            </a:r>
          </a:p>
        </p:txBody>
      </p:sp>
      <p:cxnSp>
        <p:nvCxnSpPr>
          <p:cNvPr id="27" name="Conector recto 26">
            <a:extLst>
              <a:ext uri="{FF2B5EF4-FFF2-40B4-BE49-F238E27FC236}">
                <a16:creationId xmlns:a16="http://schemas.microsoft.com/office/drawing/2014/main" id="{5DE5F73E-6CAB-4EE2-8088-208A8343AD6A}"/>
              </a:ext>
            </a:extLst>
          </p:cNvPr>
          <p:cNvCxnSpPr>
            <a:cxnSpLocks/>
          </p:cNvCxnSpPr>
          <p:nvPr/>
        </p:nvCxnSpPr>
        <p:spPr>
          <a:xfrm>
            <a:off x="88900" y="1063625"/>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25957" name="Imagen 27">
            <a:extLst>
              <a:ext uri="{FF2B5EF4-FFF2-40B4-BE49-F238E27FC236}">
                <a16:creationId xmlns:a16="http://schemas.microsoft.com/office/drawing/2014/main" id="{28BC994A-5AEB-419B-BE25-53CB692F6B8C}"/>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531813" y="98425"/>
            <a:ext cx="965200" cy="898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6018" name="Imagen 2">
            <a:extLst>
              <a:ext uri="{FF2B5EF4-FFF2-40B4-BE49-F238E27FC236}">
                <a16:creationId xmlns:a16="http://schemas.microsoft.com/office/drawing/2014/main" id="{8E47042B-169A-4AD7-9F52-785ACA98D427}"/>
              </a:ext>
            </a:extLst>
          </p:cNvPr>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9639300" y="3101975"/>
            <a:ext cx="2298700" cy="654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CuadroTexto 4">
            <a:extLst>
              <a:ext uri="{FF2B5EF4-FFF2-40B4-BE49-F238E27FC236}">
                <a16:creationId xmlns:a16="http://schemas.microsoft.com/office/drawing/2014/main" id="{ED18F4AA-1F88-4989-99CF-F76D94FF263F}"/>
              </a:ext>
            </a:extLst>
          </p:cNvPr>
          <p:cNvSpPr txBox="1">
            <a:spLocks noChangeArrowheads="1"/>
          </p:cNvSpPr>
          <p:nvPr/>
        </p:nvSpPr>
        <p:spPr bwMode="auto">
          <a:xfrm>
            <a:off x="-269875" y="6531769"/>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a:t>
            </a:r>
          </a:p>
        </p:txBody>
      </p:sp>
      <p:graphicFrame>
        <p:nvGraphicFramePr>
          <p:cNvPr id="3" name="Tabla 2">
            <a:extLst>
              <a:ext uri="{FF2B5EF4-FFF2-40B4-BE49-F238E27FC236}">
                <a16:creationId xmlns:a16="http://schemas.microsoft.com/office/drawing/2014/main" id="{F0C5F49E-8755-6ED6-BA46-409BEA22DF91}"/>
              </a:ext>
            </a:extLst>
          </p:cNvPr>
          <p:cNvGraphicFramePr>
            <a:graphicFrameLocks noGrp="1"/>
          </p:cNvGraphicFramePr>
          <p:nvPr/>
        </p:nvGraphicFramePr>
        <p:xfrm>
          <a:off x="2670048" y="1147575"/>
          <a:ext cx="5917678" cy="5560819"/>
        </p:xfrm>
        <a:graphic>
          <a:graphicData uri="http://schemas.openxmlformats.org/drawingml/2006/table">
            <a:tbl>
              <a:tblPr/>
              <a:tblGrid>
                <a:gridCol w="1363855">
                  <a:extLst>
                    <a:ext uri="{9D8B030D-6E8A-4147-A177-3AD203B41FA5}">
                      <a16:colId xmlns:a16="http://schemas.microsoft.com/office/drawing/2014/main" val="3925368715"/>
                    </a:ext>
                  </a:extLst>
                </a:gridCol>
                <a:gridCol w="916877">
                  <a:extLst>
                    <a:ext uri="{9D8B030D-6E8A-4147-A177-3AD203B41FA5}">
                      <a16:colId xmlns:a16="http://schemas.microsoft.com/office/drawing/2014/main" val="3720536943"/>
                    </a:ext>
                  </a:extLst>
                </a:gridCol>
                <a:gridCol w="1039128">
                  <a:extLst>
                    <a:ext uri="{9D8B030D-6E8A-4147-A177-3AD203B41FA5}">
                      <a16:colId xmlns:a16="http://schemas.microsoft.com/office/drawing/2014/main" val="519814218"/>
                    </a:ext>
                  </a:extLst>
                </a:gridCol>
                <a:gridCol w="1298909">
                  <a:extLst>
                    <a:ext uri="{9D8B030D-6E8A-4147-A177-3AD203B41FA5}">
                      <a16:colId xmlns:a16="http://schemas.microsoft.com/office/drawing/2014/main" val="99722607"/>
                    </a:ext>
                  </a:extLst>
                </a:gridCol>
                <a:gridCol w="1298909">
                  <a:extLst>
                    <a:ext uri="{9D8B030D-6E8A-4147-A177-3AD203B41FA5}">
                      <a16:colId xmlns:a16="http://schemas.microsoft.com/office/drawing/2014/main" val="2957327751"/>
                    </a:ext>
                  </a:extLst>
                </a:gridCol>
              </a:tblGrid>
              <a:tr h="152936">
                <a:tc gridSpan="5">
                  <a:txBody>
                    <a:bodyPr/>
                    <a:lstStyle/>
                    <a:p>
                      <a:pPr algn="ctr" rtl="0" fontAlgn="ctr"/>
                      <a:r>
                        <a:rPr lang="es-MX" sz="1000" b="1" i="0" u="none" strike="noStrike" dirty="0">
                          <a:solidFill>
                            <a:srgbClr val="203864"/>
                          </a:solidFill>
                          <a:effectLst/>
                          <a:latin typeface="Calibri" panose="020F0502020204030204" pitchFamily="34" charset="0"/>
                        </a:rPr>
                        <a:t>COMITÉ DE CONCILIACIÓN DE CUENTAS</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a:noFill/>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3913257698"/>
                  </a:ext>
                </a:extLst>
              </a:tr>
              <a:tr h="155708">
                <a:tc gridSpan="5">
                  <a:txBody>
                    <a:bodyPr/>
                    <a:lstStyle/>
                    <a:p>
                      <a:pPr algn="ctr" rtl="0" fontAlgn="ctr"/>
                      <a:r>
                        <a:rPr lang="es-MX" sz="1000" b="1" i="0" u="none" strike="noStrike" dirty="0">
                          <a:solidFill>
                            <a:srgbClr val="203864"/>
                          </a:solidFill>
                          <a:effectLst/>
                          <a:latin typeface="Calibri" panose="020F0502020204030204" pitchFamily="34" charset="0"/>
                        </a:rPr>
                        <a:t>AL 30 DE NOVIEMBRE DE 2024</a:t>
                      </a:r>
                    </a:p>
                  </a:txBody>
                  <a:tcPr marL="9525" marR="9525" marT="9525"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a:noFill/>
                    </a:lnT>
                    <a:lnB>
                      <a:noFill/>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2250550810"/>
                  </a:ext>
                </a:extLst>
              </a:tr>
              <a:tr h="152936">
                <a:tc gridSpan="5">
                  <a:txBody>
                    <a:bodyPr/>
                    <a:lstStyle/>
                    <a:p>
                      <a:pPr algn="ctr" rtl="0" fontAlgn="ctr"/>
                      <a:r>
                        <a:rPr lang="es-MX" sz="1000" b="1" i="0" u="none" strike="noStrike" dirty="0">
                          <a:solidFill>
                            <a:srgbClr val="203864"/>
                          </a:solidFill>
                          <a:effectLst/>
                          <a:latin typeface="Calibri" panose="020F0502020204030204" pitchFamily="34" charset="0"/>
                        </a:rPr>
                        <a:t>REMUNERACIÓN DE LA ACTIVIDAD DE APROVECHAMIENTO</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a:noFill/>
                    </a:lnT>
                    <a:lnB w="12700" cap="flat" cmpd="sng" algn="ctr">
                      <a:solidFill>
                        <a:srgbClr val="A9D18E"/>
                      </a:solidFill>
                      <a:prstDash val="solid"/>
                      <a:round/>
                      <a:headEnd type="none" w="med" len="med"/>
                      <a:tailEnd type="none" w="med" len="med"/>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3646888641"/>
                  </a:ext>
                </a:extLst>
              </a:tr>
              <a:tr h="274942">
                <a:tc>
                  <a:txBody>
                    <a:bodyPr/>
                    <a:lstStyle/>
                    <a:p>
                      <a:pPr algn="ctr" rtl="0" fontAlgn="ctr"/>
                      <a:r>
                        <a:rPr lang="es-CO" sz="1000" b="1" i="0" u="none" strike="noStrike" dirty="0">
                          <a:solidFill>
                            <a:srgbClr val="203864"/>
                          </a:solidFill>
                          <a:effectLst/>
                          <a:latin typeface="Calibri" panose="020F0502020204030204" pitchFamily="34" charset="0"/>
                        </a:rPr>
                        <a:t>CONCESIONARIO</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CONCEPTO</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1" i="0" u="none" strike="noStrike" dirty="0">
                          <a:solidFill>
                            <a:srgbClr val="203864"/>
                          </a:solidFill>
                          <a:effectLst/>
                          <a:latin typeface="Calibri" panose="020F0502020204030204" pitchFamily="34" charset="0"/>
                        </a:rPr>
                        <a:t>FECHA COMITÉ</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PERÍODO CONCILIACIÓN</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VALOR LIQUIDACIONES</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1071457210"/>
                  </a:ext>
                </a:extLst>
              </a:tr>
              <a:tr h="152936">
                <a:tc rowSpan="29">
                  <a:txBody>
                    <a:bodyPr/>
                    <a:lstStyle/>
                    <a:p>
                      <a:pPr algn="ctr" rtl="0" fontAlgn="ctr"/>
                      <a:r>
                        <a:rPr lang="it-IT" sz="1000" b="1" i="0" u="none" strike="noStrike" dirty="0">
                          <a:solidFill>
                            <a:srgbClr val="203864"/>
                          </a:solidFill>
                          <a:effectLst/>
                          <a:latin typeface="Calibri" panose="020F0502020204030204" pitchFamily="34" charset="0"/>
                        </a:rPr>
                        <a:t>BOGOTA LIMPIA S.A.S. E.S.P.</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Comité N°30</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20-ene-21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dic-20</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a:solidFill>
                            <a:srgbClr val="203864"/>
                          </a:solidFill>
                          <a:effectLst/>
                          <a:latin typeface="Calibri" panose="020F0502020204030204" pitchFamily="34" charset="0"/>
                        </a:rPr>
                        <a:t>$ 2.373.257.493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2139366778"/>
                  </a:ext>
                </a:extLst>
              </a:tr>
              <a:tr h="152936">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N°31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19-feb-21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ene-21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$ 1.291.583.589</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3154211952"/>
                  </a:ext>
                </a:extLst>
              </a:tr>
              <a:tr h="15293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19-mar-21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feb-21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a:solidFill>
                            <a:srgbClr val="203864"/>
                          </a:solidFill>
                          <a:effectLst/>
                          <a:latin typeface="Calibri" panose="020F0502020204030204" pitchFamily="34" charset="0"/>
                        </a:rPr>
                        <a:t>$ 2.108.664.910</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968631015"/>
                  </a:ext>
                </a:extLst>
              </a:tr>
              <a:tr h="15293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16-abr-21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mar-21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$ 2.349.553.381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4117142800"/>
                  </a:ext>
                </a:extLst>
              </a:tr>
              <a:tr h="15293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N°34</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dirty="0">
                          <a:solidFill>
                            <a:srgbClr val="203864"/>
                          </a:solidFill>
                          <a:effectLst/>
                          <a:latin typeface="Calibri" panose="020F0502020204030204" pitchFamily="34" charset="0"/>
                        </a:rPr>
                        <a:t>20-may-21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abr-21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a:solidFill>
                            <a:srgbClr val="203864"/>
                          </a:solidFill>
                          <a:effectLst/>
                          <a:latin typeface="Calibri" panose="020F0502020204030204" pitchFamily="34" charset="0"/>
                        </a:rPr>
                        <a:t>$ 2.866.134.807</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4005663412"/>
                  </a:ext>
                </a:extLst>
              </a:tr>
              <a:tr h="15293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N°35</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18-jun-21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may-21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$ 1.728.182.384</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1529124333"/>
                  </a:ext>
                </a:extLst>
              </a:tr>
              <a:tr h="152936">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N°36</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21-jul-21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jun-21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a:solidFill>
                            <a:srgbClr val="203864"/>
                          </a:solidFill>
                          <a:effectLst/>
                          <a:latin typeface="Calibri" panose="020F0502020204030204" pitchFamily="34" charset="0"/>
                        </a:rPr>
                        <a:t>$ 3.128.245.554</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13948721"/>
                  </a:ext>
                </a:extLst>
              </a:tr>
              <a:tr h="15293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N°37</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18-ago-21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jul-21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$ 1.685.839.413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4091471712"/>
                  </a:ext>
                </a:extLst>
              </a:tr>
              <a:tr h="15293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N°38</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17-sep-21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dirty="0">
                          <a:solidFill>
                            <a:srgbClr val="203864"/>
                          </a:solidFill>
                          <a:effectLst/>
                          <a:latin typeface="Calibri" panose="020F0502020204030204" pitchFamily="34" charset="0"/>
                        </a:rPr>
                        <a:t>ago-21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a:solidFill>
                            <a:srgbClr val="203864"/>
                          </a:solidFill>
                          <a:effectLst/>
                          <a:latin typeface="Calibri" panose="020F0502020204030204" pitchFamily="34" charset="0"/>
                        </a:rPr>
                        <a:t>$ 2.932.840.930</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2425869500"/>
                  </a:ext>
                </a:extLst>
              </a:tr>
              <a:tr h="152936">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N°39</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14-oct-21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sep-21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$ 1.381.297.391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879188789"/>
                  </a:ext>
                </a:extLst>
              </a:tr>
              <a:tr h="15293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N°40</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17-nov-21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oct-21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a:solidFill>
                            <a:srgbClr val="203864"/>
                          </a:solidFill>
                          <a:effectLst/>
                          <a:latin typeface="Calibri" panose="020F0502020204030204" pitchFamily="34" charset="0"/>
                        </a:rPr>
                        <a:t>$ 2.322.150.937</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2326813339"/>
                  </a:ext>
                </a:extLst>
              </a:tr>
              <a:tr h="15293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13-dic-21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nov-21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$ 1.390.425.402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491394483"/>
                  </a:ext>
                </a:extLst>
              </a:tr>
              <a:tr h="152936">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N°42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18-ene-22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dic-21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a:solidFill>
                            <a:srgbClr val="203864"/>
                          </a:solidFill>
                          <a:effectLst/>
                          <a:latin typeface="Calibri" panose="020F0502020204030204" pitchFamily="34" charset="0"/>
                        </a:rPr>
                        <a:t>$ 2.767.357.358</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3139334310"/>
                  </a:ext>
                </a:extLst>
              </a:tr>
              <a:tr h="15293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18-feb-22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ene-22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$ 1.918.915.519</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388342266"/>
                  </a:ext>
                </a:extLst>
              </a:tr>
              <a:tr h="15293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N°44</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18-mar-22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dirty="0">
                          <a:solidFill>
                            <a:srgbClr val="203864"/>
                          </a:solidFill>
                          <a:effectLst/>
                          <a:latin typeface="Calibri" panose="020F0502020204030204" pitchFamily="34" charset="0"/>
                        </a:rPr>
                        <a:t>feb-22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a:solidFill>
                            <a:srgbClr val="203864"/>
                          </a:solidFill>
                          <a:effectLst/>
                          <a:latin typeface="Calibri" panose="020F0502020204030204" pitchFamily="34" charset="0"/>
                        </a:rPr>
                        <a:t>$ 3.584.691.121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1927342876"/>
                  </a:ext>
                </a:extLst>
              </a:tr>
              <a:tr h="15293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N°45</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18-abr-22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mar-22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$ 1.854.690.737</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506319300"/>
                  </a:ext>
                </a:extLst>
              </a:tr>
              <a:tr h="152936">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N°46</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18-may-22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dirty="0">
                          <a:solidFill>
                            <a:srgbClr val="203864"/>
                          </a:solidFill>
                          <a:effectLst/>
                          <a:latin typeface="Calibri" panose="020F0502020204030204" pitchFamily="34" charset="0"/>
                        </a:rPr>
                        <a:t>abr-22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a:solidFill>
                            <a:srgbClr val="203864"/>
                          </a:solidFill>
                          <a:effectLst/>
                          <a:latin typeface="Calibri" panose="020F0502020204030204" pitchFamily="34" charset="0"/>
                        </a:rPr>
                        <a:t>$ 2.055.881.368</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4028156728"/>
                  </a:ext>
                </a:extLst>
              </a:tr>
              <a:tr h="15293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N°47</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16-jun-22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may-22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$ 1.305.327.748</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691260377"/>
                  </a:ext>
                </a:extLst>
              </a:tr>
              <a:tr h="15293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N°48</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19-jul-22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dirty="0">
                          <a:solidFill>
                            <a:srgbClr val="203864"/>
                          </a:solidFill>
                          <a:effectLst/>
                          <a:latin typeface="Calibri" panose="020F0502020204030204" pitchFamily="34" charset="0"/>
                        </a:rPr>
                        <a:t>jun-22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a:solidFill>
                            <a:srgbClr val="203864"/>
                          </a:solidFill>
                          <a:effectLst/>
                          <a:latin typeface="Calibri" panose="020F0502020204030204" pitchFamily="34" charset="0"/>
                        </a:rPr>
                        <a:t>$ 2.071.869.642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1563138076"/>
                  </a:ext>
                </a:extLst>
              </a:tr>
              <a:tr h="15293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N°49</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17-ago-22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jul-22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$ 1.734.642.680</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579048609"/>
                  </a:ext>
                </a:extLst>
              </a:tr>
              <a:tr h="15293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N°50</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15-sep-22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ago-22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a:solidFill>
                            <a:srgbClr val="203864"/>
                          </a:solidFill>
                          <a:effectLst/>
                          <a:latin typeface="Calibri" panose="020F0502020204030204" pitchFamily="34" charset="0"/>
                        </a:rPr>
                        <a:t>$ 2.712.591.949</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1359233816"/>
                  </a:ext>
                </a:extLst>
              </a:tr>
              <a:tr h="15293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14-oct-22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sep-22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$ 1.847.020.943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04438517"/>
                  </a:ext>
                </a:extLst>
              </a:tr>
              <a:tr h="15293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dirty="0">
                          <a:solidFill>
                            <a:srgbClr val="203864"/>
                          </a:solidFill>
                          <a:effectLst/>
                          <a:latin typeface="Calibri" panose="020F0502020204030204" pitchFamily="34" charset="0"/>
                        </a:rPr>
                        <a:t>16-nov-22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dirty="0">
                          <a:solidFill>
                            <a:srgbClr val="203864"/>
                          </a:solidFill>
                          <a:effectLst/>
                          <a:latin typeface="Calibri" panose="020F0502020204030204" pitchFamily="34" charset="0"/>
                        </a:rPr>
                        <a:t>oct-22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dirty="0">
                          <a:solidFill>
                            <a:srgbClr val="203864"/>
                          </a:solidFill>
                          <a:effectLst/>
                          <a:latin typeface="Calibri" panose="020F0502020204030204" pitchFamily="34" charset="0"/>
                        </a:rPr>
                        <a:t>$ 1.734.475.739</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276990869"/>
                  </a:ext>
                </a:extLst>
              </a:tr>
              <a:tr h="157110">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13-dic-22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nov-22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dirty="0">
                          <a:solidFill>
                            <a:srgbClr val="203864"/>
                          </a:solidFill>
                          <a:effectLst/>
                          <a:latin typeface="Calibri" panose="020F0502020204030204" pitchFamily="34" charset="0"/>
                        </a:rPr>
                        <a:t>$ 1.743.191.801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831805862"/>
                  </a:ext>
                </a:extLst>
              </a:tr>
              <a:tr h="16496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N°54</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17-ene-23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dirty="0">
                          <a:solidFill>
                            <a:srgbClr val="203864"/>
                          </a:solidFill>
                          <a:effectLst/>
                          <a:latin typeface="Calibri" panose="020F0502020204030204" pitchFamily="34" charset="0"/>
                        </a:rPr>
                        <a:t>dic-22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dirty="0">
                          <a:solidFill>
                            <a:srgbClr val="203864"/>
                          </a:solidFill>
                          <a:effectLst/>
                          <a:latin typeface="Calibri" panose="020F0502020204030204" pitchFamily="34" charset="0"/>
                        </a:rPr>
                        <a:t>$ 2.948.387.529</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59924790"/>
                  </a:ext>
                </a:extLst>
              </a:tr>
              <a:tr h="16496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N°55</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14-feb-23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ene-23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dirty="0">
                          <a:solidFill>
                            <a:srgbClr val="203864"/>
                          </a:solidFill>
                          <a:effectLst/>
                          <a:latin typeface="Calibri" panose="020F0502020204030204" pitchFamily="34" charset="0"/>
                        </a:rPr>
                        <a:t>$ 2.435.042.900</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475190534"/>
                  </a:ext>
                </a:extLst>
              </a:tr>
              <a:tr h="16496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N°56</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14-mar-23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dirty="0">
                          <a:solidFill>
                            <a:srgbClr val="203864"/>
                          </a:solidFill>
                          <a:effectLst/>
                          <a:latin typeface="Calibri" panose="020F0502020204030204" pitchFamily="34" charset="0"/>
                        </a:rPr>
                        <a:t>feb-23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dirty="0">
                          <a:solidFill>
                            <a:srgbClr val="203864"/>
                          </a:solidFill>
                          <a:effectLst/>
                          <a:latin typeface="Calibri" panose="020F0502020204030204" pitchFamily="34" charset="0"/>
                        </a:rPr>
                        <a:t>$ 2.271.847.652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3920643395"/>
                  </a:ext>
                </a:extLst>
              </a:tr>
              <a:tr h="16496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N°57</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14-abr-23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mar-23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dirty="0">
                          <a:solidFill>
                            <a:srgbClr val="203864"/>
                          </a:solidFill>
                          <a:effectLst/>
                          <a:latin typeface="Calibri" panose="020F0502020204030204" pitchFamily="34" charset="0"/>
                        </a:rPr>
                        <a:t>$ 2.169.679.500</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3584207705"/>
                  </a:ext>
                </a:extLst>
              </a:tr>
              <a:tr h="164004">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N°58</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12-may-23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dirty="0">
                          <a:solidFill>
                            <a:srgbClr val="203864"/>
                          </a:solidFill>
                          <a:effectLst/>
                          <a:latin typeface="Calibri" panose="020F0502020204030204" pitchFamily="34" charset="0"/>
                        </a:rPr>
                        <a:t>abr-23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dirty="0">
                          <a:solidFill>
                            <a:srgbClr val="203864"/>
                          </a:solidFill>
                          <a:effectLst/>
                          <a:latin typeface="Calibri" panose="020F0502020204030204" pitchFamily="34" charset="0"/>
                        </a:rPr>
                        <a:t>$ 2.033.424.763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2170221141"/>
                  </a:ext>
                </a:extLst>
              </a:tr>
              <a:tr h="164966">
                <a:tc gridSpan="5">
                  <a:txBody>
                    <a:bodyPr/>
                    <a:lstStyle/>
                    <a:p>
                      <a:pPr algn="r" rtl="0" fontAlgn="ctr"/>
                      <a:r>
                        <a:rPr lang="es-CO" sz="1000" b="0" i="0" u="none" strike="noStrike" dirty="0">
                          <a:solidFill>
                            <a:srgbClr val="203864"/>
                          </a:solidFill>
                          <a:effectLst/>
                          <a:latin typeface="Calibri" panose="020F0502020204030204" pitchFamily="34" charset="0"/>
                        </a:rPr>
                        <a:t>(Continúa...)</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420484261"/>
                  </a:ext>
                </a:extLst>
              </a:tr>
            </a:tbl>
          </a:graphicData>
        </a:graphic>
      </p:graphicFrame>
    </p:spTree>
  </p:cSld>
  <p:clrMapOvr>
    <a:masterClrMapping/>
  </p:clrMapOvr>
</p:sld>
</file>

<file path=ppt/slides/slide1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5954" name="Imagen 13">
            <a:extLst>
              <a:ext uri="{FF2B5EF4-FFF2-40B4-BE49-F238E27FC236}">
                <a16:creationId xmlns:a16="http://schemas.microsoft.com/office/drawing/2014/main" id="{28EC23EA-03AA-4BBC-9C24-A76CBDCD9C64}"/>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63575" y="144463"/>
            <a:ext cx="1244600" cy="1157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 name="CuadroTexto 25">
            <a:extLst>
              <a:ext uri="{FF2B5EF4-FFF2-40B4-BE49-F238E27FC236}">
                <a16:creationId xmlns:a16="http://schemas.microsoft.com/office/drawing/2014/main" id="{E1255E4C-E7FD-4C33-8787-93C1AAFC6F84}"/>
              </a:ext>
            </a:extLst>
          </p:cNvPr>
          <p:cNvSpPr txBox="1"/>
          <p:nvPr/>
        </p:nvSpPr>
        <p:spPr>
          <a:xfrm>
            <a:off x="1646238" y="158750"/>
            <a:ext cx="9882187" cy="892175"/>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Comités De Conciliación De Cuentas Bogotá Limpia a Noviembre 2024</a:t>
            </a:r>
          </a:p>
        </p:txBody>
      </p:sp>
      <p:cxnSp>
        <p:nvCxnSpPr>
          <p:cNvPr id="27" name="Conector recto 26">
            <a:extLst>
              <a:ext uri="{FF2B5EF4-FFF2-40B4-BE49-F238E27FC236}">
                <a16:creationId xmlns:a16="http://schemas.microsoft.com/office/drawing/2014/main" id="{5DE5F73E-6CAB-4EE2-8088-208A8343AD6A}"/>
              </a:ext>
            </a:extLst>
          </p:cNvPr>
          <p:cNvCxnSpPr>
            <a:cxnSpLocks/>
          </p:cNvCxnSpPr>
          <p:nvPr/>
        </p:nvCxnSpPr>
        <p:spPr>
          <a:xfrm>
            <a:off x="88900" y="1063625"/>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25957" name="Imagen 27">
            <a:extLst>
              <a:ext uri="{FF2B5EF4-FFF2-40B4-BE49-F238E27FC236}">
                <a16:creationId xmlns:a16="http://schemas.microsoft.com/office/drawing/2014/main" id="{28BC994A-5AEB-419B-BE25-53CB692F6B8C}"/>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531813" y="98425"/>
            <a:ext cx="965200" cy="898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6018" name="Imagen 2">
            <a:extLst>
              <a:ext uri="{FF2B5EF4-FFF2-40B4-BE49-F238E27FC236}">
                <a16:creationId xmlns:a16="http://schemas.microsoft.com/office/drawing/2014/main" id="{8E47042B-169A-4AD7-9F52-785ACA98D427}"/>
              </a:ext>
            </a:extLst>
          </p:cNvPr>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9639300" y="3101975"/>
            <a:ext cx="2298700" cy="654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CuadroTexto 4">
            <a:extLst>
              <a:ext uri="{FF2B5EF4-FFF2-40B4-BE49-F238E27FC236}">
                <a16:creationId xmlns:a16="http://schemas.microsoft.com/office/drawing/2014/main" id="{ED18F4AA-1F88-4989-99CF-F76D94FF263F}"/>
              </a:ext>
            </a:extLst>
          </p:cNvPr>
          <p:cNvSpPr txBox="1">
            <a:spLocks noChangeArrowheads="1"/>
          </p:cNvSpPr>
          <p:nvPr/>
        </p:nvSpPr>
        <p:spPr bwMode="auto">
          <a:xfrm>
            <a:off x="-269875" y="6531769"/>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a:t>
            </a:r>
          </a:p>
        </p:txBody>
      </p:sp>
      <p:graphicFrame>
        <p:nvGraphicFramePr>
          <p:cNvPr id="2" name="Tabla 1">
            <a:extLst>
              <a:ext uri="{FF2B5EF4-FFF2-40B4-BE49-F238E27FC236}">
                <a16:creationId xmlns:a16="http://schemas.microsoft.com/office/drawing/2014/main" id="{DAAA8B6B-419C-2D01-37C6-FD75A81157AB}"/>
              </a:ext>
            </a:extLst>
          </p:cNvPr>
          <p:cNvGraphicFramePr>
            <a:graphicFrameLocks noGrp="1"/>
          </p:cNvGraphicFramePr>
          <p:nvPr/>
        </p:nvGraphicFramePr>
        <p:xfrm>
          <a:off x="2498783" y="1628897"/>
          <a:ext cx="5047153" cy="4300197"/>
        </p:xfrm>
        <a:graphic>
          <a:graphicData uri="http://schemas.openxmlformats.org/drawingml/2006/table">
            <a:tbl>
              <a:tblPr/>
              <a:tblGrid>
                <a:gridCol w="1163224">
                  <a:extLst>
                    <a:ext uri="{9D8B030D-6E8A-4147-A177-3AD203B41FA5}">
                      <a16:colId xmlns:a16="http://schemas.microsoft.com/office/drawing/2014/main" val="2456729800"/>
                    </a:ext>
                  </a:extLst>
                </a:gridCol>
                <a:gridCol w="781999">
                  <a:extLst>
                    <a:ext uri="{9D8B030D-6E8A-4147-A177-3AD203B41FA5}">
                      <a16:colId xmlns:a16="http://schemas.microsoft.com/office/drawing/2014/main" val="2232130587"/>
                    </a:ext>
                  </a:extLst>
                </a:gridCol>
                <a:gridCol w="886266">
                  <a:extLst>
                    <a:ext uri="{9D8B030D-6E8A-4147-A177-3AD203B41FA5}">
                      <a16:colId xmlns:a16="http://schemas.microsoft.com/office/drawing/2014/main" val="1710502977"/>
                    </a:ext>
                  </a:extLst>
                </a:gridCol>
                <a:gridCol w="1107832">
                  <a:extLst>
                    <a:ext uri="{9D8B030D-6E8A-4147-A177-3AD203B41FA5}">
                      <a16:colId xmlns:a16="http://schemas.microsoft.com/office/drawing/2014/main" val="2047520271"/>
                    </a:ext>
                  </a:extLst>
                </a:gridCol>
                <a:gridCol w="1107832">
                  <a:extLst>
                    <a:ext uri="{9D8B030D-6E8A-4147-A177-3AD203B41FA5}">
                      <a16:colId xmlns:a16="http://schemas.microsoft.com/office/drawing/2014/main" val="1963429134"/>
                    </a:ext>
                  </a:extLst>
                </a:gridCol>
              </a:tblGrid>
              <a:tr h="158028">
                <a:tc gridSpan="5">
                  <a:txBody>
                    <a:bodyPr/>
                    <a:lstStyle/>
                    <a:p>
                      <a:pPr algn="ctr" rtl="0" fontAlgn="ctr"/>
                      <a:r>
                        <a:rPr lang="es-MX" sz="1000" b="1" i="0" u="none" strike="noStrike" dirty="0">
                          <a:solidFill>
                            <a:srgbClr val="203864"/>
                          </a:solidFill>
                          <a:effectLst/>
                          <a:latin typeface="Calibri" panose="020F0502020204030204" pitchFamily="34" charset="0"/>
                        </a:rPr>
                        <a:t>COMITÉ DE CONCILIACIÓN DE CUENTAS</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a:noFill/>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4165775439"/>
                  </a:ext>
                </a:extLst>
              </a:tr>
              <a:tr h="164372">
                <a:tc gridSpan="5">
                  <a:txBody>
                    <a:bodyPr/>
                    <a:lstStyle/>
                    <a:p>
                      <a:pPr algn="ctr" rtl="0" fontAlgn="ctr"/>
                      <a:r>
                        <a:rPr lang="es-MX" sz="1000" b="1" i="0" u="none" strike="noStrike" dirty="0">
                          <a:solidFill>
                            <a:srgbClr val="203864"/>
                          </a:solidFill>
                          <a:effectLst/>
                          <a:latin typeface="Calibri" panose="020F0502020204030204" pitchFamily="34" charset="0"/>
                        </a:rPr>
                        <a:t>AL 30 DE NOVIEMBRE DE 2024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a:noFill/>
                    </a:lnT>
                    <a:lnB>
                      <a:noFill/>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3557485910"/>
                  </a:ext>
                </a:extLst>
              </a:tr>
              <a:tr h="158028">
                <a:tc gridSpan="5">
                  <a:txBody>
                    <a:bodyPr/>
                    <a:lstStyle/>
                    <a:p>
                      <a:pPr algn="ctr" rtl="0" fontAlgn="ctr"/>
                      <a:r>
                        <a:rPr lang="es-MX" sz="1000" b="1" i="0" u="none" strike="noStrike">
                          <a:solidFill>
                            <a:srgbClr val="203864"/>
                          </a:solidFill>
                          <a:effectLst/>
                          <a:latin typeface="Calibri" panose="020F0502020204030204" pitchFamily="34" charset="0"/>
                        </a:rPr>
                        <a:t>REMUNERACIÓN DE LA ACTIVIDAD DE APROVECHAMIENTO</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a:noFill/>
                    </a:lnT>
                    <a:lnB w="12700" cap="flat" cmpd="sng" algn="ctr">
                      <a:solidFill>
                        <a:srgbClr val="C6E0B4"/>
                      </a:solidFill>
                      <a:prstDash val="solid"/>
                      <a:round/>
                      <a:headEnd type="none" w="med" len="med"/>
                      <a:tailEnd type="none" w="med" len="med"/>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3923389780"/>
                  </a:ext>
                </a:extLst>
              </a:tr>
              <a:tr h="305098">
                <a:tc>
                  <a:txBody>
                    <a:bodyPr/>
                    <a:lstStyle/>
                    <a:p>
                      <a:pPr algn="ctr" rtl="0" fontAlgn="ctr"/>
                      <a:r>
                        <a:rPr lang="es-CO" sz="1000" b="1" i="0" u="none" strike="noStrike" dirty="0">
                          <a:solidFill>
                            <a:srgbClr val="203864"/>
                          </a:solidFill>
                          <a:effectLst/>
                          <a:latin typeface="Calibri" panose="020F0502020204030204" pitchFamily="34" charset="0"/>
                        </a:rPr>
                        <a:t>CONCESIONARIO</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CONCEPTO</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dirty="0">
                          <a:solidFill>
                            <a:srgbClr val="203864"/>
                          </a:solidFill>
                          <a:effectLst/>
                          <a:latin typeface="Calibri" panose="020F0502020204030204" pitchFamily="34" charset="0"/>
                        </a:rPr>
                        <a:t>FECHA COMITÉ</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PERÍODO CONCILIACIÓN</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VALOR LIQUIDACIONES</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1636018858"/>
                  </a:ext>
                </a:extLst>
              </a:tr>
              <a:tr h="244539">
                <a:tc rowSpan="18">
                  <a:txBody>
                    <a:bodyPr/>
                    <a:lstStyle/>
                    <a:p>
                      <a:pPr algn="ctr" rtl="0" fontAlgn="ctr"/>
                      <a:r>
                        <a:rPr lang="it-IT" sz="1000" b="1" i="0" u="none" strike="noStrike" dirty="0">
                          <a:solidFill>
                            <a:srgbClr val="203864"/>
                          </a:solidFill>
                          <a:effectLst/>
                          <a:latin typeface="Calibri" panose="020F0502020204030204" pitchFamily="34" charset="0"/>
                        </a:rPr>
                        <a:t>BOGOTA LIMPIA S.A.S. E.S.P.</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Comité N°59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13-jun-23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may-23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$ 2.185.667.432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1843057534"/>
                  </a:ext>
                </a:extLst>
              </a:tr>
              <a:tr h="181674">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N°60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18-jul-23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jun-23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$ 2.317.367.715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3697258316"/>
                  </a:ext>
                </a:extLst>
              </a:tr>
              <a:tr h="181674">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N°61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15-ago-23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jul-23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$ 2.126.176.122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3444704497"/>
                  </a:ext>
                </a:extLst>
              </a:tr>
              <a:tr h="181674">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N°62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13-sep-23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ago-23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$ 2.430.475.494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3471025779"/>
                  </a:ext>
                </a:extLst>
              </a:tr>
              <a:tr h="181674">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N°63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13-oct-23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sep-23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$ 2.546.000.680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1093579616"/>
                  </a:ext>
                </a:extLst>
              </a:tr>
              <a:tr h="181674">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N°64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14-nov-23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oct-23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$ 2.420.054.361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1357812262"/>
                  </a:ext>
                </a:extLst>
              </a:tr>
              <a:tr h="181674">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N°65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12-dic-23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nov-23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$ 2.142.716.451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3572018640"/>
                  </a:ext>
                </a:extLst>
              </a:tr>
              <a:tr h="181674">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N°66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15-ene-24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dic-23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$ 2.194.348.738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163306191"/>
                  </a:ext>
                </a:extLst>
              </a:tr>
              <a:tr h="181674">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N°67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13-feb-24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ene-24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$ 2.719.746.584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2973907424"/>
                  </a:ext>
                </a:extLst>
              </a:tr>
              <a:tr h="181674">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N°68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12-mar-24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feb-24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$ 2.369.848.466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91370266"/>
                  </a:ext>
                </a:extLst>
              </a:tr>
              <a:tr h="181674">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N°69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15-abr-24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mar-24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$ 2.329.301.167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1081920715"/>
                  </a:ext>
                </a:extLst>
              </a:tr>
              <a:tr h="181674">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N°70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14-may-24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abr-24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$ 2.381.873.601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4128238124"/>
                  </a:ext>
                </a:extLst>
              </a:tr>
              <a:tr h="181674">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N°71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14-jun-24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may-24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$ 2.761.352.216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4144277309"/>
                  </a:ext>
                </a:extLst>
              </a:tr>
              <a:tr h="181674">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N°72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15-jul-24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jun-24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dirty="0">
                          <a:solidFill>
                            <a:srgbClr val="203864"/>
                          </a:solidFill>
                          <a:effectLst/>
                          <a:latin typeface="Calibri" panose="020F0502020204030204" pitchFamily="34" charset="0"/>
                        </a:rPr>
                        <a:t>$ 2.198.824.130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2168735401"/>
                  </a:ext>
                </a:extLst>
              </a:tr>
              <a:tr h="181674">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N°73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15-ago-24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jul-24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dirty="0">
                          <a:solidFill>
                            <a:srgbClr val="203864"/>
                          </a:solidFill>
                          <a:effectLst/>
                          <a:latin typeface="Calibri" panose="020F0502020204030204" pitchFamily="34" charset="0"/>
                        </a:rPr>
                        <a:t>$ 3.408.935.332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2638622942"/>
                  </a:ext>
                </a:extLst>
              </a:tr>
              <a:tr h="181674">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N°74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13-sep-24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ago-24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dirty="0">
                          <a:solidFill>
                            <a:srgbClr val="203864"/>
                          </a:solidFill>
                          <a:effectLst/>
                          <a:latin typeface="Calibri" panose="020F0502020204030204" pitchFamily="34" charset="0"/>
                        </a:rPr>
                        <a:t>$ 2.388.771.532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1990206069"/>
                  </a:ext>
                </a:extLst>
              </a:tr>
              <a:tr h="181674">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N°75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15-oct-24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sep-24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dirty="0">
                          <a:solidFill>
                            <a:srgbClr val="203864"/>
                          </a:solidFill>
                          <a:effectLst/>
                          <a:latin typeface="Calibri" panose="020F0502020204030204" pitchFamily="34" charset="0"/>
                        </a:rPr>
                        <a:t>$ 3.443.892.787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2736218931"/>
                  </a:ext>
                </a:extLst>
              </a:tr>
              <a:tr h="181674">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N°76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15-nov-24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oct-24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dirty="0">
                          <a:solidFill>
                            <a:srgbClr val="203864"/>
                          </a:solidFill>
                          <a:effectLst/>
                          <a:latin typeface="Calibri" panose="020F0502020204030204" pitchFamily="34" charset="0"/>
                        </a:rPr>
                        <a:t>$ 2.923.244.256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2555969439"/>
                  </a:ext>
                </a:extLst>
              </a:tr>
              <a:tr h="181674">
                <a:tc gridSpan="4">
                  <a:txBody>
                    <a:bodyPr/>
                    <a:lstStyle/>
                    <a:p>
                      <a:pPr algn="ctr" rtl="0" fontAlgn="ctr"/>
                      <a:r>
                        <a:rPr lang="es-CO" sz="1000" b="1" i="0" u="none" strike="noStrike">
                          <a:solidFill>
                            <a:srgbClr val="203864"/>
                          </a:solidFill>
                          <a:effectLst/>
                          <a:latin typeface="Calibri" panose="020F0502020204030204" pitchFamily="34" charset="0"/>
                        </a:rPr>
                        <a:t>TOTAL</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hMerge="1">
                  <a:txBody>
                    <a:bodyPr/>
                    <a:lstStyle/>
                    <a:p>
                      <a:endParaRPr lang="es-CO"/>
                    </a:p>
                  </a:txBody>
                  <a:tcPr/>
                </a:tc>
                <a:tc hMerge="1">
                  <a:txBody>
                    <a:bodyPr/>
                    <a:lstStyle/>
                    <a:p>
                      <a:endParaRPr lang="es-CO"/>
                    </a:p>
                  </a:txBody>
                  <a:tcPr/>
                </a:tc>
                <a:tc hMerge="1">
                  <a:txBody>
                    <a:bodyPr/>
                    <a:lstStyle/>
                    <a:p>
                      <a:endParaRPr lang="es-CO"/>
                    </a:p>
                  </a:txBody>
                  <a:tcPr/>
                </a:tc>
                <a:tc>
                  <a:txBody>
                    <a:bodyPr/>
                    <a:lstStyle/>
                    <a:p>
                      <a:pPr algn="r" rtl="0" fontAlgn="ctr"/>
                      <a:r>
                        <a:rPr lang="es-CO" sz="1000" b="1" i="0" u="none" strike="noStrike" dirty="0">
                          <a:solidFill>
                            <a:srgbClr val="203864"/>
                          </a:solidFill>
                          <a:effectLst/>
                          <a:latin typeface="Calibri" panose="020F0502020204030204" pitchFamily="34" charset="0"/>
                        </a:rPr>
                        <a:t>$ 145.681.124.705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2098942978"/>
                  </a:ext>
                </a:extLst>
              </a:tr>
            </a:tbl>
          </a:graphicData>
        </a:graphic>
      </p:graphicFrame>
    </p:spTree>
    <p:extLst>
      <p:ext uri="{BB962C8B-B14F-4D97-AF65-F5344CB8AC3E}">
        <p14:creationId xmlns:p14="http://schemas.microsoft.com/office/powerpoint/2010/main" val="884010885"/>
      </p:ext>
    </p:extLst>
  </p:cSld>
  <p:clrMapOvr>
    <a:masterClrMapping/>
  </p:clrMapOvr>
</p:sld>
</file>

<file path=ppt/slides/slide1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8002" name="Imagen 13">
            <a:extLst>
              <a:ext uri="{FF2B5EF4-FFF2-40B4-BE49-F238E27FC236}">
                <a16:creationId xmlns:a16="http://schemas.microsoft.com/office/drawing/2014/main" id="{BF55952C-A548-43DB-9FD9-DBA832E7A0FF}"/>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63575" y="158750"/>
            <a:ext cx="1244600" cy="1157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 name="CuadroTexto 25">
            <a:extLst>
              <a:ext uri="{FF2B5EF4-FFF2-40B4-BE49-F238E27FC236}">
                <a16:creationId xmlns:a16="http://schemas.microsoft.com/office/drawing/2014/main" id="{F908A3ED-494C-44ED-AD70-BAF5F8D036CF}"/>
              </a:ext>
            </a:extLst>
          </p:cNvPr>
          <p:cNvSpPr txBox="1"/>
          <p:nvPr/>
        </p:nvSpPr>
        <p:spPr>
          <a:xfrm>
            <a:off x="1371600" y="128588"/>
            <a:ext cx="9882188" cy="892175"/>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Comités De Conciliación De Cuentas Área Limpia a Noviembre 2024</a:t>
            </a:r>
          </a:p>
        </p:txBody>
      </p:sp>
      <p:cxnSp>
        <p:nvCxnSpPr>
          <p:cNvPr id="27" name="Conector recto 26">
            <a:extLst>
              <a:ext uri="{FF2B5EF4-FFF2-40B4-BE49-F238E27FC236}">
                <a16:creationId xmlns:a16="http://schemas.microsoft.com/office/drawing/2014/main" id="{5F814188-D07C-48A4-BFF7-7539312B7562}"/>
              </a:ext>
            </a:extLst>
          </p:cNvPr>
          <p:cNvCxnSpPr>
            <a:cxnSpLocks/>
          </p:cNvCxnSpPr>
          <p:nvPr/>
        </p:nvCxnSpPr>
        <p:spPr>
          <a:xfrm>
            <a:off x="88900" y="1019175"/>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28005" name="Imagen 27">
            <a:extLst>
              <a:ext uri="{FF2B5EF4-FFF2-40B4-BE49-F238E27FC236}">
                <a16:creationId xmlns:a16="http://schemas.microsoft.com/office/drawing/2014/main" id="{F7F9BD77-1F64-4BE0-BA0B-88DFAC8A35C5}"/>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517525" y="79375"/>
            <a:ext cx="839788" cy="782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8171" name="Imagen 9">
            <a:extLst>
              <a:ext uri="{FF2B5EF4-FFF2-40B4-BE49-F238E27FC236}">
                <a16:creationId xmlns:a16="http://schemas.microsoft.com/office/drawing/2014/main" id="{FDC0A64D-06D6-4E9C-9DFD-1667316CA15F}"/>
              </a:ext>
            </a:extLst>
          </p:cNvPr>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10054793" y="3502819"/>
            <a:ext cx="1522412" cy="514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CuadroTexto 4">
            <a:extLst>
              <a:ext uri="{FF2B5EF4-FFF2-40B4-BE49-F238E27FC236}">
                <a16:creationId xmlns:a16="http://schemas.microsoft.com/office/drawing/2014/main" id="{A9681AC4-1B1D-4676-B490-4DA8093BDA46}"/>
              </a:ext>
            </a:extLst>
          </p:cNvPr>
          <p:cNvSpPr txBox="1">
            <a:spLocks noChangeArrowheads="1"/>
          </p:cNvSpPr>
          <p:nvPr/>
        </p:nvSpPr>
        <p:spPr bwMode="auto">
          <a:xfrm>
            <a:off x="-645260" y="6500813"/>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a:t>
            </a:r>
          </a:p>
        </p:txBody>
      </p:sp>
      <p:graphicFrame>
        <p:nvGraphicFramePr>
          <p:cNvPr id="3" name="Tabla 2">
            <a:extLst>
              <a:ext uri="{FF2B5EF4-FFF2-40B4-BE49-F238E27FC236}">
                <a16:creationId xmlns:a16="http://schemas.microsoft.com/office/drawing/2014/main" id="{1626181B-4BF7-57BA-4A5F-5FAEAF302D0B}"/>
              </a:ext>
            </a:extLst>
          </p:cNvPr>
          <p:cNvGraphicFramePr>
            <a:graphicFrameLocks noGrp="1"/>
          </p:cNvGraphicFramePr>
          <p:nvPr/>
        </p:nvGraphicFramePr>
        <p:xfrm>
          <a:off x="2307705" y="1230493"/>
          <a:ext cx="6579920" cy="5401125"/>
        </p:xfrm>
        <a:graphic>
          <a:graphicData uri="http://schemas.openxmlformats.org/drawingml/2006/table">
            <a:tbl>
              <a:tblPr/>
              <a:tblGrid>
                <a:gridCol w="1530410">
                  <a:extLst>
                    <a:ext uri="{9D8B030D-6E8A-4147-A177-3AD203B41FA5}">
                      <a16:colId xmlns:a16="http://schemas.microsoft.com/office/drawing/2014/main" val="1973342008"/>
                    </a:ext>
                  </a:extLst>
                </a:gridCol>
                <a:gridCol w="1009060">
                  <a:extLst>
                    <a:ext uri="{9D8B030D-6E8A-4147-A177-3AD203B41FA5}">
                      <a16:colId xmlns:a16="http://schemas.microsoft.com/office/drawing/2014/main" val="3142950891"/>
                    </a:ext>
                  </a:extLst>
                </a:gridCol>
                <a:gridCol w="1244509">
                  <a:extLst>
                    <a:ext uri="{9D8B030D-6E8A-4147-A177-3AD203B41FA5}">
                      <a16:colId xmlns:a16="http://schemas.microsoft.com/office/drawing/2014/main" val="2519116338"/>
                    </a:ext>
                  </a:extLst>
                </a:gridCol>
                <a:gridCol w="1395867">
                  <a:extLst>
                    <a:ext uri="{9D8B030D-6E8A-4147-A177-3AD203B41FA5}">
                      <a16:colId xmlns:a16="http://schemas.microsoft.com/office/drawing/2014/main" val="1758606747"/>
                    </a:ext>
                  </a:extLst>
                </a:gridCol>
                <a:gridCol w="1400074">
                  <a:extLst>
                    <a:ext uri="{9D8B030D-6E8A-4147-A177-3AD203B41FA5}">
                      <a16:colId xmlns:a16="http://schemas.microsoft.com/office/drawing/2014/main" val="3472477590"/>
                    </a:ext>
                  </a:extLst>
                </a:gridCol>
              </a:tblGrid>
              <a:tr h="111693">
                <a:tc gridSpan="5">
                  <a:txBody>
                    <a:bodyPr/>
                    <a:lstStyle/>
                    <a:p>
                      <a:pPr algn="ctr" rtl="0" fontAlgn="ctr"/>
                      <a:r>
                        <a:rPr lang="es-MX" sz="1000" b="1" i="0" u="none" strike="noStrike" dirty="0">
                          <a:solidFill>
                            <a:srgbClr val="203864"/>
                          </a:solidFill>
                          <a:effectLst/>
                          <a:latin typeface="Calibri" panose="020F0502020204030204" pitchFamily="34" charset="0"/>
                        </a:rPr>
                        <a:t>COMITÉ DE CONCILIACIÓN DE CUENTAS</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a:noFill/>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339217895"/>
                  </a:ext>
                </a:extLst>
              </a:tr>
              <a:tr h="120014">
                <a:tc gridSpan="5">
                  <a:txBody>
                    <a:bodyPr/>
                    <a:lstStyle/>
                    <a:p>
                      <a:pPr algn="ctr" rtl="0" fontAlgn="ctr"/>
                      <a:r>
                        <a:rPr lang="es-MX" sz="1000" b="1" i="0" u="none" strike="noStrike" dirty="0">
                          <a:solidFill>
                            <a:srgbClr val="203864"/>
                          </a:solidFill>
                          <a:effectLst/>
                          <a:latin typeface="Calibri" panose="020F0502020204030204" pitchFamily="34" charset="0"/>
                        </a:rPr>
                        <a:t>AL 30 DE NOVIEMBRE DE 2024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a:noFill/>
                    </a:lnT>
                    <a:lnB>
                      <a:noFill/>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310917721"/>
                  </a:ext>
                </a:extLst>
              </a:tr>
              <a:tr h="216815">
                <a:tc gridSpan="5">
                  <a:txBody>
                    <a:bodyPr/>
                    <a:lstStyle/>
                    <a:p>
                      <a:pPr algn="ctr" rtl="0" fontAlgn="ctr"/>
                      <a:r>
                        <a:rPr lang="es-MX" sz="1000" b="1" i="0" u="none" strike="noStrike" dirty="0">
                          <a:solidFill>
                            <a:srgbClr val="203864"/>
                          </a:solidFill>
                          <a:effectLst/>
                          <a:latin typeface="Calibri" panose="020F0502020204030204" pitchFamily="34" charset="0"/>
                        </a:rPr>
                        <a:t>REMUNERACIÓN DE LA ACTIVIDAD DE APROVECHAMIENTO</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a:noFill/>
                    </a:lnT>
                    <a:lnB w="12700" cap="flat" cmpd="sng" algn="ctr">
                      <a:solidFill>
                        <a:srgbClr val="C6E0B4"/>
                      </a:solidFill>
                      <a:prstDash val="solid"/>
                      <a:round/>
                      <a:headEnd type="none" w="med" len="med"/>
                      <a:tailEnd type="none" w="med" len="med"/>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3082216645"/>
                  </a:ext>
                </a:extLst>
              </a:tr>
              <a:tr h="229955">
                <a:tc>
                  <a:txBody>
                    <a:bodyPr/>
                    <a:lstStyle/>
                    <a:p>
                      <a:pPr algn="ctr" rtl="0" fontAlgn="ctr"/>
                      <a:r>
                        <a:rPr lang="es-CO" sz="1000" b="1" i="0" u="none" strike="noStrike" dirty="0">
                          <a:solidFill>
                            <a:srgbClr val="203864"/>
                          </a:solidFill>
                          <a:effectLst/>
                          <a:latin typeface="Calibri" panose="020F0502020204030204" pitchFamily="34" charset="0"/>
                        </a:rPr>
                        <a:t>CONCESIONARIO</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CONCEPTO</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1" i="0" u="none" strike="noStrike" dirty="0">
                          <a:solidFill>
                            <a:srgbClr val="203864"/>
                          </a:solidFill>
                          <a:effectLst/>
                          <a:latin typeface="Calibri" panose="020F0502020204030204" pitchFamily="34" charset="0"/>
                        </a:rPr>
                        <a:t>FECHA COMITÉ</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PERÍODO CONCILIACIÓN</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VALOR LIQUIDACIONES</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3789293779"/>
                  </a:ext>
                </a:extLst>
              </a:tr>
              <a:tr h="229955">
                <a:tc rowSpan="29">
                  <a:txBody>
                    <a:bodyPr/>
                    <a:lstStyle/>
                    <a:p>
                      <a:pPr algn="ctr" rtl="0" fontAlgn="ctr"/>
                      <a:r>
                        <a:rPr lang="pt-BR" sz="1000" b="1" i="0" u="none" strike="noStrike" dirty="0">
                          <a:solidFill>
                            <a:srgbClr val="203864"/>
                          </a:solidFill>
                          <a:effectLst/>
                          <a:latin typeface="Calibri" panose="020F0502020204030204" pitchFamily="34" charset="0"/>
                        </a:rPr>
                        <a:t>ÁREA LIMPIA DISTRITO S.A.S. E.S.P.</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Comité N°1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5-jun-18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Feb-2018 a may-2018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$ 589.280.235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3725208389"/>
                  </a:ext>
                </a:extLst>
              </a:tr>
              <a:tr h="137973">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27-ago-18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Jun-2018 y jul-2018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$ 1.886.711.645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490769191"/>
                  </a:ext>
                </a:extLst>
              </a:tr>
              <a:tr h="137973">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28-sep-18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ago-18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$ 1.050.739.361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3962629043"/>
                  </a:ext>
                </a:extLst>
              </a:tr>
              <a:tr h="137973">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19-oct-18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sep-18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$ 639.418.519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208279750"/>
                  </a:ext>
                </a:extLst>
              </a:tr>
              <a:tr h="137973">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21-nov-18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oct-18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$ 1.220.661.708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1635303883"/>
                  </a:ext>
                </a:extLst>
              </a:tr>
              <a:tr h="137973">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18-dic-18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nov-18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$ 1.192.066.676</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983426552"/>
                  </a:ext>
                </a:extLst>
              </a:tr>
              <a:tr h="137973">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28-ene-19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dic-18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$ 946.856.884</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1749789802"/>
                  </a:ext>
                </a:extLst>
              </a:tr>
              <a:tr h="137973">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20-feb-19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ene-19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$ 1.676.886.457</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1793851851"/>
                  </a:ext>
                </a:extLst>
              </a:tr>
              <a:tr h="137973">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19-mar-19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feb-19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$ 769.139.522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1541728723"/>
                  </a:ext>
                </a:extLst>
              </a:tr>
              <a:tr h="137973">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25-abr-19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mar-19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$ 1.403.774.126</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231542017"/>
                  </a:ext>
                </a:extLst>
              </a:tr>
              <a:tr h="137973">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21-may-19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abr-19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$ 809.282.402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2482732731"/>
                  </a:ext>
                </a:extLst>
              </a:tr>
              <a:tr h="137973">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19-jun-19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may-19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$ 1.761.764.045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1634181707"/>
                  </a:ext>
                </a:extLst>
              </a:tr>
              <a:tr h="137973">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N°13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22-jul-19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jun-19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$ 1.527.794.467</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4052153033"/>
                  </a:ext>
                </a:extLst>
              </a:tr>
              <a:tr h="137973">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21-ago-19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jul-19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$ 1.494.610.415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864631745"/>
                  </a:ext>
                </a:extLst>
              </a:tr>
              <a:tr h="137973">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25-sep-19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ago-19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$ 1.393.344.026</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847503841"/>
                  </a:ext>
                </a:extLst>
              </a:tr>
              <a:tr h="137973">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22-oct-19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sep-19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$ 1.622.119.751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4259721140"/>
                  </a:ext>
                </a:extLst>
              </a:tr>
              <a:tr h="137973">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22-nov-19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oct-19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$ 1.715.655.879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2581049946"/>
                  </a:ext>
                </a:extLst>
              </a:tr>
              <a:tr h="137973">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16-dic-19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nov-20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$ 1.572.461.093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201324000"/>
                  </a:ext>
                </a:extLst>
              </a:tr>
              <a:tr h="137973">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24-ene-20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dic-19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$ 1.725.380.560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131844827"/>
                  </a:ext>
                </a:extLst>
              </a:tr>
              <a:tr h="137973">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21-feb-20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ene-20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$ 1.850.135.038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3954958667"/>
                  </a:ext>
                </a:extLst>
              </a:tr>
              <a:tr h="137973">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20-mar-20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feb-20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$ 1.850.135.038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778674218"/>
                  </a:ext>
                </a:extLst>
              </a:tr>
              <a:tr h="137973">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20-abr-20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mar-20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$ 1.768.104.162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183895069"/>
                  </a:ext>
                </a:extLst>
              </a:tr>
              <a:tr h="137973">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18-may-20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may-20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$ 1.610.222.138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1735362126"/>
                  </a:ext>
                </a:extLst>
              </a:tr>
              <a:tr h="137973">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16-jun-20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jun-20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$ 1.832.983.327</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1181793651"/>
                  </a:ext>
                </a:extLst>
              </a:tr>
              <a:tr h="137973">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17-jul-20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jun-20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$ 1.680.619.105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4237170212"/>
                  </a:ext>
                </a:extLst>
              </a:tr>
              <a:tr h="137973">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18-ago-20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jul-20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$ 1.948.095.990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1023674946"/>
                  </a:ext>
                </a:extLst>
              </a:tr>
              <a:tr h="137973">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16-sep-20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ago-20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$ 1.735.609.877</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631772959"/>
                  </a:ext>
                </a:extLst>
              </a:tr>
              <a:tr h="137973">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19-oct-20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sep-20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$ 1.735.444.021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1632142662"/>
                  </a:ext>
                </a:extLst>
              </a:tr>
              <a:tr h="12483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17-nov-20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oct-20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$ 2.431.929.743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extLst>
                  <a:ext uri="{0D108BD9-81ED-4DB2-BD59-A6C34878D82A}">
                    <a16:rowId xmlns:a16="http://schemas.microsoft.com/office/drawing/2014/main" val="564336415"/>
                  </a:ext>
                </a:extLst>
              </a:tr>
              <a:tr h="118262">
                <a:tc gridSpan="5">
                  <a:txBody>
                    <a:bodyPr/>
                    <a:lstStyle/>
                    <a:p>
                      <a:pPr algn="r" rtl="0" fontAlgn="ctr"/>
                      <a:r>
                        <a:rPr lang="es-CO" sz="1000" b="1" i="0" u="none" strike="noStrike" dirty="0">
                          <a:solidFill>
                            <a:srgbClr val="203864"/>
                          </a:solidFill>
                          <a:effectLst/>
                          <a:latin typeface="Calibri" panose="020F0502020204030204" pitchFamily="34" charset="0"/>
                        </a:rPr>
                        <a:t>(Continúa...)</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5844281"/>
                  </a:ext>
                </a:extLst>
              </a:tr>
            </a:tbl>
          </a:graphicData>
        </a:graphic>
      </p:graphicFrame>
    </p:spTree>
  </p:cSld>
  <p:clrMapOvr>
    <a:masterClrMapping/>
  </p:clrMapOvr>
</p:sld>
</file>

<file path=ppt/slides/slide1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0050" name="Imagen 13">
            <a:extLst>
              <a:ext uri="{FF2B5EF4-FFF2-40B4-BE49-F238E27FC236}">
                <a16:creationId xmlns:a16="http://schemas.microsoft.com/office/drawing/2014/main" id="{789A703C-4C81-41C2-974A-65E89A89806E}"/>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63575" y="158750"/>
            <a:ext cx="1244600" cy="1157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 name="CuadroTexto 25">
            <a:extLst>
              <a:ext uri="{FF2B5EF4-FFF2-40B4-BE49-F238E27FC236}">
                <a16:creationId xmlns:a16="http://schemas.microsoft.com/office/drawing/2014/main" id="{E514CD50-4650-40C0-9B54-6AC4BDDD8F5F}"/>
              </a:ext>
            </a:extLst>
          </p:cNvPr>
          <p:cNvSpPr txBox="1"/>
          <p:nvPr/>
        </p:nvSpPr>
        <p:spPr>
          <a:xfrm>
            <a:off x="1371600" y="128588"/>
            <a:ext cx="9882188" cy="892175"/>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Comités De Conciliación De Cuentas Área Limpia a Noviembre 2024</a:t>
            </a:r>
          </a:p>
        </p:txBody>
      </p:sp>
      <p:cxnSp>
        <p:nvCxnSpPr>
          <p:cNvPr id="27" name="Conector recto 26">
            <a:extLst>
              <a:ext uri="{FF2B5EF4-FFF2-40B4-BE49-F238E27FC236}">
                <a16:creationId xmlns:a16="http://schemas.microsoft.com/office/drawing/2014/main" id="{CE88383A-C1A1-4383-96D9-D758ADC3C9F9}"/>
              </a:ext>
            </a:extLst>
          </p:cNvPr>
          <p:cNvCxnSpPr>
            <a:cxnSpLocks/>
          </p:cNvCxnSpPr>
          <p:nvPr/>
        </p:nvCxnSpPr>
        <p:spPr>
          <a:xfrm>
            <a:off x="118268" y="1020763"/>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30053" name="Imagen 27">
            <a:extLst>
              <a:ext uri="{FF2B5EF4-FFF2-40B4-BE49-F238E27FC236}">
                <a16:creationId xmlns:a16="http://schemas.microsoft.com/office/drawing/2014/main" id="{1AFF1EB5-10D0-48FC-A5AD-51D79320BF32}"/>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517525" y="79375"/>
            <a:ext cx="839788" cy="782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0114" name="Imagen 9">
            <a:extLst>
              <a:ext uri="{FF2B5EF4-FFF2-40B4-BE49-F238E27FC236}">
                <a16:creationId xmlns:a16="http://schemas.microsoft.com/office/drawing/2014/main" id="{B6F5426C-61A0-4600-AA35-36E43019B055}"/>
              </a:ext>
            </a:extLst>
          </p:cNvPr>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9820275" y="2960688"/>
            <a:ext cx="2041525" cy="688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CuadroTexto 4">
            <a:extLst>
              <a:ext uri="{FF2B5EF4-FFF2-40B4-BE49-F238E27FC236}">
                <a16:creationId xmlns:a16="http://schemas.microsoft.com/office/drawing/2014/main" id="{CEF6A2B1-2141-485F-8A85-BDB23363EC26}"/>
              </a:ext>
            </a:extLst>
          </p:cNvPr>
          <p:cNvSpPr txBox="1">
            <a:spLocks noChangeArrowheads="1"/>
          </p:cNvSpPr>
          <p:nvPr/>
        </p:nvSpPr>
        <p:spPr bwMode="auto">
          <a:xfrm>
            <a:off x="-645260" y="6500813"/>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a:t>
            </a:r>
          </a:p>
        </p:txBody>
      </p:sp>
      <p:graphicFrame>
        <p:nvGraphicFramePr>
          <p:cNvPr id="2" name="Tabla 1">
            <a:extLst>
              <a:ext uri="{FF2B5EF4-FFF2-40B4-BE49-F238E27FC236}">
                <a16:creationId xmlns:a16="http://schemas.microsoft.com/office/drawing/2014/main" id="{88A697E5-8292-3EEA-442D-9B3C47C273FD}"/>
              </a:ext>
            </a:extLst>
          </p:cNvPr>
          <p:cNvGraphicFramePr>
            <a:graphicFrameLocks noGrp="1"/>
          </p:cNvGraphicFramePr>
          <p:nvPr/>
        </p:nvGraphicFramePr>
        <p:xfrm>
          <a:off x="2862489" y="1184629"/>
          <a:ext cx="5263369" cy="5390338"/>
        </p:xfrm>
        <a:graphic>
          <a:graphicData uri="http://schemas.openxmlformats.org/drawingml/2006/table">
            <a:tbl>
              <a:tblPr/>
              <a:tblGrid>
                <a:gridCol w="1224196">
                  <a:extLst>
                    <a:ext uri="{9D8B030D-6E8A-4147-A177-3AD203B41FA5}">
                      <a16:colId xmlns:a16="http://schemas.microsoft.com/office/drawing/2014/main" val="4225886339"/>
                    </a:ext>
                  </a:extLst>
                </a:gridCol>
                <a:gridCol w="807162">
                  <a:extLst>
                    <a:ext uri="{9D8B030D-6E8A-4147-A177-3AD203B41FA5}">
                      <a16:colId xmlns:a16="http://schemas.microsoft.com/office/drawing/2014/main" val="2865731860"/>
                    </a:ext>
                  </a:extLst>
                </a:gridCol>
                <a:gridCol w="995499">
                  <a:extLst>
                    <a:ext uri="{9D8B030D-6E8A-4147-A177-3AD203B41FA5}">
                      <a16:colId xmlns:a16="http://schemas.microsoft.com/office/drawing/2014/main" val="2493750064"/>
                    </a:ext>
                  </a:extLst>
                </a:gridCol>
                <a:gridCol w="1116574">
                  <a:extLst>
                    <a:ext uri="{9D8B030D-6E8A-4147-A177-3AD203B41FA5}">
                      <a16:colId xmlns:a16="http://schemas.microsoft.com/office/drawing/2014/main" val="2677256893"/>
                    </a:ext>
                  </a:extLst>
                </a:gridCol>
                <a:gridCol w="1119938">
                  <a:extLst>
                    <a:ext uri="{9D8B030D-6E8A-4147-A177-3AD203B41FA5}">
                      <a16:colId xmlns:a16="http://schemas.microsoft.com/office/drawing/2014/main" val="1227161297"/>
                    </a:ext>
                  </a:extLst>
                </a:gridCol>
              </a:tblGrid>
              <a:tr h="117242">
                <a:tc gridSpan="5">
                  <a:txBody>
                    <a:bodyPr/>
                    <a:lstStyle/>
                    <a:p>
                      <a:pPr algn="ctr" rtl="0" fontAlgn="ctr"/>
                      <a:r>
                        <a:rPr lang="es-MX" sz="1000" b="1" i="0" u="none" strike="noStrike" dirty="0">
                          <a:solidFill>
                            <a:srgbClr val="203864"/>
                          </a:solidFill>
                          <a:effectLst/>
                          <a:latin typeface="Calibri" panose="020F0502020204030204" pitchFamily="34" charset="0"/>
                        </a:rPr>
                        <a:t>COMITÉ DE CONCILIACIÓN DE CUENTAS</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a:noFill/>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556523459"/>
                  </a:ext>
                </a:extLst>
              </a:tr>
              <a:tr h="125978">
                <a:tc gridSpan="5">
                  <a:txBody>
                    <a:bodyPr/>
                    <a:lstStyle/>
                    <a:p>
                      <a:pPr algn="ctr" rtl="0" fontAlgn="ctr"/>
                      <a:r>
                        <a:rPr lang="es-MX" sz="1000" b="1" i="0" u="none" strike="noStrike" dirty="0">
                          <a:solidFill>
                            <a:srgbClr val="203864"/>
                          </a:solidFill>
                          <a:effectLst/>
                          <a:latin typeface="Calibri" panose="020F0502020204030204" pitchFamily="34" charset="0"/>
                        </a:rPr>
                        <a:t>AL 30 DE NOVIEMBRE DE 2024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a:noFill/>
                    </a:lnT>
                    <a:lnB>
                      <a:noFill/>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296546300"/>
                  </a:ext>
                </a:extLst>
              </a:tr>
              <a:tr h="85874">
                <a:tc gridSpan="5">
                  <a:txBody>
                    <a:bodyPr/>
                    <a:lstStyle/>
                    <a:p>
                      <a:pPr algn="ctr" rtl="0" fontAlgn="ctr"/>
                      <a:r>
                        <a:rPr lang="es-MX" sz="1000" b="1" i="0" u="none" strike="noStrike" dirty="0">
                          <a:solidFill>
                            <a:srgbClr val="203864"/>
                          </a:solidFill>
                          <a:effectLst/>
                          <a:latin typeface="Calibri" panose="020F0502020204030204" pitchFamily="34" charset="0"/>
                        </a:rPr>
                        <a:t>REMUNERACIÓN DE LA ACTIVIDAD DE APROVECHAMIENTO</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a:noFill/>
                    </a:lnT>
                    <a:lnB w="12700" cap="flat" cmpd="sng" algn="ctr">
                      <a:solidFill>
                        <a:srgbClr val="C6E0B4"/>
                      </a:solidFill>
                      <a:prstDash val="solid"/>
                      <a:round/>
                      <a:headEnd type="none" w="med" len="med"/>
                      <a:tailEnd type="none" w="med" len="med"/>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2238354682"/>
                  </a:ext>
                </a:extLst>
              </a:tr>
              <a:tr h="228733">
                <a:tc>
                  <a:txBody>
                    <a:bodyPr/>
                    <a:lstStyle/>
                    <a:p>
                      <a:pPr algn="ctr" rtl="0" fontAlgn="ctr"/>
                      <a:r>
                        <a:rPr lang="es-CO" sz="1000" b="1" i="0" u="none" strike="noStrike" dirty="0">
                          <a:solidFill>
                            <a:srgbClr val="203864"/>
                          </a:solidFill>
                          <a:effectLst/>
                          <a:latin typeface="Calibri" panose="020F0502020204030204" pitchFamily="34" charset="0"/>
                        </a:rPr>
                        <a:t>CONCESIONARIO</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CONCEPTO</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FECHA COMITÉ</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PERÍODO CONCILIACIÓN</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VALOR LIQUIDACIONES</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2743423499"/>
                  </a:ext>
                </a:extLst>
              </a:tr>
              <a:tr h="125978">
                <a:tc rowSpan="29">
                  <a:txBody>
                    <a:bodyPr/>
                    <a:lstStyle/>
                    <a:p>
                      <a:pPr algn="ctr" rtl="0" fontAlgn="ctr"/>
                      <a:r>
                        <a:rPr lang="pt-BR" sz="1000" b="1" i="0" u="none" strike="noStrike" dirty="0">
                          <a:solidFill>
                            <a:srgbClr val="203864"/>
                          </a:solidFill>
                          <a:effectLst/>
                          <a:latin typeface="Calibri" panose="020F0502020204030204" pitchFamily="34" charset="0"/>
                        </a:rPr>
                        <a:t>ÁREA LIMPIA DISTRITO S.A.S. E.S.P.</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Comité N°30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16-dic-20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nov-20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$ 1.976.119.896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2374133570"/>
                  </a:ext>
                </a:extLst>
              </a:tr>
              <a:tr h="12597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22-ene-21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dic-20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$ 2.370.749.415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1260120568"/>
                  </a:ext>
                </a:extLst>
              </a:tr>
              <a:tr h="12597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16-feb-21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ene-21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$ 2.037.250.121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2640935154"/>
                  </a:ext>
                </a:extLst>
              </a:tr>
              <a:tr h="12597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16-mar-21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feb-21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$ 2.623.718.587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1849294504"/>
                  </a:ext>
                </a:extLst>
              </a:tr>
              <a:tr h="12597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20-abr-21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mar-21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$ 2.847.925.520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3618658391"/>
                  </a:ext>
                </a:extLst>
              </a:tr>
              <a:tr h="125978">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N°35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18-may-21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abr-21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$ 2.783.335.033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2586524264"/>
                  </a:ext>
                </a:extLst>
              </a:tr>
              <a:tr h="12597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18-jun-21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may-21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$ 2.852.776.951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2246240870"/>
                  </a:ext>
                </a:extLst>
              </a:tr>
              <a:tr h="12597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19-jul-21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jun-21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$ 2.807.932.152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3169146198"/>
                  </a:ext>
                </a:extLst>
              </a:tr>
              <a:tr h="125978">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N°38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20-ago-21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jul-21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$ 2.923.489.953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2136627587"/>
                  </a:ext>
                </a:extLst>
              </a:tr>
              <a:tr h="12597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17-sep-21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ago-21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$ 2.527.604.806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2521124772"/>
                  </a:ext>
                </a:extLst>
              </a:tr>
              <a:tr h="125978">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N°40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19-oct-21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sep-21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$ 1.999.578.544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368163284"/>
                  </a:ext>
                </a:extLst>
              </a:tr>
              <a:tr h="12597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18-nov-21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oct-21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$ 2.086.516.709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710780691"/>
                  </a:ext>
                </a:extLst>
              </a:tr>
              <a:tr h="12597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15-dic-21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nov-21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$ 2.264.863.234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216613063"/>
                  </a:ext>
                </a:extLst>
              </a:tr>
              <a:tr h="125978">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N°43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21-ene-22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dic-21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$ 2.437.898.608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321345091"/>
                  </a:ext>
                </a:extLst>
              </a:tr>
              <a:tr h="12597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16-feb-22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ene-22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$ 2.477.657.971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3357245682"/>
                  </a:ext>
                </a:extLst>
              </a:tr>
              <a:tr h="12597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28-mar-22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feb-22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$ 2.101.419.300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4054975022"/>
                  </a:ext>
                </a:extLst>
              </a:tr>
              <a:tr h="125978">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N°46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22-abr-22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mar-22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$ 2.551.947.479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2459118996"/>
                  </a:ext>
                </a:extLst>
              </a:tr>
              <a:tr h="12597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16-may-22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abr-22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$ 1.645.033.328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3103457814"/>
                  </a:ext>
                </a:extLst>
              </a:tr>
              <a:tr h="12597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21-jun-22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may-22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$ 1.790.512.338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2882560447"/>
                  </a:ext>
                </a:extLst>
              </a:tr>
              <a:tr h="12597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N.A.</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jun-22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$ 1.868.938.735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1067893628"/>
                  </a:ext>
                </a:extLst>
              </a:tr>
              <a:tr h="12597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19-ago-22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jul-22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$ 2.519.257.113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2802845150"/>
                  </a:ext>
                </a:extLst>
              </a:tr>
              <a:tr h="11724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19-sep-22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ago-22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$ 5.442.661.782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2304991011"/>
                  </a:ext>
                </a:extLst>
              </a:tr>
              <a:tr h="137933">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21-oct-22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sep-22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$ 1.652.379.782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74431379"/>
                  </a:ext>
                </a:extLst>
              </a:tr>
              <a:tr h="14482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22-nov-22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oct-22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$ 1.558.248.450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2168691808"/>
                  </a:ext>
                </a:extLst>
              </a:tr>
              <a:tr h="14482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15-dic-22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nov-22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$ 1.618.484.533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60955425"/>
                  </a:ext>
                </a:extLst>
              </a:tr>
              <a:tr h="14482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20-ene-23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dic-22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dirty="0">
                          <a:solidFill>
                            <a:srgbClr val="203864"/>
                          </a:solidFill>
                          <a:effectLst/>
                          <a:latin typeface="Calibri" panose="020F0502020204030204" pitchFamily="34" charset="0"/>
                        </a:rPr>
                        <a:t>$ 1.925.203.000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3323012192"/>
                  </a:ext>
                </a:extLst>
              </a:tr>
              <a:tr h="14482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20-feb-23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ene-23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dirty="0">
                          <a:solidFill>
                            <a:srgbClr val="203864"/>
                          </a:solidFill>
                          <a:effectLst/>
                          <a:latin typeface="Calibri" panose="020F0502020204030204" pitchFamily="34" charset="0"/>
                        </a:rPr>
                        <a:t>$ 2.120.206.024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1995898326"/>
                  </a:ext>
                </a:extLst>
              </a:tr>
              <a:tr h="20873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21-mar-23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feb-23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dirty="0">
                          <a:solidFill>
                            <a:srgbClr val="203864"/>
                          </a:solidFill>
                          <a:effectLst/>
                          <a:latin typeface="Calibri" panose="020F0502020204030204" pitchFamily="34" charset="0"/>
                        </a:rPr>
                        <a:t>$ 2.014.139.531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1211204388"/>
                  </a:ext>
                </a:extLst>
              </a:tr>
              <a:tr h="14482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24-abr-23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mar-23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dirty="0">
                          <a:solidFill>
                            <a:srgbClr val="203864"/>
                          </a:solidFill>
                          <a:effectLst/>
                          <a:latin typeface="Calibri" panose="020F0502020204030204" pitchFamily="34" charset="0"/>
                        </a:rPr>
                        <a:t>$ 2.402.066.890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3465601251"/>
                  </a:ext>
                </a:extLst>
              </a:tr>
              <a:tr h="117242">
                <a:tc gridSpan="5">
                  <a:txBody>
                    <a:bodyPr/>
                    <a:lstStyle/>
                    <a:p>
                      <a:pPr algn="r" rtl="0" fontAlgn="ctr"/>
                      <a:r>
                        <a:rPr lang="es-CO" sz="1000" b="1" i="0" u="none" strike="noStrike" dirty="0">
                          <a:solidFill>
                            <a:srgbClr val="203864"/>
                          </a:solidFill>
                          <a:effectLst/>
                          <a:latin typeface="Calibri" panose="020F0502020204030204" pitchFamily="34" charset="0"/>
                        </a:rPr>
                        <a:t>(Continúa...)</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2960003339"/>
                  </a:ext>
                </a:extLst>
              </a:tr>
            </a:tbl>
          </a:graphicData>
        </a:graphic>
      </p:graphicFrame>
    </p:spTree>
    <p:extLst>
      <p:ext uri="{BB962C8B-B14F-4D97-AF65-F5344CB8AC3E}">
        <p14:creationId xmlns:p14="http://schemas.microsoft.com/office/powerpoint/2010/main" val="1379353316"/>
      </p:ext>
    </p:extLst>
  </p:cSld>
  <p:clrMapOvr>
    <a:masterClrMapping/>
  </p:clrMapOvr>
</p:sld>
</file>

<file path=ppt/slides/slide1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0050" name="Imagen 13">
            <a:extLst>
              <a:ext uri="{FF2B5EF4-FFF2-40B4-BE49-F238E27FC236}">
                <a16:creationId xmlns:a16="http://schemas.microsoft.com/office/drawing/2014/main" id="{789A703C-4C81-41C2-974A-65E89A89806E}"/>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63575" y="158750"/>
            <a:ext cx="1244600" cy="1157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 name="CuadroTexto 25">
            <a:extLst>
              <a:ext uri="{FF2B5EF4-FFF2-40B4-BE49-F238E27FC236}">
                <a16:creationId xmlns:a16="http://schemas.microsoft.com/office/drawing/2014/main" id="{E514CD50-4650-40C0-9B54-6AC4BDDD8F5F}"/>
              </a:ext>
            </a:extLst>
          </p:cNvPr>
          <p:cNvSpPr txBox="1"/>
          <p:nvPr/>
        </p:nvSpPr>
        <p:spPr>
          <a:xfrm>
            <a:off x="1371600" y="128588"/>
            <a:ext cx="9882188" cy="892175"/>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Comités De Conciliación De Cuentas Área Limpia a Noviembre 2024</a:t>
            </a:r>
          </a:p>
        </p:txBody>
      </p:sp>
      <p:cxnSp>
        <p:nvCxnSpPr>
          <p:cNvPr id="27" name="Conector recto 26">
            <a:extLst>
              <a:ext uri="{FF2B5EF4-FFF2-40B4-BE49-F238E27FC236}">
                <a16:creationId xmlns:a16="http://schemas.microsoft.com/office/drawing/2014/main" id="{CE88383A-C1A1-4383-96D9-D758ADC3C9F9}"/>
              </a:ext>
            </a:extLst>
          </p:cNvPr>
          <p:cNvCxnSpPr>
            <a:cxnSpLocks/>
          </p:cNvCxnSpPr>
          <p:nvPr/>
        </p:nvCxnSpPr>
        <p:spPr>
          <a:xfrm>
            <a:off x="118268" y="1020763"/>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30053" name="Imagen 27">
            <a:extLst>
              <a:ext uri="{FF2B5EF4-FFF2-40B4-BE49-F238E27FC236}">
                <a16:creationId xmlns:a16="http://schemas.microsoft.com/office/drawing/2014/main" id="{1AFF1EB5-10D0-48FC-A5AD-51D79320BF32}"/>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517525" y="79375"/>
            <a:ext cx="839788" cy="782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0114" name="Imagen 9">
            <a:extLst>
              <a:ext uri="{FF2B5EF4-FFF2-40B4-BE49-F238E27FC236}">
                <a16:creationId xmlns:a16="http://schemas.microsoft.com/office/drawing/2014/main" id="{B6F5426C-61A0-4600-AA35-36E43019B055}"/>
              </a:ext>
            </a:extLst>
          </p:cNvPr>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9820275" y="2960688"/>
            <a:ext cx="2041525" cy="688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CuadroTexto 4">
            <a:extLst>
              <a:ext uri="{FF2B5EF4-FFF2-40B4-BE49-F238E27FC236}">
                <a16:creationId xmlns:a16="http://schemas.microsoft.com/office/drawing/2014/main" id="{CEF6A2B1-2141-485F-8A85-BDB23363EC26}"/>
              </a:ext>
            </a:extLst>
          </p:cNvPr>
          <p:cNvSpPr txBox="1">
            <a:spLocks noChangeArrowheads="1"/>
          </p:cNvSpPr>
          <p:nvPr/>
        </p:nvSpPr>
        <p:spPr bwMode="auto">
          <a:xfrm>
            <a:off x="-645260" y="6500813"/>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a:t>
            </a:r>
          </a:p>
        </p:txBody>
      </p:sp>
      <p:graphicFrame>
        <p:nvGraphicFramePr>
          <p:cNvPr id="2" name="Tabla 1">
            <a:extLst>
              <a:ext uri="{FF2B5EF4-FFF2-40B4-BE49-F238E27FC236}">
                <a16:creationId xmlns:a16="http://schemas.microsoft.com/office/drawing/2014/main" id="{B2BC493E-C85F-3569-2F6B-44EC94507A94}"/>
              </a:ext>
            </a:extLst>
          </p:cNvPr>
          <p:cNvGraphicFramePr>
            <a:graphicFrameLocks noGrp="1"/>
          </p:cNvGraphicFramePr>
          <p:nvPr/>
        </p:nvGraphicFramePr>
        <p:xfrm>
          <a:off x="2832102" y="1385015"/>
          <a:ext cx="5279804" cy="4608370"/>
        </p:xfrm>
        <a:graphic>
          <a:graphicData uri="http://schemas.openxmlformats.org/drawingml/2006/table">
            <a:tbl>
              <a:tblPr/>
              <a:tblGrid>
                <a:gridCol w="1228019">
                  <a:extLst>
                    <a:ext uri="{9D8B030D-6E8A-4147-A177-3AD203B41FA5}">
                      <a16:colId xmlns:a16="http://schemas.microsoft.com/office/drawing/2014/main" val="2073904315"/>
                    </a:ext>
                  </a:extLst>
                </a:gridCol>
                <a:gridCol w="809682">
                  <a:extLst>
                    <a:ext uri="{9D8B030D-6E8A-4147-A177-3AD203B41FA5}">
                      <a16:colId xmlns:a16="http://schemas.microsoft.com/office/drawing/2014/main" val="243683109"/>
                    </a:ext>
                  </a:extLst>
                </a:gridCol>
                <a:gridCol w="998608">
                  <a:extLst>
                    <a:ext uri="{9D8B030D-6E8A-4147-A177-3AD203B41FA5}">
                      <a16:colId xmlns:a16="http://schemas.microsoft.com/office/drawing/2014/main" val="2397435358"/>
                    </a:ext>
                  </a:extLst>
                </a:gridCol>
                <a:gridCol w="1120060">
                  <a:extLst>
                    <a:ext uri="{9D8B030D-6E8A-4147-A177-3AD203B41FA5}">
                      <a16:colId xmlns:a16="http://schemas.microsoft.com/office/drawing/2014/main" val="1394561581"/>
                    </a:ext>
                  </a:extLst>
                </a:gridCol>
                <a:gridCol w="1123435">
                  <a:extLst>
                    <a:ext uri="{9D8B030D-6E8A-4147-A177-3AD203B41FA5}">
                      <a16:colId xmlns:a16="http://schemas.microsoft.com/office/drawing/2014/main" val="4190687775"/>
                    </a:ext>
                  </a:extLst>
                </a:gridCol>
              </a:tblGrid>
              <a:tr h="471688">
                <a:tc gridSpan="5">
                  <a:txBody>
                    <a:bodyPr/>
                    <a:lstStyle/>
                    <a:p>
                      <a:pPr algn="ctr" rtl="0" fontAlgn="ctr"/>
                      <a:r>
                        <a:rPr lang="es-MX" sz="1000" b="1" i="0" u="none" strike="noStrike" dirty="0">
                          <a:solidFill>
                            <a:srgbClr val="203864"/>
                          </a:solidFill>
                          <a:effectLst/>
                          <a:latin typeface="Calibri" panose="020F0502020204030204" pitchFamily="34" charset="0"/>
                        </a:rPr>
                        <a:t>COMITÉ DE CONCILIACIÓN DE CUENTAS</a:t>
                      </a:r>
                    </a:p>
                    <a:p>
                      <a:pPr algn="ctr" rtl="0" fontAlgn="ctr"/>
                      <a:r>
                        <a:rPr lang="es-MX" sz="1000" b="1" i="0" u="none" strike="noStrike" dirty="0">
                          <a:solidFill>
                            <a:srgbClr val="203864"/>
                          </a:solidFill>
                          <a:effectLst/>
                          <a:latin typeface="Calibri" panose="020F0502020204030204" pitchFamily="34" charset="0"/>
                        </a:rPr>
                        <a:t>AL 30 DE NOVIEMBRE DE 2024</a:t>
                      </a:r>
                    </a:p>
                    <a:p>
                      <a:pPr algn="ctr" rtl="0" fontAlgn="ctr"/>
                      <a:r>
                        <a:rPr lang="es-MX" sz="1000" b="1" i="0" u="none" strike="noStrike" dirty="0">
                          <a:solidFill>
                            <a:srgbClr val="203864"/>
                          </a:solidFill>
                          <a:effectLst/>
                          <a:latin typeface="Calibri" panose="020F0502020204030204" pitchFamily="34" charset="0"/>
                        </a:rPr>
                        <a:t>REMUNERACIÓN DE LA ACTIVIDAD DE APROVECHAMIENTO</a:t>
                      </a: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no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818946572"/>
                  </a:ext>
                </a:extLst>
              </a:tr>
              <a:tr h="310122">
                <a:tc>
                  <a:txBody>
                    <a:bodyPr/>
                    <a:lstStyle/>
                    <a:p>
                      <a:pPr algn="ctr" rtl="0" fontAlgn="ctr"/>
                      <a:r>
                        <a:rPr lang="es-CO" sz="1000" b="1" i="0" u="none" strike="noStrike" dirty="0">
                          <a:solidFill>
                            <a:srgbClr val="203864"/>
                          </a:solidFill>
                          <a:effectLst/>
                          <a:latin typeface="Calibri" panose="020F0502020204030204" pitchFamily="34" charset="0"/>
                        </a:rPr>
                        <a:t>CONCESIONARIO</a:t>
                      </a: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solidFill>
                      <a:srgbClr val="E2F0D9"/>
                    </a:solidFill>
                  </a:tcPr>
                </a:tc>
                <a:tc>
                  <a:txBody>
                    <a:bodyPr/>
                    <a:lstStyle/>
                    <a:p>
                      <a:pPr algn="ctr" rtl="0" fontAlgn="ctr"/>
                      <a:r>
                        <a:rPr lang="es-CO" sz="1000" b="1" i="0" u="none" strike="noStrike" dirty="0">
                          <a:solidFill>
                            <a:srgbClr val="203864"/>
                          </a:solidFill>
                          <a:effectLst/>
                          <a:latin typeface="Calibri" panose="020F0502020204030204" pitchFamily="34" charset="0"/>
                        </a:rPr>
                        <a:t>CONCEPTO</a:t>
                      </a: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solidFill>
                      <a:srgbClr val="E2F0D9"/>
                    </a:solidFill>
                  </a:tcPr>
                </a:tc>
                <a:tc>
                  <a:txBody>
                    <a:bodyPr/>
                    <a:lstStyle/>
                    <a:p>
                      <a:pPr algn="ctr" rtl="0" fontAlgn="ctr"/>
                      <a:r>
                        <a:rPr lang="es-CO" sz="1000" b="1" i="0" u="none" strike="noStrike" dirty="0">
                          <a:solidFill>
                            <a:srgbClr val="203864"/>
                          </a:solidFill>
                          <a:effectLst/>
                          <a:latin typeface="Calibri" panose="020F0502020204030204" pitchFamily="34" charset="0"/>
                        </a:rPr>
                        <a:t>FECHA COMITÉ</a:t>
                      </a: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PERÍODO CONCILIACIÓN</a:t>
                      </a: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solidFill>
                      <a:srgbClr val="E2F0D9"/>
                    </a:solidFill>
                  </a:tcPr>
                </a:tc>
                <a:tc>
                  <a:txBody>
                    <a:bodyPr/>
                    <a:lstStyle/>
                    <a:p>
                      <a:pPr algn="ctr" rtl="0" fontAlgn="ctr"/>
                      <a:r>
                        <a:rPr lang="es-CO" sz="1000" b="1" i="0" u="none" strike="noStrike" dirty="0">
                          <a:solidFill>
                            <a:srgbClr val="203864"/>
                          </a:solidFill>
                          <a:effectLst/>
                          <a:latin typeface="Calibri" panose="020F0502020204030204" pitchFamily="34" charset="0"/>
                        </a:rPr>
                        <a:t>VALOR LIQUIDACIONES</a:t>
                      </a: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solidFill>
                      <a:srgbClr val="E2F0D9"/>
                    </a:solidFill>
                  </a:tcPr>
                </a:tc>
                <a:extLst>
                  <a:ext uri="{0D108BD9-81ED-4DB2-BD59-A6C34878D82A}">
                    <a16:rowId xmlns:a16="http://schemas.microsoft.com/office/drawing/2014/main" val="3682259990"/>
                  </a:ext>
                </a:extLst>
              </a:tr>
              <a:tr h="191328">
                <a:tc rowSpan="19">
                  <a:txBody>
                    <a:bodyPr/>
                    <a:lstStyle/>
                    <a:p>
                      <a:pPr algn="ctr" rtl="0" fontAlgn="ctr"/>
                      <a:r>
                        <a:rPr lang="pt-BR" sz="1000" b="1" i="0" u="none" strike="noStrike" dirty="0">
                          <a:solidFill>
                            <a:srgbClr val="203864"/>
                          </a:solidFill>
                          <a:effectLst/>
                          <a:latin typeface="Calibri" panose="020F0502020204030204" pitchFamily="34" charset="0"/>
                        </a:rPr>
                        <a:t>ÁREA LIMPIA DISTRITO S.A.S. E.S.P.</a:t>
                      </a: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Comité N°59</a:t>
                      </a: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17-may-23</a:t>
                      </a: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abr-23</a:t>
                      </a: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$ 2.012.341.575</a:t>
                      </a: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solidFill>
                      <a:srgbClr val="E2F0D9"/>
                    </a:solidFill>
                  </a:tcPr>
                </a:tc>
                <a:extLst>
                  <a:ext uri="{0D108BD9-81ED-4DB2-BD59-A6C34878D82A}">
                    <a16:rowId xmlns:a16="http://schemas.microsoft.com/office/drawing/2014/main" val="4064140950"/>
                  </a:ext>
                </a:extLst>
              </a:tr>
              <a:tr h="19132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N°60</a:t>
                      </a: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23-jun-23</a:t>
                      </a: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may-23</a:t>
                      </a: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$ 2.618.981.825</a:t>
                      </a: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noFill/>
                  </a:tcPr>
                </a:tc>
                <a:extLst>
                  <a:ext uri="{0D108BD9-81ED-4DB2-BD59-A6C34878D82A}">
                    <a16:rowId xmlns:a16="http://schemas.microsoft.com/office/drawing/2014/main" val="2695462335"/>
                  </a:ext>
                </a:extLst>
              </a:tr>
              <a:tr h="191328">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N°61</a:t>
                      </a: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26-jul-23</a:t>
                      </a: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jun-23</a:t>
                      </a: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$ 3.177.729.746</a:t>
                      </a: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solidFill>
                      <a:srgbClr val="E2F0D9"/>
                    </a:solidFill>
                  </a:tcPr>
                </a:tc>
                <a:extLst>
                  <a:ext uri="{0D108BD9-81ED-4DB2-BD59-A6C34878D82A}">
                    <a16:rowId xmlns:a16="http://schemas.microsoft.com/office/drawing/2014/main" val="2376282037"/>
                  </a:ext>
                </a:extLst>
              </a:tr>
              <a:tr h="19132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N°62</a:t>
                      </a: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22-ago-23</a:t>
                      </a: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jul-23</a:t>
                      </a: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$ 2.754.650.378</a:t>
                      </a: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noFill/>
                  </a:tcPr>
                </a:tc>
                <a:extLst>
                  <a:ext uri="{0D108BD9-81ED-4DB2-BD59-A6C34878D82A}">
                    <a16:rowId xmlns:a16="http://schemas.microsoft.com/office/drawing/2014/main" val="661948083"/>
                  </a:ext>
                </a:extLst>
              </a:tr>
              <a:tr h="19132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N°63</a:t>
                      </a: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20-sep-23</a:t>
                      </a: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ago-23</a:t>
                      </a: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$ 2.982.091.888</a:t>
                      </a: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solidFill>
                      <a:srgbClr val="E2F0D9"/>
                    </a:solidFill>
                  </a:tcPr>
                </a:tc>
                <a:extLst>
                  <a:ext uri="{0D108BD9-81ED-4DB2-BD59-A6C34878D82A}">
                    <a16:rowId xmlns:a16="http://schemas.microsoft.com/office/drawing/2014/main" val="200450452"/>
                  </a:ext>
                </a:extLst>
              </a:tr>
              <a:tr h="19132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N°64</a:t>
                      </a: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20-oct-23</a:t>
                      </a: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sep-23</a:t>
                      </a: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$ 2.023.924.497</a:t>
                      </a: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noFill/>
                  </a:tcPr>
                </a:tc>
                <a:extLst>
                  <a:ext uri="{0D108BD9-81ED-4DB2-BD59-A6C34878D82A}">
                    <a16:rowId xmlns:a16="http://schemas.microsoft.com/office/drawing/2014/main" val="1930035150"/>
                  </a:ext>
                </a:extLst>
              </a:tr>
              <a:tr h="191328">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N°65</a:t>
                      </a: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21-nov-23</a:t>
                      </a: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oct-23</a:t>
                      </a: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$ 3.572.688.683</a:t>
                      </a: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solidFill>
                      <a:srgbClr val="E2F0D9"/>
                    </a:solidFill>
                  </a:tcPr>
                </a:tc>
                <a:extLst>
                  <a:ext uri="{0D108BD9-81ED-4DB2-BD59-A6C34878D82A}">
                    <a16:rowId xmlns:a16="http://schemas.microsoft.com/office/drawing/2014/main" val="2457419279"/>
                  </a:ext>
                </a:extLst>
              </a:tr>
              <a:tr h="19132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N°66</a:t>
                      </a: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18-dic-23</a:t>
                      </a: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nov-23</a:t>
                      </a: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$ 3.691.096.907</a:t>
                      </a: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noFill/>
                  </a:tcPr>
                </a:tc>
                <a:extLst>
                  <a:ext uri="{0D108BD9-81ED-4DB2-BD59-A6C34878D82A}">
                    <a16:rowId xmlns:a16="http://schemas.microsoft.com/office/drawing/2014/main" val="3997657652"/>
                  </a:ext>
                </a:extLst>
              </a:tr>
              <a:tr h="19132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N°67</a:t>
                      </a: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18-ene-24</a:t>
                      </a: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dic-23</a:t>
                      </a: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$ 2.580.741.519</a:t>
                      </a: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solidFill>
                      <a:srgbClr val="E2F0D9"/>
                    </a:solidFill>
                  </a:tcPr>
                </a:tc>
                <a:extLst>
                  <a:ext uri="{0D108BD9-81ED-4DB2-BD59-A6C34878D82A}">
                    <a16:rowId xmlns:a16="http://schemas.microsoft.com/office/drawing/2014/main" val="1027408108"/>
                  </a:ext>
                </a:extLst>
              </a:tr>
              <a:tr h="19132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N°68</a:t>
                      </a: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15-feb-24</a:t>
                      </a: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ene-24</a:t>
                      </a: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$ 2.529.002.750</a:t>
                      </a: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noFill/>
                  </a:tcPr>
                </a:tc>
                <a:extLst>
                  <a:ext uri="{0D108BD9-81ED-4DB2-BD59-A6C34878D82A}">
                    <a16:rowId xmlns:a16="http://schemas.microsoft.com/office/drawing/2014/main" val="1948499678"/>
                  </a:ext>
                </a:extLst>
              </a:tr>
              <a:tr h="19132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N°69</a:t>
                      </a: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15-mar-24</a:t>
                      </a: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feb-24</a:t>
                      </a: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$ 2.794.510.755</a:t>
                      </a: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solidFill>
                      <a:srgbClr val="E2F0D9"/>
                    </a:solidFill>
                  </a:tcPr>
                </a:tc>
                <a:extLst>
                  <a:ext uri="{0D108BD9-81ED-4DB2-BD59-A6C34878D82A}">
                    <a16:rowId xmlns:a16="http://schemas.microsoft.com/office/drawing/2014/main" val="313539325"/>
                  </a:ext>
                </a:extLst>
              </a:tr>
              <a:tr h="19132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N°70</a:t>
                      </a: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15-abr-24</a:t>
                      </a: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mar-24</a:t>
                      </a: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$ 2.560.631.249</a:t>
                      </a: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noFill/>
                  </a:tcPr>
                </a:tc>
                <a:extLst>
                  <a:ext uri="{0D108BD9-81ED-4DB2-BD59-A6C34878D82A}">
                    <a16:rowId xmlns:a16="http://schemas.microsoft.com/office/drawing/2014/main" val="1852344162"/>
                  </a:ext>
                </a:extLst>
              </a:tr>
              <a:tr h="19132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N°71</a:t>
                      </a: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17-may-24</a:t>
                      </a: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abr-24</a:t>
                      </a: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$ 2.869.808.951</a:t>
                      </a: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solidFill>
                      <a:srgbClr val="E2F0D9"/>
                    </a:solidFill>
                  </a:tcPr>
                </a:tc>
                <a:extLst>
                  <a:ext uri="{0D108BD9-81ED-4DB2-BD59-A6C34878D82A}">
                    <a16:rowId xmlns:a16="http://schemas.microsoft.com/office/drawing/2014/main" val="2929596865"/>
                  </a:ext>
                </a:extLst>
              </a:tr>
              <a:tr h="191328">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N°72</a:t>
                      </a: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18-jun-24</a:t>
                      </a: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may-24</a:t>
                      </a: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$ 3.245.004.142</a:t>
                      </a: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noFill/>
                  </a:tcPr>
                </a:tc>
                <a:extLst>
                  <a:ext uri="{0D108BD9-81ED-4DB2-BD59-A6C34878D82A}">
                    <a16:rowId xmlns:a16="http://schemas.microsoft.com/office/drawing/2014/main" val="1178377890"/>
                  </a:ext>
                </a:extLst>
              </a:tr>
              <a:tr h="19132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N°73</a:t>
                      </a: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18-jul-24</a:t>
                      </a: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jun-24</a:t>
                      </a: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$ 2.652.393.241</a:t>
                      </a: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solidFill>
                      <a:srgbClr val="E2F0D9"/>
                    </a:solidFill>
                  </a:tcPr>
                </a:tc>
                <a:extLst>
                  <a:ext uri="{0D108BD9-81ED-4DB2-BD59-A6C34878D82A}">
                    <a16:rowId xmlns:a16="http://schemas.microsoft.com/office/drawing/2014/main" val="1398242316"/>
                  </a:ext>
                </a:extLst>
              </a:tr>
              <a:tr h="19132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N°74</a:t>
                      </a: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16-ago-24</a:t>
                      </a: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jul-24</a:t>
                      </a: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noFill/>
                  </a:tcPr>
                </a:tc>
                <a:tc>
                  <a:txBody>
                    <a:bodyPr/>
                    <a:lstStyle/>
                    <a:p>
                      <a:pPr algn="r" rtl="0" fontAlgn="ctr"/>
                      <a:r>
                        <a:rPr lang="es-CO" sz="1000" b="0" i="0" u="none" strike="noStrike" dirty="0">
                          <a:solidFill>
                            <a:srgbClr val="203864"/>
                          </a:solidFill>
                          <a:effectLst/>
                          <a:latin typeface="Calibri" panose="020F0502020204030204" pitchFamily="34" charset="0"/>
                        </a:rPr>
                        <a:t>$ 3.369.321.761</a:t>
                      </a: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noFill/>
                  </a:tcPr>
                </a:tc>
                <a:extLst>
                  <a:ext uri="{0D108BD9-81ED-4DB2-BD59-A6C34878D82A}">
                    <a16:rowId xmlns:a16="http://schemas.microsoft.com/office/drawing/2014/main" val="3169455038"/>
                  </a:ext>
                </a:extLst>
              </a:tr>
              <a:tr h="19132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N°75</a:t>
                      </a: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18-sep-24</a:t>
                      </a: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ago-24</a:t>
                      </a: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solidFill>
                      <a:srgbClr val="E2F0D9"/>
                    </a:solidFill>
                  </a:tcPr>
                </a:tc>
                <a:tc>
                  <a:txBody>
                    <a:bodyPr/>
                    <a:lstStyle/>
                    <a:p>
                      <a:pPr algn="r" rtl="0" fontAlgn="ctr"/>
                      <a:r>
                        <a:rPr lang="es-CO" sz="1000" b="0" i="0" u="none" strike="noStrike" dirty="0">
                          <a:solidFill>
                            <a:srgbClr val="203864"/>
                          </a:solidFill>
                          <a:effectLst/>
                          <a:latin typeface="Calibri" panose="020F0502020204030204" pitchFamily="34" charset="0"/>
                        </a:rPr>
                        <a:t>$ 3.092.051.876</a:t>
                      </a: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solidFill>
                      <a:srgbClr val="E2F0D9"/>
                    </a:solidFill>
                  </a:tcPr>
                </a:tc>
                <a:extLst>
                  <a:ext uri="{0D108BD9-81ED-4DB2-BD59-A6C34878D82A}">
                    <a16:rowId xmlns:a16="http://schemas.microsoft.com/office/drawing/2014/main" val="3359980680"/>
                  </a:ext>
                </a:extLst>
              </a:tr>
              <a:tr h="19132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N°76</a:t>
                      </a: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17-oct-24</a:t>
                      </a: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sep-24</a:t>
                      </a: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noFill/>
                  </a:tcPr>
                </a:tc>
                <a:tc>
                  <a:txBody>
                    <a:bodyPr/>
                    <a:lstStyle/>
                    <a:p>
                      <a:pPr algn="r" rtl="0" fontAlgn="ctr"/>
                      <a:r>
                        <a:rPr lang="es-CO" sz="1000" b="0" i="0" u="none" strike="noStrike" dirty="0">
                          <a:solidFill>
                            <a:srgbClr val="203864"/>
                          </a:solidFill>
                          <a:effectLst/>
                          <a:latin typeface="Calibri" panose="020F0502020204030204" pitchFamily="34" charset="0"/>
                        </a:rPr>
                        <a:t>$ 3.381.263.953</a:t>
                      </a: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noFill/>
                  </a:tcPr>
                </a:tc>
                <a:extLst>
                  <a:ext uri="{0D108BD9-81ED-4DB2-BD59-A6C34878D82A}">
                    <a16:rowId xmlns:a16="http://schemas.microsoft.com/office/drawing/2014/main" val="1797105309"/>
                  </a:ext>
                </a:extLst>
              </a:tr>
              <a:tr h="191328">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N°77</a:t>
                      </a: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19-nov-24</a:t>
                      </a: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oct-24</a:t>
                      </a: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solidFill>
                      <a:srgbClr val="E2F0D9"/>
                    </a:solidFill>
                  </a:tcPr>
                </a:tc>
                <a:tc>
                  <a:txBody>
                    <a:bodyPr/>
                    <a:lstStyle/>
                    <a:p>
                      <a:pPr algn="r" rtl="0" fontAlgn="ctr"/>
                      <a:r>
                        <a:rPr lang="es-CO" sz="1000" b="0" i="0" u="none" strike="noStrike" dirty="0">
                          <a:solidFill>
                            <a:srgbClr val="203864"/>
                          </a:solidFill>
                          <a:effectLst/>
                          <a:latin typeface="Calibri" panose="020F0502020204030204" pitchFamily="34" charset="0"/>
                        </a:rPr>
                        <a:t>$ 3.427.275.108</a:t>
                      </a: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solidFill>
                      <a:srgbClr val="E2F0D9"/>
                    </a:solidFill>
                  </a:tcPr>
                </a:tc>
                <a:extLst>
                  <a:ext uri="{0D108BD9-81ED-4DB2-BD59-A6C34878D82A}">
                    <a16:rowId xmlns:a16="http://schemas.microsoft.com/office/drawing/2014/main" val="4004395032"/>
                  </a:ext>
                </a:extLst>
              </a:tr>
              <a:tr h="191328">
                <a:tc gridSpan="4">
                  <a:txBody>
                    <a:bodyPr/>
                    <a:lstStyle/>
                    <a:p>
                      <a:pPr algn="ctr" rtl="0" fontAlgn="ctr"/>
                      <a:r>
                        <a:rPr lang="es-CO" sz="1000" b="1" i="0" u="none" strike="noStrike" dirty="0">
                          <a:solidFill>
                            <a:srgbClr val="203864"/>
                          </a:solidFill>
                          <a:effectLst/>
                          <a:latin typeface="Calibri" panose="020F0502020204030204" pitchFamily="34" charset="0"/>
                        </a:rPr>
                        <a:t>TOTAL</a:t>
                      </a: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noFill/>
                  </a:tcPr>
                </a:tc>
                <a:tc hMerge="1">
                  <a:txBody>
                    <a:bodyPr/>
                    <a:lstStyle/>
                    <a:p>
                      <a:endParaRPr lang="es-CO"/>
                    </a:p>
                  </a:txBody>
                  <a:tcPr/>
                </a:tc>
                <a:tc hMerge="1">
                  <a:txBody>
                    <a:bodyPr/>
                    <a:lstStyle/>
                    <a:p>
                      <a:endParaRPr lang="es-CO"/>
                    </a:p>
                  </a:txBody>
                  <a:tcPr/>
                </a:tc>
                <a:tc hMerge="1">
                  <a:txBody>
                    <a:bodyPr/>
                    <a:lstStyle/>
                    <a:p>
                      <a:endParaRPr lang="es-CO"/>
                    </a:p>
                  </a:txBody>
                  <a:tcPr/>
                </a:tc>
                <a:tc>
                  <a:txBody>
                    <a:bodyPr/>
                    <a:lstStyle/>
                    <a:p>
                      <a:pPr algn="r" rtl="0" fontAlgn="ctr"/>
                      <a:r>
                        <a:rPr lang="es-CO" sz="1000" b="1" i="0" u="none" strike="noStrike" dirty="0">
                          <a:solidFill>
                            <a:srgbClr val="203864"/>
                          </a:solidFill>
                          <a:effectLst/>
                          <a:latin typeface="Calibri" panose="020F0502020204030204" pitchFamily="34" charset="0"/>
                        </a:rPr>
                        <a:t>$ 167.004.957.137</a:t>
                      </a: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noFill/>
                  </a:tcPr>
                </a:tc>
                <a:extLst>
                  <a:ext uri="{0D108BD9-81ED-4DB2-BD59-A6C34878D82A}">
                    <a16:rowId xmlns:a16="http://schemas.microsoft.com/office/drawing/2014/main" val="2913880101"/>
                  </a:ext>
                </a:extLst>
              </a:tr>
            </a:tbl>
          </a:graphicData>
        </a:graphic>
      </p:graphicFrame>
    </p:spTree>
  </p:cSld>
  <p:clrMapOvr>
    <a:masterClrMapping/>
  </p:clrMapOvr>
</p:sld>
</file>

<file path=ppt/slides/slide1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C8B8DE0D-85ED-44FD-846E-5C6B2566ADB3}"/>
              </a:ext>
            </a:extLst>
          </p:cNvPr>
          <p:cNvCxnSpPr>
            <a:cxnSpLocks/>
          </p:cNvCxnSpPr>
          <p:nvPr/>
        </p:nvCxnSpPr>
        <p:spPr>
          <a:xfrm>
            <a:off x="49213" y="1060450"/>
            <a:ext cx="11955462"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15" name="CuadroTexto 14">
            <a:extLst>
              <a:ext uri="{FF2B5EF4-FFF2-40B4-BE49-F238E27FC236}">
                <a16:creationId xmlns:a16="http://schemas.microsoft.com/office/drawing/2014/main" id="{4204DF51-1DDA-4FE4-B70A-F30FDF3F4027}"/>
              </a:ext>
            </a:extLst>
          </p:cNvPr>
          <p:cNvSpPr txBox="1"/>
          <p:nvPr/>
        </p:nvSpPr>
        <p:spPr>
          <a:xfrm>
            <a:off x="1603375" y="120650"/>
            <a:ext cx="9882188" cy="862013"/>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Comités de conciliación de cuentas – pagos aprovechamiento a Noviembre 2024</a:t>
            </a:r>
          </a:p>
        </p:txBody>
      </p:sp>
      <p:pic>
        <p:nvPicPr>
          <p:cNvPr id="132100" name="Imagen 24">
            <a:extLst>
              <a:ext uri="{FF2B5EF4-FFF2-40B4-BE49-F238E27FC236}">
                <a16:creationId xmlns:a16="http://schemas.microsoft.com/office/drawing/2014/main" id="{8008AC60-AA53-4B95-BFD7-366F2C834D55}"/>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88975" y="87313"/>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2101" name="Rectángulo 6">
            <a:extLst>
              <a:ext uri="{FF2B5EF4-FFF2-40B4-BE49-F238E27FC236}">
                <a16:creationId xmlns:a16="http://schemas.microsoft.com/office/drawing/2014/main" id="{B66EA083-801E-4F4E-80C4-A918BCC79B6A}"/>
              </a:ext>
            </a:extLst>
          </p:cNvPr>
          <p:cNvSpPr>
            <a:spLocks noChangeArrowheads="1"/>
          </p:cNvSpPr>
          <p:nvPr/>
        </p:nvSpPr>
        <p:spPr bwMode="auto">
          <a:xfrm>
            <a:off x="49213" y="6282152"/>
            <a:ext cx="5309466" cy="2616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ctr" eaLnBrk="1" fontAlgn="ctr" hangingPunct="1">
              <a:lnSpc>
                <a:spcPct val="100000"/>
              </a:lnSpc>
              <a:spcBef>
                <a:spcPct val="0"/>
              </a:spcBef>
              <a:buFontTx/>
              <a:buNone/>
            </a:pPr>
            <a:r>
              <a:rPr lang="es-ES" altLang="es-CO" sz="1100" dirty="0">
                <a:solidFill>
                  <a:srgbClr val="203864"/>
                </a:solidFill>
              </a:rPr>
              <a:t>En el Anexo N° 5.1 de cada informe, se puede ver el detalle de la información presentada.</a:t>
            </a:r>
          </a:p>
        </p:txBody>
      </p:sp>
      <p:sp>
        <p:nvSpPr>
          <p:cNvPr id="9" name="CuadroTexto 4">
            <a:extLst>
              <a:ext uri="{FF2B5EF4-FFF2-40B4-BE49-F238E27FC236}">
                <a16:creationId xmlns:a16="http://schemas.microsoft.com/office/drawing/2014/main" id="{C8417B19-FC8B-469D-A0B5-E625C7655965}"/>
              </a:ext>
            </a:extLst>
          </p:cNvPr>
          <p:cNvSpPr txBox="1">
            <a:spLocks noChangeArrowheads="1"/>
          </p:cNvSpPr>
          <p:nvPr/>
        </p:nvSpPr>
        <p:spPr bwMode="auto">
          <a:xfrm>
            <a:off x="86157" y="6465888"/>
            <a:ext cx="2746375" cy="261937"/>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fontAlgn="auto" hangingPunct="1">
              <a:spcBef>
                <a:spcPts val="0"/>
              </a:spcBef>
              <a:spcAft>
                <a:spcPts val="0"/>
              </a:spcAft>
              <a:defRPr/>
            </a:pPr>
            <a:r>
              <a:rPr lang="es-CO" altLang="es-CO" sz="1100" b="1" dirty="0">
                <a:solidFill>
                  <a:schemeClr val="accent1">
                    <a:lumMod val="50000"/>
                  </a:schemeClr>
                </a:solidFill>
              </a:rPr>
              <a:t>Fuente de datos – Fiduciaria Credicorp. </a:t>
            </a:r>
          </a:p>
        </p:txBody>
      </p:sp>
      <p:sp>
        <p:nvSpPr>
          <p:cNvPr id="10" name="CuadroTexto 9">
            <a:extLst>
              <a:ext uri="{FF2B5EF4-FFF2-40B4-BE49-F238E27FC236}">
                <a16:creationId xmlns:a16="http://schemas.microsoft.com/office/drawing/2014/main" id="{4097A99D-2D41-41CD-B2B9-F65AC09B2E81}"/>
              </a:ext>
            </a:extLst>
          </p:cNvPr>
          <p:cNvSpPr txBox="1"/>
          <p:nvPr/>
        </p:nvSpPr>
        <p:spPr>
          <a:xfrm>
            <a:off x="8238333" y="1438905"/>
            <a:ext cx="1835150" cy="261938"/>
          </a:xfrm>
          <a:prstGeom prst="rect">
            <a:avLst/>
          </a:prstGeom>
          <a:noFill/>
        </p:spPr>
        <p:txBody>
          <a:bodyPr wrap="none">
            <a:spAutoFit/>
          </a:bodyPr>
          <a:lstStyle/>
          <a:p>
            <a:pPr eaLnBrk="1" fontAlgn="auto" hangingPunct="1">
              <a:spcBef>
                <a:spcPts val="0"/>
              </a:spcBef>
              <a:spcAft>
                <a:spcPts val="0"/>
              </a:spcAft>
              <a:defRPr/>
            </a:pPr>
            <a:r>
              <a:rPr lang="es-ES" sz="1100" i="1" dirty="0">
                <a:solidFill>
                  <a:schemeClr val="accent1">
                    <a:lumMod val="50000"/>
                  </a:schemeClr>
                </a:solidFill>
                <a:latin typeface="+mn-lt"/>
              </a:rPr>
              <a:t>* Cifras en millones de pesos</a:t>
            </a:r>
            <a:endParaRPr lang="es-CO" sz="1100" i="1" dirty="0">
              <a:solidFill>
                <a:schemeClr val="accent1">
                  <a:lumMod val="50000"/>
                </a:schemeClr>
              </a:solidFill>
              <a:latin typeface="+mn-lt"/>
            </a:endParaRPr>
          </a:p>
        </p:txBody>
      </p:sp>
      <p:graphicFrame>
        <p:nvGraphicFramePr>
          <p:cNvPr id="5" name="Gráfico 4">
            <a:extLst>
              <a:ext uri="{FF2B5EF4-FFF2-40B4-BE49-F238E27FC236}">
                <a16:creationId xmlns:a16="http://schemas.microsoft.com/office/drawing/2014/main" id="{0C37E1F2-3E08-9E6C-12D4-C0B7740B7361}"/>
              </a:ext>
            </a:extLst>
          </p:cNvPr>
          <p:cNvGraphicFramePr>
            <a:graphicFrameLocks/>
          </p:cNvGraphicFramePr>
          <p:nvPr/>
        </p:nvGraphicFramePr>
        <p:xfrm>
          <a:off x="1267485" y="1884579"/>
          <a:ext cx="8724517" cy="3746673"/>
        </p:xfrm>
        <a:graphic>
          <a:graphicData uri="http://schemas.openxmlformats.org/drawingml/2006/chart">
            <c:chart xmlns:c="http://schemas.openxmlformats.org/drawingml/2006/chart" xmlns:r="http://schemas.openxmlformats.org/officeDocument/2006/relationships" r:id="rId4"/>
          </a:graphicData>
        </a:graphic>
      </p:graphicFrame>
    </p:spTree>
  </p:cSld>
  <p:clrMapOvr>
    <a:masterClrMapping/>
  </p:clrMapOvr>
  <p:transition spd="slow"/>
</p:sld>
</file>

<file path=ppt/slides/slide1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Conector recto 12">
            <a:extLst>
              <a:ext uri="{FF2B5EF4-FFF2-40B4-BE49-F238E27FC236}">
                <a16:creationId xmlns:a16="http://schemas.microsoft.com/office/drawing/2014/main" id="{3CF974C2-4EF1-4091-BE94-4ED07B60EABF}"/>
              </a:ext>
            </a:extLst>
          </p:cNvPr>
          <p:cNvCxnSpPr>
            <a:cxnSpLocks/>
          </p:cNvCxnSpPr>
          <p:nvPr/>
        </p:nvCxnSpPr>
        <p:spPr>
          <a:xfrm>
            <a:off x="88900" y="1252538"/>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14" name="CuadroTexto 13">
            <a:extLst>
              <a:ext uri="{FF2B5EF4-FFF2-40B4-BE49-F238E27FC236}">
                <a16:creationId xmlns:a16="http://schemas.microsoft.com/office/drawing/2014/main" id="{105DEE43-780E-4A37-B253-86B91D108F41}"/>
              </a:ext>
            </a:extLst>
          </p:cNvPr>
          <p:cNvSpPr txBox="1"/>
          <p:nvPr/>
        </p:nvSpPr>
        <p:spPr>
          <a:xfrm>
            <a:off x="1565275" y="250825"/>
            <a:ext cx="9882188" cy="862013"/>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Comités de Conciliación de Cuentas – Aprovechamiento a Noviembre 2024</a:t>
            </a:r>
          </a:p>
        </p:txBody>
      </p:sp>
      <p:pic>
        <p:nvPicPr>
          <p:cNvPr id="134148" name="Imagen 15">
            <a:extLst>
              <a:ext uri="{FF2B5EF4-FFF2-40B4-BE49-F238E27FC236}">
                <a16:creationId xmlns:a16="http://schemas.microsoft.com/office/drawing/2014/main" id="{A85A2EEC-EECE-4C36-9389-6F6424191669}"/>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519113" y="127000"/>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 name="CuadroTexto 4">
            <a:extLst>
              <a:ext uri="{FF2B5EF4-FFF2-40B4-BE49-F238E27FC236}">
                <a16:creationId xmlns:a16="http://schemas.microsoft.com/office/drawing/2014/main" id="{0081634D-0FA6-4AB7-91A7-43DB2F590BFA}"/>
              </a:ext>
            </a:extLst>
          </p:cNvPr>
          <p:cNvSpPr txBox="1">
            <a:spLocks noChangeArrowheads="1"/>
          </p:cNvSpPr>
          <p:nvPr/>
        </p:nvSpPr>
        <p:spPr bwMode="auto">
          <a:xfrm>
            <a:off x="49213" y="6465888"/>
            <a:ext cx="2746375" cy="261937"/>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fontAlgn="auto" hangingPunct="1">
              <a:spcBef>
                <a:spcPts val="0"/>
              </a:spcBef>
              <a:spcAft>
                <a:spcPts val="0"/>
              </a:spcAft>
              <a:defRPr/>
            </a:pPr>
            <a:r>
              <a:rPr lang="es-CO" altLang="es-CO" sz="1100" b="1" dirty="0">
                <a:solidFill>
                  <a:schemeClr val="accent1">
                    <a:lumMod val="50000"/>
                  </a:schemeClr>
                </a:solidFill>
              </a:rPr>
              <a:t>Fuente de datos – Fiduciaria Credicorp. </a:t>
            </a:r>
          </a:p>
        </p:txBody>
      </p:sp>
      <p:sp>
        <p:nvSpPr>
          <p:cNvPr id="8" name="CuadroTexto 7">
            <a:extLst>
              <a:ext uri="{FF2B5EF4-FFF2-40B4-BE49-F238E27FC236}">
                <a16:creationId xmlns:a16="http://schemas.microsoft.com/office/drawing/2014/main" id="{9D11D4AB-1AA3-4CE1-9483-F996774E8C3D}"/>
              </a:ext>
            </a:extLst>
          </p:cNvPr>
          <p:cNvSpPr txBox="1"/>
          <p:nvPr/>
        </p:nvSpPr>
        <p:spPr>
          <a:xfrm>
            <a:off x="8861847" y="1925456"/>
            <a:ext cx="1835150" cy="261937"/>
          </a:xfrm>
          <a:prstGeom prst="rect">
            <a:avLst/>
          </a:prstGeom>
          <a:noFill/>
        </p:spPr>
        <p:txBody>
          <a:bodyPr wrap="none">
            <a:spAutoFit/>
          </a:bodyPr>
          <a:lstStyle/>
          <a:p>
            <a:pPr eaLnBrk="1" fontAlgn="auto" hangingPunct="1">
              <a:spcBef>
                <a:spcPts val="0"/>
              </a:spcBef>
              <a:spcAft>
                <a:spcPts val="0"/>
              </a:spcAft>
              <a:defRPr/>
            </a:pPr>
            <a:r>
              <a:rPr lang="es-ES" sz="1100" i="1" dirty="0">
                <a:solidFill>
                  <a:schemeClr val="accent1">
                    <a:lumMod val="50000"/>
                  </a:schemeClr>
                </a:solidFill>
                <a:latin typeface="+mn-lt"/>
              </a:rPr>
              <a:t>* Cifras en millones de pesos</a:t>
            </a:r>
            <a:endParaRPr lang="es-CO" sz="1100" i="1" dirty="0">
              <a:solidFill>
                <a:schemeClr val="accent1">
                  <a:lumMod val="50000"/>
                </a:schemeClr>
              </a:solidFill>
              <a:latin typeface="+mn-lt"/>
            </a:endParaRPr>
          </a:p>
        </p:txBody>
      </p:sp>
      <p:sp>
        <p:nvSpPr>
          <p:cNvPr id="10" name="Rectángulo 6">
            <a:extLst>
              <a:ext uri="{FF2B5EF4-FFF2-40B4-BE49-F238E27FC236}">
                <a16:creationId xmlns:a16="http://schemas.microsoft.com/office/drawing/2014/main" id="{C9F80225-EF69-446D-863E-8CE67559D225}"/>
              </a:ext>
            </a:extLst>
          </p:cNvPr>
          <p:cNvSpPr>
            <a:spLocks noChangeArrowheads="1"/>
          </p:cNvSpPr>
          <p:nvPr/>
        </p:nvSpPr>
        <p:spPr bwMode="auto">
          <a:xfrm>
            <a:off x="49213" y="6035001"/>
            <a:ext cx="9583073" cy="430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fontAlgn="ctr" hangingPunct="1">
              <a:lnSpc>
                <a:spcPct val="100000"/>
              </a:lnSpc>
              <a:spcBef>
                <a:spcPct val="0"/>
              </a:spcBef>
              <a:buFontTx/>
              <a:buNone/>
            </a:pPr>
            <a:r>
              <a:rPr lang="es-ES" altLang="es-CO" sz="1100" dirty="0">
                <a:solidFill>
                  <a:schemeClr val="accent1">
                    <a:lumMod val="50000"/>
                  </a:schemeClr>
                </a:solidFill>
              </a:rPr>
              <a:t>En el Anexo N° 5.1 de cada informe, se puede ver el detalle de la información presentada.</a:t>
            </a:r>
          </a:p>
          <a:p>
            <a:pPr eaLnBrk="1" fontAlgn="ctr" hangingPunct="1">
              <a:lnSpc>
                <a:spcPct val="100000"/>
              </a:lnSpc>
              <a:spcBef>
                <a:spcPct val="0"/>
              </a:spcBef>
              <a:buFontTx/>
              <a:buNone/>
            </a:pPr>
            <a:r>
              <a:rPr lang="es-ES" altLang="es-CO" sz="1100" dirty="0">
                <a:solidFill>
                  <a:schemeClr val="accent1">
                    <a:lumMod val="50000"/>
                  </a:schemeClr>
                </a:solidFill>
              </a:rPr>
              <a:t>* El Concesionario Ciudad Limpia pago a las asociaciones el comité 76 en el mismo mes de liquidación por tanto no presentó pagos en el mes de noviembre de 2024.</a:t>
            </a:r>
          </a:p>
        </p:txBody>
      </p:sp>
      <p:graphicFrame>
        <p:nvGraphicFramePr>
          <p:cNvPr id="3" name="Tabla 2">
            <a:extLst>
              <a:ext uri="{FF2B5EF4-FFF2-40B4-BE49-F238E27FC236}">
                <a16:creationId xmlns:a16="http://schemas.microsoft.com/office/drawing/2014/main" id="{B113AB21-57A7-6440-FB82-80A216BB686F}"/>
              </a:ext>
            </a:extLst>
          </p:cNvPr>
          <p:cNvGraphicFramePr>
            <a:graphicFrameLocks noGrp="1"/>
          </p:cNvGraphicFramePr>
          <p:nvPr/>
        </p:nvGraphicFramePr>
        <p:xfrm>
          <a:off x="1240632" y="2404158"/>
          <a:ext cx="9525367" cy="2252118"/>
        </p:xfrm>
        <a:graphic>
          <a:graphicData uri="http://schemas.openxmlformats.org/drawingml/2006/table">
            <a:tbl>
              <a:tblPr/>
              <a:tblGrid>
                <a:gridCol w="1676715">
                  <a:extLst>
                    <a:ext uri="{9D8B030D-6E8A-4147-A177-3AD203B41FA5}">
                      <a16:colId xmlns:a16="http://schemas.microsoft.com/office/drawing/2014/main" val="2204077673"/>
                    </a:ext>
                  </a:extLst>
                </a:gridCol>
                <a:gridCol w="1191844">
                  <a:extLst>
                    <a:ext uri="{9D8B030D-6E8A-4147-A177-3AD203B41FA5}">
                      <a16:colId xmlns:a16="http://schemas.microsoft.com/office/drawing/2014/main" val="4128683200"/>
                    </a:ext>
                  </a:extLst>
                </a:gridCol>
                <a:gridCol w="1301331">
                  <a:extLst>
                    <a:ext uri="{9D8B030D-6E8A-4147-A177-3AD203B41FA5}">
                      <a16:colId xmlns:a16="http://schemas.microsoft.com/office/drawing/2014/main" val="1770950720"/>
                    </a:ext>
                  </a:extLst>
                </a:gridCol>
                <a:gridCol w="1004152">
                  <a:extLst>
                    <a:ext uri="{9D8B030D-6E8A-4147-A177-3AD203B41FA5}">
                      <a16:colId xmlns:a16="http://schemas.microsoft.com/office/drawing/2014/main" val="1672303119"/>
                    </a:ext>
                  </a:extLst>
                </a:gridCol>
                <a:gridCol w="1004152">
                  <a:extLst>
                    <a:ext uri="{9D8B030D-6E8A-4147-A177-3AD203B41FA5}">
                      <a16:colId xmlns:a16="http://schemas.microsoft.com/office/drawing/2014/main" val="991063577"/>
                    </a:ext>
                  </a:extLst>
                </a:gridCol>
                <a:gridCol w="1004152">
                  <a:extLst>
                    <a:ext uri="{9D8B030D-6E8A-4147-A177-3AD203B41FA5}">
                      <a16:colId xmlns:a16="http://schemas.microsoft.com/office/drawing/2014/main" val="1232093296"/>
                    </a:ext>
                  </a:extLst>
                </a:gridCol>
                <a:gridCol w="1229382">
                  <a:extLst>
                    <a:ext uri="{9D8B030D-6E8A-4147-A177-3AD203B41FA5}">
                      <a16:colId xmlns:a16="http://schemas.microsoft.com/office/drawing/2014/main" val="4145345388"/>
                    </a:ext>
                  </a:extLst>
                </a:gridCol>
                <a:gridCol w="1113639">
                  <a:extLst>
                    <a:ext uri="{9D8B030D-6E8A-4147-A177-3AD203B41FA5}">
                      <a16:colId xmlns:a16="http://schemas.microsoft.com/office/drawing/2014/main" val="4159147426"/>
                    </a:ext>
                  </a:extLst>
                </a:gridCol>
              </a:tblGrid>
              <a:tr h="582268">
                <a:tc>
                  <a:txBody>
                    <a:bodyPr/>
                    <a:lstStyle/>
                    <a:p>
                      <a:pPr algn="ctr" rtl="0" fontAlgn="ctr"/>
                      <a:r>
                        <a:rPr lang="es-CO" sz="1100" b="1" i="0" u="none" strike="noStrike">
                          <a:solidFill>
                            <a:srgbClr val="203864"/>
                          </a:solidFill>
                          <a:effectLst/>
                          <a:latin typeface="Calibri" panose="020F0502020204030204" pitchFamily="34" charset="0"/>
                        </a:rPr>
                        <a:t>Concesionario</a:t>
                      </a:r>
                    </a:p>
                  </a:txBody>
                  <a:tcPr marL="0" marR="0" marT="0" marB="0" anchor="ctr">
                    <a:lnL w="12700" cap="flat" cmpd="sng" algn="ctr">
                      <a:solidFill>
                        <a:srgbClr val="C6E0B4"/>
                      </a:solidFill>
                      <a:prstDash val="solid"/>
                      <a:round/>
                      <a:headEnd type="none" w="med" len="med"/>
                      <a:tailEnd type="none" w="med" len="med"/>
                    </a:lnL>
                    <a:lnR>
                      <a:noFill/>
                    </a:lnR>
                    <a:lnT w="12700" cap="flat" cmpd="sng" algn="ctr">
                      <a:solidFill>
                        <a:srgbClr val="C6E0B4"/>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MX" sz="1100" b="1" i="0" u="none" strike="noStrike">
                          <a:solidFill>
                            <a:srgbClr val="203864"/>
                          </a:solidFill>
                          <a:effectLst/>
                          <a:latin typeface="Calibri" panose="020F0502020204030204" pitchFamily="34" charset="0"/>
                        </a:rPr>
                        <a:t>Cantidad de Pagos en noviembre 2024</a:t>
                      </a:r>
                    </a:p>
                  </a:txBody>
                  <a:tcPr marL="0" marR="0" marT="0" marB="0" anchor="ctr">
                    <a:lnL>
                      <a:noFill/>
                    </a:lnL>
                    <a:lnR>
                      <a:noFill/>
                    </a:lnR>
                    <a:lnT w="12700" cap="flat" cmpd="sng" algn="ctr">
                      <a:solidFill>
                        <a:srgbClr val="C6E0B4"/>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MX" sz="1100" b="1" i="0" u="none" strike="noStrike">
                          <a:solidFill>
                            <a:srgbClr val="203864"/>
                          </a:solidFill>
                          <a:effectLst/>
                          <a:latin typeface="Calibri" panose="020F0502020204030204" pitchFamily="34" charset="0"/>
                        </a:rPr>
                        <a:t>Numero de asociaciones pagadas en noviembre 2024</a:t>
                      </a:r>
                    </a:p>
                  </a:txBody>
                  <a:tcPr marL="0" marR="0" marT="0" marB="0" anchor="ctr">
                    <a:lnL>
                      <a:noFill/>
                    </a:lnL>
                    <a:lnR>
                      <a:noFill/>
                    </a:lnR>
                    <a:lnT w="12700" cap="flat" cmpd="sng" algn="ctr">
                      <a:solidFill>
                        <a:srgbClr val="C6E0B4"/>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MX" sz="1100" b="1" i="0" u="none" strike="noStrike">
                          <a:solidFill>
                            <a:srgbClr val="203864"/>
                          </a:solidFill>
                          <a:effectLst/>
                          <a:latin typeface="Calibri" panose="020F0502020204030204" pitchFamily="34" charset="0"/>
                        </a:rPr>
                        <a:t>Valor Bruto asociaciones en noviembre 2024</a:t>
                      </a:r>
                    </a:p>
                  </a:txBody>
                  <a:tcPr marL="0" marR="0" marT="0" marB="0" anchor="ctr">
                    <a:lnL>
                      <a:noFill/>
                    </a:lnL>
                    <a:lnR>
                      <a:noFill/>
                    </a:lnR>
                    <a:lnT w="12700" cap="flat" cmpd="sng" algn="ctr">
                      <a:solidFill>
                        <a:srgbClr val="C6E0B4"/>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MX" sz="1100" b="1" i="0" u="none" strike="noStrike">
                          <a:solidFill>
                            <a:srgbClr val="203864"/>
                          </a:solidFill>
                          <a:effectLst/>
                          <a:latin typeface="Calibri" panose="020F0502020204030204" pitchFamily="34" charset="0"/>
                        </a:rPr>
                        <a:t>Valor neto asociaciones en noviembre 2024</a:t>
                      </a:r>
                    </a:p>
                  </a:txBody>
                  <a:tcPr marL="0" marR="0" marT="0" marB="0" anchor="ctr">
                    <a:lnL>
                      <a:noFill/>
                    </a:lnL>
                    <a:lnR>
                      <a:noFill/>
                    </a:lnR>
                    <a:lnT w="12700" cap="flat" cmpd="sng" algn="ctr">
                      <a:solidFill>
                        <a:srgbClr val="C6E0B4"/>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MX" sz="1100" b="1" i="0" u="none" strike="noStrike">
                          <a:solidFill>
                            <a:srgbClr val="203864"/>
                          </a:solidFill>
                          <a:effectLst/>
                          <a:latin typeface="Calibri" panose="020F0502020204030204" pitchFamily="34" charset="0"/>
                        </a:rPr>
                        <a:t>Cantidad total de Pagos efectuados al 30 de noviembre de 2024</a:t>
                      </a:r>
                    </a:p>
                  </a:txBody>
                  <a:tcPr marL="0" marR="0" marT="0" marB="0" anchor="ctr">
                    <a:lnL>
                      <a:noFill/>
                    </a:lnL>
                    <a:lnR>
                      <a:noFill/>
                    </a:lnR>
                    <a:lnT w="12700" cap="flat" cmpd="sng" algn="ctr">
                      <a:solidFill>
                        <a:srgbClr val="C6E0B4"/>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MX" sz="1100" b="1" i="0" u="none" strike="noStrike">
                          <a:solidFill>
                            <a:srgbClr val="203864"/>
                          </a:solidFill>
                          <a:effectLst/>
                          <a:latin typeface="Calibri" panose="020F0502020204030204" pitchFamily="34" charset="0"/>
                        </a:rPr>
                        <a:t>Valor total bruto asociaciones al 30 de noviembre de 2024</a:t>
                      </a:r>
                    </a:p>
                  </a:txBody>
                  <a:tcPr marL="0" marR="0" marT="0" marB="0" anchor="ctr">
                    <a:lnL>
                      <a:noFill/>
                    </a:lnL>
                    <a:lnR>
                      <a:noFill/>
                    </a:lnR>
                    <a:lnT w="12700" cap="flat" cmpd="sng" algn="ctr">
                      <a:solidFill>
                        <a:srgbClr val="C6E0B4"/>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MX" sz="1100" b="1" i="0" u="none" strike="noStrike">
                          <a:solidFill>
                            <a:srgbClr val="203864"/>
                          </a:solidFill>
                          <a:effectLst/>
                          <a:latin typeface="Calibri" panose="020F0502020204030204" pitchFamily="34" charset="0"/>
                        </a:rPr>
                        <a:t>Valor total neto asociaciones al 30 de noviembre de 2024</a:t>
                      </a:r>
                    </a:p>
                  </a:txBody>
                  <a:tcPr marL="0" marR="0" marT="0" marB="0" anchor="ctr">
                    <a:lnL>
                      <a:noFill/>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extLst>
                  <a:ext uri="{0D108BD9-81ED-4DB2-BD59-A6C34878D82A}">
                    <a16:rowId xmlns:a16="http://schemas.microsoft.com/office/drawing/2014/main" val="837856268"/>
                  </a:ext>
                </a:extLst>
              </a:tr>
              <a:tr h="235653">
                <a:tc>
                  <a:txBody>
                    <a:bodyPr/>
                    <a:lstStyle/>
                    <a:p>
                      <a:pPr algn="l" rtl="0" fontAlgn="ctr"/>
                      <a:r>
                        <a:rPr lang="es-CO" sz="1100" b="0" i="0" u="none" strike="noStrike">
                          <a:solidFill>
                            <a:srgbClr val="203864"/>
                          </a:solidFill>
                          <a:effectLst/>
                          <a:latin typeface="Calibri" panose="020F0502020204030204" pitchFamily="34" charset="0"/>
                        </a:rPr>
                        <a:t>PROMOAMBIENTAL</a:t>
                      </a:r>
                    </a:p>
                  </a:txBody>
                  <a:tcPr marL="0" marR="0" marT="0" marB="0" anchor="ctr">
                    <a:lnL w="12700" cap="flat" cmpd="sng" algn="ctr">
                      <a:solidFill>
                        <a:srgbClr val="C6E0B4"/>
                      </a:solidFill>
                      <a:prstDash val="solid"/>
                      <a:round/>
                      <a:headEnd type="none" w="med" len="med"/>
                      <a:tailEnd type="none" w="med" len="med"/>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0" i="0" u="none" strike="noStrike">
                          <a:solidFill>
                            <a:srgbClr val="203864"/>
                          </a:solidFill>
                          <a:effectLst/>
                          <a:latin typeface="Calibri" panose="020F0502020204030204" pitchFamily="34" charset="0"/>
                        </a:rPr>
                        <a:t>299</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0" i="0" u="none" strike="noStrike">
                          <a:solidFill>
                            <a:srgbClr val="203864"/>
                          </a:solidFill>
                          <a:effectLst/>
                          <a:latin typeface="Calibri" panose="020F0502020204030204" pitchFamily="34" charset="0"/>
                        </a:rPr>
                        <a:t>225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r" rtl="0" fontAlgn="ctr"/>
                      <a:r>
                        <a:rPr lang="es-CO" sz="1100" b="0" i="0" u="none" strike="noStrike">
                          <a:solidFill>
                            <a:srgbClr val="203864"/>
                          </a:solidFill>
                          <a:effectLst/>
                          <a:latin typeface="Calibri" panose="020F0502020204030204" pitchFamily="34" charset="0"/>
                        </a:rPr>
                        <a:t>$ 5.867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r" rtl="0" fontAlgn="ctr"/>
                      <a:r>
                        <a:rPr lang="es-CO" sz="1100" b="0" i="0" u="none" strike="noStrike">
                          <a:solidFill>
                            <a:srgbClr val="203864"/>
                          </a:solidFill>
                          <a:effectLst/>
                          <a:latin typeface="Calibri" panose="020F0502020204030204" pitchFamily="34" charset="0"/>
                        </a:rPr>
                        <a:t>$ 5.800</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0" i="0" u="none" strike="noStrike">
                          <a:solidFill>
                            <a:srgbClr val="203864"/>
                          </a:solidFill>
                          <a:effectLst/>
                          <a:latin typeface="Calibri" panose="020F0502020204030204" pitchFamily="34" charset="0"/>
                        </a:rPr>
                        <a:t>17.191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r" rtl="0" fontAlgn="ctr"/>
                      <a:r>
                        <a:rPr lang="es-CO" sz="1100" b="0" i="0" u="none" strike="noStrike">
                          <a:solidFill>
                            <a:srgbClr val="203864"/>
                          </a:solidFill>
                          <a:effectLst/>
                          <a:latin typeface="Calibri" panose="020F0502020204030204" pitchFamily="34" charset="0"/>
                        </a:rPr>
                        <a:t>$ 268.184</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r" rtl="0" fontAlgn="ctr"/>
                      <a:r>
                        <a:rPr lang="es-CO" sz="1100" b="0" i="0" u="none" strike="noStrike">
                          <a:solidFill>
                            <a:srgbClr val="203864"/>
                          </a:solidFill>
                          <a:effectLst/>
                          <a:latin typeface="Calibri" panose="020F0502020204030204" pitchFamily="34" charset="0"/>
                        </a:rPr>
                        <a:t>$ 265.246</a:t>
                      </a:r>
                    </a:p>
                  </a:txBody>
                  <a:tcPr marL="0" marR="0" marT="0" marB="0" anchor="ctr">
                    <a:lnL>
                      <a:noFill/>
                    </a:lnL>
                    <a:lnR w="12700" cap="flat" cmpd="sng" algn="ctr">
                      <a:solidFill>
                        <a:srgbClr val="C6E0B4"/>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1157417678"/>
                  </a:ext>
                </a:extLst>
              </a:tr>
              <a:tr h="235653">
                <a:tc>
                  <a:txBody>
                    <a:bodyPr/>
                    <a:lstStyle/>
                    <a:p>
                      <a:pPr algn="l" rtl="0" fontAlgn="ctr"/>
                      <a:r>
                        <a:rPr lang="es-CO" sz="1100" b="0" i="0" u="none" strike="noStrike">
                          <a:solidFill>
                            <a:srgbClr val="203864"/>
                          </a:solidFill>
                          <a:effectLst/>
                          <a:latin typeface="Calibri" panose="020F0502020204030204" pitchFamily="34" charset="0"/>
                        </a:rPr>
                        <a:t>LIME</a:t>
                      </a:r>
                    </a:p>
                  </a:txBody>
                  <a:tcPr marL="0" marR="0" marT="0" marB="0" anchor="ctr">
                    <a:lnL w="12700" cap="flat" cmpd="sng" algn="ctr">
                      <a:solidFill>
                        <a:srgbClr val="C6E0B4"/>
                      </a:solidFill>
                      <a:prstDash val="solid"/>
                      <a:round/>
                      <a:headEnd type="none" w="med" len="med"/>
                      <a:tailEnd type="none" w="med" len="med"/>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100" b="0" i="0" u="none" strike="noStrike">
                          <a:solidFill>
                            <a:srgbClr val="203864"/>
                          </a:solidFill>
                          <a:effectLst/>
                          <a:latin typeface="Calibri" panose="020F0502020204030204" pitchFamily="34" charset="0"/>
                        </a:rPr>
                        <a:t>286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100" b="0" i="0" u="none" strike="noStrike">
                          <a:solidFill>
                            <a:srgbClr val="203864"/>
                          </a:solidFill>
                          <a:effectLst/>
                          <a:latin typeface="Calibri" panose="020F0502020204030204" pitchFamily="34" charset="0"/>
                        </a:rPr>
                        <a:t>286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r" rtl="0" fontAlgn="ctr"/>
                      <a:r>
                        <a:rPr lang="es-CO" sz="1100" b="0" i="0" u="none" strike="noStrike">
                          <a:solidFill>
                            <a:srgbClr val="203864"/>
                          </a:solidFill>
                          <a:effectLst/>
                          <a:latin typeface="Calibri" panose="020F0502020204030204" pitchFamily="34" charset="0"/>
                        </a:rPr>
                        <a:t>$ 9.278</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r" rtl="0" fontAlgn="ctr"/>
                      <a:r>
                        <a:rPr lang="es-CO" sz="1100" b="0" i="0" u="none" strike="noStrike">
                          <a:solidFill>
                            <a:srgbClr val="203864"/>
                          </a:solidFill>
                          <a:effectLst/>
                          <a:latin typeface="Calibri" panose="020F0502020204030204" pitchFamily="34" charset="0"/>
                        </a:rPr>
                        <a:t>$ 9.146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100" b="0" i="0" u="none" strike="noStrike">
                          <a:solidFill>
                            <a:srgbClr val="203864"/>
                          </a:solidFill>
                          <a:effectLst/>
                          <a:latin typeface="Calibri" panose="020F0502020204030204" pitchFamily="34" charset="0"/>
                        </a:rPr>
                        <a:t>16.056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r" rtl="0" fontAlgn="ctr"/>
                      <a:r>
                        <a:rPr lang="es-CO" sz="1100" b="0" i="0" u="none" strike="noStrike">
                          <a:solidFill>
                            <a:srgbClr val="203864"/>
                          </a:solidFill>
                          <a:effectLst/>
                          <a:latin typeface="Calibri" panose="020F0502020204030204" pitchFamily="34" charset="0"/>
                        </a:rPr>
                        <a:t>$ 354.154</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r" rtl="0" fontAlgn="ctr"/>
                      <a:r>
                        <a:rPr lang="es-CO" sz="1100" b="0" i="0" u="none" strike="noStrike">
                          <a:solidFill>
                            <a:srgbClr val="203864"/>
                          </a:solidFill>
                          <a:effectLst/>
                          <a:latin typeface="Calibri" panose="020F0502020204030204" pitchFamily="34" charset="0"/>
                        </a:rPr>
                        <a:t>$ 346.774</a:t>
                      </a:r>
                    </a:p>
                  </a:txBody>
                  <a:tcPr marL="0" marR="0" marT="0" marB="0" anchor="ctr">
                    <a:lnL>
                      <a:noFill/>
                    </a:lnL>
                    <a:lnR w="12700" cap="flat" cmpd="sng" algn="ctr">
                      <a:solidFill>
                        <a:srgbClr val="C6E0B4"/>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extLst>
                  <a:ext uri="{0D108BD9-81ED-4DB2-BD59-A6C34878D82A}">
                    <a16:rowId xmlns:a16="http://schemas.microsoft.com/office/drawing/2014/main" val="1820339752"/>
                  </a:ext>
                </a:extLst>
              </a:tr>
              <a:tr h="235653">
                <a:tc>
                  <a:txBody>
                    <a:bodyPr/>
                    <a:lstStyle/>
                    <a:p>
                      <a:pPr algn="l" rtl="0" fontAlgn="ctr"/>
                      <a:r>
                        <a:rPr lang="es-CO" sz="1100" b="0" i="0" u="none" strike="noStrike" dirty="0">
                          <a:solidFill>
                            <a:srgbClr val="203864"/>
                          </a:solidFill>
                          <a:effectLst/>
                          <a:latin typeface="Calibri" panose="020F0502020204030204" pitchFamily="34" charset="0"/>
                        </a:rPr>
                        <a:t>CIUDAD LIMPIA*</a:t>
                      </a:r>
                    </a:p>
                  </a:txBody>
                  <a:tcPr marL="0" marR="0" marT="0" marB="0" anchor="ctr">
                    <a:lnL w="12700" cap="flat" cmpd="sng" algn="ctr">
                      <a:solidFill>
                        <a:srgbClr val="C6E0B4"/>
                      </a:solidFill>
                      <a:prstDash val="solid"/>
                      <a:round/>
                      <a:headEnd type="none" w="med" len="med"/>
                      <a:tailEnd type="none" w="med" len="med"/>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0" i="0" u="none" strike="noStrike">
                          <a:solidFill>
                            <a:srgbClr val="203864"/>
                          </a:solidFill>
                          <a:effectLst/>
                          <a:latin typeface="Calibri" panose="020F0502020204030204" pitchFamily="34" charset="0"/>
                        </a:rPr>
                        <a:t>0</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0" i="0" u="none" strike="noStrike">
                          <a:solidFill>
                            <a:srgbClr val="203864"/>
                          </a:solidFill>
                          <a:effectLst/>
                          <a:latin typeface="Calibri" panose="020F0502020204030204" pitchFamily="34" charset="0"/>
                        </a:rPr>
                        <a:t>0</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r" rtl="0" fontAlgn="ctr"/>
                      <a:r>
                        <a:rPr lang="es-CO" sz="1100" b="0" i="0" u="none" strike="noStrike">
                          <a:solidFill>
                            <a:srgbClr val="203864"/>
                          </a:solidFill>
                          <a:effectLst/>
                          <a:latin typeface="Calibri" panose="020F0502020204030204" pitchFamily="34" charset="0"/>
                        </a:rPr>
                        <a:t>$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r" rtl="0" fontAlgn="ctr"/>
                      <a:r>
                        <a:rPr lang="es-CO" sz="1100" b="0" i="0" u="none" strike="noStrike">
                          <a:solidFill>
                            <a:srgbClr val="203864"/>
                          </a:solidFill>
                          <a:effectLst/>
                          <a:latin typeface="Calibri" panose="020F0502020204030204" pitchFamily="34" charset="0"/>
                        </a:rPr>
                        <a:t>$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0" i="0" u="none" strike="noStrike">
                          <a:solidFill>
                            <a:srgbClr val="203864"/>
                          </a:solidFill>
                          <a:effectLst/>
                          <a:latin typeface="Calibri" panose="020F0502020204030204" pitchFamily="34" charset="0"/>
                        </a:rPr>
                        <a:t>13.411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r" rtl="0" fontAlgn="ctr"/>
                      <a:r>
                        <a:rPr lang="es-CO" sz="1100" b="0" i="0" u="none" strike="noStrike">
                          <a:solidFill>
                            <a:srgbClr val="203864"/>
                          </a:solidFill>
                          <a:effectLst/>
                          <a:latin typeface="Calibri" panose="020F0502020204030204" pitchFamily="34" charset="0"/>
                        </a:rPr>
                        <a:t>$ 196.347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r" rtl="0" fontAlgn="ctr"/>
                      <a:r>
                        <a:rPr lang="es-CO" sz="1100" b="0" i="0" u="none" strike="noStrike">
                          <a:solidFill>
                            <a:srgbClr val="203864"/>
                          </a:solidFill>
                          <a:effectLst/>
                          <a:latin typeface="Calibri" panose="020F0502020204030204" pitchFamily="34" charset="0"/>
                        </a:rPr>
                        <a:t>$ 194.237</a:t>
                      </a:r>
                    </a:p>
                  </a:txBody>
                  <a:tcPr marL="0" marR="0" marT="0" marB="0" anchor="ctr">
                    <a:lnL>
                      <a:noFill/>
                    </a:lnL>
                    <a:lnR w="12700" cap="flat" cmpd="sng" algn="ctr">
                      <a:solidFill>
                        <a:srgbClr val="C6E0B4"/>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2295642677"/>
                  </a:ext>
                </a:extLst>
              </a:tr>
              <a:tr h="235653">
                <a:tc>
                  <a:txBody>
                    <a:bodyPr/>
                    <a:lstStyle/>
                    <a:p>
                      <a:pPr algn="l" rtl="0" fontAlgn="ctr"/>
                      <a:r>
                        <a:rPr lang="es-CO" sz="1100" b="0" i="0" u="none" strike="noStrike">
                          <a:solidFill>
                            <a:srgbClr val="203864"/>
                          </a:solidFill>
                          <a:effectLst/>
                          <a:latin typeface="Calibri" panose="020F0502020204030204" pitchFamily="34" charset="0"/>
                        </a:rPr>
                        <a:t>BOGOTÁ LIMPIA</a:t>
                      </a:r>
                    </a:p>
                  </a:txBody>
                  <a:tcPr marL="0" marR="0" marT="0" marB="0" anchor="ctr">
                    <a:lnL w="12700" cap="flat" cmpd="sng" algn="ctr">
                      <a:solidFill>
                        <a:srgbClr val="C6E0B4"/>
                      </a:solidFill>
                      <a:prstDash val="solid"/>
                      <a:round/>
                      <a:headEnd type="none" w="med" len="med"/>
                      <a:tailEnd type="none" w="med" len="med"/>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100" b="0" i="0" u="none" strike="noStrike">
                          <a:solidFill>
                            <a:srgbClr val="203864"/>
                          </a:solidFill>
                          <a:effectLst/>
                          <a:latin typeface="Calibri" panose="020F0502020204030204" pitchFamily="34" charset="0"/>
                        </a:rPr>
                        <a:t>267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100" b="0" i="0" u="none" strike="noStrike">
                          <a:solidFill>
                            <a:srgbClr val="203864"/>
                          </a:solidFill>
                          <a:effectLst/>
                          <a:latin typeface="Calibri" panose="020F0502020204030204" pitchFamily="34" charset="0"/>
                        </a:rPr>
                        <a:t>267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r" rtl="0" fontAlgn="ctr"/>
                      <a:r>
                        <a:rPr lang="es-CO" sz="1100" b="0" i="0" u="none" strike="noStrike">
                          <a:solidFill>
                            <a:srgbClr val="203864"/>
                          </a:solidFill>
                          <a:effectLst/>
                          <a:latin typeface="Calibri" panose="020F0502020204030204" pitchFamily="34" charset="0"/>
                        </a:rPr>
                        <a:t>$ 2.587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r" rtl="0" fontAlgn="ctr"/>
                      <a:r>
                        <a:rPr lang="es-CO" sz="1100" b="0" i="0" u="none" strike="noStrike">
                          <a:solidFill>
                            <a:srgbClr val="203864"/>
                          </a:solidFill>
                          <a:effectLst/>
                          <a:latin typeface="Calibri" panose="020F0502020204030204" pitchFamily="34" charset="0"/>
                        </a:rPr>
                        <a:t>$ 2.552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100" b="0" i="0" u="none" strike="noStrike">
                          <a:solidFill>
                            <a:srgbClr val="203864"/>
                          </a:solidFill>
                          <a:effectLst/>
                          <a:latin typeface="Calibri" panose="020F0502020204030204" pitchFamily="34" charset="0"/>
                        </a:rPr>
                        <a:t>16.312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r" rtl="0" fontAlgn="ctr"/>
                      <a:r>
                        <a:rPr lang="es-CO" sz="1100" b="0" i="0" u="none" strike="noStrike">
                          <a:solidFill>
                            <a:srgbClr val="203864"/>
                          </a:solidFill>
                          <a:effectLst/>
                          <a:latin typeface="Calibri" panose="020F0502020204030204" pitchFamily="34" charset="0"/>
                        </a:rPr>
                        <a:t>$ 145.737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r" rtl="0" fontAlgn="ctr"/>
                      <a:r>
                        <a:rPr lang="es-CO" sz="1100" b="0" i="0" u="none" strike="noStrike">
                          <a:solidFill>
                            <a:srgbClr val="203864"/>
                          </a:solidFill>
                          <a:effectLst/>
                          <a:latin typeface="Calibri" panose="020F0502020204030204" pitchFamily="34" charset="0"/>
                        </a:rPr>
                        <a:t>$ 144.117</a:t>
                      </a:r>
                    </a:p>
                  </a:txBody>
                  <a:tcPr marL="0" marR="0" marT="0" marB="0" anchor="ctr">
                    <a:lnL>
                      <a:noFill/>
                    </a:lnL>
                    <a:lnR w="12700" cap="flat" cmpd="sng" algn="ctr">
                      <a:solidFill>
                        <a:srgbClr val="C6E0B4"/>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extLst>
                  <a:ext uri="{0D108BD9-81ED-4DB2-BD59-A6C34878D82A}">
                    <a16:rowId xmlns:a16="http://schemas.microsoft.com/office/drawing/2014/main" val="3407661450"/>
                  </a:ext>
                </a:extLst>
              </a:tr>
              <a:tr h="235653">
                <a:tc>
                  <a:txBody>
                    <a:bodyPr/>
                    <a:lstStyle/>
                    <a:p>
                      <a:pPr algn="l" rtl="0" fontAlgn="ctr"/>
                      <a:r>
                        <a:rPr lang="es-CO" sz="1100" b="0" i="0" u="none" strike="noStrike">
                          <a:solidFill>
                            <a:srgbClr val="203864"/>
                          </a:solidFill>
                          <a:effectLst/>
                          <a:latin typeface="Calibri" panose="020F0502020204030204" pitchFamily="34" charset="0"/>
                        </a:rPr>
                        <a:t>ÁREA LIMPIA</a:t>
                      </a:r>
                    </a:p>
                  </a:txBody>
                  <a:tcPr marL="0" marR="0" marT="0" marB="0" anchor="ctr">
                    <a:lnL w="12700" cap="flat" cmpd="sng" algn="ctr">
                      <a:solidFill>
                        <a:srgbClr val="C6E0B4"/>
                      </a:solidFill>
                      <a:prstDash val="solid"/>
                      <a:round/>
                      <a:headEnd type="none" w="med" len="med"/>
                      <a:tailEnd type="none" w="med" len="med"/>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0" i="0" u="none" strike="noStrike">
                          <a:solidFill>
                            <a:srgbClr val="203864"/>
                          </a:solidFill>
                          <a:effectLst/>
                          <a:latin typeface="Calibri" panose="020F0502020204030204" pitchFamily="34" charset="0"/>
                        </a:rPr>
                        <a:t>257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0" i="0" u="none" strike="noStrike">
                          <a:solidFill>
                            <a:srgbClr val="203864"/>
                          </a:solidFill>
                          <a:effectLst/>
                          <a:latin typeface="Calibri" panose="020F0502020204030204" pitchFamily="34" charset="0"/>
                        </a:rPr>
                        <a:t>257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r" rtl="0" fontAlgn="ctr"/>
                      <a:r>
                        <a:rPr lang="es-CO" sz="1100" b="0" i="0" u="none" strike="noStrike">
                          <a:solidFill>
                            <a:srgbClr val="203864"/>
                          </a:solidFill>
                          <a:effectLst/>
                          <a:latin typeface="Calibri" panose="020F0502020204030204" pitchFamily="34" charset="0"/>
                        </a:rPr>
                        <a:t>$ 3.363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r" rtl="0" fontAlgn="ctr"/>
                      <a:r>
                        <a:rPr lang="es-CO" sz="1100" b="0" i="0" u="none" strike="noStrike">
                          <a:solidFill>
                            <a:srgbClr val="203864"/>
                          </a:solidFill>
                          <a:effectLst/>
                          <a:latin typeface="Calibri" panose="020F0502020204030204" pitchFamily="34" charset="0"/>
                        </a:rPr>
                        <a:t>$ 3.324</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0" i="0" u="none" strike="noStrike">
                          <a:solidFill>
                            <a:srgbClr val="203864"/>
                          </a:solidFill>
                          <a:effectLst/>
                          <a:latin typeface="Calibri" panose="020F0502020204030204" pitchFamily="34" charset="0"/>
                        </a:rPr>
                        <a:t>13.350</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r" rtl="0" fontAlgn="ctr"/>
                      <a:r>
                        <a:rPr lang="es-CO" sz="1100" b="0" i="0" u="none" strike="noStrike">
                          <a:solidFill>
                            <a:srgbClr val="203864"/>
                          </a:solidFill>
                          <a:effectLst/>
                          <a:latin typeface="Calibri" panose="020F0502020204030204" pitchFamily="34" charset="0"/>
                        </a:rPr>
                        <a:t>$ 165.828</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r" rtl="0" fontAlgn="ctr"/>
                      <a:r>
                        <a:rPr lang="es-CO" sz="1100" b="0" i="0" u="none" strike="noStrike">
                          <a:solidFill>
                            <a:srgbClr val="203864"/>
                          </a:solidFill>
                          <a:effectLst/>
                          <a:latin typeface="Calibri" panose="020F0502020204030204" pitchFamily="34" charset="0"/>
                        </a:rPr>
                        <a:t>$ 163.980</a:t>
                      </a:r>
                    </a:p>
                  </a:txBody>
                  <a:tcPr marL="0" marR="0" marT="0" marB="0" anchor="ctr">
                    <a:lnL>
                      <a:noFill/>
                    </a:lnL>
                    <a:lnR w="12700" cap="flat" cmpd="sng" algn="ctr">
                      <a:solidFill>
                        <a:srgbClr val="C6E0B4"/>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1284530417"/>
                  </a:ext>
                </a:extLst>
              </a:tr>
              <a:tr h="235653">
                <a:tc>
                  <a:txBody>
                    <a:bodyPr/>
                    <a:lstStyle/>
                    <a:p>
                      <a:pPr algn="ctr" rtl="0" fontAlgn="ctr"/>
                      <a:r>
                        <a:rPr lang="es-CO" sz="1100" b="1" i="0" u="none" strike="noStrike">
                          <a:solidFill>
                            <a:srgbClr val="203864"/>
                          </a:solidFill>
                          <a:effectLst/>
                          <a:latin typeface="Calibri" panose="020F0502020204030204" pitchFamily="34" charset="0"/>
                        </a:rPr>
                        <a:t>TOTAL</a:t>
                      </a:r>
                    </a:p>
                  </a:txBody>
                  <a:tcPr marL="0" marR="0" marT="0" marB="0" anchor="ctr">
                    <a:lnL w="12700" cap="flat" cmpd="sng" algn="ctr">
                      <a:solidFill>
                        <a:srgbClr val="C6E0B4"/>
                      </a:solidFill>
                      <a:prstDash val="solid"/>
                      <a:round/>
                      <a:headEnd type="none" w="med" len="med"/>
                      <a:tailEnd type="none" w="med" len="med"/>
                    </a:lnL>
                    <a:lnR>
                      <a:noFill/>
                    </a:lnR>
                    <a:lnT w="12700" cap="flat" cmpd="sng" algn="ctr">
                      <a:solidFill>
                        <a:srgbClr val="70AD47"/>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100" b="1" i="0" u="none" strike="noStrike">
                          <a:solidFill>
                            <a:srgbClr val="203864"/>
                          </a:solidFill>
                          <a:effectLst/>
                          <a:latin typeface="Calibri" panose="020F0502020204030204" pitchFamily="34" charset="0"/>
                        </a:rPr>
                        <a:t>1109</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100" b="1" i="0" u="none" strike="noStrike">
                          <a:solidFill>
                            <a:srgbClr val="203864"/>
                          </a:solidFill>
                          <a:effectLst/>
                          <a:latin typeface="Calibri" panose="020F0502020204030204" pitchFamily="34" charset="0"/>
                        </a:rPr>
                        <a:t>-</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100" b="1" i="0" u="none" strike="noStrike">
                          <a:solidFill>
                            <a:srgbClr val="203864"/>
                          </a:solidFill>
                          <a:effectLst/>
                          <a:latin typeface="Calibri" panose="020F0502020204030204" pitchFamily="34" charset="0"/>
                        </a:rPr>
                        <a:t>$ 21.096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100" b="1" i="0" u="none" strike="noStrike">
                          <a:solidFill>
                            <a:srgbClr val="203864"/>
                          </a:solidFill>
                          <a:effectLst/>
                          <a:latin typeface="Calibri" panose="020F0502020204030204" pitchFamily="34" charset="0"/>
                        </a:rPr>
                        <a:t>$ 20.822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100" b="1" i="0" u="none" strike="noStrike">
                          <a:solidFill>
                            <a:srgbClr val="203864"/>
                          </a:solidFill>
                          <a:effectLst/>
                          <a:latin typeface="Calibri" panose="020F0502020204030204" pitchFamily="34" charset="0"/>
                        </a:rPr>
                        <a:t>76.320</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100" b="1" i="0" u="none" strike="noStrike">
                          <a:solidFill>
                            <a:srgbClr val="203864"/>
                          </a:solidFill>
                          <a:effectLst/>
                          <a:latin typeface="Calibri" panose="020F0502020204030204" pitchFamily="34" charset="0"/>
                        </a:rPr>
                        <a:t>$ 1.130.250</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100" b="1" i="0" u="none" strike="noStrike" dirty="0">
                          <a:solidFill>
                            <a:srgbClr val="203864"/>
                          </a:solidFill>
                          <a:effectLst/>
                          <a:latin typeface="Calibri" panose="020F0502020204030204" pitchFamily="34" charset="0"/>
                        </a:rPr>
                        <a:t>$ 1.114.354</a:t>
                      </a:r>
                    </a:p>
                  </a:txBody>
                  <a:tcPr marL="0" marR="0" marT="0" marB="0" anchor="ctr">
                    <a:lnL>
                      <a:noFill/>
                    </a:lnL>
                    <a:lnR w="12700" cap="flat" cmpd="sng" algn="ctr">
                      <a:solidFill>
                        <a:srgbClr val="C6E0B4"/>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1596709103"/>
                  </a:ext>
                </a:extLst>
              </a:tr>
            </a:tbl>
          </a:graphicData>
        </a:graphic>
      </p:graphicFrame>
    </p:spTree>
  </p:cSld>
  <p:clrMapOvr>
    <a:masterClrMapping/>
  </p:clrMapOvr>
  <p:transition spd="slow"/>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9" name="Conector recto 28">
            <a:extLst>
              <a:ext uri="{FF2B5EF4-FFF2-40B4-BE49-F238E27FC236}">
                <a16:creationId xmlns:a16="http://schemas.microsoft.com/office/drawing/2014/main" id="{E461885A-9441-4ADE-982B-DA9345520816}"/>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37" name="Imagen 36">
            <a:extLst>
              <a:ext uri="{FF2B5EF4-FFF2-40B4-BE49-F238E27FC236}">
                <a16:creationId xmlns:a16="http://schemas.microsoft.com/office/drawing/2014/main" id="{8CA5A062-9F83-4481-9751-6BD17B3F3018}"/>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398563" y="1290686"/>
            <a:ext cx="1280414" cy="1005884"/>
          </a:xfrm>
          <a:prstGeom prst="rect">
            <a:avLst/>
          </a:prstGeom>
        </p:spPr>
      </p:pic>
      <p:pic>
        <p:nvPicPr>
          <p:cNvPr id="38" name="Imagen 37">
            <a:extLst>
              <a:ext uri="{FF2B5EF4-FFF2-40B4-BE49-F238E27FC236}">
                <a16:creationId xmlns:a16="http://schemas.microsoft.com/office/drawing/2014/main" id="{6699C94C-AB3F-4DE9-87F3-B6FDCBB4F20B}"/>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12658" t="17307" r="12911" b="19214"/>
          <a:stretch/>
        </p:blipFill>
        <p:spPr>
          <a:xfrm>
            <a:off x="2180418" y="1369848"/>
            <a:ext cx="1783040" cy="1009853"/>
          </a:xfrm>
          <a:prstGeom prst="rect">
            <a:avLst/>
          </a:prstGeom>
        </p:spPr>
      </p:pic>
      <p:pic>
        <p:nvPicPr>
          <p:cNvPr id="40" name="Imagen 39">
            <a:extLst>
              <a:ext uri="{FF2B5EF4-FFF2-40B4-BE49-F238E27FC236}">
                <a16:creationId xmlns:a16="http://schemas.microsoft.com/office/drawing/2014/main" id="{72550A7E-5376-4DE4-BDB1-88C427DDD7B4}"/>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6189159" y="1890596"/>
            <a:ext cx="1762267" cy="373662"/>
          </a:xfrm>
          <a:prstGeom prst="rect">
            <a:avLst/>
          </a:prstGeom>
        </p:spPr>
      </p:pic>
      <p:pic>
        <p:nvPicPr>
          <p:cNvPr id="41" name="Imagen 40">
            <a:extLst>
              <a:ext uri="{FF2B5EF4-FFF2-40B4-BE49-F238E27FC236}">
                <a16:creationId xmlns:a16="http://schemas.microsoft.com/office/drawing/2014/main" id="{A86479F3-181D-4F05-AB7C-32E8E2BB7F74}"/>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8367418" y="1707177"/>
            <a:ext cx="1547444" cy="595949"/>
          </a:xfrm>
          <a:prstGeom prst="rect">
            <a:avLst/>
          </a:prstGeom>
        </p:spPr>
      </p:pic>
      <p:pic>
        <p:nvPicPr>
          <p:cNvPr id="47" name="Imagen 46">
            <a:extLst>
              <a:ext uri="{FF2B5EF4-FFF2-40B4-BE49-F238E27FC236}">
                <a16:creationId xmlns:a16="http://schemas.microsoft.com/office/drawing/2014/main" id="{9C6C6B1D-138C-4FE0-8F21-E52FA8DB077B}"/>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861384" y="186272"/>
            <a:ext cx="1233949" cy="863764"/>
          </a:xfrm>
          <a:prstGeom prst="rect">
            <a:avLst/>
          </a:prstGeom>
        </p:spPr>
      </p:pic>
      <p:sp>
        <p:nvSpPr>
          <p:cNvPr id="2" name="CuadroTexto 1">
            <a:extLst>
              <a:ext uri="{FF2B5EF4-FFF2-40B4-BE49-F238E27FC236}">
                <a16:creationId xmlns:a16="http://schemas.microsoft.com/office/drawing/2014/main" id="{2EAB69B5-FAE7-4453-84DE-26E4C74E32EC}"/>
              </a:ext>
            </a:extLst>
          </p:cNvPr>
          <p:cNvSpPr txBox="1"/>
          <p:nvPr/>
        </p:nvSpPr>
        <p:spPr>
          <a:xfrm>
            <a:off x="10235929" y="1768837"/>
            <a:ext cx="1714810" cy="646331"/>
          </a:xfrm>
          <a:prstGeom prst="rect">
            <a:avLst/>
          </a:prstGeom>
          <a:noFill/>
        </p:spPr>
        <p:txBody>
          <a:bodyPr wrap="square" rtlCol="0">
            <a:spAutoFit/>
          </a:bodyPr>
          <a:lstStyle/>
          <a:p>
            <a:pPr algn="ctr"/>
            <a:r>
              <a:rPr lang="es-CO" sz="3600" b="1" kern="0" cap="small">
                <a:solidFill>
                  <a:schemeClr val="accent1">
                    <a:lumMod val="50000"/>
                  </a:schemeClr>
                </a:solidFill>
                <a:latin typeface="Candara" panose="020E0502030303020204" pitchFamily="34" charset="0"/>
              </a:rPr>
              <a:t>TOTAL</a:t>
            </a:r>
            <a:endParaRPr lang="es-CO"/>
          </a:p>
        </p:txBody>
      </p:sp>
      <p:sp>
        <p:nvSpPr>
          <p:cNvPr id="18" name="CuadroTexto 17">
            <a:extLst>
              <a:ext uri="{FF2B5EF4-FFF2-40B4-BE49-F238E27FC236}">
                <a16:creationId xmlns:a16="http://schemas.microsoft.com/office/drawing/2014/main" id="{12498162-9F2A-4873-9238-CBDDB2BBBB62}"/>
              </a:ext>
            </a:extLst>
          </p:cNvPr>
          <p:cNvSpPr txBox="1"/>
          <p:nvPr/>
        </p:nvSpPr>
        <p:spPr>
          <a:xfrm>
            <a:off x="2310063" y="21920"/>
            <a:ext cx="9881937" cy="923330"/>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a:solidFill>
                  <a:schemeClr val="accent1">
                    <a:lumMod val="50000"/>
                  </a:schemeClr>
                </a:solidFill>
              </a:rPr>
              <a:t>gestión técnica operativa </a:t>
            </a:r>
          </a:p>
          <a:p>
            <a:pPr lvl="1"/>
            <a:r>
              <a:rPr lang="es-CO" sz="1600" b="0">
                <a:solidFill>
                  <a:srgbClr val="4472C4">
                    <a:lumMod val="50000"/>
                  </a:srgbClr>
                </a:solidFill>
              </a:rPr>
              <a:t>Histórico – Corte de Césped (m</a:t>
            </a:r>
            <a:r>
              <a:rPr lang="es-CO" sz="1600" b="0">
                <a:solidFill>
                  <a:srgbClr val="4472C4">
                    <a:lumMod val="50000"/>
                  </a:srgbClr>
                </a:solidFill>
                <a:cs typeface="Calibri" panose="020F0502020204030204" pitchFamily="34" charset="0"/>
              </a:rPr>
              <a:t>²) 2024</a:t>
            </a:r>
            <a:endParaRPr lang="es-CO" sz="1600" b="0" kern="0">
              <a:solidFill>
                <a:schemeClr val="accent1">
                  <a:lumMod val="50000"/>
                </a:schemeClr>
              </a:solidFill>
            </a:endParaRPr>
          </a:p>
        </p:txBody>
      </p:sp>
      <p:sp>
        <p:nvSpPr>
          <p:cNvPr id="24" name="CuadroTexto 23">
            <a:extLst>
              <a:ext uri="{FF2B5EF4-FFF2-40B4-BE49-F238E27FC236}">
                <a16:creationId xmlns:a16="http://schemas.microsoft.com/office/drawing/2014/main" id="{3F91377F-6DC8-449A-993C-D8BC54F202F2}"/>
              </a:ext>
            </a:extLst>
          </p:cNvPr>
          <p:cNvSpPr txBox="1"/>
          <p:nvPr/>
        </p:nvSpPr>
        <p:spPr>
          <a:xfrm>
            <a:off x="89647" y="6371498"/>
            <a:ext cx="6038024" cy="369332"/>
          </a:xfrm>
          <a:prstGeom prst="rect">
            <a:avLst/>
          </a:prstGeom>
          <a:noFill/>
        </p:spPr>
        <p:txBody>
          <a:bodyPr wrap="square" rtlCol="0">
            <a:spAutoFit/>
          </a:bodyPr>
          <a:lstStyle/>
          <a:p>
            <a:r>
              <a:rPr lang="es-CO" sz="900" dirty="0">
                <a:solidFill>
                  <a:schemeClr val="accent1">
                    <a:lumMod val="50000"/>
                  </a:schemeClr>
                </a:solidFill>
              </a:rPr>
              <a:t>Fuente: Informe del Concesionario</a:t>
            </a:r>
          </a:p>
          <a:p>
            <a:r>
              <a:rPr lang="es-MX" sz="900" dirty="0">
                <a:solidFill>
                  <a:schemeClr val="accent1">
                    <a:lumMod val="50000"/>
                  </a:schemeClr>
                </a:solidFill>
              </a:rPr>
              <a:t>Periodo comprendido entre el 1 de enero y el 31 de octubre de 2024.</a:t>
            </a:r>
            <a:endParaRPr lang="es-CO" sz="900" dirty="0">
              <a:solidFill>
                <a:schemeClr val="accent1">
                  <a:lumMod val="50000"/>
                </a:schemeClr>
              </a:solidFill>
            </a:endParaRPr>
          </a:p>
        </p:txBody>
      </p:sp>
      <p:pic>
        <p:nvPicPr>
          <p:cNvPr id="25" name="Picture 2">
            <a:extLst>
              <a:ext uri="{FF2B5EF4-FFF2-40B4-BE49-F238E27FC236}">
                <a16:creationId xmlns:a16="http://schemas.microsoft.com/office/drawing/2014/main" id="{B2A1BADA-C531-45C8-AE07-5DE060750DA8}"/>
              </a:ext>
            </a:extLst>
          </p:cNvPr>
          <p:cNvPicPr>
            <a:picLocks noChangeAspect="1" noChangeArrowheads="1"/>
          </p:cNvPicPr>
          <p:nvPr/>
        </p:nvPicPr>
        <p:blipFill rotWithShape="1">
          <a:blip r:embed="rId8" cstate="email">
            <a:extLst>
              <a:ext uri="{28A0092B-C50C-407E-A947-70E740481C1C}">
                <a14:useLocalDpi xmlns:a14="http://schemas.microsoft.com/office/drawing/2010/main"/>
              </a:ext>
            </a:extLst>
          </a:blip>
          <a:srcRect/>
          <a:stretch/>
        </p:blipFill>
        <p:spPr bwMode="auto">
          <a:xfrm>
            <a:off x="4395429" y="1741996"/>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6" name="Picture 2">
            <a:extLst>
              <a:ext uri="{FF2B5EF4-FFF2-40B4-BE49-F238E27FC236}">
                <a16:creationId xmlns:a16="http://schemas.microsoft.com/office/drawing/2014/main" id="{8F1897B4-5B3E-480E-8A98-74B9780230AA}"/>
              </a:ext>
            </a:extLst>
          </p:cNvPr>
          <p:cNvPicPr>
            <a:picLocks noChangeAspect="1" noChangeArrowheads="1"/>
          </p:cNvPicPr>
          <p:nvPr/>
        </p:nvPicPr>
        <p:blipFill rotWithShape="1">
          <a:blip r:embed="rId9" cstate="email">
            <a:extLst>
              <a:ext uri="{28A0092B-C50C-407E-A947-70E740481C1C}">
                <a14:useLocalDpi xmlns:a14="http://schemas.microsoft.com/office/drawing/2010/main"/>
              </a:ext>
            </a:extLst>
          </a:blip>
          <a:srcRect/>
          <a:stretch/>
        </p:blipFill>
        <p:spPr bwMode="auto">
          <a:xfrm>
            <a:off x="4395429" y="112828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6" name="Tabla 5">
            <a:extLst>
              <a:ext uri="{FF2B5EF4-FFF2-40B4-BE49-F238E27FC236}">
                <a16:creationId xmlns:a16="http://schemas.microsoft.com/office/drawing/2014/main" id="{217B346E-7F38-E85C-C9BD-D61E1D719439}"/>
              </a:ext>
            </a:extLst>
          </p:cNvPr>
          <p:cNvGraphicFramePr>
            <a:graphicFrameLocks noGrp="1"/>
          </p:cNvGraphicFramePr>
          <p:nvPr>
            <p:extLst>
              <p:ext uri="{D42A27DB-BD31-4B8C-83A1-F6EECF244321}">
                <p14:modId xmlns:p14="http://schemas.microsoft.com/office/powerpoint/2010/main" val="866962646"/>
              </p:ext>
            </p:extLst>
          </p:nvPr>
        </p:nvGraphicFramePr>
        <p:xfrm>
          <a:off x="266602" y="2519714"/>
          <a:ext cx="11722138" cy="3232532"/>
        </p:xfrm>
        <a:graphic>
          <a:graphicData uri="http://schemas.openxmlformats.org/drawingml/2006/table">
            <a:tbl>
              <a:tblPr/>
              <a:tblGrid>
                <a:gridCol w="549551">
                  <a:extLst>
                    <a:ext uri="{9D8B030D-6E8A-4147-A177-3AD203B41FA5}">
                      <a16:colId xmlns:a16="http://schemas.microsoft.com/office/drawing/2014/main" val="2980649914"/>
                    </a:ext>
                  </a:extLst>
                </a:gridCol>
                <a:gridCol w="822048">
                  <a:extLst>
                    <a:ext uri="{9D8B030D-6E8A-4147-A177-3AD203B41FA5}">
                      <a16:colId xmlns:a16="http://schemas.microsoft.com/office/drawing/2014/main" val="1333886148"/>
                    </a:ext>
                  </a:extLst>
                </a:gridCol>
                <a:gridCol w="465964">
                  <a:extLst>
                    <a:ext uri="{9D8B030D-6E8A-4147-A177-3AD203B41FA5}">
                      <a16:colId xmlns:a16="http://schemas.microsoft.com/office/drawing/2014/main" val="1407645272"/>
                    </a:ext>
                  </a:extLst>
                </a:gridCol>
                <a:gridCol w="139842">
                  <a:extLst>
                    <a:ext uri="{9D8B030D-6E8A-4147-A177-3AD203B41FA5}">
                      <a16:colId xmlns:a16="http://schemas.microsoft.com/office/drawing/2014/main" val="93946207"/>
                    </a:ext>
                  </a:extLst>
                </a:gridCol>
                <a:gridCol w="552005">
                  <a:extLst>
                    <a:ext uri="{9D8B030D-6E8A-4147-A177-3AD203B41FA5}">
                      <a16:colId xmlns:a16="http://schemas.microsoft.com/office/drawing/2014/main" val="2179182125"/>
                    </a:ext>
                  </a:extLst>
                </a:gridCol>
                <a:gridCol w="775764">
                  <a:extLst>
                    <a:ext uri="{9D8B030D-6E8A-4147-A177-3AD203B41FA5}">
                      <a16:colId xmlns:a16="http://schemas.microsoft.com/office/drawing/2014/main" val="3790379311"/>
                    </a:ext>
                  </a:extLst>
                </a:gridCol>
                <a:gridCol w="512248">
                  <a:extLst>
                    <a:ext uri="{9D8B030D-6E8A-4147-A177-3AD203B41FA5}">
                      <a16:colId xmlns:a16="http://schemas.microsoft.com/office/drawing/2014/main" val="2502564414"/>
                    </a:ext>
                  </a:extLst>
                </a:gridCol>
                <a:gridCol w="139842">
                  <a:extLst>
                    <a:ext uri="{9D8B030D-6E8A-4147-A177-3AD203B41FA5}">
                      <a16:colId xmlns:a16="http://schemas.microsoft.com/office/drawing/2014/main" val="1459768724"/>
                    </a:ext>
                  </a:extLst>
                </a:gridCol>
                <a:gridCol w="552005">
                  <a:extLst>
                    <a:ext uri="{9D8B030D-6E8A-4147-A177-3AD203B41FA5}">
                      <a16:colId xmlns:a16="http://schemas.microsoft.com/office/drawing/2014/main" val="819318036"/>
                    </a:ext>
                  </a:extLst>
                </a:gridCol>
                <a:gridCol w="736007">
                  <a:extLst>
                    <a:ext uri="{9D8B030D-6E8A-4147-A177-3AD203B41FA5}">
                      <a16:colId xmlns:a16="http://schemas.microsoft.com/office/drawing/2014/main" val="2101257577"/>
                    </a:ext>
                  </a:extLst>
                </a:gridCol>
                <a:gridCol w="552005">
                  <a:extLst>
                    <a:ext uri="{9D8B030D-6E8A-4147-A177-3AD203B41FA5}">
                      <a16:colId xmlns:a16="http://schemas.microsoft.com/office/drawing/2014/main" val="2816029437"/>
                    </a:ext>
                  </a:extLst>
                </a:gridCol>
                <a:gridCol w="139842">
                  <a:extLst>
                    <a:ext uri="{9D8B030D-6E8A-4147-A177-3AD203B41FA5}">
                      <a16:colId xmlns:a16="http://schemas.microsoft.com/office/drawing/2014/main" val="1809487256"/>
                    </a:ext>
                  </a:extLst>
                </a:gridCol>
                <a:gridCol w="552005">
                  <a:extLst>
                    <a:ext uri="{9D8B030D-6E8A-4147-A177-3AD203B41FA5}">
                      <a16:colId xmlns:a16="http://schemas.microsoft.com/office/drawing/2014/main" val="3394340025"/>
                    </a:ext>
                  </a:extLst>
                </a:gridCol>
                <a:gridCol w="736007">
                  <a:extLst>
                    <a:ext uri="{9D8B030D-6E8A-4147-A177-3AD203B41FA5}">
                      <a16:colId xmlns:a16="http://schemas.microsoft.com/office/drawing/2014/main" val="2502924475"/>
                    </a:ext>
                  </a:extLst>
                </a:gridCol>
                <a:gridCol w="552005">
                  <a:extLst>
                    <a:ext uri="{9D8B030D-6E8A-4147-A177-3AD203B41FA5}">
                      <a16:colId xmlns:a16="http://schemas.microsoft.com/office/drawing/2014/main" val="1823455555"/>
                    </a:ext>
                  </a:extLst>
                </a:gridCol>
                <a:gridCol w="139842">
                  <a:extLst>
                    <a:ext uri="{9D8B030D-6E8A-4147-A177-3AD203B41FA5}">
                      <a16:colId xmlns:a16="http://schemas.microsoft.com/office/drawing/2014/main" val="852029716"/>
                    </a:ext>
                  </a:extLst>
                </a:gridCol>
                <a:gridCol w="552005">
                  <a:extLst>
                    <a:ext uri="{9D8B030D-6E8A-4147-A177-3AD203B41FA5}">
                      <a16:colId xmlns:a16="http://schemas.microsoft.com/office/drawing/2014/main" val="1235349937"/>
                    </a:ext>
                  </a:extLst>
                </a:gridCol>
                <a:gridCol w="736007">
                  <a:extLst>
                    <a:ext uri="{9D8B030D-6E8A-4147-A177-3AD203B41FA5}">
                      <a16:colId xmlns:a16="http://schemas.microsoft.com/office/drawing/2014/main" val="3211129722"/>
                    </a:ext>
                  </a:extLst>
                </a:gridCol>
                <a:gridCol w="552005">
                  <a:extLst>
                    <a:ext uri="{9D8B030D-6E8A-4147-A177-3AD203B41FA5}">
                      <a16:colId xmlns:a16="http://schemas.microsoft.com/office/drawing/2014/main" val="1340897998"/>
                    </a:ext>
                  </a:extLst>
                </a:gridCol>
                <a:gridCol w="139842">
                  <a:extLst>
                    <a:ext uri="{9D8B030D-6E8A-4147-A177-3AD203B41FA5}">
                      <a16:colId xmlns:a16="http://schemas.microsoft.com/office/drawing/2014/main" val="2927964959"/>
                    </a:ext>
                  </a:extLst>
                </a:gridCol>
                <a:gridCol w="569178">
                  <a:extLst>
                    <a:ext uri="{9D8B030D-6E8A-4147-A177-3AD203B41FA5}">
                      <a16:colId xmlns:a16="http://schemas.microsoft.com/office/drawing/2014/main" val="1866818047"/>
                    </a:ext>
                  </a:extLst>
                </a:gridCol>
                <a:gridCol w="773480">
                  <a:extLst>
                    <a:ext uri="{9D8B030D-6E8A-4147-A177-3AD203B41FA5}">
                      <a16:colId xmlns:a16="http://schemas.microsoft.com/office/drawing/2014/main" val="2786466733"/>
                    </a:ext>
                  </a:extLst>
                </a:gridCol>
                <a:gridCol w="482639">
                  <a:extLst>
                    <a:ext uri="{9D8B030D-6E8A-4147-A177-3AD203B41FA5}">
                      <a16:colId xmlns:a16="http://schemas.microsoft.com/office/drawing/2014/main" val="2667616474"/>
                    </a:ext>
                  </a:extLst>
                </a:gridCol>
              </a:tblGrid>
              <a:tr h="285606">
                <a:tc>
                  <a:txBody>
                    <a:bodyPr/>
                    <a:lstStyle/>
                    <a:p>
                      <a:pPr algn="ctr" rtl="0" fontAlgn="ctr"/>
                      <a:r>
                        <a:rPr lang="es-CO" sz="10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M2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 AREAS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M2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 AREAS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M2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 AREAS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M2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 AREAS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M2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 AREAS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M2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 AREAS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1202859572"/>
                  </a:ext>
                </a:extLst>
              </a:tr>
              <a:tr h="272623">
                <a:tc>
                  <a:txBody>
                    <a:bodyPr/>
                    <a:lstStyle/>
                    <a:p>
                      <a:pPr algn="ctr" rtl="0" fontAlgn="ctr"/>
                      <a:r>
                        <a:rPr lang="es-CO" sz="1000" b="0" i="0" u="none" strike="noStrike">
                          <a:solidFill>
                            <a:srgbClr val="002060"/>
                          </a:solidFill>
                          <a:effectLs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0" i="0" u="none" strike="noStrike">
                          <a:solidFill>
                            <a:srgbClr val="002060"/>
                          </a:solidFill>
                          <a:effectLst/>
                          <a:latin typeface="Calibri" panose="020F0502020204030204" pitchFamily="34" charset="0"/>
                        </a:rPr>
                        <a:t>10.171.542,0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0" i="0" u="none" strike="noStrike">
                          <a:solidFill>
                            <a:srgbClr val="002060"/>
                          </a:solidFill>
                          <a:effectLst/>
                          <a:latin typeface="Calibri" panose="020F0502020204030204" pitchFamily="34" charset="0"/>
                        </a:rPr>
                        <a:t>2.367</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0" i="0" u="none" strike="noStrike">
                          <a:solidFill>
                            <a:srgbClr val="002060"/>
                          </a:solidFill>
                          <a:effectLst/>
                          <a:latin typeface="Calibri" panose="020F0502020204030204" pitchFamily="34" charset="0"/>
                        </a:rPr>
                        <a:t>11.489.925,3</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0" i="0" u="none" strike="noStrike">
                          <a:solidFill>
                            <a:srgbClr val="002060"/>
                          </a:solidFill>
                          <a:effectLst/>
                          <a:latin typeface="Calibri" panose="020F0502020204030204" pitchFamily="34" charset="0"/>
                        </a:rPr>
                        <a:t>27.913</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0" i="0" u="none" strike="noStrike">
                          <a:solidFill>
                            <a:srgbClr val="002060"/>
                          </a:solidFill>
                          <a:effectLst/>
                          <a:latin typeface="Calibri" panose="020F0502020204030204" pitchFamily="34" charset="0"/>
                        </a:rPr>
                        <a:t>7.648.399,7</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0" i="0" u="none" strike="noStrike">
                          <a:solidFill>
                            <a:srgbClr val="002060"/>
                          </a:solidFill>
                          <a:effectLst/>
                          <a:latin typeface="Calibri" panose="020F0502020204030204" pitchFamily="34" charset="0"/>
                        </a:rPr>
                        <a:t>5.273</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0" i="0" u="none" strike="noStrike">
                          <a:solidFill>
                            <a:srgbClr val="002060"/>
                          </a:solidFill>
                          <a:effectLst/>
                          <a:latin typeface="Calibri" panose="020F0502020204030204" pitchFamily="34" charset="0"/>
                        </a:rPr>
                        <a:t>5.587.994,9</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0" i="0" u="none" strike="noStrike">
                          <a:solidFill>
                            <a:srgbClr val="002060"/>
                          </a:solidFill>
                          <a:effectLst/>
                          <a:latin typeface="Calibri" panose="020F0502020204030204" pitchFamily="34" charset="0"/>
                        </a:rPr>
                        <a:t>894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0" i="0" u="none" strike="noStrike">
                          <a:solidFill>
                            <a:srgbClr val="002060"/>
                          </a:solidFill>
                          <a:effectLst/>
                          <a:latin typeface="Calibri" panose="020F0502020204030204" pitchFamily="34" charset="0"/>
                        </a:rPr>
                        <a:t>7.711.384,9</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0" i="0" u="none" strike="noStrike">
                          <a:solidFill>
                            <a:srgbClr val="002060"/>
                          </a:solidFill>
                          <a:effectLst/>
                          <a:latin typeface="Calibri" panose="020F0502020204030204" pitchFamily="34" charset="0"/>
                        </a:rPr>
                        <a:t>8.439</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1" i="0" u="none" strike="noStrike">
                          <a:solidFill>
                            <a:srgbClr val="002060"/>
                          </a:solidFill>
                          <a:effectLst/>
                          <a:latin typeface="Calibri" panose="020F0502020204030204" pitchFamily="34" charset="0"/>
                        </a:rPr>
                        <a:t>42.609.246,7</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1" i="0" u="none" strike="noStrike">
                          <a:solidFill>
                            <a:srgbClr val="002060"/>
                          </a:solidFill>
                          <a:effectLst/>
                          <a:latin typeface="Calibri" panose="020F0502020204030204" pitchFamily="34" charset="0"/>
                        </a:rPr>
                        <a:t>44.886</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extLst>
                  <a:ext uri="{0D108BD9-81ED-4DB2-BD59-A6C34878D82A}">
                    <a16:rowId xmlns:a16="http://schemas.microsoft.com/office/drawing/2014/main" val="124350357"/>
                  </a:ext>
                </a:extLst>
              </a:tr>
              <a:tr h="272623">
                <a:tc>
                  <a:txBody>
                    <a:bodyPr/>
                    <a:lstStyle/>
                    <a:p>
                      <a:pPr algn="ctr" rtl="0" fontAlgn="ctr"/>
                      <a:r>
                        <a:rPr lang="es-CO" sz="100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10.236.851,8</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2.368</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10.185.089,2</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29.147</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7.968.300,0</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4.891</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5.588.703,0</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895</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8.136.855,4</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9.292</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42.115.799,4</a:t>
                      </a: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46.593</a:t>
                      </a:r>
                    </a:p>
                  </a:txBody>
                  <a:tcPr marL="0" marR="0" marT="0" marB="0" anchor="ctr">
                    <a:lnL>
                      <a:noFill/>
                    </a:lnL>
                    <a:lnR>
                      <a:noFill/>
                    </a:lnR>
                    <a:lnT>
                      <a:noFill/>
                    </a:lnT>
                    <a:lnB>
                      <a:noFill/>
                    </a:lnB>
                    <a:noFill/>
                  </a:tcPr>
                </a:tc>
                <a:extLst>
                  <a:ext uri="{0D108BD9-81ED-4DB2-BD59-A6C34878D82A}">
                    <a16:rowId xmlns:a16="http://schemas.microsoft.com/office/drawing/2014/main" val="2534988678"/>
                  </a:ext>
                </a:extLst>
              </a:tr>
              <a:tr h="272623">
                <a:tc>
                  <a:txBody>
                    <a:bodyPr/>
                    <a:lstStyle/>
                    <a:p>
                      <a:pPr algn="ctr" rtl="0" fontAlgn="ctr"/>
                      <a:r>
                        <a:rPr lang="es-CO" sz="1000" b="0" i="0" u="none" strike="noStrike">
                          <a:solidFill>
                            <a:srgbClr val="002060"/>
                          </a:solidFill>
                          <a:effectLs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latin typeface="Calibri" panose="020F0502020204030204" pitchFamily="34" charset="0"/>
                        </a:rPr>
                        <a:t>10.234.629,3</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latin typeface="Calibri" panose="020F0502020204030204" pitchFamily="34" charset="0"/>
                        </a:rPr>
                        <a:t>2.371</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latin typeface="Calibri" panose="020F0502020204030204" pitchFamily="34" charset="0"/>
                        </a:rPr>
                        <a:t>10.272.085,5</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latin typeface="Calibri" panose="020F0502020204030204" pitchFamily="34" charset="0"/>
                        </a:rPr>
                        <a:t>33.466</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latin typeface="Calibri" panose="020F0502020204030204" pitchFamily="34" charset="0"/>
                        </a:rPr>
                        <a:t>6.979.505,3</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latin typeface="Calibri" panose="020F0502020204030204" pitchFamily="34" charset="0"/>
                        </a:rPr>
                        <a:t>4.757</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latin typeface="Calibri" panose="020F0502020204030204" pitchFamily="34" charset="0"/>
                        </a:rPr>
                        <a:t>5.587.144,6</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latin typeface="Calibri" panose="020F0502020204030204" pitchFamily="34" charset="0"/>
                        </a:rPr>
                        <a:t>895</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latin typeface="Calibri" panose="020F0502020204030204" pitchFamily="34" charset="0"/>
                        </a:rPr>
                        <a:t>7.713.599,3</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latin typeface="Calibri" panose="020F0502020204030204" pitchFamily="34" charset="0"/>
                        </a:rPr>
                        <a:t>8.452</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000" b="1" i="0" u="none" strike="noStrike">
                          <a:solidFill>
                            <a:srgbClr val="002060"/>
                          </a:solidFill>
                          <a:effectLst/>
                          <a:latin typeface="Calibri" panose="020F0502020204030204" pitchFamily="34" charset="0"/>
                        </a:rPr>
                        <a:t>40.786.963,9</a:t>
                      </a:r>
                    </a:p>
                  </a:txBody>
                  <a:tcPr marL="0" marR="0" marT="0" marB="0" anchor="ctr">
                    <a:lnL>
                      <a:noFill/>
                    </a:lnL>
                    <a:lnR>
                      <a:noFill/>
                    </a:lnR>
                    <a:lnT>
                      <a:noFill/>
                    </a:lnT>
                    <a:lnB>
                      <a:noFill/>
                    </a:lnB>
                    <a:solidFill>
                      <a:srgbClr val="EBF1E9"/>
                    </a:solidFill>
                  </a:tcPr>
                </a:tc>
                <a:tc>
                  <a:txBody>
                    <a:bodyPr/>
                    <a:lstStyle/>
                    <a:p>
                      <a:pPr algn="ctr" rtl="0" fontAlgn="ctr"/>
                      <a:r>
                        <a:rPr lang="es-CO" sz="1000" b="1" i="0" u="none" strike="noStrike">
                          <a:solidFill>
                            <a:srgbClr val="002060"/>
                          </a:solidFill>
                          <a:effectLst/>
                          <a:latin typeface="Calibri" panose="020F0502020204030204" pitchFamily="34" charset="0"/>
                        </a:rPr>
                        <a:t>49.941</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2617820396"/>
                  </a:ext>
                </a:extLst>
              </a:tr>
              <a:tr h="272623">
                <a:tc>
                  <a:txBody>
                    <a:bodyPr/>
                    <a:lstStyle/>
                    <a:p>
                      <a:pPr algn="ctr" rtl="0" fontAlgn="ctr"/>
                      <a:r>
                        <a:rPr lang="es-CO" sz="1000" b="0"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10.258.660,8</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2.378</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10.898.071,8</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28.522</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8.432.120,1</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5.298</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5.585.020,9</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893</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7.997.707,1</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8.787</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43.171.580,8</a:t>
                      </a: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45.878</a:t>
                      </a:r>
                    </a:p>
                  </a:txBody>
                  <a:tcPr marL="0" marR="0" marT="0" marB="0" anchor="ctr">
                    <a:lnL>
                      <a:noFill/>
                    </a:lnL>
                    <a:lnR>
                      <a:noFill/>
                    </a:lnR>
                    <a:lnT>
                      <a:noFill/>
                    </a:lnT>
                    <a:lnB>
                      <a:noFill/>
                    </a:lnB>
                    <a:noFill/>
                  </a:tcPr>
                </a:tc>
                <a:extLst>
                  <a:ext uri="{0D108BD9-81ED-4DB2-BD59-A6C34878D82A}">
                    <a16:rowId xmlns:a16="http://schemas.microsoft.com/office/drawing/2014/main" val="1015578442"/>
                  </a:ext>
                </a:extLst>
              </a:tr>
              <a:tr h="259641">
                <a:tc>
                  <a:txBody>
                    <a:bodyPr/>
                    <a:lstStyle/>
                    <a:p>
                      <a:pPr algn="ctr" rtl="0" fontAlgn="ctr"/>
                      <a:r>
                        <a:rPr lang="es-CO" sz="1000" b="0" i="0" u="none" strike="noStrike">
                          <a:solidFill>
                            <a:srgbClr val="002060"/>
                          </a:solidFill>
                          <a:effectLst/>
                          <a:latin typeface="Calibri" panose="020F0502020204030204" pitchFamily="34" charset="0"/>
                        </a:rPr>
                        <a:t>may-24</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latin typeface="Calibri" panose="020F0502020204030204" pitchFamily="34" charset="0"/>
                        </a:rPr>
                        <a:t>9.480.408,1</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latin typeface="Calibri" panose="020F0502020204030204" pitchFamily="34" charset="0"/>
                        </a:rPr>
                        <a:t>2.100</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may-24</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latin typeface="Calibri" panose="020F0502020204030204" pitchFamily="34" charset="0"/>
                        </a:rPr>
                        <a:t>10.214.533,0</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latin typeface="Calibri" panose="020F0502020204030204" pitchFamily="34" charset="0"/>
                        </a:rPr>
                        <a:t>26.754</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may-24</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latin typeface="Calibri" panose="020F0502020204030204" pitchFamily="34" charset="0"/>
                        </a:rPr>
                        <a:t>7.050.555,0</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latin typeface="Calibri" panose="020F0502020204030204" pitchFamily="34" charset="0"/>
                        </a:rPr>
                        <a:t>4.524</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may-24</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latin typeface="Calibri" panose="020F0502020204030204" pitchFamily="34" charset="0"/>
                        </a:rPr>
                        <a:t>5.069.800,8</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latin typeface="Calibri" panose="020F0502020204030204" pitchFamily="34" charset="0"/>
                        </a:rPr>
                        <a:t>805</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may-24</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latin typeface="Calibri" panose="020F0502020204030204" pitchFamily="34" charset="0"/>
                        </a:rPr>
                        <a:t>6.337.132,3</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latin typeface="Calibri" panose="020F0502020204030204" pitchFamily="34" charset="0"/>
                        </a:rPr>
                        <a:t>6.720</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may-24</a:t>
                      </a:r>
                    </a:p>
                  </a:txBody>
                  <a:tcPr marL="0" marR="0" marT="0" marB="0" anchor="ctr">
                    <a:lnL>
                      <a:noFill/>
                    </a:lnL>
                    <a:lnR>
                      <a:noFill/>
                    </a:lnR>
                    <a:lnT>
                      <a:noFill/>
                    </a:lnT>
                    <a:lnB>
                      <a:noFill/>
                    </a:lnB>
                    <a:solidFill>
                      <a:srgbClr val="EBF1E9"/>
                    </a:solidFill>
                  </a:tcPr>
                </a:tc>
                <a:tc>
                  <a:txBody>
                    <a:bodyPr/>
                    <a:lstStyle/>
                    <a:p>
                      <a:pPr algn="ctr" rtl="0" fontAlgn="ctr"/>
                      <a:r>
                        <a:rPr lang="es-CO" sz="1000" b="1" i="0" u="none" strike="noStrike">
                          <a:solidFill>
                            <a:srgbClr val="002060"/>
                          </a:solidFill>
                          <a:effectLst/>
                          <a:latin typeface="Calibri" panose="020F0502020204030204" pitchFamily="34" charset="0"/>
                        </a:rPr>
                        <a:t>38.152.429,3</a:t>
                      </a:r>
                    </a:p>
                  </a:txBody>
                  <a:tcPr marL="0" marR="0" marT="0" marB="0" anchor="ctr">
                    <a:lnL>
                      <a:noFill/>
                    </a:lnL>
                    <a:lnR>
                      <a:noFill/>
                    </a:lnR>
                    <a:lnT>
                      <a:noFill/>
                    </a:lnT>
                    <a:lnB>
                      <a:noFill/>
                    </a:lnB>
                    <a:solidFill>
                      <a:srgbClr val="EBF1E9"/>
                    </a:solidFill>
                  </a:tcPr>
                </a:tc>
                <a:tc>
                  <a:txBody>
                    <a:bodyPr/>
                    <a:lstStyle/>
                    <a:p>
                      <a:pPr algn="ctr" rtl="0" fontAlgn="ctr"/>
                      <a:r>
                        <a:rPr lang="es-CO" sz="1000" b="1" i="0" u="none" strike="noStrike">
                          <a:solidFill>
                            <a:srgbClr val="002060"/>
                          </a:solidFill>
                          <a:effectLst/>
                          <a:latin typeface="Calibri" panose="020F0502020204030204" pitchFamily="34" charset="0"/>
                        </a:rPr>
                        <a:t>40.903</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1316362051"/>
                  </a:ext>
                </a:extLst>
              </a:tr>
              <a:tr h="259641">
                <a:tc>
                  <a:txBody>
                    <a:bodyPr/>
                    <a:lstStyle/>
                    <a:p>
                      <a:pPr algn="ctr" rtl="0" fontAlgn="ctr"/>
                      <a:r>
                        <a:rPr lang="es-CO" sz="1000" b="0" i="0" u="none" strike="noStrike">
                          <a:solidFill>
                            <a:srgbClr val="002060"/>
                          </a:solidFill>
                          <a:effectLst/>
                          <a:latin typeface="Calibri" panose="020F0502020204030204" pitchFamily="34" charset="0"/>
                        </a:rPr>
                        <a:t>jun-24</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8.970.658,4</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2.059</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jun-24</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10.260.336,1</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27.088</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jun-24</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7.019.455,5</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4.534</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jun-24</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4.944.872,8</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780</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jun-24</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7.512.376,3</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8.147</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jun-24</a:t>
                      </a: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38.707.699,2</a:t>
                      </a: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42.608</a:t>
                      </a:r>
                    </a:p>
                  </a:txBody>
                  <a:tcPr marL="0" marR="0" marT="0" marB="0" anchor="ctr">
                    <a:lnL>
                      <a:noFill/>
                    </a:lnL>
                    <a:lnR>
                      <a:noFill/>
                    </a:lnR>
                    <a:lnT>
                      <a:noFill/>
                    </a:lnT>
                    <a:lnB>
                      <a:noFill/>
                    </a:lnB>
                    <a:noFill/>
                  </a:tcPr>
                </a:tc>
                <a:extLst>
                  <a:ext uri="{0D108BD9-81ED-4DB2-BD59-A6C34878D82A}">
                    <a16:rowId xmlns:a16="http://schemas.microsoft.com/office/drawing/2014/main" val="1707904738"/>
                  </a:ext>
                </a:extLst>
              </a:tr>
              <a:tr h="259641">
                <a:tc>
                  <a:txBody>
                    <a:bodyPr/>
                    <a:lstStyle/>
                    <a:p>
                      <a:pPr algn="ctr" rtl="0" fontAlgn="ctr"/>
                      <a:r>
                        <a:rPr lang="es-CO" sz="1000" b="0" i="0" u="none" strike="noStrike">
                          <a:solidFill>
                            <a:srgbClr val="002060"/>
                          </a:solidFill>
                          <a:effectLst/>
                          <a:latin typeface="Calibri" panose="020F0502020204030204" pitchFamily="34" charset="0"/>
                        </a:rPr>
                        <a:t>jul-24</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latin typeface="Calibri" panose="020F0502020204030204" pitchFamily="34" charset="0"/>
                        </a:rPr>
                        <a:t>10.791.691,2</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latin typeface="Calibri" panose="020F0502020204030204" pitchFamily="34" charset="0"/>
                        </a:rPr>
                        <a:t>2.448</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jul-24</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latin typeface="Calibri" panose="020F0502020204030204" pitchFamily="34" charset="0"/>
                        </a:rPr>
                        <a:t>10.407.864,7</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latin typeface="Calibri" panose="020F0502020204030204" pitchFamily="34" charset="0"/>
                        </a:rPr>
                        <a:t>27.602</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jul-24</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latin typeface="Calibri" panose="020F0502020204030204" pitchFamily="34" charset="0"/>
                        </a:rPr>
                        <a:t>7.401.584,3</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latin typeface="Calibri" panose="020F0502020204030204" pitchFamily="34" charset="0"/>
                        </a:rPr>
                        <a:t>4.631</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jul-24</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latin typeface="Calibri" panose="020F0502020204030204" pitchFamily="34" charset="0"/>
                        </a:rPr>
                        <a:t>5.581.783,2</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latin typeface="Calibri" panose="020F0502020204030204" pitchFamily="34" charset="0"/>
                        </a:rPr>
                        <a:t>891</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jul-24</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latin typeface="Calibri" panose="020F0502020204030204" pitchFamily="34" charset="0"/>
                        </a:rPr>
                        <a:t>8.042.893,6</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latin typeface="Calibri" panose="020F0502020204030204" pitchFamily="34" charset="0"/>
                        </a:rPr>
                        <a:t>8.886</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jul-24</a:t>
                      </a:r>
                    </a:p>
                  </a:txBody>
                  <a:tcPr marL="0" marR="0" marT="0" marB="0" anchor="ctr">
                    <a:lnL>
                      <a:noFill/>
                    </a:lnL>
                    <a:lnR>
                      <a:noFill/>
                    </a:lnR>
                    <a:lnT>
                      <a:noFill/>
                    </a:lnT>
                    <a:lnB>
                      <a:noFill/>
                    </a:lnB>
                    <a:solidFill>
                      <a:srgbClr val="EBF1E9"/>
                    </a:solidFill>
                  </a:tcPr>
                </a:tc>
                <a:tc>
                  <a:txBody>
                    <a:bodyPr/>
                    <a:lstStyle/>
                    <a:p>
                      <a:pPr algn="ctr" rtl="0" fontAlgn="ctr"/>
                      <a:r>
                        <a:rPr lang="es-CO" sz="1000" b="1" i="0" u="none" strike="noStrike">
                          <a:solidFill>
                            <a:srgbClr val="002060"/>
                          </a:solidFill>
                          <a:effectLst/>
                          <a:latin typeface="Calibri" panose="020F0502020204030204" pitchFamily="34" charset="0"/>
                        </a:rPr>
                        <a:t>42.225.816,9</a:t>
                      </a:r>
                    </a:p>
                  </a:txBody>
                  <a:tcPr marL="0" marR="0" marT="0" marB="0" anchor="ctr">
                    <a:lnL>
                      <a:noFill/>
                    </a:lnL>
                    <a:lnR>
                      <a:noFill/>
                    </a:lnR>
                    <a:lnT>
                      <a:noFill/>
                    </a:lnT>
                    <a:lnB>
                      <a:noFill/>
                    </a:lnB>
                    <a:solidFill>
                      <a:srgbClr val="EBF1E9"/>
                    </a:solidFill>
                  </a:tcPr>
                </a:tc>
                <a:tc>
                  <a:txBody>
                    <a:bodyPr/>
                    <a:lstStyle/>
                    <a:p>
                      <a:pPr algn="ctr" rtl="0" fontAlgn="ctr"/>
                      <a:r>
                        <a:rPr lang="es-CO" sz="1000" b="1" i="0" u="none" strike="noStrike">
                          <a:solidFill>
                            <a:srgbClr val="002060"/>
                          </a:solidFill>
                          <a:effectLst/>
                          <a:latin typeface="Calibri" panose="020F0502020204030204" pitchFamily="34" charset="0"/>
                        </a:rPr>
                        <a:t>44.458</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837328537"/>
                  </a:ext>
                </a:extLst>
              </a:tr>
              <a:tr h="259641">
                <a:tc>
                  <a:txBody>
                    <a:bodyPr/>
                    <a:lstStyle/>
                    <a:p>
                      <a:pPr algn="ctr" rtl="0" fontAlgn="ctr"/>
                      <a:r>
                        <a:rPr lang="es-CO" sz="1000" b="0" i="0" u="none" strike="noStrike">
                          <a:solidFill>
                            <a:srgbClr val="002060"/>
                          </a:solidFill>
                          <a:effectLst/>
                          <a:latin typeface="Calibri" panose="020F0502020204030204" pitchFamily="34" charset="0"/>
                        </a:rPr>
                        <a:t>ago-24</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10.505.362,0</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2.352</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ago-24</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10.473.299,6</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33.949</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ago-24</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8.620.533,0</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4.802</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ago-24</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5.577.347,2</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891</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ago-24</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8.472.490,0</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10.123</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ago-24</a:t>
                      </a: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43.649.031,9</a:t>
                      </a: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52.117</a:t>
                      </a:r>
                    </a:p>
                  </a:txBody>
                  <a:tcPr marL="0" marR="0" marT="0" marB="0" anchor="ctr">
                    <a:lnL>
                      <a:noFill/>
                    </a:lnL>
                    <a:lnR>
                      <a:noFill/>
                    </a:lnR>
                    <a:lnT>
                      <a:noFill/>
                    </a:lnT>
                    <a:lnB>
                      <a:noFill/>
                    </a:lnB>
                    <a:noFill/>
                  </a:tcPr>
                </a:tc>
                <a:extLst>
                  <a:ext uri="{0D108BD9-81ED-4DB2-BD59-A6C34878D82A}">
                    <a16:rowId xmlns:a16="http://schemas.microsoft.com/office/drawing/2014/main" val="4023725189"/>
                  </a:ext>
                </a:extLst>
              </a:tr>
              <a:tr h="259641">
                <a:tc>
                  <a:txBody>
                    <a:bodyPr/>
                    <a:lstStyle/>
                    <a:p>
                      <a:pPr algn="ctr" rtl="0" fontAlgn="ctr"/>
                      <a:r>
                        <a:rPr lang="es-CO" sz="1000" b="0" i="0" u="none" strike="noStrike">
                          <a:solidFill>
                            <a:srgbClr val="002060"/>
                          </a:solidFill>
                          <a:effectLst/>
                          <a:latin typeface="Calibri" panose="020F0502020204030204" pitchFamily="34" charset="0"/>
                        </a:rPr>
                        <a:t>sep-24</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latin typeface="Calibri" panose="020F0502020204030204" pitchFamily="34" charset="0"/>
                        </a:rPr>
                        <a:t>10.438.085,8</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latin typeface="Calibri" panose="020F0502020204030204" pitchFamily="34" charset="0"/>
                        </a:rPr>
                        <a:t>2.352</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sep-24</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latin typeface="Calibri" panose="020F0502020204030204" pitchFamily="34" charset="0"/>
                        </a:rPr>
                        <a:t>10.583.717,0</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latin typeface="Calibri" panose="020F0502020204030204" pitchFamily="34" charset="0"/>
                        </a:rPr>
                        <a:t>31.568</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sep-24</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latin typeface="Calibri" panose="020F0502020204030204" pitchFamily="34" charset="0"/>
                        </a:rPr>
                        <a:t>8.959.156,0</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latin typeface="Calibri" panose="020F0502020204030204" pitchFamily="34" charset="0"/>
                        </a:rPr>
                        <a:t>4.969</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sep-24</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latin typeface="Calibri" panose="020F0502020204030204" pitchFamily="34" charset="0"/>
                        </a:rPr>
                        <a:t>5.577.347,2</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latin typeface="Calibri" panose="020F0502020204030204" pitchFamily="34" charset="0"/>
                        </a:rPr>
                        <a:t>891</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sep-24</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latin typeface="Calibri" panose="020F0502020204030204" pitchFamily="34" charset="0"/>
                        </a:rPr>
                        <a:t>8.468.831,4</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latin typeface="Calibri" panose="020F0502020204030204" pitchFamily="34" charset="0"/>
                        </a:rPr>
                        <a:t>9.793</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sep-24</a:t>
                      </a:r>
                    </a:p>
                  </a:txBody>
                  <a:tcPr marL="0" marR="0" marT="0" marB="0" anchor="ctr">
                    <a:lnL>
                      <a:noFill/>
                    </a:lnL>
                    <a:lnR>
                      <a:noFill/>
                    </a:lnR>
                    <a:lnT>
                      <a:noFill/>
                    </a:lnT>
                    <a:lnB>
                      <a:noFill/>
                    </a:lnB>
                    <a:solidFill>
                      <a:srgbClr val="EBF1E9"/>
                    </a:solidFill>
                  </a:tcPr>
                </a:tc>
                <a:tc>
                  <a:txBody>
                    <a:bodyPr/>
                    <a:lstStyle/>
                    <a:p>
                      <a:pPr algn="ctr" rtl="0" fontAlgn="ctr"/>
                      <a:r>
                        <a:rPr lang="es-CO" sz="1000" b="1" i="0" u="none" strike="noStrike">
                          <a:solidFill>
                            <a:srgbClr val="002060"/>
                          </a:solidFill>
                          <a:effectLst/>
                          <a:latin typeface="Calibri" panose="020F0502020204030204" pitchFamily="34" charset="0"/>
                        </a:rPr>
                        <a:t>44.027.137,4</a:t>
                      </a:r>
                    </a:p>
                  </a:txBody>
                  <a:tcPr marL="0" marR="0" marT="0" marB="0" anchor="ctr">
                    <a:lnL>
                      <a:noFill/>
                    </a:lnL>
                    <a:lnR>
                      <a:noFill/>
                    </a:lnR>
                    <a:lnT>
                      <a:noFill/>
                    </a:lnT>
                    <a:lnB>
                      <a:noFill/>
                    </a:lnB>
                    <a:solidFill>
                      <a:srgbClr val="EBF1E9"/>
                    </a:solidFill>
                  </a:tcPr>
                </a:tc>
                <a:tc>
                  <a:txBody>
                    <a:bodyPr/>
                    <a:lstStyle/>
                    <a:p>
                      <a:pPr algn="ctr" rtl="0" fontAlgn="ctr"/>
                      <a:r>
                        <a:rPr lang="es-CO" sz="1000" b="1" i="0" u="none" strike="noStrike">
                          <a:solidFill>
                            <a:srgbClr val="002060"/>
                          </a:solidFill>
                          <a:effectLst/>
                          <a:latin typeface="Calibri" panose="020F0502020204030204" pitchFamily="34" charset="0"/>
                        </a:rPr>
                        <a:t>49.573</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1201867034"/>
                  </a:ext>
                </a:extLst>
              </a:tr>
              <a:tr h="272623">
                <a:tc>
                  <a:txBody>
                    <a:bodyPr/>
                    <a:lstStyle/>
                    <a:p>
                      <a:pPr algn="ctr" rtl="0" fontAlgn="ctr"/>
                      <a:r>
                        <a:rPr lang="es-CO" sz="1000" b="0" i="0" u="none" strike="noStrike">
                          <a:solidFill>
                            <a:srgbClr val="002060"/>
                          </a:solidFill>
                          <a:effectLst/>
                          <a:latin typeface="Calibri" panose="020F0502020204030204" pitchFamily="34" charset="0"/>
                        </a:rPr>
                        <a:t>oct-24</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10.554.819,2</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2.347</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oct-24</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11.544.407,2</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29.259</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oct-24</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9.414.895,6</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5.031</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oct-24</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5.577.347,2</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891</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oct-24</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8.454.431,9</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9.508</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oct-24</a:t>
                      </a: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45.545.901,0</a:t>
                      </a: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47.036</a:t>
                      </a:r>
                    </a:p>
                  </a:txBody>
                  <a:tcPr marL="0" marR="0" marT="0" marB="0" anchor="ctr">
                    <a:lnL>
                      <a:noFill/>
                    </a:lnL>
                    <a:lnR>
                      <a:noFill/>
                    </a:lnR>
                    <a:lnT>
                      <a:noFill/>
                    </a:lnT>
                    <a:lnB>
                      <a:noFill/>
                    </a:lnB>
                    <a:noFill/>
                  </a:tcPr>
                </a:tc>
                <a:extLst>
                  <a:ext uri="{0D108BD9-81ED-4DB2-BD59-A6C34878D82A}">
                    <a16:rowId xmlns:a16="http://schemas.microsoft.com/office/drawing/2014/main" val="123107684"/>
                  </a:ext>
                </a:extLst>
              </a:tr>
              <a:tr h="285606">
                <a:tc>
                  <a:txBody>
                    <a:bodyPr/>
                    <a:lstStyle/>
                    <a:p>
                      <a:pPr algn="ctr" rtl="0" fontAlgn="ctr"/>
                      <a:r>
                        <a:rPr lang="es-CO" sz="100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a:solidFill>
                            <a:srgbClr val="203864"/>
                          </a:solidFill>
                          <a:effectLst/>
                          <a:latin typeface="Calibri" panose="020F0502020204030204" pitchFamily="34" charset="0"/>
                        </a:rPr>
                        <a:t>101.642.708,6</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a:solidFill>
                            <a:srgbClr val="203864"/>
                          </a:solidFill>
                          <a:effectLst/>
                          <a:latin typeface="Calibri" panose="020F0502020204030204" pitchFamily="34" charset="0"/>
                        </a:rPr>
                        <a:t>23.142</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0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a:solidFill>
                            <a:srgbClr val="203864"/>
                          </a:solidFill>
                          <a:effectLst/>
                          <a:latin typeface="Calibri" panose="020F0502020204030204" pitchFamily="34" charset="0"/>
                        </a:rPr>
                        <a:t>106.329.329,4</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a:solidFill>
                            <a:srgbClr val="203864"/>
                          </a:solidFill>
                          <a:effectLst/>
                          <a:latin typeface="Calibri" panose="020F0502020204030204" pitchFamily="34" charset="0"/>
                        </a:rPr>
                        <a:t>295.268</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0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a:solidFill>
                            <a:srgbClr val="203864"/>
                          </a:solidFill>
                          <a:effectLst/>
                          <a:latin typeface="Calibri" panose="020F0502020204030204" pitchFamily="34" charset="0"/>
                        </a:rPr>
                        <a:t>79.494.504,4</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a:solidFill>
                            <a:srgbClr val="203864"/>
                          </a:solidFill>
                          <a:effectLst/>
                          <a:latin typeface="Calibri" panose="020F0502020204030204" pitchFamily="34" charset="0"/>
                        </a:rPr>
                        <a:t>48.710</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0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a:solidFill>
                            <a:srgbClr val="203864"/>
                          </a:solidFill>
                          <a:effectLst/>
                          <a:latin typeface="Calibri" panose="020F0502020204030204" pitchFamily="34" charset="0"/>
                        </a:rPr>
                        <a:t>54.677.361,9</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a:solidFill>
                            <a:srgbClr val="203864"/>
                          </a:solidFill>
                          <a:effectLst/>
                          <a:latin typeface="Calibri" panose="020F0502020204030204" pitchFamily="34" charset="0"/>
                        </a:rPr>
                        <a:t>8.726</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0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a:solidFill>
                            <a:srgbClr val="203864"/>
                          </a:solidFill>
                          <a:effectLst/>
                          <a:latin typeface="Calibri" panose="020F0502020204030204" pitchFamily="34" charset="0"/>
                        </a:rPr>
                        <a:t>78.847.702,2</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a:solidFill>
                            <a:srgbClr val="203864"/>
                          </a:solidFill>
                          <a:effectLst/>
                          <a:latin typeface="Calibri" panose="020F0502020204030204" pitchFamily="34" charset="0"/>
                        </a:rPr>
                        <a:t>88.147</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a:solidFill>
                            <a:srgbClr val="203864"/>
                          </a:solidFill>
                          <a:effectLst/>
                          <a:latin typeface="Calibri" panose="020F0502020204030204" pitchFamily="34" charset="0"/>
                        </a:rPr>
                        <a:t>420.991.606,5</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dirty="0">
                          <a:solidFill>
                            <a:srgbClr val="203864"/>
                          </a:solidFill>
                          <a:effectLst/>
                          <a:latin typeface="Calibri" panose="020F0502020204030204" pitchFamily="34" charset="0"/>
                        </a:rPr>
                        <a:t>463.993</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extLst>
                  <a:ext uri="{0D108BD9-81ED-4DB2-BD59-A6C34878D82A}">
                    <a16:rowId xmlns:a16="http://schemas.microsoft.com/office/drawing/2014/main" val="3444773589"/>
                  </a:ext>
                </a:extLst>
              </a:tr>
            </a:tbl>
          </a:graphicData>
        </a:graphic>
      </p:graphicFrame>
    </p:spTree>
    <p:extLst>
      <p:ext uri="{BB962C8B-B14F-4D97-AF65-F5344CB8AC3E}">
        <p14:creationId xmlns:p14="http://schemas.microsoft.com/office/powerpoint/2010/main" val="1472159952"/>
      </p:ext>
    </p:extLst>
  </p:cSld>
  <p:clrMapOvr>
    <a:masterClrMapping/>
  </p:clrMapOvr>
</p:sld>
</file>

<file path=ppt/slides/slide1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Conector recto 12">
            <a:extLst>
              <a:ext uri="{FF2B5EF4-FFF2-40B4-BE49-F238E27FC236}">
                <a16:creationId xmlns:a16="http://schemas.microsoft.com/office/drawing/2014/main" id="{E6535D7A-E79D-41CA-9B4E-242581A53DE9}"/>
              </a:ext>
            </a:extLst>
          </p:cNvPr>
          <p:cNvCxnSpPr>
            <a:cxnSpLocks/>
          </p:cNvCxnSpPr>
          <p:nvPr/>
        </p:nvCxnSpPr>
        <p:spPr>
          <a:xfrm>
            <a:off x="88900" y="1252538"/>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12" name="Título 1">
            <a:extLst>
              <a:ext uri="{FF2B5EF4-FFF2-40B4-BE49-F238E27FC236}">
                <a16:creationId xmlns:a16="http://schemas.microsoft.com/office/drawing/2014/main" id="{9743581F-2AE5-4336-8C96-3F76BF55E2F0}"/>
              </a:ext>
            </a:extLst>
          </p:cNvPr>
          <p:cNvSpPr txBox="1">
            <a:spLocks/>
          </p:cNvSpPr>
          <p:nvPr/>
        </p:nvSpPr>
        <p:spPr>
          <a:xfrm>
            <a:off x="80963" y="160338"/>
            <a:ext cx="2490787" cy="2608262"/>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fontAlgn="auto">
              <a:spcBef>
                <a:spcPts val="0"/>
              </a:spcBef>
              <a:spcAft>
                <a:spcPts val="0"/>
              </a:spcAft>
              <a:defRPr/>
            </a:pPr>
            <a:endParaRPr lang="es-ES" sz="2400" b="1" cap="small" dirty="0">
              <a:solidFill>
                <a:srgbClr val="FFC000"/>
              </a:solidFill>
              <a:effectLst>
                <a:outerShdw blurRad="38100" dist="38100" dir="2700000" algn="tl">
                  <a:srgbClr val="000000">
                    <a:alpha val="43137"/>
                  </a:srgbClr>
                </a:outerShdw>
              </a:effectLst>
              <a:latin typeface="Candara" panose="020E0502030303020204" pitchFamily="34" charset="0"/>
            </a:endParaRPr>
          </a:p>
        </p:txBody>
      </p:sp>
      <p:sp>
        <p:nvSpPr>
          <p:cNvPr id="14" name="CuadroTexto 13">
            <a:extLst>
              <a:ext uri="{FF2B5EF4-FFF2-40B4-BE49-F238E27FC236}">
                <a16:creationId xmlns:a16="http://schemas.microsoft.com/office/drawing/2014/main" id="{FB40D249-5B4C-48D6-BAFB-C492DAEFC18C}"/>
              </a:ext>
            </a:extLst>
          </p:cNvPr>
          <p:cNvSpPr txBox="1"/>
          <p:nvPr/>
        </p:nvSpPr>
        <p:spPr>
          <a:xfrm>
            <a:off x="1623219" y="293688"/>
            <a:ext cx="8945562" cy="861774"/>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ES" sz="1600" b="0" dirty="0">
                <a:solidFill>
                  <a:schemeClr val="accent1">
                    <a:lumMod val="50000"/>
                  </a:schemeClr>
                </a:solidFill>
              </a:rPr>
              <a:t>Saldos de las Subbolsas a 30 de noviembre de 2024 </a:t>
            </a:r>
          </a:p>
        </p:txBody>
      </p:sp>
      <p:pic>
        <p:nvPicPr>
          <p:cNvPr id="136197" name="Imagen 15">
            <a:extLst>
              <a:ext uri="{FF2B5EF4-FFF2-40B4-BE49-F238E27FC236}">
                <a16:creationId xmlns:a16="http://schemas.microsoft.com/office/drawing/2014/main" id="{4BF91BEB-7498-4DF6-9DCA-94EEEBDF34A7}"/>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69925" y="187325"/>
            <a:ext cx="931863"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1862" name="CuadroTexto 8">
            <a:extLst>
              <a:ext uri="{FF2B5EF4-FFF2-40B4-BE49-F238E27FC236}">
                <a16:creationId xmlns:a16="http://schemas.microsoft.com/office/drawing/2014/main" id="{B41AD18A-32C1-4AE3-B9BA-6010AC5E1BAD}"/>
              </a:ext>
            </a:extLst>
          </p:cNvPr>
          <p:cNvSpPr txBox="1">
            <a:spLocks noChangeArrowheads="1"/>
          </p:cNvSpPr>
          <p:nvPr/>
        </p:nvSpPr>
        <p:spPr bwMode="auto">
          <a:xfrm>
            <a:off x="0" y="6302375"/>
            <a:ext cx="4968875" cy="261937"/>
          </a:xfrm>
          <a:prstGeom prst="rect">
            <a:avLst/>
          </a:prstGeom>
          <a:noFill/>
          <a:ln>
            <a:noFill/>
          </a:ln>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6858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ctr" eaLnBrk="1" fontAlgn="auto" hangingPunct="1">
              <a:lnSpc>
                <a:spcPct val="100000"/>
              </a:lnSpc>
              <a:spcBef>
                <a:spcPct val="0"/>
              </a:spcBef>
              <a:spcAft>
                <a:spcPts val="0"/>
              </a:spcAft>
              <a:buFontTx/>
              <a:buNone/>
              <a:defRPr/>
            </a:pPr>
            <a:r>
              <a:rPr lang="es-ES" altLang="es-CO" sz="1100" dirty="0">
                <a:solidFill>
                  <a:schemeClr val="accent1">
                    <a:lumMod val="50000"/>
                  </a:schemeClr>
                </a:solidFill>
              </a:rPr>
              <a:t>Los valores fueron tomados de los extractos bancarios remitidos por la Fiduciaria.</a:t>
            </a:r>
          </a:p>
        </p:txBody>
      </p:sp>
      <p:sp>
        <p:nvSpPr>
          <p:cNvPr id="15" name="CuadroTexto 4">
            <a:extLst>
              <a:ext uri="{FF2B5EF4-FFF2-40B4-BE49-F238E27FC236}">
                <a16:creationId xmlns:a16="http://schemas.microsoft.com/office/drawing/2014/main" id="{0797293A-1484-4D64-AFC6-42E86A0C8FC5}"/>
              </a:ext>
            </a:extLst>
          </p:cNvPr>
          <p:cNvSpPr txBox="1">
            <a:spLocks noChangeArrowheads="1"/>
          </p:cNvSpPr>
          <p:nvPr/>
        </p:nvSpPr>
        <p:spPr bwMode="auto">
          <a:xfrm>
            <a:off x="86157" y="6484360"/>
            <a:ext cx="2746375" cy="261937"/>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fontAlgn="auto" hangingPunct="1">
              <a:spcBef>
                <a:spcPts val="0"/>
              </a:spcBef>
              <a:spcAft>
                <a:spcPts val="0"/>
              </a:spcAft>
              <a:defRPr/>
            </a:pPr>
            <a:r>
              <a:rPr lang="es-CO" altLang="es-CO" sz="1100" b="1" dirty="0">
                <a:solidFill>
                  <a:schemeClr val="accent1">
                    <a:lumMod val="50000"/>
                  </a:schemeClr>
                </a:solidFill>
              </a:rPr>
              <a:t>Fuente de datos – Fiduciaria Credicorp. </a:t>
            </a:r>
          </a:p>
        </p:txBody>
      </p:sp>
      <p:sp>
        <p:nvSpPr>
          <p:cNvPr id="16" name="CuadroTexto 15">
            <a:extLst>
              <a:ext uri="{FF2B5EF4-FFF2-40B4-BE49-F238E27FC236}">
                <a16:creationId xmlns:a16="http://schemas.microsoft.com/office/drawing/2014/main" id="{2C5F03DB-6A52-4AA2-AF40-C2A2059A5054}"/>
              </a:ext>
            </a:extLst>
          </p:cNvPr>
          <p:cNvSpPr txBox="1"/>
          <p:nvPr/>
        </p:nvSpPr>
        <p:spPr>
          <a:xfrm>
            <a:off x="709669" y="1806612"/>
            <a:ext cx="1835150" cy="260350"/>
          </a:xfrm>
          <a:prstGeom prst="rect">
            <a:avLst/>
          </a:prstGeom>
          <a:noFill/>
        </p:spPr>
        <p:txBody>
          <a:bodyPr wrap="none">
            <a:spAutoFit/>
          </a:bodyPr>
          <a:lstStyle/>
          <a:p>
            <a:pPr eaLnBrk="1" fontAlgn="auto" hangingPunct="1">
              <a:spcBef>
                <a:spcPts val="0"/>
              </a:spcBef>
              <a:spcAft>
                <a:spcPts val="0"/>
              </a:spcAft>
              <a:defRPr/>
            </a:pPr>
            <a:r>
              <a:rPr lang="es-ES" sz="1100" i="1" dirty="0">
                <a:solidFill>
                  <a:schemeClr val="accent1">
                    <a:lumMod val="50000"/>
                  </a:schemeClr>
                </a:solidFill>
                <a:latin typeface="+mn-lt"/>
              </a:rPr>
              <a:t>* Cifras en millones de pesos</a:t>
            </a:r>
            <a:endParaRPr lang="es-CO" sz="1100" i="1" dirty="0">
              <a:solidFill>
                <a:schemeClr val="accent1">
                  <a:lumMod val="50000"/>
                </a:schemeClr>
              </a:solidFill>
              <a:latin typeface="+mn-lt"/>
            </a:endParaRPr>
          </a:p>
        </p:txBody>
      </p:sp>
      <p:sp>
        <p:nvSpPr>
          <p:cNvPr id="17" name="CuadroTexto 16">
            <a:extLst>
              <a:ext uri="{FF2B5EF4-FFF2-40B4-BE49-F238E27FC236}">
                <a16:creationId xmlns:a16="http://schemas.microsoft.com/office/drawing/2014/main" id="{D204BF6E-87C9-4F61-AC8B-A79649ED8961}"/>
              </a:ext>
            </a:extLst>
          </p:cNvPr>
          <p:cNvSpPr txBox="1"/>
          <p:nvPr/>
        </p:nvSpPr>
        <p:spPr>
          <a:xfrm>
            <a:off x="6975475" y="1782761"/>
            <a:ext cx="1835150" cy="261938"/>
          </a:xfrm>
          <a:prstGeom prst="rect">
            <a:avLst/>
          </a:prstGeom>
          <a:noFill/>
        </p:spPr>
        <p:txBody>
          <a:bodyPr wrap="none">
            <a:spAutoFit/>
          </a:bodyPr>
          <a:lstStyle/>
          <a:p>
            <a:pPr eaLnBrk="1" fontAlgn="auto" hangingPunct="1">
              <a:spcBef>
                <a:spcPts val="0"/>
              </a:spcBef>
              <a:spcAft>
                <a:spcPts val="0"/>
              </a:spcAft>
              <a:defRPr/>
            </a:pPr>
            <a:r>
              <a:rPr lang="es-ES" sz="1100" i="1" dirty="0">
                <a:solidFill>
                  <a:schemeClr val="accent1">
                    <a:lumMod val="50000"/>
                  </a:schemeClr>
                </a:solidFill>
                <a:latin typeface="+mn-lt"/>
              </a:rPr>
              <a:t>* Cifras en millones de pesos</a:t>
            </a:r>
            <a:endParaRPr lang="es-CO" sz="1100" i="1" dirty="0">
              <a:solidFill>
                <a:schemeClr val="accent1">
                  <a:lumMod val="50000"/>
                </a:schemeClr>
              </a:solidFill>
              <a:latin typeface="+mn-lt"/>
            </a:endParaRPr>
          </a:p>
        </p:txBody>
      </p:sp>
      <p:graphicFrame>
        <p:nvGraphicFramePr>
          <p:cNvPr id="2" name="Tabla 1">
            <a:extLst>
              <a:ext uri="{FF2B5EF4-FFF2-40B4-BE49-F238E27FC236}">
                <a16:creationId xmlns:a16="http://schemas.microsoft.com/office/drawing/2014/main" id="{8A38F7E0-F8DE-E62B-97B0-3F4BBBBA6D00}"/>
              </a:ext>
            </a:extLst>
          </p:cNvPr>
          <p:cNvGraphicFramePr>
            <a:graphicFrameLocks noGrp="1"/>
          </p:cNvGraphicFramePr>
          <p:nvPr/>
        </p:nvGraphicFramePr>
        <p:xfrm>
          <a:off x="669925" y="2305954"/>
          <a:ext cx="5270500" cy="3771900"/>
        </p:xfrm>
        <a:graphic>
          <a:graphicData uri="http://schemas.openxmlformats.org/drawingml/2006/table">
            <a:tbl>
              <a:tblPr/>
              <a:tblGrid>
                <a:gridCol w="3200400">
                  <a:extLst>
                    <a:ext uri="{9D8B030D-6E8A-4147-A177-3AD203B41FA5}">
                      <a16:colId xmlns:a16="http://schemas.microsoft.com/office/drawing/2014/main" val="3940747542"/>
                    </a:ext>
                  </a:extLst>
                </a:gridCol>
                <a:gridCol w="2070100">
                  <a:extLst>
                    <a:ext uri="{9D8B030D-6E8A-4147-A177-3AD203B41FA5}">
                      <a16:colId xmlns:a16="http://schemas.microsoft.com/office/drawing/2014/main" val="108945564"/>
                    </a:ext>
                  </a:extLst>
                </a:gridCol>
              </a:tblGrid>
              <a:tr h="209550">
                <a:tc>
                  <a:txBody>
                    <a:bodyPr/>
                    <a:lstStyle/>
                    <a:p>
                      <a:pPr algn="ctr" rtl="0" fontAlgn="ctr"/>
                      <a:r>
                        <a:rPr lang="es-CO" sz="1200" b="1" i="0" u="none" strike="noStrike">
                          <a:solidFill>
                            <a:srgbClr val="203864"/>
                          </a:solidFill>
                          <a:effectLst/>
                          <a:latin typeface="Calibri" panose="020F0502020204030204" pitchFamily="34" charset="0"/>
                        </a:rPr>
                        <a:t>SUBBOLSA</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200" b="1" i="0" u="none" strike="noStrike">
                          <a:solidFill>
                            <a:srgbClr val="203864"/>
                          </a:solidFill>
                          <a:effectLst/>
                          <a:latin typeface="Calibri" panose="020F0502020204030204" pitchFamily="34" charset="0"/>
                        </a:rPr>
                        <a:t> VALOR A 30-NOV-2024 </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4237892340"/>
                  </a:ext>
                </a:extLst>
              </a:tr>
              <a:tr h="209550">
                <a:tc>
                  <a:txBody>
                    <a:bodyPr/>
                    <a:lstStyle/>
                    <a:p>
                      <a:pPr algn="l" rtl="0" fontAlgn="ctr"/>
                      <a:r>
                        <a:rPr lang="es-CO" sz="1200" b="0" i="0" u="none" strike="noStrike">
                          <a:solidFill>
                            <a:srgbClr val="203864"/>
                          </a:solidFill>
                          <a:effectLst/>
                          <a:latin typeface="Calibri" panose="020F0502020204030204" pitchFamily="34" charset="0"/>
                        </a:rPr>
                        <a:t>FCAB 2018 - DISPOSICION FINAL</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200" b="0" i="0" u="none" strike="noStrike">
                          <a:solidFill>
                            <a:srgbClr val="203864"/>
                          </a:solidFill>
                          <a:effectLst/>
                          <a:latin typeface="Calibri" panose="020F0502020204030204" pitchFamily="34" charset="0"/>
                        </a:rPr>
                        <a:t>0</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15448350"/>
                  </a:ext>
                </a:extLst>
              </a:tr>
              <a:tr h="209550">
                <a:tc>
                  <a:txBody>
                    <a:bodyPr/>
                    <a:lstStyle/>
                    <a:p>
                      <a:pPr algn="l" rtl="0" fontAlgn="ctr"/>
                      <a:r>
                        <a:rPr lang="es-CO" sz="1200" b="0" i="0" u="none" strike="noStrike">
                          <a:solidFill>
                            <a:srgbClr val="203864"/>
                          </a:solidFill>
                          <a:effectLst/>
                          <a:latin typeface="Calibri" panose="020F0502020204030204" pitchFamily="34" charset="0"/>
                        </a:rPr>
                        <a:t>DISPOSICION FINAL ASE 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200" b="0" i="0" u="none" strike="noStrike">
                          <a:solidFill>
                            <a:srgbClr val="203864"/>
                          </a:solidFill>
                          <a:effectLst/>
                          <a:latin typeface="Calibri" panose="020F0502020204030204" pitchFamily="34" charset="0"/>
                        </a:rPr>
                        <a:t>2.912</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1125938576"/>
                  </a:ext>
                </a:extLst>
              </a:tr>
              <a:tr h="209550">
                <a:tc>
                  <a:txBody>
                    <a:bodyPr/>
                    <a:lstStyle/>
                    <a:p>
                      <a:pPr algn="l" rtl="0" fontAlgn="ctr"/>
                      <a:r>
                        <a:rPr lang="es-CO" sz="1200" b="0" i="0" u="none" strike="noStrike">
                          <a:solidFill>
                            <a:srgbClr val="203864"/>
                          </a:solidFill>
                          <a:effectLst/>
                          <a:latin typeface="Calibri" panose="020F0502020204030204" pitchFamily="34" charset="0"/>
                        </a:rPr>
                        <a:t>DISPOSICION FINAL ASE 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200" b="0" i="0" u="none" strike="noStrike">
                          <a:solidFill>
                            <a:srgbClr val="203864"/>
                          </a:solidFill>
                          <a:effectLst/>
                          <a:latin typeface="Calibri" panose="020F0502020204030204" pitchFamily="34" charset="0"/>
                        </a:rPr>
                        <a:t>1.851</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2116092650"/>
                  </a:ext>
                </a:extLst>
              </a:tr>
              <a:tr h="209550">
                <a:tc>
                  <a:txBody>
                    <a:bodyPr/>
                    <a:lstStyle/>
                    <a:p>
                      <a:pPr algn="l" rtl="0" fontAlgn="ctr"/>
                      <a:r>
                        <a:rPr lang="es-CO" sz="1200" b="0" i="0" u="none" strike="noStrike">
                          <a:solidFill>
                            <a:srgbClr val="203864"/>
                          </a:solidFill>
                          <a:effectLst/>
                          <a:latin typeface="Calibri" panose="020F0502020204030204" pitchFamily="34" charset="0"/>
                        </a:rPr>
                        <a:t>DISPOSICION FINAL ASE 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200" b="0" i="0" u="none" strike="noStrike">
                          <a:solidFill>
                            <a:srgbClr val="203864"/>
                          </a:solidFill>
                          <a:effectLst/>
                          <a:latin typeface="Calibri" panose="020F0502020204030204" pitchFamily="34" charset="0"/>
                        </a:rPr>
                        <a:t>2.966</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406308759"/>
                  </a:ext>
                </a:extLst>
              </a:tr>
              <a:tr h="209550">
                <a:tc>
                  <a:txBody>
                    <a:bodyPr/>
                    <a:lstStyle/>
                    <a:p>
                      <a:pPr algn="l" rtl="0" fontAlgn="ctr"/>
                      <a:r>
                        <a:rPr lang="es-CO" sz="1200" b="0" i="0" u="none" strike="noStrike">
                          <a:solidFill>
                            <a:srgbClr val="203864"/>
                          </a:solidFill>
                          <a:effectLst/>
                          <a:latin typeface="Calibri" panose="020F0502020204030204" pitchFamily="34" charset="0"/>
                        </a:rPr>
                        <a:t>DISPOSICION FINAL ASE 4</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200" b="0" i="0" u="none" strike="noStrike">
                          <a:solidFill>
                            <a:srgbClr val="203864"/>
                          </a:solidFill>
                          <a:effectLst/>
                          <a:latin typeface="Calibri" panose="020F0502020204030204" pitchFamily="34" charset="0"/>
                        </a:rPr>
                        <a:t>873</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2808649973"/>
                  </a:ext>
                </a:extLst>
              </a:tr>
              <a:tr h="209550">
                <a:tc>
                  <a:txBody>
                    <a:bodyPr/>
                    <a:lstStyle/>
                    <a:p>
                      <a:pPr algn="l" rtl="0" fontAlgn="ctr"/>
                      <a:r>
                        <a:rPr lang="es-CO" sz="1200" b="0" i="0" u="none" strike="noStrike">
                          <a:solidFill>
                            <a:srgbClr val="203864"/>
                          </a:solidFill>
                          <a:effectLst/>
                          <a:latin typeface="Calibri" panose="020F0502020204030204" pitchFamily="34" charset="0"/>
                        </a:rPr>
                        <a:t>DISPOSICION FINAL ASE 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200" b="0" i="0" u="none" strike="noStrike">
                          <a:solidFill>
                            <a:srgbClr val="203864"/>
                          </a:solidFill>
                          <a:effectLst/>
                          <a:latin typeface="Calibri" panose="020F0502020204030204" pitchFamily="34" charset="0"/>
                        </a:rPr>
                        <a:t>1.778</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1860332295"/>
                  </a:ext>
                </a:extLst>
              </a:tr>
              <a:tr h="209550">
                <a:tc>
                  <a:txBody>
                    <a:bodyPr/>
                    <a:lstStyle/>
                    <a:p>
                      <a:pPr algn="l" rtl="0" fontAlgn="ctr"/>
                      <a:r>
                        <a:rPr lang="es-CO" sz="1200" b="0" i="0" u="none" strike="noStrike">
                          <a:solidFill>
                            <a:srgbClr val="203864"/>
                          </a:solidFill>
                          <a:effectLst/>
                          <a:latin typeface="Calibri" panose="020F0502020204030204" pitchFamily="34" charset="0"/>
                        </a:rPr>
                        <a:t>FCAB 2018 - LIXIVIADOS </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200" b="0" i="0" u="none" strike="noStrike">
                          <a:solidFill>
                            <a:srgbClr val="203864"/>
                          </a:solidFill>
                          <a:effectLst/>
                          <a:latin typeface="Calibri" panose="020F0502020204030204" pitchFamily="34" charset="0"/>
                        </a:rPr>
                        <a:t>0</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4160104647"/>
                  </a:ext>
                </a:extLst>
              </a:tr>
              <a:tr h="209550">
                <a:tc>
                  <a:txBody>
                    <a:bodyPr/>
                    <a:lstStyle/>
                    <a:p>
                      <a:pPr algn="l" rtl="0" fontAlgn="ctr"/>
                      <a:r>
                        <a:rPr lang="es-CO" sz="1200" b="0" i="0" u="none" strike="noStrike">
                          <a:solidFill>
                            <a:srgbClr val="203864"/>
                          </a:solidFill>
                          <a:effectLst/>
                          <a:latin typeface="Calibri" panose="020F0502020204030204" pitchFamily="34" charset="0"/>
                        </a:rPr>
                        <a:t>LIXIVIADOS ASE 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200" b="0" i="0" u="none" strike="noStrike">
                          <a:solidFill>
                            <a:srgbClr val="203864"/>
                          </a:solidFill>
                          <a:effectLst/>
                          <a:latin typeface="Calibri" panose="020F0502020204030204" pitchFamily="34" charset="0"/>
                        </a:rPr>
                        <a:t>656</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3531293498"/>
                  </a:ext>
                </a:extLst>
              </a:tr>
              <a:tr h="209550">
                <a:tc>
                  <a:txBody>
                    <a:bodyPr/>
                    <a:lstStyle/>
                    <a:p>
                      <a:pPr algn="l" rtl="0" fontAlgn="ctr"/>
                      <a:r>
                        <a:rPr lang="es-CO" sz="1200" b="0" i="0" u="none" strike="noStrike">
                          <a:solidFill>
                            <a:srgbClr val="203864"/>
                          </a:solidFill>
                          <a:effectLst/>
                          <a:latin typeface="Calibri" panose="020F0502020204030204" pitchFamily="34" charset="0"/>
                        </a:rPr>
                        <a:t>LIXIVIADOS ASE 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200" b="0" i="0" u="none" strike="noStrike">
                          <a:solidFill>
                            <a:srgbClr val="203864"/>
                          </a:solidFill>
                          <a:effectLst/>
                          <a:latin typeface="Calibri" panose="020F0502020204030204" pitchFamily="34" charset="0"/>
                        </a:rPr>
                        <a:t>187</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4204371758"/>
                  </a:ext>
                </a:extLst>
              </a:tr>
              <a:tr h="209550">
                <a:tc>
                  <a:txBody>
                    <a:bodyPr/>
                    <a:lstStyle/>
                    <a:p>
                      <a:pPr algn="l" rtl="0" fontAlgn="ctr"/>
                      <a:r>
                        <a:rPr lang="es-CO" sz="1200" b="0" i="0" u="none" strike="noStrike">
                          <a:solidFill>
                            <a:srgbClr val="203864"/>
                          </a:solidFill>
                          <a:effectLst/>
                          <a:latin typeface="Calibri" panose="020F0502020204030204" pitchFamily="34" charset="0"/>
                        </a:rPr>
                        <a:t>LIXIVIADOS ASE 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200" b="0" i="0" u="none" strike="noStrike">
                          <a:solidFill>
                            <a:srgbClr val="203864"/>
                          </a:solidFill>
                          <a:effectLst/>
                          <a:latin typeface="Calibri" panose="020F0502020204030204" pitchFamily="34" charset="0"/>
                        </a:rPr>
                        <a:t>850</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2896284627"/>
                  </a:ext>
                </a:extLst>
              </a:tr>
              <a:tr h="209550">
                <a:tc>
                  <a:txBody>
                    <a:bodyPr/>
                    <a:lstStyle/>
                    <a:p>
                      <a:pPr algn="l" rtl="0" fontAlgn="ctr"/>
                      <a:r>
                        <a:rPr lang="es-CO" sz="1200" b="0" i="0" u="none" strike="noStrike">
                          <a:solidFill>
                            <a:srgbClr val="203864"/>
                          </a:solidFill>
                          <a:effectLst/>
                          <a:latin typeface="Calibri" panose="020F0502020204030204" pitchFamily="34" charset="0"/>
                        </a:rPr>
                        <a:t>LIXIVIADOS ASE 4</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200" b="0" i="0" u="none" strike="noStrike">
                          <a:solidFill>
                            <a:srgbClr val="203864"/>
                          </a:solidFill>
                          <a:effectLst/>
                          <a:latin typeface="Calibri" panose="020F0502020204030204" pitchFamily="34" charset="0"/>
                        </a:rPr>
                        <a:t>414</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3452719522"/>
                  </a:ext>
                </a:extLst>
              </a:tr>
              <a:tr h="209550">
                <a:tc>
                  <a:txBody>
                    <a:bodyPr/>
                    <a:lstStyle/>
                    <a:p>
                      <a:pPr algn="l" rtl="0" fontAlgn="ctr"/>
                      <a:r>
                        <a:rPr lang="es-CO" sz="1200" b="0" i="0" u="none" strike="noStrike">
                          <a:solidFill>
                            <a:srgbClr val="203864"/>
                          </a:solidFill>
                          <a:effectLst/>
                          <a:latin typeface="Calibri" panose="020F0502020204030204" pitchFamily="34" charset="0"/>
                        </a:rPr>
                        <a:t>LIXIVIADOS ASE 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200" b="0" i="0" u="none" strike="noStrike">
                          <a:solidFill>
                            <a:srgbClr val="203864"/>
                          </a:solidFill>
                          <a:effectLst/>
                          <a:latin typeface="Calibri" panose="020F0502020204030204" pitchFamily="34" charset="0"/>
                        </a:rPr>
                        <a:t>658</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3035446976"/>
                  </a:ext>
                </a:extLst>
              </a:tr>
              <a:tr h="209550">
                <a:tc>
                  <a:txBody>
                    <a:bodyPr/>
                    <a:lstStyle/>
                    <a:p>
                      <a:pPr algn="l" rtl="0" fontAlgn="ctr"/>
                      <a:r>
                        <a:rPr lang="es-MX" sz="1200" b="0" i="0" u="none" strike="noStrike">
                          <a:solidFill>
                            <a:srgbClr val="203864"/>
                          </a:solidFill>
                          <a:effectLst/>
                          <a:latin typeface="Calibri" panose="020F0502020204030204" pitchFamily="34" charset="0"/>
                        </a:rPr>
                        <a:t>FCAB 2018 - FONDO DE SOLIDARIDAD ASE 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200" b="0" i="0" u="none" strike="noStrike">
                          <a:solidFill>
                            <a:srgbClr val="203864"/>
                          </a:solidFill>
                          <a:effectLst/>
                          <a:latin typeface="Calibri" panose="020F0502020204030204" pitchFamily="34" charset="0"/>
                        </a:rPr>
                        <a:t>0</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3994488094"/>
                  </a:ext>
                </a:extLst>
              </a:tr>
              <a:tr h="209550">
                <a:tc>
                  <a:txBody>
                    <a:bodyPr/>
                    <a:lstStyle/>
                    <a:p>
                      <a:pPr algn="l" rtl="0" fontAlgn="ctr"/>
                      <a:r>
                        <a:rPr lang="es-MX" sz="1200" b="0" i="0" u="none" strike="noStrike">
                          <a:solidFill>
                            <a:srgbClr val="203864"/>
                          </a:solidFill>
                          <a:effectLst/>
                          <a:latin typeface="Calibri" panose="020F0502020204030204" pitchFamily="34" charset="0"/>
                        </a:rPr>
                        <a:t>FCAB 2018 - FONDO DE SOLIDARIDAD ASE 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200" b="0" i="0" u="none" strike="noStrike">
                          <a:solidFill>
                            <a:srgbClr val="203864"/>
                          </a:solidFill>
                          <a:effectLst/>
                          <a:latin typeface="Calibri" panose="020F0502020204030204" pitchFamily="34" charset="0"/>
                        </a:rPr>
                        <a:t>0</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4257402167"/>
                  </a:ext>
                </a:extLst>
              </a:tr>
              <a:tr h="209550">
                <a:tc>
                  <a:txBody>
                    <a:bodyPr/>
                    <a:lstStyle/>
                    <a:p>
                      <a:pPr algn="l" rtl="0" fontAlgn="ctr"/>
                      <a:r>
                        <a:rPr lang="es-MX" sz="1200" b="0" i="0" u="none" strike="noStrike">
                          <a:solidFill>
                            <a:srgbClr val="203864"/>
                          </a:solidFill>
                          <a:effectLst/>
                          <a:latin typeface="Calibri" panose="020F0502020204030204" pitchFamily="34" charset="0"/>
                        </a:rPr>
                        <a:t>FCAB 2018 - FONDO DE SOLIDARIDAD ASE 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200" b="0" i="0" u="none" strike="noStrike">
                          <a:solidFill>
                            <a:srgbClr val="203864"/>
                          </a:solidFill>
                          <a:effectLst/>
                          <a:latin typeface="Calibri" panose="020F0502020204030204" pitchFamily="34" charset="0"/>
                        </a:rPr>
                        <a:t>112</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3649750367"/>
                  </a:ext>
                </a:extLst>
              </a:tr>
              <a:tr h="209550">
                <a:tc>
                  <a:txBody>
                    <a:bodyPr/>
                    <a:lstStyle/>
                    <a:p>
                      <a:pPr algn="l" rtl="0" fontAlgn="ctr"/>
                      <a:r>
                        <a:rPr lang="es-MX" sz="1200" b="0" i="0" u="none" strike="noStrike">
                          <a:solidFill>
                            <a:srgbClr val="203864"/>
                          </a:solidFill>
                          <a:effectLst/>
                          <a:latin typeface="Calibri" panose="020F0502020204030204" pitchFamily="34" charset="0"/>
                        </a:rPr>
                        <a:t>FCAB 2018 - FONDO DE SOLIDARIDAD ASE 4</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200" b="0" i="0" u="none" strike="noStrike">
                          <a:solidFill>
                            <a:srgbClr val="203864"/>
                          </a:solidFill>
                          <a:effectLst/>
                          <a:latin typeface="Calibri" panose="020F0502020204030204" pitchFamily="34" charset="0"/>
                        </a:rPr>
                        <a:t>0</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220459163"/>
                  </a:ext>
                </a:extLst>
              </a:tr>
              <a:tr h="209550">
                <a:tc>
                  <a:txBody>
                    <a:bodyPr/>
                    <a:lstStyle/>
                    <a:p>
                      <a:pPr algn="l" rtl="0" fontAlgn="ctr"/>
                      <a:r>
                        <a:rPr lang="es-MX" sz="1200" b="0" i="0" u="none" strike="noStrike">
                          <a:solidFill>
                            <a:srgbClr val="203864"/>
                          </a:solidFill>
                          <a:effectLst/>
                          <a:latin typeface="Calibri" panose="020F0502020204030204" pitchFamily="34" charset="0"/>
                        </a:rPr>
                        <a:t>FCAB 2018 - FONDO DE SOLIDARIDAD ASE 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200" b="0" i="0" u="none" strike="noStrike" dirty="0">
                          <a:solidFill>
                            <a:srgbClr val="203864"/>
                          </a:solidFill>
                          <a:effectLst/>
                          <a:latin typeface="Calibri" panose="020F0502020204030204" pitchFamily="34" charset="0"/>
                        </a:rPr>
                        <a:t>3</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1375288024"/>
                  </a:ext>
                </a:extLst>
              </a:tr>
            </a:tbl>
          </a:graphicData>
        </a:graphic>
      </p:graphicFrame>
      <p:graphicFrame>
        <p:nvGraphicFramePr>
          <p:cNvPr id="3" name="Tabla 2">
            <a:extLst>
              <a:ext uri="{FF2B5EF4-FFF2-40B4-BE49-F238E27FC236}">
                <a16:creationId xmlns:a16="http://schemas.microsoft.com/office/drawing/2014/main" id="{864E40B7-0D1E-C2A5-E6DE-A44A3448316E}"/>
              </a:ext>
            </a:extLst>
          </p:cNvPr>
          <p:cNvGraphicFramePr>
            <a:graphicFrameLocks noGrp="1"/>
          </p:cNvGraphicFramePr>
          <p:nvPr/>
        </p:nvGraphicFramePr>
        <p:xfrm>
          <a:off x="6902325" y="2305954"/>
          <a:ext cx="4546600" cy="3562350"/>
        </p:xfrm>
        <a:graphic>
          <a:graphicData uri="http://schemas.openxmlformats.org/drawingml/2006/table">
            <a:tbl>
              <a:tblPr/>
              <a:tblGrid>
                <a:gridCol w="2731767">
                  <a:extLst>
                    <a:ext uri="{9D8B030D-6E8A-4147-A177-3AD203B41FA5}">
                      <a16:colId xmlns:a16="http://schemas.microsoft.com/office/drawing/2014/main" val="648835684"/>
                    </a:ext>
                  </a:extLst>
                </a:gridCol>
                <a:gridCol w="1814833">
                  <a:extLst>
                    <a:ext uri="{9D8B030D-6E8A-4147-A177-3AD203B41FA5}">
                      <a16:colId xmlns:a16="http://schemas.microsoft.com/office/drawing/2014/main" val="1540931007"/>
                    </a:ext>
                  </a:extLst>
                </a:gridCol>
              </a:tblGrid>
              <a:tr h="209550">
                <a:tc>
                  <a:txBody>
                    <a:bodyPr/>
                    <a:lstStyle/>
                    <a:p>
                      <a:pPr algn="ctr" rtl="0" fontAlgn="ctr"/>
                      <a:r>
                        <a:rPr lang="es-CO" sz="1200" b="1" i="0" u="none" strike="noStrike">
                          <a:solidFill>
                            <a:srgbClr val="203864"/>
                          </a:solidFill>
                          <a:effectLst/>
                          <a:latin typeface="Calibri" panose="020F0502020204030204" pitchFamily="34" charset="0"/>
                        </a:rPr>
                        <a:t>SUBBOLSA</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200" b="1" i="0" u="none" strike="noStrike">
                          <a:solidFill>
                            <a:srgbClr val="203864"/>
                          </a:solidFill>
                          <a:effectLst/>
                          <a:latin typeface="Calibri" panose="020F0502020204030204" pitchFamily="34" charset="0"/>
                        </a:rPr>
                        <a:t>VALOR A 30-NOV-2024</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836097828"/>
                  </a:ext>
                </a:extLst>
              </a:tr>
              <a:tr h="209550">
                <a:tc>
                  <a:txBody>
                    <a:bodyPr/>
                    <a:lstStyle/>
                    <a:p>
                      <a:pPr algn="l" rtl="0" fontAlgn="ctr"/>
                      <a:r>
                        <a:rPr lang="es-MX" sz="1200" b="0" i="0" u="none" strike="noStrike">
                          <a:solidFill>
                            <a:srgbClr val="203864"/>
                          </a:solidFill>
                          <a:effectLst/>
                          <a:latin typeface="Calibri" panose="020F0502020204030204" pitchFamily="34" charset="0"/>
                        </a:rPr>
                        <a:t>FCAB 2018 - APROVECHAMIENTO ASE 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200" b="0" i="0" u="none" strike="noStrike">
                          <a:solidFill>
                            <a:srgbClr val="203864"/>
                          </a:solidFill>
                          <a:effectLst/>
                          <a:latin typeface="Calibri" panose="020F0502020204030204" pitchFamily="34" charset="0"/>
                        </a:rPr>
                        <a:t>3.896</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2072778848"/>
                  </a:ext>
                </a:extLst>
              </a:tr>
              <a:tr h="209550">
                <a:tc>
                  <a:txBody>
                    <a:bodyPr/>
                    <a:lstStyle/>
                    <a:p>
                      <a:pPr algn="l" rtl="0" fontAlgn="ctr"/>
                      <a:r>
                        <a:rPr lang="es-MX" sz="1200" b="0" i="0" u="none" strike="noStrike">
                          <a:solidFill>
                            <a:srgbClr val="203864"/>
                          </a:solidFill>
                          <a:effectLst/>
                          <a:latin typeface="Calibri" panose="020F0502020204030204" pitchFamily="34" charset="0"/>
                        </a:rPr>
                        <a:t>FCAB 2018 - APROVECHAMIENTO ASE 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200" b="0" i="0" u="none" strike="noStrike">
                          <a:solidFill>
                            <a:srgbClr val="203864"/>
                          </a:solidFill>
                          <a:effectLst/>
                          <a:latin typeface="Calibri" panose="020F0502020204030204" pitchFamily="34" charset="0"/>
                        </a:rPr>
                        <a:t>1.908</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2082048292"/>
                  </a:ext>
                </a:extLst>
              </a:tr>
              <a:tr h="209550">
                <a:tc>
                  <a:txBody>
                    <a:bodyPr/>
                    <a:lstStyle/>
                    <a:p>
                      <a:pPr algn="l" rtl="0" fontAlgn="ctr"/>
                      <a:r>
                        <a:rPr lang="es-MX" sz="1200" b="0" i="0" u="none" strike="noStrike">
                          <a:solidFill>
                            <a:srgbClr val="203864"/>
                          </a:solidFill>
                          <a:effectLst/>
                          <a:latin typeface="Calibri" panose="020F0502020204030204" pitchFamily="34" charset="0"/>
                        </a:rPr>
                        <a:t>FCAB 2018 - APROVECHAMIENTO ASE 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200" b="0" i="0" u="none" strike="noStrike">
                          <a:solidFill>
                            <a:srgbClr val="203864"/>
                          </a:solidFill>
                          <a:effectLst/>
                          <a:latin typeface="Calibri" panose="020F0502020204030204" pitchFamily="34" charset="0"/>
                        </a:rPr>
                        <a:t>7.579</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2305251533"/>
                  </a:ext>
                </a:extLst>
              </a:tr>
              <a:tr h="209550">
                <a:tc>
                  <a:txBody>
                    <a:bodyPr/>
                    <a:lstStyle/>
                    <a:p>
                      <a:pPr algn="l" rtl="0" fontAlgn="ctr"/>
                      <a:r>
                        <a:rPr lang="es-MX" sz="1200" b="0" i="0" u="none" strike="noStrike">
                          <a:solidFill>
                            <a:srgbClr val="203864"/>
                          </a:solidFill>
                          <a:effectLst/>
                          <a:latin typeface="Calibri" panose="020F0502020204030204" pitchFamily="34" charset="0"/>
                        </a:rPr>
                        <a:t>FCAB 2018 - APROVECHAMIENTO ASE 4</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200" b="0" i="0" u="none" strike="noStrike">
                          <a:solidFill>
                            <a:srgbClr val="203864"/>
                          </a:solidFill>
                          <a:effectLst/>
                          <a:latin typeface="Calibri" panose="020F0502020204030204" pitchFamily="34" charset="0"/>
                        </a:rPr>
                        <a:t>729</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3620465323"/>
                  </a:ext>
                </a:extLst>
              </a:tr>
              <a:tr h="209550">
                <a:tc>
                  <a:txBody>
                    <a:bodyPr/>
                    <a:lstStyle/>
                    <a:p>
                      <a:pPr algn="l" rtl="0" fontAlgn="ctr"/>
                      <a:r>
                        <a:rPr lang="es-MX" sz="1200" b="0" i="0" u="none" strike="noStrike">
                          <a:solidFill>
                            <a:srgbClr val="203864"/>
                          </a:solidFill>
                          <a:effectLst/>
                          <a:latin typeface="Calibri" panose="020F0502020204030204" pitchFamily="34" charset="0"/>
                        </a:rPr>
                        <a:t>FCAB 2018 - APROVECHAMIENTO ASE 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200" b="0" i="0" u="none" strike="noStrike">
                          <a:solidFill>
                            <a:srgbClr val="203864"/>
                          </a:solidFill>
                          <a:effectLst/>
                          <a:latin typeface="Calibri" panose="020F0502020204030204" pitchFamily="34" charset="0"/>
                        </a:rPr>
                        <a:t>3.315</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3061053133"/>
                  </a:ext>
                </a:extLst>
              </a:tr>
              <a:tr h="209550">
                <a:tc>
                  <a:txBody>
                    <a:bodyPr/>
                    <a:lstStyle/>
                    <a:p>
                      <a:pPr algn="l" rtl="0" fontAlgn="ctr"/>
                      <a:r>
                        <a:rPr lang="es-CO" sz="1200" b="0" i="0" u="none" strike="noStrike">
                          <a:solidFill>
                            <a:srgbClr val="203864"/>
                          </a:solidFill>
                          <a:effectLst/>
                          <a:latin typeface="Calibri" panose="020F0502020204030204" pitchFamily="34" charset="0"/>
                        </a:rPr>
                        <a:t>FCAB 2018 PAGADORA IAT</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200" b="0" i="0" u="none" strike="noStrike">
                          <a:solidFill>
                            <a:srgbClr val="203864"/>
                          </a:solidFill>
                          <a:effectLst/>
                          <a:latin typeface="Calibri" panose="020F0502020204030204" pitchFamily="34" charset="0"/>
                        </a:rPr>
                        <a:t>0</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2972132859"/>
                  </a:ext>
                </a:extLst>
              </a:tr>
              <a:tr h="209550">
                <a:tc>
                  <a:txBody>
                    <a:bodyPr/>
                    <a:lstStyle/>
                    <a:p>
                      <a:pPr algn="l" rtl="0" fontAlgn="ctr"/>
                      <a:r>
                        <a:rPr lang="es-CO" sz="1200" b="0" i="0" u="none" strike="noStrike">
                          <a:solidFill>
                            <a:srgbClr val="203864"/>
                          </a:solidFill>
                          <a:effectLst/>
                          <a:latin typeface="Calibri" panose="020F0502020204030204" pitchFamily="34" charset="0"/>
                        </a:rPr>
                        <a:t>FCAB 2018 IAT DF ASE 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200" b="0" i="0" u="none" strike="noStrike">
                          <a:solidFill>
                            <a:srgbClr val="203864"/>
                          </a:solidFill>
                          <a:effectLst/>
                          <a:latin typeface="Calibri" panose="020F0502020204030204" pitchFamily="34" charset="0"/>
                        </a:rPr>
                        <a:t>364</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2252871400"/>
                  </a:ext>
                </a:extLst>
              </a:tr>
              <a:tr h="209550">
                <a:tc>
                  <a:txBody>
                    <a:bodyPr/>
                    <a:lstStyle/>
                    <a:p>
                      <a:pPr algn="l" rtl="0" fontAlgn="ctr"/>
                      <a:r>
                        <a:rPr lang="es-CO" sz="1200" b="0" i="0" u="none" strike="noStrike">
                          <a:solidFill>
                            <a:srgbClr val="203864"/>
                          </a:solidFill>
                          <a:effectLst/>
                          <a:latin typeface="Calibri" panose="020F0502020204030204" pitchFamily="34" charset="0"/>
                        </a:rPr>
                        <a:t>FCAB 2018 IAT DF ASE 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200" b="0" i="0" u="none" strike="noStrike">
                          <a:solidFill>
                            <a:srgbClr val="203864"/>
                          </a:solidFill>
                          <a:effectLst/>
                          <a:latin typeface="Calibri" panose="020F0502020204030204" pitchFamily="34" charset="0"/>
                        </a:rPr>
                        <a:t>615</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3638332591"/>
                  </a:ext>
                </a:extLst>
              </a:tr>
              <a:tr h="209550">
                <a:tc>
                  <a:txBody>
                    <a:bodyPr/>
                    <a:lstStyle/>
                    <a:p>
                      <a:pPr algn="l" rtl="0" fontAlgn="ctr"/>
                      <a:r>
                        <a:rPr lang="es-CO" sz="1200" b="0" i="0" u="none" strike="noStrike">
                          <a:solidFill>
                            <a:srgbClr val="203864"/>
                          </a:solidFill>
                          <a:effectLst/>
                          <a:latin typeface="Calibri" panose="020F0502020204030204" pitchFamily="34" charset="0"/>
                        </a:rPr>
                        <a:t>FCAB 2018 IAT DF ASE 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200" b="0" i="0" u="none" strike="noStrike">
                          <a:solidFill>
                            <a:srgbClr val="203864"/>
                          </a:solidFill>
                          <a:effectLst/>
                          <a:latin typeface="Calibri" panose="020F0502020204030204" pitchFamily="34" charset="0"/>
                        </a:rPr>
                        <a:t>331</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3522197656"/>
                  </a:ext>
                </a:extLst>
              </a:tr>
              <a:tr h="209550">
                <a:tc>
                  <a:txBody>
                    <a:bodyPr/>
                    <a:lstStyle/>
                    <a:p>
                      <a:pPr algn="l" rtl="0" fontAlgn="ctr"/>
                      <a:r>
                        <a:rPr lang="es-CO" sz="1200" b="0" i="0" u="none" strike="noStrike">
                          <a:solidFill>
                            <a:srgbClr val="203864"/>
                          </a:solidFill>
                          <a:effectLst/>
                          <a:latin typeface="Calibri" panose="020F0502020204030204" pitchFamily="34" charset="0"/>
                        </a:rPr>
                        <a:t>FCAB 2018 IAT DF ASE 4</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200" b="0" i="0" u="none" strike="noStrike">
                          <a:solidFill>
                            <a:srgbClr val="203864"/>
                          </a:solidFill>
                          <a:effectLst/>
                          <a:latin typeface="Calibri" panose="020F0502020204030204" pitchFamily="34" charset="0"/>
                        </a:rPr>
                        <a:t>245</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4083929221"/>
                  </a:ext>
                </a:extLst>
              </a:tr>
              <a:tr h="209550">
                <a:tc>
                  <a:txBody>
                    <a:bodyPr/>
                    <a:lstStyle/>
                    <a:p>
                      <a:pPr algn="l" rtl="0" fontAlgn="ctr"/>
                      <a:r>
                        <a:rPr lang="es-CO" sz="1200" b="0" i="0" u="none" strike="noStrike">
                          <a:solidFill>
                            <a:srgbClr val="203864"/>
                          </a:solidFill>
                          <a:effectLst/>
                          <a:latin typeface="Calibri" panose="020F0502020204030204" pitchFamily="34" charset="0"/>
                        </a:rPr>
                        <a:t>FCAB 2018 IAT DF ASE 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200" b="0" i="0" u="none" strike="noStrike">
                          <a:solidFill>
                            <a:srgbClr val="203864"/>
                          </a:solidFill>
                          <a:effectLst/>
                          <a:latin typeface="Calibri" panose="020F0502020204030204" pitchFamily="34" charset="0"/>
                        </a:rPr>
                        <a:t>239</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2719140921"/>
                  </a:ext>
                </a:extLst>
              </a:tr>
              <a:tr h="209550">
                <a:tc>
                  <a:txBody>
                    <a:bodyPr/>
                    <a:lstStyle/>
                    <a:p>
                      <a:pPr algn="l" rtl="0" fontAlgn="ctr"/>
                      <a:r>
                        <a:rPr lang="es-CO" sz="1200" b="0" i="0" u="none" strike="noStrike">
                          <a:solidFill>
                            <a:srgbClr val="203864"/>
                          </a:solidFill>
                          <a:effectLst/>
                          <a:latin typeface="Calibri" panose="020F0502020204030204" pitchFamily="34" charset="0"/>
                        </a:rPr>
                        <a:t>RBL ASE 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200" b="0" i="0" u="none" strike="noStrike">
                          <a:solidFill>
                            <a:srgbClr val="203864"/>
                          </a:solidFill>
                          <a:effectLst/>
                          <a:latin typeface="Calibri" panose="020F0502020204030204" pitchFamily="34" charset="0"/>
                        </a:rPr>
                        <a:t>128</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3326209882"/>
                  </a:ext>
                </a:extLst>
              </a:tr>
              <a:tr h="209550">
                <a:tc>
                  <a:txBody>
                    <a:bodyPr/>
                    <a:lstStyle/>
                    <a:p>
                      <a:pPr algn="l" rtl="0" fontAlgn="ctr"/>
                      <a:r>
                        <a:rPr lang="es-CO" sz="1200" b="0" i="0" u="none" strike="noStrike">
                          <a:solidFill>
                            <a:srgbClr val="203864"/>
                          </a:solidFill>
                          <a:effectLst/>
                          <a:latin typeface="Calibri" panose="020F0502020204030204" pitchFamily="34" charset="0"/>
                        </a:rPr>
                        <a:t>RBL ASE 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200" b="0" i="0" u="none" strike="noStrike">
                          <a:solidFill>
                            <a:srgbClr val="203864"/>
                          </a:solidFill>
                          <a:effectLst/>
                          <a:latin typeface="Calibri" panose="020F0502020204030204" pitchFamily="34" charset="0"/>
                        </a:rPr>
                        <a:t>13.551</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830488578"/>
                  </a:ext>
                </a:extLst>
              </a:tr>
              <a:tr h="209550">
                <a:tc>
                  <a:txBody>
                    <a:bodyPr/>
                    <a:lstStyle/>
                    <a:p>
                      <a:pPr algn="l" rtl="0" fontAlgn="ctr"/>
                      <a:r>
                        <a:rPr lang="es-CO" sz="1200" b="0" i="0" u="none" strike="noStrike">
                          <a:solidFill>
                            <a:srgbClr val="203864"/>
                          </a:solidFill>
                          <a:effectLst/>
                          <a:latin typeface="Calibri" panose="020F0502020204030204" pitchFamily="34" charset="0"/>
                        </a:rPr>
                        <a:t>RBL ASE 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200" b="0" i="0" u="none" strike="noStrike">
                          <a:solidFill>
                            <a:srgbClr val="203864"/>
                          </a:solidFill>
                          <a:effectLst/>
                          <a:latin typeface="Calibri" panose="020F0502020204030204" pitchFamily="34" charset="0"/>
                        </a:rPr>
                        <a:t>3.340</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3821274702"/>
                  </a:ext>
                </a:extLst>
              </a:tr>
              <a:tr h="209550">
                <a:tc>
                  <a:txBody>
                    <a:bodyPr/>
                    <a:lstStyle/>
                    <a:p>
                      <a:pPr algn="l" rtl="0" fontAlgn="ctr"/>
                      <a:r>
                        <a:rPr lang="es-CO" sz="1200" b="0" i="0" u="none" strike="noStrike">
                          <a:solidFill>
                            <a:srgbClr val="203864"/>
                          </a:solidFill>
                          <a:effectLst/>
                          <a:latin typeface="Calibri" panose="020F0502020204030204" pitchFamily="34" charset="0"/>
                        </a:rPr>
                        <a:t>RBL ASE 4</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200" b="0" i="0" u="none" strike="noStrike">
                          <a:solidFill>
                            <a:srgbClr val="203864"/>
                          </a:solidFill>
                          <a:effectLst/>
                          <a:latin typeface="Calibri" panose="020F0502020204030204" pitchFamily="34" charset="0"/>
                        </a:rPr>
                        <a:t>2.328</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496336303"/>
                  </a:ext>
                </a:extLst>
              </a:tr>
              <a:tr h="209550">
                <a:tc>
                  <a:txBody>
                    <a:bodyPr/>
                    <a:lstStyle/>
                    <a:p>
                      <a:pPr algn="l" rtl="0" fontAlgn="ctr"/>
                      <a:r>
                        <a:rPr lang="es-CO" sz="1200" b="0" i="0" u="none" strike="noStrike">
                          <a:solidFill>
                            <a:srgbClr val="203864"/>
                          </a:solidFill>
                          <a:effectLst/>
                          <a:latin typeface="Calibri" panose="020F0502020204030204" pitchFamily="34" charset="0"/>
                        </a:rPr>
                        <a:t>RBL ASE 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200" b="0" i="0" u="none" strike="noStrike" dirty="0">
                          <a:solidFill>
                            <a:srgbClr val="203864"/>
                          </a:solidFill>
                          <a:effectLst/>
                          <a:latin typeface="Calibri" panose="020F0502020204030204" pitchFamily="34" charset="0"/>
                        </a:rPr>
                        <a:t>984</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1914758549"/>
                  </a:ext>
                </a:extLst>
              </a:tr>
            </a:tbl>
          </a:graphicData>
        </a:graphic>
      </p:graphicFrame>
    </p:spTree>
  </p:cSld>
  <p:clrMapOvr>
    <a:masterClrMapping/>
  </p:clrMapOvr>
  <p:transition spd="slow"/>
</p:sld>
</file>

<file path=ppt/slides/slide1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Conector recto 12">
            <a:extLst>
              <a:ext uri="{FF2B5EF4-FFF2-40B4-BE49-F238E27FC236}">
                <a16:creationId xmlns:a16="http://schemas.microsoft.com/office/drawing/2014/main" id="{D4FC624B-0BDE-4D0B-9CD0-1AC61A561E59}"/>
              </a:ext>
            </a:extLst>
          </p:cNvPr>
          <p:cNvCxnSpPr>
            <a:cxnSpLocks/>
          </p:cNvCxnSpPr>
          <p:nvPr/>
        </p:nvCxnSpPr>
        <p:spPr>
          <a:xfrm>
            <a:off x="88900" y="1252538"/>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12" name="Título 1">
            <a:extLst>
              <a:ext uri="{FF2B5EF4-FFF2-40B4-BE49-F238E27FC236}">
                <a16:creationId xmlns:a16="http://schemas.microsoft.com/office/drawing/2014/main" id="{3D20792C-C329-4191-97BB-92A891F3B70C}"/>
              </a:ext>
            </a:extLst>
          </p:cNvPr>
          <p:cNvSpPr txBox="1">
            <a:spLocks/>
          </p:cNvSpPr>
          <p:nvPr/>
        </p:nvSpPr>
        <p:spPr>
          <a:xfrm>
            <a:off x="80963" y="160338"/>
            <a:ext cx="2490787" cy="2608262"/>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fontAlgn="auto">
              <a:spcBef>
                <a:spcPts val="0"/>
              </a:spcBef>
              <a:spcAft>
                <a:spcPts val="0"/>
              </a:spcAft>
              <a:defRPr/>
            </a:pPr>
            <a:endParaRPr lang="es-ES" sz="2400" b="1" cap="small" dirty="0">
              <a:solidFill>
                <a:srgbClr val="FFC000"/>
              </a:solidFill>
              <a:effectLst>
                <a:outerShdw blurRad="38100" dist="38100" dir="2700000" algn="tl">
                  <a:srgbClr val="000000">
                    <a:alpha val="43137"/>
                  </a:srgbClr>
                </a:outerShdw>
              </a:effectLst>
              <a:latin typeface="Candara" panose="020E0502030303020204" pitchFamily="34" charset="0"/>
            </a:endParaRPr>
          </a:p>
        </p:txBody>
      </p:sp>
      <p:sp>
        <p:nvSpPr>
          <p:cNvPr id="14" name="CuadroTexto 13">
            <a:extLst>
              <a:ext uri="{FF2B5EF4-FFF2-40B4-BE49-F238E27FC236}">
                <a16:creationId xmlns:a16="http://schemas.microsoft.com/office/drawing/2014/main" id="{457216C5-7D43-4683-AD19-ECFA38797C4E}"/>
              </a:ext>
            </a:extLst>
          </p:cNvPr>
          <p:cNvSpPr txBox="1"/>
          <p:nvPr/>
        </p:nvSpPr>
        <p:spPr>
          <a:xfrm>
            <a:off x="1534005" y="187325"/>
            <a:ext cx="10134600" cy="892175"/>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ES" sz="1600" b="0" dirty="0">
                <a:solidFill>
                  <a:schemeClr val="accent1">
                    <a:lumMod val="50000"/>
                  </a:schemeClr>
                </a:solidFill>
              </a:rPr>
              <a:t>Traslados Incentivo al Aprovechamiento y Tratamiento de Residuos Solidos (IAT) al 30 de noviembre de 2024 </a:t>
            </a:r>
          </a:p>
        </p:txBody>
      </p:sp>
      <p:pic>
        <p:nvPicPr>
          <p:cNvPr id="138245" name="Imagen 15">
            <a:extLst>
              <a:ext uri="{FF2B5EF4-FFF2-40B4-BE49-F238E27FC236}">
                <a16:creationId xmlns:a16="http://schemas.microsoft.com/office/drawing/2014/main" id="{ED8F0471-6770-4147-AB74-ED11A46A9275}"/>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69925" y="187325"/>
            <a:ext cx="931863"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 name="CuadroTexto 4">
            <a:extLst>
              <a:ext uri="{FF2B5EF4-FFF2-40B4-BE49-F238E27FC236}">
                <a16:creationId xmlns:a16="http://schemas.microsoft.com/office/drawing/2014/main" id="{43CA8789-2ABD-44F1-8A7D-6F64856D3199}"/>
              </a:ext>
            </a:extLst>
          </p:cNvPr>
          <p:cNvSpPr txBox="1">
            <a:spLocks noChangeArrowheads="1"/>
          </p:cNvSpPr>
          <p:nvPr/>
        </p:nvSpPr>
        <p:spPr bwMode="auto">
          <a:xfrm>
            <a:off x="49213" y="6465888"/>
            <a:ext cx="2746375" cy="261937"/>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fontAlgn="auto" hangingPunct="1">
              <a:spcBef>
                <a:spcPts val="0"/>
              </a:spcBef>
              <a:spcAft>
                <a:spcPts val="0"/>
              </a:spcAft>
              <a:defRPr/>
            </a:pPr>
            <a:r>
              <a:rPr lang="es-CO" altLang="es-CO" sz="1100" b="1" dirty="0">
                <a:solidFill>
                  <a:schemeClr val="accent1">
                    <a:lumMod val="50000"/>
                  </a:schemeClr>
                </a:solidFill>
              </a:rPr>
              <a:t>Fuente de datos – Fiduciaria Credicorp. </a:t>
            </a:r>
          </a:p>
        </p:txBody>
      </p:sp>
      <p:sp>
        <p:nvSpPr>
          <p:cNvPr id="11" name="CuadroTexto 10">
            <a:extLst>
              <a:ext uri="{FF2B5EF4-FFF2-40B4-BE49-F238E27FC236}">
                <a16:creationId xmlns:a16="http://schemas.microsoft.com/office/drawing/2014/main" id="{6560D3D1-B6BC-44D8-B96D-D6F080CCBAA1}"/>
              </a:ext>
            </a:extLst>
          </p:cNvPr>
          <p:cNvSpPr txBox="1"/>
          <p:nvPr/>
        </p:nvSpPr>
        <p:spPr>
          <a:xfrm>
            <a:off x="8270083" y="1348209"/>
            <a:ext cx="1833562" cy="261938"/>
          </a:xfrm>
          <a:prstGeom prst="rect">
            <a:avLst/>
          </a:prstGeom>
          <a:noFill/>
        </p:spPr>
        <p:txBody>
          <a:bodyPr wrap="none">
            <a:spAutoFit/>
          </a:bodyPr>
          <a:lstStyle/>
          <a:p>
            <a:pPr eaLnBrk="1" fontAlgn="auto" hangingPunct="1">
              <a:spcBef>
                <a:spcPts val="0"/>
              </a:spcBef>
              <a:spcAft>
                <a:spcPts val="0"/>
              </a:spcAft>
              <a:defRPr/>
            </a:pPr>
            <a:r>
              <a:rPr lang="es-ES" sz="1100" i="1" dirty="0">
                <a:solidFill>
                  <a:schemeClr val="accent1">
                    <a:lumMod val="50000"/>
                  </a:schemeClr>
                </a:solidFill>
                <a:latin typeface="+mn-lt"/>
              </a:rPr>
              <a:t>* Cifras en millones de pesos</a:t>
            </a:r>
            <a:endParaRPr lang="es-CO" sz="1100" i="1" dirty="0">
              <a:solidFill>
                <a:schemeClr val="accent1">
                  <a:lumMod val="50000"/>
                </a:schemeClr>
              </a:solidFill>
              <a:latin typeface="+mn-lt"/>
            </a:endParaRPr>
          </a:p>
        </p:txBody>
      </p:sp>
      <p:graphicFrame>
        <p:nvGraphicFramePr>
          <p:cNvPr id="3" name="Gráfico 2">
            <a:extLst>
              <a:ext uri="{FF2B5EF4-FFF2-40B4-BE49-F238E27FC236}">
                <a16:creationId xmlns:a16="http://schemas.microsoft.com/office/drawing/2014/main" id="{F1887003-E8A2-E944-C5EF-5B421A86C418}"/>
              </a:ext>
            </a:extLst>
          </p:cNvPr>
          <p:cNvGraphicFramePr>
            <a:graphicFrameLocks/>
          </p:cNvGraphicFramePr>
          <p:nvPr/>
        </p:nvGraphicFramePr>
        <p:xfrm>
          <a:off x="2088354" y="1611125"/>
          <a:ext cx="8015291" cy="2328933"/>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6" name="Tabla 5">
            <a:extLst>
              <a:ext uri="{FF2B5EF4-FFF2-40B4-BE49-F238E27FC236}">
                <a16:creationId xmlns:a16="http://schemas.microsoft.com/office/drawing/2014/main" id="{563120EE-C560-53E6-DA5A-AAA5293BA57C}"/>
              </a:ext>
            </a:extLst>
          </p:cNvPr>
          <p:cNvGraphicFramePr>
            <a:graphicFrameLocks noGrp="1"/>
          </p:cNvGraphicFramePr>
          <p:nvPr/>
        </p:nvGraphicFramePr>
        <p:xfrm>
          <a:off x="841972" y="4115669"/>
          <a:ext cx="10311897" cy="1932030"/>
        </p:xfrm>
        <a:graphic>
          <a:graphicData uri="http://schemas.openxmlformats.org/drawingml/2006/table">
            <a:tbl>
              <a:tblPr/>
              <a:tblGrid>
                <a:gridCol w="2629681">
                  <a:extLst>
                    <a:ext uri="{9D8B030D-6E8A-4147-A177-3AD203B41FA5}">
                      <a16:colId xmlns:a16="http://schemas.microsoft.com/office/drawing/2014/main" val="3597625892"/>
                    </a:ext>
                  </a:extLst>
                </a:gridCol>
                <a:gridCol w="2928434">
                  <a:extLst>
                    <a:ext uri="{9D8B030D-6E8A-4147-A177-3AD203B41FA5}">
                      <a16:colId xmlns:a16="http://schemas.microsoft.com/office/drawing/2014/main" val="2955638435"/>
                    </a:ext>
                  </a:extLst>
                </a:gridCol>
                <a:gridCol w="3703222">
                  <a:extLst>
                    <a:ext uri="{9D8B030D-6E8A-4147-A177-3AD203B41FA5}">
                      <a16:colId xmlns:a16="http://schemas.microsoft.com/office/drawing/2014/main" val="2794510646"/>
                    </a:ext>
                  </a:extLst>
                </a:gridCol>
                <a:gridCol w="1050560">
                  <a:extLst>
                    <a:ext uri="{9D8B030D-6E8A-4147-A177-3AD203B41FA5}">
                      <a16:colId xmlns:a16="http://schemas.microsoft.com/office/drawing/2014/main" val="1281283681"/>
                    </a:ext>
                  </a:extLst>
                </a:gridCol>
              </a:tblGrid>
              <a:tr h="214670">
                <a:tc gridSpan="4">
                  <a:txBody>
                    <a:bodyPr/>
                    <a:lstStyle/>
                    <a:p>
                      <a:pPr algn="ctr" rtl="0" fontAlgn="ctr"/>
                      <a:r>
                        <a:rPr lang="es-MX" sz="1200" b="1" i="0" u="none" strike="noStrike">
                          <a:solidFill>
                            <a:srgbClr val="203864"/>
                          </a:solidFill>
                          <a:effectLst/>
                          <a:latin typeface="Calibri" panose="020F0502020204030204" pitchFamily="34" charset="0"/>
                        </a:rPr>
                        <a:t> IAT GIRADO AL DISTRITO CON RENDIMIENTOS DESDE SEPTIEMBRE 2019 A NOVIEMBRE 2024 </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2186209281"/>
                  </a:ext>
                </a:extLst>
              </a:tr>
              <a:tr h="429340">
                <a:tc>
                  <a:txBody>
                    <a:bodyPr/>
                    <a:lstStyle/>
                    <a:p>
                      <a:pPr algn="ctr" rtl="0" fontAlgn="ctr"/>
                      <a:r>
                        <a:rPr lang="es-CO" sz="1200" b="1" i="0" u="none" strike="noStrike">
                          <a:solidFill>
                            <a:srgbClr val="203864"/>
                          </a:solidFill>
                          <a:effectLst/>
                          <a:latin typeface="Calibri" panose="020F0502020204030204" pitchFamily="34" charset="0"/>
                        </a:rPr>
                        <a:t>CONCESIONARIO</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MX" sz="1200" b="1" i="0" u="none" strike="noStrike">
                          <a:solidFill>
                            <a:srgbClr val="203864"/>
                          </a:solidFill>
                          <a:effectLst/>
                          <a:latin typeface="Calibri" panose="020F0502020204030204" pitchFamily="34" charset="0"/>
                        </a:rPr>
                        <a:t>VALOR RECAUDO DEL IAT GIRADO AL DISTRITO</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MX" sz="1200" b="1" i="0" u="none" strike="noStrike" dirty="0">
                          <a:solidFill>
                            <a:srgbClr val="203864"/>
                          </a:solidFill>
                          <a:effectLst/>
                          <a:latin typeface="Calibri" panose="020F0502020204030204" pitchFamily="34" charset="0"/>
                        </a:rPr>
                        <a:t> RENDIMIENTOS DE LA SUBBOLSA IAT GIRADOS AL DISTRITO </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200" b="1" i="0" u="none" strike="noStrike">
                          <a:solidFill>
                            <a:srgbClr val="203864"/>
                          </a:solidFill>
                          <a:effectLst/>
                          <a:latin typeface="Calibri" panose="020F0502020204030204" pitchFamily="34" charset="0"/>
                        </a:rPr>
                        <a:t>TOTAL GIRADO</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extLst>
                  <a:ext uri="{0D108BD9-81ED-4DB2-BD59-A6C34878D82A}">
                    <a16:rowId xmlns:a16="http://schemas.microsoft.com/office/drawing/2014/main" val="3295406477"/>
                  </a:ext>
                </a:extLst>
              </a:tr>
              <a:tr h="214670">
                <a:tc>
                  <a:txBody>
                    <a:bodyPr/>
                    <a:lstStyle/>
                    <a:p>
                      <a:pPr algn="l" rtl="0" fontAlgn="ctr"/>
                      <a:r>
                        <a:rPr lang="pt-BR" sz="1200" b="0" i="0" u="none" strike="noStrike">
                          <a:solidFill>
                            <a:srgbClr val="203864"/>
                          </a:solidFill>
                          <a:effectLst/>
                          <a:latin typeface="Calibri" panose="020F0502020204030204" pitchFamily="34" charset="0"/>
                        </a:rPr>
                        <a:t>PROMOAMBIENTAL DISTRITO SAS E.S.P.</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0" i="0" u="none" strike="noStrike">
                          <a:solidFill>
                            <a:srgbClr val="203864"/>
                          </a:solidFill>
                          <a:effectLst/>
                          <a:latin typeface="Calibri" panose="020F0502020204030204" pitchFamily="34" charset="0"/>
                        </a:rPr>
                        <a:t> $                                                     18.003,27 </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0" i="0" u="none" strike="noStrike">
                          <a:solidFill>
                            <a:srgbClr val="203864"/>
                          </a:solidFill>
                          <a:effectLst/>
                          <a:latin typeface="Calibri" panose="020F0502020204030204" pitchFamily="34" charset="0"/>
                        </a:rPr>
                        <a:t> $                                                                               68,90 </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0" i="0" u="none" strike="noStrike">
                          <a:solidFill>
                            <a:srgbClr val="203864"/>
                          </a:solidFill>
                          <a:effectLst/>
                          <a:latin typeface="Calibri" panose="020F0502020204030204" pitchFamily="34" charset="0"/>
                        </a:rPr>
                        <a:t> $     18.072,17 </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3326351068"/>
                  </a:ext>
                </a:extLst>
              </a:tr>
              <a:tr h="214670">
                <a:tc>
                  <a:txBody>
                    <a:bodyPr/>
                    <a:lstStyle/>
                    <a:p>
                      <a:pPr algn="l" rtl="0" fontAlgn="ctr"/>
                      <a:r>
                        <a:rPr lang="it-IT" sz="1200" b="0" i="0" u="none" strike="noStrike">
                          <a:solidFill>
                            <a:srgbClr val="203864"/>
                          </a:solidFill>
                          <a:effectLst/>
                          <a:latin typeface="Calibri" panose="020F0502020204030204" pitchFamily="34" charset="0"/>
                        </a:rPr>
                        <a:t>LIMPIEZA METROPOLITANA SA E.S.P.</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0" i="0" u="none" strike="noStrike">
                          <a:solidFill>
                            <a:srgbClr val="203864"/>
                          </a:solidFill>
                          <a:effectLst/>
                          <a:latin typeface="Calibri" panose="020F0502020204030204" pitchFamily="34" charset="0"/>
                        </a:rPr>
                        <a:t> $                                                     25.643,21 </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0" i="0" u="none" strike="noStrike">
                          <a:solidFill>
                            <a:srgbClr val="203864"/>
                          </a:solidFill>
                          <a:effectLst/>
                          <a:latin typeface="Calibri" panose="020F0502020204030204" pitchFamily="34" charset="0"/>
                        </a:rPr>
                        <a:t> $                                                                               94,65 </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0" i="0" u="none" strike="noStrike">
                          <a:solidFill>
                            <a:srgbClr val="203864"/>
                          </a:solidFill>
                          <a:effectLst/>
                          <a:latin typeface="Calibri" panose="020F0502020204030204" pitchFamily="34" charset="0"/>
                        </a:rPr>
                        <a:t> $     25.737,87 </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822134429"/>
                  </a:ext>
                </a:extLst>
              </a:tr>
              <a:tr h="214670">
                <a:tc>
                  <a:txBody>
                    <a:bodyPr/>
                    <a:lstStyle/>
                    <a:p>
                      <a:pPr algn="l" rtl="0" fontAlgn="ctr"/>
                      <a:r>
                        <a:rPr lang="es-MX" sz="1200" b="0" i="0" u="none" strike="noStrike">
                          <a:solidFill>
                            <a:srgbClr val="203864"/>
                          </a:solidFill>
                          <a:effectLst/>
                          <a:latin typeface="Calibri" panose="020F0502020204030204" pitchFamily="34" charset="0"/>
                        </a:rPr>
                        <a:t>CIUDAD LIMPIA BOGOTÁ SA E.S.P.</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0" i="0" u="none" strike="noStrike">
                          <a:solidFill>
                            <a:srgbClr val="203864"/>
                          </a:solidFill>
                          <a:effectLst/>
                          <a:latin typeface="Calibri" panose="020F0502020204030204" pitchFamily="34" charset="0"/>
                        </a:rPr>
                        <a:t> $                                                     16.257,56 </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0" i="0" u="none" strike="noStrike">
                          <a:solidFill>
                            <a:srgbClr val="203864"/>
                          </a:solidFill>
                          <a:effectLst/>
                          <a:latin typeface="Calibri" panose="020F0502020204030204" pitchFamily="34" charset="0"/>
                        </a:rPr>
                        <a:t> $                                                                               59,40 </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0" i="0" u="none" strike="noStrike">
                          <a:solidFill>
                            <a:srgbClr val="203864"/>
                          </a:solidFill>
                          <a:effectLst/>
                          <a:latin typeface="Calibri" panose="020F0502020204030204" pitchFamily="34" charset="0"/>
                        </a:rPr>
                        <a:t> $     16.316,96 </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1183133047"/>
                  </a:ext>
                </a:extLst>
              </a:tr>
              <a:tr h="214670">
                <a:tc>
                  <a:txBody>
                    <a:bodyPr/>
                    <a:lstStyle/>
                    <a:p>
                      <a:pPr algn="l" rtl="0" fontAlgn="ctr"/>
                      <a:r>
                        <a:rPr lang="es-CO" sz="1200" b="0" i="0" u="none" strike="noStrike">
                          <a:solidFill>
                            <a:srgbClr val="203864"/>
                          </a:solidFill>
                          <a:effectLst/>
                          <a:latin typeface="Calibri" panose="020F0502020204030204" pitchFamily="34" charset="0"/>
                        </a:rPr>
                        <a:t>BOGOTÁ LIMPIA SAS E.S.P.</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0" i="0" u="none" strike="noStrike">
                          <a:solidFill>
                            <a:srgbClr val="203864"/>
                          </a:solidFill>
                          <a:effectLst/>
                          <a:latin typeface="Calibri" panose="020F0502020204030204" pitchFamily="34" charset="0"/>
                        </a:rPr>
                        <a:t> $                                                     11.287,76 </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0" i="0" u="none" strike="noStrike">
                          <a:solidFill>
                            <a:srgbClr val="203864"/>
                          </a:solidFill>
                          <a:effectLst/>
                          <a:latin typeface="Calibri" panose="020F0502020204030204" pitchFamily="34" charset="0"/>
                        </a:rPr>
                        <a:t> $                                                                               41,39 </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0" i="0" u="none" strike="noStrike">
                          <a:solidFill>
                            <a:srgbClr val="203864"/>
                          </a:solidFill>
                          <a:effectLst/>
                          <a:latin typeface="Calibri" panose="020F0502020204030204" pitchFamily="34" charset="0"/>
                        </a:rPr>
                        <a:t> $     11.329,16 </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3363711829"/>
                  </a:ext>
                </a:extLst>
              </a:tr>
              <a:tr h="214670">
                <a:tc>
                  <a:txBody>
                    <a:bodyPr/>
                    <a:lstStyle/>
                    <a:p>
                      <a:pPr algn="l" rtl="0" fontAlgn="ctr"/>
                      <a:r>
                        <a:rPr lang="pt-BR" sz="1200" b="0" i="0" u="none" strike="noStrike">
                          <a:solidFill>
                            <a:srgbClr val="203864"/>
                          </a:solidFill>
                          <a:effectLst/>
                          <a:latin typeface="Calibri" panose="020F0502020204030204" pitchFamily="34" charset="0"/>
                        </a:rPr>
                        <a:t>ÁREA LIMPIA DISTRITO CAPITAL SAS E.S.P.</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0" i="0" u="none" strike="noStrike">
                          <a:solidFill>
                            <a:srgbClr val="203864"/>
                          </a:solidFill>
                          <a:effectLst/>
                          <a:latin typeface="Calibri" panose="020F0502020204030204" pitchFamily="34" charset="0"/>
                        </a:rPr>
                        <a:t> $                                                     11.688,76 </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0" i="0" u="none" strike="noStrike">
                          <a:solidFill>
                            <a:srgbClr val="203864"/>
                          </a:solidFill>
                          <a:effectLst/>
                          <a:latin typeface="Calibri" panose="020F0502020204030204" pitchFamily="34" charset="0"/>
                        </a:rPr>
                        <a:t> $                                                                               41,24 </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0" i="0" u="none" strike="noStrike">
                          <a:solidFill>
                            <a:srgbClr val="203864"/>
                          </a:solidFill>
                          <a:effectLst/>
                          <a:latin typeface="Calibri" panose="020F0502020204030204" pitchFamily="34" charset="0"/>
                        </a:rPr>
                        <a:t> $     11.730,00 </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2860373875"/>
                  </a:ext>
                </a:extLst>
              </a:tr>
              <a:tr h="214670">
                <a:tc>
                  <a:txBody>
                    <a:bodyPr/>
                    <a:lstStyle/>
                    <a:p>
                      <a:pPr algn="ctr" rtl="0" fontAlgn="ctr"/>
                      <a:r>
                        <a:rPr lang="es-CO" sz="1200" b="1" i="0" u="none" strike="noStrike">
                          <a:solidFill>
                            <a:srgbClr val="203864"/>
                          </a:solidFill>
                          <a:effectLst/>
                          <a:latin typeface="Calibri" panose="020F0502020204030204" pitchFamily="34" charset="0"/>
                        </a:rPr>
                        <a:t>TOTAL GIRADO</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r" rtl="0" fontAlgn="ctr"/>
                      <a:r>
                        <a:rPr lang="es-CO" sz="1200" b="1" i="0" u="none" strike="noStrike">
                          <a:solidFill>
                            <a:srgbClr val="203864"/>
                          </a:solidFill>
                          <a:effectLst/>
                          <a:latin typeface="Calibri" panose="020F0502020204030204" pitchFamily="34" charset="0"/>
                        </a:rPr>
                        <a:t>82.880,57</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r" rtl="0" fontAlgn="ctr"/>
                      <a:r>
                        <a:rPr lang="es-CO" sz="1200" b="1" i="0" u="none" strike="noStrike">
                          <a:solidFill>
                            <a:srgbClr val="203864"/>
                          </a:solidFill>
                          <a:effectLst/>
                          <a:latin typeface="Calibri" panose="020F0502020204030204" pitchFamily="34" charset="0"/>
                        </a:rPr>
                        <a:t>305,59</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r" rtl="0" fontAlgn="ctr"/>
                      <a:r>
                        <a:rPr lang="es-CO" sz="1200" b="1" i="0" u="none" strike="noStrike" dirty="0">
                          <a:solidFill>
                            <a:srgbClr val="203864"/>
                          </a:solidFill>
                          <a:effectLst/>
                          <a:latin typeface="Calibri" panose="020F0502020204030204" pitchFamily="34" charset="0"/>
                        </a:rPr>
                        <a:t>83.186,16</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extLst>
                  <a:ext uri="{0D108BD9-81ED-4DB2-BD59-A6C34878D82A}">
                    <a16:rowId xmlns:a16="http://schemas.microsoft.com/office/drawing/2014/main" val="997627000"/>
                  </a:ext>
                </a:extLst>
              </a:tr>
            </a:tbl>
          </a:graphicData>
        </a:graphic>
      </p:graphicFrame>
    </p:spTree>
    <p:extLst>
      <p:ext uri="{BB962C8B-B14F-4D97-AF65-F5344CB8AC3E}">
        <p14:creationId xmlns:p14="http://schemas.microsoft.com/office/powerpoint/2010/main" val="373910799"/>
      </p:ext>
    </p:extLst>
  </p:cSld>
  <p:clrMapOvr>
    <a:masterClrMapping/>
  </p:clrMapOvr>
  <p:transition spd="slow"/>
</p:sld>
</file>

<file path=ppt/slides/slide1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Conector recto 12">
            <a:extLst>
              <a:ext uri="{FF2B5EF4-FFF2-40B4-BE49-F238E27FC236}">
                <a16:creationId xmlns:a16="http://schemas.microsoft.com/office/drawing/2014/main" id="{D4FC624B-0BDE-4D0B-9CD0-1AC61A561E59}"/>
              </a:ext>
            </a:extLst>
          </p:cNvPr>
          <p:cNvCxnSpPr>
            <a:cxnSpLocks/>
          </p:cNvCxnSpPr>
          <p:nvPr/>
        </p:nvCxnSpPr>
        <p:spPr>
          <a:xfrm>
            <a:off x="88900" y="1252538"/>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12" name="Título 1">
            <a:extLst>
              <a:ext uri="{FF2B5EF4-FFF2-40B4-BE49-F238E27FC236}">
                <a16:creationId xmlns:a16="http://schemas.microsoft.com/office/drawing/2014/main" id="{3D20792C-C329-4191-97BB-92A891F3B70C}"/>
              </a:ext>
            </a:extLst>
          </p:cNvPr>
          <p:cNvSpPr txBox="1">
            <a:spLocks/>
          </p:cNvSpPr>
          <p:nvPr/>
        </p:nvSpPr>
        <p:spPr>
          <a:xfrm>
            <a:off x="80963" y="160338"/>
            <a:ext cx="2490787" cy="2608262"/>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fontAlgn="auto">
              <a:spcBef>
                <a:spcPts val="0"/>
              </a:spcBef>
              <a:spcAft>
                <a:spcPts val="0"/>
              </a:spcAft>
              <a:defRPr/>
            </a:pPr>
            <a:endParaRPr lang="es-ES" sz="2400" b="1" cap="small" dirty="0">
              <a:solidFill>
                <a:srgbClr val="FFC000"/>
              </a:solidFill>
              <a:effectLst>
                <a:outerShdw blurRad="38100" dist="38100" dir="2700000" algn="tl">
                  <a:srgbClr val="000000">
                    <a:alpha val="43137"/>
                  </a:srgbClr>
                </a:outerShdw>
              </a:effectLst>
              <a:latin typeface="Candara" panose="020E0502030303020204" pitchFamily="34" charset="0"/>
            </a:endParaRPr>
          </a:p>
        </p:txBody>
      </p:sp>
      <p:sp>
        <p:nvSpPr>
          <p:cNvPr id="14" name="CuadroTexto 13">
            <a:extLst>
              <a:ext uri="{FF2B5EF4-FFF2-40B4-BE49-F238E27FC236}">
                <a16:creationId xmlns:a16="http://schemas.microsoft.com/office/drawing/2014/main" id="{457216C5-7D43-4683-AD19-ECFA38797C4E}"/>
              </a:ext>
            </a:extLst>
          </p:cNvPr>
          <p:cNvSpPr txBox="1"/>
          <p:nvPr/>
        </p:nvSpPr>
        <p:spPr>
          <a:xfrm>
            <a:off x="1508125" y="219075"/>
            <a:ext cx="10134600" cy="861774"/>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ES" sz="1600" b="0" dirty="0">
                <a:solidFill>
                  <a:schemeClr val="accent1">
                    <a:lumMod val="50000"/>
                  </a:schemeClr>
                </a:solidFill>
              </a:rPr>
              <a:t>Traslados Incentivo al Aprovechamiento y Tratamiento de Residuos Sólidos (IAT) de noviembre de 2024 </a:t>
            </a:r>
          </a:p>
        </p:txBody>
      </p:sp>
      <p:pic>
        <p:nvPicPr>
          <p:cNvPr id="138245" name="Imagen 15">
            <a:extLst>
              <a:ext uri="{FF2B5EF4-FFF2-40B4-BE49-F238E27FC236}">
                <a16:creationId xmlns:a16="http://schemas.microsoft.com/office/drawing/2014/main" id="{ED8F0471-6770-4147-AB74-ED11A46A9275}"/>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69925" y="187325"/>
            <a:ext cx="931863"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 name="CuadroTexto 4">
            <a:extLst>
              <a:ext uri="{FF2B5EF4-FFF2-40B4-BE49-F238E27FC236}">
                <a16:creationId xmlns:a16="http://schemas.microsoft.com/office/drawing/2014/main" id="{43CA8789-2ABD-44F1-8A7D-6F64856D3199}"/>
              </a:ext>
            </a:extLst>
          </p:cNvPr>
          <p:cNvSpPr txBox="1">
            <a:spLocks noChangeArrowheads="1"/>
          </p:cNvSpPr>
          <p:nvPr/>
        </p:nvSpPr>
        <p:spPr bwMode="auto">
          <a:xfrm>
            <a:off x="49213" y="6465888"/>
            <a:ext cx="2746375" cy="261937"/>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fontAlgn="auto" hangingPunct="1">
              <a:spcBef>
                <a:spcPts val="0"/>
              </a:spcBef>
              <a:spcAft>
                <a:spcPts val="0"/>
              </a:spcAft>
              <a:defRPr/>
            </a:pPr>
            <a:r>
              <a:rPr lang="es-CO" altLang="es-CO" sz="1100" b="1" dirty="0">
                <a:solidFill>
                  <a:schemeClr val="accent1">
                    <a:lumMod val="50000"/>
                  </a:schemeClr>
                </a:solidFill>
              </a:rPr>
              <a:t>Fuente de datos – Fiduciaria Credicorp. </a:t>
            </a:r>
          </a:p>
        </p:txBody>
      </p:sp>
      <p:sp>
        <p:nvSpPr>
          <p:cNvPr id="11" name="CuadroTexto 10">
            <a:extLst>
              <a:ext uri="{FF2B5EF4-FFF2-40B4-BE49-F238E27FC236}">
                <a16:creationId xmlns:a16="http://schemas.microsoft.com/office/drawing/2014/main" id="{6560D3D1-B6BC-44D8-B96D-D6F080CCBAA1}"/>
              </a:ext>
            </a:extLst>
          </p:cNvPr>
          <p:cNvSpPr txBox="1"/>
          <p:nvPr/>
        </p:nvSpPr>
        <p:spPr>
          <a:xfrm>
            <a:off x="8892858" y="1537449"/>
            <a:ext cx="1833562" cy="261938"/>
          </a:xfrm>
          <a:prstGeom prst="rect">
            <a:avLst/>
          </a:prstGeom>
          <a:noFill/>
        </p:spPr>
        <p:txBody>
          <a:bodyPr wrap="none">
            <a:spAutoFit/>
          </a:bodyPr>
          <a:lstStyle/>
          <a:p>
            <a:pPr eaLnBrk="1" fontAlgn="auto" hangingPunct="1">
              <a:spcBef>
                <a:spcPts val="0"/>
              </a:spcBef>
              <a:spcAft>
                <a:spcPts val="0"/>
              </a:spcAft>
              <a:defRPr/>
            </a:pPr>
            <a:r>
              <a:rPr lang="es-ES" sz="1100" i="1" dirty="0">
                <a:solidFill>
                  <a:schemeClr val="accent1">
                    <a:lumMod val="50000"/>
                  </a:schemeClr>
                </a:solidFill>
                <a:latin typeface="+mn-lt"/>
              </a:rPr>
              <a:t>* Cifras en millones de pesos</a:t>
            </a:r>
            <a:endParaRPr lang="es-CO" sz="1100" i="1" dirty="0">
              <a:solidFill>
                <a:schemeClr val="accent1">
                  <a:lumMod val="50000"/>
                </a:schemeClr>
              </a:solidFill>
              <a:latin typeface="+mn-lt"/>
            </a:endParaRPr>
          </a:p>
        </p:txBody>
      </p:sp>
      <p:graphicFrame>
        <p:nvGraphicFramePr>
          <p:cNvPr id="2" name="Tabla 1">
            <a:extLst>
              <a:ext uri="{FF2B5EF4-FFF2-40B4-BE49-F238E27FC236}">
                <a16:creationId xmlns:a16="http://schemas.microsoft.com/office/drawing/2014/main" id="{CED7109C-988C-30EF-2290-72093C58429A}"/>
              </a:ext>
            </a:extLst>
          </p:cNvPr>
          <p:cNvGraphicFramePr>
            <a:graphicFrameLocks noGrp="1"/>
          </p:cNvGraphicFramePr>
          <p:nvPr/>
        </p:nvGraphicFramePr>
        <p:xfrm>
          <a:off x="1320800" y="1986756"/>
          <a:ext cx="9550400" cy="4029075"/>
        </p:xfrm>
        <a:graphic>
          <a:graphicData uri="http://schemas.openxmlformats.org/drawingml/2006/table">
            <a:tbl>
              <a:tblPr/>
              <a:tblGrid>
                <a:gridCol w="2679700">
                  <a:extLst>
                    <a:ext uri="{9D8B030D-6E8A-4147-A177-3AD203B41FA5}">
                      <a16:colId xmlns:a16="http://schemas.microsoft.com/office/drawing/2014/main" val="3834504915"/>
                    </a:ext>
                  </a:extLst>
                </a:gridCol>
                <a:gridCol w="2679700">
                  <a:extLst>
                    <a:ext uri="{9D8B030D-6E8A-4147-A177-3AD203B41FA5}">
                      <a16:colId xmlns:a16="http://schemas.microsoft.com/office/drawing/2014/main" val="2592372972"/>
                    </a:ext>
                  </a:extLst>
                </a:gridCol>
                <a:gridCol w="1651000">
                  <a:extLst>
                    <a:ext uri="{9D8B030D-6E8A-4147-A177-3AD203B41FA5}">
                      <a16:colId xmlns:a16="http://schemas.microsoft.com/office/drawing/2014/main" val="646123384"/>
                    </a:ext>
                  </a:extLst>
                </a:gridCol>
                <a:gridCol w="1219200">
                  <a:extLst>
                    <a:ext uri="{9D8B030D-6E8A-4147-A177-3AD203B41FA5}">
                      <a16:colId xmlns:a16="http://schemas.microsoft.com/office/drawing/2014/main" val="2371642283"/>
                    </a:ext>
                  </a:extLst>
                </a:gridCol>
                <a:gridCol w="1320800">
                  <a:extLst>
                    <a:ext uri="{9D8B030D-6E8A-4147-A177-3AD203B41FA5}">
                      <a16:colId xmlns:a16="http://schemas.microsoft.com/office/drawing/2014/main" val="619430818"/>
                    </a:ext>
                  </a:extLst>
                </a:gridCol>
              </a:tblGrid>
              <a:tr h="409575">
                <a:tc>
                  <a:txBody>
                    <a:bodyPr/>
                    <a:lstStyle/>
                    <a:p>
                      <a:pPr algn="ctr" rtl="0" fontAlgn="ctr"/>
                      <a:r>
                        <a:rPr lang="es-CO" sz="1200" b="1" i="0" u="none" strike="noStrike">
                          <a:solidFill>
                            <a:srgbClr val="203864"/>
                          </a:solidFill>
                          <a:effectLst/>
                          <a:latin typeface="Calibri" panose="020F0502020204030204" pitchFamily="34" charset="0"/>
                        </a:rPr>
                        <a:t>FIDEICOMITENTE</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200" b="1" i="0" u="none" strike="noStrike">
                          <a:solidFill>
                            <a:srgbClr val="203864"/>
                          </a:solidFill>
                          <a:effectLst/>
                          <a:latin typeface="Calibri" panose="020F0502020204030204" pitchFamily="34" charset="0"/>
                        </a:rPr>
                        <a:t>DESCRIPCIÓN</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200" b="1" i="0" u="none" strike="noStrike">
                          <a:solidFill>
                            <a:srgbClr val="203864"/>
                          </a:solidFill>
                          <a:effectLst/>
                          <a:latin typeface="Calibri" panose="020F0502020204030204" pitchFamily="34" charset="0"/>
                        </a:rPr>
                        <a:t> MONTO </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200" b="1" i="0" u="none" strike="noStrike">
                          <a:solidFill>
                            <a:srgbClr val="203864"/>
                          </a:solidFill>
                          <a:effectLst/>
                          <a:latin typeface="Calibri" panose="020F0502020204030204" pitchFamily="34" charset="0"/>
                        </a:rPr>
                        <a:t>FECHA TRASLADO</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200" b="1" i="0" u="none" strike="noStrike">
                          <a:solidFill>
                            <a:srgbClr val="203864"/>
                          </a:solidFill>
                          <a:effectLst/>
                          <a:latin typeface="Calibri" panose="020F0502020204030204" pitchFamily="34" charset="0"/>
                        </a:rPr>
                        <a:t>VALOR GIRADO</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extLst>
                  <a:ext uri="{0D108BD9-81ED-4DB2-BD59-A6C34878D82A}">
                    <a16:rowId xmlns:a16="http://schemas.microsoft.com/office/drawing/2014/main" val="2089782027"/>
                  </a:ext>
                </a:extLst>
              </a:tr>
              <a:tr h="361950">
                <a:tc>
                  <a:txBody>
                    <a:bodyPr/>
                    <a:lstStyle/>
                    <a:p>
                      <a:pPr algn="l" rtl="0" fontAlgn="ctr"/>
                      <a:r>
                        <a:rPr lang="es-CO" sz="1200" b="0" i="0" u="none" strike="noStrike">
                          <a:solidFill>
                            <a:srgbClr val="203864"/>
                          </a:solidFill>
                          <a:effectLst/>
                          <a:latin typeface="Calibri" panose="020F0502020204030204" pitchFamily="34" charset="0"/>
                        </a:rPr>
                        <a:t> PROMOAMBIENTAL DISTRITO</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rtl="0" fontAlgn="ctr"/>
                      <a:r>
                        <a:rPr lang="es-CO" sz="1200" b="0" i="0" u="none" strike="noStrike">
                          <a:solidFill>
                            <a:srgbClr val="203864"/>
                          </a:solidFill>
                          <a:effectLst/>
                          <a:latin typeface="Calibri" panose="020F0502020204030204" pitchFamily="34" charset="0"/>
                        </a:rPr>
                        <a:t>RECURSOS RECAUDADOS OCT 2024</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rtl="0" fontAlgn="ctr"/>
                      <a:r>
                        <a:rPr lang="es-CO" sz="1200" b="0" i="0" u="none" strike="noStrike">
                          <a:solidFill>
                            <a:srgbClr val="203864"/>
                          </a:solidFill>
                          <a:effectLst/>
                          <a:latin typeface="Calibri" panose="020F0502020204030204" pitchFamily="34" charset="0"/>
                        </a:rPr>
                        <a:t> $  408,58 </a:t>
                      </a:r>
                    </a:p>
                  </a:txBody>
                  <a:tcPr marL="942975"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0" i="0" u="none" strike="noStrike">
                          <a:solidFill>
                            <a:srgbClr val="203864"/>
                          </a:solidFill>
                          <a:effectLst/>
                          <a:latin typeface="Calibri" panose="020F0502020204030204" pitchFamily="34" charset="0"/>
                        </a:rPr>
                        <a:t>15-nov-24</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rowSpan="10">
                  <a:txBody>
                    <a:bodyPr/>
                    <a:lstStyle/>
                    <a:p>
                      <a:pPr algn="ctr" rtl="0" fontAlgn="ctr"/>
                      <a:r>
                        <a:rPr lang="es-CO" sz="1200" b="0" i="0" u="none" strike="noStrike">
                          <a:solidFill>
                            <a:srgbClr val="203864"/>
                          </a:solidFill>
                          <a:effectLst/>
                          <a:latin typeface="Calibri" panose="020F0502020204030204" pitchFamily="34" charset="0"/>
                        </a:rPr>
                        <a:t>$ 1.801</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616878474"/>
                  </a:ext>
                </a:extLst>
              </a:tr>
              <a:tr h="361950">
                <a:tc>
                  <a:txBody>
                    <a:bodyPr/>
                    <a:lstStyle/>
                    <a:p>
                      <a:pPr algn="l" rtl="0" fontAlgn="ctr"/>
                      <a:r>
                        <a:rPr lang="es-CO" sz="1200" b="0" i="0" u="none" strike="noStrike">
                          <a:solidFill>
                            <a:srgbClr val="203864"/>
                          </a:solidFill>
                          <a:effectLst/>
                          <a:latin typeface="Calibri" panose="020F0502020204030204" pitchFamily="34" charset="0"/>
                        </a:rPr>
                        <a:t> PROMOAMBIENTAL DISTRITO</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rtl="0" fontAlgn="ctr"/>
                      <a:r>
                        <a:rPr lang="es-CO" sz="1200" b="0" i="0" u="none" strike="noStrike">
                          <a:solidFill>
                            <a:srgbClr val="203864"/>
                          </a:solidFill>
                          <a:effectLst/>
                          <a:latin typeface="Calibri" panose="020F0502020204030204" pitchFamily="34" charset="0"/>
                        </a:rPr>
                        <a:t>RENDIMIENTOS OCT 2024</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rtl="0" fontAlgn="ctr"/>
                      <a:r>
                        <a:rPr lang="es-CO" sz="1200" b="0" i="0" u="none" strike="noStrike">
                          <a:solidFill>
                            <a:srgbClr val="203864"/>
                          </a:solidFill>
                          <a:effectLst/>
                          <a:latin typeface="Calibri" panose="020F0502020204030204" pitchFamily="34" charset="0"/>
                        </a:rPr>
                        <a:t> $      1,11 </a:t>
                      </a:r>
                    </a:p>
                  </a:txBody>
                  <a:tcPr marL="942975"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0" i="0" u="none" strike="noStrike">
                          <a:solidFill>
                            <a:srgbClr val="203864"/>
                          </a:solidFill>
                          <a:effectLst/>
                          <a:latin typeface="Calibri" panose="020F0502020204030204" pitchFamily="34" charset="0"/>
                        </a:rPr>
                        <a:t>15-nov-24</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vMerge="1">
                  <a:txBody>
                    <a:bodyPr/>
                    <a:lstStyle/>
                    <a:p>
                      <a:endParaRPr lang="es-CO"/>
                    </a:p>
                  </a:txBody>
                  <a:tcPr/>
                </a:tc>
                <a:extLst>
                  <a:ext uri="{0D108BD9-81ED-4DB2-BD59-A6C34878D82A}">
                    <a16:rowId xmlns:a16="http://schemas.microsoft.com/office/drawing/2014/main" val="2327191814"/>
                  </a:ext>
                </a:extLst>
              </a:tr>
              <a:tr h="361950">
                <a:tc>
                  <a:txBody>
                    <a:bodyPr/>
                    <a:lstStyle/>
                    <a:p>
                      <a:pPr algn="l" rtl="0" fontAlgn="ctr"/>
                      <a:r>
                        <a:rPr lang="es-CO" sz="1200" b="0" i="0" u="none" strike="noStrike">
                          <a:solidFill>
                            <a:srgbClr val="203864"/>
                          </a:solidFill>
                          <a:effectLst/>
                          <a:latin typeface="Calibri" panose="020F0502020204030204" pitchFamily="34" charset="0"/>
                        </a:rPr>
                        <a:t> LIMPIEZA METROPOLITANA</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rtl="0" fontAlgn="ctr"/>
                      <a:r>
                        <a:rPr lang="es-CO" sz="1200" b="0" i="0" u="none" strike="noStrike">
                          <a:solidFill>
                            <a:srgbClr val="203864"/>
                          </a:solidFill>
                          <a:effectLst/>
                          <a:latin typeface="Calibri" panose="020F0502020204030204" pitchFamily="34" charset="0"/>
                        </a:rPr>
                        <a:t>RECURSOS RECAUDADOS OCT 2024</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rtl="0" fontAlgn="ctr"/>
                      <a:r>
                        <a:rPr lang="es-CO" sz="1200" b="0" i="0" u="none" strike="noStrike">
                          <a:solidFill>
                            <a:srgbClr val="203864"/>
                          </a:solidFill>
                          <a:effectLst/>
                          <a:latin typeface="Calibri" panose="020F0502020204030204" pitchFamily="34" charset="0"/>
                        </a:rPr>
                        <a:t> $  524,38 </a:t>
                      </a:r>
                    </a:p>
                  </a:txBody>
                  <a:tcPr marL="942975"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0" i="0" u="none" strike="noStrike">
                          <a:solidFill>
                            <a:srgbClr val="203864"/>
                          </a:solidFill>
                          <a:effectLst/>
                          <a:latin typeface="Calibri" panose="020F0502020204030204" pitchFamily="34" charset="0"/>
                        </a:rPr>
                        <a:t>15-nov-24</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vMerge="1">
                  <a:txBody>
                    <a:bodyPr/>
                    <a:lstStyle/>
                    <a:p>
                      <a:endParaRPr lang="es-CO"/>
                    </a:p>
                  </a:txBody>
                  <a:tcPr/>
                </a:tc>
                <a:extLst>
                  <a:ext uri="{0D108BD9-81ED-4DB2-BD59-A6C34878D82A}">
                    <a16:rowId xmlns:a16="http://schemas.microsoft.com/office/drawing/2014/main" val="1704545848"/>
                  </a:ext>
                </a:extLst>
              </a:tr>
              <a:tr h="361950">
                <a:tc>
                  <a:txBody>
                    <a:bodyPr/>
                    <a:lstStyle/>
                    <a:p>
                      <a:pPr algn="l" rtl="0" fontAlgn="ctr"/>
                      <a:r>
                        <a:rPr lang="es-CO" sz="1200" b="0" i="0" u="none" strike="noStrike">
                          <a:solidFill>
                            <a:srgbClr val="203864"/>
                          </a:solidFill>
                          <a:effectLst/>
                          <a:latin typeface="Calibri" panose="020F0502020204030204" pitchFamily="34" charset="0"/>
                        </a:rPr>
                        <a:t> LIMPIEZA METROPOLITANA</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rtl="0" fontAlgn="ctr"/>
                      <a:r>
                        <a:rPr lang="es-CO" sz="1200" b="0" i="0" u="none" strike="noStrike">
                          <a:solidFill>
                            <a:srgbClr val="203864"/>
                          </a:solidFill>
                          <a:effectLst/>
                          <a:latin typeface="Calibri" panose="020F0502020204030204" pitchFamily="34" charset="0"/>
                        </a:rPr>
                        <a:t>RENDIMIENTOS OCT 2024</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rtl="0" fontAlgn="ctr"/>
                      <a:r>
                        <a:rPr lang="es-CO" sz="1200" b="0" i="0" u="none" strike="noStrike">
                          <a:solidFill>
                            <a:srgbClr val="203864"/>
                          </a:solidFill>
                          <a:effectLst/>
                          <a:latin typeface="Calibri" panose="020F0502020204030204" pitchFamily="34" charset="0"/>
                        </a:rPr>
                        <a:t> $      1,38 </a:t>
                      </a:r>
                    </a:p>
                  </a:txBody>
                  <a:tcPr marL="942975"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0" i="0" u="none" strike="noStrike">
                          <a:solidFill>
                            <a:srgbClr val="203864"/>
                          </a:solidFill>
                          <a:effectLst/>
                          <a:latin typeface="Calibri" panose="020F0502020204030204" pitchFamily="34" charset="0"/>
                        </a:rPr>
                        <a:t>15-nov-24</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vMerge="1">
                  <a:txBody>
                    <a:bodyPr/>
                    <a:lstStyle/>
                    <a:p>
                      <a:endParaRPr lang="es-CO"/>
                    </a:p>
                  </a:txBody>
                  <a:tcPr/>
                </a:tc>
                <a:extLst>
                  <a:ext uri="{0D108BD9-81ED-4DB2-BD59-A6C34878D82A}">
                    <a16:rowId xmlns:a16="http://schemas.microsoft.com/office/drawing/2014/main" val="848741392"/>
                  </a:ext>
                </a:extLst>
              </a:tr>
              <a:tr h="361950">
                <a:tc>
                  <a:txBody>
                    <a:bodyPr/>
                    <a:lstStyle/>
                    <a:p>
                      <a:pPr algn="l" rtl="0" fontAlgn="ctr"/>
                      <a:r>
                        <a:rPr lang="es-CO" sz="1200" b="0" i="0" u="none" strike="noStrike">
                          <a:solidFill>
                            <a:srgbClr val="203864"/>
                          </a:solidFill>
                          <a:effectLst/>
                          <a:latin typeface="Calibri" panose="020F0502020204030204" pitchFamily="34" charset="0"/>
                        </a:rPr>
                        <a:t> CIUDAD LIMPIA</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rtl="0" fontAlgn="ctr"/>
                      <a:r>
                        <a:rPr lang="es-CO" sz="1200" b="0" i="0" u="none" strike="noStrike">
                          <a:solidFill>
                            <a:srgbClr val="203864"/>
                          </a:solidFill>
                          <a:effectLst/>
                          <a:latin typeface="Calibri" panose="020F0502020204030204" pitchFamily="34" charset="0"/>
                        </a:rPr>
                        <a:t>RECURSOS RECAUDADOS OCT 2024</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rtl="0" fontAlgn="ctr"/>
                      <a:r>
                        <a:rPr lang="es-CO" sz="1200" b="0" i="0" u="none" strike="noStrike">
                          <a:solidFill>
                            <a:srgbClr val="203864"/>
                          </a:solidFill>
                          <a:effectLst/>
                          <a:latin typeface="Calibri" panose="020F0502020204030204" pitchFamily="34" charset="0"/>
                        </a:rPr>
                        <a:t> $  348,74 </a:t>
                      </a:r>
                    </a:p>
                  </a:txBody>
                  <a:tcPr marL="942975"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0" i="0" u="none" strike="noStrike">
                          <a:solidFill>
                            <a:srgbClr val="203864"/>
                          </a:solidFill>
                          <a:effectLst/>
                          <a:latin typeface="Calibri" panose="020F0502020204030204" pitchFamily="34" charset="0"/>
                        </a:rPr>
                        <a:t>15-nov-24</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vMerge="1">
                  <a:txBody>
                    <a:bodyPr/>
                    <a:lstStyle/>
                    <a:p>
                      <a:endParaRPr lang="es-CO"/>
                    </a:p>
                  </a:txBody>
                  <a:tcPr/>
                </a:tc>
                <a:extLst>
                  <a:ext uri="{0D108BD9-81ED-4DB2-BD59-A6C34878D82A}">
                    <a16:rowId xmlns:a16="http://schemas.microsoft.com/office/drawing/2014/main" val="816297133"/>
                  </a:ext>
                </a:extLst>
              </a:tr>
              <a:tr h="361950">
                <a:tc>
                  <a:txBody>
                    <a:bodyPr/>
                    <a:lstStyle/>
                    <a:p>
                      <a:pPr algn="l" rtl="0" fontAlgn="ctr"/>
                      <a:r>
                        <a:rPr lang="es-CO" sz="1200" b="0" i="0" u="none" strike="noStrike">
                          <a:solidFill>
                            <a:srgbClr val="203864"/>
                          </a:solidFill>
                          <a:effectLst/>
                          <a:latin typeface="Calibri" panose="020F0502020204030204" pitchFamily="34" charset="0"/>
                        </a:rPr>
                        <a:t> CIUDAD LIMPIA</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rtl="0" fontAlgn="ctr"/>
                      <a:r>
                        <a:rPr lang="es-CO" sz="1200" b="0" i="0" u="none" strike="noStrike">
                          <a:solidFill>
                            <a:srgbClr val="203864"/>
                          </a:solidFill>
                          <a:effectLst/>
                          <a:latin typeface="Calibri" panose="020F0502020204030204" pitchFamily="34" charset="0"/>
                        </a:rPr>
                        <a:t>RENDIMIENTOS OCT 2024</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rtl="0" fontAlgn="ctr"/>
                      <a:r>
                        <a:rPr lang="es-CO" sz="1200" b="0" i="0" u="none" strike="noStrike">
                          <a:solidFill>
                            <a:srgbClr val="203864"/>
                          </a:solidFill>
                          <a:effectLst/>
                          <a:latin typeface="Calibri" panose="020F0502020204030204" pitchFamily="34" charset="0"/>
                        </a:rPr>
                        <a:t> $      1,00 </a:t>
                      </a:r>
                    </a:p>
                  </a:txBody>
                  <a:tcPr marL="942975"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0" i="0" u="none" strike="noStrike">
                          <a:solidFill>
                            <a:srgbClr val="203864"/>
                          </a:solidFill>
                          <a:effectLst/>
                          <a:latin typeface="Calibri" panose="020F0502020204030204" pitchFamily="34" charset="0"/>
                        </a:rPr>
                        <a:t>15-nov-24</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vMerge="1">
                  <a:txBody>
                    <a:bodyPr/>
                    <a:lstStyle/>
                    <a:p>
                      <a:endParaRPr lang="es-CO"/>
                    </a:p>
                  </a:txBody>
                  <a:tcPr/>
                </a:tc>
                <a:extLst>
                  <a:ext uri="{0D108BD9-81ED-4DB2-BD59-A6C34878D82A}">
                    <a16:rowId xmlns:a16="http://schemas.microsoft.com/office/drawing/2014/main" val="1314711602"/>
                  </a:ext>
                </a:extLst>
              </a:tr>
              <a:tr h="361950">
                <a:tc>
                  <a:txBody>
                    <a:bodyPr/>
                    <a:lstStyle/>
                    <a:p>
                      <a:pPr algn="l" rtl="0" fontAlgn="ctr"/>
                      <a:r>
                        <a:rPr lang="es-CO" sz="1200" b="0" i="0" u="none" strike="noStrike">
                          <a:solidFill>
                            <a:srgbClr val="203864"/>
                          </a:solidFill>
                          <a:effectLst/>
                          <a:latin typeface="Calibri" panose="020F0502020204030204" pitchFamily="34" charset="0"/>
                        </a:rPr>
                        <a:t> BOGOTA LIMPIA</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rtl="0" fontAlgn="ctr"/>
                      <a:r>
                        <a:rPr lang="es-CO" sz="1200" b="0" i="0" u="none" strike="noStrike">
                          <a:solidFill>
                            <a:srgbClr val="203864"/>
                          </a:solidFill>
                          <a:effectLst/>
                          <a:latin typeface="Calibri" panose="020F0502020204030204" pitchFamily="34" charset="0"/>
                        </a:rPr>
                        <a:t>RECURSOS RECAUDADOS OCT 2024</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rtl="0" fontAlgn="ctr"/>
                      <a:r>
                        <a:rPr lang="es-CO" sz="1200" b="0" i="0" u="none" strike="noStrike">
                          <a:solidFill>
                            <a:srgbClr val="203864"/>
                          </a:solidFill>
                          <a:effectLst/>
                          <a:latin typeface="Calibri" panose="020F0502020204030204" pitchFamily="34" charset="0"/>
                        </a:rPr>
                        <a:t> $  259,82 </a:t>
                      </a:r>
                    </a:p>
                  </a:txBody>
                  <a:tcPr marL="942975"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0" i="0" u="none" strike="noStrike">
                          <a:solidFill>
                            <a:srgbClr val="203864"/>
                          </a:solidFill>
                          <a:effectLst/>
                          <a:latin typeface="Calibri" panose="020F0502020204030204" pitchFamily="34" charset="0"/>
                        </a:rPr>
                        <a:t>15-nov-24</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vMerge="1">
                  <a:txBody>
                    <a:bodyPr/>
                    <a:lstStyle/>
                    <a:p>
                      <a:endParaRPr lang="es-CO"/>
                    </a:p>
                  </a:txBody>
                  <a:tcPr/>
                </a:tc>
                <a:extLst>
                  <a:ext uri="{0D108BD9-81ED-4DB2-BD59-A6C34878D82A}">
                    <a16:rowId xmlns:a16="http://schemas.microsoft.com/office/drawing/2014/main" val="3224781734"/>
                  </a:ext>
                </a:extLst>
              </a:tr>
              <a:tr h="361950">
                <a:tc>
                  <a:txBody>
                    <a:bodyPr/>
                    <a:lstStyle/>
                    <a:p>
                      <a:pPr algn="l" rtl="0" fontAlgn="ctr"/>
                      <a:r>
                        <a:rPr lang="es-CO" sz="1200" b="0" i="0" u="none" strike="noStrike">
                          <a:solidFill>
                            <a:srgbClr val="203864"/>
                          </a:solidFill>
                          <a:effectLst/>
                          <a:latin typeface="Calibri" panose="020F0502020204030204" pitchFamily="34" charset="0"/>
                        </a:rPr>
                        <a:t> BOGOTA LIMPIA</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rtl="0" fontAlgn="ctr"/>
                      <a:r>
                        <a:rPr lang="es-CO" sz="1200" b="0" i="0" u="none" strike="noStrike">
                          <a:solidFill>
                            <a:srgbClr val="203864"/>
                          </a:solidFill>
                          <a:effectLst/>
                          <a:latin typeface="Calibri" panose="020F0502020204030204" pitchFamily="34" charset="0"/>
                        </a:rPr>
                        <a:t>RENDIMIENTOS OCT 2024</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rtl="0" fontAlgn="ctr"/>
                      <a:r>
                        <a:rPr lang="es-CO" sz="1200" b="0" i="0" u="none" strike="noStrike">
                          <a:solidFill>
                            <a:srgbClr val="203864"/>
                          </a:solidFill>
                          <a:effectLst/>
                          <a:latin typeface="Calibri" panose="020F0502020204030204" pitchFamily="34" charset="0"/>
                        </a:rPr>
                        <a:t> $      0,63 </a:t>
                      </a:r>
                    </a:p>
                  </a:txBody>
                  <a:tcPr marL="942975"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0" i="0" u="none" strike="noStrike">
                          <a:solidFill>
                            <a:srgbClr val="203864"/>
                          </a:solidFill>
                          <a:effectLst/>
                          <a:latin typeface="Calibri" panose="020F0502020204030204" pitchFamily="34" charset="0"/>
                        </a:rPr>
                        <a:t>15-nov-24</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vMerge="1">
                  <a:txBody>
                    <a:bodyPr/>
                    <a:lstStyle/>
                    <a:p>
                      <a:endParaRPr lang="es-CO"/>
                    </a:p>
                  </a:txBody>
                  <a:tcPr/>
                </a:tc>
                <a:extLst>
                  <a:ext uri="{0D108BD9-81ED-4DB2-BD59-A6C34878D82A}">
                    <a16:rowId xmlns:a16="http://schemas.microsoft.com/office/drawing/2014/main" val="2091943196"/>
                  </a:ext>
                </a:extLst>
              </a:tr>
              <a:tr h="361950">
                <a:tc>
                  <a:txBody>
                    <a:bodyPr/>
                    <a:lstStyle/>
                    <a:p>
                      <a:pPr algn="l" rtl="0" fontAlgn="ctr"/>
                      <a:r>
                        <a:rPr lang="es-CO" sz="1200" b="0" i="0" u="none" strike="noStrike">
                          <a:solidFill>
                            <a:srgbClr val="203864"/>
                          </a:solidFill>
                          <a:effectLst/>
                          <a:latin typeface="Calibri" panose="020F0502020204030204" pitchFamily="34" charset="0"/>
                        </a:rPr>
                        <a:t> ÁREA LIMPIA</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rtl="0" fontAlgn="ctr"/>
                      <a:r>
                        <a:rPr lang="es-CO" sz="1200" b="0" i="0" u="none" strike="noStrike">
                          <a:solidFill>
                            <a:srgbClr val="203864"/>
                          </a:solidFill>
                          <a:effectLst/>
                          <a:latin typeface="Calibri" panose="020F0502020204030204" pitchFamily="34" charset="0"/>
                        </a:rPr>
                        <a:t>RECURSOS RECAUDADOS OCT 2024</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rtl="0" fontAlgn="ctr"/>
                      <a:r>
                        <a:rPr lang="es-CO" sz="1200" b="0" i="0" u="none" strike="noStrike">
                          <a:solidFill>
                            <a:srgbClr val="203864"/>
                          </a:solidFill>
                          <a:effectLst/>
                          <a:latin typeface="Calibri" panose="020F0502020204030204" pitchFamily="34" charset="0"/>
                        </a:rPr>
                        <a:t> $  254,35 </a:t>
                      </a:r>
                    </a:p>
                  </a:txBody>
                  <a:tcPr marL="942975"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0" i="0" u="none" strike="noStrike">
                          <a:solidFill>
                            <a:srgbClr val="203864"/>
                          </a:solidFill>
                          <a:effectLst/>
                          <a:latin typeface="Calibri" panose="020F0502020204030204" pitchFamily="34" charset="0"/>
                        </a:rPr>
                        <a:t>15-nov-24</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vMerge="1">
                  <a:txBody>
                    <a:bodyPr/>
                    <a:lstStyle/>
                    <a:p>
                      <a:endParaRPr lang="es-CO"/>
                    </a:p>
                  </a:txBody>
                  <a:tcPr/>
                </a:tc>
                <a:extLst>
                  <a:ext uri="{0D108BD9-81ED-4DB2-BD59-A6C34878D82A}">
                    <a16:rowId xmlns:a16="http://schemas.microsoft.com/office/drawing/2014/main" val="2821506447"/>
                  </a:ext>
                </a:extLst>
              </a:tr>
              <a:tr h="361950">
                <a:tc>
                  <a:txBody>
                    <a:bodyPr/>
                    <a:lstStyle/>
                    <a:p>
                      <a:pPr algn="l" rtl="0" fontAlgn="ctr"/>
                      <a:r>
                        <a:rPr lang="es-CO" sz="1200" b="0" i="0" u="none" strike="noStrike">
                          <a:solidFill>
                            <a:srgbClr val="203864"/>
                          </a:solidFill>
                          <a:effectLst/>
                          <a:latin typeface="Calibri" panose="020F0502020204030204" pitchFamily="34" charset="0"/>
                        </a:rPr>
                        <a:t> ÁREA LIMPIA</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rtl="0" fontAlgn="ctr"/>
                      <a:r>
                        <a:rPr lang="es-CO" sz="1200" b="0" i="0" u="none" strike="noStrike">
                          <a:solidFill>
                            <a:srgbClr val="203864"/>
                          </a:solidFill>
                          <a:effectLst/>
                          <a:latin typeface="Calibri" panose="020F0502020204030204" pitchFamily="34" charset="0"/>
                        </a:rPr>
                        <a:t>RENDIMIENTOS OCT 2024</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rtl="0" fontAlgn="ctr"/>
                      <a:r>
                        <a:rPr lang="es-CO" sz="1200" b="0" i="0" u="none" strike="noStrike">
                          <a:solidFill>
                            <a:srgbClr val="203864"/>
                          </a:solidFill>
                          <a:effectLst/>
                          <a:latin typeface="Calibri" panose="020F0502020204030204" pitchFamily="34" charset="0"/>
                        </a:rPr>
                        <a:t> $      0,74 </a:t>
                      </a:r>
                    </a:p>
                  </a:txBody>
                  <a:tcPr marL="942975"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0" i="0" u="none" strike="noStrike" dirty="0">
                          <a:solidFill>
                            <a:srgbClr val="203864"/>
                          </a:solidFill>
                          <a:effectLst/>
                          <a:latin typeface="Calibri" panose="020F0502020204030204" pitchFamily="34" charset="0"/>
                        </a:rPr>
                        <a:t>15-nov-24</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vMerge="1">
                  <a:txBody>
                    <a:bodyPr/>
                    <a:lstStyle/>
                    <a:p>
                      <a:endParaRPr lang="es-CO"/>
                    </a:p>
                  </a:txBody>
                  <a:tcPr/>
                </a:tc>
                <a:extLst>
                  <a:ext uri="{0D108BD9-81ED-4DB2-BD59-A6C34878D82A}">
                    <a16:rowId xmlns:a16="http://schemas.microsoft.com/office/drawing/2014/main" val="2309198768"/>
                  </a:ext>
                </a:extLst>
              </a:tr>
            </a:tbl>
          </a:graphicData>
        </a:graphic>
      </p:graphicFrame>
    </p:spTree>
  </p:cSld>
  <p:clrMapOvr>
    <a:masterClrMapping/>
  </p:clrMapOvr>
  <p:transition spd="slow"/>
</p:sld>
</file>

<file path=ppt/slides/slide1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7" name="Conector recto 6">
            <a:extLst>
              <a:ext uri="{FF2B5EF4-FFF2-40B4-BE49-F238E27FC236}">
                <a16:creationId xmlns:a16="http://schemas.microsoft.com/office/drawing/2014/main" id="{BE0ABC52-091F-46BA-B0D8-C33D4AC4A682}"/>
              </a:ext>
            </a:extLst>
          </p:cNvPr>
          <p:cNvCxnSpPr>
            <a:cxnSpLocks/>
          </p:cNvCxnSpPr>
          <p:nvPr/>
        </p:nvCxnSpPr>
        <p:spPr>
          <a:xfrm>
            <a:off x="88900" y="1162302"/>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9" name="Título 1">
            <a:extLst>
              <a:ext uri="{FF2B5EF4-FFF2-40B4-BE49-F238E27FC236}">
                <a16:creationId xmlns:a16="http://schemas.microsoft.com/office/drawing/2014/main" id="{DAA16F93-0E35-4EF6-A946-EED5E34E912E}"/>
              </a:ext>
            </a:extLst>
          </p:cNvPr>
          <p:cNvSpPr txBox="1">
            <a:spLocks/>
          </p:cNvSpPr>
          <p:nvPr/>
        </p:nvSpPr>
        <p:spPr>
          <a:xfrm>
            <a:off x="0" y="187325"/>
            <a:ext cx="2490788" cy="2608263"/>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fontAlgn="auto">
              <a:spcBef>
                <a:spcPts val="0"/>
              </a:spcBef>
              <a:spcAft>
                <a:spcPts val="0"/>
              </a:spcAft>
              <a:defRPr/>
            </a:pPr>
            <a:endParaRPr lang="es-ES" sz="2400" b="1" cap="small" dirty="0">
              <a:solidFill>
                <a:srgbClr val="FFC000"/>
              </a:solidFill>
              <a:effectLst>
                <a:outerShdw blurRad="38100" dist="38100" dir="2700000" algn="tl">
                  <a:srgbClr val="000000">
                    <a:alpha val="43137"/>
                  </a:srgbClr>
                </a:outerShdw>
              </a:effectLst>
              <a:latin typeface="Candara" panose="020E0502030303020204" pitchFamily="34" charset="0"/>
            </a:endParaRPr>
          </a:p>
        </p:txBody>
      </p:sp>
      <p:sp>
        <p:nvSpPr>
          <p:cNvPr id="10" name="CuadroTexto 9">
            <a:extLst>
              <a:ext uri="{FF2B5EF4-FFF2-40B4-BE49-F238E27FC236}">
                <a16:creationId xmlns:a16="http://schemas.microsoft.com/office/drawing/2014/main" id="{954C6673-20A4-4D16-A7C4-34EBD616B0D8}"/>
              </a:ext>
            </a:extLst>
          </p:cNvPr>
          <p:cNvSpPr txBox="1"/>
          <p:nvPr/>
        </p:nvSpPr>
        <p:spPr>
          <a:xfrm>
            <a:off x="1668463" y="293688"/>
            <a:ext cx="8945562" cy="862012"/>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ES" sz="1600" b="0" dirty="0">
                <a:solidFill>
                  <a:schemeClr val="accent1">
                    <a:lumMod val="50000"/>
                  </a:schemeClr>
                </a:solidFill>
              </a:rPr>
              <a:t>Estado De Los Pagos de Las Subbolsas a 30 de noviembre 2024</a:t>
            </a:r>
          </a:p>
        </p:txBody>
      </p:sp>
      <p:pic>
        <p:nvPicPr>
          <p:cNvPr id="11" name="Imagen 15">
            <a:extLst>
              <a:ext uri="{FF2B5EF4-FFF2-40B4-BE49-F238E27FC236}">
                <a16:creationId xmlns:a16="http://schemas.microsoft.com/office/drawing/2014/main" id="{9DDA78A3-CD1C-4BEC-BB1B-2F2F4340089E}"/>
              </a:ext>
            </a:extLst>
          </p:cNvPr>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669925" y="187325"/>
            <a:ext cx="931863"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CuadroTexto 7">
            <a:extLst>
              <a:ext uri="{FF2B5EF4-FFF2-40B4-BE49-F238E27FC236}">
                <a16:creationId xmlns:a16="http://schemas.microsoft.com/office/drawing/2014/main" id="{7F233139-938B-4CAA-B36E-5E6DAEED2C1B}"/>
              </a:ext>
            </a:extLst>
          </p:cNvPr>
          <p:cNvSpPr txBox="1"/>
          <p:nvPr/>
        </p:nvSpPr>
        <p:spPr>
          <a:xfrm>
            <a:off x="669925" y="1458419"/>
            <a:ext cx="11150308" cy="1200329"/>
          </a:xfrm>
          <a:prstGeom prst="rect">
            <a:avLst/>
          </a:prstGeom>
          <a:noFill/>
        </p:spPr>
        <p:txBody>
          <a:bodyPr wrap="square" rtlCol="0">
            <a:spAutoFit/>
          </a:bodyPr>
          <a:lstStyle/>
          <a:p>
            <a:r>
              <a:rPr lang="es-MX" sz="1200" dirty="0">
                <a:solidFill>
                  <a:schemeClr val="accent1">
                    <a:lumMod val="50000"/>
                  </a:schemeClr>
                </a:solidFill>
              </a:rPr>
              <a:t>Durante el mes de noviembre de 2024 se presentaron las siguientes situaciones de incumplimiento en los tiempos de liberación y pago en las facturas relacionadas con las </a:t>
            </a:r>
            <a:r>
              <a:rPr lang="es-CO" sz="1200" b="1" i="0" u="none" strike="noStrike" dirty="0">
                <a:solidFill>
                  <a:schemeClr val="accent1">
                    <a:lumMod val="50000"/>
                  </a:schemeClr>
                </a:solidFill>
                <a:effectLst/>
                <a:latin typeface="Calibri" panose="020F0502020204030204" pitchFamily="34" charset="0"/>
              </a:rPr>
              <a:t>Subbolsas de Disposición Final, Lixiviados</a:t>
            </a:r>
            <a:r>
              <a:rPr lang="es-CO" sz="1200" b="1" dirty="0">
                <a:solidFill>
                  <a:schemeClr val="accent1">
                    <a:lumMod val="50000"/>
                  </a:schemeClr>
                </a:solidFill>
                <a:latin typeface="Calibri" panose="020F0502020204030204" pitchFamily="34" charset="0"/>
              </a:rPr>
              <a:t> e </a:t>
            </a:r>
            <a:r>
              <a:rPr lang="es-CO" sz="1200" b="1" i="0" u="none" strike="noStrike" dirty="0">
                <a:solidFill>
                  <a:schemeClr val="accent1">
                    <a:lumMod val="50000"/>
                  </a:schemeClr>
                </a:solidFill>
                <a:effectLst/>
                <a:latin typeface="Calibri" panose="020F0502020204030204" pitchFamily="34" charset="0"/>
              </a:rPr>
              <a:t>Interventoría RBL</a:t>
            </a:r>
            <a:r>
              <a:rPr lang="es-MX" sz="1200" dirty="0">
                <a:solidFill>
                  <a:schemeClr val="accent1">
                    <a:lumMod val="50000"/>
                  </a:schemeClr>
                </a:solidFill>
              </a:rPr>
              <a:t>, así: </a:t>
            </a:r>
          </a:p>
          <a:p>
            <a:endParaRPr lang="es-MX" sz="1200" dirty="0">
              <a:solidFill>
                <a:schemeClr val="accent1">
                  <a:lumMod val="50000"/>
                </a:schemeClr>
              </a:solidFill>
            </a:endParaRPr>
          </a:p>
          <a:p>
            <a:pPr marL="285750" indent="-285750">
              <a:buFont typeface="Arial" panose="020B0604020202020204" pitchFamily="34" charset="0"/>
              <a:buChar char="•"/>
            </a:pPr>
            <a:r>
              <a:rPr lang="es-MX" sz="1200" dirty="0">
                <a:solidFill>
                  <a:schemeClr val="accent1">
                    <a:lumMod val="50000"/>
                  </a:schemeClr>
                </a:solidFill>
              </a:rPr>
              <a:t>Liberación de órdenes de pago de facturas (Concesionarios)</a:t>
            </a:r>
          </a:p>
          <a:p>
            <a:endParaRPr lang="es-MX" sz="1200" dirty="0">
              <a:solidFill>
                <a:schemeClr val="accent1">
                  <a:lumMod val="50000"/>
                </a:schemeClr>
              </a:solidFill>
            </a:endParaRPr>
          </a:p>
          <a:p>
            <a:r>
              <a:rPr lang="es-MX" sz="1200" dirty="0">
                <a:solidFill>
                  <a:schemeClr val="accent1">
                    <a:lumMod val="50000"/>
                  </a:schemeClr>
                </a:solidFill>
              </a:rPr>
              <a:t>No se presentaron situaciones de incumplimiento en la actividad de cargar y liberar las órdenes de pago de las Subbolsas del esquema de aseo de los cinco Concesionarios.</a:t>
            </a:r>
          </a:p>
        </p:txBody>
      </p:sp>
      <p:graphicFrame>
        <p:nvGraphicFramePr>
          <p:cNvPr id="3" name="Tabla 2">
            <a:extLst>
              <a:ext uri="{FF2B5EF4-FFF2-40B4-BE49-F238E27FC236}">
                <a16:creationId xmlns:a16="http://schemas.microsoft.com/office/drawing/2014/main" id="{4115298C-FA5A-16B8-2D9F-FD8AF89FBCEF}"/>
              </a:ext>
            </a:extLst>
          </p:cNvPr>
          <p:cNvGraphicFramePr>
            <a:graphicFrameLocks noGrp="1"/>
          </p:cNvGraphicFramePr>
          <p:nvPr/>
        </p:nvGraphicFramePr>
        <p:xfrm>
          <a:off x="838200" y="3235280"/>
          <a:ext cx="10515601" cy="1487940"/>
        </p:xfrm>
        <a:graphic>
          <a:graphicData uri="http://schemas.openxmlformats.org/drawingml/2006/table">
            <a:tbl>
              <a:tblPr/>
              <a:tblGrid>
                <a:gridCol w="1345344">
                  <a:extLst>
                    <a:ext uri="{9D8B030D-6E8A-4147-A177-3AD203B41FA5}">
                      <a16:colId xmlns:a16="http://schemas.microsoft.com/office/drawing/2014/main" val="4200986949"/>
                    </a:ext>
                  </a:extLst>
                </a:gridCol>
                <a:gridCol w="723633">
                  <a:extLst>
                    <a:ext uri="{9D8B030D-6E8A-4147-A177-3AD203B41FA5}">
                      <a16:colId xmlns:a16="http://schemas.microsoft.com/office/drawing/2014/main" val="4004820306"/>
                    </a:ext>
                  </a:extLst>
                </a:gridCol>
                <a:gridCol w="1181744">
                  <a:extLst>
                    <a:ext uri="{9D8B030D-6E8A-4147-A177-3AD203B41FA5}">
                      <a16:colId xmlns:a16="http://schemas.microsoft.com/office/drawing/2014/main" val="1856292876"/>
                    </a:ext>
                  </a:extLst>
                </a:gridCol>
                <a:gridCol w="1182801">
                  <a:extLst>
                    <a:ext uri="{9D8B030D-6E8A-4147-A177-3AD203B41FA5}">
                      <a16:colId xmlns:a16="http://schemas.microsoft.com/office/drawing/2014/main" val="2829534898"/>
                    </a:ext>
                  </a:extLst>
                </a:gridCol>
                <a:gridCol w="1826917">
                  <a:extLst>
                    <a:ext uri="{9D8B030D-6E8A-4147-A177-3AD203B41FA5}">
                      <a16:colId xmlns:a16="http://schemas.microsoft.com/office/drawing/2014/main" val="3801986635"/>
                    </a:ext>
                  </a:extLst>
                </a:gridCol>
                <a:gridCol w="1123668">
                  <a:extLst>
                    <a:ext uri="{9D8B030D-6E8A-4147-A177-3AD203B41FA5}">
                      <a16:colId xmlns:a16="http://schemas.microsoft.com/office/drawing/2014/main" val="2272041602"/>
                    </a:ext>
                  </a:extLst>
                </a:gridCol>
                <a:gridCol w="756757">
                  <a:extLst>
                    <a:ext uri="{9D8B030D-6E8A-4147-A177-3AD203B41FA5}">
                      <a16:colId xmlns:a16="http://schemas.microsoft.com/office/drawing/2014/main" val="486412543"/>
                    </a:ext>
                  </a:extLst>
                </a:gridCol>
                <a:gridCol w="1549185">
                  <a:extLst>
                    <a:ext uri="{9D8B030D-6E8A-4147-A177-3AD203B41FA5}">
                      <a16:colId xmlns:a16="http://schemas.microsoft.com/office/drawing/2014/main" val="4235477607"/>
                    </a:ext>
                  </a:extLst>
                </a:gridCol>
                <a:gridCol w="825552">
                  <a:extLst>
                    <a:ext uri="{9D8B030D-6E8A-4147-A177-3AD203B41FA5}">
                      <a16:colId xmlns:a16="http://schemas.microsoft.com/office/drawing/2014/main" val="1087310830"/>
                    </a:ext>
                  </a:extLst>
                </a:gridCol>
              </a:tblGrid>
              <a:tr h="527820">
                <a:tc>
                  <a:txBody>
                    <a:bodyPr/>
                    <a:lstStyle/>
                    <a:p>
                      <a:pPr algn="ctr" rtl="0" fontAlgn="ctr"/>
                      <a:r>
                        <a:rPr lang="es-CO" sz="1100" b="1" i="0" u="none" strike="noStrike">
                          <a:solidFill>
                            <a:srgbClr val="203764"/>
                          </a:solidFill>
                          <a:effectLst/>
                          <a:latin typeface="Calibri" panose="020F0502020204030204" pitchFamily="34" charset="0"/>
                        </a:rPr>
                        <a:t>ASE</a:t>
                      </a:r>
                      <a:r>
                        <a:rPr lang="es-CO" sz="1100" b="0" i="0" u="none" strike="noStrike">
                          <a:solidFill>
                            <a:srgbClr val="203764"/>
                          </a:solidFill>
                          <a:effectLst/>
                          <a:latin typeface="Calibri" panose="020F0502020204030204" pitchFamily="34" charset="0"/>
                        </a:rPr>
                        <a:t>​</a:t>
                      </a:r>
                      <a:endParaRPr lang="es-CO" sz="1100" b="1" i="0" u="none" strike="noStrike">
                        <a:solidFill>
                          <a:srgbClr val="203764"/>
                        </a:solidFill>
                        <a:effectLst/>
                        <a:latin typeface="Calibri" panose="020F0502020204030204" pitchFamily="34" charset="0"/>
                      </a:endParaRPr>
                    </a:p>
                  </a:txBody>
                  <a:tcPr marL="0" marR="0" marT="0" marB="0" anchor="ctr">
                    <a:lnL w="6350" cap="flat" cmpd="sng" algn="ctr">
                      <a:solidFill>
                        <a:srgbClr val="92D050"/>
                      </a:solidFill>
                      <a:prstDash val="solid"/>
                      <a:round/>
                      <a:headEnd type="none" w="med" len="med"/>
                      <a:tailEnd type="none" w="med" len="med"/>
                    </a:lnL>
                    <a:lnR w="6350" cap="flat" cmpd="sng" algn="ctr">
                      <a:solidFill>
                        <a:srgbClr val="92D050"/>
                      </a:solidFill>
                      <a:prstDash val="solid"/>
                      <a:round/>
                      <a:headEnd type="none" w="med" len="med"/>
                      <a:tailEnd type="none" w="med" len="med"/>
                    </a:lnR>
                    <a:lnT w="6350" cap="flat" cmpd="sng" algn="ctr">
                      <a:solidFill>
                        <a:srgbClr val="92D050"/>
                      </a:solidFill>
                      <a:prstDash val="solid"/>
                      <a:round/>
                      <a:headEnd type="none" w="med" len="med"/>
                      <a:tailEnd type="none" w="med" len="med"/>
                    </a:lnT>
                    <a:lnB w="6350" cap="flat" cmpd="sng" algn="ctr">
                      <a:solidFill>
                        <a:srgbClr val="92D050"/>
                      </a:solidFill>
                      <a:prstDash val="solid"/>
                      <a:round/>
                      <a:headEnd type="none" w="med" len="med"/>
                      <a:tailEnd type="none" w="med" len="med"/>
                    </a:lnB>
                    <a:solidFill>
                      <a:srgbClr val="E2EFDA"/>
                    </a:solidFill>
                  </a:tcPr>
                </a:tc>
                <a:tc>
                  <a:txBody>
                    <a:bodyPr/>
                    <a:lstStyle/>
                    <a:p>
                      <a:pPr algn="ctr" rtl="0" fontAlgn="ctr"/>
                      <a:r>
                        <a:rPr lang="es-CO" sz="1100" b="1" i="0" u="none" strike="noStrike">
                          <a:solidFill>
                            <a:srgbClr val="203764"/>
                          </a:solidFill>
                          <a:effectLst/>
                          <a:latin typeface="Calibri" panose="020F0502020204030204" pitchFamily="34" charset="0"/>
                        </a:rPr>
                        <a:t>Factura</a:t>
                      </a:r>
                      <a:r>
                        <a:rPr lang="es-CO" sz="1100" b="0" i="0" u="none" strike="noStrike">
                          <a:solidFill>
                            <a:srgbClr val="203764"/>
                          </a:solidFill>
                          <a:effectLst/>
                          <a:latin typeface="Calibri" panose="020F0502020204030204" pitchFamily="34" charset="0"/>
                        </a:rPr>
                        <a:t>​</a:t>
                      </a:r>
                      <a:endParaRPr lang="es-CO" sz="1100" b="1" i="0" u="none" strike="noStrike">
                        <a:solidFill>
                          <a:srgbClr val="203764"/>
                        </a:solidFill>
                        <a:effectLst/>
                        <a:latin typeface="Calibri" panose="020F0502020204030204" pitchFamily="34" charset="0"/>
                      </a:endParaRPr>
                    </a:p>
                  </a:txBody>
                  <a:tcPr marL="0" marR="0" marT="0" marB="0" anchor="ctr">
                    <a:lnL w="6350" cap="flat" cmpd="sng" algn="ctr">
                      <a:solidFill>
                        <a:srgbClr val="92D050"/>
                      </a:solidFill>
                      <a:prstDash val="solid"/>
                      <a:round/>
                      <a:headEnd type="none" w="med" len="med"/>
                      <a:tailEnd type="none" w="med" len="med"/>
                    </a:lnL>
                    <a:lnR w="6350" cap="flat" cmpd="sng" algn="ctr">
                      <a:solidFill>
                        <a:srgbClr val="92D050"/>
                      </a:solidFill>
                      <a:prstDash val="solid"/>
                      <a:round/>
                      <a:headEnd type="none" w="med" len="med"/>
                      <a:tailEnd type="none" w="med" len="med"/>
                    </a:lnR>
                    <a:lnT w="6350" cap="flat" cmpd="sng" algn="ctr">
                      <a:solidFill>
                        <a:srgbClr val="92D050"/>
                      </a:solidFill>
                      <a:prstDash val="solid"/>
                      <a:round/>
                      <a:headEnd type="none" w="med" len="med"/>
                      <a:tailEnd type="none" w="med" len="med"/>
                    </a:lnT>
                    <a:lnB w="6350" cap="flat" cmpd="sng" algn="ctr">
                      <a:solidFill>
                        <a:srgbClr val="92D050"/>
                      </a:solidFill>
                      <a:prstDash val="solid"/>
                      <a:round/>
                      <a:headEnd type="none" w="med" len="med"/>
                      <a:tailEnd type="none" w="med" len="med"/>
                    </a:lnB>
                    <a:solidFill>
                      <a:srgbClr val="E2EFDA"/>
                    </a:solidFill>
                  </a:tcPr>
                </a:tc>
                <a:tc>
                  <a:txBody>
                    <a:bodyPr/>
                    <a:lstStyle/>
                    <a:p>
                      <a:pPr algn="ctr" rtl="0" fontAlgn="ctr"/>
                      <a:r>
                        <a:rPr lang="es-CO" sz="1100" b="1" i="0" u="none" strike="noStrike">
                          <a:solidFill>
                            <a:srgbClr val="203764"/>
                          </a:solidFill>
                          <a:effectLst/>
                          <a:latin typeface="Calibri" panose="020F0502020204030204" pitchFamily="34" charset="0"/>
                        </a:rPr>
                        <a:t>Valor fact.</a:t>
                      </a:r>
                      <a:r>
                        <a:rPr lang="es-CO" sz="1100" b="0" i="0" u="none" strike="noStrike">
                          <a:solidFill>
                            <a:srgbClr val="203764"/>
                          </a:solidFill>
                          <a:effectLst/>
                          <a:latin typeface="Calibri" panose="020F0502020204030204" pitchFamily="34" charset="0"/>
                        </a:rPr>
                        <a:t>​</a:t>
                      </a:r>
                      <a:endParaRPr lang="es-CO" sz="1100" b="1" i="0" u="none" strike="noStrike">
                        <a:solidFill>
                          <a:srgbClr val="203764"/>
                        </a:solidFill>
                        <a:effectLst/>
                        <a:latin typeface="Calibri" panose="020F0502020204030204" pitchFamily="34" charset="0"/>
                      </a:endParaRPr>
                    </a:p>
                  </a:txBody>
                  <a:tcPr marL="0" marR="0" marT="0" marB="0" anchor="ctr">
                    <a:lnL w="6350" cap="flat" cmpd="sng" algn="ctr">
                      <a:solidFill>
                        <a:srgbClr val="92D050"/>
                      </a:solidFill>
                      <a:prstDash val="solid"/>
                      <a:round/>
                      <a:headEnd type="none" w="med" len="med"/>
                      <a:tailEnd type="none" w="med" len="med"/>
                    </a:lnL>
                    <a:lnR w="6350" cap="flat" cmpd="sng" algn="ctr">
                      <a:solidFill>
                        <a:srgbClr val="92D050"/>
                      </a:solidFill>
                      <a:prstDash val="solid"/>
                      <a:round/>
                      <a:headEnd type="none" w="med" len="med"/>
                      <a:tailEnd type="none" w="med" len="med"/>
                    </a:lnR>
                    <a:lnT w="6350" cap="flat" cmpd="sng" algn="ctr">
                      <a:solidFill>
                        <a:srgbClr val="92D050"/>
                      </a:solidFill>
                      <a:prstDash val="solid"/>
                      <a:round/>
                      <a:headEnd type="none" w="med" len="med"/>
                      <a:tailEnd type="none" w="med" len="med"/>
                    </a:lnT>
                    <a:lnB w="6350" cap="flat" cmpd="sng" algn="ctr">
                      <a:solidFill>
                        <a:srgbClr val="92D050"/>
                      </a:solidFill>
                      <a:prstDash val="solid"/>
                      <a:round/>
                      <a:headEnd type="none" w="med" len="med"/>
                      <a:tailEnd type="none" w="med" len="med"/>
                    </a:lnB>
                    <a:solidFill>
                      <a:srgbClr val="E2EFDA"/>
                    </a:solidFill>
                  </a:tcPr>
                </a:tc>
                <a:tc>
                  <a:txBody>
                    <a:bodyPr/>
                    <a:lstStyle/>
                    <a:p>
                      <a:pPr algn="ctr" rtl="0" fontAlgn="ctr"/>
                      <a:r>
                        <a:rPr lang="es-CO" sz="1100" b="1" i="0" u="none" strike="noStrike">
                          <a:solidFill>
                            <a:srgbClr val="203764"/>
                          </a:solidFill>
                          <a:effectLst/>
                          <a:latin typeface="Calibri" panose="020F0502020204030204" pitchFamily="34" charset="0"/>
                        </a:rPr>
                        <a:t>Subbolsa</a:t>
                      </a:r>
                      <a:r>
                        <a:rPr lang="es-CO" sz="1100" b="0" i="0" u="none" strike="noStrike">
                          <a:solidFill>
                            <a:srgbClr val="203764"/>
                          </a:solidFill>
                          <a:effectLst/>
                          <a:latin typeface="Calibri" panose="020F0502020204030204" pitchFamily="34" charset="0"/>
                        </a:rPr>
                        <a:t>​</a:t>
                      </a:r>
                      <a:endParaRPr lang="es-CO" sz="1100" b="1" i="0" u="none" strike="noStrike">
                        <a:solidFill>
                          <a:srgbClr val="203764"/>
                        </a:solidFill>
                        <a:effectLst/>
                        <a:latin typeface="Calibri" panose="020F0502020204030204" pitchFamily="34" charset="0"/>
                      </a:endParaRPr>
                    </a:p>
                  </a:txBody>
                  <a:tcPr marL="0" marR="0" marT="0" marB="0" anchor="ctr">
                    <a:lnL w="6350" cap="flat" cmpd="sng" algn="ctr">
                      <a:solidFill>
                        <a:srgbClr val="92D050"/>
                      </a:solidFill>
                      <a:prstDash val="solid"/>
                      <a:round/>
                      <a:headEnd type="none" w="med" len="med"/>
                      <a:tailEnd type="none" w="med" len="med"/>
                    </a:lnL>
                    <a:lnR w="6350" cap="flat" cmpd="sng" algn="ctr">
                      <a:solidFill>
                        <a:srgbClr val="92D050"/>
                      </a:solidFill>
                      <a:prstDash val="solid"/>
                      <a:round/>
                      <a:headEnd type="none" w="med" len="med"/>
                      <a:tailEnd type="none" w="med" len="med"/>
                    </a:lnR>
                    <a:lnT w="6350" cap="flat" cmpd="sng" algn="ctr">
                      <a:solidFill>
                        <a:srgbClr val="92D050"/>
                      </a:solidFill>
                      <a:prstDash val="solid"/>
                      <a:round/>
                      <a:headEnd type="none" w="med" len="med"/>
                      <a:tailEnd type="none" w="med" len="med"/>
                    </a:lnT>
                    <a:lnB w="6350" cap="flat" cmpd="sng" algn="ctr">
                      <a:solidFill>
                        <a:srgbClr val="92D050"/>
                      </a:solidFill>
                      <a:prstDash val="solid"/>
                      <a:round/>
                      <a:headEnd type="none" w="med" len="med"/>
                      <a:tailEnd type="none" w="med" len="med"/>
                    </a:lnB>
                    <a:solidFill>
                      <a:srgbClr val="E2EFDA"/>
                    </a:solidFill>
                  </a:tcPr>
                </a:tc>
                <a:tc>
                  <a:txBody>
                    <a:bodyPr/>
                    <a:lstStyle/>
                    <a:p>
                      <a:pPr algn="ctr" rtl="0" fontAlgn="ctr"/>
                      <a:r>
                        <a:rPr lang="es-MX" sz="1100" b="1" i="0" u="none" strike="noStrike" dirty="0">
                          <a:solidFill>
                            <a:srgbClr val="203764"/>
                          </a:solidFill>
                          <a:effectLst/>
                          <a:latin typeface="Calibri" panose="020F0502020204030204" pitchFamily="34" charset="0"/>
                        </a:rPr>
                        <a:t>Recursos Disponibles:</a:t>
                      </a:r>
                      <a:br>
                        <a:rPr lang="es-MX" sz="1100" b="1" i="0" u="none" strike="noStrike" dirty="0">
                          <a:solidFill>
                            <a:srgbClr val="203764"/>
                          </a:solidFill>
                          <a:effectLst/>
                          <a:latin typeface="Calibri" panose="020F0502020204030204" pitchFamily="34" charset="0"/>
                        </a:rPr>
                      </a:br>
                      <a:r>
                        <a:rPr lang="es-MX" sz="1100" b="1" i="0" u="none" strike="noStrike" dirty="0">
                          <a:solidFill>
                            <a:srgbClr val="203764"/>
                          </a:solidFill>
                          <a:effectLst/>
                          <a:latin typeface="Calibri" panose="020F0502020204030204" pitchFamily="34" charset="0"/>
                        </a:rPr>
                        <a:t>Fecha Máxima de liberación Concesionario:</a:t>
                      </a:r>
                      <a:r>
                        <a:rPr lang="es-MX" sz="1100" b="0" i="0" u="none" strike="noStrike" dirty="0">
                          <a:solidFill>
                            <a:srgbClr val="203764"/>
                          </a:solidFill>
                          <a:effectLst/>
                          <a:latin typeface="Calibri" panose="020F0502020204030204" pitchFamily="34" charset="0"/>
                        </a:rPr>
                        <a:t>​</a:t>
                      </a:r>
                      <a:endParaRPr lang="es-MX" sz="1100" b="1" i="0" u="none" strike="noStrike" dirty="0">
                        <a:solidFill>
                          <a:srgbClr val="203764"/>
                        </a:solidFill>
                        <a:effectLst/>
                        <a:latin typeface="Calibri" panose="020F0502020204030204" pitchFamily="34" charset="0"/>
                      </a:endParaRPr>
                    </a:p>
                  </a:txBody>
                  <a:tcPr marL="0" marR="0" marT="0" marB="0" anchor="ctr">
                    <a:lnL w="6350" cap="flat" cmpd="sng" algn="ctr">
                      <a:solidFill>
                        <a:srgbClr val="92D050"/>
                      </a:solidFill>
                      <a:prstDash val="solid"/>
                      <a:round/>
                      <a:headEnd type="none" w="med" len="med"/>
                      <a:tailEnd type="none" w="med" len="med"/>
                    </a:lnL>
                    <a:lnR w="6350" cap="flat" cmpd="sng" algn="ctr">
                      <a:solidFill>
                        <a:srgbClr val="92D050"/>
                      </a:solidFill>
                      <a:prstDash val="solid"/>
                      <a:round/>
                      <a:headEnd type="none" w="med" len="med"/>
                      <a:tailEnd type="none" w="med" len="med"/>
                    </a:lnR>
                    <a:lnT w="6350" cap="flat" cmpd="sng" algn="ctr">
                      <a:solidFill>
                        <a:srgbClr val="92D050"/>
                      </a:solidFill>
                      <a:prstDash val="solid"/>
                      <a:round/>
                      <a:headEnd type="none" w="med" len="med"/>
                      <a:tailEnd type="none" w="med" len="med"/>
                    </a:lnT>
                    <a:lnB w="6350" cap="flat" cmpd="sng" algn="ctr">
                      <a:solidFill>
                        <a:srgbClr val="92D050"/>
                      </a:solidFill>
                      <a:prstDash val="solid"/>
                      <a:round/>
                      <a:headEnd type="none" w="med" len="med"/>
                      <a:tailEnd type="none" w="med" len="med"/>
                    </a:lnB>
                    <a:solidFill>
                      <a:srgbClr val="E2EFDA"/>
                    </a:solidFill>
                  </a:tcPr>
                </a:tc>
                <a:tc>
                  <a:txBody>
                    <a:bodyPr/>
                    <a:lstStyle/>
                    <a:p>
                      <a:pPr algn="ctr" rtl="0" fontAlgn="ctr"/>
                      <a:r>
                        <a:rPr lang="es-MX" sz="1100" b="1" i="0" u="none" strike="noStrike">
                          <a:solidFill>
                            <a:srgbClr val="203764"/>
                          </a:solidFill>
                          <a:effectLst/>
                          <a:latin typeface="Calibri" panose="020F0502020204030204" pitchFamily="34" charset="0"/>
                        </a:rPr>
                        <a:t>Fecha real de Cargue y Liberación de la OP</a:t>
                      </a:r>
                      <a:r>
                        <a:rPr lang="es-MX" sz="1100" b="0" i="0" u="none" strike="noStrike">
                          <a:solidFill>
                            <a:srgbClr val="203764"/>
                          </a:solidFill>
                          <a:effectLst/>
                          <a:latin typeface="Calibri" panose="020F0502020204030204" pitchFamily="34" charset="0"/>
                        </a:rPr>
                        <a:t>​</a:t>
                      </a:r>
                      <a:endParaRPr lang="es-MX" sz="1100" b="1" i="0" u="none" strike="noStrike">
                        <a:solidFill>
                          <a:srgbClr val="203764"/>
                        </a:solidFill>
                        <a:effectLst/>
                        <a:latin typeface="Calibri" panose="020F0502020204030204" pitchFamily="34" charset="0"/>
                      </a:endParaRPr>
                    </a:p>
                  </a:txBody>
                  <a:tcPr marL="0" marR="0" marT="0" marB="0" anchor="ctr">
                    <a:lnL w="6350" cap="flat" cmpd="sng" algn="ctr">
                      <a:solidFill>
                        <a:srgbClr val="92D050"/>
                      </a:solidFill>
                      <a:prstDash val="solid"/>
                      <a:round/>
                      <a:headEnd type="none" w="med" len="med"/>
                      <a:tailEnd type="none" w="med" len="med"/>
                    </a:lnL>
                    <a:lnR w="6350" cap="flat" cmpd="sng" algn="ctr">
                      <a:solidFill>
                        <a:srgbClr val="92D050"/>
                      </a:solidFill>
                      <a:prstDash val="solid"/>
                      <a:round/>
                      <a:headEnd type="none" w="med" len="med"/>
                      <a:tailEnd type="none" w="med" len="med"/>
                    </a:lnR>
                    <a:lnT w="6350" cap="flat" cmpd="sng" algn="ctr">
                      <a:solidFill>
                        <a:srgbClr val="92D050"/>
                      </a:solidFill>
                      <a:prstDash val="solid"/>
                      <a:round/>
                      <a:headEnd type="none" w="med" len="med"/>
                      <a:tailEnd type="none" w="med" len="med"/>
                    </a:lnT>
                    <a:lnB w="6350" cap="flat" cmpd="sng" algn="ctr">
                      <a:solidFill>
                        <a:srgbClr val="92D050"/>
                      </a:solidFill>
                      <a:prstDash val="solid"/>
                      <a:round/>
                      <a:headEnd type="none" w="med" len="med"/>
                      <a:tailEnd type="none" w="med" len="med"/>
                    </a:lnB>
                    <a:solidFill>
                      <a:srgbClr val="E2EFDA"/>
                    </a:solidFill>
                  </a:tcPr>
                </a:tc>
                <a:tc>
                  <a:txBody>
                    <a:bodyPr/>
                    <a:lstStyle/>
                    <a:p>
                      <a:pPr algn="ctr" rtl="0" fontAlgn="ctr"/>
                      <a:r>
                        <a:rPr lang="es-CO" sz="1100" b="1" i="0" u="none" strike="noStrike">
                          <a:solidFill>
                            <a:srgbClr val="203764"/>
                          </a:solidFill>
                          <a:effectLst/>
                          <a:latin typeface="Calibri" panose="020F0502020204030204" pitchFamily="34" charset="0"/>
                        </a:rPr>
                        <a:t>Días hábiles Vencidos</a:t>
                      </a:r>
                    </a:p>
                  </a:txBody>
                  <a:tcPr marL="0" marR="0" marT="0" marB="0" anchor="ctr">
                    <a:lnL w="6350" cap="flat" cmpd="sng" algn="ctr">
                      <a:solidFill>
                        <a:srgbClr val="92D050"/>
                      </a:solidFill>
                      <a:prstDash val="solid"/>
                      <a:round/>
                      <a:headEnd type="none" w="med" len="med"/>
                      <a:tailEnd type="none" w="med" len="med"/>
                    </a:lnL>
                    <a:lnR w="6350" cap="flat" cmpd="sng" algn="ctr">
                      <a:solidFill>
                        <a:srgbClr val="92D050"/>
                      </a:solidFill>
                      <a:prstDash val="solid"/>
                      <a:round/>
                      <a:headEnd type="none" w="med" len="med"/>
                      <a:tailEnd type="none" w="med" len="med"/>
                    </a:lnR>
                    <a:lnT w="6350" cap="flat" cmpd="sng" algn="ctr">
                      <a:solidFill>
                        <a:srgbClr val="92D050"/>
                      </a:solidFill>
                      <a:prstDash val="solid"/>
                      <a:round/>
                      <a:headEnd type="none" w="med" len="med"/>
                      <a:tailEnd type="none" w="med" len="med"/>
                    </a:lnT>
                    <a:lnB w="6350" cap="flat" cmpd="sng" algn="ctr">
                      <a:solidFill>
                        <a:srgbClr val="92D050"/>
                      </a:solidFill>
                      <a:prstDash val="solid"/>
                      <a:round/>
                      <a:headEnd type="none" w="med" len="med"/>
                      <a:tailEnd type="none" w="med" len="med"/>
                    </a:lnB>
                    <a:solidFill>
                      <a:srgbClr val="E2EFDA"/>
                    </a:solidFill>
                  </a:tcPr>
                </a:tc>
                <a:tc>
                  <a:txBody>
                    <a:bodyPr/>
                    <a:lstStyle/>
                    <a:p>
                      <a:pPr algn="ctr" rtl="0" fontAlgn="ctr"/>
                      <a:r>
                        <a:rPr lang="es-CO" sz="1100" b="1" i="0" u="none" strike="noStrike">
                          <a:solidFill>
                            <a:srgbClr val="203764"/>
                          </a:solidFill>
                          <a:effectLst/>
                          <a:latin typeface="Calibri" panose="020F0502020204030204" pitchFamily="34" charset="0"/>
                        </a:rPr>
                        <a:t>Comunicado​ Interventoría</a:t>
                      </a:r>
                    </a:p>
                  </a:txBody>
                  <a:tcPr marL="0" marR="0" marT="0" marB="0" anchor="ctr">
                    <a:lnL w="6350" cap="flat" cmpd="sng" algn="ctr">
                      <a:solidFill>
                        <a:srgbClr val="92D050"/>
                      </a:solidFill>
                      <a:prstDash val="solid"/>
                      <a:round/>
                      <a:headEnd type="none" w="med" len="med"/>
                      <a:tailEnd type="none" w="med" len="med"/>
                    </a:lnL>
                    <a:lnR w="6350" cap="flat" cmpd="sng" algn="ctr">
                      <a:solidFill>
                        <a:srgbClr val="92D050"/>
                      </a:solidFill>
                      <a:prstDash val="solid"/>
                      <a:round/>
                      <a:headEnd type="none" w="med" len="med"/>
                      <a:tailEnd type="none" w="med" len="med"/>
                    </a:lnR>
                    <a:lnT w="6350" cap="flat" cmpd="sng" algn="ctr">
                      <a:solidFill>
                        <a:srgbClr val="92D050"/>
                      </a:solidFill>
                      <a:prstDash val="solid"/>
                      <a:round/>
                      <a:headEnd type="none" w="med" len="med"/>
                      <a:tailEnd type="none" w="med" len="med"/>
                    </a:lnT>
                    <a:lnB w="6350" cap="flat" cmpd="sng" algn="ctr">
                      <a:solidFill>
                        <a:srgbClr val="92D050"/>
                      </a:solidFill>
                      <a:prstDash val="solid"/>
                      <a:round/>
                      <a:headEnd type="none" w="med" len="med"/>
                      <a:tailEnd type="none" w="med" len="med"/>
                    </a:lnB>
                    <a:solidFill>
                      <a:srgbClr val="E2EFDA"/>
                    </a:solidFill>
                  </a:tcPr>
                </a:tc>
                <a:tc>
                  <a:txBody>
                    <a:bodyPr/>
                    <a:lstStyle/>
                    <a:p>
                      <a:pPr algn="ctr" rtl="0" fontAlgn="ctr"/>
                      <a:r>
                        <a:rPr lang="es-CO" sz="1100" b="1" i="0" u="none" strike="noStrike">
                          <a:solidFill>
                            <a:srgbClr val="203764"/>
                          </a:solidFill>
                          <a:effectLst/>
                          <a:latin typeface="Calibri" panose="020F0502020204030204" pitchFamily="34" charset="0"/>
                        </a:rPr>
                        <a:t>Estado de Pago</a:t>
                      </a:r>
                    </a:p>
                  </a:txBody>
                  <a:tcPr marL="0" marR="0" marT="0" marB="0" anchor="ctr">
                    <a:lnL w="6350" cap="flat" cmpd="sng" algn="ctr">
                      <a:solidFill>
                        <a:srgbClr val="92D050"/>
                      </a:solidFill>
                      <a:prstDash val="solid"/>
                      <a:round/>
                      <a:headEnd type="none" w="med" len="med"/>
                      <a:tailEnd type="none" w="med" len="med"/>
                    </a:lnL>
                    <a:lnR w="6350" cap="flat" cmpd="sng" algn="ctr">
                      <a:solidFill>
                        <a:srgbClr val="92D050"/>
                      </a:solidFill>
                      <a:prstDash val="solid"/>
                      <a:round/>
                      <a:headEnd type="none" w="med" len="med"/>
                      <a:tailEnd type="none" w="med" len="med"/>
                    </a:lnR>
                    <a:lnT w="6350" cap="flat" cmpd="sng" algn="ctr">
                      <a:solidFill>
                        <a:srgbClr val="92D050"/>
                      </a:solidFill>
                      <a:prstDash val="solid"/>
                      <a:round/>
                      <a:headEnd type="none" w="med" len="med"/>
                      <a:tailEnd type="none" w="med" len="med"/>
                    </a:lnT>
                    <a:lnB w="6350" cap="flat" cmpd="sng" algn="ctr">
                      <a:solidFill>
                        <a:srgbClr val="92D050"/>
                      </a:solidFill>
                      <a:prstDash val="solid"/>
                      <a:round/>
                      <a:headEnd type="none" w="med" len="med"/>
                      <a:tailEnd type="none" w="med" len="med"/>
                    </a:lnB>
                    <a:solidFill>
                      <a:srgbClr val="E2EFDA"/>
                    </a:solidFill>
                  </a:tcPr>
                </a:tc>
                <a:extLst>
                  <a:ext uri="{0D108BD9-81ED-4DB2-BD59-A6C34878D82A}">
                    <a16:rowId xmlns:a16="http://schemas.microsoft.com/office/drawing/2014/main" val="3807078870"/>
                  </a:ext>
                </a:extLst>
              </a:tr>
              <a:tr h="611965">
                <a:tc>
                  <a:txBody>
                    <a:bodyPr/>
                    <a:lstStyle/>
                    <a:p>
                      <a:pPr algn="ctr" fontAlgn="ctr"/>
                      <a:r>
                        <a:rPr lang="es-CO" sz="1050" b="0" i="0" u="none" strike="noStrike">
                          <a:solidFill>
                            <a:srgbClr val="203764"/>
                          </a:solidFill>
                          <a:effectLst/>
                          <a:latin typeface="Calibri" panose="020F0502020204030204" pitchFamily="34" charset="0"/>
                        </a:rPr>
                        <a:t>LIMPIEZA METROPOLITANA</a:t>
                      </a:r>
                    </a:p>
                  </a:txBody>
                  <a:tcPr marL="0" marR="0" marT="0" marB="0" anchor="ctr">
                    <a:lnL w="6350" cap="flat" cmpd="sng" algn="ctr">
                      <a:solidFill>
                        <a:srgbClr val="92D050"/>
                      </a:solidFill>
                      <a:prstDash val="solid"/>
                      <a:round/>
                      <a:headEnd type="none" w="med" len="med"/>
                      <a:tailEnd type="none" w="med" len="med"/>
                    </a:lnL>
                    <a:lnR w="6350" cap="flat" cmpd="sng" algn="ctr">
                      <a:solidFill>
                        <a:srgbClr val="92D050"/>
                      </a:solidFill>
                      <a:prstDash val="solid"/>
                      <a:round/>
                      <a:headEnd type="none" w="med" len="med"/>
                      <a:tailEnd type="none" w="med" len="med"/>
                    </a:lnR>
                    <a:lnT w="6350" cap="flat" cmpd="sng" algn="ctr">
                      <a:solidFill>
                        <a:srgbClr val="92D050"/>
                      </a:solidFill>
                      <a:prstDash val="solid"/>
                      <a:round/>
                      <a:headEnd type="none" w="med" len="med"/>
                      <a:tailEnd type="none" w="med" len="med"/>
                    </a:lnT>
                    <a:lnB w="6350" cap="flat" cmpd="sng" algn="ctr">
                      <a:solidFill>
                        <a:srgbClr val="92D050"/>
                      </a:solidFill>
                      <a:prstDash val="solid"/>
                      <a:round/>
                      <a:headEnd type="none" w="med" len="med"/>
                      <a:tailEnd type="none" w="med" len="med"/>
                    </a:lnB>
                    <a:noFill/>
                  </a:tcPr>
                </a:tc>
                <a:tc>
                  <a:txBody>
                    <a:bodyPr/>
                    <a:lstStyle/>
                    <a:p>
                      <a:pPr algn="ctr" fontAlgn="ctr"/>
                      <a:r>
                        <a:rPr lang="es-CO" sz="1050" b="0" i="0" u="none" strike="noStrike">
                          <a:solidFill>
                            <a:srgbClr val="203764"/>
                          </a:solidFill>
                          <a:effectLst/>
                          <a:latin typeface="Calibri" panose="020F0502020204030204" pitchFamily="34" charset="0"/>
                        </a:rPr>
                        <a:t>CCAP407</a:t>
                      </a:r>
                    </a:p>
                  </a:txBody>
                  <a:tcPr marL="0" marR="0" marT="0" marB="0" anchor="ctr">
                    <a:lnL w="6350" cap="flat" cmpd="sng" algn="ctr">
                      <a:solidFill>
                        <a:srgbClr val="92D050"/>
                      </a:solidFill>
                      <a:prstDash val="solid"/>
                      <a:round/>
                      <a:headEnd type="none" w="med" len="med"/>
                      <a:tailEnd type="none" w="med" len="med"/>
                    </a:lnL>
                    <a:lnR w="6350" cap="flat" cmpd="sng" algn="ctr">
                      <a:solidFill>
                        <a:srgbClr val="92D050"/>
                      </a:solidFill>
                      <a:prstDash val="solid"/>
                      <a:round/>
                      <a:headEnd type="none" w="med" len="med"/>
                      <a:tailEnd type="none" w="med" len="med"/>
                    </a:lnR>
                    <a:lnT w="6350" cap="flat" cmpd="sng" algn="ctr">
                      <a:solidFill>
                        <a:srgbClr val="92D050"/>
                      </a:solidFill>
                      <a:prstDash val="solid"/>
                      <a:round/>
                      <a:headEnd type="none" w="med" len="med"/>
                      <a:tailEnd type="none" w="med" len="med"/>
                    </a:lnT>
                    <a:lnB w="6350" cap="flat" cmpd="sng" algn="ctr">
                      <a:solidFill>
                        <a:srgbClr val="92D050"/>
                      </a:solidFill>
                      <a:prstDash val="solid"/>
                      <a:round/>
                      <a:headEnd type="none" w="med" len="med"/>
                      <a:tailEnd type="none" w="med" len="med"/>
                    </a:lnB>
                    <a:noFill/>
                  </a:tcPr>
                </a:tc>
                <a:tc>
                  <a:txBody>
                    <a:bodyPr/>
                    <a:lstStyle/>
                    <a:p>
                      <a:pPr algn="ctr" fontAlgn="ctr"/>
                      <a:r>
                        <a:rPr lang="es-CO" sz="1050" b="0" i="0" u="none" strike="noStrike" dirty="0">
                          <a:solidFill>
                            <a:srgbClr val="203764"/>
                          </a:solidFill>
                          <a:effectLst/>
                          <a:latin typeface="Calibri" panose="020F0502020204030204" pitchFamily="34" charset="0"/>
                        </a:rPr>
                        <a:t> $484.142.526 </a:t>
                      </a:r>
                    </a:p>
                  </a:txBody>
                  <a:tcPr marL="0" marR="0" marT="0" marB="0" anchor="ctr">
                    <a:lnL w="6350" cap="flat" cmpd="sng" algn="ctr">
                      <a:solidFill>
                        <a:srgbClr val="92D050"/>
                      </a:solidFill>
                      <a:prstDash val="solid"/>
                      <a:round/>
                      <a:headEnd type="none" w="med" len="med"/>
                      <a:tailEnd type="none" w="med" len="med"/>
                    </a:lnL>
                    <a:lnR w="6350" cap="flat" cmpd="sng" algn="ctr">
                      <a:solidFill>
                        <a:srgbClr val="92D050"/>
                      </a:solidFill>
                      <a:prstDash val="solid"/>
                      <a:round/>
                      <a:headEnd type="none" w="med" len="med"/>
                      <a:tailEnd type="none" w="med" len="med"/>
                    </a:lnR>
                    <a:lnT w="6350" cap="flat" cmpd="sng" algn="ctr">
                      <a:solidFill>
                        <a:srgbClr val="92D050"/>
                      </a:solidFill>
                      <a:prstDash val="solid"/>
                      <a:round/>
                      <a:headEnd type="none" w="med" len="med"/>
                      <a:tailEnd type="none" w="med" len="med"/>
                    </a:lnT>
                    <a:lnB w="6350" cap="flat" cmpd="sng" algn="ctr">
                      <a:solidFill>
                        <a:srgbClr val="92D050"/>
                      </a:solidFill>
                      <a:prstDash val="solid"/>
                      <a:round/>
                      <a:headEnd type="none" w="med" len="med"/>
                      <a:tailEnd type="none" w="med" len="med"/>
                    </a:lnB>
                    <a:noFill/>
                  </a:tcPr>
                </a:tc>
                <a:tc>
                  <a:txBody>
                    <a:bodyPr/>
                    <a:lstStyle/>
                    <a:p>
                      <a:pPr algn="ctr" fontAlgn="ctr"/>
                      <a:r>
                        <a:rPr lang="es-CO" sz="1050" b="0" i="0" u="none" strike="noStrike">
                          <a:solidFill>
                            <a:srgbClr val="203764"/>
                          </a:solidFill>
                          <a:effectLst/>
                          <a:latin typeface="Calibri" panose="020F0502020204030204" pitchFamily="34" charset="0"/>
                        </a:rPr>
                        <a:t>INTERVENTORÍA RBL</a:t>
                      </a:r>
                    </a:p>
                  </a:txBody>
                  <a:tcPr marL="0" marR="0" marT="0" marB="0" anchor="ctr">
                    <a:lnL w="6350" cap="flat" cmpd="sng" algn="ctr">
                      <a:solidFill>
                        <a:srgbClr val="92D050"/>
                      </a:solidFill>
                      <a:prstDash val="solid"/>
                      <a:round/>
                      <a:headEnd type="none" w="med" len="med"/>
                      <a:tailEnd type="none" w="med" len="med"/>
                    </a:lnL>
                    <a:lnR w="6350" cap="flat" cmpd="sng" algn="ctr">
                      <a:solidFill>
                        <a:srgbClr val="92D050"/>
                      </a:solidFill>
                      <a:prstDash val="solid"/>
                      <a:round/>
                      <a:headEnd type="none" w="med" len="med"/>
                      <a:tailEnd type="none" w="med" len="med"/>
                    </a:lnR>
                    <a:lnT w="6350" cap="flat" cmpd="sng" algn="ctr">
                      <a:solidFill>
                        <a:srgbClr val="92D050"/>
                      </a:solidFill>
                      <a:prstDash val="solid"/>
                      <a:round/>
                      <a:headEnd type="none" w="med" len="med"/>
                      <a:tailEnd type="none" w="med" len="med"/>
                    </a:lnT>
                    <a:lnB w="6350" cap="flat" cmpd="sng" algn="ctr">
                      <a:solidFill>
                        <a:srgbClr val="92D050"/>
                      </a:solidFill>
                      <a:prstDash val="solid"/>
                      <a:round/>
                      <a:headEnd type="none" w="med" len="med"/>
                      <a:tailEnd type="none" w="med" len="med"/>
                    </a:lnB>
                    <a:noFill/>
                  </a:tcPr>
                </a:tc>
                <a:tc>
                  <a:txBody>
                    <a:bodyPr/>
                    <a:lstStyle/>
                    <a:p>
                      <a:pPr algn="ctr" fontAlgn="ctr"/>
                      <a:r>
                        <a:rPr lang="es-CO" sz="1050" b="0" i="0" u="none" strike="noStrike">
                          <a:solidFill>
                            <a:srgbClr val="203764"/>
                          </a:solidFill>
                          <a:effectLst/>
                          <a:latin typeface="Calibri" panose="020F0502020204030204" pitchFamily="34" charset="0"/>
                        </a:rPr>
                        <a:t>Recursos: 12/11/2024</a:t>
                      </a:r>
                      <a:br>
                        <a:rPr lang="es-CO" sz="1050" b="0" i="0" u="none" strike="noStrike">
                          <a:solidFill>
                            <a:srgbClr val="203764"/>
                          </a:solidFill>
                          <a:effectLst/>
                          <a:latin typeface="Calibri" panose="020F0502020204030204" pitchFamily="34" charset="0"/>
                        </a:rPr>
                      </a:br>
                      <a:r>
                        <a:rPr lang="es-CO" sz="1050" b="0" i="0" u="none" strike="noStrike">
                          <a:solidFill>
                            <a:srgbClr val="203764"/>
                          </a:solidFill>
                          <a:effectLst/>
                          <a:latin typeface="Calibri" panose="020F0502020204030204" pitchFamily="34" charset="0"/>
                        </a:rPr>
                        <a:t>Liberación: 12/11/2024</a:t>
                      </a:r>
                    </a:p>
                  </a:txBody>
                  <a:tcPr marL="0" marR="0" marT="0" marB="0" anchor="ctr">
                    <a:lnL w="6350" cap="flat" cmpd="sng" algn="ctr">
                      <a:solidFill>
                        <a:srgbClr val="92D050"/>
                      </a:solidFill>
                      <a:prstDash val="solid"/>
                      <a:round/>
                      <a:headEnd type="none" w="med" len="med"/>
                      <a:tailEnd type="none" w="med" len="med"/>
                    </a:lnL>
                    <a:lnR w="6350" cap="flat" cmpd="sng" algn="ctr">
                      <a:solidFill>
                        <a:srgbClr val="92D050"/>
                      </a:solidFill>
                      <a:prstDash val="solid"/>
                      <a:round/>
                      <a:headEnd type="none" w="med" len="med"/>
                      <a:tailEnd type="none" w="med" len="med"/>
                    </a:lnR>
                    <a:lnT w="6350" cap="flat" cmpd="sng" algn="ctr">
                      <a:solidFill>
                        <a:srgbClr val="92D050"/>
                      </a:solidFill>
                      <a:prstDash val="solid"/>
                      <a:round/>
                      <a:headEnd type="none" w="med" len="med"/>
                      <a:tailEnd type="none" w="med" len="med"/>
                    </a:lnT>
                    <a:lnB w="6350" cap="flat" cmpd="sng" algn="ctr">
                      <a:solidFill>
                        <a:srgbClr val="92D050"/>
                      </a:solidFill>
                      <a:prstDash val="solid"/>
                      <a:round/>
                      <a:headEnd type="none" w="med" len="med"/>
                      <a:tailEnd type="none" w="med" len="med"/>
                    </a:lnB>
                    <a:noFill/>
                  </a:tcPr>
                </a:tc>
                <a:tc>
                  <a:txBody>
                    <a:bodyPr/>
                    <a:lstStyle/>
                    <a:p>
                      <a:pPr algn="ctr" fontAlgn="ctr"/>
                      <a:r>
                        <a:rPr lang="es-CO" sz="1050" b="0" i="0" u="none" strike="noStrike">
                          <a:solidFill>
                            <a:srgbClr val="203764"/>
                          </a:solidFill>
                          <a:effectLst/>
                          <a:latin typeface="Calibri" panose="020F0502020204030204" pitchFamily="34" charset="0"/>
                        </a:rPr>
                        <a:t>  15/11/2024 04:28:03 PM</a:t>
                      </a:r>
                    </a:p>
                  </a:txBody>
                  <a:tcPr marL="0" marR="0" marT="0" marB="0" anchor="ctr">
                    <a:lnL w="6350" cap="flat" cmpd="sng" algn="ctr">
                      <a:solidFill>
                        <a:srgbClr val="92D050"/>
                      </a:solidFill>
                      <a:prstDash val="solid"/>
                      <a:round/>
                      <a:headEnd type="none" w="med" len="med"/>
                      <a:tailEnd type="none" w="med" len="med"/>
                    </a:lnL>
                    <a:lnR w="6350" cap="flat" cmpd="sng" algn="ctr">
                      <a:solidFill>
                        <a:srgbClr val="92D050"/>
                      </a:solidFill>
                      <a:prstDash val="solid"/>
                      <a:round/>
                      <a:headEnd type="none" w="med" len="med"/>
                      <a:tailEnd type="none" w="med" len="med"/>
                    </a:lnR>
                    <a:lnT w="6350" cap="flat" cmpd="sng" algn="ctr">
                      <a:solidFill>
                        <a:srgbClr val="92D050"/>
                      </a:solidFill>
                      <a:prstDash val="solid"/>
                      <a:round/>
                      <a:headEnd type="none" w="med" len="med"/>
                      <a:tailEnd type="none" w="med" len="med"/>
                    </a:lnT>
                    <a:lnB w="6350" cap="flat" cmpd="sng" algn="ctr">
                      <a:solidFill>
                        <a:srgbClr val="92D050"/>
                      </a:solidFill>
                      <a:prstDash val="solid"/>
                      <a:round/>
                      <a:headEnd type="none" w="med" len="med"/>
                      <a:tailEnd type="none" w="med" len="med"/>
                    </a:lnB>
                    <a:noFill/>
                  </a:tcPr>
                </a:tc>
                <a:tc>
                  <a:txBody>
                    <a:bodyPr/>
                    <a:lstStyle/>
                    <a:p>
                      <a:pPr algn="ctr" fontAlgn="ctr"/>
                      <a:r>
                        <a:rPr lang="es-CO" sz="1050" b="0" i="0" u="none" strike="noStrike">
                          <a:solidFill>
                            <a:srgbClr val="203764"/>
                          </a:solidFill>
                          <a:effectLst/>
                          <a:latin typeface="Calibri" panose="020F0502020204030204" pitchFamily="34" charset="0"/>
                        </a:rPr>
                        <a:t>4</a:t>
                      </a:r>
                    </a:p>
                  </a:txBody>
                  <a:tcPr marL="0" marR="0" marT="0" marB="0" anchor="ctr">
                    <a:lnL w="6350" cap="flat" cmpd="sng" algn="ctr">
                      <a:solidFill>
                        <a:srgbClr val="92D050"/>
                      </a:solidFill>
                      <a:prstDash val="solid"/>
                      <a:round/>
                      <a:headEnd type="none" w="med" len="med"/>
                      <a:tailEnd type="none" w="med" len="med"/>
                    </a:lnL>
                    <a:lnR w="6350" cap="flat" cmpd="sng" algn="ctr">
                      <a:solidFill>
                        <a:srgbClr val="92D050"/>
                      </a:solidFill>
                      <a:prstDash val="solid"/>
                      <a:round/>
                      <a:headEnd type="none" w="med" len="med"/>
                      <a:tailEnd type="none" w="med" len="med"/>
                    </a:lnR>
                    <a:lnT w="6350" cap="flat" cmpd="sng" algn="ctr">
                      <a:solidFill>
                        <a:srgbClr val="92D050"/>
                      </a:solidFill>
                      <a:prstDash val="solid"/>
                      <a:round/>
                      <a:headEnd type="none" w="med" len="med"/>
                      <a:tailEnd type="none" w="med" len="med"/>
                    </a:lnT>
                    <a:lnB w="6350" cap="flat" cmpd="sng" algn="ctr">
                      <a:solidFill>
                        <a:srgbClr val="92D050"/>
                      </a:solidFill>
                      <a:prstDash val="solid"/>
                      <a:round/>
                      <a:headEnd type="none" w="med" len="med"/>
                      <a:tailEnd type="none" w="med" len="med"/>
                    </a:lnB>
                    <a:noFill/>
                  </a:tcPr>
                </a:tc>
                <a:tc>
                  <a:txBody>
                    <a:bodyPr/>
                    <a:lstStyle/>
                    <a:p>
                      <a:pPr algn="ctr" fontAlgn="ctr"/>
                      <a:r>
                        <a:rPr lang="es-CO" sz="1050" b="0" i="0" u="none" strike="noStrike">
                          <a:solidFill>
                            <a:srgbClr val="203764"/>
                          </a:solidFill>
                          <a:effectLst/>
                          <a:latin typeface="Calibri" panose="020F0502020204030204" pitchFamily="34" charset="0"/>
                        </a:rPr>
                        <a:t>UAESP-CPC-ASE2-6506-24</a:t>
                      </a:r>
                      <a:br>
                        <a:rPr lang="es-CO" sz="1050" b="0" i="0" u="none" strike="noStrike">
                          <a:solidFill>
                            <a:srgbClr val="203764"/>
                          </a:solidFill>
                          <a:effectLst/>
                          <a:latin typeface="Calibri" panose="020F0502020204030204" pitchFamily="34" charset="0"/>
                        </a:rPr>
                      </a:br>
                      <a:r>
                        <a:rPr lang="es-CO" sz="1050" b="0" i="0" u="none" strike="noStrike">
                          <a:solidFill>
                            <a:srgbClr val="203764"/>
                          </a:solidFill>
                          <a:effectLst/>
                          <a:latin typeface="Calibri" panose="020F0502020204030204" pitchFamily="34" charset="0"/>
                        </a:rPr>
                        <a:t>14/11/2024</a:t>
                      </a:r>
                      <a:br>
                        <a:rPr lang="es-CO" sz="1050" b="0" i="0" u="none" strike="noStrike">
                          <a:solidFill>
                            <a:srgbClr val="203764"/>
                          </a:solidFill>
                          <a:effectLst/>
                          <a:latin typeface="Calibri" panose="020F0502020204030204" pitchFamily="34" charset="0"/>
                        </a:rPr>
                      </a:br>
                      <a:r>
                        <a:rPr lang="es-CO" sz="1050" b="0" i="0" u="none" strike="noStrike">
                          <a:solidFill>
                            <a:srgbClr val="203764"/>
                          </a:solidFill>
                          <a:effectLst/>
                          <a:latin typeface="Calibri" panose="020F0502020204030204" pitchFamily="34" charset="0"/>
                        </a:rPr>
                        <a:t>UAESP-CPC-ASE2-6522-24</a:t>
                      </a:r>
                      <a:br>
                        <a:rPr lang="es-CO" sz="1050" b="0" i="0" u="none" strike="noStrike">
                          <a:solidFill>
                            <a:srgbClr val="203764"/>
                          </a:solidFill>
                          <a:effectLst/>
                          <a:latin typeface="Calibri" panose="020F0502020204030204" pitchFamily="34" charset="0"/>
                        </a:rPr>
                      </a:br>
                      <a:r>
                        <a:rPr lang="es-CO" sz="1050" b="0" i="0" u="none" strike="noStrike">
                          <a:solidFill>
                            <a:srgbClr val="203764"/>
                          </a:solidFill>
                          <a:effectLst/>
                          <a:latin typeface="Calibri" panose="020F0502020204030204" pitchFamily="34" charset="0"/>
                        </a:rPr>
                        <a:t>21/11/2024</a:t>
                      </a:r>
                    </a:p>
                  </a:txBody>
                  <a:tcPr marL="0" marR="0" marT="0" marB="0" anchor="ctr">
                    <a:lnL w="6350" cap="flat" cmpd="sng" algn="ctr">
                      <a:solidFill>
                        <a:srgbClr val="92D050"/>
                      </a:solidFill>
                      <a:prstDash val="solid"/>
                      <a:round/>
                      <a:headEnd type="none" w="med" len="med"/>
                      <a:tailEnd type="none" w="med" len="med"/>
                    </a:lnL>
                    <a:lnR w="6350" cap="flat" cmpd="sng" algn="ctr">
                      <a:solidFill>
                        <a:srgbClr val="92D050"/>
                      </a:solidFill>
                      <a:prstDash val="solid"/>
                      <a:round/>
                      <a:headEnd type="none" w="med" len="med"/>
                      <a:tailEnd type="none" w="med" len="med"/>
                    </a:lnR>
                    <a:lnT w="6350" cap="flat" cmpd="sng" algn="ctr">
                      <a:solidFill>
                        <a:srgbClr val="92D050"/>
                      </a:solidFill>
                      <a:prstDash val="solid"/>
                      <a:round/>
                      <a:headEnd type="none" w="med" len="med"/>
                      <a:tailEnd type="none" w="med" len="med"/>
                    </a:lnT>
                    <a:lnB w="6350" cap="flat" cmpd="sng" algn="ctr">
                      <a:solidFill>
                        <a:srgbClr val="92D050"/>
                      </a:solidFill>
                      <a:prstDash val="solid"/>
                      <a:round/>
                      <a:headEnd type="none" w="med" len="med"/>
                      <a:tailEnd type="none" w="med" len="med"/>
                    </a:lnB>
                    <a:noFill/>
                  </a:tcPr>
                </a:tc>
                <a:tc>
                  <a:txBody>
                    <a:bodyPr/>
                    <a:lstStyle/>
                    <a:p>
                      <a:pPr algn="ctr" fontAlgn="ctr"/>
                      <a:r>
                        <a:rPr lang="es-CO" sz="1050" b="0" i="0" u="none" strike="noStrike">
                          <a:solidFill>
                            <a:srgbClr val="203764"/>
                          </a:solidFill>
                          <a:effectLst/>
                          <a:latin typeface="Calibri" panose="020F0502020204030204" pitchFamily="34" charset="0"/>
                        </a:rPr>
                        <a:t>Pago Total</a:t>
                      </a:r>
                    </a:p>
                  </a:txBody>
                  <a:tcPr marL="0" marR="0" marT="0" marB="0" anchor="ctr">
                    <a:lnL w="6350" cap="flat" cmpd="sng" algn="ctr">
                      <a:solidFill>
                        <a:srgbClr val="92D050"/>
                      </a:solidFill>
                      <a:prstDash val="solid"/>
                      <a:round/>
                      <a:headEnd type="none" w="med" len="med"/>
                      <a:tailEnd type="none" w="med" len="med"/>
                    </a:lnL>
                    <a:lnR w="6350" cap="flat" cmpd="sng" algn="ctr">
                      <a:solidFill>
                        <a:srgbClr val="92D050"/>
                      </a:solidFill>
                      <a:prstDash val="solid"/>
                      <a:round/>
                      <a:headEnd type="none" w="med" len="med"/>
                      <a:tailEnd type="none" w="med" len="med"/>
                    </a:lnR>
                    <a:lnT w="6350" cap="flat" cmpd="sng" algn="ctr">
                      <a:solidFill>
                        <a:srgbClr val="92D050"/>
                      </a:solidFill>
                      <a:prstDash val="solid"/>
                      <a:round/>
                      <a:headEnd type="none" w="med" len="med"/>
                      <a:tailEnd type="none" w="med" len="med"/>
                    </a:lnT>
                    <a:lnB w="6350" cap="flat" cmpd="sng" algn="ctr">
                      <a:solidFill>
                        <a:srgbClr val="92D050"/>
                      </a:solidFill>
                      <a:prstDash val="solid"/>
                      <a:round/>
                      <a:headEnd type="none" w="med" len="med"/>
                      <a:tailEnd type="none" w="med" len="med"/>
                    </a:lnB>
                    <a:noFill/>
                  </a:tcPr>
                </a:tc>
                <a:extLst>
                  <a:ext uri="{0D108BD9-81ED-4DB2-BD59-A6C34878D82A}">
                    <a16:rowId xmlns:a16="http://schemas.microsoft.com/office/drawing/2014/main" val="1675873497"/>
                  </a:ext>
                </a:extLst>
              </a:tr>
              <a:tr h="305983">
                <a:tc>
                  <a:txBody>
                    <a:bodyPr/>
                    <a:lstStyle/>
                    <a:p>
                      <a:pPr algn="ctr" fontAlgn="ctr"/>
                      <a:r>
                        <a:rPr lang="es-CO" sz="1050" b="0" i="0" u="none" strike="noStrike">
                          <a:solidFill>
                            <a:srgbClr val="203764"/>
                          </a:solidFill>
                          <a:effectLst/>
                          <a:latin typeface="Calibri" panose="020F0502020204030204" pitchFamily="34" charset="0"/>
                        </a:rPr>
                        <a:t>LIMPIEZA METROPOLITANA</a:t>
                      </a:r>
                    </a:p>
                  </a:txBody>
                  <a:tcPr marL="0" marR="0" marT="0" marB="0" anchor="ctr">
                    <a:lnL w="6350" cap="flat" cmpd="sng" algn="ctr">
                      <a:solidFill>
                        <a:srgbClr val="92D050"/>
                      </a:solidFill>
                      <a:prstDash val="solid"/>
                      <a:round/>
                      <a:headEnd type="none" w="med" len="med"/>
                      <a:tailEnd type="none" w="med" len="med"/>
                    </a:lnL>
                    <a:lnR w="6350" cap="flat" cmpd="sng" algn="ctr">
                      <a:solidFill>
                        <a:srgbClr val="92D050"/>
                      </a:solidFill>
                      <a:prstDash val="solid"/>
                      <a:round/>
                      <a:headEnd type="none" w="med" len="med"/>
                      <a:tailEnd type="none" w="med" len="med"/>
                    </a:lnR>
                    <a:lnT w="6350" cap="flat" cmpd="sng" algn="ctr">
                      <a:solidFill>
                        <a:srgbClr val="92D050"/>
                      </a:solidFill>
                      <a:prstDash val="solid"/>
                      <a:round/>
                      <a:headEnd type="none" w="med" len="med"/>
                      <a:tailEnd type="none" w="med" len="med"/>
                    </a:lnT>
                    <a:lnB w="6350" cap="flat" cmpd="sng" algn="ctr">
                      <a:solidFill>
                        <a:srgbClr val="92D050"/>
                      </a:solidFill>
                      <a:prstDash val="solid"/>
                      <a:round/>
                      <a:headEnd type="none" w="med" len="med"/>
                      <a:tailEnd type="none" w="med" len="med"/>
                    </a:lnB>
                    <a:noFill/>
                  </a:tcPr>
                </a:tc>
                <a:tc>
                  <a:txBody>
                    <a:bodyPr/>
                    <a:lstStyle/>
                    <a:p>
                      <a:pPr algn="ctr" fontAlgn="ctr"/>
                      <a:r>
                        <a:rPr lang="es-CO" sz="1050" b="0" i="0" u="none" strike="noStrike">
                          <a:solidFill>
                            <a:srgbClr val="203764"/>
                          </a:solidFill>
                          <a:effectLst/>
                          <a:latin typeface="Calibri" panose="020F0502020204030204" pitchFamily="34" charset="0"/>
                        </a:rPr>
                        <a:t>CGR4195</a:t>
                      </a:r>
                    </a:p>
                  </a:txBody>
                  <a:tcPr marL="0" marR="0" marT="0" marB="0" anchor="ctr">
                    <a:lnL w="6350" cap="flat" cmpd="sng" algn="ctr">
                      <a:solidFill>
                        <a:srgbClr val="92D050"/>
                      </a:solidFill>
                      <a:prstDash val="solid"/>
                      <a:round/>
                      <a:headEnd type="none" w="med" len="med"/>
                      <a:tailEnd type="none" w="med" len="med"/>
                    </a:lnL>
                    <a:lnR w="6350" cap="flat" cmpd="sng" algn="ctr">
                      <a:solidFill>
                        <a:srgbClr val="92D050"/>
                      </a:solidFill>
                      <a:prstDash val="solid"/>
                      <a:round/>
                      <a:headEnd type="none" w="med" len="med"/>
                      <a:tailEnd type="none" w="med" len="med"/>
                    </a:lnR>
                    <a:lnT w="6350" cap="flat" cmpd="sng" algn="ctr">
                      <a:solidFill>
                        <a:srgbClr val="92D050"/>
                      </a:solidFill>
                      <a:prstDash val="solid"/>
                      <a:round/>
                      <a:headEnd type="none" w="med" len="med"/>
                      <a:tailEnd type="none" w="med" len="med"/>
                    </a:lnT>
                    <a:lnB w="6350" cap="flat" cmpd="sng" algn="ctr">
                      <a:solidFill>
                        <a:srgbClr val="92D050"/>
                      </a:solidFill>
                      <a:prstDash val="solid"/>
                      <a:round/>
                      <a:headEnd type="none" w="med" len="med"/>
                      <a:tailEnd type="none" w="med" len="med"/>
                    </a:lnB>
                    <a:noFill/>
                  </a:tcPr>
                </a:tc>
                <a:tc>
                  <a:txBody>
                    <a:bodyPr/>
                    <a:lstStyle/>
                    <a:p>
                      <a:pPr algn="ctr" fontAlgn="ctr"/>
                      <a:r>
                        <a:rPr lang="es-CO" sz="1050" b="0" i="0" u="none" strike="noStrike" dirty="0">
                          <a:solidFill>
                            <a:srgbClr val="203764"/>
                          </a:solidFill>
                          <a:effectLst/>
                          <a:latin typeface="Calibri" panose="020F0502020204030204" pitchFamily="34" charset="0"/>
                        </a:rPr>
                        <a:t> $1.095.115.585 </a:t>
                      </a:r>
                    </a:p>
                  </a:txBody>
                  <a:tcPr marL="0" marR="0" marT="0" marB="0" anchor="ctr">
                    <a:lnL w="6350" cap="flat" cmpd="sng" algn="ctr">
                      <a:solidFill>
                        <a:srgbClr val="92D050"/>
                      </a:solidFill>
                      <a:prstDash val="solid"/>
                      <a:round/>
                      <a:headEnd type="none" w="med" len="med"/>
                      <a:tailEnd type="none" w="med" len="med"/>
                    </a:lnL>
                    <a:lnR w="6350" cap="flat" cmpd="sng" algn="ctr">
                      <a:solidFill>
                        <a:srgbClr val="92D050"/>
                      </a:solidFill>
                      <a:prstDash val="solid"/>
                      <a:round/>
                      <a:headEnd type="none" w="med" len="med"/>
                      <a:tailEnd type="none" w="med" len="med"/>
                    </a:lnR>
                    <a:lnT w="6350" cap="flat" cmpd="sng" algn="ctr">
                      <a:solidFill>
                        <a:srgbClr val="92D050"/>
                      </a:solidFill>
                      <a:prstDash val="solid"/>
                      <a:round/>
                      <a:headEnd type="none" w="med" len="med"/>
                      <a:tailEnd type="none" w="med" len="med"/>
                    </a:lnT>
                    <a:lnB w="6350" cap="flat" cmpd="sng" algn="ctr">
                      <a:solidFill>
                        <a:srgbClr val="92D050"/>
                      </a:solidFill>
                      <a:prstDash val="solid"/>
                      <a:round/>
                      <a:headEnd type="none" w="med" len="med"/>
                      <a:tailEnd type="none" w="med" len="med"/>
                    </a:lnB>
                    <a:noFill/>
                  </a:tcPr>
                </a:tc>
                <a:tc>
                  <a:txBody>
                    <a:bodyPr/>
                    <a:lstStyle/>
                    <a:p>
                      <a:pPr algn="ctr" fontAlgn="ctr"/>
                      <a:r>
                        <a:rPr lang="es-CO" sz="1050" b="0" i="0" u="none" strike="noStrike">
                          <a:solidFill>
                            <a:srgbClr val="203764"/>
                          </a:solidFill>
                          <a:effectLst/>
                          <a:latin typeface="Calibri" panose="020F0502020204030204" pitchFamily="34" charset="0"/>
                        </a:rPr>
                        <a:t>LIXIVIADOS ASE 2</a:t>
                      </a:r>
                    </a:p>
                  </a:txBody>
                  <a:tcPr marL="0" marR="0" marT="0" marB="0" anchor="ctr">
                    <a:lnL w="6350" cap="flat" cmpd="sng" algn="ctr">
                      <a:solidFill>
                        <a:srgbClr val="92D050"/>
                      </a:solidFill>
                      <a:prstDash val="solid"/>
                      <a:round/>
                      <a:headEnd type="none" w="med" len="med"/>
                      <a:tailEnd type="none" w="med" len="med"/>
                    </a:lnL>
                    <a:lnR w="6350" cap="flat" cmpd="sng" algn="ctr">
                      <a:solidFill>
                        <a:srgbClr val="92D050"/>
                      </a:solidFill>
                      <a:prstDash val="solid"/>
                      <a:round/>
                      <a:headEnd type="none" w="med" len="med"/>
                      <a:tailEnd type="none" w="med" len="med"/>
                    </a:lnR>
                    <a:lnT w="6350" cap="flat" cmpd="sng" algn="ctr">
                      <a:solidFill>
                        <a:srgbClr val="92D050"/>
                      </a:solidFill>
                      <a:prstDash val="solid"/>
                      <a:round/>
                      <a:headEnd type="none" w="med" len="med"/>
                      <a:tailEnd type="none" w="med" len="med"/>
                    </a:lnT>
                    <a:lnB w="6350" cap="flat" cmpd="sng" algn="ctr">
                      <a:solidFill>
                        <a:srgbClr val="92D050"/>
                      </a:solidFill>
                      <a:prstDash val="solid"/>
                      <a:round/>
                      <a:headEnd type="none" w="med" len="med"/>
                      <a:tailEnd type="none" w="med" len="med"/>
                    </a:lnB>
                    <a:noFill/>
                  </a:tcPr>
                </a:tc>
                <a:tc>
                  <a:txBody>
                    <a:bodyPr/>
                    <a:lstStyle/>
                    <a:p>
                      <a:pPr algn="ctr" fontAlgn="ctr"/>
                      <a:r>
                        <a:rPr lang="es-CO" sz="1050" b="0" i="0" u="none" strike="noStrike">
                          <a:solidFill>
                            <a:srgbClr val="203764"/>
                          </a:solidFill>
                          <a:effectLst/>
                          <a:latin typeface="Calibri" panose="020F0502020204030204" pitchFamily="34" charset="0"/>
                        </a:rPr>
                        <a:t>Recursos: 18/11/2024</a:t>
                      </a:r>
                      <a:br>
                        <a:rPr lang="es-CO" sz="1050" b="0" i="0" u="none" strike="noStrike">
                          <a:solidFill>
                            <a:srgbClr val="203764"/>
                          </a:solidFill>
                          <a:effectLst/>
                          <a:latin typeface="Calibri" panose="020F0502020204030204" pitchFamily="34" charset="0"/>
                        </a:rPr>
                      </a:br>
                      <a:r>
                        <a:rPr lang="es-CO" sz="1050" b="0" i="0" u="none" strike="noStrike">
                          <a:solidFill>
                            <a:srgbClr val="203764"/>
                          </a:solidFill>
                          <a:effectLst/>
                          <a:latin typeface="Calibri" panose="020F0502020204030204" pitchFamily="34" charset="0"/>
                        </a:rPr>
                        <a:t>Liberación: 18/11/2024</a:t>
                      </a:r>
                    </a:p>
                  </a:txBody>
                  <a:tcPr marL="0" marR="0" marT="0" marB="0" anchor="ctr">
                    <a:lnL w="6350" cap="flat" cmpd="sng" algn="ctr">
                      <a:solidFill>
                        <a:srgbClr val="92D050"/>
                      </a:solidFill>
                      <a:prstDash val="solid"/>
                      <a:round/>
                      <a:headEnd type="none" w="med" len="med"/>
                      <a:tailEnd type="none" w="med" len="med"/>
                    </a:lnL>
                    <a:lnR w="6350" cap="flat" cmpd="sng" algn="ctr">
                      <a:solidFill>
                        <a:srgbClr val="92D050"/>
                      </a:solidFill>
                      <a:prstDash val="solid"/>
                      <a:round/>
                      <a:headEnd type="none" w="med" len="med"/>
                      <a:tailEnd type="none" w="med" len="med"/>
                    </a:lnR>
                    <a:lnT w="6350" cap="flat" cmpd="sng" algn="ctr">
                      <a:solidFill>
                        <a:srgbClr val="92D050"/>
                      </a:solidFill>
                      <a:prstDash val="solid"/>
                      <a:round/>
                      <a:headEnd type="none" w="med" len="med"/>
                      <a:tailEnd type="none" w="med" len="med"/>
                    </a:lnT>
                    <a:lnB w="6350" cap="flat" cmpd="sng" algn="ctr">
                      <a:solidFill>
                        <a:srgbClr val="92D050"/>
                      </a:solidFill>
                      <a:prstDash val="solid"/>
                      <a:round/>
                      <a:headEnd type="none" w="med" len="med"/>
                      <a:tailEnd type="none" w="med" len="med"/>
                    </a:lnB>
                    <a:noFill/>
                  </a:tcPr>
                </a:tc>
                <a:tc>
                  <a:txBody>
                    <a:bodyPr/>
                    <a:lstStyle/>
                    <a:p>
                      <a:pPr algn="ctr" fontAlgn="ctr"/>
                      <a:r>
                        <a:rPr lang="es-CO" sz="1050" b="0" i="0" u="none" strike="noStrike">
                          <a:solidFill>
                            <a:srgbClr val="203764"/>
                          </a:solidFill>
                          <a:effectLst/>
                          <a:latin typeface="Calibri" panose="020F0502020204030204" pitchFamily="34" charset="0"/>
                        </a:rPr>
                        <a:t>  19/11/2024 09:25:52 AM</a:t>
                      </a:r>
                    </a:p>
                  </a:txBody>
                  <a:tcPr marL="0" marR="0" marT="0" marB="0" anchor="ctr">
                    <a:lnL w="6350" cap="flat" cmpd="sng" algn="ctr">
                      <a:solidFill>
                        <a:srgbClr val="92D050"/>
                      </a:solidFill>
                      <a:prstDash val="solid"/>
                      <a:round/>
                      <a:headEnd type="none" w="med" len="med"/>
                      <a:tailEnd type="none" w="med" len="med"/>
                    </a:lnL>
                    <a:lnR w="6350" cap="flat" cmpd="sng" algn="ctr">
                      <a:solidFill>
                        <a:srgbClr val="92D050"/>
                      </a:solidFill>
                      <a:prstDash val="solid"/>
                      <a:round/>
                      <a:headEnd type="none" w="med" len="med"/>
                      <a:tailEnd type="none" w="med" len="med"/>
                    </a:lnR>
                    <a:lnT w="6350" cap="flat" cmpd="sng" algn="ctr">
                      <a:solidFill>
                        <a:srgbClr val="92D050"/>
                      </a:solidFill>
                      <a:prstDash val="solid"/>
                      <a:round/>
                      <a:headEnd type="none" w="med" len="med"/>
                      <a:tailEnd type="none" w="med" len="med"/>
                    </a:lnT>
                    <a:lnB w="6350" cap="flat" cmpd="sng" algn="ctr">
                      <a:solidFill>
                        <a:srgbClr val="92D050"/>
                      </a:solidFill>
                      <a:prstDash val="solid"/>
                      <a:round/>
                      <a:headEnd type="none" w="med" len="med"/>
                      <a:tailEnd type="none" w="med" len="med"/>
                    </a:lnB>
                    <a:noFill/>
                  </a:tcPr>
                </a:tc>
                <a:tc>
                  <a:txBody>
                    <a:bodyPr/>
                    <a:lstStyle/>
                    <a:p>
                      <a:pPr algn="ctr" fontAlgn="ctr"/>
                      <a:r>
                        <a:rPr lang="es-CO" sz="1050" b="0" i="0" u="none" strike="noStrike">
                          <a:solidFill>
                            <a:srgbClr val="203764"/>
                          </a:solidFill>
                          <a:effectLst/>
                          <a:latin typeface="Calibri" panose="020F0502020204030204" pitchFamily="34" charset="0"/>
                        </a:rPr>
                        <a:t>1</a:t>
                      </a:r>
                    </a:p>
                  </a:txBody>
                  <a:tcPr marL="0" marR="0" marT="0" marB="0" anchor="ctr">
                    <a:lnL w="6350" cap="flat" cmpd="sng" algn="ctr">
                      <a:solidFill>
                        <a:srgbClr val="92D050"/>
                      </a:solidFill>
                      <a:prstDash val="solid"/>
                      <a:round/>
                      <a:headEnd type="none" w="med" len="med"/>
                      <a:tailEnd type="none" w="med" len="med"/>
                    </a:lnL>
                    <a:lnR w="6350" cap="flat" cmpd="sng" algn="ctr">
                      <a:solidFill>
                        <a:srgbClr val="92D050"/>
                      </a:solidFill>
                      <a:prstDash val="solid"/>
                      <a:round/>
                      <a:headEnd type="none" w="med" len="med"/>
                      <a:tailEnd type="none" w="med" len="med"/>
                    </a:lnR>
                    <a:lnT w="6350" cap="flat" cmpd="sng" algn="ctr">
                      <a:solidFill>
                        <a:srgbClr val="92D050"/>
                      </a:solidFill>
                      <a:prstDash val="solid"/>
                      <a:round/>
                      <a:headEnd type="none" w="med" len="med"/>
                      <a:tailEnd type="none" w="med" len="med"/>
                    </a:lnT>
                    <a:lnB w="6350" cap="flat" cmpd="sng" algn="ctr">
                      <a:solidFill>
                        <a:srgbClr val="92D050"/>
                      </a:solidFill>
                      <a:prstDash val="solid"/>
                      <a:round/>
                      <a:headEnd type="none" w="med" len="med"/>
                      <a:tailEnd type="none" w="med" len="med"/>
                    </a:lnB>
                    <a:noFill/>
                  </a:tcPr>
                </a:tc>
                <a:tc>
                  <a:txBody>
                    <a:bodyPr/>
                    <a:lstStyle/>
                    <a:p>
                      <a:pPr algn="ctr" fontAlgn="ctr"/>
                      <a:r>
                        <a:rPr lang="es-CO" sz="1050" b="0" i="0" u="none" strike="noStrike">
                          <a:solidFill>
                            <a:srgbClr val="203764"/>
                          </a:solidFill>
                          <a:effectLst/>
                          <a:latin typeface="Calibri" panose="020F0502020204030204" pitchFamily="34" charset="0"/>
                        </a:rPr>
                        <a:t>UAESP-CPC-ASE4-6542-24</a:t>
                      </a:r>
                      <a:br>
                        <a:rPr lang="es-CO" sz="1050" b="0" i="0" u="none" strike="noStrike">
                          <a:solidFill>
                            <a:srgbClr val="203764"/>
                          </a:solidFill>
                          <a:effectLst/>
                          <a:latin typeface="Calibri" panose="020F0502020204030204" pitchFamily="34" charset="0"/>
                        </a:rPr>
                      </a:br>
                      <a:r>
                        <a:rPr lang="es-CO" sz="1050" b="0" i="0" u="none" strike="noStrike">
                          <a:solidFill>
                            <a:srgbClr val="203764"/>
                          </a:solidFill>
                          <a:effectLst/>
                          <a:latin typeface="Calibri" panose="020F0502020204030204" pitchFamily="34" charset="0"/>
                        </a:rPr>
                        <a:t>25/11/2024</a:t>
                      </a:r>
                    </a:p>
                  </a:txBody>
                  <a:tcPr marL="0" marR="0" marT="0" marB="0" anchor="ctr">
                    <a:lnL w="6350" cap="flat" cmpd="sng" algn="ctr">
                      <a:solidFill>
                        <a:srgbClr val="92D050"/>
                      </a:solidFill>
                      <a:prstDash val="solid"/>
                      <a:round/>
                      <a:headEnd type="none" w="med" len="med"/>
                      <a:tailEnd type="none" w="med" len="med"/>
                    </a:lnL>
                    <a:lnR w="6350" cap="flat" cmpd="sng" algn="ctr">
                      <a:solidFill>
                        <a:srgbClr val="92D050"/>
                      </a:solidFill>
                      <a:prstDash val="solid"/>
                      <a:round/>
                      <a:headEnd type="none" w="med" len="med"/>
                      <a:tailEnd type="none" w="med" len="med"/>
                    </a:lnR>
                    <a:lnT w="6350" cap="flat" cmpd="sng" algn="ctr">
                      <a:solidFill>
                        <a:srgbClr val="92D050"/>
                      </a:solidFill>
                      <a:prstDash val="solid"/>
                      <a:round/>
                      <a:headEnd type="none" w="med" len="med"/>
                      <a:tailEnd type="none" w="med" len="med"/>
                    </a:lnT>
                    <a:lnB w="6350" cap="flat" cmpd="sng" algn="ctr">
                      <a:solidFill>
                        <a:srgbClr val="92D050"/>
                      </a:solidFill>
                      <a:prstDash val="solid"/>
                      <a:round/>
                      <a:headEnd type="none" w="med" len="med"/>
                      <a:tailEnd type="none" w="med" len="med"/>
                    </a:lnB>
                    <a:noFill/>
                  </a:tcPr>
                </a:tc>
                <a:tc>
                  <a:txBody>
                    <a:bodyPr/>
                    <a:lstStyle/>
                    <a:p>
                      <a:pPr algn="ctr" fontAlgn="ctr"/>
                      <a:r>
                        <a:rPr lang="es-CO" sz="1050" b="0" i="0" u="none" strike="noStrike" dirty="0">
                          <a:solidFill>
                            <a:srgbClr val="203764"/>
                          </a:solidFill>
                          <a:effectLst/>
                          <a:latin typeface="Calibri" panose="020F0502020204030204" pitchFamily="34" charset="0"/>
                        </a:rPr>
                        <a:t>Primer Abono</a:t>
                      </a:r>
                    </a:p>
                  </a:txBody>
                  <a:tcPr marL="0" marR="0" marT="0" marB="0" anchor="ctr">
                    <a:lnL w="6350" cap="flat" cmpd="sng" algn="ctr">
                      <a:solidFill>
                        <a:srgbClr val="92D050"/>
                      </a:solidFill>
                      <a:prstDash val="solid"/>
                      <a:round/>
                      <a:headEnd type="none" w="med" len="med"/>
                      <a:tailEnd type="none" w="med" len="med"/>
                    </a:lnL>
                    <a:lnR w="6350" cap="flat" cmpd="sng" algn="ctr">
                      <a:solidFill>
                        <a:srgbClr val="92D050"/>
                      </a:solidFill>
                      <a:prstDash val="solid"/>
                      <a:round/>
                      <a:headEnd type="none" w="med" len="med"/>
                      <a:tailEnd type="none" w="med" len="med"/>
                    </a:lnR>
                    <a:lnT w="6350" cap="flat" cmpd="sng" algn="ctr">
                      <a:solidFill>
                        <a:srgbClr val="92D050"/>
                      </a:solidFill>
                      <a:prstDash val="solid"/>
                      <a:round/>
                      <a:headEnd type="none" w="med" len="med"/>
                      <a:tailEnd type="none" w="med" len="med"/>
                    </a:lnT>
                    <a:lnB w="6350" cap="flat" cmpd="sng" algn="ctr">
                      <a:solidFill>
                        <a:srgbClr val="92D050"/>
                      </a:solidFill>
                      <a:prstDash val="solid"/>
                      <a:round/>
                      <a:headEnd type="none" w="med" len="med"/>
                      <a:tailEnd type="none" w="med" len="med"/>
                    </a:lnB>
                    <a:noFill/>
                  </a:tcPr>
                </a:tc>
                <a:extLst>
                  <a:ext uri="{0D108BD9-81ED-4DB2-BD59-A6C34878D82A}">
                    <a16:rowId xmlns:a16="http://schemas.microsoft.com/office/drawing/2014/main" val="1592201430"/>
                  </a:ext>
                </a:extLst>
              </a:tr>
            </a:tbl>
          </a:graphicData>
        </a:graphic>
      </p:graphicFrame>
    </p:spTree>
    <p:extLst>
      <p:ext uri="{BB962C8B-B14F-4D97-AF65-F5344CB8AC3E}">
        <p14:creationId xmlns:p14="http://schemas.microsoft.com/office/powerpoint/2010/main" val="471505444"/>
      </p:ext>
    </p:extLst>
  </p:cSld>
  <p:clrMapOvr>
    <a:masterClrMapping/>
  </p:clrMapOvr>
</p:sld>
</file>

<file path=ppt/slides/slide1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Conector recto 12">
            <a:extLst>
              <a:ext uri="{FF2B5EF4-FFF2-40B4-BE49-F238E27FC236}">
                <a16:creationId xmlns:a16="http://schemas.microsoft.com/office/drawing/2014/main" id="{FE5A7F8A-7AFE-46C5-A078-5ECD307D734B}"/>
              </a:ext>
            </a:extLst>
          </p:cNvPr>
          <p:cNvCxnSpPr>
            <a:cxnSpLocks/>
          </p:cNvCxnSpPr>
          <p:nvPr/>
        </p:nvCxnSpPr>
        <p:spPr>
          <a:xfrm>
            <a:off x="88900" y="1252538"/>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12" name="Título 1">
            <a:extLst>
              <a:ext uri="{FF2B5EF4-FFF2-40B4-BE49-F238E27FC236}">
                <a16:creationId xmlns:a16="http://schemas.microsoft.com/office/drawing/2014/main" id="{6959D3DD-3098-456C-9F54-8BFE575C8D20}"/>
              </a:ext>
            </a:extLst>
          </p:cNvPr>
          <p:cNvSpPr txBox="1">
            <a:spLocks/>
          </p:cNvSpPr>
          <p:nvPr/>
        </p:nvSpPr>
        <p:spPr>
          <a:xfrm>
            <a:off x="0" y="187325"/>
            <a:ext cx="2490788" cy="2608263"/>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fontAlgn="auto">
              <a:spcBef>
                <a:spcPts val="0"/>
              </a:spcBef>
              <a:spcAft>
                <a:spcPts val="0"/>
              </a:spcAft>
              <a:defRPr/>
            </a:pPr>
            <a:endParaRPr lang="es-ES" sz="2400" b="1" cap="small" dirty="0">
              <a:solidFill>
                <a:srgbClr val="FFC000"/>
              </a:solidFill>
              <a:effectLst>
                <a:outerShdw blurRad="38100" dist="38100" dir="2700000" algn="tl">
                  <a:srgbClr val="000000">
                    <a:alpha val="43137"/>
                  </a:srgbClr>
                </a:outerShdw>
              </a:effectLst>
              <a:latin typeface="Candara" panose="020E0502030303020204" pitchFamily="34" charset="0"/>
            </a:endParaRPr>
          </a:p>
        </p:txBody>
      </p:sp>
      <p:sp>
        <p:nvSpPr>
          <p:cNvPr id="14" name="CuadroTexto 13">
            <a:extLst>
              <a:ext uri="{FF2B5EF4-FFF2-40B4-BE49-F238E27FC236}">
                <a16:creationId xmlns:a16="http://schemas.microsoft.com/office/drawing/2014/main" id="{E1F71C35-B0CD-4D20-B762-0814619A6459}"/>
              </a:ext>
            </a:extLst>
          </p:cNvPr>
          <p:cNvSpPr txBox="1"/>
          <p:nvPr/>
        </p:nvSpPr>
        <p:spPr>
          <a:xfrm>
            <a:off x="1490601" y="195263"/>
            <a:ext cx="8945562" cy="862012"/>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lgn="ctr" eaLnBrk="1" fontAlgn="auto" hangingPunct="1">
              <a:spcBef>
                <a:spcPts val="0"/>
              </a:spcBef>
              <a:spcAft>
                <a:spcPts val="0"/>
              </a:spcAft>
              <a:defRPr/>
            </a:pPr>
            <a:r>
              <a:rPr lang="es-CO" sz="3400" kern="0" dirty="0">
                <a:solidFill>
                  <a:schemeClr val="accent1">
                    <a:lumMod val="50000"/>
                  </a:schemeClr>
                </a:solidFill>
              </a:rPr>
              <a:t>COMERCIAL Y FINANCIERO</a:t>
            </a:r>
          </a:p>
          <a:p>
            <a:pPr lvl="1" algn="ctr" eaLnBrk="1" fontAlgn="auto" hangingPunct="1">
              <a:spcBef>
                <a:spcPts val="0"/>
              </a:spcBef>
              <a:spcAft>
                <a:spcPts val="0"/>
              </a:spcAft>
              <a:defRPr/>
            </a:pPr>
            <a:r>
              <a:rPr lang="es-ES" sz="1600" b="0" dirty="0">
                <a:solidFill>
                  <a:schemeClr val="accent1">
                    <a:lumMod val="50000"/>
                  </a:schemeClr>
                </a:solidFill>
              </a:rPr>
              <a:t>Estado Informes De Rendición De Cuentas Del Fideicomiso al corte de noviembre 2024</a:t>
            </a:r>
          </a:p>
        </p:txBody>
      </p:sp>
      <p:pic>
        <p:nvPicPr>
          <p:cNvPr id="142341" name="Imagen 15">
            <a:extLst>
              <a:ext uri="{FF2B5EF4-FFF2-40B4-BE49-F238E27FC236}">
                <a16:creationId xmlns:a16="http://schemas.microsoft.com/office/drawing/2014/main" id="{84A9C7C6-3255-4C47-B5EC-3F5E13F9FB70}"/>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69925" y="187325"/>
            <a:ext cx="931863"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 name="CuadroTexto 9">
            <a:extLst>
              <a:ext uri="{FF2B5EF4-FFF2-40B4-BE49-F238E27FC236}">
                <a16:creationId xmlns:a16="http://schemas.microsoft.com/office/drawing/2014/main" id="{D025B54F-ACF0-4023-8936-55474B297EF5}"/>
              </a:ext>
            </a:extLst>
          </p:cNvPr>
          <p:cNvSpPr txBox="1"/>
          <p:nvPr/>
        </p:nvSpPr>
        <p:spPr>
          <a:xfrm>
            <a:off x="1245394" y="5808901"/>
            <a:ext cx="8623300" cy="861774"/>
          </a:xfrm>
          <a:prstGeom prst="rect">
            <a:avLst/>
          </a:prstGeom>
          <a:noFill/>
        </p:spPr>
        <p:txBody>
          <a:bodyPr>
            <a:spAutoFit/>
          </a:bodyPr>
          <a:lstStyle/>
          <a:p>
            <a:pPr marL="180340" algn="just" eaLnBrk="1" fontAlgn="auto" hangingPunct="1">
              <a:spcBef>
                <a:spcPts val="0"/>
              </a:spcBef>
              <a:spcAft>
                <a:spcPts val="0"/>
              </a:spcAft>
              <a:defRPr/>
            </a:pPr>
            <a:r>
              <a:rPr lang="es-ES" sz="1000" b="1" dirty="0">
                <a:solidFill>
                  <a:schemeClr val="accent1">
                    <a:lumMod val="50000"/>
                  </a:schemeClr>
                </a:solidFill>
                <a:latin typeface="+mn-lt"/>
              </a:rPr>
              <a:t>- Sin Gestionar</a:t>
            </a:r>
            <a:r>
              <a:rPr lang="es-ES" sz="1000" dirty="0">
                <a:solidFill>
                  <a:schemeClr val="accent1">
                    <a:lumMod val="50000"/>
                  </a:schemeClr>
                </a:solidFill>
                <a:latin typeface="+mn-lt"/>
              </a:rPr>
              <a:t>: Interventoría envío comunicados a la Fiduciaria, solicitando gestión sobre los hallazgos identificados.</a:t>
            </a:r>
            <a:endParaRPr lang="es-ES" sz="1000" b="1" dirty="0">
              <a:solidFill>
                <a:schemeClr val="accent1">
                  <a:lumMod val="50000"/>
                </a:schemeClr>
              </a:solidFill>
              <a:latin typeface="+mn-lt"/>
            </a:endParaRPr>
          </a:p>
          <a:p>
            <a:pPr marL="180340" algn="just" eaLnBrk="1" fontAlgn="auto" hangingPunct="1">
              <a:spcBef>
                <a:spcPts val="0"/>
              </a:spcBef>
              <a:spcAft>
                <a:spcPts val="0"/>
              </a:spcAft>
              <a:defRPr/>
            </a:pPr>
            <a:r>
              <a:rPr lang="es-ES" sz="1000" b="1" dirty="0">
                <a:solidFill>
                  <a:schemeClr val="accent1">
                    <a:lumMod val="50000"/>
                  </a:schemeClr>
                </a:solidFill>
                <a:latin typeface="+mn-lt"/>
              </a:rPr>
              <a:t>- Cerrado: </a:t>
            </a:r>
            <a:r>
              <a:rPr lang="es-ES" sz="1000" dirty="0">
                <a:solidFill>
                  <a:schemeClr val="accent1">
                    <a:lumMod val="50000"/>
                  </a:schemeClr>
                </a:solidFill>
                <a:latin typeface="+mn-lt"/>
              </a:rPr>
              <a:t>El hallazgo quedó subsanado.</a:t>
            </a:r>
            <a:endParaRPr lang="es-ES" sz="1000" b="1" dirty="0">
              <a:solidFill>
                <a:schemeClr val="accent1">
                  <a:lumMod val="50000"/>
                </a:schemeClr>
              </a:solidFill>
              <a:latin typeface="+mn-lt"/>
            </a:endParaRPr>
          </a:p>
          <a:p>
            <a:pPr marL="180340" algn="just" eaLnBrk="1" fontAlgn="auto" hangingPunct="1">
              <a:spcBef>
                <a:spcPts val="0"/>
              </a:spcBef>
              <a:spcAft>
                <a:spcPts val="0"/>
              </a:spcAft>
              <a:defRPr/>
            </a:pPr>
            <a:r>
              <a:rPr lang="es-ES" sz="1000" b="1" dirty="0">
                <a:solidFill>
                  <a:schemeClr val="accent1">
                    <a:lumMod val="50000"/>
                  </a:schemeClr>
                </a:solidFill>
                <a:latin typeface="+mn-lt"/>
              </a:rPr>
              <a:t>- Gestionado</a:t>
            </a:r>
            <a:r>
              <a:rPr lang="es-ES" sz="1000" dirty="0">
                <a:solidFill>
                  <a:schemeClr val="accent1">
                    <a:lumMod val="50000"/>
                  </a:schemeClr>
                </a:solidFill>
                <a:latin typeface="+mn-lt"/>
              </a:rPr>
              <a:t>: La Interventoría tiene en revisión la respuesta de la Fiduciaria.</a:t>
            </a:r>
          </a:p>
          <a:p>
            <a:pPr marL="180340" algn="just" eaLnBrk="1" fontAlgn="auto" hangingPunct="1">
              <a:spcBef>
                <a:spcPts val="0"/>
              </a:spcBef>
              <a:spcAft>
                <a:spcPts val="0"/>
              </a:spcAft>
              <a:defRPr/>
            </a:pPr>
            <a:r>
              <a:rPr lang="es-ES" sz="1000" b="1" dirty="0">
                <a:solidFill>
                  <a:schemeClr val="accent1">
                    <a:lumMod val="50000"/>
                  </a:schemeClr>
                </a:solidFill>
                <a:latin typeface="+mn-lt"/>
              </a:rPr>
              <a:t>- Prórroga</a:t>
            </a:r>
            <a:r>
              <a:rPr lang="es-ES" sz="1000" dirty="0">
                <a:solidFill>
                  <a:schemeClr val="accent1">
                    <a:lumMod val="50000"/>
                  </a:schemeClr>
                </a:solidFill>
                <a:latin typeface="+mn-lt"/>
              </a:rPr>
              <a:t>: La Fiduciaria solicitó prórroga para remitir la respuesta.</a:t>
            </a:r>
            <a:endParaRPr lang="es-ES" sz="1000" dirty="0">
              <a:solidFill>
                <a:schemeClr val="accent1">
                  <a:lumMod val="50000"/>
                </a:schemeClr>
              </a:solidFill>
            </a:endParaRPr>
          </a:p>
          <a:p>
            <a:pPr marL="180340" algn="just">
              <a:defRPr/>
            </a:pPr>
            <a:r>
              <a:rPr lang="es-ES" sz="1000" b="1" dirty="0">
                <a:solidFill>
                  <a:schemeClr val="accent1">
                    <a:lumMod val="50000"/>
                  </a:schemeClr>
                </a:solidFill>
              </a:rPr>
              <a:t>- En Trámite: </a:t>
            </a:r>
            <a:r>
              <a:rPr lang="es-ES" sz="1000" dirty="0">
                <a:solidFill>
                  <a:schemeClr val="accent1">
                    <a:lumMod val="50000"/>
                  </a:schemeClr>
                </a:solidFill>
              </a:rPr>
              <a:t>La Interventoría detectó un Hallazgo y está elaborando el Comunicado al Concesionario.</a:t>
            </a:r>
            <a:endParaRPr lang="es-CO" sz="1000" dirty="0">
              <a:solidFill>
                <a:schemeClr val="accent1">
                  <a:lumMod val="50000"/>
                </a:schemeClr>
              </a:solidFill>
            </a:endParaRPr>
          </a:p>
        </p:txBody>
      </p:sp>
      <p:graphicFrame>
        <p:nvGraphicFramePr>
          <p:cNvPr id="2" name="Tabla 1">
            <a:extLst>
              <a:ext uri="{FF2B5EF4-FFF2-40B4-BE49-F238E27FC236}">
                <a16:creationId xmlns:a16="http://schemas.microsoft.com/office/drawing/2014/main" id="{F3DB8645-82AC-C50E-0809-16CF09DD5D12}"/>
              </a:ext>
            </a:extLst>
          </p:cNvPr>
          <p:cNvGraphicFramePr>
            <a:graphicFrameLocks noGrp="1"/>
          </p:cNvGraphicFramePr>
          <p:nvPr/>
        </p:nvGraphicFramePr>
        <p:xfrm>
          <a:off x="1495301" y="1572883"/>
          <a:ext cx="8451005" cy="4139492"/>
        </p:xfrm>
        <a:graphic>
          <a:graphicData uri="http://schemas.openxmlformats.org/drawingml/2006/table">
            <a:tbl>
              <a:tblPr/>
              <a:tblGrid>
                <a:gridCol w="1454923">
                  <a:extLst>
                    <a:ext uri="{9D8B030D-6E8A-4147-A177-3AD203B41FA5}">
                      <a16:colId xmlns:a16="http://schemas.microsoft.com/office/drawing/2014/main" val="3691678561"/>
                    </a:ext>
                  </a:extLst>
                </a:gridCol>
                <a:gridCol w="1158477">
                  <a:extLst>
                    <a:ext uri="{9D8B030D-6E8A-4147-A177-3AD203B41FA5}">
                      <a16:colId xmlns:a16="http://schemas.microsoft.com/office/drawing/2014/main" val="1848455807"/>
                    </a:ext>
                  </a:extLst>
                </a:gridCol>
                <a:gridCol w="1263828">
                  <a:extLst>
                    <a:ext uri="{9D8B030D-6E8A-4147-A177-3AD203B41FA5}">
                      <a16:colId xmlns:a16="http://schemas.microsoft.com/office/drawing/2014/main" val="2273219526"/>
                    </a:ext>
                  </a:extLst>
                </a:gridCol>
                <a:gridCol w="971547">
                  <a:extLst>
                    <a:ext uri="{9D8B030D-6E8A-4147-A177-3AD203B41FA5}">
                      <a16:colId xmlns:a16="http://schemas.microsoft.com/office/drawing/2014/main" val="3889365311"/>
                    </a:ext>
                  </a:extLst>
                </a:gridCol>
                <a:gridCol w="1117687">
                  <a:extLst>
                    <a:ext uri="{9D8B030D-6E8A-4147-A177-3AD203B41FA5}">
                      <a16:colId xmlns:a16="http://schemas.microsoft.com/office/drawing/2014/main" val="434020164"/>
                    </a:ext>
                  </a:extLst>
                </a:gridCol>
                <a:gridCol w="1117687">
                  <a:extLst>
                    <a:ext uri="{9D8B030D-6E8A-4147-A177-3AD203B41FA5}">
                      <a16:colId xmlns:a16="http://schemas.microsoft.com/office/drawing/2014/main" val="4132944753"/>
                    </a:ext>
                  </a:extLst>
                </a:gridCol>
                <a:gridCol w="1366856">
                  <a:extLst>
                    <a:ext uri="{9D8B030D-6E8A-4147-A177-3AD203B41FA5}">
                      <a16:colId xmlns:a16="http://schemas.microsoft.com/office/drawing/2014/main" val="2533763891"/>
                    </a:ext>
                  </a:extLst>
                </a:gridCol>
              </a:tblGrid>
              <a:tr h="217868">
                <a:tc>
                  <a:txBody>
                    <a:bodyPr/>
                    <a:lstStyle/>
                    <a:p>
                      <a:pPr algn="ctr" rtl="0" fontAlgn="ctr"/>
                      <a:r>
                        <a:rPr lang="es-CO" sz="900" b="1" i="0" u="none" strike="noStrike" dirty="0">
                          <a:solidFill>
                            <a:srgbClr val="203864"/>
                          </a:solidFill>
                          <a:effectLst/>
                          <a:latin typeface="Calibri" panose="020F0502020204030204" pitchFamily="34" charset="0"/>
                        </a:rPr>
                        <a:t>PERIODO</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900" b="1" i="0" u="none" strike="noStrike" dirty="0">
                          <a:solidFill>
                            <a:srgbClr val="203864"/>
                          </a:solidFill>
                          <a:effectLst/>
                          <a:latin typeface="Calibri" panose="020F0502020204030204" pitchFamily="34" charset="0"/>
                        </a:rPr>
                        <a:t>SIN GESTIONAR</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900" b="1" i="0" u="none" strike="noStrike" dirty="0">
                          <a:solidFill>
                            <a:srgbClr val="203864"/>
                          </a:solidFill>
                          <a:effectLst/>
                          <a:latin typeface="Calibri" panose="020F0502020204030204" pitchFamily="34" charset="0"/>
                        </a:rPr>
                        <a:t>CERRADO</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900" b="1" i="0" u="none" strike="noStrike" dirty="0">
                          <a:solidFill>
                            <a:srgbClr val="203864"/>
                          </a:solidFill>
                          <a:effectLst/>
                          <a:latin typeface="Calibri" panose="020F0502020204030204" pitchFamily="34" charset="0"/>
                        </a:rPr>
                        <a:t>EN TRAMITE</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MX" sz="900" b="1" i="0" u="none" strike="noStrike" dirty="0">
                          <a:solidFill>
                            <a:srgbClr val="203864"/>
                          </a:solidFill>
                          <a:effectLst/>
                          <a:latin typeface="Calibri" panose="020F0502020204030204" pitchFamily="34" charset="0"/>
                        </a:rPr>
                        <a:t>PRÓRROGA</a:t>
                      </a:r>
                      <a:endParaRPr lang="es-CO" sz="900" b="1"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900" b="1" i="0" u="none" strike="noStrike" dirty="0">
                          <a:solidFill>
                            <a:srgbClr val="203864"/>
                          </a:solidFill>
                          <a:effectLst/>
                          <a:latin typeface="Calibri" panose="020F0502020204030204" pitchFamily="34" charset="0"/>
                        </a:rPr>
                        <a:t>GESTIONADO</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900" b="1" i="0" u="none" strike="noStrike" dirty="0">
                          <a:solidFill>
                            <a:srgbClr val="203864"/>
                          </a:solidFill>
                          <a:effectLst/>
                          <a:latin typeface="Calibri" panose="020F0502020204030204" pitchFamily="34" charset="0"/>
                        </a:rPr>
                        <a:t>TOTAL</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extLst>
                  <a:ext uri="{0D108BD9-81ED-4DB2-BD59-A6C34878D82A}">
                    <a16:rowId xmlns:a16="http://schemas.microsoft.com/office/drawing/2014/main" val="1662114191"/>
                  </a:ext>
                </a:extLst>
              </a:tr>
              <a:tr h="217868">
                <a:tc>
                  <a:txBody>
                    <a:bodyPr/>
                    <a:lstStyle/>
                    <a:p>
                      <a:pPr algn="ctr" rtl="0" fontAlgn="ctr"/>
                      <a:r>
                        <a:rPr lang="es-CO" sz="900" b="0" i="0" u="none" strike="noStrike" dirty="0">
                          <a:solidFill>
                            <a:srgbClr val="203864"/>
                          </a:solidFill>
                          <a:effectLst/>
                          <a:latin typeface="Calibri" panose="020F0502020204030204" pitchFamily="34" charset="0"/>
                        </a:rPr>
                        <a:t>Agosto a diciembre de 2018</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tc>
                  <a:txBody>
                    <a:bodyPr/>
                    <a:lstStyle/>
                    <a:p>
                      <a:pPr algn="ctr" rtl="0" fontAlgn="ctr"/>
                      <a:r>
                        <a:rPr lang="es-CO" sz="900" b="0" i="0" u="none" strike="noStrike" dirty="0">
                          <a:solidFill>
                            <a:srgbClr val="000000"/>
                          </a:solidFill>
                          <a:effectLst/>
                          <a:latin typeface="Calibri" panose="020F0502020204030204" pitchFamily="34" charset="0"/>
                        </a:rPr>
                        <a:t> </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tc>
                  <a:txBody>
                    <a:bodyPr/>
                    <a:lstStyle/>
                    <a:p>
                      <a:pPr algn="ctr" rtl="0" fontAlgn="ctr"/>
                      <a:r>
                        <a:rPr lang="es-CO" sz="900" b="0" i="0" u="none" strike="noStrike" dirty="0">
                          <a:solidFill>
                            <a:srgbClr val="203864"/>
                          </a:solidFill>
                          <a:effectLst/>
                          <a:latin typeface="Calibri" panose="020F0502020204030204" pitchFamily="34" charset="0"/>
                        </a:rPr>
                        <a:t>5</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tc>
                  <a:txBody>
                    <a:bodyPr/>
                    <a:lstStyle/>
                    <a:p>
                      <a:pPr algn="ctr" rtl="0" fontAlgn="ctr"/>
                      <a:r>
                        <a:rPr lang="es-CO" sz="900" b="0" i="0" u="none" strike="noStrike" dirty="0">
                          <a:solidFill>
                            <a:srgbClr val="000000"/>
                          </a:solidFill>
                          <a:effectLst/>
                          <a:latin typeface="Calibri" panose="020F0502020204030204" pitchFamily="34" charset="0"/>
                        </a:rPr>
                        <a:t> </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tc>
                  <a:txBody>
                    <a:bodyPr/>
                    <a:lstStyle/>
                    <a:p>
                      <a:pPr algn="ctr" rtl="0" fontAlgn="ctr"/>
                      <a:endParaRPr lang="es-CO" sz="900" b="0" i="0" u="none" strike="noStrike" dirty="0">
                        <a:solidFill>
                          <a:srgbClr val="000000"/>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tc>
                  <a:txBody>
                    <a:bodyPr/>
                    <a:lstStyle/>
                    <a:p>
                      <a:pPr algn="ctr" rtl="0" fontAlgn="ctr"/>
                      <a:r>
                        <a:rPr lang="es-CO" sz="900" b="0" i="0" u="none" strike="noStrike" dirty="0">
                          <a:solidFill>
                            <a:srgbClr val="000000"/>
                          </a:solidFill>
                          <a:effectLst/>
                          <a:latin typeface="Calibri" panose="020F0502020204030204" pitchFamily="34" charset="0"/>
                        </a:rPr>
                        <a:t> </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tc>
                  <a:txBody>
                    <a:bodyPr/>
                    <a:lstStyle/>
                    <a:p>
                      <a:pPr algn="ctr" rtl="0" fontAlgn="ctr"/>
                      <a:r>
                        <a:rPr lang="es-CO" sz="900" b="0" i="0" u="none" strike="noStrike" dirty="0">
                          <a:solidFill>
                            <a:srgbClr val="203864"/>
                          </a:solidFill>
                          <a:effectLst/>
                          <a:latin typeface="Calibri" panose="020F0502020204030204" pitchFamily="34" charset="0"/>
                        </a:rPr>
                        <a:t>5</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extLst>
                  <a:ext uri="{0D108BD9-81ED-4DB2-BD59-A6C34878D82A}">
                    <a16:rowId xmlns:a16="http://schemas.microsoft.com/office/drawing/2014/main" val="1552165466"/>
                  </a:ext>
                </a:extLst>
              </a:tr>
              <a:tr h="217868">
                <a:tc>
                  <a:txBody>
                    <a:bodyPr/>
                    <a:lstStyle/>
                    <a:p>
                      <a:pPr algn="ctr" rtl="0" fontAlgn="ctr"/>
                      <a:r>
                        <a:rPr lang="es-MX" sz="900" b="0" i="0" u="none" strike="noStrike" dirty="0">
                          <a:solidFill>
                            <a:srgbClr val="203864"/>
                          </a:solidFill>
                          <a:effectLst/>
                          <a:latin typeface="Calibri" panose="020F0502020204030204" pitchFamily="34" charset="0"/>
                        </a:rPr>
                        <a:t>Enero a diciembre de 2019</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900" b="0" i="0" u="none" strike="noStrike" dirty="0">
                          <a:solidFill>
                            <a:srgbClr val="203864"/>
                          </a:solidFill>
                          <a:effectLst/>
                          <a:latin typeface="Calibri" panose="020F0502020204030204" pitchFamily="34" charset="0"/>
                        </a:rPr>
                        <a:t> </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900" b="0" i="0" u="none" strike="noStrike" dirty="0">
                          <a:solidFill>
                            <a:srgbClr val="203864"/>
                          </a:solidFill>
                          <a:effectLst/>
                          <a:latin typeface="Calibri" panose="020F0502020204030204" pitchFamily="34" charset="0"/>
                        </a:rPr>
                        <a:t>12</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900" b="0" i="0" u="none" strike="noStrike" dirty="0">
                          <a:solidFill>
                            <a:srgbClr val="203864"/>
                          </a:solidFill>
                          <a:effectLst/>
                          <a:latin typeface="Calibri" panose="020F0502020204030204" pitchFamily="34" charset="0"/>
                        </a:rPr>
                        <a:t> </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endParaRPr lang="es-CO" sz="900" b="0" i="0" u="none" strike="noStrike" dirty="0">
                        <a:solidFill>
                          <a:srgbClr val="000000"/>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900" b="0" i="0" u="none" strike="noStrike" dirty="0">
                          <a:solidFill>
                            <a:srgbClr val="000000"/>
                          </a:solidFill>
                          <a:effectLst/>
                          <a:latin typeface="Calibri" panose="020F0502020204030204" pitchFamily="34" charset="0"/>
                        </a:rPr>
                        <a:t> </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900" b="0" i="0" u="none" strike="noStrike" dirty="0">
                          <a:solidFill>
                            <a:srgbClr val="203864"/>
                          </a:solidFill>
                          <a:effectLst/>
                          <a:latin typeface="Calibri" panose="020F0502020204030204" pitchFamily="34" charset="0"/>
                        </a:rPr>
                        <a:t>12</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extLst>
                  <a:ext uri="{0D108BD9-81ED-4DB2-BD59-A6C34878D82A}">
                    <a16:rowId xmlns:a16="http://schemas.microsoft.com/office/drawing/2014/main" val="2696673573"/>
                  </a:ext>
                </a:extLst>
              </a:tr>
              <a:tr h="217868">
                <a:tc>
                  <a:txBody>
                    <a:bodyPr/>
                    <a:lstStyle/>
                    <a:p>
                      <a:pPr algn="ctr" rtl="0" fontAlgn="ctr"/>
                      <a:r>
                        <a:rPr lang="es-MX" sz="900" b="0" i="0" u="none" strike="noStrike" dirty="0">
                          <a:solidFill>
                            <a:srgbClr val="203864"/>
                          </a:solidFill>
                          <a:effectLst/>
                          <a:latin typeface="Calibri" panose="020F0502020204030204" pitchFamily="34" charset="0"/>
                        </a:rPr>
                        <a:t>Enero a diciembre de 2020</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tc>
                  <a:txBody>
                    <a:bodyPr/>
                    <a:lstStyle/>
                    <a:p>
                      <a:pPr algn="ctr" rtl="0" fontAlgn="ctr"/>
                      <a:r>
                        <a:rPr lang="es-CO" sz="900" b="0" i="0" u="none" strike="noStrike" dirty="0">
                          <a:solidFill>
                            <a:srgbClr val="000000"/>
                          </a:solidFill>
                          <a:effectLst/>
                          <a:latin typeface="Calibri" panose="020F0502020204030204" pitchFamily="34" charset="0"/>
                        </a:rPr>
                        <a:t> </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tc>
                  <a:txBody>
                    <a:bodyPr/>
                    <a:lstStyle/>
                    <a:p>
                      <a:pPr algn="ctr" rtl="0" fontAlgn="ctr"/>
                      <a:r>
                        <a:rPr lang="es-CO" sz="900" b="0" i="0" u="none" strike="noStrike" dirty="0">
                          <a:solidFill>
                            <a:srgbClr val="203864"/>
                          </a:solidFill>
                          <a:effectLst/>
                          <a:latin typeface="Calibri" panose="020F0502020204030204" pitchFamily="34" charset="0"/>
                        </a:rPr>
                        <a:t>12</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tc>
                  <a:txBody>
                    <a:bodyPr/>
                    <a:lstStyle/>
                    <a:p>
                      <a:pPr algn="ctr" rtl="0" fontAlgn="ctr"/>
                      <a:r>
                        <a:rPr lang="es-CO" sz="900" b="0" i="0" u="none" strike="noStrike" dirty="0">
                          <a:solidFill>
                            <a:srgbClr val="000000"/>
                          </a:solidFill>
                          <a:effectLst/>
                          <a:latin typeface="Calibri" panose="020F0502020204030204" pitchFamily="34" charset="0"/>
                        </a:rPr>
                        <a:t> </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tc>
                  <a:txBody>
                    <a:bodyPr/>
                    <a:lstStyle/>
                    <a:p>
                      <a:pPr algn="ctr" rtl="0" fontAlgn="ctr"/>
                      <a:endParaRPr lang="es-CO" sz="900" b="0" i="0" u="none" strike="noStrike" dirty="0">
                        <a:solidFill>
                          <a:srgbClr val="000000"/>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tc>
                  <a:txBody>
                    <a:bodyPr/>
                    <a:lstStyle/>
                    <a:p>
                      <a:pPr algn="ctr" rtl="0" fontAlgn="ctr"/>
                      <a:r>
                        <a:rPr lang="es-CO" sz="900" b="0" i="0" u="none" strike="noStrike" dirty="0">
                          <a:solidFill>
                            <a:srgbClr val="000000"/>
                          </a:solidFill>
                          <a:effectLst/>
                          <a:latin typeface="Calibri" panose="020F0502020204030204" pitchFamily="34" charset="0"/>
                        </a:rPr>
                        <a:t> </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tc>
                  <a:txBody>
                    <a:bodyPr/>
                    <a:lstStyle/>
                    <a:p>
                      <a:pPr algn="ctr" rtl="0" fontAlgn="ctr"/>
                      <a:r>
                        <a:rPr lang="es-CO" sz="900" b="0" i="0" u="none" strike="noStrike" dirty="0">
                          <a:solidFill>
                            <a:srgbClr val="203864"/>
                          </a:solidFill>
                          <a:effectLst/>
                          <a:latin typeface="Calibri" panose="020F0502020204030204" pitchFamily="34" charset="0"/>
                        </a:rPr>
                        <a:t>12</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extLst>
                  <a:ext uri="{0D108BD9-81ED-4DB2-BD59-A6C34878D82A}">
                    <a16:rowId xmlns:a16="http://schemas.microsoft.com/office/drawing/2014/main" val="1003252261"/>
                  </a:ext>
                </a:extLst>
              </a:tr>
              <a:tr h="217868">
                <a:tc>
                  <a:txBody>
                    <a:bodyPr/>
                    <a:lstStyle/>
                    <a:p>
                      <a:pPr algn="ctr" rtl="0" fontAlgn="ctr"/>
                      <a:r>
                        <a:rPr lang="es-MX" sz="900" b="0" i="0" u="none" strike="noStrike" dirty="0">
                          <a:solidFill>
                            <a:srgbClr val="203864"/>
                          </a:solidFill>
                          <a:effectLst/>
                          <a:latin typeface="Calibri" panose="020F0502020204030204" pitchFamily="34" charset="0"/>
                        </a:rPr>
                        <a:t>Enero a noviembre de 2021</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900" b="0" i="0" u="none" strike="noStrike" dirty="0">
                          <a:solidFill>
                            <a:srgbClr val="203864"/>
                          </a:solidFill>
                          <a:effectLst/>
                          <a:latin typeface="Calibri" panose="020F0502020204030204" pitchFamily="34" charset="0"/>
                        </a:rPr>
                        <a:t> </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900" b="0" i="0" u="none" strike="noStrike" dirty="0">
                          <a:solidFill>
                            <a:srgbClr val="203864"/>
                          </a:solidFill>
                          <a:effectLst/>
                          <a:latin typeface="Calibri" panose="020F0502020204030204" pitchFamily="34" charset="0"/>
                        </a:rPr>
                        <a:t>11</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900" b="0" i="0" u="none" strike="noStrike" dirty="0">
                          <a:solidFill>
                            <a:srgbClr val="000000"/>
                          </a:solidFill>
                          <a:effectLst/>
                          <a:latin typeface="Calibri" panose="020F0502020204030204" pitchFamily="34" charset="0"/>
                        </a:rPr>
                        <a:t> </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endParaRPr lang="es-CO" sz="900" b="0" i="0" u="none" strike="noStrike" dirty="0">
                        <a:solidFill>
                          <a:srgbClr val="000000"/>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900" b="0" i="0" u="none" strike="noStrike" dirty="0">
                          <a:solidFill>
                            <a:srgbClr val="000000"/>
                          </a:solidFill>
                          <a:effectLst/>
                          <a:latin typeface="Calibri" panose="020F0502020204030204" pitchFamily="34" charset="0"/>
                        </a:rPr>
                        <a:t> </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900" b="0" i="0" u="none" strike="noStrike" dirty="0">
                          <a:solidFill>
                            <a:srgbClr val="203864"/>
                          </a:solidFill>
                          <a:effectLst/>
                          <a:latin typeface="Calibri" panose="020F0502020204030204" pitchFamily="34" charset="0"/>
                        </a:rPr>
                        <a:t>11</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extLst>
                  <a:ext uri="{0D108BD9-81ED-4DB2-BD59-A6C34878D82A}">
                    <a16:rowId xmlns:a16="http://schemas.microsoft.com/office/drawing/2014/main" val="1382077436"/>
                  </a:ext>
                </a:extLst>
              </a:tr>
              <a:tr h="217868">
                <a:tc>
                  <a:txBody>
                    <a:bodyPr/>
                    <a:lstStyle/>
                    <a:p>
                      <a:pPr algn="ctr" rtl="0" fontAlgn="ctr"/>
                      <a:r>
                        <a:rPr lang="es-CO" sz="900" b="0" i="0" u="none" strike="noStrike" dirty="0">
                          <a:solidFill>
                            <a:srgbClr val="203864"/>
                          </a:solidFill>
                          <a:effectLst/>
                          <a:latin typeface="Calibri" panose="020F0502020204030204" pitchFamily="34" charset="0"/>
                        </a:rPr>
                        <a:t>dic-21</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tc>
                  <a:txBody>
                    <a:bodyPr/>
                    <a:lstStyle/>
                    <a:p>
                      <a:pPr algn="ctr" rtl="0" fontAlgn="ctr"/>
                      <a:endParaRPr lang="es-CO" sz="900" b="0" i="0" u="none" strike="noStrike" dirty="0">
                        <a:solidFill>
                          <a:srgbClr val="000000"/>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tc>
                  <a:txBody>
                    <a:bodyPr/>
                    <a:lstStyle/>
                    <a:p>
                      <a:pPr algn="ctr" rtl="0" fontAlgn="ctr"/>
                      <a:r>
                        <a:rPr lang="es-CO" sz="900" b="0" i="0" u="none" strike="noStrike" dirty="0">
                          <a:solidFill>
                            <a:srgbClr val="000000"/>
                          </a:solidFill>
                          <a:effectLst/>
                          <a:latin typeface="Calibri" panose="020F0502020204030204" pitchFamily="34" charset="0"/>
                        </a:rPr>
                        <a:t> 1</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tc>
                  <a:txBody>
                    <a:bodyPr/>
                    <a:lstStyle/>
                    <a:p>
                      <a:pPr algn="ctr" rtl="0" fontAlgn="ctr"/>
                      <a:r>
                        <a:rPr lang="es-CO" sz="900" b="0" i="0" u="none" strike="noStrike" dirty="0">
                          <a:solidFill>
                            <a:srgbClr val="000000"/>
                          </a:solidFill>
                          <a:effectLst/>
                          <a:latin typeface="Calibri" panose="020F0502020204030204" pitchFamily="34" charset="0"/>
                        </a:rPr>
                        <a:t> </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tc>
                  <a:txBody>
                    <a:bodyPr/>
                    <a:lstStyle/>
                    <a:p>
                      <a:pPr algn="ctr" rtl="0" fontAlgn="ctr"/>
                      <a:endParaRPr lang="es-CO" sz="900" b="0" i="0" u="none" strike="noStrike" dirty="0">
                        <a:solidFill>
                          <a:srgbClr val="000000"/>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tc>
                  <a:txBody>
                    <a:bodyPr/>
                    <a:lstStyle/>
                    <a:p>
                      <a:pPr algn="ctr" rtl="0" fontAlgn="ctr"/>
                      <a:r>
                        <a:rPr lang="es-CO" sz="900" b="0" i="0" u="none" strike="noStrike" dirty="0">
                          <a:solidFill>
                            <a:srgbClr val="000000"/>
                          </a:solidFill>
                          <a:effectLst/>
                          <a:latin typeface="Calibri" panose="020F0502020204030204" pitchFamily="34" charset="0"/>
                        </a:rPr>
                        <a:t> </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tc>
                  <a:txBody>
                    <a:bodyPr/>
                    <a:lstStyle/>
                    <a:p>
                      <a:pPr algn="ctr" rtl="0" fontAlgn="ctr"/>
                      <a:r>
                        <a:rPr lang="es-CO" sz="900" b="0" i="0" u="none" strike="noStrike" dirty="0">
                          <a:solidFill>
                            <a:srgbClr val="203864"/>
                          </a:solidFill>
                          <a:effectLst/>
                          <a:latin typeface="Calibri" panose="020F0502020204030204" pitchFamily="34" charset="0"/>
                        </a:rPr>
                        <a:t>1</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extLst>
                  <a:ext uri="{0D108BD9-81ED-4DB2-BD59-A6C34878D82A}">
                    <a16:rowId xmlns:a16="http://schemas.microsoft.com/office/drawing/2014/main" val="2455467791"/>
                  </a:ext>
                </a:extLst>
              </a:tr>
              <a:tr h="217868">
                <a:tc>
                  <a:txBody>
                    <a:bodyPr/>
                    <a:lstStyle/>
                    <a:p>
                      <a:pPr algn="ctr" rtl="0" fontAlgn="ctr"/>
                      <a:r>
                        <a:rPr lang="es-MX" sz="900" b="0" i="0" u="none" strike="noStrike" dirty="0">
                          <a:solidFill>
                            <a:srgbClr val="203864"/>
                          </a:solidFill>
                          <a:effectLst/>
                          <a:latin typeface="Calibri" panose="020F0502020204030204" pitchFamily="34" charset="0"/>
                        </a:rPr>
                        <a:t>Enero a diciembre de 2022</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900" b="0" i="0" u="none" strike="noStrike" dirty="0">
                          <a:solidFill>
                            <a:srgbClr val="000000"/>
                          </a:solidFill>
                          <a:effectLst/>
                          <a:latin typeface="Calibri" panose="020F0502020204030204" pitchFamily="34" charset="0"/>
                        </a:rPr>
                        <a:t> </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900" b="0" i="0" u="none" strike="noStrike" dirty="0">
                          <a:solidFill>
                            <a:srgbClr val="203864"/>
                          </a:solidFill>
                          <a:effectLst/>
                          <a:latin typeface="Calibri" panose="020F0502020204030204" pitchFamily="34" charset="0"/>
                        </a:rPr>
                        <a:t>12</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900" b="0" i="0" u="none" strike="noStrike" dirty="0">
                          <a:solidFill>
                            <a:srgbClr val="000000"/>
                          </a:solidFill>
                          <a:effectLst/>
                          <a:latin typeface="Calibri" panose="020F0502020204030204" pitchFamily="34" charset="0"/>
                        </a:rPr>
                        <a:t> </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endParaRPr lang="es-CO" sz="900" b="0" i="0" u="none" strike="noStrike" dirty="0">
                        <a:solidFill>
                          <a:srgbClr val="000000"/>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900" b="0" i="0" u="none" strike="noStrike" dirty="0">
                          <a:solidFill>
                            <a:srgbClr val="000000"/>
                          </a:solidFill>
                          <a:effectLst/>
                          <a:latin typeface="Calibri" panose="020F0502020204030204" pitchFamily="34" charset="0"/>
                        </a:rPr>
                        <a:t> </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900" b="0" i="0" u="none" strike="noStrike" dirty="0">
                          <a:solidFill>
                            <a:srgbClr val="203864"/>
                          </a:solidFill>
                          <a:effectLst/>
                          <a:latin typeface="Calibri" panose="020F0502020204030204" pitchFamily="34" charset="0"/>
                        </a:rPr>
                        <a:t>12</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extLst>
                  <a:ext uri="{0D108BD9-81ED-4DB2-BD59-A6C34878D82A}">
                    <a16:rowId xmlns:a16="http://schemas.microsoft.com/office/drawing/2014/main" val="2229969240"/>
                  </a:ext>
                </a:extLst>
              </a:tr>
              <a:tr h="217868">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900" b="0" i="0" u="none" strike="noStrike" dirty="0">
                          <a:solidFill>
                            <a:srgbClr val="203864"/>
                          </a:solidFill>
                          <a:effectLst/>
                          <a:latin typeface="Calibri" panose="020F0502020204030204" pitchFamily="34" charset="0"/>
                        </a:rPr>
                        <a:t>Enero a diciembre de 2023</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marL="0" algn="ctr" defTabSz="914400" rtl="0" eaLnBrk="1" fontAlgn="ctr" latinLnBrk="0" hangingPunct="1"/>
                      <a:endParaRPr lang="es-CO" sz="900" b="0" i="0" u="none" strike="noStrike" kern="1200" dirty="0">
                        <a:solidFill>
                          <a:srgbClr val="203864"/>
                        </a:solidFill>
                        <a:effectLst/>
                        <a:latin typeface="Calibri" panose="020F0502020204030204" pitchFamily="34" charset="0"/>
                        <a:ea typeface="+mn-ea"/>
                        <a:cs typeface="+mn-cs"/>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marL="0" algn="ctr" defTabSz="914400" rtl="0" eaLnBrk="1" fontAlgn="ctr" latinLnBrk="0" hangingPunct="1"/>
                      <a:r>
                        <a:rPr lang="es-MX" sz="900" b="0" i="0" u="none" strike="noStrike" kern="1200" dirty="0">
                          <a:solidFill>
                            <a:srgbClr val="203864"/>
                          </a:solidFill>
                          <a:effectLst/>
                          <a:latin typeface="Calibri" panose="020F0502020204030204" pitchFamily="34" charset="0"/>
                          <a:ea typeface="+mn-ea"/>
                          <a:cs typeface="+mn-cs"/>
                        </a:rPr>
                        <a:t>12</a:t>
                      </a:r>
                      <a:endParaRPr lang="es-CO" sz="900" b="0" i="0" u="none" strike="noStrike" kern="1200" dirty="0">
                        <a:solidFill>
                          <a:srgbClr val="203864"/>
                        </a:solidFill>
                        <a:effectLst/>
                        <a:latin typeface="Calibri" panose="020F0502020204030204" pitchFamily="34" charset="0"/>
                        <a:ea typeface="+mn-ea"/>
                        <a:cs typeface="+mn-cs"/>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marL="0" algn="ctr" defTabSz="914400" rtl="0" eaLnBrk="1" fontAlgn="ctr" latinLnBrk="0" hangingPunct="1"/>
                      <a:endParaRPr lang="es-CO" sz="900" b="0" i="0" u="none" strike="noStrike" kern="1200" dirty="0">
                        <a:solidFill>
                          <a:srgbClr val="203864"/>
                        </a:solidFill>
                        <a:effectLst/>
                        <a:latin typeface="Calibri" panose="020F0502020204030204" pitchFamily="34" charset="0"/>
                        <a:ea typeface="+mn-ea"/>
                        <a:cs typeface="+mn-cs"/>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marL="0" algn="ctr" defTabSz="914400" rtl="0" eaLnBrk="1" fontAlgn="ctr" latinLnBrk="0" hangingPunct="1"/>
                      <a:endParaRPr lang="es-CO" sz="900" b="0" i="0" u="none" strike="noStrike" kern="1200" dirty="0">
                        <a:solidFill>
                          <a:srgbClr val="203864"/>
                        </a:solidFill>
                        <a:effectLst/>
                        <a:latin typeface="Calibri" panose="020F0502020204030204" pitchFamily="34" charset="0"/>
                        <a:ea typeface="+mn-ea"/>
                        <a:cs typeface="+mn-cs"/>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marL="0" algn="ctr" defTabSz="914400" rtl="0" eaLnBrk="1" fontAlgn="ctr" latinLnBrk="0" hangingPunct="1"/>
                      <a:endParaRPr lang="es-CO" sz="900" b="0" i="0" u="none" strike="noStrike" kern="1200" dirty="0">
                        <a:solidFill>
                          <a:srgbClr val="203864"/>
                        </a:solidFill>
                        <a:effectLst/>
                        <a:latin typeface="Calibri" panose="020F0502020204030204" pitchFamily="34" charset="0"/>
                        <a:ea typeface="+mn-ea"/>
                        <a:cs typeface="+mn-cs"/>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marL="0" algn="ctr" defTabSz="914400" rtl="0" eaLnBrk="1" fontAlgn="ctr" latinLnBrk="0" hangingPunct="1"/>
                      <a:r>
                        <a:rPr lang="es-MX" sz="900" b="0" i="0" u="none" strike="noStrike" kern="1200" dirty="0">
                          <a:solidFill>
                            <a:srgbClr val="203864"/>
                          </a:solidFill>
                          <a:effectLst/>
                          <a:latin typeface="Calibri" panose="020F0502020204030204" pitchFamily="34" charset="0"/>
                          <a:ea typeface="+mn-ea"/>
                          <a:cs typeface="+mn-cs"/>
                        </a:rPr>
                        <a:t>12</a:t>
                      </a:r>
                      <a:endParaRPr lang="es-CO" sz="900" b="0" i="0" u="none" strike="noStrike" kern="1200" dirty="0">
                        <a:solidFill>
                          <a:srgbClr val="203864"/>
                        </a:solidFill>
                        <a:effectLst/>
                        <a:latin typeface="Calibri" panose="020F0502020204030204" pitchFamily="34" charset="0"/>
                        <a:ea typeface="+mn-ea"/>
                        <a:cs typeface="+mn-cs"/>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1700864465"/>
                  </a:ext>
                </a:extLst>
              </a:tr>
              <a:tr h="217868">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CO" sz="900" b="0" i="0" u="none" strike="noStrike" dirty="0">
                          <a:solidFill>
                            <a:srgbClr val="203864"/>
                          </a:solidFill>
                          <a:effectLst/>
                          <a:latin typeface="Calibri" panose="020F0502020204030204" pitchFamily="34" charset="0"/>
                        </a:rPr>
                        <a:t>Ene-24</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tc>
                  <a:txBody>
                    <a:bodyPr/>
                    <a:lstStyle/>
                    <a:p>
                      <a:pPr algn="ctr" rtl="0" fontAlgn="ctr"/>
                      <a:endParaRPr lang="es-CO" sz="900" b="1"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900" b="0" i="0" u="none" strike="noStrike" dirty="0">
                          <a:solidFill>
                            <a:srgbClr val="203864"/>
                          </a:solidFill>
                          <a:effectLst/>
                          <a:latin typeface="Calibri" panose="020F0502020204030204" pitchFamily="34" charset="0"/>
                        </a:rPr>
                        <a:t>1</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tc>
                  <a:txBody>
                    <a:bodyPr/>
                    <a:lstStyle/>
                    <a:p>
                      <a:pPr algn="ctr" rtl="0" fontAlgn="ctr"/>
                      <a:endParaRPr lang="es-CO" sz="900" b="1"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tc>
                  <a:txBody>
                    <a:bodyPr/>
                    <a:lstStyle/>
                    <a:p>
                      <a:pPr algn="ctr" rtl="0" fontAlgn="ctr"/>
                      <a:endParaRPr lang="es-CO" sz="900" b="1"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tc>
                  <a:txBody>
                    <a:bodyPr/>
                    <a:lstStyle/>
                    <a:p>
                      <a:pPr algn="ctr" rtl="0" fontAlgn="ctr"/>
                      <a:endParaRPr lang="es-CO" sz="900" b="0"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900" b="0" i="0" u="none" strike="noStrike" dirty="0">
                          <a:solidFill>
                            <a:srgbClr val="203864"/>
                          </a:solidFill>
                          <a:effectLst/>
                          <a:latin typeface="Calibri" panose="020F0502020204030204" pitchFamily="34" charset="0"/>
                        </a:rPr>
                        <a:t>1</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4080792653"/>
                  </a:ext>
                </a:extLst>
              </a:tr>
              <a:tr h="217868">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CO" sz="900" b="0" i="0" u="none" strike="noStrike" dirty="0">
                          <a:solidFill>
                            <a:srgbClr val="203864"/>
                          </a:solidFill>
                          <a:effectLst/>
                          <a:latin typeface="Calibri" panose="020F0502020204030204" pitchFamily="34" charset="0"/>
                        </a:rPr>
                        <a:t>Feb-24</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endParaRPr lang="es-CO" sz="900" b="0"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0" i="0" u="none" strike="noStrike" dirty="0">
                          <a:solidFill>
                            <a:srgbClr val="203864"/>
                          </a:solidFill>
                          <a:effectLst/>
                          <a:latin typeface="Calibri" panose="020F0502020204030204" pitchFamily="34" charset="0"/>
                        </a:rPr>
                        <a:t>1</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endParaRPr lang="es-CO" sz="900" b="0"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endParaRPr lang="es-CO" sz="900" b="0"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endParaRPr lang="es-CO" sz="900" b="0"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0" i="0" u="none" strike="noStrike" dirty="0">
                          <a:solidFill>
                            <a:srgbClr val="203864"/>
                          </a:solidFill>
                          <a:effectLst/>
                          <a:latin typeface="Calibri" panose="020F0502020204030204" pitchFamily="34" charset="0"/>
                        </a:rPr>
                        <a:t>1</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2672815596"/>
                  </a:ext>
                </a:extLst>
              </a:tr>
              <a:tr h="217868">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CO" sz="900" b="0" i="0" u="none" strike="noStrike" dirty="0">
                          <a:solidFill>
                            <a:srgbClr val="203864"/>
                          </a:solidFill>
                          <a:effectLst/>
                          <a:latin typeface="Calibri" panose="020F0502020204030204" pitchFamily="34" charset="0"/>
                        </a:rPr>
                        <a:t>Mar-24</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tc>
                  <a:txBody>
                    <a:bodyPr/>
                    <a:lstStyle/>
                    <a:p>
                      <a:pPr algn="ctr" rtl="0" fontAlgn="ctr"/>
                      <a:endParaRPr lang="es-CO" sz="900" b="1"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tc>
                  <a:txBody>
                    <a:bodyPr/>
                    <a:lstStyle/>
                    <a:p>
                      <a:pPr algn="ctr" rtl="0" fontAlgn="ctr"/>
                      <a:r>
                        <a:rPr lang="es-MX" sz="900" b="0" i="0" u="none" strike="noStrike" dirty="0">
                          <a:solidFill>
                            <a:srgbClr val="203864"/>
                          </a:solidFill>
                          <a:effectLst/>
                          <a:latin typeface="Calibri" panose="020F0502020204030204" pitchFamily="34" charset="0"/>
                        </a:rPr>
                        <a:t>1</a:t>
                      </a:r>
                      <a:endParaRPr lang="es-CO" sz="900" b="0"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tc>
                  <a:txBody>
                    <a:bodyPr/>
                    <a:lstStyle/>
                    <a:p>
                      <a:pPr algn="ctr" rtl="0" fontAlgn="ctr"/>
                      <a:endParaRPr lang="es-CO" sz="900" b="1"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tc>
                  <a:txBody>
                    <a:bodyPr/>
                    <a:lstStyle/>
                    <a:p>
                      <a:pPr algn="ctr" rtl="0" fontAlgn="ctr"/>
                      <a:endParaRPr lang="es-CO" sz="900" b="1"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tc>
                  <a:txBody>
                    <a:bodyPr/>
                    <a:lstStyle/>
                    <a:p>
                      <a:pPr algn="ctr" rtl="0" fontAlgn="ctr"/>
                      <a:endParaRPr lang="es-CO" sz="900" b="0"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900" b="0" i="0" u="none" strike="noStrike" dirty="0">
                          <a:solidFill>
                            <a:srgbClr val="203864"/>
                          </a:solidFill>
                          <a:effectLst/>
                          <a:latin typeface="Calibri" panose="020F0502020204030204" pitchFamily="34" charset="0"/>
                        </a:rPr>
                        <a:t>1</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1500297851"/>
                  </a:ext>
                </a:extLst>
              </a:tr>
              <a:tr h="217868">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CO" sz="900" b="0" i="0" u="none" strike="noStrike" dirty="0">
                          <a:solidFill>
                            <a:srgbClr val="203864"/>
                          </a:solidFill>
                          <a:effectLst/>
                          <a:latin typeface="Calibri" panose="020F0502020204030204" pitchFamily="34" charset="0"/>
                        </a:rPr>
                        <a:t>Abr-24</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endParaRPr lang="es-CO" sz="900" b="1"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MX" sz="900" b="0" i="0" u="none" strike="noStrike" dirty="0">
                          <a:solidFill>
                            <a:srgbClr val="203864"/>
                          </a:solidFill>
                          <a:effectLst/>
                          <a:latin typeface="Calibri" panose="020F0502020204030204" pitchFamily="34" charset="0"/>
                        </a:rPr>
                        <a:t>1</a:t>
                      </a:r>
                      <a:endParaRPr lang="es-CO" sz="900" b="0"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endParaRPr lang="es-CO" sz="900" b="0"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endParaRPr lang="es-CO" sz="900" b="1"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endParaRPr lang="es-CO" sz="900" b="0"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0" i="0" u="none" strike="noStrike" dirty="0">
                          <a:solidFill>
                            <a:srgbClr val="203864"/>
                          </a:solidFill>
                          <a:effectLst/>
                          <a:latin typeface="Calibri" panose="020F0502020204030204" pitchFamily="34" charset="0"/>
                        </a:rPr>
                        <a:t>1</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4225494041"/>
                  </a:ext>
                </a:extLst>
              </a:tr>
              <a:tr h="217868">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CO" sz="900" b="0" i="0" u="none" strike="noStrike" dirty="0">
                          <a:solidFill>
                            <a:srgbClr val="203864"/>
                          </a:solidFill>
                          <a:effectLst/>
                          <a:latin typeface="Calibri" panose="020F0502020204030204" pitchFamily="34" charset="0"/>
                        </a:rPr>
                        <a:t>May-24</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tc>
                  <a:txBody>
                    <a:bodyPr/>
                    <a:lstStyle/>
                    <a:p>
                      <a:pPr algn="ctr" rtl="0" fontAlgn="ctr"/>
                      <a:endParaRPr lang="es-CO" sz="900" b="1"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tc>
                  <a:txBody>
                    <a:bodyPr/>
                    <a:lstStyle/>
                    <a:p>
                      <a:pPr algn="ctr" rtl="0" fontAlgn="ctr"/>
                      <a:r>
                        <a:rPr lang="es-MX" sz="900" b="0" i="0" u="none" strike="noStrike" dirty="0">
                          <a:solidFill>
                            <a:srgbClr val="203864"/>
                          </a:solidFill>
                          <a:effectLst/>
                          <a:latin typeface="Calibri" panose="020F0502020204030204" pitchFamily="34" charset="0"/>
                        </a:rPr>
                        <a:t>1</a:t>
                      </a:r>
                      <a:endParaRPr lang="es-CO" sz="900" b="0"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tc>
                  <a:txBody>
                    <a:bodyPr/>
                    <a:lstStyle/>
                    <a:p>
                      <a:pPr algn="ctr" rtl="0" fontAlgn="ctr"/>
                      <a:endParaRPr lang="es-CO" sz="900" b="0"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tc>
                  <a:txBody>
                    <a:bodyPr/>
                    <a:lstStyle/>
                    <a:p>
                      <a:pPr algn="ctr" rtl="0" fontAlgn="ctr"/>
                      <a:endParaRPr lang="es-CO" sz="900" b="1"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tc>
                  <a:txBody>
                    <a:bodyPr/>
                    <a:lstStyle/>
                    <a:p>
                      <a:pPr algn="ctr" rtl="0" fontAlgn="ctr"/>
                      <a:endParaRPr lang="es-CO" sz="900" b="0"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900" b="0" i="0" u="none" strike="noStrike" dirty="0">
                          <a:solidFill>
                            <a:srgbClr val="203864"/>
                          </a:solidFill>
                          <a:effectLst/>
                          <a:latin typeface="Calibri" panose="020F0502020204030204" pitchFamily="34" charset="0"/>
                        </a:rPr>
                        <a:t>1</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2887051676"/>
                  </a:ext>
                </a:extLst>
              </a:tr>
              <a:tr h="217868">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CO" sz="900" b="0" i="0" u="none" strike="noStrike" dirty="0">
                          <a:solidFill>
                            <a:srgbClr val="203864"/>
                          </a:solidFill>
                          <a:effectLst/>
                          <a:latin typeface="Calibri" panose="020F0502020204030204" pitchFamily="34" charset="0"/>
                        </a:rPr>
                        <a:t>Jun-24</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endParaRPr lang="es-CO" sz="900" b="0"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MX" sz="900" b="0" i="0" u="none" strike="noStrike" dirty="0">
                          <a:solidFill>
                            <a:srgbClr val="203864"/>
                          </a:solidFill>
                          <a:effectLst/>
                          <a:latin typeface="Calibri" panose="020F0502020204030204" pitchFamily="34" charset="0"/>
                        </a:rPr>
                        <a:t>1</a:t>
                      </a:r>
                      <a:endParaRPr lang="es-CO" sz="900" b="0"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endParaRPr lang="es-CO" sz="900" b="0"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endParaRPr lang="es-CO" sz="900" b="0"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endParaRPr lang="es-CO" sz="900" b="0"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0" i="0" u="none" strike="noStrike" dirty="0">
                          <a:solidFill>
                            <a:srgbClr val="203864"/>
                          </a:solidFill>
                          <a:effectLst/>
                          <a:latin typeface="Calibri" panose="020F0502020204030204" pitchFamily="34" charset="0"/>
                        </a:rPr>
                        <a:t>1</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2463703094"/>
                  </a:ext>
                </a:extLst>
              </a:tr>
              <a:tr h="217868">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900" b="0" i="0" u="none" strike="noStrike" dirty="0">
                          <a:solidFill>
                            <a:srgbClr val="203864"/>
                          </a:solidFill>
                          <a:effectLst/>
                          <a:latin typeface="Calibri" panose="020F0502020204030204" pitchFamily="34" charset="0"/>
                        </a:rPr>
                        <a:t>Jul-24</a:t>
                      </a:r>
                      <a:endParaRPr lang="es-CO" sz="900" b="0"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tc>
                  <a:txBody>
                    <a:bodyPr/>
                    <a:lstStyle/>
                    <a:p>
                      <a:pPr algn="ctr" rtl="0" fontAlgn="ctr"/>
                      <a:endParaRPr lang="es-CO" sz="900" b="0"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900" b="0" i="0" u="none" strike="noStrike" dirty="0">
                          <a:solidFill>
                            <a:srgbClr val="203864"/>
                          </a:solidFill>
                          <a:effectLst/>
                          <a:latin typeface="Calibri" panose="020F0502020204030204" pitchFamily="34" charset="0"/>
                        </a:rPr>
                        <a:t>1</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tc>
                  <a:txBody>
                    <a:bodyPr/>
                    <a:lstStyle/>
                    <a:p>
                      <a:pPr algn="ctr" rtl="0" fontAlgn="ctr"/>
                      <a:endParaRPr lang="es-CO" sz="900" b="0"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tc>
                  <a:txBody>
                    <a:bodyPr/>
                    <a:lstStyle/>
                    <a:p>
                      <a:pPr algn="ctr" rtl="0" fontAlgn="ctr"/>
                      <a:endParaRPr lang="es-CO" sz="900" b="0"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tc>
                  <a:txBody>
                    <a:bodyPr/>
                    <a:lstStyle/>
                    <a:p>
                      <a:pPr algn="ctr" rtl="0" fontAlgn="ctr"/>
                      <a:endParaRPr lang="es-CO" sz="900" b="0"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tc>
                  <a:txBody>
                    <a:bodyPr/>
                    <a:lstStyle/>
                    <a:p>
                      <a:pPr algn="ctr" rtl="0" fontAlgn="ctr"/>
                      <a:r>
                        <a:rPr lang="es-MX" sz="900" b="0" i="0" u="none" strike="noStrike" dirty="0">
                          <a:solidFill>
                            <a:srgbClr val="203864"/>
                          </a:solidFill>
                          <a:effectLst/>
                          <a:latin typeface="Calibri" panose="020F0502020204030204" pitchFamily="34" charset="0"/>
                        </a:rPr>
                        <a:t>1</a:t>
                      </a:r>
                      <a:endParaRPr lang="es-CO" sz="900" b="0"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1491990123"/>
                  </a:ext>
                </a:extLst>
              </a:tr>
              <a:tr h="217868">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900" b="0" i="0" u="none" strike="noStrike" dirty="0">
                          <a:solidFill>
                            <a:srgbClr val="203864"/>
                          </a:solidFill>
                          <a:effectLst/>
                          <a:latin typeface="Calibri" panose="020F0502020204030204" pitchFamily="34" charset="0"/>
                        </a:rPr>
                        <a:t>Ago-24</a:t>
                      </a:r>
                      <a:endParaRPr lang="es-CO" sz="900" b="0"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endParaRPr lang="es-CO" sz="900" b="0"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MX" sz="900" b="0" i="0" u="none" strike="noStrike" dirty="0">
                          <a:solidFill>
                            <a:srgbClr val="203864"/>
                          </a:solidFill>
                          <a:effectLst/>
                          <a:latin typeface="Calibri" panose="020F0502020204030204" pitchFamily="34" charset="0"/>
                        </a:rPr>
                        <a:t>1</a:t>
                      </a:r>
                      <a:endParaRPr lang="es-CO" sz="900" b="0"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endParaRPr lang="es-CO" sz="900" b="0"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endParaRPr lang="es-CO" sz="900" b="0"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endParaRPr lang="es-CO" sz="900" b="0"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MX" sz="900" b="0" i="0" u="none" strike="noStrike" dirty="0">
                          <a:solidFill>
                            <a:srgbClr val="203864"/>
                          </a:solidFill>
                          <a:effectLst/>
                          <a:latin typeface="Calibri" panose="020F0502020204030204" pitchFamily="34" charset="0"/>
                        </a:rPr>
                        <a:t>1</a:t>
                      </a:r>
                      <a:endParaRPr lang="es-CO" sz="900" b="0"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972100321"/>
                  </a:ext>
                </a:extLst>
              </a:tr>
              <a:tr h="217868">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CO" sz="900" b="0" i="0" u="none" strike="noStrike" kern="1200" dirty="0">
                          <a:solidFill>
                            <a:srgbClr val="203864"/>
                          </a:solidFill>
                          <a:effectLst/>
                          <a:latin typeface="Calibri" panose="020F0502020204030204" pitchFamily="34" charset="0"/>
                          <a:ea typeface="+mn-ea"/>
                          <a:cs typeface="+mn-cs"/>
                        </a:rPr>
                        <a:t>Sep-24</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lang="es-CO" sz="900" b="0" i="0" u="none" strike="noStrike" kern="1200" dirty="0">
                        <a:solidFill>
                          <a:srgbClr val="203864"/>
                        </a:solidFill>
                        <a:effectLst/>
                        <a:latin typeface="Calibri" panose="020F0502020204030204" pitchFamily="34" charset="0"/>
                        <a:ea typeface="+mn-ea"/>
                        <a:cs typeface="+mn-cs"/>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900" b="0" i="0" u="none" strike="noStrike" kern="1200" dirty="0">
                          <a:solidFill>
                            <a:srgbClr val="203864"/>
                          </a:solidFill>
                          <a:effectLst/>
                          <a:latin typeface="Calibri" panose="020F0502020204030204" pitchFamily="34" charset="0"/>
                          <a:ea typeface="+mn-ea"/>
                          <a:cs typeface="+mn-cs"/>
                        </a:rPr>
                        <a:t>1</a:t>
                      </a:r>
                      <a:endParaRPr lang="es-CO" sz="900" b="0" i="0" u="none" strike="noStrike" kern="1200" dirty="0">
                        <a:solidFill>
                          <a:srgbClr val="203864"/>
                        </a:solidFill>
                        <a:effectLst/>
                        <a:latin typeface="Calibri" panose="020F0502020204030204" pitchFamily="34" charset="0"/>
                        <a:ea typeface="+mn-ea"/>
                        <a:cs typeface="+mn-cs"/>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lang="es-CO" sz="900" b="0" i="0" u="none" strike="noStrike" kern="1200" dirty="0">
                        <a:solidFill>
                          <a:srgbClr val="203864"/>
                        </a:solidFill>
                        <a:effectLst/>
                        <a:latin typeface="Calibri" panose="020F0502020204030204" pitchFamily="34" charset="0"/>
                        <a:ea typeface="+mn-ea"/>
                        <a:cs typeface="+mn-cs"/>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lang="es-CO" sz="900" b="0" i="0" u="none" strike="noStrike" kern="1200" dirty="0">
                        <a:solidFill>
                          <a:srgbClr val="203864"/>
                        </a:solidFill>
                        <a:effectLst/>
                        <a:latin typeface="Calibri" panose="020F0502020204030204" pitchFamily="34" charset="0"/>
                        <a:ea typeface="+mn-ea"/>
                        <a:cs typeface="+mn-cs"/>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lang="es-CO" sz="900" b="0" i="0" u="none" strike="noStrike" kern="1200" dirty="0">
                        <a:solidFill>
                          <a:srgbClr val="203864"/>
                        </a:solidFill>
                        <a:effectLst/>
                        <a:latin typeface="Calibri" panose="020F0502020204030204" pitchFamily="34" charset="0"/>
                        <a:ea typeface="+mn-ea"/>
                        <a:cs typeface="+mn-cs"/>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CO" sz="900" b="0" i="0" u="none" strike="noStrike" kern="1200" dirty="0">
                          <a:solidFill>
                            <a:srgbClr val="203864"/>
                          </a:solidFill>
                          <a:effectLst/>
                          <a:latin typeface="Calibri" panose="020F0502020204030204" pitchFamily="34" charset="0"/>
                          <a:ea typeface="+mn-ea"/>
                          <a:cs typeface="+mn-cs"/>
                        </a:rPr>
                        <a:t>1</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383641028"/>
                  </a:ext>
                </a:extLst>
              </a:tr>
              <a:tr h="217868">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900" b="0" i="0" u="none" strike="noStrike" kern="1200" dirty="0">
                          <a:solidFill>
                            <a:srgbClr val="203864"/>
                          </a:solidFill>
                          <a:effectLst/>
                          <a:latin typeface="Calibri" panose="020F0502020204030204" pitchFamily="34" charset="0"/>
                          <a:ea typeface="+mn-ea"/>
                          <a:cs typeface="+mn-cs"/>
                        </a:rPr>
                        <a:t>Oct-24</a:t>
                      </a:r>
                      <a:endParaRPr lang="es-CO" sz="900" b="0" i="0" u="none" strike="noStrike" kern="1200" dirty="0">
                        <a:solidFill>
                          <a:srgbClr val="203864"/>
                        </a:solidFill>
                        <a:effectLst/>
                        <a:latin typeface="Calibri" panose="020F0502020204030204" pitchFamily="34" charset="0"/>
                        <a:ea typeface="+mn-ea"/>
                        <a:cs typeface="+mn-cs"/>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lang="es-CO" sz="900" b="0" i="0" u="none" strike="noStrike" kern="1200" dirty="0">
                        <a:solidFill>
                          <a:srgbClr val="203864"/>
                        </a:solidFill>
                        <a:effectLst/>
                        <a:latin typeface="Calibri" panose="020F0502020204030204" pitchFamily="34" charset="0"/>
                        <a:ea typeface="+mn-ea"/>
                        <a:cs typeface="+mn-cs"/>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lang="es-CO" sz="900" b="0" i="0" u="none" strike="noStrike" kern="1200" dirty="0">
                        <a:solidFill>
                          <a:srgbClr val="203864"/>
                        </a:solidFill>
                        <a:effectLst/>
                        <a:latin typeface="Calibri" panose="020F0502020204030204" pitchFamily="34" charset="0"/>
                        <a:ea typeface="+mn-ea"/>
                        <a:cs typeface="+mn-cs"/>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900" b="0" i="0" u="none" strike="noStrike" kern="1200" dirty="0">
                          <a:solidFill>
                            <a:srgbClr val="203864"/>
                          </a:solidFill>
                          <a:effectLst/>
                          <a:latin typeface="Calibri" panose="020F0502020204030204" pitchFamily="34" charset="0"/>
                          <a:ea typeface="+mn-ea"/>
                          <a:cs typeface="+mn-cs"/>
                        </a:rPr>
                        <a:t>1</a:t>
                      </a:r>
                      <a:endParaRPr lang="es-CO" sz="900" b="0" i="0" u="none" strike="noStrike" kern="1200" dirty="0">
                        <a:solidFill>
                          <a:srgbClr val="203864"/>
                        </a:solidFill>
                        <a:effectLst/>
                        <a:latin typeface="Calibri" panose="020F0502020204030204" pitchFamily="34" charset="0"/>
                        <a:ea typeface="+mn-ea"/>
                        <a:cs typeface="+mn-cs"/>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lang="es-CO" sz="900" b="0" i="0" u="none" strike="noStrike" kern="1200" dirty="0">
                        <a:solidFill>
                          <a:srgbClr val="203864"/>
                        </a:solidFill>
                        <a:effectLst/>
                        <a:latin typeface="Calibri" panose="020F0502020204030204" pitchFamily="34" charset="0"/>
                        <a:ea typeface="+mn-ea"/>
                        <a:cs typeface="+mn-cs"/>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lang="es-CO" sz="900" b="0" i="0" u="none" strike="noStrike" kern="1200" dirty="0">
                        <a:solidFill>
                          <a:srgbClr val="203864"/>
                        </a:solidFill>
                        <a:effectLst/>
                        <a:latin typeface="Calibri" panose="020F0502020204030204" pitchFamily="34" charset="0"/>
                        <a:ea typeface="+mn-ea"/>
                        <a:cs typeface="+mn-cs"/>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900" b="0" i="0" u="none" strike="noStrike" kern="1200" dirty="0">
                          <a:solidFill>
                            <a:srgbClr val="203864"/>
                          </a:solidFill>
                          <a:effectLst/>
                          <a:latin typeface="Calibri" panose="020F0502020204030204" pitchFamily="34" charset="0"/>
                          <a:ea typeface="+mn-ea"/>
                          <a:cs typeface="+mn-cs"/>
                        </a:rPr>
                        <a:t>1</a:t>
                      </a:r>
                      <a:endParaRPr lang="es-CO" sz="900" b="0" i="0" u="none" strike="noStrike" kern="1200" dirty="0">
                        <a:solidFill>
                          <a:srgbClr val="203864"/>
                        </a:solidFill>
                        <a:effectLst/>
                        <a:latin typeface="Calibri" panose="020F0502020204030204" pitchFamily="34" charset="0"/>
                        <a:ea typeface="+mn-ea"/>
                        <a:cs typeface="+mn-cs"/>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111149136"/>
                  </a:ext>
                </a:extLst>
              </a:tr>
              <a:tr h="217868">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CO" sz="900" b="1" i="0" u="none" strike="noStrike" dirty="0">
                          <a:solidFill>
                            <a:srgbClr val="203864"/>
                          </a:solidFill>
                          <a:effectLst/>
                          <a:latin typeface="Calibri" panose="020F0502020204030204" pitchFamily="34" charset="0"/>
                        </a:rPr>
                        <a:t>TOTAL</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tc>
                  <a:txBody>
                    <a:bodyPr/>
                    <a:lstStyle/>
                    <a:p>
                      <a:pPr algn="ctr" rtl="0" fontAlgn="ctr"/>
                      <a:r>
                        <a:rPr lang="es-MX" sz="900" b="1" i="0" u="none" strike="noStrike" dirty="0">
                          <a:solidFill>
                            <a:srgbClr val="203864"/>
                          </a:solidFill>
                          <a:effectLst/>
                          <a:latin typeface="Calibri" panose="020F0502020204030204" pitchFamily="34" charset="0"/>
                        </a:rPr>
                        <a:t>0</a:t>
                      </a:r>
                      <a:endParaRPr lang="es-CO" sz="900" b="1"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tc>
                  <a:txBody>
                    <a:bodyPr/>
                    <a:lstStyle/>
                    <a:p>
                      <a:pPr algn="ctr" rtl="0" fontAlgn="ctr"/>
                      <a:r>
                        <a:rPr lang="es-MX" sz="900" b="1" i="0" u="none" strike="noStrike" dirty="0">
                          <a:solidFill>
                            <a:srgbClr val="203864"/>
                          </a:solidFill>
                          <a:effectLst/>
                          <a:latin typeface="Calibri" panose="020F0502020204030204" pitchFamily="34" charset="0"/>
                        </a:rPr>
                        <a:t>74</a:t>
                      </a:r>
                      <a:endParaRPr lang="es-CO" sz="900" b="1"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tc>
                  <a:txBody>
                    <a:bodyPr/>
                    <a:lstStyle/>
                    <a:p>
                      <a:pPr algn="ctr" rtl="0" fontAlgn="ctr"/>
                      <a:r>
                        <a:rPr lang="es-MX" sz="900" b="1" i="0" u="none" strike="noStrike" dirty="0">
                          <a:solidFill>
                            <a:srgbClr val="203864"/>
                          </a:solidFill>
                          <a:effectLst/>
                          <a:latin typeface="Calibri" panose="020F0502020204030204" pitchFamily="34" charset="0"/>
                        </a:rPr>
                        <a:t>1</a:t>
                      </a:r>
                      <a:endParaRPr lang="es-CO" sz="900" b="1"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900" b="1" i="0" u="none" strike="noStrike" dirty="0">
                          <a:solidFill>
                            <a:srgbClr val="203864"/>
                          </a:solidFill>
                          <a:effectLst/>
                          <a:latin typeface="Calibri" panose="020F0502020204030204" pitchFamily="34" charset="0"/>
                        </a:rPr>
                        <a:t>0</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tc>
                  <a:txBody>
                    <a:bodyPr/>
                    <a:lstStyle/>
                    <a:p>
                      <a:pPr algn="ctr" rtl="0" fontAlgn="ctr"/>
                      <a:r>
                        <a:rPr lang="es-MX" sz="900" b="1" i="0" u="none" strike="noStrike" dirty="0">
                          <a:solidFill>
                            <a:srgbClr val="203864"/>
                          </a:solidFill>
                          <a:effectLst/>
                          <a:latin typeface="Calibri" panose="020F0502020204030204" pitchFamily="34" charset="0"/>
                        </a:rPr>
                        <a:t>0</a:t>
                      </a:r>
                      <a:endParaRPr lang="es-CO" sz="900" b="1"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900" b="1" i="0" u="none" strike="noStrike" dirty="0">
                          <a:solidFill>
                            <a:srgbClr val="203864"/>
                          </a:solidFill>
                          <a:effectLst/>
                          <a:latin typeface="Calibri" panose="020F0502020204030204" pitchFamily="34" charset="0"/>
                        </a:rPr>
                        <a:t>75</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2800138406"/>
                  </a:ext>
                </a:extLst>
              </a:tr>
            </a:tbl>
          </a:graphicData>
        </a:graphic>
      </p:graphicFrame>
    </p:spTree>
  </p:cSld>
  <p:clrMapOvr>
    <a:masterClrMapping/>
  </p:clrMapOvr>
  <p:transition spd="slow"/>
</p:sld>
</file>

<file path=ppt/slides/slide1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601871B6-EC5A-54FB-9531-D5C0C61379C7}"/>
              </a:ext>
            </a:extLst>
          </p:cNvPr>
          <p:cNvCxnSpPr>
            <a:cxnSpLocks/>
          </p:cNvCxnSpPr>
          <p:nvPr/>
        </p:nvCxnSpPr>
        <p:spPr>
          <a:xfrm>
            <a:off x="159791" y="1197678"/>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9" name="CuadroTexto 8">
            <a:extLst>
              <a:ext uri="{FF2B5EF4-FFF2-40B4-BE49-F238E27FC236}">
                <a16:creationId xmlns:a16="http://schemas.microsoft.com/office/drawing/2014/main" id="{F0CA6DF9-8FB1-153E-9F2E-8C60CBDDEE35}"/>
              </a:ext>
            </a:extLst>
          </p:cNvPr>
          <p:cNvSpPr txBox="1"/>
          <p:nvPr/>
        </p:nvSpPr>
        <p:spPr>
          <a:xfrm>
            <a:off x="1668463" y="293688"/>
            <a:ext cx="8945562" cy="862012"/>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ES" sz="1600" b="0" dirty="0">
                <a:solidFill>
                  <a:schemeClr val="accent1">
                    <a:lumMod val="50000"/>
                  </a:schemeClr>
                </a:solidFill>
              </a:rPr>
              <a:t>Estado De Los Pagos de Las Subbolsas a 30 de noviembre de 2024</a:t>
            </a:r>
          </a:p>
        </p:txBody>
      </p:sp>
      <p:pic>
        <p:nvPicPr>
          <p:cNvPr id="10" name="Imagen 15">
            <a:extLst>
              <a:ext uri="{FF2B5EF4-FFF2-40B4-BE49-F238E27FC236}">
                <a16:creationId xmlns:a16="http://schemas.microsoft.com/office/drawing/2014/main" id="{559A3A05-BA43-C2DC-3D84-02D21884E09B}"/>
              </a:ext>
            </a:extLst>
          </p:cNvPr>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669925" y="187325"/>
            <a:ext cx="931863"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3" name="Tabla 2">
            <a:extLst>
              <a:ext uri="{FF2B5EF4-FFF2-40B4-BE49-F238E27FC236}">
                <a16:creationId xmlns:a16="http://schemas.microsoft.com/office/drawing/2014/main" id="{B5403C84-391B-07CB-FAEC-92E8B66427E1}"/>
              </a:ext>
            </a:extLst>
          </p:cNvPr>
          <p:cNvGraphicFramePr>
            <a:graphicFrameLocks noGrp="1"/>
          </p:cNvGraphicFramePr>
          <p:nvPr/>
        </p:nvGraphicFramePr>
        <p:xfrm>
          <a:off x="845390" y="1794676"/>
          <a:ext cx="10561976" cy="3865644"/>
        </p:xfrm>
        <a:graphic>
          <a:graphicData uri="http://schemas.openxmlformats.org/drawingml/2006/table">
            <a:tbl>
              <a:tblPr/>
              <a:tblGrid>
                <a:gridCol w="1235010">
                  <a:extLst>
                    <a:ext uri="{9D8B030D-6E8A-4147-A177-3AD203B41FA5}">
                      <a16:colId xmlns:a16="http://schemas.microsoft.com/office/drawing/2014/main" val="3529893684"/>
                    </a:ext>
                  </a:extLst>
                </a:gridCol>
                <a:gridCol w="1443874">
                  <a:extLst>
                    <a:ext uri="{9D8B030D-6E8A-4147-A177-3AD203B41FA5}">
                      <a16:colId xmlns:a16="http://schemas.microsoft.com/office/drawing/2014/main" val="2195195705"/>
                    </a:ext>
                  </a:extLst>
                </a:gridCol>
                <a:gridCol w="7883092">
                  <a:extLst>
                    <a:ext uri="{9D8B030D-6E8A-4147-A177-3AD203B41FA5}">
                      <a16:colId xmlns:a16="http://schemas.microsoft.com/office/drawing/2014/main" val="495601924"/>
                    </a:ext>
                  </a:extLst>
                </a:gridCol>
              </a:tblGrid>
              <a:tr h="297357">
                <a:tc>
                  <a:txBody>
                    <a:bodyPr/>
                    <a:lstStyle/>
                    <a:p>
                      <a:pPr algn="ctr" rtl="0" fontAlgn="ctr"/>
                      <a:r>
                        <a:rPr lang="es-CO" sz="1200" b="1" i="0" u="none" strike="noStrike">
                          <a:solidFill>
                            <a:srgbClr val="203764"/>
                          </a:solidFill>
                          <a:effectLst/>
                          <a:latin typeface="Calibri" panose="020F0502020204030204" pitchFamily="34" charset="0"/>
                        </a:rPr>
                        <a:t>SUBBOLSA</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C6E0B4"/>
                    </a:solidFill>
                  </a:tcPr>
                </a:tc>
                <a:tc>
                  <a:txBody>
                    <a:bodyPr/>
                    <a:lstStyle/>
                    <a:p>
                      <a:pPr algn="ctr" rtl="0" fontAlgn="ctr"/>
                      <a:r>
                        <a:rPr lang="es-CO" sz="1200" b="1" i="0" u="none" strike="noStrike">
                          <a:solidFill>
                            <a:srgbClr val="203764"/>
                          </a:solidFill>
                          <a:effectLst/>
                          <a:latin typeface="Calibri" panose="020F0502020204030204" pitchFamily="34" charset="0"/>
                        </a:rPr>
                        <a:t>ASE</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C6E0B4"/>
                    </a:solidFill>
                  </a:tcPr>
                </a:tc>
                <a:tc>
                  <a:txBody>
                    <a:bodyPr/>
                    <a:lstStyle/>
                    <a:p>
                      <a:pPr algn="ctr" rtl="0" fontAlgn="ctr"/>
                      <a:r>
                        <a:rPr lang="es-CO" sz="1200" b="1" i="0" u="none" strike="noStrike">
                          <a:solidFill>
                            <a:srgbClr val="203764"/>
                          </a:solidFill>
                          <a:effectLst/>
                          <a:latin typeface="Calibri" panose="020F0502020204030204" pitchFamily="34" charset="0"/>
                        </a:rPr>
                        <a:t>SITUACIONES</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C6E0B4"/>
                    </a:solidFill>
                  </a:tcPr>
                </a:tc>
                <a:extLst>
                  <a:ext uri="{0D108BD9-81ED-4DB2-BD59-A6C34878D82A}">
                    <a16:rowId xmlns:a16="http://schemas.microsoft.com/office/drawing/2014/main" val="334017416"/>
                  </a:ext>
                </a:extLst>
              </a:tr>
              <a:tr h="594715">
                <a:tc rowSpan="9">
                  <a:txBody>
                    <a:bodyPr/>
                    <a:lstStyle/>
                    <a:p>
                      <a:pPr algn="ctr" rtl="0" fontAlgn="ctr"/>
                      <a:r>
                        <a:rPr lang="es-CO" sz="1200" b="1" i="0" u="none" strike="noStrike" dirty="0">
                          <a:solidFill>
                            <a:srgbClr val="203764"/>
                          </a:solidFill>
                          <a:effectLst/>
                          <a:latin typeface="Calibri" panose="020F0502020204030204" pitchFamily="34" charset="0"/>
                        </a:rPr>
                        <a:t>Subsidios y Contribuciones </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C6E0B4"/>
                    </a:solidFill>
                  </a:tcPr>
                </a:tc>
                <a:tc rowSpan="2">
                  <a:txBody>
                    <a:bodyPr/>
                    <a:lstStyle/>
                    <a:p>
                      <a:pPr algn="ctr" rtl="0" fontAlgn="ctr"/>
                      <a:r>
                        <a:rPr lang="es-CO" sz="1200" b="0" i="0" u="none" strike="noStrike" dirty="0">
                          <a:solidFill>
                            <a:srgbClr val="203764"/>
                          </a:solidFill>
                          <a:effectLst/>
                          <a:latin typeface="Calibri" panose="020F0502020204030204" pitchFamily="34" charset="0"/>
                        </a:rPr>
                        <a:t>ASE1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l" rtl="0" fontAlgn="ctr"/>
                      <a:r>
                        <a:rPr lang="es-MX" sz="1200" b="1" i="0" u="none" strike="noStrike" dirty="0">
                          <a:solidFill>
                            <a:srgbClr val="203764"/>
                          </a:solidFill>
                          <a:effectLst/>
                          <a:latin typeface="Calibri" panose="020F0502020204030204" pitchFamily="34" charset="0"/>
                        </a:rPr>
                        <a:t>BSC SEPTIEMBRE 2024: </a:t>
                      </a:r>
                      <a:r>
                        <a:rPr lang="es-MX" sz="1200" b="0" i="0" u="none" strike="noStrike" dirty="0">
                          <a:solidFill>
                            <a:srgbClr val="203764"/>
                          </a:solidFill>
                          <a:effectLst/>
                          <a:latin typeface="Calibri" panose="020F0502020204030204" pitchFamily="34" charset="0"/>
                        </a:rPr>
                        <a:t>La SDHT mediante Rad 2-2024-54525 del 25/11/2024 devolvió la cuenta de cobro porque exceden los recursos apropiados por la Secretaría para la vigencia de 2024 y solicitó radicarla nuevamente en la vigencia 2025.</a:t>
                      </a:r>
                      <a:endParaRPr lang="es-MX" sz="1200" b="1" i="0" u="none" strike="noStrike" dirty="0">
                        <a:solidFill>
                          <a:srgbClr val="203764"/>
                        </a:solidFill>
                        <a:effectLst/>
                        <a:latin typeface="Calibri" panose="020F0502020204030204" pitchFamily="34" charset="0"/>
                      </a:endParaRP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3134995651"/>
                  </a:ext>
                </a:extLst>
              </a:tr>
              <a:tr h="297357">
                <a:tc vMerge="1">
                  <a:txBody>
                    <a:bodyPr/>
                    <a:lstStyle/>
                    <a:p>
                      <a:endParaRPr lang="es-CO"/>
                    </a:p>
                  </a:txBody>
                  <a:tcPr/>
                </a:tc>
                <a:tc vMerge="1">
                  <a:txBody>
                    <a:bodyPr/>
                    <a:lstStyle/>
                    <a:p>
                      <a:endParaRPr lang="es-CO"/>
                    </a:p>
                  </a:txBody>
                  <a:tcPr/>
                </a:tc>
                <a:tc>
                  <a:txBody>
                    <a:bodyPr/>
                    <a:lstStyle/>
                    <a:p>
                      <a:pPr algn="l" rtl="0" fontAlgn="ctr"/>
                      <a:r>
                        <a:rPr lang="es-MX" sz="1200" b="1" i="0" u="none" strike="noStrike" dirty="0">
                          <a:solidFill>
                            <a:srgbClr val="203764"/>
                          </a:solidFill>
                          <a:effectLst/>
                          <a:latin typeface="Calibri" panose="020F0502020204030204" pitchFamily="34" charset="0"/>
                        </a:rPr>
                        <a:t>BSC OCTUBRE 2024: </a:t>
                      </a:r>
                      <a:r>
                        <a:rPr lang="es-MX" sz="1200" b="0" i="0" u="none" strike="noStrike" dirty="0">
                          <a:solidFill>
                            <a:srgbClr val="203764"/>
                          </a:solidFill>
                          <a:effectLst/>
                          <a:latin typeface="Calibri" panose="020F0502020204030204" pitchFamily="34" charset="0"/>
                        </a:rPr>
                        <a:t>El balance se encuentra pendiente de aprobación y pago por parte de la SDHT.</a:t>
                      </a:r>
                      <a:endParaRPr lang="es-MX" sz="1200" b="1" i="0" u="none" strike="noStrike" dirty="0">
                        <a:solidFill>
                          <a:srgbClr val="203764"/>
                        </a:solidFill>
                        <a:effectLst/>
                        <a:latin typeface="Calibri" panose="020F0502020204030204" pitchFamily="34" charset="0"/>
                      </a:endParaRP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3735309560"/>
                  </a:ext>
                </a:extLst>
              </a:tr>
              <a:tr h="297357">
                <a:tc vMerge="1">
                  <a:txBody>
                    <a:bodyPr/>
                    <a:lstStyle/>
                    <a:p>
                      <a:endParaRPr lang="es-CO"/>
                    </a:p>
                  </a:txBody>
                  <a:tcPr/>
                </a:tc>
                <a:tc>
                  <a:txBody>
                    <a:bodyPr/>
                    <a:lstStyle/>
                    <a:p>
                      <a:pPr algn="ctr" rtl="0" fontAlgn="ctr"/>
                      <a:r>
                        <a:rPr lang="es-CO" sz="1200" b="0" i="0" u="none" strike="noStrike">
                          <a:solidFill>
                            <a:srgbClr val="203764"/>
                          </a:solidFill>
                          <a:effectLst/>
                          <a:latin typeface="Calibri" panose="020F0502020204030204" pitchFamily="34" charset="0"/>
                        </a:rPr>
                        <a:t>ASE 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l" rtl="0" fontAlgn="ctr"/>
                      <a:r>
                        <a:rPr lang="es-MX" sz="1200" b="1" i="0" u="none" strike="noStrike">
                          <a:solidFill>
                            <a:srgbClr val="203764"/>
                          </a:solidFill>
                          <a:effectLst/>
                          <a:latin typeface="Calibri" panose="020F0502020204030204" pitchFamily="34" charset="0"/>
                        </a:rPr>
                        <a:t>BSC V BIMESTRE 2024: </a:t>
                      </a:r>
                      <a:r>
                        <a:rPr lang="es-MX" sz="1200" b="0" i="0" u="none" strike="noStrike">
                          <a:solidFill>
                            <a:srgbClr val="203764"/>
                          </a:solidFill>
                          <a:effectLst/>
                          <a:latin typeface="Calibri" panose="020F0502020204030204" pitchFamily="34" charset="0"/>
                        </a:rPr>
                        <a:t> El balance se encuentra pendiente de aprobación y pago por parte de la SDHT.</a:t>
                      </a:r>
                      <a:endParaRPr lang="es-MX" sz="1200" b="1" i="0" u="none" strike="noStrike">
                        <a:solidFill>
                          <a:srgbClr val="203764"/>
                        </a:solidFill>
                        <a:effectLst/>
                        <a:latin typeface="Calibri" panose="020F0502020204030204" pitchFamily="34" charset="0"/>
                      </a:endParaRP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281782073"/>
                  </a:ext>
                </a:extLst>
              </a:tr>
              <a:tr h="594715">
                <a:tc vMerge="1">
                  <a:txBody>
                    <a:bodyPr/>
                    <a:lstStyle/>
                    <a:p>
                      <a:endParaRPr lang="es-CO"/>
                    </a:p>
                  </a:txBody>
                  <a:tcPr/>
                </a:tc>
                <a:tc rowSpan="3">
                  <a:txBody>
                    <a:bodyPr/>
                    <a:lstStyle/>
                    <a:p>
                      <a:pPr algn="ctr" rtl="0" fontAlgn="ctr"/>
                      <a:r>
                        <a:rPr lang="es-CO" sz="1200" b="0" i="0" u="none" strike="noStrike">
                          <a:solidFill>
                            <a:srgbClr val="203764"/>
                          </a:solidFill>
                          <a:effectLst/>
                          <a:latin typeface="Calibri" panose="020F0502020204030204" pitchFamily="34" charset="0"/>
                        </a:rPr>
                        <a:t>ASE 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l" rtl="0" fontAlgn="ctr"/>
                      <a:r>
                        <a:rPr lang="es-MX" sz="1200" b="1" i="0" u="none" strike="noStrike" dirty="0">
                          <a:solidFill>
                            <a:srgbClr val="203764"/>
                          </a:solidFill>
                          <a:effectLst/>
                          <a:latin typeface="Calibri" panose="020F0502020204030204" pitchFamily="34" charset="0"/>
                        </a:rPr>
                        <a:t>BSC AGOSTO 2024: </a:t>
                      </a:r>
                      <a:r>
                        <a:rPr lang="es-MX" sz="1200" b="0" i="0" u="none" strike="noStrike" dirty="0">
                          <a:solidFill>
                            <a:srgbClr val="203764"/>
                          </a:solidFill>
                          <a:effectLst/>
                          <a:latin typeface="Calibri" panose="020F0502020204030204" pitchFamily="34" charset="0"/>
                        </a:rPr>
                        <a:t> El balance fue aprobado el 02/10/2024 y  fue pagado el 05/11/2024, además se identificó el traslado de los recursos desde la </a:t>
                      </a:r>
                      <a:r>
                        <a:rPr lang="es-MX" sz="1200" b="0" i="0" u="none" strike="noStrike" dirty="0" err="1">
                          <a:solidFill>
                            <a:srgbClr val="203764"/>
                          </a:solidFill>
                          <a:effectLst/>
                          <a:latin typeface="Calibri" panose="020F0502020204030204" pitchFamily="34" charset="0"/>
                        </a:rPr>
                        <a:t>subbolsa</a:t>
                      </a:r>
                      <a:r>
                        <a:rPr lang="es-MX" sz="1200" b="0" i="0" u="none" strike="noStrike" dirty="0">
                          <a:solidFill>
                            <a:srgbClr val="203764"/>
                          </a:solidFill>
                          <a:effectLst/>
                          <a:latin typeface="Calibri" panose="020F0502020204030204" pitchFamily="34" charset="0"/>
                        </a:rPr>
                        <a:t> FSRI hacia la </a:t>
                      </a:r>
                      <a:r>
                        <a:rPr lang="es-MX" sz="1200" b="0" i="0" u="none" strike="noStrike" dirty="0" err="1">
                          <a:solidFill>
                            <a:srgbClr val="203764"/>
                          </a:solidFill>
                          <a:effectLst/>
                          <a:latin typeface="Calibri" panose="020F0502020204030204" pitchFamily="34" charset="0"/>
                        </a:rPr>
                        <a:t>subbolsa</a:t>
                      </a:r>
                      <a:r>
                        <a:rPr lang="es-MX" sz="1200" b="0" i="0" u="none" strike="noStrike" dirty="0">
                          <a:solidFill>
                            <a:srgbClr val="203764"/>
                          </a:solidFill>
                          <a:effectLst/>
                          <a:latin typeface="Calibri" panose="020F0502020204030204" pitchFamily="34" charset="0"/>
                        </a:rPr>
                        <a:t> RBL el 08/11/2024.</a:t>
                      </a:r>
                      <a:endParaRPr lang="es-MX" sz="1200" b="1" i="0" u="none" strike="noStrike" dirty="0">
                        <a:solidFill>
                          <a:srgbClr val="203764"/>
                        </a:solidFill>
                        <a:effectLst/>
                        <a:latin typeface="Calibri" panose="020F0502020204030204" pitchFamily="34" charset="0"/>
                      </a:endParaRP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2588417133"/>
                  </a:ext>
                </a:extLst>
              </a:tr>
              <a:tr h="297357">
                <a:tc vMerge="1">
                  <a:txBody>
                    <a:bodyPr/>
                    <a:lstStyle/>
                    <a:p>
                      <a:endParaRPr lang="es-CO"/>
                    </a:p>
                  </a:txBody>
                  <a:tcPr/>
                </a:tc>
                <a:tc vMerge="1">
                  <a:txBody>
                    <a:bodyPr/>
                    <a:lstStyle/>
                    <a:p>
                      <a:endParaRPr lang="es-CO"/>
                    </a:p>
                  </a:txBody>
                  <a:tcPr/>
                </a:tc>
                <a:tc>
                  <a:txBody>
                    <a:bodyPr/>
                    <a:lstStyle/>
                    <a:p>
                      <a:pPr algn="l" rtl="0" fontAlgn="ctr"/>
                      <a:r>
                        <a:rPr lang="es-MX" sz="1200" b="1" i="0" u="none" strike="noStrike">
                          <a:solidFill>
                            <a:srgbClr val="203764"/>
                          </a:solidFill>
                          <a:effectLst/>
                          <a:latin typeface="Calibri" panose="020F0502020204030204" pitchFamily="34" charset="0"/>
                        </a:rPr>
                        <a:t>BSC SEPTIEMBRE 2024: </a:t>
                      </a:r>
                      <a:r>
                        <a:rPr lang="es-MX" sz="1200" b="0" i="0" u="none" strike="noStrike">
                          <a:solidFill>
                            <a:srgbClr val="203764"/>
                          </a:solidFill>
                          <a:effectLst/>
                          <a:latin typeface="Calibri" panose="020F0502020204030204" pitchFamily="34" charset="0"/>
                        </a:rPr>
                        <a:t>El balance fue aprobado el 30/10/2024 y se encuentra pendiente de pago por parte de la SDHT.</a:t>
                      </a:r>
                      <a:endParaRPr lang="es-MX" sz="1200" b="1" i="0" u="none" strike="noStrike">
                        <a:solidFill>
                          <a:srgbClr val="203764"/>
                        </a:solidFill>
                        <a:effectLst/>
                        <a:latin typeface="Calibri" panose="020F0502020204030204" pitchFamily="34" charset="0"/>
                      </a:endParaRP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1225539465"/>
                  </a:ext>
                </a:extLst>
              </a:tr>
              <a:tr h="297357">
                <a:tc vMerge="1">
                  <a:txBody>
                    <a:bodyPr/>
                    <a:lstStyle/>
                    <a:p>
                      <a:endParaRPr lang="es-CO"/>
                    </a:p>
                  </a:txBody>
                  <a:tcPr/>
                </a:tc>
                <a:tc vMerge="1">
                  <a:txBody>
                    <a:bodyPr/>
                    <a:lstStyle/>
                    <a:p>
                      <a:endParaRPr lang="es-CO"/>
                    </a:p>
                  </a:txBody>
                  <a:tcPr/>
                </a:tc>
                <a:tc>
                  <a:txBody>
                    <a:bodyPr/>
                    <a:lstStyle/>
                    <a:p>
                      <a:pPr algn="l" rtl="0" fontAlgn="ctr"/>
                      <a:r>
                        <a:rPr lang="es-MX" sz="1200" b="1" i="0" u="none" strike="noStrike">
                          <a:solidFill>
                            <a:srgbClr val="203764"/>
                          </a:solidFill>
                          <a:effectLst/>
                          <a:latin typeface="Calibri" panose="020F0502020204030204" pitchFamily="34" charset="0"/>
                        </a:rPr>
                        <a:t>BSC OCTUBRE 2024: </a:t>
                      </a:r>
                      <a:r>
                        <a:rPr lang="es-MX" sz="1200" b="0" i="0" u="none" strike="noStrike">
                          <a:solidFill>
                            <a:srgbClr val="203764"/>
                          </a:solidFill>
                          <a:effectLst/>
                          <a:latin typeface="Calibri" panose="020F0502020204030204" pitchFamily="34" charset="0"/>
                        </a:rPr>
                        <a:t>El balance se encuentra pendiente de aprobación y pago por parte de la SDHT.</a:t>
                      </a:r>
                      <a:endParaRPr lang="es-MX" sz="1200" b="1" i="0" u="none" strike="noStrike">
                        <a:solidFill>
                          <a:srgbClr val="203764"/>
                        </a:solidFill>
                        <a:effectLst/>
                        <a:latin typeface="Calibri" panose="020F0502020204030204" pitchFamily="34" charset="0"/>
                      </a:endParaRP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4062824869"/>
                  </a:ext>
                </a:extLst>
              </a:tr>
              <a:tr h="297357">
                <a:tc vMerge="1">
                  <a:txBody>
                    <a:bodyPr/>
                    <a:lstStyle/>
                    <a:p>
                      <a:endParaRPr lang="es-CO"/>
                    </a:p>
                  </a:txBody>
                  <a:tcPr/>
                </a:tc>
                <a:tc>
                  <a:txBody>
                    <a:bodyPr/>
                    <a:lstStyle/>
                    <a:p>
                      <a:pPr algn="ctr" rtl="0" fontAlgn="ctr"/>
                      <a:r>
                        <a:rPr lang="es-CO" sz="1200" b="0" i="0" u="none" strike="noStrike">
                          <a:solidFill>
                            <a:srgbClr val="203764"/>
                          </a:solidFill>
                          <a:effectLst/>
                          <a:latin typeface="Calibri" panose="020F0502020204030204" pitchFamily="34" charset="0"/>
                        </a:rPr>
                        <a:t>ASE 4</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l" rtl="0" fontAlgn="ctr"/>
                      <a:r>
                        <a:rPr lang="es-MX" sz="1200" b="1" i="0" u="none" strike="noStrike">
                          <a:solidFill>
                            <a:srgbClr val="203764"/>
                          </a:solidFill>
                          <a:effectLst/>
                          <a:latin typeface="Calibri" panose="020F0502020204030204" pitchFamily="34" charset="0"/>
                        </a:rPr>
                        <a:t>BSC V BIMESTRE 2024: </a:t>
                      </a:r>
                      <a:r>
                        <a:rPr lang="es-MX" sz="1200" b="0" i="0" u="none" strike="noStrike">
                          <a:solidFill>
                            <a:srgbClr val="203764"/>
                          </a:solidFill>
                          <a:effectLst/>
                          <a:latin typeface="Calibri" panose="020F0502020204030204" pitchFamily="34" charset="0"/>
                        </a:rPr>
                        <a:t> El balance se encuentra pendiente de aprobación y pago por parte de la SDHT.</a:t>
                      </a:r>
                      <a:endParaRPr lang="es-MX" sz="1200" b="1" i="0" u="none" strike="noStrike">
                        <a:solidFill>
                          <a:srgbClr val="203764"/>
                        </a:solidFill>
                        <a:effectLst/>
                        <a:latin typeface="Calibri" panose="020F0502020204030204" pitchFamily="34" charset="0"/>
                      </a:endParaRP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4092663284"/>
                  </a:ext>
                </a:extLst>
              </a:tr>
              <a:tr h="594715">
                <a:tc vMerge="1">
                  <a:txBody>
                    <a:bodyPr/>
                    <a:lstStyle/>
                    <a:p>
                      <a:endParaRPr lang="es-CO"/>
                    </a:p>
                  </a:txBody>
                  <a:tcPr/>
                </a:tc>
                <a:tc rowSpan="2">
                  <a:txBody>
                    <a:bodyPr/>
                    <a:lstStyle/>
                    <a:p>
                      <a:pPr algn="ctr" rtl="0" fontAlgn="ctr"/>
                      <a:r>
                        <a:rPr lang="es-CO" sz="1200" b="0" i="0" u="none" strike="noStrike">
                          <a:solidFill>
                            <a:srgbClr val="203764"/>
                          </a:solidFill>
                          <a:effectLst/>
                          <a:latin typeface="Calibri" panose="020F0502020204030204" pitchFamily="34" charset="0"/>
                        </a:rPr>
                        <a:t>ASE 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l" rtl="0" fontAlgn="ctr"/>
                      <a:r>
                        <a:rPr lang="es-MX" sz="1200" b="1" i="0" u="none" strike="noStrike" dirty="0">
                          <a:solidFill>
                            <a:srgbClr val="203764"/>
                          </a:solidFill>
                          <a:effectLst/>
                          <a:latin typeface="Calibri" panose="020F0502020204030204" pitchFamily="34" charset="0"/>
                        </a:rPr>
                        <a:t>BSC SEPTIEMBRE 2024: </a:t>
                      </a:r>
                      <a:r>
                        <a:rPr lang="es-MX" sz="1200" b="0" i="0" u="none" strike="noStrike" dirty="0">
                          <a:solidFill>
                            <a:srgbClr val="203764"/>
                          </a:solidFill>
                          <a:effectLst/>
                          <a:latin typeface="Calibri" panose="020F0502020204030204" pitchFamily="34" charset="0"/>
                        </a:rPr>
                        <a:t>El balance fue aprobado el 01/11/2024 y  fue pagado el 20/11/2024, además se identificó el traslado de los recursos desde la </a:t>
                      </a:r>
                      <a:r>
                        <a:rPr lang="es-MX" sz="1200" b="0" i="0" u="none" strike="noStrike" dirty="0" err="1">
                          <a:solidFill>
                            <a:srgbClr val="203764"/>
                          </a:solidFill>
                          <a:effectLst/>
                          <a:latin typeface="Calibri" panose="020F0502020204030204" pitchFamily="34" charset="0"/>
                        </a:rPr>
                        <a:t>subbolsa</a:t>
                      </a:r>
                      <a:r>
                        <a:rPr lang="es-MX" sz="1200" b="0" i="0" u="none" strike="noStrike" dirty="0">
                          <a:solidFill>
                            <a:srgbClr val="203764"/>
                          </a:solidFill>
                          <a:effectLst/>
                          <a:latin typeface="Calibri" panose="020F0502020204030204" pitchFamily="34" charset="0"/>
                        </a:rPr>
                        <a:t> FSRI hacia la </a:t>
                      </a:r>
                      <a:r>
                        <a:rPr lang="es-MX" sz="1200" b="0" i="0" u="none" strike="noStrike" dirty="0" err="1">
                          <a:solidFill>
                            <a:srgbClr val="203764"/>
                          </a:solidFill>
                          <a:effectLst/>
                          <a:latin typeface="Calibri" panose="020F0502020204030204" pitchFamily="34" charset="0"/>
                        </a:rPr>
                        <a:t>subbolsa</a:t>
                      </a:r>
                      <a:r>
                        <a:rPr lang="es-MX" sz="1200" b="0" i="0" u="none" strike="noStrike" dirty="0">
                          <a:solidFill>
                            <a:srgbClr val="203764"/>
                          </a:solidFill>
                          <a:effectLst/>
                          <a:latin typeface="Calibri" panose="020F0502020204030204" pitchFamily="34" charset="0"/>
                        </a:rPr>
                        <a:t> RBL el 22/11/2024.</a:t>
                      </a:r>
                      <a:endParaRPr lang="es-MX" sz="1200" b="1" i="0" u="none" strike="noStrike" dirty="0">
                        <a:solidFill>
                          <a:srgbClr val="203764"/>
                        </a:solidFill>
                        <a:effectLst/>
                        <a:latin typeface="Calibri" panose="020F0502020204030204" pitchFamily="34" charset="0"/>
                      </a:endParaRP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1075977953"/>
                  </a:ext>
                </a:extLst>
              </a:tr>
              <a:tr h="297357">
                <a:tc vMerge="1">
                  <a:txBody>
                    <a:bodyPr/>
                    <a:lstStyle/>
                    <a:p>
                      <a:endParaRPr lang="es-CO"/>
                    </a:p>
                  </a:txBody>
                  <a:tcPr/>
                </a:tc>
                <a:tc vMerge="1">
                  <a:txBody>
                    <a:bodyPr/>
                    <a:lstStyle/>
                    <a:p>
                      <a:endParaRPr lang="es-CO"/>
                    </a:p>
                  </a:txBody>
                  <a:tcPr/>
                </a:tc>
                <a:tc>
                  <a:txBody>
                    <a:bodyPr/>
                    <a:lstStyle/>
                    <a:p>
                      <a:pPr algn="l" rtl="0" fontAlgn="ctr"/>
                      <a:r>
                        <a:rPr lang="es-MX" sz="1200" b="1" i="0" u="none" strike="noStrike" dirty="0">
                          <a:solidFill>
                            <a:srgbClr val="203764"/>
                          </a:solidFill>
                          <a:effectLst/>
                          <a:latin typeface="Calibri" panose="020F0502020204030204" pitchFamily="34" charset="0"/>
                        </a:rPr>
                        <a:t>BSC OCTUBRE 2024: </a:t>
                      </a:r>
                      <a:r>
                        <a:rPr lang="es-MX" sz="1200" b="0" i="0" u="none" strike="noStrike" dirty="0">
                          <a:solidFill>
                            <a:srgbClr val="203764"/>
                          </a:solidFill>
                          <a:effectLst/>
                          <a:latin typeface="Calibri" panose="020F0502020204030204" pitchFamily="34" charset="0"/>
                        </a:rPr>
                        <a:t>El balance se encuentra pendiente de aprobación y pago por parte de la SDHT.</a:t>
                      </a:r>
                      <a:endParaRPr lang="es-MX" sz="1200" b="1" i="0" u="none" strike="noStrike" dirty="0">
                        <a:solidFill>
                          <a:srgbClr val="203764"/>
                        </a:solidFill>
                        <a:effectLst/>
                        <a:latin typeface="Calibri" panose="020F0502020204030204" pitchFamily="34" charset="0"/>
                      </a:endParaRP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1193067359"/>
                  </a:ext>
                </a:extLst>
              </a:tr>
            </a:tbl>
          </a:graphicData>
        </a:graphic>
      </p:graphicFrame>
    </p:spTree>
    <p:extLst>
      <p:ext uri="{BB962C8B-B14F-4D97-AF65-F5344CB8AC3E}">
        <p14:creationId xmlns:p14="http://schemas.microsoft.com/office/powerpoint/2010/main" val="274852433"/>
      </p:ext>
    </p:extLst>
  </p:cSld>
  <p:clrMapOvr>
    <a:masterClrMapping/>
  </p:clrMapOvr>
</p:sld>
</file>

<file path=ppt/slides/slide1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7" name="Conector recto 6">
            <a:extLst>
              <a:ext uri="{FF2B5EF4-FFF2-40B4-BE49-F238E27FC236}">
                <a16:creationId xmlns:a16="http://schemas.microsoft.com/office/drawing/2014/main" id="{23BFE85C-71AC-4E9B-8334-0760C81D4077}"/>
              </a:ext>
            </a:extLst>
          </p:cNvPr>
          <p:cNvCxnSpPr>
            <a:cxnSpLocks/>
          </p:cNvCxnSpPr>
          <p:nvPr/>
        </p:nvCxnSpPr>
        <p:spPr>
          <a:xfrm>
            <a:off x="88900" y="1252538"/>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8" name="Título 1">
            <a:extLst>
              <a:ext uri="{FF2B5EF4-FFF2-40B4-BE49-F238E27FC236}">
                <a16:creationId xmlns:a16="http://schemas.microsoft.com/office/drawing/2014/main" id="{977C3235-5968-4C64-B327-36CA162D099C}"/>
              </a:ext>
            </a:extLst>
          </p:cNvPr>
          <p:cNvSpPr txBox="1">
            <a:spLocks/>
          </p:cNvSpPr>
          <p:nvPr/>
        </p:nvSpPr>
        <p:spPr>
          <a:xfrm>
            <a:off x="0" y="187325"/>
            <a:ext cx="2490788" cy="2608263"/>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fontAlgn="auto">
              <a:spcBef>
                <a:spcPts val="0"/>
              </a:spcBef>
              <a:spcAft>
                <a:spcPts val="0"/>
              </a:spcAft>
              <a:defRPr/>
            </a:pPr>
            <a:endParaRPr lang="es-ES" sz="2400" b="1" cap="small" dirty="0">
              <a:solidFill>
                <a:srgbClr val="FFC000"/>
              </a:solidFill>
              <a:effectLst>
                <a:outerShdw blurRad="38100" dist="38100" dir="2700000" algn="tl">
                  <a:srgbClr val="000000">
                    <a:alpha val="43137"/>
                  </a:srgbClr>
                </a:outerShdw>
              </a:effectLst>
              <a:latin typeface="Candara" panose="020E0502030303020204" pitchFamily="34" charset="0"/>
            </a:endParaRPr>
          </a:p>
        </p:txBody>
      </p:sp>
      <p:sp>
        <p:nvSpPr>
          <p:cNvPr id="9" name="CuadroTexto 8">
            <a:extLst>
              <a:ext uri="{FF2B5EF4-FFF2-40B4-BE49-F238E27FC236}">
                <a16:creationId xmlns:a16="http://schemas.microsoft.com/office/drawing/2014/main" id="{B7BC3C00-F9D3-47B1-ADD3-9A91B5D9E305}"/>
              </a:ext>
            </a:extLst>
          </p:cNvPr>
          <p:cNvSpPr txBox="1"/>
          <p:nvPr/>
        </p:nvSpPr>
        <p:spPr>
          <a:xfrm>
            <a:off x="1623219" y="227336"/>
            <a:ext cx="8945562" cy="862012"/>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ES" sz="1600" b="0" dirty="0">
                <a:solidFill>
                  <a:schemeClr val="accent1">
                    <a:lumMod val="50000"/>
                  </a:schemeClr>
                </a:solidFill>
              </a:rPr>
              <a:t>Estado De Los Pagos de Las Subbolsas a 30 de noviembre de 2024</a:t>
            </a:r>
          </a:p>
        </p:txBody>
      </p:sp>
      <p:pic>
        <p:nvPicPr>
          <p:cNvPr id="10" name="Imagen 15">
            <a:extLst>
              <a:ext uri="{FF2B5EF4-FFF2-40B4-BE49-F238E27FC236}">
                <a16:creationId xmlns:a16="http://schemas.microsoft.com/office/drawing/2014/main" id="{226EAF42-0F5D-48B0-AFB9-AC5F5E5B8AEA}"/>
              </a:ext>
            </a:extLst>
          </p:cNvPr>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669925" y="187325"/>
            <a:ext cx="931863"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2" name="Tabla 1">
            <a:extLst>
              <a:ext uri="{FF2B5EF4-FFF2-40B4-BE49-F238E27FC236}">
                <a16:creationId xmlns:a16="http://schemas.microsoft.com/office/drawing/2014/main" id="{31370EB0-F45F-446E-8462-2EAB138BBC7E}"/>
              </a:ext>
            </a:extLst>
          </p:cNvPr>
          <p:cNvGraphicFramePr>
            <a:graphicFrameLocks noGrp="1"/>
          </p:cNvGraphicFramePr>
          <p:nvPr/>
        </p:nvGraphicFramePr>
        <p:xfrm>
          <a:off x="479802" y="1491457"/>
          <a:ext cx="10782710" cy="4114003"/>
        </p:xfrm>
        <a:graphic>
          <a:graphicData uri="http://schemas.openxmlformats.org/drawingml/2006/table">
            <a:tbl>
              <a:tblPr/>
              <a:tblGrid>
                <a:gridCol w="1618153">
                  <a:extLst>
                    <a:ext uri="{9D8B030D-6E8A-4147-A177-3AD203B41FA5}">
                      <a16:colId xmlns:a16="http://schemas.microsoft.com/office/drawing/2014/main" val="3389405581"/>
                    </a:ext>
                  </a:extLst>
                </a:gridCol>
                <a:gridCol w="1361936">
                  <a:extLst>
                    <a:ext uri="{9D8B030D-6E8A-4147-A177-3AD203B41FA5}">
                      <a16:colId xmlns:a16="http://schemas.microsoft.com/office/drawing/2014/main" val="2882434122"/>
                    </a:ext>
                  </a:extLst>
                </a:gridCol>
                <a:gridCol w="7802621">
                  <a:extLst>
                    <a:ext uri="{9D8B030D-6E8A-4147-A177-3AD203B41FA5}">
                      <a16:colId xmlns:a16="http://schemas.microsoft.com/office/drawing/2014/main" val="2657212240"/>
                    </a:ext>
                  </a:extLst>
                </a:gridCol>
              </a:tblGrid>
              <a:tr h="224786">
                <a:tc>
                  <a:txBody>
                    <a:bodyPr/>
                    <a:lstStyle/>
                    <a:p>
                      <a:pPr algn="ctr" rtl="0" fontAlgn="ctr"/>
                      <a:r>
                        <a:rPr lang="es-CO" sz="1200" b="1" i="0" u="none" strike="noStrike" dirty="0">
                          <a:solidFill>
                            <a:srgbClr val="203764"/>
                          </a:solidFill>
                          <a:effectLst/>
                          <a:latin typeface="Calibri" panose="020F0502020204030204" pitchFamily="34" charset="0"/>
                        </a:rPr>
                        <a:t>SUBBOLSA</a:t>
                      </a:r>
                    </a:p>
                  </a:txBody>
                  <a:tcPr marL="7685" marR="7685" marT="7685" marB="0" anchor="ctr">
                    <a:lnL w="6350" cap="flat" cmpd="sng" algn="ctr">
                      <a:solidFill>
                        <a:srgbClr val="A9D08E"/>
                      </a:solidFill>
                      <a:prstDash val="solid"/>
                      <a:round/>
                      <a:headEnd type="none" w="med" len="med"/>
                      <a:tailEnd type="none" w="med" len="med"/>
                    </a:lnL>
                    <a:lnR w="6350" cap="flat" cmpd="sng" algn="ctr">
                      <a:solidFill>
                        <a:srgbClr val="A9D08E"/>
                      </a:solidFill>
                      <a:prstDash val="solid"/>
                      <a:round/>
                      <a:headEnd type="none" w="med" len="med"/>
                      <a:tailEnd type="none" w="med" len="med"/>
                    </a:lnR>
                    <a:lnT w="6350" cap="flat" cmpd="sng" algn="ctr">
                      <a:solidFill>
                        <a:srgbClr val="A9D0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C6E0B4"/>
                    </a:solidFill>
                  </a:tcPr>
                </a:tc>
                <a:tc>
                  <a:txBody>
                    <a:bodyPr/>
                    <a:lstStyle/>
                    <a:p>
                      <a:pPr algn="ctr" rtl="0" fontAlgn="ctr"/>
                      <a:r>
                        <a:rPr lang="es-CO" sz="1200" b="1" i="0" u="none" strike="noStrike" dirty="0">
                          <a:solidFill>
                            <a:srgbClr val="203764"/>
                          </a:solidFill>
                          <a:effectLst/>
                          <a:latin typeface="Calibri" panose="020F0502020204030204" pitchFamily="34" charset="0"/>
                        </a:rPr>
                        <a:t>ASE</a:t>
                      </a:r>
                    </a:p>
                  </a:txBody>
                  <a:tcPr marL="7685" marR="7685" marT="7685" marB="0" anchor="ctr">
                    <a:lnL w="6350" cap="flat" cmpd="sng" algn="ctr">
                      <a:solidFill>
                        <a:srgbClr val="A9D08E"/>
                      </a:solidFill>
                      <a:prstDash val="solid"/>
                      <a:round/>
                      <a:headEnd type="none" w="med" len="med"/>
                      <a:tailEnd type="none" w="med" len="med"/>
                    </a:lnL>
                    <a:lnR w="6350" cap="flat" cmpd="sng" algn="ctr">
                      <a:solidFill>
                        <a:srgbClr val="A9D08E"/>
                      </a:solidFill>
                      <a:prstDash val="solid"/>
                      <a:round/>
                      <a:headEnd type="none" w="med" len="med"/>
                      <a:tailEnd type="none" w="med" len="med"/>
                    </a:lnR>
                    <a:lnT w="6350" cap="flat" cmpd="sng" algn="ctr">
                      <a:solidFill>
                        <a:srgbClr val="A9D0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C6E0B4"/>
                    </a:solidFill>
                  </a:tcPr>
                </a:tc>
                <a:tc>
                  <a:txBody>
                    <a:bodyPr/>
                    <a:lstStyle/>
                    <a:p>
                      <a:pPr algn="ctr" rtl="0" fontAlgn="ctr"/>
                      <a:r>
                        <a:rPr lang="es-CO" sz="1200" b="1" i="0" u="none" strike="noStrike" dirty="0">
                          <a:solidFill>
                            <a:srgbClr val="203764"/>
                          </a:solidFill>
                          <a:effectLst/>
                          <a:latin typeface="Calibri" panose="020F0502020204030204" pitchFamily="34" charset="0"/>
                        </a:rPr>
                        <a:t>SITUACIONES</a:t>
                      </a:r>
                    </a:p>
                  </a:txBody>
                  <a:tcPr marL="7685" marR="7685" marT="7685" marB="0" anchor="ctr">
                    <a:lnL w="6350" cap="flat" cmpd="sng" algn="ctr">
                      <a:solidFill>
                        <a:srgbClr val="A9D08E"/>
                      </a:solidFill>
                      <a:prstDash val="solid"/>
                      <a:round/>
                      <a:headEnd type="none" w="med" len="med"/>
                      <a:tailEnd type="none" w="med" len="med"/>
                    </a:lnL>
                    <a:lnR w="6350" cap="flat" cmpd="sng" algn="ctr">
                      <a:solidFill>
                        <a:srgbClr val="A9D08E"/>
                      </a:solidFill>
                      <a:prstDash val="solid"/>
                      <a:round/>
                      <a:headEnd type="none" w="med" len="med"/>
                      <a:tailEnd type="none" w="med" len="med"/>
                    </a:lnR>
                    <a:lnT w="6350" cap="flat" cmpd="sng" algn="ctr">
                      <a:solidFill>
                        <a:srgbClr val="A9D0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C6E0B4"/>
                    </a:solidFill>
                  </a:tcPr>
                </a:tc>
                <a:extLst>
                  <a:ext uri="{0D108BD9-81ED-4DB2-BD59-A6C34878D82A}">
                    <a16:rowId xmlns:a16="http://schemas.microsoft.com/office/drawing/2014/main" val="2451345446"/>
                  </a:ext>
                </a:extLst>
              </a:tr>
              <a:tr h="440507">
                <a:tc>
                  <a:txBody>
                    <a:bodyPr/>
                    <a:lstStyle/>
                    <a:p>
                      <a:pPr algn="ctr" rtl="0" fontAlgn="ctr"/>
                      <a:r>
                        <a:rPr lang="es-CO" sz="1200" b="1" i="0" u="none" strike="noStrike" dirty="0">
                          <a:solidFill>
                            <a:srgbClr val="203764"/>
                          </a:solidFill>
                          <a:effectLst/>
                          <a:latin typeface="Calibri" panose="020F0502020204030204" pitchFamily="34" charset="0"/>
                        </a:rPr>
                        <a:t>Traslado recursos IAT</a:t>
                      </a:r>
                    </a:p>
                  </a:txBody>
                  <a:tcPr marL="7685" marR="7685" marT="7685"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6350" cap="flat" cmpd="sng" algn="ctr">
                      <a:solidFill>
                        <a:srgbClr val="A9D08E"/>
                      </a:solidFill>
                      <a:prstDash val="solid"/>
                      <a:round/>
                      <a:headEnd type="none" w="med" len="med"/>
                      <a:tailEnd type="none" w="med" len="med"/>
                    </a:lnB>
                    <a:solidFill>
                      <a:srgbClr val="C6E0B4"/>
                    </a:solidFill>
                  </a:tcPr>
                </a:tc>
                <a:tc>
                  <a:txBody>
                    <a:bodyPr/>
                    <a:lstStyle/>
                    <a:p>
                      <a:pPr algn="l" rtl="0" fontAlgn="ctr"/>
                      <a:r>
                        <a:rPr lang="es-CO" sz="1200" b="0" i="0" u="none" strike="noStrike" dirty="0">
                          <a:solidFill>
                            <a:srgbClr val="203764"/>
                          </a:solidFill>
                          <a:effectLst/>
                          <a:latin typeface="Calibri" panose="020F0502020204030204" pitchFamily="34" charset="0"/>
                        </a:rPr>
                        <a:t>Todas las ASE</a:t>
                      </a:r>
                    </a:p>
                  </a:txBody>
                  <a:tcPr marL="7685" marR="7685" marT="7685"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just" rtl="0" fontAlgn="ctr"/>
                      <a:r>
                        <a:rPr lang="es-MX" sz="1200" b="0" i="0" u="none" strike="noStrike" dirty="0">
                          <a:solidFill>
                            <a:srgbClr val="203764"/>
                          </a:solidFill>
                          <a:effectLst/>
                          <a:latin typeface="Calibri" panose="020F0502020204030204" pitchFamily="34" charset="0"/>
                        </a:rPr>
                        <a:t>La Interventoría verificó el giro realizado por la Fiduciaria en octubre 2024 correspondiente al recaudo de septiembre de 2024</a:t>
                      </a:r>
                      <a:r>
                        <a:rPr lang="es-MX" sz="1200" b="0" i="0" u="none" strike="noStrike" kern="1200" dirty="0">
                          <a:solidFill>
                            <a:srgbClr val="203764"/>
                          </a:solidFill>
                          <a:effectLst/>
                          <a:latin typeface="Calibri" panose="020F0502020204030204" pitchFamily="34" charset="0"/>
                          <a:ea typeface="+mn-ea"/>
                          <a:cs typeface="+mn-cs"/>
                        </a:rPr>
                        <a:t>, el cual fue acorde </a:t>
                      </a:r>
                      <a:r>
                        <a:rPr lang="es-MX" sz="1200" b="0" i="0" u="none" strike="noStrike" dirty="0">
                          <a:solidFill>
                            <a:srgbClr val="203764"/>
                          </a:solidFill>
                          <a:effectLst/>
                          <a:latin typeface="Calibri" panose="020F0502020204030204" pitchFamily="34" charset="0"/>
                        </a:rPr>
                        <a:t>con el reporte de remuneración informado por Proceraseo S.A.S. para dicho periodo.</a:t>
                      </a:r>
                    </a:p>
                  </a:txBody>
                  <a:tcPr marL="7685" marR="7685" marT="7685"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2766368028"/>
                  </a:ext>
                </a:extLst>
              </a:tr>
              <a:tr h="415083">
                <a:tc>
                  <a:txBody>
                    <a:bodyPr/>
                    <a:lstStyle/>
                    <a:p>
                      <a:pPr algn="ctr" rtl="0" fontAlgn="ctr"/>
                      <a:r>
                        <a:rPr lang="es-MX" sz="1200" b="1" i="0" u="none" strike="noStrike" dirty="0">
                          <a:solidFill>
                            <a:srgbClr val="203764"/>
                          </a:solidFill>
                          <a:effectLst/>
                          <a:latin typeface="Calibri" panose="020F0502020204030204" pitchFamily="34" charset="0"/>
                        </a:rPr>
                        <a:t>Disposición Final</a:t>
                      </a:r>
                      <a:endParaRPr lang="es-CO" sz="1200" b="1" i="0" u="none" strike="noStrike" dirty="0">
                        <a:solidFill>
                          <a:srgbClr val="203764"/>
                        </a:solidFill>
                        <a:effectLst/>
                        <a:latin typeface="Calibri" panose="020F0502020204030204" pitchFamily="34" charset="0"/>
                      </a:endParaRPr>
                    </a:p>
                  </a:txBody>
                  <a:tcPr marL="7685" marR="7685" marT="7685" marB="0" anchor="ctr">
                    <a:lnL w="6350" cap="flat" cmpd="sng" algn="ctr">
                      <a:solidFill>
                        <a:srgbClr val="A9D08E"/>
                      </a:solidFill>
                      <a:prstDash val="solid"/>
                      <a:round/>
                      <a:headEnd type="none" w="med" len="med"/>
                      <a:tailEnd type="none" w="med" len="med"/>
                    </a:lnL>
                    <a:lnR w="12700" cap="flat" cmpd="sng" algn="ctr">
                      <a:solidFill>
                        <a:srgbClr val="C5E0B4"/>
                      </a:solidFill>
                      <a:prstDash val="solid"/>
                      <a:round/>
                      <a:headEnd type="none" w="med" len="med"/>
                      <a:tailEnd type="none" w="med" len="med"/>
                    </a:lnR>
                    <a:lnT w="6350" cap="flat" cmpd="sng" algn="ctr">
                      <a:solidFill>
                        <a:srgbClr val="A9D08E"/>
                      </a:solidFill>
                      <a:prstDash val="solid"/>
                      <a:round/>
                      <a:headEnd type="none" w="med" len="med"/>
                      <a:tailEnd type="none" w="med" len="med"/>
                    </a:lnT>
                    <a:lnB w="6350" cap="flat" cmpd="sng" algn="ctr">
                      <a:solidFill>
                        <a:srgbClr val="A9D08E"/>
                      </a:solidFill>
                      <a:prstDash val="solid"/>
                      <a:round/>
                      <a:headEnd type="none" w="med" len="med"/>
                      <a:tailEnd type="none" w="med" len="med"/>
                    </a:lnB>
                    <a:solidFill>
                      <a:srgbClr val="C6E0B4"/>
                    </a:solidFill>
                  </a:tcPr>
                </a:tc>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lang="es-MX" sz="1200" b="0" i="0" u="none" strike="noStrike" dirty="0">
                          <a:solidFill>
                            <a:srgbClr val="203764"/>
                          </a:solidFill>
                          <a:effectLst/>
                          <a:latin typeface="Calibri" panose="020F0502020204030204" pitchFamily="34" charset="0"/>
                        </a:rPr>
                        <a:t>ASE 1, ASE 2, ASE 3 y  ASE 4 y ASE 5</a:t>
                      </a:r>
                    </a:p>
                  </a:txBody>
                  <a:tcPr marL="7685" marR="7685" marT="7685" marB="0" anchor="ctr">
                    <a:lnL w="12700" cap="flat" cmpd="sng" algn="ctr">
                      <a:solidFill>
                        <a:srgbClr val="C5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just" rtl="0" fontAlgn="ctr"/>
                      <a:r>
                        <a:rPr lang="es-MX" sz="1200" b="0" i="0" u="none" strike="noStrike" dirty="0">
                          <a:solidFill>
                            <a:srgbClr val="203764"/>
                          </a:solidFill>
                          <a:effectLst/>
                          <a:latin typeface="Calibri" panose="020F0502020204030204" pitchFamily="34" charset="0"/>
                        </a:rPr>
                        <a:t>La Interventoría verificó que los Concesionarios pagaron oportunamente las facturas del servicio de septiembre de 2024.</a:t>
                      </a:r>
                    </a:p>
                  </a:txBody>
                  <a:tcPr marL="7685" marR="7685" marT="7685"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3189580565"/>
                  </a:ext>
                </a:extLst>
              </a:tr>
              <a:tr h="415083">
                <a:tc rowSpan="2">
                  <a:txBody>
                    <a:bodyPr/>
                    <a:lstStyle/>
                    <a:p>
                      <a:pPr algn="ctr" rtl="0" fontAlgn="ctr"/>
                      <a:r>
                        <a:rPr lang="es-MX" sz="1200" b="1" i="0" u="none" strike="noStrike" dirty="0">
                          <a:solidFill>
                            <a:srgbClr val="203764"/>
                          </a:solidFill>
                          <a:effectLst/>
                          <a:latin typeface="Calibri" panose="020F0502020204030204" pitchFamily="34" charset="0"/>
                        </a:rPr>
                        <a:t>Lixiviados</a:t>
                      </a:r>
                      <a:endParaRPr lang="es-CO" sz="1200" b="1" i="0" u="none" strike="noStrike" dirty="0">
                        <a:solidFill>
                          <a:srgbClr val="203764"/>
                        </a:solidFill>
                        <a:effectLst/>
                        <a:latin typeface="Calibri" panose="020F0502020204030204" pitchFamily="34" charset="0"/>
                      </a:endParaRPr>
                    </a:p>
                  </a:txBody>
                  <a:tcPr marL="7685" marR="7685" marT="7685" marB="0" anchor="ctr">
                    <a:lnL w="6350" cap="flat" cmpd="sng" algn="ctr">
                      <a:solidFill>
                        <a:srgbClr val="A9D08E"/>
                      </a:solidFill>
                      <a:prstDash val="solid"/>
                      <a:round/>
                      <a:headEnd type="none" w="med" len="med"/>
                      <a:tailEnd type="none" w="med" len="med"/>
                    </a:lnL>
                    <a:lnR w="12700" cap="flat" cmpd="sng" algn="ctr">
                      <a:solidFill>
                        <a:srgbClr val="C5E0B4"/>
                      </a:solidFill>
                      <a:prstDash val="solid"/>
                      <a:round/>
                      <a:headEnd type="none" w="med" len="med"/>
                      <a:tailEnd type="none" w="med" len="med"/>
                    </a:lnR>
                    <a:lnT w="6350" cap="flat" cmpd="sng" algn="ctr">
                      <a:solidFill>
                        <a:srgbClr val="A9D08E"/>
                      </a:solidFill>
                      <a:prstDash val="solid"/>
                      <a:round/>
                      <a:headEnd type="none" w="med" len="med"/>
                      <a:tailEnd type="none" w="med" len="med"/>
                    </a:lnT>
                    <a:lnB w="6350" cap="flat" cmpd="sng" algn="ctr">
                      <a:solidFill>
                        <a:srgbClr val="A9D08E"/>
                      </a:solidFill>
                      <a:prstDash val="solid"/>
                      <a:round/>
                      <a:headEnd type="none" w="med" len="med"/>
                      <a:tailEnd type="none" w="med" len="med"/>
                    </a:lnB>
                    <a:solidFill>
                      <a:srgbClr val="C6E0B4"/>
                    </a:solidFill>
                  </a:tcPr>
                </a:tc>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lang="es-MX" sz="1200" b="0" i="0" u="none" strike="noStrike" dirty="0">
                          <a:solidFill>
                            <a:srgbClr val="203764"/>
                          </a:solidFill>
                          <a:effectLst/>
                          <a:latin typeface="Calibri" panose="020F0502020204030204" pitchFamily="34" charset="0"/>
                        </a:rPr>
                        <a:t>ASE 1, ASE 3,  ASE 4 y ASE 5</a:t>
                      </a:r>
                    </a:p>
                  </a:txBody>
                  <a:tcPr marL="7685" marR="7685" marT="7685" marB="0" anchor="ctr">
                    <a:lnL w="12700" cap="flat" cmpd="sng" algn="ctr">
                      <a:solidFill>
                        <a:srgbClr val="C5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just" rtl="0" fontAlgn="ctr"/>
                      <a:r>
                        <a:rPr lang="es-MX" sz="1200" b="0" i="0" u="none" strike="noStrike" dirty="0">
                          <a:solidFill>
                            <a:srgbClr val="203764"/>
                          </a:solidFill>
                          <a:effectLst/>
                          <a:latin typeface="Calibri" panose="020F0502020204030204" pitchFamily="34" charset="0"/>
                        </a:rPr>
                        <a:t>La Interventoría verificó que los Concesionarios pagaron oportunamente las facturas del servicio de septiembre de 2024.</a:t>
                      </a:r>
                    </a:p>
                  </a:txBody>
                  <a:tcPr marL="7685" marR="7685" marT="7685"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3696405048"/>
                  </a:ext>
                </a:extLst>
              </a:tr>
              <a:tr h="285102">
                <a:tc vMerge="1">
                  <a:txBody>
                    <a:bodyPr/>
                    <a:lstStyle/>
                    <a:p>
                      <a:pPr algn="ctr" rtl="0" fontAlgn="ctr"/>
                      <a:endParaRPr lang="es-CO" sz="1200" b="1" i="0" u="none" strike="noStrike" dirty="0">
                        <a:solidFill>
                          <a:srgbClr val="203764"/>
                        </a:solidFill>
                        <a:effectLst/>
                        <a:latin typeface="Calibri" panose="020F0502020204030204" pitchFamily="34" charset="0"/>
                      </a:endParaRPr>
                    </a:p>
                  </a:txBody>
                  <a:tcPr marL="7685" marR="7685" marT="7685" marB="0" anchor="ctr">
                    <a:lnL w="6350" cap="flat" cmpd="sng" algn="ctr">
                      <a:solidFill>
                        <a:srgbClr val="A9D08E"/>
                      </a:solidFill>
                      <a:prstDash val="solid"/>
                      <a:round/>
                      <a:headEnd type="none" w="med" len="med"/>
                      <a:tailEnd type="none" w="med" len="med"/>
                    </a:lnL>
                    <a:lnR w="12700" cap="flat" cmpd="sng" algn="ctr">
                      <a:solidFill>
                        <a:srgbClr val="C5E0B4"/>
                      </a:solidFill>
                      <a:prstDash val="solid"/>
                      <a:round/>
                      <a:headEnd type="none" w="med" len="med"/>
                      <a:tailEnd type="none" w="med" len="med"/>
                    </a:lnR>
                    <a:lnT w="6350" cap="flat" cmpd="sng" algn="ctr">
                      <a:solidFill>
                        <a:srgbClr val="A9D08E"/>
                      </a:solidFill>
                      <a:prstDash val="solid"/>
                      <a:round/>
                      <a:headEnd type="none" w="med" len="med"/>
                      <a:tailEnd type="none" w="med" len="med"/>
                    </a:lnT>
                    <a:lnB w="6350" cap="flat" cmpd="sng" algn="ctr">
                      <a:solidFill>
                        <a:srgbClr val="A9D08E"/>
                      </a:solidFill>
                      <a:prstDash val="solid"/>
                      <a:round/>
                      <a:headEnd type="none" w="med" len="med"/>
                      <a:tailEnd type="none" w="med" len="med"/>
                    </a:lnB>
                    <a:solidFill>
                      <a:srgbClr val="C6E0B4"/>
                    </a:solidFill>
                  </a:tcPr>
                </a:tc>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lang="es-MX" sz="1200" b="0" i="0" u="none" strike="noStrike" dirty="0">
                          <a:solidFill>
                            <a:srgbClr val="203764"/>
                          </a:solidFill>
                          <a:effectLst/>
                          <a:latin typeface="Calibri" panose="020F0502020204030204" pitchFamily="34" charset="0"/>
                        </a:rPr>
                        <a:t>ASE 2</a:t>
                      </a:r>
                    </a:p>
                  </a:txBody>
                  <a:tcPr marL="7685" marR="7685" marT="7685" marB="0" anchor="ctr">
                    <a:lnL w="12700" cap="flat" cmpd="sng" algn="ctr">
                      <a:solidFill>
                        <a:srgbClr val="C5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just" rtl="0" fontAlgn="ctr"/>
                      <a:r>
                        <a:rPr lang="es-MX" sz="1200" b="0" i="0" u="none" strike="noStrike" dirty="0">
                          <a:solidFill>
                            <a:srgbClr val="203764"/>
                          </a:solidFill>
                          <a:effectLst/>
                          <a:latin typeface="Calibri" panose="020F0502020204030204" pitchFamily="34" charset="0"/>
                        </a:rPr>
                        <a:t>La Interventoría verificó que el Concesionario pagó inoportunamente la factura del servicio de septiembre de 2024.</a:t>
                      </a:r>
                    </a:p>
                  </a:txBody>
                  <a:tcPr marL="7685" marR="7685" marT="7685"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1244550293"/>
                  </a:ext>
                </a:extLst>
              </a:tr>
              <a:tr h="656229">
                <a:tc>
                  <a:txBody>
                    <a:bodyPr/>
                    <a:lstStyle/>
                    <a:p>
                      <a:pPr algn="ctr" rtl="0" fontAlgn="ctr"/>
                      <a:r>
                        <a:rPr lang="es-CO" sz="1200" b="1" i="0" u="none" strike="noStrike" dirty="0">
                          <a:solidFill>
                            <a:srgbClr val="203764"/>
                          </a:solidFill>
                          <a:effectLst/>
                          <a:latin typeface="Calibri" panose="020F0502020204030204" pitchFamily="34" charset="0"/>
                        </a:rPr>
                        <a:t>Aprovechamiento</a:t>
                      </a:r>
                    </a:p>
                  </a:txBody>
                  <a:tcPr marL="7685" marR="7685" marT="7685" marB="0" anchor="ctr">
                    <a:lnL w="6350" cap="flat" cmpd="sng" algn="ctr">
                      <a:solidFill>
                        <a:srgbClr val="A9D08E"/>
                      </a:solidFill>
                      <a:prstDash val="solid"/>
                      <a:round/>
                      <a:headEnd type="none" w="med" len="med"/>
                      <a:tailEnd type="none" w="med" len="med"/>
                    </a:lnL>
                    <a:lnR w="12700" cap="flat" cmpd="sng" algn="ctr">
                      <a:solidFill>
                        <a:srgbClr val="C5E0B4"/>
                      </a:solidFill>
                      <a:prstDash val="solid"/>
                      <a:round/>
                      <a:headEnd type="none" w="med" len="med"/>
                      <a:tailEnd type="none" w="med" len="med"/>
                    </a:lnR>
                    <a:lnT w="6350" cap="flat" cmpd="sng" algn="ctr">
                      <a:solidFill>
                        <a:srgbClr val="A9D08E"/>
                      </a:solidFill>
                      <a:prstDash val="solid"/>
                      <a:round/>
                      <a:headEnd type="none" w="med" len="med"/>
                      <a:tailEnd type="none" w="med" len="med"/>
                    </a:lnT>
                    <a:lnB w="6350" cap="flat" cmpd="sng" algn="ctr">
                      <a:solidFill>
                        <a:srgbClr val="70AD47"/>
                      </a:solidFill>
                      <a:prstDash val="solid"/>
                      <a:round/>
                      <a:headEnd type="none" w="med" len="med"/>
                      <a:tailEnd type="none" w="med" len="med"/>
                    </a:lnB>
                    <a:solidFill>
                      <a:srgbClr val="C6E0B4"/>
                    </a:solidFill>
                  </a:tcPr>
                </a:tc>
                <a:tc>
                  <a:txBody>
                    <a:bodyPr/>
                    <a:lstStyle/>
                    <a:p>
                      <a:pPr algn="l" rtl="0" fontAlgn="ctr"/>
                      <a:r>
                        <a:rPr lang="es-MX" sz="1200" b="0" i="0" u="none" strike="noStrike" dirty="0">
                          <a:solidFill>
                            <a:srgbClr val="203764"/>
                          </a:solidFill>
                          <a:effectLst/>
                          <a:latin typeface="Calibri" panose="020F0502020204030204" pitchFamily="34" charset="0"/>
                        </a:rPr>
                        <a:t>ASE 1, ASE 2, ASE 3 y  ASE 4 y ASE 5</a:t>
                      </a:r>
                    </a:p>
                  </a:txBody>
                  <a:tcPr marL="7685" marR="7685" marT="7685" marB="0" anchor="ctr">
                    <a:lnL w="12700" cap="flat" cmpd="sng" algn="ctr">
                      <a:solidFill>
                        <a:srgbClr val="C5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just" rtl="0" fontAlgn="ctr"/>
                      <a:r>
                        <a:rPr lang="es-MX" sz="1200" b="0" i="0" u="none" strike="noStrike" dirty="0">
                          <a:solidFill>
                            <a:srgbClr val="203764"/>
                          </a:solidFill>
                          <a:effectLst/>
                          <a:latin typeface="Calibri" panose="020F0502020204030204" pitchFamily="34" charset="0"/>
                        </a:rPr>
                        <a:t>La Interventoría tiene en revisión la liquidación y pago correspondiente a los comités de conciliación de cuentas que los Concesionarios realizaron en octubre 2024, así como, la información de los comités de aprovechamiento realizados en noviembre de 2024.</a:t>
                      </a:r>
                    </a:p>
                  </a:txBody>
                  <a:tcPr marL="7685" marR="7685" marT="7685"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1769799753"/>
                  </a:ext>
                </a:extLst>
              </a:tr>
              <a:tr h="618353">
                <a:tc rowSpan="2">
                  <a:txBody>
                    <a:bodyPr/>
                    <a:lstStyle/>
                    <a:p>
                      <a:pPr algn="ctr" rtl="0" fontAlgn="ctr"/>
                      <a:r>
                        <a:rPr lang="es-CO" sz="1200" b="1" i="0" u="none" strike="noStrike" dirty="0">
                          <a:solidFill>
                            <a:srgbClr val="203764"/>
                          </a:solidFill>
                          <a:effectLst/>
                          <a:latin typeface="Calibri" panose="020F0502020204030204" pitchFamily="34" charset="0"/>
                        </a:rPr>
                        <a:t>Interventoría</a:t>
                      </a:r>
                    </a:p>
                  </a:txBody>
                  <a:tcPr marL="7685" marR="7685" marT="7685" marB="0" anchor="ctr">
                    <a:lnL w="6350" cap="flat" cmpd="sng" algn="ctr">
                      <a:solidFill>
                        <a:srgbClr val="A9D08E"/>
                      </a:solidFill>
                      <a:prstDash val="solid"/>
                      <a:round/>
                      <a:headEnd type="none" w="med" len="med"/>
                      <a:tailEnd type="none" w="med" len="med"/>
                    </a:lnL>
                    <a:lnR w="12700" cap="flat" cmpd="sng" algn="ctr">
                      <a:solidFill>
                        <a:srgbClr val="C5E0B4"/>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solidFill>
                      <a:srgbClr val="C6E0B4"/>
                    </a:solidFill>
                  </a:tcPr>
                </a:tc>
                <a:tc>
                  <a:txBody>
                    <a:bodyPr/>
                    <a:lstStyle/>
                    <a:p>
                      <a:pPr algn="l" rtl="0" fontAlgn="ctr"/>
                      <a:r>
                        <a:rPr lang="es-MX" sz="1200" b="0" i="0" u="none" strike="noStrike" dirty="0">
                          <a:solidFill>
                            <a:srgbClr val="203764"/>
                          </a:solidFill>
                          <a:effectLst/>
                          <a:latin typeface="Calibri" panose="020F0502020204030204" pitchFamily="34" charset="0"/>
                        </a:rPr>
                        <a:t>ASE 1, ASE 3, ASE 4 y ASE 5</a:t>
                      </a:r>
                    </a:p>
                  </a:txBody>
                  <a:tcPr marL="7685" marR="7685" marT="7685" marB="0" anchor="ctr">
                    <a:lnL w="12700" cap="flat" cmpd="sng" algn="ctr">
                      <a:solidFill>
                        <a:srgbClr val="C5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just" rtl="0" fontAlgn="ctr"/>
                      <a:r>
                        <a:rPr lang="es-MX" sz="1200" b="0" i="0" u="none" strike="noStrike" dirty="0">
                          <a:solidFill>
                            <a:srgbClr val="203764"/>
                          </a:solidFill>
                          <a:effectLst/>
                          <a:latin typeface="Calibri" panose="020F0502020204030204" pitchFamily="34" charset="0"/>
                        </a:rPr>
                        <a:t>La Interventoría verificó que los Concesionarios pagaron oportunamente las facturas del servicio de septiembre de 2024, así mismo, identificó que al corte 30 de noviembre de 2024 los recursos eran insuficientes para el pago de las facturas del servicio de octubre de 2024.</a:t>
                      </a:r>
                    </a:p>
                  </a:txBody>
                  <a:tcPr marL="7685" marR="7685" marT="7685"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3710234962"/>
                  </a:ext>
                </a:extLst>
              </a:tr>
              <a:tr h="618353">
                <a:tc vMerge="1">
                  <a:txBody>
                    <a:bodyPr/>
                    <a:lstStyle/>
                    <a:p>
                      <a:pPr algn="ctr" rtl="0" fontAlgn="ctr"/>
                      <a:endParaRPr lang="es-CO" sz="1200" b="1" i="0" u="none" strike="noStrike" dirty="0">
                        <a:solidFill>
                          <a:srgbClr val="203764"/>
                        </a:solidFill>
                        <a:effectLst/>
                        <a:latin typeface="Calibri" panose="020F0502020204030204" pitchFamily="34" charset="0"/>
                      </a:endParaRPr>
                    </a:p>
                  </a:txBody>
                  <a:tcPr marL="7685" marR="7685" marT="7685" marB="0" anchor="ctr">
                    <a:lnL w="6350" cap="flat" cmpd="sng" algn="ctr">
                      <a:solidFill>
                        <a:srgbClr val="A9D08E"/>
                      </a:solidFill>
                      <a:prstDash val="solid"/>
                      <a:round/>
                      <a:headEnd type="none" w="med" len="med"/>
                      <a:tailEnd type="none" w="med" len="med"/>
                    </a:lnL>
                    <a:lnR w="12700" cap="flat" cmpd="sng" algn="ctr">
                      <a:solidFill>
                        <a:srgbClr val="C5E0B4"/>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solidFill>
                      <a:srgbClr val="C6E0B4"/>
                    </a:solidFill>
                  </a:tcPr>
                </a:tc>
                <a:tc>
                  <a:txBody>
                    <a:bodyPr/>
                    <a:lstStyle/>
                    <a:p>
                      <a:pPr algn="l" rtl="0" fontAlgn="ctr"/>
                      <a:r>
                        <a:rPr lang="es-MX" sz="1200" b="0" i="0" u="none" strike="noStrike" dirty="0">
                          <a:solidFill>
                            <a:srgbClr val="203764"/>
                          </a:solidFill>
                          <a:effectLst/>
                          <a:latin typeface="Calibri" panose="020F0502020204030204" pitchFamily="34" charset="0"/>
                        </a:rPr>
                        <a:t>ASE 2</a:t>
                      </a:r>
                    </a:p>
                  </a:txBody>
                  <a:tcPr marL="7685" marR="7685" marT="7685" marB="0" anchor="ctr">
                    <a:lnL w="12700" cap="flat" cmpd="sng" algn="ctr">
                      <a:solidFill>
                        <a:srgbClr val="C5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marL="0" marR="0" lvl="0" indent="0" algn="just" defTabSz="914400" rtl="0" eaLnBrk="1" fontAlgn="ctr" latinLnBrk="0" hangingPunct="1">
                        <a:lnSpc>
                          <a:spcPct val="100000"/>
                        </a:lnSpc>
                        <a:spcBef>
                          <a:spcPts val="0"/>
                        </a:spcBef>
                        <a:spcAft>
                          <a:spcPts val="0"/>
                        </a:spcAft>
                        <a:buClrTx/>
                        <a:buSzTx/>
                        <a:buFontTx/>
                        <a:buNone/>
                        <a:tabLst/>
                        <a:defRPr/>
                      </a:pPr>
                      <a:r>
                        <a:rPr lang="es-MX" sz="1200" b="0" i="0" u="none" strike="noStrike" dirty="0">
                          <a:solidFill>
                            <a:srgbClr val="203764"/>
                          </a:solidFill>
                          <a:effectLst/>
                          <a:latin typeface="Calibri" panose="020F0502020204030204" pitchFamily="34" charset="0"/>
                        </a:rPr>
                        <a:t>La Interventoría verificó que el Concesionario pagó inoportunamente la factura del servicio de septiembre de 2024, así mismo, identificó que al corte 30 de noviembre de 2024 los recursos eran insuficientes para el pago de la factura del servicio de octubre de 2024.</a:t>
                      </a:r>
                    </a:p>
                  </a:txBody>
                  <a:tcPr marL="7685" marR="7685" marT="7685"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129307353"/>
                  </a:ext>
                </a:extLst>
              </a:tr>
              <a:tr h="440507">
                <a:tc>
                  <a:txBody>
                    <a:bodyPr/>
                    <a:lstStyle/>
                    <a:p>
                      <a:pPr algn="ctr" rtl="0" fontAlgn="ctr"/>
                      <a:r>
                        <a:rPr lang="es-CO" sz="1200" b="1" i="0" u="none" strike="noStrike" dirty="0">
                          <a:solidFill>
                            <a:srgbClr val="203764"/>
                          </a:solidFill>
                          <a:effectLst/>
                          <a:latin typeface="Calibri" panose="020F0502020204030204" pitchFamily="34" charset="0"/>
                        </a:rPr>
                        <a:t>RBL</a:t>
                      </a:r>
                    </a:p>
                  </a:txBody>
                  <a:tcPr marL="7685" marR="7685" marT="7685" marB="0" anchor="ctr">
                    <a:lnL w="6350" cap="flat" cmpd="sng" algn="ctr">
                      <a:solidFill>
                        <a:srgbClr val="A9D08E"/>
                      </a:solidFill>
                      <a:prstDash val="solid"/>
                      <a:round/>
                      <a:headEnd type="none" w="med" len="med"/>
                      <a:tailEnd type="none" w="med" len="med"/>
                    </a:lnL>
                    <a:lnR w="12700" cap="flat" cmpd="sng" algn="ctr">
                      <a:solidFill>
                        <a:srgbClr val="A9D18E"/>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A9D08E"/>
                      </a:solidFill>
                      <a:prstDash val="solid"/>
                      <a:round/>
                      <a:headEnd type="none" w="med" len="med"/>
                      <a:tailEnd type="none" w="med" len="med"/>
                    </a:lnB>
                    <a:solidFill>
                      <a:srgbClr val="C6E0B4"/>
                    </a:solidFill>
                  </a:tcPr>
                </a:tc>
                <a:tc>
                  <a:txBody>
                    <a:bodyPr/>
                    <a:lstStyle/>
                    <a:p>
                      <a:pPr algn="l" rtl="0" fontAlgn="ctr"/>
                      <a:r>
                        <a:rPr lang="es-CO" sz="1200" b="0" i="0" u="none" strike="noStrike" dirty="0">
                          <a:solidFill>
                            <a:srgbClr val="203764"/>
                          </a:solidFill>
                          <a:effectLst/>
                          <a:latin typeface="Calibri" panose="020F0502020204030204" pitchFamily="34" charset="0"/>
                        </a:rPr>
                        <a:t>Todas las ASE</a:t>
                      </a:r>
                    </a:p>
                  </a:txBody>
                  <a:tcPr marL="7685" marR="7685" marT="7685"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just" rtl="0" fontAlgn="ctr"/>
                      <a:r>
                        <a:rPr lang="es-MX" sz="1200" b="0" i="0" u="none" strike="noStrike" dirty="0">
                          <a:solidFill>
                            <a:srgbClr val="203764"/>
                          </a:solidFill>
                          <a:effectLst/>
                          <a:latin typeface="Calibri" panose="020F0502020204030204" pitchFamily="34" charset="0"/>
                        </a:rPr>
                        <a:t>La Interventoría evidenció que los Concesionarios realizaron de manera oportuna el pago a Proceraseo S.A.S de las facturas del servicio de octubre de 2024.</a:t>
                      </a:r>
                    </a:p>
                  </a:txBody>
                  <a:tcPr marL="7685" marR="7685" marT="7685" marB="0" anchor="ctr">
                    <a:lnL w="12700" cap="flat" cmpd="sng" algn="ctr">
                      <a:solidFill>
                        <a:srgbClr val="A9D18E"/>
                      </a:solidFill>
                      <a:prstDash val="solid"/>
                      <a:round/>
                      <a:headEnd type="none" w="med" len="med"/>
                      <a:tailEnd type="none" w="med" len="med"/>
                    </a:lnL>
                    <a:lnR w="12700" cap="flat" cmpd="sng" algn="ctr">
                      <a:solidFill>
                        <a:srgbClr val="C5E0B4"/>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2402509233"/>
                  </a:ext>
                </a:extLst>
              </a:tr>
            </a:tbl>
          </a:graphicData>
        </a:graphic>
      </p:graphicFrame>
    </p:spTree>
    <p:extLst>
      <p:ext uri="{BB962C8B-B14F-4D97-AF65-F5344CB8AC3E}">
        <p14:creationId xmlns:p14="http://schemas.microsoft.com/office/powerpoint/2010/main" val="3776440964"/>
      </p:ext>
    </p:extLst>
  </p:cSld>
  <p:clrMapOvr>
    <a:masterClrMapping/>
  </p:clrMapOvr>
</p:sld>
</file>

<file path=ppt/slides/slide1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Conector recto 12">
            <a:extLst>
              <a:ext uri="{FF2B5EF4-FFF2-40B4-BE49-F238E27FC236}">
                <a16:creationId xmlns:a16="http://schemas.microsoft.com/office/drawing/2014/main" id="{DFB91FE0-DEED-41E2-AF54-515317ED0046}"/>
              </a:ext>
            </a:extLst>
          </p:cNvPr>
          <p:cNvCxnSpPr>
            <a:cxnSpLocks/>
          </p:cNvCxnSpPr>
          <p:nvPr/>
        </p:nvCxnSpPr>
        <p:spPr>
          <a:xfrm>
            <a:off x="80963" y="1030288"/>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12" name="Título 1">
            <a:extLst>
              <a:ext uri="{FF2B5EF4-FFF2-40B4-BE49-F238E27FC236}">
                <a16:creationId xmlns:a16="http://schemas.microsoft.com/office/drawing/2014/main" id="{1CDFA86E-E4C5-40CE-A7C5-5C476C1737E6}"/>
              </a:ext>
            </a:extLst>
          </p:cNvPr>
          <p:cNvSpPr txBox="1">
            <a:spLocks/>
          </p:cNvSpPr>
          <p:nvPr/>
        </p:nvSpPr>
        <p:spPr>
          <a:xfrm>
            <a:off x="80963" y="160338"/>
            <a:ext cx="2490787" cy="2608262"/>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fontAlgn="auto">
              <a:spcBef>
                <a:spcPts val="0"/>
              </a:spcBef>
              <a:spcAft>
                <a:spcPts val="0"/>
              </a:spcAft>
              <a:defRPr/>
            </a:pPr>
            <a:endParaRPr lang="es-ES" sz="2400" b="1" cap="small" dirty="0">
              <a:solidFill>
                <a:srgbClr val="FFC000"/>
              </a:solidFill>
              <a:effectLst>
                <a:outerShdw blurRad="38100" dist="38100" dir="2700000" algn="tl">
                  <a:srgbClr val="000000">
                    <a:alpha val="43137"/>
                  </a:srgbClr>
                </a:outerShdw>
              </a:effectLst>
              <a:latin typeface="Candara" panose="020E0502030303020204" pitchFamily="34" charset="0"/>
            </a:endParaRPr>
          </a:p>
        </p:txBody>
      </p:sp>
      <p:sp>
        <p:nvSpPr>
          <p:cNvPr id="14" name="CuadroTexto 13">
            <a:extLst>
              <a:ext uri="{FF2B5EF4-FFF2-40B4-BE49-F238E27FC236}">
                <a16:creationId xmlns:a16="http://schemas.microsoft.com/office/drawing/2014/main" id="{9B5E690B-4D45-4057-8C00-563CD35E0FB0}"/>
              </a:ext>
            </a:extLst>
          </p:cNvPr>
          <p:cNvSpPr txBox="1"/>
          <p:nvPr/>
        </p:nvSpPr>
        <p:spPr>
          <a:xfrm>
            <a:off x="1622425" y="136525"/>
            <a:ext cx="9882188" cy="893763"/>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kern="0" dirty="0">
                <a:solidFill>
                  <a:srgbClr val="002060"/>
                </a:solidFill>
              </a:rPr>
              <a:t>Aportes Voluntarios Obligaciones De Hacer</a:t>
            </a:r>
            <a:endParaRPr lang="es-ES" sz="1600" b="0" dirty="0">
              <a:solidFill>
                <a:srgbClr val="002060"/>
              </a:solidFill>
            </a:endParaRPr>
          </a:p>
        </p:txBody>
      </p:sp>
      <p:pic>
        <p:nvPicPr>
          <p:cNvPr id="146437" name="Imagen 15">
            <a:extLst>
              <a:ext uri="{FF2B5EF4-FFF2-40B4-BE49-F238E27FC236}">
                <a16:creationId xmlns:a16="http://schemas.microsoft.com/office/drawing/2014/main" id="{CE4225BE-7333-4B1C-9685-5533DEE512A5}"/>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88975" y="87313"/>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6438" name="Imagen 9">
            <a:extLst>
              <a:ext uri="{FF2B5EF4-FFF2-40B4-BE49-F238E27FC236}">
                <a16:creationId xmlns:a16="http://schemas.microsoft.com/office/drawing/2014/main" id="{665F9625-2AE2-4122-B5F6-BC5A0D5923DA}"/>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309516" y="1429128"/>
            <a:ext cx="1077912" cy="846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6439" name="Imagen 7">
            <a:extLst>
              <a:ext uri="{FF2B5EF4-FFF2-40B4-BE49-F238E27FC236}">
                <a16:creationId xmlns:a16="http://schemas.microsoft.com/office/drawing/2014/main" id="{7D019A21-7161-4911-B7D8-0AE4F3D07E90}"/>
              </a:ext>
            </a:extLst>
          </p:cNvPr>
          <p:cNvPicPr>
            <a:picLocks noChangeAspect="1" noChangeArrowheads="1"/>
          </p:cNvPicPr>
          <p:nvPr/>
        </p:nvPicPr>
        <p:blipFill>
          <a:blip r:embed="rId5" cstate="email">
            <a:extLst>
              <a:ext uri="{28A0092B-C50C-407E-A947-70E740481C1C}">
                <a14:useLocalDpi xmlns:a14="http://schemas.microsoft.com/office/drawing/2010/main"/>
              </a:ext>
            </a:extLst>
          </a:blip>
          <a:srcRect l="12659" t="17307" r="12910" b="19214"/>
          <a:stretch>
            <a:fillRect/>
          </a:stretch>
        </p:blipFill>
        <p:spPr bwMode="auto">
          <a:xfrm>
            <a:off x="217441" y="2543553"/>
            <a:ext cx="1393825" cy="790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6441" name="Imagen 10">
            <a:extLst>
              <a:ext uri="{FF2B5EF4-FFF2-40B4-BE49-F238E27FC236}">
                <a16:creationId xmlns:a16="http://schemas.microsoft.com/office/drawing/2014/main" id="{DC27FFFA-8322-496D-92DD-828ADD006FCA}"/>
              </a:ext>
            </a:extLst>
          </p:cNvPr>
          <p:cNvPicPr>
            <a:picLocks noChangeAspect="1" noChangeArrowheads="1"/>
          </p:cNvPicPr>
          <p:nvPr/>
        </p:nvPicPr>
        <p:blipFill>
          <a:blip r:embed="rId6">
            <a:extLst>
              <a:ext uri="{28A0092B-C50C-407E-A947-70E740481C1C}">
                <a14:useLocalDpi xmlns:a14="http://schemas.microsoft.com/office/drawing/2010/main"/>
              </a:ext>
            </a:extLst>
          </a:blip>
          <a:srcRect/>
          <a:stretch>
            <a:fillRect/>
          </a:stretch>
        </p:blipFill>
        <p:spPr bwMode="auto">
          <a:xfrm>
            <a:off x="225378" y="4842253"/>
            <a:ext cx="1176338" cy="249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6442" name="Imagen 14">
            <a:extLst>
              <a:ext uri="{FF2B5EF4-FFF2-40B4-BE49-F238E27FC236}">
                <a16:creationId xmlns:a16="http://schemas.microsoft.com/office/drawing/2014/main" id="{3F2448D4-6ECB-4F56-A505-719083692059}"/>
              </a:ext>
            </a:extLst>
          </p:cNvPr>
          <p:cNvPicPr>
            <a:picLocks noChangeAspect="1" noChangeArrowheads="1"/>
          </p:cNvPicPr>
          <p:nvPr/>
        </p:nvPicPr>
        <p:blipFill>
          <a:blip r:embed="rId7">
            <a:extLst>
              <a:ext uri="{28A0092B-C50C-407E-A947-70E740481C1C}">
                <a14:useLocalDpi xmlns:a14="http://schemas.microsoft.com/office/drawing/2010/main"/>
              </a:ext>
            </a:extLst>
          </a:blip>
          <a:srcRect/>
          <a:stretch>
            <a:fillRect/>
          </a:stretch>
        </p:blipFill>
        <p:spPr bwMode="auto">
          <a:xfrm>
            <a:off x="225378" y="5489953"/>
            <a:ext cx="1311275" cy="504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 name="CuadroTexto 14">
            <a:extLst>
              <a:ext uri="{FF2B5EF4-FFF2-40B4-BE49-F238E27FC236}">
                <a16:creationId xmlns:a16="http://schemas.microsoft.com/office/drawing/2014/main" id="{240F740C-F6B1-497C-8405-6F92619E204E}"/>
              </a:ext>
            </a:extLst>
          </p:cNvPr>
          <p:cNvSpPr txBox="1"/>
          <p:nvPr/>
        </p:nvSpPr>
        <p:spPr>
          <a:xfrm>
            <a:off x="8287486" y="1333664"/>
            <a:ext cx="1710725" cy="261610"/>
          </a:xfrm>
          <a:prstGeom prst="rect">
            <a:avLst/>
          </a:prstGeom>
          <a:noFill/>
        </p:spPr>
        <p:txBody>
          <a:bodyPr wrap="none">
            <a:spAutoFit/>
          </a:bodyPr>
          <a:lstStyle/>
          <a:p>
            <a:pPr eaLnBrk="1" fontAlgn="auto" hangingPunct="1">
              <a:spcBef>
                <a:spcPts val="0"/>
              </a:spcBef>
              <a:spcAft>
                <a:spcPts val="0"/>
              </a:spcAft>
              <a:defRPr/>
            </a:pPr>
            <a:r>
              <a:rPr lang="es-CO" sz="1100" i="1" dirty="0">
                <a:solidFill>
                  <a:schemeClr val="accent1">
                    <a:lumMod val="50000"/>
                  </a:schemeClr>
                </a:solidFill>
                <a:latin typeface="+mn-lt"/>
              </a:rPr>
              <a:t>Cifras en millones de pesos</a:t>
            </a:r>
          </a:p>
        </p:txBody>
      </p:sp>
      <p:grpSp>
        <p:nvGrpSpPr>
          <p:cNvPr id="16" name="Grupo 15">
            <a:extLst>
              <a:ext uri="{FF2B5EF4-FFF2-40B4-BE49-F238E27FC236}">
                <a16:creationId xmlns:a16="http://schemas.microsoft.com/office/drawing/2014/main" id="{535C80EC-0859-4672-A8F3-826FE54492C8}"/>
              </a:ext>
            </a:extLst>
          </p:cNvPr>
          <p:cNvGrpSpPr/>
          <p:nvPr/>
        </p:nvGrpSpPr>
        <p:grpSpPr>
          <a:xfrm>
            <a:off x="240119" y="3454738"/>
            <a:ext cx="1077459" cy="989053"/>
            <a:chOff x="10562619" y="1423954"/>
            <a:chExt cx="1280250" cy="1299632"/>
          </a:xfrm>
        </p:grpSpPr>
        <p:pic>
          <p:nvPicPr>
            <p:cNvPr id="17" name="Picture 2">
              <a:extLst>
                <a:ext uri="{FF2B5EF4-FFF2-40B4-BE49-F238E27FC236}">
                  <a16:creationId xmlns:a16="http://schemas.microsoft.com/office/drawing/2014/main" id="{9005D166-6225-402D-9432-357412D9F3E1}"/>
                </a:ext>
              </a:extLst>
            </p:cNvPr>
            <p:cNvPicPr>
              <a:picLocks noChangeAspect="1" noChangeArrowheads="1"/>
            </p:cNvPicPr>
            <p:nvPr/>
          </p:nvPicPr>
          <p:blipFill rotWithShape="1">
            <a:blip r:embed="rId8" cstate="email">
              <a:extLst>
                <a:ext uri="{28A0092B-C50C-407E-A947-70E740481C1C}">
                  <a14:useLocalDpi xmlns:a14="http://schemas.microsoft.com/office/drawing/2010/main"/>
                </a:ext>
              </a:extLst>
            </a:blip>
            <a:srcRect/>
            <a:stretch/>
          </p:blipFill>
          <p:spPr bwMode="auto">
            <a:xfrm>
              <a:off x="10627933" y="203488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 name="Picture 2">
              <a:extLst>
                <a:ext uri="{FF2B5EF4-FFF2-40B4-BE49-F238E27FC236}">
                  <a16:creationId xmlns:a16="http://schemas.microsoft.com/office/drawing/2014/main" id="{9235716F-917A-4B2C-8794-BAB8DD8F4A94}"/>
                </a:ext>
              </a:extLst>
            </p:cNvPr>
            <p:cNvPicPr>
              <a:picLocks noChangeAspect="1" noChangeArrowheads="1"/>
            </p:cNvPicPr>
            <p:nvPr/>
          </p:nvPicPr>
          <p:blipFill rotWithShape="1">
            <a:blip r:embed="rId9" cstate="email">
              <a:extLst>
                <a:ext uri="{28A0092B-C50C-407E-A947-70E740481C1C}">
                  <a14:useLocalDpi xmlns:a14="http://schemas.microsoft.com/office/drawing/2010/main"/>
                </a:ext>
              </a:extLst>
            </a:blip>
            <a:srcRect/>
            <a:stretch/>
          </p:blipFill>
          <p:spPr bwMode="auto">
            <a:xfrm>
              <a:off x="10562619" y="142395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9" name="CuadroTexto 18">
            <a:extLst>
              <a:ext uri="{FF2B5EF4-FFF2-40B4-BE49-F238E27FC236}">
                <a16:creationId xmlns:a16="http://schemas.microsoft.com/office/drawing/2014/main" id="{B9B3982C-89C9-E2F2-14DA-13E41A59764D}"/>
              </a:ext>
            </a:extLst>
          </p:cNvPr>
          <p:cNvSpPr txBox="1"/>
          <p:nvPr/>
        </p:nvSpPr>
        <p:spPr>
          <a:xfrm>
            <a:off x="2450592" y="5277604"/>
            <a:ext cx="8247888" cy="430887"/>
          </a:xfrm>
          <a:prstGeom prst="rect">
            <a:avLst/>
          </a:prstGeom>
          <a:noFill/>
        </p:spPr>
        <p:txBody>
          <a:bodyPr wrap="square">
            <a:spAutoFit/>
          </a:bodyPr>
          <a:lstStyle/>
          <a:p>
            <a:pPr algn="just" eaLnBrk="1" fontAlgn="auto" hangingPunct="1">
              <a:spcBef>
                <a:spcPts val="0"/>
              </a:spcBef>
              <a:spcAft>
                <a:spcPts val="0"/>
              </a:spcAft>
              <a:defRPr/>
            </a:pPr>
            <a:r>
              <a:rPr lang="es-CO" sz="1050" i="1" dirty="0">
                <a:solidFill>
                  <a:schemeClr val="accent1">
                    <a:lumMod val="50000"/>
                  </a:schemeClr>
                </a:solidFill>
                <a:latin typeface="+mn-lt"/>
              </a:rPr>
              <a:t>*</a:t>
            </a:r>
            <a:r>
              <a:rPr lang="es-MX" sz="1050" i="1" dirty="0">
                <a:solidFill>
                  <a:schemeClr val="accent1">
                    <a:lumMod val="50000"/>
                  </a:schemeClr>
                </a:solidFill>
                <a:latin typeface="+mn-lt"/>
              </a:rPr>
              <a:t>Los aportes Contratados Obligaciones de Hacer, superaron los aportes voluntarios ofrecidos por el Concesionario en su propuesta, de acuerdo con el Contrato N° 283 de 2018, Cláusula Quinta - Obligaciones de Hacer</a:t>
            </a:r>
            <a:endParaRPr lang="es-CO" sz="1050" i="1" dirty="0">
              <a:solidFill>
                <a:schemeClr val="accent1">
                  <a:lumMod val="50000"/>
                </a:schemeClr>
              </a:solidFill>
              <a:latin typeface="+mn-lt"/>
            </a:endParaRPr>
          </a:p>
        </p:txBody>
      </p:sp>
      <p:graphicFrame>
        <p:nvGraphicFramePr>
          <p:cNvPr id="3" name="Tabla 2">
            <a:extLst>
              <a:ext uri="{FF2B5EF4-FFF2-40B4-BE49-F238E27FC236}">
                <a16:creationId xmlns:a16="http://schemas.microsoft.com/office/drawing/2014/main" id="{6CDAD197-3E8E-1ED7-D9CB-477B9767027C}"/>
              </a:ext>
            </a:extLst>
          </p:cNvPr>
          <p:cNvGraphicFramePr>
            <a:graphicFrameLocks noGrp="1"/>
          </p:cNvGraphicFramePr>
          <p:nvPr/>
        </p:nvGraphicFramePr>
        <p:xfrm>
          <a:off x="2708228" y="1721546"/>
          <a:ext cx="7990251" cy="2991068"/>
        </p:xfrm>
        <a:graphic>
          <a:graphicData uri="http://schemas.openxmlformats.org/drawingml/2006/table">
            <a:tbl>
              <a:tblPr/>
              <a:tblGrid>
                <a:gridCol w="858837">
                  <a:extLst>
                    <a:ext uri="{9D8B030D-6E8A-4147-A177-3AD203B41FA5}">
                      <a16:colId xmlns:a16="http://schemas.microsoft.com/office/drawing/2014/main" val="1109794615"/>
                    </a:ext>
                  </a:extLst>
                </a:gridCol>
                <a:gridCol w="2706986">
                  <a:extLst>
                    <a:ext uri="{9D8B030D-6E8A-4147-A177-3AD203B41FA5}">
                      <a16:colId xmlns:a16="http://schemas.microsoft.com/office/drawing/2014/main" val="2690606177"/>
                    </a:ext>
                  </a:extLst>
                </a:gridCol>
                <a:gridCol w="1104082">
                  <a:extLst>
                    <a:ext uri="{9D8B030D-6E8A-4147-A177-3AD203B41FA5}">
                      <a16:colId xmlns:a16="http://schemas.microsoft.com/office/drawing/2014/main" val="1512947600"/>
                    </a:ext>
                  </a:extLst>
                </a:gridCol>
                <a:gridCol w="1113922">
                  <a:extLst>
                    <a:ext uri="{9D8B030D-6E8A-4147-A177-3AD203B41FA5}">
                      <a16:colId xmlns:a16="http://schemas.microsoft.com/office/drawing/2014/main" val="3697009888"/>
                    </a:ext>
                  </a:extLst>
                </a:gridCol>
                <a:gridCol w="1445957">
                  <a:extLst>
                    <a:ext uri="{9D8B030D-6E8A-4147-A177-3AD203B41FA5}">
                      <a16:colId xmlns:a16="http://schemas.microsoft.com/office/drawing/2014/main" val="2626099109"/>
                    </a:ext>
                  </a:extLst>
                </a:gridCol>
                <a:gridCol w="760467">
                  <a:extLst>
                    <a:ext uri="{9D8B030D-6E8A-4147-A177-3AD203B41FA5}">
                      <a16:colId xmlns:a16="http://schemas.microsoft.com/office/drawing/2014/main" val="157838627"/>
                    </a:ext>
                  </a:extLst>
                </a:gridCol>
              </a:tblGrid>
              <a:tr h="314552">
                <a:tc gridSpan="5">
                  <a:txBody>
                    <a:bodyPr/>
                    <a:lstStyle/>
                    <a:p>
                      <a:pPr algn="ctr" rtl="0" fontAlgn="b"/>
                      <a:r>
                        <a:rPr lang="es-MX" sz="1200" b="1" i="0" u="none" strike="noStrike">
                          <a:solidFill>
                            <a:srgbClr val="203864"/>
                          </a:solidFill>
                          <a:effectLst/>
                          <a:latin typeface="Calibri" panose="020F0502020204030204" pitchFamily="34" charset="0"/>
                        </a:rPr>
                        <a:t>APORTES VOLUNTARIOS OBLIGACIONES DE HACER</a:t>
                      </a:r>
                    </a:p>
                  </a:txBody>
                  <a:tcPr marL="0" marR="0" marT="0" marB="0" anchor="b">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solidFill>
                      <a:srgbClr val="C5E0B4"/>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a:txBody>
                    <a:bodyPr/>
                    <a:lstStyle/>
                    <a:p>
                      <a:pPr algn="l" rtl="0" fontAlgn="ctr"/>
                      <a:r>
                        <a:rPr lang="es-CO" sz="1100" b="1" i="0" u="none" strike="noStrike">
                          <a:solidFill>
                            <a:srgbClr val="203864"/>
                          </a:solidFill>
                          <a:effectLst/>
                          <a:latin typeface="Calibri" panose="020F0502020204030204" pitchFamily="34" charset="0"/>
                        </a:rPr>
                        <a:t> </a:t>
                      </a:r>
                    </a:p>
                  </a:txBody>
                  <a:tcPr marL="0" marR="0" marT="0" marB="0" anchor="ctr">
                    <a:lnL w="6350" cap="flat" cmpd="sng" algn="ctr">
                      <a:solidFill>
                        <a:srgbClr val="70AD47"/>
                      </a:solidFill>
                      <a:prstDash val="solid"/>
                      <a:round/>
                      <a:headEnd type="none" w="med" len="med"/>
                      <a:tailEnd type="none" w="med" len="med"/>
                    </a:lnL>
                    <a:lnR>
                      <a:noFill/>
                    </a:lnR>
                    <a:lnT>
                      <a:noFill/>
                    </a:lnT>
                    <a:lnB>
                      <a:noFill/>
                    </a:lnB>
                    <a:noFill/>
                  </a:tcPr>
                </a:tc>
                <a:extLst>
                  <a:ext uri="{0D108BD9-81ED-4DB2-BD59-A6C34878D82A}">
                    <a16:rowId xmlns:a16="http://schemas.microsoft.com/office/drawing/2014/main" val="3140666851"/>
                  </a:ext>
                </a:extLst>
              </a:tr>
              <a:tr h="576679">
                <a:tc>
                  <a:txBody>
                    <a:bodyPr/>
                    <a:lstStyle/>
                    <a:p>
                      <a:pPr algn="ctr" rtl="0" fontAlgn="ctr"/>
                      <a:r>
                        <a:rPr lang="es-CO" sz="1100" b="1" i="0" u="none" strike="noStrike">
                          <a:solidFill>
                            <a:srgbClr val="203864"/>
                          </a:solidFill>
                          <a:effectLst/>
                          <a:latin typeface="Calibri" panose="020F0502020204030204" pitchFamily="34" charset="0"/>
                        </a:rPr>
                        <a:t>CONTRATO</a:t>
                      </a:r>
                    </a:p>
                  </a:txBody>
                  <a:tcPr marL="0" marR="0" marT="0"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solidFill>
                      <a:srgbClr val="C6E0B4"/>
                    </a:solidFill>
                  </a:tcPr>
                </a:tc>
                <a:tc>
                  <a:txBody>
                    <a:bodyPr/>
                    <a:lstStyle/>
                    <a:p>
                      <a:pPr algn="ctr" rtl="0" fontAlgn="ctr"/>
                      <a:r>
                        <a:rPr lang="es-CO" sz="1100" b="1" i="0" u="none" strike="noStrike">
                          <a:solidFill>
                            <a:srgbClr val="203864"/>
                          </a:solidFill>
                          <a:effectLst/>
                          <a:latin typeface="Calibri" panose="020F0502020204030204" pitchFamily="34" charset="0"/>
                        </a:rPr>
                        <a:t>CONSECIONARIO</a:t>
                      </a:r>
                    </a:p>
                  </a:txBody>
                  <a:tcPr marL="0" marR="0" marT="0"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solidFill>
                      <a:srgbClr val="C6E0B4"/>
                    </a:solidFill>
                  </a:tcPr>
                </a:tc>
                <a:tc>
                  <a:txBody>
                    <a:bodyPr/>
                    <a:lstStyle/>
                    <a:p>
                      <a:pPr algn="ctr" rtl="0" fontAlgn="ctr"/>
                      <a:r>
                        <a:rPr lang="es-CO" sz="1100" b="1" i="0" u="none" strike="noStrike">
                          <a:solidFill>
                            <a:srgbClr val="203864"/>
                          </a:solidFill>
                          <a:effectLst/>
                          <a:latin typeface="Calibri" panose="020F0502020204030204" pitchFamily="34" charset="0"/>
                        </a:rPr>
                        <a:t>APORTE VOLUNTARIO</a:t>
                      </a:r>
                    </a:p>
                  </a:txBody>
                  <a:tcPr marL="0" marR="0" marT="0"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solidFill>
                      <a:srgbClr val="C6E0B4"/>
                    </a:solidFill>
                  </a:tcPr>
                </a:tc>
                <a:tc>
                  <a:txBody>
                    <a:bodyPr/>
                    <a:lstStyle/>
                    <a:p>
                      <a:pPr algn="ctr" rtl="0" fontAlgn="ctr"/>
                      <a:r>
                        <a:rPr lang="es-CO" sz="1100" b="1" i="0" u="none" strike="noStrike">
                          <a:solidFill>
                            <a:srgbClr val="203864"/>
                          </a:solidFill>
                          <a:effectLst/>
                          <a:latin typeface="Calibri" panose="020F0502020204030204" pitchFamily="34" charset="0"/>
                        </a:rPr>
                        <a:t>APORTES CONTRATADOS</a:t>
                      </a:r>
                    </a:p>
                  </a:txBody>
                  <a:tcPr marL="0" marR="0" marT="0"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solidFill>
                      <a:srgbClr val="C6E0B4"/>
                    </a:solidFill>
                  </a:tcPr>
                </a:tc>
                <a:tc>
                  <a:txBody>
                    <a:bodyPr/>
                    <a:lstStyle/>
                    <a:p>
                      <a:pPr algn="ctr" rtl="0" fontAlgn="ctr"/>
                      <a:r>
                        <a:rPr lang="es-CO" sz="1100" b="1" i="0" u="none" strike="noStrike">
                          <a:solidFill>
                            <a:srgbClr val="203864"/>
                          </a:solidFill>
                          <a:effectLst/>
                          <a:latin typeface="Calibri" panose="020F0502020204030204" pitchFamily="34" charset="0"/>
                        </a:rPr>
                        <a:t>APORTES PENDIENTES POR CONTRATAR</a:t>
                      </a:r>
                    </a:p>
                  </a:txBody>
                  <a:tcPr marL="0" marR="0" marT="0"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solidFill>
                      <a:srgbClr val="C6E0B4"/>
                    </a:solidFill>
                  </a:tcPr>
                </a:tc>
                <a:tc>
                  <a:txBody>
                    <a:bodyPr/>
                    <a:lstStyle/>
                    <a:p>
                      <a:pPr algn="l" rtl="0" fontAlgn="ctr"/>
                      <a:r>
                        <a:rPr lang="es-CO" sz="1100" b="1" i="0" u="none" strike="noStrike">
                          <a:solidFill>
                            <a:srgbClr val="203864"/>
                          </a:solidFill>
                          <a:effectLst/>
                          <a:latin typeface="Calibri" panose="020F0502020204030204" pitchFamily="34" charset="0"/>
                        </a:rPr>
                        <a:t> </a:t>
                      </a:r>
                    </a:p>
                  </a:txBody>
                  <a:tcPr marL="0" marR="0" marT="0" marB="0" anchor="ctr">
                    <a:lnL w="6350" cap="flat" cmpd="sng" algn="ctr">
                      <a:solidFill>
                        <a:srgbClr val="70AD47"/>
                      </a:solidFill>
                      <a:prstDash val="solid"/>
                      <a:round/>
                      <a:headEnd type="none" w="med" len="med"/>
                      <a:tailEnd type="none" w="med" len="med"/>
                    </a:lnL>
                    <a:lnR>
                      <a:noFill/>
                    </a:lnR>
                    <a:lnT>
                      <a:noFill/>
                    </a:lnT>
                    <a:lnB>
                      <a:noFill/>
                    </a:lnB>
                    <a:noFill/>
                  </a:tcPr>
                </a:tc>
                <a:extLst>
                  <a:ext uri="{0D108BD9-81ED-4DB2-BD59-A6C34878D82A}">
                    <a16:rowId xmlns:a16="http://schemas.microsoft.com/office/drawing/2014/main" val="2969717023"/>
                  </a:ext>
                </a:extLst>
              </a:tr>
              <a:tr h="288339">
                <a:tc>
                  <a:txBody>
                    <a:bodyPr/>
                    <a:lstStyle/>
                    <a:p>
                      <a:pPr algn="ctr" rtl="0" fontAlgn="b"/>
                      <a:r>
                        <a:rPr lang="es-CO" sz="1100" b="1" i="0" u="none" strike="noStrike" dirty="0">
                          <a:solidFill>
                            <a:srgbClr val="203864"/>
                          </a:solidFill>
                          <a:effectLst/>
                          <a:latin typeface="Calibri" panose="020F0502020204030204" pitchFamily="34" charset="0"/>
                        </a:rPr>
                        <a:t>283</a:t>
                      </a:r>
                    </a:p>
                  </a:txBody>
                  <a:tcPr marL="0" marR="0" marT="0"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noFill/>
                  </a:tcPr>
                </a:tc>
                <a:tc>
                  <a:txBody>
                    <a:bodyPr/>
                    <a:lstStyle/>
                    <a:p>
                      <a:pPr algn="l" rtl="0" fontAlgn="b"/>
                      <a:r>
                        <a:rPr lang="es-CO" sz="1100" b="1" i="0" u="none" strike="noStrike" dirty="0">
                          <a:solidFill>
                            <a:srgbClr val="203864"/>
                          </a:solidFill>
                          <a:effectLst/>
                          <a:latin typeface="Calibri" panose="020F0502020204030204" pitchFamily="34" charset="0"/>
                        </a:rPr>
                        <a:t>PROMOAMBIENTAL S.A.S. E.S.P.</a:t>
                      </a:r>
                    </a:p>
                  </a:txBody>
                  <a:tcPr marL="0" marR="0" marT="0"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noFill/>
                  </a:tcPr>
                </a:tc>
                <a:tc>
                  <a:txBody>
                    <a:bodyPr/>
                    <a:lstStyle/>
                    <a:p>
                      <a:pPr algn="r" rtl="0" fontAlgn="b"/>
                      <a:r>
                        <a:rPr lang="es-CO" sz="1100" b="0" i="0" u="none" strike="noStrike" dirty="0">
                          <a:solidFill>
                            <a:srgbClr val="203864"/>
                          </a:solidFill>
                          <a:effectLst/>
                          <a:latin typeface="Calibri" panose="020F0502020204030204" pitchFamily="34" charset="0"/>
                        </a:rPr>
                        <a:t>$ 35.000,00</a:t>
                      </a:r>
                    </a:p>
                  </a:txBody>
                  <a:tcPr marL="0" marR="0" marT="0"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noFill/>
                  </a:tcPr>
                </a:tc>
                <a:tc>
                  <a:txBody>
                    <a:bodyPr/>
                    <a:lstStyle/>
                    <a:p>
                      <a:pPr algn="r" rtl="0" fontAlgn="b"/>
                      <a:r>
                        <a:rPr lang="es-CO" sz="1100" b="0" i="0" u="none" strike="noStrike">
                          <a:solidFill>
                            <a:srgbClr val="203864"/>
                          </a:solidFill>
                          <a:effectLst/>
                          <a:latin typeface="Calibri" panose="020F0502020204030204" pitchFamily="34" charset="0"/>
                        </a:rPr>
                        <a:t>$ 44.511,35</a:t>
                      </a:r>
                    </a:p>
                  </a:txBody>
                  <a:tcPr marL="0" marR="0" marT="0"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noFill/>
                  </a:tcPr>
                </a:tc>
                <a:tc>
                  <a:txBody>
                    <a:bodyPr/>
                    <a:lstStyle/>
                    <a:p>
                      <a:pPr algn="r" rtl="0" fontAlgn="b"/>
                      <a:r>
                        <a:rPr lang="es-CO" sz="1100" b="0" i="0" u="none" strike="noStrike">
                          <a:solidFill>
                            <a:srgbClr val="203864"/>
                          </a:solidFill>
                          <a:effectLst/>
                          <a:latin typeface="Calibri" panose="020F0502020204030204" pitchFamily="34" charset="0"/>
                        </a:rPr>
                        <a:t>-$ 9.511,35</a:t>
                      </a:r>
                    </a:p>
                  </a:txBody>
                  <a:tcPr marL="0" marR="0" marT="0"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noFill/>
                  </a:tcPr>
                </a:tc>
                <a:tc>
                  <a:txBody>
                    <a:bodyPr/>
                    <a:lstStyle/>
                    <a:p>
                      <a:pPr algn="l" rtl="0" fontAlgn="ctr"/>
                      <a:r>
                        <a:rPr lang="es-CO" sz="1100" b="1" i="0" u="none" strike="noStrike">
                          <a:solidFill>
                            <a:srgbClr val="203864"/>
                          </a:solidFill>
                          <a:effectLst/>
                          <a:latin typeface="Calibri" panose="020F0502020204030204" pitchFamily="34" charset="0"/>
                        </a:rPr>
                        <a:t> </a:t>
                      </a:r>
                    </a:p>
                  </a:txBody>
                  <a:tcPr marL="0" marR="0" marT="0" marB="0" anchor="ctr">
                    <a:lnL w="6350" cap="flat" cmpd="sng" algn="ctr">
                      <a:solidFill>
                        <a:srgbClr val="70AD47"/>
                      </a:solidFill>
                      <a:prstDash val="solid"/>
                      <a:round/>
                      <a:headEnd type="none" w="med" len="med"/>
                      <a:tailEnd type="none" w="med" len="med"/>
                    </a:lnL>
                    <a:lnR>
                      <a:noFill/>
                    </a:lnR>
                    <a:lnT>
                      <a:noFill/>
                    </a:lnT>
                    <a:lnB>
                      <a:noFill/>
                    </a:lnB>
                    <a:noFill/>
                  </a:tcPr>
                </a:tc>
                <a:extLst>
                  <a:ext uri="{0D108BD9-81ED-4DB2-BD59-A6C34878D82A}">
                    <a16:rowId xmlns:a16="http://schemas.microsoft.com/office/drawing/2014/main" val="1852638786"/>
                  </a:ext>
                </a:extLst>
              </a:tr>
              <a:tr h="342177">
                <a:tc>
                  <a:txBody>
                    <a:bodyPr/>
                    <a:lstStyle/>
                    <a:p>
                      <a:pPr algn="ctr" rtl="0" fontAlgn="b"/>
                      <a:r>
                        <a:rPr lang="es-CO" sz="1100" b="1" i="0" u="none" strike="noStrike" dirty="0">
                          <a:solidFill>
                            <a:srgbClr val="203864"/>
                          </a:solidFill>
                          <a:effectLst/>
                          <a:latin typeface="Calibri" panose="020F0502020204030204" pitchFamily="34" charset="0"/>
                        </a:rPr>
                        <a:t>284</a:t>
                      </a:r>
                    </a:p>
                  </a:txBody>
                  <a:tcPr marL="0" marR="0" marT="0"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noFill/>
                  </a:tcPr>
                </a:tc>
                <a:tc>
                  <a:txBody>
                    <a:bodyPr/>
                    <a:lstStyle/>
                    <a:p>
                      <a:pPr algn="l" rtl="0" fontAlgn="b"/>
                      <a:r>
                        <a:rPr lang="es-CO" sz="1100" b="1" i="0" u="none" strike="noStrike" dirty="0">
                          <a:solidFill>
                            <a:srgbClr val="203864"/>
                          </a:solidFill>
                          <a:effectLst/>
                          <a:latin typeface="Calibri" panose="020F0502020204030204" pitchFamily="34" charset="0"/>
                        </a:rPr>
                        <a:t>LIMPIEZA METROPOLITANA S.A. E.S.P.</a:t>
                      </a:r>
                    </a:p>
                  </a:txBody>
                  <a:tcPr marL="0" marR="0" marT="0"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noFill/>
                  </a:tcPr>
                </a:tc>
                <a:tc>
                  <a:txBody>
                    <a:bodyPr/>
                    <a:lstStyle/>
                    <a:p>
                      <a:pPr algn="r" rtl="0" fontAlgn="b"/>
                      <a:r>
                        <a:rPr lang="es-CO" sz="1100" b="0" i="0" u="none" strike="noStrike" dirty="0">
                          <a:solidFill>
                            <a:srgbClr val="203864"/>
                          </a:solidFill>
                          <a:effectLst/>
                          <a:latin typeface="Calibri" panose="020F0502020204030204" pitchFamily="34" charset="0"/>
                        </a:rPr>
                        <a:t>$ 59.577,00</a:t>
                      </a:r>
                    </a:p>
                  </a:txBody>
                  <a:tcPr marL="0" marR="0" marT="0"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noFill/>
                  </a:tcPr>
                </a:tc>
                <a:tc>
                  <a:txBody>
                    <a:bodyPr/>
                    <a:lstStyle/>
                    <a:p>
                      <a:pPr algn="r" rtl="0" fontAlgn="b"/>
                      <a:r>
                        <a:rPr lang="es-CO" sz="1100" b="0" i="0" u="none" strike="noStrike" dirty="0">
                          <a:solidFill>
                            <a:srgbClr val="203864"/>
                          </a:solidFill>
                          <a:effectLst/>
                          <a:latin typeface="Calibri" panose="020F0502020204030204" pitchFamily="34" charset="0"/>
                        </a:rPr>
                        <a:t>$ 31.901,02</a:t>
                      </a:r>
                    </a:p>
                  </a:txBody>
                  <a:tcPr marL="0" marR="0" marT="0"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noFill/>
                  </a:tcPr>
                </a:tc>
                <a:tc>
                  <a:txBody>
                    <a:bodyPr/>
                    <a:lstStyle/>
                    <a:p>
                      <a:pPr algn="r" rtl="0" fontAlgn="b"/>
                      <a:r>
                        <a:rPr lang="es-CO" sz="1100" b="0" i="0" u="none" strike="noStrike">
                          <a:solidFill>
                            <a:srgbClr val="203864"/>
                          </a:solidFill>
                          <a:effectLst/>
                          <a:latin typeface="Calibri" panose="020F0502020204030204" pitchFamily="34" charset="0"/>
                        </a:rPr>
                        <a:t>$ 27.675,98</a:t>
                      </a:r>
                    </a:p>
                  </a:txBody>
                  <a:tcPr marL="0" marR="0" marT="0"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noFill/>
                  </a:tcPr>
                </a:tc>
                <a:tc>
                  <a:txBody>
                    <a:bodyPr/>
                    <a:lstStyle/>
                    <a:p>
                      <a:pPr algn="l" rtl="0" fontAlgn="ctr"/>
                      <a:r>
                        <a:rPr lang="es-CO" sz="1100" b="1" i="0" u="none" strike="noStrike">
                          <a:solidFill>
                            <a:srgbClr val="203864"/>
                          </a:solidFill>
                          <a:effectLst/>
                          <a:latin typeface="Calibri" panose="020F0502020204030204" pitchFamily="34" charset="0"/>
                        </a:rPr>
                        <a:t> </a:t>
                      </a:r>
                    </a:p>
                  </a:txBody>
                  <a:tcPr marL="0" marR="0" marT="0" marB="0" anchor="ctr">
                    <a:lnL w="6350" cap="flat" cmpd="sng" algn="ctr">
                      <a:solidFill>
                        <a:srgbClr val="70AD47"/>
                      </a:solidFill>
                      <a:prstDash val="solid"/>
                      <a:round/>
                      <a:headEnd type="none" w="med" len="med"/>
                      <a:tailEnd type="none" w="med" len="med"/>
                    </a:lnL>
                    <a:lnR>
                      <a:noFill/>
                    </a:lnR>
                    <a:lnT>
                      <a:noFill/>
                    </a:lnT>
                    <a:lnB>
                      <a:noFill/>
                    </a:lnB>
                    <a:noFill/>
                  </a:tcPr>
                </a:tc>
                <a:extLst>
                  <a:ext uri="{0D108BD9-81ED-4DB2-BD59-A6C34878D82A}">
                    <a16:rowId xmlns:a16="http://schemas.microsoft.com/office/drawing/2014/main" val="176864708"/>
                  </a:ext>
                </a:extLst>
              </a:tr>
              <a:tr h="288339">
                <a:tc>
                  <a:txBody>
                    <a:bodyPr/>
                    <a:lstStyle/>
                    <a:p>
                      <a:pPr algn="ctr" rtl="0" fontAlgn="b"/>
                      <a:r>
                        <a:rPr lang="es-CO" sz="1100" b="1" i="0" u="none" strike="noStrike" dirty="0">
                          <a:solidFill>
                            <a:srgbClr val="203864"/>
                          </a:solidFill>
                          <a:effectLst/>
                          <a:latin typeface="Calibri" panose="020F0502020204030204" pitchFamily="34" charset="0"/>
                        </a:rPr>
                        <a:t>285</a:t>
                      </a:r>
                    </a:p>
                  </a:txBody>
                  <a:tcPr marL="0" marR="0" marT="0"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noFill/>
                  </a:tcPr>
                </a:tc>
                <a:tc>
                  <a:txBody>
                    <a:bodyPr/>
                    <a:lstStyle/>
                    <a:p>
                      <a:pPr algn="l" rtl="0" fontAlgn="b"/>
                      <a:r>
                        <a:rPr lang="es-MX" sz="1100" b="1" i="0" u="none" strike="noStrike" dirty="0">
                          <a:solidFill>
                            <a:srgbClr val="203864"/>
                          </a:solidFill>
                          <a:effectLst/>
                          <a:latin typeface="Calibri" panose="020F0502020204030204" pitchFamily="34" charset="0"/>
                        </a:rPr>
                        <a:t>CIUDAD LIMPIA BOGOTÁ S.A.S. E.S.P.</a:t>
                      </a:r>
                    </a:p>
                  </a:txBody>
                  <a:tcPr marL="0" marR="0" marT="0"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noFill/>
                  </a:tcPr>
                </a:tc>
                <a:tc>
                  <a:txBody>
                    <a:bodyPr/>
                    <a:lstStyle/>
                    <a:p>
                      <a:pPr algn="r" rtl="0" fontAlgn="b"/>
                      <a:r>
                        <a:rPr lang="es-CO" sz="1100" b="0" i="0" u="none" strike="noStrike">
                          <a:solidFill>
                            <a:srgbClr val="203864"/>
                          </a:solidFill>
                          <a:effectLst/>
                          <a:latin typeface="Calibri" panose="020F0502020204030204" pitchFamily="34" charset="0"/>
                        </a:rPr>
                        <a:t>$ 34.000,00</a:t>
                      </a:r>
                    </a:p>
                  </a:txBody>
                  <a:tcPr marL="0" marR="0" marT="0"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noFill/>
                  </a:tcPr>
                </a:tc>
                <a:tc>
                  <a:txBody>
                    <a:bodyPr/>
                    <a:lstStyle/>
                    <a:p>
                      <a:pPr algn="r" rtl="0" fontAlgn="b"/>
                      <a:r>
                        <a:rPr lang="es-CO" sz="1100" b="0" i="0" u="none" strike="noStrike">
                          <a:solidFill>
                            <a:srgbClr val="203864"/>
                          </a:solidFill>
                          <a:effectLst/>
                          <a:latin typeface="Calibri" panose="020F0502020204030204" pitchFamily="34" charset="0"/>
                        </a:rPr>
                        <a:t>$ 23.870,75</a:t>
                      </a:r>
                    </a:p>
                  </a:txBody>
                  <a:tcPr marL="0" marR="0" marT="0"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noFill/>
                  </a:tcPr>
                </a:tc>
                <a:tc>
                  <a:txBody>
                    <a:bodyPr/>
                    <a:lstStyle/>
                    <a:p>
                      <a:pPr algn="r" rtl="0" fontAlgn="b"/>
                      <a:r>
                        <a:rPr lang="es-CO" sz="1100" b="0" i="0" u="none" strike="noStrike" dirty="0">
                          <a:solidFill>
                            <a:srgbClr val="203864"/>
                          </a:solidFill>
                          <a:effectLst/>
                          <a:latin typeface="Calibri" panose="020F0502020204030204" pitchFamily="34" charset="0"/>
                        </a:rPr>
                        <a:t>$ 10.129,25</a:t>
                      </a:r>
                    </a:p>
                  </a:txBody>
                  <a:tcPr marL="0" marR="0" marT="0"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noFill/>
                  </a:tcPr>
                </a:tc>
                <a:tc>
                  <a:txBody>
                    <a:bodyPr/>
                    <a:lstStyle/>
                    <a:p>
                      <a:pPr algn="l" rtl="0" fontAlgn="ctr"/>
                      <a:r>
                        <a:rPr lang="es-CO" sz="1100" b="1" i="0" u="none" strike="noStrike">
                          <a:solidFill>
                            <a:srgbClr val="203864"/>
                          </a:solidFill>
                          <a:effectLst/>
                          <a:latin typeface="Calibri" panose="020F0502020204030204" pitchFamily="34" charset="0"/>
                        </a:rPr>
                        <a:t> </a:t>
                      </a:r>
                    </a:p>
                  </a:txBody>
                  <a:tcPr marL="0" marR="0" marT="0" marB="0" anchor="ctr">
                    <a:lnL w="6350" cap="flat" cmpd="sng" algn="ctr">
                      <a:solidFill>
                        <a:srgbClr val="70AD47"/>
                      </a:solidFill>
                      <a:prstDash val="solid"/>
                      <a:round/>
                      <a:headEnd type="none" w="med" len="med"/>
                      <a:tailEnd type="none" w="med" len="med"/>
                    </a:lnL>
                    <a:lnR>
                      <a:noFill/>
                    </a:lnR>
                    <a:lnT>
                      <a:noFill/>
                    </a:lnT>
                    <a:lnB>
                      <a:noFill/>
                    </a:lnB>
                    <a:noFill/>
                  </a:tcPr>
                </a:tc>
                <a:extLst>
                  <a:ext uri="{0D108BD9-81ED-4DB2-BD59-A6C34878D82A}">
                    <a16:rowId xmlns:a16="http://schemas.microsoft.com/office/drawing/2014/main" val="391580471"/>
                  </a:ext>
                </a:extLst>
              </a:tr>
              <a:tr h="288339">
                <a:tc>
                  <a:txBody>
                    <a:bodyPr/>
                    <a:lstStyle/>
                    <a:p>
                      <a:pPr algn="ctr" rtl="0" fontAlgn="b"/>
                      <a:r>
                        <a:rPr lang="es-CO" sz="1100" b="1" i="0" u="none" strike="noStrike" dirty="0">
                          <a:solidFill>
                            <a:srgbClr val="203864"/>
                          </a:solidFill>
                          <a:effectLst/>
                          <a:latin typeface="Calibri" panose="020F0502020204030204" pitchFamily="34" charset="0"/>
                        </a:rPr>
                        <a:t>286</a:t>
                      </a:r>
                    </a:p>
                  </a:txBody>
                  <a:tcPr marL="0" marR="0" marT="0"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noFill/>
                  </a:tcPr>
                </a:tc>
                <a:tc>
                  <a:txBody>
                    <a:bodyPr/>
                    <a:lstStyle/>
                    <a:p>
                      <a:pPr algn="l" rtl="0" fontAlgn="b"/>
                      <a:r>
                        <a:rPr lang="it-IT" sz="1100" b="1" i="0" u="none" strike="noStrike" dirty="0">
                          <a:solidFill>
                            <a:srgbClr val="203864"/>
                          </a:solidFill>
                          <a:effectLst/>
                          <a:latin typeface="Calibri" panose="020F0502020204030204" pitchFamily="34" charset="0"/>
                        </a:rPr>
                        <a:t>BOGOTA LIMPIA S.A.S. E.S.P.</a:t>
                      </a:r>
                    </a:p>
                  </a:txBody>
                  <a:tcPr marL="0" marR="0" marT="0"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noFill/>
                  </a:tcPr>
                </a:tc>
                <a:tc>
                  <a:txBody>
                    <a:bodyPr/>
                    <a:lstStyle/>
                    <a:p>
                      <a:pPr algn="r" rtl="0" fontAlgn="b"/>
                      <a:r>
                        <a:rPr lang="es-CO" sz="1100" b="0" i="0" u="none" strike="noStrike">
                          <a:solidFill>
                            <a:srgbClr val="203864"/>
                          </a:solidFill>
                          <a:effectLst/>
                          <a:latin typeface="Calibri" panose="020F0502020204030204" pitchFamily="34" charset="0"/>
                        </a:rPr>
                        <a:t>$ 18.720,00</a:t>
                      </a:r>
                    </a:p>
                  </a:txBody>
                  <a:tcPr marL="0" marR="0" marT="0"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noFill/>
                  </a:tcPr>
                </a:tc>
                <a:tc>
                  <a:txBody>
                    <a:bodyPr/>
                    <a:lstStyle/>
                    <a:p>
                      <a:pPr algn="r" rtl="0" fontAlgn="b"/>
                      <a:r>
                        <a:rPr lang="es-CO" sz="1100" b="0" i="0" u="none" strike="noStrike">
                          <a:solidFill>
                            <a:srgbClr val="203864"/>
                          </a:solidFill>
                          <a:effectLst/>
                          <a:latin typeface="Calibri" panose="020F0502020204030204" pitchFamily="34" charset="0"/>
                        </a:rPr>
                        <a:t>$ 21.110,80</a:t>
                      </a:r>
                    </a:p>
                  </a:txBody>
                  <a:tcPr marL="0" marR="0" marT="0"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noFill/>
                  </a:tcPr>
                </a:tc>
                <a:tc>
                  <a:txBody>
                    <a:bodyPr/>
                    <a:lstStyle/>
                    <a:p>
                      <a:pPr algn="r" rtl="0" fontAlgn="b"/>
                      <a:r>
                        <a:rPr lang="es-CO" sz="1100" b="0" i="0" u="none" strike="noStrike">
                          <a:solidFill>
                            <a:srgbClr val="203864"/>
                          </a:solidFill>
                          <a:effectLst/>
                          <a:latin typeface="Calibri" panose="020F0502020204030204" pitchFamily="34" charset="0"/>
                        </a:rPr>
                        <a:t>-$ 2.390,80</a:t>
                      </a:r>
                    </a:p>
                  </a:txBody>
                  <a:tcPr marL="0" marR="0" marT="0"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noFill/>
                  </a:tcPr>
                </a:tc>
                <a:tc>
                  <a:txBody>
                    <a:bodyPr/>
                    <a:lstStyle/>
                    <a:p>
                      <a:pPr algn="l" rtl="0" fontAlgn="ctr"/>
                      <a:r>
                        <a:rPr lang="es-CO" sz="1100" b="1" i="0" u="none" strike="noStrike">
                          <a:solidFill>
                            <a:srgbClr val="203864"/>
                          </a:solidFill>
                          <a:effectLst/>
                          <a:latin typeface="Calibri" panose="020F0502020204030204" pitchFamily="34" charset="0"/>
                        </a:rPr>
                        <a:t> </a:t>
                      </a:r>
                    </a:p>
                  </a:txBody>
                  <a:tcPr marL="0" marR="0" marT="0" marB="0" anchor="ctr">
                    <a:lnL w="6350" cap="flat" cmpd="sng" algn="ctr">
                      <a:solidFill>
                        <a:srgbClr val="70AD47"/>
                      </a:solidFill>
                      <a:prstDash val="solid"/>
                      <a:round/>
                      <a:headEnd type="none" w="med" len="med"/>
                      <a:tailEnd type="none" w="med" len="med"/>
                    </a:lnL>
                    <a:lnR>
                      <a:noFill/>
                    </a:lnR>
                    <a:lnT>
                      <a:noFill/>
                    </a:lnT>
                    <a:lnB>
                      <a:noFill/>
                    </a:lnB>
                    <a:noFill/>
                  </a:tcPr>
                </a:tc>
                <a:extLst>
                  <a:ext uri="{0D108BD9-81ED-4DB2-BD59-A6C34878D82A}">
                    <a16:rowId xmlns:a16="http://schemas.microsoft.com/office/drawing/2014/main" val="749974325"/>
                  </a:ext>
                </a:extLst>
              </a:tr>
              <a:tr h="342177">
                <a:tc>
                  <a:txBody>
                    <a:bodyPr/>
                    <a:lstStyle/>
                    <a:p>
                      <a:pPr algn="ctr" rtl="0" fontAlgn="b"/>
                      <a:r>
                        <a:rPr lang="es-CO" sz="1100" b="1" i="0" u="none" strike="noStrike" dirty="0">
                          <a:solidFill>
                            <a:srgbClr val="203864"/>
                          </a:solidFill>
                          <a:effectLst/>
                          <a:latin typeface="Calibri" panose="020F0502020204030204" pitchFamily="34" charset="0"/>
                        </a:rPr>
                        <a:t>287</a:t>
                      </a:r>
                    </a:p>
                  </a:txBody>
                  <a:tcPr marL="0" marR="0" marT="0"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noFill/>
                  </a:tcPr>
                </a:tc>
                <a:tc>
                  <a:txBody>
                    <a:bodyPr/>
                    <a:lstStyle/>
                    <a:p>
                      <a:pPr algn="l" rtl="0" fontAlgn="b"/>
                      <a:r>
                        <a:rPr lang="pt-BR" sz="1100" b="1" i="0" u="none" strike="noStrike" dirty="0">
                          <a:solidFill>
                            <a:srgbClr val="203864"/>
                          </a:solidFill>
                          <a:effectLst/>
                          <a:latin typeface="Calibri" panose="020F0502020204030204" pitchFamily="34" charset="0"/>
                        </a:rPr>
                        <a:t>ÁREA LIMPIA DISTRITO CAPITAL S.A.S. E.S.P.</a:t>
                      </a:r>
                    </a:p>
                  </a:txBody>
                  <a:tcPr marL="0" marR="0" marT="0"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noFill/>
                  </a:tcPr>
                </a:tc>
                <a:tc>
                  <a:txBody>
                    <a:bodyPr/>
                    <a:lstStyle/>
                    <a:p>
                      <a:pPr algn="r" rtl="0" fontAlgn="b"/>
                      <a:r>
                        <a:rPr lang="es-CO" sz="1100" b="0" i="0" u="none" strike="noStrike">
                          <a:solidFill>
                            <a:srgbClr val="203864"/>
                          </a:solidFill>
                          <a:effectLst/>
                          <a:latin typeface="Calibri" panose="020F0502020204030204" pitchFamily="34" charset="0"/>
                        </a:rPr>
                        <a:t>$ 27.000,00</a:t>
                      </a:r>
                    </a:p>
                  </a:txBody>
                  <a:tcPr marL="0" marR="0" marT="0"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noFill/>
                  </a:tcPr>
                </a:tc>
                <a:tc>
                  <a:txBody>
                    <a:bodyPr/>
                    <a:lstStyle/>
                    <a:p>
                      <a:pPr algn="r" rtl="0" fontAlgn="b"/>
                      <a:r>
                        <a:rPr lang="es-CO" sz="1100" b="0" i="0" u="none" strike="noStrike">
                          <a:solidFill>
                            <a:srgbClr val="203864"/>
                          </a:solidFill>
                          <a:effectLst/>
                          <a:latin typeface="Calibri" panose="020F0502020204030204" pitchFamily="34" charset="0"/>
                        </a:rPr>
                        <a:t>$ 24.822,81</a:t>
                      </a:r>
                    </a:p>
                  </a:txBody>
                  <a:tcPr marL="0" marR="0" marT="0"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noFill/>
                  </a:tcPr>
                </a:tc>
                <a:tc>
                  <a:txBody>
                    <a:bodyPr/>
                    <a:lstStyle/>
                    <a:p>
                      <a:pPr algn="r" rtl="0" fontAlgn="b"/>
                      <a:r>
                        <a:rPr lang="es-CO" sz="1100" b="0" i="0" u="none" strike="noStrike" dirty="0">
                          <a:solidFill>
                            <a:srgbClr val="203864"/>
                          </a:solidFill>
                          <a:effectLst/>
                          <a:latin typeface="Calibri" panose="020F0502020204030204" pitchFamily="34" charset="0"/>
                        </a:rPr>
                        <a:t>$ 2.177,19</a:t>
                      </a:r>
                    </a:p>
                  </a:txBody>
                  <a:tcPr marL="0" marR="0" marT="0"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noFill/>
                  </a:tcPr>
                </a:tc>
                <a:tc>
                  <a:txBody>
                    <a:bodyPr/>
                    <a:lstStyle/>
                    <a:p>
                      <a:pPr algn="ctr" fontAlgn="ctr"/>
                      <a:endParaRPr lang="es-CO" sz="1000" b="0" i="0" u="none" strike="noStrike">
                        <a:solidFill>
                          <a:srgbClr val="203764"/>
                        </a:solidFill>
                        <a:effectLst/>
                        <a:latin typeface="Calibri" panose="020F0502020204030204" pitchFamily="34" charset="0"/>
                      </a:endParaRPr>
                    </a:p>
                  </a:txBody>
                  <a:tcPr marL="0" marR="0" marT="0" marB="0" anchor="ctr">
                    <a:lnL w="6350" cap="flat" cmpd="sng" algn="ctr">
                      <a:solidFill>
                        <a:srgbClr val="70AD47"/>
                      </a:solidFill>
                      <a:prstDash val="solid"/>
                      <a:round/>
                      <a:headEnd type="none" w="med" len="med"/>
                      <a:tailEnd type="none" w="med" len="med"/>
                    </a:lnL>
                    <a:lnR>
                      <a:noFill/>
                    </a:lnR>
                    <a:lnT>
                      <a:noFill/>
                    </a:lnT>
                    <a:lnB>
                      <a:noFill/>
                    </a:lnB>
                    <a:noFill/>
                  </a:tcPr>
                </a:tc>
                <a:extLst>
                  <a:ext uri="{0D108BD9-81ED-4DB2-BD59-A6C34878D82A}">
                    <a16:rowId xmlns:a16="http://schemas.microsoft.com/office/drawing/2014/main" val="3179070952"/>
                  </a:ext>
                </a:extLst>
              </a:tr>
              <a:tr h="262127">
                <a:tc>
                  <a:txBody>
                    <a:bodyPr/>
                    <a:lstStyle/>
                    <a:p>
                      <a:pPr algn="l" fontAlgn="ctr"/>
                      <a:endParaRPr lang="es-CO" sz="1000" b="0" i="0" u="none" strike="noStrike">
                        <a:solidFill>
                          <a:srgbClr val="203764"/>
                        </a:solidFill>
                        <a:effectLst/>
                        <a:latin typeface="Calibri" panose="020F0502020204030204" pitchFamily="34" charset="0"/>
                      </a:endParaRPr>
                    </a:p>
                  </a:txBody>
                  <a:tcPr marL="0" marR="0" marT="0" marB="0" anchor="ctr">
                    <a:lnL>
                      <a:noFill/>
                    </a:lnL>
                    <a:lnR>
                      <a:noFill/>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noFill/>
                  </a:tcPr>
                </a:tc>
                <a:tc>
                  <a:txBody>
                    <a:bodyPr/>
                    <a:lstStyle/>
                    <a:p>
                      <a:pPr algn="l" fontAlgn="ctr"/>
                      <a:endParaRPr lang="es-CO" sz="1000" b="0" i="0" u="none" strike="noStrike">
                        <a:solidFill>
                          <a:srgbClr val="203764"/>
                        </a:solidFill>
                        <a:effectLst/>
                        <a:latin typeface="Calibri" panose="020F0502020204030204" pitchFamily="34" charset="0"/>
                      </a:endParaRPr>
                    </a:p>
                  </a:txBody>
                  <a:tcPr marL="0" marR="0" marT="0" marB="0" anchor="ctr">
                    <a:lnL>
                      <a:noFill/>
                    </a:lnL>
                    <a:lnR>
                      <a:noFill/>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noFill/>
                  </a:tcPr>
                </a:tc>
                <a:tc>
                  <a:txBody>
                    <a:bodyPr/>
                    <a:lstStyle/>
                    <a:p>
                      <a:pPr algn="l" fontAlgn="ctr"/>
                      <a:endParaRPr lang="es-CO" sz="1000" b="0" i="0" u="none" strike="noStrike">
                        <a:solidFill>
                          <a:srgbClr val="203764"/>
                        </a:solidFill>
                        <a:effectLst/>
                        <a:latin typeface="Calibri" panose="020F0502020204030204" pitchFamily="34" charset="0"/>
                      </a:endParaRPr>
                    </a:p>
                  </a:txBody>
                  <a:tcPr marL="0" marR="0" marT="0" marB="0" anchor="ctr">
                    <a:lnL>
                      <a:noFill/>
                    </a:lnL>
                    <a:lnR>
                      <a:noFill/>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noFill/>
                  </a:tcPr>
                </a:tc>
                <a:tc>
                  <a:txBody>
                    <a:bodyPr/>
                    <a:lstStyle/>
                    <a:p>
                      <a:pPr algn="l" fontAlgn="ctr"/>
                      <a:endParaRPr lang="es-CO" sz="1000" b="0" i="0" u="none" strike="noStrike">
                        <a:solidFill>
                          <a:srgbClr val="203764"/>
                        </a:solidFill>
                        <a:effectLst/>
                        <a:latin typeface="Calibri" panose="020F0502020204030204" pitchFamily="34" charset="0"/>
                      </a:endParaRPr>
                    </a:p>
                  </a:txBody>
                  <a:tcPr marL="0" marR="0" marT="0" marB="0" anchor="ctr">
                    <a:lnL>
                      <a:noFill/>
                    </a:lnL>
                    <a:lnR>
                      <a:noFill/>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noFill/>
                  </a:tcPr>
                </a:tc>
                <a:tc>
                  <a:txBody>
                    <a:bodyPr/>
                    <a:lstStyle/>
                    <a:p>
                      <a:pPr algn="l" fontAlgn="ctr"/>
                      <a:endParaRPr lang="es-CO" sz="1000" b="0" i="0" u="none" strike="noStrike">
                        <a:solidFill>
                          <a:srgbClr val="203764"/>
                        </a:solidFill>
                        <a:effectLst/>
                        <a:latin typeface="Calibri" panose="020F0502020204030204" pitchFamily="34" charset="0"/>
                      </a:endParaRPr>
                    </a:p>
                  </a:txBody>
                  <a:tcPr marL="0" marR="0" marT="0" marB="0" anchor="ctr">
                    <a:lnL>
                      <a:noFill/>
                    </a:lnL>
                    <a:lnR>
                      <a:noFill/>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noFill/>
                  </a:tcPr>
                </a:tc>
                <a:tc>
                  <a:txBody>
                    <a:bodyPr/>
                    <a:lstStyle/>
                    <a:p>
                      <a:pPr algn="l" fontAlgn="ctr"/>
                      <a:endParaRPr lang="es-CO" sz="1000" b="0" i="0" u="none" strike="noStrike">
                        <a:solidFill>
                          <a:srgbClr val="203764"/>
                        </a:solidFill>
                        <a:effectLst/>
                        <a:latin typeface="Calibri" panose="020F0502020204030204" pitchFamily="34" charset="0"/>
                      </a:endParaRPr>
                    </a:p>
                  </a:txBody>
                  <a:tcPr marL="0" marR="0" marT="0" marB="0" anchor="ctr">
                    <a:lnL>
                      <a:noFill/>
                    </a:lnL>
                    <a:lnR>
                      <a:noFill/>
                    </a:lnR>
                    <a:lnT>
                      <a:noFill/>
                    </a:lnT>
                    <a:lnB w="635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3983905073"/>
                  </a:ext>
                </a:extLst>
              </a:tr>
              <a:tr h="288339">
                <a:tc gridSpan="2">
                  <a:txBody>
                    <a:bodyPr/>
                    <a:lstStyle/>
                    <a:p>
                      <a:pPr algn="ctr" rtl="0" fontAlgn="b"/>
                      <a:r>
                        <a:rPr lang="es-MX" sz="1100" b="1" i="0" u="none" strike="noStrike" dirty="0">
                          <a:solidFill>
                            <a:srgbClr val="203864"/>
                          </a:solidFill>
                          <a:effectLst/>
                          <a:latin typeface="Calibri" panose="020F0502020204030204" pitchFamily="34" charset="0"/>
                        </a:rPr>
                        <a:t>TOTAL EJECUCION DE RECURSOS PROPIOS</a:t>
                      </a:r>
                    </a:p>
                  </a:txBody>
                  <a:tcPr marL="0" marR="0" marT="0"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solidFill>
                      <a:srgbClr val="C6E0B4"/>
                    </a:solidFill>
                  </a:tcPr>
                </a:tc>
                <a:tc hMerge="1">
                  <a:txBody>
                    <a:bodyPr/>
                    <a:lstStyle/>
                    <a:p>
                      <a:endParaRPr lang="es-CO"/>
                    </a:p>
                  </a:txBody>
                  <a:tcPr/>
                </a:tc>
                <a:tc>
                  <a:txBody>
                    <a:bodyPr/>
                    <a:lstStyle/>
                    <a:p>
                      <a:pPr algn="r" rtl="0" fontAlgn="b"/>
                      <a:r>
                        <a:rPr lang="es-CO" sz="1100" b="1" i="0" u="none" strike="noStrike" dirty="0">
                          <a:solidFill>
                            <a:srgbClr val="203864"/>
                          </a:solidFill>
                          <a:effectLst/>
                          <a:latin typeface="Calibri" panose="020F0502020204030204" pitchFamily="34" charset="0"/>
                        </a:rPr>
                        <a:t>$ 174.297</a:t>
                      </a:r>
                    </a:p>
                  </a:txBody>
                  <a:tcPr marL="0" marR="0" marT="0"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noFill/>
                  </a:tcPr>
                </a:tc>
                <a:tc>
                  <a:txBody>
                    <a:bodyPr/>
                    <a:lstStyle/>
                    <a:p>
                      <a:pPr algn="r" rtl="0" fontAlgn="b"/>
                      <a:r>
                        <a:rPr lang="es-CO" sz="1100" b="1" i="0" u="none" strike="noStrike" dirty="0">
                          <a:solidFill>
                            <a:srgbClr val="203864"/>
                          </a:solidFill>
                          <a:effectLst/>
                          <a:latin typeface="Calibri" panose="020F0502020204030204" pitchFamily="34" charset="0"/>
                        </a:rPr>
                        <a:t>$ 146.217</a:t>
                      </a:r>
                    </a:p>
                  </a:txBody>
                  <a:tcPr marL="0" marR="0" marT="0"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noFill/>
                  </a:tcPr>
                </a:tc>
                <a:tc>
                  <a:txBody>
                    <a:bodyPr/>
                    <a:lstStyle/>
                    <a:p>
                      <a:pPr algn="r" rtl="0" fontAlgn="b"/>
                      <a:r>
                        <a:rPr lang="es-CO" sz="1100" b="1" i="0" u="none" strike="noStrike" dirty="0">
                          <a:solidFill>
                            <a:srgbClr val="203864"/>
                          </a:solidFill>
                          <a:effectLst/>
                          <a:latin typeface="Calibri" panose="020F0502020204030204" pitchFamily="34" charset="0"/>
                        </a:rPr>
                        <a:t>$ 28.080</a:t>
                      </a:r>
                    </a:p>
                  </a:txBody>
                  <a:tcPr marL="0" marR="0" marT="0"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noFill/>
                  </a:tcPr>
                </a:tc>
                <a:tc>
                  <a:txBody>
                    <a:bodyPr/>
                    <a:lstStyle/>
                    <a:p>
                      <a:pPr algn="r" rtl="0" fontAlgn="b"/>
                      <a:r>
                        <a:rPr lang="es-CO" sz="1100" b="1" i="0" u="none" strike="noStrike" dirty="0">
                          <a:solidFill>
                            <a:srgbClr val="203864"/>
                          </a:solidFill>
                          <a:effectLst/>
                          <a:latin typeface="Calibri" panose="020F0502020204030204" pitchFamily="34" charset="0"/>
                        </a:rPr>
                        <a:t>83,89%</a:t>
                      </a:r>
                    </a:p>
                  </a:txBody>
                  <a:tcPr marL="0" marR="0" marT="0"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1585204400"/>
                  </a:ext>
                </a:extLst>
              </a:tr>
            </a:tbl>
          </a:graphicData>
        </a:graphic>
      </p:graphicFrame>
    </p:spTree>
    <p:extLst>
      <p:ext uri="{BB962C8B-B14F-4D97-AF65-F5344CB8AC3E}">
        <p14:creationId xmlns:p14="http://schemas.microsoft.com/office/powerpoint/2010/main" val="2158348272"/>
      </p:ext>
    </p:extLst>
  </p:cSld>
  <p:clrMapOvr>
    <a:masterClrMapping/>
  </p:clrMapOvr>
  <p:transition spd="slow"/>
</p:sld>
</file>

<file path=ppt/slides/slide1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Conector recto 12">
            <a:extLst>
              <a:ext uri="{FF2B5EF4-FFF2-40B4-BE49-F238E27FC236}">
                <a16:creationId xmlns:a16="http://schemas.microsoft.com/office/drawing/2014/main" id="{7F654C02-A896-4074-8601-8F219DA8DEF5}"/>
              </a:ext>
            </a:extLst>
          </p:cNvPr>
          <p:cNvCxnSpPr>
            <a:cxnSpLocks/>
          </p:cNvCxnSpPr>
          <p:nvPr/>
        </p:nvCxnSpPr>
        <p:spPr>
          <a:xfrm>
            <a:off x="88900" y="1050246"/>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14" name="CuadroTexto 13">
            <a:extLst>
              <a:ext uri="{FF2B5EF4-FFF2-40B4-BE49-F238E27FC236}">
                <a16:creationId xmlns:a16="http://schemas.microsoft.com/office/drawing/2014/main" id="{4296940C-DA30-454E-AB51-8E8426B8AA86}"/>
              </a:ext>
            </a:extLst>
          </p:cNvPr>
          <p:cNvSpPr txBox="1"/>
          <p:nvPr/>
        </p:nvSpPr>
        <p:spPr>
          <a:xfrm>
            <a:off x="1746250" y="153988"/>
            <a:ext cx="9882188" cy="893762"/>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Adiciones Promoambiental Distrito Sas </a:t>
            </a:r>
            <a:r>
              <a:rPr lang="es-CO" sz="1600" b="0" dirty="0" err="1">
                <a:solidFill>
                  <a:schemeClr val="accent1">
                    <a:lumMod val="50000"/>
                  </a:schemeClr>
                </a:solidFill>
              </a:rPr>
              <a:t>Esp</a:t>
            </a:r>
            <a:r>
              <a:rPr lang="es-CO" sz="1600" b="0" dirty="0">
                <a:solidFill>
                  <a:schemeClr val="accent1">
                    <a:lumMod val="50000"/>
                  </a:schemeClr>
                </a:solidFill>
              </a:rPr>
              <a:t> – corte a 30 de noviembre de 2024</a:t>
            </a:r>
            <a:endParaRPr lang="es-ES" sz="1600" b="0" dirty="0">
              <a:solidFill>
                <a:schemeClr val="accent1">
                  <a:lumMod val="50000"/>
                </a:schemeClr>
              </a:solidFill>
            </a:endParaRPr>
          </a:p>
        </p:txBody>
      </p:sp>
      <p:pic>
        <p:nvPicPr>
          <p:cNvPr id="148484" name="Imagen 15">
            <a:extLst>
              <a:ext uri="{FF2B5EF4-FFF2-40B4-BE49-F238E27FC236}">
                <a16:creationId xmlns:a16="http://schemas.microsoft.com/office/drawing/2014/main" id="{710473DA-EA4D-4FC8-9E10-2D9685052B2D}"/>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88975" y="87313"/>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8485" name="Imagen 15">
            <a:extLst>
              <a:ext uri="{FF2B5EF4-FFF2-40B4-BE49-F238E27FC236}">
                <a16:creationId xmlns:a16="http://schemas.microsoft.com/office/drawing/2014/main" id="{0609B81D-5C76-4374-A443-C9810C1EF0E6}"/>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10964069" y="127000"/>
            <a:ext cx="1077912" cy="846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 name="CuadroTexto 18">
            <a:extLst>
              <a:ext uri="{FF2B5EF4-FFF2-40B4-BE49-F238E27FC236}">
                <a16:creationId xmlns:a16="http://schemas.microsoft.com/office/drawing/2014/main" id="{7924C29E-B0C4-4F46-9B63-771188B4B0EC}"/>
              </a:ext>
            </a:extLst>
          </p:cNvPr>
          <p:cNvSpPr txBox="1"/>
          <p:nvPr/>
        </p:nvSpPr>
        <p:spPr>
          <a:xfrm>
            <a:off x="88900" y="6524625"/>
            <a:ext cx="1633538" cy="246062"/>
          </a:xfrm>
          <a:prstGeom prst="rect">
            <a:avLst/>
          </a:prstGeom>
          <a:noFill/>
        </p:spPr>
        <p:txBody>
          <a:bodyPr wrap="none">
            <a:spAutoFit/>
          </a:bodyPr>
          <a:lstStyle/>
          <a:p>
            <a:pPr eaLnBrk="1" fontAlgn="auto" hangingPunct="1">
              <a:spcBef>
                <a:spcPts val="0"/>
              </a:spcBef>
              <a:spcAft>
                <a:spcPts val="0"/>
              </a:spcAft>
              <a:defRPr/>
            </a:pPr>
            <a:r>
              <a:rPr lang="es-CO" sz="1000" i="1" dirty="0">
                <a:solidFill>
                  <a:schemeClr val="accent1">
                    <a:lumMod val="50000"/>
                  </a:schemeClr>
                </a:solidFill>
                <a:latin typeface="+mn-lt"/>
              </a:rPr>
              <a:t>*Cifras en millones de pesos</a:t>
            </a:r>
          </a:p>
        </p:txBody>
      </p:sp>
      <p:sp>
        <p:nvSpPr>
          <p:cNvPr id="2" name="CuadroTexto 1">
            <a:extLst>
              <a:ext uri="{FF2B5EF4-FFF2-40B4-BE49-F238E27FC236}">
                <a16:creationId xmlns:a16="http://schemas.microsoft.com/office/drawing/2014/main" id="{5D42B2B7-1626-25F6-6313-3000586ABFB9}"/>
              </a:ext>
            </a:extLst>
          </p:cNvPr>
          <p:cNvSpPr txBox="1"/>
          <p:nvPr/>
        </p:nvSpPr>
        <p:spPr>
          <a:xfrm>
            <a:off x="253852" y="2026066"/>
            <a:ext cx="2317898" cy="332398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VIGENTE: No ha finalizado la ejecución financiera del Contrato.</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ES"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FINALIZADO-EN LIQUIDACIÓN: Finalizó la ejecución financiera del Contrato y la Interventoría está en elaboración de los informes finales y proyección del acta.</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EN LIQUIDACIÓN: La proyección del acta y el informe final del Contrato está radicado ante la UAESP.</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Está pendiente para las Adiciones de Puntos Críticos identificar cual es la fuente de pago de los recursos, si son del distrito o recursos de las obligaciones de hacer.</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ES"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 Hace referencia las Adiciones que no se encuentran bajo la supervisión de la Interventoría. </a:t>
            </a:r>
          </a:p>
        </p:txBody>
      </p:sp>
      <p:graphicFrame>
        <p:nvGraphicFramePr>
          <p:cNvPr id="3" name="Tabla 2">
            <a:extLst>
              <a:ext uri="{FF2B5EF4-FFF2-40B4-BE49-F238E27FC236}">
                <a16:creationId xmlns:a16="http://schemas.microsoft.com/office/drawing/2014/main" id="{9219C973-44E6-7D26-D0FF-5CDD1C664777}"/>
              </a:ext>
            </a:extLst>
          </p:cNvPr>
          <p:cNvGraphicFramePr>
            <a:graphicFrameLocks noGrp="1"/>
          </p:cNvGraphicFramePr>
          <p:nvPr/>
        </p:nvGraphicFramePr>
        <p:xfrm>
          <a:off x="2938933" y="1295981"/>
          <a:ext cx="8622343" cy="5050494"/>
        </p:xfrm>
        <a:graphic>
          <a:graphicData uri="http://schemas.openxmlformats.org/drawingml/2006/table">
            <a:tbl>
              <a:tblPr/>
              <a:tblGrid>
                <a:gridCol w="1332494">
                  <a:extLst>
                    <a:ext uri="{9D8B030D-6E8A-4147-A177-3AD203B41FA5}">
                      <a16:colId xmlns:a16="http://schemas.microsoft.com/office/drawing/2014/main" val="3773606142"/>
                    </a:ext>
                  </a:extLst>
                </a:gridCol>
                <a:gridCol w="1221452">
                  <a:extLst>
                    <a:ext uri="{9D8B030D-6E8A-4147-A177-3AD203B41FA5}">
                      <a16:colId xmlns:a16="http://schemas.microsoft.com/office/drawing/2014/main" val="3222601206"/>
                    </a:ext>
                  </a:extLst>
                </a:gridCol>
                <a:gridCol w="1077099">
                  <a:extLst>
                    <a:ext uri="{9D8B030D-6E8A-4147-A177-3AD203B41FA5}">
                      <a16:colId xmlns:a16="http://schemas.microsoft.com/office/drawing/2014/main" val="1764607357"/>
                    </a:ext>
                  </a:extLst>
                </a:gridCol>
                <a:gridCol w="866120">
                  <a:extLst>
                    <a:ext uri="{9D8B030D-6E8A-4147-A177-3AD203B41FA5}">
                      <a16:colId xmlns:a16="http://schemas.microsoft.com/office/drawing/2014/main" val="141637318"/>
                    </a:ext>
                  </a:extLst>
                </a:gridCol>
                <a:gridCol w="1124291">
                  <a:extLst>
                    <a:ext uri="{9D8B030D-6E8A-4147-A177-3AD203B41FA5}">
                      <a16:colId xmlns:a16="http://schemas.microsoft.com/office/drawing/2014/main" val="26565118"/>
                    </a:ext>
                  </a:extLst>
                </a:gridCol>
                <a:gridCol w="591295">
                  <a:extLst>
                    <a:ext uri="{9D8B030D-6E8A-4147-A177-3AD203B41FA5}">
                      <a16:colId xmlns:a16="http://schemas.microsoft.com/office/drawing/2014/main" val="3582024475"/>
                    </a:ext>
                  </a:extLst>
                </a:gridCol>
                <a:gridCol w="954953">
                  <a:extLst>
                    <a:ext uri="{9D8B030D-6E8A-4147-A177-3AD203B41FA5}">
                      <a16:colId xmlns:a16="http://schemas.microsoft.com/office/drawing/2014/main" val="1737231104"/>
                    </a:ext>
                  </a:extLst>
                </a:gridCol>
                <a:gridCol w="655144">
                  <a:extLst>
                    <a:ext uri="{9D8B030D-6E8A-4147-A177-3AD203B41FA5}">
                      <a16:colId xmlns:a16="http://schemas.microsoft.com/office/drawing/2014/main" val="2027905308"/>
                    </a:ext>
                  </a:extLst>
                </a:gridCol>
                <a:gridCol w="799495">
                  <a:extLst>
                    <a:ext uri="{9D8B030D-6E8A-4147-A177-3AD203B41FA5}">
                      <a16:colId xmlns:a16="http://schemas.microsoft.com/office/drawing/2014/main" val="1230792938"/>
                    </a:ext>
                  </a:extLst>
                </a:gridCol>
              </a:tblGrid>
              <a:tr h="148286">
                <a:tc gridSpan="9">
                  <a:txBody>
                    <a:bodyPr/>
                    <a:lstStyle/>
                    <a:p>
                      <a:pPr algn="ctr" fontAlgn="ctr"/>
                      <a:r>
                        <a:rPr lang="es-MX" sz="900" b="1" i="0" u="none" strike="noStrike" dirty="0">
                          <a:solidFill>
                            <a:srgbClr val="203764"/>
                          </a:solidFill>
                          <a:effectLst/>
                          <a:latin typeface="Calibri" panose="020F0502020204030204" pitchFamily="34" charset="0"/>
                        </a:rPr>
                        <a:t>CONTRATOS DE ADICIÓN - ASE 1 ($ millones)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2428205055"/>
                  </a:ext>
                </a:extLst>
              </a:tr>
              <a:tr h="444858">
                <a:tc>
                  <a:txBody>
                    <a:bodyPr/>
                    <a:lstStyle/>
                    <a:p>
                      <a:pPr algn="ctr" rtl="0" fontAlgn="ctr"/>
                      <a:r>
                        <a:rPr lang="es-CO" sz="900" b="1" i="0" u="none" strike="noStrike" dirty="0">
                          <a:solidFill>
                            <a:srgbClr val="203764"/>
                          </a:solidFill>
                          <a:effectLst/>
                          <a:latin typeface="Calibri" panose="020F0502020204030204" pitchFamily="34" charset="0"/>
                        </a:rPr>
                        <a:t>ADICIONES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dirty="0">
                          <a:solidFill>
                            <a:srgbClr val="203764"/>
                          </a:solidFill>
                          <a:effectLst/>
                          <a:latin typeface="Calibri" panose="020F0502020204030204" pitchFamily="34" charset="0"/>
                        </a:rPr>
                        <a:t>RECURSOS DISTRITO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Calibri" panose="020F0502020204030204" pitchFamily="34" charset="0"/>
                        </a:rPr>
                        <a:t>APORTES VOLUNTARIOS - OH</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Calibri" panose="020F0502020204030204" pitchFamily="34" charset="0"/>
                        </a:rPr>
                        <a:t>TOTAL</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MX" sz="900" b="1" i="0" u="none" strike="noStrike">
                          <a:solidFill>
                            <a:srgbClr val="203764"/>
                          </a:solidFill>
                          <a:effectLst/>
                          <a:latin typeface="Calibri" panose="020F0502020204030204" pitchFamily="34" charset="0"/>
                        </a:rPr>
                        <a:t>VR APROBADO POR LA INTERVENTORIA PARA PAGO POR LA UAESP</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Calibri" panose="020F0502020204030204" pitchFamily="34" charset="0"/>
                        </a:rPr>
                        <a:t>SALDO DE ADICIÓN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Calibri" panose="020F0502020204030204" pitchFamily="34" charset="0"/>
                        </a:rPr>
                        <a:t>ESTADO DEL CONTRATO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Calibri" panose="020F0502020204030204" pitchFamily="34" charset="0"/>
                        </a:rPr>
                        <a:t>APORTE VOLUNTARIO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Calibri" panose="020F0502020204030204" pitchFamily="34" charset="0"/>
                        </a:rPr>
                        <a:t>APORTES CONTRATADOS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extLst>
                  <a:ext uri="{0D108BD9-81ED-4DB2-BD59-A6C34878D82A}">
                    <a16:rowId xmlns:a16="http://schemas.microsoft.com/office/drawing/2014/main" val="3293732944"/>
                  </a:ext>
                </a:extLst>
              </a:tr>
              <a:tr h="148286">
                <a:tc>
                  <a:txBody>
                    <a:bodyPr/>
                    <a:lstStyle/>
                    <a:p>
                      <a:pPr algn="ctr" rtl="0" fontAlgn="ctr"/>
                      <a:r>
                        <a:rPr lang="es-CO" sz="900" b="1" i="0" u="none" strike="noStrike">
                          <a:solidFill>
                            <a:srgbClr val="203764"/>
                          </a:solidFill>
                          <a:effectLst/>
                          <a:latin typeface="Calibri" panose="020F0502020204030204" pitchFamily="34" charset="0"/>
                        </a:rPr>
                        <a:t>ASE 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Calibri" panose="020F0502020204030204" pitchFamily="34" charset="0"/>
                        </a:rPr>
                        <a:t>$ 26.826,52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Calibri" panose="020F0502020204030204" pitchFamily="34" charset="0"/>
                        </a:rPr>
                        <a:t>$ 44.511,35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Calibri" panose="020F0502020204030204" pitchFamily="34" charset="0"/>
                        </a:rPr>
                        <a:t>$ 71.337,87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Calibri" panose="020F0502020204030204" pitchFamily="34" charset="0"/>
                        </a:rPr>
                        <a:t>$ 35.000,00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Calibri" panose="020F0502020204030204" pitchFamily="34" charset="0"/>
                        </a:rPr>
                        <a:t>$ 44.511,35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extLst>
                  <a:ext uri="{0D108BD9-81ED-4DB2-BD59-A6C34878D82A}">
                    <a16:rowId xmlns:a16="http://schemas.microsoft.com/office/drawing/2014/main" val="3616298044"/>
                  </a:ext>
                </a:extLst>
              </a:tr>
              <a:tr h="148286">
                <a:tc>
                  <a:txBody>
                    <a:bodyPr/>
                    <a:lstStyle/>
                    <a:p>
                      <a:pPr algn="l" rtl="0" fontAlgn="ctr"/>
                      <a:r>
                        <a:rPr lang="es-CO" sz="900" b="1" i="0" u="none" strike="noStrike">
                          <a:solidFill>
                            <a:srgbClr val="203764"/>
                          </a:solidFill>
                          <a:effectLst/>
                          <a:latin typeface="Calibri" panose="020F0502020204030204" pitchFamily="34" charset="0"/>
                        </a:rPr>
                        <a:t>1.CRÍTICOS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dirty="0">
                          <a:solidFill>
                            <a:srgbClr val="203764"/>
                          </a:solidFill>
                          <a:effectLst/>
                          <a:latin typeface="Calibri" panose="020F0502020204030204" pitchFamily="34" charset="0"/>
                        </a:rPr>
                        <a:t>$ 26.826,52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$ 3.044,64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$ 29.871,16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3554563752"/>
                  </a:ext>
                </a:extLst>
              </a:tr>
              <a:tr h="148286">
                <a:tc>
                  <a:txBody>
                    <a:bodyPr/>
                    <a:lstStyle/>
                    <a:p>
                      <a:pPr algn="l" rtl="0" fontAlgn="ctr"/>
                      <a:r>
                        <a:rPr lang="es-CO" sz="900" b="0" i="0" u="none" strike="noStrike">
                          <a:solidFill>
                            <a:srgbClr val="203764"/>
                          </a:solidFill>
                          <a:effectLst/>
                          <a:latin typeface="Calibri" panose="020F0502020204030204" pitchFamily="34" charset="0"/>
                        </a:rPr>
                        <a:t>ADICIÓN N°01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$ 2.510,08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$ 2.510,08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$ 2.509,88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$ 0,20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293712710"/>
                  </a:ext>
                </a:extLst>
              </a:tr>
              <a:tr h="148286">
                <a:tc>
                  <a:txBody>
                    <a:bodyPr/>
                    <a:lstStyle/>
                    <a:p>
                      <a:pPr algn="l" rtl="0" fontAlgn="ctr"/>
                      <a:r>
                        <a:rPr lang="es-CO" sz="900" b="0" i="0" u="none" strike="noStrike">
                          <a:solidFill>
                            <a:srgbClr val="203764"/>
                          </a:solidFill>
                          <a:effectLst/>
                          <a:latin typeface="Calibri" panose="020F0502020204030204" pitchFamily="34" charset="0"/>
                        </a:rPr>
                        <a:t>ADICIÓN N°04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$ 1.555,00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$ 1.555,00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$ 1.518,39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$ 36,61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4263396355"/>
                  </a:ext>
                </a:extLst>
              </a:tr>
              <a:tr h="148286">
                <a:tc>
                  <a:txBody>
                    <a:bodyPr/>
                    <a:lstStyle/>
                    <a:p>
                      <a:pPr algn="l" rtl="0" fontAlgn="ctr"/>
                      <a:r>
                        <a:rPr lang="es-CO" sz="900" b="0" i="0" u="none" strike="noStrike">
                          <a:solidFill>
                            <a:srgbClr val="203764"/>
                          </a:solidFill>
                          <a:effectLst/>
                          <a:latin typeface="Calibri" panose="020F0502020204030204" pitchFamily="34" charset="0"/>
                        </a:rPr>
                        <a:t>ADICIÓN N°08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$ 691,46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$ 691,46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$ 593,37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$ 98,09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571405963"/>
                  </a:ext>
                </a:extLst>
              </a:tr>
              <a:tr h="148286">
                <a:tc>
                  <a:txBody>
                    <a:bodyPr/>
                    <a:lstStyle/>
                    <a:p>
                      <a:pPr algn="l" rtl="0" fontAlgn="ctr"/>
                      <a:r>
                        <a:rPr lang="es-CO" sz="900" b="0" i="0" u="none" strike="noStrike">
                          <a:solidFill>
                            <a:srgbClr val="203764"/>
                          </a:solidFill>
                          <a:effectLst/>
                          <a:latin typeface="Calibri" panose="020F0502020204030204" pitchFamily="34" charset="0"/>
                        </a:rPr>
                        <a:t>ADICIÓN N°11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$ 471,80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$ 471,80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$ 382,12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$ 89,68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4259735963"/>
                  </a:ext>
                </a:extLst>
              </a:tr>
              <a:tr h="148286">
                <a:tc>
                  <a:txBody>
                    <a:bodyPr/>
                    <a:lstStyle/>
                    <a:p>
                      <a:pPr algn="l" rtl="0" fontAlgn="ctr"/>
                      <a:r>
                        <a:rPr lang="es-CO" sz="900" b="0" i="0" u="none" strike="noStrike">
                          <a:solidFill>
                            <a:srgbClr val="203764"/>
                          </a:solidFill>
                          <a:effectLst/>
                          <a:latin typeface="Calibri" panose="020F0502020204030204" pitchFamily="34" charset="0"/>
                        </a:rPr>
                        <a:t>ADICIÓN N°13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$ 4.221,25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$ 4.221,25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$ 3.989,87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$ 231,38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250307900"/>
                  </a:ext>
                </a:extLst>
              </a:tr>
              <a:tr h="148286">
                <a:tc>
                  <a:txBody>
                    <a:bodyPr/>
                    <a:lstStyle/>
                    <a:p>
                      <a:pPr algn="l" rtl="0" fontAlgn="ctr"/>
                      <a:r>
                        <a:rPr lang="es-CO" sz="900" b="0" i="0" u="none" strike="noStrike">
                          <a:solidFill>
                            <a:srgbClr val="203764"/>
                          </a:solidFill>
                          <a:effectLst/>
                          <a:latin typeface="Calibri" panose="020F0502020204030204" pitchFamily="34" charset="0"/>
                        </a:rPr>
                        <a:t>ADICIÓN N°16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$ 1.934,85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$ 1.934,85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$ 1.934,85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103714828"/>
                  </a:ext>
                </a:extLst>
              </a:tr>
              <a:tr h="148286">
                <a:tc>
                  <a:txBody>
                    <a:bodyPr/>
                    <a:lstStyle/>
                    <a:p>
                      <a:pPr algn="l" rtl="0" fontAlgn="ctr"/>
                      <a:r>
                        <a:rPr lang="es-CO" sz="900" b="0" i="0" u="none" strike="noStrike">
                          <a:solidFill>
                            <a:srgbClr val="203764"/>
                          </a:solidFill>
                          <a:effectLst/>
                          <a:latin typeface="Calibri" panose="020F0502020204030204" pitchFamily="34" charset="0"/>
                        </a:rPr>
                        <a:t>ADICIÓN N°18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$ 1.846,42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$ 1.846,42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$ 1.615,16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$ 231,26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581674263"/>
                  </a:ext>
                </a:extLst>
              </a:tr>
              <a:tr h="148286">
                <a:tc>
                  <a:txBody>
                    <a:bodyPr/>
                    <a:lstStyle/>
                    <a:p>
                      <a:pPr algn="l" rtl="0" fontAlgn="ctr"/>
                      <a:r>
                        <a:rPr lang="es-CO" sz="900" b="0" i="0" u="none" strike="noStrike">
                          <a:solidFill>
                            <a:srgbClr val="203764"/>
                          </a:solidFill>
                          <a:effectLst/>
                          <a:latin typeface="Calibri" panose="020F0502020204030204" pitchFamily="34" charset="0"/>
                        </a:rPr>
                        <a:t>ADICIÓN N°19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$ 966,71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$ 966,71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$ 926,41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$ 40,30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4250473133"/>
                  </a:ext>
                </a:extLst>
              </a:tr>
              <a:tr h="148286">
                <a:tc>
                  <a:txBody>
                    <a:bodyPr/>
                    <a:lstStyle/>
                    <a:p>
                      <a:pPr algn="l" rtl="0" fontAlgn="ctr"/>
                      <a:r>
                        <a:rPr lang="es-CO" sz="900" b="0" i="0" u="none" strike="noStrike">
                          <a:solidFill>
                            <a:srgbClr val="203764"/>
                          </a:solidFill>
                          <a:effectLst/>
                          <a:latin typeface="Calibri" panose="020F0502020204030204" pitchFamily="34" charset="0"/>
                        </a:rPr>
                        <a:t>ADICIÓN N°20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$ 3.044,64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$ 3.044,64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Calibri" panose="020F0502020204030204" pitchFamily="34" charset="0"/>
                        </a:rPr>
                        <a:t>$ 6.089,28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$ 2.786,60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$ 3.302,68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643762592"/>
                  </a:ext>
                </a:extLst>
              </a:tr>
              <a:tr h="148286">
                <a:tc>
                  <a:txBody>
                    <a:bodyPr/>
                    <a:lstStyle/>
                    <a:p>
                      <a:pPr algn="l" rtl="0" fontAlgn="ctr"/>
                      <a:r>
                        <a:rPr lang="es-CO" sz="900" b="0" i="0" u="none" strike="noStrike">
                          <a:solidFill>
                            <a:srgbClr val="203764"/>
                          </a:solidFill>
                          <a:effectLst/>
                          <a:latin typeface="Calibri" panose="020F0502020204030204" pitchFamily="34" charset="0"/>
                        </a:rPr>
                        <a:t>ADICIÓN N°22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$ 992,38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$ 992,38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$ 606,00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$ 386,38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041791991"/>
                  </a:ext>
                </a:extLst>
              </a:tr>
              <a:tr h="148286">
                <a:tc>
                  <a:txBody>
                    <a:bodyPr/>
                    <a:lstStyle/>
                    <a:p>
                      <a:pPr algn="l" rtl="0" fontAlgn="ctr"/>
                      <a:r>
                        <a:rPr lang="es-CO" sz="900" b="0" i="0" u="none" strike="noStrike">
                          <a:solidFill>
                            <a:srgbClr val="203764"/>
                          </a:solidFill>
                          <a:effectLst/>
                          <a:latin typeface="Calibri" panose="020F0502020204030204" pitchFamily="34" charset="0"/>
                        </a:rPr>
                        <a:t>ADICIÓN N°24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$ 649,03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$ 649,03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$ 649,00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940332440"/>
                  </a:ext>
                </a:extLst>
              </a:tr>
              <a:tr h="148286">
                <a:tc>
                  <a:txBody>
                    <a:bodyPr/>
                    <a:lstStyle/>
                    <a:p>
                      <a:pPr algn="l" rtl="0" fontAlgn="ctr"/>
                      <a:r>
                        <a:rPr lang="es-CO" sz="900" b="0" i="0" u="none" strike="noStrike">
                          <a:solidFill>
                            <a:srgbClr val="203764"/>
                          </a:solidFill>
                          <a:effectLst/>
                          <a:latin typeface="Calibri" panose="020F0502020204030204" pitchFamily="34" charset="0"/>
                        </a:rPr>
                        <a:t>ADICIÓN N°25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$ 170,35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$ 170,35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$ 170,35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381385510"/>
                  </a:ext>
                </a:extLst>
              </a:tr>
              <a:tr h="148286">
                <a:tc>
                  <a:txBody>
                    <a:bodyPr/>
                    <a:lstStyle/>
                    <a:p>
                      <a:pPr algn="l" rtl="0" fontAlgn="ctr"/>
                      <a:r>
                        <a:rPr lang="es-CO" sz="900" b="0" i="0" u="none" strike="noStrike">
                          <a:solidFill>
                            <a:srgbClr val="203764"/>
                          </a:solidFill>
                          <a:effectLst/>
                          <a:latin typeface="Calibri" panose="020F0502020204030204" pitchFamily="34" charset="0"/>
                        </a:rPr>
                        <a:t>ADICIÓN N°27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$ 567,82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$ 567,82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Calibri" panose="020F0502020204030204" pitchFamily="34" charset="0"/>
                        </a:rPr>
                        <a:t>$ 567,82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883314238"/>
                  </a:ext>
                </a:extLst>
              </a:tr>
              <a:tr h="148286">
                <a:tc>
                  <a:txBody>
                    <a:bodyPr/>
                    <a:lstStyle/>
                    <a:p>
                      <a:pPr algn="l" rtl="0" fontAlgn="ctr"/>
                      <a:r>
                        <a:rPr lang="es-CO" sz="900" b="0" i="0" u="none" strike="noStrike">
                          <a:solidFill>
                            <a:srgbClr val="203764"/>
                          </a:solidFill>
                          <a:effectLst/>
                          <a:latin typeface="Calibri" panose="020F0502020204030204" pitchFamily="34" charset="0"/>
                        </a:rPr>
                        <a:t>ADICIÓN N°28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$ 773,44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$ 773,44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$ 773,44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013494341"/>
                  </a:ext>
                </a:extLst>
              </a:tr>
              <a:tr h="157056">
                <a:tc>
                  <a:txBody>
                    <a:bodyPr/>
                    <a:lstStyle/>
                    <a:p>
                      <a:pPr algn="l" rtl="0" fontAlgn="ctr"/>
                      <a:r>
                        <a:rPr lang="es-CO" sz="900" b="0" i="0" u="none" strike="noStrike">
                          <a:solidFill>
                            <a:srgbClr val="203764"/>
                          </a:solidFill>
                          <a:effectLst/>
                          <a:latin typeface="Calibri" panose="020F0502020204030204" pitchFamily="34" charset="0"/>
                        </a:rPr>
                        <a:t>ADICIÓN N°30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$ 1.819,39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$ 1.819,39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Calibri" panose="020F0502020204030204" pitchFamily="34" charset="0"/>
                        </a:rPr>
                        <a:t>$ 1.819,39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800517793"/>
                  </a:ext>
                </a:extLst>
              </a:tr>
              <a:tr h="148286">
                <a:tc>
                  <a:txBody>
                    <a:bodyPr/>
                    <a:lstStyle/>
                    <a:p>
                      <a:pPr algn="l" rtl="0" fontAlgn="ctr"/>
                      <a:r>
                        <a:rPr lang="es-CO" sz="900" b="0" i="0" u="none" strike="noStrike">
                          <a:solidFill>
                            <a:srgbClr val="203764"/>
                          </a:solidFill>
                          <a:effectLst/>
                          <a:latin typeface="Calibri" panose="020F0502020204030204" pitchFamily="34" charset="0"/>
                        </a:rPr>
                        <a:t>ADICIÓN N°32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$ 881,53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$ 881,53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$ 881,53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772692990"/>
                  </a:ext>
                </a:extLst>
              </a:tr>
              <a:tr h="296572">
                <a:tc>
                  <a:txBody>
                    <a:bodyPr/>
                    <a:lstStyle/>
                    <a:p>
                      <a:pPr algn="l" rtl="0" fontAlgn="ctr"/>
                      <a:r>
                        <a:rPr lang="es-CO" sz="900" b="0" i="0" u="none" strike="noStrike">
                          <a:solidFill>
                            <a:srgbClr val="203764"/>
                          </a:solidFill>
                          <a:effectLst/>
                          <a:latin typeface="Calibri" panose="020F0502020204030204" pitchFamily="34" charset="0"/>
                        </a:rPr>
                        <a:t>ADICIÓN N°33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$ 967,59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$ 967,59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$ 967,59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FINALIZADA EN LIQUIDACION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651106398"/>
                  </a:ext>
                </a:extLst>
              </a:tr>
              <a:tr h="148286">
                <a:tc>
                  <a:txBody>
                    <a:bodyPr/>
                    <a:lstStyle/>
                    <a:p>
                      <a:pPr algn="l" rtl="0" fontAlgn="ctr"/>
                      <a:r>
                        <a:rPr lang="es-CO" sz="900" b="0" i="0" u="none" strike="noStrike">
                          <a:solidFill>
                            <a:srgbClr val="203764"/>
                          </a:solidFill>
                          <a:effectLst/>
                          <a:latin typeface="Calibri" panose="020F0502020204030204" pitchFamily="34" charset="0"/>
                        </a:rPr>
                        <a:t>ADICIÓN N°34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$ 2.762,78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$ 2.762,78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$ 696,91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Calibri" panose="020F0502020204030204" pitchFamily="34" charset="0"/>
                        </a:rPr>
                        <a:t>$ 2.065,87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VIGENTE</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036766743"/>
                  </a:ext>
                </a:extLst>
              </a:tr>
              <a:tr h="148286">
                <a:tc>
                  <a:txBody>
                    <a:bodyPr/>
                    <a:lstStyle/>
                    <a:p>
                      <a:pPr algn="l" rtl="0" fontAlgn="ctr"/>
                      <a:r>
                        <a:rPr lang="es-CO" sz="900" b="1" i="0" u="none" strike="noStrike">
                          <a:solidFill>
                            <a:srgbClr val="203764"/>
                          </a:solidFill>
                          <a:effectLst/>
                          <a:latin typeface="Calibri" panose="020F0502020204030204" pitchFamily="34" charset="0"/>
                        </a:rPr>
                        <a:t>2. M.F. LAVADO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$ 9.014,97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$ 9.014,97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2448819186"/>
                  </a:ext>
                </a:extLst>
              </a:tr>
              <a:tr h="148286">
                <a:tc>
                  <a:txBody>
                    <a:bodyPr/>
                    <a:lstStyle/>
                    <a:p>
                      <a:pPr algn="l" rtl="0" fontAlgn="ctr"/>
                      <a:r>
                        <a:rPr lang="es-CO" sz="900" b="0" i="0" u="none" strike="noStrike">
                          <a:solidFill>
                            <a:srgbClr val="203764"/>
                          </a:solidFill>
                          <a:effectLst/>
                          <a:latin typeface="Calibri" panose="020F0502020204030204" pitchFamily="34" charset="0"/>
                        </a:rPr>
                        <a:t>ADICIÓN N°02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$ 1.140,60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$ 1.140,60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$ 1.057,14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Calibri" panose="020F0502020204030204" pitchFamily="34" charset="0"/>
                        </a:rPr>
                        <a:t>$ 83,46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378120109"/>
                  </a:ext>
                </a:extLst>
              </a:tr>
              <a:tr h="148286">
                <a:tc>
                  <a:txBody>
                    <a:bodyPr/>
                    <a:lstStyle/>
                    <a:p>
                      <a:pPr algn="l" rtl="0" fontAlgn="ctr"/>
                      <a:r>
                        <a:rPr lang="es-CO" sz="900" b="0" i="0" u="none" strike="noStrike">
                          <a:solidFill>
                            <a:srgbClr val="203764"/>
                          </a:solidFill>
                          <a:effectLst/>
                          <a:latin typeface="Calibri" panose="020F0502020204030204" pitchFamily="34" charset="0"/>
                        </a:rPr>
                        <a:t>ADICIÓN N°14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$ 716,77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$ 716,77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$ 607,69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$ 109,08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48841904"/>
                  </a:ext>
                </a:extLst>
              </a:tr>
              <a:tr h="148286">
                <a:tc>
                  <a:txBody>
                    <a:bodyPr/>
                    <a:lstStyle/>
                    <a:p>
                      <a:pPr algn="l" rtl="0" fontAlgn="ctr"/>
                      <a:r>
                        <a:rPr lang="es-CO" sz="900" b="0" i="0" u="none" strike="noStrike">
                          <a:solidFill>
                            <a:srgbClr val="203764"/>
                          </a:solidFill>
                          <a:effectLst/>
                          <a:latin typeface="Calibri" panose="020F0502020204030204" pitchFamily="34" charset="0"/>
                        </a:rPr>
                        <a:t>ADICIÓN N°17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$ 910,46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$ 910,46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$ 850,11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$ 60,35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284876891"/>
                  </a:ext>
                </a:extLst>
              </a:tr>
              <a:tr h="148286">
                <a:tc>
                  <a:txBody>
                    <a:bodyPr/>
                    <a:lstStyle/>
                    <a:p>
                      <a:pPr algn="l" rtl="0" fontAlgn="ctr"/>
                      <a:r>
                        <a:rPr lang="es-CO" sz="900" b="0" i="0" u="none" strike="noStrike">
                          <a:solidFill>
                            <a:srgbClr val="203764"/>
                          </a:solidFill>
                          <a:effectLst/>
                          <a:latin typeface="Calibri" panose="020F0502020204030204" pitchFamily="34" charset="0"/>
                        </a:rPr>
                        <a:t>ADICIÓN N°21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$ 1.431,92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$ 1.431,92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$ 1.300,50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$ 131,42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dirty="0">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793490028"/>
                  </a:ext>
                </a:extLst>
              </a:tr>
              <a:tr h="148286">
                <a:tc>
                  <a:txBody>
                    <a:bodyPr/>
                    <a:lstStyle/>
                    <a:p>
                      <a:pPr algn="l" rtl="0" fontAlgn="ctr"/>
                      <a:r>
                        <a:rPr lang="es-CO" sz="900" b="0" i="0" u="none" strike="noStrike">
                          <a:solidFill>
                            <a:srgbClr val="203764"/>
                          </a:solidFill>
                          <a:effectLst/>
                          <a:latin typeface="Calibri" panose="020F0502020204030204" pitchFamily="34" charset="0"/>
                        </a:rPr>
                        <a:t>ADICIÓN N°23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$ 1.428,56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$ 1.428,56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$ 1.150,03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$ 278,53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dirty="0">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954778670"/>
                  </a:ext>
                </a:extLst>
              </a:tr>
              <a:tr h="148286">
                <a:tc>
                  <a:txBody>
                    <a:bodyPr/>
                    <a:lstStyle/>
                    <a:p>
                      <a:pPr algn="l" rtl="0" fontAlgn="ctr"/>
                      <a:r>
                        <a:rPr lang="es-CO" sz="900" b="0" i="0" u="none" strike="noStrike">
                          <a:solidFill>
                            <a:srgbClr val="203764"/>
                          </a:solidFill>
                          <a:effectLst/>
                          <a:latin typeface="Calibri" panose="020F0502020204030204" pitchFamily="34" charset="0"/>
                        </a:rPr>
                        <a:t>ADICIÓN N°26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$ 727,77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$ 727,77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$ 727,77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dirty="0">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141779761"/>
                  </a:ext>
                </a:extLst>
              </a:tr>
              <a:tr h="148286">
                <a:tc>
                  <a:txBody>
                    <a:bodyPr/>
                    <a:lstStyle/>
                    <a:p>
                      <a:pPr algn="l" rtl="0" fontAlgn="ctr"/>
                      <a:r>
                        <a:rPr lang="es-CO" sz="900" b="0" i="0" u="none" strike="noStrike">
                          <a:solidFill>
                            <a:srgbClr val="203764"/>
                          </a:solidFill>
                          <a:effectLst/>
                          <a:latin typeface="Calibri" panose="020F0502020204030204" pitchFamily="34" charset="0"/>
                        </a:rPr>
                        <a:t>ADICIÓN N°29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$ 960,75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$ 960,75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$ 960,75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4024654034"/>
                  </a:ext>
                </a:extLst>
              </a:tr>
              <a:tr h="148286">
                <a:tc>
                  <a:txBody>
                    <a:bodyPr/>
                    <a:lstStyle/>
                    <a:p>
                      <a:pPr algn="l" rtl="0" fontAlgn="ctr"/>
                      <a:r>
                        <a:rPr lang="es-CO" sz="900" b="0" i="0" u="none" strike="noStrike">
                          <a:solidFill>
                            <a:srgbClr val="203764"/>
                          </a:solidFill>
                          <a:effectLst/>
                          <a:latin typeface="Calibri" panose="020F0502020204030204" pitchFamily="34" charset="0"/>
                        </a:rPr>
                        <a:t>ADICIÓN N°31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$ 1.698,13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$ 1.698,13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$ 962,34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$ 735,79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VIGENTE</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14423813"/>
                  </a:ext>
                </a:extLst>
              </a:tr>
            </a:tbl>
          </a:graphicData>
        </a:graphic>
      </p:graphicFrame>
    </p:spTree>
  </p:cSld>
  <p:clrMapOvr>
    <a:masterClrMapping/>
  </p:clrMapOvr>
  <p:transition spd="slow"/>
</p:sld>
</file>

<file path=ppt/slides/slide1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Conector recto 12">
            <a:extLst>
              <a:ext uri="{FF2B5EF4-FFF2-40B4-BE49-F238E27FC236}">
                <a16:creationId xmlns:a16="http://schemas.microsoft.com/office/drawing/2014/main" id="{7F654C02-A896-4074-8601-8F219DA8DEF5}"/>
              </a:ext>
            </a:extLst>
          </p:cNvPr>
          <p:cNvCxnSpPr>
            <a:cxnSpLocks/>
          </p:cNvCxnSpPr>
          <p:nvPr/>
        </p:nvCxnSpPr>
        <p:spPr>
          <a:xfrm>
            <a:off x="88900" y="1050246"/>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14" name="CuadroTexto 13">
            <a:extLst>
              <a:ext uri="{FF2B5EF4-FFF2-40B4-BE49-F238E27FC236}">
                <a16:creationId xmlns:a16="http://schemas.microsoft.com/office/drawing/2014/main" id="{4296940C-DA30-454E-AB51-8E8426B8AA86}"/>
              </a:ext>
            </a:extLst>
          </p:cNvPr>
          <p:cNvSpPr txBox="1"/>
          <p:nvPr/>
        </p:nvSpPr>
        <p:spPr>
          <a:xfrm>
            <a:off x="1746250" y="153988"/>
            <a:ext cx="9882188" cy="893762"/>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Adiciones Promoambiental Distrito Sas </a:t>
            </a:r>
            <a:r>
              <a:rPr lang="es-CO" sz="1600" b="0" dirty="0" err="1">
                <a:solidFill>
                  <a:schemeClr val="accent1">
                    <a:lumMod val="50000"/>
                  </a:schemeClr>
                </a:solidFill>
              </a:rPr>
              <a:t>Esp</a:t>
            </a:r>
            <a:r>
              <a:rPr lang="es-CO" sz="1600" b="0" dirty="0">
                <a:solidFill>
                  <a:schemeClr val="accent1">
                    <a:lumMod val="50000"/>
                  </a:schemeClr>
                </a:solidFill>
              </a:rPr>
              <a:t> – corte a 30 de noviembre de 2024</a:t>
            </a:r>
            <a:endParaRPr lang="es-ES" sz="1600" b="0" dirty="0">
              <a:solidFill>
                <a:schemeClr val="accent1">
                  <a:lumMod val="50000"/>
                </a:schemeClr>
              </a:solidFill>
            </a:endParaRPr>
          </a:p>
        </p:txBody>
      </p:sp>
      <p:pic>
        <p:nvPicPr>
          <p:cNvPr id="148484" name="Imagen 15">
            <a:extLst>
              <a:ext uri="{FF2B5EF4-FFF2-40B4-BE49-F238E27FC236}">
                <a16:creationId xmlns:a16="http://schemas.microsoft.com/office/drawing/2014/main" id="{710473DA-EA4D-4FC8-9E10-2D9685052B2D}"/>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88975" y="87313"/>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8485" name="Imagen 15">
            <a:extLst>
              <a:ext uri="{FF2B5EF4-FFF2-40B4-BE49-F238E27FC236}">
                <a16:creationId xmlns:a16="http://schemas.microsoft.com/office/drawing/2014/main" id="{0609B81D-5C76-4374-A443-C9810C1EF0E6}"/>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10964069" y="127000"/>
            <a:ext cx="1077912" cy="846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 name="CuadroTexto 18">
            <a:extLst>
              <a:ext uri="{FF2B5EF4-FFF2-40B4-BE49-F238E27FC236}">
                <a16:creationId xmlns:a16="http://schemas.microsoft.com/office/drawing/2014/main" id="{7924C29E-B0C4-4F46-9B63-771188B4B0EC}"/>
              </a:ext>
            </a:extLst>
          </p:cNvPr>
          <p:cNvSpPr txBox="1"/>
          <p:nvPr/>
        </p:nvSpPr>
        <p:spPr>
          <a:xfrm>
            <a:off x="88900" y="6524625"/>
            <a:ext cx="1633538" cy="246062"/>
          </a:xfrm>
          <a:prstGeom prst="rect">
            <a:avLst/>
          </a:prstGeom>
          <a:noFill/>
        </p:spPr>
        <p:txBody>
          <a:bodyPr wrap="none">
            <a:spAutoFit/>
          </a:bodyPr>
          <a:lstStyle/>
          <a:p>
            <a:pPr eaLnBrk="1" fontAlgn="auto" hangingPunct="1">
              <a:spcBef>
                <a:spcPts val="0"/>
              </a:spcBef>
              <a:spcAft>
                <a:spcPts val="0"/>
              </a:spcAft>
              <a:defRPr/>
            </a:pPr>
            <a:r>
              <a:rPr lang="es-CO" sz="1000" i="1" dirty="0">
                <a:solidFill>
                  <a:schemeClr val="accent1">
                    <a:lumMod val="50000"/>
                  </a:schemeClr>
                </a:solidFill>
                <a:latin typeface="+mn-lt"/>
              </a:rPr>
              <a:t>*Cifras en millones de pesos</a:t>
            </a:r>
          </a:p>
        </p:txBody>
      </p:sp>
      <p:sp>
        <p:nvSpPr>
          <p:cNvPr id="2" name="CuadroTexto 1">
            <a:extLst>
              <a:ext uri="{FF2B5EF4-FFF2-40B4-BE49-F238E27FC236}">
                <a16:creationId xmlns:a16="http://schemas.microsoft.com/office/drawing/2014/main" id="{5D42B2B7-1626-25F6-6313-3000586ABFB9}"/>
              </a:ext>
            </a:extLst>
          </p:cNvPr>
          <p:cNvSpPr txBox="1"/>
          <p:nvPr/>
        </p:nvSpPr>
        <p:spPr>
          <a:xfrm>
            <a:off x="253852" y="2026066"/>
            <a:ext cx="2317898" cy="332398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VIGENTE: No ha finalizado la ejecución financiera del Contrato.</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ES"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FINALIZADO-EN LIQUIDACIÓN: Finalizó la ejecución financiera del Contrato y la Interventoría está en elaboración de los informes finales y proyección del acta.</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EN LIQUIDACIÓN: La proyección del acta y el informe final del Contrato está radicado ante la UAESP.</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Está pendiente para las Adiciones de Puntos Críticos identificar cual es la fuente de pago de los recursos, si son del distrito o recursos de las obligaciones de hacer.</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ES"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 Hace referencia las Adiciones que no se encuentran bajo la supervisión de la Interventoría. </a:t>
            </a:r>
          </a:p>
        </p:txBody>
      </p:sp>
      <p:graphicFrame>
        <p:nvGraphicFramePr>
          <p:cNvPr id="3" name="Tabla 2">
            <a:extLst>
              <a:ext uri="{FF2B5EF4-FFF2-40B4-BE49-F238E27FC236}">
                <a16:creationId xmlns:a16="http://schemas.microsoft.com/office/drawing/2014/main" id="{6B80FA10-1AD3-677A-E7B9-CD6B634C2D4F}"/>
              </a:ext>
            </a:extLst>
          </p:cNvPr>
          <p:cNvGraphicFramePr>
            <a:graphicFrameLocks noGrp="1"/>
          </p:cNvGraphicFramePr>
          <p:nvPr/>
        </p:nvGraphicFramePr>
        <p:xfrm>
          <a:off x="2815240" y="2026066"/>
          <a:ext cx="8813199" cy="3667125"/>
        </p:xfrm>
        <a:graphic>
          <a:graphicData uri="http://schemas.openxmlformats.org/drawingml/2006/table">
            <a:tbl>
              <a:tblPr/>
              <a:tblGrid>
                <a:gridCol w="1361988">
                  <a:extLst>
                    <a:ext uri="{9D8B030D-6E8A-4147-A177-3AD203B41FA5}">
                      <a16:colId xmlns:a16="http://schemas.microsoft.com/office/drawing/2014/main" val="3571475951"/>
                    </a:ext>
                  </a:extLst>
                </a:gridCol>
                <a:gridCol w="1248489">
                  <a:extLst>
                    <a:ext uri="{9D8B030D-6E8A-4147-A177-3AD203B41FA5}">
                      <a16:colId xmlns:a16="http://schemas.microsoft.com/office/drawing/2014/main" val="314278170"/>
                    </a:ext>
                  </a:extLst>
                </a:gridCol>
                <a:gridCol w="1100941">
                  <a:extLst>
                    <a:ext uri="{9D8B030D-6E8A-4147-A177-3AD203B41FA5}">
                      <a16:colId xmlns:a16="http://schemas.microsoft.com/office/drawing/2014/main" val="3971764065"/>
                    </a:ext>
                  </a:extLst>
                </a:gridCol>
                <a:gridCol w="885293">
                  <a:extLst>
                    <a:ext uri="{9D8B030D-6E8A-4147-A177-3AD203B41FA5}">
                      <a16:colId xmlns:a16="http://schemas.microsoft.com/office/drawing/2014/main" val="3259608553"/>
                    </a:ext>
                  </a:extLst>
                </a:gridCol>
                <a:gridCol w="1149177">
                  <a:extLst>
                    <a:ext uri="{9D8B030D-6E8A-4147-A177-3AD203B41FA5}">
                      <a16:colId xmlns:a16="http://schemas.microsoft.com/office/drawing/2014/main" val="3061955676"/>
                    </a:ext>
                  </a:extLst>
                </a:gridCol>
                <a:gridCol w="604382">
                  <a:extLst>
                    <a:ext uri="{9D8B030D-6E8A-4147-A177-3AD203B41FA5}">
                      <a16:colId xmlns:a16="http://schemas.microsoft.com/office/drawing/2014/main" val="1690308369"/>
                    </a:ext>
                  </a:extLst>
                </a:gridCol>
                <a:gridCol w="976092">
                  <a:extLst>
                    <a:ext uri="{9D8B030D-6E8A-4147-A177-3AD203B41FA5}">
                      <a16:colId xmlns:a16="http://schemas.microsoft.com/office/drawing/2014/main" val="1376689506"/>
                    </a:ext>
                  </a:extLst>
                </a:gridCol>
                <a:gridCol w="669645">
                  <a:extLst>
                    <a:ext uri="{9D8B030D-6E8A-4147-A177-3AD203B41FA5}">
                      <a16:colId xmlns:a16="http://schemas.microsoft.com/office/drawing/2014/main" val="800207928"/>
                    </a:ext>
                  </a:extLst>
                </a:gridCol>
                <a:gridCol w="817192">
                  <a:extLst>
                    <a:ext uri="{9D8B030D-6E8A-4147-A177-3AD203B41FA5}">
                      <a16:colId xmlns:a16="http://schemas.microsoft.com/office/drawing/2014/main" val="1595444907"/>
                    </a:ext>
                  </a:extLst>
                </a:gridCol>
              </a:tblGrid>
              <a:tr h="485775">
                <a:tc>
                  <a:txBody>
                    <a:bodyPr/>
                    <a:lstStyle/>
                    <a:p>
                      <a:pPr algn="ctr" rtl="0" fontAlgn="ctr"/>
                      <a:r>
                        <a:rPr lang="es-CO" sz="1000" b="1" i="0" u="none" strike="noStrike" dirty="0">
                          <a:solidFill>
                            <a:srgbClr val="203764"/>
                          </a:solidFill>
                          <a:effectLst/>
                          <a:latin typeface="Calibri" panose="020F0502020204030204" pitchFamily="34" charset="0"/>
                        </a:rPr>
                        <a:t>ADICIONES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Calibri" panose="020F0502020204030204" pitchFamily="34" charset="0"/>
                        </a:rPr>
                        <a:t>RECURSOS DISTRITO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Calibri" panose="020F0502020204030204" pitchFamily="34" charset="0"/>
                        </a:rPr>
                        <a:t>APORTES VOLUNTARIOS - OH</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Calibri" panose="020F0502020204030204" pitchFamily="34" charset="0"/>
                        </a:rPr>
                        <a:t>TOTAL</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MX" sz="1000" b="1" i="0" u="none" strike="noStrike">
                          <a:solidFill>
                            <a:srgbClr val="203764"/>
                          </a:solidFill>
                          <a:effectLst/>
                          <a:latin typeface="Calibri" panose="020F0502020204030204" pitchFamily="34" charset="0"/>
                        </a:rPr>
                        <a:t>VR APROBADO POR LA INTERVENTORIA PARA PAGO POR LA UAESP</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Calibri" panose="020F0502020204030204" pitchFamily="34" charset="0"/>
                        </a:rPr>
                        <a:t>SALDO DE ADICIÓN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Calibri" panose="020F0502020204030204" pitchFamily="34" charset="0"/>
                        </a:rPr>
                        <a:t>ESTADO DEL CONTRATO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Calibri" panose="020F0502020204030204" pitchFamily="34" charset="0"/>
                        </a:rPr>
                        <a:t>APORTE VOLUNTARIO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Calibri" panose="020F0502020204030204" pitchFamily="34" charset="0"/>
                        </a:rPr>
                        <a:t>APORTES CONTRATADOS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extLst>
                  <a:ext uri="{0D108BD9-81ED-4DB2-BD59-A6C34878D82A}">
                    <a16:rowId xmlns:a16="http://schemas.microsoft.com/office/drawing/2014/main" val="824980313"/>
                  </a:ext>
                </a:extLst>
              </a:tr>
              <a:tr h="161925">
                <a:tc>
                  <a:txBody>
                    <a:bodyPr/>
                    <a:lstStyle/>
                    <a:p>
                      <a:pPr algn="l" rtl="0" fontAlgn="ctr"/>
                      <a:r>
                        <a:rPr lang="es-CO" sz="1000" b="1" i="0" u="none" strike="noStrike">
                          <a:solidFill>
                            <a:srgbClr val="203764"/>
                          </a:solidFill>
                          <a:effectLst/>
                          <a:latin typeface="Calibri" panose="020F0502020204030204" pitchFamily="34" charset="0"/>
                        </a:rPr>
                        <a:t>2. M.F. LAVADO ESP</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$ 10.435,59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$ 10.435,59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780281077"/>
                  </a:ext>
                </a:extLst>
              </a:tr>
              <a:tr h="161925">
                <a:tc>
                  <a:txBody>
                    <a:bodyPr/>
                    <a:lstStyle/>
                    <a:p>
                      <a:pPr algn="l" rtl="0" fontAlgn="ctr"/>
                      <a:r>
                        <a:rPr lang="es-CO" sz="1000" b="0" i="0" u="none" strike="noStrike">
                          <a:solidFill>
                            <a:srgbClr val="203764"/>
                          </a:solidFill>
                          <a:effectLst/>
                          <a:latin typeface="Calibri" panose="020F0502020204030204" pitchFamily="34" charset="0"/>
                        </a:rPr>
                        <a:t>ADICIÓN N°12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$ 10.435,59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$ 10.435,59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$ 9.933,86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$ 501,73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485223475"/>
                  </a:ext>
                </a:extLst>
              </a:tr>
              <a:tr h="161925">
                <a:tc>
                  <a:txBody>
                    <a:bodyPr/>
                    <a:lstStyle/>
                    <a:p>
                      <a:pPr algn="l" rtl="0" fontAlgn="ctr"/>
                      <a:r>
                        <a:rPr lang="es-CO" sz="1000" b="1" i="0" u="none" strike="noStrike">
                          <a:solidFill>
                            <a:srgbClr val="203764"/>
                          </a:solidFill>
                          <a:effectLst/>
                          <a:latin typeface="Calibri" panose="020F0502020204030204" pitchFamily="34" charset="0"/>
                        </a:rPr>
                        <a:t>3. CÉSPED</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$ 4.600,16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$ 4.600,16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1045860489"/>
                  </a:ext>
                </a:extLst>
              </a:tr>
              <a:tr h="161925">
                <a:tc>
                  <a:txBody>
                    <a:bodyPr/>
                    <a:lstStyle/>
                    <a:p>
                      <a:pPr algn="l" rtl="0" fontAlgn="ctr"/>
                      <a:r>
                        <a:rPr lang="es-CO" sz="1000" b="0" i="0" u="none" strike="noStrike">
                          <a:solidFill>
                            <a:srgbClr val="203764"/>
                          </a:solidFill>
                          <a:effectLst/>
                          <a:latin typeface="Calibri" panose="020F0502020204030204" pitchFamily="34" charset="0"/>
                        </a:rPr>
                        <a:t>ADICIÓN N°03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$ 1.474,41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$ 1.474,41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$ 700,78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$ 773,63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53025042"/>
                  </a:ext>
                </a:extLst>
              </a:tr>
              <a:tr h="161925">
                <a:tc>
                  <a:txBody>
                    <a:bodyPr/>
                    <a:lstStyle/>
                    <a:p>
                      <a:pPr algn="l" rtl="0" fontAlgn="ctr"/>
                      <a:r>
                        <a:rPr lang="es-CO" sz="1000" b="0" i="0" u="none" strike="noStrike">
                          <a:solidFill>
                            <a:srgbClr val="203764"/>
                          </a:solidFill>
                          <a:effectLst/>
                          <a:latin typeface="Calibri" panose="020F0502020204030204" pitchFamily="34" charset="0"/>
                        </a:rPr>
                        <a:t>ADICIÓN N°06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$ 3.125,75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$ 3.125,75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$ 2.595,79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$ 529,96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256239839"/>
                  </a:ext>
                </a:extLst>
              </a:tr>
              <a:tr h="161925">
                <a:tc>
                  <a:txBody>
                    <a:bodyPr/>
                    <a:lstStyle/>
                    <a:p>
                      <a:pPr algn="l" rtl="0" fontAlgn="ctr"/>
                      <a:r>
                        <a:rPr lang="es-CO" sz="1000" b="1" i="0" u="none" strike="noStrike">
                          <a:solidFill>
                            <a:srgbClr val="203764"/>
                          </a:solidFill>
                          <a:effectLst/>
                          <a:latin typeface="Calibri" panose="020F0502020204030204" pitchFamily="34" charset="0"/>
                        </a:rPr>
                        <a:t>4. CESTAS M-121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$ 5.447,54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$ 5.447,54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2814242212"/>
                  </a:ext>
                </a:extLst>
              </a:tr>
              <a:tr h="161925">
                <a:tc>
                  <a:txBody>
                    <a:bodyPr/>
                    <a:lstStyle/>
                    <a:p>
                      <a:pPr algn="l" rtl="0" fontAlgn="ctr"/>
                      <a:r>
                        <a:rPr lang="es-CO" sz="1000" b="0" i="0" u="none" strike="noStrike">
                          <a:solidFill>
                            <a:srgbClr val="203764"/>
                          </a:solidFill>
                          <a:effectLst/>
                          <a:latin typeface="Calibri" panose="020F0502020204030204" pitchFamily="34" charset="0"/>
                        </a:rPr>
                        <a:t>ADICIÓN N°05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$ 5.447,54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$ 5.447,54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$ 5.447,54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458269008"/>
                  </a:ext>
                </a:extLst>
              </a:tr>
              <a:tr h="161925">
                <a:tc>
                  <a:txBody>
                    <a:bodyPr/>
                    <a:lstStyle/>
                    <a:p>
                      <a:pPr algn="l" rtl="0" fontAlgn="ctr"/>
                      <a:r>
                        <a:rPr lang="es-CO" sz="1000" b="1" i="0" u="none" strike="noStrike">
                          <a:solidFill>
                            <a:srgbClr val="203764"/>
                          </a:solidFill>
                          <a:effectLst/>
                          <a:latin typeface="Calibri" panose="020F0502020204030204" pitchFamily="34" charset="0"/>
                        </a:rPr>
                        <a:t>5. INS. CESTAS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$ 441,48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$ 441,48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2433676159"/>
                  </a:ext>
                </a:extLst>
              </a:tr>
              <a:tr h="161925">
                <a:tc>
                  <a:txBody>
                    <a:bodyPr/>
                    <a:lstStyle/>
                    <a:p>
                      <a:pPr algn="l" rtl="0" fontAlgn="ctr"/>
                      <a:r>
                        <a:rPr lang="es-CO" sz="1000" b="0" i="0" u="none" strike="noStrike">
                          <a:solidFill>
                            <a:srgbClr val="203764"/>
                          </a:solidFill>
                          <a:effectLst/>
                          <a:latin typeface="Calibri" panose="020F0502020204030204" pitchFamily="34" charset="0"/>
                        </a:rPr>
                        <a:t>ADICIÓN N°10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$ 441,48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$ 441,48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$ 441,48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665221448"/>
                  </a:ext>
                </a:extLst>
              </a:tr>
              <a:tr h="161925">
                <a:tc>
                  <a:txBody>
                    <a:bodyPr/>
                    <a:lstStyle/>
                    <a:p>
                      <a:pPr algn="l" rtl="0" fontAlgn="ctr"/>
                      <a:r>
                        <a:rPr lang="es-CO" sz="1000" b="1" i="0" u="none" strike="noStrike">
                          <a:solidFill>
                            <a:srgbClr val="203764"/>
                          </a:solidFill>
                          <a:effectLst/>
                          <a:latin typeface="Calibri" panose="020F0502020204030204" pitchFamily="34" charset="0"/>
                        </a:rPr>
                        <a:t>6. CESTAS M-123 - M-124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$ 2.210,82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$ 2.210,82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1506405812"/>
                  </a:ext>
                </a:extLst>
              </a:tr>
              <a:tr h="161925">
                <a:tc>
                  <a:txBody>
                    <a:bodyPr/>
                    <a:lstStyle/>
                    <a:p>
                      <a:pPr algn="l" rtl="0" fontAlgn="ctr"/>
                      <a:r>
                        <a:rPr lang="es-CO" sz="1000" b="0" i="0" u="none" strike="noStrike">
                          <a:solidFill>
                            <a:srgbClr val="203764"/>
                          </a:solidFill>
                          <a:effectLst/>
                          <a:latin typeface="Calibri" panose="020F0502020204030204" pitchFamily="34" charset="0"/>
                        </a:rPr>
                        <a:t>ADICIÓN N°09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$ 2.210,82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$ 2.210,82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$ 2.210,82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410031213"/>
                  </a:ext>
                </a:extLst>
              </a:tr>
              <a:tr h="161925">
                <a:tc>
                  <a:txBody>
                    <a:bodyPr/>
                    <a:lstStyle/>
                    <a:p>
                      <a:pPr algn="l" rtl="0" fontAlgn="ctr"/>
                      <a:r>
                        <a:rPr lang="es-CO" sz="1000" b="1" i="0" u="none" strike="noStrike">
                          <a:solidFill>
                            <a:srgbClr val="203764"/>
                          </a:solidFill>
                          <a:effectLst/>
                          <a:latin typeface="Calibri" panose="020F0502020204030204" pitchFamily="34" charset="0"/>
                        </a:rPr>
                        <a:t>7. SOTERRADOS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$ 3.033,19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$ 3.033,19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1181318281"/>
                  </a:ext>
                </a:extLst>
              </a:tr>
              <a:tr h="161925">
                <a:tc>
                  <a:txBody>
                    <a:bodyPr/>
                    <a:lstStyle/>
                    <a:p>
                      <a:pPr algn="l" rtl="0" fontAlgn="ctr"/>
                      <a:r>
                        <a:rPr lang="es-CO" sz="1000" b="0" i="0" u="none" strike="noStrike">
                          <a:solidFill>
                            <a:srgbClr val="203764"/>
                          </a:solidFill>
                          <a:effectLst/>
                          <a:latin typeface="Calibri" panose="020F0502020204030204" pitchFamily="34" charset="0"/>
                        </a:rPr>
                        <a:t>ADICIÓN N°07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$ 3.033,19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$ 3.033,19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$ 1.898,78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$ 1.134,41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635148977"/>
                  </a:ext>
                </a:extLst>
              </a:tr>
              <a:tr h="323850">
                <a:tc>
                  <a:txBody>
                    <a:bodyPr/>
                    <a:lstStyle/>
                    <a:p>
                      <a:pPr algn="l" rtl="0" fontAlgn="ctr"/>
                      <a:r>
                        <a:rPr lang="es-CO" sz="1000" b="1" i="0" u="none" strike="noStrike">
                          <a:solidFill>
                            <a:srgbClr val="203764"/>
                          </a:solidFill>
                          <a:effectLst/>
                          <a:latin typeface="Calibri" panose="020F0502020204030204" pitchFamily="34" charset="0"/>
                        </a:rPr>
                        <a:t>8. CONTENEDORES SUPER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$ 710,96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$ 710,96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535895704"/>
                  </a:ext>
                </a:extLst>
              </a:tr>
              <a:tr h="161925">
                <a:tc>
                  <a:txBody>
                    <a:bodyPr/>
                    <a:lstStyle/>
                    <a:p>
                      <a:pPr algn="l" rtl="0" fontAlgn="ctr"/>
                      <a:r>
                        <a:rPr lang="es-CO" sz="1000" b="0" i="0" u="none" strike="noStrike">
                          <a:solidFill>
                            <a:srgbClr val="203764"/>
                          </a:solidFill>
                          <a:effectLst/>
                          <a:latin typeface="Calibri" panose="020F0502020204030204" pitchFamily="34" charset="0"/>
                        </a:rPr>
                        <a:t>ADICIÓN N°15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$ 710,96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$ 710,96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$ 710,96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A CARGO DE UAESP</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756385147"/>
                  </a:ext>
                </a:extLst>
              </a:tr>
              <a:tr h="161925">
                <a:tc>
                  <a:txBody>
                    <a:bodyPr/>
                    <a:lstStyle/>
                    <a:p>
                      <a:pPr algn="l" rtl="0" fontAlgn="ctr"/>
                      <a:r>
                        <a:rPr lang="es-CO" sz="1000" b="1" i="0" u="none" strike="noStrike">
                          <a:solidFill>
                            <a:srgbClr val="203764"/>
                          </a:solidFill>
                          <a:effectLst/>
                          <a:latin typeface="Calibri" panose="020F0502020204030204" pitchFamily="34" charset="0"/>
                        </a:rPr>
                        <a:t>9.CUADRILLAS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$ 5.572,00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$ 5.572,00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10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2265107299"/>
                  </a:ext>
                </a:extLst>
              </a:tr>
              <a:tr h="161925">
                <a:tc>
                  <a:txBody>
                    <a:bodyPr/>
                    <a:lstStyle/>
                    <a:p>
                      <a:pPr algn="l" rtl="0" fontAlgn="ctr"/>
                      <a:r>
                        <a:rPr lang="es-CO" sz="1000" b="0" i="0" u="none" strike="noStrike">
                          <a:solidFill>
                            <a:srgbClr val="203764"/>
                          </a:solidFill>
                          <a:effectLst/>
                          <a:latin typeface="Calibri" panose="020F0502020204030204" pitchFamily="34" charset="0"/>
                        </a:rPr>
                        <a:t>ADICIÓN N°35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$ 5.572,00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$ 5.572,00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$ 5.572,00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VIGENTE</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dirty="0">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634461244"/>
                  </a:ext>
                </a:extLst>
              </a:tr>
            </a:tbl>
          </a:graphicData>
        </a:graphic>
      </p:graphicFrame>
    </p:spTree>
    <p:extLst>
      <p:ext uri="{BB962C8B-B14F-4D97-AF65-F5344CB8AC3E}">
        <p14:creationId xmlns:p14="http://schemas.microsoft.com/office/powerpoint/2010/main" val="2120918345"/>
      </p:ext>
    </p:extLst>
  </p:cSld>
  <p:clrMapOvr>
    <a:masterClrMapping/>
  </p:clrMapOvr>
  <p:transition spd="slow"/>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9" name="Conector recto 28">
            <a:extLst>
              <a:ext uri="{FF2B5EF4-FFF2-40B4-BE49-F238E27FC236}">
                <a16:creationId xmlns:a16="http://schemas.microsoft.com/office/drawing/2014/main" id="{E461885A-9441-4ADE-982B-DA9345520816}"/>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37" name="Imagen 36">
            <a:extLst>
              <a:ext uri="{FF2B5EF4-FFF2-40B4-BE49-F238E27FC236}">
                <a16:creationId xmlns:a16="http://schemas.microsoft.com/office/drawing/2014/main" id="{8CA5A062-9F83-4481-9751-6BD17B3F3018}"/>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398563" y="1300211"/>
            <a:ext cx="1280414" cy="1005884"/>
          </a:xfrm>
          <a:prstGeom prst="rect">
            <a:avLst/>
          </a:prstGeom>
        </p:spPr>
      </p:pic>
      <p:pic>
        <p:nvPicPr>
          <p:cNvPr id="38" name="Imagen 37">
            <a:extLst>
              <a:ext uri="{FF2B5EF4-FFF2-40B4-BE49-F238E27FC236}">
                <a16:creationId xmlns:a16="http://schemas.microsoft.com/office/drawing/2014/main" id="{6699C94C-AB3F-4DE9-87F3-B6FDCBB4F20B}"/>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12658" t="17307" r="12911" b="19214"/>
          <a:stretch/>
        </p:blipFill>
        <p:spPr>
          <a:xfrm>
            <a:off x="2110078" y="1379373"/>
            <a:ext cx="1783040" cy="1009853"/>
          </a:xfrm>
          <a:prstGeom prst="rect">
            <a:avLst/>
          </a:prstGeom>
        </p:spPr>
      </p:pic>
      <p:pic>
        <p:nvPicPr>
          <p:cNvPr id="40" name="Imagen 39">
            <a:extLst>
              <a:ext uri="{FF2B5EF4-FFF2-40B4-BE49-F238E27FC236}">
                <a16:creationId xmlns:a16="http://schemas.microsoft.com/office/drawing/2014/main" id="{72550A7E-5376-4DE4-BDB1-88C427DDD7B4}"/>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6135521" y="1900121"/>
            <a:ext cx="1762267" cy="373662"/>
          </a:xfrm>
          <a:prstGeom prst="rect">
            <a:avLst/>
          </a:prstGeom>
        </p:spPr>
      </p:pic>
      <p:pic>
        <p:nvPicPr>
          <p:cNvPr id="41" name="Imagen 40">
            <a:extLst>
              <a:ext uri="{FF2B5EF4-FFF2-40B4-BE49-F238E27FC236}">
                <a16:creationId xmlns:a16="http://schemas.microsoft.com/office/drawing/2014/main" id="{A86479F3-181D-4F05-AB7C-32E8E2BB7F74}"/>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8241685" y="1716702"/>
            <a:ext cx="1547444" cy="595949"/>
          </a:xfrm>
          <a:prstGeom prst="rect">
            <a:avLst/>
          </a:prstGeom>
        </p:spPr>
      </p:pic>
      <p:pic>
        <p:nvPicPr>
          <p:cNvPr id="47" name="Imagen 46">
            <a:extLst>
              <a:ext uri="{FF2B5EF4-FFF2-40B4-BE49-F238E27FC236}">
                <a16:creationId xmlns:a16="http://schemas.microsoft.com/office/drawing/2014/main" id="{9C6C6B1D-138C-4FE0-8F21-E52FA8DB077B}"/>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861384" y="186272"/>
            <a:ext cx="1233949" cy="863764"/>
          </a:xfrm>
          <a:prstGeom prst="rect">
            <a:avLst/>
          </a:prstGeom>
        </p:spPr>
      </p:pic>
      <p:sp>
        <p:nvSpPr>
          <p:cNvPr id="2" name="CuadroTexto 1">
            <a:extLst>
              <a:ext uri="{FF2B5EF4-FFF2-40B4-BE49-F238E27FC236}">
                <a16:creationId xmlns:a16="http://schemas.microsoft.com/office/drawing/2014/main" id="{2EAB69B5-FAE7-4453-84DE-26E4C74E32EC}"/>
              </a:ext>
            </a:extLst>
          </p:cNvPr>
          <p:cNvSpPr txBox="1"/>
          <p:nvPr/>
        </p:nvSpPr>
        <p:spPr>
          <a:xfrm>
            <a:off x="10274029" y="1778362"/>
            <a:ext cx="1714810" cy="646331"/>
          </a:xfrm>
          <a:prstGeom prst="rect">
            <a:avLst/>
          </a:prstGeom>
          <a:noFill/>
        </p:spPr>
        <p:txBody>
          <a:bodyPr wrap="square" rtlCol="0">
            <a:spAutoFit/>
          </a:bodyPr>
          <a:lstStyle/>
          <a:p>
            <a:r>
              <a:rPr lang="es-CO" sz="3600" b="1" kern="0" cap="small">
                <a:solidFill>
                  <a:schemeClr val="accent1">
                    <a:lumMod val="50000"/>
                  </a:schemeClr>
                </a:solidFill>
                <a:latin typeface="Candara" panose="020E0502030303020204" pitchFamily="34" charset="0"/>
              </a:rPr>
              <a:t>TOTAL</a:t>
            </a:r>
            <a:endParaRPr lang="es-CO"/>
          </a:p>
        </p:txBody>
      </p:sp>
      <p:sp>
        <p:nvSpPr>
          <p:cNvPr id="18" name="CuadroTexto 17">
            <a:extLst>
              <a:ext uri="{FF2B5EF4-FFF2-40B4-BE49-F238E27FC236}">
                <a16:creationId xmlns:a16="http://schemas.microsoft.com/office/drawing/2014/main" id="{12498162-9F2A-4873-9238-CBDDB2BBBB62}"/>
              </a:ext>
            </a:extLst>
          </p:cNvPr>
          <p:cNvSpPr txBox="1"/>
          <p:nvPr/>
        </p:nvSpPr>
        <p:spPr>
          <a:xfrm>
            <a:off x="2310063" y="21920"/>
            <a:ext cx="9881937" cy="923330"/>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a:solidFill>
                  <a:schemeClr val="accent1">
                    <a:lumMod val="50000"/>
                  </a:schemeClr>
                </a:solidFill>
              </a:rPr>
              <a:t>gestión técnica operativa </a:t>
            </a:r>
          </a:p>
          <a:p>
            <a:pPr lvl="1"/>
            <a:r>
              <a:rPr lang="es-CO" sz="1600" b="0">
                <a:solidFill>
                  <a:srgbClr val="002060"/>
                </a:solidFill>
              </a:rPr>
              <a:t>Histórico – Poda de Árboles 2018 a 2023</a:t>
            </a:r>
            <a:endParaRPr lang="es-CO" sz="1600" b="0" kern="0">
              <a:solidFill>
                <a:schemeClr val="accent1">
                  <a:lumMod val="50000"/>
                </a:schemeClr>
              </a:solidFill>
            </a:endParaRPr>
          </a:p>
        </p:txBody>
      </p:sp>
      <p:sp>
        <p:nvSpPr>
          <p:cNvPr id="19" name="CuadroTexto 18">
            <a:extLst>
              <a:ext uri="{FF2B5EF4-FFF2-40B4-BE49-F238E27FC236}">
                <a16:creationId xmlns:a16="http://schemas.microsoft.com/office/drawing/2014/main" id="{21F971B4-0847-4CEE-AC3A-2AF8592A3DA3}"/>
              </a:ext>
            </a:extLst>
          </p:cNvPr>
          <p:cNvSpPr txBox="1"/>
          <p:nvPr/>
        </p:nvSpPr>
        <p:spPr>
          <a:xfrm>
            <a:off x="97497" y="6381023"/>
            <a:ext cx="6038024" cy="369332"/>
          </a:xfrm>
          <a:prstGeom prst="rect">
            <a:avLst/>
          </a:prstGeom>
          <a:noFill/>
        </p:spPr>
        <p:txBody>
          <a:bodyPr wrap="square" rtlCol="0">
            <a:spAutoFit/>
          </a:bodyPr>
          <a:lstStyle/>
          <a:p>
            <a:r>
              <a:rPr lang="es-CO" sz="900">
                <a:solidFill>
                  <a:schemeClr val="accent1">
                    <a:lumMod val="50000"/>
                  </a:schemeClr>
                </a:solidFill>
              </a:rPr>
              <a:t>Fuente: Informe del Concesionario </a:t>
            </a:r>
          </a:p>
          <a:p>
            <a:r>
              <a:rPr lang="es-CO" sz="900">
                <a:solidFill>
                  <a:schemeClr val="accent1">
                    <a:lumMod val="50000"/>
                  </a:schemeClr>
                </a:solidFill>
              </a:rPr>
              <a:t>Periodo comprendido entre el 12 febrero de 2018 al </a:t>
            </a:r>
            <a:r>
              <a:rPr lang="es-MX" sz="900">
                <a:solidFill>
                  <a:schemeClr val="accent1">
                    <a:lumMod val="50000"/>
                  </a:schemeClr>
                </a:solidFill>
              </a:rPr>
              <a:t>el 31 de diciembre de 2023</a:t>
            </a:r>
            <a:r>
              <a:rPr lang="es-CO" sz="900">
                <a:solidFill>
                  <a:schemeClr val="accent1">
                    <a:lumMod val="50000"/>
                  </a:schemeClr>
                </a:solidFill>
              </a:rPr>
              <a:t>.</a:t>
            </a:r>
          </a:p>
        </p:txBody>
      </p:sp>
      <p:pic>
        <p:nvPicPr>
          <p:cNvPr id="25" name="Picture 2">
            <a:extLst>
              <a:ext uri="{FF2B5EF4-FFF2-40B4-BE49-F238E27FC236}">
                <a16:creationId xmlns:a16="http://schemas.microsoft.com/office/drawing/2014/main" id="{82438A2E-A3C6-4E9A-9751-E051A004BB13}"/>
              </a:ext>
            </a:extLst>
          </p:cNvPr>
          <p:cNvPicPr>
            <a:picLocks noChangeAspect="1" noChangeArrowheads="1"/>
          </p:cNvPicPr>
          <p:nvPr/>
        </p:nvPicPr>
        <p:blipFill rotWithShape="1">
          <a:blip r:embed="rId8" cstate="email">
            <a:extLst>
              <a:ext uri="{28A0092B-C50C-407E-A947-70E740481C1C}">
                <a14:useLocalDpi xmlns:a14="http://schemas.microsoft.com/office/drawing/2010/main"/>
              </a:ext>
            </a:extLst>
          </a:blip>
          <a:srcRect/>
          <a:stretch/>
        </p:blipFill>
        <p:spPr bwMode="auto">
          <a:xfrm>
            <a:off x="4363564" y="1748617"/>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6" name="Picture 2">
            <a:extLst>
              <a:ext uri="{FF2B5EF4-FFF2-40B4-BE49-F238E27FC236}">
                <a16:creationId xmlns:a16="http://schemas.microsoft.com/office/drawing/2014/main" id="{988FD073-993A-4EA9-A718-3AAA51756B1C}"/>
              </a:ext>
            </a:extLst>
          </p:cNvPr>
          <p:cNvPicPr>
            <a:picLocks noChangeAspect="1" noChangeArrowheads="1"/>
          </p:cNvPicPr>
          <p:nvPr/>
        </p:nvPicPr>
        <p:blipFill rotWithShape="1">
          <a:blip r:embed="rId9" cstate="email">
            <a:extLst>
              <a:ext uri="{28A0092B-C50C-407E-A947-70E740481C1C}">
                <a14:useLocalDpi xmlns:a14="http://schemas.microsoft.com/office/drawing/2010/main"/>
              </a:ext>
            </a:extLst>
          </a:blip>
          <a:srcRect/>
          <a:stretch/>
        </p:blipFill>
        <p:spPr bwMode="auto">
          <a:xfrm>
            <a:off x="4363564" y="1068230"/>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4" name="Tabla 3">
            <a:extLst>
              <a:ext uri="{FF2B5EF4-FFF2-40B4-BE49-F238E27FC236}">
                <a16:creationId xmlns:a16="http://schemas.microsoft.com/office/drawing/2014/main" id="{A32CBA67-A5A7-2EFF-CFAE-6F89AE864E20}"/>
              </a:ext>
            </a:extLst>
          </p:cNvPr>
          <p:cNvGraphicFramePr>
            <a:graphicFrameLocks noGrp="1"/>
          </p:cNvGraphicFramePr>
          <p:nvPr>
            <p:extLst>
              <p:ext uri="{D42A27DB-BD31-4B8C-83A1-F6EECF244321}">
                <p14:modId xmlns:p14="http://schemas.microsoft.com/office/powerpoint/2010/main" val="394266988"/>
              </p:ext>
            </p:extLst>
          </p:nvPr>
        </p:nvGraphicFramePr>
        <p:xfrm>
          <a:off x="398564" y="2619750"/>
          <a:ext cx="11315016" cy="3238873"/>
        </p:xfrm>
        <a:graphic>
          <a:graphicData uri="http://schemas.openxmlformats.org/drawingml/2006/table">
            <a:tbl>
              <a:tblPr/>
              <a:tblGrid>
                <a:gridCol w="787131">
                  <a:extLst>
                    <a:ext uri="{9D8B030D-6E8A-4147-A177-3AD203B41FA5}">
                      <a16:colId xmlns:a16="http://schemas.microsoft.com/office/drawing/2014/main" val="386379439"/>
                    </a:ext>
                  </a:extLst>
                </a:gridCol>
                <a:gridCol w="918321">
                  <a:extLst>
                    <a:ext uri="{9D8B030D-6E8A-4147-A177-3AD203B41FA5}">
                      <a16:colId xmlns:a16="http://schemas.microsoft.com/office/drawing/2014/main" val="316122509"/>
                    </a:ext>
                  </a:extLst>
                </a:gridCol>
                <a:gridCol w="183664">
                  <a:extLst>
                    <a:ext uri="{9D8B030D-6E8A-4147-A177-3AD203B41FA5}">
                      <a16:colId xmlns:a16="http://schemas.microsoft.com/office/drawing/2014/main" val="960093476"/>
                    </a:ext>
                  </a:extLst>
                </a:gridCol>
                <a:gridCol w="787131">
                  <a:extLst>
                    <a:ext uri="{9D8B030D-6E8A-4147-A177-3AD203B41FA5}">
                      <a16:colId xmlns:a16="http://schemas.microsoft.com/office/drawing/2014/main" val="902181199"/>
                    </a:ext>
                  </a:extLst>
                </a:gridCol>
                <a:gridCol w="1036390">
                  <a:extLst>
                    <a:ext uri="{9D8B030D-6E8A-4147-A177-3AD203B41FA5}">
                      <a16:colId xmlns:a16="http://schemas.microsoft.com/office/drawing/2014/main" val="3629791974"/>
                    </a:ext>
                  </a:extLst>
                </a:gridCol>
                <a:gridCol w="183664">
                  <a:extLst>
                    <a:ext uri="{9D8B030D-6E8A-4147-A177-3AD203B41FA5}">
                      <a16:colId xmlns:a16="http://schemas.microsoft.com/office/drawing/2014/main" val="862675787"/>
                    </a:ext>
                  </a:extLst>
                </a:gridCol>
                <a:gridCol w="787131">
                  <a:extLst>
                    <a:ext uri="{9D8B030D-6E8A-4147-A177-3AD203B41FA5}">
                      <a16:colId xmlns:a16="http://schemas.microsoft.com/office/drawing/2014/main" val="1540098125"/>
                    </a:ext>
                  </a:extLst>
                </a:gridCol>
                <a:gridCol w="918321">
                  <a:extLst>
                    <a:ext uri="{9D8B030D-6E8A-4147-A177-3AD203B41FA5}">
                      <a16:colId xmlns:a16="http://schemas.microsoft.com/office/drawing/2014/main" val="2849347932"/>
                    </a:ext>
                  </a:extLst>
                </a:gridCol>
                <a:gridCol w="183664">
                  <a:extLst>
                    <a:ext uri="{9D8B030D-6E8A-4147-A177-3AD203B41FA5}">
                      <a16:colId xmlns:a16="http://schemas.microsoft.com/office/drawing/2014/main" val="2558572032"/>
                    </a:ext>
                  </a:extLst>
                </a:gridCol>
                <a:gridCol w="787131">
                  <a:extLst>
                    <a:ext uri="{9D8B030D-6E8A-4147-A177-3AD203B41FA5}">
                      <a16:colId xmlns:a16="http://schemas.microsoft.com/office/drawing/2014/main" val="2816669450"/>
                    </a:ext>
                  </a:extLst>
                </a:gridCol>
                <a:gridCol w="895364">
                  <a:extLst>
                    <a:ext uri="{9D8B030D-6E8A-4147-A177-3AD203B41FA5}">
                      <a16:colId xmlns:a16="http://schemas.microsoft.com/office/drawing/2014/main" val="3895804985"/>
                    </a:ext>
                  </a:extLst>
                </a:gridCol>
                <a:gridCol w="183664">
                  <a:extLst>
                    <a:ext uri="{9D8B030D-6E8A-4147-A177-3AD203B41FA5}">
                      <a16:colId xmlns:a16="http://schemas.microsoft.com/office/drawing/2014/main" val="3532312268"/>
                    </a:ext>
                  </a:extLst>
                </a:gridCol>
                <a:gridCol w="787131">
                  <a:extLst>
                    <a:ext uri="{9D8B030D-6E8A-4147-A177-3AD203B41FA5}">
                      <a16:colId xmlns:a16="http://schemas.microsoft.com/office/drawing/2014/main" val="4075461262"/>
                    </a:ext>
                  </a:extLst>
                </a:gridCol>
                <a:gridCol w="931439">
                  <a:extLst>
                    <a:ext uri="{9D8B030D-6E8A-4147-A177-3AD203B41FA5}">
                      <a16:colId xmlns:a16="http://schemas.microsoft.com/office/drawing/2014/main" val="3937904717"/>
                    </a:ext>
                  </a:extLst>
                </a:gridCol>
                <a:gridCol w="183664">
                  <a:extLst>
                    <a:ext uri="{9D8B030D-6E8A-4147-A177-3AD203B41FA5}">
                      <a16:colId xmlns:a16="http://schemas.microsoft.com/office/drawing/2014/main" val="3370859803"/>
                    </a:ext>
                  </a:extLst>
                </a:gridCol>
                <a:gridCol w="787131">
                  <a:extLst>
                    <a:ext uri="{9D8B030D-6E8A-4147-A177-3AD203B41FA5}">
                      <a16:colId xmlns:a16="http://schemas.microsoft.com/office/drawing/2014/main" val="1138314076"/>
                    </a:ext>
                  </a:extLst>
                </a:gridCol>
                <a:gridCol w="974075">
                  <a:extLst>
                    <a:ext uri="{9D8B030D-6E8A-4147-A177-3AD203B41FA5}">
                      <a16:colId xmlns:a16="http://schemas.microsoft.com/office/drawing/2014/main" val="2768271856"/>
                    </a:ext>
                  </a:extLst>
                </a:gridCol>
              </a:tblGrid>
              <a:tr h="439714">
                <a:tc>
                  <a:txBody>
                    <a:bodyPr/>
                    <a:lstStyle/>
                    <a:p>
                      <a:pPr algn="ctr" rtl="0" fontAlgn="ctr"/>
                      <a:r>
                        <a:rPr lang="es-CO" sz="11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 INDIVIDUOS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 INDIVIDUOS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 INDIVIDUOS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 INDIVIDUOS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 INDIVIDUOS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 INDIVIDUOS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3968098405"/>
                  </a:ext>
                </a:extLst>
              </a:tr>
              <a:tr h="214495">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1.597</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1.689</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4.305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948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1.067</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highlight>
                            <a:srgbClr val="EBF1E9"/>
                          </a:highligh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9.606</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extLst>
                  <a:ext uri="{0D108BD9-81ED-4DB2-BD59-A6C34878D82A}">
                    <a16:rowId xmlns:a16="http://schemas.microsoft.com/office/drawing/2014/main" val="2364287056"/>
                  </a:ext>
                </a:extLst>
              </a:tr>
              <a:tr h="214495">
                <a:tc>
                  <a:txBody>
                    <a:bodyPr/>
                    <a:lstStyle/>
                    <a:p>
                      <a:pPr algn="ctr" rtl="0" fontAlgn="ctr"/>
                      <a:r>
                        <a:rPr lang="es-CO" sz="110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1.510</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2.003</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4.815</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3.475</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4.124</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15.927</a:t>
                      </a:r>
                    </a:p>
                  </a:txBody>
                  <a:tcPr marL="0" marR="0" marT="0" marB="0" anchor="ctr">
                    <a:lnL>
                      <a:noFill/>
                    </a:lnL>
                    <a:lnR>
                      <a:noFill/>
                    </a:lnR>
                    <a:lnT>
                      <a:noFill/>
                    </a:lnT>
                    <a:lnB>
                      <a:noFill/>
                    </a:lnB>
                    <a:noFill/>
                  </a:tcPr>
                </a:tc>
                <a:extLst>
                  <a:ext uri="{0D108BD9-81ED-4DB2-BD59-A6C34878D82A}">
                    <a16:rowId xmlns:a16="http://schemas.microsoft.com/office/drawing/2014/main" val="1645980215"/>
                  </a:ext>
                </a:extLst>
              </a:tr>
              <a:tr h="214495">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dirty="0">
                          <a:solidFill>
                            <a:srgbClr val="203864"/>
                          </a:solidFill>
                          <a:effectLst/>
                          <a:highlight>
                            <a:srgbClr val="EBF1E9"/>
                          </a:highlight>
                          <a:latin typeface="Calibri" panose="020F0502020204030204" pitchFamily="34" charset="0"/>
                        </a:rPr>
                        <a:t>28.913</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26.146</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10.941</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8.595</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15.349</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highlight>
                            <a:srgbClr val="EBF1E9"/>
                          </a:highligh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89.944</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2077935822"/>
                  </a:ext>
                </a:extLst>
              </a:tr>
              <a:tr h="214495">
                <a:tc>
                  <a:txBody>
                    <a:bodyPr/>
                    <a:lstStyle/>
                    <a:p>
                      <a:pPr algn="ctr" rtl="0" fontAlgn="ctr"/>
                      <a:r>
                        <a:rPr lang="es-CO" sz="110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34.765</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35.387</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13.500</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10.268</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17.627</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111.547</a:t>
                      </a:r>
                    </a:p>
                  </a:txBody>
                  <a:tcPr marL="0" marR="0" marT="0" marB="0" anchor="ctr">
                    <a:lnL>
                      <a:noFill/>
                    </a:lnL>
                    <a:lnR>
                      <a:noFill/>
                    </a:lnR>
                    <a:lnT>
                      <a:noFill/>
                    </a:lnT>
                    <a:lnB>
                      <a:noFill/>
                    </a:lnB>
                    <a:noFill/>
                  </a:tcPr>
                </a:tc>
                <a:extLst>
                  <a:ext uri="{0D108BD9-81ED-4DB2-BD59-A6C34878D82A}">
                    <a16:rowId xmlns:a16="http://schemas.microsoft.com/office/drawing/2014/main" val="2864795388"/>
                  </a:ext>
                </a:extLst>
              </a:tr>
              <a:tr h="214495">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25.255</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31.576</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13.142</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10.247</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14.218</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highlight>
                            <a:srgbClr val="EBF1E9"/>
                          </a:highligh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94.438</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2462894070"/>
                  </a:ext>
                </a:extLst>
              </a:tr>
              <a:tr h="214495">
                <a:tc>
                  <a:txBody>
                    <a:bodyPr/>
                    <a:lstStyle/>
                    <a:p>
                      <a:pPr algn="ctr" rtl="0" fontAlgn="ctr"/>
                      <a:r>
                        <a:rPr lang="es-CO" sz="110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16.030</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19.424</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13.500</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10.250</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10.008</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69.212</a:t>
                      </a:r>
                    </a:p>
                  </a:txBody>
                  <a:tcPr marL="0" marR="0" marT="0" marB="0" anchor="ctr">
                    <a:lnL>
                      <a:noFill/>
                    </a:lnL>
                    <a:lnR>
                      <a:noFill/>
                    </a:lnR>
                    <a:lnT>
                      <a:noFill/>
                    </a:lnT>
                    <a:lnB>
                      <a:noFill/>
                    </a:lnB>
                    <a:noFill/>
                  </a:tcPr>
                </a:tc>
                <a:extLst>
                  <a:ext uri="{0D108BD9-81ED-4DB2-BD59-A6C34878D82A}">
                    <a16:rowId xmlns:a16="http://schemas.microsoft.com/office/drawing/2014/main" val="3878817735"/>
                  </a:ext>
                </a:extLst>
              </a:tr>
              <a:tr h="214495">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19.229</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22.131</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13.017</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10.248</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9.068</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highlight>
                            <a:srgbClr val="EBF1E9"/>
                          </a:highligh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73.693</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1333841091"/>
                  </a:ext>
                </a:extLst>
              </a:tr>
              <a:tr h="214495">
                <a:tc>
                  <a:txBody>
                    <a:bodyPr/>
                    <a:lstStyle/>
                    <a:p>
                      <a:pPr algn="ctr" rtl="0" fontAlgn="ctr"/>
                      <a:r>
                        <a:rPr lang="es-CO" sz="110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24.479</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20.427</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9.443</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10.237</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10.607</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75.193</a:t>
                      </a:r>
                    </a:p>
                  </a:txBody>
                  <a:tcPr marL="0" marR="0" marT="0" marB="0" anchor="ctr">
                    <a:lnL>
                      <a:noFill/>
                    </a:lnL>
                    <a:lnR>
                      <a:noFill/>
                    </a:lnR>
                    <a:lnT>
                      <a:noFill/>
                    </a:lnT>
                    <a:lnB>
                      <a:noFill/>
                    </a:lnB>
                    <a:noFill/>
                  </a:tcPr>
                </a:tc>
                <a:extLst>
                  <a:ext uri="{0D108BD9-81ED-4DB2-BD59-A6C34878D82A}">
                    <a16:rowId xmlns:a16="http://schemas.microsoft.com/office/drawing/2014/main" val="3704400836"/>
                  </a:ext>
                </a:extLst>
              </a:tr>
              <a:tr h="214495">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26.228</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25.482</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9.611</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10.247</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10.362</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highlight>
                            <a:srgbClr val="EBF1E9"/>
                          </a:highligh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81.930</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3830621905"/>
                  </a:ext>
                </a:extLst>
              </a:tr>
              <a:tr h="214495">
                <a:tc>
                  <a:txBody>
                    <a:bodyPr/>
                    <a:lstStyle/>
                    <a:p>
                      <a:pPr algn="ctr" rtl="0" fontAlgn="ctr"/>
                      <a:r>
                        <a:rPr lang="es-CO" sz="110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29.015</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100" b="0" i="0" u="none" strike="noStrike" dirty="0">
                          <a:solidFill>
                            <a:srgbClr val="203864"/>
                          </a:solidFill>
                          <a:effectLst/>
                          <a:latin typeface="Calibri" panose="020F0502020204030204" pitchFamily="34" charset="0"/>
                        </a:rPr>
                        <a:t>27.744</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11.326</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10.246</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9.789</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88.120</a:t>
                      </a:r>
                    </a:p>
                  </a:txBody>
                  <a:tcPr marL="0" marR="0" marT="0" marB="0" anchor="ctr">
                    <a:lnL>
                      <a:noFill/>
                    </a:lnL>
                    <a:lnR>
                      <a:noFill/>
                    </a:lnR>
                    <a:lnT>
                      <a:noFill/>
                    </a:lnT>
                    <a:lnB>
                      <a:noFill/>
                    </a:lnB>
                    <a:noFill/>
                  </a:tcPr>
                </a:tc>
                <a:extLst>
                  <a:ext uri="{0D108BD9-81ED-4DB2-BD59-A6C34878D82A}">
                    <a16:rowId xmlns:a16="http://schemas.microsoft.com/office/drawing/2014/main" val="3139674334"/>
                  </a:ext>
                </a:extLst>
              </a:tr>
              <a:tr h="214495">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29.134</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26.974</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11.025</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10.243</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10.379</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highlight>
                            <a:srgbClr val="EBF1E9"/>
                          </a:highligh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87.755</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2243309066"/>
                  </a:ext>
                </a:extLst>
              </a:tr>
              <a:tr h="214495">
                <a:tc>
                  <a:txBody>
                    <a:bodyPr/>
                    <a:lstStyle/>
                    <a:p>
                      <a:pPr algn="ctr" rtl="0" fontAlgn="ctr"/>
                      <a:r>
                        <a:rPr lang="es-CO" sz="110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29.404</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28.879</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11.099</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10.263</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10.646</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90.291</a:t>
                      </a:r>
                    </a:p>
                  </a:txBody>
                  <a:tcPr marL="0" marR="0" marT="0" marB="0" anchor="ctr">
                    <a:lnL>
                      <a:noFill/>
                    </a:lnL>
                    <a:lnR>
                      <a:noFill/>
                    </a:lnR>
                    <a:lnT>
                      <a:noFill/>
                    </a:lnT>
                    <a:lnB>
                      <a:noFill/>
                    </a:lnB>
                    <a:noFill/>
                  </a:tcPr>
                </a:tc>
                <a:extLst>
                  <a:ext uri="{0D108BD9-81ED-4DB2-BD59-A6C34878D82A}">
                    <a16:rowId xmlns:a16="http://schemas.microsoft.com/office/drawing/2014/main" val="1498150762"/>
                  </a:ext>
                </a:extLst>
              </a:tr>
              <a:tr h="225219">
                <a:tc>
                  <a:txBody>
                    <a:bodyPr/>
                    <a:lstStyle/>
                    <a:p>
                      <a:pPr algn="ctr" rtl="0" fontAlgn="ctr"/>
                      <a:r>
                        <a:rPr lang="es-CO" sz="1100" b="1" i="0" u="none" strike="noStrike">
                          <a:solidFill>
                            <a:srgbClr val="002060"/>
                          </a:solidFill>
                          <a:effectLst/>
                          <a:highlight>
                            <a:srgbClr val="EBF1E9"/>
                          </a:highligh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265.559</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highlight>
                            <a:srgbClr val="EBF1E9"/>
                          </a:highligh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267.862</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highlight>
                            <a:srgbClr val="EBF1E9"/>
                          </a:highligh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125.724</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highlight>
                            <a:srgbClr val="EBF1E9"/>
                          </a:highligh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105.267</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highlight>
                            <a:srgbClr val="EBF1E9"/>
                          </a:highligh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123.244</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highlight>
                            <a:srgbClr val="EBF1E9"/>
                          </a:highligh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dirty="0">
                          <a:solidFill>
                            <a:srgbClr val="203864"/>
                          </a:solidFill>
                          <a:effectLst/>
                          <a:highlight>
                            <a:srgbClr val="EBF1E9"/>
                          </a:highlight>
                          <a:latin typeface="Calibri" panose="020F0502020204030204" pitchFamily="34" charset="0"/>
                        </a:rPr>
                        <a:t>887.656</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extLst>
                  <a:ext uri="{0D108BD9-81ED-4DB2-BD59-A6C34878D82A}">
                    <a16:rowId xmlns:a16="http://schemas.microsoft.com/office/drawing/2014/main" val="708610477"/>
                  </a:ext>
                </a:extLst>
              </a:tr>
            </a:tbl>
          </a:graphicData>
        </a:graphic>
      </p:graphicFrame>
    </p:spTree>
    <p:extLst>
      <p:ext uri="{BB962C8B-B14F-4D97-AF65-F5344CB8AC3E}">
        <p14:creationId xmlns:p14="http://schemas.microsoft.com/office/powerpoint/2010/main" val="2976028982"/>
      </p:ext>
    </p:extLst>
  </p:cSld>
  <p:clrMapOvr>
    <a:masterClrMapping/>
  </p:clrMapOvr>
</p:sld>
</file>

<file path=ppt/slides/slide1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Conector recto 12">
            <a:extLst>
              <a:ext uri="{FF2B5EF4-FFF2-40B4-BE49-F238E27FC236}">
                <a16:creationId xmlns:a16="http://schemas.microsoft.com/office/drawing/2014/main" id="{FCC7B209-A2CE-429C-B435-2A8BE76FE8FD}"/>
              </a:ext>
            </a:extLst>
          </p:cNvPr>
          <p:cNvCxnSpPr>
            <a:cxnSpLocks/>
          </p:cNvCxnSpPr>
          <p:nvPr/>
        </p:nvCxnSpPr>
        <p:spPr>
          <a:xfrm>
            <a:off x="88900" y="1057504"/>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12" name="Título 1">
            <a:extLst>
              <a:ext uri="{FF2B5EF4-FFF2-40B4-BE49-F238E27FC236}">
                <a16:creationId xmlns:a16="http://schemas.microsoft.com/office/drawing/2014/main" id="{9D5CFE1F-4C2A-4258-91C5-B56CC5103D7B}"/>
              </a:ext>
            </a:extLst>
          </p:cNvPr>
          <p:cNvSpPr txBox="1">
            <a:spLocks/>
          </p:cNvSpPr>
          <p:nvPr/>
        </p:nvSpPr>
        <p:spPr>
          <a:xfrm>
            <a:off x="80963" y="160338"/>
            <a:ext cx="2490787" cy="2608262"/>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fontAlgn="auto">
              <a:spcBef>
                <a:spcPts val="0"/>
              </a:spcBef>
              <a:spcAft>
                <a:spcPts val="0"/>
              </a:spcAft>
              <a:defRPr/>
            </a:pPr>
            <a:endParaRPr lang="es-ES" sz="2400" b="1" cap="small" dirty="0">
              <a:solidFill>
                <a:srgbClr val="FFC000"/>
              </a:solidFill>
              <a:effectLst>
                <a:outerShdw blurRad="38100" dist="38100" dir="2700000" algn="tl">
                  <a:srgbClr val="000000">
                    <a:alpha val="43137"/>
                  </a:srgbClr>
                </a:outerShdw>
              </a:effectLst>
              <a:latin typeface="Candara" panose="020E0502030303020204" pitchFamily="34" charset="0"/>
            </a:endParaRPr>
          </a:p>
        </p:txBody>
      </p:sp>
      <p:sp>
        <p:nvSpPr>
          <p:cNvPr id="14" name="CuadroTexto 13">
            <a:extLst>
              <a:ext uri="{FF2B5EF4-FFF2-40B4-BE49-F238E27FC236}">
                <a16:creationId xmlns:a16="http://schemas.microsoft.com/office/drawing/2014/main" id="{A5E0DFD0-168C-4F8E-B3A3-97A8C17116AB}"/>
              </a:ext>
            </a:extLst>
          </p:cNvPr>
          <p:cNvSpPr txBox="1"/>
          <p:nvPr/>
        </p:nvSpPr>
        <p:spPr>
          <a:xfrm>
            <a:off x="1697038" y="185738"/>
            <a:ext cx="9882187" cy="893762"/>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Adiciones Limpieza Metropolitana </a:t>
            </a:r>
            <a:r>
              <a:rPr lang="es-CO" sz="1600" b="0" dirty="0" err="1">
                <a:solidFill>
                  <a:schemeClr val="accent1">
                    <a:lumMod val="50000"/>
                  </a:schemeClr>
                </a:solidFill>
              </a:rPr>
              <a:t>sa</a:t>
            </a:r>
            <a:r>
              <a:rPr lang="es-CO" sz="1600" b="0" dirty="0">
                <a:solidFill>
                  <a:schemeClr val="accent1">
                    <a:lumMod val="50000"/>
                  </a:schemeClr>
                </a:solidFill>
              </a:rPr>
              <a:t> </a:t>
            </a:r>
            <a:r>
              <a:rPr lang="es-CO" sz="1600" b="0" dirty="0" err="1">
                <a:solidFill>
                  <a:schemeClr val="accent1">
                    <a:lumMod val="50000"/>
                  </a:schemeClr>
                </a:solidFill>
              </a:rPr>
              <a:t>Esp</a:t>
            </a:r>
            <a:r>
              <a:rPr lang="es-CO" sz="1600" b="0" dirty="0">
                <a:solidFill>
                  <a:schemeClr val="accent1">
                    <a:lumMod val="50000"/>
                  </a:schemeClr>
                </a:solidFill>
              </a:rPr>
              <a:t> - corte a 30 de noviembre de 2024</a:t>
            </a:r>
            <a:endParaRPr lang="es-ES" sz="1600" b="0" dirty="0">
              <a:solidFill>
                <a:schemeClr val="accent1">
                  <a:lumMod val="50000"/>
                </a:schemeClr>
              </a:solidFill>
            </a:endParaRPr>
          </a:p>
        </p:txBody>
      </p:sp>
      <p:pic>
        <p:nvPicPr>
          <p:cNvPr id="150533" name="Imagen 15">
            <a:extLst>
              <a:ext uri="{FF2B5EF4-FFF2-40B4-BE49-F238E27FC236}">
                <a16:creationId xmlns:a16="http://schemas.microsoft.com/office/drawing/2014/main" id="{ACAFEF41-CA4C-44BF-A3F8-B282D057DF6A}"/>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88975" y="87313"/>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50534" name="Imagen 7">
            <a:extLst>
              <a:ext uri="{FF2B5EF4-FFF2-40B4-BE49-F238E27FC236}">
                <a16:creationId xmlns:a16="http://schemas.microsoft.com/office/drawing/2014/main" id="{C4976EFC-616F-4D86-BD95-1703D7CAFA68}"/>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l="12659" t="17307" r="12910" b="19214"/>
          <a:stretch>
            <a:fillRect/>
          </a:stretch>
        </p:blipFill>
        <p:spPr bwMode="auto">
          <a:xfrm>
            <a:off x="10717213" y="160791"/>
            <a:ext cx="1393825" cy="788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 name="CuadroTexto 9">
            <a:extLst>
              <a:ext uri="{FF2B5EF4-FFF2-40B4-BE49-F238E27FC236}">
                <a16:creationId xmlns:a16="http://schemas.microsoft.com/office/drawing/2014/main" id="{72998197-6EA7-450D-BC26-2246AF381719}"/>
              </a:ext>
            </a:extLst>
          </p:cNvPr>
          <p:cNvSpPr txBox="1"/>
          <p:nvPr/>
        </p:nvSpPr>
        <p:spPr>
          <a:xfrm>
            <a:off x="40820" y="6524625"/>
            <a:ext cx="1631950" cy="246062"/>
          </a:xfrm>
          <a:prstGeom prst="rect">
            <a:avLst/>
          </a:prstGeom>
          <a:noFill/>
        </p:spPr>
        <p:txBody>
          <a:bodyPr wrap="none">
            <a:spAutoFit/>
          </a:bodyPr>
          <a:lstStyle/>
          <a:p>
            <a:pPr eaLnBrk="1" fontAlgn="auto" hangingPunct="1">
              <a:spcBef>
                <a:spcPts val="0"/>
              </a:spcBef>
              <a:spcAft>
                <a:spcPts val="0"/>
              </a:spcAft>
              <a:defRPr/>
            </a:pPr>
            <a:r>
              <a:rPr lang="es-CO" sz="1000" i="1" dirty="0">
                <a:solidFill>
                  <a:schemeClr val="accent1">
                    <a:lumMod val="50000"/>
                  </a:schemeClr>
                </a:solidFill>
                <a:latin typeface="+mn-lt"/>
              </a:rPr>
              <a:t>*Cifras en millones de pesos</a:t>
            </a:r>
          </a:p>
        </p:txBody>
      </p:sp>
      <p:sp>
        <p:nvSpPr>
          <p:cNvPr id="2" name="CuadroTexto 1">
            <a:extLst>
              <a:ext uri="{FF2B5EF4-FFF2-40B4-BE49-F238E27FC236}">
                <a16:creationId xmlns:a16="http://schemas.microsoft.com/office/drawing/2014/main" id="{A3368E37-5AEF-1C85-CB44-3AC3613E0CAE}"/>
              </a:ext>
            </a:extLst>
          </p:cNvPr>
          <p:cNvSpPr txBox="1"/>
          <p:nvPr/>
        </p:nvSpPr>
        <p:spPr>
          <a:xfrm>
            <a:off x="253852" y="2026066"/>
            <a:ext cx="2317898" cy="332398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VIGENTE: No ha finalizado la ejecución financiera del Contrato.</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ES"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FINALIZADO-EN LIQUIDACIÓN: Finalizó la ejecución financiera del Contrato y la Interventoría está en elaboración de los informes finales y proyección del acta.</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EN LIQUIDACIÓN: La proyección del acta y el informe final del Contrato está radicado ante la UAESP.</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Está pendiente para las Adiciones de Puntos Críticos identificar cual es la fuente de pago de los recursos, si son del distrito o recursos de las obligaciones de hacer.</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ES"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 Hace referencia las Adiciones que no se encuentran bajo la supervisión de la Interventoría. </a:t>
            </a:r>
          </a:p>
        </p:txBody>
      </p:sp>
      <p:graphicFrame>
        <p:nvGraphicFramePr>
          <p:cNvPr id="3" name="Tabla 2">
            <a:extLst>
              <a:ext uri="{FF2B5EF4-FFF2-40B4-BE49-F238E27FC236}">
                <a16:creationId xmlns:a16="http://schemas.microsoft.com/office/drawing/2014/main" id="{233E4A08-946F-D2E4-B554-B95A5852C91C}"/>
              </a:ext>
            </a:extLst>
          </p:cNvPr>
          <p:cNvGraphicFramePr>
            <a:graphicFrameLocks noGrp="1"/>
          </p:cNvGraphicFramePr>
          <p:nvPr/>
        </p:nvGraphicFramePr>
        <p:xfrm>
          <a:off x="2578501" y="1507946"/>
          <a:ext cx="9127629" cy="5016691"/>
        </p:xfrm>
        <a:graphic>
          <a:graphicData uri="http://schemas.openxmlformats.org/drawingml/2006/table">
            <a:tbl>
              <a:tblPr/>
              <a:tblGrid>
                <a:gridCol w="1410580">
                  <a:extLst>
                    <a:ext uri="{9D8B030D-6E8A-4147-A177-3AD203B41FA5}">
                      <a16:colId xmlns:a16="http://schemas.microsoft.com/office/drawing/2014/main" val="2296292648"/>
                    </a:ext>
                  </a:extLst>
                </a:gridCol>
                <a:gridCol w="1293032">
                  <a:extLst>
                    <a:ext uri="{9D8B030D-6E8A-4147-A177-3AD203B41FA5}">
                      <a16:colId xmlns:a16="http://schemas.microsoft.com/office/drawing/2014/main" val="586891885"/>
                    </a:ext>
                  </a:extLst>
                </a:gridCol>
                <a:gridCol w="1140219">
                  <a:extLst>
                    <a:ext uri="{9D8B030D-6E8A-4147-A177-3AD203B41FA5}">
                      <a16:colId xmlns:a16="http://schemas.microsoft.com/office/drawing/2014/main" val="2455699407"/>
                    </a:ext>
                  </a:extLst>
                </a:gridCol>
                <a:gridCol w="916878">
                  <a:extLst>
                    <a:ext uri="{9D8B030D-6E8A-4147-A177-3AD203B41FA5}">
                      <a16:colId xmlns:a16="http://schemas.microsoft.com/office/drawing/2014/main" val="2776006084"/>
                    </a:ext>
                  </a:extLst>
                </a:gridCol>
                <a:gridCol w="1190177">
                  <a:extLst>
                    <a:ext uri="{9D8B030D-6E8A-4147-A177-3AD203B41FA5}">
                      <a16:colId xmlns:a16="http://schemas.microsoft.com/office/drawing/2014/main" val="2704666442"/>
                    </a:ext>
                  </a:extLst>
                </a:gridCol>
                <a:gridCol w="625945">
                  <a:extLst>
                    <a:ext uri="{9D8B030D-6E8A-4147-A177-3AD203B41FA5}">
                      <a16:colId xmlns:a16="http://schemas.microsoft.com/office/drawing/2014/main" val="2719555373"/>
                    </a:ext>
                  </a:extLst>
                </a:gridCol>
                <a:gridCol w="1010915">
                  <a:extLst>
                    <a:ext uri="{9D8B030D-6E8A-4147-A177-3AD203B41FA5}">
                      <a16:colId xmlns:a16="http://schemas.microsoft.com/office/drawing/2014/main" val="933755125"/>
                    </a:ext>
                  </a:extLst>
                </a:gridCol>
                <a:gridCol w="693535">
                  <a:extLst>
                    <a:ext uri="{9D8B030D-6E8A-4147-A177-3AD203B41FA5}">
                      <a16:colId xmlns:a16="http://schemas.microsoft.com/office/drawing/2014/main" val="1564843343"/>
                    </a:ext>
                  </a:extLst>
                </a:gridCol>
                <a:gridCol w="846348">
                  <a:extLst>
                    <a:ext uri="{9D8B030D-6E8A-4147-A177-3AD203B41FA5}">
                      <a16:colId xmlns:a16="http://schemas.microsoft.com/office/drawing/2014/main" val="2440124885"/>
                    </a:ext>
                  </a:extLst>
                </a:gridCol>
              </a:tblGrid>
              <a:tr h="152021">
                <a:tc gridSpan="9">
                  <a:txBody>
                    <a:bodyPr/>
                    <a:lstStyle/>
                    <a:p>
                      <a:pPr algn="ctr" fontAlgn="ctr"/>
                      <a:r>
                        <a:rPr lang="es-MX" sz="900" b="1" i="0" u="none" strike="noStrike" dirty="0">
                          <a:solidFill>
                            <a:srgbClr val="203764"/>
                          </a:solidFill>
                          <a:effectLst/>
                          <a:latin typeface="Calibri" panose="020F0502020204030204" pitchFamily="34" charset="0"/>
                        </a:rPr>
                        <a:t>CONTRATOS DE ADICIÓN - ASE 2 ($ millones)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2336901516"/>
                  </a:ext>
                </a:extLst>
              </a:tr>
              <a:tr h="456062">
                <a:tc>
                  <a:txBody>
                    <a:bodyPr/>
                    <a:lstStyle/>
                    <a:p>
                      <a:pPr algn="ctr" rtl="0" fontAlgn="ctr"/>
                      <a:r>
                        <a:rPr lang="es-CO" sz="900" b="1" i="0" u="none" strike="noStrike" dirty="0">
                          <a:solidFill>
                            <a:srgbClr val="203764"/>
                          </a:solidFill>
                          <a:effectLst/>
                          <a:latin typeface="Calibri" panose="020F0502020204030204" pitchFamily="34" charset="0"/>
                        </a:rPr>
                        <a:t>ADICIONES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Calibri" panose="020F0502020204030204" pitchFamily="34" charset="0"/>
                        </a:rPr>
                        <a:t>RECURSOS DISTRITO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Calibri" panose="020F0502020204030204" pitchFamily="34" charset="0"/>
                        </a:rPr>
                        <a:t>APORTES VOLUNTARIOS - OH</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Calibri" panose="020F0502020204030204" pitchFamily="34" charset="0"/>
                        </a:rPr>
                        <a:t>TOTAL</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MX" sz="900" b="1" i="0" u="none" strike="noStrike">
                          <a:solidFill>
                            <a:srgbClr val="203764"/>
                          </a:solidFill>
                          <a:effectLst/>
                          <a:latin typeface="Calibri" panose="020F0502020204030204" pitchFamily="34" charset="0"/>
                        </a:rPr>
                        <a:t>VR APROBADO POR LA INTERVENTORIA PARA PAGO POR LA UAESP</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Calibri" panose="020F0502020204030204" pitchFamily="34" charset="0"/>
                        </a:rPr>
                        <a:t>SALDO DE ADICIÓN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Calibri" panose="020F0502020204030204" pitchFamily="34" charset="0"/>
                        </a:rPr>
                        <a:t>ESTADO DEL CONTRATO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Calibri" panose="020F0502020204030204" pitchFamily="34" charset="0"/>
                        </a:rPr>
                        <a:t>APORTE VOLUNTARIO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Calibri" panose="020F0502020204030204" pitchFamily="34" charset="0"/>
                        </a:rPr>
                        <a:t>APORTES CONTRATADOS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extLst>
                  <a:ext uri="{0D108BD9-81ED-4DB2-BD59-A6C34878D82A}">
                    <a16:rowId xmlns:a16="http://schemas.microsoft.com/office/drawing/2014/main" val="1649058733"/>
                  </a:ext>
                </a:extLst>
              </a:tr>
              <a:tr h="152021">
                <a:tc>
                  <a:txBody>
                    <a:bodyPr/>
                    <a:lstStyle/>
                    <a:p>
                      <a:pPr algn="ctr" rtl="0" fontAlgn="ctr"/>
                      <a:r>
                        <a:rPr lang="es-CO" sz="900" b="1" i="0" u="none" strike="noStrike">
                          <a:solidFill>
                            <a:srgbClr val="203764"/>
                          </a:solidFill>
                          <a:effectLst/>
                          <a:latin typeface="Calibri" panose="020F0502020204030204" pitchFamily="34" charset="0"/>
                        </a:rPr>
                        <a:t>ASE 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Calibri" panose="020F0502020204030204" pitchFamily="34" charset="0"/>
                        </a:rPr>
                        <a:t>$ 71.553,61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Calibri" panose="020F0502020204030204" pitchFamily="34" charset="0"/>
                        </a:rPr>
                        <a:t>$ 31.901,02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Calibri" panose="020F0502020204030204" pitchFamily="34" charset="0"/>
                        </a:rPr>
                        <a:t>$ 103.454,63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Calibri" panose="020F0502020204030204" pitchFamily="34" charset="0"/>
                        </a:rPr>
                        <a:t>$ 59.577,00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Calibri" panose="020F0502020204030204" pitchFamily="34" charset="0"/>
                        </a:rPr>
                        <a:t>$ 31.901,02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extLst>
                  <a:ext uri="{0D108BD9-81ED-4DB2-BD59-A6C34878D82A}">
                    <a16:rowId xmlns:a16="http://schemas.microsoft.com/office/drawing/2014/main" val="902404416"/>
                  </a:ext>
                </a:extLst>
              </a:tr>
              <a:tr h="152021">
                <a:tc>
                  <a:txBody>
                    <a:bodyPr/>
                    <a:lstStyle/>
                    <a:p>
                      <a:pPr algn="l" rtl="0" fontAlgn="ctr"/>
                      <a:r>
                        <a:rPr lang="es-CO" sz="900" b="1" i="0" u="none" strike="noStrike">
                          <a:solidFill>
                            <a:srgbClr val="203764"/>
                          </a:solidFill>
                          <a:effectLst/>
                          <a:latin typeface="Calibri" panose="020F0502020204030204" pitchFamily="34" charset="0"/>
                        </a:rPr>
                        <a:t>1. CRÍTICOS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$ 71.553,61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$ 8.573,83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$ 80.127,44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4014635420"/>
                  </a:ext>
                </a:extLst>
              </a:tr>
              <a:tr h="152021">
                <a:tc>
                  <a:txBody>
                    <a:bodyPr/>
                    <a:lstStyle/>
                    <a:p>
                      <a:pPr algn="l" rtl="0" fontAlgn="ctr"/>
                      <a:r>
                        <a:rPr lang="es-CO" sz="900" b="0" i="0" u="none" strike="noStrike" dirty="0">
                          <a:solidFill>
                            <a:srgbClr val="203764"/>
                          </a:solidFill>
                          <a:effectLst/>
                          <a:latin typeface="Calibri" panose="020F0502020204030204" pitchFamily="34" charset="0"/>
                        </a:rPr>
                        <a:t>ADICIÓN N°01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$ 5.679,60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$ 5.679,60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$ 5.628,82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$ 50,78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685693336"/>
                  </a:ext>
                </a:extLst>
              </a:tr>
              <a:tr h="152021">
                <a:tc>
                  <a:txBody>
                    <a:bodyPr/>
                    <a:lstStyle/>
                    <a:p>
                      <a:pPr algn="l" rtl="0" fontAlgn="ctr"/>
                      <a:r>
                        <a:rPr lang="es-CO" sz="900" b="0" i="0" u="none" strike="noStrike">
                          <a:solidFill>
                            <a:srgbClr val="203764"/>
                          </a:solidFill>
                          <a:effectLst/>
                          <a:latin typeface="Calibri" panose="020F0502020204030204" pitchFamily="34" charset="0"/>
                        </a:rPr>
                        <a:t>ADICIÓN N°02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$ 5.264,33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$ 5.264,33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$ 5.221,71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$ 42,62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915966904"/>
                  </a:ext>
                </a:extLst>
              </a:tr>
              <a:tr h="152021">
                <a:tc>
                  <a:txBody>
                    <a:bodyPr/>
                    <a:lstStyle/>
                    <a:p>
                      <a:pPr algn="l" rtl="0" fontAlgn="ctr"/>
                      <a:r>
                        <a:rPr lang="es-CO" sz="900" b="0" i="0" u="none" strike="noStrike">
                          <a:solidFill>
                            <a:srgbClr val="203764"/>
                          </a:solidFill>
                          <a:effectLst/>
                          <a:latin typeface="Calibri" panose="020F0502020204030204" pitchFamily="34" charset="0"/>
                        </a:rPr>
                        <a:t>ADICIÓN N°07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$ 993,79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$ 993,79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$ 981,08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$ 12,71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994510637"/>
                  </a:ext>
                </a:extLst>
              </a:tr>
              <a:tr h="152021">
                <a:tc>
                  <a:txBody>
                    <a:bodyPr/>
                    <a:lstStyle/>
                    <a:p>
                      <a:pPr algn="l" rtl="0" fontAlgn="ctr"/>
                      <a:r>
                        <a:rPr lang="es-CO" sz="900" b="0" i="0" u="none" strike="noStrike">
                          <a:solidFill>
                            <a:srgbClr val="203764"/>
                          </a:solidFill>
                          <a:effectLst/>
                          <a:latin typeface="Calibri" panose="020F0502020204030204" pitchFamily="34" charset="0"/>
                        </a:rPr>
                        <a:t>ADICIÓN N°08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Calibri" panose="020F0502020204030204" pitchFamily="34" charset="0"/>
                        </a:rPr>
                        <a:t>$ 9.601,96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$ 9.601,96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$ 9.528,46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$ 73,50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645016953"/>
                  </a:ext>
                </a:extLst>
              </a:tr>
              <a:tr h="152021">
                <a:tc>
                  <a:txBody>
                    <a:bodyPr/>
                    <a:lstStyle/>
                    <a:p>
                      <a:pPr algn="l" rtl="0" fontAlgn="ctr"/>
                      <a:r>
                        <a:rPr lang="es-CO" sz="900" b="0" i="0" u="none" strike="noStrike">
                          <a:solidFill>
                            <a:srgbClr val="203764"/>
                          </a:solidFill>
                          <a:effectLst/>
                          <a:latin typeface="Calibri" panose="020F0502020204030204" pitchFamily="34" charset="0"/>
                        </a:rPr>
                        <a:t>ADICIÓN N°11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$ 6.090,93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$ 6.090,93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$ 6.090,86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98413575"/>
                  </a:ext>
                </a:extLst>
              </a:tr>
              <a:tr h="152021">
                <a:tc>
                  <a:txBody>
                    <a:bodyPr/>
                    <a:lstStyle/>
                    <a:p>
                      <a:pPr algn="l" rtl="0" fontAlgn="ctr"/>
                      <a:r>
                        <a:rPr lang="es-CO" sz="900" b="0" i="0" u="none" strike="noStrike">
                          <a:solidFill>
                            <a:srgbClr val="203764"/>
                          </a:solidFill>
                          <a:effectLst/>
                          <a:latin typeface="Calibri" panose="020F0502020204030204" pitchFamily="34" charset="0"/>
                        </a:rPr>
                        <a:t>ADICIÓN N°13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$ 4.336,10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$ 4.336,10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$ 4.317,24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$ 18,86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073309947"/>
                  </a:ext>
                </a:extLst>
              </a:tr>
              <a:tr h="152021">
                <a:tc>
                  <a:txBody>
                    <a:bodyPr/>
                    <a:lstStyle/>
                    <a:p>
                      <a:pPr algn="l" rtl="0" fontAlgn="ctr"/>
                      <a:r>
                        <a:rPr lang="es-CO" sz="900" b="0" i="0" u="none" strike="noStrike">
                          <a:solidFill>
                            <a:srgbClr val="203764"/>
                          </a:solidFill>
                          <a:effectLst/>
                          <a:latin typeface="Calibri" panose="020F0502020204030204" pitchFamily="34" charset="0"/>
                        </a:rPr>
                        <a:t>ADICIÓN N°14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$ 4.686,50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$ 4.686,50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$ 4.608,46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$ 78,04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550504045"/>
                  </a:ext>
                </a:extLst>
              </a:tr>
              <a:tr h="152021">
                <a:tc>
                  <a:txBody>
                    <a:bodyPr/>
                    <a:lstStyle/>
                    <a:p>
                      <a:pPr algn="l" rtl="0" fontAlgn="ctr"/>
                      <a:r>
                        <a:rPr lang="es-CO" sz="900" b="0" i="0" u="none" strike="noStrike">
                          <a:solidFill>
                            <a:srgbClr val="203764"/>
                          </a:solidFill>
                          <a:effectLst/>
                          <a:latin typeface="Calibri" panose="020F0502020204030204" pitchFamily="34" charset="0"/>
                        </a:rPr>
                        <a:t>ADICIÓN N°15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$ 8.573,83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$ 8.573,83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$ 8.528,42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$ 45,41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82820124"/>
                  </a:ext>
                </a:extLst>
              </a:tr>
              <a:tr h="152021">
                <a:tc>
                  <a:txBody>
                    <a:bodyPr/>
                    <a:lstStyle/>
                    <a:p>
                      <a:pPr algn="l" rtl="0" fontAlgn="ctr"/>
                      <a:r>
                        <a:rPr lang="es-CO" sz="900" b="0" i="0" u="none" strike="noStrike">
                          <a:solidFill>
                            <a:srgbClr val="203764"/>
                          </a:solidFill>
                          <a:effectLst/>
                          <a:latin typeface="Calibri" panose="020F0502020204030204" pitchFamily="34" charset="0"/>
                        </a:rPr>
                        <a:t>ADICIÓN N°17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$ 5.913,06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$ 5.913,06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$ 5.897,81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$ 15,25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829642231"/>
                  </a:ext>
                </a:extLst>
              </a:tr>
              <a:tr h="152021">
                <a:tc>
                  <a:txBody>
                    <a:bodyPr/>
                    <a:lstStyle/>
                    <a:p>
                      <a:pPr algn="l" rtl="0" fontAlgn="ctr"/>
                      <a:r>
                        <a:rPr lang="es-CO" sz="900" b="0" i="0" u="none" strike="noStrike">
                          <a:solidFill>
                            <a:srgbClr val="203764"/>
                          </a:solidFill>
                          <a:effectLst/>
                          <a:latin typeface="Calibri" panose="020F0502020204030204" pitchFamily="34" charset="0"/>
                        </a:rPr>
                        <a:t>ADICIÓN N°19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$ 3.898,11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$ 3.898,11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$ 3.839,56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$ 58,55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 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500965910"/>
                  </a:ext>
                </a:extLst>
              </a:tr>
              <a:tr h="152021">
                <a:tc>
                  <a:txBody>
                    <a:bodyPr/>
                    <a:lstStyle/>
                    <a:p>
                      <a:pPr algn="l" rtl="0" fontAlgn="ctr"/>
                      <a:r>
                        <a:rPr lang="es-CO" sz="900" b="0" i="0" u="none" strike="noStrike">
                          <a:solidFill>
                            <a:srgbClr val="203764"/>
                          </a:solidFill>
                          <a:effectLst/>
                          <a:latin typeface="Calibri" panose="020F0502020204030204" pitchFamily="34" charset="0"/>
                        </a:rPr>
                        <a:t>ADICIÓN N°20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$ 1.053,89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$ 1.053,89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$ 1.053,89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 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6740272"/>
                  </a:ext>
                </a:extLst>
              </a:tr>
              <a:tr h="152021">
                <a:tc>
                  <a:txBody>
                    <a:bodyPr/>
                    <a:lstStyle/>
                    <a:p>
                      <a:pPr algn="l" rtl="0" fontAlgn="ctr"/>
                      <a:r>
                        <a:rPr lang="es-CO" sz="900" b="0" i="0" u="none" strike="noStrike">
                          <a:solidFill>
                            <a:srgbClr val="203764"/>
                          </a:solidFill>
                          <a:effectLst/>
                          <a:latin typeface="Calibri" panose="020F0502020204030204" pitchFamily="34" charset="0"/>
                        </a:rPr>
                        <a:t>ADICIÓN N°22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$ 3.314,17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$ 3.314,17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$ 3.291,03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$ 23,14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 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040645783"/>
                  </a:ext>
                </a:extLst>
              </a:tr>
              <a:tr h="152021">
                <a:tc>
                  <a:txBody>
                    <a:bodyPr/>
                    <a:lstStyle/>
                    <a:p>
                      <a:pPr algn="l" rtl="0" fontAlgn="ctr"/>
                      <a:r>
                        <a:rPr lang="es-CO" sz="900" b="0" i="0" u="none" strike="noStrike">
                          <a:solidFill>
                            <a:srgbClr val="203764"/>
                          </a:solidFill>
                          <a:effectLst/>
                          <a:latin typeface="Calibri" panose="020F0502020204030204" pitchFamily="34" charset="0"/>
                        </a:rPr>
                        <a:t>ADICIÓN N°23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$ 4.532,71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$ 4.532,71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$ 4.532,70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 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427613847"/>
                  </a:ext>
                </a:extLst>
              </a:tr>
              <a:tr h="152021">
                <a:tc>
                  <a:txBody>
                    <a:bodyPr/>
                    <a:lstStyle/>
                    <a:p>
                      <a:pPr algn="l" rtl="0" fontAlgn="ctr"/>
                      <a:r>
                        <a:rPr lang="es-CO" sz="900" b="0" i="0" u="none" strike="noStrike">
                          <a:solidFill>
                            <a:srgbClr val="203764"/>
                          </a:solidFill>
                          <a:effectLst/>
                          <a:latin typeface="Calibri" panose="020F0502020204030204" pitchFamily="34" charset="0"/>
                        </a:rPr>
                        <a:t>ADICIÓN N°25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$ 3.465,92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Calibri" panose="020F0502020204030204" pitchFamily="34" charset="0"/>
                        </a:rPr>
                        <a:t>$ 3.465,92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$ 3.465,91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 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538739824"/>
                  </a:ext>
                </a:extLst>
              </a:tr>
              <a:tr h="152021">
                <a:tc>
                  <a:txBody>
                    <a:bodyPr/>
                    <a:lstStyle/>
                    <a:p>
                      <a:pPr algn="l" rtl="0" fontAlgn="ctr"/>
                      <a:r>
                        <a:rPr lang="es-CO" sz="900" b="0" i="0" u="none" strike="noStrike">
                          <a:solidFill>
                            <a:srgbClr val="203764"/>
                          </a:solidFill>
                          <a:effectLst/>
                          <a:latin typeface="Calibri" panose="020F0502020204030204" pitchFamily="34" charset="0"/>
                        </a:rPr>
                        <a:t>ADICIÓN N°27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$ 2.367,90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$ 2.367,90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$ 2.367,90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 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56441431"/>
                  </a:ext>
                </a:extLst>
              </a:tr>
              <a:tr h="304041">
                <a:tc>
                  <a:txBody>
                    <a:bodyPr/>
                    <a:lstStyle/>
                    <a:p>
                      <a:pPr algn="l" rtl="0" fontAlgn="ctr"/>
                      <a:r>
                        <a:rPr lang="es-CO" sz="900" b="0" i="0" u="none" strike="noStrike">
                          <a:solidFill>
                            <a:srgbClr val="203764"/>
                          </a:solidFill>
                          <a:effectLst/>
                          <a:latin typeface="Calibri" panose="020F0502020204030204" pitchFamily="34" charset="0"/>
                        </a:rPr>
                        <a:t>ADICIÓN N°28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$ 3.457,80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$ 3.457,80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$ 3.457,79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FINALIZADA EN LIQUIDACION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223171314"/>
                  </a:ext>
                </a:extLst>
              </a:tr>
              <a:tr h="152021">
                <a:tc>
                  <a:txBody>
                    <a:bodyPr/>
                    <a:lstStyle/>
                    <a:p>
                      <a:pPr algn="l" rtl="0" fontAlgn="ctr"/>
                      <a:r>
                        <a:rPr lang="es-CO" sz="900" b="0" i="0" u="none" strike="noStrike">
                          <a:solidFill>
                            <a:srgbClr val="203764"/>
                          </a:solidFill>
                          <a:effectLst/>
                          <a:latin typeface="Calibri" panose="020F0502020204030204" pitchFamily="34" charset="0"/>
                        </a:rPr>
                        <a:t>ADICIÓN N°29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$ 6.896,84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$ 6.896,84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$ 3.209,20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$ 3.687,64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VIGENTE</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891409082"/>
                  </a:ext>
                </a:extLst>
              </a:tr>
              <a:tr h="152021">
                <a:tc>
                  <a:txBody>
                    <a:bodyPr/>
                    <a:lstStyle/>
                    <a:p>
                      <a:pPr algn="l" rtl="0" fontAlgn="ctr"/>
                      <a:r>
                        <a:rPr lang="es-CO" sz="900" b="1" i="0" u="none" strike="noStrike">
                          <a:solidFill>
                            <a:srgbClr val="203764"/>
                          </a:solidFill>
                          <a:effectLst/>
                          <a:latin typeface="Calibri" panose="020F0502020204030204" pitchFamily="34" charset="0"/>
                        </a:rPr>
                        <a:t>2. M.F. LAVADO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$ 3.484,95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$ 3.484,95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3504135453"/>
                  </a:ext>
                </a:extLst>
              </a:tr>
              <a:tr h="152021">
                <a:tc>
                  <a:txBody>
                    <a:bodyPr/>
                    <a:lstStyle/>
                    <a:p>
                      <a:pPr algn="l" rtl="0" fontAlgn="ctr"/>
                      <a:r>
                        <a:rPr lang="es-CO" sz="900" b="0" i="0" u="none" strike="noStrike">
                          <a:solidFill>
                            <a:srgbClr val="203764"/>
                          </a:solidFill>
                          <a:effectLst/>
                          <a:latin typeface="Calibri" panose="020F0502020204030204" pitchFamily="34" charset="0"/>
                        </a:rPr>
                        <a:t>ADICIÓN N°04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$ 147,57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$ 147,57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$ 132,69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$ 14,88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99780158"/>
                  </a:ext>
                </a:extLst>
              </a:tr>
              <a:tr h="152021">
                <a:tc>
                  <a:txBody>
                    <a:bodyPr/>
                    <a:lstStyle/>
                    <a:p>
                      <a:pPr algn="l" rtl="0" fontAlgn="ctr"/>
                      <a:r>
                        <a:rPr lang="es-CO" sz="900" b="0" i="0" u="none" strike="noStrike">
                          <a:solidFill>
                            <a:srgbClr val="203764"/>
                          </a:solidFill>
                          <a:effectLst/>
                          <a:latin typeface="Calibri" panose="020F0502020204030204" pitchFamily="34" charset="0"/>
                        </a:rPr>
                        <a:t>ADICIÓN N°10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$ 367,70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$ 367,70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Calibri" panose="020F0502020204030204" pitchFamily="34" charset="0"/>
                        </a:rPr>
                        <a:t>$ 345,51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$ 22,19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476124278"/>
                  </a:ext>
                </a:extLst>
              </a:tr>
              <a:tr h="152021">
                <a:tc>
                  <a:txBody>
                    <a:bodyPr/>
                    <a:lstStyle/>
                    <a:p>
                      <a:pPr algn="l" rtl="0" fontAlgn="ctr"/>
                      <a:r>
                        <a:rPr lang="es-CO" sz="900" b="0" i="0" u="none" strike="noStrike">
                          <a:solidFill>
                            <a:srgbClr val="203764"/>
                          </a:solidFill>
                          <a:effectLst/>
                          <a:latin typeface="Calibri" panose="020F0502020204030204" pitchFamily="34" charset="0"/>
                        </a:rPr>
                        <a:t>ADICIÓN N°12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$ 425,58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$ 425,58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$ 425,58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643860905"/>
                  </a:ext>
                </a:extLst>
              </a:tr>
              <a:tr h="152021">
                <a:tc>
                  <a:txBody>
                    <a:bodyPr/>
                    <a:lstStyle/>
                    <a:p>
                      <a:pPr algn="l" rtl="0" fontAlgn="ctr"/>
                      <a:r>
                        <a:rPr lang="es-CO" sz="900" b="0" i="0" u="none" strike="noStrike">
                          <a:solidFill>
                            <a:srgbClr val="203764"/>
                          </a:solidFill>
                          <a:effectLst/>
                          <a:latin typeface="Calibri" panose="020F0502020204030204" pitchFamily="34" charset="0"/>
                        </a:rPr>
                        <a:t>ADICIÓN N°16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$ 514,42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$ 514,42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$ 497,52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Calibri" panose="020F0502020204030204" pitchFamily="34" charset="0"/>
                        </a:rPr>
                        <a:t>$ 16,90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079457053"/>
                  </a:ext>
                </a:extLst>
              </a:tr>
              <a:tr h="152021">
                <a:tc>
                  <a:txBody>
                    <a:bodyPr/>
                    <a:lstStyle/>
                    <a:p>
                      <a:pPr algn="l" rtl="0" fontAlgn="ctr"/>
                      <a:r>
                        <a:rPr lang="es-CO" sz="900" b="0" i="0" u="none" strike="noStrike">
                          <a:solidFill>
                            <a:srgbClr val="203764"/>
                          </a:solidFill>
                          <a:effectLst/>
                          <a:latin typeface="Calibri" panose="020F0502020204030204" pitchFamily="34" charset="0"/>
                        </a:rPr>
                        <a:t>ADICIÓN N°18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$ 620,50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$ 620,50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$ 506,48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$ 114,02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dirty="0">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865688442"/>
                  </a:ext>
                </a:extLst>
              </a:tr>
              <a:tr h="152021">
                <a:tc>
                  <a:txBody>
                    <a:bodyPr/>
                    <a:lstStyle/>
                    <a:p>
                      <a:pPr algn="l" rtl="0" fontAlgn="ctr"/>
                      <a:r>
                        <a:rPr lang="es-CO" sz="900" b="0" i="0" u="none" strike="noStrike">
                          <a:solidFill>
                            <a:srgbClr val="203764"/>
                          </a:solidFill>
                          <a:effectLst/>
                          <a:latin typeface="Calibri" panose="020F0502020204030204" pitchFamily="34" charset="0"/>
                        </a:rPr>
                        <a:t>ADICIÓN N°21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$ 315,07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$ 315,07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$ 315,07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dirty="0">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613385340"/>
                  </a:ext>
                </a:extLst>
              </a:tr>
              <a:tr h="152021">
                <a:tc>
                  <a:txBody>
                    <a:bodyPr/>
                    <a:lstStyle/>
                    <a:p>
                      <a:pPr algn="l" rtl="0" fontAlgn="ctr"/>
                      <a:r>
                        <a:rPr lang="es-CO" sz="900" b="0" i="0" u="none" strike="noStrike">
                          <a:solidFill>
                            <a:srgbClr val="203764"/>
                          </a:solidFill>
                          <a:effectLst/>
                          <a:latin typeface="Calibri" panose="020F0502020204030204" pitchFamily="34" charset="0"/>
                        </a:rPr>
                        <a:t>ADICIÓN N°24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$ 411,45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$ 411,45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$ 411,45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dirty="0">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192223779"/>
                  </a:ext>
                </a:extLst>
              </a:tr>
              <a:tr h="152021">
                <a:tc>
                  <a:txBody>
                    <a:bodyPr/>
                    <a:lstStyle/>
                    <a:p>
                      <a:pPr algn="l" rtl="0" fontAlgn="ctr"/>
                      <a:r>
                        <a:rPr lang="es-CO" sz="900" b="0" i="0" u="none" strike="noStrike">
                          <a:solidFill>
                            <a:srgbClr val="203764"/>
                          </a:solidFill>
                          <a:effectLst/>
                          <a:latin typeface="Calibri" panose="020F0502020204030204" pitchFamily="34" charset="0"/>
                        </a:rPr>
                        <a:t>ADICIÓN N°26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$ 682,66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$ 682,66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$ 430,82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$ 251,84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VIGENTE</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419668728"/>
                  </a:ext>
                </a:extLst>
              </a:tr>
            </a:tbl>
          </a:graphicData>
        </a:graphic>
      </p:graphicFrame>
    </p:spTree>
  </p:cSld>
  <p:clrMapOvr>
    <a:masterClrMapping/>
  </p:clrMapOvr>
  <p:transition spd="slow"/>
</p:sld>
</file>

<file path=ppt/slides/slide1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Conector recto 12">
            <a:extLst>
              <a:ext uri="{FF2B5EF4-FFF2-40B4-BE49-F238E27FC236}">
                <a16:creationId xmlns:a16="http://schemas.microsoft.com/office/drawing/2014/main" id="{FCC7B209-A2CE-429C-B435-2A8BE76FE8FD}"/>
              </a:ext>
            </a:extLst>
          </p:cNvPr>
          <p:cNvCxnSpPr>
            <a:cxnSpLocks/>
          </p:cNvCxnSpPr>
          <p:nvPr/>
        </p:nvCxnSpPr>
        <p:spPr>
          <a:xfrm>
            <a:off x="88900" y="1057504"/>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12" name="Título 1">
            <a:extLst>
              <a:ext uri="{FF2B5EF4-FFF2-40B4-BE49-F238E27FC236}">
                <a16:creationId xmlns:a16="http://schemas.microsoft.com/office/drawing/2014/main" id="{9D5CFE1F-4C2A-4258-91C5-B56CC5103D7B}"/>
              </a:ext>
            </a:extLst>
          </p:cNvPr>
          <p:cNvSpPr txBox="1">
            <a:spLocks/>
          </p:cNvSpPr>
          <p:nvPr/>
        </p:nvSpPr>
        <p:spPr>
          <a:xfrm>
            <a:off x="80963" y="160338"/>
            <a:ext cx="2490787" cy="2608262"/>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fontAlgn="auto">
              <a:spcBef>
                <a:spcPts val="0"/>
              </a:spcBef>
              <a:spcAft>
                <a:spcPts val="0"/>
              </a:spcAft>
              <a:defRPr/>
            </a:pPr>
            <a:endParaRPr lang="es-ES" sz="2400" b="1" cap="small" dirty="0">
              <a:solidFill>
                <a:srgbClr val="FFC000"/>
              </a:solidFill>
              <a:effectLst>
                <a:outerShdw blurRad="38100" dist="38100" dir="2700000" algn="tl">
                  <a:srgbClr val="000000">
                    <a:alpha val="43137"/>
                  </a:srgbClr>
                </a:outerShdw>
              </a:effectLst>
              <a:latin typeface="Candara" panose="020E0502030303020204" pitchFamily="34" charset="0"/>
            </a:endParaRPr>
          </a:p>
        </p:txBody>
      </p:sp>
      <p:sp>
        <p:nvSpPr>
          <p:cNvPr id="14" name="CuadroTexto 13">
            <a:extLst>
              <a:ext uri="{FF2B5EF4-FFF2-40B4-BE49-F238E27FC236}">
                <a16:creationId xmlns:a16="http://schemas.microsoft.com/office/drawing/2014/main" id="{A5E0DFD0-168C-4F8E-B3A3-97A8C17116AB}"/>
              </a:ext>
            </a:extLst>
          </p:cNvPr>
          <p:cNvSpPr txBox="1"/>
          <p:nvPr/>
        </p:nvSpPr>
        <p:spPr>
          <a:xfrm>
            <a:off x="1697038" y="185738"/>
            <a:ext cx="9882187" cy="893762"/>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Adiciones Limpieza Metropolitana </a:t>
            </a:r>
            <a:r>
              <a:rPr lang="es-CO" sz="1600" b="0" dirty="0" err="1">
                <a:solidFill>
                  <a:schemeClr val="accent1">
                    <a:lumMod val="50000"/>
                  </a:schemeClr>
                </a:solidFill>
              </a:rPr>
              <a:t>sa</a:t>
            </a:r>
            <a:r>
              <a:rPr lang="es-CO" sz="1600" b="0" dirty="0">
                <a:solidFill>
                  <a:schemeClr val="accent1">
                    <a:lumMod val="50000"/>
                  </a:schemeClr>
                </a:solidFill>
              </a:rPr>
              <a:t> </a:t>
            </a:r>
            <a:r>
              <a:rPr lang="es-CO" sz="1600" b="0" dirty="0" err="1">
                <a:solidFill>
                  <a:schemeClr val="accent1">
                    <a:lumMod val="50000"/>
                  </a:schemeClr>
                </a:solidFill>
              </a:rPr>
              <a:t>Esp</a:t>
            </a:r>
            <a:r>
              <a:rPr lang="es-CO" sz="1600" b="0" dirty="0">
                <a:solidFill>
                  <a:schemeClr val="accent1">
                    <a:lumMod val="50000"/>
                  </a:schemeClr>
                </a:solidFill>
              </a:rPr>
              <a:t> - corte a 30 de noviembre de 2024</a:t>
            </a:r>
            <a:endParaRPr lang="es-ES" sz="1600" b="0" dirty="0">
              <a:solidFill>
                <a:schemeClr val="accent1">
                  <a:lumMod val="50000"/>
                </a:schemeClr>
              </a:solidFill>
            </a:endParaRPr>
          </a:p>
        </p:txBody>
      </p:sp>
      <p:pic>
        <p:nvPicPr>
          <p:cNvPr id="150533" name="Imagen 15">
            <a:extLst>
              <a:ext uri="{FF2B5EF4-FFF2-40B4-BE49-F238E27FC236}">
                <a16:creationId xmlns:a16="http://schemas.microsoft.com/office/drawing/2014/main" id="{ACAFEF41-CA4C-44BF-A3F8-B282D057DF6A}"/>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88975" y="87313"/>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50534" name="Imagen 7">
            <a:extLst>
              <a:ext uri="{FF2B5EF4-FFF2-40B4-BE49-F238E27FC236}">
                <a16:creationId xmlns:a16="http://schemas.microsoft.com/office/drawing/2014/main" id="{C4976EFC-616F-4D86-BD95-1703D7CAFA68}"/>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l="12659" t="17307" r="12910" b="19214"/>
          <a:stretch>
            <a:fillRect/>
          </a:stretch>
        </p:blipFill>
        <p:spPr bwMode="auto">
          <a:xfrm>
            <a:off x="10717213" y="160791"/>
            <a:ext cx="1393825" cy="788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 name="CuadroTexto 9">
            <a:extLst>
              <a:ext uri="{FF2B5EF4-FFF2-40B4-BE49-F238E27FC236}">
                <a16:creationId xmlns:a16="http://schemas.microsoft.com/office/drawing/2014/main" id="{72998197-6EA7-450D-BC26-2246AF381719}"/>
              </a:ext>
            </a:extLst>
          </p:cNvPr>
          <p:cNvSpPr txBox="1"/>
          <p:nvPr/>
        </p:nvSpPr>
        <p:spPr>
          <a:xfrm>
            <a:off x="40820" y="6524625"/>
            <a:ext cx="1631950" cy="246062"/>
          </a:xfrm>
          <a:prstGeom prst="rect">
            <a:avLst/>
          </a:prstGeom>
          <a:noFill/>
        </p:spPr>
        <p:txBody>
          <a:bodyPr wrap="none">
            <a:spAutoFit/>
          </a:bodyPr>
          <a:lstStyle/>
          <a:p>
            <a:pPr eaLnBrk="1" fontAlgn="auto" hangingPunct="1">
              <a:spcBef>
                <a:spcPts val="0"/>
              </a:spcBef>
              <a:spcAft>
                <a:spcPts val="0"/>
              </a:spcAft>
              <a:defRPr/>
            </a:pPr>
            <a:r>
              <a:rPr lang="es-CO" sz="1000" i="1" dirty="0">
                <a:solidFill>
                  <a:schemeClr val="accent1">
                    <a:lumMod val="50000"/>
                  </a:schemeClr>
                </a:solidFill>
                <a:latin typeface="+mn-lt"/>
              </a:rPr>
              <a:t>*Cifras en millones de pesos</a:t>
            </a:r>
          </a:p>
        </p:txBody>
      </p:sp>
      <p:sp>
        <p:nvSpPr>
          <p:cNvPr id="2" name="CuadroTexto 1">
            <a:extLst>
              <a:ext uri="{FF2B5EF4-FFF2-40B4-BE49-F238E27FC236}">
                <a16:creationId xmlns:a16="http://schemas.microsoft.com/office/drawing/2014/main" id="{A3368E37-5AEF-1C85-CB44-3AC3613E0CAE}"/>
              </a:ext>
            </a:extLst>
          </p:cNvPr>
          <p:cNvSpPr txBox="1"/>
          <p:nvPr/>
        </p:nvSpPr>
        <p:spPr>
          <a:xfrm>
            <a:off x="253852" y="2026066"/>
            <a:ext cx="2317898" cy="332398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VIGENTE: No ha finalizado la ejecución financiera del Contrato.</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ES"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FINALIZADO-EN LIQUIDACIÓN: Finalizó la ejecución financiera del Contrato y la Interventoría está en elaboración de los informes finales y proyección del acta.</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EN LIQUIDACIÓN: La proyección del acta y el informe final del Contrato está radicado ante la UAESP.</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Está pendiente para las Adiciones de Puntos Críticos identificar cual es la fuente de pago de los recursos, si son del distrito o recursos de las obligaciones de hacer.</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ES"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 Hace referencia las Adiciones que no se encuentran bajo la supervisión de la Interventoría. </a:t>
            </a:r>
          </a:p>
        </p:txBody>
      </p:sp>
      <p:graphicFrame>
        <p:nvGraphicFramePr>
          <p:cNvPr id="4" name="Tabla 3">
            <a:extLst>
              <a:ext uri="{FF2B5EF4-FFF2-40B4-BE49-F238E27FC236}">
                <a16:creationId xmlns:a16="http://schemas.microsoft.com/office/drawing/2014/main" id="{2348AA15-DC14-7395-A7EE-B30DDF00F7D3}"/>
              </a:ext>
            </a:extLst>
          </p:cNvPr>
          <p:cNvGraphicFramePr>
            <a:graphicFrameLocks noGrp="1"/>
          </p:cNvGraphicFramePr>
          <p:nvPr/>
        </p:nvGraphicFramePr>
        <p:xfrm>
          <a:off x="2720600" y="2026066"/>
          <a:ext cx="9217548" cy="2105025"/>
        </p:xfrm>
        <a:graphic>
          <a:graphicData uri="http://schemas.openxmlformats.org/drawingml/2006/table">
            <a:tbl>
              <a:tblPr/>
              <a:tblGrid>
                <a:gridCol w="1424476">
                  <a:extLst>
                    <a:ext uri="{9D8B030D-6E8A-4147-A177-3AD203B41FA5}">
                      <a16:colId xmlns:a16="http://schemas.microsoft.com/office/drawing/2014/main" val="197297253"/>
                    </a:ext>
                  </a:extLst>
                </a:gridCol>
                <a:gridCol w="1169308">
                  <a:extLst>
                    <a:ext uri="{9D8B030D-6E8A-4147-A177-3AD203B41FA5}">
                      <a16:colId xmlns:a16="http://schemas.microsoft.com/office/drawing/2014/main" val="166086526"/>
                    </a:ext>
                  </a:extLst>
                </a:gridCol>
                <a:gridCol w="1077363">
                  <a:extLst>
                    <a:ext uri="{9D8B030D-6E8A-4147-A177-3AD203B41FA5}">
                      <a16:colId xmlns:a16="http://schemas.microsoft.com/office/drawing/2014/main" val="2092070230"/>
                    </a:ext>
                  </a:extLst>
                </a:gridCol>
                <a:gridCol w="869132">
                  <a:extLst>
                    <a:ext uri="{9D8B030D-6E8A-4147-A177-3AD203B41FA5}">
                      <a16:colId xmlns:a16="http://schemas.microsoft.com/office/drawing/2014/main" val="3038744348"/>
                    </a:ext>
                  </a:extLst>
                </a:gridCol>
                <a:gridCol w="1330860">
                  <a:extLst>
                    <a:ext uri="{9D8B030D-6E8A-4147-A177-3AD203B41FA5}">
                      <a16:colId xmlns:a16="http://schemas.microsoft.com/office/drawing/2014/main" val="1481610584"/>
                    </a:ext>
                  </a:extLst>
                </a:gridCol>
                <a:gridCol w="651849">
                  <a:extLst>
                    <a:ext uri="{9D8B030D-6E8A-4147-A177-3AD203B41FA5}">
                      <a16:colId xmlns:a16="http://schemas.microsoft.com/office/drawing/2014/main" val="1491294202"/>
                    </a:ext>
                  </a:extLst>
                </a:gridCol>
                <a:gridCol w="995881">
                  <a:extLst>
                    <a:ext uri="{9D8B030D-6E8A-4147-A177-3AD203B41FA5}">
                      <a16:colId xmlns:a16="http://schemas.microsoft.com/office/drawing/2014/main" val="680808047"/>
                    </a:ext>
                  </a:extLst>
                </a:gridCol>
                <a:gridCol w="843994">
                  <a:extLst>
                    <a:ext uri="{9D8B030D-6E8A-4147-A177-3AD203B41FA5}">
                      <a16:colId xmlns:a16="http://schemas.microsoft.com/office/drawing/2014/main" val="116635385"/>
                    </a:ext>
                  </a:extLst>
                </a:gridCol>
                <a:gridCol w="854685">
                  <a:extLst>
                    <a:ext uri="{9D8B030D-6E8A-4147-A177-3AD203B41FA5}">
                      <a16:colId xmlns:a16="http://schemas.microsoft.com/office/drawing/2014/main" val="792442665"/>
                    </a:ext>
                  </a:extLst>
                </a:gridCol>
              </a:tblGrid>
              <a:tr h="485775">
                <a:tc>
                  <a:txBody>
                    <a:bodyPr/>
                    <a:lstStyle/>
                    <a:p>
                      <a:pPr algn="ctr" rtl="0" fontAlgn="ctr"/>
                      <a:r>
                        <a:rPr lang="es-CO" sz="1000" b="1" i="0" u="none" strike="noStrike">
                          <a:solidFill>
                            <a:srgbClr val="203764"/>
                          </a:solidFill>
                          <a:effectLst/>
                          <a:latin typeface="Calibri" panose="020F0502020204030204" pitchFamily="34" charset="0"/>
                        </a:rPr>
                        <a:t>ADICIONES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Calibri" panose="020F0502020204030204" pitchFamily="34" charset="0"/>
                        </a:rPr>
                        <a:t>RECURSOS DISTRITO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Calibri" panose="020F0502020204030204" pitchFamily="34" charset="0"/>
                        </a:rPr>
                        <a:t>APORTES VOLUNTARIOS - OH</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dirty="0">
                          <a:solidFill>
                            <a:srgbClr val="203764"/>
                          </a:solidFill>
                          <a:effectLst/>
                          <a:latin typeface="Calibri" panose="020F0502020204030204" pitchFamily="34" charset="0"/>
                        </a:rPr>
                        <a:t>TOTAL</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MX" sz="1000" b="1" i="0" u="none" strike="noStrike" dirty="0">
                          <a:solidFill>
                            <a:srgbClr val="203764"/>
                          </a:solidFill>
                          <a:effectLst/>
                          <a:latin typeface="Calibri" panose="020F0502020204030204" pitchFamily="34" charset="0"/>
                        </a:rPr>
                        <a:t>VR APROBADO POR LA INTERVENTORIA PARA PAGO POR LA UAESP</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Calibri" panose="020F0502020204030204" pitchFamily="34" charset="0"/>
                        </a:rPr>
                        <a:t>SALDO DE ADICIÓN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Calibri" panose="020F0502020204030204" pitchFamily="34" charset="0"/>
                        </a:rPr>
                        <a:t>ESTADO DEL CONTRATO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Calibri" panose="020F0502020204030204" pitchFamily="34" charset="0"/>
                        </a:rPr>
                        <a:t>APORTE VOLUNTARIO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Calibri" panose="020F0502020204030204" pitchFamily="34" charset="0"/>
                        </a:rPr>
                        <a:t>APORTES CONTRATADOS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extLst>
                  <a:ext uri="{0D108BD9-81ED-4DB2-BD59-A6C34878D82A}">
                    <a16:rowId xmlns:a16="http://schemas.microsoft.com/office/drawing/2014/main" val="3550903686"/>
                  </a:ext>
                </a:extLst>
              </a:tr>
              <a:tr h="161925">
                <a:tc>
                  <a:txBody>
                    <a:bodyPr/>
                    <a:lstStyle/>
                    <a:p>
                      <a:pPr algn="l" rtl="0" fontAlgn="ctr"/>
                      <a:r>
                        <a:rPr lang="es-CO" sz="1000" b="1" i="0" u="none" strike="noStrike">
                          <a:solidFill>
                            <a:srgbClr val="203764"/>
                          </a:solidFill>
                          <a:effectLst/>
                          <a:latin typeface="Calibri" panose="020F0502020204030204" pitchFamily="34" charset="0"/>
                        </a:rPr>
                        <a:t>2. M.F. LAVADO ESP</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$ 3.988,84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$ 3.988,84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468863972"/>
                  </a:ext>
                </a:extLst>
              </a:tr>
              <a:tr h="161925">
                <a:tc>
                  <a:txBody>
                    <a:bodyPr/>
                    <a:lstStyle/>
                    <a:p>
                      <a:pPr algn="l" rtl="0" fontAlgn="ctr"/>
                      <a:r>
                        <a:rPr lang="es-CO" sz="1000" b="0" i="0" u="none" strike="noStrike">
                          <a:solidFill>
                            <a:srgbClr val="203764"/>
                          </a:solidFill>
                          <a:effectLst/>
                          <a:latin typeface="Calibri" panose="020F0502020204030204" pitchFamily="34" charset="0"/>
                        </a:rPr>
                        <a:t>ADICIÓN N°09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$ 3.988,84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$ 3.988,84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$ 3.732,46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$ 256,38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825435522"/>
                  </a:ext>
                </a:extLst>
              </a:tr>
              <a:tr h="161925">
                <a:tc>
                  <a:txBody>
                    <a:bodyPr/>
                    <a:lstStyle/>
                    <a:p>
                      <a:pPr algn="l" rtl="0" fontAlgn="ctr"/>
                      <a:r>
                        <a:rPr lang="es-CO" sz="1000" b="1" i="0" u="none" strike="noStrike">
                          <a:solidFill>
                            <a:srgbClr val="203764"/>
                          </a:solidFill>
                          <a:effectLst/>
                          <a:latin typeface="Calibri" panose="020F0502020204030204" pitchFamily="34" charset="0"/>
                        </a:rPr>
                        <a:t>4. CESTAS M-121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$ 9.632,86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$ 9.632,86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1287726119"/>
                  </a:ext>
                </a:extLst>
              </a:tr>
              <a:tr h="161925">
                <a:tc>
                  <a:txBody>
                    <a:bodyPr/>
                    <a:lstStyle/>
                    <a:p>
                      <a:pPr algn="l" rtl="0" fontAlgn="ctr"/>
                      <a:r>
                        <a:rPr lang="es-CO" sz="1000" b="0" i="0" u="none" strike="noStrike">
                          <a:solidFill>
                            <a:srgbClr val="203764"/>
                          </a:solidFill>
                          <a:effectLst/>
                          <a:latin typeface="Calibri" panose="020F0502020204030204" pitchFamily="34" charset="0"/>
                        </a:rPr>
                        <a:t>ADICIÓN N°03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$ 9.632,86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$ 9.632,86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$ 9.632,86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178712675"/>
                  </a:ext>
                </a:extLst>
              </a:tr>
              <a:tr h="161925">
                <a:tc>
                  <a:txBody>
                    <a:bodyPr/>
                    <a:lstStyle/>
                    <a:p>
                      <a:pPr algn="l" rtl="0" fontAlgn="ctr"/>
                      <a:r>
                        <a:rPr lang="es-CO" sz="1000" b="1" i="0" u="none" strike="noStrike">
                          <a:solidFill>
                            <a:srgbClr val="203764"/>
                          </a:solidFill>
                          <a:effectLst/>
                          <a:latin typeface="Calibri" panose="020F0502020204030204" pitchFamily="34" charset="0"/>
                        </a:rPr>
                        <a:t>5. INS. CESTAS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$ 780,67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$ 780,67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1415472570"/>
                  </a:ext>
                </a:extLst>
              </a:tr>
              <a:tr h="161925">
                <a:tc>
                  <a:txBody>
                    <a:bodyPr/>
                    <a:lstStyle/>
                    <a:p>
                      <a:pPr algn="l" rtl="0" fontAlgn="ctr"/>
                      <a:r>
                        <a:rPr lang="es-CO" sz="1000" b="0" i="0" u="none" strike="noStrike">
                          <a:solidFill>
                            <a:srgbClr val="203764"/>
                          </a:solidFill>
                          <a:effectLst/>
                          <a:latin typeface="Calibri" panose="020F0502020204030204" pitchFamily="34" charset="0"/>
                        </a:rPr>
                        <a:t>ADICIÓN N°05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$ 780,67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$ 780,67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$ 780,67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501609113"/>
                  </a:ext>
                </a:extLst>
              </a:tr>
              <a:tr h="161925">
                <a:tc>
                  <a:txBody>
                    <a:bodyPr/>
                    <a:lstStyle/>
                    <a:p>
                      <a:pPr algn="l" rtl="0" fontAlgn="ctr"/>
                      <a:r>
                        <a:rPr lang="es-CO" sz="1000" b="1" i="0" u="none" strike="noStrike">
                          <a:solidFill>
                            <a:srgbClr val="203764"/>
                          </a:solidFill>
                          <a:effectLst/>
                          <a:latin typeface="Calibri" panose="020F0502020204030204" pitchFamily="34" charset="0"/>
                        </a:rPr>
                        <a:t>6. CESTAS M-123 - M-124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$ 3.908,87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$ 3.908,87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4079847336"/>
                  </a:ext>
                </a:extLst>
              </a:tr>
              <a:tr h="161925">
                <a:tc>
                  <a:txBody>
                    <a:bodyPr/>
                    <a:lstStyle/>
                    <a:p>
                      <a:pPr algn="l" rtl="0" fontAlgn="ctr"/>
                      <a:r>
                        <a:rPr lang="es-CO" sz="1000" b="0" i="0" u="none" strike="noStrike">
                          <a:solidFill>
                            <a:srgbClr val="203764"/>
                          </a:solidFill>
                          <a:effectLst/>
                          <a:latin typeface="Calibri" panose="020F0502020204030204" pitchFamily="34" charset="0"/>
                        </a:rPr>
                        <a:t>ADICIÓN N°06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$ 3.908,87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$ 3.908,87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$ 3.908,87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380596196"/>
                  </a:ext>
                </a:extLst>
              </a:tr>
              <a:tr h="161925">
                <a:tc>
                  <a:txBody>
                    <a:bodyPr/>
                    <a:lstStyle/>
                    <a:p>
                      <a:pPr algn="l" rtl="0" fontAlgn="ctr"/>
                      <a:r>
                        <a:rPr lang="es-CO" sz="1000" b="1" i="0" u="none" strike="noStrike">
                          <a:solidFill>
                            <a:srgbClr val="203764"/>
                          </a:solidFill>
                          <a:effectLst/>
                          <a:latin typeface="Calibri" panose="020F0502020204030204" pitchFamily="34" charset="0"/>
                        </a:rPr>
                        <a:t>7.CUADRILLAS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$ 1.531,00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$ 1.531,00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10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83521826"/>
                  </a:ext>
                </a:extLst>
              </a:tr>
              <a:tr h="161925">
                <a:tc>
                  <a:txBody>
                    <a:bodyPr/>
                    <a:lstStyle/>
                    <a:p>
                      <a:pPr algn="l" rtl="0" fontAlgn="ctr"/>
                      <a:r>
                        <a:rPr lang="es-CO" sz="1000" b="0" i="0" u="none" strike="noStrike">
                          <a:solidFill>
                            <a:srgbClr val="203764"/>
                          </a:solidFill>
                          <a:effectLst/>
                          <a:latin typeface="Calibri" panose="020F0502020204030204" pitchFamily="34" charset="0"/>
                        </a:rPr>
                        <a:t>ADICIÓN N°30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$ 1.531,00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$ 1.531,00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$ 1.531,00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VIGENTE</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dirty="0">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4160249151"/>
                  </a:ext>
                </a:extLst>
              </a:tr>
            </a:tbl>
          </a:graphicData>
        </a:graphic>
      </p:graphicFrame>
    </p:spTree>
    <p:extLst>
      <p:ext uri="{BB962C8B-B14F-4D97-AF65-F5344CB8AC3E}">
        <p14:creationId xmlns:p14="http://schemas.microsoft.com/office/powerpoint/2010/main" val="2898527739"/>
      </p:ext>
    </p:extLst>
  </p:cSld>
  <p:clrMapOvr>
    <a:masterClrMapping/>
  </p:clrMapOvr>
  <p:transition spd="slow"/>
</p:sld>
</file>

<file path=ppt/slides/slide1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Conector recto 12">
            <a:extLst>
              <a:ext uri="{FF2B5EF4-FFF2-40B4-BE49-F238E27FC236}">
                <a16:creationId xmlns:a16="http://schemas.microsoft.com/office/drawing/2014/main" id="{E92CC0E7-DF21-4EA3-ADBD-3D3DB39684FE}"/>
              </a:ext>
            </a:extLst>
          </p:cNvPr>
          <p:cNvCxnSpPr>
            <a:cxnSpLocks/>
          </p:cNvCxnSpPr>
          <p:nvPr/>
        </p:nvCxnSpPr>
        <p:spPr>
          <a:xfrm>
            <a:off x="117475" y="1039813"/>
            <a:ext cx="11957050"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14" name="CuadroTexto 13">
            <a:extLst>
              <a:ext uri="{FF2B5EF4-FFF2-40B4-BE49-F238E27FC236}">
                <a16:creationId xmlns:a16="http://schemas.microsoft.com/office/drawing/2014/main" id="{D8767026-4F58-4C6A-A465-0AAF107B60D5}"/>
              </a:ext>
            </a:extLst>
          </p:cNvPr>
          <p:cNvSpPr txBox="1"/>
          <p:nvPr/>
        </p:nvSpPr>
        <p:spPr>
          <a:xfrm>
            <a:off x="1833563" y="146050"/>
            <a:ext cx="9882187" cy="892175"/>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Adiciones Ciudad Limpia Bogota Sa </a:t>
            </a:r>
            <a:r>
              <a:rPr lang="es-CO" sz="1600" b="0" dirty="0" err="1">
                <a:solidFill>
                  <a:schemeClr val="accent1">
                    <a:lumMod val="50000"/>
                  </a:schemeClr>
                </a:solidFill>
              </a:rPr>
              <a:t>Esp</a:t>
            </a:r>
            <a:r>
              <a:rPr lang="es-CO" sz="1600" b="0" dirty="0">
                <a:solidFill>
                  <a:schemeClr val="accent1">
                    <a:lumMod val="50000"/>
                  </a:schemeClr>
                </a:solidFill>
              </a:rPr>
              <a:t> - corte a 30 de noviembre de 2024</a:t>
            </a:r>
            <a:endParaRPr lang="es-ES" sz="1600" b="0" dirty="0">
              <a:solidFill>
                <a:schemeClr val="accent1">
                  <a:lumMod val="50000"/>
                </a:schemeClr>
              </a:solidFill>
            </a:endParaRPr>
          </a:p>
        </p:txBody>
      </p:sp>
      <p:pic>
        <p:nvPicPr>
          <p:cNvPr id="152581" name="Imagen 15">
            <a:extLst>
              <a:ext uri="{FF2B5EF4-FFF2-40B4-BE49-F238E27FC236}">
                <a16:creationId xmlns:a16="http://schemas.microsoft.com/office/drawing/2014/main" id="{F54F3D97-10E8-4177-9B1E-62416971C405}"/>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88975" y="87313"/>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 name="CuadroTexto 9">
            <a:extLst>
              <a:ext uri="{FF2B5EF4-FFF2-40B4-BE49-F238E27FC236}">
                <a16:creationId xmlns:a16="http://schemas.microsoft.com/office/drawing/2014/main" id="{C6D06692-C480-451C-9DC4-F982A744CDBD}"/>
              </a:ext>
            </a:extLst>
          </p:cNvPr>
          <p:cNvSpPr txBox="1"/>
          <p:nvPr/>
        </p:nvSpPr>
        <p:spPr>
          <a:xfrm>
            <a:off x="35831" y="6555331"/>
            <a:ext cx="1631950" cy="247650"/>
          </a:xfrm>
          <a:prstGeom prst="rect">
            <a:avLst/>
          </a:prstGeom>
          <a:noFill/>
        </p:spPr>
        <p:txBody>
          <a:bodyPr wrap="none">
            <a:spAutoFit/>
          </a:bodyPr>
          <a:lstStyle/>
          <a:p>
            <a:pPr algn="ctr" eaLnBrk="1" fontAlgn="auto" hangingPunct="1">
              <a:spcBef>
                <a:spcPts val="0"/>
              </a:spcBef>
              <a:spcAft>
                <a:spcPts val="0"/>
              </a:spcAft>
              <a:defRPr/>
            </a:pPr>
            <a:r>
              <a:rPr lang="es-CO" sz="1000" i="1" dirty="0">
                <a:solidFill>
                  <a:schemeClr val="accent1">
                    <a:lumMod val="50000"/>
                  </a:schemeClr>
                </a:solidFill>
                <a:latin typeface="+mn-lt"/>
              </a:rPr>
              <a:t>*Cifras en millones de pesos</a:t>
            </a:r>
          </a:p>
        </p:txBody>
      </p:sp>
      <p:grpSp>
        <p:nvGrpSpPr>
          <p:cNvPr id="9" name="Grupo 8">
            <a:extLst>
              <a:ext uri="{FF2B5EF4-FFF2-40B4-BE49-F238E27FC236}">
                <a16:creationId xmlns:a16="http://schemas.microsoft.com/office/drawing/2014/main" id="{C5EF90F8-04D4-4A81-83DC-190C77C20643}"/>
              </a:ext>
            </a:extLst>
          </p:cNvPr>
          <p:cNvGrpSpPr/>
          <p:nvPr/>
        </p:nvGrpSpPr>
        <p:grpSpPr>
          <a:xfrm>
            <a:off x="10909760" y="-59979"/>
            <a:ext cx="1077459" cy="989053"/>
            <a:chOff x="10562619" y="1423954"/>
            <a:chExt cx="1280250" cy="1299632"/>
          </a:xfrm>
        </p:grpSpPr>
        <p:pic>
          <p:nvPicPr>
            <p:cNvPr id="11" name="Picture 2">
              <a:extLst>
                <a:ext uri="{FF2B5EF4-FFF2-40B4-BE49-F238E27FC236}">
                  <a16:creationId xmlns:a16="http://schemas.microsoft.com/office/drawing/2014/main" id="{7095135A-77EC-4E37-B39E-ADF579085A4A}"/>
                </a:ext>
              </a:extLst>
            </p:cNvPr>
            <p:cNvPicPr>
              <a:picLocks noChangeAspect="1" noChangeArrowheads="1"/>
            </p:cNvPicPr>
            <p:nvPr/>
          </p:nvPicPr>
          <p:blipFill rotWithShape="1">
            <a:blip r:embed="rId4" cstate="email">
              <a:extLst>
                <a:ext uri="{28A0092B-C50C-407E-A947-70E740481C1C}">
                  <a14:useLocalDpi xmlns:a14="http://schemas.microsoft.com/office/drawing/2010/main"/>
                </a:ext>
              </a:extLst>
            </a:blip>
            <a:srcRect/>
            <a:stretch/>
          </p:blipFill>
          <p:spPr bwMode="auto">
            <a:xfrm>
              <a:off x="10627933" y="203488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 name="Picture 2">
              <a:extLst>
                <a:ext uri="{FF2B5EF4-FFF2-40B4-BE49-F238E27FC236}">
                  <a16:creationId xmlns:a16="http://schemas.microsoft.com/office/drawing/2014/main" id="{13484AE7-F26C-4789-9D13-9676D687E3AA}"/>
                </a:ext>
              </a:extLst>
            </p:cNvPr>
            <p:cNvPicPr>
              <a:picLocks noChangeAspect="1" noChangeArrowheads="1"/>
            </p:cNvPicPr>
            <p:nvPr/>
          </p:nvPicPr>
          <p:blipFill rotWithShape="1">
            <a:blip r:embed="rId5" cstate="email">
              <a:extLst>
                <a:ext uri="{28A0092B-C50C-407E-A947-70E740481C1C}">
                  <a14:useLocalDpi xmlns:a14="http://schemas.microsoft.com/office/drawing/2010/main"/>
                </a:ext>
              </a:extLst>
            </a:blip>
            <a:srcRect/>
            <a:stretch/>
          </p:blipFill>
          <p:spPr bwMode="auto">
            <a:xfrm>
              <a:off x="10562619" y="142395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2" name="CuadroTexto 1">
            <a:extLst>
              <a:ext uri="{FF2B5EF4-FFF2-40B4-BE49-F238E27FC236}">
                <a16:creationId xmlns:a16="http://schemas.microsoft.com/office/drawing/2014/main" id="{BD95390E-B4FA-9B06-72AC-5436E75B9B1D}"/>
              </a:ext>
            </a:extLst>
          </p:cNvPr>
          <p:cNvSpPr txBox="1"/>
          <p:nvPr/>
        </p:nvSpPr>
        <p:spPr>
          <a:xfrm>
            <a:off x="253852" y="2026066"/>
            <a:ext cx="2317898" cy="332398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VIGENTE: No ha finalizado la ejecución financiera del Contrato.</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ES"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FINALIZADO-EN LIQUIDACIÓN: Finalizó la ejecución financiera del Contrato y la Interventoría está en elaboración de los informes finales y proyección del acta.</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EN LIQUIDACIÓN: La proyección del acta y el informe final del Contrato está radicado ante la UAESP.</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Está pendiente para las Adiciones de Puntos Críticos identificar cual es la fuente de pago de los recursos, si son del distrito o recursos de las obligaciones de hacer.</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ES"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 Hace referencia las Adiciones que no se encuentran bajo la supervisión de la Interventoría. </a:t>
            </a:r>
          </a:p>
        </p:txBody>
      </p:sp>
      <p:graphicFrame>
        <p:nvGraphicFramePr>
          <p:cNvPr id="3" name="Tabla 2">
            <a:extLst>
              <a:ext uri="{FF2B5EF4-FFF2-40B4-BE49-F238E27FC236}">
                <a16:creationId xmlns:a16="http://schemas.microsoft.com/office/drawing/2014/main" id="{4E3F45CA-D767-889D-61D1-FF0C0DA3FD23}"/>
              </a:ext>
            </a:extLst>
          </p:cNvPr>
          <p:cNvGraphicFramePr>
            <a:graphicFrameLocks noGrp="1"/>
          </p:cNvGraphicFramePr>
          <p:nvPr/>
        </p:nvGraphicFramePr>
        <p:xfrm>
          <a:off x="2531999" y="1513633"/>
          <a:ext cx="9038329" cy="4814733"/>
        </p:xfrm>
        <a:graphic>
          <a:graphicData uri="http://schemas.openxmlformats.org/drawingml/2006/table">
            <a:tbl>
              <a:tblPr/>
              <a:tblGrid>
                <a:gridCol w="1396780">
                  <a:extLst>
                    <a:ext uri="{9D8B030D-6E8A-4147-A177-3AD203B41FA5}">
                      <a16:colId xmlns:a16="http://schemas.microsoft.com/office/drawing/2014/main" val="3978164830"/>
                    </a:ext>
                  </a:extLst>
                </a:gridCol>
                <a:gridCol w="1280381">
                  <a:extLst>
                    <a:ext uri="{9D8B030D-6E8A-4147-A177-3AD203B41FA5}">
                      <a16:colId xmlns:a16="http://schemas.microsoft.com/office/drawing/2014/main" val="3098140861"/>
                    </a:ext>
                  </a:extLst>
                </a:gridCol>
                <a:gridCol w="1129064">
                  <a:extLst>
                    <a:ext uri="{9D8B030D-6E8A-4147-A177-3AD203B41FA5}">
                      <a16:colId xmlns:a16="http://schemas.microsoft.com/office/drawing/2014/main" val="2320996423"/>
                    </a:ext>
                  </a:extLst>
                </a:gridCol>
                <a:gridCol w="907908">
                  <a:extLst>
                    <a:ext uri="{9D8B030D-6E8A-4147-A177-3AD203B41FA5}">
                      <a16:colId xmlns:a16="http://schemas.microsoft.com/office/drawing/2014/main" val="666586900"/>
                    </a:ext>
                  </a:extLst>
                </a:gridCol>
                <a:gridCol w="1178532">
                  <a:extLst>
                    <a:ext uri="{9D8B030D-6E8A-4147-A177-3AD203B41FA5}">
                      <a16:colId xmlns:a16="http://schemas.microsoft.com/office/drawing/2014/main" val="1534988770"/>
                    </a:ext>
                  </a:extLst>
                </a:gridCol>
                <a:gridCol w="619822">
                  <a:extLst>
                    <a:ext uri="{9D8B030D-6E8A-4147-A177-3AD203B41FA5}">
                      <a16:colId xmlns:a16="http://schemas.microsoft.com/office/drawing/2014/main" val="270824828"/>
                    </a:ext>
                  </a:extLst>
                </a:gridCol>
                <a:gridCol w="1001025">
                  <a:extLst>
                    <a:ext uri="{9D8B030D-6E8A-4147-A177-3AD203B41FA5}">
                      <a16:colId xmlns:a16="http://schemas.microsoft.com/office/drawing/2014/main" val="1813724415"/>
                    </a:ext>
                  </a:extLst>
                </a:gridCol>
                <a:gridCol w="686750">
                  <a:extLst>
                    <a:ext uri="{9D8B030D-6E8A-4147-A177-3AD203B41FA5}">
                      <a16:colId xmlns:a16="http://schemas.microsoft.com/office/drawing/2014/main" val="3367013234"/>
                    </a:ext>
                  </a:extLst>
                </a:gridCol>
                <a:gridCol w="838067">
                  <a:extLst>
                    <a:ext uri="{9D8B030D-6E8A-4147-A177-3AD203B41FA5}">
                      <a16:colId xmlns:a16="http://schemas.microsoft.com/office/drawing/2014/main" val="1008923638"/>
                    </a:ext>
                  </a:extLst>
                </a:gridCol>
              </a:tblGrid>
              <a:tr h="145901">
                <a:tc gridSpan="9">
                  <a:txBody>
                    <a:bodyPr/>
                    <a:lstStyle/>
                    <a:p>
                      <a:pPr algn="ctr" fontAlgn="ctr"/>
                      <a:r>
                        <a:rPr lang="es-MX" sz="900" b="1" i="0" u="none" strike="noStrike" dirty="0">
                          <a:solidFill>
                            <a:schemeClr val="accent1">
                              <a:lumMod val="50000"/>
                            </a:schemeClr>
                          </a:solidFill>
                          <a:effectLst/>
                          <a:latin typeface="Calibri" panose="020F0502020204030204" pitchFamily="34" charset="0"/>
                        </a:rPr>
                        <a:t>CONTRATOS DE ADICIÓN - ASE 3 ($ millones)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3311179094"/>
                  </a:ext>
                </a:extLst>
              </a:tr>
              <a:tr h="437703">
                <a:tc>
                  <a:txBody>
                    <a:bodyPr/>
                    <a:lstStyle/>
                    <a:p>
                      <a:pPr algn="ctr" rtl="0" fontAlgn="ctr"/>
                      <a:r>
                        <a:rPr lang="es-CO" sz="900" b="1" i="0" u="none" strike="noStrike" dirty="0">
                          <a:solidFill>
                            <a:schemeClr val="accent1">
                              <a:lumMod val="50000"/>
                            </a:schemeClr>
                          </a:solidFill>
                          <a:effectLst/>
                          <a:latin typeface="Calibri" panose="020F0502020204030204" pitchFamily="34" charset="0"/>
                        </a:rPr>
                        <a:t>ADICIONES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chemeClr val="accent1">
                              <a:lumMod val="50000"/>
                            </a:schemeClr>
                          </a:solidFill>
                          <a:effectLst/>
                          <a:latin typeface="Calibri" panose="020F0502020204030204" pitchFamily="34" charset="0"/>
                        </a:rPr>
                        <a:t>RECURSOS DISTRITO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chemeClr val="accent1">
                              <a:lumMod val="50000"/>
                            </a:schemeClr>
                          </a:solidFill>
                          <a:effectLst/>
                          <a:latin typeface="Calibri" panose="020F0502020204030204" pitchFamily="34" charset="0"/>
                        </a:rPr>
                        <a:t>APORTES VOLUNTARIOS - OH</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chemeClr val="accent1">
                              <a:lumMod val="50000"/>
                            </a:schemeClr>
                          </a:solidFill>
                          <a:effectLst/>
                          <a:latin typeface="Calibri" panose="020F0502020204030204" pitchFamily="34" charset="0"/>
                        </a:rPr>
                        <a:t>TOTAL</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MX" sz="900" b="1" i="0" u="none" strike="noStrike">
                          <a:solidFill>
                            <a:schemeClr val="accent1">
                              <a:lumMod val="50000"/>
                            </a:schemeClr>
                          </a:solidFill>
                          <a:effectLst/>
                          <a:latin typeface="Calibri" panose="020F0502020204030204" pitchFamily="34" charset="0"/>
                        </a:rPr>
                        <a:t>VR APROBADO POR LA INTERVENTORIA PARA PAGO POR LA UAESP</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chemeClr val="accent1">
                              <a:lumMod val="50000"/>
                            </a:schemeClr>
                          </a:solidFill>
                          <a:effectLst/>
                          <a:latin typeface="Calibri" panose="020F0502020204030204" pitchFamily="34" charset="0"/>
                        </a:rPr>
                        <a:t>SALDO DE ADICIÓN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chemeClr val="accent1">
                              <a:lumMod val="50000"/>
                            </a:schemeClr>
                          </a:solidFill>
                          <a:effectLst/>
                          <a:latin typeface="Calibri" panose="020F0502020204030204" pitchFamily="34" charset="0"/>
                        </a:rPr>
                        <a:t>ESTADO DEL CONTRATO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chemeClr val="accent1">
                              <a:lumMod val="50000"/>
                            </a:schemeClr>
                          </a:solidFill>
                          <a:effectLst/>
                          <a:latin typeface="Calibri" panose="020F0502020204030204" pitchFamily="34" charset="0"/>
                        </a:rPr>
                        <a:t>APORTE VOLUNTARIO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chemeClr val="accent1">
                              <a:lumMod val="50000"/>
                            </a:schemeClr>
                          </a:solidFill>
                          <a:effectLst/>
                          <a:latin typeface="Calibri" panose="020F0502020204030204" pitchFamily="34" charset="0"/>
                        </a:rPr>
                        <a:t>APORTES CONTRATADOS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extLst>
                  <a:ext uri="{0D108BD9-81ED-4DB2-BD59-A6C34878D82A}">
                    <a16:rowId xmlns:a16="http://schemas.microsoft.com/office/drawing/2014/main" val="4215045361"/>
                  </a:ext>
                </a:extLst>
              </a:tr>
              <a:tr h="145901">
                <a:tc>
                  <a:txBody>
                    <a:bodyPr/>
                    <a:lstStyle/>
                    <a:p>
                      <a:pPr algn="ctr" rtl="0" fontAlgn="ctr"/>
                      <a:r>
                        <a:rPr lang="es-CO" sz="900" b="1" i="0" u="none" strike="noStrike" dirty="0">
                          <a:solidFill>
                            <a:schemeClr val="accent1">
                              <a:lumMod val="50000"/>
                            </a:schemeClr>
                          </a:solidFill>
                          <a:effectLst/>
                          <a:latin typeface="Calibri" panose="020F0502020204030204" pitchFamily="34" charset="0"/>
                        </a:rPr>
                        <a:t>ASE 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chemeClr val="accent1">
                              <a:lumMod val="50000"/>
                            </a:schemeClr>
                          </a:solidFill>
                          <a:effectLst/>
                          <a:latin typeface="Calibri" panose="020F0502020204030204" pitchFamily="34" charset="0"/>
                        </a:rPr>
                        <a:t>$ 29.014,60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chemeClr val="accent1">
                              <a:lumMod val="50000"/>
                            </a:schemeClr>
                          </a:solidFill>
                          <a:effectLst/>
                          <a:latin typeface="Calibri" panose="020F0502020204030204" pitchFamily="34" charset="0"/>
                        </a:rPr>
                        <a:t>$ 23.870,75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chemeClr val="accent1">
                              <a:lumMod val="50000"/>
                            </a:schemeClr>
                          </a:solidFill>
                          <a:effectLst/>
                          <a:latin typeface="Calibri" panose="020F0502020204030204" pitchFamily="34" charset="0"/>
                        </a:rPr>
                        <a:t>$ 52.885,35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chemeClr val="accent1">
                              <a:lumMod val="50000"/>
                            </a:schemeClr>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chemeClr val="accent1">
                              <a:lumMod val="50000"/>
                            </a:schemeClr>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chemeClr val="accent1">
                              <a:lumMod val="50000"/>
                            </a:schemeClr>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chemeClr val="accent1">
                              <a:lumMod val="50000"/>
                            </a:schemeClr>
                          </a:solidFill>
                          <a:effectLst/>
                          <a:latin typeface="Calibri" panose="020F0502020204030204" pitchFamily="34" charset="0"/>
                        </a:rPr>
                        <a:t>$ 34.000,00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chemeClr val="accent1">
                              <a:lumMod val="50000"/>
                            </a:schemeClr>
                          </a:solidFill>
                          <a:effectLst/>
                          <a:latin typeface="Calibri" panose="020F0502020204030204" pitchFamily="34" charset="0"/>
                        </a:rPr>
                        <a:t>$ 23.870,75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extLst>
                  <a:ext uri="{0D108BD9-81ED-4DB2-BD59-A6C34878D82A}">
                    <a16:rowId xmlns:a16="http://schemas.microsoft.com/office/drawing/2014/main" val="1852718148"/>
                  </a:ext>
                </a:extLst>
              </a:tr>
              <a:tr h="145901">
                <a:tc>
                  <a:txBody>
                    <a:bodyPr/>
                    <a:lstStyle/>
                    <a:p>
                      <a:pPr algn="l" rtl="0" fontAlgn="ctr"/>
                      <a:r>
                        <a:rPr lang="es-CO" sz="900" b="1" i="0" u="none" strike="noStrike">
                          <a:solidFill>
                            <a:schemeClr val="accent1">
                              <a:lumMod val="50000"/>
                            </a:schemeClr>
                          </a:solidFill>
                          <a:effectLst/>
                          <a:latin typeface="Calibri" panose="020F0502020204030204" pitchFamily="34" charset="0"/>
                        </a:rPr>
                        <a:t>1. CRÍTICOS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dirty="0">
                          <a:solidFill>
                            <a:schemeClr val="accent1">
                              <a:lumMod val="50000"/>
                            </a:schemeClr>
                          </a:solidFill>
                          <a:effectLst/>
                          <a:latin typeface="Calibri" panose="020F0502020204030204" pitchFamily="34" charset="0"/>
                        </a:rPr>
                        <a:t>$ 29.014,60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chemeClr val="accent1">
                              <a:lumMod val="50000"/>
                            </a:schemeClr>
                          </a:solidFill>
                          <a:effectLst/>
                          <a:latin typeface="Calibri" panose="020F0502020204030204" pitchFamily="34" charset="0"/>
                        </a:rPr>
                        <a:t>$ 2.760,87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chemeClr val="accent1">
                              <a:lumMod val="50000"/>
                            </a:schemeClr>
                          </a:solidFill>
                          <a:effectLst/>
                          <a:latin typeface="Calibri" panose="020F0502020204030204" pitchFamily="34" charset="0"/>
                        </a:rPr>
                        <a:t>$ 31.775,47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chemeClr val="accent1">
                              <a:lumMod val="50000"/>
                            </a:schemeClr>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chemeClr val="accent1">
                              <a:lumMod val="50000"/>
                            </a:schemeClr>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900" b="1" i="0" u="none" strike="noStrike">
                          <a:solidFill>
                            <a:schemeClr val="accent1">
                              <a:lumMod val="50000"/>
                            </a:schemeClr>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chemeClr val="accent1">
                              <a:lumMod val="50000"/>
                            </a:schemeClr>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chemeClr val="accent1">
                              <a:lumMod val="50000"/>
                            </a:schemeClr>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3704976200"/>
                  </a:ext>
                </a:extLst>
              </a:tr>
              <a:tr h="145901">
                <a:tc>
                  <a:txBody>
                    <a:bodyPr/>
                    <a:lstStyle/>
                    <a:p>
                      <a:pPr algn="l" rtl="0" fontAlgn="ctr"/>
                      <a:r>
                        <a:rPr lang="es-CO" sz="900" b="0" i="0" u="none" strike="noStrike">
                          <a:solidFill>
                            <a:schemeClr val="accent1">
                              <a:lumMod val="50000"/>
                            </a:schemeClr>
                          </a:solidFill>
                          <a:effectLst/>
                          <a:latin typeface="Calibri" panose="020F0502020204030204" pitchFamily="34" charset="0"/>
                        </a:rPr>
                        <a:t>ADICIÓN N°01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chemeClr val="accent1">
                              <a:lumMod val="50000"/>
                            </a:schemeClr>
                          </a:solidFill>
                          <a:effectLst/>
                          <a:latin typeface="Calibri" panose="020F0502020204030204" pitchFamily="34" charset="0"/>
                        </a:rPr>
                        <a:t>$ 2.806,02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chemeClr val="accent1">
                              <a:lumMod val="50000"/>
                            </a:schemeClr>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chemeClr val="accent1">
                              <a:lumMod val="50000"/>
                            </a:schemeClr>
                          </a:solidFill>
                          <a:effectLst/>
                          <a:latin typeface="Calibri" panose="020F0502020204030204" pitchFamily="34" charset="0"/>
                        </a:rPr>
                        <a:t>$ 2.806,02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chemeClr val="accent1">
                              <a:lumMod val="50000"/>
                            </a:schemeClr>
                          </a:solidFill>
                          <a:effectLst/>
                          <a:latin typeface="Calibri" panose="020F0502020204030204" pitchFamily="34" charset="0"/>
                        </a:rPr>
                        <a:t>$ 2.805,86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chemeClr val="accent1">
                              <a:lumMod val="50000"/>
                            </a:schemeClr>
                          </a:solidFill>
                          <a:effectLst/>
                          <a:latin typeface="Calibri" panose="020F0502020204030204" pitchFamily="34" charset="0"/>
                        </a:rPr>
                        <a:t>$ 0,16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chemeClr val="accent1">
                              <a:lumMod val="50000"/>
                            </a:schemeClr>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chemeClr val="accent1">
                              <a:lumMod val="50000"/>
                            </a:schemeClr>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52578496"/>
                  </a:ext>
                </a:extLst>
              </a:tr>
              <a:tr h="145901">
                <a:tc>
                  <a:txBody>
                    <a:bodyPr/>
                    <a:lstStyle/>
                    <a:p>
                      <a:pPr algn="l" rtl="0" fontAlgn="ctr"/>
                      <a:r>
                        <a:rPr lang="es-CO" sz="900" b="0" i="0" u="none" strike="noStrike" dirty="0">
                          <a:solidFill>
                            <a:schemeClr val="accent1">
                              <a:lumMod val="50000"/>
                            </a:schemeClr>
                          </a:solidFill>
                          <a:effectLst/>
                          <a:latin typeface="Calibri" panose="020F0502020204030204" pitchFamily="34" charset="0"/>
                        </a:rPr>
                        <a:t>ADICIÓN N°05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chemeClr val="accent1">
                              <a:lumMod val="50000"/>
                            </a:schemeClr>
                          </a:solidFill>
                          <a:effectLst/>
                          <a:latin typeface="Calibri" panose="020F0502020204030204" pitchFamily="34" charset="0"/>
                        </a:rPr>
                        <a:t>$ 1.410,00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chemeClr val="accent1">
                              <a:lumMod val="50000"/>
                            </a:schemeClr>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chemeClr val="accent1">
                              <a:lumMod val="50000"/>
                            </a:schemeClr>
                          </a:solidFill>
                          <a:effectLst/>
                          <a:latin typeface="Calibri" panose="020F0502020204030204" pitchFamily="34" charset="0"/>
                        </a:rPr>
                        <a:t>$ 1.410,00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chemeClr val="accent1">
                              <a:lumMod val="50000"/>
                            </a:schemeClr>
                          </a:solidFill>
                          <a:effectLst/>
                          <a:latin typeface="Calibri" panose="020F0502020204030204" pitchFamily="34" charset="0"/>
                        </a:rPr>
                        <a:t>$ 1.366,53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chemeClr val="accent1">
                              <a:lumMod val="50000"/>
                            </a:schemeClr>
                          </a:solidFill>
                          <a:effectLst/>
                          <a:latin typeface="Calibri" panose="020F0502020204030204" pitchFamily="34" charset="0"/>
                        </a:rPr>
                        <a:t>$ 43,47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chemeClr val="accent1">
                              <a:lumMod val="50000"/>
                            </a:schemeClr>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chemeClr val="accent1">
                              <a:lumMod val="50000"/>
                            </a:schemeClr>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431519671"/>
                  </a:ext>
                </a:extLst>
              </a:tr>
              <a:tr h="145901">
                <a:tc>
                  <a:txBody>
                    <a:bodyPr/>
                    <a:lstStyle/>
                    <a:p>
                      <a:pPr algn="l" rtl="0" fontAlgn="ctr"/>
                      <a:r>
                        <a:rPr lang="es-CO" sz="900" b="0" i="0" u="none" strike="noStrike" dirty="0">
                          <a:solidFill>
                            <a:schemeClr val="accent1">
                              <a:lumMod val="50000"/>
                            </a:schemeClr>
                          </a:solidFill>
                          <a:effectLst/>
                          <a:latin typeface="Calibri" panose="020F0502020204030204" pitchFamily="34" charset="0"/>
                        </a:rPr>
                        <a:t>ADICIÓN N°07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chemeClr val="accent1">
                              <a:lumMod val="50000"/>
                            </a:schemeClr>
                          </a:solidFill>
                          <a:effectLst/>
                          <a:latin typeface="Calibri" panose="020F0502020204030204" pitchFamily="34" charset="0"/>
                        </a:rPr>
                        <a:t>$ 596,21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chemeClr val="accent1">
                              <a:lumMod val="50000"/>
                            </a:schemeClr>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chemeClr val="accent1">
                              <a:lumMod val="50000"/>
                            </a:schemeClr>
                          </a:solidFill>
                          <a:effectLst/>
                          <a:latin typeface="Calibri" panose="020F0502020204030204" pitchFamily="34" charset="0"/>
                        </a:rPr>
                        <a:t>$ 596,21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chemeClr val="accent1">
                              <a:lumMod val="50000"/>
                            </a:schemeClr>
                          </a:solidFill>
                          <a:effectLst/>
                          <a:latin typeface="Calibri" panose="020F0502020204030204" pitchFamily="34" charset="0"/>
                        </a:rPr>
                        <a:t>$ 550,50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chemeClr val="accent1">
                              <a:lumMod val="50000"/>
                            </a:schemeClr>
                          </a:solidFill>
                          <a:effectLst/>
                          <a:latin typeface="Calibri" panose="020F0502020204030204" pitchFamily="34" charset="0"/>
                        </a:rPr>
                        <a:t>$ 45,71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chemeClr val="accent1">
                              <a:lumMod val="50000"/>
                            </a:schemeClr>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chemeClr val="accent1">
                              <a:lumMod val="50000"/>
                            </a:schemeClr>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578678893"/>
                  </a:ext>
                </a:extLst>
              </a:tr>
              <a:tr h="145901">
                <a:tc>
                  <a:txBody>
                    <a:bodyPr/>
                    <a:lstStyle/>
                    <a:p>
                      <a:pPr algn="l" rtl="0" fontAlgn="ctr"/>
                      <a:r>
                        <a:rPr lang="es-CO" sz="900" b="0" i="0" u="none" strike="noStrike">
                          <a:solidFill>
                            <a:schemeClr val="accent1">
                              <a:lumMod val="50000"/>
                            </a:schemeClr>
                          </a:solidFill>
                          <a:effectLst/>
                          <a:latin typeface="Calibri" panose="020F0502020204030204" pitchFamily="34" charset="0"/>
                        </a:rPr>
                        <a:t>ADICIÓN N°09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chemeClr val="accent1">
                              <a:lumMod val="50000"/>
                            </a:schemeClr>
                          </a:solidFill>
                          <a:effectLst/>
                          <a:latin typeface="Calibri" panose="020F0502020204030204" pitchFamily="34" charset="0"/>
                        </a:rPr>
                        <a:t>$ 402,27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chemeClr val="accent1">
                              <a:lumMod val="50000"/>
                            </a:schemeClr>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chemeClr val="accent1">
                              <a:lumMod val="50000"/>
                            </a:schemeClr>
                          </a:solidFill>
                          <a:effectLst/>
                          <a:latin typeface="Calibri" panose="020F0502020204030204" pitchFamily="34" charset="0"/>
                        </a:rPr>
                        <a:t>$ 402,27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chemeClr val="accent1">
                              <a:lumMod val="50000"/>
                            </a:schemeClr>
                          </a:solidFill>
                          <a:effectLst/>
                          <a:latin typeface="Calibri" panose="020F0502020204030204" pitchFamily="34" charset="0"/>
                        </a:rPr>
                        <a:t>$ 402,27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chemeClr val="accent1">
                              <a:lumMod val="50000"/>
                            </a:schemeClr>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chemeClr val="accent1">
                              <a:lumMod val="50000"/>
                            </a:schemeClr>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chemeClr val="accent1">
                              <a:lumMod val="50000"/>
                            </a:schemeClr>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316397622"/>
                  </a:ext>
                </a:extLst>
              </a:tr>
              <a:tr h="145901">
                <a:tc>
                  <a:txBody>
                    <a:bodyPr/>
                    <a:lstStyle/>
                    <a:p>
                      <a:pPr algn="l" rtl="0" fontAlgn="ctr"/>
                      <a:r>
                        <a:rPr lang="es-CO" sz="900" b="0" i="0" u="none" strike="noStrike">
                          <a:solidFill>
                            <a:schemeClr val="accent1">
                              <a:lumMod val="50000"/>
                            </a:schemeClr>
                          </a:solidFill>
                          <a:effectLst/>
                          <a:latin typeface="Calibri" panose="020F0502020204030204" pitchFamily="34" charset="0"/>
                        </a:rPr>
                        <a:t>ADICIÓN N°10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chemeClr val="accent1">
                              <a:lumMod val="50000"/>
                            </a:schemeClr>
                          </a:solidFill>
                          <a:effectLst/>
                          <a:latin typeface="Calibri" panose="020F0502020204030204" pitchFamily="34" charset="0"/>
                        </a:rPr>
                        <a:t>$ 4.748,33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chemeClr val="accent1">
                              <a:lumMod val="50000"/>
                            </a:schemeClr>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chemeClr val="accent1">
                              <a:lumMod val="50000"/>
                            </a:schemeClr>
                          </a:solidFill>
                          <a:effectLst/>
                          <a:latin typeface="Calibri" panose="020F0502020204030204" pitchFamily="34" charset="0"/>
                        </a:rPr>
                        <a:t>$ 4.748,33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chemeClr val="accent1">
                              <a:lumMod val="50000"/>
                            </a:schemeClr>
                          </a:solidFill>
                          <a:effectLst/>
                          <a:latin typeface="Calibri" panose="020F0502020204030204" pitchFamily="34" charset="0"/>
                        </a:rPr>
                        <a:t>$ 4.578,18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chemeClr val="accent1">
                              <a:lumMod val="50000"/>
                            </a:schemeClr>
                          </a:solidFill>
                          <a:effectLst/>
                          <a:latin typeface="Calibri" panose="020F0502020204030204" pitchFamily="34" charset="0"/>
                        </a:rPr>
                        <a:t>$ 170,15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chemeClr val="accent1">
                              <a:lumMod val="50000"/>
                            </a:schemeClr>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chemeClr val="accent1">
                              <a:lumMod val="50000"/>
                            </a:schemeClr>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440201907"/>
                  </a:ext>
                </a:extLst>
              </a:tr>
              <a:tr h="145901">
                <a:tc>
                  <a:txBody>
                    <a:bodyPr/>
                    <a:lstStyle/>
                    <a:p>
                      <a:pPr algn="l" rtl="0" fontAlgn="ctr"/>
                      <a:r>
                        <a:rPr lang="es-CO" sz="900" b="0" i="0" u="none" strike="noStrike">
                          <a:solidFill>
                            <a:schemeClr val="accent1">
                              <a:lumMod val="50000"/>
                            </a:schemeClr>
                          </a:solidFill>
                          <a:effectLst/>
                          <a:latin typeface="Calibri" panose="020F0502020204030204" pitchFamily="34" charset="0"/>
                        </a:rPr>
                        <a:t>ADICIÓN N°13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chemeClr val="accent1">
                              <a:lumMod val="50000"/>
                            </a:schemeClr>
                          </a:solidFill>
                          <a:effectLst/>
                          <a:latin typeface="Calibri" panose="020F0502020204030204" pitchFamily="34" charset="0"/>
                        </a:rPr>
                        <a:t>$ 2.226,04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chemeClr val="accent1">
                              <a:lumMod val="50000"/>
                            </a:schemeClr>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chemeClr val="accent1">
                              <a:lumMod val="50000"/>
                            </a:schemeClr>
                          </a:solidFill>
                          <a:effectLst/>
                          <a:latin typeface="Calibri" panose="020F0502020204030204" pitchFamily="34" charset="0"/>
                        </a:rPr>
                        <a:t>$ 2.226,04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chemeClr val="accent1">
                              <a:lumMod val="50000"/>
                            </a:schemeClr>
                          </a:solidFill>
                          <a:effectLst/>
                          <a:latin typeface="Calibri" panose="020F0502020204030204" pitchFamily="34" charset="0"/>
                        </a:rPr>
                        <a:t>$ 2.066,56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chemeClr val="accent1">
                              <a:lumMod val="50000"/>
                            </a:schemeClr>
                          </a:solidFill>
                          <a:effectLst/>
                          <a:latin typeface="Calibri" panose="020F0502020204030204" pitchFamily="34" charset="0"/>
                        </a:rPr>
                        <a:t>$ 159,48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chemeClr val="accent1">
                              <a:lumMod val="50000"/>
                            </a:schemeClr>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chemeClr val="accent1">
                              <a:lumMod val="50000"/>
                            </a:schemeClr>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863609334"/>
                  </a:ext>
                </a:extLst>
              </a:tr>
              <a:tr h="145901">
                <a:tc>
                  <a:txBody>
                    <a:bodyPr/>
                    <a:lstStyle/>
                    <a:p>
                      <a:pPr algn="l" rtl="0" fontAlgn="ctr"/>
                      <a:r>
                        <a:rPr lang="es-CO" sz="900" b="0" i="0" u="none" strike="noStrike">
                          <a:solidFill>
                            <a:schemeClr val="accent1">
                              <a:lumMod val="50000"/>
                            </a:schemeClr>
                          </a:solidFill>
                          <a:effectLst/>
                          <a:latin typeface="Calibri" panose="020F0502020204030204" pitchFamily="34" charset="0"/>
                        </a:rPr>
                        <a:t>ADICIÓN N°15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chemeClr val="accent1">
                              <a:lumMod val="50000"/>
                            </a:schemeClr>
                          </a:solidFill>
                          <a:effectLst/>
                          <a:latin typeface="Calibri" panose="020F0502020204030204" pitchFamily="34" charset="0"/>
                        </a:rPr>
                        <a:t>$ 2.021,38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chemeClr val="accent1">
                              <a:lumMod val="50000"/>
                            </a:schemeClr>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chemeClr val="accent1">
                              <a:lumMod val="50000"/>
                            </a:schemeClr>
                          </a:solidFill>
                          <a:effectLst/>
                          <a:latin typeface="Calibri" panose="020F0502020204030204" pitchFamily="34" charset="0"/>
                        </a:rPr>
                        <a:t>$ 2.021,38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chemeClr val="accent1">
                              <a:lumMod val="50000"/>
                            </a:schemeClr>
                          </a:solidFill>
                          <a:effectLst/>
                          <a:latin typeface="Calibri" panose="020F0502020204030204" pitchFamily="34" charset="0"/>
                        </a:rPr>
                        <a:t>$ 1.875,50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chemeClr val="accent1">
                              <a:lumMod val="50000"/>
                            </a:schemeClr>
                          </a:solidFill>
                          <a:effectLst/>
                          <a:latin typeface="Calibri" panose="020F0502020204030204" pitchFamily="34" charset="0"/>
                        </a:rPr>
                        <a:t>$ 145,88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chemeClr val="accent1">
                              <a:lumMod val="50000"/>
                            </a:schemeClr>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chemeClr val="accent1">
                              <a:lumMod val="50000"/>
                            </a:schemeClr>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620954027"/>
                  </a:ext>
                </a:extLst>
              </a:tr>
              <a:tr h="145901">
                <a:tc>
                  <a:txBody>
                    <a:bodyPr/>
                    <a:lstStyle/>
                    <a:p>
                      <a:pPr algn="l" rtl="0" fontAlgn="ctr"/>
                      <a:r>
                        <a:rPr lang="es-CO" sz="900" b="0" i="0" u="none" strike="noStrike">
                          <a:solidFill>
                            <a:schemeClr val="accent1">
                              <a:lumMod val="50000"/>
                            </a:schemeClr>
                          </a:solidFill>
                          <a:effectLst/>
                          <a:latin typeface="Calibri" panose="020F0502020204030204" pitchFamily="34" charset="0"/>
                        </a:rPr>
                        <a:t>ADICIÓN N°16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chemeClr val="accent1">
                              <a:lumMod val="50000"/>
                            </a:schemeClr>
                          </a:solidFill>
                          <a:effectLst/>
                          <a:latin typeface="Calibri" panose="020F0502020204030204" pitchFamily="34" charset="0"/>
                        </a:rPr>
                        <a:t>$ 1.838,15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chemeClr val="accent1">
                              <a:lumMod val="50000"/>
                            </a:schemeClr>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chemeClr val="accent1">
                              <a:lumMod val="50000"/>
                            </a:schemeClr>
                          </a:solidFill>
                          <a:effectLst/>
                          <a:latin typeface="Calibri" panose="020F0502020204030204" pitchFamily="34" charset="0"/>
                        </a:rPr>
                        <a:t>$ 1.838,15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chemeClr val="accent1">
                              <a:lumMod val="50000"/>
                            </a:schemeClr>
                          </a:solidFill>
                          <a:effectLst/>
                          <a:latin typeface="Calibri" panose="020F0502020204030204" pitchFamily="34" charset="0"/>
                        </a:rPr>
                        <a:t>$ 1.838,06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chemeClr val="accent1">
                              <a:lumMod val="50000"/>
                            </a:schemeClr>
                          </a:solidFill>
                          <a:effectLst/>
                          <a:latin typeface="Calibri" panose="020F0502020204030204" pitchFamily="34" charset="0"/>
                        </a:rPr>
                        <a:t>$ 0,09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chemeClr val="accent1">
                              <a:lumMod val="50000"/>
                            </a:schemeClr>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chemeClr val="accent1">
                              <a:lumMod val="50000"/>
                            </a:schemeClr>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710821726"/>
                  </a:ext>
                </a:extLst>
              </a:tr>
              <a:tr h="145901">
                <a:tc>
                  <a:txBody>
                    <a:bodyPr/>
                    <a:lstStyle/>
                    <a:p>
                      <a:pPr algn="l" rtl="0" fontAlgn="ctr"/>
                      <a:r>
                        <a:rPr lang="es-CO" sz="900" b="0" i="0" u="none" strike="noStrike">
                          <a:solidFill>
                            <a:schemeClr val="accent1">
                              <a:lumMod val="50000"/>
                            </a:schemeClr>
                          </a:solidFill>
                          <a:effectLst/>
                          <a:latin typeface="Calibri" panose="020F0502020204030204" pitchFamily="34" charset="0"/>
                        </a:rPr>
                        <a:t>ADICIÓN N°17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chemeClr val="accent1">
                              <a:lumMod val="50000"/>
                            </a:schemeClr>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chemeClr val="accent1">
                              <a:lumMod val="50000"/>
                            </a:schemeClr>
                          </a:solidFill>
                          <a:effectLst/>
                          <a:latin typeface="Calibri" panose="020F0502020204030204" pitchFamily="34" charset="0"/>
                        </a:rPr>
                        <a:t>$ 2.760,87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chemeClr val="accent1">
                              <a:lumMod val="50000"/>
                            </a:schemeClr>
                          </a:solidFill>
                          <a:effectLst/>
                          <a:latin typeface="Calibri" panose="020F0502020204030204" pitchFamily="34" charset="0"/>
                        </a:rPr>
                        <a:t>$ 2.760,87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chemeClr val="accent1">
                              <a:lumMod val="50000"/>
                            </a:schemeClr>
                          </a:solidFill>
                          <a:effectLst/>
                          <a:latin typeface="Calibri" panose="020F0502020204030204" pitchFamily="34" charset="0"/>
                        </a:rPr>
                        <a:t>$ 2.760,86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chemeClr val="accent1">
                              <a:lumMod val="50000"/>
                            </a:schemeClr>
                          </a:solidFill>
                          <a:effectLst/>
                          <a:latin typeface="Calibri" panose="020F0502020204030204" pitchFamily="34" charset="0"/>
                        </a:rPr>
                        <a:t>$ 0,01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chemeClr val="accent1">
                              <a:lumMod val="50000"/>
                            </a:schemeClr>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chemeClr val="accent1">
                              <a:lumMod val="50000"/>
                            </a:schemeClr>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832469316"/>
                  </a:ext>
                </a:extLst>
              </a:tr>
              <a:tr h="145901">
                <a:tc>
                  <a:txBody>
                    <a:bodyPr/>
                    <a:lstStyle/>
                    <a:p>
                      <a:pPr algn="l" rtl="0" fontAlgn="ctr"/>
                      <a:r>
                        <a:rPr lang="es-CO" sz="900" b="0" i="0" u="none" strike="noStrike">
                          <a:solidFill>
                            <a:schemeClr val="accent1">
                              <a:lumMod val="50000"/>
                            </a:schemeClr>
                          </a:solidFill>
                          <a:effectLst/>
                          <a:latin typeface="Calibri" panose="020F0502020204030204" pitchFamily="34" charset="0"/>
                        </a:rPr>
                        <a:t>ADICIÓN N°19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chemeClr val="accent1">
                              <a:lumMod val="50000"/>
                            </a:schemeClr>
                          </a:solidFill>
                          <a:effectLst/>
                          <a:latin typeface="Calibri" panose="020F0502020204030204" pitchFamily="34" charset="0"/>
                        </a:rPr>
                        <a:t>$ 1.882,88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chemeClr val="accent1">
                              <a:lumMod val="50000"/>
                            </a:schemeClr>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chemeClr val="accent1">
                              <a:lumMod val="50000"/>
                            </a:schemeClr>
                          </a:solidFill>
                          <a:effectLst/>
                          <a:latin typeface="Calibri" panose="020F0502020204030204" pitchFamily="34" charset="0"/>
                        </a:rPr>
                        <a:t>$ 1.882,88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chemeClr val="accent1">
                              <a:lumMod val="50000"/>
                            </a:schemeClr>
                          </a:solidFill>
                          <a:effectLst/>
                          <a:latin typeface="Calibri" panose="020F0502020204030204" pitchFamily="34" charset="0"/>
                        </a:rPr>
                        <a:t>$ 1.703,13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chemeClr val="accent1">
                              <a:lumMod val="50000"/>
                            </a:schemeClr>
                          </a:solidFill>
                          <a:effectLst/>
                          <a:latin typeface="Calibri" panose="020F0502020204030204" pitchFamily="34" charset="0"/>
                        </a:rPr>
                        <a:t>$ 179,75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chemeClr val="accent1">
                              <a:lumMod val="50000"/>
                            </a:schemeClr>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chemeClr val="accent1">
                              <a:lumMod val="50000"/>
                            </a:schemeClr>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119249507"/>
                  </a:ext>
                </a:extLst>
              </a:tr>
              <a:tr h="145901">
                <a:tc>
                  <a:txBody>
                    <a:bodyPr/>
                    <a:lstStyle/>
                    <a:p>
                      <a:pPr algn="l" rtl="0" fontAlgn="ctr"/>
                      <a:r>
                        <a:rPr lang="es-CO" sz="900" b="0" i="0" u="none" strike="noStrike">
                          <a:solidFill>
                            <a:schemeClr val="accent1">
                              <a:lumMod val="50000"/>
                            </a:schemeClr>
                          </a:solidFill>
                          <a:effectLst/>
                          <a:latin typeface="Calibri" panose="020F0502020204030204" pitchFamily="34" charset="0"/>
                        </a:rPr>
                        <a:t>ADICIÓN N°21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chemeClr val="accent1">
                              <a:lumMod val="50000"/>
                            </a:schemeClr>
                          </a:solidFill>
                          <a:effectLst/>
                          <a:latin typeface="Calibri" panose="020F0502020204030204" pitchFamily="34" charset="0"/>
                        </a:rPr>
                        <a:t>$ 1.477,44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chemeClr val="accent1">
                              <a:lumMod val="50000"/>
                            </a:schemeClr>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chemeClr val="accent1">
                              <a:lumMod val="50000"/>
                            </a:schemeClr>
                          </a:solidFill>
                          <a:effectLst/>
                          <a:latin typeface="Calibri" panose="020F0502020204030204" pitchFamily="34" charset="0"/>
                        </a:rPr>
                        <a:t>$ 1.477,44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chemeClr val="accent1">
                              <a:lumMod val="50000"/>
                            </a:schemeClr>
                          </a:solidFill>
                          <a:effectLst/>
                          <a:latin typeface="Calibri" panose="020F0502020204030204" pitchFamily="34" charset="0"/>
                        </a:rPr>
                        <a:t>$ 1.477,43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chemeClr val="accent1">
                              <a:lumMod val="50000"/>
                            </a:schemeClr>
                          </a:solidFill>
                          <a:effectLst/>
                          <a:latin typeface="Calibri" panose="020F0502020204030204" pitchFamily="34" charset="0"/>
                        </a:rPr>
                        <a:t>$ 0,01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Calibri" panose="020F0502020204030204" pitchFamily="34" charset="0"/>
                        </a:rPr>
                        <a:t> 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chemeClr val="accent1">
                              <a:lumMod val="50000"/>
                            </a:schemeClr>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chemeClr val="accent1">
                              <a:lumMod val="50000"/>
                            </a:schemeClr>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839419795"/>
                  </a:ext>
                </a:extLst>
              </a:tr>
              <a:tr h="145901">
                <a:tc>
                  <a:txBody>
                    <a:bodyPr/>
                    <a:lstStyle/>
                    <a:p>
                      <a:pPr algn="l" rtl="0" fontAlgn="ctr"/>
                      <a:r>
                        <a:rPr lang="es-CO" sz="900" b="0" i="0" u="none" strike="noStrike">
                          <a:solidFill>
                            <a:schemeClr val="accent1">
                              <a:lumMod val="50000"/>
                            </a:schemeClr>
                          </a:solidFill>
                          <a:effectLst/>
                          <a:latin typeface="Calibri" panose="020F0502020204030204" pitchFamily="34" charset="0"/>
                        </a:rPr>
                        <a:t>ADICIÓN N°22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chemeClr val="accent1">
                              <a:lumMod val="50000"/>
                            </a:schemeClr>
                          </a:solidFill>
                          <a:effectLst/>
                          <a:latin typeface="Calibri" panose="020F0502020204030204" pitchFamily="34" charset="0"/>
                        </a:rPr>
                        <a:t>$ 398,37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chemeClr val="accent1">
                              <a:lumMod val="50000"/>
                            </a:schemeClr>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chemeClr val="accent1">
                              <a:lumMod val="50000"/>
                            </a:schemeClr>
                          </a:solidFill>
                          <a:effectLst/>
                          <a:latin typeface="Calibri" panose="020F0502020204030204" pitchFamily="34" charset="0"/>
                        </a:rPr>
                        <a:t>$ 398,37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chemeClr val="accent1">
                              <a:lumMod val="50000"/>
                            </a:schemeClr>
                          </a:solidFill>
                          <a:effectLst/>
                          <a:latin typeface="Calibri" panose="020F0502020204030204" pitchFamily="34" charset="0"/>
                        </a:rPr>
                        <a:t>$ 398,36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chemeClr val="accent1">
                              <a:lumMod val="50000"/>
                            </a:schemeClr>
                          </a:solidFill>
                          <a:effectLst/>
                          <a:latin typeface="Calibri" panose="020F0502020204030204" pitchFamily="34" charset="0"/>
                        </a:rPr>
                        <a:t>$ 0,01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Calibri" panose="020F0502020204030204" pitchFamily="34" charset="0"/>
                        </a:rPr>
                        <a:t> 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chemeClr val="accent1">
                              <a:lumMod val="50000"/>
                            </a:schemeClr>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chemeClr val="accent1">
                              <a:lumMod val="50000"/>
                            </a:schemeClr>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377609"/>
                  </a:ext>
                </a:extLst>
              </a:tr>
              <a:tr h="145901">
                <a:tc>
                  <a:txBody>
                    <a:bodyPr/>
                    <a:lstStyle/>
                    <a:p>
                      <a:pPr algn="l" rtl="0" fontAlgn="ctr"/>
                      <a:r>
                        <a:rPr lang="es-CO" sz="900" b="0" i="0" u="none" strike="noStrike">
                          <a:solidFill>
                            <a:schemeClr val="accent1">
                              <a:lumMod val="50000"/>
                            </a:schemeClr>
                          </a:solidFill>
                          <a:effectLst/>
                          <a:latin typeface="Calibri" panose="020F0502020204030204" pitchFamily="34" charset="0"/>
                        </a:rPr>
                        <a:t>ADICIÓN N°24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chemeClr val="accent1">
                              <a:lumMod val="50000"/>
                            </a:schemeClr>
                          </a:solidFill>
                          <a:effectLst/>
                          <a:latin typeface="Calibri" panose="020F0502020204030204" pitchFamily="34" charset="0"/>
                        </a:rPr>
                        <a:t>$ 1.231,45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chemeClr val="accent1">
                              <a:lumMod val="50000"/>
                            </a:schemeClr>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chemeClr val="accent1">
                              <a:lumMod val="50000"/>
                            </a:schemeClr>
                          </a:solidFill>
                          <a:effectLst/>
                          <a:latin typeface="Calibri" panose="020F0502020204030204" pitchFamily="34" charset="0"/>
                        </a:rPr>
                        <a:t>$ 1.231,45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chemeClr val="accent1">
                              <a:lumMod val="50000"/>
                            </a:schemeClr>
                          </a:solidFill>
                          <a:effectLst/>
                          <a:latin typeface="Calibri" panose="020F0502020204030204" pitchFamily="34" charset="0"/>
                        </a:rPr>
                        <a:t>$ 1.231,45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chemeClr val="accent1">
                              <a:lumMod val="50000"/>
                            </a:schemeClr>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Calibri" panose="020F0502020204030204" pitchFamily="34" charset="0"/>
                        </a:rPr>
                        <a:t> 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chemeClr val="accent1">
                              <a:lumMod val="50000"/>
                            </a:schemeClr>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chemeClr val="accent1">
                              <a:lumMod val="50000"/>
                            </a:schemeClr>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477008794"/>
                  </a:ext>
                </a:extLst>
              </a:tr>
              <a:tr h="145901">
                <a:tc>
                  <a:txBody>
                    <a:bodyPr/>
                    <a:lstStyle/>
                    <a:p>
                      <a:pPr algn="l" rtl="0" fontAlgn="ctr"/>
                      <a:r>
                        <a:rPr lang="es-CO" sz="900" b="0" i="0" u="none" strike="noStrike">
                          <a:solidFill>
                            <a:schemeClr val="accent1">
                              <a:lumMod val="50000"/>
                            </a:schemeClr>
                          </a:solidFill>
                          <a:effectLst/>
                          <a:latin typeface="Calibri" panose="020F0502020204030204" pitchFamily="34" charset="0"/>
                        </a:rPr>
                        <a:t>ADICIÓN N°25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chemeClr val="accent1">
                              <a:lumMod val="50000"/>
                            </a:schemeClr>
                          </a:solidFill>
                          <a:effectLst/>
                          <a:latin typeface="Calibri" panose="020F0502020204030204" pitchFamily="34" charset="0"/>
                        </a:rPr>
                        <a:t>$ 1.510,80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chemeClr val="accent1">
                              <a:lumMod val="50000"/>
                            </a:schemeClr>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chemeClr val="accent1">
                              <a:lumMod val="50000"/>
                            </a:schemeClr>
                          </a:solidFill>
                          <a:effectLst/>
                          <a:latin typeface="Calibri" panose="020F0502020204030204" pitchFamily="34" charset="0"/>
                        </a:rPr>
                        <a:t>$ 1.510,80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chemeClr val="accent1">
                              <a:lumMod val="50000"/>
                            </a:schemeClr>
                          </a:solidFill>
                          <a:effectLst/>
                          <a:latin typeface="Calibri" panose="020F0502020204030204" pitchFamily="34" charset="0"/>
                        </a:rPr>
                        <a:t>$ 1.510,80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chemeClr val="accent1">
                              <a:lumMod val="50000"/>
                            </a:schemeClr>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Calibri" panose="020F0502020204030204" pitchFamily="34" charset="0"/>
                        </a:rPr>
                        <a:t> 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chemeClr val="accent1">
                              <a:lumMod val="50000"/>
                            </a:schemeClr>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chemeClr val="accent1">
                              <a:lumMod val="50000"/>
                            </a:schemeClr>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461947105"/>
                  </a:ext>
                </a:extLst>
              </a:tr>
              <a:tr h="145901">
                <a:tc>
                  <a:txBody>
                    <a:bodyPr/>
                    <a:lstStyle/>
                    <a:p>
                      <a:pPr algn="l" rtl="0" fontAlgn="ctr"/>
                      <a:r>
                        <a:rPr lang="es-CO" sz="900" b="0" i="0" u="none" strike="noStrike">
                          <a:solidFill>
                            <a:schemeClr val="accent1">
                              <a:lumMod val="50000"/>
                            </a:schemeClr>
                          </a:solidFill>
                          <a:effectLst/>
                          <a:latin typeface="Calibri" panose="020F0502020204030204" pitchFamily="34" charset="0"/>
                        </a:rPr>
                        <a:t>ADICIÓN N°27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chemeClr val="accent1">
                              <a:lumMod val="50000"/>
                            </a:schemeClr>
                          </a:solidFill>
                          <a:effectLst/>
                          <a:latin typeface="Calibri" panose="020F0502020204030204" pitchFamily="34" charset="0"/>
                        </a:rPr>
                        <a:t>$ 2.304,58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chemeClr val="accent1">
                              <a:lumMod val="50000"/>
                            </a:schemeClr>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chemeClr val="accent1">
                              <a:lumMod val="50000"/>
                            </a:schemeClr>
                          </a:solidFill>
                          <a:effectLst/>
                          <a:latin typeface="Calibri" panose="020F0502020204030204" pitchFamily="34" charset="0"/>
                        </a:rPr>
                        <a:t>$ 2.304,58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chemeClr val="accent1">
                              <a:lumMod val="50000"/>
                            </a:schemeClr>
                          </a:solidFill>
                          <a:effectLst/>
                          <a:latin typeface="Calibri" panose="020F0502020204030204" pitchFamily="34" charset="0"/>
                        </a:rPr>
                        <a:t>$ 2.304,58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chemeClr val="accent1">
                              <a:lumMod val="50000"/>
                            </a:schemeClr>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Calibri" panose="020F0502020204030204" pitchFamily="34" charset="0"/>
                        </a:rPr>
                        <a:t> 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chemeClr val="accent1">
                              <a:lumMod val="50000"/>
                            </a:schemeClr>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chemeClr val="accent1">
                              <a:lumMod val="50000"/>
                            </a:schemeClr>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489796262"/>
                  </a:ext>
                </a:extLst>
              </a:tr>
              <a:tr h="291802">
                <a:tc>
                  <a:txBody>
                    <a:bodyPr/>
                    <a:lstStyle/>
                    <a:p>
                      <a:pPr algn="l" rtl="0" fontAlgn="ctr"/>
                      <a:r>
                        <a:rPr lang="es-CO" sz="900" b="0" i="0" u="none" strike="noStrike">
                          <a:solidFill>
                            <a:schemeClr val="accent1">
                              <a:lumMod val="50000"/>
                            </a:schemeClr>
                          </a:solidFill>
                          <a:effectLst/>
                          <a:latin typeface="Calibri" panose="020F0502020204030204" pitchFamily="34" charset="0"/>
                        </a:rPr>
                        <a:t>ADICIÓN N°29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chemeClr val="accent1">
                              <a:lumMod val="50000"/>
                            </a:schemeClr>
                          </a:solidFill>
                          <a:effectLst/>
                          <a:latin typeface="Calibri" panose="020F0502020204030204" pitchFamily="34" charset="0"/>
                        </a:rPr>
                        <a:t>$ 1.518,99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chemeClr val="accent1">
                              <a:lumMod val="50000"/>
                            </a:schemeClr>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chemeClr val="accent1">
                              <a:lumMod val="50000"/>
                            </a:schemeClr>
                          </a:solidFill>
                          <a:effectLst/>
                          <a:latin typeface="Calibri" panose="020F0502020204030204" pitchFamily="34" charset="0"/>
                        </a:rPr>
                        <a:t>$ 1.518,99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chemeClr val="accent1">
                              <a:lumMod val="50000"/>
                            </a:schemeClr>
                          </a:solidFill>
                          <a:effectLst/>
                          <a:latin typeface="Calibri" panose="020F0502020204030204" pitchFamily="34" charset="0"/>
                        </a:rPr>
                        <a:t>$ 1.518,99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chemeClr val="accent1">
                              <a:lumMod val="50000"/>
                            </a:schemeClr>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dirty="0">
                          <a:solidFill>
                            <a:schemeClr val="accent1">
                              <a:lumMod val="50000"/>
                            </a:schemeClr>
                          </a:solidFill>
                          <a:effectLst/>
                          <a:latin typeface="Calibri" panose="020F0502020204030204" pitchFamily="34" charset="0"/>
                        </a:rPr>
                        <a:t>FINALIZADA EN LIQUIDACION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chemeClr val="accent1">
                              <a:lumMod val="50000"/>
                            </a:schemeClr>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chemeClr val="accent1">
                              <a:lumMod val="50000"/>
                            </a:schemeClr>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4013093314"/>
                  </a:ext>
                </a:extLst>
              </a:tr>
              <a:tr h="145901">
                <a:tc>
                  <a:txBody>
                    <a:bodyPr/>
                    <a:lstStyle/>
                    <a:p>
                      <a:pPr algn="l" rtl="0" fontAlgn="ctr"/>
                      <a:r>
                        <a:rPr lang="es-CO" sz="900" b="0" i="0" u="none" strike="noStrike">
                          <a:solidFill>
                            <a:schemeClr val="accent1">
                              <a:lumMod val="50000"/>
                            </a:schemeClr>
                          </a:solidFill>
                          <a:effectLst/>
                          <a:latin typeface="Calibri" panose="020F0502020204030204" pitchFamily="34" charset="0"/>
                        </a:rPr>
                        <a:t>ADICIÓN N°30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chemeClr val="accent1">
                              <a:lumMod val="50000"/>
                            </a:schemeClr>
                          </a:solidFill>
                          <a:effectLst/>
                          <a:latin typeface="Calibri" panose="020F0502020204030204" pitchFamily="34" charset="0"/>
                        </a:rPr>
                        <a:t>$ 2.641,69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chemeClr val="accent1">
                              <a:lumMod val="50000"/>
                            </a:schemeClr>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chemeClr val="accent1">
                              <a:lumMod val="50000"/>
                            </a:schemeClr>
                          </a:solidFill>
                          <a:effectLst/>
                          <a:latin typeface="Calibri" panose="020F0502020204030204" pitchFamily="34" charset="0"/>
                        </a:rPr>
                        <a:t>$ 2.641,69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chemeClr val="accent1">
                              <a:lumMod val="50000"/>
                            </a:schemeClr>
                          </a:solidFill>
                          <a:effectLst/>
                          <a:latin typeface="Calibri" panose="020F0502020204030204" pitchFamily="34" charset="0"/>
                        </a:rPr>
                        <a:t>$ 1.435,15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chemeClr val="accent1">
                              <a:lumMod val="50000"/>
                            </a:schemeClr>
                          </a:solidFill>
                          <a:effectLst/>
                          <a:latin typeface="Calibri" panose="020F0502020204030204" pitchFamily="34" charset="0"/>
                        </a:rPr>
                        <a:t>$ 1.206,54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dirty="0">
                          <a:solidFill>
                            <a:schemeClr val="accent1">
                              <a:lumMod val="50000"/>
                            </a:schemeClr>
                          </a:solidFill>
                          <a:effectLst/>
                          <a:latin typeface="Calibri" panose="020F0502020204030204" pitchFamily="34" charset="0"/>
                        </a:rPr>
                        <a:t>VIGENTE</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chemeClr val="accent1">
                              <a:lumMod val="50000"/>
                            </a:schemeClr>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chemeClr val="accent1">
                              <a:lumMod val="50000"/>
                            </a:schemeClr>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460407066"/>
                  </a:ext>
                </a:extLst>
              </a:tr>
              <a:tr h="145901">
                <a:tc>
                  <a:txBody>
                    <a:bodyPr/>
                    <a:lstStyle/>
                    <a:p>
                      <a:pPr algn="l" rtl="0" fontAlgn="ctr"/>
                      <a:r>
                        <a:rPr lang="es-CO" sz="900" b="1" i="0" u="none" strike="noStrike">
                          <a:solidFill>
                            <a:schemeClr val="accent1">
                              <a:lumMod val="50000"/>
                            </a:schemeClr>
                          </a:solidFill>
                          <a:effectLst/>
                          <a:latin typeface="Calibri" panose="020F0502020204030204" pitchFamily="34" charset="0"/>
                        </a:rPr>
                        <a:t>2. M.F. LAVADO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chemeClr val="accent1">
                              <a:lumMod val="50000"/>
                            </a:schemeClr>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chemeClr val="accent1">
                              <a:lumMod val="50000"/>
                            </a:schemeClr>
                          </a:solidFill>
                          <a:effectLst/>
                          <a:latin typeface="Calibri" panose="020F0502020204030204" pitchFamily="34" charset="0"/>
                        </a:rPr>
                        <a:t>$ 2.444,03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chemeClr val="accent1">
                              <a:lumMod val="50000"/>
                            </a:schemeClr>
                          </a:solidFill>
                          <a:effectLst/>
                          <a:latin typeface="Calibri" panose="020F0502020204030204" pitchFamily="34" charset="0"/>
                        </a:rPr>
                        <a:t>$ 2.444,03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chemeClr val="accent1">
                              <a:lumMod val="50000"/>
                            </a:schemeClr>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chemeClr val="accent1">
                              <a:lumMod val="50000"/>
                            </a:schemeClr>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900" b="1" i="0" u="none" strike="noStrike" dirty="0">
                          <a:solidFill>
                            <a:schemeClr val="accent1">
                              <a:lumMod val="50000"/>
                            </a:schemeClr>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chemeClr val="accent1">
                              <a:lumMod val="50000"/>
                            </a:schemeClr>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chemeClr val="accent1">
                              <a:lumMod val="50000"/>
                            </a:schemeClr>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1731506242"/>
                  </a:ext>
                </a:extLst>
              </a:tr>
              <a:tr h="145901">
                <a:tc>
                  <a:txBody>
                    <a:bodyPr/>
                    <a:lstStyle/>
                    <a:p>
                      <a:pPr algn="l" rtl="0" fontAlgn="ctr"/>
                      <a:r>
                        <a:rPr lang="es-CO" sz="900" b="0" i="0" u="none" strike="noStrike">
                          <a:solidFill>
                            <a:schemeClr val="accent1">
                              <a:lumMod val="50000"/>
                            </a:schemeClr>
                          </a:solidFill>
                          <a:effectLst/>
                          <a:latin typeface="Calibri" panose="020F0502020204030204" pitchFamily="34" charset="0"/>
                        </a:rPr>
                        <a:t>ADICIÓN N°02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chemeClr val="accent1">
                              <a:lumMod val="50000"/>
                            </a:schemeClr>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chemeClr val="accent1">
                              <a:lumMod val="50000"/>
                            </a:schemeClr>
                          </a:solidFill>
                          <a:effectLst/>
                          <a:latin typeface="Calibri" panose="020F0502020204030204" pitchFamily="34" charset="0"/>
                        </a:rPr>
                        <a:t>$ 59,68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chemeClr val="accent1">
                              <a:lumMod val="50000"/>
                            </a:schemeClr>
                          </a:solidFill>
                          <a:effectLst/>
                          <a:latin typeface="Calibri" panose="020F0502020204030204" pitchFamily="34" charset="0"/>
                        </a:rPr>
                        <a:t>$ 59,68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chemeClr val="accent1">
                              <a:lumMod val="50000"/>
                            </a:schemeClr>
                          </a:solidFill>
                          <a:effectLst/>
                          <a:latin typeface="Calibri" panose="020F0502020204030204" pitchFamily="34" charset="0"/>
                        </a:rPr>
                        <a:t>$ 54,44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chemeClr val="accent1">
                              <a:lumMod val="50000"/>
                            </a:schemeClr>
                          </a:solidFill>
                          <a:effectLst/>
                          <a:latin typeface="Calibri" panose="020F0502020204030204" pitchFamily="34" charset="0"/>
                        </a:rPr>
                        <a:t>$ 5,24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chemeClr val="accent1">
                              <a:lumMod val="50000"/>
                            </a:schemeClr>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chemeClr val="accent1">
                              <a:lumMod val="50000"/>
                            </a:schemeClr>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916911454"/>
                  </a:ext>
                </a:extLst>
              </a:tr>
              <a:tr h="145901">
                <a:tc>
                  <a:txBody>
                    <a:bodyPr/>
                    <a:lstStyle/>
                    <a:p>
                      <a:pPr algn="l" rtl="0" fontAlgn="ctr"/>
                      <a:r>
                        <a:rPr lang="es-CO" sz="900" b="0" i="0" u="none" strike="noStrike">
                          <a:solidFill>
                            <a:schemeClr val="accent1">
                              <a:lumMod val="50000"/>
                            </a:schemeClr>
                          </a:solidFill>
                          <a:effectLst/>
                          <a:latin typeface="Calibri" panose="020F0502020204030204" pitchFamily="34" charset="0"/>
                        </a:rPr>
                        <a:t>ADICIÓN N°11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chemeClr val="accent1">
                              <a:lumMod val="50000"/>
                            </a:schemeClr>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chemeClr val="accent1">
                              <a:lumMod val="50000"/>
                            </a:schemeClr>
                          </a:solidFill>
                          <a:effectLst/>
                          <a:latin typeface="Calibri" panose="020F0502020204030204" pitchFamily="34" charset="0"/>
                        </a:rPr>
                        <a:t>$ 294,55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chemeClr val="accent1">
                              <a:lumMod val="50000"/>
                            </a:schemeClr>
                          </a:solidFill>
                          <a:effectLst/>
                          <a:latin typeface="Calibri" panose="020F0502020204030204" pitchFamily="34" charset="0"/>
                        </a:rPr>
                        <a:t>$ 294,55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chemeClr val="accent1">
                              <a:lumMod val="50000"/>
                            </a:schemeClr>
                          </a:solidFill>
                          <a:effectLst/>
                          <a:latin typeface="Calibri" panose="020F0502020204030204" pitchFamily="34" charset="0"/>
                        </a:rPr>
                        <a:t>$ 258,60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chemeClr val="accent1">
                              <a:lumMod val="50000"/>
                            </a:schemeClr>
                          </a:solidFill>
                          <a:effectLst/>
                          <a:latin typeface="Calibri" panose="020F0502020204030204" pitchFamily="34" charset="0"/>
                        </a:rPr>
                        <a:t>$ 35,95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chemeClr val="accent1">
                              <a:lumMod val="50000"/>
                            </a:schemeClr>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chemeClr val="accent1">
                              <a:lumMod val="50000"/>
                            </a:schemeClr>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910077932"/>
                  </a:ext>
                </a:extLst>
              </a:tr>
              <a:tr h="145901">
                <a:tc>
                  <a:txBody>
                    <a:bodyPr/>
                    <a:lstStyle/>
                    <a:p>
                      <a:pPr algn="l" rtl="0" fontAlgn="ctr"/>
                      <a:r>
                        <a:rPr lang="es-CO" sz="900" b="0" i="0" u="none" strike="noStrike">
                          <a:solidFill>
                            <a:schemeClr val="accent1">
                              <a:lumMod val="50000"/>
                            </a:schemeClr>
                          </a:solidFill>
                          <a:effectLst/>
                          <a:latin typeface="Calibri" panose="020F0502020204030204" pitchFamily="34" charset="0"/>
                        </a:rPr>
                        <a:t>ADICIÓN N°14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chemeClr val="accent1">
                              <a:lumMod val="50000"/>
                            </a:schemeClr>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chemeClr val="accent1">
                              <a:lumMod val="50000"/>
                            </a:schemeClr>
                          </a:solidFill>
                          <a:effectLst/>
                          <a:latin typeface="Calibri" panose="020F0502020204030204" pitchFamily="34" charset="0"/>
                        </a:rPr>
                        <a:t>$ 354,76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chemeClr val="accent1">
                              <a:lumMod val="50000"/>
                            </a:schemeClr>
                          </a:solidFill>
                          <a:effectLst/>
                          <a:latin typeface="Calibri" panose="020F0502020204030204" pitchFamily="34" charset="0"/>
                        </a:rPr>
                        <a:t>$ 354,76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chemeClr val="accent1">
                              <a:lumMod val="50000"/>
                            </a:schemeClr>
                          </a:solidFill>
                          <a:effectLst/>
                          <a:latin typeface="Calibri" panose="020F0502020204030204" pitchFamily="34" charset="0"/>
                        </a:rPr>
                        <a:t>$ 334,98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chemeClr val="accent1">
                              <a:lumMod val="50000"/>
                            </a:schemeClr>
                          </a:solidFill>
                          <a:effectLst/>
                          <a:latin typeface="Calibri" panose="020F0502020204030204" pitchFamily="34" charset="0"/>
                        </a:rPr>
                        <a:t>$ 19,78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chemeClr val="accent1">
                              <a:lumMod val="50000"/>
                            </a:schemeClr>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chemeClr val="accent1">
                              <a:lumMod val="50000"/>
                            </a:schemeClr>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89658231"/>
                  </a:ext>
                </a:extLst>
              </a:tr>
              <a:tr h="145901">
                <a:tc>
                  <a:txBody>
                    <a:bodyPr/>
                    <a:lstStyle/>
                    <a:p>
                      <a:pPr algn="l" rtl="0" fontAlgn="ctr"/>
                      <a:r>
                        <a:rPr lang="es-CO" sz="900" b="0" i="0" u="none" strike="noStrike">
                          <a:solidFill>
                            <a:schemeClr val="accent1">
                              <a:lumMod val="50000"/>
                            </a:schemeClr>
                          </a:solidFill>
                          <a:effectLst/>
                          <a:latin typeface="Calibri" panose="020F0502020204030204" pitchFamily="34" charset="0"/>
                        </a:rPr>
                        <a:t>ADICIÓN N°18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chemeClr val="accent1">
                              <a:lumMod val="50000"/>
                            </a:schemeClr>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chemeClr val="accent1">
                              <a:lumMod val="50000"/>
                            </a:schemeClr>
                          </a:solidFill>
                          <a:effectLst/>
                          <a:latin typeface="Calibri" panose="020F0502020204030204" pitchFamily="34" charset="0"/>
                        </a:rPr>
                        <a:t>$ 435,77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chemeClr val="accent1">
                              <a:lumMod val="50000"/>
                            </a:schemeClr>
                          </a:solidFill>
                          <a:effectLst/>
                          <a:latin typeface="Calibri" panose="020F0502020204030204" pitchFamily="34" charset="0"/>
                        </a:rPr>
                        <a:t>$ 435,77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chemeClr val="accent1">
                              <a:lumMod val="50000"/>
                            </a:schemeClr>
                          </a:solidFill>
                          <a:effectLst/>
                          <a:latin typeface="Calibri" panose="020F0502020204030204" pitchFamily="34" charset="0"/>
                        </a:rPr>
                        <a:t>$ 435,77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chemeClr val="accent1">
                              <a:lumMod val="50000"/>
                            </a:schemeClr>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chemeClr val="accent1">
                              <a:lumMod val="50000"/>
                            </a:schemeClr>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chemeClr val="accent1">
                              <a:lumMod val="50000"/>
                            </a:schemeClr>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823534139"/>
                  </a:ext>
                </a:extLst>
              </a:tr>
              <a:tr h="145901">
                <a:tc>
                  <a:txBody>
                    <a:bodyPr/>
                    <a:lstStyle/>
                    <a:p>
                      <a:pPr algn="l" rtl="0" fontAlgn="ctr"/>
                      <a:r>
                        <a:rPr lang="es-CO" sz="900" b="0" i="0" u="none" strike="noStrike">
                          <a:solidFill>
                            <a:schemeClr val="accent1">
                              <a:lumMod val="50000"/>
                            </a:schemeClr>
                          </a:solidFill>
                          <a:effectLst/>
                          <a:latin typeface="Calibri" panose="020F0502020204030204" pitchFamily="34" charset="0"/>
                        </a:rPr>
                        <a:t>ADICIÓN N°20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chemeClr val="accent1">
                              <a:lumMod val="50000"/>
                            </a:schemeClr>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chemeClr val="accent1">
                              <a:lumMod val="50000"/>
                            </a:schemeClr>
                          </a:solidFill>
                          <a:effectLst/>
                          <a:latin typeface="Calibri" panose="020F0502020204030204" pitchFamily="34" charset="0"/>
                        </a:rPr>
                        <a:t>$ 381,25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chemeClr val="accent1">
                              <a:lumMod val="50000"/>
                            </a:schemeClr>
                          </a:solidFill>
                          <a:effectLst/>
                          <a:latin typeface="Calibri" panose="020F0502020204030204" pitchFamily="34" charset="0"/>
                        </a:rPr>
                        <a:t>$ 381,25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chemeClr val="accent1">
                              <a:lumMod val="50000"/>
                            </a:schemeClr>
                          </a:solidFill>
                          <a:effectLst/>
                          <a:latin typeface="Calibri" panose="020F0502020204030204" pitchFamily="34" charset="0"/>
                        </a:rPr>
                        <a:t>$ 352,19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chemeClr val="accent1">
                              <a:lumMod val="50000"/>
                            </a:schemeClr>
                          </a:solidFill>
                          <a:effectLst/>
                          <a:latin typeface="Calibri" panose="020F0502020204030204" pitchFamily="34" charset="0"/>
                        </a:rPr>
                        <a:t>$ 29,06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dirty="0">
                          <a:solidFill>
                            <a:schemeClr val="accent1">
                              <a:lumMod val="50000"/>
                            </a:schemeClr>
                          </a:solidFill>
                          <a:effectLst/>
                          <a:latin typeface="Calibri" panose="020F0502020204030204" pitchFamily="34" charset="0"/>
                        </a:rPr>
                        <a:t> 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chemeClr val="accent1">
                              <a:lumMod val="50000"/>
                            </a:schemeClr>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chemeClr val="accent1">
                              <a:lumMod val="50000"/>
                            </a:schemeClr>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176186258"/>
                  </a:ext>
                </a:extLst>
              </a:tr>
              <a:tr h="145901">
                <a:tc>
                  <a:txBody>
                    <a:bodyPr/>
                    <a:lstStyle/>
                    <a:p>
                      <a:pPr algn="l" rtl="0" fontAlgn="ctr"/>
                      <a:r>
                        <a:rPr lang="es-CO" sz="900" b="0" i="0" u="none" strike="noStrike">
                          <a:solidFill>
                            <a:schemeClr val="accent1">
                              <a:lumMod val="50000"/>
                            </a:schemeClr>
                          </a:solidFill>
                          <a:effectLst/>
                          <a:latin typeface="Calibri" panose="020F0502020204030204" pitchFamily="34" charset="0"/>
                        </a:rPr>
                        <a:t>ADICIÓN N°23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chemeClr val="accent1">
                              <a:lumMod val="50000"/>
                            </a:schemeClr>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chemeClr val="accent1">
                              <a:lumMod val="50000"/>
                            </a:schemeClr>
                          </a:solidFill>
                          <a:effectLst/>
                          <a:latin typeface="Calibri" panose="020F0502020204030204" pitchFamily="34" charset="0"/>
                        </a:rPr>
                        <a:t>$ 197,44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chemeClr val="accent1">
                              <a:lumMod val="50000"/>
                            </a:schemeClr>
                          </a:solidFill>
                          <a:effectLst/>
                          <a:latin typeface="Calibri" panose="020F0502020204030204" pitchFamily="34" charset="0"/>
                        </a:rPr>
                        <a:t>$ 197,44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chemeClr val="accent1">
                              <a:lumMod val="50000"/>
                            </a:schemeClr>
                          </a:solidFill>
                          <a:effectLst/>
                          <a:latin typeface="Calibri" panose="020F0502020204030204" pitchFamily="34" charset="0"/>
                        </a:rPr>
                        <a:t>$ 197,44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chemeClr val="accent1">
                              <a:lumMod val="50000"/>
                            </a:schemeClr>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Calibri" panose="020F0502020204030204" pitchFamily="34" charset="0"/>
                        </a:rPr>
                        <a:t> 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chemeClr val="accent1">
                              <a:lumMod val="50000"/>
                            </a:schemeClr>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chemeClr val="accent1">
                              <a:lumMod val="50000"/>
                            </a:schemeClr>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565618448"/>
                  </a:ext>
                </a:extLst>
              </a:tr>
              <a:tr h="145901">
                <a:tc>
                  <a:txBody>
                    <a:bodyPr/>
                    <a:lstStyle/>
                    <a:p>
                      <a:pPr algn="l" rtl="0" fontAlgn="ctr"/>
                      <a:r>
                        <a:rPr lang="es-CO" sz="900" b="0" i="0" u="none" strike="noStrike">
                          <a:solidFill>
                            <a:schemeClr val="accent1">
                              <a:lumMod val="50000"/>
                            </a:schemeClr>
                          </a:solidFill>
                          <a:effectLst/>
                          <a:latin typeface="Calibri" panose="020F0502020204030204" pitchFamily="34" charset="0"/>
                        </a:rPr>
                        <a:t>ADICIÓN N°26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chemeClr val="accent1">
                              <a:lumMod val="50000"/>
                            </a:schemeClr>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chemeClr val="accent1">
                              <a:lumMod val="50000"/>
                            </a:schemeClr>
                          </a:solidFill>
                          <a:effectLst/>
                          <a:latin typeface="Calibri" panose="020F0502020204030204" pitchFamily="34" charset="0"/>
                        </a:rPr>
                        <a:t>$ 259,89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chemeClr val="accent1">
                              <a:lumMod val="50000"/>
                            </a:schemeClr>
                          </a:solidFill>
                          <a:effectLst/>
                          <a:latin typeface="Calibri" panose="020F0502020204030204" pitchFamily="34" charset="0"/>
                        </a:rPr>
                        <a:t>$ 259,89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chemeClr val="accent1">
                              <a:lumMod val="50000"/>
                            </a:schemeClr>
                          </a:solidFill>
                          <a:effectLst/>
                          <a:latin typeface="Calibri" panose="020F0502020204030204" pitchFamily="34" charset="0"/>
                        </a:rPr>
                        <a:t>$ 259,77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chemeClr val="accent1">
                              <a:lumMod val="50000"/>
                            </a:schemeClr>
                          </a:solidFill>
                          <a:effectLst/>
                          <a:latin typeface="Calibri" panose="020F0502020204030204" pitchFamily="34" charset="0"/>
                        </a:rPr>
                        <a:t>$ 0,12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Calibri" panose="020F0502020204030204" pitchFamily="34" charset="0"/>
                        </a:rPr>
                        <a:t> 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chemeClr val="accent1">
                              <a:lumMod val="50000"/>
                            </a:schemeClr>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chemeClr val="accent1">
                              <a:lumMod val="50000"/>
                            </a:schemeClr>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4152658807"/>
                  </a:ext>
                </a:extLst>
              </a:tr>
              <a:tr h="145901">
                <a:tc>
                  <a:txBody>
                    <a:bodyPr/>
                    <a:lstStyle/>
                    <a:p>
                      <a:pPr algn="l" rtl="0" fontAlgn="ctr"/>
                      <a:r>
                        <a:rPr lang="es-CO" sz="900" b="0" i="0" u="none" strike="noStrike">
                          <a:solidFill>
                            <a:schemeClr val="accent1">
                              <a:lumMod val="50000"/>
                            </a:schemeClr>
                          </a:solidFill>
                          <a:effectLst/>
                          <a:latin typeface="Calibri" panose="020F0502020204030204" pitchFamily="34" charset="0"/>
                        </a:rPr>
                        <a:t>ADICIÓN N°28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chemeClr val="accent1">
                              <a:lumMod val="50000"/>
                            </a:schemeClr>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chemeClr val="accent1">
                              <a:lumMod val="50000"/>
                            </a:schemeClr>
                          </a:solidFill>
                          <a:effectLst/>
                          <a:latin typeface="Calibri" panose="020F0502020204030204" pitchFamily="34" charset="0"/>
                        </a:rPr>
                        <a:t>$ 460,69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chemeClr val="accent1">
                              <a:lumMod val="50000"/>
                            </a:schemeClr>
                          </a:solidFill>
                          <a:effectLst/>
                          <a:latin typeface="Calibri" panose="020F0502020204030204" pitchFamily="34" charset="0"/>
                        </a:rPr>
                        <a:t>$ 460,69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chemeClr val="accent1">
                              <a:lumMod val="50000"/>
                            </a:schemeClr>
                          </a:solidFill>
                          <a:effectLst/>
                          <a:latin typeface="Calibri" panose="020F0502020204030204" pitchFamily="34" charset="0"/>
                        </a:rPr>
                        <a:t>$ 281,88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chemeClr val="accent1">
                              <a:lumMod val="50000"/>
                            </a:schemeClr>
                          </a:solidFill>
                          <a:effectLst/>
                          <a:latin typeface="Calibri" panose="020F0502020204030204" pitchFamily="34" charset="0"/>
                        </a:rPr>
                        <a:t>$ 178,81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Calibri" panose="020F0502020204030204" pitchFamily="34" charset="0"/>
                        </a:rPr>
                        <a:t>VIGENTE</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chemeClr val="accent1">
                              <a:lumMod val="50000"/>
                            </a:schemeClr>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chemeClr val="accent1">
                              <a:lumMod val="50000"/>
                            </a:schemeClr>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177183754"/>
                  </a:ext>
                </a:extLst>
              </a:tr>
            </a:tbl>
          </a:graphicData>
        </a:graphic>
      </p:graphicFrame>
    </p:spTree>
  </p:cSld>
  <p:clrMapOvr>
    <a:masterClrMapping/>
  </p:clrMapOvr>
  <p:transition spd="slow"/>
</p:sld>
</file>

<file path=ppt/slides/slide1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Conector recto 12">
            <a:extLst>
              <a:ext uri="{FF2B5EF4-FFF2-40B4-BE49-F238E27FC236}">
                <a16:creationId xmlns:a16="http://schemas.microsoft.com/office/drawing/2014/main" id="{E92CC0E7-DF21-4EA3-ADBD-3D3DB39684FE}"/>
              </a:ext>
            </a:extLst>
          </p:cNvPr>
          <p:cNvCxnSpPr>
            <a:cxnSpLocks/>
          </p:cNvCxnSpPr>
          <p:nvPr/>
        </p:nvCxnSpPr>
        <p:spPr>
          <a:xfrm>
            <a:off x="117475" y="1039813"/>
            <a:ext cx="11957050"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14" name="CuadroTexto 13">
            <a:extLst>
              <a:ext uri="{FF2B5EF4-FFF2-40B4-BE49-F238E27FC236}">
                <a16:creationId xmlns:a16="http://schemas.microsoft.com/office/drawing/2014/main" id="{D8767026-4F58-4C6A-A465-0AAF107B60D5}"/>
              </a:ext>
            </a:extLst>
          </p:cNvPr>
          <p:cNvSpPr txBox="1"/>
          <p:nvPr/>
        </p:nvSpPr>
        <p:spPr>
          <a:xfrm>
            <a:off x="1833563" y="146050"/>
            <a:ext cx="9882187" cy="892175"/>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Adiciones Ciudad Limpia Bogota Sa </a:t>
            </a:r>
            <a:r>
              <a:rPr lang="es-CO" sz="1600" b="0" dirty="0" err="1">
                <a:solidFill>
                  <a:schemeClr val="accent1">
                    <a:lumMod val="50000"/>
                  </a:schemeClr>
                </a:solidFill>
              </a:rPr>
              <a:t>Esp</a:t>
            </a:r>
            <a:r>
              <a:rPr lang="es-CO" sz="1600" b="0" dirty="0">
                <a:solidFill>
                  <a:schemeClr val="accent1">
                    <a:lumMod val="50000"/>
                  </a:schemeClr>
                </a:solidFill>
              </a:rPr>
              <a:t> - corte a 30 de noviembre de 2024</a:t>
            </a:r>
            <a:endParaRPr lang="es-ES" sz="1600" b="0" dirty="0">
              <a:solidFill>
                <a:schemeClr val="accent1">
                  <a:lumMod val="50000"/>
                </a:schemeClr>
              </a:solidFill>
            </a:endParaRPr>
          </a:p>
        </p:txBody>
      </p:sp>
      <p:pic>
        <p:nvPicPr>
          <p:cNvPr id="152581" name="Imagen 15">
            <a:extLst>
              <a:ext uri="{FF2B5EF4-FFF2-40B4-BE49-F238E27FC236}">
                <a16:creationId xmlns:a16="http://schemas.microsoft.com/office/drawing/2014/main" id="{F54F3D97-10E8-4177-9B1E-62416971C405}"/>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88975" y="87313"/>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 name="CuadroTexto 9">
            <a:extLst>
              <a:ext uri="{FF2B5EF4-FFF2-40B4-BE49-F238E27FC236}">
                <a16:creationId xmlns:a16="http://schemas.microsoft.com/office/drawing/2014/main" id="{C6D06692-C480-451C-9DC4-F982A744CDBD}"/>
              </a:ext>
            </a:extLst>
          </p:cNvPr>
          <p:cNvSpPr txBox="1"/>
          <p:nvPr/>
        </p:nvSpPr>
        <p:spPr>
          <a:xfrm>
            <a:off x="35831" y="6555331"/>
            <a:ext cx="1631950" cy="247650"/>
          </a:xfrm>
          <a:prstGeom prst="rect">
            <a:avLst/>
          </a:prstGeom>
          <a:noFill/>
        </p:spPr>
        <p:txBody>
          <a:bodyPr wrap="none">
            <a:spAutoFit/>
          </a:bodyPr>
          <a:lstStyle/>
          <a:p>
            <a:pPr algn="ctr" eaLnBrk="1" fontAlgn="auto" hangingPunct="1">
              <a:spcBef>
                <a:spcPts val="0"/>
              </a:spcBef>
              <a:spcAft>
                <a:spcPts val="0"/>
              </a:spcAft>
              <a:defRPr/>
            </a:pPr>
            <a:r>
              <a:rPr lang="es-CO" sz="1000" i="1" dirty="0">
                <a:solidFill>
                  <a:schemeClr val="accent1">
                    <a:lumMod val="50000"/>
                  </a:schemeClr>
                </a:solidFill>
                <a:latin typeface="+mn-lt"/>
              </a:rPr>
              <a:t>*Cifras en millones de pesos</a:t>
            </a:r>
          </a:p>
        </p:txBody>
      </p:sp>
      <p:grpSp>
        <p:nvGrpSpPr>
          <p:cNvPr id="9" name="Grupo 8">
            <a:extLst>
              <a:ext uri="{FF2B5EF4-FFF2-40B4-BE49-F238E27FC236}">
                <a16:creationId xmlns:a16="http://schemas.microsoft.com/office/drawing/2014/main" id="{C5EF90F8-04D4-4A81-83DC-190C77C20643}"/>
              </a:ext>
            </a:extLst>
          </p:cNvPr>
          <p:cNvGrpSpPr/>
          <p:nvPr/>
        </p:nvGrpSpPr>
        <p:grpSpPr>
          <a:xfrm>
            <a:off x="10909760" y="-59979"/>
            <a:ext cx="1077459" cy="989053"/>
            <a:chOff x="10562619" y="1423954"/>
            <a:chExt cx="1280250" cy="1299632"/>
          </a:xfrm>
        </p:grpSpPr>
        <p:pic>
          <p:nvPicPr>
            <p:cNvPr id="11" name="Picture 2">
              <a:extLst>
                <a:ext uri="{FF2B5EF4-FFF2-40B4-BE49-F238E27FC236}">
                  <a16:creationId xmlns:a16="http://schemas.microsoft.com/office/drawing/2014/main" id="{7095135A-77EC-4E37-B39E-ADF579085A4A}"/>
                </a:ext>
              </a:extLst>
            </p:cNvPr>
            <p:cNvPicPr>
              <a:picLocks noChangeAspect="1" noChangeArrowheads="1"/>
            </p:cNvPicPr>
            <p:nvPr/>
          </p:nvPicPr>
          <p:blipFill rotWithShape="1">
            <a:blip r:embed="rId4" cstate="email">
              <a:extLst>
                <a:ext uri="{28A0092B-C50C-407E-A947-70E740481C1C}">
                  <a14:useLocalDpi xmlns:a14="http://schemas.microsoft.com/office/drawing/2010/main"/>
                </a:ext>
              </a:extLst>
            </a:blip>
            <a:srcRect/>
            <a:stretch/>
          </p:blipFill>
          <p:spPr bwMode="auto">
            <a:xfrm>
              <a:off x="10627933" y="203488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 name="Picture 2">
              <a:extLst>
                <a:ext uri="{FF2B5EF4-FFF2-40B4-BE49-F238E27FC236}">
                  <a16:creationId xmlns:a16="http://schemas.microsoft.com/office/drawing/2014/main" id="{13484AE7-F26C-4789-9D13-9676D687E3AA}"/>
                </a:ext>
              </a:extLst>
            </p:cNvPr>
            <p:cNvPicPr>
              <a:picLocks noChangeAspect="1" noChangeArrowheads="1"/>
            </p:cNvPicPr>
            <p:nvPr/>
          </p:nvPicPr>
          <p:blipFill rotWithShape="1">
            <a:blip r:embed="rId5" cstate="email">
              <a:extLst>
                <a:ext uri="{28A0092B-C50C-407E-A947-70E740481C1C}">
                  <a14:useLocalDpi xmlns:a14="http://schemas.microsoft.com/office/drawing/2010/main"/>
                </a:ext>
              </a:extLst>
            </a:blip>
            <a:srcRect/>
            <a:stretch/>
          </p:blipFill>
          <p:spPr bwMode="auto">
            <a:xfrm>
              <a:off x="10562619" y="142395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2" name="CuadroTexto 1">
            <a:extLst>
              <a:ext uri="{FF2B5EF4-FFF2-40B4-BE49-F238E27FC236}">
                <a16:creationId xmlns:a16="http://schemas.microsoft.com/office/drawing/2014/main" id="{BD95390E-B4FA-9B06-72AC-5436E75B9B1D}"/>
              </a:ext>
            </a:extLst>
          </p:cNvPr>
          <p:cNvSpPr txBox="1"/>
          <p:nvPr/>
        </p:nvSpPr>
        <p:spPr>
          <a:xfrm>
            <a:off x="253852" y="2026066"/>
            <a:ext cx="2317898" cy="332398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VIGENTE: No ha finalizado la ejecución financiera del Contrato.</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ES"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FINALIZADO-EN LIQUIDACIÓN: Finalizó la ejecución financiera del Contrato y la Interventoría está en elaboración de los informes finales y proyección del acta.</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EN LIQUIDACIÓN: La proyección del acta y el informe final del Contrato está radicado ante la UAESP.</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Está pendiente para las Adiciones de Puntos Críticos identificar cual es la fuente de pago de los recursos, si son del distrito o recursos de las obligaciones de hacer.</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ES"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 Hace referencia las Adiciones que no se encuentran bajo la supervisión de la Interventoría. </a:t>
            </a:r>
          </a:p>
        </p:txBody>
      </p:sp>
      <p:graphicFrame>
        <p:nvGraphicFramePr>
          <p:cNvPr id="4" name="Tabla 3">
            <a:extLst>
              <a:ext uri="{FF2B5EF4-FFF2-40B4-BE49-F238E27FC236}">
                <a16:creationId xmlns:a16="http://schemas.microsoft.com/office/drawing/2014/main" id="{E7BEAC6C-4A9D-7872-F8B6-34F364F17B16}"/>
              </a:ext>
            </a:extLst>
          </p:cNvPr>
          <p:cNvGraphicFramePr>
            <a:graphicFrameLocks noGrp="1"/>
          </p:cNvGraphicFramePr>
          <p:nvPr/>
        </p:nvGraphicFramePr>
        <p:xfrm>
          <a:off x="2685782" y="1992308"/>
          <a:ext cx="9231195" cy="2428875"/>
        </p:xfrm>
        <a:graphic>
          <a:graphicData uri="http://schemas.openxmlformats.org/drawingml/2006/table">
            <a:tbl>
              <a:tblPr/>
              <a:tblGrid>
                <a:gridCol w="1426585">
                  <a:extLst>
                    <a:ext uri="{9D8B030D-6E8A-4147-A177-3AD203B41FA5}">
                      <a16:colId xmlns:a16="http://schemas.microsoft.com/office/drawing/2014/main" val="2851933512"/>
                    </a:ext>
                  </a:extLst>
                </a:gridCol>
                <a:gridCol w="1307703">
                  <a:extLst>
                    <a:ext uri="{9D8B030D-6E8A-4147-A177-3AD203B41FA5}">
                      <a16:colId xmlns:a16="http://schemas.microsoft.com/office/drawing/2014/main" val="1282130313"/>
                    </a:ext>
                  </a:extLst>
                </a:gridCol>
                <a:gridCol w="1153156">
                  <a:extLst>
                    <a:ext uri="{9D8B030D-6E8A-4147-A177-3AD203B41FA5}">
                      <a16:colId xmlns:a16="http://schemas.microsoft.com/office/drawing/2014/main" val="1052415645"/>
                    </a:ext>
                  </a:extLst>
                </a:gridCol>
                <a:gridCol w="927280">
                  <a:extLst>
                    <a:ext uri="{9D8B030D-6E8A-4147-A177-3AD203B41FA5}">
                      <a16:colId xmlns:a16="http://schemas.microsoft.com/office/drawing/2014/main" val="3187484748"/>
                    </a:ext>
                  </a:extLst>
                </a:gridCol>
                <a:gridCol w="1203681">
                  <a:extLst>
                    <a:ext uri="{9D8B030D-6E8A-4147-A177-3AD203B41FA5}">
                      <a16:colId xmlns:a16="http://schemas.microsoft.com/office/drawing/2014/main" val="4046503051"/>
                    </a:ext>
                  </a:extLst>
                </a:gridCol>
                <a:gridCol w="633048">
                  <a:extLst>
                    <a:ext uri="{9D8B030D-6E8A-4147-A177-3AD203B41FA5}">
                      <a16:colId xmlns:a16="http://schemas.microsoft.com/office/drawing/2014/main" val="1997080743"/>
                    </a:ext>
                  </a:extLst>
                </a:gridCol>
                <a:gridCol w="1022386">
                  <a:extLst>
                    <a:ext uri="{9D8B030D-6E8A-4147-A177-3AD203B41FA5}">
                      <a16:colId xmlns:a16="http://schemas.microsoft.com/office/drawing/2014/main" val="954051447"/>
                    </a:ext>
                  </a:extLst>
                </a:gridCol>
                <a:gridCol w="701405">
                  <a:extLst>
                    <a:ext uri="{9D8B030D-6E8A-4147-A177-3AD203B41FA5}">
                      <a16:colId xmlns:a16="http://schemas.microsoft.com/office/drawing/2014/main" val="4135907103"/>
                    </a:ext>
                  </a:extLst>
                </a:gridCol>
                <a:gridCol w="855951">
                  <a:extLst>
                    <a:ext uri="{9D8B030D-6E8A-4147-A177-3AD203B41FA5}">
                      <a16:colId xmlns:a16="http://schemas.microsoft.com/office/drawing/2014/main" val="2940610075"/>
                    </a:ext>
                  </a:extLst>
                </a:gridCol>
              </a:tblGrid>
              <a:tr h="161925">
                <a:tc gridSpan="9">
                  <a:txBody>
                    <a:bodyPr/>
                    <a:lstStyle/>
                    <a:p>
                      <a:pPr algn="ctr" fontAlgn="ctr"/>
                      <a:r>
                        <a:rPr lang="es-MX" sz="1000" b="1" i="0" u="none" strike="noStrike">
                          <a:solidFill>
                            <a:srgbClr val="203764"/>
                          </a:solidFill>
                          <a:effectLst/>
                          <a:latin typeface="Calibri" panose="020F0502020204030204" pitchFamily="34" charset="0"/>
                        </a:rPr>
                        <a:t>CONTRATOS DE ADICIÓN - ASE 3 ($ millones)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3730267482"/>
                  </a:ext>
                </a:extLst>
              </a:tr>
              <a:tr h="485775">
                <a:tc>
                  <a:txBody>
                    <a:bodyPr/>
                    <a:lstStyle/>
                    <a:p>
                      <a:pPr algn="ctr" rtl="0" fontAlgn="ctr"/>
                      <a:r>
                        <a:rPr lang="es-CO" sz="1000" b="1" i="0" u="none" strike="noStrike">
                          <a:solidFill>
                            <a:srgbClr val="203764"/>
                          </a:solidFill>
                          <a:effectLst/>
                          <a:latin typeface="Calibri" panose="020F0502020204030204" pitchFamily="34" charset="0"/>
                        </a:rPr>
                        <a:t>ADICIONES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Calibri" panose="020F0502020204030204" pitchFamily="34" charset="0"/>
                        </a:rPr>
                        <a:t>RECURSOS DISTRITO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Calibri" panose="020F0502020204030204" pitchFamily="34" charset="0"/>
                        </a:rPr>
                        <a:t>APORTES VOLUNTARIOS - OH</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Calibri" panose="020F0502020204030204" pitchFamily="34" charset="0"/>
                        </a:rPr>
                        <a:t>TOTAL</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MX" sz="1000" b="1" i="0" u="none" strike="noStrike">
                          <a:solidFill>
                            <a:srgbClr val="203764"/>
                          </a:solidFill>
                          <a:effectLst/>
                          <a:latin typeface="Calibri" panose="020F0502020204030204" pitchFamily="34" charset="0"/>
                        </a:rPr>
                        <a:t>VR APROBADO POR LA INTERVENTORIA PARA PAGO POR LA UAESP</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Calibri" panose="020F0502020204030204" pitchFamily="34" charset="0"/>
                        </a:rPr>
                        <a:t>SALDO DE ADICIÓN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Calibri" panose="020F0502020204030204" pitchFamily="34" charset="0"/>
                        </a:rPr>
                        <a:t>ESTADO DEL CONTRATO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Calibri" panose="020F0502020204030204" pitchFamily="34" charset="0"/>
                        </a:rPr>
                        <a:t>APORTE VOLUNTARIO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Calibri" panose="020F0502020204030204" pitchFamily="34" charset="0"/>
                        </a:rPr>
                        <a:t>APORTES CONTRATADOS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extLst>
                  <a:ext uri="{0D108BD9-81ED-4DB2-BD59-A6C34878D82A}">
                    <a16:rowId xmlns:a16="http://schemas.microsoft.com/office/drawing/2014/main" val="1137737613"/>
                  </a:ext>
                </a:extLst>
              </a:tr>
              <a:tr h="161925">
                <a:tc>
                  <a:txBody>
                    <a:bodyPr/>
                    <a:lstStyle/>
                    <a:p>
                      <a:pPr algn="l" rtl="0" fontAlgn="ctr"/>
                      <a:r>
                        <a:rPr lang="es-CO" sz="1000" b="1" i="0" u="none" strike="noStrike">
                          <a:solidFill>
                            <a:srgbClr val="203764"/>
                          </a:solidFill>
                          <a:effectLst/>
                          <a:latin typeface="Calibri" panose="020F0502020204030204" pitchFamily="34" charset="0"/>
                        </a:rPr>
                        <a:t>2. M.F. LAVADO ESP</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$ 2.682,75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$ 2.682,75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6496675"/>
                  </a:ext>
                </a:extLst>
              </a:tr>
              <a:tr h="161925">
                <a:tc>
                  <a:txBody>
                    <a:bodyPr/>
                    <a:lstStyle/>
                    <a:p>
                      <a:pPr algn="l" rtl="0" fontAlgn="ctr"/>
                      <a:r>
                        <a:rPr lang="es-CO" sz="1000" b="0" i="0" u="none" strike="noStrike">
                          <a:solidFill>
                            <a:srgbClr val="203764"/>
                          </a:solidFill>
                          <a:effectLst/>
                          <a:latin typeface="Calibri" panose="020F0502020204030204" pitchFamily="34" charset="0"/>
                        </a:rPr>
                        <a:t>ADICIÓN N°12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$ 2.682,75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$ 2.682,75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$ 2.682,25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$ 0,50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56274801"/>
                  </a:ext>
                </a:extLst>
              </a:tr>
              <a:tr h="161925">
                <a:tc>
                  <a:txBody>
                    <a:bodyPr/>
                    <a:lstStyle/>
                    <a:p>
                      <a:pPr algn="l" rtl="0" fontAlgn="ctr"/>
                      <a:r>
                        <a:rPr lang="es-CO" sz="1000" b="1" i="0" u="none" strike="noStrike">
                          <a:solidFill>
                            <a:srgbClr val="203764"/>
                          </a:solidFill>
                          <a:effectLst/>
                          <a:latin typeface="Calibri" panose="020F0502020204030204" pitchFamily="34" charset="0"/>
                        </a:rPr>
                        <a:t>3. CÉSPED</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$ 5.900,49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$ 5.900,49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3365842620"/>
                  </a:ext>
                </a:extLst>
              </a:tr>
              <a:tr h="161925">
                <a:tc>
                  <a:txBody>
                    <a:bodyPr/>
                    <a:lstStyle/>
                    <a:p>
                      <a:pPr algn="l" rtl="0" fontAlgn="ctr"/>
                      <a:r>
                        <a:rPr lang="es-CO" sz="1000" b="0" i="0" u="none" strike="noStrike">
                          <a:solidFill>
                            <a:srgbClr val="203764"/>
                          </a:solidFill>
                          <a:effectLst/>
                          <a:latin typeface="Calibri" panose="020F0502020204030204" pitchFamily="34" charset="0"/>
                        </a:rPr>
                        <a:t>ADICIÓN N°03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$ 1.411,60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$ 1.411,60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$ 266,10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$ 1.145,50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935087927"/>
                  </a:ext>
                </a:extLst>
              </a:tr>
              <a:tr h="161925">
                <a:tc>
                  <a:txBody>
                    <a:bodyPr/>
                    <a:lstStyle/>
                    <a:p>
                      <a:pPr algn="l" rtl="0" fontAlgn="ctr"/>
                      <a:r>
                        <a:rPr lang="es-CO" sz="1000" b="0" i="0" u="none" strike="noStrike">
                          <a:solidFill>
                            <a:srgbClr val="203764"/>
                          </a:solidFill>
                          <a:effectLst/>
                          <a:latin typeface="Calibri" panose="020F0502020204030204" pitchFamily="34" charset="0"/>
                        </a:rPr>
                        <a:t>ADICIÓN N°06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$ 4.488,89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$ 4.488,89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$ 1.710,41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$ 2.778,48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4061616701"/>
                  </a:ext>
                </a:extLst>
              </a:tr>
              <a:tr h="161925">
                <a:tc>
                  <a:txBody>
                    <a:bodyPr/>
                    <a:lstStyle/>
                    <a:p>
                      <a:pPr algn="l" rtl="0" fontAlgn="ctr"/>
                      <a:r>
                        <a:rPr lang="es-CO" sz="1000" b="1" i="0" u="none" strike="noStrike">
                          <a:solidFill>
                            <a:srgbClr val="203764"/>
                          </a:solidFill>
                          <a:effectLst/>
                          <a:latin typeface="Calibri" panose="020F0502020204030204" pitchFamily="34" charset="0"/>
                        </a:rPr>
                        <a:t>4. CESTAS M-121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$ 6.083,65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$ 6.083,65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3243759556"/>
                  </a:ext>
                </a:extLst>
              </a:tr>
              <a:tr h="161925">
                <a:tc>
                  <a:txBody>
                    <a:bodyPr/>
                    <a:lstStyle/>
                    <a:p>
                      <a:pPr algn="l" rtl="0" fontAlgn="ctr"/>
                      <a:r>
                        <a:rPr lang="es-CO" sz="1000" b="0" i="0" u="none" strike="noStrike">
                          <a:solidFill>
                            <a:srgbClr val="203764"/>
                          </a:solidFill>
                          <a:effectLst/>
                          <a:latin typeface="Calibri" panose="020F0502020204030204" pitchFamily="34" charset="0"/>
                        </a:rPr>
                        <a:t>ADICIÓN N°04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$ 6.083,65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$ 6.083,65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$ 6.083,65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364597482"/>
                  </a:ext>
                </a:extLst>
              </a:tr>
              <a:tr h="161925">
                <a:tc>
                  <a:txBody>
                    <a:bodyPr/>
                    <a:lstStyle/>
                    <a:p>
                      <a:pPr algn="l" rtl="0" fontAlgn="ctr"/>
                      <a:r>
                        <a:rPr lang="es-CO" sz="1000" b="1" i="0" u="none" strike="noStrike">
                          <a:solidFill>
                            <a:srgbClr val="203764"/>
                          </a:solidFill>
                          <a:effectLst/>
                          <a:latin typeface="Calibri" panose="020F0502020204030204" pitchFamily="34" charset="0"/>
                        </a:rPr>
                        <a:t>6. CESTAS M-123 - M-124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$ 2.467,96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$ 2.467,96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594435864"/>
                  </a:ext>
                </a:extLst>
              </a:tr>
              <a:tr h="161925">
                <a:tc>
                  <a:txBody>
                    <a:bodyPr/>
                    <a:lstStyle/>
                    <a:p>
                      <a:pPr algn="l" rtl="0" fontAlgn="ctr"/>
                      <a:r>
                        <a:rPr lang="es-CO" sz="1000" b="0" i="0" u="none" strike="noStrike">
                          <a:solidFill>
                            <a:srgbClr val="203764"/>
                          </a:solidFill>
                          <a:effectLst/>
                          <a:latin typeface="Calibri" panose="020F0502020204030204" pitchFamily="34" charset="0"/>
                        </a:rPr>
                        <a:t>ADICIÓN N°08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$ 2.467,96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$ 2.467,96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$ 2.467,96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902014802"/>
                  </a:ext>
                </a:extLst>
              </a:tr>
              <a:tr h="161925">
                <a:tc>
                  <a:txBody>
                    <a:bodyPr/>
                    <a:lstStyle/>
                    <a:p>
                      <a:pPr algn="l" rtl="0" fontAlgn="ctr"/>
                      <a:r>
                        <a:rPr lang="es-CO" sz="1000" b="1" i="0" u="none" strike="noStrike">
                          <a:solidFill>
                            <a:srgbClr val="203764"/>
                          </a:solidFill>
                          <a:effectLst/>
                          <a:latin typeface="Calibri" panose="020F0502020204030204" pitchFamily="34" charset="0"/>
                        </a:rPr>
                        <a:t>7.CUADRILLAS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$ 1.531,00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$ 1.531,00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10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935185932"/>
                  </a:ext>
                </a:extLst>
              </a:tr>
              <a:tr h="161925">
                <a:tc>
                  <a:txBody>
                    <a:bodyPr/>
                    <a:lstStyle/>
                    <a:p>
                      <a:pPr algn="l" rtl="0" fontAlgn="ctr"/>
                      <a:r>
                        <a:rPr lang="es-CO" sz="1000" b="0" i="0" u="none" strike="noStrike">
                          <a:solidFill>
                            <a:srgbClr val="203764"/>
                          </a:solidFill>
                          <a:effectLst/>
                          <a:latin typeface="Calibri" panose="020F0502020204030204" pitchFamily="34" charset="0"/>
                        </a:rPr>
                        <a:t>ADICIÓN N°31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$ 1.531,00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$ 1.531,00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$ 1.531,00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VIGENTE</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dirty="0">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009961459"/>
                  </a:ext>
                </a:extLst>
              </a:tr>
            </a:tbl>
          </a:graphicData>
        </a:graphic>
      </p:graphicFrame>
    </p:spTree>
    <p:extLst>
      <p:ext uri="{BB962C8B-B14F-4D97-AF65-F5344CB8AC3E}">
        <p14:creationId xmlns:p14="http://schemas.microsoft.com/office/powerpoint/2010/main" val="2992967399"/>
      </p:ext>
    </p:extLst>
  </p:cSld>
  <p:clrMapOvr>
    <a:masterClrMapping/>
  </p:clrMapOvr>
  <p:transition spd="slow"/>
</p:sld>
</file>

<file path=ppt/slides/slide1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Conector recto 12">
            <a:extLst>
              <a:ext uri="{FF2B5EF4-FFF2-40B4-BE49-F238E27FC236}">
                <a16:creationId xmlns:a16="http://schemas.microsoft.com/office/drawing/2014/main" id="{5FB9EB19-42C5-4D9A-8534-B527E849B794}"/>
              </a:ext>
            </a:extLst>
          </p:cNvPr>
          <p:cNvCxnSpPr>
            <a:cxnSpLocks/>
          </p:cNvCxnSpPr>
          <p:nvPr/>
        </p:nvCxnSpPr>
        <p:spPr>
          <a:xfrm>
            <a:off x="88900" y="1043669"/>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12" name="Título 1">
            <a:extLst>
              <a:ext uri="{FF2B5EF4-FFF2-40B4-BE49-F238E27FC236}">
                <a16:creationId xmlns:a16="http://schemas.microsoft.com/office/drawing/2014/main" id="{857B77FB-6EBA-4052-9368-0C7D1635FC4F}"/>
              </a:ext>
            </a:extLst>
          </p:cNvPr>
          <p:cNvSpPr txBox="1">
            <a:spLocks/>
          </p:cNvSpPr>
          <p:nvPr/>
        </p:nvSpPr>
        <p:spPr>
          <a:xfrm>
            <a:off x="80963" y="160338"/>
            <a:ext cx="2490787" cy="2608262"/>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fontAlgn="auto">
              <a:spcBef>
                <a:spcPts val="0"/>
              </a:spcBef>
              <a:spcAft>
                <a:spcPts val="0"/>
              </a:spcAft>
              <a:defRPr/>
            </a:pPr>
            <a:endParaRPr lang="es-ES" sz="2400" b="1" cap="small" dirty="0">
              <a:solidFill>
                <a:srgbClr val="FFC000"/>
              </a:solidFill>
              <a:effectLst>
                <a:outerShdw blurRad="38100" dist="38100" dir="2700000" algn="tl">
                  <a:srgbClr val="000000">
                    <a:alpha val="43137"/>
                  </a:srgbClr>
                </a:outerShdw>
              </a:effectLst>
              <a:latin typeface="Candara" panose="020E0502030303020204" pitchFamily="34" charset="0"/>
            </a:endParaRPr>
          </a:p>
        </p:txBody>
      </p:sp>
      <p:sp>
        <p:nvSpPr>
          <p:cNvPr id="14" name="CuadroTexto 13">
            <a:extLst>
              <a:ext uri="{FF2B5EF4-FFF2-40B4-BE49-F238E27FC236}">
                <a16:creationId xmlns:a16="http://schemas.microsoft.com/office/drawing/2014/main" id="{E29830FB-6017-4C78-A5E4-816F864BEB06}"/>
              </a:ext>
            </a:extLst>
          </p:cNvPr>
          <p:cNvSpPr txBox="1"/>
          <p:nvPr/>
        </p:nvSpPr>
        <p:spPr>
          <a:xfrm>
            <a:off x="1762125" y="160338"/>
            <a:ext cx="9882188" cy="861774"/>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Adiciones Bogotá Limpia Sas </a:t>
            </a:r>
            <a:r>
              <a:rPr lang="es-CO" sz="1600" b="0" dirty="0" err="1">
                <a:solidFill>
                  <a:schemeClr val="accent1">
                    <a:lumMod val="50000"/>
                  </a:schemeClr>
                </a:solidFill>
              </a:rPr>
              <a:t>Esp</a:t>
            </a:r>
            <a:r>
              <a:rPr lang="es-CO" sz="1600" b="0" dirty="0">
                <a:solidFill>
                  <a:schemeClr val="accent1">
                    <a:lumMod val="50000"/>
                  </a:schemeClr>
                </a:solidFill>
              </a:rPr>
              <a:t> - corte a 30 de noviembre de 2024</a:t>
            </a:r>
            <a:endParaRPr lang="es-ES" sz="1600" b="0" dirty="0">
              <a:solidFill>
                <a:schemeClr val="accent1">
                  <a:lumMod val="50000"/>
                </a:schemeClr>
              </a:solidFill>
            </a:endParaRPr>
          </a:p>
        </p:txBody>
      </p:sp>
      <p:pic>
        <p:nvPicPr>
          <p:cNvPr id="154629" name="Imagen 15">
            <a:extLst>
              <a:ext uri="{FF2B5EF4-FFF2-40B4-BE49-F238E27FC236}">
                <a16:creationId xmlns:a16="http://schemas.microsoft.com/office/drawing/2014/main" id="{9D7F17F1-DA69-49A2-89C8-9C285893C5E1}"/>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88975" y="87313"/>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54630" name="Imagen 7">
            <a:extLst>
              <a:ext uri="{FF2B5EF4-FFF2-40B4-BE49-F238E27FC236}">
                <a16:creationId xmlns:a16="http://schemas.microsoft.com/office/drawing/2014/main" id="{41A699D8-8AF8-4F95-B28B-2AA67D9EB1E7}"/>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10572750" y="335189"/>
            <a:ext cx="1387475"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 name="CuadroTexto 14">
            <a:extLst>
              <a:ext uri="{FF2B5EF4-FFF2-40B4-BE49-F238E27FC236}">
                <a16:creationId xmlns:a16="http://schemas.microsoft.com/office/drawing/2014/main" id="{51892F2A-89CF-4ED3-A12A-E682668F10B7}"/>
              </a:ext>
            </a:extLst>
          </p:cNvPr>
          <p:cNvSpPr txBox="1"/>
          <p:nvPr/>
        </p:nvSpPr>
        <p:spPr>
          <a:xfrm>
            <a:off x="42242" y="6569359"/>
            <a:ext cx="1631950" cy="246063"/>
          </a:xfrm>
          <a:prstGeom prst="rect">
            <a:avLst/>
          </a:prstGeom>
          <a:noFill/>
        </p:spPr>
        <p:txBody>
          <a:bodyPr wrap="none">
            <a:spAutoFit/>
          </a:bodyPr>
          <a:lstStyle/>
          <a:p>
            <a:pPr algn="ctr" eaLnBrk="1" fontAlgn="auto" hangingPunct="1">
              <a:spcBef>
                <a:spcPts val="0"/>
              </a:spcBef>
              <a:spcAft>
                <a:spcPts val="0"/>
              </a:spcAft>
              <a:defRPr/>
            </a:pPr>
            <a:r>
              <a:rPr lang="es-CO" sz="1000" i="1" dirty="0">
                <a:solidFill>
                  <a:schemeClr val="accent1">
                    <a:lumMod val="50000"/>
                  </a:schemeClr>
                </a:solidFill>
                <a:latin typeface="+mn-lt"/>
              </a:rPr>
              <a:t>*Cifras en millones de pesos</a:t>
            </a:r>
          </a:p>
        </p:txBody>
      </p:sp>
      <p:sp>
        <p:nvSpPr>
          <p:cNvPr id="2" name="CuadroTexto 1">
            <a:extLst>
              <a:ext uri="{FF2B5EF4-FFF2-40B4-BE49-F238E27FC236}">
                <a16:creationId xmlns:a16="http://schemas.microsoft.com/office/drawing/2014/main" id="{9104B965-7092-4ACC-A1AA-928D9BAA2424}"/>
              </a:ext>
            </a:extLst>
          </p:cNvPr>
          <p:cNvSpPr txBox="1"/>
          <p:nvPr/>
        </p:nvSpPr>
        <p:spPr>
          <a:xfrm>
            <a:off x="253852" y="2026066"/>
            <a:ext cx="2317898" cy="332398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VIGENTE: No ha finalizado la ejecución financiera del Contrato.</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ES"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FINALIZADO-EN LIQUIDACIÓN: Finalizó la ejecución financiera del Contrato y la Interventoría está en elaboración de los informes finales y proyección del acta.</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EN LIQUIDACIÓN: La proyección del acta y el informe final del Contrato está radicado ante la UAESP.</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Está pendiente para las Adiciones de Puntos Críticos identificar cual es la fuente de pago de los recursos, si son del distrito o recursos de las obligaciones de hacer.</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ES"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 Hace referencia las Adiciones que no se encuentran bajo la supervisión de la Interventoría. </a:t>
            </a:r>
          </a:p>
        </p:txBody>
      </p:sp>
      <p:graphicFrame>
        <p:nvGraphicFramePr>
          <p:cNvPr id="3" name="Tabla 2">
            <a:extLst>
              <a:ext uri="{FF2B5EF4-FFF2-40B4-BE49-F238E27FC236}">
                <a16:creationId xmlns:a16="http://schemas.microsoft.com/office/drawing/2014/main" id="{B1853AF5-68EF-B785-033B-C7632A099D40}"/>
              </a:ext>
            </a:extLst>
          </p:cNvPr>
          <p:cNvGraphicFramePr>
            <a:graphicFrameLocks noGrp="1"/>
          </p:cNvGraphicFramePr>
          <p:nvPr/>
        </p:nvGraphicFramePr>
        <p:xfrm>
          <a:off x="2522994" y="1592500"/>
          <a:ext cx="9192189" cy="4654397"/>
        </p:xfrm>
        <a:graphic>
          <a:graphicData uri="http://schemas.openxmlformats.org/drawingml/2006/table">
            <a:tbl>
              <a:tblPr/>
              <a:tblGrid>
                <a:gridCol w="1420557">
                  <a:extLst>
                    <a:ext uri="{9D8B030D-6E8A-4147-A177-3AD203B41FA5}">
                      <a16:colId xmlns:a16="http://schemas.microsoft.com/office/drawing/2014/main" val="1805790328"/>
                    </a:ext>
                  </a:extLst>
                </a:gridCol>
                <a:gridCol w="1302177">
                  <a:extLst>
                    <a:ext uri="{9D8B030D-6E8A-4147-A177-3AD203B41FA5}">
                      <a16:colId xmlns:a16="http://schemas.microsoft.com/office/drawing/2014/main" val="961383533"/>
                    </a:ext>
                  </a:extLst>
                </a:gridCol>
                <a:gridCol w="1148284">
                  <a:extLst>
                    <a:ext uri="{9D8B030D-6E8A-4147-A177-3AD203B41FA5}">
                      <a16:colId xmlns:a16="http://schemas.microsoft.com/office/drawing/2014/main" val="485498178"/>
                    </a:ext>
                  </a:extLst>
                </a:gridCol>
                <a:gridCol w="923362">
                  <a:extLst>
                    <a:ext uri="{9D8B030D-6E8A-4147-A177-3AD203B41FA5}">
                      <a16:colId xmlns:a16="http://schemas.microsoft.com/office/drawing/2014/main" val="1604710992"/>
                    </a:ext>
                  </a:extLst>
                </a:gridCol>
                <a:gridCol w="1198595">
                  <a:extLst>
                    <a:ext uri="{9D8B030D-6E8A-4147-A177-3AD203B41FA5}">
                      <a16:colId xmlns:a16="http://schemas.microsoft.com/office/drawing/2014/main" val="1799839388"/>
                    </a:ext>
                  </a:extLst>
                </a:gridCol>
                <a:gridCol w="630372">
                  <a:extLst>
                    <a:ext uri="{9D8B030D-6E8A-4147-A177-3AD203B41FA5}">
                      <a16:colId xmlns:a16="http://schemas.microsoft.com/office/drawing/2014/main" val="1243578683"/>
                    </a:ext>
                  </a:extLst>
                </a:gridCol>
                <a:gridCol w="1018066">
                  <a:extLst>
                    <a:ext uri="{9D8B030D-6E8A-4147-A177-3AD203B41FA5}">
                      <a16:colId xmlns:a16="http://schemas.microsoft.com/office/drawing/2014/main" val="1583256152"/>
                    </a:ext>
                  </a:extLst>
                </a:gridCol>
                <a:gridCol w="698441">
                  <a:extLst>
                    <a:ext uri="{9D8B030D-6E8A-4147-A177-3AD203B41FA5}">
                      <a16:colId xmlns:a16="http://schemas.microsoft.com/office/drawing/2014/main" val="3322767325"/>
                    </a:ext>
                  </a:extLst>
                </a:gridCol>
                <a:gridCol w="852335">
                  <a:extLst>
                    <a:ext uri="{9D8B030D-6E8A-4147-A177-3AD203B41FA5}">
                      <a16:colId xmlns:a16="http://schemas.microsoft.com/office/drawing/2014/main" val="33170707"/>
                    </a:ext>
                  </a:extLst>
                </a:gridCol>
              </a:tblGrid>
              <a:tr h="145450">
                <a:tc gridSpan="9">
                  <a:txBody>
                    <a:bodyPr/>
                    <a:lstStyle/>
                    <a:p>
                      <a:pPr algn="ctr" fontAlgn="ctr"/>
                      <a:r>
                        <a:rPr lang="es-MX" sz="900" b="1" i="0" u="none" strike="noStrike" dirty="0">
                          <a:solidFill>
                            <a:srgbClr val="203764"/>
                          </a:solidFill>
                          <a:effectLst/>
                          <a:latin typeface="Calibri" panose="020F0502020204030204" pitchFamily="34" charset="0"/>
                        </a:rPr>
                        <a:t>CONTRATOS DE ADICIÓN - ASE 4 ($ millones)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3144729358"/>
                  </a:ext>
                </a:extLst>
              </a:tr>
              <a:tr h="436349">
                <a:tc>
                  <a:txBody>
                    <a:bodyPr/>
                    <a:lstStyle/>
                    <a:p>
                      <a:pPr algn="ctr" rtl="0" fontAlgn="ctr"/>
                      <a:r>
                        <a:rPr lang="es-CO" sz="900" b="1" i="0" u="none" strike="noStrike" dirty="0">
                          <a:solidFill>
                            <a:srgbClr val="203764"/>
                          </a:solidFill>
                          <a:effectLst/>
                          <a:latin typeface="Calibri" panose="020F0502020204030204" pitchFamily="34" charset="0"/>
                        </a:rPr>
                        <a:t>ADICIONES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Calibri" panose="020F0502020204030204" pitchFamily="34" charset="0"/>
                        </a:rPr>
                        <a:t>RECURSOS DISTRITO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Calibri" panose="020F0502020204030204" pitchFamily="34" charset="0"/>
                        </a:rPr>
                        <a:t>APORTES VOLUNTARIOS - OH</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Calibri" panose="020F0502020204030204" pitchFamily="34" charset="0"/>
                        </a:rPr>
                        <a:t>TOTAL</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MX" sz="900" b="1" i="0" u="none" strike="noStrike">
                          <a:solidFill>
                            <a:srgbClr val="203764"/>
                          </a:solidFill>
                          <a:effectLst/>
                          <a:latin typeface="Calibri" panose="020F0502020204030204" pitchFamily="34" charset="0"/>
                        </a:rPr>
                        <a:t>VR APROBADO POR LA INTERVENTORIA PARA PAGO POR LA UAESP</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Calibri" panose="020F0502020204030204" pitchFamily="34" charset="0"/>
                        </a:rPr>
                        <a:t>SALDO DE ADICIÓN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Calibri" panose="020F0502020204030204" pitchFamily="34" charset="0"/>
                        </a:rPr>
                        <a:t>ESTADO DEL CONTRATO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Calibri" panose="020F0502020204030204" pitchFamily="34" charset="0"/>
                        </a:rPr>
                        <a:t>APORTE VOLUNTARIO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Calibri" panose="020F0502020204030204" pitchFamily="34" charset="0"/>
                        </a:rPr>
                        <a:t>APORTES CONTRATADOS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extLst>
                  <a:ext uri="{0D108BD9-81ED-4DB2-BD59-A6C34878D82A}">
                    <a16:rowId xmlns:a16="http://schemas.microsoft.com/office/drawing/2014/main" val="1897099663"/>
                  </a:ext>
                </a:extLst>
              </a:tr>
              <a:tr h="145450">
                <a:tc>
                  <a:txBody>
                    <a:bodyPr/>
                    <a:lstStyle/>
                    <a:p>
                      <a:pPr algn="ctr" rtl="0" fontAlgn="ctr"/>
                      <a:r>
                        <a:rPr lang="es-CO" sz="900" b="1" i="0" u="none" strike="noStrike">
                          <a:solidFill>
                            <a:srgbClr val="203764"/>
                          </a:solidFill>
                          <a:effectLst/>
                          <a:latin typeface="Calibri" panose="020F0502020204030204" pitchFamily="34" charset="0"/>
                        </a:rPr>
                        <a:t>ASE 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Calibri" panose="020F0502020204030204" pitchFamily="34" charset="0"/>
                        </a:rPr>
                        <a:t>$ 20.838,16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Calibri" panose="020F0502020204030204" pitchFamily="34" charset="0"/>
                        </a:rPr>
                        <a:t>$ 21.110,80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Calibri" panose="020F0502020204030204" pitchFamily="34" charset="0"/>
                        </a:rPr>
                        <a:t>$ 41.948,96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Calibri" panose="020F0502020204030204" pitchFamily="34" charset="0"/>
                        </a:rPr>
                        <a:t>$ 18.720,00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Calibri" panose="020F0502020204030204" pitchFamily="34" charset="0"/>
                        </a:rPr>
                        <a:t>$ 21.110,80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extLst>
                  <a:ext uri="{0D108BD9-81ED-4DB2-BD59-A6C34878D82A}">
                    <a16:rowId xmlns:a16="http://schemas.microsoft.com/office/drawing/2014/main" val="2697793606"/>
                  </a:ext>
                </a:extLst>
              </a:tr>
              <a:tr h="145450">
                <a:tc>
                  <a:txBody>
                    <a:bodyPr/>
                    <a:lstStyle/>
                    <a:p>
                      <a:pPr algn="l" rtl="0" fontAlgn="ctr"/>
                      <a:r>
                        <a:rPr lang="es-CO" sz="900" b="1" i="0" u="none" strike="noStrike">
                          <a:solidFill>
                            <a:srgbClr val="203764"/>
                          </a:solidFill>
                          <a:effectLst/>
                          <a:latin typeface="Calibri" panose="020F0502020204030204" pitchFamily="34" charset="0"/>
                        </a:rPr>
                        <a:t>1. CRÍTICOS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$ 20.838,16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$ 20.838,16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3399085518"/>
                  </a:ext>
                </a:extLst>
              </a:tr>
              <a:tr h="145450">
                <a:tc>
                  <a:txBody>
                    <a:bodyPr/>
                    <a:lstStyle/>
                    <a:p>
                      <a:pPr algn="l" rtl="0" fontAlgn="ctr"/>
                      <a:r>
                        <a:rPr lang="es-CO" sz="900" b="0" i="0" u="none" strike="noStrike" dirty="0">
                          <a:solidFill>
                            <a:srgbClr val="203764"/>
                          </a:solidFill>
                          <a:effectLst/>
                          <a:latin typeface="Calibri" panose="020F0502020204030204" pitchFamily="34" charset="0"/>
                        </a:rPr>
                        <a:t>ADICIÓN N°01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$ 2.367,58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$ 2.367,58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$ 2.343,43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$ 24,15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690414965"/>
                  </a:ext>
                </a:extLst>
              </a:tr>
              <a:tr h="145450">
                <a:tc>
                  <a:txBody>
                    <a:bodyPr/>
                    <a:lstStyle/>
                    <a:p>
                      <a:pPr algn="l" rtl="0" fontAlgn="ctr"/>
                      <a:r>
                        <a:rPr lang="es-CO" sz="900" b="0" i="0" u="none" strike="noStrike">
                          <a:solidFill>
                            <a:srgbClr val="203764"/>
                          </a:solidFill>
                          <a:effectLst/>
                          <a:latin typeface="Calibri" panose="020F0502020204030204" pitchFamily="34" charset="0"/>
                        </a:rPr>
                        <a:t>ADICIÓN N°04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$ 1.585,14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$ 1.585,14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$ 1.454,17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$ 130,97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013986575"/>
                  </a:ext>
                </a:extLst>
              </a:tr>
              <a:tr h="145450">
                <a:tc>
                  <a:txBody>
                    <a:bodyPr/>
                    <a:lstStyle/>
                    <a:p>
                      <a:pPr algn="l" rtl="0" fontAlgn="ctr"/>
                      <a:r>
                        <a:rPr lang="es-CO" sz="900" b="0" i="0" u="none" strike="noStrike">
                          <a:solidFill>
                            <a:srgbClr val="203764"/>
                          </a:solidFill>
                          <a:effectLst/>
                          <a:latin typeface="Calibri" panose="020F0502020204030204" pitchFamily="34" charset="0"/>
                        </a:rPr>
                        <a:t>ADICIÓN N°09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$ 333,80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$ 333,80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$ 202,30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$ 131,50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503393067"/>
                  </a:ext>
                </a:extLst>
              </a:tr>
              <a:tr h="145450">
                <a:tc>
                  <a:txBody>
                    <a:bodyPr/>
                    <a:lstStyle/>
                    <a:p>
                      <a:pPr algn="l" rtl="0" fontAlgn="ctr"/>
                      <a:r>
                        <a:rPr lang="es-CO" sz="900" b="0" i="0" u="none" strike="noStrike">
                          <a:solidFill>
                            <a:srgbClr val="203764"/>
                          </a:solidFill>
                          <a:effectLst/>
                          <a:latin typeface="Calibri" panose="020F0502020204030204" pitchFamily="34" charset="0"/>
                        </a:rPr>
                        <a:t>ADICIÓN N°11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Calibri" panose="020F0502020204030204" pitchFamily="34" charset="0"/>
                        </a:rPr>
                        <a:t>$ 3.053,37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$ 3.053,37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$ 2.728,12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$ 325,25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565603182"/>
                  </a:ext>
                </a:extLst>
              </a:tr>
              <a:tr h="145450">
                <a:tc>
                  <a:txBody>
                    <a:bodyPr/>
                    <a:lstStyle/>
                    <a:p>
                      <a:pPr algn="l" rtl="0" fontAlgn="ctr"/>
                      <a:r>
                        <a:rPr lang="es-CO" sz="900" b="0" i="0" u="none" strike="noStrike">
                          <a:solidFill>
                            <a:srgbClr val="203764"/>
                          </a:solidFill>
                          <a:effectLst/>
                          <a:latin typeface="Calibri" panose="020F0502020204030204" pitchFamily="34" charset="0"/>
                        </a:rPr>
                        <a:t>ADICIÓN N°15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$ 1.018,87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$ 1.018,87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$ 1.017,93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$ 0,94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808250850"/>
                  </a:ext>
                </a:extLst>
              </a:tr>
              <a:tr h="145450">
                <a:tc>
                  <a:txBody>
                    <a:bodyPr/>
                    <a:lstStyle/>
                    <a:p>
                      <a:pPr algn="l" rtl="0" fontAlgn="ctr"/>
                      <a:r>
                        <a:rPr lang="es-CO" sz="900" b="0" i="0" u="none" strike="noStrike">
                          <a:solidFill>
                            <a:srgbClr val="203764"/>
                          </a:solidFill>
                          <a:effectLst/>
                          <a:latin typeface="Calibri" panose="020F0502020204030204" pitchFamily="34" charset="0"/>
                        </a:rPr>
                        <a:t>ADICIÓN N°16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$ 1.120,86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$ 1.120,86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$ 1.115,08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$ 5,78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759937731"/>
                  </a:ext>
                </a:extLst>
              </a:tr>
              <a:tr h="145450">
                <a:tc>
                  <a:txBody>
                    <a:bodyPr/>
                    <a:lstStyle/>
                    <a:p>
                      <a:pPr algn="l" rtl="0" fontAlgn="ctr"/>
                      <a:r>
                        <a:rPr lang="es-CO" sz="900" b="0" i="0" u="none" strike="noStrike">
                          <a:solidFill>
                            <a:srgbClr val="203764"/>
                          </a:solidFill>
                          <a:effectLst/>
                          <a:latin typeface="Calibri" panose="020F0502020204030204" pitchFamily="34" charset="0"/>
                        </a:rPr>
                        <a:t>ADICIÓN N°17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Calibri" panose="020F0502020204030204" pitchFamily="34" charset="0"/>
                        </a:rPr>
                        <a:t>$ 2.093,21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$ 2.093,21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$ 2.064,70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$ 28,51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477494542"/>
                  </a:ext>
                </a:extLst>
              </a:tr>
              <a:tr h="145450">
                <a:tc>
                  <a:txBody>
                    <a:bodyPr/>
                    <a:lstStyle/>
                    <a:p>
                      <a:pPr algn="l" rtl="0" fontAlgn="ctr"/>
                      <a:r>
                        <a:rPr lang="es-CO" sz="900" b="0" i="0" u="none" strike="noStrike">
                          <a:solidFill>
                            <a:srgbClr val="203764"/>
                          </a:solidFill>
                          <a:effectLst/>
                          <a:latin typeface="Calibri" panose="020F0502020204030204" pitchFamily="34" charset="0"/>
                        </a:rPr>
                        <a:t>ADICIÓN N°19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$ 1.669,65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$ 1.669,65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$ 1.667,56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$ 2,09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079477365"/>
                  </a:ext>
                </a:extLst>
              </a:tr>
              <a:tr h="145450">
                <a:tc>
                  <a:txBody>
                    <a:bodyPr/>
                    <a:lstStyle/>
                    <a:p>
                      <a:pPr algn="l" rtl="0" fontAlgn="ctr"/>
                      <a:r>
                        <a:rPr lang="es-CO" sz="900" b="0" i="0" u="none" strike="noStrike">
                          <a:solidFill>
                            <a:srgbClr val="203764"/>
                          </a:solidFill>
                          <a:effectLst/>
                          <a:latin typeface="Calibri" panose="020F0502020204030204" pitchFamily="34" charset="0"/>
                        </a:rPr>
                        <a:t>ADICIÓN N°21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$ 1.472,42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$ 1.472,42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$ 1.462,92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$ 9,50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 EN LIQUIDACION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005771339"/>
                  </a:ext>
                </a:extLst>
              </a:tr>
              <a:tr h="145450">
                <a:tc>
                  <a:txBody>
                    <a:bodyPr/>
                    <a:lstStyle/>
                    <a:p>
                      <a:pPr algn="l" rtl="0" fontAlgn="ctr"/>
                      <a:r>
                        <a:rPr lang="es-CO" sz="900" b="0" i="0" u="none" strike="noStrike">
                          <a:solidFill>
                            <a:srgbClr val="203764"/>
                          </a:solidFill>
                          <a:effectLst/>
                          <a:latin typeface="Calibri" panose="020F0502020204030204" pitchFamily="34" charset="0"/>
                        </a:rPr>
                        <a:t>ADICIÓN N°22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$ 296,96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$ 296,96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$ 296,96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 EN LIQUIDACION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80404249"/>
                  </a:ext>
                </a:extLst>
              </a:tr>
              <a:tr h="145450">
                <a:tc>
                  <a:txBody>
                    <a:bodyPr/>
                    <a:lstStyle/>
                    <a:p>
                      <a:pPr algn="l" rtl="0" fontAlgn="ctr"/>
                      <a:r>
                        <a:rPr lang="es-CO" sz="900" b="0" i="0" u="none" strike="noStrike">
                          <a:solidFill>
                            <a:srgbClr val="203764"/>
                          </a:solidFill>
                          <a:effectLst/>
                          <a:latin typeface="Calibri" panose="020F0502020204030204" pitchFamily="34" charset="0"/>
                        </a:rPr>
                        <a:t>ADICIÓN N°24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$ 976,90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$ 976,90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$ 976,90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 EN LIQUIDACION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13359366"/>
                  </a:ext>
                </a:extLst>
              </a:tr>
              <a:tr h="145450">
                <a:tc>
                  <a:txBody>
                    <a:bodyPr/>
                    <a:lstStyle/>
                    <a:p>
                      <a:pPr algn="l" rtl="0" fontAlgn="ctr"/>
                      <a:r>
                        <a:rPr lang="es-CO" sz="900" b="0" i="0" u="none" strike="noStrike">
                          <a:solidFill>
                            <a:srgbClr val="203764"/>
                          </a:solidFill>
                          <a:effectLst/>
                          <a:latin typeface="Calibri" panose="020F0502020204030204" pitchFamily="34" charset="0"/>
                        </a:rPr>
                        <a:t>ADICIÓN N°25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$ 1.209,69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$ 1.209,69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$ 1.209,63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 EN LIQUIDACION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256391370"/>
                  </a:ext>
                </a:extLst>
              </a:tr>
              <a:tr h="290899">
                <a:tc>
                  <a:txBody>
                    <a:bodyPr/>
                    <a:lstStyle/>
                    <a:p>
                      <a:pPr algn="l" rtl="0" fontAlgn="ctr"/>
                      <a:r>
                        <a:rPr lang="es-CO" sz="900" b="0" i="0" u="none" strike="noStrike">
                          <a:solidFill>
                            <a:srgbClr val="203764"/>
                          </a:solidFill>
                          <a:effectLst/>
                          <a:latin typeface="Calibri" panose="020F0502020204030204" pitchFamily="34" charset="0"/>
                        </a:rPr>
                        <a:t>ADICIÓN N°27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$ 1.067,87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$ 1.067,87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$ 1.067,76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$ 0,11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FINALIZADA EN LIQUIDACION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700215081"/>
                  </a:ext>
                </a:extLst>
              </a:tr>
              <a:tr h="290899">
                <a:tc>
                  <a:txBody>
                    <a:bodyPr/>
                    <a:lstStyle/>
                    <a:p>
                      <a:pPr algn="l" rtl="0" fontAlgn="ctr"/>
                      <a:r>
                        <a:rPr lang="es-CO" sz="900" b="0" i="0" u="none" strike="noStrike">
                          <a:solidFill>
                            <a:srgbClr val="203764"/>
                          </a:solidFill>
                          <a:effectLst/>
                          <a:latin typeface="Calibri" panose="020F0502020204030204" pitchFamily="34" charset="0"/>
                        </a:rPr>
                        <a:t>ADICIÓN N°29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$ 1.060,69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Calibri" panose="020F0502020204030204" pitchFamily="34" charset="0"/>
                        </a:rPr>
                        <a:t>$ 1.060,69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$ 1.060,58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$ 0,11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FINALIZADA EN LIQUIDACION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139634955"/>
                  </a:ext>
                </a:extLst>
              </a:tr>
              <a:tr h="145450">
                <a:tc>
                  <a:txBody>
                    <a:bodyPr/>
                    <a:lstStyle/>
                    <a:p>
                      <a:pPr algn="l" rtl="0" fontAlgn="ctr"/>
                      <a:r>
                        <a:rPr lang="es-CO" sz="900" b="0" i="0" u="none" strike="noStrike">
                          <a:solidFill>
                            <a:srgbClr val="203764"/>
                          </a:solidFill>
                          <a:effectLst/>
                          <a:latin typeface="Calibri" panose="020F0502020204030204" pitchFamily="34" charset="0"/>
                        </a:rPr>
                        <a:t>ADICIÓN N°30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$ 1.511,15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$ 1.511,15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$ 505,68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$ 1.005,47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VIGENTE</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118196686"/>
                  </a:ext>
                </a:extLst>
              </a:tr>
              <a:tr h="145450">
                <a:tc>
                  <a:txBody>
                    <a:bodyPr/>
                    <a:lstStyle/>
                    <a:p>
                      <a:pPr algn="l" rtl="0" fontAlgn="ctr"/>
                      <a:r>
                        <a:rPr lang="es-CO" sz="900" b="1" i="0" u="none" strike="noStrike">
                          <a:solidFill>
                            <a:srgbClr val="203764"/>
                          </a:solidFill>
                          <a:effectLst/>
                          <a:latin typeface="Calibri" panose="020F0502020204030204" pitchFamily="34" charset="0"/>
                        </a:rPr>
                        <a:t>2. M.F. LAVADO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$ 4.228,17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$ 4.228,17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3806705333"/>
                  </a:ext>
                </a:extLst>
              </a:tr>
              <a:tr h="145450">
                <a:tc>
                  <a:txBody>
                    <a:bodyPr/>
                    <a:lstStyle/>
                    <a:p>
                      <a:pPr algn="l" rtl="0" fontAlgn="ctr"/>
                      <a:r>
                        <a:rPr lang="es-CO" sz="900" b="0" i="0" u="none" strike="noStrike">
                          <a:solidFill>
                            <a:srgbClr val="203764"/>
                          </a:solidFill>
                          <a:effectLst/>
                          <a:latin typeface="Calibri" panose="020F0502020204030204" pitchFamily="34" charset="0"/>
                        </a:rPr>
                        <a:t>ADICIÓN N°02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$ 200,38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$ 200,38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Calibri" panose="020F0502020204030204" pitchFamily="34" charset="0"/>
                        </a:rPr>
                        <a:t>$ 191,26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$ 9,12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234250181"/>
                  </a:ext>
                </a:extLst>
              </a:tr>
              <a:tr h="145450">
                <a:tc>
                  <a:txBody>
                    <a:bodyPr/>
                    <a:lstStyle/>
                    <a:p>
                      <a:pPr algn="l" rtl="0" fontAlgn="ctr"/>
                      <a:r>
                        <a:rPr lang="es-CO" sz="900" b="0" i="0" u="none" strike="noStrike">
                          <a:solidFill>
                            <a:srgbClr val="203764"/>
                          </a:solidFill>
                          <a:effectLst/>
                          <a:latin typeface="Calibri" panose="020F0502020204030204" pitchFamily="34" charset="0"/>
                        </a:rPr>
                        <a:t>ADICIÓN N°12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$ 381,64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$ 381,64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$ 364,00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$ 17,64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911934258"/>
                  </a:ext>
                </a:extLst>
              </a:tr>
              <a:tr h="145450">
                <a:tc>
                  <a:txBody>
                    <a:bodyPr/>
                    <a:lstStyle/>
                    <a:p>
                      <a:pPr algn="l" rtl="0" fontAlgn="ctr"/>
                      <a:r>
                        <a:rPr lang="es-CO" sz="900" b="0" i="0" u="none" strike="noStrike">
                          <a:solidFill>
                            <a:srgbClr val="203764"/>
                          </a:solidFill>
                          <a:effectLst/>
                          <a:latin typeface="Calibri" panose="020F0502020204030204" pitchFamily="34" charset="0"/>
                        </a:rPr>
                        <a:t>ADICIÓN N°14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$ 387,21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$ 387,21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$ 378,38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$ 8,83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998859774"/>
                  </a:ext>
                </a:extLst>
              </a:tr>
              <a:tr h="145450">
                <a:tc>
                  <a:txBody>
                    <a:bodyPr/>
                    <a:lstStyle/>
                    <a:p>
                      <a:pPr algn="l" rtl="0" fontAlgn="ctr"/>
                      <a:r>
                        <a:rPr lang="es-CO" sz="900" b="0" i="0" u="none" strike="noStrike">
                          <a:solidFill>
                            <a:srgbClr val="203764"/>
                          </a:solidFill>
                          <a:effectLst/>
                          <a:latin typeface="Calibri" panose="020F0502020204030204" pitchFamily="34" charset="0"/>
                        </a:rPr>
                        <a:t>ADICIÓN N°18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$ 689,68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$ 689,68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$ 681,62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Calibri" panose="020F0502020204030204" pitchFamily="34" charset="0"/>
                        </a:rPr>
                        <a:t>$ 8,06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09849887"/>
                  </a:ext>
                </a:extLst>
              </a:tr>
              <a:tr h="145450">
                <a:tc>
                  <a:txBody>
                    <a:bodyPr/>
                    <a:lstStyle/>
                    <a:p>
                      <a:pPr algn="l" rtl="0" fontAlgn="ctr"/>
                      <a:r>
                        <a:rPr lang="es-CO" sz="900" b="0" i="0" u="none" strike="noStrike">
                          <a:solidFill>
                            <a:srgbClr val="203764"/>
                          </a:solidFill>
                          <a:effectLst/>
                          <a:latin typeface="Calibri" panose="020F0502020204030204" pitchFamily="34" charset="0"/>
                        </a:rPr>
                        <a:t>ADICIÓN N°20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$ 804,69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$ 804,69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$ 804,69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238339650"/>
                  </a:ext>
                </a:extLst>
              </a:tr>
              <a:tr h="145450">
                <a:tc>
                  <a:txBody>
                    <a:bodyPr/>
                    <a:lstStyle/>
                    <a:p>
                      <a:pPr algn="l" rtl="0" fontAlgn="ctr"/>
                      <a:r>
                        <a:rPr lang="es-CO" sz="900" b="0" i="0" u="none" strike="noStrike">
                          <a:solidFill>
                            <a:srgbClr val="203764"/>
                          </a:solidFill>
                          <a:effectLst/>
                          <a:latin typeface="Calibri" panose="020F0502020204030204" pitchFamily="34" charset="0"/>
                        </a:rPr>
                        <a:t>ADICIÓN N°23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$ 379,23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$ 379,23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$ 379,23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dirty="0">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191608132"/>
                  </a:ext>
                </a:extLst>
              </a:tr>
              <a:tr h="145450">
                <a:tc>
                  <a:txBody>
                    <a:bodyPr/>
                    <a:lstStyle/>
                    <a:p>
                      <a:pPr algn="l" rtl="0" fontAlgn="ctr"/>
                      <a:r>
                        <a:rPr lang="es-CO" sz="900" b="0" i="0" u="none" strike="noStrike">
                          <a:solidFill>
                            <a:srgbClr val="203764"/>
                          </a:solidFill>
                          <a:effectLst/>
                          <a:latin typeface="Calibri" panose="020F0502020204030204" pitchFamily="34" charset="0"/>
                        </a:rPr>
                        <a:t>ADICIÓN N°26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$ 500,48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$ 500,48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$ 500,47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dirty="0">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015471531"/>
                  </a:ext>
                </a:extLst>
              </a:tr>
              <a:tr h="145450">
                <a:tc>
                  <a:txBody>
                    <a:bodyPr/>
                    <a:lstStyle/>
                    <a:p>
                      <a:pPr algn="l" rtl="0" fontAlgn="ctr"/>
                      <a:r>
                        <a:rPr lang="es-CO" sz="900" b="0" i="0" u="none" strike="noStrike">
                          <a:solidFill>
                            <a:srgbClr val="203764"/>
                          </a:solidFill>
                          <a:effectLst/>
                          <a:latin typeface="Calibri" panose="020F0502020204030204" pitchFamily="34" charset="0"/>
                        </a:rPr>
                        <a:t>ADICIÓN N°28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$ 884,86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$ 884,86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$ 582,61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$ 302,25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dirty="0">
                          <a:solidFill>
                            <a:srgbClr val="203764"/>
                          </a:solidFill>
                          <a:effectLst/>
                          <a:latin typeface="Calibri" panose="020F0502020204030204" pitchFamily="34" charset="0"/>
                        </a:rPr>
                        <a:t>VIGENTE</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009425665"/>
                  </a:ext>
                </a:extLst>
              </a:tr>
            </a:tbl>
          </a:graphicData>
        </a:graphic>
      </p:graphicFrame>
    </p:spTree>
  </p:cSld>
  <p:clrMapOvr>
    <a:masterClrMapping/>
  </p:clrMapOvr>
  <p:transition spd="slow"/>
</p:sld>
</file>

<file path=ppt/slides/slide1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Conector recto 12">
            <a:extLst>
              <a:ext uri="{FF2B5EF4-FFF2-40B4-BE49-F238E27FC236}">
                <a16:creationId xmlns:a16="http://schemas.microsoft.com/office/drawing/2014/main" id="{5FB9EB19-42C5-4D9A-8534-B527E849B794}"/>
              </a:ext>
            </a:extLst>
          </p:cNvPr>
          <p:cNvCxnSpPr>
            <a:cxnSpLocks/>
          </p:cNvCxnSpPr>
          <p:nvPr/>
        </p:nvCxnSpPr>
        <p:spPr>
          <a:xfrm>
            <a:off x="88900" y="1043669"/>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12" name="Título 1">
            <a:extLst>
              <a:ext uri="{FF2B5EF4-FFF2-40B4-BE49-F238E27FC236}">
                <a16:creationId xmlns:a16="http://schemas.microsoft.com/office/drawing/2014/main" id="{857B77FB-6EBA-4052-9368-0C7D1635FC4F}"/>
              </a:ext>
            </a:extLst>
          </p:cNvPr>
          <p:cNvSpPr txBox="1">
            <a:spLocks/>
          </p:cNvSpPr>
          <p:nvPr/>
        </p:nvSpPr>
        <p:spPr>
          <a:xfrm>
            <a:off x="80963" y="160338"/>
            <a:ext cx="2490787" cy="2608262"/>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fontAlgn="auto">
              <a:spcBef>
                <a:spcPts val="0"/>
              </a:spcBef>
              <a:spcAft>
                <a:spcPts val="0"/>
              </a:spcAft>
              <a:defRPr/>
            </a:pPr>
            <a:endParaRPr lang="es-ES" sz="2400" b="1" cap="small" dirty="0">
              <a:solidFill>
                <a:srgbClr val="FFC000"/>
              </a:solidFill>
              <a:effectLst>
                <a:outerShdw blurRad="38100" dist="38100" dir="2700000" algn="tl">
                  <a:srgbClr val="000000">
                    <a:alpha val="43137"/>
                  </a:srgbClr>
                </a:outerShdw>
              </a:effectLst>
              <a:latin typeface="Candara" panose="020E0502030303020204" pitchFamily="34" charset="0"/>
            </a:endParaRPr>
          </a:p>
        </p:txBody>
      </p:sp>
      <p:sp>
        <p:nvSpPr>
          <p:cNvPr id="14" name="CuadroTexto 13">
            <a:extLst>
              <a:ext uri="{FF2B5EF4-FFF2-40B4-BE49-F238E27FC236}">
                <a16:creationId xmlns:a16="http://schemas.microsoft.com/office/drawing/2014/main" id="{E29830FB-6017-4C78-A5E4-816F864BEB06}"/>
              </a:ext>
            </a:extLst>
          </p:cNvPr>
          <p:cNvSpPr txBox="1"/>
          <p:nvPr/>
        </p:nvSpPr>
        <p:spPr>
          <a:xfrm>
            <a:off x="1762125" y="160338"/>
            <a:ext cx="9882188" cy="892175"/>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Adiciones Bogotá Limpia Sas </a:t>
            </a:r>
            <a:r>
              <a:rPr lang="es-CO" sz="1600" b="0" dirty="0" err="1">
                <a:solidFill>
                  <a:schemeClr val="accent1">
                    <a:lumMod val="50000"/>
                  </a:schemeClr>
                </a:solidFill>
              </a:rPr>
              <a:t>Esp</a:t>
            </a:r>
            <a:r>
              <a:rPr lang="es-CO" sz="1600" b="0" dirty="0">
                <a:solidFill>
                  <a:schemeClr val="accent1">
                    <a:lumMod val="50000"/>
                  </a:schemeClr>
                </a:solidFill>
              </a:rPr>
              <a:t> - corte a 30 de noviembre de 2024</a:t>
            </a:r>
            <a:endParaRPr lang="es-ES" sz="1600" b="0" dirty="0">
              <a:solidFill>
                <a:schemeClr val="accent1">
                  <a:lumMod val="50000"/>
                </a:schemeClr>
              </a:solidFill>
            </a:endParaRPr>
          </a:p>
        </p:txBody>
      </p:sp>
      <p:pic>
        <p:nvPicPr>
          <p:cNvPr id="154629" name="Imagen 15">
            <a:extLst>
              <a:ext uri="{FF2B5EF4-FFF2-40B4-BE49-F238E27FC236}">
                <a16:creationId xmlns:a16="http://schemas.microsoft.com/office/drawing/2014/main" id="{9D7F17F1-DA69-49A2-89C8-9C285893C5E1}"/>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88975" y="87313"/>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54630" name="Imagen 7">
            <a:extLst>
              <a:ext uri="{FF2B5EF4-FFF2-40B4-BE49-F238E27FC236}">
                <a16:creationId xmlns:a16="http://schemas.microsoft.com/office/drawing/2014/main" id="{41A699D8-8AF8-4F95-B28B-2AA67D9EB1E7}"/>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10572750" y="335189"/>
            <a:ext cx="1387475"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 name="CuadroTexto 14">
            <a:extLst>
              <a:ext uri="{FF2B5EF4-FFF2-40B4-BE49-F238E27FC236}">
                <a16:creationId xmlns:a16="http://schemas.microsoft.com/office/drawing/2014/main" id="{51892F2A-89CF-4ED3-A12A-E682668F10B7}"/>
              </a:ext>
            </a:extLst>
          </p:cNvPr>
          <p:cNvSpPr txBox="1"/>
          <p:nvPr/>
        </p:nvSpPr>
        <p:spPr>
          <a:xfrm>
            <a:off x="42242" y="6569359"/>
            <a:ext cx="1631950" cy="246063"/>
          </a:xfrm>
          <a:prstGeom prst="rect">
            <a:avLst/>
          </a:prstGeom>
          <a:noFill/>
        </p:spPr>
        <p:txBody>
          <a:bodyPr wrap="none">
            <a:spAutoFit/>
          </a:bodyPr>
          <a:lstStyle/>
          <a:p>
            <a:pPr algn="ctr" eaLnBrk="1" fontAlgn="auto" hangingPunct="1">
              <a:spcBef>
                <a:spcPts val="0"/>
              </a:spcBef>
              <a:spcAft>
                <a:spcPts val="0"/>
              </a:spcAft>
              <a:defRPr/>
            </a:pPr>
            <a:r>
              <a:rPr lang="es-CO" sz="1000" i="1" dirty="0">
                <a:solidFill>
                  <a:schemeClr val="accent1">
                    <a:lumMod val="50000"/>
                  </a:schemeClr>
                </a:solidFill>
                <a:latin typeface="+mn-lt"/>
              </a:rPr>
              <a:t>*Cifras en millones de pesos</a:t>
            </a:r>
          </a:p>
        </p:txBody>
      </p:sp>
      <p:sp>
        <p:nvSpPr>
          <p:cNvPr id="2" name="CuadroTexto 1">
            <a:extLst>
              <a:ext uri="{FF2B5EF4-FFF2-40B4-BE49-F238E27FC236}">
                <a16:creationId xmlns:a16="http://schemas.microsoft.com/office/drawing/2014/main" id="{9104B965-7092-4ACC-A1AA-928D9BAA2424}"/>
              </a:ext>
            </a:extLst>
          </p:cNvPr>
          <p:cNvSpPr txBox="1"/>
          <p:nvPr/>
        </p:nvSpPr>
        <p:spPr>
          <a:xfrm>
            <a:off x="253852" y="2026066"/>
            <a:ext cx="2317898" cy="332398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VIGENTE: No ha finalizado la ejecución financiera del Contrato.</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ES"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FINALIZADO-EN LIQUIDACIÓN: Finalizó la ejecución financiera del Contrato y la Interventoría está en elaboración de los informes finales y proyección del acta.</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EN LIQUIDACIÓN: La proyección del acta y el informe final del Contrato está radicado ante la UAESP.</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Está pendiente para las Adiciones de Puntos Críticos identificar cual es la fuente de pago de los recursos, si son del distrito o recursos de las obligaciones de hacer.</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ES"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 Hace referencia las Adiciones que no se encuentran bajo la supervisión de la Interventoría. </a:t>
            </a:r>
          </a:p>
        </p:txBody>
      </p:sp>
      <p:graphicFrame>
        <p:nvGraphicFramePr>
          <p:cNvPr id="3" name="Tabla 2">
            <a:extLst>
              <a:ext uri="{FF2B5EF4-FFF2-40B4-BE49-F238E27FC236}">
                <a16:creationId xmlns:a16="http://schemas.microsoft.com/office/drawing/2014/main" id="{26D670DA-3920-3148-E97C-27B0DB98ADC6}"/>
              </a:ext>
            </a:extLst>
          </p:cNvPr>
          <p:cNvGraphicFramePr>
            <a:graphicFrameLocks noGrp="1"/>
          </p:cNvGraphicFramePr>
          <p:nvPr/>
        </p:nvGraphicFramePr>
        <p:xfrm>
          <a:off x="2571750" y="1981200"/>
          <a:ext cx="9404352" cy="2895600"/>
        </p:xfrm>
        <a:graphic>
          <a:graphicData uri="http://schemas.openxmlformats.org/drawingml/2006/table">
            <a:tbl>
              <a:tblPr/>
              <a:tblGrid>
                <a:gridCol w="1453345">
                  <a:extLst>
                    <a:ext uri="{9D8B030D-6E8A-4147-A177-3AD203B41FA5}">
                      <a16:colId xmlns:a16="http://schemas.microsoft.com/office/drawing/2014/main" val="3759690324"/>
                    </a:ext>
                  </a:extLst>
                </a:gridCol>
                <a:gridCol w="1332232">
                  <a:extLst>
                    <a:ext uri="{9D8B030D-6E8A-4147-A177-3AD203B41FA5}">
                      <a16:colId xmlns:a16="http://schemas.microsoft.com/office/drawing/2014/main" val="3321219733"/>
                    </a:ext>
                  </a:extLst>
                </a:gridCol>
                <a:gridCol w="1174787">
                  <a:extLst>
                    <a:ext uri="{9D8B030D-6E8A-4147-A177-3AD203B41FA5}">
                      <a16:colId xmlns:a16="http://schemas.microsoft.com/office/drawing/2014/main" val="854166916"/>
                    </a:ext>
                  </a:extLst>
                </a:gridCol>
                <a:gridCol w="944674">
                  <a:extLst>
                    <a:ext uri="{9D8B030D-6E8A-4147-A177-3AD203B41FA5}">
                      <a16:colId xmlns:a16="http://schemas.microsoft.com/office/drawing/2014/main" val="2585535249"/>
                    </a:ext>
                  </a:extLst>
                </a:gridCol>
                <a:gridCol w="1226259">
                  <a:extLst>
                    <a:ext uri="{9D8B030D-6E8A-4147-A177-3AD203B41FA5}">
                      <a16:colId xmlns:a16="http://schemas.microsoft.com/office/drawing/2014/main" val="1019902042"/>
                    </a:ext>
                  </a:extLst>
                </a:gridCol>
                <a:gridCol w="644922">
                  <a:extLst>
                    <a:ext uri="{9D8B030D-6E8A-4147-A177-3AD203B41FA5}">
                      <a16:colId xmlns:a16="http://schemas.microsoft.com/office/drawing/2014/main" val="3375791144"/>
                    </a:ext>
                  </a:extLst>
                </a:gridCol>
                <a:gridCol w="1041564">
                  <a:extLst>
                    <a:ext uri="{9D8B030D-6E8A-4147-A177-3AD203B41FA5}">
                      <a16:colId xmlns:a16="http://schemas.microsoft.com/office/drawing/2014/main" val="604096939"/>
                    </a:ext>
                  </a:extLst>
                </a:gridCol>
                <a:gridCol w="714562">
                  <a:extLst>
                    <a:ext uri="{9D8B030D-6E8A-4147-A177-3AD203B41FA5}">
                      <a16:colId xmlns:a16="http://schemas.microsoft.com/office/drawing/2014/main" val="3098209771"/>
                    </a:ext>
                  </a:extLst>
                </a:gridCol>
                <a:gridCol w="872007">
                  <a:extLst>
                    <a:ext uri="{9D8B030D-6E8A-4147-A177-3AD203B41FA5}">
                      <a16:colId xmlns:a16="http://schemas.microsoft.com/office/drawing/2014/main" val="1242942441"/>
                    </a:ext>
                  </a:extLst>
                </a:gridCol>
              </a:tblGrid>
              <a:tr h="455850">
                <a:tc>
                  <a:txBody>
                    <a:bodyPr/>
                    <a:lstStyle/>
                    <a:p>
                      <a:pPr algn="ctr" rtl="0" fontAlgn="ctr"/>
                      <a:r>
                        <a:rPr lang="es-CO" sz="1000" b="1" i="0" u="none" strike="noStrike">
                          <a:solidFill>
                            <a:srgbClr val="203764"/>
                          </a:solidFill>
                          <a:effectLst/>
                          <a:latin typeface="Calibri" panose="020F0502020204030204" pitchFamily="34" charset="0"/>
                        </a:rPr>
                        <a:t>ADICIONES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Calibri" panose="020F0502020204030204" pitchFamily="34" charset="0"/>
                        </a:rPr>
                        <a:t>RECURSOS DISTRITO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Calibri" panose="020F0502020204030204" pitchFamily="34" charset="0"/>
                        </a:rPr>
                        <a:t>APORTES VOLUNTARIOS - OH</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Calibri" panose="020F0502020204030204" pitchFamily="34" charset="0"/>
                        </a:rPr>
                        <a:t>TOTAL</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MX" sz="1000" b="1" i="0" u="none" strike="noStrike">
                          <a:solidFill>
                            <a:srgbClr val="203764"/>
                          </a:solidFill>
                          <a:effectLst/>
                          <a:latin typeface="Calibri" panose="020F0502020204030204" pitchFamily="34" charset="0"/>
                        </a:rPr>
                        <a:t>VR APROBADO POR LA INTERVENTORIA PARA PAGO POR LA UAESP</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Calibri" panose="020F0502020204030204" pitchFamily="34" charset="0"/>
                        </a:rPr>
                        <a:t>SALDO DE ADICIÓN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Calibri" panose="020F0502020204030204" pitchFamily="34" charset="0"/>
                        </a:rPr>
                        <a:t>ESTADO DEL CONTRATO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Calibri" panose="020F0502020204030204" pitchFamily="34" charset="0"/>
                        </a:rPr>
                        <a:t>APORTE VOLUNTARIO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Calibri" panose="020F0502020204030204" pitchFamily="34" charset="0"/>
                        </a:rPr>
                        <a:t>APORTES CONTRATADOS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extLst>
                  <a:ext uri="{0D108BD9-81ED-4DB2-BD59-A6C34878D82A}">
                    <a16:rowId xmlns:a16="http://schemas.microsoft.com/office/drawing/2014/main" val="831030636"/>
                  </a:ext>
                </a:extLst>
              </a:tr>
              <a:tr h="151950">
                <a:tc>
                  <a:txBody>
                    <a:bodyPr/>
                    <a:lstStyle/>
                    <a:p>
                      <a:pPr algn="l" rtl="0" fontAlgn="ctr"/>
                      <a:r>
                        <a:rPr lang="es-CO" sz="1000" b="1" i="0" u="none" strike="noStrike">
                          <a:solidFill>
                            <a:srgbClr val="203764"/>
                          </a:solidFill>
                          <a:effectLst/>
                          <a:latin typeface="Calibri" panose="020F0502020204030204" pitchFamily="34" charset="0"/>
                        </a:rPr>
                        <a:t>2. M.F. LAVADO ESP</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$ 4.521,83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$ 4.521,83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2562487648"/>
                  </a:ext>
                </a:extLst>
              </a:tr>
              <a:tr h="151950">
                <a:tc>
                  <a:txBody>
                    <a:bodyPr/>
                    <a:lstStyle/>
                    <a:p>
                      <a:pPr algn="l" rtl="0" fontAlgn="ctr"/>
                      <a:r>
                        <a:rPr lang="es-CO" sz="1000" b="0" i="0" u="none" strike="noStrike">
                          <a:solidFill>
                            <a:srgbClr val="203764"/>
                          </a:solidFill>
                          <a:effectLst/>
                          <a:latin typeface="Calibri" panose="020F0502020204030204" pitchFamily="34" charset="0"/>
                        </a:rPr>
                        <a:t>ADICIÓN N°10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$ 4.521,83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$ 4.521,83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$ 4.521,82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946462138"/>
                  </a:ext>
                </a:extLst>
              </a:tr>
              <a:tr h="151950">
                <a:tc>
                  <a:txBody>
                    <a:bodyPr/>
                    <a:lstStyle/>
                    <a:p>
                      <a:pPr algn="l" rtl="0" fontAlgn="ctr"/>
                      <a:r>
                        <a:rPr lang="es-CO" sz="1000" b="1" i="0" u="none" strike="noStrike">
                          <a:solidFill>
                            <a:srgbClr val="203764"/>
                          </a:solidFill>
                          <a:effectLst/>
                          <a:latin typeface="Calibri" panose="020F0502020204030204" pitchFamily="34" charset="0"/>
                        </a:rPr>
                        <a:t>3. CÉSPED</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$ 3.095,54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$ 3.095,54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4199210067"/>
                  </a:ext>
                </a:extLst>
              </a:tr>
              <a:tr h="151950">
                <a:tc>
                  <a:txBody>
                    <a:bodyPr/>
                    <a:lstStyle/>
                    <a:p>
                      <a:pPr algn="l" rtl="0" fontAlgn="ctr"/>
                      <a:r>
                        <a:rPr lang="es-CO" sz="1000" b="0" i="0" u="none" strike="noStrike">
                          <a:solidFill>
                            <a:srgbClr val="203764"/>
                          </a:solidFill>
                          <a:effectLst/>
                          <a:latin typeface="Calibri" panose="020F0502020204030204" pitchFamily="34" charset="0"/>
                        </a:rPr>
                        <a:t>ADICIÓN N°03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$ 740,56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$ 740,56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$ 548,87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$ 191,69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505188354"/>
                  </a:ext>
                </a:extLst>
              </a:tr>
              <a:tr h="151950">
                <a:tc>
                  <a:txBody>
                    <a:bodyPr/>
                    <a:lstStyle/>
                    <a:p>
                      <a:pPr algn="l" rtl="0" fontAlgn="ctr"/>
                      <a:r>
                        <a:rPr lang="es-CO" sz="1000" b="0" i="0" u="none" strike="noStrike">
                          <a:solidFill>
                            <a:srgbClr val="203764"/>
                          </a:solidFill>
                          <a:effectLst/>
                          <a:latin typeface="Calibri" panose="020F0502020204030204" pitchFamily="34" charset="0"/>
                        </a:rPr>
                        <a:t>ADICIÓN N°06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$ 2.354,98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$ 2.354,98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$ 1.879,45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$ 475,53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721813109"/>
                  </a:ext>
                </a:extLst>
              </a:tr>
              <a:tr h="151950">
                <a:tc>
                  <a:txBody>
                    <a:bodyPr/>
                    <a:lstStyle/>
                    <a:p>
                      <a:pPr algn="l" rtl="0" fontAlgn="ctr"/>
                      <a:r>
                        <a:rPr lang="es-CO" sz="1000" b="1" i="0" u="none" strike="noStrike">
                          <a:solidFill>
                            <a:srgbClr val="203764"/>
                          </a:solidFill>
                          <a:effectLst/>
                          <a:latin typeface="Calibri" panose="020F0502020204030204" pitchFamily="34" charset="0"/>
                        </a:rPr>
                        <a:t>4. CESTAS M-121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$ 4.295,29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$ 4.295,29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610616083"/>
                  </a:ext>
                </a:extLst>
              </a:tr>
              <a:tr h="151950">
                <a:tc>
                  <a:txBody>
                    <a:bodyPr/>
                    <a:lstStyle/>
                    <a:p>
                      <a:pPr algn="l" rtl="0" fontAlgn="ctr"/>
                      <a:r>
                        <a:rPr lang="es-CO" sz="1000" b="0" i="0" u="none" strike="noStrike">
                          <a:solidFill>
                            <a:srgbClr val="203764"/>
                          </a:solidFill>
                          <a:effectLst/>
                          <a:latin typeface="Calibri" panose="020F0502020204030204" pitchFamily="34" charset="0"/>
                        </a:rPr>
                        <a:t>ADICIÓN N°05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$ 4.295,29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$ 4.295,29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$ 4.295,29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31573886"/>
                  </a:ext>
                </a:extLst>
              </a:tr>
              <a:tr h="151950">
                <a:tc>
                  <a:txBody>
                    <a:bodyPr/>
                    <a:lstStyle/>
                    <a:p>
                      <a:pPr algn="l" rtl="0" fontAlgn="ctr"/>
                      <a:r>
                        <a:rPr lang="es-CO" sz="1000" b="1" i="0" u="none" strike="noStrike">
                          <a:solidFill>
                            <a:srgbClr val="203764"/>
                          </a:solidFill>
                          <a:effectLst/>
                          <a:latin typeface="Calibri" panose="020F0502020204030204" pitchFamily="34" charset="0"/>
                        </a:rPr>
                        <a:t>5. INS. CESTAS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$ 348,10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$ 348,10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4214648653"/>
                  </a:ext>
                </a:extLst>
              </a:tr>
              <a:tr h="151950">
                <a:tc>
                  <a:txBody>
                    <a:bodyPr/>
                    <a:lstStyle/>
                    <a:p>
                      <a:pPr algn="l" rtl="0" fontAlgn="ctr"/>
                      <a:r>
                        <a:rPr lang="es-CO" sz="1000" b="0" i="0" u="none" strike="noStrike">
                          <a:solidFill>
                            <a:srgbClr val="203764"/>
                          </a:solidFill>
                          <a:effectLst/>
                          <a:latin typeface="Calibri" panose="020F0502020204030204" pitchFamily="34" charset="0"/>
                        </a:rPr>
                        <a:t>ADICIÓN N°07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$ 348,10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$ 348,10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$ 345,27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$ 2,83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221221555"/>
                  </a:ext>
                </a:extLst>
              </a:tr>
              <a:tr h="151950">
                <a:tc>
                  <a:txBody>
                    <a:bodyPr/>
                    <a:lstStyle/>
                    <a:p>
                      <a:pPr algn="l" rtl="0" fontAlgn="ctr"/>
                      <a:r>
                        <a:rPr lang="es-CO" sz="1000" b="1" i="0" u="none" strike="noStrike">
                          <a:solidFill>
                            <a:srgbClr val="203764"/>
                          </a:solidFill>
                          <a:effectLst/>
                          <a:latin typeface="Calibri" panose="020F0502020204030204" pitchFamily="34" charset="0"/>
                        </a:rPr>
                        <a:t>6. CESTAS M-123 - M-124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$ 1.742,18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$ 1.742,18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2572294592"/>
                  </a:ext>
                </a:extLst>
              </a:tr>
              <a:tr h="151950">
                <a:tc>
                  <a:txBody>
                    <a:bodyPr/>
                    <a:lstStyle/>
                    <a:p>
                      <a:pPr algn="l" rtl="0" fontAlgn="ctr"/>
                      <a:r>
                        <a:rPr lang="es-CO" sz="1000" b="0" i="0" u="none" strike="noStrike">
                          <a:solidFill>
                            <a:srgbClr val="203764"/>
                          </a:solidFill>
                          <a:effectLst/>
                          <a:latin typeface="Calibri" panose="020F0502020204030204" pitchFamily="34" charset="0"/>
                        </a:rPr>
                        <a:t>ADICIÓN N°08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$ 1.742,18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$ 1.742,18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$ 1.742,18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071216786"/>
                  </a:ext>
                </a:extLst>
              </a:tr>
              <a:tr h="303900">
                <a:tc>
                  <a:txBody>
                    <a:bodyPr/>
                    <a:lstStyle/>
                    <a:p>
                      <a:pPr algn="l" rtl="0" fontAlgn="ctr"/>
                      <a:r>
                        <a:rPr lang="es-CO" sz="1000" b="1" i="0" u="none" strike="noStrike">
                          <a:solidFill>
                            <a:srgbClr val="203764"/>
                          </a:solidFill>
                          <a:effectLst/>
                          <a:latin typeface="Calibri" panose="020F0502020204030204" pitchFamily="34" charset="0"/>
                        </a:rPr>
                        <a:t>8. CONTENEDORES SUPERFICIALES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$ 1.348,69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$ 1.348,69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874602136"/>
                  </a:ext>
                </a:extLst>
              </a:tr>
              <a:tr h="151950">
                <a:tc>
                  <a:txBody>
                    <a:bodyPr/>
                    <a:lstStyle/>
                    <a:p>
                      <a:pPr algn="l" rtl="0" fontAlgn="ctr"/>
                      <a:r>
                        <a:rPr lang="es-CO" sz="1000" b="0" i="0" u="none" strike="noStrike">
                          <a:solidFill>
                            <a:srgbClr val="203764"/>
                          </a:solidFill>
                          <a:effectLst/>
                          <a:latin typeface="Calibri" panose="020F0502020204030204" pitchFamily="34" charset="0"/>
                        </a:rPr>
                        <a:t>ADICIÓN N°13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$ 1.348,69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$ 1.348,69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$ 1.348,69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A CARGO DE UAESP</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62558624"/>
                  </a:ext>
                </a:extLst>
              </a:tr>
              <a:tr h="151950">
                <a:tc>
                  <a:txBody>
                    <a:bodyPr/>
                    <a:lstStyle/>
                    <a:p>
                      <a:pPr algn="l" rtl="0" fontAlgn="ctr"/>
                      <a:r>
                        <a:rPr lang="es-CO" sz="1000" b="1" i="0" u="none" strike="noStrike">
                          <a:solidFill>
                            <a:srgbClr val="203764"/>
                          </a:solidFill>
                          <a:effectLst/>
                          <a:latin typeface="Calibri" panose="020F0502020204030204" pitchFamily="34" charset="0"/>
                        </a:rPr>
                        <a:t>9.CUADRILLAS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$ 1.531,00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$ 1.531,00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10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654572942"/>
                  </a:ext>
                </a:extLst>
              </a:tr>
              <a:tr h="151950">
                <a:tc>
                  <a:txBody>
                    <a:bodyPr/>
                    <a:lstStyle/>
                    <a:p>
                      <a:pPr algn="l" rtl="0" fontAlgn="ctr"/>
                      <a:r>
                        <a:rPr lang="es-CO" sz="1000" b="0" i="0" u="none" strike="noStrike">
                          <a:solidFill>
                            <a:srgbClr val="203764"/>
                          </a:solidFill>
                          <a:effectLst/>
                          <a:latin typeface="Calibri" panose="020F0502020204030204" pitchFamily="34" charset="0"/>
                        </a:rPr>
                        <a:t>ADICIÓN N°31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$ 1.531,00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$ 1.531,00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$ 1.531,00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VIGENTE</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dirty="0">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285679176"/>
                  </a:ext>
                </a:extLst>
              </a:tr>
            </a:tbl>
          </a:graphicData>
        </a:graphic>
      </p:graphicFrame>
    </p:spTree>
    <p:extLst>
      <p:ext uri="{BB962C8B-B14F-4D97-AF65-F5344CB8AC3E}">
        <p14:creationId xmlns:p14="http://schemas.microsoft.com/office/powerpoint/2010/main" val="2618045331"/>
      </p:ext>
    </p:extLst>
  </p:cSld>
  <p:clrMapOvr>
    <a:masterClrMapping/>
  </p:clrMapOvr>
  <p:transition spd="slow"/>
</p:sld>
</file>

<file path=ppt/slides/slide1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Conector recto 12">
            <a:extLst>
              <a:ext uri="{FF2B5EF4-FFF2-40B4-BE49-F238E27FC236}">
                <a16:creationId xmlns:a16="http://schemas.microsoft.com/office/drawing/2014/main" id="{0871EC8C-9BE0-4F8E-B7F4-F294F1A07D66}"/>
              </a:ext>
            </a:extLst>
          </p:cNvPr>
          <p:cNvCxnSpPr>
            <a:cxnSpLocks/>
          </p:cNvCxnSpPr>
          <p:nvPr/>
        </p:nvCxnSpPr>
        <p:spPr>
          <a:xfrm>
            <a:off x="88900" y="1036638"/>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12" name="Título 1">
            <a:extLst>
              <a:ext uri="{FF2B5EF4-FFF2-40B4-BE49-F238E27FC236}">
                <a16:creationId xmlns:a16="http://schemas.microsoft.com/office/drawing/2014/main" id="{765D7F15-E731-4FB2-B47E-4B2A24CA54DD}"/>
              </a:ext>
            </a:extLst>
          </p:cNvPr>
          <p:cNvSpPr txBox="1">
            <a:spLocks/>
          </p:cNvSpPr>
          <p:nvPr/>
        </p:nvSpPr>
        <p:spPr>
          <a:xfrm>
            <a:off x="80963" y="160338"/>
            <a:ext cx="2490787" cy="2608262"/>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fontAlgn="auto">
              <a:spcBef>
                <a:spcPts val="0"/>
              </a:spcBef>
              <a:spcAft>
                <a:spcPts val="0"/>
              </a:spcAft>
              <a:defRPr/>
            </a:pPr>
            <a:endParaRPr lang="es-ES" sz="2400" b="1" cap="small" dirty="0">
              <a:solidFill>
                <a:srgbClr val="FFC000"/>
              </a:solidFill>
              <a:effectLst>
                <a:outerShdw blurRad="38100" dist="38100" dir="2700000" algn="tl">
                  <a:srgbClr val="000000">
                    <a:alpha val="43137"/>
                  </a:srgbClr>
                </a:outerShdw>
              </a:effectLst>
              <a:latin typeface="Candara" panose="020E0502030303020204" pitchFamily="34" charset="0"/>
            </a:endParaRPr>
          </a:p>
        </p:txBody>
      </p:sp>
      <p:sp>
        <p:nvSpPr>
          <p:cNvPr id="14" name="CuadroTexto 13">
            <a:extLst>
              <a:ext uri="{FF2B5EF4-FFF2-40B4-BE49-F238E27FC236}">
                <a16:creationId xmlns:a16="http://schemas.microsoft.com/office/drawing/2014/main" id="{4898C809-573A-4063-8C83-0B2F6A51D118}"/>
              </a:ext>
            </a:extLst>
          </p:cNvPr>
          <p:cNvSpPr txBox="1"/>
          <p:nvPr/>
        </p:nvSpPr>
        <p:spPr>
          <a:xfrm>
            <a:off x="1622425" y="106550"/>
            <a:ext cx="9880600" cy="892175"/>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Adiciones Área Limpia Distrito Capital Sas </a:t>
            </a:r>
            <a:r>
              <a:rPr lang="es-CO" sz="1600" b="0" dirty="0" err="1">
                <a:solidFill>
                  <a:schemeClr val="accent1">
                    <a:lumMod val="50000"/>
                  </a:schemeClr>
                </a:solidFill>
              </a:rPr>
              <a:t>Esp</a:t>
            </a:r>
            <a:r>
              <a:rPr lang="es-CO" sz="1600" b="0" dirty="0">
                <a:solidFill>
                  <a:schemeClr val="accent1">
                    <a:lumMod val="50000"/>
                  </a:schemeClr>
                </a:solidFill>
              </a:rPr>
              <a:t> - corte a 30 de noviembre de 2024</a:t>
            </a:r>
            <a:endParaRPr lang="es-ES" sz="1600" b="0" dirty="0">
              <a:solidFill>
                <a:schemeClr val="accent1">
                  <a:lumMod val="50000"/>
                </a:schemeClr>
              </a:solidFill>
            </a:endParaRPr>
          </a:p>
        </p:txBody>
      </p:sp>
      <p:pic>
        <p:nvPicPr>
          <p:cNvPr id="156677" name="Imagen 15">
            <a:extLst>
              <a:ext uri="{FF2B5EF4-FFF2-40B4-BE49-F238E27FC236}">
                <a16:creationId xmlns:a16="http://schemas.microsoft.com/office/drawing/2014/main" id="{73279D44-9C4E-4433-9B5C-8F65A029B7DA}"/>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88975" y="87313"/>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56678" name="Imagen 7">
            <a:extLst>
              <a:ext uri="{FF2B5EF4-FFF2-40B4-BE49-F238E27FC236}">
                <a16:creationId xmlns:a16="http://schemas.microsoft.com/office/drawing/2014/main" id="{FFFA33C4-05EC-4F43-9DF5-6E926B30A3F6}"/>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10462419" y="287339"/>
            <a:ext cx="1311275" cy="504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 name="CuadroTexto 14">
            <a:extLst>
              <a:ext uri="{FF2B5EF4-FFF2-40B4-BE49-F238E27FC236}">
                <a16:creationId xmlns:a16="http://schemas.microsoft.com/office/drawing/2014/main" id="{BE759B5E-9326-4A82-B1E6-FA4B9395F161}"/>
              </a:ext>
            </a:extLst>
          </p:cNvPr>
          <p:cNvSpPr txBox="1"/>
          <p:nvPr/>
        </p:nvSpPr>
        <p:spPr>
          <a:xfrm>
            <a:off x="-9525" y="6563402"/>
            <a:ext cx="1631950" cy="246063"/>
          </a:xfrm>
          <a:prstGeom prst="rect">
            <a:avLst/>
          </a:prstGeom>
          <a:noFill/>
        </p:spPr>
        <p:txBody>
          <a:bodyPr wrap="none">
            <a:spAutoFit/>
          </a:bodyPr>
          <a:lstStyle/>
          <a:p>
            <a:pPr algn="ctr" eaLnBrk="1" fontAlgn="auto" hangingPunct="1">
              <a:spcBef>
                <a:spcPts val="0"/>
              </a:spcBef>
              <a:spcAft>
                <a:spcPts val="0"/>
              </a:spcAft>
              <a:defRPr/>
            </a:pPr>
            <a:r>
              <a:rPr lang="es-CO" sz="1000" i="1" dirty="0">
                <a:solidFill>
                  <a:schemeClr val="accent1">
                    <a:lumMod val="50000"/>
                  </a:schemeClr>
                </a:solidFill>
                <a:latin typeface="+mn-lt"/>
              </a:rPr>
              <a:t>*Cifras en millones de pesos</a:t>
            </a:r>
          </a:p>
        </p:txBody>
      </p:sp>
      <p:sp>
        <p:nvSpPr>
          <p:cNvPr id="2" name="CuadroTexto 1">
            <a:extLst>
              <a:ext uri="{FF2B5EF4-FFF2-40B4-BE49-F238E27FC236}">
                <a16:creationId xmlns:a16="http://schemas.microsoft.com/office/drawing/2014/main" id="{8D48A88E-51F4-FB51-A31D-4BC62231A42D}"/>
              </a:ext>
            </a:extLst>
          </p:cNvPr>
          <p:cNvSpPr txBox="1"/>
          <p:nvPr/>
        </p:nvSpPr>
        <p:spPr>
          <a:xfrm>
            <a:off x="253852" y="2026066"/>
            <a:ext cx="2317898" cy="332398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VIGENTE: No ha finalizado la ejecución financiera del Contrato.</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ES"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FINALIZADO-EN LIQUIDACIÓN: Finalizó la ejecución financiera del Contrato y la Interventoría está en elaboración de los informes finales y proyección del acta.</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EN LIQUIDACIÓN: La proyección del acta y el informe final del Contrato está radicado ante la UAESP.</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Está pendiente para las Adiciones de Puntos Críticos identificar cual es la fuente de pago de los recursos, si son del distrito o recursos de las obligaciones de hacer.</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ES"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 Hace referencia las Adiciones que no se encuentran bajo la supervisión de la Interventoría. </a:t>
            </a:r>
          </a:p>
        </p:txBody>
      </p:sp>
      <p:graphicFrame>
        <p:nvGraphicFramePr>
          <p:cNvPr id="3" name="Tabla 2">
            <a:extLst>
              <a:ext uri="{FF2B5EF4-FFF2-40B4-BE49-F238E27FC236}">
                <a16:creationId xmlns:a16="http://schemas.microsoft.com/office/drawing/2014/main" id="{2295AD83-E122-CE98-CCB8-DEAB4A7A845C}"/>
              </a:ext>
            </a:extLst>
          </p:cNvPr>
          <p:cNvGraphicFramePr>
            <a:graphicFrameLocks noGrp="1"/>
          </p:cNvGraphicFramePr>
          <p:nvPr/>
        </p:nvGraphicFramePr>
        <p:xfrm>
          <a:off x="2568471" y="1526877"/>
          <a:ext cx="9369677" cy="4656640"/>
        </p:xfrm>
        <a:graphic>
          <a:graphicData uri="http://schemas.openxmlformats.org/drawingml/2006/table">
            <a:tbl>
              <a:tblPr/>
              <a:tblGrid>
                <a:gridCol w="1447986">
                  <a:extLst>
                    <a:ext uri="{9D8B030D-6E8A-4147-A177-3AD203B41FA5}">
                      <a16:colId xmlns:a16="http://schemas.microsoft.com/office/drawing/2014/main" val="2595581499"/>
                    </a:ext>
                  </a:extLst>
                </a:gridCol>
                <a:gridCol w="1327320">
                  <a:extLst>
                    <a:ext uri="{9D8B030D-6E8A-4147-A177-3AD203B41FA5}">
                      <a16:colId xmlns:a16="http://schemas.microsoft.com/office/drawing/2014/main" val="3796178812"/>
                    </a:ext>
                  </a:extLst>
                </a:gridCol>
                <a:gridCol w="1170456">
                  <a:extLst>
                    <a:ext uri="{9D8B030D-6E8A-4147-A177-3AD203B41FA5}">
                      <a16:colId xmlns:a16="http://schemas.microsoft.com/office/drawing/2014/main" val="4192366825"/>
                    </a:ext>
                  </a:extLst>
                </a:gridCol>
                <a:gridCol w="941191">
                  <a:extLst>
                    <a:ext uri="{9D8B030D-6E8A-4147-A177-3AD203B41FA5}">
                      <a16:colId xmlns:a16="http://schemas.microsoft.com/office/drawing/2014/main" val="2790252837"/>
                    </a:ext>
                  </a:extLst>
                </a:gridCol>
                <a:gridCol w="1221738">
                  <a:extLst>
                    <a:ext uri="{9D8B030D-6E8A-4147-A177-3AD203B41FA5}">
                      <a16:colId xmlns:a16="http://schemas.microsoft.com/office/drawing/2014/main" val="3648885641"/>
                    </a:ext>
                  </a:extLst>
                </a:gridCol>
                <a:gridCol w="642544">
                  <a:extLst>
                    <a:ext uri="{9D8B030D-6E8A-4147-A177-3AD203B41FA5}">
                      <a16:colId xmlns:a16="http://schemas.microsoft.com/office/drawing/2014/main" val="1503136852"/>
                    </a:ext>
                  </a:extLst>
                </a:gridCol>
                <a:gridCol w="1037723">
                  <a:extLst>
                    <a:ext uri="{9D8B030D-6E8A-4147-A177-3AD203B41FA5}">
                      <a16:colId xmlns:a16="http://schemas.microsoft.com/office/drawing/2014/main" val="1614433162"/>
                    </a:ext>
                  </a:extLst>
                </a:gridCol>
                <a:gridCol w="711927">
                  <a:extLst>
                    <a:ext uri="{9D8B030D-6E8A-4147-A177-3AD203B41FA5}">
                      <a16:colId xmlns:a16="http://schemas.microsoft.com/office/drawing/2014/main" val="3482813068"/>
                    </a:ext>
                  </a:extLst>
                </a:gridCol>
                <a:gridCol w="868792">
                  <a:extLst>
                    <a:ext uri="{9D8B030D-6E8A-4147-A177-3AD203B41FA5}">
                      <a16:colId xmlns:a16="http://schemas.microsoft.com/office/drawing/2014/main" val="161697995"/>
                    </a:ext>
                  </a:extLst>
                </a:gridCol>
              </a:tblGrid>
              <a:tr h="145520">
                <a:tc gridSpan="9">
                  <a:txBody>
                    <a:bodyPr/>
                    <a:lstStyle/>
                    <a:p>
                      <a:pPr algn="ctr" fontAlgn="ctr"/>
                      <a:r>
                        <a:rPr lang="es-MX" sz="900" b="1" i="0" u="none" strike="noStrike" dirty="0">
                          <a:solidFill>
                            <a:schemeClr val="accent1">
                              <a:lumMod val="50000"/>
                            </a:schemeClr>
                          </a:solidFill>
                          <a:effectLst/>
                          <a:latin typeface="Calibri" panose="020F0502020204030204" pitchFamily="34" charset="0"/>
                        </a:rPr>
                        <a:t>CONTRATOS DE ADICIÓN - ASE 5 ($ millones)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633849493"/>
                  </a:ext>
                </a:extLst>
              </a:tr>
              <a:tr h="436560">
                <a:tc>
                  <a:txBody>
                    <a:bodyPr/>
                    <a:lstStyle/>
                    <a:p>
                      <a:pPr algn="ctr" rtl="0" fontAlgn="ctr"/>
                      <a:r>
                        <a:rPr lang="es-CO" sz="900" b="1" i="0" u="none" strike="noStrike">
                          <a:solidFill>
                            <a:schemeClr val="accent1">
                              <a:lumMod val="50000"/>
                            </a:schemeClr>
                          </a:solidFill>
                          <a:effectLst/>
                          <a:latin typeface="Calibri" panose="020F0502020204030204" pitchFamily="34" charset="0"/>
                        </a:rPr>
                        <a:t>ADICIONES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dirty="0">
                          <a:solidFill>
                            <a:schemeClr val="accent1">
                              <a:lumMod val="50000"/>
                            </a:schemeClr>
                          </a:solidFill>
                          <a:effectLst/>
                          <a:latin typeface="Calibri" panose="020F0502020204030204" pitchFamily="34" charset="0"/>
                        </a:rPr>
                        <a:t>RECURSOS DISTRITO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chemeClr val="accent1">
                              <a:lumMod val="50000"/>
                            </a:schemeClr>
                          </a:solidFill>
                          <a:effectLst/>
                          <a:latin typeface="Calibri" panose="020F0502020204030204" pitchFamily="34" charset="0"/>
                        </a:rPr>
                        <a:t>APORTES VOLUNTARIOS - OH</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chemeClr val="accent1">
                              <a:lumMod val="50000"/>
                            </a:schemeClr>
                          </a:solidFill>
                          <a:effectLst/>
                          <a:latin typeface="Calibri" panose="020F0502020204030204" pitchFamily="34" charset="0"/>
                        </a:rPr>
                        <a:t>TOTAL</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MX" sz="900" b="1" i="0" u="none" strike="noStrike">
                          <a:solidFill>
                            <a:schemeClr val="accent1">
                              <a:lumMod val="50000"/>
                            </a:schemeClr>
                          </a:solidFill>
                          <a:effectLst/>
                          <a:latin typeface="Calibri" panose="020F0502020204030204" pitchFamily="34" charset="0"/>
                        </a:rPr>
                        <a:t>VR APROBADO POR LA INTERVENTORIA PARA PAGO POR LA UAESP</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chemeClr val="accent1">
                              <a:lumMod val="50000"/>
                            </a:schemeClr>
                          </a:solidFill>
                          <a:effectLst/>
                          <a:latin typeface="Calibri" panose="020F0502020204030204" pitchFamily="34" charset="0"/>
                        </a:rPr>
                        <a:t>SALDO DE ADICIÓN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chemeClr val="accent1">
                              <a:lumMod val="50000"/>
                            </a:schemeClr>
                          </a:solidFill>
                          <a:effectLst/>
                          <a:latin typeface="Calibri" panose="020F0502020204030204" pitchFamily="34" charset="0"/>
                        </a:rPr>
                        <a:t>ESTADO DEL CONTRATO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chemeClr val="accent1">
                              <a:lumMod val="50000"/>
                            </a:schemeClr>
                          </a:solidFill>
                          <a:effectLst/>
                          <a:latin typeface="Calibri" panose="020F0502020204030204" pitchFamily="34" charset="0"/>
                        </a:rPr>
                        <a:t>APORTE VOLUNTARIO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chemeClr val="accent1">
                              <a:lumMod val="50000"/>
                            </a:schemeClr>
                          </a:solidFill>
                          <a:effectLst/>
                          <a:latin typeface="Calibri" panose="020F0502020204030204" pitchFamily="34" charset="0"/>
                        </a:rPr>
                        <a:t>APORTES CONTRATADOS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extLst>
                  <a:ext uri="{0D108BD9-81ED-4DB2-BD59-A6C34878D82A}">
                    <a16:rowId xmlns:a16="http://schemas.microsoft.com/office/drawing/2014/main" val="978743162"/>
                  </a:ext>
                </a:extLst>
              </a:tr>
              <a:tr h="145520">
                <a:tc>
                  <a:txBody>
                    <a:bodyPr/>
                    <a:lstStyle/>
                    <a:p>
                      <a:pPr algn="ctr" rtl="0" fontAlgn="ctr"/>
                      <a:r>
                        <a:rPr lang="es-CO" sz="900" b="1" i="0" u="none" strike="noStrike">
                          <a:solidFill>
                            <a:schemeClr val="accent1">
                              <a:lumMod val="50000"/>
                            </a:schemeClr>
                          </a:solidFill>
                          <a:effectLst/>
                          <a:latin typeface="Calibri" panose="020F0502020204030204" pitchFamily="34" charset="0"/>
                        </a:rPr>
                        <a:t>ASE 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chemeClr val="accent1">
                              <a:lumMod val="50000"/>
                            </a:schemeClr>
                          </a:solidFill>
                          <a:effectLst/>
                          <a:latin typeface="Calibri" panose="020F0502020204030204" pitchFamily="34" charset="0"/>
                        </a:rPr>
                        <a:t>$ 26.425,90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chemeClr val="accent1">
                              <a:lumMod val="50000"/>
                            </a:schemeClr>
                          </a:solidFill>
                          <a:effectLst/>
                          <a:latin typeface="Calibri" panose="020F0502020204030204" pitchFamily="34" charset="0"/>
                        </a:rPr>
                        <a:t>$ 24.822,81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chemeClr val="accent1">
                              <a:lumMod val="50000"/>
                            </a:schemeClr>
                          </a:solidFill>
                          <a:effectLst/>
                          <a:latin typeface="Calibri" panose="020F0502020204030204" pitchFamily="34" charset="0"/>
                        </a:rPr>
                        <a:t>$ 51.248,71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chemeClr val="accent1">
                              <a:lumMod val="50000"/>
                            </a:schemeClr>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chemeClr val="accent1">
                              <a:lumMod val="50000"/>
                            </a:schemeClr>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chemeClr val="accent1">
                              <a:lumMod val="50000"/>
                            </a:schemeClr>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chemeClr val="accent1">
                              <a:lumMod val="50000"/>
                            </a:schemeClr>
                          </a:solidFill>
                          <a:effectLst/>
                          <a:latin typeface="Calibri" panose="020F0502020204030204" pitchFamily="34" charset="0"/>
                        </a:rPr>
                        <a:t>$ 27.000,00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chemeClr val="accent1">
                              <a:lumMod val="50000"/>
                            </a:schemeClr>
                          </a:solidFill>
                          <a:effectLst/>
                          <a:latin typeface="Calibri" panose="020F0502020204030204" pitchFamily="34" charset="0"/>
                        </a:rPr>
                        <a:t>$ 24.822,81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extLst>
                  <a:ext uri="{0D108BD9-81ED-4DB2-BD59-A6C34878D82A}">
                    <a16:rowId xmlns:a16="http://schemas.microsoft.com/office/drawing/2014/main" val="346980705"/>
                  </a:ext>
                </a:extLst>
              </a:tr>
              <a:tr h="145520">
                <a:tc>
                  <a:txBody>
                    <a:bodyPr/>
                    <a:lstStyle/>
                    <a:p>
                      <a:pPr algn="l" rtl="0" fontAlgn="ctr"/>
                      <a:r>
                        <a:rPr lang="es-CO" sz="900" b="1" i="0" u="none" strike="noStrike">
                          <a:solidFill>
                            <a:schemeClr val="accent1">
                              <a:lumMod val="50000"/>
                            </a:schemeClr>
                          </a:solidFill>
                          <a:effectLst/>
                          <a:latin typeface="Calibri" panose="020F0502020204030204" pitchFamily="34" charset="0"/>
                        </a:rPr>
                        <a:t>1.CRÍTICOS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chemeClr val="accent1">
                              <a:lumMod val="50000"/>
                            </a:schemeClr>
                          </a:solidFill>
                          <a:effectLst/>
                          <a:latin typeface="Calibri" panose="020F0502020204030204" pitchFamily="34" charset="0"/>
                        </a:rPr>
                        <a:t>$ 26.425,90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chemeClr val="accent1">
                              <a:lumMod val="50000"/>
                            </a:schemeClr>
                          </a:solidFill>
                          <a:effectLst/>
                          <a:latin typeface="Calibri" panose="020F0502020204030204" pitchFamily="34" charset="0"/>
                        </a:rPr>
                        <a:t>$ 2.782,47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chemeClr val="accent1">
                              <a:lumMod val="50000"/>
                            </a:schemeClr>
                          </a:solidFill>
                          <a:effectLst/>
                          <a:latin typeface="Calibri" panose="020F0502020204030204" pitchFamily="34" charset="0"/>
                        </a:rPr>
                        <a:t>$ 29.208,37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chemeClr val="accent1">
                              <a:lumMod val="50000"/>
                            </a:schemeClr>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chemeClr val="accent1">
                              <a:lumMod val="50000"/>
                            </a:schemeClr>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900" b="1" i="0" u="none" strike="noStrike">
                          <a:solidFill>
                            <a:schemeClr val="accent1">
                              <a:lumMod val="50000"/>
                            </a:schemeClr>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chemeClr val="accent1">
                              <a:lumMod val="50000"/>
                            </a:schemeClr>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chemeClr val="accent1">
                              <a:lumMod val="50000"/>
                            </a:schemeClr>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667222117"/>
                  </a:ext>
                </a:extLst>
              </a:tr>
              <a:tr h="145520">
                <a:tc>
                  <a:txBody>
                    <a:bodyPr/>
                    <a:lstStyle/>
                    <a:p>
                      <a:pPr algn="l" rtl="0" fontAlgn="ctr"/>
                      <a:r>
                        <a:rPr lang="es-CO" sz="900" b="0" i="0" u="none" strike="noStrike">
                          <a:solidFill>
                            <a:schemeClr val="accent1">
                              <a:lumMod val="50000"/>
                            </a:schemeClr>
                          </a:solidFill>
                          <a:effectLst/>
                          <a:latin typeface="Calibri" panose="020F0502020204030204" pitchFamily="34" charset="0"/>
                        </a:rPr>
                        <a:t>ADICIÓN N°01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chemeClr val="accent1">
                              <a:lumMod val="50000"/>
                            </a:schemeClr>
                          </a:solidFill>
                          <a:effectLst/>
                          <a:latin typeface="Calibri" panose="020F0502020204030204" pitchFamily="34" charset="0"/>
                        </a:rPr>
                        <a:t>$ 4.529,92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chemeClr val="accent1">
                              <a:lumMod val="50000"/>
                            </a:schemeClr>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chemeClr val="accent1">
                              <a:lumMod val="50000"/>
                            </a:schemeClr>
                          </a:solidFill>
                          <a:effectLst/>
                          <a:latin typeface="Calibri" panose="020F0502020204030204" pitchFamily="34" charset="0"/>
                        </a:rPr>
                        <a:t>$ 4.529,92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chemeClr val="accent1">
                              <a:lumMod val="50000"/>
                            </a:schemeClr>
                          </a:solidFill>
                          <a:effectLst/>
                          <a:latin typeface="Calibri" panose="020F0502020204030204" pitchFamily="34" charset="0"/>
                        </a:rPr>
                        <a:t>$ 4.529,92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chemeClr val="accent1">
                              <a:lumMod val="50000"/>
                            </a:schemeClr>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chemeClr val="accent1">
                              <a:lumMod val="50000"/>
                            </a:schemeClr>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chemeClr val="accent1">
                              <a:lumMod val="50000"/>
                            </a:schemeClr>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005305297"/>
                  </a:ext>
                </a:extLst>
              </a:tr>
              <a:tr h="145520">
                <a:tc>
                  <a:txBody>
                    <a:bodyPr/>
                    <a:lstStyle/>
                    <a:p>
                      <a:pPr algn="l" rtl="0" fontAlgn="ctr"/>
                      <a:r>
                        <a:rPr lang="es-CO" sz="900" b="0" i="0" u="none" strike="noStrike">
                          <a:solidFill>
                            <a:schemeClr val="accent1">
                              <a:lumMod val="50000"/>
                            </a:schemeClr>
                          </a:solidFill>
                          <a:effectLst/>
                          <a:latin typeface="Calibri" panose="020F0502020204030204" pitchFamily="34" charset="0"/>
                        </a:rPr>
                        <a:t>ADICIÓN N°11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chemeClr val="accent1">
                              <a:lumMod val="50000"/>
                            </a:schemeClr>
                          </a:solidFill>
                          <a:effectLst/>
                          <a:latin typeface="Calibri" panose="020F0502020204030204" pitchFamily="34" charset="0"/>
                        </a:rPr>
                        <a:t>$ 2.798,31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chemeClr val="accent1">
                              <a:lumMod val="50000"/>
                            </a:schemeClr>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chemeClr val="accent1">
                              <a:lumMod val="50000"/>
                            </a:schemeClr>
                          </a:solidFill>
                          <a:effectLst/>
                          <a:latin typeface="Calibri" panose="020F0502020204030204" pitchFamily="34" charset="0"/>
                        </a:rPr>
                        <a:t>$ 2.798,31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chemeClr val="accent1">
                              <a:lumMod val="50000"/>
                            </a:schemeClr>
                          </a:solidFill>
                          <a:effectLst/>
                          <a:latin typeface="Calibri" panose="020F0502020204030204" pitchFamily="34" charset="0"/>
                        </a:rPr>
                        <a:t>$ 2.530,95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chemeClr val="accent1">
                              <a:lumMod val="50000"/>
                            </a:schemeClr>
                          </a:solidFill>
                          <a:effectLst/>
                          <a:latin typeface="Calibri" panose="020F0502020204030204" pitchFamily="34" charset="0"/>
                        </a:rPr>
                        <a:t>$ 267,36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chemeClr val="accent1">
                              <a:lumMod val="50000"/>
                            </a:schemeClr>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chemeClr val="accent1">
                              <a:lumMod val="50000"/>
                            </a:schemeClr>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005764358"/>
                  </a:ext>
                </a:extLst>
              </a:tr>
              <a:tr h="145520">
                <a:tc>
                  <a:txBody>
                    <a:bodyPr/>
                    <a:lstStyle/>
                    <a:p>
                      <a:pPr algn="l" rtl="0" fontAlgn="ctr"/>
                      <a:r>
                        <a:rPr lang="es-CO" sz="900" b="0" i="0" u="none" strike="noStrike">
                          <a:solidFill>
                            <a:schemeClr val="accent1">
                              <a:lumMod val="50000"/>
                            </a:schemeClr>
                          </a:solidFill>
                          <a:effectLst/>
                          <a:latin typeface="Calibri" panose="020F0502020204030204" pitchFamily="34" charset="0"/>
                        </a:rPr>
                        <a:t>ADICIÓN N°14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chemeClr val="accent1">
                              <a:lumMod val="50000"/>
                            </a:schemeClr>
                          </a:solidFill>
                          <a:effectLst/>
                          <a:latin typeface="Calibri" panose="020F0502020204030204" pitchFamily="34" charset="0"/>
                        </a:rPr>
                        <a:t>$ 1.895,01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chemeClr val="accent1">
                              <a:lumMod val="50000"/>
                            </a:schemeClr>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chemeClr val="accent1">
                              <a:lumMod val="50000"/>
                            </a:schemeClr>
                          </a:solidFill>
                          <a:effectLst/>
                          <a:latin typeface="Calibri" panose="020F0502020204030204" pitchFamily="34" charset="0"/>
                        </a:rPr>
                        <a:t>$ 1.895,01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chemeClr val="accent1">
                              <a:lumMod val="50000"/>
                            </a:schemeClr>
                          </a:solidFill>
                          <a:effectLst/>
                          <a:latin typeface="Calibri" panose="020F0502020204030204" pitchFamily="34" charset="0"/>
                        </a:rPr>
                        <a:t>$ 1.750,07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chemeClr val="accent1">
                              <a:lumMod val="50000"/>
                            </a:schemeClr>
                          </a:solidFill>
                          <a:effectLst/>
                          <a:latin typeface="Calibri" panose="020F0502020204030204" pitchFamily="34" charset="0"/>
                        </a:rPr>
                        <a:t>$ 144,94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chemeClr val="accent1">
                              <a:lumMod val="50000"/>
                            </a:schemeClr>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chemeClr val="accent1">
                              <a:lumMod val="50000"/>
                            </a:schemeClr>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926094728"/>
                  </a:ext>
                </a:extLst>
              </a:tr>
              <a:tr h="145520">
                <a:tc>
                  <a:txBody>
                    <a:bodyPr/>
                    <a:lstStyle/>
                    <a:p>
                      <a:pPr algn="l" rtl="0" fontAlgn="ctr"/>
                      <a:r>
                        <a:rPr lang="es-CO" sz="900" b="0" i="0" u="none" strike="noStrike">
                          <a:solidFill>
                            <a:schemeClr val="accent1">
                              <a:lumMod val="50000"/>
                            </a:schemeClr>
                          </a:solidFill>
                          <a:effectLst/>
                          <a:latin typeface="Calibri" panose="020F0502020204030204" pitchFamily="34" charset="0"/>
                        </a:rPr>
                        <a:t>ADICIÓN N°17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chemeClr val="accent1">
                              <a:lumMod val="50000"/>
                            </a:schemeClr>
                          </a:solidFill>
                          <a:effectLst/>
                          <a:latin typeface="Calibri" panose="020F0502020204030204" pitchFamily="34" charset="0"/>
                        </a:rPr>
                        <a:t>$ 1.772,36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chemeClr val="accent1">
                              <a:lumMod val="50000"/>
                            </a:schemeClr>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chemeClr val="accent1">
                              <a:lumMod val="50000"/>
                            </a:schemeClr>
                          </a:solidFill>
                          <a:effectLst/>
                          <a:latin typeface="Calibri" panose="020F0502020204030204" pitchFamily="34" charset="0"/>
                        </a:rPr>
                        <a:t>$ 1.772,36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chemeClr val="accent1">
                              <a:lumMod val="50000"/>
                            </a:schemeClr>
                          </a:solidFill>
                          <a:effectLst/>
                          <a:latin typeface="Calibri" panose="020F0502020204030204" pitchFamily="34" charset="0"/>
                        </a:rPr>
                        <a:t>$ 1.551,48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chemeClr val="accent1">
                              <a:lumMod val="50000"/>
                            </a:schemeClr>
                          </a:solidFill>
                          <a:effectLst/>
                          <a:latin typeface="Calibri" panose="020F0502020204030204" pitchFamily="34" charset="0"/>
                        </a:rPr>
                        <a:t>$ 220,88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chemeClr val="accent1">
                              <a:lumMod val="50000"/>
                            </a:schemeClr>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chemeClr val="accent1">
                              <a:lumMod val="50000"/>
                            </a:schemeClr>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844290538"/>
                  </a:ext>
                </a:extLst>
              </a:tr>
              <a:tr h="145520">
                <a:tc>
                  <a:txBody>
                    <a:bodyPr/>
                    <a:lstStyle/>
                    <a:p>
                      <a:pPr algn="l" rtl="0" fontAlgn="ctr"/>
                      <a:r>
                        <a:rPr lang="es-CO" sz="900" b="0" i="0" u="none" strike="noStrike">
                          <a:solidFill>
                            <a:schemeClr val="accent1">
                              <a:lumMod val="50000"/>
                            </a:schemeClr>
                          </a:solidFill>
                          <a:effectLst/>
                          <a:latin typeface="Calibri" panose="020F0502020204030204" pitchFamily="34" charset="0"/>
                        </a:rPr>
                        <a:t>ADICIÓN N°18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chemeClr val="accent1">
                              <a:lumMod val="50000"/>
                            </a:schemeClr>
                          </a:solidFill>
                          <a:effectLst/>
                          <a:latin typeface="Calibri" panose="020F0502020204030204" pitchFamily="34" charset="0"/>
                        </a:rPr>
                        <a:t>$ 1.549,29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chemeClr val="accent1">
                              <a:lumMod val="50000"/>
                            </a:schemeClr>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chemeClr val="accent1">
                              <a:lumMod val="50000"/>
                            </a:schemeClr>
                          </a:solidFill>
                          <a:effectLst/>
                          <a:latin typeface="Calibri" panose="020F0502020204030204" pitchFamily="34" charset="0"/>
                        </a:rPr>
                        <a:t>$ 1.549,29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chemeClr val="accent1">
                              <a:lumMod val="50000"/>
                            </a:schemeClr>
                          </a:solidFill>
                          <a:effectLst/>
                          <a:latin typeface="Calibri" panose="020F0502020204030204" pitchFamily="34" charset="0"/>
                        </a:rPr>
                        <a:t>$ 1.533,81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chemeClr val="accent1">
                              <a:lumMod val="50000"/>
                            </a:schemeClr>
                          </a:solidFill>
                          <a:effectLst/>
                          <a:latin typeface="Calibri" panose="020F0502020204030204" pitchFamily="34" charset="0"/>
                        </a:rPr>
                        <a:t>$ 15,48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chemeClr val="accent1">
                              <a:lumMod val="50000"/>
                            </a:schemeClr>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chemeClr val="accent1">
                              <a:lumMod val="50000"/>
                            </a:schemeClr>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689865148"/>
                  </a:ext>
                </a:extLst>
              </a:tr>
              <a:tr h="145520">
                <a:tc>
                  <a:txBody>
                    <a:bodyPr/>
                    <a:lstStyle/>
                    <a:p>
                      <a:pPr algn="l" rtl="0" fontAlgn="ctr"/>
                      <a:r>
                        <a:rPr lang="es-CO" sz="900" b="0" i="0" u="none" strike="noStrike">
                          <a:solidFill>
                            <a:schemeClr val="accent1">
                              <a:lumMod val="50000"/>
                            </a:schemeClr>
                          </a:solidFill>
                          <a:effectLst/>
                          <a:latin typeface="Calibri" panose="020F0502020204030204" pitchFamily="34" charset="0"/>
                        </a:rPr>
                        <a:t>ADICIÓN N°19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chemeClr val="accent1">
                              <a:lumMod val="50000"/>
                            </a:schemeClr>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chemeClr val="accent1">
                              <a:lumMod val="50000"/>
                            </a:schemeClr>
                          </a:solidFill>
                          <a:effectLst/>
                          <a:latin typeface="Calibri" panose="020F0502020204030204" pitchFamily="34" charset="0"/>
                        </a:rPr>
                        <a:t>$ 2.782,47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chemeClr val="accent1">
                              <a:lumMod val="50000"/>
                            </a:schemeClr>
                          </a:solidFill>
                          <a:effectLst/>
                          <a:latin typeface="Calibri" panose="020F0502020204030204" pitchFamily="34" charset="0"/>
                        </a:rPr>
                        <a:t>$ 2.782,47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chemeClr val="accent1">
                              <a:lumMod val="50000"/>
                            </a:schemeClr>
                          </a:solidFill>
                          <a:effectLst/>
                          <a:latin typeface="Calibri" panose="020F0502020204030204" pitchFamily="34" charset="0"/>
                        </a:rPr>
                        <a:t>$ 2.691,71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chemeClr val="accent1">
                              <a:lumMod val="50000"/>
                            </a:schemeClr>
                          </a:solidFill>
                          <a:effectLst/>
                          <a:latin typeface="Calibri" panose="020F0502020204030204" pitchFamily="34" charset="0"/>
                        </a:rPr>
                        <a:t>$ 90,76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chemeClr val="accent1">
                              <a:lumMod val="50000"/>
                            </a:schemeClr>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chemeClr val="accent1">
                              <a:lumMod val="50000"/>
                            </a:schemeClr>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980551625"/>
                  </a:ext>
                </a:extLst>
              </a:tr>
              <a:tr h="145520">
                <a:tc>
                  <a:txBody>
                    <a:bodyPr/>
                    <a:lstStyle/>
                    <a:p>
                      <a:pPr algn="l" rtl="0" fontAlgn="ctr"/>
                      <a:r>
                        <a:rPr lang="es-CO" sz="900" b="0" i="0" u="none" strike="noStrike">
                          <a:solidFill>
                            <a:schemeClr val="accent1">
                              <a:lumMod val="50000"/>
                            </a:schemeClr>
                          </a:solidFill>
                          <a:effectLst/>
                          <a:latin typeface="Calibri" panose="020F0502020204030204" pitchFamily="34" charset="0"/>
                        </a:rPr>
                        <a:t>ADICIÓN N°23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chemeClr val="accent1">
                              <a:lumMod val="50000"/>
                            </a:schemeClr>
                          </a:solidFill>
                          <a:effectLst/>
                          <a:latin typeface="Calibri" panose="020F0502020204030204" pitchFamily="34" charset="0"/>
                        </a:rPr>
                        <a:t>$ 2.725,36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chemeClr val="accent1">
                              <a:lumMod val="50000"/>
                            </a:schemeClr>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chemeClr val="accent1">
                              <a:lumMod val="50000"/>
                            </a:schemeClr>
                          </a:solidFill>
                          <a:effectLst/>
                          <a:latin typeface="Calibri" panose="020F0502020204030204" pitchFamily="34" charset="0"/>
                        </a:rPr>
                        <a:t>$ 2.725,36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chemeClr val="accent1">
                              <a:lumMod val="50000"/>
                            </a:schemeClr>
                          </a:solidFill>
                          <a:effectLst/>
                          <a:latin typeface="Calibri" panose="020F0502020204030204" pitchFamily="34" charset="0"/>
                        </a:rPr>
                        <a:t>$ 2.703,82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chemeClr val="accent1">
                              <a:lumMod val="50000"/>
                            </a:schemeClr>
                          </a:solidFill>
                          <a:effectLst/>
                          <a:latin typeface="Calibri" panose="020F0502020204030204" pitchFamily="34" charset="0"/>
                        </a:rPr>
                        <a:t>$ 21,54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chemeClr val="accent1">
                              <a:lumMod val="50000"/>
                            </a:schemeClr>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chemeClr val="accent1">
                              <a:lumMod val="50000"/>
                            </a:schemeClr>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878234531"/>
                  </a:ext>
                </a:extLst>
              </a:tr>
              <a:tr h="145520">
                <a:tc>
                  <a:txBody>
                    <a:bodyPr/>
                    <a:lstStyle/>
                    <a:p>
                      <a:pPr algn="l" rtl="0" fontAlgn="ctr"/>
                      <a:r>
                        <a:rPr lang="es-CO" sz="900" b="0" i="0" u="none" strike="noStrike">
                          <a:solidFill>
                            <a:schemeClr val="accent1">
                              <a:lumMod val="50000"/>
                            </a:schemeClr>
                          </a:solidFill>
                          <a:effectLst/>
                          <a:latin typeface="Calibri" panose="020F0502020204030204" pitchFamily="34" charset="0"/>
                        </a:rPr>
                        <a:t>ADICIÓN N°25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chemeClr val="accent1">
                              <a:lumMod val="50000"/>
                            </a:schemeClr>
                          </a:solidFill>
                          <a:effectLst/>
                          <a:latin typeface="Calibri" panose="020F0502020204030204" pitchFamily="34" charset="0"/>
                        </a:rPr>
                        <a:t>$ 1.727,34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chemeClr val="accent1">
                              <a:lumMod val="50000"/>
                            </a:schemeClr>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chemeClr val="accent1">
                              <a:lumMod val="50000"/>
                            </a:schemeClr>
                          </a:solidFill>
                          <a:effectLst/>
                          <a:latin typeface="Calibri" panose="020F0502020204030204" pitchFamily="34" charset="0"/>
                        </a:rPr>
                        <a:t>$ 1.727,34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chemeClr val="accent1">
                              <a:lumMod val="50000"/>
                            </a:schemeClr>
                          </a:solidFill>
                          <a:effectLst/>
                          <a:latin typeface="Calibri" panose="020F0502020204030204" pitchFamily="34" charset="0"/>
                        </a:rPr>
                        <a:t>$ 1.727,33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chemeClr val="accent1">
                              <a:lumMod val="50000"/>
                            </a:schemeClr>
                          </a:solidFill>
                          <a:effectLst/>
                          <a:latin typeface="Calibri" panose="020F0502020204030204" pitchFamily="34" charset="0"/>
                        </a:rPr>
                        <a:t>$ 0,01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chemeClr val="accent1">
                              <a:lumMod val="50000"/>
                            </a:schemeClr>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chemeClr val="accent1">
                              <a:lumMod val="50000"/>
                            </a:schemeClr>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967766199"/>
                  </a:ext>
                </a:extLst>
              </a:tr>
              <a:tr h="145520">
                <a:tc>
                  <a:txBody>
                    <a:bodyPr/>
                    <a:lstStyle/>
                    <a:p>
                      <a:pPr algn="l" rtl="0" fontAlgn="ctr"/>
                      <a:r>
                        <a:rPr lang="es-CO" sz="900" b="0" i="0" u="none" strike="noStrike">
                          <a:solidFill>
                            <a:schemeClr val="accent1">
                              <a:lumMod val="50000"/>
                            </a:schemeClr>
                          </a:solidFill>
                          <a:effectLst/>
                          <a:latin typeface="Calibri" panose="020F0502020204030204" pitchFamily="34" charset="0"/>
                        </a:rPr>
                        <a:t>ADICIÓN N°26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chemeClr val="accent1">
                              <a:lumMod val="50000"/>
                            </a:schemeClr>
                          </a:solidFill>
                          <a:effectLst/>
                          <a:latin typeface="Calibri" panose="020F0502020204030204" pitchFamily="34" charset="0"/>
                        </a:rPr>
                        <a:t>$ 561,84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chemeClr val="accent1">
                              <a:lumMod val="50000"/>
                            </a:schemeClr>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chemeClr val="accent1">
                              <a:lumMod val="50000"/>
                            </a:schemeClr>
                          </a:solidFill>
                          <a:effectLst/>
                          <a:latin typeface="Calibri" panose="020F0502020204030204" pitchFamily="34" charset="0"/>
                        </a:rPr>
                        <a:t>$ 561,84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chemeClr val="accent1">
                              <a:lumMod val="50000"/>
                            </a:schemeClr>
                          </a:solidFill>
                          <a:effectLst/>
                          <a:latin typeface="Calibri" panose="020F0502020204030204" pitchFamily="34" charset="0"/>
                        </a:rPr>
                        <a:t>$ 561,84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chemeClr val="accent1">
                              <a:lumMod val="50000"/>
                            </a:schemeClr>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chemeClr val="accent1">
                              <a:lumMod val="50000"/>
                            </a:schemeClr>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chemeClr val="accent1">
                              <a:lumMod val="50000"/>
                            </a:schemeClr>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010035281"/>
                  </a:ext>
                </a:extLst>
              </a:tr>
              <a:tr h="145520">
                <a:tc>
                  <a:txBody>
                    <a:bodyPr/>
                    <a:lstStyle/>
                    <a:p>
                      <a:pPr algn="l" rtl="0" fontAlgn="ctr"/>
                      <a:r>
                        <a:rPr lang="es-CO" sz="900" b="0" i="0" u="none" strike="noStrike">
                          <a:solidFill>
                            <a:schemeClr val="accent1">
                              <a:lumMod val="50000"/>
                            </a:schemeClr>
                          </a:solidFill>
                          <a:effectLst/>
                          <a:latin typeface="Calibri" panose="020F0502020204030204" pitchFamily="34" charset="0"/>
                        </a:rPr>
                        <a:t>ADICIÓN N°28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chemeClr val="accent1">
                              <a:lumMod val="50000"/>
                            </a:schemeClr>
                          </a:solidFill>
                          <a:effectLst/>
                          <a:latin typeface="Calibri" panose="020F0502020204030204" pitchFamily="34" charset="0"/>
                        </a:rPr>
                        <a:t>$ 1.485,56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chemeClr val="accent1">
                              <a:lumMod val="50000"/>
                            </a:schemeClr>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chemeClr val="accent1">
                              <a:lumMod val="50000"/>
                            </a:schemeClr>
                          </a:solidFill>
                          <a:effectLst/>
                          <a:latin typeface="Calibri" panose="020F0502020204030204" pitchFamily="34" charset="0"/>
                        </a:rPr>
                        <a:t>$ 1.485,56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chemeClr val="accent1">
                              <a:lumMod val="50000"/>
                            </a:schemeClr>
                          </a:solidFill>
                          <a:effectLst/>
                          <a:latin typeface="Calibri" panose="020F0502020204030204" pitchFamily="34" charset="0"/>
                        </a:rPr>
                        <a:t>$ 1.485,56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chemeClr val="accent1">
                              <a:lumMod val="50000"/>
                            </a:schemeClr>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chemeClr val="accent1">
                              <a:lumMod val="50000"/>
                            </a:schemeClr>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chemeClr val="accent1">
                              <a:lumMod val="50000"/>
                            </a:schemeClr>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316433773"/>
                  </a:ext>
                </a:extLst>
              </a:tr>
              <a:tr h="145520">
                <a:tc>
                  <a:txBody>
                    <a:bodyPr/>
                    <a:lstStyle/>
                    <a:p>
                      <a:pPr algn="l" rtl="0" fontAlgn="ctr"/>
                      <a:r>
                        <a:rPr lang="es-CO" sz="900" b="0" i="0" u="none" strike="noStrike">
                          <a:solidFill>
                            <a:schemeClr val="accent1">
                              <a:lumMod val="50000"/>
                            </a:schemeClr>
                          </a:solidFill>
                          <a:effectLst/>
                          <a:latin typeface="Calibri" panose="020F0502020204030204" pitchFamily="34" charset="0"/>
                        </a:rPr>
                        <a:t>ADICIÓN N°29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chemeClr val="accent1">
                              <a:lumMod val="50000"/>
                            </a:schemeClr>
                          </a:solidFill>
                          <a:effectLst/>
                          <a:latin typeface="Calibri" panose="020F0502020204030204" pitchFamily="34" charset="0"/>
                        </a:rPr>
                        <a:t>$ 2.066,38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chemeClr val="accent1">
                              <a:lumMod val="50000"/>
                            </a:schemeClr>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chemeClr val="accent1">
                              <a:lumMod val="50000"/>
                            </a:schemeClr>
                          </a:solidFill>
                          <a:effectLst/>
                          <a:latin typeface="Calibri" panose="020F0502020204030204" pitchFamily="34" charset="0"/>
                        </a:rPr>
                        <a:t>$ 2.066,38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chemeClr val="accent1">
                              <a:lumMod val="50000"/>
                            </a:schemeClr>
                          </a:solidFill>
                          <a:effectLst/>
                          <a:latin typeface="Calibri" panose="020F0502020204030204" pitchFamily="34" charset="0"/>
                        </a:rPr>
                        <a:t>$ 2.066,38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chemeClr val="accent1">
                              <a:lumMod val="50000"/>
                            </a:schemeClr>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chemeClr val="accent1">
                              <a:lumMod val="50000"/>
                            </a:schemeClr>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chemeClr val="accent1">
                              <a:lumMod val="50000"/>
                            </a:schemeClr>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726033431"/>
                  </a:ext>
                </a:extLst>
              </a:tr>
              <a:tr h="291040">
                <a:tc>
                  <a:txBody>
                    <a:bodyPr/>
                    <a:lstStyle/>
                    <a:p>
                      <a:pPr algn="l" rtl="0" fontAlgn="ctr"/>
                      <a:r>
                        <a:rPr lang="es-CO" sz="900" b="0" i="0" u="none" strike="noStrike">
                          <a:solidFill>
                            <a:schemeClr val="accent1">
                              <a:lumMod val="50000"/>
                            </a:schemeClr>
                          </a:solidFill>
                          <a:effectLst/>
                          <a:latin typeface="Calibri" panose="020F0502020204030204" pitchFamily="34" charset="0"/>
                        </a:rPr>
                        <a:t>ADICIÓN N°32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chemeClr val="accent1">
                              <a:lumMod val="50000"/>
                            </a:schemeClr>
                          </a:solidFill>
                          <a:effectLst/>
                          <a:latin typeface="Calibri" panose="020F0502020204030204" pitchFamily="34" charset="0"/>
                        </a:rPr>
                        <a:t>$ 1.103,89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chemeClr val="accent1">
                              <a:lumMod val="50000"/>
                            </a:schemeClr>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chemeClr val="accent1">
                              <a:lumMod val="50000"/>
                            </a:schemeClr>
                          </a:solidFill>
                          <a:effectLst/>
                          <a:latin typeface="Calibri" panose="020F0502020204030204" pitchFamily="34" charset="0"/>
                        </a:rPr>
                        <a:t>$ 1.103,89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chemeClr val="accent1">
                              <a:lumMod val="50000"/>
                            </a:schemeClr>
                          </a:solidFill>
                          <a:effectLst/>
                          <a:latin typeface="Calibri" panose="020F0502020204030204" pitchFamily="34" charset="0"/>
                        </a:rPr>
                        <a:t>$ 1.103,89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chemeClr val="accent1">
                              <a:lumMod val="50000"/>
                            </a:schemeClr>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Calibri" panose="020F0502020204030204" pitchFamily="34" charset="0"/>
                        </a:rPr>
                        <a:t>FINALIZADA EN LIQUIDACION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chemeClr val="accent1">
                              <a:lumMod val="50000"/>
                            </a:schemeClr>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chemeClr val="accent1">
                              <a:lumMod val="50000"/>
                            </a:schemeClr>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855540036"/>
                  </a:ext>
                </a:extLst>
              </a:tr>
              <a:tr h="291040">
                <a:tc>
                  <a:txBody>
                    <a:bodyPr/>
                    <a:lstStyle/>
                    <a:p>
                      <a:pPr algn="l" rtl="0" fontAlgn="ctr"/>
                      <a:r>
                        <a:rPr lang="es-CO" sz="900" b="0" i="0" u="none" strike="noStrike">
                          <a:solidFill>
                            <a:schemeClr val="accent1">
                              <a:lumMod val="50000"/>
                            </a:schemeClr>
                          </a:solidFill>
                          <a:effectLst/>
                          <a:latin typeface="Calibri" panose="020F0502020204030204" pitchFamily="34" charset="0"/>
                        </a:rPr>
                        <a:t>ADICIÓN N°33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chemeClr val="accent1">
                              <a:lumMod val="50000"/>
                            </a:schemeClr>
                          </a:solidFill>
                          <a:effectLst/>
                          <a:latin typeface="Calibri" panose="020F0502020204030204" pitchFamily="34" charset="0"/>
                        </a:rPr>
                        <a:t>$ 1.594,02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chemeClr val="accent1">
                              <a:lumMod val="50000"/>
                            </a:schemeClr>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chemeClr val="accent1">
                              <a:lumMod val="50000"/>
                            </a:schemeClr>
                          </a:solidFill>
                          <a:effectLst/>
                          <a:latin typeface="Calibri" panose="020F0502020204030204" pitchFamily="34" charset="0"/>
                        </a:rPr>
                        <a:t>$ 1.594,02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chemeClr val="accent1">
                              <a:lumMod val="50000"/>
                            </a:schemeClr>
                          </a:solidFill>
                          <a:effectLst/>
                          <a:latin typeface="Calibri" panose="020F0502020204030204" pitchFamily="34" charset="0"/>
                        </a:rPr>
                        <a:t>$ 1.594,02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chemeClr val="accent1">
                              <a:lumMod val="50000"/>
                            </a:schemeClr>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Calibri" panose="020F0502020204030204" pitchFamily="34" charset="0"/>
                        </a:rPr>
                        <a:t>FINALIZADA EN LIQUIDACION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chemeClr val="accent1">
                              <a:lumMod val="50000"/>
                            </a:schemeClr>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chemeClr val="accent1">
                              <a:lumMod val="50000"/>
                            </a:schemeClr>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394971569"/>
                  </a:ext>
                </a:extLst>
              </a:tr>
              <a:tr h="145520">
                <a:tc>
                  <a:txBody>
                    <a:bodyPr/>
                    <a:lstStyle/>
                    <a:p>
                      <a:pPr algn="l" rtl="0" fontAlgn="ctr"/>
                      <a:r>
                        <a:rPr lang="es-CO" sz="900" b="0" i="0" u="none" strike="noStrike">
                          <a:solidFill>
                            <a:schemeClr val="accent1">
                              <a:lumMod val="50000"/>
                            </a:schemeClr>
                          </a:solidFill>
                          <a:effectLst/>
                          <a:latin typeface="Calibri" panose="020F0502020204030204" pitchFamily="34" charset="0"/>
                        </a:rPr>
                        <a:t>ADICIÓN N°34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chemeClr val="accent1">
                              <a:lumMod val="50000"/>
                            </a:schemeClr>
                          </a:solidFill>
                          <a:effectLst/>
                          <a:latin typeface="Calibri" panose="020F0502020204030204" pitchFamily="34" charset="0"/>
                        </a:rPr>
                        <a:t>$ 2.616,62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chemeClr val="accent1">
                              <a:lumMod val="50000"/>
                            </a:schemeClr>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chemeClr val="accent1">
                              <a:lumMod val="50000"/>
                            </a:schemeClr>
                          </a:solidFill>
                          <a:effectLst/>
                          <a:latin typeface="Calibri" panose="020F0502020204030204" pitchFamily="34" charset="0"/>
                        </a:rPr>
                        <a:t>$ 2.616,62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chemeClr val="accent1">
                              <a:lumMod val="50000"/>
                            </a:schemeClr>
                          </a:solidFill>
                          <a:effectLst/>
                          <a:latin typeface="Calibri" panose="020F0502020204030204" pitchFamily="34" charset="0"/>
                        </a:rPr>
                        <a:t>$ 1.458,46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chemeClr val="accent1">
                              <a:lumMod val="50000"/>
                            </a:schemeClr>
                          </a:solidFill>
                          <a:effectLst/>
                          <a:latin typeface="Calibri" panose="020F0502020204030204" pitchFamily="34" charset="0"/>
                        </a:rPr>
                        <a:t>$ 1.158,16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Calibri" panose="020F0502020204030204" pitchFamily="34" charset="0"/>
                        </a:rPr>
                        <a:t>VIGENTE</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chemeClr val="accent1">
                              <a:lumMod val="50000"/>
                            </a:schemeClr>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chemeClr val="accent1">
                              <a:lumMod val="50000"/>
                            </a:schemeClr>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852069820"/>
                  </a:ext>
                </a:extLst>
              </a:tr>
              <a:tr h="145520">
                <a:tc>
                  <a:txBody>
                    <a:bodyPr/>
                    <a:lstStyle/>
                    <a:p>
                      <a:pPr algn="l" rtl="0" fontAlgn="ctr"/>
                      <a:r>
                        <a:rPr lang="es-CO" sz="900" b="1" i="0" u="none" strike="noStrike">
                          <a:solidFill>
                            <a:schemeClr val="accent1">
                              <a:lumMod val="50000"/>
                            </a:schemeClr>
                          </a:solidFill>
                          <a:effectLst/>
                          <a:latin typeface="Calibri" panose="020F0502020204030204" pitchFamily="34" charset="0"/>
                        </a:rPr>
                        <a:t>2. M.F. LAVADO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chemeClr val="accent1">
                              <a:lumMod val="50000"/>
                            </a:schemeClr>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chemeClr val="accent1">
                              <a:lumMod val="50000"/>
                            </a:schemeClr>
                          </a:solidFill>
                          <a:effectLst/>
                          <a:latin typeface="Calibri" panose="020F0502020204030204" pitchFamily="34" charset="0"/>
                        </a:rPr>
                        <a:t>$ 1.907,03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chemeClr val="accent1">
                              <a:lumMod val="50000"/>
                            </a:schemeClr>
                          </a:solidFill>
                          <a:effectLst/>
                          <a:latin typeface="Calibri" panose="020F0502020204030204" pitchFamily="34" charset="0"/>
                        </a:rPr>
                        <a:t>$ 1.907,03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chemeClr val="accent1">
                              <a:lumMod val="50000"/>
                            </a:schemeClr>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chemeClr val="accent1">
                              <a:lumMod val="50000"/>
                            </a:schemeClr>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900" b="1" i="0" u="none" strike="noStrike">
                          <a:solidFill>
                            <a:schemeClr val="accent1">
                              <a:lumMod val="50000"/>
                            </a:schemeClr>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chemeClr val="accent1">
                              <a:lumMod val="50000"/>
                            </a:schemeClr>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chemeClr val="accent1">
                              <a:lumMod val="50000"/>
                            </a:schemeClr>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2798004125"/>
                  </a:ext>
                </a:extLst>
              </a:tr>
              <a:tr h="145520">
                <a:tc>
                  <a:txBody>
                    <a:bodyPr/>
                    <a:lstStyle/>
                    <a:p>
                      <a:pPr algn="l" rtl="0" fontAlgn="ctr"/>
                      <a:r>
                        <a:rPr lang="es-CO" sz="900" b="0" i="0" u="none" strike="noStrike">
                          <a:solidFill>
                            <a:schemeClr val="accent1">
                              <a:lumMod val="50000"/>
                            </a:schemeClr>
                          </a:solidFill>
                          <a:effectLst/>
                          <a:latin typeface="Calibri" panose="020F0502020204030204" pitchFamily="34" charset="0"/>
                        </a:rPr>
                        <a:t>ADICIÓN N°02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chemeClr val="accent1">
                              <a:lumMod val="50000"/>
                            </a:schemeClr>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chemeClr val="accent1">
                              <a:lumMod val="50000"/>
                            </a:schemeClr>
                          </a:solidFill>
                          <a:effectLst/>
                          <a:latin typeface="Calibri" panose="020F0502020204030204" pitchFamily="34" charset="0"/>
                        </a:rPr>
                        <a:t>$ 189,85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chemeClr val="accent1">
                              <a:lumMod val="50000"/>
                            </a:schemeClr>
                          </a:solidFill>
                          <a:effectLst/>
                          <a:latin typeface="Calibri" panose="020F0502020204030204" pitchFamily="34" charset="0"/>
                        </a:rPr>
                        <a:t>$ 189,85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chemeClr val="accent1">
                              <a:lumMod val="50000"/>
                            </a:schemeClr>
                          </a:solidFill>
                          <a:effectLst/>
                          <a:latin typeface="Calibri" panose="020F0502020204030204" pitchFamily="34" charset="0"/>
                        </a:rPr>
                        <a:t>$ 165,17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chemeClr val="accent1">
                              <a:lumMod val="50000"/>
                            </a:schemeClr>
                          </a:solidFill>
                          <a:effectLst/>
                          <a:latin typeface="Calibri" panose="020F0502020204030204" pitchFamily="34" charset="0"/>
                        </a:rPr>
                        <a:t>$ 24,68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dirty="0">
                          <a:solidFill>
                            <a:schemeClr val="accent1">
                              <a:lumMod val="50000"/>
                            </a:schemeClr>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chemeClr val="accent1">
                              <a:lumMod val="50000"/>
                            </a:schemeClr>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chemeClr val="accent1">
                              <a:lumMod val="50000"/>
                            </a:schemeClr>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151720547"/>
                  </a:ext>
                </a:extLst>
              </a:tr>
              <a:tr h="145520">
                <a:tc>
                  <a:txBody>
                    <a:bodyPr/>
                    <a:lstStyle/>
                    <a:p>
                      <a:pPr algn="l" rtl="0" fontAlgn="ctr"/>
                      <a:r>
                        <a:rPr lang="es-CO" sz="900" b="0" i="0" u="none" strike="noStrike">
                          <a:solidFill>
                            <a:schemeClr val="accent1">
                              <a:lumMod val="50000"/>
                            </a:schemeClr>
                          </a:solidFill>
                          <a:effectLst/>
                          <a:latin typeface="Calibri" panose="020F0502020204030204" pitchFamily="34" charset="0"/>
                        </a:rPr>
                        <a:t>ADICIÓN N°10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chemeClr val="accent1">
                              <a:lumMod val="50000"/>
                            </a:schemeClr>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chemeClr val="accent1">
                              <a:lumMod val="50000"/>
                            </a:schemeClr>
                          </a:solidFill>
                          <a:effectLst/>
                          <a:latin typeface="Calibri" panose="020F0502020204030204" pitchFamily="34" charset="0"/>
                        </a:rPr>
                        <a:t>$ 200,54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chemeClr val="accent1">
                              <a:lumMod val="50000"/>
                            </a:schemeClr>
                          </a:solidFill>
                          <a:effectLst/>
                          <a:latin typeface="Calibri" panose="020F0502020204030204" pitchFamily="34" charset="0"/>
                        </a:rPr>
                        <a:t>$ 200,54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chemeClr val="accent1">
                              <a:lumMod val="50000"/>
                            </a:schemeClr>
                          </a:solidFill>
                          <a:effectLst/>
                          <a:latin typeface="Calibri" panose="020F0502020204030204" pitchFamily="34" charset="0"/>
                        </a:rPr>
                        <a:t>$ 196,76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chemeClr val="accent1">
                              <a:lumMod val="50000"/>
                            </a:schemeClr>
                          </a:solidFill>
                          <a:effectLst/>
                          <a:latin typeface="Calibri" panose="020F0502020204030204" pitchFamily="34" charset="0"/>
                        </a:rPr>
                        <a:t>$ 3,78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chemeClr val="accent1">
                              <a:lumMod val="50000"/>
                            </a:schemeClr>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chemeClr val="accent1">
                              <a:lumMod val="50000"/>
                            </a:schemeClr>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965176888"/>
                  </a:ext>
                </a:extLst>
              </a:tr>
              <a:tr h="145520">
                <a:tc>
                  <a:txBody>
                    <a:bodyPr/>
                    <a:lstStyle/>
                    <a:p>
                      <a:pPr algn="l" rtl="0" fontAlgn="ctr"/>
                      <a:r>
                        <a:rPr lang="es-CO" sz="900" b="0" i="0" u="none" strike="noStrike">
                          <a:solidFill>
                            <a:schemeClr val="accent1">
                              <a:lumMod val="50000"/>
                            </a:schemeClr>
                          </a:solidFill>
                          <a:effectLst/>
                          <a:latin typeface="Calibri" panose="020F0502020204030204" pitchFamily="34" charset="0"/>
                        </a:rPr>
                        <a:t>ADICIÓN N°15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chemeClr val="accent1">
                              <a:lumMod val="50000"/>
                            </a:schemeClr>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chemeClr val="accent1">
                              <a:lumMod val="50000"/>
                            </a:schemeClr>
                          </a:solidFill>
                          <a:effectLst/>
                          <a:latin typeface="Calibri" panose="020F0502020204030204" pitchFamily="34" charset="0"/>
                        </a:rPr>
                        <a:t>$ 132,14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chemeClr val="accent1">
                              <a:lumMod val="50000"/>
                            </a:schemeClr>
                          </a:solidFill>
                          <a:effectLst/>
                          <a:latin typeface="Calibri" panose="020F0502020204030204" pitchFamily="34" charset="0"/>
                        </a:rPr>
                        <a:t>$ 132,14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chemeClr val="accent1">
                              <a:lumMod val="50000"/>
                            </a:schemeClr>
                          </a:solidFill>
                          <a:effectLst/>
                          <a:latin typeface="Calibri" panose="020F0502020204030204" pitchFamily="34" charset="0"/>
                        </a:rPr>
                        <a:t>$ 130,02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chemeClr val="accent1">
                              <a:lumMod val="50000"/>
                            </a:schemeClr>
                          </a:solidFill>
                          <a:effectLst/>
                          <a:latin typeface="Calibri" panose="020F0502020204030204" pitchFamily="34" charset="0"/>
                        </a:rPr>
                        <a:t>$ 2,12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chemeClr val="accent1">
                              <a:lumMod val="50000"/>
                            </a:schemeClr>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chemeClr val="accent1">
                              <a:lumMod val="50000"/>
                            </a:schemeClr>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34669757"/>
                  </a:ext>
                </a:extLst>
              </a:tr>
              <a:tr h="145520">
                <a:tc>
                  <a:txBody>
                    <a:bodyPr/>
                    <a:lstStyle/>
                    <a:p>
                      <a:pPr algn="l" rtl="0" fontAlgn="ctr"/>
                      <a:r>
                        <a:rPr lang="es-CO" sz="900" b="0" i="0" u="none" strike="noStrike">
                          <a:solidFill>
                            <a:schemeClr val="accent1">
                              <a:lumMod val="50000"/>
                            </a:schemeClr>
                          </a:solidFill>
                          <a:effectLst/>
                          <a:latin typeface="Calibri" panose="020F0502020204030204" pitchFamily="34" charset="0"/>
                        </a:rPr>
                        <a:t>ADICIÓN N°16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chemeClr val="accent1">
                              <a:lumMod val="50000"/>
                            </a:schemeClr>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chemeClr val="accent1">
                              <a:lumMod val="50000"/>
                            </a:schemeClr>
                          </a:solidFill>
                          <a:effectLst/>
                          <a:latin typeface="Calibri" panose="020F0502020204030204" pitchFamily="34" charset="0"/>
                        </a:rPr>
                        <a:t>$ 280,51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chemeClr val="accent1">
                              <a:lumMod val="50000"/>
                            </a:schemeClr>
                          </a:solidFill>
                          <a:effectLst/>
                          <a:latin typeface="Calibri" panose="020F0502020204030204" pitchFamily="34" charset="0"/>
                        </a:rPr>
                        <a:t>$ 280,51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chemeClr val="accent1">
                              <a:lumMod val="50000"/>
                            </a:schemeClr>
                          </a:solidFill>
                          <a:effectLst/>
                          <a:latin typeface="Calibri" panose="020F0502020204030204" pitchFamily="34" charset="0"/>
                        </a:rPr>
                        <a:t>$ 268,13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chemeClr val="accent1">
                              <a:lumMod val="50000"/>
                            </a:schemeClr>
                          </a:solidFill>
                          <a:effectLst/>
                          <a:latin typeface="Calibri" panose="020F0502020204030204" pitchFamily="34" charset="0"/>
                        </a:rPr>
                        <a:t>$ 12,38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chemeClr val="accent1">
                              <a:lumMod val="50000"/>
                            </a:schemeClr>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chemeClr val="accent1">
                              <a:lumMod val="50000"/>
                            </a:schemeClr>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753976084"/>
                  </a:ext>
                </a:extLst>
              </a:tr>
              <a:tr h="145520">
                <a:tc>
                  <a:txBody>
                    <a:bodyPr/>
                    <a:lstStyle/>
                    <a:p>
                      <a:pPr algn="l" rtl="0" fontAlgn="ctr"/>
                      <a:r>
                        <a:rPr lang="es-CO" sz="900" b="0" i="0" u="none" strike="noStrike">
                          <a:solidFill>
                            <a:schemeClr val="accent1">
                              <a:lumMod val="50000"/>
                            </a:schemeClr>
                          </a:solidFill>
                          <a:effectLst/>
                          <a:latin typeface="Calibri" panose="020F0502020204030204" pitchFamily="34" charset="0"/>
                        </a:rPr>
                        <a:t>ADICIÓN N°21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chemeClr val="accent1">
                              <a:lumMod val="50000"/>
                            </a:schemeClr>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chemeClr val="accent1">
                              <a:lumMod val="50000"/>
                            </a:schemeClr>
                          </a:solidFill>
                          <a:effectLst/>
                          <a:latin typeface="Calibri" panose="020F0502020204030204" pitchFamily="34" charset="0"/>
                        </a:rPr>
                        <a:t>$ 266,21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chemeClr val="accent1">
                              <a:lumMod val="50000"/>
                            </a:schemeClr>
                          </a:solidFill>
                          <a:effectLst/>
                          <a:latin typeface="Calibri" panose="020F0502020204030204" pitchFamily="34" charset="0"/>
                        </a:rPr>
                        <a:t>$ 266,21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chemeClr val="accent1">
                              <a:lumMod val="50000"/>
                            </a:schemeClr>
                          </a:solidFill>
                          <a:effectLst/>
                          <a:latin typeface="Calibri" panose="020F0502020204030204" pitchFamily="34" charset="0"/>
                        </a:rPr>
                        <a:t>$ 265,92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chemeClr val="accent1">
                              <a:lumMod val="50000"/>
                            </a:schemeClr>
                          </a:solidFill>
                          <a:effectLst/>
                          <a:latin typeface="Calibri" panose="020F0502020204030204" pitchFamily="34" charset="0"/>
                        </a:rPr>
                        <a:t>$ 0,29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chemeClr val="accent1">
                              <a:lumMod val="50000"/>
                            </a:schemeClr>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chemeClr val="accent1">
                              <a:lumMod val="50000"/>
                            </a:schemeClr>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830993205"/>
                  </a:ext>
                </a:extLst>
              </a:tr>
              <a:tr h="145520">
                <a:tc>
                  <a:txBody>
                    <a:bodyPr/>
                    <a:lstStyle/>
                    <a:p>
                      <a:pPr algn="l" rtl="0" fontAlgn="ctr"/>
                      <a:r>
                        <a:rPr lang="es-CO" sz="900" b="0" i="0" u="none" strike="noStrike">
                          <a:solidFill>
                            <a:schemeClr val="accent1">
                              <a:lumMod val="50000"/>
                            </a:schemeClr>
                          </a:solidFill>
                          <a:effectLst/>
                          <a:latin typeface="Calibri" panose="020F0502020204030204" pitchFamily="34" charset="0"/>
                        </a:rPr>
                        <a:t>ADICIÓN N°24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chemeClr val="accent1">
                              <a:lumMod val="50000"/>
                            </a:schemeClr>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chemeClr val="accent1">
                              <a:lumMod val="50000"/>
                            </a:schemeClr>
                          </a:solidFill>
                          <a:effectLst/>
                          <a:latin typeface="Calibri" panose="020F0502020204030204" pitchFamily="34" charset="0"/>
                        </a:rPr>
                        <a:t>$ 254,85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chemeClr val="accent1">
                              <a:lumMod val="50000"/>
                            </a:schemeClr>
                          </a:solidFill>
                          <a:effectLst/>
                          <a:latin typeface="Calibri" panose="020F0502020204030204" pitchFamily="34" charset="0"/>
                        </a:rPr>
                        <a:t>$ 254,85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chemeClr val="accent1">
                              <a:lumMod val="50000"/>
                            </a:schemeClr>
                          </a:solidFill>
                          <a:effectLst/>
                          <a:latin typeface="Calibri" panose="020F0502020204030204" pitchFamily="34" charset="0"/>
                        </a:rPr>
                        <a:t>$ 229,02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chemeClr val="accent1">
                              <a:lumMod val="50000"/>
                            </a:schemeClr>
                          </a:solidFill>
                          <a:effectLst/>
                          <a:latin typeface="Calibri" panose="020F0502020204030204" pitchFamily="34" charset="0"/>
                        </a:rPr>
                        <a:t>$ 25,83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chemeClr val="accent1">
                              <a:lumMod val="50000"/>
                            </a:schemeClr>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chemeClr val="accent1">
                              <a:lumMod val="50000"/>
                            </a:schemeClr>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881372757"/>
                  </a:ext>
                </a:extLst>
              </a:tr>
              <a:tr h="145520">
                <a:tc>
                  <a:txBody>
                    <a:bodyPr/>
                    <a:lstStyle/>
                    <a:p>
                      <a:pPr algn="l" rtl="0" fontAlgn="ctr"/>
                      <a:r>
                        <a:rPr lang="es-CO" sz="900" b="0" i="0" u="none" strike="noStrike">
                          <a:solidFill>
                            <a:schemeClr val="accent1">
                              <a:lumMod val="50000"/>
                            </a:schemeClr>
                          </a:solidFill>
                          <a:effectLst/>
                          <a:latin typeface="Calibri" panose="020F0502020204030204" pitchFamily="34" charset="0"/>
                        </a:rPr>
                        <a:t>ADICIÓN N°27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chemeClr val="accent1">
                              <a:lumMod val="50000"/>
                            </a:schemeClr>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chemeClr val="accent1">
                              <a:lumMod val="50000"/>
                            </a:schemeClr>
                          </a:solidFill>
                          <a:effectLst/>
                          <a:latin typeface="Calibri" panose="020F0502020204030204" pitchFamily="34" charset="0"/>
                        </a:rPr>
                        <a:t>$ 125,27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chemeClr val="accent1">
                              <a:lumMod val="50000"/>
                            </a:schemeClr>
                          </a:solidFill>
                          <a:effectLst/>
                          <a:latin typeface="Calibri" panose="020F0502020204030204" pitchFamily="34" charset="0"/>
                        </a:rPr>
                        <a:t>$ 125,27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chemeClr val="accent1">
                              <a:lumMod val="50000"/>
                            </a:schemeClr>
                          </a:solidFill>
                          <a:effectLst/>
                          <a:latin typeface="Calibri" panose="020F0502020204030204" pitchFamily="34" charset="0"/>
                        </a:rPr>
                        <a:t>$ 125,27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chemeClr val="accent1">
                              <a:lumMod val="50000"/>
                            </a:schemeClr>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chemeClr val="accent1">
                              <a:lumMod val="50000"/>
                            </a:schemeClr>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chemeClr val="accent1">
                              <a:lumMod val="50000"/>
                            </a:schemeClr>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959517834"/>
                  </a:ext>
                </a:extLst>
              </a:tr>
              <a:tr h="145520">
                <a:tc>
                  <a:txBody>
                    <a:bodyPr/>
                    <a:lstStyle/>
                    <a:p>
                      <a:pPr algn="l" rtl="0" fontAlgn="ctr"/>
                      <a:r>
                        <a:rPr lang="es-CO" sz="900" b="0" i="0" u="none" strike="noStrike">
                          <a:solidFill>
                            <a:schemeClr val="accent1">
                              <a:lumMod val="50000"/>
                            </a:schemeClr>
                          </a:solidFill>
                          <a:effectLst/>
                          <a:latin typeface="Calibri" panose="020F0502020204030204" pitchFamily="34" charset="0"/>
                        </a:rPr>
                        <a:t>ADICIÓN N°30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chemeClr val="accent1">
                              <a:lumMod val="50000"/>
                            </a:schemeClr>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chemeClr val="accent1">
                              <a:lumMod val="50000"/>
                            </a:schemeClr>
                          </a:solidFill>
                          <a:effectLst/>
                          <a:latin typeface="Calibri" panose="020F0502020204030204" pitchFamily="34" charset="0"/>
                        </a:rPr>
                        <a:t>$ 165,37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chemeClr val="accent1">
                              <a:lumMod val="50000"/>
                            </a:schemeClr>
                          </a:solidFill>
                          <a:effectLst/>
                          <a:latin typeface="Calibri" panose="020F0502020204030204" pitchFamily="34" charset="0"/>
                        </a:rPr>
                        <a:t>$ 165,37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chemeClr val="accent1">
                              <a:lumMod val="50000"/>
                            </a:schemeClr>
                          </a:solidFill>
                          <a:effectLst/>
                          <a:latin typeface="Calibri" panose="020F0502020204030204" pitchFamily="34" charset="0"/>
                        </a:rPr>
                        <a:t>$ 165,37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chemeClr val="accent1">
                              <a:lumMod val="50000"/>
                            </a:schemeClr>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chemeClr val="accent1">
                              <a:lumMod val="50000"/>
                            </a:schemeClr>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chemeClr val="accent1">
                              <a:lumMod val="50000"/>
                            </a:schemeClr>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643137827"/>
                  </a:ext>
                </a:extLst>
              </a:tr>
              <a:tr h="145520">
                <a:tc>
                  <a:txBody>
                    <a:bodyPr/>
                    <a:lstStyle/>
                    <a:p>
                      <a:pPr algn="l" rtl="0" fontAlgn="ctr"/>
                      <a:r>
                        <a:rPr lang="es-CO" sz="900" b="0" i="0" u="none" strike="noStrike">
                          <a:solidFill>
                            <a:schemeClr val="accent1">
                              <a:lumMod val="50000"/>
                            </a:schemeClr>
                          </a:solidFill>
                          <a:effectLst/>
                          <a:latin typeface="Calibri" panose="020F0502020204030204" pitchFamily="34" charset="0"/>
                        </a:rPr>
                        <a:t>ADICIÓN N°31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chemeClr val="accent1">
                              <a:lumMod val="50000"/>
                            </a:schemeClr>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chemeClr val="accent1">
                              <a:lumMod val="50000"/>
                            </a:schemeClr>
                          </a:solidFill>
                          <a:effectLst/>
                          <a:latin typeface="Calibri" panose="020F0502020204030204" pitchFamily="34" charset="0"/>
                        </a:rPr>
                        <a:t>$ 292,29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chemeClr val="accent1">
                              <a:lumMod val="50000"/>
                            </a:schemeClr>
                          </a:solidFill>
                          <a:effectLst/>
                          <a:latin typeface="Calibri" panose="020F0502020204030204" pitchFamily="34" charset="0"/>
                        </a:rPr>
                        <a:t>$ 292,29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chemeClr val="accent1">
                              <a:lumMod val="50000"/>
                            </a:schemeClr>
                          </a:solidFill>
                          <a:effectLst/>
                          <a:latin typeface="Calibri" panose="020F0502020204030204" pitchFamily="34" charset="0"/>
                        </a:rPr>
                        <a:t>$ 224,74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chemeClr val="accent1">
                              <a:lumMod val="50000"/>
                            </a:schemeClr>
                          </a:solidFill>
                          <a:effectLst/>
                          <a:latin typeface="Calibri" panose="020F0502020204030204" pitchFamily="34" charset="0"/>
                        </a:rPr>
                        <a:t>$ 67,55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Calibri" panose="020F0502020204030204" pitchFamily="34" charset="0"/>
                        </a:rPr>
                        <a:t>VIGENTE</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chemeClr val="accent1">
                              <a:lumMod val="50000"/>
                            </a:schemeClr>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chemeClr val="accent1">
                              <a:lumMod val="50000"/>
                            </a:schemeClr>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690008974"/>
                  </a:ext>
                </a:extLst>
              </a:tr>
            </a:tbl>
          </a:graphicData>
        </a:graphic>
      </p:graphicFrame>
    </p:spTree>
  </p:cSld>
  <p:clrMapOvr>
    <a:masterClrMapping/>
  </p:clrMapOvr>
  <p:transition spd="slow"/>
</p:sld>
</file>

<file path=ppt/slides/slide1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Conector recto 12">
            <a:extLst>
              <a:ext uri="{FF2B5EF4-FFF2-40B4-BE49-F238E27FC236}">
                <a16:creationId xmlns:a16="http://schemas.microsoft.com/office/drawing/2014/main" id="{0871EC8C-9BE0-4F8E-B7F4-F294F1A07D66}"/>
              </a:ext>
            </a:extLst>
          </p:cNvPr>
          <p:cNvCxnSpPr>
            <a:cxnSpLocks/>
          </p:cNvCxnSpPr>
          <p:nvPr/>
        </p:nvCxnSpPr>
        <p:spPr>
          <a:xfrm>
            <a:off x="88900" y="1036638"/>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12" name="Título 1">
            <a:extLst>
              <a:ext uri="{FF2B5EF4-FFF2-40B4-BE49-F238E27FC236}">
                <a16:creationId xmlns:a16="http://schemas.microsoft.com/office/drawing/2014/main" id="{765D7F15-E731-4FB2-B47E-4B2A24CA54DD}"/>
              </a:ext>
            </a:extLst>
          </p:cNvPr>
          <p:cNvSpPr txBox="1">
            <a:spLocks/>
          </p:cNvSpPr>
          <p:nvPr/>
        </p:nvSpPr>
        <p:spPr>
          <a:xfrm>
            <a:off x="80963" y="160338"/>
            <a:ext cx="2490787" cy="2608262"/>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fontAlgn="auto">
              <a:spcBef>
                <a:spcPts val="0"/>
              </a:spcBef>
              <a:spcAft>
                <a:spcPts val="0"/>
              </a:spcAft>
              <a:defRPr/>
            </a:pPr>
            <a:endParaRPr lang="es-ES" sz="2400" b="1" cap="small" dirty="0">
              <a:solidFill>
                <a:srgbClr val="FFC000"/>
              </a:solidFill>
              <a:effectLst>
                <a:outerShdw blurRad="38100" dist="38100" dir="2700000" algn="tl">
                  <a:srgbClr val="000000">
                    <a:alpha val="43137"/>
                  </a:srgbClr>
                </a:outerShdw>
              </a:effectLst>
              <a:latin typeface="Candara" panose="020E0502030303020204" pitchFamily="34" charset="0"/>
            </a:endParaRPr>
          </a:p>
        </p:txBody>
      </p:sp>
      <p:sp>
        <p:nvSpPr>
          <p:cNvPr id="14" name="CuadroTexto 13">
            <a:extLst>
              <a:ext uri="{FF2B5EF4-FFF2-40B4-BE49-F238E27FC236}">
                <a16:creationId xmlns:a16="http://schemas.microsoft.com/office/drawing/2014/main" id="{4898C809-573A-4063-8C83-0B2F6A51D118}"/>
              </a:ext>
            </a:extLst>
          </p:cNvPr>
          <p:cNvSpPr txBox="1"/>
          <p:nvPr/>
        </p:nvSpPr>
        <p:spPr>
          <a:xfrm>
            <a:off x="1622425" y="114234"/>
            <a:ext cx="9880600" cy="892175"/>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Adiciones Área Limpia Distrito Capital Sas </a:t>
            </a:r>
            <a:r>
              <a:rPr lang="es-CO" sz="1600" b="0" dirty="0" err="1">
                <a:solidFill>
                  <a:schemeClr val="accent1">
                    <a:lumMod val="50000"/>
                  </a:schemeClr>
                </a:solidFill>
              </a:rPr>
              <a:t>Esp</a:t>
            </a:r>
            <a:r>
              <a:rPr lang="es-CO" sz="1600" b="0" dirty="0">
                <a:solidFill>
                  <a:schemeClr val="accent1">
                    <a:lumMod val="50000"/>
                  </a:schemeClr>
                </a:solidFill>
              </a:rPr>
              <a:t> - corte a 30 </a:t>
            </a:r>
            <a:r>
              <a:rPr lang="es-CO" sz="1600" b="0">
                <a:solidFill>
                  <a:schemeClr val="accent1">
                    <a:lumMod val="50000"/>
                  </a:schemeClr>
                </a:solidFill>
              </a:rPr>
              <a:t>de noviembre </a:t>
            </a:r>
            <a:r>
              <a:rPr lang="es-CO" sz="1600" b="0" dirty="0">
                <a:solidFill>
                  <a:schemeClr val="accent1">
                    <a:lumMod val="50000"/>
                  </a:schemeClr>
                </a:solidFill>
              </a:rPr>
              <a:t>de 2024</a:t>
            </a:r>
            <a:endParaRPr lang="es-ES" sz="1600" b="0" dirty="0">
              <a:solidFill>
                <a:schemeClr val="accent1">
                  <a:lumMod val="50000"/>
                </a:schemeClr>
              </a:solidFill>
            </a:endParaRPr>
          </a:p>
        </p:txBody>
      </p:sp>
      <p:pic>
        <p:nvPicPr>
          <p:cNvPr id="156677" name="Imagen 15">
            <a:extLst>
              <a:ext uri="{FF2B5EF4-FFF2-40B4-BE49-F238E27FC236}">
                <a16:creationId xmlns:a16="http://schemas.microsoft.com/office/drawing/2014/main" id="{73279D44-9C4E-4433-9B5C-8F65A029B7DA}"/>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88975" y="87313"/>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56678" name="Imagen 7">
            <a:extLst>
              <a:ext uri="{FF2B5EF4-FFF2-40B4-BE49-F238E27FC236}">
                <a16:creationId xmlns:a16="http://schemas.microsoft.com/office/drawing/2014/main" id="{FFFA33C4-05EC-4F43-9DF5-6E926B30A3F6}"/>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10462419" y="287339"/>
            <a:ext cx="1311275" cy="504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 name="CuadroTexto 14">
            <a:extLst>
              <a:ext uri="{FF2B5EF4-FFF2-40B4-BE49-F238E27FC236}">
                <a16:creationId xmlns:a16="http://schemas.microsoft.com/office/drawing/2014/main" id="{BE759B5E-9326-4A82-B1E6-FA4B9395F161}"/>
              </a:ext>
            </a:extLst>
          </p:cNvPr>
          <p:cNvSpPr txBox="1"/>
          <p:nvPr/>
        </p:nvSpPr>
        <p:spPr>
          <a:xfrm>
            <a:off x="-9525" y="6563402"/>
            <a:ext cx="1631950" cy="246063"/>
          </a:xfrm>
          <a:prstGeom prst="rect">
            <a:avLst/>
          </a:prstGeom>
          <a:noFill/>
        </p:spPr>
        <p:txBody>
          <a:bodyPr wrap="none">
            <a:spAutoFit/>
          </a:bodyPr>
          <a:lstStyle/>
          <a:p>
            <a:pPr algn="ctr" eaLnBrk="1" fontAlgn="auto" hangingPunct="1">
              <a:spcBef>
                <a:spcPts val="0"/>
              </a:spcBef>
              <a:spcAft>
                <a:spcPts val="0"/>
              </a:spcAft>
              <a:defRPr/>
            </a:pPr>
            <a:r>
              <a:rPr lang="es-CO" sz="1000" i="1" dirty="0">
                <a:solidFill>
                  <a:schemeClr val="accent1">
                    <a:lumMod val="50000"/>
                  </a:schemeClr>
                </a:solidFill>
                <a:latin typeface="+mn-lt"/>
              </a:rPr>
              <a:t>*Cifras en millones de pesos</a:t>
            </a:r>
          </a:p>
        </p:txBody>
      </p:sp>
      <p:sp>
        <p:nvSpPr>
          <p:cNvPr id="2" name="CuadroTexto 1">
            <a:extLst>
              <a:ext uri="{FF2B5EF4-FFF2-40B4-BE49-F238E27FC236}">
                <a16:creationId xmlns:a16="http://schemas.microsoft.com/office/drawing/2014/main" id="{8D48A88E-51F4-FB51-A31D-4BC62231A42D}"/>
              </a:ext>
            </a:extLst>
          </p:cNvPr>
          <p:cNvSpPr txBox="1"/>
          <p:nvPr/>
        </p:nvSpPr>
        <p:spPr>
          <a:xfrm>
            <a:off x="253852" y="2026066"/>
            <a:ext cx="2317898" cy="332398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VIGENTE: No ha finalizado la ejecución financiera del Contrato.</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ES"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FINALIZADO-EN LIQUIDACIÓN: Finalizó la ejecución financiera del Contrato y la Interventoría está en elaboración de los informes finales y proyección del acta.</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EN LIQUIDACIÓN: La proyección del acta y el informe final del Contrato está radicado ante la UAESP.</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Está pendiente para las Adiciones de Puntos Críticos identificar cual es la fuente de pago de los recursos, si son del distrito o recursos de las obligaciones de hacer.</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ES"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 Hace referencia las Adiciones que no se encuentran bajo la supervisión de la Interventoría. </a:t>
            </a:r>
          </a:p>
        </p:txBody>
      </p:sp>
      <p:graphicFrame>
        <p:nvGraphicFramePr>
          <p:cNvPr id="4" name="Tabla 3">
            <a:extLst>
              <a:ext uri="{FF2B5EF4-FFF2-40B4-BE49-F238E27FC236}">
                <a16:creationId xmlns:a16="http://schemas.microsoft.com/office/drawing/2014/main" id="{D50E3489-F39A-0CBC-142A-74EA3661AB53}"/>
              </a:ext>
            </a:extLst>
          </p:cNvPr>
          <p:cNvGraphicFramePr>
            <a:graphicFrameLocks noGrp="1"/>
          </p:cNvGraphicFramePr>
          <p:nvPr/>
        </p:nvGraphicFramePr>
        <p:xfrm>
          <a:off x="2585729" y="1521994"/>
          <a:ext cx="8917296" cy="4332129"/>
        </p:xfrm>
        <a:graphic>
          <a:graphicData uri="http://schemas.openxmlformats.org/drawingml/2006/table">
            <a:tbl>
              <a:tblPr/>
              <a:tblGrid>
                <a:gridCol w="1378076">
                  <a:extLst>
                    <a:ext uri="{9D8B030D-6E8A-4147-A177-3AD203B41FA5}">
                      <a16:colId xmlns:a16="http://schemas.microsoft.com/office/drawing/2014/main" val="2554104234"/>
                    </a:ext>
                  </a:extLst>
                </a:gridCol>
                <a:gridCol w="1263235">
                  <a:extLst>
                    <a:ext uri="{9D8B030D-6E8A-4147-A177-3AD203B41FA5}">
                      <a16:colId xmlns:a16="http://schemas.microsoft.com/office/drawing/2014/main" val="1715510959"/>
                    </a:ext>
                  </a:extLst>
                </a:gridCol>
                <a:gridCol w="1113944">
                  <a:extLst>
                    <a:ext uri="{9D8B030D-6E8A-4147-A177-3AD203B41FA5}">
                      <a16:colId xmlns:a16="http://schemas.microsoft.com/office/drawing/2014/main" val="3577091910"/>
                    </a:ext>
                  </a:extLst>
                </a:gridCol>
                <a:gridCol w="895749">
                  <a:extLst>
                    <a:ext uri="{9D8B030D-6E8A-4147-A177-3AD203B41FA5}">
                      <a16:colId xmlns:a16="http://schemas.microsoft.com/office/drawing/2014/main" val="3709181724"/>
                    </a:ext>
                  </a:extLst>
                </a:gridCol>
                <a:gridCol w="1162751">
                  <a:extLst>
                    <a:ext uri="{9D8B030D-6E8A-4147-A177-3AD203B41FA5}">
                      <a16:colId xmlns:a16="http://schemas.microsoft.com/office/drawing/2014/main" val="1938675773"/>
                    </a:ext>
                  </a:extLst>
                </a:gridCol>
                <a:gridCol w="611521">
                  <a:extLst>
                    <a:ext uri="{9D8B030D-6E8A-4147-A177-3AD203B41FA5}">
                      <a16:colId xmlns:a16="http://schemas.microsoft.com/office/drawing/2014/main" val="4067716841"/>
                    </a:ext>
                  </a:extLst>
                </a:gridCol>
                <a:gridCol w="987621">
                  <a:extLst>
                    <a:ext uri="{9D8B030D-6E8A-4147-A177-3AD203B41FA5}">
                      <a16:colId xmlns:a16="http://schemas.microsoft.com/office/drawing/2014/main" val="2859349072"/>
                    </a:ext>
                  </a:extLst>
                </a:gridCol>
                <a:gridCol w="677554">
                  <a:extLst>
                    <a:ext uri="{9D8B030D-6E8A-4147-A177-3AD203B41FA5}">
                      <a16:colId xmlns:a16="http://schemas.microsoft.com/office/drawing/2014/main" val="158475790"/>
                    </a:ext>
                  </a:extLst>
                </a:gridCol>
                <a:gridCol w="826845">
                  <a:extLst>
                    <a:ext uri="{9D8B030D-6E8A-4147-A177-3AD203B41FA5}">
                      <a16:colId xmlns:a16="http://schemas.microsoft.com/office/drawing/2014/main" val="690542752"/>
                    </a:ext>
                  </a:extLst>
                </a:gridCol>
              </a:tblGrid>
              <a:tr h="488247">
                <a:tc>
                  <a:txBody>
                    <a:bodyPr/>
                    <a:lstStyle/>
                    <a:p>
                      <a:pPr algn="ctr" rtl="0" fontAlgn="ctr"/>
                      <a:r>
                        <a:rPr lang="es-CO" sz="1000" b="1" i="0" u="none" strike="noStrike" dirty="0">
                          <a:solidFill>
                            <a:srgbClr val="203764"/>
                          </a:solidFill>
                          <a:effectLst/>
                          <a:latin typeface="Calibri" panose="020F0502020204030204" pitchFamily="34" charset="0"/>
                        </a:rPr>
                        <a:t>ADICIONES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Calibri" panose="020F0502020204030204" pitchFamily="34" charset="0"/>
                        </a:rPr>
                        <a:t>RECURSOS DISTRITO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Calibri" panose="020F0502020204030204" pitchFamily="34" charset="0"/>
                        </a:rPr>
                        <a:t>APORTES VOLUNTARIOS - OH</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dirty="0">
                          <a:solidFill>
                            <a:srgbClr val="203764"/>
                          </a:solidFill>
                          <a:effectLst/>
                          <a:latin typeface="Calibri" panose="020F0502020204030204" pitchFamily="34" charset="0"/>
                        </a:rPr>
                        <a:t>TOTAL</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MX" sz="1000" b="1" i="0" u="none" strike="noStrike">
                          <a:solidFill>
                            <a:srgbClr val="203764"/>
                          </a:solidFill>
                          <a:effectLst/>
                          <a:latin typeface="Calibri" panose="020F0502020204030204" pitchFamily="34" charset="0"/>
                        </a:rPr>
                        <a:t>VR APROBADO POR LA INTERVENTORIA PARA PAGO POR LA UAESP</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Calibri" panose="020F0502020204030204" pitchFamily="34" charset="0"/>
                        </a:rPr>
                        <a:t>SALDO DE ADICIÓN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Calibri" panose="020F0502020204030204" pitchFamily="34" charset="0"/>
                        </a:rPr>
                        <a:t>ESTADO DEL CONTRATO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Calibri" panose="020F0502020204030204" pitchFamily="34" charset="0"/>
                        </a:rPr>
                        <a:t>APORTE VOLUNTARIO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Calibri" panose="020F0502020204030204" pitchFamily="34" charset="0"/>
                        </a:rPr>
                        <a:t>APORTES CONTRATADOS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extLst>
                  <a:ext uri="{0D108BD9-81ED-4DB2-BD59-A6C34878D82A}">
                    <a16:rowId xmlns:a16="http://schemas.microsoft.com/office/drawing/2014/main" val="522116873"/>
                  </a:ext>
                </a:extLst>
              </a:tr>
              <a:tr h="162749">
                <a:tc>
                  <a:txBody>
                    <a:bodyPr/>
                    <a:lstStyle/>
                    <a:p>
                      <a:pPr algn="l" rtl="0" fontAlgn="ctr"/>
                      <a:r>
                        <a:rPr lang="es-CO" sz="1000" b="1" i="0" u="none" strike="noStrike">
                          <a:solidFill>
                            <a:srgbClr val="203764"/>
                          </a:solidFill>
                          <a:effectLst/>
                          <a:latin typeface="Calibri" panose="020F0502020204030204" pitchFamily="34" charset="0"/>
                        </a:rPr>
                        <a:t>2. M.F. LAVADO ESP</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$ 1.214,46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$ 1.214,46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3858030644"/>
                  </a:ext>
                </a:extLst>
              </a:tr>
              <a:tr h="162749">
                <a:tc>
                  <a:txBody>
                    <a:bodyPr/>
                    <a:lstStyle/>
                    <a:p>
                      <a:pPr algn="l" rtl="0" fontAlgn="ctr"/>
                      <a:r>
                        <a:rPr lang="es-CO" sz="1000" b="0" i="0" u="none" strike="noStrike">
                          <a:solidFill>
                            <a:srgbClr val="203764"/>
                          </a:solidFill>
                          <a:effectLst/>
                          <a:latin typeface="Calibri" panose="020F0502020204030204" pitchFamily="34" charset="0"/>
                        </a:rPr>
                        <a:t>ADICIÓN N°09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$ 1.214,46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$ 1.214,46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$ 1.213,62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$ 0,84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727953543"/>
                  </a:ext>
                </a:extLst>
              </a:tr>
              <a:tr h="162749">
                <a:tc>
                  <a:txBody>
                    <a:bodyPr/>
                    <a:lstStyle/>
                    <a:p>
                      <a:pPr algn="l" rtl="0" fontAlgn="ctr"/>
                      <a:r>
                        <a:rPr lang="es-CO" sz="1000" b="1" i="0" u="none" strike="noStrike">
                          <a:solidFill>
                            <a:srgbClr val="203764"/>
                          </a:solidFill>
                          <a:effectLst/>
                          <a:latin typeface="Calibri" panose="020F0502020204030204" pitchFamily="34" charset="0"/>
                        </a:rPr>
                        <a:t>3. CÉSPED</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$ 3.042,13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$ 3.042,13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3063638149"/>
                  </a:ext>
                </a:extLst>
              </a:tr>
              <a:tr h="162749">
                <a:tc>
                  <a:txBody>
                    <a:bodyPr/>
                    <a:lstStyle/>
                    <a:p>
                      <a:pPr algn="l" rtl="0" fontAlgn="ctr"/>
                      <a:r>
                        <a:rPr lang="es-CO" sz="1000" b="0" i="0" u="none" strike="noStrike">
                          <a:solidFill>
                            <a:srgbClr val="203764"/>
                          </a:solidFill>
                          <a:effectLst/>
                          <a:latin typeface="Calibri" panose="020F0502020204030204" pitchFamily="34" charset="0"/>
                        </a:rPr>
                        <a:t>ADICIÓN N°03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$ 727,78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$ 727,78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$ 727,76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182898381"/>
                  </a:ext>
                </a:extLst>
              </a:tr>
              <a:tr h="162749">
                <a:tc>
                  <a:txBody>
                    <a:bodyPr/>
                    <a:lstStyle/>
                    <a:p>
                      <a:pPr algn="l" rtl="0" fontAlgn="ctr"/>
                      <a:r>
                        <a:rPr lang="es-CO" sz="1000" b="0" i="0" u="none" strike="noStrike">
                          <a:solidFill>
                            <a:srgbClr val="203764"/>
                          </a:solidFill>
                          <a:effectLst/>
                          <a:latin typeface="Calibri" panose="020F0502020204030204" pitchFamily="34" charset="0"/>
                        </a:rPr>
                        <a:t>ADICIÓN N°06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$ 2.314,35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$ 2.314,35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$ 2.280,05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$ 34,30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953801099"/>
                  </a:ext>
                </a:extLst>
              </a:tr>
              <a:tr h="162749">
                <a:tc>
                  <a:txBody>
                    <a:bodyPr/>
                    <a:lstStyle/>
                    <a:p>
                      <a:pPr algn="l" rtl="0" fontAlgn="ctr"/>
                      <a:r>
                        <a:rPr lang="es-CO" sz="1000" b="1" i="0" u="none" strike="noStrike">
                          <a:solidFill>
                            <a:srgbClr val="203764"/>
                          </a:solidFill>
                          <a:effectLst/>
                          <a:latin typeface="Calibri" panose="020F0502020204030204" pitchFamily="34" charset="0"/>
                        </a:rPr>
                        <a:t>4. CESTAS M-121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$ 4.810,18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$ 4.810,18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1743555860"/>
                  </a:ext>
                </a:extLst>
              </a:tr>
              <a:tr h="162749">
                <a:tc>
                  <a:txBody>
                    <a:bodyPr/>
                    <a:lstStyle/>
                    <a:p>
                      <a:pPr algn="l" rtl="0" fontAlgn="ctr"/>
                      <a:r>
                        <a:rPr lang="es-CO" sz="1000" b="0" i="0" u="none" strike="noStrike">
                          <a:solidFill>
                            <a:srgbClr val="203764"/>
                          </a:solidFill>
                          <a:effectLst/>
                          <a:latin typeface="Calibri" panose="020F0502020204030204" pitchFamily="34" charset="0"/>
                        </a:rPr>
                        <a:t>ADICIÓN N°04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$ 4.810,18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$ 4.810,18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$ 4.810,18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875212963"/>
                  </a:ext>
                </a:extLst>
              </a:tr>
              <a:tr h="162749">
                <a:tc>
                  <a:txBody>
                    <a:bodyPr/>
                    <a:lstStyle/>
                    <a:p>
                      <a:pPr algn="l" rtl="0" fontAlgn="ctr"/>
                      <a:r>
                        <a:rPr lang="es-CO" sz="1000" b="1" i="0" u="none" strike="noStrike">
                          <a:solidFill>
                            <a:srgbClr val="203764"/>
                          </a:solidFill>
                          <a:effectLst/>
                          <a:latin typeface="Calibri" panose="020F0502020204030204" pitchFamily="34" charset="0"/>
                        </a:rPr>
                        <a:t>5. INS. CESTAS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$ 389,83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$ 389,83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1979736646"/>
                  </a:ext>
                </a:extLst>
              </a:tr>
              <a:tr h="162749">
                <a:tc>
                  <a:txBody>
                    <a:bodyPr/>
                    <a:lstStyle/>
                    <a:p>
                      <a:pPr algn="l" rtl="0" fontAlgn="ctr"/>
                      <a:r>
                        <a:rPr lang="es-CO" sz="1000" b="0" i="0" u="none" strike="noStrike">
                          <a:solidFill>
                            <a:srgbClr val="203764"/>
                          </a:solidFill>
                          <a:effectLst/>
                          <a:latin typeface="Calibri" panose="020F0502020204030204" pitchFamily="34" charset="0"/>
                        </a:rPr>
                        <a:t>ADICIÓN N°07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$ 389,83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$ 389,83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$ 389,83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42606551"/>
                  </a:ext>
                </a:extLst>
              </a:tr>
              <a:tr h="162749">
                <a:tc>
                  <a:txBody>
                    <a:bodyPr/>
                    <a:lstStyle/>
                    <a:p>
                      <a:pPr algn="l" rtl="0" fontAlgn="ctr"/>
                      <a:r>
                        <a:rPr lang="es-CO" sz="1000" b="1" i="0" u="none" strike="noStrike">
                          <a:solidFill>
                            <a:srgbClr val="203764"/>
                          </a:solidFill>
                          <a:effectLst/>
                          <a:latin typeface="Calibri" panose="020F0502020204030204" pitchFamily="34" charset="0"/>
                        </a:rPr>
                        <a:t>6. CESTAS M-123 - M-124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$ 1.952,15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$ 1.952,15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461841013"/>
                  </a:ext>
                </a:extLst>
              </a:tr>
              <a:tr h="162749">
                <a:tc>
                  <a:txBody>
                    <a:bodyPr/>
                    <a:lstStyle/>
                    <a:p>
                      <a:pPr algn="l" rtl="0" fontAlgn="ctr"/>
                      <a:r>
                        <a:rPr lang="es-CO" sz="1000" b="0" i="0" u="none" strike="noStrike">
                          <a:solidFill>
                            <a:srgbClr val="203764"/>
                          </a:solidFill>
                          <a:effectLst/>
                          <a:latin typeface="Calibri" panose="020F0502020204030204" pitchFamily="34" charset="0"/>
                        </a:rPr>
                        <a:t>ADICIÓN N°08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$ 1.952,15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$ 1.952,15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$ 1.952,15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801199845"/>
                  </a:ext>
                </a:extLst>
              </a:tr>
              <a:tr h="162749">
                <a:tc>
                  <a:txBody>
                    <a:bodyPr/>
                    <a:lstStyle/>
                    <a:p>
                      <a:pPr algn="l" rtl="0" fontAlgn="ctr"/>
                      <a:r>
                        <a:rPr lang="es-CO" sz="1000" b="1" i="0" u="none" strike="noStrike">
                          <a:solidFill>
                            <a:srgbClr val="203764"/>
                          </a:solidFill>
                          <a:effectLst/>
                          <a:latin typeface="Calibri" panose="020F0502020204030204" pitchFamily="34" charset="0"/>
                        </a:rPr>
                        <a:t>7. SOTERRADOS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$ 3.506,52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$ 3.506,52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1357906157"/>
                  </a:ext>
                </a:extLst>
              </a:tr>
              <a:tr h="162749">
                <a:tc>
                  <a:txBody>
                    <a:bodyPr/>
                    <a:lstStyle/>
                    <a:p>
                      <a:pPr algn="l" rtl="0" fontAlgn="ctr"/>
                      <a:r>
                        <a:rPr lang="es-CO" sz="1000" b="0" i="0" u="none" strike="noStrike">
                          <a:solidFill>
                            <a:srgbClr val="203764"/>
                          </a:solidFill>
                          <a:effectLst/>
                          <a:latin typeface="Calibri" panose="020F0502020204030204" pitchFamily="34" charset="0"/>
                        </a:rPr>
                        <a:t>ADICIÓN N°05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$ 3.506,52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$ 3.506,52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$ 2.552,75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$ 953,77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606050828"/>
                  </a:ext>
                </a:extLst>
              </a:tr>
              <a:tr h="325498">
                <a:tc>
                  <a:txBody>
                    <a:bodyPr/>
                    <a:lstStyle/>
                    <a:p>
                      <a:pPr algn="l" rtl="0" fontAlgn="ctr"/>
                      <a:r>
                        <a:rPr lang="es-CO" sz="1000" b="1" i="0" u="none" strike="noStrike">
                          <a:solidFill>
                            <a:srgbClr val="203764"/>
                          </a:solidFill>
                          <a:effectLst/>
                          <a:latin typeface="Calibri" panose="020F0502020204030204" pitchFamily="34" charset="0"/>
                        </a:rPr>
                        <a:t>8. CONTENEDORES SUPERFICIALES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$ 703,19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$ 703,19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463677616"/>
                  </a:ext>
                </a:extLst>
              </a:tr>
              <a:tr h="325498">
                <a:tc>
                  <a:txBody>
                    <a:bodyPr/>
                    <a:lstStyle/>
                    <a:p>
                      <a:pPr algn="l" rtl="0" fontAlgn="ctr"/>
                      <a:r>
                        <a:rPr lang="es-CO" sz="1000" b="0" i="0" u="none" strike="noStrike">
                          <a:solidFill>
                            <a:srgbClr val="203764"/>
                          </a:solidFill>
                          <a:effectLst/>
                          <a:latin typeface="Calibri" panose="020F0502020204030204" pitchFamily="34" charset="0"/>
                        </a:rPr>
                        <a:t>ADICIÓN N°12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$ 703,19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$ 703,19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$ 703,19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FINALIZADO-EN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08303900"/>
                  </a:ext>
                </a:extLst>
              </a:tr>
              <a:tr h="325498">
                <a:tc>
                  <a:txBody>
                    <a:bodyPr/>
                    <a:lstStyle/>
                    <a:p>
                      <a:pPr algn="l" rtl="0" fontAlgn="ctr"/>
                      <a:r>
                        <a:rPr lang="es-CO" sz="1000" b="1" i="0" u="none" strike="noStrike">
                          <a:solidFill>
                            <a:srgbClr val="203764"/>
                          </a:solidFill>
                          <a:effectLst/>
                          <a:latin typeface="Calibri" panose="020F0502020204030204" pitchFamily="34" charset="0"/>
                        </a:rPr>
                        <a:t>9. SENSORES DE MONITOREO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$ 1.634,85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$ 1.634,85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1929078663"/>
                  </a:ext>
                </a:extLst>
              </a:tr>
              <a:tr h="162749">
                <a:tc>
                  <a:txBody>
                    <a:bodyPr/>
                    <a:lstStyle/>
                    <a:p>
                      <a:pPr algn="l" rtl="0" fontAlgn="ctr"/>
                      <a:r>
                        <a:rPr lang="es-CO" sz="1000" b="0" i="0" u="none" strike="noStrike">
                          <a:solidFill>
                            <a:srgbClr val="203764"/>
                          </a:solidFill>
                          <a:effectLst/>
                          <a:latin typeface="Calibri" panose="020F0502020204030204" pitchFamily="34" charset="0"/>
                        </a:rPr>
                        <a:t>ADICIÓN N°13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$ 1.634,85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$ 1.634,85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$ 1.307,89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$ 326,96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A CARGO DE UAESP</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820168255"/>
                  </a:ext>
                </a:extLst>
              </a:tr>
              <a:tr h="162749">
                <a:tc>
                  <a:txBody>
                    <a:bodyPr/>
                    <a:lstStyle/>
                    <a:p>
                      <a:pPr algn="l" rtl="0" fontAlgn="ctr"/>
                      <a:r>
                        <a:rPr lang="es-CO" sz="1000" b="1" i="0" u="none" strike="noStrike">
                          <a:solidFill>
                            <a:srgbClr val="203764"/>
                          </a:solidFill>
                          <a:effectLst/>
                          <a:latin typeface="Calibri" panose="020F0502020204030204" pitchFamily="34" charset="0"/>
                        </a:rPr>
                        <a:t>10.CUADRILLAS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$ 2.880,00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$ 2.880,00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10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2722281923"/>
                  </a:ext>
                </a:extLst>
              </a:tr>
              <a:tr h="162749">
                <a:tc>
                  <a:txBody>
                    <a:bodyPr/>
                    <a:lstStyle/>
                    <a:p>
                      <a:pPr algn="l" rtl="0" fontAlgn="ctr"/>
                      <a:r>
                        <a:rPr lang="es-CO" sz="1000" b="0" i="0" u="none" strike="noStrike">
                          <a:solidFill>
                            <a:srgbClr val="203764"/>
                          </a:solidFill>
                          <a:effectLst/>
                          <a:latin typeface="Calibri" panose="020F0502020204030204" pitchFamily="34" charset="0"/>
                        </a:rPr>
                        <a:t>ADICIÓN N°35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$ 2.880,00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$ 2.880,00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$ 2.880,00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VIGENTE</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dirty="0">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486124102"/>
                  </a:ext>
                </a:extLst>
              </a:tr>
            </a:tbl>
          </a:graphicData>
        </a:graphic>
      </p:graphicFrame>
    </p:spTree>
    <p:extLst>
      <p:ext uri="{BB962C8B-B14F-4D97-AF65-F5344CB8AC3E}">
        <p14:creationId xmlns:p14="http://schemas.microsoft.com/office/powerpoint/2010/main" val="1021000562"/>
      </p:ext>
    </p:extLst>
  </p:cSld>
  <p:clrMapOvr>
    <a:masterClrMapping/>
  </p:clrMapOvr>
  <p:transition spd="slow"/>
</p:sld>
</file>

<file path=ppt/slides/slide1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Gráfico 3" descr="Martillo de juez">
            <a:extLst>
              <a:ext uri="{FF2B5EF4-FFF2-40B4-BE49-F238E27FC236}">
                <a16:creationId xmlns:a16="http://schemas.microsoft.com/office/drawing/2014/main" id="{15DCEF28-4ADB-4CED-B2A1-859A1BDA00CE}"/>
              </a:ext>
            </a:extLst>
          </p:cNvPr>
          <p:cNvPicPr>
            <a:picLocks noChangeAspect="1"/>
          </p:cNvPicPr>
          <p:nvPr/>
        </p:nvPicPr>
        <p:blipFill>
          <a:blip r:embed="rId2">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7949005" y="1688096"/>
            <a:ext cx="2896496" cy="2896496"/>
          </a:xfrm>
          <a:prstGeom prst="rect">
            <a:avLst/>
          </a:prstGeom>
        </p:spPr>
      </p:pic>
      <p:sp>
        <p:nvSpPr>
          <p:cNvPr id="5" name="Título 3">
            <a:extLst>
              <a:ext uri="{FF2B5EF4-FFF2-40B4-BE49-F238E27FC236}">
                <a16:creationId xmlns:a16="http://schemas.microsoft.com/office/drawing/2014/main" id="{E5A0854B-A0EE-4A93-A479-534BA2A328E2}"/>
              </a:ext>
            </a:extLst>
          </p:cNvPr>
          <p:cNvSpPr txBox="1">
            <a:spLocks/>
          </p:cNvSpPr>
          <p:nvPr/>
        </p:nvSpPr>
        <p:spPr>
          <a:xfrm>
            <a:off x="6232525" y="5003800"/>
            <a:ext cx="5959475" cy="698500"/>
          </a:xfrm>
          <a:prstGeom prst="rect">
            <a:avLst/>
          </a:prstGeom>
        </p:spPr>
        <p:txBody>
          <a:bodyPr>
            <a:normAutofit fontScale="90000" lnSpcReduction="10000"/>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lvl="1" algn="ctr" eaLnBrk="1" fontAlgn="auto" hangingPunct="1">
              <a:spcBef>
                <a:spcPts val="0"/>
              </a:spcBef>
              <a:spcAft>
                <a:spcPts val="0"/>
              </a:spcAft>
              <a:tabLst>
                <a:tab pos="914400" algn="l"/>
              </a:tabLst>
              <a:defRPr/>
            </a:pPr>
            <a:r>
              <a:rPr lang="es-CO" sz="4400" b="1" kern="0" cap="small" dirty="0">
                <a:solidFill>
                  <a:schemeClr val="accent1">
                    <a:lumMod val="50000"/>
                  </a:schemeClr>
                </a:solidFill>
                <a:latin typeface="Candara" panose="020E0502030303020204" pitchFamily="34" charset="0"/>
              </a:rPr>
              <a:t> ASUNTOS LEGALES</a:t>
            </a:r>
          </a:p>
        </p:txBody>
      </p:sp>
    </p:spTree>
    <p:extLst>
      <p:ext uri="{BB962C8B-B14F-4D97-AF65-F5344CB8AC3E}">
        <p14:creationId xmlns:p14="http://schemas.microsoft.com/office/powerpoint/2010/main" val="3392957645"/>
      </p:ext>
    </p:extLst>
  </p:cSld>
  <p:clrMapOvr>
    <a:masterClrMapping/>
  </p:clrMapOvr>
</p:sld>
</file>

<file path=ppt/slides/slide1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CuadroTexto 4">
            <a:extLst>
              <a:ext uri="{FF2B5EF4-FFF2-40B4-BE49-F238E27FC236}">
                <a16:creationId xmlns:a16="http://schemas.microsoft.com/office/drawing/2014/main" id="{25BE53E8-7D48-4EA8-8CE5-909E00E3099E}"/>
              </a:ext>
            </a:extLst>
          </p:cNvPr>
          <p:cNvSpPr txBox="1"/>
          <p:nvPr/>
        </p:nvSpPr>
        <p:spPr>
          <a:xfrm>
            <a:off x="-304800" y="90328"/>
            <a:ext cx="9881937" cy="923330"/>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solicitudes de acción correctiva</a:t>
            </a:r>
          </a:p>
          <a:p>
            <a:r>
              <a:rPr lang="es-CO" sz="1600" b="1" cap="small" dirty="0">
                <a:solidFill>
                  <a:srgbClr val="002060"/>
                </a:solidFill>
                <a:latin typeface="Candara" panose="020E0502030303020204" pitchFamily="34" charset="0"/>
              </a:rPr>
              <a:t>           </a:t>
            </a:r>
            <a:r>
              <a:rPr lang="es-CO" sz="1600" b="1" cap="small" dirty="0">
                <a:latin typeface="Candara" panose="020E0502030303020204" pitchFamily="34" charset="0"/>
              </a:rPr>
              <a:t>Balance general </a:t>
            </a:r>
            <a:r>
              <a:rPr lang="es-CO" sz="1600" b="1" cap="small" dirty="0" err="1">
                <a:latin typeface="Candara" panose="020E0502030303020204" pitchFamily="34" charset="0"/>
              </a:rPr>
              <a:t>sac´s</a:t>
            </a:r>
            <a:endParaRPr lang="es-CO" sz="1600" b="1" dirty="0"/>
          </a:p>
        </p:txBody>
      </p:sp>
      <p:cxnSp>
        <p:nvCxnSpPr>
          <p:cNvPr id="7" name="Conector recto 6">
            <a:extLst>
              <a:ext uri="{FF2B5EF4-FFF2-40B4-BE49-F238E27FC236}">
                <a16:creationId xmlns:a16="http://schemas.microsoft.com/office/drawing/2014/main" id="{690533CD-1411-4B8A-9CC5-C2FB713730B4}"/>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2" name="CuadroTexto 1">
            <a:extLst>
              <a:ext uri="{FF2B5EF4-FFF2-40B4-BE49-F238E27FC236}">
                <a16:creationId xmlns:a16="http://schemas.microsoft.com/office/drawing/2014/main" id="{CD6B8855-91C1-4261-8AE2-2255A1A33E80}"/>
              </a:ext>
            </a:extLst>
          </p:cNvPr>
          <p:cNvSpPr txBox="1"/>
          <p:nvPr/>
        </p:nvSpPr>
        <p:spPr>
          <a:xfrm>
            <a:off x="8495088" y="1299907"/>
            <a:ext cx="3550023" cy="646331"/>
          </a:xfrm>
          <a:prstGeom prst="rect">
            <a:avLst/>
          </a:prstGeom>
          <a:noFill/>
        </p:spPr>
        <p:txBody>
          <a:bodyPr wrap="square" rtlCol="0">
            <a:spAutoFit/>
          </a:bodyPr>
          <a:lstStyle/>
          <a:p>
            <a:r>
              <a:rPr lang="es-CO" sz="3600" b="1" kern="0" cap="small" dirty="0">
                <a:solidFill>
                  <a:schemeClr val="accent1">
                    <a:lumMod val="50000"/>
                  </a:schemeClr>
                </a:solidFill>
                <a:latin typeface="Candara" panose="020E0502030303020204" pitchFamily="34" charset="0"/>
              </a:rPr>
              <a:t>Total SAC: 1.240</a:t>
            </a:r>
          </a:p>
        </p:txBody>
      </p:sp>
      <p:grpSp>
        <p:nvGrpSpPr>
          <p:cNvPr id="13" name="Grupo 12">
            <a:extLst>
              <a:ext uri="{FF2B5EF4-FFF2-40B4-BE49-F238E27FC236}">
                <a16:creationId xmlns:a16="http://schemas.microsoft.com/office/drawing/2014/main" id="{E04CCD12-25DE-4AB9-9548-620F7095658B}"/>
              </a:ext>
            </a:extLst>
          </p:cNvPr>
          <p:cNvGrpSpPr/>
          <p:nvPr/>
        </p:nvGrpSpPr>
        <p:grpSpPr>
          <a:xfrm>
            <a:off x="10574963" y="2474386"/>
            <a:ext cx="1234083" cy="3796509"/>
            <a:chOff x="3114068" y="1111122"/>
            <a:chExt cx="1935480" cy="5697300"/>
          </a:xfrm>
        </p:grpSpPr>
        <p:pic>
          <p:nvPicPr>
            <p:cNvPr id="14" name="Imagen 13">
              <a:extLst>
                <a:ext uri="{FF2B5EF4-FFF2-40B4-BE49-F238E27FC236}">
                  <a16:creationId xmlns:a16="http://schemas.microsoft.com/office/drawing/2014/main" id="{AC4D3E03-B556-4B83-A600-361F162292CC}"/>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3192457" y="1111122"/>
              <a:ext cx="1708382" cy="1362087"/>
            </a:xfrm>
            <a:prstGeom prst="rect">
              <a:avLst/>
            </a:prstGeom>
          </p:spPr>
        </p:pic>
        <p:pic>
          <p:nvPicPr>
            <p:cNvPr id="15" name="Imagen 14">
              <a:extLst>
                <a:ext uri="{FF2B5EF4-FFF2-40B4-BE49-F238E27FC236}">
                  <a16:creationId xmlns:a16="http://schemas.microsoft.com/office/drawing/2014/main" id="{ACA51224-3946-4044-8B30-AF9AD093034C}"/>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12102" t="22360" r="12670" b="34350"/>
            <a:stretch/>
          </p:blipFill>
          <p:spPr>
            <a:xfrm>
              <a:off x="3192457" y="3728110"/>
              <a:ext cx="1778702" cy="1023534"/>
            </a:xfrm>
            <a:prstGeom prst="rect">
              <a:avLst/>
            </a:prstGeom>
          </p:spPr>
        </p:pic>
        <p:pic>
          <p:nvPicPr>
            <p:cNvPr id="16" name="Imagen 15">
              <a:extLst>
                <a:ext uri="{FF2B5EF4-FFF2-40B4-BE49-F238E27FC236}">
                  <a16:creationId xmlns:a16="http://schemas.microsoft.com/office/drawing/2014/main" id="{551F5D1C-B049-4276-B3EA-802A31AE437D}"/>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3164093" y="6188219"/>
              <a:ext cx="1807066" cy="620203"/>
            </a:xfrm>
            <a:prstGeom prst="rect">
              <a:avLst/>
            </a:prstGeom>
          </p:spPr>
        </p:pic>
        <p:pic>
          <p:nvPicPr>
            <p:cNvPr id="17" name="Imagen 16">
              <a:extLst>
                <a:ext uri="{FF2B5EF4-FFF2-40B4-BE49-F238E27FC236}">
                  <a16:creationId xmlns:a16="http://schemas.microsoft.com/office/drawing/2014/main" id="{C484FF94-26AA-4DA2-9342-B1F86F205114}"/>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3192457" y="5184126"/>
              <a:ext cx="1807066" cy="388869"/>
            </a:xfrm>
            <a:prstGeom prst="rect">
              <a:avLst/>
            </a:prstGeom>
          </p:spPr>
        </p:pic>
        <p:pic>
          <p:nvPicPr>
            <p:cNvPr id="18" name="Imagen 17">
              <a:extLst>
                <a:ext uri="{FF2B5EF4-FFF2-40B4-BE49-F238E27FC236}">
                  <a16:creationId xmlns:a16="http://schemas.microsoft.com/office/drawing/2014/main" id="{20AB82E2-4A21-4766-8569-71248E78365B}"/>
                </a:ext>
              </a:extLst>
            </p:cNvPr>
            <p:cNvPicPr>
              <a:picLocks noChangeAspect="1"/>
            </p:cNvPicPr>
            <p:nvPr/>
          </p:nvPicPr>
          <p:blipFill rotWithShape="1">
            <a:blip r:embed="rId7" cstate="email">
              <a:extLst>
                <a:ext uri="{28A0092B-C50C-407E-A947-70E740481C1C}">
                  <a14:useLocalDpi xmlns:a14="http://schemas.microsoft.com/office/drawing/2010/main"/>
                </a:ext>
              </a:extLst>
            </a:blip>
            <a:srcRect l="12658" t="17307" r="12911" b="19214"/>
            <a:stretch/>
          </p:blipFill>
          <p:spPr>
            <a:xfrm>
              <a:off x="3114068" y="2561276"/>
              <a:ext cx="1935480" cy="1112521"/>
            </a:xfrm>
            <a:prstGeom prst="rect">
              <a:avLst/>
            </a:prstGeom>
          </p:spPr>
        </p:pic>
      </p:grpSp>
      <p:sp>
        <p:nvSpPr>
          <p:cNvPr id="3" name="CuadroTexto 2">
            <a:extLst>
              <a:ext uri="{FF2B5EF4-FFF2-40B4-BE49-F238E27FC236}">
                <a16:creationId xmlns:a16="http://schemas.microsoft.com/office/drawing/2014/main" id="{58199A16-42FB-44AA-812F-98E269FFF63A}"/>
              </a:ext>
            </a:extLst>
          </p:cNvPr>
          <p:cNvSpPr txBox="1"/>
          <p:nvPr/>
        </p:nvSpPr>
        <p:spPr>
          <a:xfrm>
            <a:off x="758757" y="6453145"/>
            <a:ext cx="5622588" cy="307777"/>
          </a:xfrm>
          <a:prstGeom prst="rect">
            <a:avLst/>
          </a:prstGeom>
          <a:noFill/>
        </p:spPr>
        <p:txBody>
          <a:bodyPr wrap="square" rtlCol="0">
            <a:spAutoFit/>
          </a:bodyPr>
          <a:lstStyle/>
          <a:p>
            <a:r>
              <a:rPr lang="es-MX" sz="1400" b="1" dirty="0"/>
              <a:t>*Nota: las SAC anuladas no se tiene en cuenta en el total de SAC </a:t>
            </a:r>
            <a:endParaRPr lang="es-CO" sz="1400" b="1" dirty="0"/>
          </a:p>
        </p:txBody>
      </p:sp>
      <p:graphicFrame>
        <p:nvGraphicFramePr>
          <p:cNvPr id="4" name="Gráfico 3">
            <a:extLst>
              <a:ext uri="{FF2B5EF4-FFF2-40B4-BE49-F238E27FC236}">
                <a16:creationId xmlns:a16="http://schemas.microsoft.com/office/drawing/2014/main" id="{15AAC151-7ED6-A0C9-982F-3B8C1400354A}"/>
              </a:ext>
            </a:extLst>
          </p:cNvPr>
          <p:cNvGraphicFramePr>
            <a:graphicFrameLocks/>
          </p:cNvGraphicFramePr>
          <p:nvPr/>
        </p:nvGraphicFramePr>
        <p:xfrm>
          <a:off x="146889" y="1900798"/>
          <a:ext cx="10086976" cy="4181475"/>
        </p:xfrm>
        <a:graphic>
          <a:graphicData uri="http://schemas.openxmlformats.org/drawingml/2006/chart">
            <c:chart xmlns:c="http://schemas.openxmlformats.org/drawingml/2006/chart" xmlns:r="http://schemas.openxmlformats.org/officeDocument/2006/relationships" r:id="rId8"/>
          </a:graphicData>
        </a:graphic>
      </p:graphicFrame>
    </p:spTree>
    <p:extLst>
      <p:ext uri="{BB962C8B-B14F-4D97-AF65-F5344CB8AC3E}">
        <p14:creationId xmlns:p14="http://schemas.microsoft.com/office/powerpoint/2010/main" val="2760672035"/>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9" name="Conector recto 28">
            <a:extLst>
              <a:ext uri="{FF2B5EF4-FFF2-40B4-BE49-F238E27FC236}">
                <a16:creationId xmlns:a16="http://schemas.microsoft.com/office/drawing/2014/main" id="{E461885A-9441-4ADE-982B-DA9345520816}"/>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37" name="Imagen 36">
            <a:extLst>
              <a:ext uri="{FF2B5EF4-FFF2-40B4-BE49-F238E27FC236}">
                <a16:creationId xmlns:a16="http://schemas.microsoft.com/office/drawing/2014/main" id="{8CA5A062-9F83-4481-9751-6BD17B3F3018}"/>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406629" y="1376617"/>
            <a:ext cx="1280414" cy="1005884"/>
          </a:xfrm>
          <a:prstGeom prst="rect">
            <a:avLst/>
          </a:prstGeom>
        </p:spPr>
      </p:pic>
      <p:pic>
        <p:nvPicPr>
          <p:cNvPr id="38" name="Imagen 37">
            <a:extLst>
              <a:ext uri="{FF2B5EF4-FFF2-40B4-BE49-F238E27FC236}">
                <a16:creationId xmlns:a16="http://schemas.microsoft.com/office/drawing/2014/main" id="{6699C94C-AB3F-4DE9-87F3-B6FDCBB4F20B}"/>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12658" t="17307" r="12911" b="19214"/>
          <a:stretch/>
        </p:blipFill>
        <p:spPr>
          <a:xfrm>
            <a:off x="2110078" y="1385723"/>
            <a:ext cx="1783040" cy="1009853"/>
          </a:xfrm>
          <a:prstGeom prst="rect">
            <a:avLst/>
          </a:prstGeom>
        </p:spPr>
      </p:pic>
      <p:pic>
        <p:nvPicPr>
          <p:cNvPr id="40" name="Imagen 39">
            <a:extLst>
              <a:ext uri="{FF2B5EF4-FFF2-40B4-BE49-F238E27FC236}">
                <a16:creationId xmlns:a16="http://schemas.microsoft.com/office/drawing/2014/main" id="{72550A7E-5376-4DE4-BDB1-88C427DDD7B4}"/>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6135521" y="1906471"/>
            <a:ext cx="1762267" cy="373662"/>
          </a:xfrm>
          <a:prstGeom prst="rect">
            <a:avLst/>
          </a:prstGeom>
        </p:spPr>
      </p:pic>
      <p:pic>
        <p:nvPicPr>
          <p:cNvPr id="41" name="Imagen 40">
            <a:extLst>
              <a:ext uri="{FF2B5EF4-FFF2-40B4-BE49-F238E27FC236}">
                <a16:creationId xmlns:a16="http://schemas.microsoft.com/office/drawing/2014/main" id="{A86479F3-181D-4F05-AB7C-32E8E2BB7F74}"/>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8241685" y="1723052"/>
            <a:ext cx="1547444" cy="595949"/>
          </a:xfrm>
          <a:prstGeom prst="rect">
            <a:avLst/>
          </a:prstGeom>
        </p:spPr>
      </p:pic>
      <p:pic>
        <p:nvPicPr>
          <p:cNvPr id="47" name="Imagen 46">
            <a:extLst>
              <a:ext uri="{FF2B5EF4-FFF2-40B4-BE49-F238E27FC236}">
                <a16:creationId xmlns:a16="http://schemas.microsoft.com/office/drawing/2014/main" id="{9C6C6B1D-138C-4FE0-8F21-E52FA8DB077B}"/>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861384" y="186272"/>
            <a:ext cx="1233949" cy="863764"/>
          </a:xfrm>
          <a:prstGeom prst="rect">
            <a:avLst/>
          </a:prstGeom>
        </p:spPr>
      </p:pic>
      <p:sp>
        <p:nvSpPr>
          <p:cNvPr id="2" name="CuadroTexto 1">
            <a:extLst>
              <a:ext uri="{FF2B5EF4-FFF2-40B4-BE49-F238E27FC236}">
                <a16:creationId xmlns:a16="http://schemas.microsoft.com/office/drawing/2014/main" id="{2EAB69B5-FAE7-4453-84DE-26E4C74E32EC}"/>
              </a:ext>
            </a:extLst>
          </p:cNvPr>
          <p:cNvSpPr txBox="1"/>
          <p:nvPr/>
        </p:nvSpPr>
        <p:spPr>
          <a:xfrm>
            <a:off x="10069523" y="1761104"/>
            <a:ext cx="1714810" cy="646331"/>
          </a:xfrm>
          <a:prstGeom prst="rect">
            <a:avLst/>
          </a:prstGeom>
          <a:noFill/>
        </p:spPr>
        <p:txBody>
          <a:bodyPr wrap="square" rtlCol="0">
            <a:spAutoFit/>
          </a:bodyPr>
          <a:lstStyle/>
          <a:p>
            <a:r>
              <a:rPr lang="es-CO" sz="3600" b="1" kern="0" cap="small">
                <a:solidFill>
                  <a:schemeClr val="accent1">
                    <a:lumMod val="50000"/>
                  </a:schemeClr>
                </a:solidFill>
                <a:latin typeface="Candara" panose="020E0502030303020204" pitchFamily="34" charset="0"/>
              </a:rPr>
              <a:t>TOTAL</a:t>
            </a:r>
            <a:endParaRPr lang="es-CO"/>
          </a:p>
        </p:txBody>
      </p:sp>
      <p:sp>
        <p:nvSpPr>
          <p:cNvPr id="18" name="CuadroTexto 17">
            <a:extLst>
              <a:ext uri="{FF2B5EF4-FFF2-40B4-BE49-F238E27FC236}">
                <a16:creationId xmlns:a16="http://schemas.microsoft.com/office/drawing/2014/main" id="{12498162-9F2A-4873-9238-CBDDB2BBBB62}"/>
              </a:ext>
            </a:extLst>
          </p:cNvPr>
          <p:cNvSpPr txBox="1"/>
          <p:nvPr/>
        </p:nvSpPr>
        <p:spPr>
          <a:xfrm>
            <a:off x="2310063" y="21920"/>
            <a:ext cx="9881937" cy="923330"/>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a:solidFill>
                  <a:schemeClr val="accent1">
                    <a:lumMod val="50000"/>
                  </a:schemeClr>
                </a:solidFill>
              </a:rPr>
              <a:t>gestión técnica operativa </a:t>
            </a:r>
          </a:p>
          <a:p>
            <a:pPr lvl="1"/>
            <a:r>
              <a:rPr lang="es-CO" sz="1600" b="0">
                <a:solidFill>
                  <a:srgbClr val="002060"/>
                </a:solidFill>
              </a:rPr>
              <a:t>Histórico – Poda de Árboles 2024</a:t>
            </a:r>
            <a:endParaRPr lang="es-CO" sz="1600" b="0" kern="0">
              <a:solidFill>
                <a:schemeClr val="accent1">
                  <a:lumMod val="50000"/>
                </a:schemeClr>
              </a:solidFill>
            </a:endParaRPr>
          </a:p>
        </p:txBody>
      </p:sp>
      <p:sp>
        <p:nvSpPr>
          <p:cNvPr id="19" name="CuadroTexto 18">
            <a:extLst>
              <a:ext uri="{FF2B5EF4-FFF2-40B4-BE49-F238E27FC236}">
                <a16:creationId xmlns:a16="http://schemas.microsoft.com/office/drawing/2014/main" id="{21F971B4-0847-4CEE-AC3A-2AF8592A3DA3}"/>
              </a:ext>
            </a:extLst>
          </p:cNvPr>
          <p:cNvSpPr txBox="1"/>
          <p:nvPr/>
        </p:nvSpPr>
        <p:spPr>
          <a:xfrm>
            <a:off x="97497" y="6300627"/>
            <a:ext cx="6038024" cy="369332"/>
          </a:xfrm>
          <a:prstGeom prst="rect">
            <a:avLst/>
          </a:prstGeom>
          <a:noFill/>
        </p:spPr>
        <p:txBody>
          <a:bodyPr wrap="square" rtlCol="0">
            <a:spAutoFit/>
          </a:bodyPr>
          <a:lstStyle/>
          <a:p>
            <a:r>
              <a:rPr lang="es-CO" sz="900" dirty="0">
                <a:solidFill>
                  <a:schemeClr val="accent1">
                    <a:lumMod val="50000"/>
                  </a:schemeClr>
                </a:solidFill>
              </a:rPr>
              <a:t>Fuente: Informe del Concesionario</a:t>
            </a:r>
          </a:p>
          <a:p>
            <a:r>
              <a:rPr lang="es-MX" sz="900" dirty="0">
                <a:solidFill>
                  <a:schemeClr val="accent1">
                    <a:lumMod val="50000"/>
                  </a:schemeClr>
                </a:solidFill>
              </a:rPr>
              <a:t>Periodo comprendido entre el 1 de enero y el 31 de octubre de 2024.</a:t>
            </a:r>
            <a:endParaRPr lang="es-CO" sz="900" dirty="0">
              <a:solidFill>
                <a:schemeClr val="accent1">
                  <a:lumMod val="50000"/>
                </a:schemeClr>
              </a:solidFill>
            </a:endParaRPr>
          </a:p>
        </p:txBody>
      </p:sp>
      <p:pic>
        <p:nvPicPr>
          <p:cNvPr id="20" name="Picture 2">
            <a:extLst>
              <a:ext uri="{FF2B5EF4-FFF2-40B4-BE49-F238E27FC236}">
                <a16:creationId xmlns:a16="http://schemas.microsoft.com/office/drawing/2014/main" id="{2BB898BD-4DC7-41A9-9108-156DC80AB8E1}"/>
              </a:ext>
            </a:extLst>
          </p:cNvPr>
          <p:cNvPicPr>
            <a:picLocks noChangeAspect="1" noChangeArrowheads="1"/>
          </p:cNvPicPr>
          <p:nvPr/>
        </p:nvPicPr>
        <p:blipFill rotWithShape="1">
          <a:blip r:embed="rId8" cstate="email">
            <a:extLst>
              <a:ext uri="{28A0092B-C50C-407E-A947-70E740481C1C}">
                <a14:useLocalDpi xmlns:a14="http://schemas.microsoft.com/office/drawing/2010/main"/>
              </a:ext>
            </a:extLst>
          </a:blip>
          <a:srcRect/>
          <a:stretch/>
        </p:blipFill>
        <p:spPr bwMode="auto">
          <a:xfrm>
            <a:off x="4374335" y="1879898"/>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 name="Picture 2">
            <a:extLst>
              <a:ext uri="{FF2B5EF4-FFF2-40B4-BE49-F238E27FC236}">
                <a16:creationId xmlns:a16="http://schemas.microsoft.com/office/drawing/2014/main" id="{317ED54A-1CE7-491B-A9A8-1A818B49B27B}"/>
              </a:ext>
            </a:extLst>
          </p:cNvPr>
          <p:cNvPicPr>
            <a:picLocks noChangeAspect="1" noChangeArrowheads="1"/>
          </p:cNvPicPr>
          <p:nvPr/>
        </p:nvPicPr>
        <p:blipFill rotWithShape="1">
          <a:blip r:embed="rId9" cstate="email">
            <a:extLst>
              <a:ext uri="{28A0092B-C50C-407E-A947-70E740481C1C}">
                <a14:useLocalDpi xmlns:a14="http://schemas.microsoft.com/office/drawing/2010/main"/>
              </a:ext>
            </a:extLst>
          </a:blip>
          <a:srcRect/>
          <a:stretch/>
        </p:blipFill>
        <p:spPr bwMode="auto">
          <a:xfrm>
            <a:off x="4374335" y="1199511"/>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4" name="Tabla 3">
            <a:extLst>
              <a:ext uri="{FF2B5EF4-FFF2-40B4-BE49-F238E27FC236}">
                <a16:creationId xmlns:a16="http://schemas.microsoft.com/office/drawing/2014/main" id="{663A7DA0-01EF-E9C4-A512-39F9C25F93EC}"/>
              </a:ext>
            </a:extLst>
          </p:cNvPr>
          <p:cNvGraphicFramePr>
            <a:graphicFrameLocks noGrp="1"/>
          </p:cNvGraphicFramePr>
          <p:nvPr>
            <p:extLst>
              <p:ext uri="{D42A27DB-BD31-4B8C-83A1-F6EECF244321}">
                <p14:modId xmlns:p14="http://schemas.microsoft.com/office/powerpoint/2010/main" val="3144016384"/>
              </p:ext>
            </p:extLst>
          </p:nvPr>
        </p:nvGraphicFramePr>
        <p:xfrm>
          <a:off x="304800" y="2702424"/>
          <a:ext cx="11561487" cy="3400099"/>
        </p:xfrm>
        <a:graphic>
          <a:graphicData uri="http://schemas.openxmlformats.org/drawingml/2006/table">
            <a:tbl>
              <a:tblPr/>
              <a:tblGrid>
                <a:gridCol w="804277">
                  <a:extLst>
                    <a:ext uri="{9D8B030D-6E8A-4147-A177-3AD203B41FA5}">
                      <a16:colId xmlns:a16="http://schemas.microsoft.com/office/drawing/2014/main" val="3633805832"/>
                    </a:ext>
                  </a:extLst>
                </a:gridCol>
                <a:gridCol w="938324">
                  <a:extLst>
                    <a:ext uri="{9D8B030D-6E8A-4147-A177-3AD203B41FA5}">
                      <a16:colId xmlns:a16="http://schemas.microsoft.com/office/drawing/2014/main" val="1124662100"/>
                    </a:ext>
                  </a:extLst>
                </a:gridCol>
                <a:gridCol w="187665">
                  <a:extLst>
                    <a:ext uri="{9D8B030D-6E8A-4147-A177-3AD203B41FA5}">
                      <a16:colId xmlns:a16="http://schemas.microsoft.com/office/drawing/2014/main" val="3707100914"/>
                    </a:ext>
                  </a:extLst>
                </a:gridCol>
                <a:gridCol w="804277">
                  <a:extLst>
                    <a:ext uri="{9D8B030D-6E8A-4147-A177-3AD203B41FA5}">
                      <a16:colId xmlns:a16="http://schemas.microsoft.com/office/drawing/2014/main" val="3649619531"/>
                    </a:ext>
                  </a:extLst>
                </a:gridCol>
                <a:gridCol w="1058965">
                  <a:extLst>
                    <a:ext uri="{9D8B030D-6E8A-4147-A177-3AD203B41FA5}">
                      <a16:colId xmlns:a16="http://schemas.microsoft.com/office/drawing/2014/main" val="4044579972"/>
                    </a:ext>
                  </a:extLst>
                </a:gridCol>
                <a:gridCol w="187665">
                  <a:extLst>
                    <a:ext uri="{9D8B030D-6E8A-4147-A177-3AD203B41FA5}">
                      <a16:colId xmlns:a16="http://schemas.microsoft.com/office/drawing/2014/main" val="3523446787"/>
                    </a:ext>
                  </a:extLst>
                </a:gridCol>
                <a:gridCol w="804277">
                  <a:extLst>
                    <a:ext uri="{9D8B030D-6E8A-4147-A177-3AD203B41FA5}">
                      <a16:colId xmlns:a16="http://schemas.microsoft.com/office/drawing/2014/main" val="200081710"/>
                    </a:ext>
                  </a:extLst>
                </a:gridCol>
                <a:gridCol w="938324">
                  <a:extLst>
                    <a:ext uri="{9D8B030D-6E8A-4147-A177-3AD203B41FA5}">
                      <a16:colId xmlns:a16="http://schemas.microsoft.com/office/drawing/2014/main" val="1155516623"/>
                    </a:ext>
                  </a:extLst>
                </a:gridCol>
                <a:gridCol w="187665">
                  <a:extLst>
                    <a:ext uri="{9D8B030D-6E8A-4147-A177-3AD203B41FA5}">
                      <a16:colId xmlns:a16="http://schemas.microsoft.com/office/drawing/2014/main" val="3403645540"/>
                    </a:ext>
                  </a:extLst>
                </a:gridCol>
                <a:gridCol w="804277">
                  <a:extLst>
                    <a:ext uri="{9D8B030D-6E8A-4147-A177-3AD203B41FA5}">
                      <a16:colId xmlns:a16="http://schemas.microsoft.com/office/drawing/2014/main" val="2079176615"/>
                    </a:ext>
                  </a:extLst>
                </a:gridCol>
                <a:gridCol w="914866">
                  <a:extLst>
                    <a:ext uri="{9D8B030D-6E8A-4147-A177-3AD203B41FA5}">
                      <a16:colId xmlns:a16="http://schemas.microsoft.com/office/drawing/2014/main" val="2428591940"/>
                    </a:ext>
                  </a:extLst>
                </a:gridCol>
                <a:gridCol w="187665">
                  <a:extLst>
                    <a:ext uri="{9D8B030D-6E8A-4147-A177-3AD203B41FA5}">
                      <a16:colId xmlns:a16="http://schemas.microsoft.com/office/drawing/2014/main" val="2600336513"/>
                    </a:ext>
                  </a:extLst>
                </a:gridCol>
                <a:gridCol w="804277">
                  <a:extLst>
                    <a:ext uri="{9D8B030D-6E8A-4147-A177-3AD203B41FA5}">
                      <a16:colId xmlns:a16="http://schemas.microsoft.com/office/drawing/2014/main" val="3807139864"/>
                    </a:ext>
                  </a:extLst>
                </a:gridCol>
                <a:gridCol w="951728">
                  <a:extLst>
                    <a:ext uri="{9D8B030D-6E8A-4147-A177-3AD203B41FA5}">
                      <a16:colId xmlns:a16="http://schemas.microsoft.com/office/drawing/2014/main" val="3254254109"/>
                    </a:ext>
                  </a:extLst>
                </a:gridCol>
                <a:gridCol w="187665">
                  <a:extLst>
                    <a:ext uri="{9D8B030D-6E8A-4147-A177-3AD203B41FA5}">
                      <a16:colId xmlns:a16="http://schemas.microsoft.com/office/drawing/2014/main" val="1163757610"/>
                    </a:ext>
                  </a:extLst>
                </a:gridCol>
                <a:gridCol w="804277">
                  <a:extLst>
                    <a:ext uri="{9D8B030D-6E8A-4147-A177-3AD203B41FA5}">
                      <a16:colId xmlns:a16="http://schemas.microsoft.com/office/drawing/2014/main" val="3909299812"/>
                    </a:ext>
                  </a:extLst>
                </a:gridCol>
                <a:gridCol w="995293">
                  <a:extLst>
                    <a:ext uri="{9D8B030D-6E8A-4147-A177-3AD203B41FA5}">
                      <a16:colId xmlns:a16="http://schemas.microsoft.com/office/drawing/2014/main" val="3505397932"/>
                    </a:ext>
                  </a:extLst>
                </a:gridCol>
              </a:tblGrid>
              <a:tr h="530052">
                <a:tc>
                  <a:txBody>
                    <a:bodyPr/>
                    <a:lstStyle/>
                    <a:p>
                      <a:pPr algn="ctr" rtl="0" fontAlgn="ctr"/>
                      <a:r>
                        <a:rPr lang="es-CO" sz="11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 INDIVIDUOS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 INDIVIDUOS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 INDIVIDUOS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 INDIVIDUOS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 INDIVIDUOS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 INDIVIDUOS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380675856"/>
                  </a:ext>
                </a:extLst>
              </a:tr>
              <a:tr h="258563">
                <a:tc>
                  <a:txBody>
                    <a:bodyPr/>
                    <a:lstStyle/>
                    <a:p>
                      <a:pPr algn="ctr" rtl="0" fontAlgn="ctr"/>
                      <a:r>
                        <a:rPr lang="es-CO" sz="1100" b="0" i="0" u="none" strike="noStrike">
                          <a:solidFill>
                            <a:srgbClr val="002060"/>
                          </a:solidFill>
                          <a:effectLs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4.924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5.018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1.875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1.713</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1.785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15.315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extLst>
                  <a:ext uri="{0D108BD9-81ED-4DB2-BD59-A6C34878D82A}">
                    <a16:rowId xmlns:a16="http://schemas.microsoft.com/office/drawing/2014/main" val="4052640082"/>
                  </a:ext>
                </a:extLst>
              </a:tr>
              <a:tr h="258563">
                <a:tc>
                  <a:txBody>
                    <a:bodyPr/>
                    <a:lstStyle/>
                    <a:p>
                      <a:pPr algn="ctr" rtl="0" fontAlgn="ctr"/>
                      <a:r>
                        <a:rPr lang="es-CO" sz="110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4.859</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4.873</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1.875</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1.713</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1.849</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15.169</a:t>
                      </a:r>
                    </a:p>
                  </a:txBody>
                  <a:tcPr marL="0" marR="0" marT="0" marB="0" anchor="ctr">
                    <a:lnL>
                      <a:noFill/>
                    </a:lnL>
                    <a:lnR>
                      <a:noFill/>
                    </a:lnR>
                    <a:lnT>
                      <a:noFill/>
                    </a:lnT>
                    <a:lnB>
                      <a:noFill/>
                    </a:lnB>
                    <a:noFill/>
                  </a:tcPr>
                </a:tc>
                <a:extLst>
                  <a:ext uri="{0D108BD9-81ED-4DB2-BD59-A6C34878D82A}">
                    <a16:rowId xmlns:a16="http://schemas.microsoft.com/office/drawing/2014/main" val="4172381702"/>
                  </a:ext>
                </a:extLst>
              </a:tr>
              <a:tr h="258563">
                <a:tc>
                  <a:txBody>
                    <a:bodyPr/>
                    <a:lstStyle/>
                    <a:p>
                      <a:pPr algn="ctr" rtl="0" fontAlgn="ctr"/>
                      <a:r>
                        <a:rPr lang="es-CO" sz="1100" b="0" i="0" u="none" strike="noStrike">
                          <a:solidFill>
                            <a:srgbClr val="002060"/>
                          </a:solidFill>
                          <a:effectLs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4.910</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5.453</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1.725</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1.710</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1.742</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15.540</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630109053"/>
                  </a:ext>
                </a:extLst>
              </a:tr>
              <a:tr h="258563">
                <a:tc>
                  <a:txBody>
                    <a:bodyPr/>
                    <a:lstStyle/>
                    <a:p>
                      <a:pPr algn="ctr" rtl="0" fontAlgn="ctr"/>
                      <a:r>
                        <a:rPr lang="es-CO" sz="1100" b="0"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4.839</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5.144</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1.950</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1.707</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1.839</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15.479</a:t>
                      </a:r>
                    </a:p>
                  </a:txBody>
                  <a:tcPr marL="0" marR="0" marT="0" marB="0" anchor="ctr">
                    <a:lnL>
                      <a:noFill/>
                    </a:lnL>
                    <a:lnR>
                      <a:noFill/>
                    </a:lnR>
                    <a:lnT>
                      <a:noFill/>
                    </a:lnT>
                    <a:lnB>
                      <a:noFill/>
                    </a:lnB>
                    <a:noFill/>
                  </a:tcPr>
                </a:tc>
                <a:extLst>
                  <a:ext uri="{0D108BD9-81ED-4DB2-BD59-A6C34878D82A}">
                    <a16:rowId xmlns:a16="http://schemas.microsoft.com/office/drawing/2014/main" val="3720170859"/>
                  </a:ext>
                </a:extLst>
              </a:tr>
              <a:tr h="271490">
                <a:tc>
                  <a:txBody>
                    <a:bodyPr/>
                    <a:lstStyle/>
                    <a:p>
                      <a:pPr algn="ctr" rtl="0" fontAlgn="ctr"/>
                      <a:r>
                        <a:rPr lang="es-CO" sz="1100" b="0" i="0" u="none" strike="noStrike">
                          <a:solidFill>
                            <a:srgbClr val="002060"/>
                          </a:solidFill>
                          <a:effectLst/>
                          <a:latin typeface="Calibri" panose="020F0502020204030204" pitchFamily="34" charset="0"/>
                        </a:rPr>
                        <a:t>may-24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4.883</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may-24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5.164</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may-24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1.875</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may-24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1.707</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may-24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1.833</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may-24</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15.462</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3463588898"/>
                  </a:ext>
                </a:extLst>
              </a:tr>
              <a:tr h="258563">
                <a:tc>
                  <a:txBody>
                    <a:bodyPr/>
                    <a:lstStyle/>
                    <a:p>
                      <a:pPr algn="ctr" rtl="0" fontAlgn="ctr"/>
                      <a:r>
                        <a:rPr lang="es-CO" sz="1100" b="0" i="0" u="none" strike="noStrike">
                          <a:solidFill>
                            <a:srgbClr val="002060"/>
                          </a:solidFill>
                          <a:effectLst/>
                          <a:latin typeface="Calibri" panose="020F0502020204030204" pitchFamily="34" charset="0"/>
                        </a:rPr>
                        <a:t>jun-24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4.821</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jun-24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5.133</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jun-24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1.725</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jun-24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1.708</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jun-24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1.826</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jun-24</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15.213</a:t>
                      </a:r>
                    </a:p>
                  </a:txBody>
                  <a:tcPr marL="0" marR="0" marT="0" marB="0" anchor="ctr">
                    <a:lnL>
                      <a:noFill/>
                    </a:lnL>
                    <a:lnR>
                      <a:noFill/>
                    </a:lnR>
                    <a:lnT>
                      <a:noFill/>
                    </a:lnT>
                    <a:lnB>
                      <a:noFill/>
                    </a:lnB>
                    <a:noFill/>
                  </a:tcPr>
                </a:tc>
                <a:extLst>
                  <a:ext uri="{0D108BD9-81ED-4DB2-BD59-A6C34878D82A}">
                    <a16:rowId xmlns:a16="http://schemas.microsoft.com/office/drawing/2014/main" val="4200282646"/>
                  </a:ext>
                </a:extLst>
              </a:tr>
              <a:tr h="258563">
                <a:tc>
                  <a:txBody>
                    <a:bodyPr/>
                    <a:lstStyle/>
                    <a:p>
                      <a:pPr algn="ctr" rtl="0" fontAlgn="ctr"/>
                      <a:r>
                        <a:rPr lang="es-CO" sz="1100" b="0" i="0" u="none" strike="noStrike">
                          <a:solidFill>
                            <a:srgbClr val="002060"/>
                          </a:solidFill>
                          <a:effectLst/>
                          <a:latin typeface="Calibri" panose="020F0502020204030204" pitchFamily="34" charset="0"/>
                        </a:rPr>
                        <a:t>jul-24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4.886</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jul-24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5.624</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jul-24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1.875</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jul-24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1.708</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jul-24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1.842</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jul-24</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15.935</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4178031266"/>
                  </a:ext>
                </a:extLst>
              </a:tr>
              <a:tr h="258563">
                <a:tc>
                  <a:txBody>
                    <a:bodyPr/>
                    <a:lstStyle/>
                    <a:p>
                      <a:pPr algn="ctr" rtl="0" fontAlgn="ctr"/>
                      <a:r>
                        <a:rPr lang="es-CO" sz="1100" b="0" i="0" u="none" strike="noStrike">
                          <a:solidFill>
                            <a:srgbClr val="002060"/>
                          </a:solidFill>
                          <a:effectLst/>
                          <a:latin typeface="Calibri" panose="020F0502020204030204" pitchFamily="34" charset="0"/>
                        </a:rPr>
                        <a:t>ago-24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4.954</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ago-24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4.599</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ago-24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1.875</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ago-24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1.715</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ago-24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1.900</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ago-24</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15.043</a:t>
                      </a:r>
                    </a:p>
                  </a:txBody>
                  <a:tcPr marL="0" marR="0" marT="0" marB="0" anchor="ctr">
                    <a:lnL>
                      <a:noFill/>
                    </a:lnL>
                    <a:lnR>
                      <a:noFill/>
                    </a:lnR>
                    <a:lnT>
                      <a:noFill/>
                    </a:lnT>
                    <a:lnB>
                      <a:noFill/>
                    </a:lnB>
                    <a:noFill/>
                  </a:tcPr>
                </a:tc>
                <a:extLst>
                  <a:ext uri="{0D108BD9-81ED-4DB2-BD59-A6C34878D82A}">
                    <a16:rowId xmlns:a16="http://schemas.microsoft.com/office/drawing/2014/main" val="2701705545"/>
                  </a:ext>
                </a:extLst>
              </a:tr>
              <a:tr h="258563">
                <a:tc>
                  <a:txBody>
                    <a:bodyPr/>
                    <a:lstStyle/>
                    <a:p>
                      <a:pPr algn="ctr" rtl="0" fontAlgn="ctr"/>
                      <a:r>
                        <a:rPr lang="es-CO" sz="1100" b="0" i="0" u="none" strike="noStrike">
                          <a:solidFill>
                            <a:srgbClr val="002060"/>
                          </a:solidFill>
                          <a:effectLst/>
                          <a:latin typeface="Calibri" panose="020F0502020204030204" pitchFamily="34" charset="0"/>
                        </a:rPr>
                        <a:t>sep-24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4.840</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sep-24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5.627</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sep-24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1.875</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sep-24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1.718</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sep-24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1.873</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sep-24</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15.933</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1364626632"/>
                  </a:ext>
                </a:extLst>
              </a:tr>
              <a:tr h="258563">
                <a:tc>
                  <a:txBody>
                    <a:bodyPr/>
                    <a:lstStyle/>
                    <a:p>
                      <a:pPr algn="ctr" rtl="0" fontAlgn="ctr"/>
                      <a:r>
                        <a:rPr lang="es-CO" sz="1100" b="0" i="0" u="none" strike="noStrike">
                          <a:solidFill>
                            <a:srgbClr val="002060"/>
                          </a:solidFill>
                          <a:effectLst/>
                          <a:latin typeface="Calibri" panose="020F0502020204030204" pitchFamily="34" charset="0"/>
                        </a:rPr>
                        <a:t>oct-24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4.952</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oct-24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5.797</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oct-24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1.950</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oct-24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1.730</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oct-24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2.150</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oct-24</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16.579</a:t>
                      </a:r>
                    </a:p>
                  </a:txBody>
                  <a:tcPr marL="0" marR="0" marT="0" marB="0" anchor="ctr">
                    <a:lnL>
                      <a:noFill/>
                    </a:lnL>
                    <a:lnR>
                      <a:noFill/>
                    </a:lnR>
                    <a:lnT>
                      <a:noFill/>
                    </a:lnT>
                    <a:lnB>
                      <a:noFill/>
                    </a:lnB>
                    <a:noFill/>
                  </a:tcPr>
                </a:tc>
                <a:extLst>
                  <a:ext uri="{0D108BD9-81ED-4DB2-BD59-A6C34878D82A}">
                    <a16:rowId xmlns:a16="http://schemas.microsoft.com/office/drawing/2014/main" val="2722378350"/>
                  </a:ext>
                </a:extLst>
              </a:tr>
              <a:tr h="271490">
                <a:tc>
                  <a:txBody>
                    <a:bodyPr/>
                    <a:lstStyle/>
                    <a:p>
                      <a:pPr algn="ctr" rtl="0" fontAlgn="ctr"/>
                      <a:r>
                        <a:rPr lang="es-CO" sz="110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48.868</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52.432</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18.600</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17.129</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18.639</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dirty="0">
                          <a:solidFill>
                            <a:srgbClr val="203864"/>
                          </a:solidFill>
                          <a:effectLst/>
                          <a:latin typeface="Calibri" panose="020F0502020204030204" pitchFamily="34" charset="0"/>
                        </a:rPr>
                        <a:t>155.668</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extLst>
                  <a:ext uri="{0D108BD9-81ED-4DB2-BD59-A6C34878D82A}">
                    <a16:rowId xmlns:a16="http://schemas.microsoft.com/office/drawing/2014/main" val="876862791"/>
                  </a:ext>
                </a:extLst>
              </a:tr>
            </a:tbl>
          </a:graphicData>
        </a:graphic>
      </p:graphicFrame>
    </p:spTree>
    <p:extLst>
      <p:ext uri="{BB962C8B-B14F-4D97-AF65-F5344CB8AC3E}">
        <p14:creationId xmlns:p14="http://schemas.microsoft.com/office/powerpoint/2010/main" val="78578145"/>
      </p:ext>
    </p:extLst>
  </p:cSld>
  <p:clrMapOvr>
    <a:masterClrMapping/>
  </p:clrMapOvr>
</p:sld>
</file>

<file path=ppt/slides/slide1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CuadroTexto 5">
            <a:extLst>
              <a:ext uri="{FF2B5EF4-FFF2-40B4-BE49-F238E27FC236}">
                <a16:creationId xmlns:a16="http://schemas.microsoft.com/office/drawing/2014/main" id="{8A7DBE6E-1551-4ECE-96C4-D72AD63074F4}"/>
              </a:ext>
            </a:extLst>
          </p:cNvPr>
          <p:cNvSpPr txBox="1"/>
          <p:nvPr/>
        </p:nvSpPr>
        <p:spPr>
          <a:xfrm>
            <a:off x="-180442" y="194588"/>
            <a:ext cx="9881937" cy="923330"/>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solicitudes de acción correctiva</a:t>
            </a:r>
          </a:p>
          <a:p>
            <a:r>
              <a:rPr lang="es-CO" sz="1600" cap="small" dirty="0">
                <a:solidFill>
                  <a:srgbClr val="002060"/>
                </a:solidFill>
                <a:latin typeface="Candara" panose="020E0502030303020204" pitchFamily="34" charset="0"/>
              </a:rPr>
              <a:t>         </a:t>
            </a:r>
            <a:r>
              <a:rPr lang="es-CO" sz="1600" b="1" cap="small" dirty="0">
                <a:latin typeface="Candara" panose="020E0502030303020204" pitchFamily="34" charset="0"/>
              </a:rPr>
              <a:t>Tipologías NOVIEMBRE</a:t>
            </a:r>
            <a:endParaRPr lang="es-CO" sz="1600" b="1" dirty="0"/>
          </a:p>
        </p:txBody>
      </p:sp>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7" name="CuadroTexto 6">
            <a:extLst>
              <a:ext uri="{FF2B5EF4-FFF2-40B4-BE49-F238E27FC236}">
                <a16:creationId xmlns:a16="http://schemas.microsoft.com/office/drawing/2014/main" id="{8D057A61-3B24-4036-BCDE-6DBE166A0696}"/>
              </a:ext>
            </a:extLst>
          </p:cNvPr>
          <p:cNvSpPr txBox="1"/>
          <p:nvPr/>
        </p:nvSpPr>
        <p:spPr>
          <a:xfrm>
            <a:off x="8644116" y="1288560"/>
            <a:ext cx="3861693" cy="646331"/>
          </a:xfrm>
          <a:prstGeom prst="rect">
            <a:avLst/>
          </a:prstGeom>
          <a:noFill/>
        </p:spPr>
        <p:txBody>
          <a:bodyPr wrap="square" rtlCol="0">
            <a:spAutoFit/>
          </a:bodyPr>
          <a:lstStyle/>
          <a:p>
            <a:r>
              <a:rPr lang="es-CO" sz="3600" b="1" kern="0" cap="small" dirty="0">
                <a:solidFill>
                  <a:schemeClr val="accent1">
                    <a:lumMod val="50000"/>
                  </a:schemeClr>
                </a:solidFill>
                <a:latin typeface="Candara" panose="020E0502030303020204" pitchFamily="34" charset="0"/>
              </a:rPr>
              <a:t>Total SAC: 1240</a:t>
            </a:r>
          </a:p>
        </p:txBody>
      </p:sp>
      <p:grpSp>
        <p:nvGrpSpPr>
          <p:cNvPr id="9" name="Grupo 8">
            <a:extLst>
              <a:ext uri="{FF2B5EF4-FFF2-40B4-BE49-F238E27FC236}">
                <a16:creationId xmlns:a16="http://schemas.microsoft.com/office/drawing/2014/main" id="{FE1CADD9-E858-4E44-8FE7-17673980C137}"/>
              </a:ext>
            </a:extLst>
          </p:cNvPr>
          <p:cNvGrpSpPr/>
          <p:nvPr/>
        </p:nvGrpSpPr>
        <p:grpSpPr>
          <a:xfrm>
            <a:off x="10574963" y="2474386"/>
            <a:ext cx="1234083" cy="3796509"/>
            <a:chOff x="3114068" y="1111122"/>
            <a:chExt cx="1935480" cy="5697300"/>
          </a:xfrm>
        </p:grpSpPr>
        <p:pic>
          <p:nvPicPr>
            <p:cNvPr id="10" name="Imagen 9">
              <a:extLst>
                <a:ext uri="{FF2B5EF4-FFF2-40B4-BE49-F238E27FC236}">
                  <a16:creationId xmlns:a16="http://schemas.microsoft.com/office/drawing/2014/main" id="{E3712877-6F48-4B61-A294-BABF69AB51B8}"/>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3192457" y="1111122"/>
              <a:ext cx="1708382" cy="1362087"/>
            </a:xfrm>
            <a:prstGeom prst="rect">
              <a:avLst/>
            </a:prstGeom>
          </p:spPr>
        </p:pic>
        <p:pic>
          <p:nvPicPr>
            <p:cNvPr id="11" name="Imagen 10">
              <a:extLst>
                <a:ext uri="{FF2B5EF4-FFF2-40B4-BE49-F238E27FC236}">
                  <a16:creationId xmlns:a16="http://schemas.microsoft.com/office/drawing/2014/main" id="{63EB950B-F6C1-4E82-8275-DD2F549B1BAD}"/>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12102" t="22360" r="12670" b="34350"/>
            <a:stretch/>
          </p:blipFill>
          <p:spPr>
            <a:xfrm>
              <a:off x="3192457" y="3728110"/>
              <a:ext cx="1778702" cy="1023534"/>
            </a:xfrm>
            <a:prstGeom prst="rect">
              <a:avLst/>
            </a:prstGeom>
          </p:spPr>
        </p:pic>
        <p:pic>
          <p:nvPicPr>
            <p:cNvPr id="12" name="Imagen 11">
              <a:extLst>
                <a:ext uri="{FF2B5EF4-FFF2-40B4-BE49-F238E27FC236}">
                  <a16:creationId xmlns:a16="http://schemas.microsoft.com/office/drawing/2014/main" id="{6786BF74-E8CB-4526-9E2D-2AB8222710F4}"/>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3164093" y="6188219"/>
              <a:ext cx="1807066" cy="620203"/>
            </a:xfrm>
            <a:prstGeom prst="rect">
              <a:avLst/>
            </a:prstGeom>
          </p:spPr>
        </p:pic>
        <p:pic>
          <p:nvPicPr>
            <p:cNvPr id="13" name="Imagen 12">
              <a:extLst>
                <a:ext uri="{FF2B5EF4-FFF2-40B4-BE49-F238E27FC236}">
                  <a16:creationId xmlns:a16="http://schemas.microsoft.com/office/drawing/2014/main" id="{58BEBFB5-A6C8-4B53-87D9-1C171FEC14A9}"/>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3192457" y="5184126"/>
              <a:ext cx="1807066" cy="388869"/>
            </a:xfrm>
            <a:prstGeom prst="rect">
              <a:avLst/>
            </a:prstGeom>
          </p:spPr>
        </p:pic>
        <p:pic>
          <p:nvPicPr>
            <p:cNvPr id="14" name="Imagen 13">
              <a:extLst>
                <a:ext uri="{FF2B5EF4-FFF2-40B4-BE49-F238E27FC236}">
                  <a16:creationId xmlns:a16="http://schemas.microsoft.com/office/drawing/2014/main" id="{EFFFE612-E230-4B65-9264-BD3DDC3C9035}"/>
                </a:ext>
              </a:extLst>
            </p:cNvPr>
            <p:cNvPicPr>
              <a:picLocks noChangeAspect="1"/>
            </p:cNvPicPr>
            <p:nvPr/>
          </p:nvPicPr>
          <p:blipFill rotWithShape="1">
            <a:blip r:embed="rId7" cstate="email">
              <a:extLst>
                <a:ext uri="{28A0092B-C50C-407E-A947-70E740481C1C}">
                  <a14:useLocalDpi xmlns:a14="http://schemas.microsoft.com/office/drawing/2010/main"/>
                </a:ext>
              </a:extLst>
            </a:blip>
            <a:srcRect l="12658" t="17307" r="12911" b="19214"/>
            <a:stretch/>
          </p:blipFill>
          <p:spPr>
            <a:xfrm>
              <a:off x="3114068" y="2561276"/>
              <a:ext cx="1935480" cy="1112521"/>
            </a:xfrm>
            <a:prstGeom prst="rect">
              <a:avLst/>
            </a:prstGeom>
          </p:spPr>
        </p:pic>
      </p:grpSp>
      <p:graphicFrame>
        <p:nvGraphicFramePr>
          <p:cNvPr id="2" name="Gráfico 1">
            <a:extLst>
              <a:ext uri="{FF2B5EF4-FFF2-40B4-BE49-F238E27FC236}">
                <a16:creationId xmlns:a16="http://schemas.microsoft.com/office/drawing/2014/main" id="{329D1B2C-E5E0-FA31-ABD8-6373CDF7A377}"/>
              </a:ext>
            </a:extLst>
          </p:cNvPr>
          <p:cNvGraphicFramePr>
            <a:graphicFrameLocks/>
          </p:cNvGraphicFramePr>
          <p:nvPr/>
        </p:nvGraphicFramePr>
        <p:xfrm>
          <a:off x="728420" y="1971084"/>
          <a:ext cx="9298983" cy="4348162"/>
        </p:xfrm>
        <a:graphic>
          <a:graphicData uri="http://schemas.openxmlformats.org/drawingml/2006/chart">
            <c:chart xmlns:c="http://schemas.openxmlformats.org/drawingml/2006/chart" xmlns:r="http://schemas.openxmlformats.org/officeDocument/2006/relationships" r:id="rId8"/>
          </a:graphicData>
        </a:graphic>
      </p:graphicFrame>
    </p:spTree>
    <p:extLst>
      <p:ext uri="{BB962C8B-B14F-4D97-AF65-F5344CB8AC3E}">
        <p14:creationId xmlns:p14="http://schemas.microsoft.com/office/powerpoint/2010/main" val="2343609776"/>
      </p:ext>
    </p:extLst>
  </p:cSld>
  <p:clrMapOvr>
    <a:masterClrMapping/>
  </p:clrMapOvr>
</p:sld>
</file>

<file path=ppt/slides/slide1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CuadroTexto 5">
            <a:extLst>
              <a:ext uri="{FF2B5EF4-FFF2-40B4-BE49-F238E27FC236}">
                <a16:creationId xmlns:a16="http://schemas.microsoft.com/office/drawing/2014/main" id="{D2CAA0A2-1191-4F8C-B614-5A704CA4F82E}"/>
              </a:ext>
            </a:extLst>
          </p:cNvPr>
          <p:cNvSpPr txBox="1"/>
          <p:nvPr/>
        </p:nvSpPr>
        <p:spPr>
          <a:xfrm>
            <a:off x="-172679" y="51038"/>
            <a:ext cx="9881937" cy="923330"/>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solicitudes de acción correctiva</a:t>
            </a:r>
          </a:p>
          <a:p>
            <a:r>
              <a:rPr lang="es-CO" b="1" cap="small" dirty="0">
                <a:latin typeface="Candara" panose="020E0502030303020204" pitchFamily="34" charset="0"/>
              </a:rPr>
              <a:t>         </a:t>
            </a:r>
            <a:r>
              <a:rPr lang="es-CO" sz="1600" b="1" cap="small" dirty="0">
                <a:latin typeface="Candara" panose="020E0502030303020204" pitchFamily="34" charset="0"/>
              </a:rPr>
              <a:t>Total por año</a:t>
            </a:r>
            <a:endParaRPr lang="es-CO" sz="1600" b="1" dirty="0"/>
          </a:p>
        </p:txBody>
      </p:sp>
      <p:cxnSp>
        <p:nvCxnSpPr>
          <p:cNvPr id="7" name="Conector recto 6">
            <a:extLst>
              <a:ext uri="{FF2B5EF4-FFF2-40B4-BE49-F238E27FC236}">
                <a16:creationId xmlns:a16="http://schemas.microsoft.com/office/drawing/2014/main" id="{5BBAA432-EC24-40E3-85F3-F46C95A8F1EE}"/>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9" name="CuadroTexto 8">
            <a:extLst>
              <a:ext uri="{FF2B5EF4-FFF2-40B4-BE49-F238E27FC236}">
                <a16:creationId xmlns:a16="http://schemas.microsoft.com/office/drawing/2014/main" id="{5056B3F7-19E1-4896-BCFF-B931E749A081}"/>
              </a:ext>
            </a:extLst>
          </p:cNvPr>
          <p:cNvSpPr txBox="1"/>
          <p:nvPr/>
        </p:nvSpPr>
        <p:spPr>
          <a:xfrm>
            <a:off x="8136610" y="1311052"/>
            <a:ext cx="3813683" cy="646331"/>
          </a:xfrm>
          <a:prstGeom prst="rect">
            <a:avLst/>
          </a:prstGeom>
          <a:noFill/>
        </p:spPr>
        <p:txBody>
          <a:bodyPr wrap="square" rtlCol="0">
            <a:spAutoFit/>
          </a:bodyPr>
          <a:lstStyle/>
          <a:p>
            <a:r>
              <a:rPr lang="es-CO" sz="3600" b="1" kern="0" cap="small" dirty="0">
                <a:solidFill>
                  <a:schemeClr val="accent1">
                    <a:lumMod val="50000"/>
                  </a:schemeClr>
                </a:solidFill>
                <a:latin typeface="Candara" panose="020E0502030303020204" pitchFamily="34" charset="0"/>
              </a:rPr>
              <a:t>Total SAC: 1.240</a:t>
            </a:r>
          </a:p>
        </p:txBody>
      </p:sp>
      <p:grpSp>
        <p:nvGrpSpPr>
          <p:cNvPr id="8" name="Grupo 7">
            <a:extLst>
              <a:ext uri="{FF2B5EF4-FFF2-40B4-BE49-F238E27FC236}">
                <a16:creationId xmlns:a16="http://schemas.microsoft.com/office/drawing/2014/main" id="{D7A2AE01-7F1B-4185-AFE6-829B12691100}"/>
              </a:ext>
            </a:extLst>
          </p:cNvPr>
          <p:cNvGrpSpPr/>
          <p:nvPr/>
        </p:nvGrpSpPr>
        <p:grpSpPr>
          <a:xfrm>
            <a:off x="10811028" y="2454508"/>
            <a:ext cx="1234083" cy="3796509"/>
            <a:chOff x="3114068" y="1111122"/>
            <a:chExt cx="1935480" cy="5697300"/>
          </a:xfrm>
        </p:grpSpPr>
        <p:pic>
          <p:nvPicPr>
            <p:cNvPr id="10" name="Imagen 9">
              <a:extLst>
                <a:ext uri="{FF2B5EF4-FFF2-40B4-BE49-F238E27FC236}">
                  <a16:creationId xmlns:a16="http://schemas.microsoft.com/office/drawing/2014/main" id="{986799A5-1DCD-43E0-AA3B-55EC67963FBA}"/>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3192457" y="1111122"/>
              <a:ext cx="1708382" cy="1362087"/>
            </a:xfrm>
            <a:prstGeom prst="rect">
              <a:avLst/>
            </a:prstGeom>
          </p:spPr>
        </p:pic>
        <p:pic>
          <p:nvPicPr>
            <p:cNvPr id="11" name="Imagen 10">
              <a:extLst>
                <a:ext uri="{FF2B5EF4-FFF2-40B4-BE49-F238E27FC236}">
                  <a16:creationId xmlns:a16="http://schemas.microsoft.com/office/drawing/2014/main" id="{358EC1D2-A802-45AC-876D-A8D40F7335EB}"/>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12102" t="22360" r="12670" b="34350"/>
            <a:stretch/>
          </p:blipFill>
          <p:spPr>
            <a:xfrm>
              <a:off x="3192457" y="3728110"/>
              <a:ext cx="1778702" cy="1023534"/>
            </a:xfrm>
            <a:prstGeom prst="rect">
              <a:avLst/>
            </a:prstGeom>
          </p:spPr>
        </p:pic>
        <p:pic>
          <p:nvPicPr>
            <p:cNvPr id="12" name="Imagen 11">
              <a:extLst>
                <a:ext uri="{FF2B5EF4-FFF2-40B4-BE49-F238E27FC236}">
                  <a16:creationId xmlns:a16="http://schemas.microsoft.com/office/drawing/2014/main" id="{8DCE4B2E-1791-4545-B3A0-5111CFD61542}"/>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3164093" y="6188219"/>
              <a:ext cx="1807066" cy="620203"/>
            </a:xfrm>
            <a:prstGeom prst="rect">
              <a:avLst/>
            </a:prstGeom>
          </p:spPr>
        </p:pic>
        <p:pic>
          <p:nvPicPr>
            <p:cNvPr id="13" name="Imagen 12">
              <a:extLst>
                <a:ext uri="{FF2B5EF4-FFF2-40B4-BE49-F238E27FC236}">
                  <a16:creationId xmlns:a16="http://schemas.microsoft.com/office/drawing/2014/main" id="{E6ACDF2F-6B6D-443D-80A1-805E1D616E9F}"/>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3192457" y="5184126"/>
              <a:ext cx="1807066" cy="388869"/>
            </a:xfrm>
            <a:prstGeom prst="rect">
              <a:avLst/>
            </a:prstGeom>
          </p:spPr>
        </p:pic>
        <p:pic>
          <p:nvPicPr>
            <p:cNvPr id="14" name="Imagen 13">
              <a:extLst>
                <a:ext uri="{FF2B5EF4-FFF2-40B4-BE49-F238E27FC236}">
                  <a16:creationId xmlns:a16="http://schemas.microsoft.com/office/drawing/2014/main" id="{F534306A-9D97-419A-8B88-8D86A6695DB3}"/>
                </a:ext>
              </a:extLst>
            </p:cNvPr>
            <p:cNvPicPr>
              <a:picLocks noChangeAspect="1"/>
            </p:cNvPicPr>
            <p:nvPr/>
          </p:nvPicPr>
          <p:blipFill rotWithShape="1">
            <a:blip r:embed="rId7" cstate="email">
              <a:extLst>
                <a:ext uri="{28A0092B-C50C-407E-A947-70E740481C1C}">
                  <a14:useLocalDpi xmlns:a14="http://schemas.microsoft.com/office/drawing/2010/main"/>
                </a:ext>
              </a:extLst>
            </a:blip>
            <a:srcRect l="12658" t="17307" r="12911" b="19214"/>
            <a:stretch/>
          </p:blipFill>
          <p:spPr>
            <a:xfrm>
              <a:off x="3114068" y="2561276"/>
              <a:ext cx="1935480" cy="1112521"/>
            </a:xfrm>
            <a:prstGeom prst="rect">
              <a:avLst/>
            </a:prstGeom>
          </p:spPr>
        </p:pic>
      </p:grpSp>
      <p:graphicFrame>
        <p:nvGraphicFramePr>
          <p:cNvPr id="2" name="Gráfico 1">
            <a:extLst>
              <a:ext uri="{FF2B5EF4-FFF2-40B4-BE49-F238E27FC236}">
                <a16:creationId xmlns:a16="http://schemas.microsoft.com/office/drawing/2014/main" id="{5C174F43-415F-E4FD-1369-3BF124CB0A14}"/>
              </a:ext>
            </a:extLst>
          </p:cNvPr>
          <p:cNvGraphicFramePr>
            <a:graphicFrameLocks/>
          </p:cNvGraphicFramePr>
          <p:nvPr/>
        </p:nvGraphicFramePr>
        <p:xfrm>
          <a:off x="728420" y="2339511"/>
          <a:ext cx="9732936" cy="3717758"/>
        </p:xfrm>
        <a:graphic>
          <a:graphicData uri="http://schemas.openxmlformats.org/drawingml/2006/chart">
            <c:chart xmlns:c="http://schemas.openxmlformats.org/drawingml/2006/chart" xmlns:r="http://schemas.openxmlformats.org/officeDocument/2006/relationships" r:id="rId8"/>
          </a:graphicData>
        </a:graphic>
      </p:graphicFrame>
    </p:spTree>
    <p:extLst>
      <p:ext uri="{BB962C8B-B14F-4D97-AF65-F5344CB8AC3E}">
        <p14:creationId xmlns:p14="http://schemas.microsoft.com/office/powerpoint/2010/main" val="1149715653"/>
      </p:ext>
    </p:extLst>
  </p:cSld>
  <p:clrMapOvr>
    <a:masterClrMapping/>
  </p:clrMapOvr>
</p:sld>
</file>

<file path=ppt/slides/slide1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CuadroTexto 5">
            <a:extLst>
              <a:ext uri="{FF2B5EF4-FFF2-40B4-BE49-F238E27FC236}">
                <a16:creationId xmlns:a16="http://schemas.microsoft.com/office/drawing/2014/main" id="{8A7DBE6E-1551-4ECE-96C4-D72AD63074F4}"/>
              </a:ext>
            </a:extLst>
          </p:cNvPr>
          <p:cNvSpPr txBox="1"/>
          <p:nvPr/>
        </p:nvSpPr>
        <p:spPr>
          <a:xfrm>
            <a:off x="-295956" y="-8232"/>
            <a:ext cx="11523630"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Incumplimiento - MULTAS</a:t>
            </a:r>
          </a:p>
          <a:p>
            <a:r>
              <a:rPr lang="es-CO" sz="1600" cap="small" dirty="0">
                <a:solidFill>
                  <a:srgbClr val="002060"/>
                </a:solidFill>
                <a:latin typeface="Candara" panose="020E0502030303020204" pitchFamily="34" charset="0"/>
              </a:rPr>
              <a:t>         </a:t>
            </a:r>
            <a:endParaRPr lang="es-CO" sz="1600" dirty="0"/>
          </a:p>
        </p:txBody>
      </p:sp>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5" name="CuadroTexto 4">
            <a:extLst>
              <a:ext uri="{FF2B5EF4-FFF2-40B4-BE49-F238E27FC236}">
                <a16:creationId xmlns:a16="http://schemas.microsoft.com/office/drawing/2014/main" id="{C89E50F6-B7A6-48BE-9697-F8685FB65ABF}"/>
              </a:ext>
            </a:extLst>
          </p:cNvPr>
          <p:cNvSpPr txBox="1"/>
          <p:nvPr/>
        </p:nvSpPr>
        <p:spPr>
          <a:xfrm>
            <a:off x="176428" y="659898"/>
            <a:ext cx="3084007"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Por Concesionario </a:t>
            </a:r>
            <a:endParaRPr lang="es-CO" sz="3200" b="1" kern="0" cap="small" dirty="0">
              <a:solidFill>
                <a:schemeClr val="accent1">
                  <a:lumMod val="50000"/>
                </a:schemeClr>
              </a:solidFill>
              <a:latin typeface="Candara" panose="020E0502030303020204" pitchFamily="34" charset="0"/>
            </a:endParaRPr>
          </a:p>
        </p:txBody>
      </p:sp>
      <p:sp>
        <p:nvSpPr>
          <p:cNvPr id="12" name="CuadroTexto 11">
            <a:extLst>
              <a:ext uri="{FF2B5EF4-FFF2-40B4-BE49-F238E27FC236}">
                <a16:creationId xmlns:a16="http://schemas.microsoft.com/office/drawing/2014/main" id="{E135C1EC-8FC9-4366-8FC3-CF68E8977A81}"/>
              </a:ext>
            </a:extLst>
          </p:cNvPr>
          <p:cNvSpPr txBox="1"/>
          <p:nvPr/>
        </p:nvSpPr>
        <p:spPr>
          <a:xfrm>
            <a:off x="9731331" y="1252366"/>
            <a:ext cx="2205846" cy="646331"/>
          </a:xfrm>
          <a:prstGeom prst="rect">
            <a:avLst/>
          </a:prstGeom>
          <a:noFill/>
        </p:spPr>
        <p:txBody>
          <a:bodyPr wrap="square" rtlCol="0">
            <a:spAutoFit/>
          </a:bodyPr>
          <a:lstStyle/>
          <a:p>
            <a:r>
              <a:rPr lang="es-CO" sz="3600" b="1" kern="0" cap="small" dirty="0">
                <a:solidFill>
                  <a:schemeClr val="accent1">
                    <a:lumMod val="50000"/>
                  </a:schemeClr>
                </a:solidFill>
                <a:latin typeface="Candara" panose="020E0502030303020204" pitchFamily="34" charset="0"/>
              </a:rPr>
              <a:t>Total : 84</a:t>
            </a:r>
          </a:p>
        </p:txBody>
      </p:sp>
      <p:graphicFrame>
        <p:nvGraphicFramePr>
          <p:cNvPr id="3" name="Gráfico 2">
            <a:extLst>
              <a:ext uri="{FF2B5EF4-FFF2-40B4-BE49-F238E27FC236}">
                <a16:creationId xmlns:a16="http://schemas.microsoft.com/office/drawing/2014/main" id="{72C8FB18-1DBC-E281-04B9-02DBB8374331}"/>
              </a:ext>
            </a:extLst>
          </p:cNvPr>
          <p:cNvGraphicFramePr>
            <a:graphicFrameLocks/>
          </p:cNvGraphicFramePr>
          <p:nvPr/>
        </p:nvGraphicFramePr>
        <p:xfrm>
          <a:off x="595745" y="1898697"/>
          <a:ext cx="10751128" cy="4299405"/>
        </p:xfrm>
        <a:graphic>
          <a:graphicData uri="http://schemas.openxmlformats.org/drawingml/2006/chart">
            <c:chart xmlns:c="http://schemas.openxmlformats.org/drawingml/2006/chart" xmlns:r="http://schemas.openxmlformats.org/officeDocument/2006/relationships" r:id="rId2"/>
          </a:graphicData>
        </a:graphic>
      </p:graphicFrame>
    </p:spTree>
    <p:extLst>
      <p:ext uri="{BB962C8B-B14F-4D97-AF65-F5344CB8AC3E}">
        <p14:creationId xmlns:p14="http://schemas.microsoft.com/office/powerpoint/2010/main" val="156929202"/>
      </p:ext>
    </p:extLst>
  </p:cSld>
  <p:clrMapOvr>
    <a:masterClrMapping/>
  </p:clrMapOvr>
</p:sld>
</file>

<file path=ppt/slides/slide1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CuadroTexto 5">
            <a:extLst>
              <a:ext uri="{FF2B5EF4-FFF2-40B4-BE49-F238E27FC236}">
                <a16:creationId xmlns:a16="http://schemas.microsoft.com/office/drawing/2014/main" id="{8A7DBE6E-1551-4ECE-96C4-D72AD63074F4}"/>
              </a:ext>
            </a:extLst>
          </p:cNvPr>
          <p:cNvSpPr txBox="1"/>
          <p:nvPr/>
        </p:nvSpPr>
        <p:spPr>
          <a:xfrm>
            <a:off x="-295956" y="153992"/>
            <a:ext cx="11523630"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Incumplimiento - MULTAS</a:t>
            </a:r>
          </a:p>
          <a:p>
            <a:r>
              <a:rPr lang="es-CO" sz="1600" cap="small" dirty="0">
                <a:solidFill>
                  <a:srgbClr val="002060"/>
                </a:solidFill>
                <a:latin typeface="Candara" panose="020E0502030303020204" pitchFamily="34" charset="0"/>
              </a:rPr>
              <a:t>         </a:t>
            </a:r>
            <a:endParaRPr lang="es-CO" sz="1600" dirty="0"/>
          </a:p>
        </p:txBody>
      </p:sp>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5" name="CuadroTexto 4">
            <a:extLst>
              <a:ext uri="{FF2B5EF4-FFF2-40B4-BE49-F238E27FC236}">
                <a16:creationId xmlns:a16="http://schemas.microsoft.com/office/drawing/2014/main" id="{C89E50F6-B7A6-48BE-9697-F8685FB65ABF}"/>
              </a:ext>
            </a:extLst>
          </p:cNvPr>
          <p:cNvSpPr txBox="1"/>
          <p:nvPr/>
        </p:nvSpPr>
        <p:spPr>
          <a:xfrm>
            <a:off x="387294" y="600268"/>
            <a:ext cx="164313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Por años </a:t>
            </a:r>
            <a:endParaRPr lang="es-CO" sz="3200" b="1" kern="0" cap="small" dirty="0">
              <a:solidFill>
                <a:schemeClr val="accent1">
                  <a:lumMod val="50000"/>
                </a:schemeClr>
              </a:solidFill>
              <a:latin typeface="Candara" panose="020E0502030303020204" pitchFamily="34" charset="0"/>
            </a:endParaRPr>
          </a:p>
        </p:txBody>
      </p:sp>
      <p:sp>
        <p:nvSpPr>
          <p:cNvPr id="12" name="CuadroTexto 11">
            <a:extLst>
              <a:ext uri="{FF2B5EF4-FFF2-40B4-BE49-F238E27FC236}">
                <a16:creationId xmlns:a16="http://schemas.microsoft.com/office/drawing/2014/main" id="{E135C1EC-8FC9-4366-8FC3-CF68E8977A81}"/>
              </a:ext>
            </a:extLst>
          </p:cNvPr>
          <p:cNvSpPr txBox="1"/>
          <p:nvPr/>
        </p:nvSpPr>
        <p:spPr>
          <a:xfrm>
            <a:off x="9473649" y="1408824"/>
            <a:ext cx="2205846" cy="646331"/>
          </a:xfrm>
          <a:prstGeom prst="rect">
            <a:avLst/>
          </a:prstGeom>
          <a:noFill/>
        </p:spPr>
        <p:txBody>
          <a:bodyPr wrap="square" rtlCol="0">
            <a:spAutoFit/>
          </a:bodyPr>
          <a:lstStyle/>
          <a:p>
            <a:r>
              <a:rPr lang="es-CO" sz="3600" b="1" kern="0" cap="small" dirty="0">
                <a:solidFill>
                  <a:schemeClr val="accent1">
                    <a:lumMod val="50000"/>
                  </a:schemeClr>
                </a:solidFill>
                <a:latin typeface="Candara" panose="020E0502030303020204" pitchFamily="34" charset="0"/>
              </a:rPr>
              <a:t>Total : 84</a:t>
            </a:r>
          </a:p>
        </p:txBody>
      </p:sp>
      <p:graphicFrame>
        <p:nvGraphicFramePr>
          <p:cNvPr id="3" name="Gráfico 2">
            <a:extLst>
              <a:ext uri="{FF2B5EF4-FFF2-40B4-BE49-F238E27FC236}">
                <a16:creationId xmlns:a16="http://schemas.microsoft.com/office/drawing/2014/main" id="{E45AF6B2-D182-60BE-43AC-BBC230DF1411}"/>
              </a:ext>
            </a:extLst>
          </p:cNvPr>
          <p:cNvGraphicFramePr>
            <a:graphicFrameLocks/>
          </p:cNvGraphicFramePr>
          <p:nvPr/>
        </p:nvGraphicFramePr>
        <p:xfrm>
          <a:off x="775854" y="2209079"/>
          <a:ext cx="10451819" cy="4010024"/>
        </p:xfrm>
        <a:graphic>
          <a:graphicData uri="http://schemas.openxmlformats.org/drawingml/2006/chart">
            <c:chart xmlns:c="http://schemas.openxmlformats.org/drawingml/2006/chart" xmlns:r="http://schemas.openxmlformats.org/officeDocument/2006/relationships" r:id="rId2"/>
          </a:graphicData>
        </a:graphic>
      </p:graphicFrame>
    </p:spTree>
    <p:extLst>
      <p:ext uri="{BB962C8B-B14F-4D97-AF65-F5344CB8AC3E}">
        <p14:creationId xmlns:p14="http://schemas.microsoft.com/office/powerpoint/2010/main" val="2797746392"/>
      </p:ext>
    </p:extLst>
  </p:cSld>
  <p:clrMapOvr>
    <a:masterClrMapping/>
  </p:clrMapOvr>
</p:sld>
</file>

<file path=ppt/slides/slide1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393497" y="1830284"/>
          <a:ext cx="11405005" cy="3775350"/>
        </p:xfrm>
        <a:graphic>
          <a:graphicData uri="http://schemas.openxmlformats.org/drawingml/2006/table">
            <a:tbl>
              <a:tblPr firstRow="1" bandRow="1">
                <a:tableStyleId>{93296810-A885-4BE3-A3E7-6D5BEEA58F35}</a:tableStyleId>
              </a:tblPr>
              <a:tblGrid>
                <a:gridCol w="853450">
                  <a:extLst>
                    <a:ext uri="{9D8B030D-6E8A-4147-A177-3AD203B41FA5}">
                      <a16:colId xmlns:a16="http://schemas.microsoft.com/office/drawing/2014/main" val="2457421865"/>
                    </a:ext>
                  </a:extLst>
                </a:gridCol>
                <a:gridCol w="1787277">
                  <a:extLst>
                    <a:ext uri="{9D8B030D-6E8A-4147-A177-3AD203B41FA5}">
                      <a16:colId xmlns:a16="http://schemas.microsoft.com/office/drawing/2014/main" val="3367632477"/>
                    </a:ext>
                  </a:extLst>
                </a:gridCol>
                <a:gridCol w="4247356">
                  <a:extLst>
                    <a:ext uri="{9D8B030D-6E8A-4147-A177-3AD203B41FA5}">
                      <a16:colId xmlns:a16="http://schemas.microsoft.com/office/drawing/2014/main" val="2128136495"/>
                    </a:ext>
                  </a:extLst>
                </a:gridCol>
                <a:gridCol w="1864971">
                  <a:extLst>
                    <a:ext uri="{9D8B030D-6E8A-4147-A177-3AD203B41FA5}">
                      <a16:colId xmlns:a16="http://schemas.microsoft.com/office/drawing/2014/main" val="2362186750"/>
                    </a:ext>
                  </a:extLst>
                </a:gridCol>
                <a:gridCol w="2651951">
                  <a:extLst>
                    <a:ext uri="{9D8B030D-6E8A-4147-A177-3AD203B41FA5}">
                      <a16:colId xmlns:a16="http://schemas.microsoft.com/office/drawing/2014/main" val="2582448820"/>
                    </a:ext>
                  </a:extLst>
                </a:gridCol>
              </a:tblGrid>
              <a:tr h="489826">
                <a:tc>
                  <a:txBody>
                    <a:bodyPr/>
                    <a:lstStyle/>
                    <a:p>
                      <a:pPr algn="ctr"/>
                      <a:r>
                        <a:rPr lang="es-CO" sz="1600" dirty="0">
                          <a:solidFill>
                            <a:schemeClr val="bg1"/>
                          </a:solidFill>
                          <a:latin typeface="+mn-lt"/>
                        </a:rPr>
                        <a:t>SAC</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latin typeface="+mn-lt"/>
                        </a:rPr>
                        <a:t>DESCRIPCIÓN</a:t>
                      </a:r>
                    </a:p>
                  </a:txBody>
                  <a:tcPr/>
                </a:tc>
                <a:tc>
                  <a:txBody>
                    <a:bodyPr/>
                    <a:lstStyle/>
                    <a:p>
                      <a:pPr algn="ctr"/>
                      <a:r>
                        <a:rPr lang="es-CO" sz="1600" dirty="0">
                          <a:solidFill>
                            <a:schemeClr val="bg1"/>
                          </a:solidFill>
                        </a:rPr>
                        <a:t>FECHA INFORME DE INCUMPLIMIENTO</a:t>
                      </a:r>
                    </a:p>
                  </a:txBody>
                  <a:tcPr/>
                </a:tc>
                <a:tc>
                  <a:txBody>
                    <a:bodyPr/>
                    <a:lstStyle/>
                    <a:p>
                      <a:pPr algn="ctr"/>
                      <a:r>
                        <a:rPr lang="es-CO" sz="1600" dirty="0">
                          <a:solidFill>
                            <a:schemeClr val="bg1"/>
                          </a:solidFill>
                          <a:latin typeface="+mn-lt"/>
                        </a:rPr>
                        <a:t>ESTADO</a:t>
                      </a:r>
                    </a:p>
                  </a:txBody>
                  <a:tcPr/>
                </a:tc>
                <a:extLst>
                  <a:ext uri="{0D108BD9-81ED-4DB2-BD59-A6C34878D82A}">
                    <a16:rowId xmlns:a16="http://schemas.microsoft.com/office/drawing/2014/main" val="3038505992"/>
                  </a:ext>
                </a:extLst>
              </a:tr>
              <a:tr h="1245510">
                <a:tc>
                  <a:txBody>
                    <a:bodyPr/>
                    <a:lstStyle/>
                    <a:p>
                      <a:pPr algn="ctr" fontAlgn="ctr"/>
                      <a:r>
                        <a:rPr lang="es-CO" sz="1600" b="0" i="0" u="none" strike="noStrike" kern="1200" dirty="0">
                          <a:solidFill>
                            <a:srgbClr val="002060"/>
                          </a:solidFill>
                          <a:effectLst/>
                          <a:latin typeface="+mn-lt"/>
                          <a:ea typeface="+mn-ea"/>
                          <a:cs typeface="+mn-cs"/>
                        </a:rPr>
                        <a:t>SAC 197</a:t>
                      </a:r>
                    </a:p>
                  </a:txBody>
                  <a:tcPr marL="0" marR="0" marT="0" marB="0" anchor="ctr"/>
                </a:tc>
                <a:tc>
                  <a:txBody>
                    <a:bodyPr/>
                    <a:lstStyle/>
                    <a:p>
                      <a:pPr marL="0" algn="l" defTabSz="914400" rtl="0" eaLnBrk="1" fontAlgn="ctr" latinLnBrk="0" hangingPunct="1"/>
                      <a:r>
                        <a:rPr lang="es-MX" sz="1600" b="0" i="0" u="none" strike="noStrike" kern="1200" dirty="0">
                          <a:solidFill>
                            <a:srgbClr val="002060"/>
                          </a:solidFill>
                          <a:effectLst/>
                          <a:latin typeface="+mn-lt"/>
                          <a:ea typeface="+mn-ea"/>
                          <a:cs typeface="+mn-cs"/>
                        </a:rPr>
                        <a:t>Hallazgos de mantenimiento de vehículos</a:t>
                      </a:r>
                    </a:p>
                  </a:txBody>
                  <a:tcPr marL="0" marR="0" marT="0" marB="0" anchor="ctr"/>
                </a:tc>
                <a:tc>
                  <a:txBody>
                    <a:bodyPr/>
                    <a:lstStyle/>
                    <a:p>
                      <a:pPr marL="0" algn="l" defTabSz="914400" rtl="0" eaLnBrk="1" fontAlgn="ctr" latinLnBrk="0" hangingPunct="1"/>
                      <a:r>
                        <a:rPr lang="es-MX" sz="1600" b="0" i="0" u="none" strike="noStrike" kern="1200" dirty="0">
                          <a:solidFill>
                            <a:srgbClr val="002060"/>
                          </a:solidFill>
                          <a:effectLst/>
                          <a:latin typeface="+mn-lt"/>
                          <a:ea typeface="+mn-ea"/>
                          <a:cs typeface="+mn-cs"/>
                        </a:rPr>
                        <a:t>Incumplimiento conforme a lo establecido en el</a:t>
                      </a:r>
                      <a:r>
                        <a:rPr lang="es-ES" sz="1600" b="0" i="0" u="none" strike="noStrike" kern="1200" dirty="0">
                          <a:solidFill>
                            <a:srgbClr val="002060"/>
                          </a:solidFill>
                          <a:effectLst/>
                          <a:latin typeface="+mn-lt"/>
                          <a:ea typeface="+mn-ea"/>
                          <a:cs typeface="+mn-cs"/>
                        </a:rPr>
                        <a:t> numeral 2.15. del Anexo 3 –</a:t>
                      </a:r>
                      <a:r>
                        <a:rPr lang="es-MX" sz="1600" b="0" i="0" u="none" strike="noStrike" kern="1200" dirty="0">
                          <a:solidFill>
                            <a:srgbClr val="002060"/>
                          </a:solidFill>
                          <a:effectLst/>
                          <a:latin typeface="+mn-lt"/>
                          <a:ea typeface="+mn-ea"/>
                          <a:cs typeface="+mn-cs"/>
                        </a:rPr>
                        <a:t>Reglamento Técnico Operativo</a:t>
                      </a:r>
                    </a:p>
                  </a:txBody>
                  <a:tcPr marL="0" marR="0" marT="0" marB="0" anchor="ctr"/>
                </a:tc>
                <a:tc>
                  <a:txBody>
                    <a:bodyPr/>
                    <a:lstStyle/>
                    <a:p>
                      <a:pPr algn="ctr" fontAlgn="ctr"/>
                      <a:r>
                        <a:rPr lang="es-CO" sz="1600" b="0" i="0" u="none" strike="noStrike" kern="1200" dirty="0">
                          <a:solidFill>
                            <a:srgbClr val="002060"/>
                          </a:solidFill>
                          <a:effectLst/>
                          <a:latin typeface="+mn-lt"/>
                          <a:ea typeface="+mn-ea"/>
                          <a:cs typeface="+mn-cs"/>
                        </a:rPr>
                        <a:t>Radicado UAESP N° 20237000349882 del 23/06/2023</a:t>
                      </a:r>
                    </a:p>
                  </a:txBody>
                  <a:tcPr marL="0" marR="0" marT="0" marB="0" anchor="ctr"/>
                </a:tc>
                <a:tc>
                  <a:txBody>
                    <a:bodyPr/>
                    <a:lstStyle/>
                    <a:p>
                      <a:pPr algn="ctr" fontAlgn="ctr"/>
                      <a:r>
                        <a:rPr lang="es-MX" sz="1600" b="1" i="0" u="none" strike="noStrike" kern="1200" dirty="0">
                          <a:solidFill>
                            <a:srgbClr val="002060"/>
                          </a:solidFill>
                          <a:effectLst/>
                          <a:latin typeface="+mn-lt"/>
                          <a:ea typeface="+mn-ea"/>
                          <a:cs typeface="+mn-cs"/>
                        </a:rPr>
                        <a:t>EN TRÁMITE DE LA UAESP</a:t>
                      </a:r>
                    </a:p>
                  </a:txBody>
                  <a:tcPr marL="0" marR="0" marT="0" marB="0" anchor="ctr"/>
                </a:tc>
                <a:extLst>
                  <a:ext uri="{0D108BD9-81ED-4DB2-BD59-A6C34878D82A}">
                    <a16:rowId xmlns:a16="http://schemas.microsoft.com/office/drawing/2014/main" val="1695707966"/>
                  </a:ext>
                </a:extLst>
              </a:tr>
              <a:tr h="1245510">
                <a:tc>
                  <a:txBody>
                    <a:bodyPr/>
                    <a:lstStyle/>
                    <a:p>
                      <a:pPr marL="0" algn="ctr" defTabSz="914400" rtl="0" eaLnBrk="1" fontAlgn="ctr" latinLnBrk="0" hangingPunct="1"/>
                      <a:r>
                        <a:rPr lang="es-CO" sz="1600" b="0" i="0" u="none" strike="noStrike" kern="1200" dirty="0">
                          <a:solidFill>
                            <a:srgbClr val="002060"/>
                          </a:solidFill>
                          <a:effectLst/>
                          <a:latin typeface="+mn-lt"/>
                          <a:ea typeface="+mn-ea"/>
                          <a:cs typeface="+mn-cs"/>
                        </a:rPr>
                        <a:t>SAC 216</a:t>
                      </a:r>
                    </a:p>
                  </a:txBody>
                  <a:tcPr marL="0" marR="0" marT="0" marB="0" anchor="ctr"/>
                </a:tc>
                <a:tc>
                  <a:txBody>
                    <a:bodyPr/>
                    <a:lstStyle/>
                    <a:p>
                      <a:pPr marL="0" algn="just" defTabSz="914400" rtl="0" eaLnBrk="1" fontAlgn="ctr" latinLnBrk="0" hangingPunct="1"/>
                      <a:r>
                        <a:rPr lang="es-MX" sz="1600" b="0" i="0" u="none" strike="noStrike" kern="1200" dirty="0">
                          <a:solidFill>
                            <a:srgbClr val="002060"/>
                          </a:solidFill>
                          <a:effectLst/>
                          <a:latin typeface="+mn-lt"/>
                          <a:ea typeface="+mn-ea"/>
                          <a:cs typeface="+mn-cs"/>
                        </a:rPr>
                        <a:t>Diferencias entre los kilómetros reportados como ejecutados en el mes de agosto de 2022 y el PGIRS</a:t>
                      </a:r>
                    </a:p>
                  </a:txBody>
                  <a:tcPr marL="0" marR="0" marT="0" marB="0" anchor="ctr"/>
                </a:tc>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Incumplimiento conforme a lo establecido en el </a:t>
                      </a:r>
                      <a:r>
                        <a:rPr lang="es-MX" sz="1600" b="1" i="0" u="none" strike="noStrike" kern="1200" dirty="0">
                          <a:solidFill>
                            <a:srgbClr val="002060"/>
                          </a:solidFill>
                          <a:effectLst/>
                          <a:latin typeface="+mn-lt"/>
                          <a:ea typeface="+mn-ea"/>
                          <a:cs typeface="+mn-cs"/>
                        </a:rPr>
                        <a:t>sub numeral 3.1 Alcance, del Anexo 3 </a:t>
                      </a:r>
                      <a:r>
                        <a:rPr lang="es-MX" sz="1600" b="0" i="0" u="none" strike="noStrike" kern="1200" dirty="0">
                          <a:solidFill>
                            <a:srgbClr val="002060"/>
                          </a:solidFill>
                          <a:effectLst/>
                          <a:latin typeface="+mn-lt"/>
                          <a:ea typeface="+mn-ea"/>
                          <a:cs typeface="+mn-cs"/>
                        </a:rPr>
                        <a:t>– Reglamento Técnico Operativo del Contrato de Concesión N° 283 de 2018 y de igual forma a lo determinado en el </a:t>
                      </a:r>
                      <a:r>
                        <a:rPr lang="es-MX" sz="1600" b="1" i="0" u="none" strike="noStrike" kern="1200" dirty="0">
                          <a:solidFill>
                            <a:srgbClr val="002060"/>
                          </a:solidFill>
                          <a:effectLst/>
                          <a:latin typeface="+mn-lt"/>
                          <a:ea typeface="+mn-ea"/>
                          <a:cs typeface="+mn-cs"/>
                        </a:rPr>
                        <a:t>Artículo 2.3.2.2.2.4.51 y lo estipulado en el Parágrafo del artículo 2.3.2.2.2.4.53. del Decreto 1077 de 2015 </a:t>
                      </a:r>
                      <a:r>
                        <a:rPr lang="es-MX" sz="1600" b="0" i="0" u="none" strike="noStrike" kern="1200" dirty="0">
                          <a:solidFill>
                            <a:srgbClr val="002060"/>
                          </a:solidFill>
                          <a:effectLst/>
                          <a:latin typeface="+mn-lt"/>
                          <a:ea typeface="+mn-ea"/>
                          <a:cs typeface="+mn-cs"/>
                        </a:rPr>
                        <a:t>del Ministerio de Vivienda, Ciudad y Territorio</a:t>
                      </a: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mn-lt"/>
                          <a:ea typeface="+mn-ea"/>
                          <a:cs typeface="+mn-cs"/>
                        </a:rPr>
                        <a:t>Radicado UAESP N° 20237000547032 del 24/09/2023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dirty="0">
                          <a:solidFill>
                            <a:srgbClr val="002060"/>
                          </a:solidFill>
                          <a:effectLst/>
                          <a:latin typeface="+mn-lt"/>
                          <a:ea typeface="+mn-ea"/>
                          <a:cs typeface="+mn-cs"/>
                        </a:rPr>
                        <a:t>EN TRÁMITE DE LA UAESP</a:t>
                      </a:r>
                    </a:p>
                    <a:p>
                      <a:pPr marL="0" algn="ctr" defTabSz="914400" rtl="0" eaLnBrk="1" fontAlgn="ctr" latinLnBrk="0" hangingPunct="1"/>
                      <a:endParaRPr lang="es-MX" sz="1600" b="0" i="0" u="none" strike="noStrike" kern="1200" dirty="0">
                        <a:solidFill>
                          <a:srgbClr val="002060"/>
                        </a:solidFill>
                        <a:effectLst/>
                        <a:latin typeface="+mn-lt"/>
                        <a:ea typeface="+mn-ea"/>
                        <a:cs typeface="+mn-cs"/>
                      </a:endParaRPr>
                    </a:p>
                  </a:txBody>
                  <a:tcPr marL="0" marR="0" marT="0" marB="0" anchor="ctr"/>
                </a:tc>
                <a:extLst>
                  <a:ext uri="{0D108BD9-81ED-4DB2-BD59-A6C34878D82A}">
                    <a16:rowId xmlns:a16="http://schemas.microsoft.com/office/drawing/2014/main" val="2754174664"/>
                  </a:ext>
                </a:extLst>
              </a:tr>
            </a:tbl>
          </a:graphicData>
        </a:graphic>
      </p:graphicFrame>
      <p:sp>
        <p:nvSpPr>
          <p:cNvPr id="2" name="CuadroTexto 1">
            <a:extLst>
              <a:ext uri="{FF2B5EF4-FFF2-40B4-BE49-F238E27FC236}">
                <a16:creationId xmlns:a16="http://schemas.microsoft.com/office/drawing/2014/main" id="{81AF23B3-0DBB-4495-97F2-604911E7C817}"/>
              </a:ext>
            </a:extLst>
          </p:cNvPr>
          <p:cNvSpPr txBox="1"/>
          <p:nvPr/>
        </p:nvSpPr>
        <p:spPr>
          <a:xfrm>
            <a:off x="439930" y="790701"/>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16</a:t>
            </a:r>
            <a:endParaRPr lang="es-CO" sz="3200" b="1" kern="0" cap="small" dirty="0">
              <a:solidFill>
                <a:schemeClr val="accent1">
                  <a:lumMod val="50000"/>
                </a:schemeClr>
              </a:solidFill>
              <a:latin typeface="Candara" panose="020E0502030303020204" pitchFamily="34" charset="0"/>
            </a:endParaRPr>
          </a:p>
        </p:txBody>
      </p:sp>
      <p:pic>
        <p:nvPicPr>
          <p:cNvPr id="7" name="Imagen 6">
            <a:extLst>
              <a:ext uri="{FF2B5EF4-FFF2-40B4-BE49-F238E27FC236}">
                <a16:creationId xmlns:a16="http://schemas.microsoft.com/office/drawing/2014/main" id="{8BA8C4AD-3033-4A7C-8C42-756390C507FA}"/>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10572586" y="72406"/>
            <a:ext cx="1370032" cy="1076287"/>
          </a:xfrm>
          <a:prstGeom prst="rect">
            <a:avLst/>
          </a:prstGeom>
        </p:spPr>
      </p:pic>
      <p:sp>
        <p:nvSpPr>
          <p:cNvPr id="10" name="CuadroTexto 9">
            <a:extLst>
              <a:ext uri="{FF2B5EF4-FFF2-40B4-BE49-F238E27FC236}">
                <a16:creationId xmlns:a16="http://schemas.microsoft.com/office/drawing/2014/main" id="{E563684F-DF45-46B2-944E-7F128E7E6095}"/>
              </a:ext>
            </a:extLst>
          </p:cNvPr>
          <p:cNvSpPr txBox="1"/>
          <p:nvPr/>
        </p:nvSpPr>
        <p:spPr>
          <a:xfrm>
            <a:off x="-212942" y="98203"/>
            <a:ext cx="10095978" cy="1384995"/>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Incumplimiento en proceso</a:t>
            </a:r>
          </a:p>
          <a:p>
            <a:r>
              <a:rPr lang="es-CO" sz="1600" cap="small" dirty="0">
                <a:solidFill>
                  <a:srgbClr val="002060"/>
                </a:solidFill>
                <a:latin typeface="Candara" panose="020E0502030303020204" pitchFamily="34" charset="0"/>
              </a:rPr>
              <a:t>         </a:t>
            </a:r>
          </a:p>
          <a:p>
            <a:endParaRPr lang="es-CO" sz="1600" cap="small" dirty="0">
              <a:solidFill>
                <a:srgbClr val="002060"/>
              </a:solidFill>
              <a:latin typeface="Candara" panose="020E0502030303020204" pitchFamily="34" charset="0"/>
            </a:endParaRPr>
          </a:p>
          <a:p>
            <a:endParaRPr lang="es-CO" sz="1600" dirty="0"/>
          </a:p>
        </p:txBody>
      </p:sp>
    </p:spTree>
    <p:extLst>
      <p:ext uri="{BB962C8B-B14F-4D97-AF65-F5344CB8AC3E}">
        <p14:creationId xmlns:p14="http://schemas.microsoft.com/office/powerpoint/2010/main" val="1284041241"/>
      </p:ext>
    </p:extLst>
  </p:cSld>
  <p:clrMapOvr>
    <a:masterClrMapping/>
  </p:clrMapOvr>
</p:sld>
</file>

<file path=ppt/slides/slide1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388730" y="1552042"/>
          <a:ext cx="11414540" cy="2529840"/>
        </p:xfrm>
        <a:graphic>
          <a:graphicData uri="http://schemas.openxmlformats.org/drawingml/2006/table">
            <a:tbl>
              <a:tblPr firstRow="1" bandRow="1">
                <a:tableStyleId>{93296810-A885-4BE3-A3E7-6D5BEEA58F35}</a:tableStyleId>
              </a:tblPr>
              <a:tblGrid>
                <a:gridCol w="862985">
                  <a:extLst>
                    <a:ext uri="{9D8B030D-6E8A-4147-A177-3AD203B41FA5}">
                      <a16:colId xmlns:a16="http://schemas.microsoft.com/office/drawing/2014/main" val="2457421865"/>
                    </a:ext>
                  </a:extLst>
                </a:gridCol>
                <a:gridCol w="1787277">
                  <a:extLst>
                    <a:ext uri="{9D8B030D-6E8A-4147-A177-3AD203B41FA5}">
                      <a16:colId xmlns:a16="http://schemas.microsoft.com/office/drawing/2014/main" val="3367632477"/>
                    </a:ext>
                  </a:extLst>
                </a:gridCol>
                <a:gridCol w="4247356">
                  <a:extLst>
                    <a:ext uri="{9D8B030D-6E8A-4147-A177-3AD203B41FA5}">
                      <a16:colId xmlns:a16="http://schemas.microsoft.com/office/drawing/2014/main" val="2128136495"/>
                    </a:ext>
                  </a:extLst>
                </a:gridCol>
                <a:gridCol w="1864971">
                  <a:extLst>
                    <a:ext uri="{9D8B030D-6E8A-4147-A177-3AD203B41FA5}">
                      <a16:colId xmlns:a16="http://schemas.microsoft.com/office/drawing/2014/main" val="2362186750"/>
                    </a:ext>
                  </a:extLst>
                </a:gridCol>
                <a:gridCol w="2651951">
                  <a:extLst>
                    <a:ext uri="{9D8B030D-6E8A-4147-A177-3AD203B41FA5}">
                      <a16:colId xmlns:a16="http://schemas.microsoft.com/office/drawing/2014/main" val="2582448820"/>
                    </a:ext>
                  </a:extLst>
                </a:gridCol>
              </a:tblGrid>
              <a:tr h="481466">
                <a:tc>
                  <a:txBody>
                    <a:bodyPr/>
                    <a:lstStyle/>
                    <a:p>
                      <a:pPr algn="ctr"/>
                      <a:r>
                        <a:rPr lang="es-CO" sz="1600" dirty="0">
                          <a:solidFill>
                            <a:schemeClr val="bg1"/>
                          </a:solidFill>
                          <a:latin typeface="+mn-lt"/>
                        </a:rPr>
                        <a:t>SAC</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latin typeface="+mn-lt"/>
                        </a:rPr>
                        <a:t>DESCRIPCIÓN</a:t>
                      </a:r>
                    </a:p>
                  </a:txBody>
                  <a:tcPr/>
                </a:tc>
                <a:tc>
                  <a:txBody>
                    <a:bodyPr/>
                    <a:lstStyle/>
                    <a:p>
                      <a:pPr algn="ctr"/>
                      <a:r>
                        <a:rPr lang="es-CO" sz="1600" dirty="0">
                          <a:solidFill>
                            <a:schemeClr val="bg1"/>
                          </a:solidFill>
                        </a:rPr>
                        <a:t>FECHA INFORME DE INCUMPLIMIENTO</a:t>
                      </a:r>
                    </a:p>
                  </a:txBody>
                  <a:tcPr/>
                </a:tc>
                <a:tc>
                  <a:txBody>
                    <a:bodyPr/>
                    <a:lstStyle/>
                    <a:p>
                      <a:pPr algn="ctr"/>
                      <a:r>
                        <a:rPr lang="es-CO" sz="1600" dirty="0">
                          <a:solidFill>
                            <a:schemeClr val="bg1"/>
                          </a:solidFill>
                          <a:latin typeface="+mn-lt"/>
                        </a:rPr>
                        <a:t>ESTADO</a:t>
                      </a:r>
                    </a:p>
                  </a:txBody>
                  <a:tcPr/>
                </a:tc>
                <a:extLst>
                  <a:ext uri="{0D108BD9-81ED-4DB2-BD59-A6C34878D82A}">
                    <a16:rowId xmlns:a16="http://schemas.microsoft.com/office/drawing/2014/main" val="3038505992"/>
                  </a:ext>
                </a:extLst>
              </a:tr>
              <a:tr h="1496026">
                <a:tc>
                  <a:txBody>
                    <a:bodyPr/>
                    <a:lstStyle/>
                    <a:p>
                      <a:pPr marL="0" algn="ctr" defTabSz="914400" rtl="0" eaLnBrk="1" fontAlgn="ctr" latinLnBrk="0" hangingPunct="1"/>
                      <a:r>
                        <a:rPr lang="es-CO" sz="1600" b="0" i="0" u="none" strike="noStrike" kern="1200" dirty="0">
                          <a:solidFill>
                            <a:srgbClr val="002060"/>
                          </a:solidFill>
                          <a:effectLst/>
                          <a:latin typeface="+mn-lt"/>
                          <a:ea typeface="+mn-ea"/>
                          <a:cs typeface="+mn-cs"/>
                        </a:rPr>
                        <a:t>SAC 217</a:t>
                      </a:r>
                    </a:p>
                  </a:txBody>
                  <a:tcPr marL="0" marR="0" marT="0" marB="0" anchor="ctr"/>
                </a:tc>
                <a:tc>
                  <a:txBody>
                    <a:bodyPr/>
                    <a:lstStyle/>
                    <a:p>
                      <a:pPr marL="0" algn="just" defTabSz="914400" rtl="0" eaLnBrk="1" fontAlgn="ctr" latinLnBrk="0" hangingPunct="1"/>
                      <a:r>
                        <a:rPr lang="es-MX" sz="1600" b="0" i="0" u="none" strike="noStrike" kern="1200" dirty="0">
                          <a:solidFill>
                            <a:srgbClr val="002060"/>
                          </a:solidFill>
                          <a:effectLst/>
                          <a:latin typeface="+mn-lt"/>
                          <a:ea typeface="+mn-ea"/>
                          <a:cs typeface="+mn-cs"/>
                        </a:rPr>
                        <a:t>Diferencias entre los kilómetros reportados como ejecutados en el mes de septiembre de 2022 y el PGIRS</a:t>
                      </a:r>
                    </a:p>
                  </a:txBody>
                  <a:tcPr marL="0" marR="0" marT="0" marB="0" anchor="ctr"/>
                </a:tc>
                <a:tc>
                  <a:txBody>
                    <a:bodyPr/>
                    <a:lstStyle/>
                    <a:p>
                      <a:pPr marL="0" marR="0" lvl="0" indent="0" algn="just"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Incumplimiento conforme a lo establecido en el </a:t>
                      </a:r>
                      <a:r>
                        <a:rPr lang="es-MX" sz="1600" b="1" i="0" u="none" strike="noStrike" kern="1200" dirty="0">
                          <a:solidFill>
                            <a:srgbClr val="002060"/>
                          </a:solidFill>
                          <a:effectLst/>
                          <a:latin typeface="+mn-lt"/>
                          <a:ea typeface="+mn-ea"/>
                          <a:cs typeface="+mn-cs"/>
                        </a:rPr>
                        <a:t>sub numeral 3.1 Alcance, del Anexo 3 </a:t>
                      </a:r>
                      <a:r>
                        <a:rPr lang="es-MX" sz="1600" b="0" i="0" u="none" strike="noStrike" kern="1200" dirty="0">
                          <a:solidFill>
                            <a:srgbClr val="002060"/>
                          </a:solidFill>
                          <a:effectLst/>
                          <a:latin typeface="+mn-lt"/>
                          <a:ea typeface="+mn-ea"/>
                          <a:cs typeface="+mn-cs"/>
                        </a:rPr>
                        <a:t>– Reglamento Técnico Operativo del Contrato de Concesión N° 283 de 2018 y de igual forma a lo determinado en el </a:t>
                      </a:r>
                      <a:r>
                        <a:rPr lang="es-MX" sz="1600" b="1" i="0" u="none" strike="noStrike" kern="1200" dirty="0">
                          <a:solidFill>
                            <a:srgbClr val="002060"/>
                          </a:solidFill>
                          <a:effectLst/>
                          <a:latin typeface="+mn-lt"/>
                          <a:ea typeface="+mn-ea"/>
                          <a:cs typeface="+mn-cs"/>
                        </a:rPr>
                        <a:t>Artículo 2.3.2.2.2.4.51 y lo estipulado en el Parágrafo del artículo 2.3.2.2.2.4.53. del Decreto 1077 de 2015 </a:t>
                      </a:r>
                      <a:r>
                        <a:rPr lang="es-MX" sz="1600" b="0" i="0" u="none" strike="noStrike" kern="1200" dirty="0">
                          <a:solidFill>
                            <a:srgbClr val="002060"/>
                          </a:solidFill>
                          <a:effectLst/>
                          <a:latin typeface="+mn-lt"/>
                          <a:ea typeface="+mn-ea"/>
                          <a:cs typeface="+mn-cs"/>
                        </a:rPr>
                        <a:t>del Ministerio de Vivienda, Ciudad y Territorio</a:t>
                      </a: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mn-lt"/>
                          <a:ea typeface="+mn-ea"/>
                          <a:cs typeface="+mn-cs"/>
                        </a:rPr>
                        <a:t>Radicado UAESP N° 20237000547022 del 24/09/2023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0" i="0" u="none" strike="noStrike" kern="1200" dirty="0">
                        <a:solidFill>
                          <a:srgbClr val="002060"/>
                        </a:solidFill>
                        <a:effectLst/>
                        <a:latin typeface="+mn-lt"/>
                        <a:ea typeface="+mn-ea"/>
                        <a:cs typeface="+mn-cs"/>
                      </a:endParaRPr>
                    </a:p>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dirty="0">
                          <a:solidFill>
                            <a:srgbClr val="002060"/>
                          </a:solidFill>
                          <a:effectLst/>
                          <a:latin typeface="+mn-lt"/>
                          <a:ea typeface="+mn-ea"/>
                          <a:cs typeface="+mn-cs"/>
                        </a:rPr>
                        <a:t>EN TRÁMITE DE LA UAESP</a:t>
                      </a: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kern="1200" dirty="0">
                        <a:solidFill>
                          <a:srgbClr val="002060"/>
                        </a:solidFill>
                        <a:effectLst/>
                        <a:latin typeface="+mn-lt"/>
                        <a:ea typeface="+mn-ea"/>
                        <a:cs typeface="+mn-cs"/>
                      </a:endParaRPr>
                    </a:p>
                  </a:txBody>
                  <a:tcPr marL="0" marR="0" marT="0" marB="0" anchor="ctr"/>
                </a:tc>
                <a:extLst>
                  <a:ext uri="{0D108BD9-81ED-4DB2-BD59-A6C34878D82A}">
                    <a16:rowId xmlns:a16="http://schemas.microsoft.com/office/drawing/2014/main" val="686908337"/>
                  </a:ext>
                </a:extLst>
              </a:tr>
            </a:tbl>
          </a:graphicData>
        </a:graphic>
      </p:graphicFrame>
      <p:sp>
        <p:nvSpPr>
          <p:cNvPr id="2" name="CuadroTexto 1">
            <a:extLst>
              <a:ext uri="{FF2B5EF4-FFF2-40B4-BE49-F238E27FC236}">
                <a16:creationId xmlns:a16="http://schemas.microsoft.com/office/drawing/2014/main" id="{81AF23B3-0DBB-4495-97F2-604911E7C817}"/>
              </a:ext>
            </a:extLst>
          </p:cNvPr>
          <p:cNvSpPr txBox="1"/>
          <p:nvPr/>
        </p:nvSpPr>
        <p:spPr>
          <a:xfrm>
            <a:off x="146889" y="624634"/>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16</a:t>
            </a:r>
            <a:endParaRPr lang="es-CO" sz="3200" b="1" kern="0" cap="small" dirty="0">
              <a:solidFill>
                <a:schemeClr val="accent1">
                  <a:lumMod val="50000"/>
                </a:schemeClr>
              </a:solidFill>
              <a:latin typeface="Candara" panose="020E0502030303020204" pitchFamily="34" charset="0"/>
            </a:endParaRPr>
          </a:p>
        </p:txBody>
      </p:sp>
      <p:pic>
        <p:nvPicPr>
          <p:cNvPr id="7" name="Imagen 6">
            <a:extLst>
              <a:ext uri="{FF2B5EF4-FFF2-40B4-BE49-F238E27FC236}">
                <a16:creationId xmlns:a16="http://schemas.microsoft.com/office/drawing/2014/main" id="{8BA8C4AD-3033-4A7C-8C42-756390C507FA}"/>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10433238" y="93045"/>
            <a:ext cx="1370032" cy="1076287"/>
          </a:xfrm>
          <a:prstGeom prst="rect">
            <a:avLst/>
          </a:prstGeom>
        </p:spPr>
      </p:pic>
      <p:sp>
        <p:nvSpPr>
          <p:cNvPr id="10" name="CuadroTexto 9">
            <a:extLst>
              <a:ext uri="{FF2B5EF4-FFF2-40B4-BE49-F238E27FC236}">
                <a16:creationId xmlns:a16="http://schemas.microsoft.com/office/drawing/2014/main" id="{E563684F-DF45-46B2-944E-7F128E7E6095}"/>
              </a:ext>
            </a:extLst>
          </p:cNvPr>
          <p:cNvSpPr txBox="1"/>
          <p:nvPr/>
        </p:nvSpPr>
        <p:spPr>
          <a:xfrm>
            <a:off x="-357017" y="-2120"/>
            <a:ext cx="9881937"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Incumplimiento en proceso</a:t>
            </a:r>
          </a:p>
          <a:p>
            <a:r>
              <a:rPr lang="es-CO" sz="1600" cap="small" dirty="0">
                <a:solidFill>
                  <a:srgbClr val="002060"/>
                </a:solidFill>
                <a:latin typeface="Candara" panose="020E0502030303020204" pitchFamily="34" charset="0"/>
              </a:rPr>
              <a:t>         </a:t>
            </a:r>
            <a:endParaRPr lang="es-CO" sz="1600" dirty="0"/>
          </a:p>
        </p:txBody>
      </p:sp>
    </p:spTree>
    <p:extLst>
      <p:ext uri="{BB962C8B-B14F-4D97-AF65-F5344CB8AC3E}">
        <p14:creationId xmlns:p14="http://schemas.microsoft.com/office/powerpoint/2010/main" val="1603181923"/>
      </p:ext>
    </p:extLst>
  </p:cSld>
  <p:clrMapOvr>
    <a:masterClrMapping/>
  </p:clrMapOvr>
</p:sld>
</file>

<file path=ppt/slides/slide1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388730" y="1552042"/>
          <a:ext cx="11414540" cy="4480560"/>
        </p:xfrm>
        <a:graphic>
          <a:graphicData uri="http://schemas.openxmlformats.org/drawingml/2006/table">
            <a:tbl>
              <a:tblPr firstRow="1" bandRow="1">
                <a:tableStyleId>{93296810-A885-4BE3-A3E7-6D5BEEA58F35}</a:tableStyleId>
              </a:tblPr>
              <a:tblGrid>
                <a:gridCol w="862985">
                  <a:extLst>
                    <a:ext uri="{9D8B030D-6E8A-4147-A177-3AD203B41FA5}">
                      <a16:colId xmlns:a16="http://schemas.microsoft.com/office/drawing/2014/main" val="2457421865"/>
                    </a:ext>
                  </a:extLst>
                </a:gridCol>
                <a:gridCol w="1787277">
                  <a:extLst>
                    <a:ext uri="{9D8B030D-6E8A-4147-A177-3AD203B41FA5}">
                      <a16:colId xmlns:a16="http://schemas.microsoft.com/office/drawing/2014/main" val="3367632477"/>
                    </a:ext>
                  </a:extLst>
                </a:gridCol>
                <a:gridCol w="4247356">
                  <a:extLst>
                    <a:ext uri="{9D8B030D-6E8A-4147-A177-3AD203B41FA5}">
                      <a16:colId xmlns:a16="http://schemas.microsoft.com/office/drawing/2014/main" val="2128136495"/>
                    </a:ext>
                  </a:extLst>
                </a:gridCol>
                <a:gridCol w="1864971">
                  <a:extLst>
                    <a:ext uri="{9D8B030D-6E8A-4147-A177-3AD203B41FA5}">
                      <a16:colId xmlns:a16="http://schemas.microsoft.com/office/drawing/2014/main" val="2362186750"/>
                    </a:ext>
                  </a:extLst>
                </a:gridCol>
                <a:gridCol w="2651951">
                  <a:extLst>
                    <a:ext uri="{9D8B030D-6E8A-4147-A177-3AD203B41FA5}">
                      <a16:colId xmlns:a16="http://schemas.microsoft.com/office/drawing/2014/main" val="2582448820"/>
                    </a:ext>
                  </a:extLst>
                </a:gridCol>
              </a:tblGrid>
              <a:tr h="481466">
                <a:tc>
                  <a:txBody>
                    <a:bodyPr/>
                    <a:lstStyle/>
                    <a:p>
                      <a:pPr algn="ctr"/>
                      <a:r>
                        <a:rPr lang="es-CO" sz="1600" dirty="0">
                          <a:solidFill>
                            <a:schemeClr val="bg1"/>
                          </a:solidFill>
                          <a:latin typeface="+mn-lt"/>
                        </a:rPr>
                        <a:t>SAC</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latin typeface="+mn-lt"/>
                        </a:rPr>
                        <a:t>DESCRIPCIÓN</a:t>
                      </a:r>
                    </a:p>
                  </a:txBody>
                  <a:tcPr/>
                </a:tc>
                <a:tc>
                  <a:txBody>
                    <a:bodyPr/>
                    <a:lstStyle/>
                    <a:p>
                      <a:pPr algn="ctr"/>
                      <a:r>
                        <a:rPr lang="es-CO" sz="1600" dirty="0">
                          <a:solidFill>
                            <a:schemeClr val="bg1"/>
                          </a:solidFill>
                        </a:rPr>
                        <a:t>FECHA INFORME DE INCUMPLIMIENTO</a:t>
                      </a:r>
                    </a:p>
                  </a:txBody>
                  <a:tcPr/>
                </a:tc>
                <a:tc>
                  <a:txBody>
                    <a:bodyPr/>
                    <a:lstStyle/>
                    <a:p>
                      <a:pPr algn="ctr"/>
                      <a:r>
                        <a:rPr lang="es-CO" sz="1600" dirty="0">
                          <a:solidFill>
                            <a:schemeClr val="bg1"/>
                          </a:solidFill>
                          <a:latin typeface="+mn-lt"/>
                        </a:rPr>
                        <a:t>ESTADO</a:t>
                      </a:r>
                    </a:p>
                  </a:txBody>
                  <a:tcPr/>
                </a:tc>
                <a:extLst>
                  <a:ext uri="{0D108BD9-81ED-4DB2-BD59-A6C34878D82A}">
                    <a16:rowId xmlns:a16="http://schemas.microsoft.com/office/drawing/2014/main" val="3038505992"/>
                  </a:ext>
                </a:extLst>
              </a:tr>
              <a:tr h="1496026">
                <a:tc>
                  <a:txBody>
                    <a:bodyPr/>
                    <a:lstStyle/>
                    <a:p>
                      <a:pPr algn="ctr" fontAlgn="ctr"/>
                      <a:r>
                        <a:rPr lang="es-CO" sz="1600" b="0" i="0" u="none" strike="noStrike" kern="1200" dirty="0">
                          <a:solidFill>
                            <a:srgbClr val="002060"/>
                          </a:solidFill>
                          <a:effectLst/>
                          <a:latin typeface="+mn-lt"/>
                          <a:ea typeface="+mn-ea"/>
                          <a:cs typeface="+mn-cs"/>
                        </a:rPr>
                        <a:t>SAC 218</a:t>
                      </a:r>
                    </a:p>
                  </a:txBody>
                  <a:tcPr marL="0" marR="0" marT="0" marB="0" anchor="ctr"/>
                </a:tc>
                <a:tc>
                  <a:txBody>
                    <a:bodyPr/>
                    <a:lstStyle/>
                    <a:p>
                      <a:pPr algn="l" fontAlgn="ctr"/>
                      <a:r>
                        <a:rPr lang="es-MX" sz="1600" b="0" i="0" u="none" strike="noStrike" kern="1200" dirty="0">
                          <a:solidFill>
                            <a:srgbClr val="002060"/>
                          </a:solidFill>
                          <a:effectLst/>
                          <a:latin typeface="+mn-lt"/>
                          <a:ea typeface="+mn-ea"/>
                          <a:cs typeface="+mn-cs"/>
                        </a:rPr>
                        <a:t>Diferencias entre los kilómetros reportados como ejecutados en el mes de octubre de 2022 y el PGIRS</a:t>
                      </a:r>
                    </a:p>
                  </a:txBody>
                  <a:tcPr marL="0" marR="0" marT="0" marB="0" anchor="ctr"/>
                </a:tc>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Incumplimiento conforme a lo establecido en el </a:t>
                      </a:r>
                      <a:r>
                        <a:rPr lang="es-MX" sz="1600" b="1" i="0" u="none" strike="noStrike" kern="1200" dirty="0">
                          <a:solidFill>
                            <a:srgbClr val="002060"/>
                          </a:solidFill>
                          <a:effectLst/>
                          <a:latin typeface="+mn-lt"/>
                          <a:ea typeface="+mn-ea"/>
                          <a:cs typeface="+mn-cs"/>
                        </a:rPr>
                        <a:t>sub numeral 3.1 Alcance, del Anexo 3 </a:t>
                      </a:r>
                      <a:r>
                        <a:rPr lang="es-MX" sz="1600" b="0" i="0" u="none" strike="noStrike" kern="1200" dirty="0">
                          <a:solidFill>
                            <a:srgbClr val="002060"/>
                          </a:solidFill>
                          <a:effectLst/>
                          <a:latin typeface="+mn-lt"/>
                          <a:ea typeface="+mn-ea"/>
                          <a:cs typeface="+mn-cs"/>
                        </a:rPr>
                        <a:t>– Reglamento Técnico Operativo del Contrato de Concesión N° 283 de 2018 y de igual forma a lo determinado en el </a:t>
                      </a:r>
                      <a:r>
                        <a:rPr lang="es-MX" sz="1600" b="1" i="0" u="none" strike="noStrike" kern="1200" dirty="0">
                          <a:solidFill>
                            <a:srgbClr val="002060"/>
                          </a:solidFill>
                          <a:effectLst/>
                          <a:latin typeface="+mn-lt"/>
                          <a:ea typeface="+mn-ea"/>
                          <a:cs typeface="+mn-cs"/>
                        </a:rPr>
                        <a:t>Artículo 2.3.2.2.2.4.51 y lo estipulado en el Parágrafo del artículo 2.3.2.2.2.4.53. del Decreto 1077 de 2015 </a:t>
                      </a:r>
                      <a:r>
                        <a:rPr lang="es-MX" sz="1600" b="0" i="0" u="none" strike="noStrike" kern="1200" dirty="0">
                          <a:solidFill>
                            <a:srgbClr val="002060"/>
                          </a:solidFill>
                          <a:effectLst/>
                          <a:latin typeface="+mn-lt"/>
                          <a:ea typeface="+mn-ea"/>
                          <a:cs typeface="+mn-cs"/>
                        </a:rPr>
                        <a:t>del Ministerio de Vivienda, Ciudad y Territorio</a:t>
                      </a:r>
                    </a:p>
                  </a:txBody>
                  <a:tcPr marL="0" marR="0" marT="0" marB="0" anchor="ctr"/>
                </a:tc>
                <a:tc>
                  <a:txBody>
                    <a:bodyPr/>
                    <a:lstStyle/>
                    <a:p>
                      <a:pPr algn="ctr" fontAlgn="ctr"/>
                      <a:r>
                        <a:rPr lang="es-CO" sz="1600" b="0" i="0" u="none" strike="noStrike" kern="1200" dirty="0">
                          <a:solidFill>
                            <a:srgbClr val="002060"/>
                          </a:solidFill>
                          <a:effectLst/>
                          <a:latin typeface="+mn-lt"/>
                          <a:ea typeface="+mn-ea"/>
                          <a:cs typeface="+mn-cs"/>
                        </a:rPr>
                        <a:t>Radicado UAESP N°20237000547012 del 24/09/2023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dirty="0">
                          <a:solidFill>
                            <a:srgbClr val="002060"/>
                          </a:solidFill>
                          <a:effectLst/>
                          <a:latin typeface="+mn-lt"/>
                          <a:ea typeface="+mn-ea"/>
                          <a:cs typeface="+mn-cs"/>
                        </a:rPr>
                        <a:t>EN TRÁMITE DE LA UAESP</a:t>
                      </a: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kern="1200" dirty="0">
                        <a:solidFill>
                          <a:srgbClr val="002060"/>
                        </a:solidFill>
                        <a:effectLst/>
                        <a:latin typeface="+mn-lt"/>
                        <a:ea typeface="+mn-ea"/>
                        <a:cs typeface="+mn-cs"/>
                      </a:endParaRPr>
                    </a:p>
                  </a:txBody>
                  <a:tcPr marL="0" marR="0" marT="0" marB="0" anchor="ctr"/>
                </a:tc>
                <a:extLst>
                  <a:ext uri="{0D108BD9-81ED-4DB2-BD59-A6C34878D82A}">
                    <a16:rowId xmlns:a16="http://schemas.microsoft.com/office/drawing/2014/main" val="2008301289"/>
                  </a:ext>
                </a:extLst>
              </a:tr>
              <a:tr h="1496026">
                <a:tc>
                  <a:txBody>
                    <a:bodyPr/>
                    <a:lstStyle/>
                    <a:p>
                      <a:pPr algn="ctr" fontAlgn="ctr"/>
                      <a:r>
                        <a:rPr lang="es-CO" sz="1600" b="0" i="0" u="none" strike="noStrike" kern="1200" dirty="0">
                          <a:solidFill>
                            <a:srgbClr val="002060"/>
                          </a:solidFill>
                          <a:effectLst/>
                          <a:latin typeface="+mn-lt"/>
                          <a:ea typeface="+mn-ea"/>
                          <a:cs typeface="+mn-cs"/>
                        </a:rPr>
                        <a:t>SAC 228</a:t>
                      </a:r>
                    </a:p>
                  </a:txBody>
                  <a:tcPr marL="0" marR="0" marT="0" marB="0" anchor="ctr"/>
                </a:tc>
                <a:tc>
                  <a:txBody>
                    <a:bodyPr/>
                    <a:lstStyle/>
                    <a:p>
                      <a:pPr algn="l" fontAlgn="ctr"/>
                      <a:r>
                        <a:rPr lang="es-MX" sz="1600" b="0" i="0" u="none" strike="noStrike" kern="1200" dirty="0">
                          <a:solidFill>
                            <a:srgbClr val="002060"/>
                          </a:solidFill>
                          <a:effectLst/>
                          <a:latin typeface="+mn-lt"/>
                          <a:ea typeface="+mn-ea"/>
                          <a:cs typeface="+mn-cs"/>
                        </a:rPr>
                        <a:t>Diferencias entre los kilómetros reportados como ejecutados en el mes de noviembre de 2022 y el PGIRS </a:t>
                      </a:r>
                    </a:p>
                  </a:txBody>
                  <a:tcPr marL="0" marR="0" marT="0" marB="0" anchor="ctr"/>
                </a:tc>
                <a:tc>
                  <a:txBody>
                    <a:bodyPr/>
                    <a:lstStyle/>
                    <a:p>
                      <a:pPr marL="0" marR="0" lvl="0" indent="0" algn="just"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Incumplimiento conforme a lo establecido en el </a:t>
                      </a:r>
                      <a:r>
                        <a:rPr lang="es-MX" sz="1600" b="1" i="0" u="none" strike="noStrike" kern="1200" dirty="0">
                          <a:solidFill>
                            <a:srgbClr val="002060"/>
                          </a:solidFill>
                          <a:effectLst/>
                          <a:latin typeface="+mn-lt"/>
                          <a:ea typeface="+mn-ea"/>
                          <a:cs typeface="+mn-cs"/>
                        </a:rPr>
                        <a:t>sub numeral 3.1 Alcance, del Anexo 3 </a:t>
                      </a:r>
                      <a:r>
                        <a:rPr lang="es-MX" sz="1600" b="0" i="0" u="none" strike="noStrike" kern="1200" dirty="0">
                          <a:solidFill>
                            <a:srgbClr val="002060"/>
                          </a:solidFill>
                          <a:effectLst/>
                          <a:latin typeface="+mn-lt"/>
                          <a:ea typeface="+mn-ea"/>
                          <a:cs typeface="+mn-cs"/>
                        </a:rPr>
                        <a:t>– Reglamento Técnico Operativo del Contrato de Concesión N° 283 de 2018 y de igual forma a lo determinado en el </a:t>
                      </a:r>
                      <a:r>
                        <a:rPr lang="es-MX" sz="1600" b="1" i="0" u="none" strike="noStrike" kern="1200" dirty="0">
                          <a:solidFill>
                            <a:srgbClr val="002060"/>
                          </a:solidFill>
                          <a:effectLst/>
                          <a:latin typeface="+mn-lt"/>
                          <a:ea typeface="+mn-ea"/>
                          <a:cs typeface="+mn-cs"/>
                        </a:rPr>
                        <a:t>Artículo 2.3.2.2.2.4.51 y lo estipulado en el Parágrafo del artículo 2.3.2.2.2.4.53. del Decreto 1077 de 2015 </a:t>
                      </a:r>
                      <a:r>
                        <a:rPr lang="es-MX" sz="1600" b="0" i="0" u="none" strike="noStrike" kern="1200" dirty="0">
                          <a:solidFill>
                            <a:srgbClr val="002060"/>
                          </a:solidFill>
                          <a:effectLst/>
                          <a:latin typeface="+mn-lt"/>
                          <a:ea typeface="+mn-ea"/>
                          <a:cs typeface="+mn-cs"/>
                        </a:rPr>
                        <a:t>del Ministerio de Vivienda, Ciudad y Territorio</a:t>
                      </a:r>
                    </a:p>
                  </a:txBody>
                  <a:tcPr marL="0" marR="0" marT="0" marB="0" anchor="ctr"/>
                </a:tc>
                <a:tc>
                  <a:txBody>
                    <a:bodyPr/>
                    <a:lstStyle/>
                    <a:p>
                      <a:pPr algn="ctr" fontAlgn="ctr"/>
                      <a:r>
                        <a:rPr lang="es-CO" sz="1600" b="0" i="0" u="none" strike="noStrike" kern="1200" dirty="0">
                          <a:solidFill>
                            <a:srgbClr val="002060"/>
                          </a:solidFill>
                          <a:effectLst/>
                          <a:latin typeface="+mn-lt"/>
                          <a:ea typeface="+mn-ea"/>
                          <a:cs typeface="+mn-cs"/>
                        </a:rPr>
                        <a:t>Radicado UAESP N°20237000547002 del 24/09/2023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dirty="0">
                          <a:solidFill>
                            <a:srgbClr val="002060"/>
                          </a:solidFill>
                          <a:effectLst/>
                          <a:latin typeface="+mn-lt"/>
                          <a:ea typeface="+mn-ea"/>
                          <a:cs typeface="+mn-cs"/>
                        </a:rPr>
                        <a:t>EN TRÁMITE DE LA UAESP</a:t>
                      </a: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kern="1200" dirty="0">
                        <a:solidFill>
                          <a:srgbClr val="002060"/>
                        </a:solidFill>
                        <a:effectLst/>
                        <a:latin typeface="+mn-lt"/>
                        <a:ea typeface="+mn-ea"/>
                        <a:cs typeface="+mn-cs"/>
                      </a:endParaRPr>
                    </a:p>
                  </a:txBody>
                  <a:tcPr marL="0" marR="0" marT="0" marB="0" anchor="ctr"/>
                </a:tc>
                <a:extLst>
                  <a:ext uri="{0D108BD9-81ED-4DB2-BD59-A6C34878D82A}">
                    <a16:rowId xmlns:a16="http://schemas.microsoft.com/office/drawing/2014/main" val="3128750194"/>
                  </a:ext>
                </a:extLst>
              </a:tr>
            </a:tbl>
          </a:graphicData>
        </a:graphic>
      </p:graphicFrame>
      <p:sp>
        <p:nvSpPr>
          <p:cNvPr id="2" name="CuadroTexto 1">
            <a:extLst>
              <a:ext uri="{FF2B5EF4-FFF2-40B4-BE49-F238E27FC236}">
                <a16:creationId xmlns:a16="http://schemas.microsoft.com/office/drawing/2014/main" id="{81AF23B3-0DBB-4495-97F2-604911E7C817}"/>
              </a:ext>
            </a:extLst>
          </p:cNvPr>
          <p:cNvSpPr txBox="1"/>
          <p:nvPr/>
        </p:nvSpPr>
        <p:spPr>
          <a:xfrm>
            <a:off x="89647" y="492805"/>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16</a:t>
            </a:r>
            <a:endParaRPr lang="es-CO" sz="3200" b="1" kern="0" cap="small" dirty="0">
              <a:solidFill>
                <a:schemeClr val="accent1">
                  <a:lumMod val="50000"/>
                </a:schemeClr>
              </a:solidFill>
              <a:latin typeface="Candara" panose="020E0502030303020204" pitchFamily="34" charset="0"/>
            </a:endParaRPr>
          </a:p>
        </p:txBody>
      </p:sp>
      <p:pic>
        <p:nvPicPr>
          <p:cNvPr id="7" name="Imagen 6">
            <a:extLst>
              <a:ext uri="{FF2B5EF4-FFF2-40B4-BE49-F238E27FC236}">
                <a16:creationId xmlns:a16="http://schemas.microsoft.com/office/drawing/2014/main" id="{8BA8C4AD-3033-4A7C-8C42-756390C507FA}"/>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10259914" y="176079"/>
            <a:ext cx="1370032" cy="1076287"/>
          </a:xfrm>
          <a:prstGeom prst="rect">
            <a:avLst/>
          </a:prstGeom>
        </p:spPr>
      </p:pic>
      <p:sp>
        <p:nvSpPr>
          <p:cNvPr id="10" name="CuadroTexto 9">
            <a:extLst>
              <a:ext uri="{FF2B5EF4-FFF2-40B4-BE49-F238E27FC236}">
                <a16:creationId xmlns:a16="http://schemas.microsoft.com/office/drawing/2014/main" id="{E563684F-DF45-46B2-944E-7F128E7E6095}"/>
              </a:ext>
            </a:extLst>
          </p:cNvPr>
          <p:cNvSpPr txBox="1"/>
          <p:nvPr/>
        </p:nvSpPr>
        <p:spPr>
          <a:xfrm>
            <a:off x="-410805" y="-40294"/>
            <a:ext cx="9881937"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Incumplimiento en proceso</a:t>
            </a:r>
          </a:p>
          <a:p>
            <a:r>
              <a:rPr lang="es-CO" sz="1600" cap="small" dirty="0">
                <a:solidFill>
                  <a:srgbClr val="002060"/>
                </a:solidFill>
                <a:latin typeface="Candara" panose="020E0502030303020204" pitchFamily="34" charset="0"/>
              </a:rPr>
              <a:t>         </a:t>
            </a:r>
            <a:endParaRPr lang="es-CO" sz="1600" dirty="0"/>
          </a:p>
        </p:txBody>
      </p:sp>
    </p:spTree>
    <p:extLst>
      <p:ext uri="{BB962C8B-B14F-4D97-AF65-F5344CB8AC3E}">
        <p14:creationId xmlns:p14="http://schemas.microsoft.com/office/powerpoint/2010/main" val="2423547929"/>
      </p:ext>
    </p:extLst>
  </p:cSld>
  <p:clrMapOvr>
    <a:masterClrMapping/>
  </p:clrMapOvr>
</p:sld>
</file>

<file path=ppt/slides/slide1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388730" y="1552042"/>
          <a:ext cx="11414540" cy="4724400"/>
        </p:xfrm>
        <a:graphic>
          <a:graphicData uri="http://schemas.openxmlformats.org/drawingml/2006/table">
            <a:tbl>
              <a:tblPr firstRow="1" bandRow="1">
                <a:tableStyleId>{93296810-A885-4BE3-A3E7-6D5BEEA58F35}</a:tableStyleId>
              </a:tblPr>
              <a:tblGrid>
                <a:gridCol w="862985">
                  <a:extLst>
                    <a:ext uri="{9D8B030D-6E8A-4147-A177-3AD203B41FA5}">
                      <a16:colId xmlns:a16="http://schemas.microsoft.com/office/drawing/2014/main" val="2457421865"/>
                    </a:ext>
                  </a:extLst>
                </a:gridCol>
                <a:gridCol w="1787277">
                  <a:extLst>
                    <a:ext uri="{9D8B030D-6E8A-4147-A177-3AD203B41FA5}">
                      <a16:colId xmlns:a16="http://schemas.microsoft.com/office/drawing/2014/main" val="3367632477"/>
                    </a:ext>
                  </a:extLst>
                </a:gridCol>
                <a:gridCol w="4247356">
                  <a:extLst>
                    <a:ext uri="{9D8B030D-6E8A-4147-A177-3AD203B41FA5}">
                      <a16:colId xmlns:a16="http://schemas.microsoft.com/office/drawing/2014/main" val="2128136495"/>
                    </a:ext>
                  </a:extLst>
                </a:gridCol>
                <a:gridCol w="1864971">
                  <a:extLst>
                    <a:ext uri="{9D8B030D-6E8A-4147-A177-3AD203B41FA5}">
                      <a16:colId xmlns:a16="http://schemas.microsoft.com/office/drawing/2014/main" val="2362186750"/>
                    </a:ext>
                  </a:extLst>
                </a:gridCol>
                <a:gridCol w="2651951">
                  <a:extLst>
                    <a:ext uri="{9D8B030D-6E8A-4147-A177-3AD203B41FA5}">
                      <a16:colId xmlns:a16="http://schemas.microsoft.com/office/drawing/2014/main" val="2582448820"/>
                    </a:ext>
                  </a:extLst>
                </a:gridCol>
              </a:tblGrid>
              <a:tr h="481466">
                <a:tc>
                  <a:txBody>
                    <a:bodyPr/>
                    <a:lstStyle/>
                    <a:p>
                      <a:pPr algn="ctr"/>
                      <a:r>
                        <a:rPr lang="es-CO" sz="1600" dirty="0">
                          <a:solidFill>
                            <a:schemeClr val="bg1"/>
                          </a:solidFill>
                          <a:latin typeface="+mn-lt"/>
                        </a:rPr>
                        <a:t>SAC</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latin typeface="+mn-lt"/>
                        </a:rPr>
                        <a:t>DESCRIPCIÓN</a:t>
                      </a:r>
                    </a:p>
                  </a:txBody>
                  <a:tcPr/>
                </a:tc>
                <a:tc>
                  <a:txBody>
                    <a:bodyPr/>
                    <a:lstStyle/>
                    <a:p>
                      <a:pPr algn="ctr"/>
                      <a:r>
                        <a:rPr lang="es-CO" sz="1600" dirty="0">
                          <a:solidFill>
                            <a:schemeClr val="bg1"/>
                          </a:solidFill>
                        </a:rPr>
                        <a:t>FECHA INFORME DE INCUMPLIMIENTO</a:t>
                      </a:r>
                    </a:p>
                  </a:txBody>
                  <a:tcPr/>
                </a:tc>
                <a:tc>
                  <a:txBody>
                    <a:bodyPr/>
                    <a:lstStyle/>
                    <a:p>
                      <a:pPr algn="ctr"/>
                      <a:r>
                        <a:rPr lang="es-CO" sz="1600" dirty="0">
                          <a:solidFill>
                            <a:schemeClr val="bg1"/>
                          </a:solidFill>
                          <a:latin typeface="+mn-lt"/>
                        </a:rPr>
                        <a:t>ESTADO</a:t>
                      </a:r>
                    </a:p>
                  </a:txBody>
                  <a:tcPr/>
                </a:tc>
                <a:extLst>
                  <a:ext uri="{0D108BD9-81ED-4DB2-BD59-A6C34878D82A}">
                    <a16:rowId xmlns:a16="http://schemas.microsoft.com/office/drawing/2014/main" val="3038505992"/>
                  </a:ext>
                </a:extLst>
              </a:tr>
              <a:tr h="1496026">
                <a:tc>
                  <a:txBody>
                    <a:bodyPr/>
                    <a:lstStyle/>
                    <a:p>
                      <a:pPr algn="ctr" fontAlgn="ctr"/>
                      <a:r>
                        <a:rPr lang="es-CO" sz="1600" b="0" i="0" u="none" strike="noStrike" kern="1200" dirty="0">
                          <a:solidFill>
                            <a:srgbClr val="002060"/>
                          </a:solidFill>
                          <a:effectLst/>
                          <a:latin typeface="+mn-lt"/>
                          <a:ea typeface="+mn-ea"/>
                          <a:cs typeface="+mn-cs"/>
                        </a:rPr>
                        <a:t>SAC 229</a:t>
                      </a:r>
                    </a:p>
                  </a:txBody>
                  <a:tcPr marL="0" marR="0" marT="0" marB="0" anchor="ctr"/>
                </a:tc>
                <a:tc>
                  <a:txBody>
                    <a:bodyPr/>
                    <a:lstStyle/>
                    <a:p>
                      <a:pPr algn="l" fontAlgn="ctr"/>
                      <a:r>
                        <a:rPr lang="es-MX" sz="1600" b="0" i="0" u="none" strike="noStrike" kern="1200" dirty="0">
                          <a:solidFill>
                            <a:srgbClr val="002060"/>
                          </a:solidFill>
                          <a:effectLst/>
                          <a:latin typeface="+mn-lt"/>
                          <a:ea typeface="+mn-ea"/>
                          <a:cs typeface="+mn-cs"/>
                        </a:rPr>
                        <a:t>Diferencias entre los kilómetros reportados como ejecutados en el mes de diciembre de 2022 y el PGIRS </a:t>
                      </a:r>
                    </a:p>
                  </a:txBody>
                  <a:tcPr marL="0" marR="0" marT="0" marB="0" anchor="ctr"/>
                </a:tc>
                <a:tc>
                  <a:txBody>
                    <a:bodyPr/>
                    <a:lstStyle/>
                    <a:p>
                      <a:pPr marL="0" marR="0" lvl="0" indent="0" algn="just"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Incumplimiento conforme a lo establecido en el </a:t>
                      </a:r>
                      <a:r>
                        <a:rPr lang="es-MX" sz="1600" b="1" i="0" u="none" strike="noStrike" kern="1200" dirty="0">
                          <a:solidFill>
                            <a:srgbClr val="002060"/>
                          </a:solidFill>
                          <a:effectLst/>
                          <a:latin typeface="+mn-lt"/>
                          <a:ea typeface="+mn-ea"/>
                          <a:cs typeface="+mn-cs"/>
                        </a:rPr>
                        <a:t>sub numeral 3.1 Alcance, del Anexo 3 </a:t>
                      </a:r>
                      <a:r>
                        <a:rPr lang="es-MX" sz="1600" b="0" i="0" u="none" strike="noStrike" kern="1200" dirty="0">
                          <a:solidFill>
                            <a:srgbClr val="002060"/>
                          </a:solidFill>
                          <a:effectLst/>
                          <a:latin typeface="+mn-lt"/>
                          <a:ea typeface="+mn-ea"/>
                          <a:cs typeface="+mn-cs"/>
                        </a:rPr>
                        <a:t>– Reglamento Técnico Operativo del Contrato de Concesión N° 283 de 2018 y de igual forma a lo determinado en el </a:t>
                      </a:r>
                      <a:r>
                        <a:rPr lang="es-MX" sz="1600" b="1" i="0" u="none" strike="noStrike" kern="1200" dirty="0">
                          <a:solidFill>
                            <a:srgbClr val="002060"/>
                          </a:solidFill>
                          <a:effectLst/>
                          <a:latin typeface="+mn-lt"/>
                          <a:ea typeface="+mn-ea"/>
                          <a:cs typeface="+mn-cs"/>
                        </a:rPr>
                        <a:t>Artículo 2.3.2.2.2.4.51 y lo estipulado en el Parágrafo del artículo 2.3.2.2.2.4.53. del Decreto 1077 de 2015 </a:t>
                      </a:r>
                      <a:r>
                        <a:rPr lang="es-MX" sz="1600" b="0" i="0" u="none" strike="noStrike" kern="1200" dirty="0">
                          <a:solidFill>
                            <a:srgbClr val="002060"/>
                          </a:solidFill>
                          <a:effectLst/>
                          <a:latin typeface="+mn-lt"/>
                          <a:ea typeface="+mn-ea"/>
                          <a:cs typeface="+mn-cs"/>
                        </a:rPr>
                        <a:t>del Ministerio de Vivienda, Ciudad y Territorio</a:t>
                      </a:r>
                    </a:p>
                  </a:txBody>
                  <a:tcPr marL="0" marR="0" marT="0" marB="0" anchor="ctr"/>
                </a:tc>
                <a:tc>
                  <a:txBody>
                    <a:bodyPr/>
                    <a:lstStyle/>
                    <a:p>
                      <a:pPr algn="ctr" fontAlgn="ctr"/>
                      <a:r>
                        <a:rPr lang="es-CO" sz="1600" b="0" i="0" u="none" strike="noStrike" kern="1200" dirty="0">
                          <a:solidFill>
                            <a:srgbClr val="002060"/>
                          </a:solidFill>
                          <a:effectLst/>
                          <a:latin typeface="+mn-lt"/>
                          <a:ea typeface="+mn-ea"/>
                          <a:cs typeface="+mn-cs"/>
                        </a:rPr>
                        <a:t>Radicado UAESP N°20237000613202 del 26/10/2023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dirty="0">
                          <a:solidFill>
                            <a:srgbClr val="002060"/>
                          </a:solidFill>
                          <a:effectLst/>
                          <a:latin typeface="+mn-lt"/>
                          <a:ea typeface="+mn-ea"/>
                          <a:cs typeface="+mn-cs"/>
                        </a:rPr>
                        <a:t>EN TRÁMITE DE LA UAESP</a:t>
                      </a:r>
                    </a:p>
                    <a:p>
                      <a:pPr algn="ctr" fontAlgn="ctr"/>
                      <a:endParaRPr lang="es-MX" sz="1600" b="0" i="0" u="none" strike="noStrike" kern="1200" dirty="0">
                        <a:solidFill>
                          <a:srgbClr val="002060"/>
                        </a:solidFill>
                        <a:effectLst/>
                        <a:latin typeface="+mn-lt"/>
                        <a:ea typeface="+mn-ea"/>
                        <a:cs typeface="+mn-cs"/>
                      </a:endParaRPr>
                    </a:p>
                  </a:txBody>
                  <a:tcPr marL="0" marR="0" marT="0" marB="0" anchor="ctr"/>
                </a:tc>
                <a:extLst>
                  <a:ext uri="{0D108BD9-81ED-4DB2-BD59-A6C34878D82A}">
                    <a16:rowId xmlns:a16="http://schemas.microsoft.com/office/drawing/2014/main" val="1489600612"/>
                  </a:ext>
                </a:extLst>
              </a:tr>
              <a:tr h="1496026">
                <a:tc>
                  <a:txBody>
                    <a:bodyPr/>
                    <a:lstStyle/>
                    <a:p>
                      <a:pPr algn="ctr" fontAlgn="ctr"/>
                      <a:r>
                        <a:rPr lang="es-CO" sz="1600" b="0" i="0" u="none" strike="noStrike" kern="1200" dirty="0">
                          <a:solidFill>
                            <a:srgbClr val="002060"/>
                          </a:solidFill>
                          <a:effectLst/>
                          <a:latin typeface="+mn-lt"/>
                          <a:ea typeface="+mn-ea"/>
                          <a:cs typeface="+mn-cs"/>
                        </a:rPr>
                        <a:t>SAC 241</a:t>
                      </a:r>
                    </a:p>
                  </a:txBody>
                  <a:tcPr marL="0" marR="0" marT="0" marB="0" anchor="ctr"/>
                </a:tc>
                <a:tc>
                  <a:txBody>
                    <a:bodyPr/>
                    <a:lstStyle/>
                    <a:p>
                      <a:pPr algn="l" fontAlgn="ctr"/>
                      <a:r>
                        <a:rPr lang="es-MX" sz="1600" b="0" i="0" u="none" strike="noStrike" kern="1200" dirty="0">
                          <a:solidFill>
                            <a:srgbClr val="002060"/>
                          </a:solidFill>
                          <a:effectLst/>
                          <a:latin typeface="+mn-lt"/>
                          <a:ea typeface="+mn-ea"/>
                          <a:cs typeface="+mn-cs"/>
                        </a:rPr>
                        <a:t>Diferencias entre los kilómetros reportados como ejecutados en el mes de enero de 2023 y el PGIRS</a:t>
                      </a:r>
                    </a:p>
                  </a:txBody>
                  <a:tcPr marL="0" marR="0" marT="0" marB="0" anchor="ctr"/>
                </a:tc>
                <a:tc>
                  <a:txBody>
                    <a:bodyPr/>
                    <a:lstStyle/>
                    <a:p>
                      <a:pPr marL="0" marR="0" lvl="0" indent="0" algn="just"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Incumplimiento conforme a lo establecido en el </a:t>
                      </a:r>
                      <a:r>
                        <a:rPr lang="es-MX" sz="1600" b="1" i="0" u="none" strike="noStrike" kern="1200" dirty="0">
                          <a:solidFill>
                            <a:srgbClr val="002060"/>
                          </a:solidFill>
                          <a:effectLst/>
                          <a:latin typeface="+mn-lt"/>
                          <a:ea typeface="+mn-ea"/>
                          <a:cs typeface="+mn-cs"/>
                        </a:rPr>
                        <a:t>sub numeral 3.1 Alcance, del Anexo 3 </a:t>
                      </a:r>
                      <a:r>
                        <a:rPr lang="es-MX" sz="1600" b="0" i="0" u="none" strike="noStrike" kern="1200" dirty="0">
                          <a:solidFill>
                            <a:srgbClr val="002060"/>
                          </a:solidFill>
                          <a:effectLst/>
                          <a:latin typeface="+mn-lt"/>
                          <a:ea typeface="+mn-ea"/>
                          <a:cs typeface="+mn-cs"/>
                        </a:rPr>
                        <a:t>– Reglamento Técnico Operativo del Contrato de Concesión N° 283 de 2018 y de igual forma a lo determinado en el </a:t>
                      </a:r>
                      <a:r>
                        <a:rPr lang="es-MX" sz="1600" b="1" i="0" u="none" strike="noStrike" kern="1200" dirty="0">
                          <a:solidFill>
                            <a:srgbClr val="002060"/>
                          </a:solidFill>
                          <a:effectLst/>
                          <a:latin typeface="+mn-lt"/>
                          <a:ea typeface="+mn-ea"/>
                          <a:cs typeface="+mn-cs"/>
                        </a:rPr>
                        <a:t>Artículo 2.3.2.2.2.4.51 y lo estipulado en el Parágrafo del artículo 2.3.2.2.2.4.53. del Decreto 1077 de 2015 </a:t>
                      </a:r>
                      <a:r>
                        <a:rPr lang="es-MX" sz="1600" b="0" i="0" u="none" strike="noStrike" kern="1200" dirty="0">
                          <a:solidFill>
                            <a:srgbClr val="002060"/>
                          </a:solidFill>
                          <a:effectLst/>
                          <a:latin typeface="+mn-lt"/>
                          <a:ea typeface="+mn-ea"/>
                          <a:cs typeface="+mn-cs"/>
                        </a:rPr>
                        <a:t>del Ministerio de Vivienda, Ciudad y Territorio</a:t>
                      </a:r>
                    </a:p>
                    <a:p>
                      <a:pPr marL="0" marR="0" lvl="0" indent="0" algn="just" defTabSz="914400" rtl="0" eaLnBrk="1" fontAlgn="ctr" latinLnBrk="0" hangingPunct="1">
                        <a:lnSpc>
                          <a:spcPct val="100000"/>
                        </a:lnSpc>
                        <a:spcBef>
                          <a:spcPts val="0"/>
                        </a:spcBef>
                        <a:spcAft>
                          <a:spcPts val="0"/>
                        </a:spcAft>
                        <a:buClrTx/>
                        <a:buSzTx/>
                        <a:buFontTx/>
                        <a:buNone/>
                        <a:tabLst/>
                        <a:defRPr/>
                      </a:pPr>
                      <a:endParaRPr lang="es-MX" sz="1600" b="0" i="0" u="none" strike="noStrike" kern="1200" dirty="0">
                        <a:solidFill>
                          <a:srgbClr val="002060"/>
                        </a:solidFill>
                        <a:effectLst/>
                        <a:latin typeface="+mn-lt"/>
                        <a:ea typeface="+mn-ea"/>
                        <a:cs typeface="+mn-cs"/>
                      </a:endParaRPr>
                    </a:p>
                  </a:txBody>
                  <a:tcPr marL="0" marR="0" marT="0" marB="0" anchor="ctr"/>
                </a:tc>
                <a:tc>
                  <a:txBody>
                    <a:bodyPr/>
                    <a:lstStyle/>
                    <a:p>
                      <a:pPr algn="ctr" fontAlgn="ctr"/>
                      <a:r>
                        <a:rPr lang="es-CO" sz="1600" b="0" i="0" u="none" strike="noStrike" kern="1200" dirty="0">
                          <a:solidFill>
                            <a:srgbClr val="002060"/>
                          </a:solidFill>
                          <a:effectLst/>
                          <a:latin typeface="+mn-lt"/>
                          <a:ea typeface="+mn-ea"/>
                          <a:cs typeface="+mn-cs"/>
                        </a:rPr>
                        <a:t>Radicado UAESP N°20237000687732 del 6/12/2023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dirty="0">
                          <a:solidFill>
                            <a:srgbClr val="002060"/>
                          </a:solidFill>
                          <a:effectLst/>
                          <a:latin typeface="+mn-lt"/>
                          <a:ea typeface="+mn-ea"/>
                          <a:cs typeface="+mn-cs"/>
                        </a:rPr>
                        <a:t>EN TRÁMITE DE LA UAESP</a:t>
                      </a:r>
                    </a:p>
                    <a:p>
                      <a:pPr algn="ctr" fontAlgn="ctr"/>
                      <a:endParaRPr lang="es-MX" sz="1600" b="0" i="0" u="none" strike="noStrike" kern="1200" dirty="0">
                        <a:solidFill>
                          <a:srgbClr val="002060"/>
                        </a:solidFill>
                        <a:effectLst/>
                        <a:latin typeface="+mn-lt"/>
                        <a:ea typeface="+mn-ea"/>
                        <a:cs typeface="+mn-cs"/>
                      </a:endParaRPr>
                    </a:p>
                  </a:txBody>
                  <a:tcPr marL="0" marR="0" marT="0" marB="0" anchor="ctr"/>
                </a:tc>
                <a:extLst>
                  <a:ext uri="{0D108BD9-81ED-4DB2-BD59-A6C34878D82A}">
                    <a16:rowId xmlns:a16="http://schemas.microsoft.com/office/drawing/2014/main" val="1311637257"/>
                  </a:ext>
                </a:extLst>
              </a:tr>
            </a:tbl>
          </a:graphicData>
        </a:graphic>
      </p:graphicFrame>
      <p:sp>
        <p:nvSpPr>
          <p:cNvPr id="2" name="CuadroTexto 1">
            <a:extLst>
              <a:ext uri="{FF2B5EF4-FFF2-40B4-BE49-F238E27FC236}">
                <a16:creationId xmlns:a16="http://schemas.microsoft.com/office/drawing/2014/main" id="{81AF23B3-0DBB-4495-97F2-604911E7C817}"/>
              </a:ext>
            </a:extLst>
          </p:cNvPr>
          <p:cNvSpPr txBox="1"/>
          <p:nvPr/>
        </p:nvSpPr>
        <p:spPr>
          <a:xfrm>
            <a:off x="244153" y="560130"/>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16</a:t>
            </a:r>
            <a:endParaRPr lang="es-CO" sz="3200" b="1" kern="0" cap="small" dirty="0">
              <a:solidFill>
                <a:schemeClr val="accent1">
                  <a:lumMod val="50000"/>
                </a:schemeClr>
              </a:solidFill>
              <a:latin typeface="Candara" panose="020E0502030303020204" pitchFamily="34" charset="0"/>
            </a:endParaRPr>
          </a:p>
        </p:txBody>
      </p:sp>
      <p:pic>
        <p:nvPicPr>
          <p:cNvPr id="7" name="Imagen 6">
            <a:extLst>
              <a:ext uri="{FF2B5EF4-FFF2-40B4-BE49-F238E27FC236}">
                <a16:creationId xmlns:a16="http://schemas.microsoft.com/office/drawing/2014/main" id="{8BA8C4AD-3033-4A7C-8C42-756390C507FA}"/>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10252629" y="60793"/>
            <a:ext cx="1370032" cy="1076287"/>
          </a:xfrm>
          <a:prstGeom prst="rect">
            <a:avLst/>
          </a:prstGeom>
        </p:spPr>
      </p:pic>
      <p:sp>
        <p:nvSpPr>
          <p:cNvPr id="10" name="CuadroTexto 9">
            <a:extLst>
              <a:ext uri="{FF2B5EF4-FFF2-40B4-BE49-F238E27FC236}">
                <a16:creationId xmlns:a16="http://schemas.microsoft.com/office/drawing/2014/main" id="{E563684F-DF45-46B2-944E-7F128E7E6095}"/>
              </a:ext>
            </a:extLst>
          </p:cNvPr>
          <p:cNvSpPr txBox="1"/>
          <p:nvPr/>
        </p:nvSpPr>
        <p:spPr>
          <a:xfrm>
            <a:off x="-367774" y="0"/>
            <a:ext cx="9881937"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Incumplimiento en proceso</a:t>
            </a:r>
          </a:p>
          <a:p>
            <a:r>
              <a:rPr lang="es-CO" sz="1600" cap="small" dirty="0">
                <a:solidFill>
                  <a:srgbClr val="002060"/>
                </a:solidFill>
                <a:latin typeface="Candara" panose="020E0502030303020204" pitchFamily="34" charset="0"/>
              </a:rPr>
              <a:t>         </a:t>
            </a:r>
            <a:endParaRPr lang="es-CO" sz="1600" dirty="0"/>
          </a:p>
        </p:txBody>
      </p:sp>
    </p:spTree>
    <p:extLst>
      <p:ext uri="{BB962C8B-B14F-4D97-AF65-F5344CB8AC3E}">
        <p14:creationId xmlns:p14="http://schemas.microsoft.com/office/powerpoint/2010/main" val="71842801"/>
      </p:ext>
    </p:extLst>
  </p:cSld>
  <p:clrMapOvr>
    <a:masterClrMapping/>
  </p:clrMapOvr>
</p:sld>
</file>

<file path=ppt/slides/slide1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388730" y="1552042"/>
          <a:ext cx="11414540" cy="4724400"/>
        </p:xfrm>
        <a:graphic>
          <a:graphicData uri="http://schemas.openxmlformats.org/drawingml/2006/table">
            <a:tbl>
              <a:tblPr firstRow="1" bandRow="1">
                <a:tableStyleId>{93296810-A885-4BE3-A3E7-6D5BEEA58F35}</a:tableStyleId>
              </a:tblPr>
              <a:tblGrid>
                <a:gridCol w="862985">
                  <a:extLst>
                    <a:ext uri="{9D8B030D-6E8A-4147-A177-3AD203B41FA5}">
                      <a16:colId xmlns:a16="http://schemas.microsoft.com/office/drawing/2014/main" val="2457421865"/>
                    </a:ext>
                  </a:extLst>
                </a:gridCol>
                <a:gridCol w="1787277">
                  <a:extLst>
                    <a:ext uri="{9D8B030D-6E8A-4147-A177-3AD203B41FA5}">
                      <a16:colId xmlns:a16="http://schemas.microsoft.com/office/drawing/2014/main" val="3367632477"/>
                    </a:ext>
                  </a:extLst>
                </a:gridCol>
                <a:gridCol w="4247356">
                  <a:extLst>
                    <a:ext uri="{9D8B030D-6E8A-4147-A177-3AD203B41FA5}">
                      <a16:colId xmlns:a16="http://schemas.microsoft.com/office/drawing/2014/main" val="2128136495"/>
                    </a:ext>
                  </a:extLst>
                </a:gridCol>
                <a:gridCol w="1864971">
                  <a:extLst>
                    <a:ext uri="{9D8B030D-6E8A-4147-A177-3AD203B41FA5}">
                      <a16:colId xmlns:a16="http://schemas.microsoft.com/office/drawing/2014/main" val="2362186750"/>
                    </a:ext>
                  </a:extLst>
                </a:gridCol>
                <a:gridCol w="2651951">
                  <a:extLst>
                    <a:ext uri="{9D8B030D-6E8A-4147-A177-3AD203B41FA5}">
                      <a16:colId xmlns:a16="http://schemas.microsoft.com/office/drawing/2014/main" val="2582448820"/>
                    </a:ext>
                  </a:extLst>
                </a:gridCol>
              </a:tblGrid>
              <a:tr h="481466">
                <a:tc>
                  <a:txBody>
                    <a:bodyPr/>
                    <a:lstStyle/>
                    <a:p>
                      <a:pPr algn="ctr"/>
                      <a:r>
                        <a:rPr lang="es-CO" sz="1600" dirty="0">
                          <a:solidFill>
                            <a:schemeClr val="bg1"/>
                          </a:solidFill>
                          <a:latin typeface="+mn-lt"/>
                        </a:rPr>
                        <a:t>SAC</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latin typeface="+mn-lt"/>
                        </a:rPr>
                        <a:t>DESCRIPCIÓN</a:t>
                      </a:r>
                    </a:p>
                  </a:txBody>
                  <a:tcPr/>
                </a:tc>
                <a:tc>
                  <a:txBody>
                    <a:bodyPr/>
                    <a:lstStyle/>
                    <a:p>
                      <a:pPr algn="ctr"/>
                      <a:r>
                        <a:rPr lang="es-CO" sz="1600" dirty="0">
                          <a:solidFill>
                            <a:schemeClr val="bg1"/>
                          </a:solidFill>
                        </a:rPr>
                        <a:t>FECHA INFORME DE INCUMPLIMIENTO</a:t>
                      </a:r>
                    </a:p>
                  </a:txBody>
                  <a:tcPr/>
                </a:tc>
                <a:tc>
                  <a:txBody>
                    <a:bodyPr/>
                    <a:lstStyle/>
                    <a:p>
                      <a:pPr algn="ctr"/>
                      <a:r>
                        <a:rPr lang="es-CO" sz="1600" dirty="0">
                          <a:solidFill>
                            <a:schemeClr val="bg1"/>
                          </a:solidFill>
                          <a:latin typeface="+mn-lt"/>
                        </a:rPr>
                        <a:t>ESTADO</a:t>
                      </a:r>
                    </a:p>
                  </a:txBody>
                  <a:tcPr/>
                </a:tc>
                <a:extLst>
                  <a:ext uri="{0D108BD9-81ED-4DB2-BD59-A6C34878D82A}">
                    <a16:rowId xmlns:a16="http://schemas.microsoft.com/office/drawing/2014/main" val="3038505992"/>
                  </a:ext>
                </a:extLst>
              </a:tr>
              <a:tr h="1496026">
                <a:tc>
                  <a:txBody>
                    <a:bodyPr/>
                    <a:lstStyle/>
                    <a:p>
                      <a:pPr algn="ctr" fontAlgn="ctr"/>
                      <a:r>
                        <a:rPr lang="es-CO" sz="1600" b="0" i="0" u="none" strike="noStrike" kern="1200" dirty="0">
                          <a:solidFill>
                            <a:srgbClr val="002060"/>
                          </a:solidFill>
                          <a:effectLst/>
                          <a:latin typeface="+mn-lt"/>
                          <a:ea typeface="+mn-ea"/>
                          <a:cs typeface="+mn-cs"/>
                        </a:rPr>
                        <a:t>SAC 251</a:t>
                      </a:r>
                    </a:p>
                  </a:txBody>
                  <a:tcPr marL="0" marR="0" marT="0" marB="0" anchor="ctr"/>
                </a:tc>
                <a:tc>
                  <a:txBody>
                    <a:bodyPr/>
                    <a:lstStyle/>
                    <a:p>
                      <a:pPr algn="l" fontAlgn="ctr"/>
                      <a:r>
                        <a:rPr lang="es-MX" sz="1600" b="0" i="0" u="none" strike="noStrike" kern="1200" dirty="0">
                          <a:solidFill>
                            <a:srgbClr val="002060"/>
                          </a:solidFill>
                          <a:effectLst/>
                          <a:latin typeface="+mn-lt"/>
                          <a:ea typeface="+mn-ea"/>
                          <a:cs typeface="+mn-cs"/>
                        </a:rPr>
                        <a:t>Diferencias entre los kilómetros reportados como ejecutados en el mes de marzo de 2023 y el PGIRS </a:t>
                      </a:r>
                    </a:p>
                  </a:txBody>
                  <a:tcPr marL="0" marR="0" marT="0" marB="0" anchor="ctr"/>
                </a:tc>
                <a:tc>
                  <a:txBody>
                    <a:bodyPr/>
                    <a:lstStyle/>
                    <a:p>
                      <a:pPr marL="0" marR="0" lvl="0" indent="0" algn="just"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Incumplimiento conforme a lo establecido en el </a:t>
                      </a:r>
                      <a:r>
                        <a:rPr lang="es-MX" sz="1600" b="1" i="0" u="none" strike="noStrike" kern="1200" dirty="0">
                          <a:solidFill>
                            <a:srgbClr val="002060"/>
                          </a:solidFill>
                          <a:effectLst/>
                          <a:latin typeface="+mn-lt"/>
                          <a:ea typeface="+mn-ea"/>
                          <a:cs typeface="+mn-cs"/>
                        </a:rPr>
                        <a:t>sub numeral 3.1 Alcance, del Anexo 3 </a:t>
                      </a:r>
                      <a:r>
                        <a:rPr lang="es-MX" sz="1600" b="0" i="0" u="none" strike="noStrike" kern="1200" dirty="0">
                          <a:solidFill>
                            <a:srgbClr val="002060"/>
                          </a:solidFill>
                          <a:effectLst/>
                          <a:latin typeface="+mn-lt"/>
                          <a:ea typeface="+mn-ea"/>
                          <a:cs typeface="+mn-cs"/>
                        </a:rPr>
                        <a:t>– Reglamento Técnico Operativo del Contrato de Concesión N° 283 de 2018 y de igual forma a lo determinado en el </a:t>
                      </a:r>
                      <a:r>
                        <a:rPr lang="es-MX" sz="1600" b="1" i="0" u="none" strike="noStrike" kern="1200" dirty="0">
                          <a:solidFill>
                            <a:srgbClr val="002060"/>
                          </a:solidFill>
                          <a:effectLst/>
                          <a:latin typeface="+mn-lt"/>
                          <a:ea typeface="+mn-ea"/>
                          <a:cs typeface="+mn-cs"/>
                        </a:rPr>
                        <a:t>Artículo 2.3.2.2.2.4.51 y lo estipulado en el Parágrafo del artículo 2.3.2.2.2.4.53. del Decreto 1077 de 2015 </a:t>
                      </a:r>
                      <a:r>
                        <a:rPr lang="es-MX" sz="1600" b="0" i="0" u="none" strike="noStrike" kern="1200" dirty="0">
                          <a:solidFill>
                            <a:srgbClr val="002060"/>
                          </a:solidFill>
                          <a:effectLst/>
                          <a:latin typeface="+mn-lt"/>
                          <a:ea typeface="+mn-ea"/>
                          <a:cs typeface="+mn-cs"/>
                        </a:rPr>
                        <a:t>del Ministerio de Vivienda, Ciudad y Territorio</a:t>
                      </a:r>
                    </a:p>
                  </a:txBody>
                  <a:tcPr marL="0" marR="0" marT="0" marB="0" anchor="ctr"/>
                </a:tc>
                <a:tc>
                  <a:txBody>
                    <a:bodyPr/>
                    <a:lstStyle/>
                    <a:p>
                      <a:pPr algn="ctr" fontAlgn="ctr"/>
                      <a:r>
                        <a:rPr lang="es-CO" sz="1600" b="0" i="0" u="none" strike="noStrike" kern="1200" dirty="0">
                          <a:solidFill>
                            <a:srgbClr val="002060"/>
                          </a:solidFill>
                          <a:effectLst/>
                          <a:latin typeface="+mn-lt"/>
                          <a:ea typeface="+mn-ea"/>
                          <a:cs typeface="+mn-cs"/>
                        </a:rPr>
                        <a:t>Radicado UAESP N°20237000700642 del 15/12/2023</a:t>
                      </a:r>
                    </a:p>
                  </a:txBody>
                  <a:tcPr marL="0" marR="0" marT="0" marB="0" anchor="ctr"/>
                </a:tc>
                <a:tc>
                  <a:txBody>
                    <a:bodyPr/>
                    <a:lstStyle/>
                    <a:p>
                      <a:pPr algn="ctr" fontAlgn="ctr"/>
                      <a:r>
                        <a:rPr lang="es-MX" sz="1600" b="1" i="0" u="none" strike="noStrike" kern="1200" dirty="0">
                          <a:solidFill>
                            <a:srgbClr val="002060"/>
                          </a:solidFill>
                          <a:effectLst/>
                          <a:latin typeface="+mn-lt"/>
                          <a:ea typeface="+mn-ea"/>
                          <a:cs typeface="+mn-cs"/>
                        </a:rPr>
                        <a:t>EN TRÁMITE DE LA UAESP</a:t>
                      </a:r>
                    </a:p>
                  </a:txBody>
                  <a:tcPr marL="0" marR="0" marT="0" marB="0" anchor="ctr"/>
                </a:tc>
                <a:extLst>
                  <a:ext uri="{0D108BD9-81ED-4DB2-BD59-A6C34878D82A}">
                    <a16:rowId xmlns:a16="http://schemas.microsoft.com/office/drawing/2014/main" val="1489600612"/>
                  </a:ext>
                </a:extLst>
              </a:tr>
              <a:tr h="1496026">
                <a:tc>
                  <a:txBody>
                    <a:bodyPr/>
                    <a:lstStyle/>
                    <a:p>
                      <a:pPr algn="ctr" fontAlgn="ctr"/>
                      <a:r>
                        <a:rPr lang="es-CO" sz="1600" b="0" i="0" u="none" strike="noStrike" kern="1200" dirty="0">
                          <a:solidFill>
                            <a:srgbClr val="002060"/>
                          </a:solidFill>
                          <a:effectLst/>
                          <a:latin typeface="+mn-lt"/>
                          <a:ea typeface="+mn-ea"/>
                          <a:cs typeface="+mn-cs"/>
                        </a:rPr>
                        <a:t>SAC 242</a:t>
                      </a:r>
                    </a:p>
                  </a:txBody>
                  <a:tcPr marL="0" marR="0" marT="0" marB="0" anchor="ctr"/>
                </a:tc>
                <a:tc>
                  <a:txBody>
                    <a:bodyPr/>
                    <a:lstStyle/>
                    <a:p>
                      <a:pPr algn="l" fontAlgn="ctr"/>
                      <a:r>
                        <a:rPr lang="es-MX" sz="1600" b="0" i="0" u="none" strike="noStrike" kern="1200" dirty="0">
                          <a:solidFill>
                            <a:srgbClr val="002060"/>
                          </a:solidFill>
                          <a:effectLst/>
                          <a:latin typeface="+mn-lt"/>
                          <a:ea typeface="+mn-ea"/>
                          <a:cs typeface="+mn-cs"/>
                        </a:rPr>
                        <a:t>Diferencias entre los kilómetros reportados como ejecutados en el mes de febrero de 2023 y el PGIRS</a:t>
                      </a:r>
                    </a:p>
                  </a:txBody>
                  <a:tcPr marL="0" marR="0" marT="0" marB="0" anchor="ctr"/>
                </a:tc>
                <a:tc>
                  <a:txBody>
                    <a:bodyPr/>
                    <a:lstStyle/>
                    <a:p>
                      <a:pPr marL="0" marR="0" lvl="0" indent="0" algn="just"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Incumplimiento conforme a lo establecido en el </a:t>
                      </a:r>
                      <a:r>
                        <a:rPr lang="es-MX" sz="1600" b="1" i="0" u="none" strike="noStrike" kern="1200" dirty="0">
                          <a:solidFill>
                            <a:srgbClr val="002060"/>
                          </a:solidFill>
                          <a:effectLst/>
                          <a:latin typeface="+mn-lt"/>
                          <a:ea typeface="+mn-ea"/>
                          <a:cs typeface="+mn-cs"/>
                        </a:rPr>
                        <a:t>sub numeral 3.1 Alcance, del Anexo 3 </a:t>
                      </a:r>
                      <a:r>
                        <a:rPr lang="es-MX" sz="1600" b="0" i="0" u="none" strike="noStrike" kern="1200" dirty="0">
                          <a:solidFill>
                            <a:srgbClr val="002060"/>
                          </a:solidFill>
                          <a:effectLst/>
                          <a:latin typeface="+mn-lt"/>
                          <a:ea typeface="+mn-ea"/>
                          <a:cs typeface="+mn-cs"/>
                        </a:rPr>
                        <a:t>– Reglamento Técnico Operativo del Contrato de Concesión N° 283 de 2018 y de igual forma a lo determinado en el </a:t>
                      </a:r>
                      <a:r>
                        <a:rPr lang="es-MX" sz="1600" b="1" i="0" u="none" strike="noStrike" kern="1200" dirty="0">
                          <a:solidFill>
                            <a:srgbClr val="002060"/>
                          </a:solidFill>
                          <a:effectLst/>
                          <a:latin typeface="+mn-lt"/>
                          <a:ea typeface="+mn-ea"/>
                          <a:cs typeface="+mn-cs"/>
                        </a:rPr>
                        <a:t>Artículo 2.3.2.2.2.4.51 y lo estipulado en el Parágrafo del artículo 2.3.2.2.2.4.53. del Decreto 1077 de 2015 </a:t>
                      </a:r>
                      <a:r>
                        <a:rPr lang="es-MX" sz="1600" b="0" i="0" u="none" strike="noStrike" kern="1200" dirty="0">
                          <a:solidFill>
                            <a:srgbClr val="002060"/>
                          </a:solidFill>
                          <a:effectLst/>
                          <a:latin typeface="+mn-lt"/>
                          <a:ea typeface="+mn-ea"/>
                          <a:cs typeface="+mn-cs"/>
                        </a:rPr>
                        <a:t>del Ministerio de Vivienda, Ciudad y Territorio</a:t>
                      </a:r>
                    </a:p>
                    <a:p>
                      <a:pPr marL="0" marR="0" lvl="0" indent="0" algn="just" defTabSz="914400" rtl="0" eaLnBrk="1" fontAlgn="ctr" latinLnBrk="0" hangingPunct="1">
                        <a:lnSpc>
                          <a:spcPct val="100000"/>
                        </a:lnSpc>
                        <a:spcBef>
                          <a:spcPts val="0"/>
                        </a:spcBef>
                        <a:spcAft>
                          <a:spcPts val="0"/>
                        </a:spcAft>
                        <a:buClrTx/>
                        <a:buSzTx/>
                        <a:buFontTx/>
                        <a:buNone/>
                        <a:tabLst/>
                        <a:defRPr/>
                      </a:pPr>
                      <a:endParaRPr lang="es-MX" sz="1600" b="0" i="0" u="none" strike="noStrike" kern="1200" dirty="0">
                        <a:solidFill>
                          <a:srgbClr val="002060"/>
                        </a:solidFill>
                        <a:effectLst/>
                        <a:latin typeface="+mn-lt"/>
                        <a:ea typeface="+mn-ea"/>
                        <a:cs typeface="+mn-cs"/>
                      </a:endParaRPr>
                    </a:p>
                  </a:txBody>
                  <a:tcPr marL="0" marR="0" marT="0" marB="0" anchor="ctr"/>
                </a:tc>
                <a:tc>
                  <a:txBody>
                    <a:bodyPr/>
                    <a:lstStyle/>
                    <a:p>
                      <a:pPr algn="ctr" fontAlgn="ctr"/>
                      <a:r>
                        <a:rPr lang="es-CO" sz="1600" b="0" i="0" u="none" strike="noStrike" kern="1200" dirty="0">
                          <a:solidFill>
                            <a:srgbClr val="002060"/>
                          </a:solidFill>
                          <a:effectLst/>
                          <a:latin typeface="+mn-lt"/>
                          <a:ea typeface="+mn-ea"/>
                          <a:cs typeface="+mn-cs"/>
                        </a:rPr>
                        <a:t>Radicado UAESP N°20237000700562 del16/12/2023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dirty="0">
                          <a:solidFill>
                            <a:srgbClr val="002060"/>
                          </a:solidFill>
                          <a:effectLst/>
                          <a:latin typeface="+mn-lt"/>
                          <a:ea typeface="+mn-ea"/>
                          <a:cs typeface="+mn-cs"/>
                        </a:rPr>
                        <a:t>EN TRÁMITE DE LA UAESP</a:t>
                      </a:r>
                    </a:p>
                    <a:p>
                      <a:pPr algn="ctr" fontAlgn="ctr"/>
                      <a:endParaRPr lang="es-MX" sz="1600" b="0" i="0" u="none" strike="noStrike" kern="1200" dirty="0">
                        <a:solidFill>
                          <a:srgbClr val="002060"/>
                        </a:solidFill>
                        <a:effectLst/>
                        <a:latin typeface="+mn-lt"/>
                        <a:ea typeface="+mn-ea"/>
                        <a:cs typeface="+mn-cs"/>
                      </a:endParaRPr>
                    </a:p>
                  </a:txBody>
                  <a:tcPr marL="0" marR="0" marT="0" marB="0" anchor="ctr"/>
                </a:tc>
                <a:extLst>
                  <a:ext uri="{0D108BD9-81ED-4DB2-BD59-A6C34878D82A}">
                    <a16:rowId xmlns:a16="http://schemas.microsoft.com/office/drawing/2014/main" val="1311637257"/>
                  </a:ext>
                </a:extLst>
              </a:tr>
            </a:tbl>
          </a:graphicData>
        </a:graphic>
      </p:graphicFrame>
      <p:sp>
        <p:nvSpPr>
          <p:cNvPr id="2" name="CuadroTexto 1">
            <a:extLst>
              <a:ext uri="{FF2B5EF4-FFF2-40B4-BE49-F238E27FC236}">
                <a16:creationId xmlns:a16="http://schemas.microsoft.com/office/drawing/2014/main" id="{81AF23B3-0DBB-4495-97F2-604911E7C817}"/>
              </a:ext>
            </a:extLst>
          </p:cNvPr>
          <p:cNvSpPr txBox="1"/>
          <p:nvPr/>
        </p:nvSpPr>
        <p:spPr>
          <a:xfrm>
            <a:off x="89647" y="525136"/>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16</a:t>
            </a:r>
            <a:endParaRPr lang="es-CO" sz="3200" b="1" kern="0" cap="small" dirty="0">
              <a:solidFill>
                <a:schemeClr val="accent1">
                  <a:lumMod val="50000"/>
                </a:schemeClr>
              </a:solidFill>
              <a:latin typeface="Candara" panose="020E0502030303020204" pitchFamily="34" charset="0"/>
            </a:endParaRPr>
          </a:p>
        </p:txBody>
      </p:sp>
      <p:pic>
        <p:nvPicPr>
          <p:cNvPr id="7" name="Imagen 6">
            <a:extLst>
              <a:ext uri="{FF2B5EF4-FFF2-40B4-BE49-F238E27FC236}">
                <a16:creationId xmlns:a16="http://schemas.microsoft.com/office/drawing/2014/main" id="{8BA8C4AD-3033-4A7C-8C42-756390C507FA}"/>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10433238" y="43296"/>
            <a:ext cx="1370032" cy="1076287"/>
          </a:xfrm>
          <a:prstGeom prst="rect">
            <a:avLst/>
          </a:prstGeom>
        </p:spPr>
      </p:pic>
      <p:sp>
        <p:nvSpPr>
          <p:cNvPr id="10" name="CuadroTexto 9">
            <a:extLst>
              <a:ext uri="{FF2B5EF4-FFF2-40B4-BE49-F238E27FC236}">
                <a16:creationId xmlns:a16="http://schemas.microsoft.com/office/drawing/2014/main" id="{E563684F-DF45-46B2-944E-7F128E7E6095}"/>
              </a:ext>
            </a:extLst>
          </p:cNvPr>
          <p:cNvSpPr txBox="1"/>
          <p:nvPr/>
        </p:nvSpPr>
        <p:spPr>
          <a:xfrm>
            <a:off x="-410805" y="-40294"/>
            <a:ext cx="9881937"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Incumplimiento en proceso</a:t>
            </a:r>
          </a:p>
          <a:p>
            <a:r>
              <a:rPr lang="es-CO" sz="1600" cap="small" dirty="0">
                <a:solidFill>
                  <a:srgbClr val="002060"/>
                </a:solidFill>
                <a:latin typeface="Candara" panose="020E0502030303020204" pitchFamily="34" charset="0"/>
              </a:rPr>
              <a:t>         </a:t>
            </a:r>
            <a:endParaRPr lang="es-CO" sz="1600" dirty="0"/>
          </a:p>
        </p:txBody>
      </p:sp>
    </p:spTree>
    <p:extLst>
      <p:ext uri="{BB962C8B-B14F-4D97-AF65-F5344CB8AC3E}">
        <p14:creationId xmlns:p14="http://schemas.microsoft.com/office/powerpoint/2010/main" val="1678001219"/>
      </p:ext>
    </p:extLst>
  </p:cSld>
  <p:clrMapOvr>
    <a:masterClrMapping/>
  </p:clrMapOvr>
</p:sld>
</file>

<file path=ppt/slides/slide1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388730" y="1552042"/>
          <a:ext cx="11414540" cy="4968240"/>
        </p:xfrm>
        <a:graphic>
          <a:graphicData uri="http://schemas.openxmlformats.org/drawingml/2006/table">
            <a:tbl>
              <a:tblPr firstRow="1" bandRow="1">
                <a:tableStyleId>{93296810-A885-4BE3-A3E7-6D5BEEA58F35}</a:tableStyleId>
              </a:tblPr>
              <a:tblGrid>
                <a:gridCol w="862985">
                  <a:extLst>
                    <a:ext uri="{9D8B030D-6E8A-4147-A177-3AD203B41FA5}">
                      <a16:colId xmlns:a16="http://schemas.microsoft.com/office/drawing/2014/main" val="2457421865"/>
                    </a:ext>
                  </a:extLst>
                </a:gridCol>
                <a:gridCol w="1787277">
                  <a:extLst>
                    <a:ext uri="{9D8B030D-6E8A-4147-A177-3AD203B41FA5}">
                      <a16:colId xmlns:a16="http://schemas.microsoft.com/office/drawing/2014/main" val="3367632477"/>
                    </a:ext>
                  </a:extLst>
                </a:gridCol>
                <a:gridCol w="4247356">
                  <a:extLst>
                    <a:ext uri="{9D8B030D-6E8A-4147-A177-3AD203B41FA5}">
                      <a16:colId xmlns:a16="http://schemas.microsoft.com/office/drawing/2014/main" val="2128136495"/>
                    </a:ext>
                  </a:extLst>
                </a:gridCol>
                <a:gridCol w="1864971">
                  <a:extLst>
                    <a:ext uri="{9D8B030D-6E8A-4147-A177-3AD203B41FA5}">
                      <a16:colId xmlns:a16="http://schemas.microsoft.com/office/drawing/2014/main" val="2362186750"/>
                    </a:ext>
                  </a:extLst>
                </a:gridCol>
                <a:gridCol w="2651951">
                  <a:extLst>
                    <a:ext uri="{9D8B030D-6E8A-4147-A177-3AD203B41FA5}">
                      <a16:colId xmlns:a16="http://schemas.microsoft.com/office/drawing/2014/main" val="2582448820"/>
                    </a:ext>
                  </a:extLst>
                </a:gridCol>
              </a:tblGrid>
              <a:tr h="481466">
                <a:tc>
                  <a:txBody>
                    <a:bodyPr/>
                    <a:lstStyle/>
                    <a:p>
                      <a:pPr algn="ctr"/>
                      <a:r>
                        <a:rPr lang="es-CO" sz="1600" dirty="0">
                          <a:solidFill>
                            <a:schemeClr val="bg1"/>
                          </a:solidFill>
                          <a:latin typeface="+mn-lt"/>
                        </a:rPr>
                        <a:t>SAC</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latin typeface="+mn-lt"/>
                        </a:rPr>
                        <a:t>DESCRIPCIÓN</a:t>
                      </a:r>
                    </a:p>
                  </a:txBody>
                  <a:tcPr/>
                </a:tc>
                <a:tc>
                  <a:txBody>
                    <a:bodyPr/>
                    <a:lstStyle/>
                    <a:p>
                      <a:pPr algn="ctr"/>
                      <a:r>
                        <a:rPr lang="es-CO" sz="1600" dirty="0">
                          <a:solidFill>
                            <a:schemeClr val="bg1"/>
                          </a:solidFill>
                        </a:rPr>
                        <a:t>FECHA INFORME DE INCUMPLIMIENTO</a:t>
                      </a:r>
                    </a:p>
                  </a:txBody>
                  <a:tcPr/>
                </a:tc>
                <a:tc>
                  <a:txBody>
                    <a:bodyPr/>
                    <a:lstStyle/>
                    <a:p>
                      <a:pPr algn="ctr"/>
                      <a:r>
                        <a:rPr lang="es-CO" sz="1600" dirty="0">
                          <a:solidFill>
                            <a:schemeClr val="bg1"/>
                          </a:solidFill>
                          <a:latin typeface="+mn-lt"/>
                        </a:rPr>
                        <a:t>ESTADO</a:t>
                      </a:r>
                    </a:p>
                  </a:txBody>
                  <a:tcPr/>
                </a:tc>
                <a:extLst>
                  <a:ext uri="{0D108BD9-81ED-4DB2-BD59-A6C34878D82A}">
                    <a16:rowId xmlns:a16="http://schemas.microsoft.com/office/drawing/2014/main" val="3038505992"/>
                  </a:ext>
                </a:extLst>
              </a:tr>
              <a:tr h="1496026">
                <a:tc>
                  <a:txBody>
                    <a:bodyPr/>
                    <a:lstStyle/>
                    <a:p>
                      <a:pPr algn="ctr" fontAlgn="ctr"/>
                      <a:r>
                        <a:rPr lang="es-CO" sz="1600" b="0" i="0" u="none" strike="noStrike" kern="1200" dirty="0">
                          <a:solidFill>
                            <a:srgbClr val="002060"/>
                          </a:solidFill>
                          <a:effectLst/>
                          <a:latin typeface="+mn-lt"/>
                          <a:ea typeface="+mn-ea"/>
                          <a:cs typeface="+mn-cs"/>
                        </a:rPr>
                        <a:t>SAC 292</a:t>
                      </a:r>
                    </a:p>
                  </a:txBody>
                  <a:tcPr marL="0" marR="0" marT="0" marB="0" anchor="ctr"/>
                </a:tc>
                <a:tc>
                  <a:txBody>
                    <a:bodyPr/>
                    <a:lstStyle/>
                    <a:p>
                      <a:pPr algn="l" fontAlgn="ctr"/>
                      <a:r>
                        <a:rPr lang="es-MX" sz="1600" b="0" i="0" u="none" strike="noStrike" kern="1200" dirty="0">
                          <a:solidFill>
                            <a:srgbClr val="002060"/>
                          </a:solidFill>
                          <a:effectLst/>
                          <a:latin typeface="+mn-lt"/>
                          <a:ea typeface="+mn-ea"/>
                          <a:cs typeface="+mn-cs"/>
                        </a:rPr>
                        <a:t>Diferencias entre los kilómetros reportados como ejecutados en el mes de abril de 2023 y el PGIRS - SAC 292</a:t>
                      </a:r>
                    </a:p>
                  </a:txBody>
                  <a:tcPr marL="0" marR="0" marT="0" marB="0" anchor="ctr"/>
                </a:tc>
                <a:tc>
                  <a:txBody>
                    <a:bodyPr/>
                    <a:lstStyle/>
                    <a:p>
                      <a:pPr marL="0" marR="0" lvl="0" indent="0" algn="just"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Incumplimiento conforme a lo establecido en el </a:t>
                      </a:r>
                      <a:r>
                        <a:rPr lang="es-MX" sz="1600" b="1" i="0" u="none" strike="noStrike" kern="1200" dirty="0">
                          <a:solidFill>
                            <a:srgbClr val="002060"/>
                          </a:solidFill>
                          <a:effectLst/>
                          <a:latin typeface="+mn-lt"/>
                          <a:ea typeface="+mn-ea"/>
                          <a:cs typeface="+mn-cs"/>
                        </a:rPr>
                        <a:t>sub numeral 3.1 Alcance, del Anexo 3 </a:t>
                      </a:r>
                      <a:r>
                        <a:rPr lang="es-MX" sz="1600" b="0" i="0" u="none" strike="noStrike" kern="1200" dirty="0">
                          <a:solidFill>
                            <a:srgbClr val="002060"/>
                          </a:solidFill>
                          <a:effectLst/>
                          <a:latin typeface="+mn-lt"/>
                          <a:ea typeface="+mn-ea"/>
                          <a:cs typeface="+mn-cs"/>
                        </a:rPr>
                        <a:t>– Reglamento Técnico Operativo del Contrato de Concesión N° 283 de 2018 y de igual forma a lo determinado en el </a:t>
                      </a:r>
                      <a:r>
                        <a:rPr lang="es-MX" sz="1600" b="1" i="0" u="none" strike="noStrike" kern="1200" dirty="0">
                          <a:solidFill>
                            <a:srgbClr val="002060"/>
                          </a:solidFill>
                          <a:effectLst/>
                          <a:latin typeface="+mn-lt"/>
                          <a:ea typeface="+mn-ea"/>
                          <a:cs typeface="+mn-cs"/>
                        </a:rPr>
                        <a:t>Artículo 2.3.2.2.2.4.51 y lo estipulado en el Parágrafo del artículo 2.3.2.2.2.4.53. del Decreto 1077 de 2015 </a:t>
                      </a:r>
                      <a:r>
                        <a:rPr lang="es-MX" sz="1600" b="0" i="0" u="none" strike="noStrike" kern="1200" dirty="0">
                          <a:solidFill>
                            <a:srgbClr val="002060"/>
                          </a:solidFill>
                          <a:effectLst/>
                          <a:latin typeface="+mn-lt"/>
                          <a:ea typeface="+mn-ea"/>
                          <a:cs typeface="+mn-cs"/>
                        </a:rPr>
                        <a:t>del Ministerio de Vivienda, Ciudad y Territorio</a:t>
                      </a:r>
                    </a:p>
                    <a:p>
                      <a:pPr marL="0" marR="0" lvl="0" indent="0" algn="just" defTabSz="914400" rtl="0" eaLnBrk="1" fontAlgn="ctr" latinLnBrk="0" hangingPunct="1">
                        <a:lnSpc>
                          <a:spcPct val="100000"/>
                        </a:lnSpc>
                        <a:spcBef>
                          <a:spcPts val="0"/>
                        </a:spcBef>
                        <a:spcAft>
                          <a:spcPts val="0"/>
                        </a:spcAft>
                        <a:buClrTx/>
                        <a:buSzTx/>
                        <a:buFontTx/>
                        <a:buNone/>
                        <a:tabLst/>
                        <a:defRPr/>
                      </a:pPr>
                      <a:endParaRPr lang="es-MX" sz="1600" b="0" i="0" u="none" strike="noStrike" kern="1200" dirty="0">
                        <a:solidFill>
                          <a:srgbClr val="002060"/>
                        </a:solidFill>
                        <a:effectLst/>
                        <a:latin typeface="+mn-lt"/>
                        <a:ea typeface="+mn-ea"/>
                        <a:cs typeface="+mn-cs"/>
                      </a:endParaRPr>
                    </a:p>
                  </a:txBody>
                  <a:tcPr marL="0" marR="0" marT="0" marB="0" anchor="ctr"/>
                </a:tc>
                <a:tc>
                  <a:txBody>
                    <a:bodyPr/>
                    <a:lstStyle/>
                    <a:p>
                      <a:pPr algn="ctr" fontAlgn="ctr"/>
                      <a:r>
                        <a:rPr lang="es-CO" sz="1600" b="0" i="0" u="none" strike="noStrike" kern="1200" dirty="0">
                          <a:solidFill>
                            <a:srgbClr val="002060"/>
                          </a:solidFill>
                          <a:effectLst/>
                          <a:latin typeface="+mn-lt"/>
                          <a:ea typeface="+mn-ea"/>
                          <a:cs typeface="+mn-cs"/>
                        </a:rPr>
                        <a:t>Radicado UAESP N°20247000132412 del 8/03/2024</a:t>
                      </a:r>
                    </a:p>
                  </a:txBody>
                  <a:tcPr marL="0" marR="0" marT="0" marB="0" anchor="ctr"/>
                </a:tc>
                <a:tc>
                  <a:txBody>
                    <a:bodyPr/>
                    <a:lstStyle/>
                    <a:p>
                      <a:pPr algn="ctr" fontAlgn="ctr"/>
                      <a:r>
                        <a:rPr lang="es-MX" sz="1600" b="1" i="0" u="none" strike="noStrike" kern="1200" dirty="0">
                          <a:solidFill>
                            <a:srgbClr val="002060"/>
                          </a:solidFill>
                          <a:effectLst/>
                          <a:latin typeface="+mn-lt"/>
                          <a:ea typeface="+mn-ea"/>
                          <a:cs typeface="+mn-cs"/>
                        </a:rPr>
                        <a:t>EN TRÁMITE DE LA UAESP</a:t>
                      </a:r>
                    </a:p>
                  </a:txBody>
                  <a:tcPr marL="0" marR="0" marT="0" marB="0" anchor="ctr"/>
                </a:tc>
                <a:extLst>
                  <a:ext uri="{0D108BD9-81ED-4DB2-BD59-A6C34878D82A}">
                    <a16:rowId xmlns:a16="http://schemas.microsoft.com/office/drawing/2014/main" val="1489600612"/>
                  </a:ext>
                </a:extLst>
              </a:tr>
              <a:tr h="1496026">
                <a:tc>
                  <a:txBody>
                    <a:bodyPr/>
                    <a:lstStyle/>
                    <a:p>
                      <a:pPr algn="ctr" fontAlgn="ctr"/>
                      <a:r>
                        <a:rPr lang="es-CO" sz="1600" b="0" i="0" u="none" strike="noStrike" kern="1200" dirty="0">
                          <a:solidFill>
                            <a:srgbClr val="002060"/>
                          </a:solidFill>
                          <a:effectLst/>
                          <a:latin typeface="+mn-lt"/>
                          <a:ea typeface="+mn-ea"/>
                          <a:cs typeface="+mn-cs"/>
                        </a:rPr>
                        <a:t>SAC 294</a:t>
                      </a:r>
                    </a:p>
                  </a:txBody>
                  <a:tcPr marL="0" marR="0" marT="0" marB="0" anchor="ctr"/>
                </a:tc>
                <a:tc>
                  <a:txBody>
                    <a:bodyPr/>
                    <a:lstStyle/>
                    <a:p>
                      <a:pPr algn="l" fontAlgn="ctr"/>
                      <a:r>
                        <a:rPr lang="es-MX" sz="1600" b="0" i="0" u="none" strike="noStrike" kern="1200" dirty="0">
                          <a:solidFill>
                            <a:srgbClr val="002060"/>
                          </a:solidFill>
                          <a:effectLst/>
                          <a:latin typeface="+mn-lt"/>
                          <a:ea typeface="+mn-ea"/>
                          <a:cs typeface="+mn-cs"/>
                        </a:rPr>
                        <a:t>Diferencias entre los kilómetros reportados como ejecutados en el mes de JUNIO de 2023 y el PGIRS - SAC 294</a:t>
                      </a:r>
                    </a:p>
                  </a:txBody>
                  <a:tcPr marL="0" marR="0" marT="0" marB="0" anchor="ctr"/>
                </a:tc>
                <a:tc>
                  <a:txBody>
                    <a:bodyPr/>
                    <a:lstStyle/>
                    <a:p>
                      <a:pPr marL="0" marR="0" lvl="0" indent="0" algn="just"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Incumplimiento conforme a lo establecido en el </a:t>
                      </a:r>
                      <a:r>
                        <a:rPr lang="es-MX" sz="1600" b="1" i="0" u="none" strike="noStrike" kern="1200" dirty="0">
                          <a:solidFill>
                            <a:srgbClr val="002060"/>
                          </a:solidFill>
                          <a:effectLst/>
                          <a:latin typeface="+mn-lt"/>
                          <a:ea typeface="+mn-ea"/>
                          <a:cs typeface="+mn-cs"/>
                        </a:rPr>
                        <a:t>sub numeral 3.1 Alcance, del Anexo 3 </a:t>
                      </a:r>
                      <a:r>
                        <a:rPr lang="es-MX" sz="1600" b="0" i="0" u="none" strike="noStrike" kern="1200" dirty="0">
                          <a:solidFill>
                            <a:srgbClr val="002060"/>
                          </a:solidFill>
                          <a:effectLst/>
                          <a:latin typeface="+mn-lt"/>
                          <a:ea typeface="+mn-ea"/>
                          <a:cs typeface="+mn-cs"/>
                        </a:rPr>
                        <a:t>– Reglamento Técnico Operativo del Contrato de Concesión N° 283 de 2018 y de igual forma a lo determinado en el </a:t>
                      </a:r>
                      <a:r>
                        <a:rPr lang="es-MX" sz="1600" b="1" i="0" u="none" strike="noStrike" kern="1200" dirty="0">
                          <a:solidFill>
                            <a:srgbClr val="002060"/>
                          </a:solidFill>
                          <a:effectLst/>
                          <a:latin typeface="+mn-lt"/>
                          <a:ea typeface="+mn-ea"/>
                          <a:cs typeface="+mn-cs"/>
                        </a:rPr>
                        <a:t>Artículo 2.3.2.2.2.4.51 y lo estipulado en el Parágrafo del artículo 2.3.2.2.2.4.53. del Decreto 1077 de 2015 </a:t>
                      </a:r>
                      <a:r>
                        <a:rPr lang="es-MX" sz="1600" b="0" i="0" u="none" strike="noStrike" kern="1200" dirty="0">
                          <a:solidFill>
                            <a:srgbClr val="002060"/>
                          </a:solidFill>
                          <a:effectLst/>
                          <a:latin typeface="+mn-lt"/>
                          <a:ea typeface="+mn-ea"/>
                          <a:cs typeface="+mn-cs"/>
                        </a:rPr>
                        <a:t>del Ministerio de Vivienda, Ciudad y Territorio</a:t>
                      </a:r>
                    </a:p>
                    <a:p>
                      <a:pPr marL="0" marR="0" lvl="0" indent="0" algn="just" defTabSz="914400" rtl="0" eaLnBrk="1" fontAlgn="ctr" latinLnBrk="0" hangingPunct="1">
                        <a:lnSpc>
                          <a:spcPct val="100000"/>
                        </a:lnSpc>
                        <a:spcBef>
                          <a:spcPts val="0"/>
                        </a:spcBef>
                        <a:spcAft>
                          <a:spcPts val="0"/>
                        </a:spcAft>
                        <a:buClrTx/>
                        <a:buSzTx/>
                        <a:buFontTx/>
                        <a:buNone/>
                        <a:tabLst/>
                        <a:defRPr/>
                      </a:pPr>
                      <a:endParaRPr lang="es-MX" sz="1600" b="0" i="0" u="none" strike="noStrike" kern="1200" dirty="0">
                        <a:solidFill>
                          <a:srgbClr val="002060"/>
                        </a:solidFill>
                        <a:effectLst/>
                        <a:latin typeface="+mn-lt"/>
                        <a:ea typeface="+mn-ea"/>
                        <a:cs typeface="+mn-cs"/>
                      </a:endParaRPr>
                    </a:p>
                  </a:txBody>
                  <a:tcPr marL="0" marR="0" marT="0" marB="0" anchor="ctr"/>
                </a:tc>
                <a:tc>
                  <a:txBody>
                    <a:bodyPr/>
                    <a:lstStyle/>
                    <a:p>
                      <a:pPr algn="ctr" fontAlgn="ctr"/>
                      <a:r>
                        <a:rPr lang="es-CO" sz="1600" b="0" i="0" u="none" strike="noStrike" kern="1200" dirty="0">
                          <a:solidFill>
                            <a:srgbClr val="002060"/>
                          </a:solidFill>
                          <a:effectLst/>
                          <a:latin typeface="+mn-lt"/>
                          <a:ea typeface="+mn-ea"/>
                          <a:cs typeface="+mn-cs"/>
                        </a:rPr>
                        <a:t>Radicado UAESP N°20247000217732 del 25/04/2024</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dirty="0">
                          <a:solidFill>
                            <a:srgbClr val="002060"/>
                          </a:solidFill>
                          <a:effectLst/>
                          <a:latin typeface="+mn-lt"/>
                          <a:ea typeface="+mn-ea"/>
                          <a:cs typeface="+mn-cs"/>
                        </a:rPr>
                        <a:t>EN TRÁMITE DE LA UAESP</a:t>
                      </a:r>
                    </a:p>
                    <a:p>
                      <a:pPr algn="ctr" fontAlgn="ctr"/>
                      <a:endParaRPr lang="es-MX" sz="1600" b="0" i="0" u="none" strike="noStrike" kern="1200" dirty="0">
                        <a:solidFill>
                          <a:srgbClr val="002060"/>
                        </a:solidFill>
                        <a:effectLst/>
                        <a:latin typeface="+mn-lt"/>
                        <a:ea typeface="+mn-ea"/>
                        <a:cs typeface="+mn-cs"/>
                      </a:endParaRPr>
                    </a:p>
                  </a:txBody>
                  <a:tcPr marL="0" marR="0" marT="0" marB="0" anchor="ctr"/>
                </a:tc>
                <a:extLst>
                  <a:ext uri="{0D108BD9-81ED-4DB2-BD59-A6C34878D82A}">
                    <a16:rowId xmlns:a16="http://schemas.microsoft.com/office/drawing/2014/main" val="401432027"/>
                  </a:ext>
                </a:extLst>
              </a:tr>
            </a:tbl>
          </a:graphicData>
        </a:graphic>
      </p:graphicFrame>
      <p:sp>
        <p:nvSpPr>
          <p:cNvPr id="2" name="CuadroTexto 1">
            <a:extLst>
              <a:ext uri="{FF2B5EF4-FFF2-40B4-BE49-F238E27FC236}">
                <a16:creationId xmlns:a16="http://schemas.microsoft.com/office/drawing/2014/main" id="{81AF23B3-0DBB-4495-97F2-604911E7C817}"/>
              </a:ext>
            </a:extLst>
          </p:cNvPr>
          <p:cNvSpPr txBox="1"/>
          <p:nvPr/>
        </p:nvSpPr>
        <p:spPr>
          <a:xfrm>
            <a:off x="89647" y="559868"/>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16</a:t>
            </a:r>
            <a:endParaRPr lang="es-CO" sz="3200" b="1" kern="0" cap="small" dirty="0">
              <a:solidFill>
                <a:schemeClr val="accent1">
                  <a:lumMod val="50000"/>
                </a:schemeClr>
              </a:solidFill>
              <a:latin typeface="Candara" panose="020E0502030303020204" pitchFamily="34" charset="0"/>
            </a:endParaRPr>
          </a:p>
        </p:txBody>
      </p:sp>
      <p:pic>
        <p:nvPicPr>
          <p:cNvPr id="7" name="Imagen 6">
            <a:extLst>
              <a:ext uri="{FF2B5EF4-FFF2-40B4-BE49-F238E27FC236}">
                <a16:creationId xmlns:a16="http://schemas.microsoft.com/office/drawing/2014/main" id="{8BA8C4AD-3033-4A7C-8C42-756390C507FA}"/>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10304146" y="60662"/>
            <a:ext cx="1370032" cy="1076287"/>
          </a:xfrm>
          <a:prstGeom prst="rect">
            <a:avLst/>
          </a:prstGeom>
        </p:spPr>
      </p:pic>
      <p:sp>
        <p:nvSpPr>
          <p:cNvPr id="10" name="CuadroTexto 9">
            <a:extLst>
              <a:ext uri="{FF2B5EF4-FFF2-40B4-BE49-F238E27FC236}">
                <a16:creationId xmlns:a16="http://schemas.microsoft.com/office/drawing/2014/main" id="{E563684F-DF45-46B2-944E-7F128E7E6095}"/>
              </a:ext>
            </a:extLst>
          </p:cNvPr>
          <p:cNvSpPr txBox="1"/>
          <p:nvPr/>
        </p:nvSpPr>
        <p:spPr>
          <a:xfrm>
            <a:off x="-400047" y="-3164"/>
            <a:ext cx="9881937"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Incumplimiento en proceso</a:t>
            </a:r>
          </a:p>
          <a:p>
            <a:r>
              <a:rPr lang="es-CO" sz="1600" cap="small" dirty="0">
                <a:solidFill>
                  <a:srgbClr val="002060"/>
                </a:solidFill>
                <a:latin typeface="Candara" panose="020E0502030303020204" pitchFamily="34" charset="0"/>
              </a:rPr>
              <a:t>         </a:t>
            </a:r>
            <a:endParaRPr lang="es-CO" sz="1600" dirty="0"/>
          </a:p>
        </p:txBody>
      </p:sp>
    </p:spTree>
    <p:extLst>
      <p:ext uri="{BB962C8B-B14F-4D97-AF65-F5344CB8AC3E}">
        <p14:creationId xmlns:p14="http://schemas.microsoft.com/office/powerpoint/2010/main" val="3430083788"/>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9" name="Conector recto 28">
            <a:extLst>
              <a:ext uri="{FF2B5EF4-FFF2-40B4-BE49-F238E27FC236}">
                <a16:creationId xmlns:a16="http://schemas.microsoft.com/office/drawing/2014/main" id="{E461885A-9441-4ADE-982B-DA9345520816}"/>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37" name="Imagen 36">
            <a:extLst>
              <a:ext uri="{FF2B5EF4-FFF2-40B4-BE49-F238E27FC236}">
                <a16:creationId xmlns:a16="http://schemas.microsoft.com/office/drawing/2014/main" id="{8CA5A062-9F83-4481-9751-6BD17B3F3018}"/>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398563" y="1398636"/>
            <a:ext cx="1280414" cy="1005884"/>
          </a:xfrm>
          <a:prstGeom prst="rect">
            <a:avLst/>
          </a:prstGeom>
        </p:spPr>
      </p:pic>
      <p:pic>
        <p:nvPicPr>
          <p:cNvPr id="38" name="Imagen 37">
            <a:extLst>
              <a:ext uri="{FF2B5EF4-FFF2-40B4-BE49-F238E27FC236}">
                <a16:creationId xmlns:a16="http://schemas.microsoft.com/office/drawing/2014/main" id="{6699C94C-AB3F-4DE9-87F3-B6FDCBB4F20B}"/>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12658" t="17307" r="12911" b="19214"/>
          <a:stretch/>
        </p:blipFill>
        <p:spPr>
          <a:xfrm>
            <a:off x="2180418" y="1477798"/>
            <a:ext cx="1783040" cy="1009853"/>
          </a:xfrm>
          <a:prstGeom prst="rect">
            <a:avLst/>
          </a:prstGeom>
        </p:spPr>
      </p:pic>
      <p:pic>
        <p:nvPicPr>
          <p:cNvPr id="40" name="Imagen 39">
            <a:extLst>
              <a:ext uri="{FF2B5EF4-FFF2-40B4-BE49-F238E27FC236}">
                <a16:creationId xmlns:a16="http://schemas.microsoft.com/office/drawing/2014/main" id="{72550A7E-5376-4DE4-BDB1-88C427DDD7B4}"/>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6360609" y="1998546"/>
            <a:ext cx="1762267" cy="373662"/>
          </a:xfrm>
          <a:prstGeom prst="rect">
            <a:avLst/>
          </a:prstGeom>
        </p:spPr>
      </p:pic>
      <p:pic>
        <p:nvPicPr>
          <p:cNvPr id="41" name="Imagen 40">
            <a:extLst>
              <a:ext uri="{FF2B5EF4-FFF2-40B4-BE49-F238E27FC236}">
                <a16:creationId xmlns:a16="http://schemas.microsoft.com/office/drawing/2014/main" id="{A86479F3-181D-4F05-AB7C-32E8E2BB7F74}"/>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8424568" y="1815127"/>
            <a:ext cx="1547444" cy="595949"/>
          </a:xfrm>
          <a:prstGeom prst="rect">
            <a:avLst/>
          </a:prstGeom>
        </p:spPr>
      </p:pic>
      <p:pic>
        <p:nvPicPr>
          <p:cNvPr id="47" name="Imagen 46">
            <a:extLst>
              <a:ext uri="{FF2B5EF4-FFF2-40B4-BE49-F238E27FC236}">
                <a16:creationId xmlns:a16="http://schemas.microsoft.com/office/drawing/2014/main" id="{9C6C6B1D-138C-4FE0-8F21-E52FA8DB077B}"/>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861384" y="186272"/>
            <a:ext cx="1233949" cy="863764"/>
          </a:xfrm>
          <a:prstGeom prst="rect">
            <a:avLst/>
          </a:prstGeom>
        </p:spPr>
      </p:pic>
      <p:sp>
        <p:nvSpPr>
          <p:cNvPr id="2" name="CuadroTexto 1">
            <a:extLst>
              <a:ext uri="{FF2B5EF4-FFF2-40B4-BE49-F238E27FC236}">
                <a16:creationId xmlns:a16="http://schemas.microsoft.com/office/drawing/2014/main" id="{2EAB69B5-FAE7-4453-84DE-26E4C74E32EC}"/>
              </a:ext>
            </a:extLst>
          </p:cNvPr>
          <p:cNvSpPr txBox="1"/>
          <p:nvPr/>
        </p:nvSpPr>
        <p:spPr>
          <a:xfrm>
            <a:off x="10274029" y="1876787"/>
            <a:ext cx="1714810" cy="646331"/>
          </a:xfrm>
          <a:prstGeom prst="rect">
            <a:avLst/>
          </a:prstGeom>
          <a:noFill/>
        </p:spPr>
        <p:txBody>
          <a:bodyPr wrap="square" rtlCol="0">
            <a:spAutoFit/>
          </a:bodyPr>
          <a:lstStyle/>
          <a:p>
            <a:pPr algn="ctr"/>
            <a:r>
              <a:rPr lang="es-CO" sz="3600" b="1" kern="0" cap="small">
                <a:solidFill>
                  <a:schemeClr val="accent1">
                    <a:lumMod val="50000"/>
                  </a:schemeClr>
                </a:solidFill>
                <a:latin typeface="Candara" panose="020E0502030303020204" pitchFamily="34" charset="0"/>
              </a:rPr>
              <a:t>TOTAL</a:t>
            </a:r>
            <a:endParaRPr lang="es-CO"/>
          </a:p>
        </p:txBody>
      </p:sp>
      <p:sp>
        <p:nvSpPr>
          <p:cNvPr id="18" name="CuadroTexto 17">
            <a:extLst>
              <a:ext uri="{FF2B5EF4-FFF2-40B4-BE49-F238E27FC236}">
                <a16:creationId xmlns:a16="http://schemas.microsoft.com/office/drawing/2014/main" id="{12498162-9F2A-4873-9238-CBDDB2BBBB62}"/>
              </a:ext>
            </a:extLst>
          </p:cNvPr>
          <p:cNvSpPr txBox="1"/>
          <p:nvPr/>
        </p:nvSpPr>
        <p:spPr>
          <a:xfrm>
            <a:off x="2310063" y="35988"/>
            <a:ext cx="9881937" cy="923330"/>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a:solidFill>
                  <a:schemeClr val="accent1">
                    <a:lumMod val="50000"/>
                  </a:schemeClr>
                </a:solidFill>
              </a:rPr>
              <a:t>gestión técnica operativa </a:t>
            </a:r>
          </a:p>
          <a:p>
            <a:pPr lvl="1"/>
            <a:r>
              <a:rPr lang="es-CO" sz="1600" b="0">
                <a:solidFill>
                  <a:srgbClr val="4472C4">
                    <a:lumMod val="50000"/>
                  </a:srgbClr>
                </a:solidFill>
              </a:rPr>
              <a:t>Histórico – Lavado De Áreas Públicas (m</a:t>
            </a:r>
            <a:r>
              <a:rPr lang="es-CO" sz="1600" b="0">
                <a:solidFill>
                  <a:srgbClr val="4472C4">
                    <a:lumMod val="50000"/>
                  </a:srgbClr>
                </a:solidFill>
                <a:cs typeface="Calibri" panose="020F0502020204030204" pitchFamily="34" charset="0"/>
              </a:rPr>
              <a:t>² totales) 2018 a 2023</a:t>
            </a:r>
            <a:endParaRPr lang="es-CO" sz="1600" b="0" kern="0">
              <a:solidFill>
                <a:schemeClr val="accent1">
                  <a:lumMod val="50000"/>
                </a:schemeClr>
              </a:solidFill>
            </a:endParaRPr>
          </a:p>
        </p:txBody>
      </p:sp>
      <p:sp>
        <p:nvSpPr>
          <p:cNvPr id="24" name="CuadroTexto 23">
            <a:extLst>
              <a:ext uri="{FF2B5EF4-FFF2-40B4-BE49-F238E27FC236}">
                <a16:creationId xmlns:a16="http://schemas.microsoft.com/office/drawing/2014/main" id="{658286C1-CBF0-4632-8D8F-345CEBB83FB9}"/>
              </a:ext>
            </a:extLst>
          </p:cNvPr>
          <p:cNvSpPr txBox="1"/>
          <p:nvPr/>
        </p:nvSpPr>
        <p:spPr>
          <a:xfrm>
            <a:off x="87915" y="6351194"/>
            <a:ext cx="6038024" cy="369332"/>
          </a:xfrm>
          <a:prstGeom prst="rect">
            <a:avLst/>
          </a:prstGeom>
          <a:noFill/>
        </p:spPr>
        <p:txBody>
          <a:bodyPr wrap="square" rtlCol="0">
            <a:spAutoFit/>
          </a:bodyPr>
          <a:lstStyle/>
          <a:p>
            <a:r>
              <a:rPr lang="es-CO" sz="900">
                <a:solidFill>
                  <a:schemeClr val="accent1">
                    <a:lumMod val="50000"/>
                  </a:schemeClr>
                </a:solidFill>
              </a:rPr>
              <a:t>Fuente: Informe del Concesionario</a:t>
            </a:r>
          </a:p>
          <a:p>
            <a:r>
              <a:rPr lang="es-CO" sz="900">
                <a:solidFill>
                  <a:schemeClr val="accent1">
                    <a:lumMod val="50000"/>
                  </a:schemeClr>
                </a:solidFill>
              </a:rPr>
              <a:t>Periodo comprendido entre el 12 de febrero de 2018 y el </a:t>
            </a:r>
            <a:r>
              <a:rPr lang="es-MX" sz="900">
                <a:solidFill>
                  <a:schemeClr val="accent1">
                    <a:lumMod val="50000"/>
                  </a:schemeClr>
                </a:solidFill>
              </a:rPr>
              <a:t>31 de diciembre de 2023</a:t>
            </a:r>
            <a:r>
              <a:rPr lang="es-CO" sz="900">
                <a:solidFill>
                  <a:schemeClr val="accent1">
                    <a:lumMod val="50000"/>
                  </a:schemeClr>
                </a:solidFill>
              </a:rPr>
              <a:t>.</a:t>
            </a:r>
          </a:p>
        </p:txBody>
      </p:sp>
      <p:pic>
        <p:nvPicPr>
          <p:cNvPr id="19" name="Picture 2">
            <a:extLst>
              <a:ext uri="{FF2B5EF4-FFF2-40B4-BE49-F238E27FC236}">
                <a16:creationId xmlns:a16="http://schemas.microsoft.com/office/drawing/2014/main" id="{76E0568C-42F8-4A8E-9CDC-68EECE434437}"/>
              </a:ext>
            </a:extLst>
          </p:cNvPr>
          <p:cNvPicPr>
            <a:picLocks noChangeAspect="1" noChangeArrowheads="1"/>
          </p:cNvPicPr>
          <p:nvPr/>
        </p:nvPicPr>
        <p:blipFill rotWithShape="1">
          <a:blip r:embed="rId8" cstate="email">
            <a:extLst>
              <a:ext uri="{28A0092B-C50C-407E-A947-70E740481C1C}">
                <a14:useLocalDpi xmlns:a14="http://schemas.microsoft.com/office/drawing/2010/main"/>
              </a:ext>
            </a:extLst>
          </a:blip>
          <a:srcRect/>
          <a:stretch/>
        </p:blipFill>
        <p:spPr bwMode="auto">
          <a:xfrm>
            <a:off x="4464899" y="1783681"/>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0" name="Picture 2">
            <a:extLst>
              <a:ext uri="{FF2B5EF4-FFF2-40B4-BE49-F238E27FC236}">
                <a16:creationId xmlns:a16="http://schemas.microsoft.com/office/drawing/2014/main" id="{4BDC545A-9428-4155-AD09-16DFE80EEDA4}"/>
              </a:ext>
            </a:extLst>
          </p:cNvPr>
          <p:cNvPicPr>
            <a:picLocks noChangeAspect="1" noChangeArrowheads="1"/>
          </p:cNvPicPr>
          <p:nvPr/>
        </p:nvPicPr>
        <p:blipFill rotWithShape="1">
          <a:blip r:embed="rId9" cstate="email">
            <a:extLst>
              <a:ext uri="{28A0092B-C50C-407E-A947-70E740481C1C}">
                <a14:useLocalDpi xmlns:a14="http://schemas.microsoft.com/office/drawing/2010/main"/>
              </a:ext>
            </a:extLst>
          </a:blip>
          <a:srcRect/>
          <a:stretch/>
        </p:blipFill>
        <p:spPr bwMode="auto">
          <a:xfrm>
            <a:off x="4464899" y="110329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5" name="Tabla 4">
            <a:extLst>
              <a:ext uri="{FF2B5EF4-FFF2-40B4-BE49-F238E27FC236}">
                <a16:creationId xmlns:a16="http://schemas.microsoft.com/office/drawing/2014/main" id="{AEF5370D-40B1-B119-1275-48E3DF0B6CAB}"/>
              </a:ext>
            </a:extLst>
          </p:cNvPr>
          <p:cNvGraphicFramePr>
            <a:graphicFrameLocks noGrp="1"/>
          </p:cNvGraphicFramePr>
          <p:nvPr>
            <p:extLst>
              <p:ext uri="{D42A27DB-BD31-4B8C-83A1-F6EECF244321}">
                <p14:modId xmlns:p14="http://schemas.microsoft.com/office/powerpoint/2010/main" val="3879724991"/>
              </p:ext>
            </p:extLst>
          </p:nvPr>
        </p:nvGraphicFramePr>
        <p:xfrm>
          <a:off x="215503" y="2547679"/>
          <a:ext cx="11703751" cy="3601184"/>
        </p:xfrm>
        <a:graphic>
          <a:graphicData uri="http://schemas.openxmlformats.org/drawingml/2006/table">
            <a:tbl>
              <a:tblPr/>
              <a:tblGrid>
                <a:gridCol w="615312">
                  <a:extLst>
                    <a:ext uri="{9D8B030D-6E8A-4147-A177-3AD203B41FA5}">
                      <a16:colId xmlns:a16="http://schemas.microsoft.com/office/drawing/2014/main" val="473873156"/>
                    </a:ext>
                  </a:extLst>
                </a:gridCol>
                <a:gridCol w="687098">
                  <a:extLst>
                    <a:ext uri="{9D8B030D-6E8A-4147-A177-3AD203B41FA5}">
                      <a16:colId xmlns:a16="http://schemas.microsoft.com/office/drawing/2014/main" val="2518158825"/>
                    </a:ext>
                  </a:extLst>
                </a:gridCol>
                <a:gridCol w="453793">
                  <a:extLst>
                    <a:ext uri="{9D8B030D-6E8A-4147-A177-3AD203B41FA5}">
                      <a16:colId xmlns:a16="http://schemas.microsoft.com/office/drawing/2014/main" val="1378774180"/>
                    </a:ext>
                  </a:extLst>
                </a:gridCol>
                <a:gridCol w="123063">
                  <a:extLst>
                    <a:ext uri="{9D8B030D-6E8A-4147-A177-3AD203B41FA5}">
                      <a16:colId xmlns:a16="http://schemas.microsoft.com/office/drawing/2014/main" val="4022832929"/>
                    </a:ext>
                  </a:extLst>
                </a:gridCol>
                <a:gridCol w="615312">
                  <a:extLst>
                    <a:ext uri="{9D8B030D-6E8A-4147-A177-3AD203B41FA5}">
                      <a16:colId xmlns:a16="http://schemas.microsoft.com/office/drawing/2014/main" val="12249095"/>
                    </a:ext>
                  </a:extLst>
                </a:gridCol>
                <a:gridCol w="615312">
                  <a:extLst>
                    <a:ext uri="{9D8B030D-6E8A-4147-A177-3AD203B41FA5}">
                      <a16:colId xmlns:a16="http://schemas.microsoft.com/office/drawing/2014/main" val="3478945774"/>
                    </a:ext>
                  </a:extLst>
                </a:gridCol>
                <a:gridCol w="461485">
                  <a:extLst>
                    <a:ext uri="{9D8B030D-6E8A-4147-A177-3AD203B41FA5}">
                      <a16:colId xmlns:a16="http://schemas.microsoft.com/office/drawing/2014/main" val="957583532"/>
                    </a:ext>
                  </a:extLst>
                </a:gridCol>
                <a:gridCol w="123063">
                  <a:extLst>
                    <a:ext uri="{9D8B030D-6E8A-4147-A177-3AD203B41FA5}">
                      <a16:colId xmlns:a16="http://schemas.microsoft.com/office/drawing/2014/main" val="3458097248"/>
                    </a:ext>
                  </a:extLst>
                </a:gridCol>
                <a:gridCol w="615312">
                  <a:extLst>
                    <a:ext uri="{9D8B030D-6E8A-4147-A177-3AD203B41FA5}">
                      <a16:colId xmlns:a16="http://schemas.microsoft.com/office/drawing/2014/main" val="1013374330"/>
                    </a:ext>
                  </a:extLst>
                </a:gridCol>
                <a:gridCol w="615312">
                  <a:extLst>
                    <a:ext uri="{9D8B030D-6E8A-4147-A177-3AD203B41FA5}">
                      <a16:colId xmlns:a16="http://schemas.microsoft.com/office/drawing/2014/main" val="3054448597"/>
                    </a:ext>
                  </a:extLst>
                </a:gridCol>
                <a:gridCol w="615312">
                  <a:extLst>
                    <a:ext uri="{9D8B030D-6E8A-4147-A177-3AD203B41FA5}">
                      <a16:colId xmlns:a16="http://schemas.microsoft.com/office/drawing/2014/main" val="1835423345"/>
                    </a:ext>
                  </a:extLst>
                </a:gridCol>
                <a:gridCol w="123063">
                  <a:extLst>
                    <a:ext uri="{9D8B030D-6E8A-4147-A177-3AD203B41FA5}">
                      <a16:colId xmlns:a16="http://schemas.microsoft.com/office/drawing/2014/main" val="3983973473"/>
                    </a:ext>
                  </a:extLst>
                </a:gridCol>
                <a:gridCol w="615312">
                  <a:extLst>
                    <a:ext uri="{9D8B030D-6E8A-4147-A177-3AD203B41FA5}">
                      <a16:colId xmlns:a16="http://schemas.microsoft.com/office/drawing/2014/main" val="4237274932"/>
                    </a:ext>
                  </a:extLst>
                </a:gridCol>
                <a:gridCol w="830672">
                  <a:extLst>
                    <a:ext uri="{9D8B030D-6E8A-4147-A177-3AD203B41FA5}">
                      <a16:colId xmlns:a16="http://schemas.microsoft.com/office/drawing/2014/main" val="182201912"/>
                    </a:ext>
                  </a:extLst>
                </a:gridCol>
                <a:gridCol w="481995">
                  <a:extLst>
                    <a:ext uri="{9D8B030D-6E8A-4147-A177-3AD203B41FA5}">
                      <a16:colId xmlns:a16="http://schemas.microsoft.com/office/drawing/2014/main" val="3256060332"/>
                    </a:ext>
                  </a:extLst>
                </a:gridCol>
                <a:gridCol w="123063">
                  <a:extLst>
                    <a:ext uri="{9D8B030D-6E8A-4147-A177-3AD203B41FA5}">
                      <a16:colId xmlns:a16="http://schemas.microsoft.com/office/drawing/2014/main" val="2491135185"/>
                    </a:ext>
                  </a:extLst>
                </a:gridCol>
                <a:gridCol w="615312">
                  <a:extLst>
                    <a:ext uri="{9D8B030D-6E8A-4147-A177-3AD203B41FA5}">
                      <a16:colId xmlns:a16="http://schemas.microsoft.com/office/drawing/2014/main" val="139952373"/>
                    </a:ext>
                  </a:extLst>
                </a:gridCol>
                <a:gridCol w="717863">
                  <a:extLst>
                    <a:ext uri="{9D8B030D-6E8A-4147-A177-3AD203B41FA5}">
                      <a16:colId xmlns:a16="http://schemas.microsoft.com/office/drawing/2014/main" val="4219708093"/>
                    </a:ext>
                  </a:extLst>
                </a:gridCol>
                <a:gridCol w="564036">
                  <a:extLst>
                    <a:ext uri="{9D8B030D-6E8A-4147-A177-3AD203B41FA5}">
                      <a16:colId xmlns:a16="http://schemas.microsoft.com/office/drawing/2014/main" val="723832462"/>
                    </a:ext>
                  </a:extLst>
                </a:gridCol>
                <a:gridCol w="123063">
                  <a:extLst>
                    <a:ext uri="{9D8B030D-6E8A-4147-A177-3AD203B41FA5}">
                      <a16:colId xmlns:a16="http://schemas.microsoft.com/office/drawing/2014/main" val="773760918"/>
                    </a:ext>
                  </a:extLst>
                </a:gridCol>
                <a:gridCol w="615312">
                  <a:extLst>
                    <a:ext uri="{9D8B030D-6E8A-4147-A177-3AD203B41FA5}">
                      <a16:colId xmlns:a16="http://schemas.microsoft.com/office/drawing/2014/main" val="2639126294"/>
                    </a:ext>
                  </a:extLst>
                </a:gridCol>
                <a:gridCol w="779395">
                  <a:extLst>
                    <a:ext uri="{9D8B030D-6E8A-4147-A177-3AD203B41FA5}">
                      <a16:colId xmlns:a16="http://schemas.microsoft.com/office/drawing/2014/main" val="3085015725"/>
                    </a:ext>
                  </a:extLst>
                </a:gridCol>
                <a:gridCol w="574291">
                  <a:extLst>
                    <a:ext uri="{9D8B030D-6E8A-4147-A177-3AD203B41FA5}">
                      <a16:colId xmlns:a16="http://schemas.microsoft.com/office/drawing/2014/main" val="3881645929"/>
                    </a:ext>
                  </a:extLst>
                </a:gridCol>
              </a:tblGrid>
              <a:tr h="225074">
                <a:tc>
                  <a:txBody>
                    <a:bodyPr/>
                    <a:lstStyle/>
                    <a:p>
                      <a:pPr algn="ctr" rtl="0" fontAlgn="ctr"/>
                      <a:r>
                        <a:rPr lang="es-CO" sz="10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M2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 AREAS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M2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 AREAS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M2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 AREAS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M2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 AREAS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M2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 AREAS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M2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 AREAS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4117093113"/>
                  </a:ext>
                </a:extLst>
              </a:tr>
              <a:tr h="225074">
                <a:tc>
                  <a:txBody>
                    <a:bodyPr/>
                    <a:lstStyle/>
                    <a:p>
                      <a:pPr algn="ctr" rtl="0" fontAlgn="ctr"/>
                      <a:r>
                        <a:rPr lang="es-CO" sz="1000" b="0" i="0" u="none" strike="noStrike">
                          <a:solidFill>
                            <a:srgbClr val="002060"/>
                          </a:solidFill>
                          <a:effectLs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831.128,01</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271</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31.933,97</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71</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66.176,85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113</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122.350,49</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174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60.117,52</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65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1" i="0" u="none" strike="noStrike">
                          <a:solidFill>
                            <a:srgbClr val="203864"/>
                          </a:solidFill>
                          <a:effectLst/>
                          <a:latin typeface="Calibri" panose="020F0502020204030204" pitchFamily="34" charset="0"/>
                        </a:rPr>
                        <a:t>1.111.706,84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1" i="0" u="none" strike="noStrike">
                          <a:solidFill>
                            <a:srgbClr val="203864"/>
                          </a:solidFill>
                          <a:effectLst/>
                          <a:latin typeface="Calibri" panose="020F0502020204030204" pitchFamily="34" charset="0"/>
                        </a:rPr>
                        <a:t>694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extLst>
                  <a:ext uri="{0D108BD9-81ED-4DB2-BD59-A6C34878D82A}">
                    <a16:rowId xmlns:a16="http://schemas.microsoft.com/office/drawing/2014/main" val="3787768914"/>
                  </a:ext>
                </a:extLst>
              </a:tr>
              <a:tr h="450148">
                <a:tc>
                  <a:txBody>
                    <a:bodyPr/>
                    <a:lstStyle/>
                    <a:p>
                      <a:pPr algn="ctr" rtl="0" fontAlgn="ctr"/>
                      <a:r>
                        <a:rPr lang="es-CO" sz="100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1.210.636,22</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473</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47.188,14</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246</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59.210,77</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110</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247.626,58</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263</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75.434,47</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62</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203864"/>
                          </a:solidFill>
                          <a:effectLst/>
                          <a:latin typeface="Calibri" panose="020F0502020204030204" pitchFamily="34" charset="0"/>
                        </a:rPr>
                        <a:t>1.640.096,18</a:t>
                      </a: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203864"/>
                          </a:solidFill>
                          <a:effectLst/>
                          <a:latin typeface="Calibri" panose="020F0502020204030204" pitchFamily="34" charset="0"/>
                        </a:rPr>
                        <a:t>1.154</a:t>
                      </a:r>
                    </a:p>
                  </a:txBody>
                  <a:tcPr marL="0" marR="0" marT="0" marB="0" anchor="ctr">
                    <a:lnL>
                      <a:noFill/>
                    </a:lnL>
                    <a:lnR>
                      <a:noFill/>
                    </a:lnR>
                    <a:lnT>
                      <a:noFill/>
                    </a:lnT>
                    <a:lnB>
                      <a:noFill/>
                    </a:lnB>
                    <a:noFill/>
                  </a:tcPr>
                </a:tc>
                <a:extLst>
                  <a:ext uri="{0D108BD9-81ED-4DB2-BD59-A6C34878D82A}">
                    <a16:rowId xmlns:a16="http://schemas.microsoft.com/office/drawing/2014/main" val="399767183"/>
                  </a:ext>
                </a:extLst>
              </a:tr>
              <a:tr h="225074">
                <a:tc>
                  <a:txBody>
                    <a:bodyPr/>
                    <a:lstStyle/>
                    <a:p>
                      <a:pPr algn="ctr" rtl="0" fontAlgn="ctr"/>
                      <a:r>
                        <a:rPr lang="es-CO" sz="1000" b="0" i="0" u="none" strike="noStrike">
                          <a:solidFill>
                            <a:srgbClr val="002060"/>
                          </a:solidFill>
                          <a:effectLs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443.560,13</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311</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118.948,28</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265</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121.046,54</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128</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137.242,59</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123</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79.631,76</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133</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000" b="1" i="0" u="none" strike="noStrike">
                          <a:solidFill>
                            <a:srgbClr val="203864"/>
                          </a:solidFill>
                          <a:effectLst/>
                          <a:latin typeface="Calibri" panose="020F0502020204030204" pitchFamily="34" charset="0"/>
                        </a:rPr>
                        <a:t>900.429,30</a:t>
                      </a:r>
                    </a:p>
                  </a:txBody>
                  <a:tcPr marL="0" marR="0" marT="0" marB="0" anchor="ctr">
                    <a:lnL>
                      <a:noFill/>
                    </a:lnL>
                    <a:lnR>
                      <a:noFill/>
                    </a:lnR>
                    <a:lnT>
                      <a:noFill/>
                    </a:lnT>
                    <a:lnB>
                      <a:noFill/>
                    </a:lnB>
                    <a:solidFill>
                      <a:srgbClr val="EBF1E9"/>
                    </a:solidFill>
                  </a:tcPr>
                </a:tc>
                <a:tc>
                  <a:txBody>
                    <a:bodyPr/>
                    <a:lstStyle/>
                    <a:p>
                      <a:pPr algn="ctr" rtl="0" fontAlgn="ctr"/>
                      <a:r>
                        <a:rPr lang="es-CO" sz="1000" b="1" i="0" u="none" strike="noStrike">
                          <a:solidFill>
                            <a:srgbClr val="203864"/>
                          </a:solidFill>
                          <a:effectLst/>
                          <a:latin typeface="Calibri" panose="020F0502020204030204" pitchFamily="34" charset="0"/>
                        </a:rPr>
                        <a:t>960</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2045479604"/>
                  </a:ext>
                </a:extLst>
              </a:tr>
              <a:tr h="225074">
                <a:tc>
                  <a:txBody>
                    <a:bodyPr/>
                    <a:lstStyle/>
                    <a:p>
                      <a:pPr algn="ctr" rtl="0" fontAlgn="ctr"/>
                      <a:r>
                        <a:rPr lang="es-CO" sz="100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268.403,83</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238</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56.466,24</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156</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84.949,79</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91</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130.889,91</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118</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129.024,14</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172</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203864"/>
                          </a:solidFill>
                          <a:effectLst/>
                          <a:latin typeface="Calibri" panose="020F0502020204030204" pitchFamily="34" charset="0"/>
                        </a:rPr>
                        <a:t>669.733,91</a:t>
                      </a: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203864"/>
                          </a:solidFill>
                          <a:effectLst/>
                          <a:latin typeface="Calibri" panose="020F0502020204030204" pitchFamily="34" charset="0"/>
                        </a:rPr>
                        <a:t>775</a:t>
                      </a:r>
                    </a:p>
                  </a:txBody>
                  <a:tcPr marL="0" marR="0" marT="0" marB="0" anchor="ctr">
                    <a:lnL>
                      <a:noFill/>
                    </a:lnL>
                    <a:lnR>
                      <a:noFill/>
                    </a:lnR>
                    <a:lnT>
                      <a:noFill/>
                    </a:lnT>
                    <a:lnB>
                      <a:noFill/>
                    </a:lnB>
                    <a:noFill/>
                  </a:tcPr>
                </a:tc>
                <a:extLst>
                  <a:ext uri="{0D108BD9-81ED-4DB2-BD59-A6C34878D82A}">
                    <a16:rowId xmlns:a16="http://schemas.microsoft.com/office/drawing/2014/main" val="1569931822"/>
                  </a:ext>
                </a:extLst>
              </a:tr>
              <a:tr h="225074">
                <a:tc>
                  <a:txBody>
                    <a:bodyPr/>
                    <a:lstStyle/>
                    <a:p>
                      <a:pPr algn="ctr" rtl="0" fontAlgn="ctr"/>
                      <a:r>
                        <a:rPr lang="es-CO" sz="1000" b="0" i="0" u="none" strike="noStrike">
                          <a:solidFill>
                            <a:srgbClr val="002060"/>
                          </a:solidFill>
                          <a:effectLs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228.612,19</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220</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62.111,60</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163</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69.076,09</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87</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37.274,54</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82</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100.642,59</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139</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000" b="1" i="0" u="none" strike="noStrike">
                          <a:solidFill>
                            <a:srgbClr val="203864"/>
                          </a:solidFill>
                          <a:effectLst/>
                          <a:latin typeface="Calibri" panose="020F0502020204030204" pitchFamily="34" charset="0"/>
                        </a:rPr>
                        <a:t>497.717,01</a:t>
                      </a:r>
                    </a:p>
                  </a:txBody>
                  <a:tcPr marL="0" marR="0" marT="0" marB="0" anchor="ctr">
                    <a:lnL>
                      <a:noFill/>
                    </a:lnL>
                    <a:lnR>
                      <a:noFill/>
                    </a:lnR>
                    <a:lnT>
                      <a:noFill/>
                    </a:lnT>
                    <a:lnB>
                      <a:noFill/>
                    </a:lnB>
                    <a:solidFill>
                      <a:srgbClr val="EBF1E9"/>
                    </a:solidFill>
                  </a:tcPr>
                </a:tc>
                <a:tc>
                  <a:txBody>
                    <a:bodyPr/>
                    <a:lstStyle/>
                    <a:p>
                      <a:pPr algn="ctr" rtl="0" fontAlgn="ctr"/>
                      <a:r>
                        <a:rPr lang="es-CO" sz="1000" b="1" i="0" u="none" strike="noStrike">
                          <a:solidFill>
                            <a:srgbClr val="203864"/>
                          </a:solidFill>
                          <a:effectLst/>
                          <a:latin typeface="Calibri" panose="020F0502020204030204" pitchFamily="34" charset="0"/>
                        </a:rPr>
                        <a:t>691</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4046418542"/>
                  </a:ext>
                </a:extLst>
              </a:tr>
              <a:tr h="225074">
                <a:tc>
                  <a:txBody>
                    <a:bodyPr/>
                    <a:lstStyle/>
                    <a:p>
                      <a:pPr algn="ctr" rtl="0" fontAlgn="ctr"/>
                      <a:r>
                        <a:rPr lang="es-CO" sz="100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269.580,26</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247</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55.199,70</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154</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63.379,22</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83</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37.274,85</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82</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104.137,71</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143</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203864"/>
                          </a:solidFill>
                          <a:effectLst/>
                          <a:latin typeface="Calibri" panose="020F0502020204030204" pitchFamily="34" charset="0"/>
                        </a:rPr>
                        <a:t>529.571,74</a:t>
                      </a: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203864"/>
                          </a:solidFill>
                          <a:effectLst/>
                          <a:latin typeface="Calibri" panose="020F0502020204030204" pitchFamily="34" charset="0"/>
                        </a:rPr>
                        <a:t>709</a:t>
                      </a:r>
                    </a:p>
                  </a:txBody>
                  <a:tcPr marL="0" marR="0" marT="0" marB="0" anchor="ctr">
                    <a:lnL>
                      <a:noFill/>
                    </a:lnL>
                    <a:lnR>
                      <a:noFill/>
                    </a:lnR>
                    <a:lnT>
                      <a:noFill/>
                    </a:lnT>
                    <a:lnB>
                      <a:noFill/>
                    </a:lnB>
                    <a:noFill/>
                  </a:tcPr>
                </a:tc>
                <a:extLst>
                  <a:ext uri="{0D108BD9-81ED-4DB2-BD59-A6C34878D82A}">
                    <a16:rowId xmlns:a16="http://schemas.microsoft.com/office/drawing/2014/main" val="833510240"/>
                  </a:ext>
                </a:extLst>
              </a:tr>
              <a:tr h="225074">
                <a:tc>
                  <a:txBody>
                    <a:bodyPr/>
                    <a:lstStyle/>
                    <a:p>
                      <a:pPr algn="ctr" rtl="0" fontAlgn="ctr"/>
                      <a:r>
                        <a:rPr lang="es-CO" sz="1000" b="0" i="0" u="none" strike="noStrike">
                          <a:solidFill>
                            <a:srgbClr val="002060"/>
                          </a:solidFill>
                          <a:effectLs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125.170,36</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174</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58.343,63</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162</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49.411,93</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80</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42.118,00</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76</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26.596,00</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57</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000" b="1" i="0" u="none" strike="noStrike">
                          <a:solidFill>
                            <a:srgbClr val="203864"/>
                          </a:solidFill>
                          <a:effectLst/>
                          <a:latin typeface="Calibri" panose="020F0502020204030204" pitchFamily="34" charset="0"/>
                        </a:rPr>
                        <a:t>301.639,92</a:t>
                      </a:r>
                    </a:p>
                  </a:txBody>
                  <a:tcPr marL="0" marR="0" marT="0" marB="0" anchor="ctr">
                    <a:lnL>
                      <a:noFill/>
                    </a:lnL>
                    <a:lnR>
                      <a:noFill/>
                    </a:lnR>
                    <a:lnT>
                      <a:noFill/>
                    </a:lnT>
                    <a:lnB>
                      <a:noFill/>
                    </a:lnB>
                    <a:solidFill>
                      <a:srgbClr val="EBF1E9"/>
                    </a:solidFill>
                  </a:tcPr>
                </a:tc>
                <a:tc>
                  <a:txBody>
                    <a:bodyPr/>
                    <a:lstStyle/>
                    <a:p>
                      <a:pPr algn="ctr" rtl="0" fontAlgn="ctr"/>
                      <a:r>
                        <a:rPr lang="es-CO" sz="1000" b="1" i="0" u="none" strike="noStrike">
                          <a:solidFill>
                            <a:srgbClr val="203864"/>
                          </a:solidFill>
                          <a:effectLst/>
                          <a:latin typeface="Calibri" panose="020F0502020204030204" pitchFamily="34" charset="0"/>
                        </a:rPr>
                        <a:t>549</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4143948704"/>
                  </a:ext>
                </a:extLst>
              </a:tr>
              <a:tr h="225074">
                <a:tc>
                  <a:txBody>
                    <a:bodyPr/>
                    <a:lstStyle/>
                    <a:p>
                      <a:pPr algn="ctr" rtl="0" fontAlgn="ctr"/>
                      <a:r>
                        <a:rPr lang="es-CO" sz="100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39.105,76</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111</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58.343,61</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162</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49.519,26</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78</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41.366,00</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75</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23.261,49</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46</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203864"/>
                          </a:solidFill>
                          <a:effectLst/>
                          <a:latin typeface="Calibri" panose="020F0502020204030204" pitchFamily="34" charset="0"/>
                        </a:rPr>
                        <a:t>211.596,12</a:t>
                      </a: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203864"/>
                          </a:solidFill>
                          <a:effectLst/>
                          <a:latin typeface="Calibri" panose="020F0502020204030204" pitchFamily="34" charset="0"/>
                        </a:rPr>
                        <a:t>472</a:t>
                      </a:r>
                    </a:p>
                  </a:txBody>
                  <a:tcPr marL="0" marR="0" marT="0" marB="0" anchor="ctr">
                    <a:lnL>
                      <a:noFill/>
                    </a:lnL>
                    <a:lnR>
                      <a:noFill/>
                    </a:lnR>
                    <a:lnT>
                      <a:noFill/>
                    </a:lnT>
                    <a:lnB>
                      <a:noFill/>
                    </a:lnB>
                    <a:noFill/>
                  </a:tcPr>
                </a:tc>
                <a:extLst>
                  <a:ext uri="{0D108BD9-81ED-4DB2-BD59-A6C34878D82A}">
                    <a16:rowId xmlns:a16="http://schemas.microsoft.com/office/drawing/2014/main" val="3225960172"/>
                  </a:ext>
                </a:extLst>
              </a:tr>
              <a:tr h="225074">
                <a:tc>
                  <a:txBody>
                    <a:bodyPr/>
                    <a:lstStyle/>
                    <a:p>
                      <a:pPr algn="ctr" rtl="0" fontAlgn="ctr"/>
                      <a:r>
                        <a:rPr lang="es-CO" sz="1000" b="0" i="0" u="none" strike="noStrike">
                          <a:solidFill>
                            <a:srgbClr val="002060"/>
                          </a:solidFill>
                          <a:effectLs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39.105,75</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110</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58.303,61</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161</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49.518,86</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78</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41.366,00</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75</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23.261,48</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46</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000" b="1" i="0" u="none" strike="noStrike">
                          <a:solidFill>
                            <a:srgbClr val="203864"/>
                          </a:solidFill>
                          <a:effectLst/>
                          <a:latin typeface="Calibri" panose="020F0502020204030204" pitchFamily="34" charset="0"/>
                        </a:rPr>
                        <a:t>211.555,70</a:t>
                      </a:r>
                    </a:p>
                  </a:txBody>
                  <a:tcPr marL="0" marR="0" marT="0" marB="0" anchor="ctr">
                    <a:lnL>
                      <a:noFill/>
                    </a:lnL>
                    <a:lnR>
                      <a:noFill/>
                    </a:lnR>
                    <a:lnT>
                      <a:noFill/>
                    </a:lnT>
                    <a:lnB>
                      <a:noFill/>
                    </a:lnB>
                    <a:solidFill>
                      <a:srgbClr val="EBF1E9"/>
                    </a:solidFill>
                  </a:tcPr>
                </a:tc>
                <a:tc>
                  <a:txBody>
                    <a:bodyPr/>
                    <a:lstStyle/>
                    <a:p>
                      <a:pPr algn="ctr" rtl="0" fontAlgn="ctr"/>
                      <a:r>
                        <a:rPr lang="es-CO" sz="1000" b="1" i="0" u="none" strike="noStrike">
                          <a:solidFill>
                            <a:srgbClr val="203864"/>
                          </a:solidFill>
                          <a:effectLst/>
                          <a:latin typeface="Calibri" panose="020F0502020204030204" pitchFamily="34" charset="0"/>
                        </a:rPr>
                        <a:t>470</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2412807518"/>
                  </a:ext>
                </a:extLst>
              </a:tr>
              <a:tr h="225074">
                <a:tc>
                  <a:txBody>
                    <a:bodyPr/>
                    <a:lstStyle/>
                    <a:p>
                      <a:pPr algn="ctr" rtl="0" fontAlgn="ctr"/>
                      <a:r>
                        <a:rPr lang="es-CO" sz="100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40.700,17</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112</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58.303,61</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161</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47.138,82</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74</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41.030,00</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74</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23.023,23</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45</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203864"/>
                          </a:solidFill>
                          <a:effectLst/>
                          <a:latin typeface="Calibri" panose="020F0502020204030204" pitchFamily="34" charset="0"/>
                        </a:rPr>
                        <a:t>210.195,83</a:t>
                      </a: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203864"/>
                          </a:solidFill>
                          <a:effectLst/>
                          <a:latin typeface="Calibri" panose="020F0502020204030204" pitchFamily="34" charset="0"/>
                        </a:rPr>
                        <a:t>466</a:t>
                      </a:r>
                    </a:p>
                  </a:txBody>
                  <a:tcPr marL="0" marR="0" marT="0" marB="0" anchor="ctr">
                    <a:lnL>
                      <a:noFill/>
                    </a:lnL>
                    <a:lnR>
                      <a:noFill/>
                    </a:lnR>
                    <a:lnT>
                      <a:noFill/>
                    </a:lnT>
                    <a:lnB>
                      <a:noFill/>
                    </a:lnB>
                    <a:noFill/>
                  </a:tcPr>
                </a:tc>
                <a:extLst>
                  <a:ext uri="{0D108BD9-81ED-4DB2-BD59-A6C34878D82A}">
                    <a16:rowId xmlns:a16="http://schemas.microsoft.com/office/drawing/2014/main" val="1393286265"/>
                  </a:ext>
                </a:extLst>
              </a:tr>
              <a:tr h="225074">
                <a:tc>
                  <a:txBody>
                    <a:bodyPr/>
                    <a:lstStyle/>
                    <a:p>
                      <a:pPr algn="ctr" rtl="0" fontAlgn="ctr"/>
                      <a:r>
                        <a:rPr lang="es-CO" sz="1000" b="0" i="0" u="none" strike="noStrike">
                          <a:solidFill>
                            <a:srgbClr val="002060"/>
                          </a:solidFill>
                          <a:effectLs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40.700,17</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112</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56.925,13</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157</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48.086,28</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73</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41.030,00</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74</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23.023,23</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latin typeface="Calibri" panose="020F0502020204030204" pitchFamily="34" charset="0"/>
                        </a:rPr>
                        <a:t>45</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000" b="1" i="0" u="none" strike="noStrike">
                          <a:solidFill>
                            <a:srgbClr val="203864"/>
                          </a:solidFill>
                          <a:effectLst/>
                          <a:latin typeface="Calibri" panose="020F0502020204030204" pitchFamily="34" charset="0"/>
                        </a:rPr>
                        <a:t>209.764,81</a:t>
                      </a:r>
                    </a:p>
                  </a:txBody>
                  <a:tcPr marL="0" marR="0" marT="0" marB="0" anchor="ctr">
                    <a:lnL>
                      <a:noFill/>
                    </a:lnL>
                    <a:lnR>
                      <a:noFill/>
                    </a:lnR>
                    <a:lnT>
                      <a:noFill/>
                    </a:lnT>
                    <a:lnB>
                      <a:noFill/>
                    </a:lnB>
                    <a:solidFill>
                      <a:srgbClr val="EBF1E9"/>
                    </a:solidFill>
                  </a:tcPr>
                </a:tc>
                <a:tc>
                  <a:txBody>
                    <a:bodyPr/>
                    <a:lstStyle/>
                    <a:p>
                      <a:pPr algn="ctr" rtl="0" fontAlgn="ctr"/>
                      <a:r>
                        <a:rPr lang="es-CO" sz="1000" b="1" i="0" u="none" strike="noStrike">
                          <a:solidFill>
                            <a:srgbClr val="203864"/>
                          </a:solidFill>
                          <a:effectLst/>
                          <a:latin typeface="Calibri" panose="020F0502020204030204" pitchFamily="34" charset="0"/>
                        </a:rPr>
                        <a:t>461</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1798543509"/>
                  </a:ext>
                </a:extLst>
              </a:tr>
              <a:tr h="225074">
                <a:tc>
                  <a:txBody>
                    <a:bodyPr/>
                    <a:lstStyle/>
                    <a:p>
                      <a:pPr algn="ctr" rtl="0" fontAlgn="ctr"/>
                      <a:r>
                        <a:rPr lang="es-CO" sz="100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50.763,91</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124</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58.893,45</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164</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45.757,51</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76</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42.727,32</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80</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24.944,74</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47</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203864"/>
                          </a:solidFill>
                          <a:effectLst/>
                          <a:latin typeface="Calibri" panose="020F0502020204030204" pitchFamily="34" charset="0"/>
                        </a:rPr>
                        <a:t>223.086,93</a:t>
                      </a: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203864"/>
                          </a:solidFill>
                          <a:effectLst/>
                          <a:latin typeface="Calibri" panose="020F0502020204030204" pitchFamily="34" charset="0"/>
                        </a:rPr>
                        <a:t>491</a:t>
                      </a:r>
                    </a:p>
                  </a:txBody>
                  <a:tcPr marL="0" marR="0" marT="0" marB="0" anchor="ctr">
                    <a:lnL>
                      <a:noFill/>
                    </a:lnL>
                    <a:lnR>
                      <a:noFill/>
                    </a:lnR>
                    <a:lnT>
                      <a:noFill/>
                    </a:lnT>
                    <a:lnB>
                      <a:noFill/>
                    </a:lnB>
                    <a:noFill/>
                  </a:tcPr>
                </a:tc>
                <a:extLst>
                  <a:ext uri="{0D108BD9-81ED-4DB2-BD59-A6C34878D82A}">
                    <a16:rowId xmlns:a16="http://schemas.microsoft.com/office/drawing/2014/main" val="2069234862"/>
                  </a:ext>
                </a:extLst>
              </a:tr>
              <a:tr h="450148">
                <a:tc>
                  <a:txBody>
                    <a:bodyPr/>
                    <a:lstStyle/>
                    <a:p>
                      <a:pPr algn="ctr" rtl="0" fontAlgn="ctr"/>
                      <a:r>
                        <a:rPr lang="es-CO" sz="100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a:solidFill>
                            <a:srgbClr val="203864"/>
                          </a:solidFill>
                          <a:effectLst/>
                          <a:latin typeface="Calibri" panose="020F0502020204030204" pitchFamily="34" charset="0"/>
                        </a:rPr>
                        <a:t>3.587.466,77</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a:solidFill>
                            <a:srgbClr val="203864"/>
                          </a:solidFill>
                          <a:effectLst/>
                          <a:latin typeface="Calibri" panose="020F0502020204030204" pitchFamily="34" charset="0"/>
                        </a:rPr>
                        <a:t>2.503</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0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a:solidFill>
                            <a:srgbClr val="203864"/>
                          </a:solidFill>
                          <a:effectLst/>
                          <a:latin typeface="Calibri" panose="020F0502020204030204" pitchFamily="34" charset="0"/>
                        </a:rPr>
                        <a:t>720.960,97</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a:solidFill>
                            <a:srgbClr val="203864"/>
                          </a:solidFill>
                          <a:effectLst/>
                          <a:latin typeface="Calibri" panose="020F0502020204030204" pitchFamily="34" charset="0"/>
                        </a:rPr>
                        <a:t>2.022</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0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a:solidFill>
                            <a:srgbClr val="203864"/>
                          </a:solidFill>
                          <a:effectLst/>
                          <a:latin typeface="Calibri" panose="020F0502020204030204" pitchFamily="34" charset="0"/>
                        </a:rPr>
                        <a:t>753.271,91</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a:solidFill>
                            <a:srgbClr val="203864"/>
                          </a:solidFill>
                          <a:effectLst/>
                          <a:latin typeface="Calibri" panose="020F0502020204030204" pitchFamily="34" charset="0"/>
                        </a:rPr>
                        <a:t>1.071</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0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a:solidFill>
                            <a:srgbClr val="203864"/>
                          </a:solidFill>
                          <a:effectLst/>
                          <a:latin typeface="Calibri" panose="020F0502020204030204" pitchFamily="34" charset="0"/>
                        </a:rPr>
                        <a:t>962.296,29</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a:solidFill>
                            <a:srgbClr val="203864"/>
                          </a:solidFill>
                          <a:effectLst/>
                          <a:latin typeface="Calibri" panose="020F0502020204030204" pitchFamily="34" charset="0"/>
                        </a:rPr>
                        <a:t>1.296</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0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a:solidFill>
                            <a:srgbClr val="203864"/>
                          </a:solidFill>
                          <a:effectLst/>
                          <a:latin typeface="Calibri" panose="020F0502020204030204" pitchFamily="34" charset="0"/>
                        </a:rPr>
                        <a:t>693.098,35</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a:solidFill>
                            <a:srgbClr val="203864"/>
                          </a:solidFill>
                          <a:effectLst/>
                          <a:latin typeface="Calibri" panose="020F0502020204030204" pitchFamily="34" charset="0"/>
                        </a:rPr>
                        <a:t>1.000</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0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a:solidFill>
                            <a:srgbClr val="203864"/>
                          </a:solidFill>
                          <a:effectLst/>
                          <a:latin typeface="Calibri" panose="020F0502020204030204" pitchFamily="34" charset="0"/>
                        </a:rPr>
                        <a:t>6.717.094,29</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a:solidFill>
                            <a:srgbClr val="203864"/>
                          </a:solidFill>
                          <a:effectLst/>
                          <a:latin typeface="Calibri" panose="020F0502020204030204" pitchFamily="34" charset="0"/>
                        </a:rPr>
                        <a:t>7.892</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extLst>
                  <a:ext uri="{0D108BD9-81ED-4DB2-BD59-A6C34878D82A}">
                    <a16:rowId xmlns:a16="http://schemas.microsoft.com/office/drawing/2014/main" val="2149634929"/>
                  </a:ext>
                </a:extLst>
              </a:tr>
            </a:tbl>
          </a:graphicData>
        </a:graphic>
      </p:graphicFrame>
    </p:spTree>
    <p:extLst>
      <p:ext uri="{BB962C8B-B14F-4D97-AF65-F5344CB8AC3E}">
        <p14:creationId xmlns:p14="http://schemas.microsoft.com/office/powerpoint/2010/main" val="2275366353"/>
      </p:ext>
    </p:extLst>
  </p:cSld>
  <p:clrMapOvr>
    <a:masterClrMapping/>
  </p:clrMapOvr>
</p:sld>
</file>

<file path=ppt/slides/slide1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388730" y="1552042"/>
          <a:ext cx="11414540" cy="4968240"/>
        </p:xfrm>
        <a:graphic>
          <a:graphicData uri="http://schemas.openxmlformats.org/drawingml/2006/table">
            <a:tbl>
              <a:tblPr firstRow="1" bandRow="1">
                <a:tableStyleId>{93296810-A885-4BE3-A3E7-6D5BEEA58F35}</a:tableStyleId>
              </a:tblPr>
              <a:tblGrid>
                <a:gridCol w="862985">
                  <a:extLst>
                    <a:ext uri="{9D8B030D-6E8A-4147-A177-3AD203B41FA5}">
                      <a16:colId xmlns:a16="http://schemas.microsoft.com/office/drawing/2014/main" val="2457421865"/>
                    </a:ext>
                  </a:extLst>
                </a:gridCol>
                <a:gridCol w="1787277">
                  <a:extLst>
                    <a:ext uri="{9D8B030D-6E8A-4147-A177-3AD203B41FA5}">
                      <a16:colId xmlns:a16="http://schemas.microsoft.com/office/drawing/2014/main" val="3367632477"/>
                    </a:ext>
                  </a:extLst>
                </a:gridCol>
                <a:gridCol w="4247356">
                  <a:extLst>
                    <a:ext uri="{9D8B030D-6E8A-4147-A177-3AD203B41FA5}">
                      <a16:colId xmlns:a16="http://schemas.microsoft.com/office/drawing/2014/main" val="2128136495"/>
                    </a:ext>
                  </a:extLst>
                </a:gridCol>
                <a:gridCol w="1864971">
                  <a:extLst>
                    <a:ext uri="{9D8B030D-6E8A-4147-A177-3AD203B41FA5}">
                      <a16:colId xmlns:a16="http://schemas.microsoft.com/office/drawing/2014/main" val="2362186750"/>
                    </a:ext>
                  </a:extLst>
                </a:gridCol>
                <a:gridCol w="2651951">
                  <a:extLst>
                    <a:ext uri="{9D8B030D-6E8A-4147-A177-3AD203B41FA5}">
                      <a16:colId xmlns:a16="http://schemas.microsoft.com/office/drawing/2014/main" val="2582448820"/>
                    </a:ext>
                  </a:extLst>
                </a:gridCol>
              </a:tblGrid>
              <a:tr h="481466">
                <a:tc>
                  <a:txBody>
                    <a:bodyPr/>
                    <a:lstStyle/>
                    <a:p>
                      <a:pPr algn="ctr"/>
                      <a:r>
                        <a:rPr lang="es-CO" sz="1600" dirty="0">
                          <a:solidFill>
                            <a:schemeClr val="bg1"/>
                          </a:solidFill>
                          <a:latin typeface="+mn-lt"/>
                        </a:rPr>
                        <a:t>SAC</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latin typeface="+mn-lt"/>
                        </a:rPr>
                        <a:t>DESCRIPCIÓN</a:t>
                      </a:r>
                    </a:p>
                  </a:txBody>
                  <a:tcPr/>
                </a:tc>
                <a:tc>
                  <a:txBody>
                    <a:bodyPr/>
                    <a:lstStyle/>
                    <a:p>
                      <a:pPr algn="ctr"/>
                      <a:r>
                        <a:rPr lang="es-CO" sz="1600" dirty="0">
                          <a:solidFill>
                            <a:schemeClr val="bg1"/>
                          </a:solidFill>
                        </a:rPr>
                        <a:t>FECHA INFORME DE INCUMPLIMIENTO</a:t>
                      </a:r>
                    </a:p>
                  </a:txBody>
                  <a:tcPr/>
                </a:tc>
                <a:tc>
                  <a:txBody>
                    <a:bodyPr/>
                    <a:lstStyle/>
                    <a:p>
                      <a:pPr algn="ctr"/>
                      <a:r>
                        <a:rPr lang="es-CO" sz="1600" dirty="0">
                          <a:solidFill>
                            <a:schemeClr val="bg1"/>
                          </a:solidFill>
                          <a:latin typeface="+mn-lt"/>
                        </a:rPr>
                        <a:t>ESTADO</a:t>
                      </a:r>
                    </a:p>
                  </a:txBody>
                  <a:tcPr/>
                </a:tc>
                <a:extLst>
                  <a:ext uri="{0D108BD9-81ED-4DB2-BD59-A6C34878D82A}">
                    <a16:rowId xmlns:a16="http://schemas.microsoft.com/office/drawing/2014/main" val="3038505992"/>
                  </a:ext>
                </a:extLst>
              </a:tr>
              <a:tr h="1496026">
                <a:tc>
                  <a:txBody>
                    <a:bodyPr/>
                    <a:lstStyle/>
                    <a:p>
                      <a:pPr algn="ctr" fontAlgn="ctr"/>
                      <a:r>
                        <a:rPr lang="es-CO" sz="1600" b="0" i="0" u="none" strike="noStrike" kern="1200" dirty="0">
                          <a:solidFill>
                            <a:srgbClr val="002060"/>
                          </a:solidFill>
                          <a:effectLst/>
                          <a:latin typeface="+mn-lt"/>
                          <a:ea typeface="+mn-ea"/>
                          <a:cs typeface="+mn-cs"/>
                        </a:rPr>
                        <a:t>SAC 293</a:t>
                      </a:r>
                    </a:p>
                  </a:txBody>
                  <a:tcPr marL="0" marR="0" marT="0" marB="0" anchor="ctr"/>
                </a:tc>
                <a:tc>
                  <a:txBody>
                    <a:bodyPr/>
                    <a:lstStyle/>
                    <a:p>
                      <a:pPr algn="l" fontAlgn="ctr"/>
                      <a:r>
                        <a:rPr lang="es-MX" sz="1600" b="0" i="0" u="none" strike="noStrike" kern="1200" dirty="0">
                          <a:solidFill>
                            <a:srgbClr val="002060"/>
                          </a:solidFill>
                          <a:effectLst/>
                          <a:latin typeface="+mn-lt"/>
                          <a:ea typeface="+mn-ea"/>
                          <a:cs typeface="+mn-cs"/>
                        </a:rPr>
                        <a:t>Diferencias entre los kilómetros reportados como ejecutados en el mes de mayo de 2023 y el PGIRS - SAC 293</a:t>
                      </a:r>
                    </a:p>
                  </a:txBody>
                  <a:tcPr marL="0" marR="0" marT="0" marB="0" anchor="ctr"/>
                </a:tc>
                <a:tc>
                  <a:txBody>
                    <a:bodyPr/>
                    <a:lstStyle/>
                    <a:p>
                      <a:pPr marL="0" marR="0" lvl="0" indent="0" algn="just"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Incumplimiento conforme a lo establecido en el </a:t>
                      </a:r>
                      <a:r>
                        <a:rPr lang="es-MX" sz="1600" b="1" i="0" u="none" strike="noStrike" kern="1200" dirty="0">
                          <a:solidFill>
                            <a:srgbClr val="002060"/>
                          </a:solidFill>
                          <a:effectLst/>
                          <a:latin typeface="+mn-lt"/>
                          <a:ea typeface="+mn-ea"/>
                          <a:cs typeface="+mn-cs"/>
                        </a:rPr>
                        <a:t>sub numeral 3.1 Alcance, del Anexo 3 </a:t>
                      </a:r>
                      <a:r>
                        <a:rPr lang="es-MX" sz="1600" b="0" i="0" u="none" strike="noStrike" kern="1200" dirty="0">
                          <a:solidFill>
                            <a:srgbClr val="002060"/>
                          </a:solidFill>
                          <a:effectLst/>
                          <a:latin typeface="+mn-lt"/>
                          <a:ea typeface="+mn-ea"/>
                          <a:cs typeface="+mn-cs"/>
                        </a:rPr>
                        <a:t>– Reglamento Técnico Operativo del Contrato de Concesión N° 283 de 2018 y de igual forma a lo determinado en el </a:t>
                      </a:r>
                      <a:r>
                        <a:rPr lang="es-MX" sz="1600" b="1" i="0" u="none" strike="noStrike" kern="1200" dirty="0">
                          <a:solidFill>
                            <a:srgbClr val="002060"/>
                          </a:solidFill>
                          <a:effectLst/>
                          <a:latin typeface="+mn-lt"/>
                          <a:ea typeface="+mn-ea"/>
                          <a:cs typeface="+mn-cs"/>
                        </a:rPr>
                        <a:t>Artículo 2.3.2.2.2.4.51 y lo estipulado en el Parágrafo del artículo 2.3.2.2.2.4.53. del Decreto 1077 de 2015 </a:t>
                      </a:r>
                      <a:r>
                        <a:rPr lang="es-MX" sz="1600" b="0" i="0" u="none" strike="noStrike" kern="1200" dirty="0">
                          <a:solidFill>
                            <a:srgbClr val="002060"/>
                          </a:solidFill>
                          <a:effectLst/>
                          <a:latin typeface="+mn-lt"/>
                          <a:ea typeface="+mn-ea"/>
                          <a:cs typeface="+mn-cs"/>
                        </a:rPr>
                        <a:t>del Ministerio de Vivienda, Ciudad y Territorio</a:t>
                      </a:r>
                    </a:p>
                    <a:p>
                      <a:pPr marL="0" marR="0" lvl="0" indent="0" algn="just" defTabSz="914400" rtl="0" eaLnBrk="1" fontAlgn="ctr" latinLnBrk="0" hangingPunct="1">
                        <a:lnSpc>
                          <a:spcPct val="100000"/>
                        </a:lnSpc>
                        <a:spcBef>
                          <a:spcPts val="0"/>
                        </a:spcBef>
                        <a:spcAft>
                          <a:spcPts val="0"/>
                        </a:spcAft>
                        <a:buClrTx/>
                        <a:buSzTx/>
                        <a:buFontTx/>
                        <a:buNone/>
                        <a:tabLst/>
                        <a:defRPr/>
                      </a:pPr>
                      <a:endParaRPr lang="es-MX" sz="1600" b="0" i="0" u="none" strike="noStrike" kern="1200" dirty="0">
                        <a:solidFill>
                          <a:srgbClr val="002060"/>
                        </a:solidFill>
                        <a:effectLst/>
                        <a:latin typeface="+mn-lt"/>
                        <a:ea typeface="+mn-ea"/>
                        <a:cs typeface="+mn-cs"/>
                      </a:endParaRPr>
                    </a:p>
                  </a:txBody>
                  <a:tcPr marL="0" marR="0" marT="0" marB="0" anchor="ctr"/>
                </a:tc>
                <a:tc>
                  <a:txBody>
                    <a:bodyPr/>
                    <a:lstStyle/>
                    <a:p>
                      <a:pPr algn="ctr" fontAlgn="ctr"/>
                      <a:r>
                        <a:rPr lang="es-CO" sz="1600" b="0" i="0" u="none" strike="noStrike" kern="1200" dirty="0">
                          <a:solidFill>
                            <a:srgbClr val="002060"/>
                          </a:solidFill>
                          <a:effectLst/>
                          <a:latin typeface="+mn-lt"/>
                          <a:ea typeface="+mn-ea"/>
                          <a:cs typeface="+mn-cs"/>
                        </a:rPr>
                        <a:t>Radicado UAESP N°20247000219232 del 26/04/2024</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dirty="0">
                          <a:solidFill>
                            <a:srgbClr val="002060"/>
                          </a:solidFill>
                          <a:effectLst/>
                          <a:latin typeface="+mn-lt"/>
                          <a:ea typeface="+mn-ea"/>
                          <a:cs typeface="+mn-cs"/>
                        </a:rPr>
                        <a:t>EN TRÁMITE DE LA UAESP</a:t>
                      </a:r>
                    </a:p>
                    <a:p>
                      <a:pPr algn="ctr" fontAlgn="ctr"/>
                      <a:endParaRPr lang="es-MX" sz="1600" b="0" i="0" u="none" strike="noStrike" kern="1200" dirty="0">
                        <a:solidFill>
                          <a:srgbClr val="002060"/>
                        </a:solidFill>
                        <a:effectLst/>
                        <a:latin typeface="+mn-lt"/>
                        <a:ea typeface="+mn-ea"/>
                        <a:cs typeface="+mn-cs"/>
                      </a:endParaRPr>
                    </a:p>
                  </a:txBody>
                  <a:tcPr marL="0" marR="0" marT="0" marB="0" anchor="ctr"/>
                </a:tc>
                <a:extLst>
                  <a:ext uri="{0D108BD9-81ED-4DB2-BD59-A6C34878D82A}">
                    <a16:rowId xmlns:a16="http://schemas.microsoft.com/office/drawing/2014/main" val="401432027"/>
                  </a:ext>
                </a:extLst>
              </a:tr>
              <a:tr h="1496026">
                <a:tc>
                  <a:txBody>
                    <a:bodyPr/>
                    <a:lstStyle/>
                    <a:p>
                      <a:pPr algn="ctr" fontAlgn="ctr"/>
                      <a:r>
                        <a:rPr lang="es-CO" sz="1600" b="0" i="0" u="none" strike="noStrike" kern="1200" dirty="0">
                          <a:solidFill>
                            <a:srgbClr val="002060"/>
                          </a:solidFill>
                          <a:effectLst/>
                          <a:latin typeface="+mn-lt"/>
                          <a:ea typeface="+mn-ea"/>
                          <a:cs typeface="+mn-cs"/>
                        </a:rPr>
                        <a:t>SAC 295</a:t>
                      </a:r>
                    </a:p>
                  </a:txBody>
                  <a:tcPr marL="0" marR="0" marT="0" marB="0" anchor="ctr"/>
                </a:tc>
                <a:tc>
                  <a:txBody>
                    <a:bodyPr/>
                    <a:lstStyle/>
                    <a:p>
                      <a:pPr algn="l" fontAlgn="ctr"/>
                      <a:r>
                        <a:rPr lang="es-MX" sz="1600" b="0" i="0" u="none" strike="noStrike" kern="1200" dirty="0">
                          <a:solidFill>
                            <a:srgbClr val="002060"/>
                          </a:solidFill>
                          <a:effectLst/>
                          <a:latin typeface="+mn-lt"/>
                          <a:ea typeface="+mn-ea"/>
                          <a:cs typeface="+mn-cs"/>
                        </a:rPr>
                        <a:t>Diferencias entre los kilómetros reportados como ejecutados en el mes de julio de 2023 y el PGIRS - SAC 295</a:t>
                      </a:r>
                    </a:p>
                  </a:txBody>
                  <a:tcPr marL="0" marR="0" marT="0" marB="0" anchor="ctr"/>
                </a:tc>
                <a:tc>
                  <a:txBody>
                    <a:bodyPr/>
                    <a:lstStyle/>
                    <a:p>
                      <a:pPr marL="0" marR="0" lvl="0" indent="0" algn="just"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Incumplimiento conforme a lo establecido en el </a:t>
                      </a:r>
                      <a:r>
                        <a:rPr lang="es-MX" sz="1600" b="1" i="0" u="none" strike="noStrike" kern="1200" dirty="0">
                          <a:solidFill>
                            <a:srgbClr val="002060"/>
                          </a:solidFill>
                          <a:effectLst/>
                          <a:latin typeface="+mn-lt"/>
                          <a:ea typeface="+mn-ea"/>
                          <a:cs typeface="+mn-cs"/>
                        </a:rPr>
                        <a:t>sub numeral 3.1 Alcance, del Anexo 3 </a:t>
                      </a:r>
                      <a:r>
                        <a:rPr lang="es-MX" sz="1600" b="0" i="0" u="none" strike="noStrike" kern="1200" dirty="0">
                          <a:solidFill>
                            <a:srgbClr val="002060"/>
                          </a:solidFill>
                          <a:effectLst/>
                          <a:latin typeface="+mn-lt"/>
                          <a:ea typeface="+mn-ea"/>
                          <a:cs typeface="+mn-cs"/>
                        </a:rPr>
                        <a:t>– Reglamento Técnico Operativo del Contrato de Concesión N° 283 de 2018 y de igual forma a lo determinado en el </a:t>
                      </a:r>
                      <a:r>
                        <a:rPr lang="es-MX" sz="1600" b="1" i="0" u="none" strike="noStrike" kern="1200" dirty="0">
                          <a:solidFill>
                            <a:srgbClr val="002060"/>
                          </a:solidFill>
                          <a:effectLst/>
                          <a:latin typeface="+mn-lt"/>
                          <a:ea typeface="+mn-ea"/>
                          <a:cs typeface="+mn-cs"/>
                        </a:rPr>
                        <a:t>Artículo 2.3.2.2.2.4.51 y lo estipulado en el Parágrafo del artículo 2.3.2.2.2.4.53. del Decreto 1077 de 2015 </a:t>
                      </a:r>
                      <a:r>
                        <a:rPr lang="es-MX" sz="1600" b="0" i="0" u="none" strike="noStrike" kern="1200" dirty="0">
                          <a:solidFill>
                            <a:srgbClr val="002060"/>
                          </a:solidFill>
                          <a:effectLst/>
                          <a:latin typeface="+mn-lt"/>
                          <a:ea typeface="+mn-ea"/>
                          <a:cs typeface="+mn-cs"/>
                        </a:rPr>
                        <a:t>del Ministerio de Vivienda, Ciudad y Territorio</a:t>
                      </a:r>
                    </a:p>
                    <a:p>
                      <a:pPr marL="0" marR="0" lvl="0" indent="0" algn="just" defTabSz="914400" rtl="0" eaLnBrk="1" fontAlgn="ctr" latinLnBrk="0" hangingPunct="1">
                        <a:lnSpc>
                          <a:spcPct val="100000"/>
                        </a:lnSpc>
                        <a:spcBef>
                          <a:spcPts val="0"/>
                        </a:spcBef>
                        <a:spcAft>
                          <a:spcPts val="0"/>
                        </a:spcAft>
                        <a:buClrTx/>
                        <a:buSzTx/>
                        <a:buFontTx/>
                        <a:buNone/>
                        <a:tabLst/>
                        <a:defRPr/>
                      </a:pPr>
                      <a:endParaRPr lang="es-MX" sz="1600" b="0" i="0" u="none" strike="noStrike" kern="1200" dirty="0">
                        <a:solidFill>
                          <a:srgbClr val="002060"/>
                        </a:solidFill>
                        <a:effectLst/>
                        <a:latin typeface="+mn-lt"/>
                        <a:ea typeface="+mn-ea"/>
                        <a:cs typeface="+mn-cs"/>
                      </a:endParaRPr>
                    </a:p>
                  </a:txBody>
                  <a:tcPr marL="0" marR="0" marT="0" marB="0" anchor="ctr"/>
                </a:tc>
                <a:tc>
                  <a:txBody>
                    <a:bodyPr/>
                    <a:lstStyle/>
                    <a:p>
                      <a:pPr algn="ctr" fontAlgn="ctr"/>
                      <a:r>
                        <a:rPr lang="es-CO" sz="1600" b="0" i="0" u="none" strike="noStrike" kern="1200" dirty="0">
                          <a:solidFill>
                            <a:srgbClr val="002060"/>
                          </a:solidFill>
                          <a:effectLst/>
                          <a:latin typeface="+mn-lt"/>
                          <a:ea typeface="+mn-ea"/>
                          <a:cs typeface="+mn-cs"/>
                        </a:rPr>
                        <a:t>Radicado UAESP N°20247000245542 del 14/05/2024</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dirty="0">
                          <a:solidFill>
                            <a:srgbClr val="002060"/>
                          </a:solidFill>
                          <a:effectLst/>
                          <a:latin typeface="+mn-lt"/>
                          <a:ea typeface="+mn-ea"/>
                          <a:cs typeface="+mn-cs"/>
                        </a:rPr>
                        <a:t>EN TRÁMITE DE LA UAESP</a:t>
                      </a:r>
                    </a:p>
                    <a:p>
                      <a:pPr algn="ctr" fontAlgn="ctr"/>
                      <a:endParaRPr lang="es-MX" sz="1600" b="0" i="0" u="none" strike="noStrike" kern="1200" dirty="0">
                        <a:solidFill>
                          <a:srgbClr val="002060"/>
                        </a:solidFill>
                        <a:effectLst/>
                        <a:latin typeface="+mn-lt"/>
                        <a:ea typeface="+mn-ea"/>
                        <a:cs typeface="+mn-cs"/>
                      </a:endParaRPr>
                    </a:p>
                  </a:txBody>
                  <a:tcPr marL="0" marR="0" marT="0" marB="0" anchor="ctr"/>
                </a:tc>
                <a:extLst>
                  <a:ext uri="{0D108BD9-81ED-4DB2-BD59-A6C34878D82A}">
                    <a16:rowId xmlns:a16="http://schemas.microsoft.com/office/drawing/2014/main" val="2346579349"/>
                  </a:ext>
                </a:extLst>
              </a:tr>
            </a:tbl>
          </a:graphicData>
        </a:graphic>
      </p:graphicFrame>
      <p:sp>
        <p:nvSpPr>
          <p:cNvPr id="2" name="CuadroTexto 1">
            <a:extLst>
              <a:ext uri="{FF2B5EF4-FFF2-40B4-BE49-F238E27FC236}">
                <a16:creationId xmlns:a16="http://schemas.microsoft.com/office/drawing/2014/main" id="{81AF23B3-0DBB-4495-97F2-604911E7C817}"/>
              </a:ext>
            </a:extLst>
          </p:cNvPr>
          <p:cNvSpPr txBox="1"/>
          <p:nvPr/>
        </p:nvSpPr>
        <p:spPr>
          <a:xfrm>
            <a:off x="89647" y="759304"/>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16</a:t>
            </a:r>
            <a:endParaRPr lang="es-CO" sz="3200" b="1" kern="0" cap="small" dirty="0">
              <a:solidFill>
                <a:schemeClr val="accent1">
                  <a:lumMod val="50000"/>
                </a:schemeClr>
              </a:solidFill>
              <a:latin typeface="Candara" panose="020E0502030303020204" pitchFamily="34" charset="0"/>
            </a:endParaRPr>
          </a:p>
        </p:txBody>
      </p:sp>
      <p:pic>
        <p:nvPicPr>
          <p:cNvPr id="7" name="Imagen 6">
            <a:extLst>
              <a:ext uri="{FF2B5EF4-FFF2-40B4-BE49-F238E27FC236}">
                <a16:creationId xmlns:a16="http://schemas.microsoft.com/office/drawing/2014/main" id="{8BA8C4AD-3033-4A7C-8C42-756390C507FA}"/>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10433238" y="113285"/>
            <a:ext cx="1370032" cy="1076287"/>
          </a:xfrm>
          <a:prstGeom prst="rect">
            <a:avLst/>
          </a:prstGeom>
        </p:spPr>
      </p:pic>
      <p:sp>
        <p:nvSpPr>
          <p:cNvPr id="10" name="CuadroTexto 9">
            <a:extLst>
              <a:ext uri="{FF2B5EF4-FFF2-40B4-BE49-F238E27FC236}">
                <a16:creationId xmlns:a16="http://schemas.microsoft.com/office/drawing/2014/main" id="{E563684F-DF45-46B2-944E-7F128E7E6095}"/>
              </a:ext>
            </a:extLst>
          </p:cNvPr>
          <p:cNvSpPr txBox="1"/>
          <p:nvPr/>
        </p:nvSpPr>
        <p:spPr>
          <a:xfrm>
            <a:off x="-442105" y="113285"/>
            <a:ext cx="10988077"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Incumplimiento en proceso</a:t>
            </a:r>
          </a:p>
          <a:p>
            <a:r>
              <a:rPr lang="es-CO" sz="1600" cap="small" dirty="0">
                <a:solidFill>
                  <a:srgbClr val="002060"/>
                </a:solidFill>
                <a:latin typeface="Candara" panose="020E0502030303020204" pitchFamily="34" charset="0"/>
              </a:rPr>
              <a:t>      </a:t>
            </a:r>
          </a:p>
        </p:txBody>
      </p:sp>
    </p:spTree>
    <p:extLst>
      <p:ext uri="{BB962C8B-B14F-4D97-AF65-F5344CB8AC3E}">
        <p14:creationId xmlns:p14="http://schemas.microsoft.com/office/powerpoint/2010/main" val="3207411212"/>
      </p:ext>
    </p:extLst>
  </p:cSld>
  <p:clrMapOvr>
    <a:masterClrMapping/>
  </p:clrMapOvr>
</p:sld>
</file>

<file path=ppt/slides/slide1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388730" y="1552042"/>
          <a:ext cx="11414540" cy="4968240"/>
        </p:xfrm>
        <a:graphic>
          <a:graphicData uri="http://schemas.openxmlformats.org/drawingml/2006/table">
            <a:tbl>
              <a:tblPr firstRow="1" bandRow="1">
                <a:tableStyleId>{93296810-A885-4BE3-A3E7-6D5BEEA58F35}</a:tableStyleId>
              </a:tblPr>
              <a:tblGrid>
                <a:gridCol w="862985">
                  <a:extLst>
                    <a:ext uri="{9D8B030D-6E8A-4147-A177-3AD203B41FA5}">
                      <a16:colId xmlns:a16="http://schemas.microsoft.com/office/drawing/2014/main" val="2457421865"/>
                    </a:ext>
                  </a:extLst>
                </a:gridCol>
                <a:gridCol w="1787277">
                  <a:extLst>
                    <a:ext uri="{9D8B030D-6E8A-4147-A177-3AD203B41FA5}">
                      <a16:colId xmlns:a16="http://schemas.microsoft.com/office/drawing/2014/main" val="3367632477"/>
                    </a:ext>
                  </a:extLst>
                </a:gridCol>
                <a:gridCol w="4247356">
                  <a:extLst>
                    <a:ext uri="{9D8B030D-6E8A-4147-A177-3AD203B41FA5}">
                      <a16:colId xmlns:a16="http://schemas.microsoft.com/office/drawing/2014/main" val="2128136495"/>
                    </a:ext>
                  </a:extLst>
                </a:gridCol>
                <a:gridCol w="1864971">
                  <a:extLst>
                    <a:ext uri="{9D8B030D-6E8A-4147-A177-3AD203B41FA5}">
                      <a16:colId xmlns:a16="http://schemas.microsoft.com/office/drawing/2014/main" val="2362186750"/>
                    </a:ext>
                  </a:extLst>
                </a:gridCol>
                <a:gridCol w="2651951">
                  <a:extLst>
                    <a:ext uri="{9D8B030D-6E8A-4147-A177-3AD203B41FA5}">
                      <a16:colId xmlns:a16="http://schemas.microsoft.com/office/drawing/2014/main" val="2582448820"/>
                    </a:ext>
                  </a:extLst>
                </a:gridCol>
              </a:tblGrid>
              <a:tr h="563039">
                <a:tc>
                  <a:txBody>
                    <a:bodyPr/>
                    <a:lstStyle/>
                    <a:p>
                      <a:pPr algn="ctr"/>
                      <a:r>
                        <a:rPr lang="es-CO" sz="1600" dirty="0">
                          <a:solidFill>
                            <a:schemeClr val="bg1"/>
                          </a:solidFill>
                          <a:latin typeface="+mn-lt"/>
                        </a:rPr>
                        <a:t>SAC</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latin typeface="+mn-lt"/>
                        </a:rPr>
                        <a:t>DESCRIPCIÓN</a:t>
                      </a:r>
                    </a:p>
                  </a:txBody>
                  <a:tcPr/>
                </a:tc>
                <a:tc>
                  <a:txBody>
                    <a:bodyPr/>
                    <a:lstStyle/>
                    <a:p>
                      <a:pPr algn="ctr"/>
                      <a:r>
                        <a:rPr lang="es-CO" sz="1600" dirty="0">
                          <a:solidFill>
                            <a:schemeClr val="bg1"/>
                          </a:solidFill>
                        </a:rPr>
                        <a:t>FECHA INFORME DE INCUMPLIMIENTO</a:t>
                      </a:r>
                    </a:p>
                  </a:txBody>
                  <a:tcPr/>
                </a:tc>
                <a:tc>
                  <a:txBody>
                    <a:bodyPr/>
                    <a:lstStyle/>
                    <a:p>
                      <a:pPr algn="ctr"/>
                      <a:r>
                        <a:rPr lang="es-CO" sz="1600" dirty="0">
                          <a:solidFill>
                            <a:schemeClr val="bg1"/>
                          </a:solidFill>
                          <a:latin typeface="+mn-lt"/>
                        </a:rPr>
                        <a:t>ESTADO</a:t>
                      </a:r>
                    </a:p>
                  </a:txBody>
                  <a:tcPr/>
                </a:tc>
                <a:extLst>
                  <a:ext uri="{0D108BD9-81ED-4DB2-BD59-A6C34878D82A}">
                    <a16:rowId xmlns:a16="http://schemas.microsoft.com/office/drawing/2014/main" val="3038505992"/>
                  </a:ext>
                </a:extLst>
              </a:tr>
              <a:tr h="2133623">
                <a:tc>
                  <a:txBody>
                    <a:bodyPr/>
                    <a:lstStyle/>
                    <a:p>
                      <a:pPr algn="ctr" fontAlgn="ctr"/>
                      <a:r>
                        <a:rPr lang="es-MX" sz="1600" b="0" i="0" u="none" strike="noStrike" kern="1200" dirty="0">
                          <a:solidFill>
                            <a:srgbClr val="002060"/>
                          </a:solidFill>
                          <a:effectLst/>
                          <a:latin typeface="+mn-lt"/>
                          <a:ea typeface="+mn-ea"/>
                          <a:cs typeface="+mn-cs"/>
                        </a:rPr>
                        <a:t>SAC 300</a:t>
                      </a:r>
                    </a:p>
                  </a:txBody>
                  <a:tcPr marL="0" marR="0" marT="0" marB="0" anchor="ctr"/>
                </a:tc>
                <a:tc>
                  <a:txBody>
                    <a:bodyPr/>
                    <a:lstStyle/>
                    <a:p>
                      <a:pPr algn="l" fontAlgn="ctr"/>
                      <a:r>
                        <a:rPr lang="es-MX" sz="1600" b="0" i="0" u="none" strike="noStrike" kern="1200" dirty="0">
                          <a:solidFill>
                            <a:srgbClr val="002060"/>
                          </a:solidFill>
                          <a:effectLst/>
                          <a:latin typeface="+mn-lt"/>
                          <a:ea typeface="+mn-ea"/>
                          <a:cs typeface="+mn-cs"/>
                        </a:rPr>
                        <a:t>Diferencias entre los kilómetros reportados como ejecutados en el mes de agosto de 2023 y el PGIRS </a:t>
                      </a:r>
                    </a:p>
                  </a:txBody>
                  <a:tcPr marL="0" marR="0" marT="0" marB="0" anchor="ctr"/>
                </a:tc>
                <a:tc>
                  <a:txBody>
                    <a:bodyPr/>
                    <a:lstStyle/>
                    <a:p>
                      <a:pPr marL="0" marR="0" lvl="0" indent="0" algn="just"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Incumplimiento conforme a lo establecido en el </a:t>
                      </a:r>
                      <a:r>
                        <a:rPr lang="es-MX" sz="1600" b="1" i="0" u="none" strike="noStrike" kern="1200" dirty="0">
                          <a:solidFill>
                            <a:srgbClr val="002060"/>
                          </a:solidFill>
                          <a:effectLst/>
                          <a:latin typeface="+mn-lt"/>
                          <a:ea typeface="+mn-ea"/>
                          <a:cs typeface="+mn-cs"/>
                        </a:rPr>
                        <a:t>sub numeral 3.1 Alcance, del Anexo 3 </a:t>
                      </a:r>
                      <a:r>
                        <a:rPr lang="es-MX" sz="1600" b="0" i="0" u="none" strike="noStrike" kern="1200" dirty="0">
                          <a:solidFill>
                            <a:srgbClr val="002060"/>
                          </a:solidFill>
                          <a:effectLst/>
                          <a:latin typeface="+mn-lt"/>
                          <a:ea typeface="+mn-ea"/>
                          <a:cs typeface="+mn-cs"/>
                        </a:rPr>
                        <a:t>– Reglamento Técnico Operativo del Contrato de Concesión N° 283 de 2018 y de igual forma a lo determinado en el </a:t>
                      </a:r>
                      <a:r>
                        <a:rPr lang="es-MX" sz="1600" b="1" i="0" u="none" strike="noStrike" kern="1200" dirty="0">
                          <a:solidFill>
                            <a:srgbClr val="002060"/>
                          </a:solidFill>
                          <a:effectLst/>
                          <a:latin typeface="+mn-lt"/>
                          <a:ea typeface="+mn-ea"/>
                          <a:cs typeface="+mn-cs"/>
                        </a:rPr>
                        <a:t>Artículo 2.3.2.2.2.4.51 y lo estipulado en el Parágrafo del artículo 2.3.2.2.2.4.53. del Decreto 1077 de 2015 </a:t>
                      </a:r>
                      <a:r>
                        <a:rPr lang="es-MX" sz="1600" b="0" i="0" u="none" strike="noStrike" kern="1200" dirty="0">
                          <a:solidFill>
                            <a:srgbClr val="002060"/>
                          </a:solidFill>
                          <a:effectLst/>
                          <a:latin typeface="+mn-lt"/>
                          <a:ea typeface="+mn-ea"/>
                          <a:cs typeface="+mn-cs"/>
                        </a:rPr>
                        <a:t>del Ministerio de Vivienda, Ciudad y Territorio</a:t>
                      </a:r>
                    </a:p>
                    <a:p>
                      <a:pPr marL="0" marR="0" lvl="0" indent="0" algn="just" defTabSz="914400" rtl="0" eaLnBrk="1" fontAlgn="ctr" latinLnBrk="0" hangingPunct="1">
                        <a:lnSpc>
                          <a:spcPct val="100000"/>
                        </a:lnSpc>
                        <a:spcBef>
                          <a:spcPts val="0"/>
                        </a:spcBef>
                        <a:spcAft>
                          <a:spcPts val="0"/>
                        </a:spcAft>
                        <a:buClrTx/>
                        <a:buSzTx/>
                        <a:buFontTx/>
                        <a:buNone/>
                        <a:tabLst/>
                        <a:defRPr/>
                      </a:pPr>
                      <a:endParaRPr lang="es-MX" sz="1600" b="0" i="0" u="none" strike="noStrike" kern="1200" dirty="0">
                        <a:solidFill>
                          <a:srgbClr val="002060"/>
                        </a:solidFill>
                        <a:effectLst/>
                        <a:latin typeface="+mn-lt"/>
                        <a:ea typeface="+mn-ea"/>
                        <a:cs typeface="+mn-cs"/>
                      </a:endParaRPr>
                    </a:p>
                  </a:txBody>
                  <a:tcPr marL="0" marR="0" marT="0" marB="0" anchor="ctr"/>
                </a:tc>
                <a:tc>
                  <a:txBody>
                    <a:bodyPr/>
                    <a:lstStyle/>
                    <a:p>
                      <a:pPr algn="ctr" fontAlgn="ctr"/>
                      <a:r>
                        <a:rPr lang="es-MX" sz="1600" b="0" i="0" u="none" strike="noStrike" kern="1200" dirty="0">
                          <a:solidFill>
                            <a:srgbClr val="002060"/>
                          </a:solidFill>
                          <a:effectLst/>
                          <a:latin typeface="+mn-lt"/>
                          <a:ea typeface="+mn-ea"/>
                          <a:cs typeface="+mn-cs"/>
                        </a:rPr>
                        <a:t>Enviado por la Interventoría mediante correo electrónico el viernes 7/06/2024 </a:t>
                      </a:r>
                      <a:endParaRPr lang="es-CO" sz="1600" b="0" i="0" u="none" strike="noStrike" kern="1200" dirty="0">
                        <a:solidFill>
                          <a:srgbClr val="002060"/>
                        </a:solidFill>
                        <a:effectLst/>
                        <a:latin typeface="+mn-lt"/>
                        <a:ea typeface="+mn-ea"/>
                        <a:cs typeface="+mn-cs"/>
                      </a:endParaRPr>
                    </a:p>
                  </a:txBody>
                  <a:tcPr marL="0" marR="0" marT="0" marB="0" anchor="ctr"/>
                </a:tc>
                <a:tc>
                  <a:txBody>
                    <a:bodyPr/>
                    <a:lstStyle/>
                    <a:p>
                      <a:pPr algn="ctr" fontAlgn="ctr"/>
                      <a:r>
                        <a:rPr lang="es-MX" sz="1600" b="1" i="0" u="none" strike="noStrike" kern="1200" dirty="0">
                          <a:solidFill>
                            <a:srgbClr val="002060"/>
                          </a:solidFill>
                          <a:effectLst/>
                          <a:latin typeface="+mn-lt"/>
                          <a:ea typeface="+mn-ea"/>
                          <a:cs typeface="+mn-cs"/>
                        </a:rPr>
                        <a:t>EN TRÁMITE DE LA UAESP</a:t>
                      </a:r>
                    </a:p>
                  </a:txBody>
                  <a:tcPr marL="0" marR="0" marT="0" marB="0" anchor="ctr"/>
                </a:tc>
                <a:extLst>
                  <a:ext uri="{0D108BD9-81ED-4DB2-BD59-A6C34878D82A}">
                    <a16:rowId xmlns:a16="http://schemas.microsoft.com/office/drawing/2014/main" val="401432027"/>
                  </a:ext>
                </a:extLst>
              </a:tr>
              <a:tr h="2133623">
                <a:tc>
                  <a:txBody>
                    <a:bodyPr/>
                    <a:lstStyle/>
                    <a:p>
                      <a:pPr algn="ctr" fontAlgn="ctr"/>
                      <a:r>
                        <a:rPr lang="es-MX" sz="1600" b="0" i="0" u="none" strike="noStrike" kern="1200" dirty="0">
                          <a:solidFill>
                            <a:srgbClr val="002060"/>
                          </a:solidFill>
                          <a:effectLst/>
                          <a:latin typeface="+mn-lt"/>
                          <a:ea typeface="+mn-ea"/>
                          <a:cs typeface="+mn-cs"/>
                        </a:rPr>
                        <a:t>SAC 301</a:t>
                      </a:r>
                      <a:endParaRPr lang="es-CO" sz="1600" b="0" i="0" u="none" strike="noStrike" kern="1200" dirty="0">
                        <a:solidFill>
                          <a:srgbClr val="002060"/>
                        </a:solidFill>
                        <a:effectLst/>
                        <a:latin typeface="+mn-lt"/>
                        <a:ea typeface="+mn-ea"/>
                        <a:cs typeface="+mn-cs"/>
                      </a:endParaRPr>
                    </a:p>
                  </a:txBody>
                  <a:tcPr marL="0" marR="0" marT="0" marB="0" anchor="ctr"/>
                </a:tc>
                <a:tc>
                  <a:txBody>
                    <a:bodyPr/>
                    <a:lstStyle/>
                    <a:p>
                      <a:pPr algn="l" fontAlgn="ctr"/>
                      <a:r>
                        <a:rPr lang="es-MX" sz="1600" b="0" i="0" u="none" strike="noStrike" kern="1200" dirty="0">
                          <a:solidFill>
                            <a:srgbClr val="002060"/>
                          </a:solidFill>
                          <a:effectLst/>
                          <a:latin typeface="+mn-lt"/>
                          <a:ea typeface="+mn-ea"/>
                          <a:cs typeface="+mn-cs"/>
                        </a:rPr>
                        <a:t>Diferencias entre los kilómetros reportados como ejecutados en el mes de septiembre de 2023 y el PGIRS </a:t>
                      </a:r>
                    </a:p>
                  </a:txBody>
                  <a:tcPr marL="0" marR="0" marT="0" marB="0" anchor="ctr"/>
                </a:tc>
                <a:tc>
                  <a:txBody>
                    <a:bodyPr/>
                    <a:lstStyle/>
                    <a:p>
                      <a:pPr marL="0" marR="0" lvl="0" indent="0" algn="just"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Incumplimiento conforme a lo establecido en el </a:t>
                      </a:r>
                      <a:r>
                        <a:rPr lang="es-MX" sz="1600" b="1" i="0" u="none" strike="noStrike" kern="1200" dirty="0">
                          <a:solidFill>
                            <a:srgbClr val="002060"/>
                          </a:solidFill>
                          <a:effectLst/>
                          <a:latin typeface="+mn-lt"/>
                          <a:ea typeface="+mn-ea"/>
                          <a:cs typeface="+mn-cs"/>
                        </a:rPr>
                        <a:t>sub numeral 3.1 Alcance, del Anexo 3 </a:t>
                      </a:r>
                      <a:r>
                        <a:rPr lang="es-MX" sz="1600" b="0" i="0" u="none" strike="noStrike" kern="1200" dirty="0">
                          <a:solidFill>
                            <a:srgbClr val="002060"/>
                          </a:solidFill>
                          <a:effectLst/>
                          <a:latin typeface="+mn-lt"/>
                          <a:ea typeface="+mn-ea"/>
                          <a:cs typeface="+mn-cs"/>
                        </a:rPr>
                        <a:t>– Reglamento Técnico Operativo del Contrato de Concesión N° 283 de 2018 y de igual forma a lo determinado en el </a:t>
                      </a:r>
                      <a:r>
                        <a:rPr lang="es-MX" sz="1600" b="1" i="0" u="none" strike="noStrike" kern="1200" dirty="0">
                          <a:solidFill>
                            <a:srgbClr val="002060"/>
                          </a:solidFill>
                          <a:effectLst/>
                          <a:latin typeface="+mn-lt"/>
                          <a:ea typeface="+mn-ea"/>
                          <a:cs typeface="+mn-cs"/>
                        </a:rPr>
                        <a:t>Artículo 2.3.2.2.2.4.51 y lo estipulado en el Parágrafo del artículo 2.3.2.2.2.4.53. del Decreto 1077 de 2015 </a:t>
                      </a:r>
                      <a:r>
                        <a:rPr lang="es-MX" sz="1600" b="0" i="0" u="none" strike="noStrike" kern="1200" dirty="0">
                          <a:solidFill>
                            <a:srgbClr val="002060"/>
                          </a:solidFill>
                          <a:effectLst/>
                          <a:latin typeface="+mn-lt"/>
                          <a:ea typeface="+mn-ea"/>
                          <a:cs typeface="+mn-cs"/>
                        </a:rPr>
                        <a:t>del Ministerio de Vivienda, Ciudad y Territorio</a:t>
                      </a:r>
                    </a:p>
                    <a:p>
                      <a:pPr marL="0" marR="0" lvl="0" indent="0" algn="just" defTabSz="914400" rtl="0" eaLnBrk="1" fontAlgn="ctr" latinLnBrk="0" hangingPunct="1">
                        <a:lnSpc>
                          <a:spcPct val="100000"/>
                        </a:lnSpc>
                        <a:spcBef>
                          <a:spcPts val="0"/>
                        </a:spcBef>
                        <a:spcAft>
                          <a:spcPts val="0"/>
                        </a:spcAft>
                        <a:buClrTx/>
                        <a:buSzTx/>
                        <a:buFontTx/>
                        <a:buNone/>
                        <a:tabLst/>
                        <a:defRPr/>
                      </a:pPr>
                      <a:endParaRPr lang="es-MX" sz="1600" b="0" i="0" u="none" strike="noStrike" kern="1200" dirty="0">
                        <a:solidFill>
                          <a:srgbClr val="002060"/>
                        </a:solidFill>
                        <a:effectLst/>
                        <a:latin typeface="+mn-lt"/>
                        <a:ea typeface="+mn-ea"/>
                        <a:cs typeface="+mn-cs"/>
                      </a:endParaRPr>
                    </a:p>
                  </a:txBody>
                  <a:tcPr marL="0" marR="0" marT="0" marB="0" anchor="ctr"/>
                </a:tc>
                <a:tc>
                  <a:txBody>
                    <a:bodyPr/>
                    <a:lstStyle/>
                    <a:p>
                      <a:pPr algn="ctr" fontAlgn="ctr"/>
                      <a:r>
                        <a:rPr lang="es-MX" sz="1600" b="0" i="0" u="none" strike="noStrike" kern="1200" dirty="0">
                          <a:solidFill>
                            <a:srgbClr val="002060"/>
                          </a:solidFill>
                          <a:effectLst/>
                          <a:latin typeface="+mn-lt"/>
                          <a:ea typeface="+mn-ea"/>
                          <a:cs typeface="+mn-cs"/>
                        </a:rPr>
                        <a:t>Enviado por la Interventoría mediante correo electrónico el viernes 7/06/2024 </a:t>
                      </a:r>
                      <a:endParaRPr lang="es-CO" sz="1600" b="0" i="0" u="none" strike="noStrike" kern="1200" dirty="0">
                        <a:solidFill>
                          <a:srgbClr val="002060"/>
                        </a:solidFill>
                        <a:effectLst/>
                        <a:latin typeface="+mn-lt"/>
                        <a:ea typeface="+mn-ea"/>
                        <a:cs typeface="+mn-cs"/>
                      </a:endParaRP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dirty="0">
                          <a:solidFill>
                            <a:srgbClr val="002060"/>
                          </a:solidFill>
                          <a:effectLst/>
                          <a:latin typeface="+mn-lt"/>
                          <a:ea typeface="+mn-ea"/>
                          <a:cs typeface="+mn-cs"/>
                        </a:rPr>
                        <a:t>EN TRÁMITE DE LA UAESP</a:t>
                      </a:r>
                    </a:p>
                    <a:p>
                      <a:pPr algn="ctr" fontAlgn="ctr"/>
                      <a:endParaRPr lang="es-MX" sz="1600" b="1" i="0" u="none" strike="noStrike" kern="1200" dirty="0">
                        <a:solidFill>
                          <a:srgbClr val="002060"/>
                        </a:solidFill>
                        <a:effectLst/>
                        <a:latin typeface="+mn-lt"/>
                        <a:ea typeface="+mn-ea"/>
                        <a:cs typeface="+mn-cs"/>
                      </a:endParaRPr>
                    </a:p>
                  </a:txBody>
                  <a:tcPr marL="0" marR="0" marT="0" marB="0" anchor="ctr"/>
                </a:tc>
                <a:extLst>
                  <a:ext uri="{0D108BD9-81ED-4DB2-BD59-A6C34878D82A}">
                    <a16:rowId xmlns:a16="http://schemas.microsoft.com/office/drawing/2014/main" val="2346579349"/>
                  </a:ext>
                </a:extLst>
              </a:tr>
            </a:tbl>
          </a:graphicData>
        </a:graphic>
      </p:graphicFrame>
      <p:sp>
        <p:nvSpPr>
          <p:cNvPr id="2" name="CuadroTexto 1">
            <a:extLst>
              <a:ext uri="{FF2B5EF4-FFF2-40B4-BE49-F238E27FC236}">
                <a16:creationId xmlns:a16="http://schemas.microsoft.com/office/drawing/2014/main" id="{81AF23B3-0DBB-4495-97F2-604911E7C817}"/>
              </a:ext>
            </a:extLst>
          </p:cNvPr>
          <p:cNvSpPr txBox="1"/>
          <p:nvPr/>
        </p:nvSpPr>
        <p:spPr>
          <a:xfrm>
            <a:off x="0" y="756394"/>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16</a:t>
            </a:r>
            <a:endParaRPr lang="es-CO" sz="3200" b="1" kern="0" cap="small" dirty="0">
              <a:solidFill>
                <a:schemeClr val="accent1">
                  <a:lumMod val="50000"/>
                </a:schemeClr>
              </a:solidFill>
              <a:latin typeface="Candara" panose="020E0502030303020204" pitchFamily="34" charset="0"/>
            </a:endParaRPr>
          </a:p>
        </p:txBody>
      </p:sp>
      <p:pic>
        <p:nvPicPr>
          <p:cNvPr id="7" name="Imagen 6">
            <a:extLst>
              <a:ext uri="{FF2B5EF4-FFF2-40B4-BE49-F238E27FC236}">
                <a16:creationId xmlns:a16="http://schemas.microsoft.com/office/drawing/2014/main" id="{8BA8C4AD-3033-4A7C-8C42-756390C507FA}"/>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10433238" y="22111"/>
            <a:ext cx="1370032" cy="1076287"/>
          </a:xfrm>
          <a:prstGeom prst="rect">
            <a:avLst/>
          </a:prstGeom>
        </p:spPr>
      </p:pic>
      <p:sp>
        <p:nvSpPr>
          <p:cNvPr id="10" name="CuadroTexto 9">
            <a:extLst>
              <a:ext uri="{FF2B5EF4-FFF2-40B4-BE49-F238E27FC236}">
                <a16:creationId xmlns:a16="http://schemas.microsoft.com/office/drawing/2014/main" id="{E563684F-DF45-46B2-944E-7F128E7E6095}"/>
              </a:ext>
            </a:extLst>
          </p:cNvPr>
          <p:cNvSpPr txBox="1"/>
          <p:nvPr/>
        </p:nvSpPr>
        <p:spPr>
          <a:xfrm>
            <a:off x="-385605" y="113978"/>
            <a:ext cx="9881937"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Incumplimiento en proceso</a:t>
            </a:r>
          </a:p>
          <a:p>
            <a:r>
              <a:rPr lang="es-CO" sz="1600" cap="small" dirty="0">
                <a:solidFill>
                  <a:srgbClr val="002060"/>
                </a:solidFill>
                <a:latin typeface="Candara" panose="020E0502030303020204" pitchFamily="34" charset="0"/>
              </a:rPr>
              <a:t>         </a:t>
            </a:r>
            <a:endParaRPr lang="es-CO" sz="1600" dirty="0"/>
          </a:p>
        </p:txBody>
      </p:sp>
    </p:spTree>
    <p:extLst>
      <p:ext uri="{BB962C8B-B14F-4D97-AF65-F5344CB8AC3E}">
        <p14:creationId xmlns:p14="http://schemas.microsoft.com/office/powerpoint/2010/main" val="2810961331"/>
      </p:ext>
    </p:extLst>
  </p:cSld>
  <p:clrMapOvr>
    <a:masterClrMapping/>
  </p:clrMapOvr>
</p:sld>
</file>

<file path=ppt/slides/slide1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388730" y="1552043"/>
          <a:ext cx="11414540" cy="1798320"/>
        </p:xfrm>
        <a:graphic>
          <a:graphicData uri="http://schemas.openxmlformats.org/drawingml/2006/table">
            <a:tbl>
              <a:tblPr firstRow="1" bandRow="1">
                <a:tableStyleId>{93296810-A885-4BE3-A3E7-6D5BEEA58F35}</a:tableStyleId>
              </a:tblPr>
              <a:tblGrid>
                <a:gridCol w="862985">
                  <a:extLst>
                    <a:ext uri="{9D8B030D-6E8A-4147-A177-3AD203B41FA5}">
                      <a16:colId xmlns:a16="http://schemas.microsoft.com/office/drawing/2014/main" val="2457421865"/>
                    </a:ext>
                  </a:extLst>
                </a:gridCol>
                <a:gridCol w="1787277">
                  <a:extLst>
                    <a:ext uri="{9D8B030D-6E8A-4147-A177-3AD203B41FA5}">
                      <a16:colId xmlns:a16="http://schemas.microsoft.com/office/drawing/2014/main" val="3367632477"/>
                    </a:ext>
                  </a:extLst>
                </a:gridCol>
                <a:gridCol w="4247356">
                  <a:extLst>
                    <a:ext uri="{9D8B030D-6E8A-4147-A177-3AD203B41FA5}">
                      <a16:colId xmlns:a16="http://schemas.microsoft.com/office/drawing/2014/main" val="2128136495"/>
                    </a:ext>
                  </a:extLst>
                </a:gridCol>
                <a:gridCol w="1864971">
                  <a:extLst>
                    <a:ext uri="{9D8B030D-6E8A-4147-A177-3AD203B41FA5}">
                      <a16:colId xmlns:a16="http://schemas.microsoft.com/office/drawing/2014/main" val="2362186750"/>
                    </a:ext>
                  </a:extLst>
                </a:gridCol>
                <a:gridCol w="2651951">
                  <a:extLst>
                    <a:ext uri="{9D8B030D-6E8A-4147-A177-3AD203B41FA5}">
                      <a16:colId xmlns:a16="http://schemas.microsoft.com/office/drawing/2014/main" val="2582448820"/>
                    </a:ext>
                  </a:extLst>
                </a:gridCol>
              </a:tblGrid>
              <a:tr h="251616">
                <a:tc>
                  <a:txBody>
                    <a:bodyPr/>
                    <a:lstStyle/>
                    <a:p>
                      <a:pPr algn="ctr"/>
                      <a:r>
                        <a:rPr lang="es-CO" sz="1600" dirty="0">
                          <a:solidFill>
                            <a:schemeClr val="bg1"/>
                          </a:solidFill>
                          <a:latin typeface="+mn-lt"/>
                        </a:rPr>
                        <a:t>SAC</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latin typeface="+mn-lt"/>
                        </a:rPr>
                        <a:t>DESCRIPCIÓN</a:t>
                      </a:r>
                    </a:p>
                  </a:txBody>
                  <a:tcPr/>
                </a:tc>
                <a:tc>
                  <a:txBody>
                    <a:bodyPr/>
                    <a:lstStyle/>
                    <a:p>
                      <a:pPr algn="ctr"/>
                      <a:r>
                        <a:rPr lang="es-CO" sz="1600" dirty="0">
                          <a:solidFill>
                            <a:schemeClr val="bg1"/>
                          </a:solidFill>
                        </a:rPr>
                        <a:t>FECHA INFORME DE INCUMPLIMIENTO</a:t>
                      </a:r>
                    </a:p>
                  </a:txBody>
                  <a:tcPr/>
                </a:tc>
                <a:tc>
                  <a:txBody>
                    <a:bodyPr/>
                    <a:lstStyle/>
                    <a:p>
                      <a:pPr algn="ctr"/>
                      <a:r>
                        <a:rPr lang="es-CO" sz="1600" dirty="0">
                          <a:solidFill>
                            <a:schemeClr val="bg1"/>
                          </a:solidFill>
                          <a:latin typeface="+mn-lt"/>
                        </a:rPr>
                        <a:t>ESTADO</a:t>
                      </a:r>
                    </a:p>
                  </a:txBody>
                  <a:tcPr/>
                </a:tc>
                <a:extLst>
                  <a:ext uri="{0D108BD9-81ED-4DB2-BD59-A6C34878D82A}">
                    <a16:rowId xmlns:a16="http://schemas.microsoft.com/office/drawing/2014/main" val="3038505992"/>
                  </a:ext>
                </a:extLst>
              </a:tr>
              <a:tr h="908576">
                <a:tc>
                  <a:txBody>
                    <a:bodyPr/>
                    <a:lstStyle/>
                    <a:p>
                      <a:pPr algn="ctr" fontAlgn="ctr"/>
                      <a:r>
                        <a:rPr lang="es-MX" sz="1600" b="0" i="0" u="none" strike="noStrike" kern="1200" dirty="0">
                          <a:solidFill>
                            <a:srgbClr val="002060"/>
                          </a:solidFill>
                          <a:effectLst/>
                          <a:latin typeface="+mn-lt"/>
                          <a:ea typeface="+mn-ea"/>
                          <a:cs typeface="+mn-cs"/>
                        </a:rPr>
                        <a:t>SAC 377</a:t>
                      </a:r>
                    </a:p>
                  </a:txBody>
                  <a:tcPr marL="0" marR="0" marT="0" marB="0" anchor="ctr"/>
                </a:tc>
                <a:tc>
                  <a:txBody>
                    <a:bodyPr/>
                    <a:lstStyle/>
                    <a:p>
                      <a:pPr algn="l" fontAlgn="ctr"/>
                      <a:r>
                        <a:rPr lang="es-CO" sz="1600" b="0" i="0" u="none" strike="noStrike" kern="1200" dirty="0">
                          <a:solidFill>
                            <a:srgbClr val="002060"/>
                          </a:solidFill>
                          <a:effectLst/>
                          <a:latin typeface="+mn-lt"/>
                          <a:ea typeface="+mn-ea"/>
                          <a:cs typeface="+mn-cs"/>
                        </a:rPr>
                        <a:t>Vehículos de recolección de residuos contenerizados</a:t>
                      </a:r>
                      <a:endParaRPr lang="es-MX" sz="1600" b="0" i="0" u="none" strike="noStrike" kern="1200" dirty="0">
                        <a:solidFill>
                          <a:srgbClr val="002060"/>
                        </a:solidFill>
                        <a:effectLst/>
                        <a:latin typeface="+mn-lt"/>
                        <a:ea typeface="+mn-ea"/>
                        <a:cs typeface="+mn-cs"/>
                      </a:endParaRPr>
                    </a:p>
                  </a:txBody>
                  <a:tcPr marL="0" marR="0" marT="0" marB="0" anchor="ctr"/>
                </a:tc>
                <a:tc>
                  <a:txBody>
                    <a:bodyPr/>
                    <a:lstStyle/>
                    <a:p>
                      <a:pPr marL="0" marR="0" lvl="0" indent="0" algn="just"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Presunto Incumplimiento conforme a </a:t>
                      </a:r>
                      <a:r>
                        <a:rPr lang="es-ES" sz="1600" b="0" i="0" u="none" strike="noStrike" kern="1200" dirty="0">
                          <a:solidFill>
                            <a:srgbClr val="002060"/>
                          </a:solidFill>
                          <a:effectLst/>
                          <a:latin typeface="+mn-lt"/>
                          <a:ea typeface="+mn-ea"/>
                          <a:cs typeface="+mn-cs"/>
                        </a:rPr>
                        <a:t>lo establecido en </a:t>
                      </a:r>
                      <a:r>
                        <a:rPr lang="es-CO" sz="1600" b="0" i="0" u="none" strike="noStrike" kern="1200" dirty="0">
                          <a:solidFill>
                            <a:srgbClr val="002060"/>
                          </a:solidFill>
                          <a:effectLst/>
                          <a:latin typeface="+mn-lt"/>
                          <a:ea typeface="+mn-ea"/>
                          <a:cs typeface="+mn-cs"/>
                        </a:rPr>
                        <a:t>en la viñeta 1 del numeral 6 Condiciones y Requerimientos del Parque Automotor, del Anexo 3 Reglamento Técnico Operativo</a:t>
                      </a:r>
                      <a:endParaRPr lang="es-MX" sz="1600" b="0" i="0" u="none" strike="noStrike" kern="1200" dirty="0">
                        <a:solidFill>
                          <a:srgbClr val="002060"/>
                        </a:solidFill>
                        <a:effectLst/>
                        <a:latin typeface="+mn-lt"/>
                        <a:ea typeface="+mn-ea"/>
                        <a:cs typeface="+mn-cs"/>
                      </a:endParaRPr>
                    </a:p>
                  </a:txBody>
                  <a:tcPr marL="0" marR="0" marT="0" marB="0" anchor="ctr"/>
                </a:tc>
                <a:tc>
                  <a:txBody>
                    <a:bodyPr/>
                    <a:lstStyle/>
                    <a:p>
                      <a:pPr algn="ctr" fontAlgn="ctr"/>
                      <a:r>
                        <a:rPr lang="es-CO" sz="1600" b="0" i="0" u="none" strike="noStrike" kern="1200" dirty="0">
                          <a:solidFill>
                            <a:srgbClr val="002060"/>
                          </a:solidFill>
                          <a:effectLst/>
                          <a:latin typeface="+mn-lt"/>
                          <a:ea typeface="+mn-ea"/>
                          <a:cs typeface="+mn-cs"/>
                        </a:rPr>
                        <a:t>RAD UAESP N° 20247000505842 del 16/09/2024 </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dirty="0">
                          <a:solidFill>
                            <a:srgbClr val="002060"/>
                          </a:solidFill>
                          <a:effectLst/>
                          <a:latin typeface="+mn-lt"/>
                          <a:ea typeface="+mn-ea"/>
                          <a:cs typeface="+mn-cs"/>
                        </a:rPr>
                        <a:t>EN TRÁMITE DE LA UAESP</a:t>
                      </a:r>
                    </a:p>
                    <a:p>
                      <a:pPr algn="ctr" fontAlgn="ctr"/>
                      <a:endParaRPr lang="es-MX" sz="1600" b="1" i="0" u="none" strike="noStrike" kern="1200" dirty="0">
                        <a:solidFill>
                          <a:srgbClr val="002060"/>
                        </a:solidFill>
                        <a:effectLst/>
                        <a:latin typeface="+mn-lt"/>
                        <a:ea typeface="+mn-ea"/>
                        <a:cs typeface="+mn-cs"/>
                      </a:endParaRPr>
                    </a:p>
                  </a:txBody>
                  <a:tcPr marL="0" marR="0" marT="0" marB="0" anchor="ctr"/>
                </a:tc>
                <a:extLst>
                  <a:ext uri="{0D108BD9-81ED-4DB2-BD59-A6C34878D82A}">
                    <a16:rowId xmlns:a16="http://schemas.microsoft.com/office/drawing/2014/main" val="401432027"/>
                  </a:ext>
                </a:extLst>
              </a:tr>
            </a:tbl>
          </a:graphicData>
        </a:graphic>
      </p:graphicFrame>
      <p:sp>
        <p:nvSpPr>
          <p:cNvPr id="2" name="CuadroTexto 1">
            <a:extLst>
              <a:ext uri="{FF2B5EF4-FFF2-40B4-BE49-F238E27FC236}">
                <a16:creationId xmlns:a16="http://schemas.microsoft.com/office/drawing/2014/main" id="{81AF23B3-0DBB-4495-97F2-604911E7C817}"/>
              </a:ext>
            </a:extLst>
          </p:cNvPr>
          <p:cNvSpPr txBox="1"/>
          <p:nvPr/>
        </p:nvSpPr>
        <p:spPr>
          <a:xfrm>
            <a:off x="0" y="756394"/>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16</a:t>
            </a:r>
            <a:endParaRPr lang="es-CO" sz="3200" b="1" kern="0" cap="small" dirty="0">
              <a:solidFill>
                <a:schemeClr val="accent1">
                  <a:lumMod val="50000"/>
                </a:schemeClr>
              </a:solidFill>
              <a:latin typeface="Candara" panose="020E0502030303020204" pitchFamily="34" charset="0"/>
            </a:endParaRPr>
          </a:p>
        </p:txBody>
      </p:sp>
      <p:pic>
        <p:nvPicPr>
          <p:cNvPr id="7" name="Imagen 6">
            <a:extLst>
              <a:ext uri="{FF2B5EF4-FFF2-40B4-BE49-F238E27FC236}">
                <a16:creationId xmlns:a16="http://schemas.microsoft.com/office/drawing/2014/main" id="{8BA8C4AD-3033-4A7C-8C42-756390C507FA}"/>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10433238" y="22111"/>
            <a:ext cx="1370032" cy="1076287"/>
          </a:xfrm>
          <a:prstGeom prst="rect">
            <a:avLst/>
          </a:prstGeom>
        </p:spPr>
      </p:pic>
      <p:sp>
        <p:nvSpPr>
          <p:cNvPr id="10" name="CuadroTexto 9">
            <a:extLst>
              <a:ext uri="{FF2B5EF4-FFF2-40B4-BE49-F238E27FC236}">
                <a16:creationId xmlns:a16="http://schemas.microsoft.com/office/drawing/2014/main" id="{E563684F-DF45-46B2-944E-7F128E7E6095}"/>
              </a:ext>
            </a:extLst>
          </p:cNvPr>
          <p:cNvSpPr txBox="1"/>
          <p:nvPr/>
        </p:nvSpPr>
        <p:spPr>
          <a:xfrm>
            <a:off x="-385605" y="113978"/>
            <a:ext cx="9881937"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Incumplimiento en proceso</a:t>
            </a:r>
          </a:p>
          <a:p>
            <a:r>
              <a:rPr lang="es-CO" sz="1600" cap="small" dirty="0">
                <a:solidFill>
                  <a:srgbClr val="002060"/>
                </a:solidFill>
                <a:latin typeface="Candara" panose="020E0502030303020204" pitchFamily="34" charset="0"/>
              </a:rPr>
              <a:t>         </a:t>
            </a:r>
            <a:endParaRPr lang="es-CO" sz="1600" dirty="0"/>
          </a:p>
        </p:txBody>
      </p:sp>
    </p:spTree>
    <p:extLst>
      <p:ext uri="{BB962C8B-B14F-4D97-AF65-F5344CB8AC3E}">
        <p14:creationId xmlns:p14="http://schemas.microsoft.com/office/powerpoint/2010/main" val="3158229012"/>
      </p:ext>
    </p:extLst>
  </p:cSld>
  <p:clrMapOvr>
    <a:masterClrMapping/>
  </p:clrMapOvr>
</p:sld>
</file>

<file path=ppt/slides/slide1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471055" y="1794736"/>
          <a:ext cx="11139054" cy="4517746"/>
        </p:xfrm>
        <a:graphic>
          <a:graphicData uri="http://schemas.openxmlformats.org/drawingml/2006/table">
            <a:tbl>
              <a:tblPr firstRow="1" bandRow="1">
                <a:tableStyleId>{93296810-A885-4BE3-A3E7-6D5BEEA58F35}</a:tableStyleId>
              </a:tblPr>
              <a:tblGrid>
                <a:gridCol w="807459">
                  <a:extLst>
                    <a:ext uri="{9D8B030D-6E8A-4147-A177-3AD203B41FA5}">
                      <a16:colId xmlns:a16="http://schemas.microsoft.com/office/drawing/2014/main" val="2457421865"/>
                    </a:ext>
                  </a:extLst>
                </a:gridCol>
                <a:gridCol w="2366690">
                  <a:extLst>
                    <a:ext uri="{9D8B030D-6E8A-4147-A177-3AD203B41FA5}">
                      <a16:colId xmlns:a16="http://schemas.microsoft.com/office/drawing/2014/main" val="3367632477"/>
                    </a:ext>
                  </a:extLst>
                </a:gridCol>
                <a:gridCol w="2784341">
                  <a:extLst>
                    <a:ext uri="{9D8B030D-6E8A-4147-A177-3AD203B41FA5}">
                      <a16:colId xmlns:a16="http://schemas.microsoft.com/office/drawing/2014/main" val="2128136495"/>
                    </a:ext>
                  </a:extLst>
                </a:gridCol>
                <a:gridCol w="2157864">
                  <a:extLst>
                    <a:ext uri="{9D8B030D-6E8A-4147-A177-3AD203B41FA5}">
                      <a16:colId xmlns:a16="http://schemas.microsoft.com/office/drawing/2014/main" val="2362186750"/>
                    </a:ext>
                  </a:extLst>
                </a:gridCol>
                <a:gridCol w="3022700">
                  <a:extLst>
                    <a:ext uri="{9D8B030D-6E8A-4147-A177-3AD203B41FA5}">
                      <a16:colId xmlns:a16="http://schemas.microsoft.com/office/drawing/2014/main" val="478512528"/>
                    </a:ext>
                  </a:extLst>
                </a:gridCol>
              </a:tblGrid>
              <a:tr h="831571">
                <a:tc>
                  <a:txBody>
                    <a:bodyPr/>
                    <a:lstStyle/>
                    <a:p>
                      <a:pPr algn="ctr"/>
                      <a:r>
                        <a:rPr lang="es-CO" sz="1600" dirty="0">
                          <a:solidFill>
                            <a:schemeClr val="bg1"/>
                          </a:solidFill>
                          <a:latin typeface="+mn-lt"/>
                        </a:rPr>
                        <a:t>SAC</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latin typeface="+mn-lt"/>
                        </a:rPr>
                        <a:t>DESCRIPCIÓN</a:t>
                      </a:r>
                    </a:p>
                  </a:txBody>
                  <a:tcPr/>
                </a:tc>
                <a:tc>
                  <a:txBody>
                    <a:bodyPr/>
                    <a:lstStyle/>
                    <a:p>
                      <a:pPr algn="ctr"/>
                      <a:r>
                        <a:rPr lang="es-CO" sz="1600" dirty="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p>
                      <a:pPr algn="ctr"/>
                      <a:endParaRPr lang="es-CO" sz="1600" dirty="0">
                        <a:solidFill>
                          <a:schemeClr val="bg1"/>
                        </a:solidFill>
                        <a:latin typeface="+mn-lt"/>
                      </a:endParaRPr>
                    </a:p>
                  </a:txBody>
                  <a:tcPr/>
                </a:tc>
                <a:extLst>
                  <a:ext uri="{0D108BD9-81ED-4DB2-BD59-A6C34878D82A}">
                    <a16:rowId xmlns:a16="http://schemas.microsoft.com/office/drawing/2014/main" val="3038505992"/>
                  </a:ext>
                </a:extLst>
              </a:tr>
              <a:tr h="740440">
                <a:tc>
                  <a:txBody>
                    <a:bodyPr/>
                    <a:lstStyle/>
                    <a:p>
                      <a:pPr algn="l" fontAlgn="ctr"/>
                      <a:r>
                        <a:rPr lang="es-CO" sz="1600" b="0" i="0" u="none" strike="noStrike" dirty="0">
                          <a:solidFill>
                            <a:srgbClr val="002060"/>
                          </a:solidFill>
                          <a:effectLst/>
                          <a:latin typeface="+mn-lt"/>
                        </a:rPr>
                        <a:t>SAC 81</a:t>
                      </a:r>
                    </a:p>
                  </a:txBody>
                  <a:tcPr marL="9525" marR="9525" marT="9525" marB="0" anchor="ctr"/>
                </a:tc>
                <a:tc>
                  <a:txBody>
                    <a:bodyPr/>
                    <a:lstStyle/>
                    <a:p>
                      <a:pPr algn="l" fontAlgn="ctr"/>
                      <a:r>
                        <a:rPr lang="es-MX" sz="1600" b="0" i="0" u="none" strike="noStrike" dirty="0">
                          <a:solidFill>
                            <a:srgbClr val="002060"/>
                          </a:solidFill>
                          <a:effectLst/>
                          <a:latin typeface="+mn-lt"/>
                        </a:rPr>
                        <a:t>Calidad en la ejecución de la actividad de barrido y limpieza mecánico</a:t>
                      </a:r>
                      <a:r>
                        <a:rPr lang="es-CO" sz="1600" b="0" i="0" u="none" strike="noStrike" dirty="0">
                          <a:solidFill>
                            <a:srgbClr val="002060"/>
                          </a:solidFill>
                          <a:effectLst/>
                          <a:latin typeface="+mn-lt"/>
                        </a:rPr>
                        <a:t>.</a:t>
                      </a:r>
                    </a:p>
                  </a:txBody>
                  <a:tcPr marL="9525" marR="9525" marT="9525" marB="0" anchor="ctr"/>
                </a:tc>
                <a:tc>
                  <a:txBody>
                    <a:bodyPr/>
                    <a:lstStyle/>
                    <a:p>
                      <a:pPr algn="l" fontAlgn="ctr"/>
                      <a:r>
                        <a:rPr lang="es-CO" sz="1600" b="0" i="0" u="none" strike="noStrike" dirty="0">
                          <a:solidFill>
                            <a:srgbClr val="002060"/>
                          </a:solidFill>
                          <a:effectLst/>
                          <a:latin typeface="+mn-lt"/>
                        </a:rPr>
                        <a:t>El Concesionario no cumple con el criterio del Área Limpia</a:t>
                      </a:r>
                    </a:p>
                  </a:txBody>
                  <a:tcPr marL="9525" marR="9525" marT="9525" marB="0" anchor="ctr"/>
                </a:tc>
                <a:tc>
                  <a:txBody>
                    <a:bodyPr/>
                    <a:lstStyle/>
                    <a:p>
                      <a:pPr algn="ctr" fontAlgn="ctr"/>
                      <a:r>
                        <a:rPr lang="es-CO" sz="1600" b="0" i="0" u="none" strike="noStrike" kern="1200" dirty="0">
                          <a:solidFill>
                            <a:srgbClr val="002060"/>
                          </a:solidFill>
                          <a:effectLst/>
                          <a:latin typeface="+mn-lt"/>
                          <a:ea typeface="+mn-ea"/>
                          <a:cs typeface="+mn-cs"/>
                        </a:rPr>
                        <a:t>Radicado UAESP N°20227000363622 30/06/2022</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dirty="0">
                          <a:solidFill>
                            <a:srgbClr val="002060"/>
                          </a:solidFill>
                          <a:effectLst/>
                          <a:latin typeface="+mn-lt"/>
                          <a:ea typeface="+mn-ea"/>
                          <a:cs typeface="+mn-cs"/>
                        </a:rPr>
                        <a:t>EN TRÁMITE DE LA UAESP</a:t>
                      </a: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kern="1200" dirty="0">
                        <a:solidFill>
                          <a:srgbClr val="002060"/>
                        </a:solidFill>
                        <a:effectLst/>
                        <a:latin typeface="+mn-lt"/>
                        <a:ea typeface="+mn-ea"/>
                        <a:cs typeface="+mn-cs"/>
                      </a:endParaRPr>
                    </a:p>
                  </a:txBody>
                  <a:tcPr marL="0" marR="0" marT="0" marB="0" anchor="ctr"/>
                </a:tc>
                <a:extLst>
                  <a:ext uri="{0D108BD9-81ED-4DB2-BD59-A6C34878D82A}">
                    <a16:rowId xmlns:a16="http://schemas.microsoft.com/office/drawing/2014/main" val="478266086"/>
                  </a:ext>
                </a:extLst>
              </a:tr>
              <a:tr h="1097115">
                <a:tc>
                  <a:txBody>
                    <a:bodyPr/>
                    <a:lstStyle/>
                    <a:p>
                      <a:pPr algn="l" fontAlgn="ctr"/>
                      <a:r>
                        <a:rPr lang="es-CO" sz="1600" b="0" i="0" u="none" strike="noStrike" dirty="0">
                          <a:solidFill>
                            <a:srgbClr val="002060"/>
                          </a:solidFill>
                          <a:effectLst/>
                          <a:latin typeface="+mn-lt"/>
                        </a:rPr>
                        <a:t>SAC 86</a:t>
                      </a:r>
                    </a:p>
                  </a:txBody>
                  <a:tcPr marL="9525" marR="9525" marT="9525" marB="0" anchor="ctr"/>
                </a:tc>
                <a:tc>
                  <a:txBody>
                    <a:bodyPr/>
                    <a:lstStyle/>
                    <a:p>
                      <a:pPr algn="l" fontAlgn="ctr"/>
                      <a:r>
                        <a:rPr lang="es-CO" sz="1600" b="0" i="0" u="none" strike="noStrike" dirty="0">
                          <a:solidFill>
                            <a:srgbClr val="002060"/>
                          </a:solidFill>
                          <a:effectLst/>
                          <a:latin typeface="+mn-lt"/>
                        </a:rPr>
                        <a:t>Capacidad Nominal Contenerización</a:t>
                      </a:r>
                    </a:p>
                  </a:txBody>
                  <a:tcPr marL="9525" marR="9525" marT="9525" marB="0" anchor="ctr"/>
                </a:tc>
                <a:tc>
                  <a:txBody>
                    <a:bodyPr/>
                    <a:lstStyle/>
                    <a:p>
                      <a:pPr marL="0" algn="l" defTabSz="914400" rtl="0" eaLnBrk="1" fontAlgn="ctr" latinLnBrk="0" hangingPunct="1"/>
                      <a:r>
                        <a:rPr lang="es-CO" sz="1600" b="0" i="0" u="none" strike="noStrike" kern="1200" dirty="0">
                          <a:solidFill>
                            <a:srgbClr val="002060"/>
                          </a:solidFill>
                          <a:effectLst/>
                          <a:latin typeface="+mn-lt"/>
                          <a:ea typeface="+mn-ea"/>
                          <a:cs typeface="+mn-cs"/>
                        </a:rPr>
                        <a:t>El Concesionario presuntamente incumple con lo establecido en el numeral 2.4 “capacidad nominal a contenerizar en cada una de las ASE en el Distrito Capital”</a:t>
                      </a:r>
                    </a:p>
                  </a:txBody>
                  <a:tcPr marL="9525" marR="9525" marT="9525" marB="0" anchor="ctr"/>
                </a:tc>
                <a:tc>
                  <a:txBody>
                    <a:bodyPr/>
                    <a:lstStyle/>
                    <a:p>
                      <a:pPr algn="ctr" fontAlgn="ctr"/>
                      <a:r>
                        <a:rPr lang="es-CO" sz="1600" b="0" i="0" u="none" strike="noStrike" kern="1200" dirty="0">
                          <a:solidFill>
                            <a:srgbClr val="002060"/>
                          </a:solidFill>
                          <a:effectLst/>
                          <a:latin typeface="+mn-lt"/>
                          <a:ea typeface="+mn-ea"/>
                          <a:cs typeface="+mn-cs"/>
                        </a:rPr>
                        <a:t>Radicado UAESP N°20227000591472 30/09/2022</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dirty="0">
                          <a:solidFill>
                            <a:srgbClr val="002060"/>
                          </a:solidFill>
                          <a:effectLst/>
                          <a:latin typeface="+mn-lt"/>
                          <a:ea typeface="+mn-ea"/>
                          <a:cs typeface="+mn-cs"/>
                        </a:rPr>
                        <a:t>EN TRÁMITE DE LA UAESP</a:t>
                      </a: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0" i="0" u="none" strike="noStrike" kern="1200" dirty="0">
                        <a:solidFill>
                          <a:srgbClr val="002060"/>
                        </a:solidFill>
                        <a:effectLst/>
                        <a:latin typeface="+mn-lt"/>
                        <a:ea typeface="+mn-ea"/>
                        <a:cs typeface="+mn-cs"/>
                      </a:endParaRPr>
                    </a:p>
                  </a:txBody>
                  <a:tcPr marL="0" marR="0" marT="0" marB="0" anchor="ctr"/>
                </a:tc>
                <a:extLst>
                  <a:ext uri="{0D108BD9-81ED-4DB2-BD59-A6C34878D82A}">
                    <a16:rowId xmlns:a16="http://schemas.microsoft.com/office/drawing/2014/main" val="380621021"/>
                  </a:ext>
                </a:extLst>
              </a:tr>
              <a:tr h="1521301">
                <a:tc>
                  <a:txBody>
                    <a:bodyPr/>
                    <a:lstStyle/>
                    <a:p>
                      <a:pPr algn="l" fontAlgn="ctr"/>
                      <a:r>
                        <a:rPr lang="es-MX" sz="1600" b="0" i="0" u="none" strike="noStrike" dirty="0">
                          <a:solidFill>
                            <a:srgbClr val="002060"/>
                          </a:solidFill>
                          <a:effectLst/>
                          <a:latin typeface="+mn-lt"/>
                        </a:rPr>
                        <a:t>SAC 125</a:t>
                      </a:r>
                      <a:endParaRPr lang="es-CO" sz="1600" b="0" i="0" u="none" strike="noStrike" dirty="0">
                        <a:solidFill>
                          <a:srgbClr val="002060"/>
                        </a:solidFill>
                        <a:effectLst/>
                        <a:latin typeface="+mn-lt"/>
                      </a:endParaRPr>
                    </a:p>
                  </a:txBody>
                  <a:tcPr marL="9525" marR="9525" marT="9525" marB="0" anchor="ctr"/>
                </a:tc>
                <a:tc>
                  <a:txBody>
                    <a:bodyPr/>
                    <a:lstStyle/>
                    <a:p>
                      <a:pPr algn="l" fontAlgn="ctr"/>
                      <a:r>
                        <a:rPr lang="es-MX" sz="1600" b="0" i="0" u="none" strike="noStrike" dirty="0">
                          <a:solidFill>
                            <a:srgbClr val="002060"/>
                          </a:solidFill>
                          <a:effectLst/>
                          <a:latin typeface="+mn-lt"/>
                        </a:rPr>
                        <a:t>No Atención aumento de frecuencia y garantía del área limpia en el sector de Catalina I de la localidad de Kennedy</a:t>
                      </a:r>
                      <a:endParaRPr lang="es-CO" sz="1600" b="0" i="0" u="none" strike="noStrike" dirty="0">
                        <a:solidFill>
                          <a:srgbClr val="002060"/>
                        </a:solidFill>
                        <a:effectLst/>
                        <a:latin typeface="+mn-lt"/>
                      </a:endParaRPr>
                    </a:p>
                  </a:txBody>
                  <a:tcPr marL="9525" marR="9525" marT="9525" marB="0" anchor="ctr"/>
                </a:tc>
                <a:tc>
                  <a:txBody>
                    <a:bodyPr/>
                    <a:lstStyle/>
                    <a:p>
                      <a:pPr marL="0" algn="just" defTabSz="914400" rtl="0" eaLnBrk="1" fontAlgn="ctr" latinLnBrk="0" hangingPunct="1"/>
                      <a:r>
                        <a:rPr lang="es-CO" sz="1600" b="0" i="0" u="none" strike="noStrike" kern="1200" dirty="0">
                          <a:solidFill>
                            <a:srgbClr val="002060"/>
                          </a:solidFill>
                          <a:effectLst/>
                          <a:latin typeface="+mn-lt"/>
                          <a:ea typeface="+mn-ea"/>
                          <a:cs typeface="+mn-cs"/>
                        </a:rPr>
                        <a:t>El Concesionario presuntamente incumple con lo establecido el numeral 2.4. Frecuencia del Anexo 3 – Reglamento Técnico Operativo para la prestación del servicio de aseo en la ciudad de Bogotá D.C </a:t>
                      </a:r>
                    </a:p>
                  </a:txBody>
                  <a:tcPr marL="9525" marR="9525" marT="9525" marB="0" anchor="ctr"/>
                </a:tc>
                <a:tc>
                  <a:txBody>
                    <a:bodyPr/>
                    <a:lstStyle/>
                    <a:p>
                      <a:pPr algn="ctr" fontAlgn="ctr"/>
                      <a:r>
                        <a:rPr lang="es-CO" sz="1600" b="0" i="0" u="none" strike="noStrike" kern="1200" dirty="0">
                          <a:solidFill>
                            <a:srgbClr val="002060"/>
                          </a:solidFill>
                          <a:effectLst/>
                          <a:latin typeface="+mn-lt"/>
                          <a:ea typeface="+mn-ea"/>
                          <a:cs typeface="+mn-cs"/>
                        </a:rPr>
                        <a:t>Radicado UAESP N°20247000157402 </a:t>
                      </a:r>
                      <a:r>
                        <a:rPr lang="es-MX" sz="1600" b="0" i="0" u="none" strike="noStrike" kern="1200" dirty="0">
                          <a:solidFill>
                            <a:srgbClr val="002060"/>
                          </a:solidFill>
                          <a:effectLst/>
                          <a:latin typeface="+mn-lt"/>
                          <a:ea typeface="+mn-ea"/>
                          <a:cs typeface="+mn-cs"/>
                        </a:rPr>
                        <a:t>21/03/2024</a:t>
                      </a:r>
                      <a:endParaRPr lang="es-CO" sz="1600" b="0" i="0" u="none" strike="noStrike" kern="1200" dirty="0">
                        <a:solidFill>
                          <a:srgbClr val="002060"/>
                        </a:solidFill>
                        <a:effectLst/>
                        <a:latin typeface="+mn-lt"/>
                        <a:ea typeface="+mn-ea"/>
                        <a:cs typeface="+mn-cs"/>
                      </a:endParaRP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dirty="0">
                          <a:solidFill>
                            <a:srgbClr val="002060"/>
                          </a:solidFill>
                          <a:effectLst/>
                          <a:latin typeface="+mn-lt"/>
                          <a:ea typeface="+mn-ea"/>
                          <a:cs typeface="+mn-cs"/>
                        </a:rPr>
                        <a:t>EN TRÁMITE DE LA UAESP</a:t>
                      </a: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kern="1200" dirty="0">
                        <a:solidFill>
                          <a:srgbClr val="002060"/>
                        </a:solidFill>
                        <a:effectLst/>
                        <a:latin typeface="+mn-lt"/>
                        <a:ea typeface="+mn-ea"/>
                        <a:cs typeface="+mn-cs"/>
                      </a:endParaRPr>
                    </a:p>
                  </a:txBody>
                  <a:tcPr marL="0" marR="0" marT="0" marB="0" anchor="ctr"/>
                </a:tc>
                <a:extLst>
                  <a:ext uri="{0D108BD9-81ED-4DB2-BD59-A6C34878D82A}">
                    <a16:rowId xmlns:a16="http://schemas.microsoft.com/office/drawing/2014/main" val="649678110"/>
                  </a:ext>
                </a:extLst>
              </a:tr>
            </a:tbl>
          </a:graphicData>
        </a:graphic>
      </p:graphicFrame>
      <p:sp>
        <p:nvSpPr>
          <p:cNvPr id="5" name="CuadroTexto 4">
            <a:extLst>
              <a:ext uri="{FF2B5EF4-FFF2-40B4-BE49-F238E27FC236}">
                <a16:creationId xmlns:a16="http://schemas.microsoft.com/office/drawing/2014/main" id="{18D036FB-95E2-4239-A44E-939450AB20AD}"/>
              </a:ext>
            </a:extLst>
          </p:cNvPr>
          <p:cNvSpPr txBox="1"/>
          <p:nvPr/>
        </p:nvSpPr>
        <p:spPr>
          <a:xfrm>
            <a:off x="353964" y="580724"/>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3</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01C502B6-173E-481B-B030-DA7EF37F2575}"/>
              </a:ext>
            </a:extLst>
          </p:cNvPr>
          <p:cNvSpPr txBox="1"/>
          <p:nvPr/>
        </p:nvSpPr>
        <p:spPr>
          <a:xfrm>
            <a:off x="-204395" y="0"/>
            <a:ext cx="9881937"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Incumplimiento en proceso</a:t>
            </a:r>
          </a:p>
          <a:p>
            <a:r>
              <a:rPr lang="es-CO" sz="1600" cap="small" dirty="0">
                <a:solidFill>
                  <a:srgbClr val="002060"/>
                </a:solidFill>
                <a:latin typeface="Candara" panose="020E0502030303020204" pitchFamily="34" charset="0"/>
              </a:rPr>
              <a:t>         </a:t>
            </a:r>
            <a:endParaRPr lang="es-CO" sz="1600" dirty="0"/>
          </a:p>
        </p:txBody>
      </p:sp>
      <p:grpSp>
        <p:nvGrpSpPr>
          <p:cNvPr id="11" name="Grupo 10">
            <a:extLst>
              <a:ext uri="{FF2B5EF4-FFF2-40B4-BE49-F238E27FC236}">
                <a16:creationId xmlns:a16="http://schemas.microsoft.com/office/drawing/2014/main" id="{E4C8C27B-D963-4D06-BC5F-4D19855D999C}"/>
              </a:ext>
            </a:extLst>
          </p:cNvPr>
          <p:cNvGrpSpPr/>
          <p:nvPr/>
        </p:nvGrpSpPr>
        <p:grpSpPr>
          <a:xfrm>
            <a:off x="10304503" y="54165"/>
            <a:ext cx="1533533" cy="1048364"/>
            <a:chOff x="10562619" y="1423954"/>
            <a:chExt cx="1280250" cy="1299632"/>
          </a:xfrm>
        </p:grpSpPr>
        <p:pic>
          <p:nvPicPr>
            <p:cNvPr id="12" name="Picture 2">
              <a:extLst>
                <a:ext uri="{FF2B5EF4-FFF2-40B4-BE49-F238E27FC236}">
                  <a16:creationId xmlns:a16="http://schemas.microsoft.com/office/drawing/2014/main" id="{C794939F-85CD-4E58-B75C-1F379853D606}"/>
                </a:ext>
              </a:extLst>
            </p:cNvPr>
            <p:cNvPicPr>
              <a:picLocks noChangeAspect="1" noChangeArrowheads="1"/>
            </p:cNvPicPr>
            <p:nvPr/>
          </p:nvPicPr>
          <p:blipFill rotWithShape="1">
            <a:blip r:embed="rId2" cstate="email">
              <a:extLst>
                <a:ext uri="{28A0092B-C50C-407E-A947-70E740481C1C}">
                  <a14:useLocalDpi xmlns:a14="http://schemas.microsoft.com/office/drawing/2010/main"/>
                </a:ext>
              </a:extLst>
            </a:blip>
            <a:srcRect/>
            <a:stretch/>
          </p:blipFill>
          <p:spPr bwMode="auto">
            <a:xfrm>
              <a:off x="10627933" y="203488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 name="Picture 2">
              <a:extLst>
                <a:ext uri="{FF2B5EF4-FFF2-40B4-BE49-F238E27FC236}">
                  <a16:creationId xmlns:a16="http://schemas.microsoft.com/office/drawing/2014/main" id="{032BC4A8-62E2-418A-85BD-28E82745EC90}"/>
                </a:ext>
              </a:extLst>
            </p:cNvPr>
            <p:cNvPicPr>
              <a:picLocks noChangeAspect="1" noChangeArrowheads="1"/>
            </p:cNvPicPr>
            <p:nvPr/>
          </p:nvPicPr>
          <p:blipFill rotWithShape="1">
            <a:blip r:embed="rId3" cstate="email">
              <a:extLst>
                <a:ext uri="{28A0092B-C50C-407E-A947-70E740481C1C}">
                  <a14:useLocalDpi xmlns:a14="http://schemas.microsoft.com/office/drawing/2010/main"/>
                </a:ext>
              </a:extLst>
            </a:blip>
            <a:srcRect/>
            <a:stretch/>
          </p:blipFill>
          <p:spPr bwMode="auto">
            <a:xfrm>
              <a:off x="10562619" y="142395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Tree>
    <p:extLst>
      <p:ext uri="{BB962C8B-B14F-4D97-AF65-F5344CB8AC3E}">
        <p14:creationId xmlns:p14="http://schemas.microsoft.com/office/powerpoint/2010/main" val="2347969860"/>
      </p:ext>
    </p:extLst>
  </p:cSld>
  <p:clrMapOvr>
    <a:masterClrMapping/>
  </p:clrMapOvr>
</p:sld>
</file>

<file path=ppt/slides/slide1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484654" y="1479364"/>
          <a:ext cx="11033092" cy="4761511"/>
        </p:xfrm>
        <a:graphic>
          <a:graphicData uri="http://schemas.openxmlformats.org/drawingml/2006/table">
            <a:tbl>
              <a:tblPr firstRow="1" bandRow="1">
                <a:tableStyleId>{93296810-A885-4BE3-A3E7-6D5BEEA58F35}</a:tableStyleId>
              </a:tblPr>
              <a:tblGrid>
                <a:gridCol w="799778">
                  <a:extLst>
                    <a:ext uri="{9D8B030D-6E8A-4147-A177-3AD203B41FA5}">
                      <a16:colId xmlns:a16="http://schemas.microsoft.com/office/drawing/2014/main" val="2457421865"/>
                    </a:ext>
                  </a:extLst>
                </a:gridCol>
                <a:gridCol w="2344177">
                  <a:extLst>
                    <a:ext uri="{9D8B030D-6E8A-4147-A177-3AD203B41FA5}">
                      <a16:colId xmlns:a16="http://schemas.microsoft.com/office/drawing/2014/main" val="3367632477"/>
                    </a:ext>
                  </a:extLst>
                </a:gridCol>
                <a:gridCol w="3137209">
                  <a:extLst>
                    <a:ext uri="{9D8B030D-6E8A-4147-A177-3AD203B41FA5}">
                      <a16:colId xmlns:a16="http://schemas.microsoft.com/office/drawing/2014/main" val="2128136495"/>
                    </a:ext>
                  </a:extLst>
                </a:gridCol>
                <a:gridCol w="1757982">
                  <a:extLst>
                    <a:ext uri="{9D8B030D-6E8A-4147-A177-3AD203B41FA5}">
                      <a16:colId xmlns:a16="http://schemas.microsoft.com/office/drawing/2014/main" val="2362186750"/>
                    </a:ext>
                  </a:extLst>
                </a:gridCol>
                <a:gridCol w="2993946">
                  <a:extLst>
                    <a:ext uri="{9D8B030D-6E8A-4147-A177-3AD203B41FA5}">
                      <a16:colId xmlns:a16="http://schemas.microsoft.com/office/drawing/2014/main" val="478512528"/>
                    </a:ext>
                  </a:extLst>
                </a:gridCol>
              </a:tblGrid>
              <a:tr h="722059">
                <a:tc>
                  <a:txBody>
                    <a:bodyPr/>
                    <a:lstStyle/>
                    <a:p>
                      <a:pPr algn="ctr"/>
                      <a:r>
                        <a:rPr lang="es-CO" sz="1600" dirty="0">
                          <a:solidFill>
                            <a:schemeClr val="bg1"/>
                          </a:solidFill>
                          <a:latin typeface="+mn-lt"/>
                        </a:rPr>
                        <a:t>SAC</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latin typeface="+mn-lt"/>
                        </a:rPr>
                        <a:t>DESCRIPCIÓN</a:t>
                      </a:r>
                    </a:p>
                  </a:txBody>
                  <a:tcPr/>
                </a:tc>
                <a:tc>
                  <a:txBody>
                    <a:bodyPr/>
                    <a:lstStyle/>
                    <a:p>
                      <a:pPr algn="ctr"/>
                      <a:r>
                        <a:rPr lang="es-CO" sz="1600" dirty="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p>
                      <a:pPr algn="ctr"/>
                      <a:endParaRPr lang="es-CO" sz="1600" dirty="0">
                        <a:solidFill>
                          <a:schemeClr val="bg1"/>
                        </a:solidFill>
                        <a:latin typeface="+mn-lt"/>
                      </a:endParaRPr>
                    </a:p>
                  </a:txBody>
                  <a:tcPr/>
                </a:tc>
                <a:extLst>
                  <a:ext uri="{0D108BD9-81ED-4DB2-BD59-A6C34878D82A}">
                    <a16:rowId xmlns:a16="http://schemas.microsoft.com/office/drawing/2014/main" val="3038505992"/>
                  </a:ext>
                </a:extLst>
              </a:tr>
              <a:tr h="1567196">
                <a:tc>
                  <a:txBody>
                    <a:bodyPr/>
                    <a:lstStyle/>
                    <a:p>
                      <a:pPr algn="l" fontAlgn="ctr"/>
                      <a:r>
                        <a:rPr lang="es-CO" sz="1600" b="0" i="0" u="none" strike="noStrike" dirty="0">
                          <a:solidFill>
                            <a:srgbClr val="002060"/>
                          </a:solidFill>
                          <a:effectLst/>
                          <a:latin typeface="+mn-lt"/>
                        </a:rPr>
                        <a:t>SAC 152</a:t>
                      </a:r>
                    </a:p>
                  </a:txBody>
                  <a:tcPr marL="9525" marR="9525" marT="9525" marB="0" anchor="ctr"/>
                </a:tc>
                <a:tc>
                  <a:txBody>
                    <a:bodyPr/>
                    <a:lstStyle/>
                    <a:p>
                      <a:pPr algn="ctr" fontAlgn="ctr"/>
                      <a:r>
                        <a:rPr lang="es-CO" sz="1600" b="0" i="0" u="none" strike="noStrike" dirty="0">
                          <a:solidFill>
                            <a:srgbClr val="002060"/>
                          </a:solidFill>
                          <a:effectLst/>
                          <a:latin typeface="+mn-lt"/>
                        </a:rPr>
                        <a:t>Contenerización </a:t>
                      </a:r>
                    </a:p>
                  </a:txBody>
                  <a:tcPr marL="9525" marR="9525" marT="9525" marB="0" anchor="ctr"/>
                </a:tc>
                <a:tc>
                  <a:txBody>
                    <a:bodyPr/>
                    <a:lstStyle/>
                    <a:p>
                      <a:pPr algn="just" fontAlgn="ctr"/>
                      <a:r>
                        <a:rPr lang="es-CO" sz="1400" b="0" i="0" u="none" strike="noStrike" dirty="0">
                          <a:solidFill>
                            <a:srgbClr val="002060"/>
                          </a:solidFill>
                          <a:effectLst/>
                          <a:latin typeface="+mn-lt"/>
                        </a:rPr>
                        <a:t>El Concesionario no cuenta con la totalidad de vehículos de cargue lateral operativos dispuestos para la recolección de residuos contenerizados desatendiendo lo establecido en el numeral 3.1 “Vehículo de cargue lateral del Anexo 11”</a:t>
                      </a:r>
                    </a:p>
                  </a:txBody>
                  <a:tcPr marL="9525" marR="9525" marT="9525" marB="0" anchor="ctr"/>
                </a:tc>
                <a:tc>
                  <a:txBody>
                    <a:bodyPr/>
                    <a:lstStyle/>
                    <a:p>
                      <a:pPr algn="ctr" fontAlgn="ctr"/>
                      <a:r>
                        <a:rPr lang="es-CO" sz="1600" b="0" i="0" u="none" strike="noStrike" kern="1200" dirty="0">
                          <a:solidFill>
                            <a:srgbClr val="002060"/>
                          </a:solidFill>
                          <a:effectLst/>
                          <a:latin typeface="+mn-lt"/>
                          <a:ea typeface="+mn-ea"/>
                          <a:cs typeface="+mn-cs"/>
                        </a:rPr>
                        <a:t>Radicado UAESP N°20237000577892 7/10/2023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dirty="0">
                          <a:solidFill>
                            <a:srgbClr val="002060"/>
                          </a:solidFill>
                          <a:effectLst/>
                          <a:latin typeface="+mn-lt"/>
                          <a:ea typeface="+mn-ea"/>
                          <a:cs typeface="+mn-cs"/>
                        </a:rPr>
                        <a:t>EN TRÁMITE DE LA UAESP</a:t>
                      </a:r>
                    </a:p>
                    <a:p>
                      <a:pPr algn="ctr" fontAlgn="ctr"/>
                      <a:endParaRPr lang="es-MX" sz="1600" b="1" i="0" u="none" strike="noStrike" kern="1200" dirty="0">
                        <a:solidFill>
                          <a:srgbClr val="002060"/>
                        </a:solidFill>
                        <a:effectLst/>
                        <a:latin typeface="+mn-lt"/>
                        <a:ea typeface="+mn-ea"/>
                        <a:cs typeface="+mn-cs"/>
                      </a:endParaRPr>
                    </a:p>
                  </a:txBody>
                  <a:tcPr marL="0" marR="0" marT="0" marB="0" anchor="ctr"/>
                </a:tc>
                <a:extLst>
                  <a:ext uri="{0D108BD9-81ED-4DB2-BD59-A6C34878D82A}">
                    <a16:rowId xmlns:a16="http://schemas.microsoft.com/office/drawing/2014/main" val="478266086"/>
                  </a:ext>
                </a:extLst>
              </a:tr>
              <a:tr h="2371355">
                <a:tc>
                  <a:txBody>
                    <a:bodyPr/>
                    <a:lstStyle/>
                    <a:p>
                      <a:pPr algn="l" fontAlgn="ctr"/>
                      <a:r>
                        <a:rPr lang="es-MX" sz="1600" b="0" i="0" u="none" strike="noStrike" dirty="0">
                          <a:solidFill>
                            <a:srgbClr val="002060"/>
                          </a:solidFill>
                          <a:effectLst/>
                          <a:latin typeface="+mn-lt"/>
                        </a:rPr>
                        <a:t>SAC 191</a:t>
                      </a:r>
                      <a:endParaRPr lang="es-CO" sz="1600" b="0" i="0" u="none" strike="noStrike" dirty="0">
                        <a:solidFill>
                          <a:srgbClr val="002060"/>
                        </a:solidFill>
                        <a:effectLst/>
                        <a:latin typeface="+mn-lt"/>
                      </a:endParaRPr>
                    </a:p>
                  </a:txBody>
                  <a:tcPr marL="9525" marR="9525" marT="9525" marB="0" anchor="ctr"/>
                </a:tc>
                <a:tc>
                  <a:txBody>
                    <a:bodyPr/>
                    <a:lstStyle/>
                    <a:p>
                      <a:pPr algn="ctr" fontAlgn="ctr"/>
                      <a:r>
                        <a:rPr lang="es-MX" sz="1600" b="0" i="0" u="none" strike="noStrike" dirty="0">
                          <a:solidFill>
                            <a:srgbClr val="002060"/>
                          </a:solidFill>
                          <a:effectLst/>
                          <a:latin typeface="+mn-lt"/>
                        </a:rPr>
                        <a:t>Descuento sobre el costo máximo tarifario (DCM) </a:t>
                      </a:r>
                      <a:endParaRPr lang="es-CO" sz="1600" b="0" i="0" u="none" strike="noStrike" dirty="0">
                        <a:solidFill>
                          <a:srgbClr val="002060"/>
                        </a:solidFill>
                        <a:effectLst/>
                        <a:latin typeface="+mn-lt"/>
                      </a:endParaRPr>
                    </a:p>
                  </a:txBody>
                  <a:tcPr marL="9525" marR="9525" marT="9525" marB="0" anchor="ctr"/>
                </a:tc>
                <a:tc>
                  <a:txBody>
                    <a:bodyPr/>
                    <a:lstStyle/>
                    <a:p>
                      <a:pPr lvl="0" algn="just"/>
                      <a:r>
                        <a:rPr lang="es-MX" sz="1400" b="0" i="0" u="none" strike="noStrike" kern="1200" dirty="0">
                          <a:solidFill>
                            <a:srgbClr val="002060"/>
                          </a:solidFill>
                          <a:effectLst/>
                          <a:latin typeface="+mn-lt"/>
                          <a:ea typeface="+mn-ea"/>
                          <a:cs typeface="+mn-cs"/>
                        </a:rPr>
                        <a:t>El Concesionario </a:t>
                      </a:r>
                      <a:r>
                        <a:rPr lang="es-CO" sz="1400" b="0" i="0" u="none" strike="noStrike" kern="1200" dirty="0">
                          <a:solidFill>
                            <a:srgbClr val="002060"/>
                          </a:solidFill>
                          <a:effectLst/>
                          <a:latin typeface="+mn-lt"/>
                          <a:ea typeface="+mn-ea"/>
                          <a:cs typeface="+mn-cs"/>
                        </a:rPr>
                        <a:t>no aplica correctamente el porcentaje de Descuento sobre el Costo máximo –DCM incumpliendo con lo establecido en el Parágrafo Primero del numeral 6 de la Cláusula Cuarta, el Parágrafo Primero de la Cláusula Décima del Contrato de Concesión N° 286 de 2018, al no ajustar la metodología de Cálculo de la variable CBLS.</a:t>
                      </a:r>
                    </a:p>
                    <a:p>
                      <a:r>
                        <a:rPr lang="es-CO" sz="1400" kern="1200" dirty="0">
                          <a:solidFill>
                            <a:schemeClr val="dk1"/>
                          </a:solidFill>
                          <a:effectLst/>
                          <a:latin typeface="+mn-lt"/>
                          <a:ea typeface="+mn-ea"/>
                          <a:cs typeface="+mn-cs"/>
                        </a:rPr>
                        <a:t> </a:t>
                      </a:r>
                    </a:p>
                    <a:p>
                      <a:pPr algn="just" fontAlgn="ctr"/>
                      <a:endParaRPr lang="es-CO" sz="1400" b="0" i="0" u="none" strike="noStrike" dirty="0">
                        <a:solidFill>
                          <a:srgbClr val="002060"/>
                        </a:solidFill>
                        <a:effectLst/>
                        <a:latin typeface="+mn-lt"/>
                      </a:endParaRPr>
                    </a:p>
                  </a:txBody>
                  <a:tcPr marL="9525" marR="9525" marT="9525" marB="0" anchor="ctr"/>
                </a:tc>
                <a:tc>
                  <a:txBody>
                    <a:bodyPr/>
                    <a:lstStyle/>
                    <a:p>
                      <a:pPr algn="ctr" fontAlgn="ctr"/>
                      <a:r>
                        <a:rPr lang="es-CO" sz="1600" b="0" i="0" u="none" strike="noStrike" kern="1200" dirty="0">
                          <a:solidFill>
                            <a:srgbClr val="002060"/>
                          </a:solidFill>
                          <a:effectLst/>
                          <a:latin typeface="+mn-lt"/>
                          <a:ea typeface="+mn-ea"/>
                          <a:cs typeface="+mn-cs"/>
                        </a:rPr>
                        <a:t>Radicado UAESP N°20247000282752 </a:t>
                      </a:r>
                      <a:r>
                        <a:rPr lang="es-MX" sz="1600" b="0" i="0" u="none" strike="noStrike" kern="1200" dirty="0">
                          <a:solidFill>
                            <a:srgbClr val="002060"/>
                          </a:solidFill>
                          <a:effectLst/>
                          <a:latin typeface="+mn-lt"/>
                          <a:ea typeface="+mn-ea"/>
                          <a:cs typeface="+mn-cs"/>
                        </a:rPr>
                        <a:t>02/06/2024</a:t>
                      </a:r>
                      <a:endParaRPr lang="es-CO" sz="1600" b="0" i="0" u="none" strike="noStrike" kern="1200" dirty="0">
                        <a:solidFill>
                          <a:srgbClr val="002060"/>
                        </a:solidFill>
                        <a:effectLst/>
                        <a:latin typeface="+mn-lt"/>
                        <a:ea typeface="+mn-ea"/>
                        <a:cs typeface="+mn-cs"/>
                      </a:endParaRP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dirty="0">
                          <a:solidFill>
                            <a:srgbClr val="002060"/>
                          </a:solidFill>
                          <a:effectLst/>
                          <a:latin typeface="+mn-lt"/>
                          <a:ea typeface="+mn-ea"/>
                          <a:cs typeface="+mn-cs"/>
                        </a:rPr>
                        <a:t>EN TRÁMITE DE LA UAESP</a:t>
                      </a:r>
                    </a:p>
                    <a:p>
                      <a:pPr algn="ctr" fontAlgn="ctr"/>
                      <a:endParaRPr lang="es-MX" sz="1600" b="1" i="0" u="none" strike="noStrike" kern="1200" dirty="0">
                        <a:solidFill>
                          <a:srgbClr val="002060"/>
                        </a:solidFill>
                        <a:effectLst/>
                        <a:latin typeface="+mn-lt"/>
                        <a:ea typeface="+mn-ea"/>
                        <a:cs typeface="+mn-cs"/>
                      </a:endParaRPr>
                    </a:p>
                  </a:txBody>
                  <a:tcPr marL="0" marR="0" marT="0" marB="0" anchor="ctr"/>
                </a:tc>
                <a:extLst>
                  <a:ext uri="{0D108BD9-81ED-4DB2-BD59-A6C34878D82A}">
                    <a16:rowId xmlns:a16="http://schemas.microsoft.com/office/drawing/2014/main" val="2484230698"/>
                  </a:ext>
                </a:extLst>
              </a:tr>
            </a:tbl>
          </a:graphicData>
        </a:graphic>
      </p:graphicFrame>
      <p:sp>
        <p:nvSpPr>
          <p:cNvPr id="5" name="CuadroTexto 4">
            <a:extLst>
              <a:ext uri="{FF2B5EF4-FFF2-40B4-BE49-F238E27FC236}">
                <a16:creationId xmlns:a16="http://schemas.microsoft.com/office/drawing/2014/main" id="{18D036FB-95E2-4239-A44E-939450AB20AD}"/>
              </a:ext>
            </a:extLst>
          </p:cNvPr>
          <p:cNvSpPr txBox="1"/>
          <p:nvPr/>
        </p:nvSpPr>
        <p:spPr>
          <a:xfrm>
            <a:off x="226471" y="563704"/>
            <a:ext cx="1735253"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2</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01C502B6-173E-481B-B030-DA7EF37F2575}"/>
              </a:ext>
            </a:extLst>
          </p:cNvPr>
          <p:cNvSpPr txBox="1"/>
          <p:nvPr/>
        </p:nvSpPr>
        <p:spPr>
          <a:xfrm>
            <a:off x="-397593" y="-15993"/>
            <a:ext cx="9881937"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Incumplimiento en proceso</a:t>
            </a:r>
          </a:p>
          <a:p>
            <a:r>
              <a:rPr lang="es-CO" sz="1600" cap="small" dirty="0">
                <a:solidFill>
                  <a:srgbClr val="002060"/>
                </a:solidFill>
                <a:latin typeface="Candara" panose="020E0502030303020204" pitchFamily="34" charset="0"/>
              </a:rPr>
              <a:t>         </a:t>
            </a:r>
            <a:endParaRPr lang="es-CO" sz="1600" dirty="0"/>
          </a:p>
        </p:txBody>
      </p:sp>
      <p:pic>
        <p:nvPicPr>
          <p:cNvPr id="11" name="Imagen 10">
            <a:extLst>
              <a:ext uri="{FF2B5EF4-FFF2-40B4-BE49-F238E27FC236}">
                <a16:creationId xmlns:a16="http://schemas.microsoft.com/office/drawing/2014/main" id="{2DBEA03F-E361-4733-8FA7-5AFFCAF0F847}"/>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9983096" y="311974"/>
            <a:ext cx="1688951" cy="564581"/>
          </a:xfrm>
          <a:prstGeom prst="rect">
            <a:avLst/>
          </a:prstGeom>
        </p:spPr>
      </p:pic>
    </p:spTree>
    <p:extLst>
      <p:ext uri="{BB962C8B-B14F-4D97-AF65-F5344CB8AC3E}">
        <p14:creationId xmlns:p14="http://schemas.microsoft.com/office/powerpoint/2010/main" val="1002464839"/>
      </p:ext>
    </p:extLst>
  </p:cSld>
  <p:clrMapOvr>
    <a:masterClrMapping/>
  </p:clrMapOvr>
</p:sld>
</file>

<file path=ppt/slides/slide1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265043" y="1391798"/>
          <a:ext cx="11622157" cy="5312166"/>
        </p:xfrm>
        <a:graphic>
          <a:graphicData uri="http://schemas.openxmlformats.org/drawingml/2006/table">
            <a:tbl>
              <a:tblPr firstRow="1" bandRow="1">
                <a:tableStyleId>{93296810-A885-4BE3-A3E7-6D5BEEA58F35}</a:tableStyleId>
              </a:tblPr>
              <a:tblGrid>
                <a:gridCol w="834924">
                  <a:extLst>
                    <a:ext uri="{9D8B030D-6E8A-4147-A177-3AD203B41FA5}">
                      <a16:colId xmlns:a16="http://schemas.microsoft.com/office/drawing/2014/main" val="2457421865"/>
                    </a:ext>
                  </a:extLst>
                </a:gridCol>
                <a:gridCol w="2372729">
                  <a:extLst>
                    <a:ext uri="{9D8B030D-6E8A-4147-A177-3AD203B41FA5}">
                      <a16:colId xmlns:a16="http://schemas.microsoft.com/office/drawing/2014/main" val="3367632477"/>
                    </a:ext>
                  </a:extLst>
                </a:gridCol>
                <a:gridCol w="3638803">
                  <a:extLst>
                    <a:ext uri="{9D8B030D-6E8A-4147-A177-3AD203B41FA5}">
                      <a16:colId xmlns:a16="http://schemas.microsoft.com/office/drawing/2014/main" val="2128136495"/>
                    </a:ext>
                  </a:extLst>
                </a:gridCol>
                <a:gridCol w="1751642">
                  <a:extLst>
                    <a:ext uri="{9D8B030D-6E8A-4147-A177-3AD203B41FA5}">
                      <a16:colId xmlns:a16="http://schemas.microsoft.com/office/drawing/2014/main" val="2362186750"/>
                    </a:ext>
                  </a:extLst>
                </a:gridCol>
                <a:gridCol w="3024059">
                  <a:extLst>
                    <a:ext uri="{9D8B030D-6E8A-4147-A177-3AD203B41FA5}">
                      <a16:colId xmlns:a16="http://schemas.microsoft.com/office/drawing/2014/main" val="478512528"/>
                    </a:ext>
                  </a:extLst>
                </a:gridCol>
              </a:tblGrid>
              <a:tr h="760275">
                <a:tc>
                  <a:txBody>
                    <a:bodyPr/>
                    <a:lstStyle/>
                    <a:p>
                      <a:pPr algn="ctr"/>
                      <a:r>
                        <a:rPr lang="es-CO" sz="1600" dirty="0">
                          <a:solidFill>
                            <a:schemeClr val="bg1"/>
                          </a:solidFill>
                          <a:latin typeface="+mn-lt"/>
                        </a:rPr>
                        <a:t>SAC</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latin typeface="+mn-lt"/>
                        </a:rPr>
                        <a:t>DESCRIPCIÓN</a:t>
                      </a:r>
                    </a:p>
                  </a:txBody>
                  <a:tcPr/>
                </a:tc>
                <a:tc>
                  <a:txBody>
                    <a:bodyPr/>
                    <a:lstStyle/>
                    <a:p>
                      <a:pPr algn="ctr"/>
                      <a:r>
                        <a:rPr lang="es-CO" sz="1600" dirty="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p>
                      <a:pPr algn="ctr"/>
                      <a:endParaRPr lang="es-CO" sz="1600" dirty="0">
                        <a:solidFill>
                          <a:schemeClr val="bg1"/>
                        </a:solidFill>
                        <a:latin typeface="+mn-lt"/>
                      </a:endParaRPr>
                    </a:p>
                  </a:txBody>
                  <a:tcPr/>
                </a:tc>
                <a:extLst>
                  <a:ext uri="{0D108BD9-81ED-4DB2-BD59-A6C34878D82A}">
                    <a16:rowId xmlns:a16="http://schemas.microsoft.com/office/drawing/2014/main" val="3038505992"/>
                  </a:ext>
                </a:extLst>
              </a:tr>
              <a:tr h="878569">
                <a:tc>
                  <a:txBody>
                    <a:bodyPr/>
                    <a:lstStyle/>
                    <a:p>
                      <a:pPr algn="ctr" fontAlgn="ctr"/>
                      <a:r>
                        <a:rPr lang="es-CO" sz="1600" b="0" i="0" u="none" strike="noStrike" dirty="0">
                          <a:solidFill>
                            <a:srgbClr val="002060"/>
                          </a:solidFill>
                          <a:effectLst/>
                          <a:latin typeface="Calibri" panose="020F0502020204030204" pitchFamily="34" charset="0"/>
                        </a:rPr>
                        <a:t>SAC 71</a:t>
                      </a:r>
                    </a:p>
                  </a:txBody>
                  <a:tcPr marL="0" marR="0" marT="0" marB="0" anchor="ctr"/>
                </a:tc>
                <a:tc>
                  <a:txBody>
                    <a:bodyPr/>
                    <a:lstStyle/>
                    <a:p>
                      <a:pPr algn="l" fontAlgn="ctr"/>
                      <a:r>
                        <a:rPr lang="es-MX" sz="1600" b="0" i="0" u="none" strike="noStrike" dirty="0">
                          <a:solidFill>
                            <a:srgbClr val="002060"/>
                          </a:solidFill>
                          <a:effectLst/>
                          <a:latin typeface="Calibri" panose="020F0502020204030204" pitchFamily="34" charset="0"/>
                        </a:rPr>
                        <a:t>Prestación del servicio de barrido y limpieza mecánica en el marco del Anexo No. 9. </a:t>
                      </a:r>
                    </a:p>
                  </a:txBody>
                  <a:tcPr marL="0" marR="0" marT="0" marB="0" anchor="ctr"/>
                </a:tc>
                <a:tc>
                  <a:txBody>
                    <a:bodyPr/>
                    <a:lstStyle/>
                    <a:p>
                      <a:pPr algn="l" fontAlgn="ctr"/>
                      <a:r>
                        <a:rPr lang="es-MX" sz="1600" b="0" i="0" u="none" strike="noStrike" dirty="0">
                          <a:solidFill>
                            <a:srgbClr val="002060"/>
                          </a:solidFill>
                          <a:effectLst/>
                          <a:latin typeface="Calibri" panose="020F0502020204030204" pitchFamily="34" charset="0"/>
                        </a:rPr>
                        <a:t>El Concesionario no realiza Barrido mecánico en todas las Frecuencias en las vías del </a:t>
                      </a:r>
                      <a:r>
                        <a:rPr lang="es-MX" sz="1600" b="1" i="0" u="none" strike="noStrike" dirty="0">
                          <a:solidFill>
                            <a:srgbClr val="002060"/>
                          </a:solidFill>
                          <a:effectLst/>
                          <a:latin typeface="Calibri" panose="020F0502020204030204" pitchFamily="34" charset="0"/>
                        </a:rPr>
                        <a:t>Anexo 9</a:t>
                      </a:r>
                      <a:endParaRPr lang="es-MX" sz="1600" b="0" i="0" u="none" strike="noStrike" dirty="0">
                        <a:solidFill>
                          <a:srgbClr val="002060"/>
                        </a:solidFill>
                        <a:effectLst/>
                        <a:latin typeface="Calibri" panose="020F0502020204030204" pitchFamily="34" charset="0"/>
                      </a:endParaRPr>
                    </a:p>
                  </a:txBody>
                  <a:tcPr marL="0" marR="0" marT="0" marB="0" anchor="ctr"/>
                </a:tc>
                <a:tc>
                  <a:txBody>
                    <a:bodyPr/>
                    <a:lstStyle/>
                    <a:p>
                      <a:pPr algn="ctr" fontAlgn="ctr"/>
                      <a:r>
                        <a:rPr lang="es-CO" sz="1600" b="0" i="0" u="none" strike="noStrike" kern="1200" dirty="0">
                          <a:solidFill>
                            <a:srgbClr val="002060"/>
                          </a:solidFill>
                          <a:effectLst/>
                          <a:latin typeface="+mn-lt"/>
                          <a:ea typeface="+mn-ea"/>
                          <a:cs typeface="+mn-cs"/>
                        </a:rPr>
                        <a:t>Radicado UAESP N°20217000231742 </a:t>
                      </a:r>
                      <a:r>
                        <a:rPr lang="es-CO" sz="1600" b="0" i="0" u="none" strike="noStrike" dirty="0">
                          <a:solidFill>
                            <a:srgbClr val="002060"/>
                          </a:solidFill>
                          <a:effectLst/>
                          <a:latin typeface="Calibri" panose="020F0502020204030204" pitchFamily="34" charset="0"/>
                        </a:rPr>
                        <a:t>25/05/2021</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dirty="0">
                          <a:solidFill>
                            <a:srgbClr val="002060"/>
                          </a:solidFill>
                          <a:effectLst/>
                          <a:latin typeface="+mn-lt"/>
                          <a:ea typeface="+mn-ea"/>
                          <a:cs typeface="+mn-cs"/>
                        </a:rPr>
                        <a:t>EN TRÁMITE DE LA UAESP</a:t>
                      </a:r>
                    </a:p>
                    <a:p>
                      <a:pPr algn="ctr" fontAlgn="ctr"/>
                      <a:endParaRPr lang="es-MX" sz="1600" b="1" i="0" u="none" strike="noStrike" kern="1200" dirty="0">
                        <a:solidFill>
                          <a:srgbClr val="00206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478266086"/>
                  </a:ext>
                </a:extLst>
              </a:tr>
              <a:tr h="1051497">
                <a:tc>
                  <a:txBody>
                    <a:bodyPr/>
                    <a:lstStyle/>
                    <a:p>
                      <a:pPr algn="ctr" fontAlgn="ctr"/>
                      <a:r>
                        <a:rPr lang="es-CO" sz="1600" b="0" i="0" u="none" strike="noStrike" dirty="0">
                          <a:solidFill>
                            <a:srgbClr val="002060"/>
                          </a:solidFill>
                          <a:effectLst/>
                          <a:latin typeface="Calibri" panose="020F0502020204030204" pitchFamily="34" charset="0"/>
                        </a:rPr>
                        <a:t>SAC 77</a:t>
                      </a:r>
                    </a:p>
                  </a:txBody>
                  <a:tcPr marL="0" marR="0" marT="0" marB="0" anchor="ctr"/>
                </a:tc>
                <a:tc>
                  <a:txBody>
                    <a:bodyPr/>
                    <a:lstStyle/>
                    <a:p>
                      <a:pPr algn="l" fontAlgn="ctr"/>
                      <a:r>
                        <a:rPr lang="es-MX" sz="1600" b="0" i="0" u="none" strike="noStrike" dirty="0">
                          <a:solidFill>
                            <a:srgbClr val="002060"/>
                          </a:solidFill>
                          <a:effectLst/>
                          <a:latin typeface="Calibri" panose="020F0502020204030204" pitchFamily="34" charset="0"/>
                        </a:rPr>
                        <a:t>Recolección y transporte de residuos contenerizados</a:t>
                      </a:r>
                    </a:p>
                  </a:txBody>
                  <a:tcPr marL="0" marR="0" marT="0" marB="0" anchor="ctr"/>
                </a:tc>
                <a:tc>
                  <a:txBody>
                    <a:bodyPr/>
                    <a:lstStyle/>
                    <a:p>
                      <a:pPr algn="just" fontAlgn="ctr"/>
                      <a:r>
                        <a:rPr lang="es-MX" sz="1600" b="0" i="0" u="none" strike="noStrike" dirty="0">
                          <a:solidFill>
                            <a:srgbClr val="002060"/>
                          </a:solidFill>
                          <a:effectLst/>
                          <a:latin typeface="Calibri" panose="020F0502020204030204" pitchFamily="34" charset="0"/>
                        </a:rPr>
                        <a:t>EL Concesionario no realiza la recolección de residuos en Contenedores acorde con el </a:t>
                      </a:r>
                      <a:r>
                        <a:rPr lang="es-MX" sz="1600" b="1" i="0" u="none" strike="noStrike" dirty="0">
                          <a:solidFill>
                            <a:srgbClr val="002060"/>
                          </a:solidFill>
                          <a:effectLst/>
                          <a:latin typeface="Calibri" panose="020F0502020204030204" pitchFamily="34" charset="0"/>
                        </a:rPr>
                        <a:t>numeral 3 del Anexo 11</a:t>
                      </a:r>
                      <a:endParaRPr lang="es-MX" sz="1600" b="0" i="0" u="none" strike="noStrike" dirty="0">
                        <a:solidFill>
                          <a:srgbClr val="002060"/>
                        </a:solidFill>
                        <a:effectLst/>
                        <a:latin typeface="Calibri" panose="020F0502020204030204" pitchFamily="34" charset="0"/>
                      </a:endParaRPr>
                    </a:p>
                  </a:txBody>
                  <a:tcPr marL="0" marR="0" marT="0" marB="0" anchor="ctr"/>
                </a:tc>
                <a:tc>
                  <a:txBody>
                    <a:bodyPr/>
                    <a:lstStyle/>
                    <a:p>
                      <a:pPr algn="ctr" fontAlgn="ctr"/>
                      <a:r>
                        <a:rPr lang="es-CO" sz="1600" b="0" i="0" u="none" strike="noStrike" kern="1200" dirty="0">
                          <a:solidFill>
                            <a:srgbClr val="002060"/>
                          </a:solidFill>
                          <a:effectLst/>
                          <a:latin typeface="+mn-lt"/>
                          <a:ea typeface="+mn-ea"/>
                          <a:cs typeface="+mn-cs"/>
                        </a:rPr>
                        <a:t>Radicado UAESP N°20217000236142 </a:t>
                      </a:r>
                      <a:r>
                        <a:rPr lang="es-CO" sz="1600" b="0" i="0" u="none" strike="noStrike" dirty="0">
                          <a:solidFill>
                            <a:srgbClr val="002060"/>
                          </a:solidFill>
                          <a:effectLst/>
                          <a:latin typeface="Calibri" panose="020F0502020204030204" pitchFamily="34" charset="0"/>
                        </a:rPr>
                        <a:t>27/05/2021</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dirty="0">
                          <a:solidFill>
                            <a:srgbClr val="002060"/>
                          </a:solidFill>
                          <a:effectLst/>
                          <a:latin typeface="+mn-lt"/>
                          <a:ea typeface="+mn-ea"/>
                          <a:cs typeface="+mn-cs"/>
                        </a:rPr>
                        <a:t>EN TRÁMITE DE LA UAESP</a:t>
                      </a:r>
                    </a:p>
                    <a:p>
                      <a:pPr algn="ctr" fontAlgn="ctr"/>
                      <a:endParaRPr lang="es-MX" sz="1600" b="0" i="0" u="none" strike="noStrike" kern="1200" dirty="0">
                        <a:solidFill>
                          <a:srgbClr val="00206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2838776222"/>
                  </a:ext>
                </a:extLst>
              </a:tr>
              <a:tr h="1279570">
                <a:tc>
                  <a:txBody>
                    <a:bodyPr/>
                    <a:lstStyle/>
                    <a:p>
                      <a:pPr algn="ctr" fontAlgn="ctr"/>
                      <a:r>
                        <a:rPr lang="es-CO" sz="1600" b="0" i="0" u="none" strike="noStrike" dirty="0">
                          <a:solidFill>
                            <a:srgbClr val="002060"/>
                          </a:solidFill>
                          <a:effectLst/>
                          <a:latin typeface="Calibri" panose="020F0502020204030204" pitchFamily="34" charset="0"/>
                        </a:rPr>
                        <a:t>SAC 85</a:t>
                      </a:r>
                    </a:p>
                  </a:txBody>
                  <a:tcPr marL="0" marR="0" marT="0" marB="0" anchor="ctr"/>
                </a:tc>
                <a:tc>
                  <a:txBody>
                    <a:bodyPr/>
                    <a:lstStyle/>
                    <a:p>
                      <a:pPr algn="l" fontAlgn="ctr"/>
                      <a:r>
                        <a:rPr lang="es-CO" sz="1600" b="0" i="0" u="none" strike="noStrike" dirty="0">
                          <a:solidFill>
                            <a:srgbClr val="002060"/>
                          </a:solidFill>
                          <a:effectLst/>
                          <a:latin typeface="Calibri" panose="020F0502020204030204" pitchFamily="34" charset="0"/>
                        </a:rPr>
                        <a:t>Capacidad nominal contenerización</a:t>
                      </a:r>
                    </a:p>
                  </a:txBody>
                  <a:tcPr marL="0" marR="0" marT="0" marB="0" anchor="ctr"/>
                </a:tc>
                <a:tc>
                  <a:txBody>
                    <a:bodyPr/>
                    <a:lstStyle/>
                    <a:p>
                      <a:pPr algn="l" fontAlgn="ctr"/>
                      <a:r>
                        <a:rPr lang="es-MX" sz="1600" b="0" i="0" u="none" strike="noStrike" dirty="0">
                          <a:solidFill>
                            <a:srgbClr val="002060"/>
                          </a:solidFill>
                          <a:effectLst/>
                          <a:latin typeface="Calibri" panose="020F0502020204030204" pitchFamily="34" charset="0"/>
                        </a:rPr>
                        <a:t>El Concesionario no cuenta con la totalidad de los Contenedores No Aprovechables acorde con el </a:t>
                      </a:r>
                      <a:r>
                        <a:rPr lang="es-MX" sz="1600" b="1" i="0" u="none" strike="noStrike" dirty="0">
                          <a:solidFill>
                            <a:srgbClr val="002060"/>
                          </a:solidFill>
                          <a:effectLst/>
                          <a:latin typeface="Calibri" panose="020F0502020204030204" pitchFamily="34" charset="0"/>
                        </a:rPr>
                        <a:t>Numeral 2.4 del Anexo 11</a:t>
                      </a:r>
                      <a:endParaRPr lang="es-MX" sz="1600" b="0" i="0" u="none" strike="noStrike" dirty="0">
                        <a:solidFill>
                          <a:srgbClr val="002060"/>
                        </a:solidFill>
                        <a:effectLst/>
                        <a:latin typeface="Calibri" panose="020F0502020204030204" pitchFamily="34" charset="0"/>
                      </a:endParaRPr>
                    </a:p>
                  </a:txBody>
                  <a:tcPr marL="0" marR="0" marT="0" marB="0" anchor="ctr"/>
                </a:tc>
                <a:tc>
                  <a:txBody>
                    <a:bodyPr/>
                    <a:lstStyle/>
                    <a:p>
                      <a:pPr algn="ctr" fontAlgn="ctr"/>
                      <a:r>
                        <a:rPr lang="es-CO" sz="1600" b="0" i="0" u="none" strike="noStrike" kern="1200" dirty="0">
                          <a:solidFill>
                            <a:srgbClr val="002060"/>
                          </a:solidFill>
                          <a:effectLst/>
                          <a:latin typeface="+mn-lt"/>
                          <a:ea typeface="+mn-ea"/>
                          <a:cs typeface="+mn-cs"/>
                        </a:rPr>
                        <a:t>Radicado UAESP N° 20227000263082  </a:t>
                      </a:r>
                      <a:r>
                        <a:rPr lang="es-CO" sz="1600" b="0" i="0" u="none" strike="noStrike" dirty="0">
                          <a:solidFill>
                            <a:srgbClr val="002060"/>
                          </a:solidFill>
                          <a:effectLst/>
                          <a:latin typeface="Calibri" panose="020F0502020204030204" pitchFamily="34" charset="0"/>
                        </a:rPr>
                        <a:t>12/05/2022</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dirty="0">
                          <a:solidFill>
                            <a:srgbClr val="002060"/>
                          </a:solidFill>
                          <a:effectLst/>
                          <a:latin typeface="+mn-lt"/>
                          <a:ea typeface="+mn-ea"/>
                          <a:cs typeface="+mn-cs"/>
                        </a:rPr>
                        <a:t>EN TRÁMITE DE LA UAESP</a:t>
                      </a:r>
                    </a:p>
                    <a:p>
                      <a:pPr algn="ctr" fontAlgn="ctr"/>
                      <a:endParaRPr lang="es-MX" sz="1600" b="0" i="0" u="none" strike="noStrike" kern="1200" dirty="0">
                        <a:solidFill>
                          <a:srgbClr val="00206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1164486160"/>
                  </a:ext>
                </a:extLst>
              </a:tr>
              <a:tr h="1279570">
                <a:tc>
                  <a:txBody>
                    <a:bodyPr/>
                    <a:lstStyle/>
                    <a:p>
                      <a:pPr algn="ctr" fontAlgn="ctr"/>
                      <a:r>
                        <a:rPr lang="es-CO" sz="1600" b="0" i="0" u="none" strike="noStrike" dirty="0">
                          <a:solidFill>
                            <a:srgbClr val="002060"/>
                          </a:solidFill>
                          <a:effectLst/>
                          <a:latin typeface="Calibri" panose="020F0502020204030204" pitchFamily="34" charset="0"/>
                        </a:rPr>
                        <a:t>SAC 94</a:t>
                      </a:r>
                    </a:p>
                  </a:txBody>
                  <a:tcPr marL="0" marR="0" marT="0" marB="0" anchor="ctr"/>
                </a:tc>
                <a:tc>
                  <a:txBody>
                    <a:bodyPr/>
                    <a:lstStyle/>
                    <a:p>
                      <a:pPr algn="l" fontAlgn="ctr"/>
                      <a:r>
                        <a:rPr lang="es-MX" sz="1600" b="0" i="0" u="none" strike="noStrike" dirty="0">
                          <a:solidFill>
                            <a:srgbClr val="002060"/>
                          </a:solidFill>
                          <a:effectLst/>
                          <a:latin typeface="Calibri" panose="020F0502020204030204" pitchFamily="34" charset="0"/>
                        </a:rPr>
                        <a:t>Balance de cargas microrrutas de Recolección y Transporte </a:t>
                      </a:r>
                    </a:p>
                  </a:txBody>
                  <a:tcPr marL="0" marR="0" marT="0" marB="0" anchor="ctr"/>
                </a:tc>
                <a:tc>
                  <a:txBody>
                    <a:bodyPr/>
                    <a:lstStyle/>
                    <a:p>
                      <a:pPr algn="l" fontAlgn="ctr"/>
                      <a:r>
                        <a:rPr lang="es-MX" sz="1600" b="0" i="0" u="none" strike="noStrike" dirty="0">
                          <a:solidFill>
                            <a:srgbClr val="002060"/>
                          </a:solidFill>
                          <a:effectLst/>
                          <a:latin typeface="Calibri" panose="020F0502020204030204" pitchFamily="34" charset="0"/>
                        </a:rPr>
                        <a:t>El Concesionario no realizó el ajuste en el diseño de las microrrutas conforme a lo establecido en el subnumeral 2.6 del Reglamento Técnico operativo</a:t>
                      </a:r>
                    </a:p>
                  </a:txBody>
                  <a:tcPr marL="0" marR="0" marT="0" marB="0" anchor="ctr"/>
                </a:tc>
                <a:tc>
                  <a:txBody>
                    <a:bodyPr/>
                    <a:lstStyle/>
                    <a:p>
                      <a:pPr algn="ctr" fontAlgn="ctr"/>
                      <a:r>
                        <a:rPr lang="es-CO" sz="1600" b="0" i="0" u="none" strike="noStrike" kern="1200" dirty="0">
                          <a:solidFill>
                            <a:srgbClr val="002060"/>
                          </a:solidFill>
                          <a:effectLst/>
                          <a:latin typeface="+mn-lt"/>
                          <a:ea typeface="+mn-ea"/>
                          <a:cs typeface="+mn-cs"/>
                        </a:rPr>
                        <a:t>Radicado UAESP N°20227000676852 </a:t>
                      </a:r>
                      <a:r>
                        <a:rPr lang="es-CO" sz="1600" b="0" i="0" u="none" strike="noStrike" dirty="0">
                          <a:solidFill>
                            <a:srgbClr val="002060"/>
                          </a:solidFill>
                          <a:effectLst/>
                          <a:latin typeface="Calibri" panose="020F0502020204030204" pitchFamily="34" charset="0"/>
                        </a:rPr>
                        <a:t>10/11/2022</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dirty="0">
                          <a:solidFill>
                            <a:srgbClr val="002060"/>
                          </a:solidFill>
                          <a:effectLst/>
                          <a:latin typeface="+mn-lt"/>
                          <a:ea typeface="+mn-ea"/>
                          <a:cs typeface="+mn-cs"/>
                        </a:rPr>
                        <a:t>EN TRÁMITE DE LA UAESP</a:t>
                      </a:r>
                    </a:p>
                    <a:p>
                      <a:pPr algn="ctr" fontAlgn="ctr"/>
                      <a:endParaRPr lang="es-MX" sz="1600" b="1" i="0" u="none" strike="noStrike" kern="1200" dirty="0">
                        <a:solidFill>
                          <a:srgbClr val="00206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1563247389"/>
                  </a:ext>
                </a:extLst>
              </a:tr>
            </a:tbl>
          </a:graphicData>
        </a:graphic>
      </p:graphicFrame>
      <p:sp>
        <p:nvSpPr>
          <p:cNvPr id="5" name="CuadroTexto 4">
            <a:extLst>
              <a:ext uri="{FF2B5EF4-FFF2-40B4-BE49-F238E27FC236}">
                <a16:creationId xmlns:a16="http://schemas.microsoft.com/office/drawing/2014/main" id="{18D036FB-95E2-4239-A44E-939450AB20AD}"/>
              </a:ext>
            </a:extLst>
          </p:cNvPr>
          <p:cNvSpPr txBox="1"/>
          <p:nvPr/>
        </p:nvSpPr>
        <p:spPr>
          <a:xfrm>
            <a:off x="0" y="790701"/>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19</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01C502B6-173E-481B-B030-DA7EF37F2575}"/>
              </a:ext>
            </a:extLst>
          </p:cNvPr>
          <p:cNvSpPr txBox="1"/>
          <p:nvPr/>
        </p:nvSpPr>
        <p:spPr>
          <a:xfrm>
            <a:off x="-412925" y="-66630"/>
            <a:ext cx="9881937"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Incumplimiento en proceso</a:t>
            </a:r>
          </a:p>
          <a:p>
            <a:r>
              <a:rPr lang="es-CO" sz="1600" cap="small" dirty="0">
                <a:solidFill>
                  <a:srgbClr val="002060"/>
                </a:solidFill>
                <a:latin typeface="Candara" panose="020E0502030303020204" pitchFamily="34" charset="0"/>
              </a:rPr>
              <a:t>         </a:t>
            </a:r>
            <a:endParaRPr lang="es-CO" sz="1600" dirty="0"/>
          </a:p>
        </p:txBody>
      </p:sp>
      <p:pic>
        <p:nvPicPr>
          <p:cNvPr id="11" name="Imagen 10">
            <a:extLst>
              <a:ext uri="{FF2B5EF4-FFF2-40B4-BE49-F238E27FC236}">
                <a16:creationId xmlns:a16="http://schemas.microsoft.com/office/drawing/2014/main" id="{61A96C5A-5449-4E15-B047-D897CFD00A2F}"/>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9791899" y="154036"/>
            <a:ext cx="2160494" cy="840894"/>
          </a:xfrm>
          <a:prstGeom prst="rect">
            <a:avLst/>
          </a:prstGeom>
        </p:spPr>
      </p:pic>
    </p:spTree>
    <p:extLst>
      <p:ext uri="{BB962C8B-B14F-4D97-AF65-F5344CB8AC3E}">
        <p14:creationId xmlns:p14="http://schemas.microsoft.com/office/powerpoint/2010/main" val="4232102832"/>
      </p:ext>
    </p:extLst>
  </p:cSld>
  <p:clrMapOvr>
    <a:masterClrMapping/>
  </p:clrMapOvr>
</p:sld>
</file>

<file path=ppt/slides/slide1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265043" y="1391797"/>
          <a:ext cx="11252703" cy="5210168"/>
        </p:xfrm>
        <a:graphic>
          <a:graphicData uri="http://schemas.openxmlformats.org/drawingml/2006/table">
            <a:tbl>
              <a:tblPr firstRow="1" bandRow="1">
                <a:tableStyleId>{93296810-A885-4BE3-A3E7-6D5BEEA58F35}</a:tableStyleId>
              </a:tblPr>
              <a:tblGrid>
                <a:gridCol w="808383">
                  <a:extLst>
                    <a:ext uri="{9D8B030D-6E8A-4147-A177-3AD203B41FA5}">
                      <a16:colId xmlns:a16="http://schemas.microsoft.com/office/drawing/2014/main" val="2457421865"/>
                    </a:ext>
                  </a:extLst>
                </a:gridCol>
                <a:gridCol w="2385391">
                  <a:extLst>
                    <a:ext uri="{9D8B030D-6E8A-4147-A177-3AD203B41FA5}">
                      <a16:colId xmlns:a16="http://schemas.microsoft.com/office/drawing/2014/main" val="3367632477"/>
                    </a:ext>
                  </a:extLst>
                </a:gridCol>
                <a:gridCol w="3435042">
                  <a:extLst>
                    <a:ext uri="{9D8B030D-6E8A-4147-A177-3AD203B41FA5}">
                      <a16:colId xmlns:a16="http://schemas.microsoft.com/office/drawing/2014/main" val="2128136495"/>
                    </a:ext>
                  </a:extLst>
                </a:gridCol>
                <a:gridCol w="1753184">
                  <a:extLst>
                    <a:ext uri="{9D8B030D-6E8A-4147-A177-3AD203B41FA5}">
                      <a16:colId xmlns:a16="http://schemas.microsoft.com/office/drawing/2014/main" val="2362186750"/>
                    </a:ext>
                  </a:extLst>
                </a:gridCol>
                <a:gridCol w="2870703">
                  <a:extLst>
                    <a:ext uri="{9D8B030D-6E8A-4147-A177-3AD203B41FA5}">
                      <a16:colId xmlns:a16="http://schemas.microsoft.com/office/drawing/2014/main" val="478512528"/>
                    </a:ext>
                  </a:extLst>
                </a:gridCol>
              </a:tblGrid>
              <a:tr h="1034344">
                <a:tc>
                  <a:txBody>
                    <a:bodyPr/>
                    <a:lstStyle/>
                    <a:p>
                      <a:pPr algn="ctr"/>
                      <a:r>
                        <a:rPr lang="es-CO" sz="1600" dirty="0">
                          <a:solidFill>
                            <a:schemeClr val="bg1"/>
                          </a:solidFill>
                          <a:latin typeface="+mn-lt"/>
                        </a:rPr>
                        <a:t>SAC</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latin typeface="+mn-lt"/>
                        </a:rPr>
                        <a:t>DESCRIPCIÓN</a:t>
                      </a:r>
                    </a:p>
                  </a:txBody>
                  <a:tcPr/>
                </a:tc>
                <a:tc>
                  <a:txBody>
                    <a:bodyPr/>
                    <a:lstStyle/>
                    <a:p>
                      <a:pPr algn="ctr"/>
                      <a:r>
                        <a:rPr lang="es-CO" sz="1600" dirty="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p>
                      <a:pPr algn="ctr"/>
                      <a:endParaRPr lang="es-CO" sz="1600" dirty="0">
                        <a:solidFill>
                          <a:schemeClr val="bg1"/>
                        </a:solidFill>
                        <a:latin typeface="+mn-lt"/>
                      </a:endParaRPr>
                    </a:p>
                  </a:txBody>
                  <a:tcPr/>
                </a:tc>
                <a:extLst>
                  <a:ext uri="{0D108BD9-81ED-4DB2-BD59-A6C34878D82A}">
                    <a16:rowId xmlns:a16="http://schemas.microsoft.com/office/drawing/2014/main" val="3038505992"/>
                  </a:ext>
                </a:extLst>
              </a:tr>
              <a:tr h="973940">
                <a:tc>
                  <a:txBody>
                    <a:bodyPr/>
                    <a:lstStyle/>
                    <a:p>
                      <a:pPr algn="ctr" fontAlgn="ctr"/>
                      <a:r>
                        <a:rPr lang="es-CO" sz="1600" b="0" i="0" u="none" strike="noStrike" dirty="0">
                          <a:solidFill>
                            <a:srgbClr val="002060"/>
                          </a:solidFill>
                          <a:effectLst/>
                          <a:latin typeface="Calibri" panose="020F0502020204030204" pitchFamily="34" charset="0"/>
                        </a:rPr>
                        <a:t>SAC  101</a:t>
                      </a:r>
                    </a:p>
                  </a:txBody>
                  <a:tcPr marL="0" marR="0" marT="0" marB="0" anchor="ctr"/>
                </a:tc>
                <a:tc>
                  <a:txBody>
                    <a:bodyPr/>
                    <a:lstStyle/>
                    <a:p>
                      <a:pPr marL="0" algn="l"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Almacenamiento de residuos en la base de operaciones </a:t>
                      </a:r>
                    </a:p>
                  </a:txBody>
                  <a:tcPr marL="0" marR="0" marT="0" marB="0" anchor="ctr"/>
                </a:tc>
                <a:tc>
                  <a:txBody>
                    <a:bodyPr/>
                    <a:lstStyle/>
                    <a:p>
                      <a:pPr algn="just" fontAlgn="ctr"/>
                      <a:r>
                        <a:rPr lang="es-MX" sz="1600" b="0" i="0" u="none" strike="noStrike" dirty="0">
                          <a:solidFill>
                            <a:srgbClr val="002060"/>
                          </a:solidFill>
                          <a:effectLst/>
                          <a:latin typeface="Calibri" panose="020F0502020204030204" pitchFamily="34" charset="0"/>
                        </a:rPr>
                        <a:t>El Concesionario no cumplió con la restricción de almacenar residuos ordinarios en la base de operaciones  conforme a lo establecido en el parágrafo del numeral 5 – Características de las bases de operación del Reglamento Técnico operativo</a:t>
                      </a:r>
                    </a:p>
                  </a:txBody>
                  <a:tcPr marL="0" marR="0" marT="0" marB="0" anchor="ctr"/>
                </a:tc>
                <a:tc>
                  <a:txBody>
                    <a:bodyPr/>
                    <a:lstStyle/>
                    <a:p>
                      <a:pPr algn="ctr" fontAlgn="ctr"/>
                      <a:r>
                        <a:rPr lang="es-CO" sz="1600" b="0" i="0" u="none" strike="noStrike" kern="1200" dirty="0">
                          <a:solidFill>
                            <a:srgbClr val="002060"/>
                          </a:solidFill>
                          <a:effectLst/>
                          <a:latin typeface="+mn-lt"/>
                          <a:ea typeface="+mn-ea"/>
                          <a:cs typeface="+mn-cs"/>
                        </a:rPr>
                        <a:t>Radicado UAESP N°20227000768492 </a:t>
                      </a:r>
                      <a:r>
                        <a:rPr lang="es-CO" sz="1600" b="0" i="0" u="none" strike="noStrike" dirty="0">
                          <a:solidFill>
                            <a:srgbClr val="002060"/>
                          </a:solidFill>
                          <a:effectLst/>
                          <a:latin typeface="Calibri" panose="020F0502020204030204" pitchFamily="34" charset="0"/>
                        </a:rPr>
                        <a:t>29/12/2022</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dirty="0">
                          <a:solidFill>
                            <a:srgbClr val="002060"/>
                          </a:solidFill>
                          <a:effectLst/>
                          <a:latin typeface="+mn-lt"/>
                          <a:ea typeface="+mn-ea"/>
                          <a:cs typeface="+mn-cs"/>
                        </a:rPr>
                        <a:t>EN TRÁMITE DE LA UAESP</a:t>
                      </a:r>
                    </a:p>
                    <a:p>
                      <a:pPr algn="ctr" fontAlgn="ctr"/>
                      <a:endParaRPr lang="es-MX" sz="1600" b="1" i="0" u="none" strike="noStrike" kern="1200" dirty="0">
                        <a:solidFill>
                          <a:srgbClr val="00206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478266086"/>
                  </a:ext>
                </a:extLst>
              </a:tr>
              <a:tr h="973940">
                <a:tc>
                  <a:txBody>
                    <a:bodyPr/>
                    <a:lstStyle/>
                    <a:p>
                      <a:pPr marL="0" algn="ctr" defTabSz="914400" rtl="0" eaLnBrk="1" fontAlgn="ctr" latinLnBrk="0" hangingPunct="1">
                        <a:lnSpc>
                          <a:spcPct val="107000"/>
                        </a:lnSpc>
                        <a:spcAft>
                          <a:spcPts val="800"/>
                        </a:spcAft>
                      </a:pPr>
                      <a:r>
                        <a:rPr lang="es-CO" sz="1600" b="0" i="0" u="none" strike="noStrike" kern="1200" dirty="0">
                          <a:solidFill>
                            <a:srgbClr val="002060"/>
                          </a:solidFill>
                          <a:effectLst/>
                          <a:latin typeface="Calibri" panose="020F0502020204030204" pitchFamily="34" charset="0"/>
                          <a:ea typeface="+mn-ea"/>
                          <a:cs typeface="+mn-cs"/>
                        </a:rPr>
                        <a:t>SAC 103</a:t>
                      </a:r>
                    </a:p>
                  </a:txBody>
                  <a:tcPr marL="9525" marR="9525" marT="9525" marB="0" anchor="ctr"/>
                </a:tc>
                <a:tc>
                  <a:txBody>
                    <a:bodyPr/>
                    <a:lstStyle/>
                    <a:p>
                      <a:pPr marL="0" algn="l" defTabSz="914400" rtl="0" eaLnBrk="1" fontAlgn="ctr" latinLnBrk="0" hangingPunct="1">
                        <a:lnSpc>
                          <a:spcPct val="107000"/>
                        </a:lnSpc>
                        <a:spcAft>
                          <a:spcPts val="800"/>
                        </a:spcAft>
                      </a:pPr>
                      <a:r>
                        <a:rPr lang="es-MX" sz="1600" b="0" i="0" u="none" strike="noStrike" kern="1200" dirty="0">
                          <a:solidFill>
                            <a:srgbClr val="002060"/>
                          </a:solidFill>
                          <a:effectLst/>
                          <a:latin typeface="Calibri" panose="020F0502020204030204" pitchFamily="34" charset="0"/>
                          <a:ea typeface="+mn-ea"/>
                          <a:cs typeface="+mn-cs"/>
                        </a:rPr>
                        <a:t>Balance de cargas microrrutas de Recolección y Transporte</a:t>
                      </a:r>
                      <a:endParaRPr lang="es-CO" sz="1600" b="0" i="0" u="none" strike="noStrike" kern="1200" dirty="0">
                        <a:solidFill>
                          <a:srgbClr val="002060"/>
                        </a:solidFill>
                        <a:effectLst/>
                        <a:latin typeface="Calibri" panose="020F0502020204030204" pitchFamily="34" charset="0"/>
                        <a:ea typeface="+mn-ea"/>
                        <a:cs typeface="+mn-cs"/>
                      </a:endParaRPr>
                    </a:p>
                  </a:txBody>
                  <a:tcPr marL="9525" marR="9525" marT="9525" marB="0" anchor="ctr"/>
                </a:tc>
                <a:tc>
                  <a:txBody>
                    <a:bodyPr/>
                    <a:lstStyle/>
                    <a:p>
                      <a:pPr marL="0" marR="0" lvl="0" indent="0" algn="l" defTabSz="914400" rtl="0" eaLnBrk="1" fontAlgn="ctr" latinLnBrk="0" hangingPunct="1">
                        <a:lnSpc>
                          <a:spcPct val="107000"/>
                        </a:lnSpc>
                        <a:spcBef>
                          <a:spcPts val="0"/>
                        </a:spcBef>
                        <a:spcAft>
                          <a:spcPts val="800"/>
                        </a:spcAft>
                        <a:buClrTx/>
                        <a:buSzTx/>
                        <a:buFontTx/>
                        <a:buNone/>
                        <a:tabLst/>
                        <a:defRPr/>
                      </a:pPr>
                      <a:r>
                        <a:rPr lang="es-MX" sz="1600" b="0" i="0" u="none" strike="noStrike" dirty="0">
                          <a:solidFill>
                            <a:srgbClr val="002060"/>
                          </a:solidFill>
                          <a:effectLst/>
                          <a:latin typeface="Calibri" panose="020F0502020204030204" pitchFamily="34" charset="0"/>
                        </a:rPr>
                        <a:t>El Concesionario no realizó el ajuste en el diseño de las microrrutas conforme a lo establecido en el subnumeral 2.6 del Reglamento Técnico operativo</a:t>
                      </a:r>
                    </a:p>
                  </a:txBody>
                  <a:tcPr marL="9525" marR="9525" marT="9525" marB="0" anchor="ctr"/>
                </a:tc>
                <a:tc>
                  <a:txBody>
                    <a:bodyPr/>
                    <a:lstStyle/>
                    <a:p>
                      <a:pPr algn="ctr" fontAlgn="ctr"/>
                      <a:r>
                        <a:rPr lang="es-CO" sz="1600" b="0" i="0" u="none" strike="noStrike" kern="1200" dirty="0">
                          <a:solidFill>
                            <a:srgbClr val="002060"/>
                          </a:solidFill>
                          <a:effectLst/>
                          <a:latin typeface="+mn-lt"/>
                          <a:ea typeface="+mn-ea"/>
                          <a:cs typeface="+mn-cs"/>
                        </a:rPr>
                        <a:t>Radicado UAESP N°20237000251582 </a:t>
                      </a:r>
                      <a:r>
                        <a:rPr lang="es-CO" sz="1600" b="0" i="0" u="none" strike="noStrike" dirty="0">
                          <a:solidFill>
                            <a:srgbClr val="002060"/>
                          </a:solidFill>
                          <a:effectLst/>
                          <a:latin typeface="Calibri" panose="020F0502020204030204" pitchFamily="34" charset="0"/>
                        </a:rPr>
                        <a:t>05/05/2023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dirty="0">
                          <a:solidFill>
                            <a:srgbClr val="002060"/>
                          </a:solidFill>
                          <a:effectLst/>
                          <a:latin typeface="+mn-lt"/>
                          <a:ea typeface="+mn-ea"/>
                          <a:cs typeface="+mn-cs"/>
                        </a:rPr>
                        <a:t>EN TRÁMITE DE LA UAESP</a:t>
                      </a:r>
                    </a:p>
                    <a:p>
                      <a:pPr algn="ctr" fontAlgn="ctr"/>
                      <a:endParaRPr lang="es-MX" sz="1600" b="1" i="0" u="none" strike="noStrike" kern="1200" dirty="0">
                        <a:solidFill>
                          <a:srgbClr val="00206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2092520756"/>
                  </a:ext>
                </a:extLst>
              </a:tr>
              <a:tr h="973940">
                <a:tc>
                  <a:txBody>
                    <a:bodyPr/>
                    <a:lstStyle/>
                    <a:p>
                      <a:pPr marL="0" algn="ctr" defTabSz="914400" rtl="0" eaLnBrk="1" fontAlgn="ctr" latinLnBrk="0" hangingPunct="1">
                        <a:lnSpc>
                          <a:spcPct val="107000"/>
                        </a:lnSpc>
                        <a:spcAft>
                          <a:spcPts val="800"/>
                        </a:spcAft>
                      </a:pPr>
                      <a:r>
                        <a:rPr lang="es-CO" sz="1600" b="0" i="0" u="none" strike="noStrike" kern="1200" dirty="0">
                          <a:solidFill>
                            <a:srgbClr val="002060"/>
                          </a:solidFill>
                          <a:effectLst/>
                          <a:latin typeface="Calibri" panose="020F0502020204030204" pitchFamily="34" charset="0"/>
                          <a:ea typeface="+mn-ea"/>
                          <a:cs typeface="+mn-cs"/>
                        </a:rPr>
                        <a:t>SAC 123</a:t>
                      </a:r>
                    </a:p>
                  </a:txBody>
                  <a:tcPr marL="9525" marR="9525" marT="9525" marB="0" anchor="ctr"/>
                </a:tc>
                <a:tc>
                  <a:txBody>
                    <a:bodyPr/>
                    <a:lstStyle/>
                    <a:p>
                      <a:pPr marL="0" algn="l" defTabSz="914400" rtl="0" eaLnBrk="1" fontAlgn="ctr" latinLnBrk="0" hangingPunct="1">
                        <a:lnSpc>
                          <a:spcPct val="107000"/>
                        </a:lnSpc>
                        <a:spcAft>
                          <a:spcPts val="800"/>
                        </a:spcAft>
                      </a:pPr>
                      <a:r>
                        <a:rPr lang="es-MX" sz="1600" b="0" i="0" u="none" strike="noStrike" kern="1200" dirty="0">
                          <a:solidFill>
                            <a:srgbClr val="002060"/>
                          </a:solidFill>
                          <a:effectLst/>
                          <a:latin typeface="Calibri" panose="020F0502020204030204" pitchFamily="34" charset="0"/>
                          <a:ea typeface="+mn-ea"/>
                          <a:cs typeface="+mn-cs"/>
                        </a:rPr>
                        <a:t>Balance de cargas microrrutas de Recolección y Transporte</a:t>
                      </a:r>
                      <a:endParaRPr lang="es-CO" sz="1600" b="0" i="0" u="none" strike="noStrike" kern="1200" dirty="0">
                        <a:solidFill>
                          <a:srgbClr val="002060"/>
                        </a:solidFill>
                        <a:effectLst/>
                        <a:latin typeface="Calibri" panose="020F0502020204030204" pitchFamily="34" charset="0"/>
                        <a:ea typeface="+mn-ea"/>
                        <a:cs typeface="+mn-cs"/>
                      </a:endParaRPr>
                    </a:p>
                  </a:txBody>
                  <a:tcPr marL="9525" marR="9525" marT="9525" marB="0" anchor="ctr"/>
                </a:tc>
                <a:tc>
                  <a:txBody>
                    <a:bodyPr/>
                    <a:lstStyle/>
                    <a:p>
                      <a:pPr marL="0" marR="0" lvl="0" indent="0" algn="l" defTabSz="914400" rtl="0" eaLnBrk="1" fontAlgn="ctr" latinLnBrk="0" hangingPunct="1">
                        <a:lnSpc>
                          <a:spcPct val="107000"/>
                        </a:lnSpc>
                        <a:spcBef>
                          <a:spcPts val="0"/>
                        </a:spcBef>
                        <a:spcAft>
                          <a:spcPts val="800"/>
                        </a:spcAft>
                        <a:buClrTx/>
                        <a:buSzTx/>
                        <a:buFontTx/>
                        <a:buNone/>
                        <a:tabLst/>
                        <a:defRPr/>
                      </a:pPr>
                      <a:r>
                        <a:rPr lang="es-MX" sz="1600" b="0" i="0" u="none" strike="noStrike" dirty="0">
                          <a:solidFill>
                            <a:srgbClr val="002060"/>
                          </a:solidFill>
                          <a:effectLst/>
                          <a:latin typeface="Calibri" panose="020F0502020204030204" pitchFamily="34" charset="0"/>
                        </a:rPr>
                        <a:t>El Concesionario no realizó el ajuste en el diseño de las microrrutas conforme a lo establecido en el subnumeral 2.6 del Reglamento Técnico operativo</a:t>
                      </a:r>
                    </a:p>
                    <a:p>
                      <a:pPr marL="0" algn="l" defTabSz="914400" rtl="0" eaLnBrk="1" fontAlgn="ctr" latinLnBrk="0" hangingPunct="1">
                        <a:lnSpc>
                          <a:spcPct val="107000"/>
                        </a:lnSpc>
                        <a:spcAft>
                          <a:spcPts val="800"/>
                        </a:spcAft>
                      </a:pPr>
                      <a:endParaRPr lang="es-CO" sz="1600" b="0" i="0" u="none" strike="noStrike" kern="1200" dirty="0">
                        <a:solidFill>
                          <a:srgbClr val="002060"/>
                        </a:solidFill>
                        <a:effectLst/>
                        <a:latin typeface="Calibri" panose="020F0502020204030204" pitchFamily="34" charset="0"/>
                        <a:ea typeface="+mn-ea"/>
                        <a:cs typeface="+mn-cs"/>
                      </a:endParaRPr>
                    </a:p>
                  </a:txBody>
                  <a:tcPr marL="9525" marR="9525" marT="9525" marB="0" anchor="ctr"/>
                </a:tc>
                <a:tc>
                  <a:txBody>
                    <a:bodyPr/>
                    <a:lstStyle/>
                    <a:p>
                      <a:pPr algn="ctr" fontAlgn="ctr"/>
                      <a:r>
                        <a:rPr lang="es-CO" sz="1600" b="0" i="0" u="none" strike="noStrike" kern="1200" dirty="0">
                          <a:solidFill>
                            <a:srgbClr val="002060"/>
                          </a:solidFill>
                          <a:effectLst/>
                          <a:latin typeface="+mn-lt"/>
                          <a:ea typeface="+mn-ea"/>
                          <a:cs typeface="+mn-cs"/>
                        </a:rPr>
                        <a:t>Radicado UAESP N°20237000410212 </a:t>
                      </a:r>
                      <a:r>
                        <a:rPr lang="es-CO" sz="1600" b="0" i="0" u="none" strike="noStrike" dirty="0">
                          <a:solidFill>
                            <a:srgbClr val="002060"/>
                          </a:solidFill>
                          <a:effectLst/>
                          <a:latin typeface="Calibri" panose="020F0502020204030204" pitchFamily="34" charset="0"/>
                        </a:rPr>
                        <a:t>24/07/2023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dirty="0">
                          <a:solidFill>
                            <a:srgbClr val="002060"/>
                          </a:solidFill>
                          <a:effectLst/>
                          <a:latin typeface="+mn-lt"/>
                          <a:ea typeface="+mn-ea"/>
                          <a:cs typeface="+mn-cs"/>
                        </a:rPr>
                        <a:t>EN TRÁMITE DE LA UAESP</a:t>
                      </a:r>
                    </a:p>
                    <a:p>
                      <a:pPr algn="ctr" fontAlgn="ctr"/>
                      <a:endParaRPr lang="es-MX" sz="1600" b="1" i="0" u="none" strike="noStrike" kern="1200" dirty="0">
                        <a:solidFill>
                          <a:srgbClr val="00206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733573814"/>
                  </a:ext>
                </a:extLst>
              </a:tr>
            </a:tbl>
          </a:graphicData>
        </a:graphic>
      </p:graphicFrame>
      <p:sp>
        <p:nvSpPr>
          <p:cNvPr id="5" name="CuadroTexto 4">
            <a:extLst>
              <a:ext uri="{FF2B5EF4-FFF2-40B4-BE49-F238E27FC236}">
                <a16:creationId xmlns:a16="http://schemas.microsoft.com/office/drawing/2014/main" id="{18D036FB-95E2-4239-A44E-939450AB20AD}"/>
              </a:ext>
            </a:extLst>
          </p:cNvPr>
          <p:cNvSpPr txBox="1"/>
          <p:nvPr/>
        </p:nvSpPr>
        <p:spPr>
          <a:xfrm>
            <a:off x="156125" y="691022"/>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19</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01C502B6-173E-481B-B030-DA7EF37F2575}"/>
              </a:ext>
            </a:extLst>
          </p:cNvPr>
          <p:cNvSpPr txBox="1"/>
          <p:nvPr/>
        </p:nvSpPr>
        <p:spPr>
          <a:xfrm>
            <a:off x="-442157" y="-51603"/>
            <a:ext cx="9881937"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Incumplimiento en proceso</a:t>
            </a:r>
          </a:p>
          <a:p>
            <a:r>
              <a:rPr lang="es-CO" sz="1600" cap="small" dirty="0">
                <a:solidFill>
                  <a:srgbClr val="002060"/>
                </a:solidFill>
                <a:latin typeface="Candara" panose="020E0502030303020204" pitchFamily="34" charset="0"/>
              </a:rPr>
              <a:t>         </a:t>
            </a:r>
            <a:endParaRPr lang="es-CO" sz="1600" dirty="0"/>
          </a:p>
        </p:txBody>
      </p:sp>
      <p:pic>
        <p:nvPicPr>
          <p:cNvPr id="11" name="Imagen 10">
            <a:extLst>
              <a:ext uri="{FF2B5EF4-FFF2-40B4-BE49-F238E27FC236}">
                <a16:creationId xmlns:a16="http://schemas.microsoft.com/office/drawing/2014/main" id="{61A96C5A-5449-4E15-B047-D897CFD00A2F}"/>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9900621" y="160458"/>
            <a:ext cx="1824152" cy="892551"/>
          </a:xfrm>
          <a:prstGeom prst="rect">
            <a:avLst/>
          </a:prstGeom>
        </p:spPr>
      </p:pic>
    </p:spTree>
    <p:extLst>
      <p:ext uri="{BB962C8B-B14F-4D97-AF65-F5344CB8AC3E}">
        <p14:creationId xmlns:p14="http://schemas.microsoft.com/office/powerpoint/2010/main" val="1033336180"/>
      </p:ext>
    </p:extLst>
  </p:cSld>
  <p:clrMapOvr>
    <a:masterClrMapping/>
  </p:clrMapOvr>
</p:sld>
</file>

<file path=ppt/slides/slide1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265043" y="1391798"/>
          <a:ext cx="11252703" cy="5228813"/>
        </p:xfrm>
        <a:graphic>
          <a:graphicData uri="http://schemas.openxmlformats.org/drawingml/2006/table">
            <a:tbl>
              <a:tblPr firstRow="1" bandRow="1">
                <a:tableStyleId>{93296810-A885-4BE3-A3E7-6D5BEEA58F35}</a:tableStyleId>
              </a:tblPr>
              <a:tblGrid>
                <a:gridCol w="808383">
                  <a:extLst>
                    <a:ext uri="{9D8B030D-6E8A-4147-A177-3AD203B41FA5}">
                      <a16:colId xmlns:a16="http://schemas.microsoft.com/office/drawing/2014/main" val="2457421865"/>
                    </a:ext>
                  </a:extLst>
                </a:gridCol>
                <a:gridCol w="2385391">
                  <a:extLst>
                    <a:ext uri="{9D8B030D-6E8A-4147-A177-3AD203B41FA5}">
                      <a16:colId xmlns:a16="http://schemas.microsoft.com/office/drawing/2014/main" val="3367632477"/>
                    </a:ext>
                  </a:extLst>
                </a:gridCol>
                <a:gridCol w="3435042">
                  <a:extLst>
                    <a:ext uri="{9D8B030D-6E8A-4147-A177-3AD203B41FA5}">
                      <a16:colId xmlns:a16="http://schemas.microsoft.com/office/drawing/2014/main" val="2128136495"/>
                    </a:ext>
                  </a:extLst>
                </a:gridCol>
                <a:gridCol w="1753184">
                  <a:extLst>
                    <a:ext uri="{9D8B030D-6E8A-4147-A177-3AD203B41FA5}">
                      <a16:colId xmlns:a16="http://schemas.microsoft.com/office/drawing/2014/main" val="2362186750"/>
                    </a:ext>
                  </a:extLst>
                </a:gridCol>
                <a:gridCol w="2870703">
                  <a:extLst>
                    <a:ext uri="{9D8B030D-6E8A-4147-A177-3AD203B41FA5}">
                      <a16:colId xmlns:a16="http://schemas.microsoft.com/office/drawing/2014/main" val="478512528"/>
                    </a:ext>
                  </a:extLst>
                </a:gridCol>
              </a:tblGrid>
              <a:tr h="961052">
                <a:tc>
                  <a:txBody>
                    <a:bodyPr/>
                    <a:lstStyle/>
                    <a:p>
                      <a:pPr algn="ctr"/>
                      <a:r>
                        <a:rPr lang="es-CO" sz="1600" dirty="0">
                          <a:solidFill>
                            <a:schemeClr val="bg1"/>
                          </a:solidFill>
                          <a:latin typeface="+mn-lt"/>
                        </a:rPr>
                        <a:t>SAC</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latin typeface="+mn-lt"/>
                        </a:rPr>
                        <a:t>DESCRIPCIÓN</a:t>
                      </a:r>
                    </a:p>
                  </a:txBody>
                  <a:tcPr/>
                </a:tc>
                <a:tc>
                  <a:txBody>
                    <a:bodyPr/>
                    <a:lstStyle/>
                    <a:p>
                      <a:pPr algn="ctr"/>
                      <a:r>
                        <a:rPr lang="es-CO" sz="1600" dirty="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p>
                      <a:pPr algn="ctr"/>
                      <a:endParaRPr lang="es-CO" sz="1600" dirty="0">
                        <a:solidFill>
                          <a:schemeClr val="bg1"/>
                        </a:solidFill>
                        <a:latin typeface="+mn-lt"/>
                      </a:endParaRPr>
                    </a:p>
                  </a:txBody>
                  <a:tcPr/>
                </a:tc>
                <a:extLst>
                  <a:ext uri="{0D108BD9-81ED-4DB2-BD59-A6C34878D82A}">
                    <a16:rowId xmlns:a16="http://schemas.microsoft.com/office/drawing/2014/main" val="3038505992"/>
                  </a:ext>
                </a:extLst>
              </a:tr>
              <a:tr h="978582">
                <a:tc>
                  <a:txBody>
                    <a:bodyPr/>
                    <a:lstStyle/>
                    <a:p>
                      <a:pPr marL="0" algn="ctr" defTabSz="914400" rtl="0" eaLnBrk="1" fontAlgn="ctr" latinLnBrk="0" hangingPunct="1">
                        <a:lnSpc>
                          <a:spcPct val="107000"/>
                        </a:lnSpc>
                        <a:spcAft>
                          <a:spcPts val="800"/>
                        </a:spcAft>
                      </a:pPr>
                      <a:r>
                        <a:rPr lang="es-MX" sz="1600" b="0" i="0" u="none" strike="noStrike" kern="1200" dirty="0">
                          <a:solidFill>
                            <a:srgbClr val="002060"/>
                          </a:solidFill>
                          <a:effectLst/>
                          <a:latin typeface="Calibri" panose="020F0502020204030204" pitchFamily="34" charset="0"/>
                          <a:ea typeface="+mn-ea"/>
                          <a:cs typeface="+mn-cs"/>
                        </a:rPr>
                        <a:t>SAC 124</a:t>
                      </a:r>
                      <a:endParaRPr lang="es-CO" sz="1600" b="0" i="0" u="none" strike="noStrike" kern="1200" dirty="0">
                        <a:solidFill>
                          <a:srgbClr val="002060"/>
                        </a:solidFill>
                        <a:effectLst/>
                        <a:latin typeface="Calibri" panose="020F0502020204030204" pitchFamily="34" charset="0"/>
                        <a:ea typeface="+mn-ea"/>
                        <a:cs typeface="+mn-cs"/>
                      </a:endParaRPr>
                    </a:p>
                  </a:txBody>
                  <a:tcPr marL="9525" marR="9525" marT="9525" marB="0" anchor="ctr"/>
                </a:tc>
                <a:tc>
                  <a:txBody>
                    <a:bodyPr/>
                    <a:lstStyle/>
                    <a:p>
                      <a:pPr marL="0" algn="ctr" defTabSz="914400" rtl="0" eaLnBrk="1" fontAlgn="ctr" latinLnBrk="0" hangingPunct="1">
                        <a:lnSpc>
                          <a:spcPct val="107000"/>
                        </a:lnSpc>
                        <a:spcAft>
                          <a:spcPts val="800"/>
                        </a:spcAft>
                      </a:pPr>
                      <a:r>
                        <a:rPr lang="es-MX" sz="1600" b="0" i="0" u="none" strike="noStrike" kern="1200" dirty="0">
                          <a:solidFill>
                            <a:srgbClr val="002060"/>
                          </a:solidFill>
                          <a:effectLst/>
                          <a:latin typeface="Calibri" panose="020F0502020204030204" pitchFamily="34" charset="0"/>
                          <a:ea typeface="+mn-ea"/>
                          <a:cs typeface="+mn-cs"/>
                        </a:rPr>
                        <a:t>Trasbordo en la actividad de</a:t>
                      </a:r>
                      <a:br>
                        <a:rPr lang="es-MX" sz="1600" b="0" i="0" u="none" strike="noStrike" kern="1200" dirty="0">
                          <a:solidFill>
                            <a:srgbClr val="002060"/>
                          </a:solidFill>
                          <a:effectLst/>
                          <a:latin typeface="Calibri" panose="020F0502020204030204" pitchFamily="34" charset="0"/>
                          <a:ea typeface="+mn-ea"/>
                          <a:cs typeface="+mn-cs"/>
                        </a:rPr>
                      </a:br>
                      <a:r>
                        <a:rPr lang="es-MX" sz="1600" b="0" i="0" u="none" strike="noStrike" kern="1200" dirty="0">
                          <a:solidFill>
                            <a:srgbClr val="002060"/>
                          </a:solidFill>
                          <a:effectLst/>
                          <a:latin typeface="Calibri" panose="020F0502020204030204" pitchFamily="34" charset="0"/>
                          <a:ea typeface="+mn-ea"/>
                          <a:cs typeface="+mn-cs"/>
                        </a:rPr>
                        <a:t>recolección de residuos en el sector de San Pedro  localidad Suba </a:t>
                      </a:r>
                    </a:p>
                  </a:txBody>
                  <a:tcPr marL="9525" marR="9525" marT="9525" marB="0" anchor="ctr"/>
                </a:tc>
                <a:tc>
                  <a:txBody>
                    <a:bodyPr/>
                    <a:lstStyle/>
                    <a:p>
                      <a:pPr marL="0" algn="l" defTabSz="914400" rtl="0" eaLnBrk="1" fontAlgn="ctr" latinLnBrk="0" hangingPunct="1">
                        <a:lnSpc>
                          <a:spcPct val="107000"/>
                        </a:lnSpc>
                        <a:spcAft>
                          <a:spcPts val="800"/>
                        </a:spcAft>
                      </a:pPr>
                      <a:r>
                        <a:rPr lang="es-CO" sz="1600" b="0" i="0" u="none" strike="noStrike" kern="1200" dirty="0">
                          <a:solidFill>
                            <a:srgbClr val="002060"/>
                          </a:solidFill>
                          <a:effectLst/>
                          <a:latin typeface="Calibri" panose="020F0502020204030204" pitchFamily="34" charset="0"/>
                          <a:ea typeface="+mn-ea"/>
                          <a:cs typeface="+mn-cs"/>
                        </a:rPr>
                        <a:t>Presunto incumplimiento conforme a lo establecido en el numeral 2.17 del Anexo 3 – Reglamento técnico operativo</a:t>
                      </a:r>
                    </a:p>
                  </a:txBody>
                  <a:tcPr marL="9525" marR="9525" marT="9525" marB="0" anchor="ctr"/>
                </a:tc>
                <a:tc>
                  <a:txBody>
                    <a:bodyPr/>
                    <a:lstStyle/>
                    <a:p>
                      <a:pPr algn="ctr" fontAlgn="ctr"/>
                      <a:r>
                        <a:rPr lang="es-CO" sz="1600" b="0" i="0" u="none" strike="noStrike" kern="1200" dirty="0">
                          <a:solidFill>
                            <a:srgbClr val="002060"/>
                          </a:solidFill>
                          <a:effectLst/>
                          <a:latin typeface="+mn-lt"/>
                          <a:ea typeface="+mn-ea"/>
                          <a:cs typeface="+mn-cs"/>
                        </a:rPr>
                        <a:t>Radicado UAESP N°20237000478252 24/08/2023</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dirty="0">
                          <a:solidFill>
                            <a:srgbClr val="002060"/>
                          </a:solidFill>
                          <a:effectLst/>
                          <a:latin typeface="+mn-lt"/>
                          <a:ea typeface="+mn-ea"/>
                          <a:cs typeface="+mn-cs"/>
                        </a:rPr>
                        <a:t>EN TRÁMITE DE LA UAESP</a:t>
                      </a:r>
                    </a:p>
                    <a:p>
                      <a:pPr algn="ctr" fontAlgn="ctr"/>
                      <a:endParaRPr lang="es-MX" sz="1600" b="1" i="0" u="none" strike="noStrike" kern="1200" dirty="0">
                        <a:solidFill>
                          <a:srgbClr val="00206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478266086"/>
                  </a:ext>
                </a:extLst>
              </a:tr>
              <a:tr h="904928">
                <a:tc>
                  <a:txBody>
                    <a:bodyPr/>
                    <a:lstStyle/>
                    <a:p>
                      <a:pPr marL="0" algn="ctr" defTabSz="914400" rtl="0" eaLnBrk="1" fontAlgn="ctr" latinLnBrk="0" hangingPunct="1">
                        <a:lnSpc>
                          <a:spcPct val="107000"/>
                        </a:lnSpc>
                        <a:spcAft>
                          <a:spcPts val="800"/>
                        </a:spcAft>
                      </a:pPr>
                      <a:r>
                        <a:rPr lang="es-MX" sz="1600" b="0" i="0" u="none" strike="noStrike" kern="1200" dirty="0">
                          <a:solidFill>
                            <a:srgbClr val="002060"/>
                          </a:solidFill>
                          <a:effectLst/>
                          <a:latin typeface="Calibri" panose="020F0502020204030204" pitchFamily="34" charset="0"/>
                          <a:ea typeface="+mn-ea"/>
                          <a:cs typeface="+mn-cs"/>
                        </a:rPr>
                        <a:t>SAC 127</a:t>
                      </a:r>
                      <a:endParaRPr lang="es-CO" sz="1600" b="0" i="0" u="none" strike="noStrike" kern="1200" dirty="0">
                        <a:solidFill>
                          <a:srgbClr val="002060"/>
                        </a:solidFill>
                        <a:effectLst/>
                        <a:latin typeface="Calibri" panose="020F0502020204030204" pitchFamily="34" charset="0"/>
                        <a:ea typeface="+mn-ea"/>
                        <a:cs typeface="+mn-cs"/>
                      </a:endParaRPr>
                    </a:p>
                  </a:txBody>
                  <a:tcPr marL="9525" marR="9525" marT="9525" marB="0" anchor="ctr"/>
                </a:tc>
                <a:tc>
                  <a:txBody>
                    <a:bodyPr/>
                    <a:lstStyle/>
                    <a:p>
                      <a:pPr marL="0" algn="ctr" defTabSz="914400" rtl="0" eaLnBrk="1" fontAlgn="ctr" latinLnBrk="0" hangingPunct="1">
                        <a:lnSpc>
                          <a:spcPct val="107000"/>
                        </a:lnSpc>
                        <a:spcAft>
                          <a:spcPts val="800"/>
                        </a:spcAft>
                      </a:pPr>
                      <a:r>
                        <a:rPr lang="es-MX" sz="1600" b="0" i="0" u="none" strike="noStrike" kern="1200" dirty="0">
                          <a:solidFill>
                            <a:srgbClr val="002060"/>
                          </a:solidFill>
                          <a:effectLst/>
                          <a:latin typeface="Calibri" panose="020F0502020204030204" pitchFamily="34" charset="0"/>
                          <a:ea typeface="+mn-ea"/>
                          <a:cs typeface="+mn-cs"/>
                        </a:rPr>
                        <a:t>Balance de cargas microrrutas de recolección y transporte </a:t>
                      </a:r>
                    </a:p>
                  </a:txBody>
                  <a:tcPr marL="9525" marR="9525" marT="9525" marB="0" anchor="ctr"/>
                </a:tc>
                <a:tc>
                  <a:txBody>
                    <a:bodyPr/>
                    <a:lstStyle/>
                    <a:p>
                      <a:pPr marL="0" algn="l" defTabSz="914400" rtl="0" eaLnBrk="1" fontAlgn="ctr" latinLnBrk="0" hangingPunct="1">
                        <a:lnSpc>
                          <a:spcPct val="107000"/>
                        </a:lnSpc>
                        <a:spcAft>
                          <a:spcPts val="800"/>
                        </a:spcAft>
                      </a:pPr>
                      <a:r>
                        <a:rPr lang="es-CO" sz="1600" b="0" i="0" u="none" strike="noStrike" kern="1200" dirty="0">
                          <a:solidFill>
                            <a:srgbClr val="002060"/>
                          </a:solidFill>
                          <a:effectLst/>
                          <a:latin typeface="Calibri" panose="020F0502020204030204" pitchFamily="34" charset="0"/>
                          <a:ea typeface="+mn-ea"/>
                          <a:cs typeface="+mn-cs"/>
                        </a:rPr>
                        <a:t>Presunto incumplimiento conforme a lo establecido en el Subnumeral 2.6 del Anexo 3 – Reglamento técnico operativo</a:t>
                      </a:r>
                    </a:p>
                  </a:txBody>
                  <a:tcPr marL="9525" marR="9525" marT="9525" marB="0" anchor="ctr"/>
                </a:tc>
                <a:tc>
                  <a:txBody>
                    <a:bodyPr/>
                    <a:lstStyle/>
                    <a:p>
                      <a:pPr algn="ctr" fontAlgn="ctr"/>
                      <a:r>
                        <a:rPr lang="es-CO" sz="1600" b="0" i="0" u="none" strike="noStrike" kern="1200" dirty="0">
                          <a:solidFill>
                            <a:srgbClr val="002060"/>
                          </a:solidFill>
                          <a:effectLst/>
                          <a:latin typeface="+mn-lt"/>
                          <a:ea typeface="+mn-ea"/>
                          <a:cs typeface="+mn-cs"/>
                        </a:rPr>
                        <a:t>Radicado UAESP N°20237000483502 25/08/2023</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dirty="0">
                          <a:solidFill>
                            <a:srgbClr val="002060"/>
                          </a:solidFill>
                          <a:effectLst/>
                          <a:latin typeface="+mn-lt"/>
                          <a:ea typeface="+mn-ea"/>
                          <a:cs typeface="+mn-cs"/>
                        </a:rPr>
                        <a:t>EN TRÁMITE DE LA UAESP</a:t>
                      </a:r>
                    </a:p>
                    <a:p>
                      <a:pPr algn="ctr" fontAlgn="ctr"/>
                      <a:endParaRPr lang="es-MX" sz="1600" b="1" i="0" u="none" strike="noStrike" kern="1200" dirty="0">
                        <a:solidFill>
                          <a:srgbClr val="00206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733573814"/>
                  </a:ext>
                </a:extLst>
              </a:tr>
              <a:tr h="1072983">
                <a:tc>
                  <a:txBody>
                    <a:bodyPr/>
                    <a:lstStyle/>
                    <a:p>
                      <a:pPr marL="0" algn="ctr" defTabSz="914400" rtl="0" eaLnBrk="1" fontAlgn="ctr" latinLnBrk="0" hangingPunct="1">
                        <a:lnSpc>
                          <a:spcPct val="107000"/>
                        </a:lnSpc>
                        <a:spcAft>
                          <a:spcPts val="800"/>
                        </a:spcAft>
                      </a:pPr>
                      <a:r>
                        <a:rPr lang="es-CO" sz="1600" b="0" i="0" u="none" strike="noStrike" kern="1200" dirty="0">
                          <a:solidFill>
                            <a:srgbClr val="002060"/>
                          </a:solidFill>
                          <a:effectLst/>
                          <a:latin typeface="Calibri" panose="020F0502020204030204" pitchFamily="34" charset="0"/>
                          <a:ea typeface="+mn-ea"/>
                          <a:cs typeface="+mn-cs"/>
                        </a:rPr>
                        <a:t>SAC 145</a:t>
                      </a:r>
                    </a:p>
                  </a:txBody>
                  <a:tcPr marL="9525" marR="9525" marT="9525" marB="0" anchor="ctr"/>
                </a:tc>
                <a:tc>
                  <a:txBody>
                    <a:bodyPr/>
                    <a:lstStyle/>
                    <a:p>
                      <a:pPr marL="0" algn="ctr" defTabSz="914400" rtl="0" eaLnBrk="1" fontAlgn="ctr" latinLnBrk="0" hangingPunct="1">
                        <a:lnSpc>
                          <a:spcPct val="107000"/>
                        </a:lnSpc>
                        <a:spcAft>
                          <a:spcPts val="800"/>
                        </a:spcAft>
                      </a:pPr>
                      <a:r>
                        <a:rPr lang="es-MX" sz="1600" b="0" i="0" u="none" strike="noStrike" kern="1200" dirty="0">
                          <a:solidFill>
                            <a:srgbClr val="002060"/>
                          </a:solidFill>
                          <a:effectLst/>
                          <a:latin typeface="Calibri" panose="020F0502020204030204" pitchFamily="34" charset="0"/>
                          <a:ea typeface="+mn-ea"/>
                          <a:cs typeface="+mn-cs"/>
                        </a:rPr>
                        <a:t>Balance de cargas microrrutas de Recolección y Transporte. Enero a junio de 2023 </a:t>
                      </a:r>
                    </a:p>
                  </a:txBody>
                  <a:tcPr marL="9525" marR="9525" marT="9525" marB="0" anchor="ctr"/>
                </a:tc>
                <a:tc>
                  <a:txBody>
                    <a:bodyPr/>
                    <a:lstStyle/>
                    <a:p>
                      <a:pPr marL="0" marR="0" lvl="0" indent="0" algn="l" defTabSz="914400" rtl="0" eaLnBrk="1" fontAlgn="ctr" latinLnBrk="0" hangingPunct="1">
                        <a:lnSpc>
                          <a:spcPct val="107000"/>
                        </a:lnSpc>
                        <a:spcBef>
                          <a:spcPts val="0"/>
                        </a:spcBef>
                        <a:spcAft>
                          <a:spcPts val="800"/>
                        </a:spcAft>
                        <a:buClrTx/>
                        <a:buSzTx/>
                        <a:buFontTx/>
                        <a:buNone/>
                        <a:tabLst/>
                        <a:defRPr/>
                      </a:pPr>
                      <a:r>
                        <a:rPr lang="es-CO" sz="1600" b="0" i="0" u="none" strike="noStrike" kern="1200" dirty="0">
                          <a:solidFill>
                            <a:srgbClr val="002060"/>
                          </a:solidFill>
                          <a:effectLst/>
                          <a:latin typeface="Calibri" panose="020F0502020204030204" pitchFamily="34" charset="0"/>
                          <a:ea typeface="+mn-ea"/>
                          <a:cs typeface="+mn-cs"/>
                        </a:rPr>
                        <a:t>Presunto incumplimiento conforme a lo establecido en el Subnumeral 2.6 del Anexo 3 – Reglamento técnico operativo</a:t>
                      </a:r>
                    </a:p>
                    <a:p>
                      <a:pPr marL="0" algn="l" defTabSz="914400" rtl="0" eaLnBrk="1" fontAlgn="ctr" latinLnBrk="0" hangingPunct="1">
                        <a:lnSpc>
                          <a:spcPct val="107000"/>
                        </a:lnSpc>
                        <a:spcAft>
                          <a:spcPts val="800"/>
                        </a:spcAft>
                      </a:pPr>
                      <a:endParaRPr lang="es-CO" sz="1600" b="0" i="0" u="none" strike="noStrike" kern="1200" dirty="0">
                        <a:solidFill>
                          <a:srgbClr val="002060"/>
                        </a:solidFill>
                        <a:effectLst/>
                        <a:latin typeface="Calibri" panose="020F0502020204030204" pitchFamily="34" charset="0"/>
                        <a:ea typeface="+mn-ea"/>
                        <a:cs typeface="+mn-cs"/>
                      </a:endParaRPr>
                    </a:p>
                  </a:txBody>
                  <a:tcPr marL="9525" marR="9525" marT="9525" marB="0" anchor="ctr"/>
                </a:tc>
                <a:tc>
                  <a:txBody>
                    <a:bodyPr/>
                    <a:lstStyle/>
                    <a:p>
                      <a:pPr algn="ctr" fontAlgn="ctr"/>
                      <a:r>
                        <a:rPr lang="es-CO" sz="1600" b="0" i="0" u="none" strike="noStrike" kern="1200" dirty="0">
                          <a:solidFill>
                            <a:srgbClr val="002060"/>
                          </a:solidFill>
                          <a:effectLst/>
                          <a:latin typeface="+mn-lt"/>
                          <a:ea typeface="+mn-ea"/>
                          <a:cs typeface="+mn-cs"/>
                        </a:rPr>
                        <a:t>Radicado UAESP N°20237000686042 5/12/2023</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dirty="0">
                          <a:solidFill>
                            <a:srgbClr val="002060"/>
                          </a:solidFill>
                          <a:effectLst/>
                          <a:latin typeface="+mn-lt"/>
                          <a:ea typeface="+mn-ea"/>
                          <a:cs typeface="+mn-cs"/>
                        </a:rPr>
                        <a:t>EN TRÁMITE DE LA UAESP</a:t>
                      </a:r>
                    </a:p>
                    <a:p>
                      <a:pPr algn="ctr" fontAlgn="ctr"/>
                      <a:endParaRPr lang="es-MX" sz="1600" b="1" i="0" u="none" strike="noStrike" kern="1200" dirty="0">
                        <a:solidFill>
                          <a:srgbClr val="00206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1715716528"/>
                  </a:ext>
                </a:extLst>
              </a:tr>
              <a:tr h="1072983">
                <a:tc>
                  <a:txBody>
                    <a:bodyPr/>
                    <a:lstStyle/>
                    <a:p>
                      <a:pPr marL="0" algn="ctr" defTabSz="914400" rtl="0" eaLnBrk="1" fontAlgn="ctr" latinLnBrk="0" hangingPunct="1">
                        <a:lnSpc>
                          <a:spcPct val="107000"/>
                        </a:lnSpc>
                        <a:spcAft>
                          <a:spcPts val="800"/>
                        </a:spcAft>
                      </a:pPr>
                      <a:r>
                        <a:rPr lang="es-CO" sz="1600" b="0" i="0" u="none" strike="noStrike" kern="1200" dirty="0">
                          <a:solidFill>
                            <a:srgbClr val="002060"/>
                          </a:solidFill>
                          <a:effectLst/>
                          <a:latin typeface="Calibri" panose="020F0502020204030204" pitchFamily="34" charset="0"/>
                          <a:ea typeface="+mn-ea"/>
                          <a:cs typeface="+mn-cs"/>
                        </a:rPr>
                        <a:t>SAC 156</a:t>
                      </a:r>
                    </a:p>
                  </a:txBody>
                  <a:tcPr marL="9525" marR="9525" marT="9525" marB="0" anchor="ctr"/>
                </a:tc>
                <a:tc>
                  <a:txBody>
                    <a:bodyPr/>
                    <a:lstStyle/>
                    <a:p>
                      <a:pPr marL="0" algn="ctr" defTabSz="914400" rtl="0" eaLnBrk="1" fontAlgn="ctr" latinLnBrk="0" hangingPunct="1">
                        <a:lnSpc>
                          <a:spcPct val="107000"/>
                        </a:lnSpc>
                        <a:spcAft>
                          <a:spcPts val="800"/>
                        </a:spcAft>
                      </a:pPr>
                      <a:r>
                        <a:rPr lang="es-MX" sz="1600" b="0" i="0" u="none" strike="noStrike" kern="1200" dirty="0">
                          <a:solidFill>
                            <a:srgbClr val="002060"/>
                          </a:solidFill>
                          <a:effectLst/>
                          <a:latin typeface="Calibri" panose="020F0502020204030204" pitchFamily="34" charset="0"/>
                          <a:ea typeface="+mn-ea"/>
                          <a:cs typeface="+mn-cs"/>
                        </a:rPr>
                        <a:t>Balance de cargas microrrutas de Recolección y Transporte. Julio a diciembre de 2023 - SAC 156</a:t>
                      </a:r>
                    </a:p>
                  </a:txBody>
                  <a:tcPr marL="9525" marR="9525" marT="9525" marB="0" anchor="ctr"/>
                </a:tc>
                <a:tc>
                  <a:txBody>
                    <a:bodyPr/>
                    <a:lstStyle/>
                    <a:p>
                      <a:pPr marL="0" marR="0" lvl="0" indent="0" algn="l" defTabSz="914400" rtl="0" eaLnBrk="1" fontAlgn="ctr" latinLnBrk="0" hangingPunct="1">
                        <a:lnSpc>
                          <a:spcPct val="107000"/>
                        </a:lnSpc>
                        <a:spcBef>
                          <a:spcPts val="0"/>
                        </a:spcBef>
                        <a:spcAft>
                          <a:spcPts val="800"/>
                        </a:spcAft>
                        <a:buClrTx/>
                        <a:buSzTx/>
                        <a:buFontTx/>
                        <a:buNone/>
                        <a:tabLst/>
                        <a:defRPr/>
                      </a:pPr>
                      <a:r>
                        <a:rPr lang="es-CO" sz="1600" b="0" i="0" u="none" strike="noStrike" kern="1200" dirty="0">
                          <a:solidFill>
                            <a:srgbClr val="002060"/>
                          </a:solidFill>
                          <a:effectLst/>
                          <a:latin typeface="Calibri" panose="020F0502020204030204" pitchFamily="34" charset="0"/>
                          <a:ea typeface="+mn-ea"/>
                          <a:cs typeface="+mn-cs"/>
                        </a:rPr>
                        <a:t>Presunto incumplimiento conforme a lo establecido en el Subnumeral 2.6 del Anexo 3 – Reglamento técnico operativo</a:t>
                      </a:r>
                    </a:p>
                    <a:p>
                      <a:pPr marL="0" algn="l" defTabSz="914400" rtl="0" eaLnBrk="1" fontAlgn="ctr" latinLnBrk="0" hangingPunct="1">
                        <a:lnSpc>
                          <a:spcPct val="107000"/>
                        </a:lnSpc>
                        <a:spcAft>
                          <a:spcPts val="800"/>
                        </a:spcAft>
                      </a:pPr>
                      <a:endParaRPr lang="es-CO" sz="1600" b="0" i="0" u="none" strike="noStrike" kern="1200" dirty="0">
                        <a:solidFill>
                          <a:srgbClr val="002060"/>
                        </a:solidFill>
                        <a:effectLst/>
                        <a:latin typeface="Calibri" panose="020F0502020204030204" pitchFamily="34" charset="0"/>
                        <a:ea typeface="+mn-ea"/>
                        <a:cs typeface="+mn-cs"/>
                      </a:endParaRPr>
                    </a:p>
                  </a:txBody>
                  <a:tcPr marL="9525" marR="9525" marT="9525" marB="0" anchor="ctr"/>
                </a:tc>
                <a:tc>
                  <a:txBody>
                    <a:bodyPr/>
                    <a:lstStyle/>
                    <a:p>
                      <a:pPr algn="ctr" fontAlgn="ctr"/>
                      <a:r>
                        <a:rPr lang="es-CO" sz="1600" b="0" i="0" u="none" strike="noStrike" kern="1200" dirty="0">
                          <a:solidFill>
                            <a:srgbClr val="002060"/>
                          </a:solidFill>
                          <a:effectLst/>
                          <a:latin typeface="+mn-lt"/>
                          <a:ea typeface="+mn-ea"/>
                          <a:cs typeface="+mn-cs"/>
                        </a:rPr>
                        <a:t>Radicado UAESP N°20247000269832 </a:t>
                      </a:r>
                      <a:r>
                        <a:rPr lang="es-MX" sz="1600" b="0" i="0" u="none" strike="noStrike" kern="1200" dirty="0">
                          <a:solidFill>
                            <a:srgbClr val="002060"/>
                          </a:solidFill>
                          <a:effectLst/>
                          <a:latin typeface="+mn-lt"/>
                          <a:ea typeface="+mn-ea"/>
                          <a:cs typeface="+mn-cs"/>
                        </a:rPr>
                        <a:t>27/05/2024</a:t>
                      </a:r>
                      <a:endParaRPr lang="es-CO" sz="1600" b="0" i="0" u="none" strike="noStrike" kern="1200" dirty="0">
                        <a:solidFill>
                          <a:srgbClr val="002060"/>
                        </a:solidFill>
                        <a:effectLst/>
                        <a:latin typeface="+mn-lt"/>
                        <a:ea typeface="+mn-ea"/>
                        <a:cs typeface="+mn-cs"/>
                      </a:endParaRP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dirty="0">
                          <a:solidFill>
                            <a:srgbClr val="002060"/>
                          </a:solidFill>
                          <a:effectLst/>
                          <a:latin typeface="+mn-lt"/>
                          <a:ea typeface="+mn-ea"/>
                          <a:cs typeface="+mn-cs"/>
                        </a:rPr>
                        <a:t>EN TRÁMITE DE LA UAESP</a:t>
                      </a:r>
                    </a:p>
                    <a:p>
                      <a:pPr algn="ctr" fontAlgn="ctr"/>
                      <a:endParaRPr lang="es-MX" sz="1600" b="1" i="0" u="none" strike="noStrike" kern="1200" dirty="0">
                        <a:solidFill>
                          <a:srgbClr val="00206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356286759"/>
                  </a:ext>
                </a:extLst>
              </a:tr>
            </a:tbl>
          </a:graphicData>
        </a:graphic>
      </p:graphicFrame>
      <p:sp>
        <p:nvSpPr>
          <p:cNvPr id="5" name="CuadroTexto 4">
            <a:extLst>
              <a:ext uri="{FF2B5EF4-FFF2-40B4-BE49-F238E27FC236}">
                <a16:creationId xmlns:a16="http://schemas.microsoft.com/office/drawing/2014/main" id="{18D036FB-95E2-4239-A44E-939450AB20AD}"/>
              </a:ext>
            </a:extLst>
          </p:cNvPr>
          <p:cNvSpPr txBox="1"/>
          <p:nvPr/>
        </p:nvSpPr>
        <p:spPr>
          <a:xfrm>
            <a:off x="89647" y="802420"/>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19</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01C502B6-173E-481B-B030-DA7EF37F2575}"/>
              </a:ext>
            </a:extLst>
          </p:cNvPr>
          <p:cNvSpPr txBox="1"/>
          <p:nvPr/>
        </p:nvSpPr>
        <p:spPr>
          <a:xfrm>
            <a:off x="-374459" y="-22604"/>
            <a:ext cx="9881937"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Incumplimiento en proceso</a:t>
            </a:r>
          </a:p>
          <a:p>
            <a:r>
              <a:rPr lang="es-CO" sz="1600" cap="small" dirty="0">
                <a:solidFill>
                  <a:srgbClr val="002060"/>
                </a:solidFill>
                <a:latin typeface="Candara" panose="020E0502030303020204" pitchFamily="34" charset="0"/>
              </a:rPr>
              <a:t>         </a:t>
            </a:r>
            <a:endParaRPr lang="es-CO" sz="1600" dirty="0"/>
          </a:p>
        </p:txBody>
      </p:sp>
      <p:pic>
        <p:nvPicPr>
          <p:cNvPr id="11" name="Imagen 10">
            <a:extLst>
              <a:ext uri="{FF2B5EF4-FFF2-40B4-BE49-F238E27FC236}">
                <a16:creationId xmlns:a16="http://schemas.microsoft.com/office/drawing/2014/main" id="{61A96C5A-5449-4E15-B047-D897CFD00A2F}"/>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10028826" y="243996"/>
            <a:ext cx="1824152" cy="654306"/>
          </a:xfrm>
          <a:prstGeom prst="rect">
            <a:avLst/>
          </a:prstGeom>
        </p:spPr>
      </p:pic>
    </p:spTree>
    <p:extLst>
      <p:ext uri="{BB962C8B-B14F-4D97-AF65-F5344CB8AC3E}">
        <p14:creationId xmlns:p14="http://schemas.microsoft.com/office/powerpoint/2010/main" val="2187716060"/>
      </p:ext>
    </p:extLst>
  </p:cSld>
  <p:clrMapOvr>
    <a:masterClrMapping/>
  </p:clrMapOvr>
</p:sld>
</file>

<file path=ppt/slides/slide1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265043" y="1256202"/>
          <a:ext cx="11252703" cy="5533636"/>
        </p:xfrm>
        <a:graphic>
          <a:graphicData uri="http://schemas.openxmlformats.org/drawingml/2006/table">
            <a:tbl>
              <a:tblPr firstRow="1" bandRow="1">
                <a:tableStyleId>{93296810-A885-4BE3-A3E7-6D5BEEA58F35}</a:tableStyleId>
              </a:tblPr>
              <a:tblGrid>
                <a:gridCol w="808383">
                  <a:extLst>
                    <a:ext uri="{9D8B030D-6E8A-4147-A177-3AD203B41FA5}">
                      <a16:colId xmlns:a16="http://schemas.microsoft.com/office/drawing/2014/main" val="2457421865"/>
                    </a:ext>
                  </a:extLst>
                </a:gridCol>
                <a:gridCol w="2385391">
                  <a:extLst>
                    <a:ext uri="{9D8B030D-6E8A-4147-A177-3AD203B41FA5}">
                      <a16:colId xmlns:a16="http://schemas.microsoft.com/office/drawing/2014/main" val="3367632477"/>
                    </a:ext>
                  </a:extLst>
                </a:gridCol>
                <a:gridCol w="3435042">
                  <a:extLst>
                    <a:ext uri="{9D8B030D-6E8A-4147-A177-3AD203B41FA5}">
                      <a16:colId xmlns:a16="http://schemas.microsoft.com/office/drawing/2014/main" val="2128136495"/>
                    </a:ext>
                  </a:extLst>
                </a:gridCol>
                <a:gridCol w="1753184">
                  <a:extLst>
                    <a:ext uri="{9D8B030D-6E8A-4147-A177-3AD203B41FA5}">
                      <a16:colId xmlns:a16="http://schemas.microsoft.com/office/drawing/2014/main" val="2362186750"/>
                    </a:ext>
                  </a:extLst>
                </a:gridCol>
                <a:gridCol w="2870703">
                  <a:extLst>
                    <a:ext uri="{9D8B030D-6E8A-4147-A177-3AD203B41FA5}">
                      <a16:colId xmlns:a16="http://schemas.microsoft.com/office/drawing/2014/main" val="478512528"/>
                    </a:ext>
                  </a:extLst>
                </a:gridCol>
              </a:tblGrid>
              <a:tr h="845079">
                <a:tc>
                  <a:txBody>
                    <a:bodyPr/>
                    <a:lstStyle/>
                    <a:p>
                      <a:pPr algn="ctr"/>
                      <a:r>
                        <a:rPr lang="es-CO" sz="1600" dirty="0">
                          <a:solidFill>
                            <a:schemeClr val="bg1"/>
                          </a:solidFill>
                          <a:latin typeface="+mn-lt"/>
                        </a:rPr>
                        <a:t>SAC</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latin typeface="+mn-lt"/>
                        </a:rPr>
                        <a:t>DESCRIPCIÓN</a:t>
                      </a:r>
                    </a:p>
                  </a:txBody>
                  <a:tcPr/>
                </a:tc>
                <a:tc>
                  <a:txBody>
                    <a:bodyPr/>
                    <a:lstStyle/>
                    <a:p>
                      <a:pPr algn="ctr"/>
                      <a:r>
                        <a:rPr lang="es-CO" sz="1600" dirty="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p>
                      <a:pPr algn="ctr"/>
                      <a:endParaRPr lang="es-CO" sz="1600" dirty="0">
                        <a:solidFill>
                          <a:schemeClr val="bg1"/>
                        </a:solidFill>
                        <a:latin typeface="+mn-lt"/>
                      </a:endParaRPr>
                    </a:p>
                  </a:txBody>
                  <a:tcPr/>
                </a:tc>
                <a:extLst>
                  <a:ext uri="{0D108BD9-81ED-4DB2-BD59-A6C34878D82A}">
                    <a16:rowId xmlns:a16="http://schemas.microsoft.com/office/drawing/2014/main" val="3038505992"/>
                  </a:ext>
                </a:extLst>
              </a:tr>
              <a:tr h="2153255">
                <a:tc>
                  <a:txBody>
                    <a:bodyPr/>
                    <a:lstStyle/>
                    <a:p>
                      <a:pPr marL="0" algn="ctr" defTabSz="914400" rtl="0" eaLnBrk="1" fontAlgn="ctr" latinLnBrk="0" hangingPunct="1">
                        <a:lnSpc>
                          <a:spcPct val="107000"/>
                        </a:lnSpc>
                        <a:spcAft>
                          <a:spcPts val="800"/>
                        </a:spcAft>
                      </a:pPr>
                      <a:r>
                        <a:rPr lang="es-CO" sz="1600" b="0" i="0" u="none" strike="noStrike" kern="1200" dirty="0">
                          <a:solidFill>
                            <a:srgbClr val="002060"/>
                          </a:solidFill>
                          <a:effectLst/>
                          <a:latin typeface="Calibri" panose="020F0502020204030204" pitchFamily="34" charset="0"/>
                          <a:ea typeface="+mn-ea"/>
                          <a:cs typeface="+mn-cs"/>
                        </a:rPr>
                        <a:t>SAC 151</a:t>
                      </a:r>
                    </a:p>
                  </a:txBody>
                  <a:tcPr marL="9525" marR="9525" marT="9525" marB="0" anchor="ctr"/>
                </a:tc>
                <a:tc>
                  <a:txBody>
                    <a:bodyPr/>
                    <a:lstStyle/>
                    <a:p>
                      <a:pPr marL="0" algn="ctr" defTabSz="914400" rtl="0" eaLnBrk="1" fontAlgn="ctr" latinLnBrk="0" hangingPunct="1">
                        <a:lnSpc>
                          <a:spcPct val="107000"/>
                        </a:lnSpc>
                        <a:spcAft>
                          <a:spcPts val="800"/>
                        </a:spcAft>
                      </a:pPr>
                      <a:r>
                        <a:rPr lang="es-MX" sz="1600" b="0" i="0" u="none" strike="noStrike" kern="1200" dirty="0">
                          <a:solidFill>
                            <a:srgbClr val="002060"/>
                          </a:solidFill>
                          <a:effectLst/>
                          <a:latin typeface="Calibri" panose="020F0502020204030204" pitchFamily="34" charset="0"/>
                          <a:ea typeface="+mn-ea"/>
                          <a:cs typeface="+mn-cs"/>
                        </a:rPr>
                        <a:t>Descuento sobre el costo máximo tarifario (DCM) </a:t>
                      </a:r>
                    </a:p>
                  </a:txBody>
                  <a:tcPr marL="0" marR="0" marT="0" marB="0" anchor="ctr"/>
                </a:tc>
                <a:tc>
                  <a:txBody>
                    <a:bodyPr/>
                    <a:lstStyle/>
                    <a:p>
                      <a:pPr marL="0" algn="just" defTabSz="914400" rtl="0" eaLnBrk="1" fontAlgn="ctr" latinLnBrk="0" hangingPunct="1">
                        <a:lnSpc>
                          <a:spcPct val="107000"/>
                        </a:lnSpc>
                        <a:spcAft>
                          <a:spcPts val="800"/>
                        </a:spcAft>
                      </a:pPr>
                      <a:r>
                        <a:rPr lang="es-CO" sz="1600" b="0" i="0" u="none" strike="noStrike" kern="1200" dirty="0">
                          <a:solidFill>
                            <a:srgbClr val="002060"/>
                          </a:solidFill>
                          <a:effectLst/>
                          <a:latin typeface="Calibri" panose="020F0502020204030204" pitchFamily="34" charset="0"/>
                          <a:ea typeface="+mn-ea"/>
                          <a:cs typeface="+mn-cs"/>
                        </a:rPr>
                        <a:t>El Concesionario presuntamente se encuentra incumpliendo lo establecido en El Parágrafo Primero del numeral 6 de la Cláusula Cuarta, el Parágrafo Primero de la Cláusula Décima del Contrato de Concesión N° 287 de 2018, y lo determinado en el artículo 21 de la Resolución CRA 720</a:t>
                      </a:r>
                    </a:p>
                  </a:txBody>
                  <a:tcPr marL="9525" marR="9525" marT="9525" marB="0" anchor="ctr"/>
                </a:tc>
                <a:tc>
                  <a:txBody>
                    <a:bodyPr/>
                    <a:lstStyle/>
                    <a:p>
                      <a:pPr algn="ctr" fontAlgn="ctr"/>
                      <a:r>
                        <a:rPr lang="es-CO" sz="1600" b="0" i="0" u="none" strike="noStrike" kern="1200" dirty="0">
                          <a:solidFill>
                            <a:srgbClr val="002060"/>
                          </a:solidFill>
                          <a:effectLst/>
                          <a:latin typeface="+mn-lt"/>
                          <a:ea typeface="+mn-ea"/>
                          <a:cs typeface="+mn-cs"/>
                        </a:rPr>
                        <a:t>Radicado UAESP N°20247000282762 </a:t>
                      </a:r>
                      <a:r>
                        <a:rPr lang="es-MX" sz="1600" b="0" i="0" u="none" strike="noStrike" kern="1200" dirty="0">
                          <a:solidFill>
                            <a:srgbClr val="002060"/>
                          </a:solidFill>
                          <a:effectLst/>
                          <a:latin typeface="+mn-lt"/>
                          <a:ea typeface="+mn-ea"/>
                          <a:cs typeface="+mn-cs"/>
                        </a:rPr>
                        <a:t>2/06/2024</a:t>
                      </a:r>
                      <a:endParaRPr lang="es-CO" sz="1600" b="0" i="0" u="none" strike="noStrike" kern="1200" dirty="0">
                        <a:solidFill>
                          <a:srgbClr val="002060"/>
                        </a:solidFill>
                        <a:effectLst/>
                        <a:latin typeface="+mn-lt"/>
                        <a:ea typeface="+mn-ea"/>
                        <a:cs typeface="+mn-cs"/>
                      </a:endParaRP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dirty="0">
                          <a:solidFill>
                            <a:srgbClr val="002060"/>
                          </a:solidFill>
                          <a:effectLst/>
                          <a:latin typeface="+mn-lt"/>
                          <a:ea typeface="+mn-ea"/>
                          <a:cs typeface="+mn-cs"/>
                        </a:rPr>
                        <a:t>EN TRÁMITE DE LA UAESP</a:t>
                      </a:r>
                    </a:p>
                    <a:p>
                      <a:pPr algn="ctr" fontAlgn="ctr"/>
                      <a:endParaRPr lang="es-MX" sz="1600" b="1" i="0" u="none" strike="noStrike" kern="1200" dirty="0">
                        <a:solidFill>
                          <a:srgbClr val="00206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478266086"/>
                  </a:ext>
                </a:extLst>
              </a:tr>
              <a:tr h="1349453">
                <a:tc>
                  <a:txBody>
                    <a:bodyPr/>
                    <a:lstStyle/>
                    <a:p>
                      <a:pPr marL="0" algn="ctr" defTabSz="914400" rtl="0" eaLnBrk="1" fontAlgn="ctr" latinLnBrk="0" hangingPunct="1">
                        <a:lnSpc>
                          <a:spcPct val="107000"/>
                        </a:lnSpc>
                        <a:spcAft>
                          <a:spcPts val="800"/>
                        </a:spcAft>
                      </a:pPr>
                      <a:r>
                        <a:rPr lang="es-CO" sz="1600" b="0" i="0" u="none" strike="noStrike" kern="1200" dirty="0">
                          <a:solidFill>
                            <a:srgbClr val="002060"/>
                          </a:solidFill>
                          <a:effectLst/>
                          <a:latin typeface="Calibri" panose="020F0502020204030204" pitchFamily="34" charset="0"/>
                          <a:ea typeface="+mn-ea"/>
                          <a:cs typeface="+mn-cs"/>
                        </a:rPr>
                        <a:t>SAC 158</a:t>
                      </a:r>
                    </a:p>
                  </a:txBody>
                  <a:tcPr marL="9525" marR="9525" marT="9525" marB="0" anchor="ctr"/>
                </a:tc>
                <a:tc>
                  <a:txBody>
                    <a:bodyPr/>
                    <a:lstStyle/>
                    <a:p>
                      <a:pPr marL="0" algn="ctr" defTabSz="914400" rtl="0" eaLnBrk="1" fontAlgn="ctr" latinLnBrk="0" hangingPunct="1">
                        <a:lnSpc>
                          <a:spcPct val="107000"/>
                        </a:lnSpc>
                        <a:spcAft>
                          <a:spcPts val="800"/>
                        </a:spcAft>
                      </a:pPr>
                      <a:r>
                        <a:rPr lang="es-MX" sz="1600" b="0" i="0" u="none" strike="noStrike" kern="1200" dirty="0">
                          <a:solidFill>
                            <a:srgbClr val="002060"/>
                          </a:solidFill>
                          <a:effectLst/>
                          <a:latin typeface="Calibri" panose="020F0502020204030204" pitchFamily="34" charset="0"/>
                          <a:ea typeface="+mn-ea"/>
                          <a:cs typeface="+mn-cs"/>
                        </a:rPr>
                        <a:t>Trasbordo de residuos en la actividad de Recolección y Transporte en la localidad de Suba</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just" defTabSz="914400" rtl="0" eaLnBrk="1" fontAlgn="ctr" latinLnBrk="0" hangingPunct="1">
                        <a:lnSpc>
                          <a:spcPct val="107000"/>
                        </a:lnSpc>
                        <a:spcAft>
                          <a:spcPts val="800"/>
                        </a:spcAft>
                      </a:pPr>
                      <a:r>
                        <a:rPr lang="es-CO" sz="1600" b="0" i="0" u="none" strike="noStrike" kern="1200" dirty="0">
                          <a:solidFill>
                            <a:srgbClr val="002060"/>
                          </a:solidFill>
                          <a:effectLst/>
                          <a:latin typeface="Calibri" panose="020F0502020204030204" pitchFamily="34" charset="0"/>
                          <a:ea typeface="+mn-ea"/>
                          <a:cs typeface="+mn-cs"/>
                        </a:rPr>
                        <a:t>El concesionario presuntamente se encuentra incumpliendo  con lo establecido en los sub numerales 3.1 y 3.2 del Anexo 3 – Reglamento Técnico Operativo del Contrato de Concesión</a:t>
                      </a:r>
                    </a:p>
                  </a:txBody>
                  <a:tcPr marL="9525" marR="9525" marT="9525" marB="0" anchor="ctr"/>
                </a:tc>
                <a:tc>
                  <a:txBody>
                    <a:bodyPr/>
                    <a:lstStyle/>
                    <a:p>
                      <a:pPr algn="ctr" fontAlgn="ctr"/>
                      <a:r>
                        <a:rPr lang="es-CO" sz="1600" b="0" i="0" u="none" strike="noStrike" kern="1200" dirty="0">
                          <a:solidFill>
                            <a:srgbClr val="002060"/>
                          </a:solidFill>
                          <a:effectLst/>
                          <a:latin typeface="+mn-lt"/>
                          <a:ea typeface="+mn-ea"/>
                          <a:cs typeface="+mn-cs"/>
                        </a:rPr>
                        <a:t>Radicado UAESP N°20247000392512 19/07/2024</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dirty="0">
                          <a:solidFill>
                            <a:srgbClr val="002060"/>
                          </a:solidFill>
                          <a:effectLst/>
                          <a:latin typeface="+mn-lt"/>
                          <a:ea typeface="+mn-ea"/>
                          <a:cs typeface="+mn-cs"/>
                        </a:rPr>
                        <a:t>EN TRÁMITE DE LA UAESP</a:t>
                      </a:r>
                    </a:p>
                    <a:p>
                      <a:pPr algn="ctr" fontAlgn="ctr"/>
                      <a:endParaRPr lang="es-MX" sz="1600" b="1" i="0" u="none" strike="noStrike" kern="1200" dirty="0">
                        <a:solidFill>
                          <a:srgbClr val="00206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733573814"/>
                  </a:ext>
                </a:extLst>
              </a:tr>
              <a:tr h="1185849">
                <a:tc>
                  <a:txBody>
                    <a:bodyPr/>
                    <a:lstStyle/>
                    <a:p>
                      <a:pPr marL="0" algn="ctr" defTabSz="914400" rtl="0" eaLnBrk="1" fontAlgn="ctr" latinLnBrk="0" hangingPunct="1">
                        <a:lnSpc>
                          <a:spcPct val="107000"/>
                        </a:lnSpc>
                        <a:spcAft>
                          <a:spcPts val="800"/>
                        </a:spcAft>
                      </a:pPr>
                      <a:r>
                        <a:rPr lang="es-CO" sz="1600" b="0" i="0" u="none" strike="noStrike" kern="1200" dirty="0">
                          <a:solidFill>
                            <a:srgbClr val="002060"/>
                          </a:solidFill>
                          <a:effectLst/>
                          <a:latin typeface="Calibri" panose="020F0502020204030204" pitchFamily="34" charset="0"/>
                          <a:ea typeface="+mn-ea"/>
                          <a:cs typeface="+mn-cs"/>
                        </a:rPr>
                        <a:t>SAC 173</a:t>
                      </a:r>
                    </a:p>
                  </a:txBody>
                  <a:tcPr marL="9525" marR="9525" marT="9525" marB="0" anchor="ctr"/>
                </a:tc>
                <a:tc>
                  <a:txBody>
                    <a:bodyPr/>
                    <a:lstStyle/>
                    <a:p>
                      <a:pPr marL="0" algn="ctr" defTabSz="914400" rtl="0" eaLnBrk="1" fontAlgn="ctr" latinLnBrk="0" hangingPunct="1">
                        <a:lnSpc>
                          <a:spcPct val="107000"/>
                        </a:lnSpc>
                        <a:spcAft>
                          <a:spcPts val="800"/>
                        </a:spcAft>
                      </a:pPr>
                      <a:r>
                        <a:rPr lang="es-MX" sz="1600" b="0" i="0" u="none" strike="noStrike" kern="1200" dirty="0">
                          <a:solidFill>
                            <a:srgbClr val="002060"/>
                          </a:solidFill>
                          <a:effectLst/>
                          <a:latin typeface="Calibri" panose="020F0502020204030204" pitchFamily="34" charset="0"/>
                          <a:ea typeface="+mn-ea"/>
                          <a:cs typeface="+mn-cs"/>
                        </a:rPr>
                        <a:t>Balance de cargas microrrutas de Recolección y Transporte. Febrero de 2024 </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marR="0" lvl="0" indent="0" algn="l" defTabSz="914400" rtl="0" eaLnBrk="1" fontAlgn="ctr" latinLnBrk="0" hangingPunct="1">
                        <a:lnSpc>
                          <a:spcPct val="107000"/>
                        </a:lnSpc>
                        <a:spcBef>
                          <a:spcPts val="0"/>
                        </a:spcBef>
                        <a:spcAft>
                          <a:spcPts val="800"/>
                        </a:spcAft>
                        <a:buClrTx/>
                        <a:buSzTx/>
                        <a:buFontTx/>
                        <a:buNone/>
                        <a:tabLst/>
                        <a:defRPr/>
                      </a:pPr>
                      <a:r>
                        <a:rPr lang="es-CO" sz="1600" b="0" i="0" u="none" strike="noStrike" kern="1200" dirty="0">
                          <a:solidFill>
                            <a:srgbClr val="002060"/>
                          </a:solidFill>
                          <a:effectLst/>
                          <a:latin typeface="Calibri" panose="020F0502020204030204" pitchFamily="34" charset="0"/>
                          <a:ea typeface="+mn-ea"/>
                          <a:cs typeface="+mn-cs"/>
                        </a:rPr>
                        <a:t>Presunto incumplimiento conforme a lo establecido en el Subnumeral 2.6 del Anexo 3 – Reglamento técnico operativo</a:t>
                      </a:r>
                    </a:p>
                    <a:p>
                      <a:pPr marL="0" algn="l" defTabSz="914400" rtl="0" eaLnBrk="1" fontAlgn="ctr" latinLnBrk="0" hangingPunct="1">
                        <a:lnSpc>
                          <a:spcPct val="107000"/>
                        </a:lnSpc>
                        <a:spcAft>
                          <a:spcPts val="800"/>
                        </a:spcAft>
                      </a:pPr>
                      <a:endParaRPr lang="es-CO" sz="1600" b="0" i="0" u="none" strike="noStrike" kern="1200" dirty="0">
                        <a:solidFill>
                          <a:srgbClr val="002060"/>
                        </a:solidFill>
                        <a:effectLst/>
                        <a:latin typeface="Calibri" panose="020F0502020204030204" pitchFamily="34" charset="0"/>
                        <a:ea typeface="+mn-ea"/>
                        <a:cs typeface="+mn-cs"/>
                      </a:endParaRPr>
                    </a:p>
                  </a:txBody>
                  <a:tcPr marL="9525" marR="9525" marT="9525" marB="0" anchor="ctr"/>
                </a:tc>
                <a:tc>
                  <a:txBody>
                    <a:bodyPr/>
                    <a:lstStyle/>
                    <a:p>
                      <a:pPr algn="ctr" fontAlgn="ctr"/>
                      <a:r>
                        <a:rPr lang="es-CO" sz="1600" b="0" i="0" u="none" strike="noStrike" kern="1200" dirty="0">
                          <a:solidFill>
                            <a:srgbClr val="002060"/>
                          </a:solidFill>
                          <a:effectLst/>
                          <a:latin typeface="+mn-lt"/>
                          <a:ea typeface="+mn-ea"/>
                          <a:cs typeface="+mn-cs"/>
                        </a:rPr>
                        <a:t>Radicado UAESP N°20247000391722 22/07/2024</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dirty="0">
                          <a:solidFill>
                            <a:srgbClr val="002060"/>
                          </a:solidFill>
                          <a:effectLst/>
                          <a:latin typeface="+mn-lt"/>
                          <a:ea typeface="+mn-ea"/>
                          <a:cs typeface="+mn-cs"/>
                        </a:rPr>
                        <a:t>EN TRÁMITE DE LA UAESP</a:t>
                      </a:r>
                    </a:p>
                    <a:p>
                      <a:pPr algn="ctr" fontAlgn="ctr"/>
                      <a:endParaRPr lang="es-MX" sz="1600" b="1" i="0" u="none" strike="noStrike" kern="1200" dirty="0">
                        <a:solidFill>
                          <a:srgbClr val="00206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1715716528"/>
                  </a:ext>
                </a:extLst>
              </a:tr>
            </a:tbl>
          </a:graphicData>
        </a:graphic>
      </p:graphicFrame>
      <p:sp>
        <p:nvSpPr>
          <p:cNvPr id="5" name="CuadroTexto 4">
            <a:extLst>
              <a:ext uri="{FF2B5EF4-FFF2-40B4-BE49-F238E27FC236}">
                <a16:creationId xmlns:a16="http://schemas.microsoft.com/office/drawing/2014/main" id="{18D036FB-95E2-4239-A44E-939450AB20AD}"/>
              </a:ext>
            </a:extLst>
          </p:cNvPr>
          <p:cNvSpPr txBox="1"/>
          <p:nvPr/>
        </p:nvSpPr>
        <p:spPr>
          <a:xfrm>
            <a:off x="162113" y="762991"/>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19</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01C502B6-173E-481B-B030-DA7EF37F2575}"/>
              </a:ext>
            </a:extLst>
          </p:cNvPr>
          <p:cNvSpPr txBox="1"/>
          <p:nvPr/>
        </p:nvSpPr>
        <p:spPr>
          <a:xfrm>
            <a:off x="-458340" y="-13016"/>
            <a:ext cx="9667431"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Incumplimiento en proceso</a:t>
            </a:r>
          </a:p>
          <a:p>
            <a:r>
              <a:rPr lang="es-CO" sz="1600" cap="small" dirty="0">
                <a:solidFill>
                  <a:srgbClr val="002060"/>
                </a:solidFill>
                <a:latin typeface="Candara" panose="020E0502030303020204" pitchFamily="34" charset="0"/>
              </a:rPr>
              <a:t>         </a:t>
            </a:r>
            <a:endParaRPr lang="es-CO" sz="1600" dirty="0"/>
          </a:p>
        </p:txBody>
      </p:sp>
      <p:pic>
        <p:nvPicPr>
          <p:cNvPr id="11" name="Imagen 10">
            <a:extLst>
              <a:ext uri="{FF2B5EF4-FFF2-40B4-BE49-F238E27FC236}">
                <a16:creationId xmlns:a16="http://schemas.microsoft.com/office/drawing/2014/main" id="{61A96C5A-5449-4E15-B047-D897CFD00A2F}"/>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9930262" y="238245"/>
            <a:ext cx="1824152" cy="834207"/>
          </a:xfrm>
          <a:prstGeom prst="rect">
            <a:avLst/>
          </a:prstGeom>
        </p:spPr>
      </p:pic>
    </p:spTree>
    <p:extLst>
      <p:ext uri="{BB962C8B-B14F-4D97-AF65-F5344CB8AC3E}">
        <p14:creationId xmlns:p14="http://schemas.microsoft.com/office/powerpoint/2010/main" val="254906948"/>
      </p:ext>
    </p:extLst>
  </p:cSld>
  <p:clrMapOvr>
    <a:masterClrMapping/>
  </p:clrMapOvr>
</p:sld>
</file>

<file path=ppt/slides/slide1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338934" y="1837574"/>
          <a:ext cx="11252703" cy="3206496"/>
        </p:xfrm>
        <a:graphic>
          <a:graphicData uri="http://schemas.openxmlformats.org/drawingml/2006/table">
            <a:tbl>
              <a:tblPr firstRow="1" bandRow="1">
                <a:tableStyleId>{93296810-A885-4BE3-A3E7-6D5BEEA58F35}</a:tableStyleId>
              </a:tblPr>
              <a:tblGrid>
                <a:gridCol w="808383">
                  <a:extLst>
                    <a:ext uri="{9D8B030D-6E8A-4147-A177-3AD203B41FA5}">
                      <a16:colId xmlns:a16="http://schemas.microsoft.com/office/drawing/2014/main" val="2457421865"/>
                    </a:ext>
                  </a:extLst>
                </a:gridCol>
                <a:gridCol w="2385391">
                  <a:extLst>
                    <a:ext uri="{9D8B030D-6E8A-4147-A177-3AD203B41FA5}">
                      <a16:colId xmlns:a16="http://schemas.microsoft.com/office/drawing/2014/main" val="3367632477"/>
                    </a:ext>
                  </a:extLst>
                </a:gridCol>
                <a:gridCol w="3435042">
                  <a:extLst>
                    <a:ext uri="{9D8B030D-6E8A-4147-A177-3AD203B41FA5}">
                      <a16:colId xmlns:a16="http://schemas.microsoft.com/office/drawing/2014/main" val="2128136495"/>
                    </a:ext>
                  </a:extLst>
                </a:gridCol>
                <a:gridCol w="1753184">
                  <a:extLst>
                    <a:ext uri="{9D8B030D-6E8A-4147-A177-3AD203B41FA5}">
                      <a16:colId xmlns:a16="http://schemas.microsoft.com/office/drawing/2014/main" val="2362186750"/>
                    </a:ext>
                  </a:extLst>
                </a:gridCol>
                <a:gridCol w="2870703">
                  <a:extLst>
                    <a:ext uri="{9D8B030D-6E8A-4147-A177-3AD203B41FA5}">
                      <a16:colId xmlns:a16="http://schemas.microsoft.com/office/drawing/2014/main" val="478512528"/>
                    </a:ext>
                  </a:extLst>
                </a:gridCol>
              </a:tblGrid>
              <a:tr h="545580">
                <a:tc>
                  <a:txBody>
                    <a:bodyPr/>
                    <a:lstStyle/>
                    <a:p>
                      <a:pPr algn="ctr"/>
                      <a:r>
                        <a:rPr lang="es-CO" sz="1600" dirty="0">
                          <a:solidFill>
                            <a:schemeClr val="bg1"/>
                          </a:solidFill>
                          <a:latin typeface="+mn-lt"/>
                        </a:rPr>
                        <a:t>SAC</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latin typeface="+mn-lt"/>
                        </a:rPr>
                        <a:t>DESCRIPCIÓN</a:t>
                      </a:r>
                    </a:p>
                  </a:txBody>
                  <a:tcPr/>
                </a:tc>
                <a:tc>
                  <a:txBody>
                    <a:bodyPr/>
                    <a:lstStyle/>
                    <a:p>
                      <a:pPr algn="ctr"/>
                      <a:r>
                        <a:rPr lang="es-CO" sz="1600" dirty="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p>
                      <a:pPr algn="ctr"/>
                      <a:endParaRPr lang="es-CO" sz="1600" dirty="0">
                        <a:solidFill>
                          <a:schemeClr val="bg1"/>
                        </a:solidFill>
                        <a:latin typeface="+mn-lt"/>
                      </a:endParaRPr>
                    </a:p>
                  </a:txBody>
                  <a:tcPr/>
                </a:tc>
                <a:extLst>
                  <a:ext uri="{0D108BD9-81ED-4DB2-BD59-A6C34878D82A}">
                    <a16:rowId xmlns:a16="http://schemas.microsoft.com/office/drawing/2014/main" val="3038505992"/>
                  </a:ext>
                </a:extLst>
              </a:tr>
              <a:tr h="821812">
                <a:tc>
                  <a:txBody>
                    <a:bodyPr/>
                    <a:lstStyle/>
                    <a:p>
                      <a:pPr marL="0" algn="ctr" defTabSz="914400" rtl="0" eaLnBrk="1" fontAlgn="ctr" latinLnBrk="0" hangingPunct="1">
                        <a:lnSpc>
                          <a:spcPct val="107000"/>
                        </a:lnSpc>
                        <a:spcAft>
                          <a:spcPts val="800"/>
                        </a:spcAft>
                      </a:pPr>
                      <a:r>
                        <a:rPr lang="es-CO" sz="1600" b="0" i="0" u="none" strike="noStrike" kern="1200" dirty="0">
                          <a:solidFill>
                            <a:srgbClr val="002060"/>
                          </a:solidFill>
                          <a:effectLst/>
                          <a:latin typeface="Calibri" panose="020F0502020204030204" pitchFamily="34" charset="0"/>
                          <a:ea typeface="+mn-ea"/>
                          <a:cs typeface="+mn-cs"/>
                        </a:rPr>
                        <a:t>SAC 174</a:t>
                      </a:r>
                    </a:p>
                  </a:txBody>
                  <a:tcPr marL="9525" marR="9525" marT="9525" marB="0" anchor="ctr"/>
                </a:tc>
                <a:tc>
                  <a:txBody>
                    <a:bodyPr/>
                    <a:lstStyle/>
                    <a:p>
                      <a:pPr marL="0" algn="ctr" defTabSz="914400" rtl="0" eaLnBrk="1" fontAlgn="ctr" latinLnBrk="0" hangingPunct="1">
                        <a:lnSpc>
                          <a:spcPct val="107000"/>
                        </a:lnSpc>
                        <a:spcAft>
                          <a:spcPts val="800"/>
                        </a:spcAft>
                      </a:pPr>
                      <a:r>
                        <a:rPr lang="es-MX" sz="1600" b="0" i="0" u="none" strike="noStrike" kern="1200" dirty="0">
                          <a:solidFill>
                            <a:srgbClr val="002060"/>
                          </a:solidFill>
                          <a:effectLst/>
                          <a:latin typeface="Calibri" panose="020F0502020204030204" pitchFamily="34" charset="0"/>
                          <a:ea typeface="+mn-ea"/>
                          <a:cs typeface="+mn-cs"/>
                        </a:rPr>
                        <a:t>Balance de cargas microrrutas de Recolección y Transporte. Marzo de 2024</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marR="0" lvl="0" indent="0" algn="l" defTabSz="914400" rtl="0" eaLnBrk="1" fontAlgn="ctr" latinLnBrk="0" hangingPunct="1">
                        <a:lnSpc>
                          <a:spcPct val="107000"/>
                        </a:lnSpc>
                        <a:spcBef>
                          <a:spcPts val="0"/>
                        </a:spcBef>
                        <a:spcAft>
                          <a:spcPts val="800"/>
                        </a:spcAft>
                        <a:buClrTx/>
                        <a:buSzTx/>
                        <a:buFontTx/>
                        <a:buNone/>
                        <a:tabLst/>
                        <a:defRPr/>
                      </a:pPr>
                      <a:r>
                        <a:rPr lang="es-CO" sz="1600" b="0" i="0" u="none" strike="noStrike" kern="1200" dirty="0">
                          <a:solidFill>
                            <a:srgbClr val="002060"/>
                          </a:solidFill>
                          <a:effectLst/>
                          <a:latin typeface="Calibri" panose="020F0502020204030204" pitchFamily="34" charset="0"/>
                          <a:ea typeface="+mn-ea"/>
                          <a:cs typeface="+mn-cs"/>
                        </a:rPr>
                        <a:t>Presunto incumplimiento conforme a lo establecido en el Subnumeral 2.6 del Anexo 3 – Reglamento técnico operativo</a:t>
                      </a:r>
                    </a:p>
                    <a:p>
                      <a:pPr marL="0" algn="l" defTabSz="914400" rtl="0" eaLnBrk="1" fontAlgn="ctr" latinLnBrk="0" hangingPunct="1">
                        <a:lnSpc>
                          <a:spcPct val="107000"/>
                        </a:lnSpc>
                        <a:spcAft>
                          <a:spcPts val="800"/>
                        </a:spcAft>
                      </a:pPr>
                      <a:endParaRPr lang="es-CO" sz="1600" b="0" i="0" u="none" strike="noStrike" kern="1200" dirty="0">
                        <a:solidFill>
                          <a:srgbClr val="002060"/>
                        </a:solidFill>
                        <a:effectLst/>
                        <a:latin typeface="Calibri" panose="020F0502020204030204" pitchFamily="34" charset="0"/>
                        <a:ea typeface="+mn-ea"/>
                        <a:cs typeface="+mn-cs"/>
                      </a:endParaRPr>
                    </a:p>
                  </a:txBody>
                  <a:tcPr marL="9525" marR="9525" marT="9525" marB="0" anchor="ctr"/>
                </a:tc>
                <a:tc>
                  <a:txBody>
                    <a:bodyPr/>
                    <a:lstStyle/>
                    <a:p>
                      <a:pPr algn="ctr" fontAlgn="ctr"/>
                      <a:r>
                        <a:rPr lang="es-CO" sz="1600" b="0" i="0" u="none" strike="noStrike" kern="1200" dirty="0">
                          <a:solidFill>
                            <a:srgbClr val="002060"/>
                          </a:solidFill>
                          <a:effectLst/>
                          <a:latin typeface="+mn-lt"/>
                          <a:ea typeface="+mn-ea"/>
                          <a:cs typeface="+mn-cs"/>
                        </a:rPr>
                        <a:t>Radicado UAESP N°20247000399222 23/07/2024</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dirty="0">
                          <a:solidFill>
                            <a:srgbClr val="002060"/>
                          </a:solidFill>
                          <a:effectLst/>
                          <a:latin typeface="+mn-lt"/>
                          <a:ea typeface="+mn-ea"/>
                          <a:cs typeface="+mn-cs"/>
                        </a:rPr>
                        <a:t>EN TRÁMITE DE LA UAESP</a:t>
                      </a: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kern="1200" dirty="0">
                        <a:solidFill>
                          <a:srgbClr val="00206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478266086"/>
                  </a:ext>
                </a:extLst>
              </a:tr>
              <a:tr h="759958">
                <a:tc>
                  <a:txBody>
                    <a:bodyPr/>
                    <a:lstStyle/>
                    <a:p>
                      <a:pPr marL="0" algn="ctr" defTabSz="914400" rtl="0" eaLnBrk="1" fontAlgn="ctr" latinLnBrk="0" hangingPunct="1">
                        <a:lnSpc>
                          <a:spcPct val="107000"/>
                        </a:lnSpc>
                        <a:spcAft>
                          <a:spcPts val="800"/>
                        </a:spcAft>
                      </a:pPr>
                      <a:r>
                        <a:rPr lang="es-CO" sz="1600" b="0" i="0" u="none" strike="noStrike" kern="1200" dirty="0">
                          <a:solidFill>
                            <a:srgbClr val="002060"/>
                          </a:solidFill>
                          <a:effectLst/>
                          <a:latin typeface="Calibri" panose="020F0502020204030204" pitchFamily="34" charset="0"/>
                          <a:ea typeface="+mn-ea"/>
                          <a:cs typeface="+mn-cs"/>
                        </a:rPr>
                        <a:t>SAC 169</a:t>
                      </a:r>
                    </a:p>
                  </a:txBody>
                  <a:tcPr marL="9525" marR="9525" marT="9525" marB="0" anchor="ctr"/>
                </a:tc>
                <a:tc>
                  <a:txBody>
                    <a:bodyPr/>
                    <a:lstStyle/>
                    <a:p>
                      <a:pPr marL="0" algn="ctr" defTabSz="914400" rtl="0" eaLnBrk="1" fontAlgn="ctr" latinLnBrk="0" hangingPunct="1">
                        <a:lnSpc>
                          <a:spcPct val="107000"/>
                        </a:lnSpc>
                        <a:spcAft>
                          <a:spcPts val="800"/>
                        </a:spcAft>
                      </a:pPr>
                      <a:r>
                        <a:rPr lang="es-MX" sz="1600" b="0" i="0" u="none" strike="noStrike" kern="1200" dirty="0">
                          <a:solidFill>
                            <a:srgbClr val="002060"/>
                          </a:solidFill>
                          <a:effectLst/>
                          <a:latin typeface="Calibri" panose="020F0502020204030204" pitchFamily="34" charset="0"/>
                          <a:ea typeface="+mn-ea"/>
                          <a:cs typeface="+mn-cs"/>
                        </a:rPr>
                        <a:t>Balance de cargas microrrutas de Recolección y Transporte. Enero de 2024</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marR="0" lvl="0" indent="0" algn="l" defTabSz="914400" rtl="0" eaLnBrk="1" fontAlgn="ctr" latinLnBrk="0" hangingPunct="1">
                        <a:lnSpc>
                          <a:spcPct val="107000"/>
                        </a:lnSpc>
                        <a:spcBef>
                          <a:spcPts val="0"/>
                        </a:spcBef>
                        <a:spcAft>
                          <a:spcPts val="800"/>
                        </a:spcAft>
                        <a:buClrTx/>
                        <a:buSzTx/>
                        <a:buFontTx/>
                        <a:buNone/>
                        <a:tabLst/>
                        <a:defRPr/>
                      </a:pPr>
                      <a:r>
                        <a:rPr lang="es-CO" sz="1600" b="0" i="0" u="none" strike="noStrike" kern="1200" dirty="0">
                          <a:solidFill>
                            <a:srgbClr val="002060"/>
                          </a:solidFill>
                          <a:effectLst/>
                          <a:latin typeface="Calibri" panose="020F0502020204030204" pitchFamily="34" charset="0"/>
                          <a:ea typeface="+mn-ea"/>
                          <a:cs typeface="+mn-cs"/>
                        </a:rPr>
                        <a:t>Presunto incumplimiento conforme a lo establecido en el Subnumeral 2.6 del Anexo 3 – Reglamento técnico operativo</a:t>
                      </a:r>
                    </a:p>
                    <a:p>
                      <a:pPr marL="0" algn="l" defTabSz="914400" rtl="0" eaLnBrk="1" fontAlgn="ctr" latinLnBrk="0" hangingPunct="1">
                        <a:lnSpc>
                          <a:spcPct val="107000"/>
                        </a:lnSpc>
                        <a:spcAft>
                          <a:spcPts val="800"/>
                        </a:spcAft>
                      </a:pPr>
                      <a:endParaRPr lang="es-CO" sz="1600" b="0" i="0" u="none" strike="noStrike" kern="1200" dirty="0">
                        <a:solidFill>
                          <a:srgbClr val="002060"/>
                        </a:solidFill>
                        <a:effectLst/>
                        <a:latin typeface="Calibri" panose="020F0502020204030204" pitchFamily="34" charset="0"/>
                        <a:ea typeface="+mn-ea"/>
                        <a:cs typeface="+mn-cs"/>
                      </a:endParaRPr>
                    </a:p>
                  </a:txBody>
                  <a:tcPr marL="9525" marR="9525" marT="9525" marB="0" anchor="ctr"/>
                </a:tc>
                <a:tc>
                  <a:txBody>
                    <a:bodyPr/>
                    <a:lstStyle/>
                    <a:p>
                      <a:pPr algn="ctr" fontAlgn="ctr"/>
                      <a:r>
                        <a:rPr lang="es-MX" sz="1600" b="0" i="0" u="none" strike="noStrike" kern="1200" dirty="0">
                          <a:solidFill>
                            <a:srgbClr val="002060"/>
                          </a:solidFill>
                          <a:effectLst/>
                          <a:latin typeface="+mn-lt"/>
                          <a:ea typeface="+mn-ea"/>
                          <a:cs typeface="+mn-cs"/>
                        </a:rPr>
                        <a:t>Enviado mediante correo electrónico  el viernes 19/07/2024 8:56 a. m</a:t>
                      </a:r>
                      <a:endParaRPr lang="es-CO" sz="1600" b="0" i="0" u="none" strike="noStrike" kern="1200" dirty="0">
                        <a:solidFill>
                          <a:srgbClr val="002060"/>
                        </a:solidFill>
                        <a:effectLst/>
                        <a:latin typeface="+mn-lt"/>
                        <a:ea typeface="+mn-ea"/>
                        <a:cs typeface="+mn-cs"/>
                      </a:endParaRP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dirty="0">
                          <a:solidFill>
                            <a:srgbClr val="002060"/>
                          </a:solidFill>
                          <a:effectLst/>
                          <a:latin typeface="+mn-lt"/>
                          <a:ea typeface="+mn-ea"/>
                          <a:cs typeface="+mn-cs"/>
                        </a:rPr>
                        <a:t>EN TRÁMITE DE LA UAESP</a:t>
                      </a: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kern="1200" dirty="0">
                        <a:solidFill>
                          <a:srgbClr val="00206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733573814"/>
                  </a:ext>
                </a:extLst>
              </a:tr>
            </a:tbl>
          </a:graphicData>
        </a:graphic>
      </p:graphicFrame>
      <p:sp>
        <p:nvSpPr>
          <p:cNvPr id="5" name="CuadroTexto 4">
            <a:extLst>
              <a:ext uri="{FF2B5EF4-FFF2-40B4-BE49-F238E27FC236}">
                <a16:creationId xmlns:a16="http://schemas.microsoft.com/office/drawing/2014/main" id="{18D036FB-95E2-4239-A44E-939450AB20AD}"/>
              </a:ext>
            </a:extLst>
          </p:cNvPr>
          <p:cNvSpPr txBox="1"/>
          <p:nvPr/>
        </p:nvSpPr>
        <p:spPr>
          <a:xfrm>
            <a:off x="89647" y="813666"/>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19</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01C502B6-173E-481B-B030-DA7EF37F2575}"/>
              </a:ext>
            </a:extLst>
          </p:cNvPr>
          <p:cNvSpPr txBox="1"/>
          <p:nvPr/>
        </p:nvSpPr>
        <p:spPr>
          <a:xfrm>
            <a:off x="-432810" y="0"/>
            <a:ext cx="9881937"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Incumplimiento en proceso</a:t>
            </a:r>
          </a:p>
          <a:p>
            <a:r>
              <a:rPr lang="es-CO" sz="1600" cap="small" dirty="0">
                <a:solidFill>
                  <a:srgbClr val="002060"/>
                </a:solidFill>
                <a:latin typeface="Candara" panose="020E0502030303020204" pitchFamily="34" charset="0"/>
              </a:rPr>
              <a:t>        </a:t>
            </a:r>
            <a:endParaRPr lang="es-CO" sz="1600" dirty="0"/>
          </a:p>
        </p:txBody>
      </p:sp>
      <p:pic>
        <p:nvPicPr>
          <p:cNvPr id="11" name="Imagen 10">
            <a:extLst>
              <a:ext uri="{FF2B5EF4-FFF2-40B4-BE49-F238E27FC236}">
                <a16:creationId xmlns:a16="http://schemas.microsoft.com/office/drawing/2014/main" id="{61A96C5A-5449-4E15-B047-D897CFD00A2F}"/>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9767485" y="149344"/>
            <a:ext cx="1824152" cy="892552"/>
          </a:xfrm>
          <a:prstGeom prst="rect">
            <a:avLst/>
          </a:prstGeom>
        </p:spPr>
      </p:pic>
    </p:spTree>
    <p:extLst>
      <p:ext uri="{BB962C8B-B14F-4D97-AF65-F5344CB8AC3E}">
        <p14:creationId xmlns:p14="http://schemas.microsoft.com/office/powerpoint/2010/main" val="3396195090"/>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Título 3">
            <a:extLst>
              <a:ext uri="{FF2B5EF4-FFF2-40B4-BE49-F238E27FC236}">
                <a16:creationId xmlns:a16="http://schemas.microsoft.com/office/drawing/2014/main" id="{6E3455A4-4AEA-4A34-89E1-4C69A696CF3C}"/>
              </a:ext>
            </a:extLst>
          </p:cNvPr>
          <p:cNvSpPr txBox="1">
            <a:spLocks/>
          </p:cNvSpPr>
          <p:nvPr/>
        </p:nvSpPr>
        <p:spPr>
          <a:xfrm>
            <a:off x="5689003" y="5143479"/>
            <a:ext cx="5959156" cy="698392"/>
          </a:xfrm>
          <a:prstGeom prst="rect">
            <a:avLst/>
          </a:prstGeom>
        </p:spPr>
        <p:txBody>
          <a:bodyPr>
            <a:normAutofit fontScale="90000" lnSpcReduction="10000"/>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lvl="1" algn="ctr">
              <a:tabLst>
                <a:tab pos="914400" algn="l"/>
              </a:tabLst>
            </a:pPr>
            <a:r>
              <a:rPr lang="es-CO" sz="4400" b="1" kern="0" cap="small">
                <a:solidFill>
                  <a:schemeClr val="accent1">
                    <a:lumMod val="50000"/>
                  </a:schemeClr>
                </a:solidFill>
                <a:latin typeface="Candara" panose="020E0502030303020204" pitchFamily="34" charset="0"/>
              </a:rPr>
              <a:t> gestión técnica operativa</a:t>
            </a:r>
          </a:p>
        </p:txBody>
      </p:sp>
      <p:pic>
        <p:nvPicPr>
          <p:cNvPr id="4" name="Imagen 3">
            <a:extLst>
              <a:ext uri="{FF2B5EF4-FFF2-40B4-BE49-F238E27FC236}">
                <a16:creationId xmlns:a16="http://schemas.microsoft.com/office/drawing/2014/main" id="{F679AC1A-DD4E-40ED-8364-80ED36E3455E}"/>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8597153" y="3256617"/>
            <a:ext cx="2695516" cy="1886861"/>
          </a:xfrm>
          <a:prstGeom prst="rect">
            <a:avLst/>
          </a:prstGeom>
        </p:spPr>
      </p:pic>
    </p:spTree>
    <p:extLst>
      <p:ext uri="{BB962C8B-B14F-4D97-AF65-F5344CB8AC3E}">
        <p14:creationId xmlns:p14="http://schemas.microsoft.com/office/powerpoint/2010/main" val="2136877178"/>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9" name="Conector recto 28">
            <a:extLst>
              <a:ext uri="{FF2B5EF4-FFF2-40B4-BE49-F238E27FC236}">
                <a16:creationId xmlns:a16="http://schemas.microsoft.com/office/drawing/2014/main" id="{E461885A-9441-4ADE-982B-DA9345520816}"/>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37" name="Imagen 36">
            <a:extLst>
              <a:ext uri="{FF2B5EF4-FFF2-40B4-BE49-F238E27FC236}">
                <a16:creationId xmlns:a16="http://schemas.microsoft.com/office/drawing/2014/main" id="{8CA5A062-9F83-4481-9751-6BD17B3F3018}"/>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590587" y="1598661"/>
            <a:ext cx="1280414" cy="1005884"/>
          </a:xfrm>
          <a:prstGeom prst="rect">
            <a:avLst/>
          </a:prstGeom>
        </p:spPr>
      </p:pic>
      <p:pic>
        <p:nvPicPr>
          <p:cNvPr id="38" name="Imagen 37">
            <a:extLst>
              <a:ext uri="{FF2B5EF4-FFF2-40B4-BE49-F238E27FC236}">
                <a16:creationId xmlns:a16="http://schemas.microsoft.com/office/drawing/2014/main" id="{6699C94C-AB3F-4DE9-87F3-B6FDCBB4F20B}"/>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12658" t="17307" r="12911" b="19214"/>
          <a:stretch/>
        </p:blipFill>
        <p:spPr>
          <a:xfrm>
            <a:off x="2299290" y="1677823"/>
            <a:ext cx="1783040" cy="1009853"/>
          </a:xfrm>
          <a:prstGeom prst="rect">
            <a:avLst/>
          </a:prstGeom>
        </p:spPr>
      </p:pic>
      <p:pic>
        <p:nvPicPr>
          <p:cNvPr id="40" name="Imagen 39">
            <a:extLst>
              <a:ext uri="{FF2B5EF4-FFF2-40B4-BE49-F238E27FC236}">
                <a16:creationId xmlns:a16="http://schemas.microsoft.com/office/drawing/2014/main" id="{72550A7E-5376-4DE4-BDB1-88C427DDD7B4}"/>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6168585" y="2198571"/>
            <a:ext cx="1762267" cy="373662"/>
          </a:xfrm>
          <a:prstGeom prst="rect">
            <a:avLst/>
          </a:prstGeom>
        </p:spPr>
      </p:pic>
      <p:pic>
        <p:nvPicPr>
          <p:cNvPr id="41" name="Imagen 40">
            <a:extLst>
              <a:ext uri="{FF2B5EF4-FFF2-40B4-BE49-F238E27FC236}">
                <a16:creationId xmlns:a16="http://schemas.microsoft.com/office/drawing/2014/main" id="{A86479F3-181D-4F05-AB7C-32E8E2BB7F74}"/>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8177680" y="2015152"/>
            <a:ext cx="1547444" cy="595949"/>
          </a:xfrm>
          <a:prstGeom prst="rect">
            <a:avLst/>
          </a:prstGeom>
        </p:spPr>
      </p:pic>
      <p:pic>
        <p:nvPicPr>
          <p:cNvPr id="47" name="Imagen 46">
            <a:extLst>
              <a:ext uri="{FF2B5EF4-FFF2-40B4-BE49-F238E27FC236}">
                <a16:creationId xmlns:a16="http://schemas.microsoft.com/office/drawing/2014/main" id="{9C6C6B1D-138C-4FE0-8F21-E52FA8DB077B}"/>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861384" y="186272"/>
            <a:ext cx="1233949" cy="863764"/>
          </a:xfrm>
          <a:prstGeom prst="rect">
            <a:avLst/>
          </a:prstGeom>
        </p:spPr>
      </p:pic>
      <p:sp>
        <p:nvSpPr>
          <p:cNvPr id="2" name="CuadroTexto 1">
            <a:extLst>
              <a:ext uri="{FF2B5EF4-FFF2-40B4-BE49-F238E27FC236}">
                <a16:creationId xmlns:a16="http://schemas.microsoft.com/office/drawing/2014/main" id="{2EAB69B5-FAE7-4453-84DE-26E4C74E32EC}"/>
              </a:ext>
            </a:extLst>
          </p:cNvPr>
          <p:cNvSpPr txBox="1"/>
          <p:nvPr/>
        </p:nvSpPr>
        <p:spPr>
          <a:xfrm>
            <a:off x="10027141" y="2076812"/>
            <a:ext cx="1714810" cy="646331"/>
          </a:xfrm>
          <a:prstGeom prst="rect">
            <a:avLst/>
          </a:prstGeom>
          <a:noFill/>
        </p:spPr>
        <p:txBody>
          <a:bodyPr wrap="square" rtlCol="0">
            <a:spAutoFit/>
          </a:bodyPr>
          <a:lstStyle/>
          <a:p>
            <a:pPr algn="ctr"/>
            <a:r>
              <a:rPr lang="es-CO" sz="3600" b="1" kern="0" cap="small">
                <a:solidFill>
                  <a:schemeClr val="accent1">
                    <a:lumMod val="50000"/>
                  </a:schemeClr>
                </a:solidFill>
                <a:latin typeface="Candara" panose="020E0502030303020204" pitchFamily="34" charset="0"/>
              </a:rPr>
              <a:t>TOTAL</a:t>
            </a:r>
            <a:endParaRPr lang="es-CO"/>
          </a:p>
        </p:txBody>
      </p:sp>
      <p:sp>
        <p:nvSpPr>
          <p:cNvPr id="18" name="CuadroTexto 17">
            <a:extLst>
              <a:ext uri="{FF2B5EF4-FFF2-40B4-BE49-F238E27FC236}">
                <a16:creationId xmlns:a16="http://schemas.microsoft.com/office/drawing/2014/main" id="{12498162-9F2A-4873-9238-CBDDB2BBBB62}"/>
              </a:ext>
            </a:extLst>
          </p:cNvPr>
          <p:cNvSpPr txBox="1"/>
          <p:nvPr/>
        </p:nvSpPr>
        <p:spPr>
          <a:xfrm>
            <a:off x="2310063" y="22736"/>
            <a:ext cx="9881937" cy="923330"/>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a:solidFill>
                  <a:schemeClr val="accent1">
                    <a:lumMod val="50000"/>
                  </a:schemeClr>
                </a:solidFill>
              </a:rPr>
              <a:t>gestión técnica operativa </a:t>
            </a:r>
          </a:p>
          <a:p>
            <a:pPr lvl="1"/>
            <a:r>
              <a:rPr lang="es-CO" sz="1600" b="0">
                <a:solidFill>
                  <a:srgbClr val="4472C4">
                    <a:lumMod val="50000"/>
                  </a:srgbClr>
                </a:solidFill>
              </a:rPr>
              <a:t>Histórico – Lavado De Áreas Públicas (m</a:t>
            </a:r>
            <a:r>
              <a:rPr lang="es-CO" sz="1600" b="0">
                <a:solidFill>
                  <a:srgbClr val="4472C4">
                    <a:lumMod val="50000"/>
                  </a:srgbClr>
                </a:solidFill>
                <a:cs typeface="Calibri" panose="020F0502020204030204" pitchFamily="34" charset="0"/>
              </a:rPr>
              <a:t>² totales) 2024</a:t>
            </a:r>
            <a:endParaRPr lang="es-CO" sz="1600" b="0" kern="0">
              <a:solidFill>
                <a:schemeClr val="accent1">
                  <a:lumMod val="50000"/>
                </a:schemeClr>
              </a:solidFill>
            </a:endParaRPr>
          </a:p>
        </p:txBody>
      </p:sp>
      <p:sp>
        <p:nvSpPr>
          <p:cNvPr id="24" name="CuadroTexto 23">
            <a:extLst>
              <a:ext uri="{FF2B5EF4-FFF2-40B4-BE49-F238E27FC236}">
                <a16:creationId xmlns:a16="http://schemas.microsoft.com/office/drawing/2014/main" id="{658286C1-CBF0-4632-8D8F-345CEBB83FB9}"/>
              </a:ext>
            </a:extLst>
          </p:cNvPr>
          <p:cNvSpPr txBox="1"/>
          <p:nvPr/>
        </p:nvSpPr>
        <p:spPr>
          <a:xfrm>
            <a:off x="89647" y="6301218"/>
            <a:ext cx="11786140" cy="369332"/>
          </a:xfrm>
          <a:prstGeom prst="rect">
            <a:avLst/>
          </a:prstGeom>
          <a:noFill/>
        </p:spPr>
        <p:txBody>
          <a:bodyPr wrap="square" rtlCol="0">
            <a:spAutoFit/>
          </a:bodyPr>
          <a:lstStyle/>
          <a:p>
            <a:r>
              <a:rPr lang="es-CO" sz="900" dirty="0">
                <a:solidFill>
                  <a:schemeClr val="accent1">
                    <a:lumMod val="50000"/>
                  </a:schemeClr>
                </a:solidFill>
              </a:rPr>
              <a:t>Fuente: Informe del Concesionario</a:t>
            </a:r>
          </a:p>
          <a:p>
            <a:r>
              <a:rPr lang="es-CO" sz="900" dirty="0">
                <a:solidFill>
                  <a:schemeClr val="accent1">
                    <a:lumMod val="50000"/>
                  </a:schemeClr>
                </a:solidFill>
              </a:rPr>
              <a:t>Periodo comprendido entre el </a:t>
            </a:r>
            <a:r>
              <a:rPr lang="es-MX" sz="900" dirty="0">
                <a:solidFill>
                  <a:schemeClr val="accent1">
                    <a:lumMod val="50000"/>
                  </a:schemeClr>
                </a:solidFill>
              </a:rPr>
              <a:t>1 de enero y el 31 de octubre de 2024.</a:t>
            </a:r>
            <a:endParaRPr lang="es-CO" sz="900" dirty="0">
              <a:solidFill>
                <a:schemeClr val="accent1">
                  <a:lumMod val="50000"/>
                </a:schemeClr>
              </a:solidFill>
            </a:endParaRPr>
          </a:p>
        </p:txBody>
      </p:sp>
      <p:pic>
        <p:nvPicPr>
          <p:cNvPr id="42" name="Picture 2">
            <a:extLst>
              <a:ext uri="{FF2B5EF4-FFF2-40B4-BE49-F238E27FC236}">
                <a16:creationId xmlns:a16="http://schemas.microsoft.com/office/drawing/2014/main" id="{B8EC4DC2-8133-40A8-8A1D-678484F92D2F}"/>
              </a:ext>
            </a:extLst>
          </p:cNvPr>
          <p:cNvPicPr>
            <a:picLocks noChangeAspect="1" noChangeArrowheads="1"/>
          </p:cNvPicPr>
          <p:nvPr/>
        </p:nvPicPr>
        <p:blipFill rotWithShape="1">
          <a:blip r:embed="rId8" cstate="email">
            <a:extLst>
              <a:ext uri="{28A0092B-C50C-407E-A947-70E740481C1C}">
                <a14:useLocalDpi xmlns:a14="http://schemas.microsoft.com/office/drawing/2010/main"/>
              </a:ext>
            </a:extLst>
          </a:blip>
          <a:srcRect/>
          <a:stretch/>
        </p:blipFill>
        <p:spPr bwMode="auto">
          <a:xfrm>
            <a:off x="4481413" y="199897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3" name="Picture 2">
            <a:extLst>
              <a:ext uri="{FF2B5EF4-FFF2-40B4-BE49-F238E27FC236}">
                <a16:creationId xmlns:a16="http://schemas.microsoft.com/office/drawing/2014/main" id="{5E7F42D3-4254-4032-8FF4-70A3CCE2009D}"/>
              </a:ext>
            </a:extLst>
          </p:cNvPr>
          <p:cNvPicPr>
            <a:picLocks noChangeAspect="1" noChangeArrowheads="1"/>
          </p:cNvPicPr>
          <p:nvPr/>
        </p:nvPicPr>
        <p:blipFill rotWithShape="1">
          <a:blip r:embed="rId9" cstate="email">
            <a:extLst>
              <a:ext uri="{28A0092B-C50C-407E-A947-70E740481C1C}">
                <a14:useLocalDpi xmlns:a14="http://schemas.microsoft.com/office/drawing/2010/main"/>
              </a:ext>
            </a:extLst>
          </a:blip>
          <a:srcRect/>
          <a:stretch/>
        </p:blipFill>
        <p:spPr bwMode="auto">
          <a:xfrm>
            <a:off x="4481413" y="1318592"/>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4" name="Tabla 3">
            <a:extLst>
              <a:ext uri="{FF2B5EF4-FFF2-40B4-BE49-F238E27FC236}">
                <a16:creationId xmlns:a16="http://schemas.microsoft.com/office/drawing/2014/main" id="{3ABEE8C3-C197-6534-ACA7-8544E0497949}"/>
              </a:ext>
            </a:extLst>
          </p:cNvPr>
          <p:cNvGraphicFramePr>
            <a:graphicFrameLocks noGrp="1"/>
          </p:cNvGraphicFramePr>
          <p:nvPr>
            <p:extLst>
              <p:ext uri="{D42A27DB-BD31-4B8C-83A1-F6EECF244321}">
                <p14:modId xmlns:p14="http://schemas.microsoft.com/office/powerpoint/2010/main" val="601981220"/>
              </p:ext>
            </p:extLst>
          </p:nvPr>
        </p:nvGraphicFramePr>
        <p:xfrm>
          <a:off x="368947" y="2727409"/>
          <a:ext cx="11506832" cy="3452947"/>
        </p:xfrm>
        <a:graphic>
          <a:graphicData uri="http://schemas.openxmlformats.org/drawingml/2006/table">
            <a:tbl>
              <a:tblPr/>
              <a:tblGrid>
                <a:gridCol w="604959">
                  <a:extLst>
                    <a:ext uri="{9D8B030D-6E8A-4147-A177-3AD203B41FA5}">
                      <a16:colId xmlns:a16="http://schemas.microsoft.com/office/drawing/2014/main" val="1804900182"/>
                    </a:ext>
                  </a:extLst>
                </a:gridCol>
                <a:gridCol w="675538">
                  <a:extLst>
                    <a:ext uri="{9D8B030D-6E8A-4147-A177-3AD203B41FA5}">
                      <a16:colId xmlns:a16="http://schemas.microsoft.com/office/drawing/2014/main" val="115275800"/>
                    </a:ext>
                  </a:extLst>
                </a:gridCol>
                <a:gridCol w="446157">
                  <a:extLst>
                    <a:ext uri="{9D8B030D-6E8A-4147-A177-3AD203B41FA5}">
                      <a16:colId xmlns:a16="http://schemas.microsoft.com/office/drawing/2014/main" val="2796729710"/>
                    </a:ext>
                  </a:extLst>
                </a:gridCol>
                <a:gridCol w="120992">
                  <a:extLst>
                    <a:ext uri="{9D8B030D-6E8A-4147-A177-3AD203B41FA5}">
                      <a16:colId xmlns:a16="http://schemas.microsoft.com/office/drawing/2014/main" val="1943562122"/>
                    </a:ext>
                  </a:extLst>
                </a:gridCol>
                <a:gridCol w="604959">
                  <a:extLst>
                    <a:ext uri="{9D8B030D-6E8A-4147-A177-3AD203B41FA5}">
                      <a16:colId xmlns:a16="http://schemas.microsoft.com/office/drawing/2014/main" val="2628765052"/>
                    </a:ext>
                  </a:extLst>
                </a:gridCol>
                <a:gridCol w="683648">
                  <a:extLst>
                    <a:ext uri="{9D8B030D-6E8A-4147-A177-3AD203B41FA5}">
                      <a16:colId xmlns:a16="http://schemas.microsoft.com/office/drawing/2014/main" val="3741569333"/>
                    </a:ext>
                  </a:extLst>
                </a:gridCol>
                <a:gridCol w="375031">
                  <a:extLst>
                    <a:ext uri="{9D8B030D-6E8A-4147-A177-3AD203B41FA5}">
                      <a16:colId xmlns:a16="http://schemas.microsoft.com/office/drawing/2014/main" val="1563762065"/>
                    </a:ext>
                  </a:extLst>
                </a:gridCol>
                <a:gridCol w="120992">
                  <a:extLst>
                    <a:ext uri="{9D8B030D-6E8A-4147-A177-3AD203B41FA5}">
                      <a16:colId xmlns:a16="http://schemas.microsoft.com/office/drawing/2014/main" val="109894525"/>
                    </a:ext>
                  </a:extLst>
                </a:gridCol>
                <a:gridCol w="604959">
                  <a:extLst>
                    <a:ext uri="{9D8B030D-6E8A-4147-A177-3AD203B41FA5}">
                      <a16:colId xmlns:a16="http://schemas.microsoft.com/office/drawing/2014/main" val="2483576093"/>
                    </a:ext>
                  </a:extLst>
                </a:gridCol>
                <a:gridCol w="604959">
                  <a:extLst>
                    <a:ext uri="{9D8B030D-6E8A-4147-A177-3AD203B41FA5}">
                      <a16:colId xmlns:a16="http://schemas.microsoft.com/office/drawing/2014/main" val="364424979"/>
                    </a:ext>
                  </a:extLst>
                </a:gridCol>
                <a:gridCol w="604959">
                  <a:extLst>
                    <a:ext uri="{9D8B030D-6E8A-4147-A177-3AD203B41FA5}">
                      <a16:colId xmlns:a16="http://schemas.microsoft.com/office/drawing/2014/main" val="1501097915"/>
                    </a:ext>
                  </a:extLst>
                </a:gridCol>
                <a:gridCol w="120992">
                  <a:extLst>
                    <a:ext uri="{9D8B030D-6E8A-4147-A177-3AD203B41FA5}">
                      <a16:colId xmlns:a16="http://schemas.microsoft.com/office/drawing/2014/main" val="1061182593"/>
                    </a:ext>
                  </a:extLst>
                </a:gridCol>
                <a:gridCol w="604959">
                  <a:extLst>
                    <a:ext uri="{9D8B030D-6E8A-4147-A177-3AD203B41FA5}">
                      <a16:colId xmlns:a16="http://schemas.microsoft.com/office/drawing/2014/main" val="1992266244"/>
                    </a:ext>
                  </a:extLst>
                </a:gridCol>
                <a:gridCol w="816696">
                  <a:extLst>
                    <a:ext uri="{9D8B030D-6E8A-4147-A177-3AD203B41FA5}">
                      <a16:colId xmlns:a16="http://schemas.microsoft.com/office/drawing/2014/main" val="267109576"/>
                    </a:ext>
                  </a:extLst>
                </a:gridCol>
                <a:gridCol w="473885">
                  <a:extLst>
                    <a:ext uri="{9D8B030D-6E8A-4147-A177-3AD203B41FA5}">
                      <a16:colId xmlns:a16="http://schemas.microsoft.com/office/drawing/2014/main" val="371537675"/>
                    </a:ext>
                  </a:extLst>
                </a:gridCol>
                <a:gridCol w="120992">
                  <a:extLst>
                    <a:ext uri="{9D8B030D-6E8A-4147-A177-3AD203B41FA5}">
                      <a16:colId xmlns:a16="http://schemas.microsoft.com/office/drawing/2014/main" val="1092191282"/>
                    </a:ext>
                  </a:extLst>
                </a:gridCol>
                <a:gridCol w="604959">
                  <a:extLst>
                    <a:ext uri="{9D8B030D-6E8A-4147-A177-3AD203B41FA5}">
                      <a16:colId xmlns:a16="http://schemas.microsoft.com/office/drawing/2014/main" val="2990438549"/>
                    </a:ext>
                  </a:extLst>
                </a:gridCol>
                <a:gridCol w="705786">
                  <a:extLst>
                    <a:ext uri="{9D8B030D-6E8A-4147-A177-3AD203B41FA5}">
                      <a16:colId xmlns:a16="http://schemas.microsoft.com/office/drawing/2014/main" val="1744962844"/>
                    </a:ext>
                  </a:extLst>
                </a:gridCol>
                <a:gridCol w="554547">
                  <a:extLst>
                    <a:ext uri="{9D8B030D-6E8A-4147-A177-3AD203B41FA5}">
                      <a16:colId xmlns:a16="http://schemas.microsoft.com/office/drawing/2014/main" val="1146191422"/>
                    </a:ext>
                  </a:extLst>
                </a:gridCol>
                <a:gridCol w="120992">
                  <a:extLst>
                    <a:ext uri="{9D8B030D-6E8A-4147-A177-3AD203B41FA5}">
                      <a16:colId xmlns:a16="http://schemas.microsoft.com/office/drawing/2014/main" val="3664265766"/>
                    </a:ext>
                  </a:extLst>
                </a:gridCol>
                <a:gridCol w="604959">
                  <a:extLst>
                    <a:ext uri="{9D8B030D-6E8A-4147-A177-3AD203B41FA5}">
                      <a16:colId xmlns:a16="http://schemas.microsoft.com/office/drawing/2014/main" val="4098753108"/>
                    </a:ext>
                  </a:extLst>
                </a:gridCol>
                <a:gridCol w="766283">
                  <a:extLst>
                    <a:ext uri="{9D8B030D-6E8A-4147-A177-3AD203B41FA5}">
                      <a16:colId xmlns:a16="http://schemas.microsoft.com/office/drawing/2014/main" val="4016331415"/>
                    </a:ext>
                  </a:extLst>
                </a:gridCol>
                <a:gridCol w="564629">
                  <a:extLst>
                    <a:ext uri="{9D8B030D-6E8A-4147-A177-3AD203B41FA5}">
                      <a16:colId xmlns:a16="http://schemas.microsoft.com/office/drawing/2014/main" val="1090933315"/>
                    </a:ext>
                  </a:extLst>
                </a:gridCol>
              </a:tblGrid>
              <a:tr h="421433">
                <a:tc>
                  <a:txBody>
                    <a:bodyPr/>
                    <a:lstStyle/>
                    <a:p>
                      <a:pPr algn="ctr" rtl="0" fontAlgn="ctr"/>
                      <a:r>
                        <a:rPr lang="es-CO" sz="11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M2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 AREAS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M2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 AREAS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M2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 AREAS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M2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 AREAS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M2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 AREAS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M2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 AREAS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2682918416"/>
                  </a:ext>
                </a:extLst>
              </a:tr>
              <a:tr h="210716">
                <a:tc>
                  <a:txBody>
                    <a:bodyPr/>
                    <a:lstStyle/>
                    <a:p>
                      <a:pPr algn="ctr" rtl="0" fontAlgn="ctr"/>
                      <a:r>
                        <a:rPr lang="es-CO" sz="1100" b="0" i="0" u="none" strike="noStrike">
                          <a:solidFill>
                            <a:srgbClr val="002060"/>
                          </a:solidFill>
                          <a:effectLs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0,00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0,00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5.836,06</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19</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8.156,22</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12</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10.163,29</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7</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24.155,57</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38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extLst>
                  <a:ext uri="{0D108BD9-81ED-4DB2-BD59-A6C34878D82A}">
                    <a16:rowId xmlns:a16="http://schemas.microsoft.com/office/drawing/2014/main" val="2720281809"/>
                  </a:ext>
                </a:extLst>
              </a:tr>
              <a:tr h="210716">
                <a:tc>
                  <a:txBody>
                    <a:bodyPr/>
                    <a:lstStyle/>
                    <a:p>
                      <a:pPr algn="ctr" rtl="0" fontAlgn="ctr"/>
                      <a:r>
                        <a:rPr lang="es-CO" sz="110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9.536,90</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12</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0,00</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0</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6.179,85</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8</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7.807,96</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10</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4.446,18</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27.970,89</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33</a:t>
                      </a:r>
                    </a:p>
                  </a:txBody>
                  <a:tcPr marL="0" marR="0" marT="0" marB="0" anchor="ctr">
                    <a:lnL>
                      <a:noFill/>
                    </a:lnL>
                    <a:lnR>
                      <a:noFill/>
                    </a:lnR>
                    <a:lnT>
                      <a:noFill/>
                    </a:lnT>
                    <a:lnB>
                      <a:noFill/>
                    </a:lnB>
                    <a:noFill/>
                  </a:tcPr>
                </a:tc>
                <a:extLst>
                  <a:ext uri="{0D108BD9-81ED-4DB2-BD59-A6C34878D82A}">
                    <a16:rowId xmlns:a16="http://schemas.microsoft.com/office/drawing/2014/main" val="533348508"/>
                  </a:ext>
                </a:extLst>
              </a:tr>
              <a:tr h="210716">
                <a:tc>
                  <a:txBody>
                    <a:bodyPr/>
                    <a:lstStyle/>
                    <a:p>
                      <a:pPr algn="ctr" rtl="0" fontAlgn="ctr"/>
                      <a:r>
                        <a:rPr lang="es-CO" sz="1100" b="0" i="0" u="none" strike="noStrike">
                          <a:solidFill>
                            <a:srgbClr val="002060"/>
                          </a:solidFill>
                          <a:effectLs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8.344,76</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7</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0,00</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0</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4.383,14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15</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10.333,48</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15</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8.813,76</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6</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31.875,14</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43</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2931983759"/>
                  </a:ext>
                </a:extLst>
              </a:tr>
              <a:tr h="421433">
                <a:tc>
                  <a:txBody>
                    <a:bodyPr/>
                    <a:lstStyle/>
                    <a:p>
                      <a:pPr algn="ctr" rtl="0" fontAlgn="ctr"/>
                      <a:r>
                        <a:rPr lang="es-CO" sz="1100" b="0"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8.981,26</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9</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30.062,98</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21</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9.505,13</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15</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0,00</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0</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0,00</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0</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48.549,37</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45</a:t>
                      </a:r>
                    </a:p>
                  </a:txBody>
                  <a:tcPr marL="0" marR="0" marT="0" marB="0" anchor="ctr">
                    <a:lnL>
                      <a:noFill/>
                    </a:lnL>
                    <a:lnR>
                      <a:noFill/>
                    </a:lnR>
                    <a:lnT>
                      <a:noFill/>
                    </a:lnT>
                    <a:lnB>
                      <a:noFill/>
                    </a:lnB>
                    <a:noFill/>
                  </a:tcPr>
                </a:tc>
                <a:extLst>
                  <a:ext uri="{0D108BD9-81ED-4DB2-BD59-A6C34878D82A}">
                    <a16:rowId xmlns:a16="http://schemas.microsoft.com/office/drawing/2014/main" val="4130410530"/>
                  </a:ext>
                </a:extLst>
              </a:tr>
              <a:tr h="210716">
                <a:tc>
                  <a:txBody>
                    <a:bodyPr/>
                    <a:lstStyle/>
                    <a:p>
                      <a:pPr algn="ctr" rtl="0" fontAlgn="ctr"/>
                      <a:r>
                        <a:rPr lang="es-CO" sz="1100" b="0" i="0" u="none" strike="noStrike">
                          <a:solidFill>
                            <a:srgbClr val="002060"/>
                          </a:solidFill>
                          <a:effectLst/>
                          <a:latin typeface="Calibri" panose="020F0502020204030204" pitchFamily="34" charset="0"/>
                        </a:rPr>
                        <a:t>may-24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0,00</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0</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may-24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0,00</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0</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may-24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0,00</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0</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may-24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0,00</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0</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may-24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0,00</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0</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may-24</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0,00</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0</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4091671654"/>
                  </a:ext>
                </a:extLst>
              </a:tr>
              <a:tr h="421433">
                <a:tc>
                  <a:txBody>
                    <a:bodyPr/>
                    <a:lstStyle/>
                    <a:p>
                      <a:pPr algn="ctr" rtl="0" fontAlgn="ctr"/>
                      <a:r>
                        <a:rPr lang="es-CO" sz="1100" b="0" i="0" u="none" strike="noStrike">
                          <a:solidFill>
                            <a:srgbClr val="002060"/>
                          </a:solidFill>
                          <a:effectLst/>
                          <a:latin typeface="Calibri" panose="020F0502020204030204" pitchFamily="34" charset="0"/>
                        </a:rPr>
                        <a:t>jun-24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54.681,51</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74</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jun-24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91.643,47</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140</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jun-24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8.124,60</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17</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jun-24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13.185,25</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41</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jun-24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20.225,60</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30</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jun-24</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187.860,43</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302</a:t>
                      </a:r>
                    </a:p>
                  </a:txBody>
                  <a:tcPr marL="0" marR="0" marT="0" marB="0" anchor="ctr">
                    <a:lnL>
                      <a:noFill/>
                    </a:lnL>
                    <a:lnR>
                      <a:noFill/>
                    </a:lnR>
                    <a:lnT>
                      <a:noFill/>
                    </a:lnT>
                    <a:lnB>
                      <a:noFill/>
                    </a:lnB>
                    <a:noFill/>
                  </a:tcPr>
                </a:tc>
                <a:extLst>
                  <a:ext uri="{0D108BD9-81ED-4DB2-BD59-A6C34878D82A}">
                    <a16:rowId xmlns:a16="http://schemas.microsoft.com/office/drawing/2014/main" val="1275494975"/>
                  </a:ext>
                </a:extLst>
              </a:tr>
              <a:tr h="210716">
                <a:tc>
                  <a:txBody>
                    <a:bodyPr/>
                    <a:lstStyle/>
                    <a:p>
                      <a:pPr algn="ctr" rtl="0" fontAlgn="ctr"/>
                      <a:r>
                        <a:rPr lang="es-CO" sz="1100" b="0" i="0" u="none" strike="noStrike">
                          <a:solidFill>
                            <a:srgbClr val="002060"/>
                          </a:solidFill>
                          <a:effectLst/>
                          <a:latin typeface="Calibri" panose="020F0502020204030204" pitchFamily="34" charset="0"/>
                        </a:rPr>
                        <a:t>jul-24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0,00</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0</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jul-24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0,00</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dirty="0">
                          <a:solidFill>
                            <a:srgbClr val="203864"/>
                          </a:solidFill>
                          <a:effectLst/>
                          <a:latin typeface="Calibri" panose="020F0502020204030204" pitchFamily="34" charset="0"/>
                        </a:rPr>
                        <a:t>0</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jul-24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4.737,83</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16</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jul-24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0,00</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0</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jul-24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1.871,24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jul-24</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6.609,07</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17</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2461447409"/>
                  </a:ext>
                </a:extLst>
              </a:tr>
              <a:tr h="210716">
                <a:tc>
                  <a:txBody>
                    <a:bodyPr/>
                    <a:lstStyle/>
                    <a:p>
                      <a:pPr algn="ctr" rtl="0" fontAlgn="ctr"/>
                      <a:r>
                        <a:rPr lang="es-CO" sz="1100" b="0" i="0" u="none" strike="noStrike">
                          <a:solidFill>
                            <a:srgbClr val="002060"/>
                          </a:solidFill>
                          <a:effectLst/>
                          <a:latin typeface="Calibri" panose="020F0502020204030204" pitchFamily="34" charset="0"/>
                        </a:rPr>
                        <a:t>ago-24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0,00</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0</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ago-24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0,00</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0</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ago-24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6.179,85</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8</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ago-24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0,00</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0</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ago-24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0,00</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0</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ago-24</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6.179,85</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8</a:t>
                      </a:r>
                    </a:p>
                  </a:txBody>
                  <a:tcPr marL="0" marR="0" marT="0" marB="0" anchor="ctr">
                    <a:lnL>
                      <a:noFill/>
                    </a:lnL>
                    <a:lnR>
                      <a:noFill/>
                    </a:lnR>
                    <a:lnT>
                      <a:noFill/>
                    </a:lnT>
                    <a:lnB>
                      <a:noFill/>
                    </a:lnB>
                    <a:noFill/>
                  </a:tcPr>
                </a:tc>
                <a:extLst>
                  <a:ext uri="{0D108BD9-81ED-4DB2-BD59-A6C34878D82A}">
                    <a16:rowId xmlns:a16="http://schemas.microsoft.com/office/drawing/2014/main" val="1484937775"/>
                  </a:ext>
                </a:extLst>
              </a:tr>
              <a:tr h="210716">
                <a:tc>
                  <a:txBody>
                    <a:bodyPr/>
                    <a:lstStyle/>
                    <a:p>
                      <a:pPr algn="ctr" rtl="0" fontAlgn="ctr"/>
                      <a:r>
                        <a:rPr lang="es-CO" sz="1100" b="0" i="0" u="none" strike="noStrike">
                          <a:solidFill>
                            <a:srgbClr val="002060"/>
                          </a:solidFill>
                          <a:effectLst/>
                          <a:latin typeface="Calibri" panose="020F0502020204030204" pitchFamily="34" charset="0"/>
                        </a:rPr>
                        <a:t>sep-24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0,00</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0</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sep-24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0,00</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0</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sep-24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4.931,71</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17</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sep-24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0,00</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0</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sep-24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0,00</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0</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sep-24</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4.931,71</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17</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1842502802"/>
                  </a:ext>
                </a:extLst>
              </a:tr>
              <a:tr h="210716">
                <a:tc>
                  <a:txBody>
                    <a:bodyPr/>
                    <a:lstStyle/>
                    <a:p>
                      <a:pPr algn="ctr" rtl="0" fontAlgn="ctr"/>
                      <a:r>
                        <a:rPr lang="es-CO" sz="1100" b="0" i="0" u="none" strike="noStrike">
                          <a:solidFill>
                            <a:srgbClr val="002060"/>
                          </a:solidFill>
                          <a:effectLst/>
                          <a:latin typeface="Calibri" panose="020F0502020204030204" pitchFamily="34" charset="0"/>
                        </a:rPr>
                        <a:t>oct-24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0,00</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0</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oct-24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0,00</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0</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oct-24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0,00</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0</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oct-24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0,00</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0</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oct-24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0,00</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0</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oct-24</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0,00</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0</a:t>
                      </a:r>
                    </a:p>
                  </a:txBody>
                  <a:tcPr marL="0" marR="0" marT="0" marB="0" anchor="ctr">
                    <a:lnL>
                      <a:noFill/>
                    </a:lnL>
                    <a:lnR>
                      <a:noFill/>
                    </a:lnR>
                    <a:lnT>
                      <a:noFill/>
                    </a:lnT>
                    <a:lnB>
                      <a:noFill/>
                    </a:lnB>
                    <a:noFill/>
                  </a:tcPr>
                </a:tc>
                <a:extLst>
                  <a:ext uri="{0D108BD9-81ED-4DB2-BD59-A6C34878D82A}">
                    <a16:rowId xmlns:a16="http://schemas.microsoft.com/office/drawing/2014/main" val="100692197"/>
                  </a:ext>
                </a:extLst>
              </a:tr>
              <a:tr h="421433">
                <a:tc>
                  <a:txBody>
                    <a:bodyPr/>
                    <a:lstStyle/>
                    <a:p>
                      <a:pPr algn="ctr" rtl="0" fontAlgn="ctr"/>
                      <a:r>
                        <a:rPr lang="es-CO" sz="110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81.544,43</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102</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121.706,45</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161</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49.878,17</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115</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39.482,91</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78</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45.520,07</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47</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338.132,03</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dirty="0">
                          <a:solidFill>
                            <a:srgbClr val="203864"/>
                          </a:solidFill>
                          <a:effectLst/>
                          <a:latin typeface="Calibri" panose="020F0502020204030204" pitchFamily="34" charset="0"/>
                        </a:rPr>
                        <a:t>503</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extLst>
                  <a:ext uri="{0D108BD9-81ED-4DB2-BD59-A6C34878D82A}">
                    <a16:rowId xmlns:a16="http://schemas.microsoft.com/office/drawing/2014/main" val="467240029"/>
                  </a:ext>
                </a:extLst>
              </a:tr>
            </a:tbl>
          </a:graphicData>
        </a:graphic>
      </p:graphicFrame>
    </p:spTree>
    <p:extLst>
      <p:ext uri="{BB962C8B-B14F-4D97-AF65-F5344CB8AC3E}">
        <p14:creationId xmlns:p14="http://schemas.microsoft.com/office/powerpoint/2010/main" val="3527211914"/>
      </p:ext>
    </p:extLst>
  </p:cSld>
  <p:clrMapOvr>
    <a:masterClrMapping/>
  </p:clrMapOvr>
</p:sld>
</file>

<file path=ppt/slides/slide20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7B57CC9-59D6-C5B3-5A33-C0FCB9BB0184}"/>
            </a:ext>
          </a:extLst>
        </p:cNvPr>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2D55115E-16BD-075E-524D-37BE22FBD977}"/>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F63AD56D-37B7-BFBC-53DE-68A097F76D6C}"/>
              </a:ext>
            </a:extLst>
          </p:cNvPr>
          <p:cNvGraphicFramePr>
            <a:graphicFrameLocks noGrp="1"/>
          </p:cNvGraphicFramePr>
          <p:nvPr/>
        </p:nvGraphicFramePr>
        <p:xfrm>
          <a:off x="338934" y="1314138"/>
          <a:ext cx="11252703" cy="5126231"/>
        </p:xfrm>
        <a:graphic>
          <a:graphicData uri="http://schemas.openxmlformats.org/drawingml/2006/table">
            <a:tbl>
              <a:tblPr firstRow="1" bandRow="1">
                <a:tableStyleId>{93296810-A885-4BE3-A3E7-6D5BEEA58F35}</a:tableStyleId>
              </a:tblPr>
              <a:tblGrid>
                <a:gridCol w="808383">
                  <a:extLst>
                    <a:ext uri="{9D8B030D-6E8A-4147-A177-3AD203B41FA5}">
                      <a16:colId xmlns:a16="http://schemas.microsoft.com/office/drawing/2014/main" val="2457421865"/>
                    </a:ext>
                  </a:extLst>
                </a:gridCol>
                <a:gridCol w="2385391">
                  <a:extLst>
                    <a:ext uri="{9D8B030D-6E8A-4147-A177-3AD203B41FA5}">
                      <a16:colId xmlns:a16="http://schemas.microsoft.com/office/drawing/2014/main" val="3367632477"/>
                    </a:ext>
                  </a:extLst>
                </a:gridCol>
                <a:gridCol w="3435042">
                  <a:extLst>
                    <a:ext uri="{9D8B030D-6E8A-4147-A177-3AD203B41FA5}">
                      <a16:colId xmlns:a16="http://schemas.microsoft.com/office/drawing/2014/main" val="2128136495"/>
                    </a:ext>
                  </a:extLst>
                </a:gridCol>
                <a:gridCol w="1753184">
                  <a:extLst>
                    <a:ext uri="{9D8B030D-6E8A-4147-A177-3AD203B41FA5}">
                      <a16:colId xmlns:a16="http://schemas.microsoft.com/office/drawing/2014/main" val="2362186750"/>
                    </a:ext>
                  </a:extLst>
                </a:gridCol>
                <a:gridCol w="2870703">
                  <a:extLst>
                    <a:ext uri="{9D8B030D-6E8A-4147-A177-3AD203B41FA5}">
                      <a16:colId xmlns:a16="http://schemas.microsoft.com/office/drawing/2014/main" val="478512528"/>
                    </a:ext>
                  </a:extLst>
                </a:gridCol>
              </a:tblGrid>
              <a:tr h="851494">
                <a:tc>
                  <a:txBody>
                    <a:bodyPr/>
                    <a:lstStyle/>
                    <a:p>
                      <a:pPr algn="ctr"/>
                      <a:r>
                        <a:rPr lang="es-CO" sz="1600" dirty="0">
                          <a:solidFill>
                            <a:schemeClr val="bg1"/>
                          </a:solidFill>
                          <a:latin typeface="+mn-lt"/>
                        </a:rPr>
                        <a:t>SAC</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latin typeface="+mn-lt"/>
                        </a:rPr>
                        <a:t>DESCRIPCIÓN</a:t>
                      </a:r>
                    </a:p>
                  </a:txBody>
                  <a:tcPr/>
                </a:tc>
                <a:tc>
                  <a:txBody>
                    <a:bodyPr/>
                    <a:lstStyle/>
                    <a:p>
                      <a:pPr algn="ctr"/>
                      <a:r>
                        <a:rPr lang="es-CO" sz="1600" dirty="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p>
                      <a:pPr algn="ctr"/>
                      <a:endParaRPr lang="es-CO" sz="1600" dirty="0">
                        <a:solidFill>
                          <a:schemeClr val="bg1"/>
                        </a:solidFill>
                        <a:latin typeface="+mn-lt"/>
                      </a:endParaRPr>
                    </a:p>
                  </a:txBody>
                  <a:tcPr/>
                </a:tc>
                <a:extLst>
                  <a:ext uri="{0D108BD9-81ED-4DB2-BD59-A6C34878D82A}">
                    <a16:rowId xmlns:a16="http://schemas.microsoft.com/office/drawing/2014/main" val="3038505992"/>
                  </a:ext>
                </a:extLst>
              </a:tr>
              <a:tr h="1889778">
                <a:tc>
                  <a:txBody>
                    <a:bodyPr/>
                    <a:lstStyle/>
                    <a:p>
                      <a:pPr marL="0" algn="ctr" defTabSz="914400" rtl="0" eaLnBrk="1" fontAlgn="ctr" latinLnBrk="0" hangingPunct="1">
                        <a:lnSpc>
                          <a:spcPct val="107000"/>
                        </a:lnSpc>
                        <a:spcAft>
                          <a:spcPts val="800"/>
                        </a:spcAft>
                      </a:pPr>
                      <a:r>
                        <a:rPr lang="es-MX" sz="1600" b="0" i="0" u="none" strike="noStrike" kern="1200" dirty="0">
                          <a:solidFill>
                            <a:srgbClr val="002060"/>
                          </a:solidFill>
                          <a:effectLst/>
                          <a:latin typeface="Calibri" panose="020F0502020204030204" pitchFamily="34" charset="0"/>
                          <a:ea typeface="+mn-ea"/>
                          <a:cs typeface="+mn-cs"/>
                        </a:rPr>
                        <a:t>SAC 175</a:t>
                      </a:r>
                      <a:endParaRPr lang="es-CO" sz="1600" b="0" i="0" u="none" strike="noStrike" kern="1200" dirty="0">
                        <a:solidFill>
                          <a:srgbClr val="002060"/>
                        </a:solidFill>
                        <a:effectLst/>
                        <a:latin typeface="Calibri" panose="020F0502020204030204" pitchFamily="34" charset="0"/>
                        <a:ea typeface="+mn-ea"/>
                        <a:cs typeface="+mn-cs"/>
                      </a:endParaRPr>
                    </a:p>
                  </a:txBody>
                  <a:tcPr marL="9525" marR="9525" marT="9525" marB="0" anchor="ctr"/>
                </a:tc>
                <a:tc>
                  <a:txBody>
                    <a:bodyPr/>
                    <a:lstStyle/>
                    <a:p>
                      <a:pPr marL="0" algn="ctr" defTabSz="914400" rtl="0" eaLnBrk="1" fontAlgn="ctr" latinLnBrk="0" hangingPunct="1">
                        <a:lnSpc>
                          <a:spcPct val="107000"/>
                        </a:lnSpc>
                        <a:spcAft>
                          <a:spcPts val="800"/>
                        </a:spcAft>
                      </a:pPr>
                      <a:r>
                        <a:rPr lang="es-MX" sz="1600" b="0" i="0" u="none" strike="noStrike" kern="1200" dirty="0">
                          <a:solidFill>
                            <a:srgbClr val="002060"/>
                          </a:solidFill>
                          <a:effectLst/>
                          <a:latin typeface="Calibri" panose="020F0502020204030204" pitchFamily="34" charset="0"/>
                          <a:ea typeface="+mn-ea"/>
                          <a:cs typeface="+mn-cs"/>
                        </a:rPr>
                        <a:t>Ejecución de microrrutas de Recolección y Transporte de residuos dispuestos en contenedores con vehículos compactadores de cargue trasero en la localidad de Suba</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just" defTabSz="914400" rtl="0" eaLnBrk="1" fontAlgn="ctr" latinLnBrk="0" hangingPunct="1">
                        <a:lnSpc>
                          <a:spcPct val="107000"/>
                        </a:lnSpc>
                        <a:spcAft>
                          <a:spcPts val="800"/>
                        </a:spcAft>
                      </a:pPr>
                      <a:r>
                        <a:rPr lang="es-CO" sz="1600" b="0" i="0" u="none" strike="noStrike" kern="1200" dirty="0">
                          <a:solidFill>
                            <a:srgbClr val="002060"/>
                          </a:solidFill>
                          <a:effectLst/>
                          <a:latin typeface="Calibri" panose="020F0502020204030204" pitchFamily="34" charset="0"/>
                          <a:ea typeface="+mn-ea"/>
                          <a:cs typeface="+mn-cs"/>
                        </a:rPr>
                        <a:t>Presunto Incumplimiento conforme a lo establecido en el numeral 3, subnumeral 3.1. y el ítem 12 del numeral 5 del Anexo 11 – Criterio de calidad para la prestación de la actividad de recolección de residuos sólidos a través de contenedores </a:t>
                      </a:r>
                    </a:p>
                  </a:txBody>
                  <a:tcPr marL="9525" marR="9525" marT="9525" marB="0" anchor="ctr"/>
                </a:tc>
                <a:tc>
                  <a:txBody>
                    <a:bodyPr/>
                    <a:lstStyle/>
                    <a:p>
                      <a:pPr algn="ctr" fontAlgn="ctr"/>
                      <a:r>
                        <a:rPr lang="es-CO" sz="1600" b="0" i="0" u="none" strike="noStrike" kern="1200" dirty="0">
                          <a:solidFill>
                            <a:srgbClr val="002060"/>
                          </a:solidFill>
                          <a:effectLst/>
                          <a:latin typeface="+mn-lt"/>
                          <a:ea typeface="+mn-ea"/>
                          <a:cs typeface="+mn-cs"/>
                        </a:rPr>
                        <a:t>Radicado UAESP N°20247000574412 21/10/2024</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dirty="0">
                          <a:solidFill>
                            <a:srgbClr val="002060"/>
                          </a:solidFill>
                          <a:effectLst/>
                          <a:latin typeface="+mn-lt"/>
                          <a:ea typeface="+mn-ea"/>
                          <a:cs typeface="+mn-cs"/>
                        </a:rPr>
                        <a:t>EN TRÁMITE DE LA UAESP</a:t>
                      </a: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kern="1200" dirty="0">
                        <a:solidFill>
                          <a:srgbClr val="00206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478266086"/>
                  </a:ext>
                </a:extLst>
              </a:tr>
              <a:tr h="809905">
                <a:tc>
                  <a:txBody>
                    <a:bodyPr/>
                    <a:lstStyle/>
                    <a:p>
                      <a:pPr marL="0" algn="ctr" defTabSz="914400" rtl="0" eaLnBrk="1" fontAlgn="ctr" latinLnBrk="0" hangingPunct="1">
                        <a:lnSpc>
                          <a:spcPct val="107000"/>
                        </a:lnSpc>
                        <a:spcAft>
                          <a:spcPts val="800"/>
                        </a:spcAft>
                      </a:pPr>
                      <a:r>
                        <a:rPr lang="es-MX" sz="1600" b="0" i="0" u="none" strike="noStrike" kern="1200" dirty="0">
                          <a:solidFill>
                            <a:srgbClr val="002060"/>
                          </a:solidFill>
                          <a:effectLst/>
                          <a:latin typeface="Calibri" panose="020F0502020204030204" pitchFamily="34" charset="0"/>
                          <a:ea typeface="+mn-ea"/>
                          <a:cs typeface="+mn-cs"/>
                        </a:rPr>
                        <a:t>SAC 179</a:t>
                      </a:r>
                      <a:endParaRPr lang="es-CO" sz="1600" b="0" i="0" u="none" strike="noStrike" kern="1200" dirty="0">
                        <a:solidFill>
                          <a:srgbClr val="002060"/>
                        </a:solidFill>
                        <a:effectLst/>
                        <a:latin typeface="Calibri" panose="020F0502020204030204" pitchFamily="34" charset="0"/>
                        <a:ea typeface="+mn-ea"/>
                        <a:cs typeface="+mn-cs"/>
                      </a:endParaRPr>
                    </a:p>
                  </a:txBody>
                  <a:tcPr marL="9525" marR="9525" marT="9525" marB="0" anchor="ctr"/>
                </a:tc>
                <a:tc>
                  <a:txBody>
                    <a:bodyPr/>
                    <a:lstStyle/>
                    <a:p>
                      <a:pPr marL="0" algn="ctr" defTabSz="914400" rtl="0" eaLnBrk="1" fontAlgn="ctr" latinLnBrk="0" hangingPunct="1">
                        <a:lnSpc>
                          <a:spcPct val="107000"/>
                        </a:lnSpc>
                        <a:spcAft>
                          <a:spcPts val="800"/>
                        </a:spcAft>
                      </a:pPr>
                      <a:r>
                        <a:rPr lang="es-MX" sz="1600" b="0" i="0" u="none" strike="noStrike" kern="1200" dirty="0">
                          <a:solidFill>
                            <a:srgbClr val="002060"/>
                          </a:solidFill>
                          <a:effectLst/>
                          <a:latin typeface="Calibri" panose="020F0502020204030204" pitchFamily="34" charset="0"/>
                          <a:ea typeface="+mn-ea"/>
                          <a:cs typeface="+mn-cs"/>
                        </a:rPr>
                        <a:t>Balance de cargas microrrutas de Recolección y Transporte. Mayo de 2024</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marR="0" lvl="0" indent="0" algn="l" defTabSz="914400" rtl="0" eaLnBrk="1" fontAlgn="ctr" latinLnBrk="0" hangingPunct="1">
                        <a:lnSpc>
                          <a:spcPct val="107000"/>
                        </a:lnSpc>
                        <a:spcBef>
                          <a:spcPts val="0"/>
                        </a:spcBef>
                        <a:spcAft>
                          <a:spcPts val="800"/>
                        </a:spcAft>
                        <a:buClrTx/>
                        <a:buSzTx/>
                        <a:buFontTx/>
                        <a:buNone/>
                        <a:tabLst/>
                        <a:defRPr/>
                      </a:pPr>
                      <a:r>
                        <a:rPr lang="es-CO" sz="1600" b="0" i="0" u="none" strike="noStrike" kern="1200" dirty="0">
                          <a:solidFill>
                            <a:srgbClr val="002060"/>
                          </a:solidFill>
                          <a:effectLst/>
                          <a:latin typeface="Calibri" panose="020F0502020204030204" pitchFamily="34" charset="0"/>
                          <a:ea typeface="+mn-ea"/>
                          <a:cs typeface="+mn-cs"/>
                        </a:rPr>
                        <a:t>Presunto incumplimiento conforme a lo establecido en el Subnumeral 2.6 del Anexo 3 – Reglamento técnico operativo</a:t>
                      </a:r>
                    </a:p>
                  </a:txBody>
                  <a:tcPr marL="9525" marR="9525" marT="9525" marB="0" anchor="ctr"/>
                </a:tc>
                <a:tc>
                  <a:txBody>
                    <a:bodyPr/>
                    <a:lstStyle/>
                    <a:p>
                      <a:pPr algn="ctr" fontAlgn="ctr"/>
                      <a:r>
                        <a:rPr lang="es-CO" sz="1600" b="0" i="0" u="none" strike="noStrike" kern="1200" dirty="0">
                          <a:solidFill>
                            <a:srgbClr val="002060"/>
                          </a:solidFill>
                          <a:effectLst/>
                          <a:latin typeface="+mn-lt"/>
                          <a:ea typeface="+mn-ea"/>
                          <a:cs typeface="+mn-cs"/>
                        </a:rPr>
                        <a:t>Radicado UAESP N°20247000574862 21/10/2024</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dirty="0">
                          <a:solidFill>
                            <a:srgbClr val="002060"/>
                          </a:solidFill>
                          <a:effectLst/>
                          <a:latin typeface="+mn-lt"/>
                          <a:ea typeface="+mn-ea"/>
                          <a:cs typeface="+mn-cs"/>
                        </a:rPr>
                        <a:t>EN TRÁMITE DE LA UAESP</a:t>
                      </a: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kern="1200" dirty="0">
                        <a:solidFill>
                          <a:srgbClr val="00206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733573814"/>
                  </a:ext>
                </a:extLst>
              </a:tr>
              <a:tr h="1349841">
                <a:tc>
                  <a:txBody>
                    <a:bodyPr/>
                    <a:lstStyle/>
                    <a:p>
                      <a:pPr marL="0" algn="ctr" defTabSz="914400" rtl="0" eaLnBrk="1" fontAlgn="ctr" latinLnBrk="0" hangingPunct="1">
                        <a:lnSpc>
                          <a:spcPct val="107000"/>
                        </a:lnSpc>
                        <a:spcAft>
                          <a:spcPts val="800"/>
                        </a:spcAft>
                      </a:pPr>
                      <a:r>
                        <a:rPr lang="es-MX" sz="1600" b="0" i="0" u="none" strike="noStrike" kern="1200" dirty="0">
                          <a:solidFill>
                            <a:srgbClr val="002060"/>
                          </a:solidFill>
                          <a:effectLst/>
                          <a:latin typeface="Calibri" panose="020F0502020204030204" pitchFamily="34" charset="0"/>
                          <a:ea typeface="+mn-ea"/>
                          <a:cs typeface="+mn-cs"/>
                        </a:rPr>
                        <a:t>SAC 172</a:t>
                      </a:r>
                      <a:endParaRPr lang="es-CO" sz="1600" b="0" i="0" u="none" strike="noStrike" kern="1200" dirty="0">
                        <a:solidFill>
                          <a:srgbClr val="002060"/>
                        </a:solidFill>
                        <a:effectLst/>
                        <a:latin typeface="Calibri" panose="020F0502020204030204" pitchFamily="34" charset="0"/>
                        <a:ea typeface="+mn-ea"/>
                        <a:cs typeface="+mn-cs"/>
                      </a:endParaRPr>
                    </a:p>
                  </a:txBody>
                  <a:tcPr marL="9525" marR="9525" marT="9525" marB="0" anchor="ctr"/>
                </a:tc>
                <a:tc>
                  <a:txBody>
                    <a:bodyPr/>
                    <a:lstStyle/>
                    <a:p>
                      <a:pPr marL="0" algn="ctr" defTabSz="914400" rtl="0" eaLnBrk="1" fontAlgn="ctr" latinLnBrk="0" hangingPunct="1">
                        <a:lnSpc>
                          <a:spcPct val="107000"/>
                        </a:lnSpc>
                        <a:spcAft>
                          <a:spcPts val="800"/>
                        </a:spcAft>
                      </a:pPr>
                      <a:r>
                        <a:rPr lang="es-MX" sz="1600" b="0" i="0" u="none" strike="noStrike" kern="1200" dirty="0">
                          <a:solidFill>
                            <a:srgbClr val="002060"/>
                          </a:solidFill>
                          <a:effectLst/>
                          <a:latin typeface="Calibri" panose="020F0502020204030204" pitchFamily="34" charset="0"/>
                          <a:ea typeface="+mn-ea"/>
                          <a:cs typeface="+mn-cs"/>
                        </a:rPr>
                        <a:t>Incorrecta aplicación tarifaria para la remuneración de la prestación del servicio de aseo en zonas rurales </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l" defTabSz="914400" rtl="0" eaLnBrk="1" fontAlgn="ctr" latinLnBrk="0" hangingPunct="1">
                        <a:lnSpc>
                          <a:spcPct val="107000"/>
                        </a:lnSpc>
                        <a:spcAft>
                          <a:spcPts val="800"/>
                        </a:spcAft>
                      </a:pPr>
                      <a:r>
                        <a:rPr lang="es-MX" sz="1600" b="0" i="0" u="none" strike="noStrike" kern="1200" dirty="0">
                          <a:solidFill>
                            <a:srgbClr val="002060"/>
                          </a:solidFill>
                          <a:effectLst/>
                          <a:latin typeface="Calibri" panose="020F0502020204030204" pitchFamily="34" charset="0"/>
                          <a:ea typeface="+mn-ea"/>
                          <a:cs typeface="+mn-cs"/>
                        </a:rPr>
                        <a:t>Presunto incumplimiento conforme a lo </a:t>
                      </a:r>
                      <a:r>
                        <a:rPr lang="es-CO" sz="1600" b="0" i="0" u="none" strike="noStrike" kern="1200" dirty="0">
                          <a:solidFill>
                            <a:srgbClr val="002060"/>
                          </a:solidFill>
                          <a:effectLst/>
                          <a:latin typeface="Calibri" panose="020F0502020204030204" pitchFamily="34" charset="0"/>
                          <a:ea typeface="+mn-ea"/>
                          <a:cs typeface="+mn-cs"/>
                        </a:rPr>
                        <a:t>lo establecido en el numeral 6 Aplicación Tarifaria para la Remuneración de la Prestación del Servicio de Aseo en Zonas Rurales del Anexo 4. Reglamento Técnico Operativo - Ruralidad</a:t>
                      </a:r>
                    </a:p>
                  </a:txBody>
                  <a:tcPr marL="9525" marR="9525" marT="9525" marB="0" anchor="ctr"/>
                </a:tc>
                <a:tc>
                  <a:txBody>
                    <a:bodyPr/>
                    <a:lstStyle/>
                    <a:p>
                      <a:pPr algn="ctr" fontAlgn="ctr"/>
                      <a:r>
                        <a:rPr lang="es-CO" sz="1600" b="0" i="0" u="none" strike="noStrike" kern="1200" dirty="0">
                          <a:solidFill>
                            <a:srgbClr val="002060"/>
                          </a:solidFill>
                          <a:effectLst/>
                          <a:latin typeface="+mn-lt"/>
                          <a:ea typeface="+mn-ea"/>
                          <a:cs typeface="+mn-cs"/>
                        </a:rPr>
                        <a:t>Radicado UAESP N°2024700059326230/10/2024</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dirty="0">
                          <a:solidFill>
                            <a:srgbClr val="002060"/>
                          </a:solidFill>
                          <a:effectLst/>
                          <a:latin typeface="+mn-lt"/>
                          <a:ea typeface="+mn-ea"/>
                          <a:cs typeface="+mn-cs"/>
                        </a:rPr>
                        <a:t>EN TRÁMITE DE LA UAESP</a:t>
                      </a: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kern="1200" dirty="0">
                        <a:solidFill>
                          <a:srgbClr val="00206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1879010843"/>
                  </a:ext>
                </a:extLst>
              </a:tr>
            </a:tbl>
          </a:graphicData>
        </a:graphic>
      </p:graphicFrame>
      <p:sp>
        <p:nvSpPr>
          <p:cNvPr id="5" name="CuadroTexto 4">
            <a:extLst>
              <a:ext uri="{FF2B5EF4-FFF2-40B4-BE49-F238E27FC236}">
                <a16:creationId xmlns:a16="http://schemas.microsoft.com/office/drawing/2014/main" id="{C260B710-C3D0-17D6-D750-3E58D62AEBFE}"/>
              </a:ext>
            </a:extLst>
          </p:cNvPr>
          <p:cNvSpPr txBox="1"/>
          <p:nvPr/>
        </p:nvSpPr>
        <p:spPr>
          <a:xfrm>
            <a:off x="89647" y="728930"/>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19</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E4D638DA-06D5-A9EC-EE44-15241E276FB6}"/>
              </a:ext>
            </a:extLst>
          </p:cNvPr>
          <p:cNvSpPr txBox="1"/>
          <p:nvPr/>
        </p:nvSpPr>
        <p:spPr>
          <a:xfrm>
            <a:off x="-497465" y="-13728"/>
            <a:ext cx="9881937"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Incumplimiento en proceso</a:t>
            </a:r>
          </a:p>
          <a:p>
            <a:r>
              <a:rPr lang="es-CO" sz="1600" cap="small" dirty="0">
                <a:solidFill>
                  <a:srgbClr val="002060"/>
                </a:solidFill>
                <a:latin typeface="Candara" panose="020E0502030303020204" pitchFamily="34" charset="0"/>
              </a:rPr>
              <a:t>         </a:t>
            </a:r>
            <a:endParaRPr lang="es-CO" sz="1600" dirty="0"/>
          </a:p>
        </p:txBody>
      </p:sp>
      <p:pic>
        <p:nvPicPr>
          <p:cNvPr id="11" name="Imagen 10">
            <a:extLst>
              <a:ext uri="{FF2B5EF4-FFF2-40B4-BE49-F238E27FC236}">
                <a16:creationId xmlns:a16="http://schemas.microsoft.com/office/drawing/2014/main" id="{FD1AED2A-A99F-BF5A-ADCB-502B15FEF1EB}"/>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9767485" y="149344"/>
            <a:ext cx="1824152" cy="892552"/>
          </a:xfrm>
          <a:prstGeom prst="rect">
            <a:avLst/>
          </a:prstGeom>
        </p:spPr>
      </p:pic>
    </p:spTree>
    <p:extLst>
      <p:ext uri="{BB962C8B-B14F-4D97-AF65-F5344CB8AC3E}">
        <p14:creationId xmlns:p14="http://schemas.microsoft.com/office/powerpoint/2010/main" val="2968512727"/>
      </p:ext>
    </p:extLst>
  </p:cSld>
  <p:clrMapOvr>
    <a:masterClrMapping/>
  </p:clrMapOvr>
</p:sld>
</file>

<file path=ppt/slides/slide2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CuadroTexto 5">
            <a:extLst>
              <a:ext uri="{FF2B5EF4-FFF2-40B4-BE49-F238E27FC236}">
                <a16:creationId xmlns:a16="http://schemas.microsoft.com/office/drawing/2014/main" id="{8A7DBE6E-1551-4ECE-96C4-D72AD63074F4}"/>
              </a:ext>
            </a:extLst>
          </p:cNvPr>
          <p:cNvSpPr txBox="1"/>
          <p:nvPr/>
        </p:nvSpPr>
        <p:spPr>
          <a:xfrm>
            <a:off x="-77843" y="105972"/>
            <a:ext cx="10971646"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penal pecuniaria</a:t>
            </a:r>
          </a:p>
          <a:p>
            <a:r>
              <a:rPr lang="es-CO" sz="1600" cap="small" dirty="0">
                <a:solidFill>
                  <a:srgbClr val="002060"/>
                </a:solidFill>
                <a:latin typeface="Candara" panose="020E0502030303020204" pitchFamily="34" charset="0"/>
              </a:rPr>
              <a:t>         </a:t>
            </a:r>
            <a:endParaRPr lang="es-CO" sz="1600" dirty="0"/>
          </a:p>
        </p:txBody>
      </p:sp>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5" name="CuadroTexto 4">
            <a:extLst>
              <a:ext uri="{FF2B5EF4-FFF2-40B4-BE49-F238E27FC236}">
                <a16:creationId xmlns:a16="http://schemas.microsoft.com/office/drawing/2014/main" id="{C89E50F6-B7A6-48BE-9697-F8685FB65ABF}"/>
              </a:ext>
            </a:extLst>
          </p:cNvPr>
          <p:cNvSpPr txBox="1"/>
          <p:nvPr/>
        </p:nvSpPr>
        <p:spPr>
          <a:xfrm>
            <a:off x="494702" y="667591"/>
            <a:ext cx="3098800"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ESTADO</a:t>
            </a:r>
            <a:endParaRPr lang="es-CO" sz="3200" b="1" kern="0" cap="small" dirty="0">
              <a:solidFill>
                <a:schemeClr val="accent1">
                  <a:lumMod val="50000"/>
                </a:schemeClr>
              </a:solidFill>
              <a:latin typeface="Candara" panose="020E0502030303020204" pitchFamily="34" charset="0"/>
            </a:endParaRPr>
          </a:p>
        </p:txBody>
      </p:sp>
      <p:sp>
        <p:nvSpPr>
          <p:cNvPr id="12" name="CuadroTexto 11">
            <a:extLst>
              <a:ext uri="{FF2B5EF4-FFF2-40B4-BE49-F238E27FC236}">
                <a16:creationId xmlns:a16="http://schemas.microsoft.com/office/drawing/2014/main" id="{E135C1EC-8FC9-4366-8FC3-CF68E8977A81}"/>
              </a:ext>
            </a:extLst>
          </p:cNvPr>
          <p:cNvSpPr txBox="1"/>
          <p:nvPr/>
        </p:nvSpPr>
        <p:spPr>
          <a:xfrm>
            <a:off x="8825948" y="1375477"/>
            <a:ext cx="3219163" cy="646331"/>
          </a:xfrm>
          <a:prstGeom prst="rect">
            <a:avLst/>
          </a:prstGeom>
          <a:noFill/>
        </p:spPr>
        <p:txBody>
          <a:bodyPr wrap="square" rtlCol="0">
            <a:spAutoFit/>
          </a:bodyPr>
          <a:lstStyle/>
          <a:p>
            <a:r>
              <a:rPr lang="es-CO" sz="3600" b="1" kern="0" cap="small" dirty="0">
                <a:solidFill>
                  <a:schemeClr val="accent1">
                    <a:lumMod val="50000"/>
                  </a:schemeClr>
                </a:solidFill>
                <a:latin typeface="Candara" panose="020E0502030303020204" pitchFamily="34" charset="0"/>
              </a:rPr>
              <a:t>Total : 129</a:t>
            </a:r>
          </a:p>
        </p:txBody>
      </p:sp>
      <p:grpSp>
        <p:nvGrpSpPr>
          <p:cNvPr id="3" name="Grupo 2">
            <a:extLst>
              <a:ext uri="{FF2B5EF4-FFF2-40B4-BE49-F238E27FC236}">
                <a16:creationId xmlns:a16="http://schemas.microsoft.com/office/drawing/2014/main" id="{19F768A6-CA8E-0461-CB0C-6ACFEFBDB374}"/>
              </a:ext>
            </a:extLst>
          </p:cNvPr>
          <p:cNvGrpSpPr/>
          <p:nvPr/>
        </p:nvGrpSpPr>
        <p:grpSpPr>
          <a:xfrm>
            <a:off x="10671179" y="2144918"/>
            <a:ext cx="1234083" cy="3796509"/>
            <a:chOff x="3114068" y="1111122"/>
            <a:chExt cx="1935480" cy="5697300"/>
          </a:xfrm>
        </p:grpSpPr>
        <p:pic>
          <p:nvPicPr>
            <p:cNvPr id="4" name="Imagen 3">
              <a:extLst>
                <a:ext uri="{FF2B5EF4-FFF2-40B4-BE49-F238E27FC236}">
                  <a16:creationId xmlns:a16="http://schemas.microsoft.com/office/drawing/2014/main" id="{6CED8CA2-AB1C-C1F8-6D32-C8F84326BCDD}"/>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3192457" y="1111122"/>
              <a:ext cx="1708382" cy="1362087"/>
            </a:xfrm>
            <a:prstGeom prst="rect">
              <a:avLst/>
            </a:prstGeom>
          </p:spPr>
        </p:pic>
        <p:pic>
          <p:nvPicPr>
            <p:cNvPr id="7" name="Imagen 6">
              <a:extLst>
                <a:ext uri="{FF2B5EF4-FFF2-40B4-BE49-F238E27FC236}">
                  <a16:creationId xmlns:a16="http://schemas.microsoft.com/office/drawing/2014/main" id="{E6F01A97-AF6C-25C6-931C-7B1BCA6D7DA9}"/>
                </a:ext>
              </a:extLst>
            </p:cNvPr>
            <p:cNvPicPr>
              <a:picLocks noChangeAspect="1"/>
            </p:cNvPicPr>
            <p:nvPr/>
          </p:nvPicPr>
          <p:blipFill rotWithShape="1">
            <a:blip r:embed="rId3" cstate="email">
              <a:extLst>
                <a:ext uri="{28A0092B-C50C-407E-A947-70E740481C1C}">
                  <a14:useLocalDpi xmlns:a14="http://schemas.microsoft.com/office/drawing/2010/main"/>
                </a:ext>
              </a:extLst>
            </a:blip>
            <a:srcRect l="12102" t="22360" r="12670" b="34350"/>
            <a:stretch/>
          </p:blipFill>
          <p:spPr>
            <a:xfrm>
              <a:off x="3192457" y="3728110"/>
              <a:ext cx="1778702" cy="1023534"/>
            </a:xfrm>
            <a:prstGeom prst="rect">
              <a:avLst/>
            </a:prstGeom>
          </p:spPr>
        </p:pic>
        <p:pic>
          <p:nvPicPr>
            <p:cNvPr id="9" name="Imagen 8">
              <a:extLst>
                <a:ext uri="{FF2B5EF4-FFF2-40B4-BE49-F238E27FC236}">
                  <a16:creationId xmlns:a16="http://schemas.microsoft.com/office/drawing/2014/main" id="{F6684954-7640-DAC4-CF67-B24F19580233}"/>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3164093" y="6188219"/>
              <a:ext cx="1807066" cy="620203"/>
            </a:xfrm>
            <a:prstGeom prst="rect">
              <a:avLst/>
            </a:prstGeom>
          </p:spPr>
        </p:pic>
        <p:pic>
          <p:nvPicPr>
            <p:cNvPr id="10" name="Imagen 9">
              <a:extLst>
                <a:ext uri="{FF2B5EF4-FFF2-40B4-BE49-F238E27FC236}">
                  <a16:creationId xmlns:a16="http://schemas.microsoft.com/office/drawing/2014/main" id="{F8CF3C99-98EB-37DF-FBC9-50FA0C3FFD2D}"/>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3192457" y="5184126"/>
              <a:ext cx="1807066" cy="388869"/>
            </a:xfrm>
            <a:prstGeom prst="rect">
              <a:avLst/>
            </a:prstGeom>
          </p:spPr>
        </p:pic>
        <p:pic>
          <p:nvPicPr>
            <p:cNvPr id="11" name="Imagen 10">
              <a:extLst>
                <a:ext uri="{FF2B5EF4-FFF2-40B4-BE49-F238E27FC236}">
                  <a16:creationId xmlns:a16="http://schemas.microsoft.com/office/drawing/2014/main" id="{42ABA358-7FD1-1D15-42A6-2665263672AC}"/>
                </a:ext>
              </a:extLst>
            </p:cNvPr>
            <p:cNvPicPr>
              <a:picLocks noChangeAspect="1"/>
            </p:cNvPicPr>
            <p:nvPr/>
          </p:nvPicPr>
          <p:blipFill rotWithShape="1">
            <a:blip r:embed="rId6" cstate="email">
              <a:extLst>
                <a:ext uri="{28A0092B-C50C-407E-A947-70E740481C1C}">
                  <a14:useLocalDpi xmlns:a14="http://schemas.microsoft.com/office/drawing/2010/main"/>
                </a:ext>
              </a:extLst>
            </a:blip>
            <a:srcRect l="12658" t="17307" r="12911" b="19214"/>
            <a:stretch/>
          </p:blipFill>
          <p:spPr>
            <a:xfrm>
              <a:off x="3114068" y="2561276"/>
              <a:ext cx="1935480" cy="1112521"/>
            </a:xfrm>
            <a:prstGeom prst="rect">
              <a:avLst/>
            </a:prstGeom>
          </p:spPr>
        </p:pic>
      </p:grpSp>
      <p:graphicFrame>
        <p:nvGraphicFramePr>
          <p:cNvPr id="2" name="Gráfico 1">
            <a:extLst>
              <a:ext uri="{FF2B5EF4-FFF2-40B4-BE49-F238E27FC236}">
                <a16:creationId xmlns:a16="http://schemas.microsoft.com/office/drawing/2014/main" id="{5E168CDC-024E-BE65-3720-721EE835CBD1}"/>
              </a:ext>
            </a:extLst>
          </p:cNvPr>
          <p:cNvGraphicFramePr>
            <a:graphicFrameLocks/>
          </p:cNvGraphicFramePr>
          <p:nvPr/>
        </p:nvGraphicFramePr>
        <p:xfrm>
          <a:off x="609600" y="2144918"/>
          <a:ext cx="9578109" cy="4154277"/>
        </p:xfrm>
        <a:graphic>
          <a:graphicData uri="http://schemas.openxmlformats.org/drawingml/2006/chart">
            <c:chart xmlns:c="http://schemas.openxmlformats.org/drawingml/2006/chart" xmlns:r="http://schemas.openxmlformats.org/officeDocument/2006/relationships" r:id="rId7"/>
          </a:graphicData>
        </a:graphic>
      </p:graphicFrame>
    </p:spTree>
    <p:extLst>
      <p:ext uri="{BB962C8B-B14F-4D97-AF65-F5344CB8AC3E}">
        <p14:creationId xmlns:p14="http://schemas.microsoft.com/office/powerpoint/2010/main" val="1297616885"/>
      </p:ext>
    </p:extLst>
  </p:cSld>
  <p:clrMapOvr>
    <a:masterClrMapping/>
  </p:clrMapOvr>
</p:sld>
</file>

<file path=ppt/slides/slide2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CuadroTexto 5">
            <a:extLst>
              <a:ext uri="{FF2B5EF4-FFF2-40B4-BE49-F238E27FC236}">
                <a16:creationId xmlns:a16="http://schemas.microsoft.com/office/drawing/2014/main" id="{8A7DBE6E-1551-4ECE-96C4-D72AD63074F4}"/>
              </a:ext>
            </a:extLst>
          </p:cNvPr>
          <p:cNvSpPr txBox="1"/>
          <p:nvPr/>
        </p:nvSpPr>
        <p:spPr>
          <a:xfrm>
            <a:off x="-295956" y="-8232"/>
            <a:ext cx="11523630"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Incumplimiento - penales</a:t>
            </a:r>
          </a:p>
          <a:p>
            <a:r>
              <a:rPr lang="es-CO" sz="1600" cap="small" dirty="0">
                <a:solidFill>
                  <a:srgbClr val="002060"/>
                </a:solidFill>
                <a:latin typeface="Candara" panose="020E0502030303020204" pitchFamily="34" charset="0"/>
              </a:rPr>
              <a:t>         </a:t>
            </a:r>
            <a:endParaRPr lang="es-CO" sz="1600" dirty="0"/>
          </a:p>
        </p:txBody>
      </p:sp>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5" name="CuadroTexto 4">
            <a:extLst>
              <a:ext uri="{FF2B5EF4-FFF2-40B4-BE49-F238E27FC236}">
                <a16:creationId xmlns:a16="http://schemas.microsoft.com/office/drawing/2014/main" id="{C89E50F6-B7A6-48BE-9697-F8685FB65ABF}"/>
              </a:ext>
            </a:extLst>
          </p:cNvPr>
          <p:cNvSpPr txBox="1"/>
          <p:nvPr/>
        </p:nvSpPr>
        <p:spPr>
          <a:xfrm>
            <a:off x="142759" y="594276"/>
            <a:ext cx="164313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Por años </a:t>
            </a:r>
            <a:endParaRPr lang="es-CO" sz="3200" b="1" kern="0" cap="small" dirty="0">
              <a:solidFill>
                <a:schemeClr val="accent1">
                  <a:lumMod val="50000"/>
                </a:schemeClr>
              </a:solidFill>
              <a:latin typeface="Candara" panose="020E0502030303020204" pitchFamily="34" charset="0"/>
            </a:endParaRPr>
          </a:p>
        </p:txBody>
      </p:sp>
      <p:sp>
        <p:nvSpPr>
          <p:cNvPr id="12" name="CuadroTexto 11">
            <a:extLst>
              <a:ext uri="{FF2B5EF4-FFF2-40B4-BE49-F238E27FC236}">
                <a16:creationId xmlns:a16="http://schemas.microsoft.com/office/drawing/2014/main" id="{E135C1EC-8FC9-4366-8FC3-CF68E8977A81}"/>
              </a:ext>
            </a:extLst>
          </p:cNvPr>
          <p:cNvSpPr txBox="1"/>
          <p:nvPr/>
        </p:nvSpPr>
        <p:spPr>
          <a:xfrm>
            <a:off x="9382208" y="1297247"/>
            <a:ext cx="2478865" cy="646331"/>
          </a:xfrm>
          <a:prstGeom prst="rect">
            <a:avLst/>
          </a:prstGeom>
          <a:noFill/>
        </p:spPr>
        <p:txBody>
          <a:bodyPr wrap="square" rtlCol="0">
            <a:spAutoFit/>
          </a:bodyPr>
          <a:lstStyle/>
          <a:p>
            <a:r>
              <a:rPr lang="es-CO" sz="3600" b="1" kern="0" cap="small" dirty="0">
                <a:solidFill>
                  <a:schemeClr val="accent1">
                    <a:lumMod val="50000"/>
                  </a:schemeClr>
                </a:solidFill>
                <a:latin typeface="Candara" panose="020E0502030303020204" pitchFamily="34" charset="0"/>
              </a:rPr>
              <a:t>Total : 129</a:t>
            </a:r>
          </a:p>
        </p:txBody>
      </p:sp>
      <p:graphicFrame>
        <p:nvGraphicFramePr>
          <p:cNvPr id="3" name="Gráfico 2">
            <a:extLst>
              <a:ext uri="{FF2B5EF4-FFF2-40B4-BE49-F238E27FC236}">
                <a16:creationId xmlns:a16="http://schemas.microsoft.com/office/drawing/2014/main" id="{E075885D-08E1-46F3-86EB-A1B50BAC5C11}"/>
              </a:ext>
            </a:extLst>
          </p:cNvPr>
          <p:cNvGraphicFramePr>
            <a:graphicFrameLocks/>
          </p:cNvGraphicFramePr>
          <p:nvPr/>
        </p:nvGraphicFramePr>
        <p:xfrm>
          <a:off x="642937" y="1943578"/>
          <a:ext cx="10906125" cy="4010024"/>
        </p:xfrm>
        <a:graphic>
          <a:graphicData uri="http://schemas.openxmlformats.org/drawingml/2006/chart">
            <c:chart xmlns:c="http://schemas.openxmlformats.org/drawingml/2006/chart" xmlns:r="http://schemas.openxmlformats.org/officeDocument/2006/relationships" r:id="rId2"/>
          </a:graphicData>
        </a:graphic>
      </p:graphicFrame>
    </p:spTree>
    <p:extLst>
      <p:ext uri="{BB962C8B-B14F-4D97-AF65-F5344CB8AC3E}">
        <p14:creationId xmlns:p14="http://schemas.microsoft.com/office/powerpoint/2010/main" val="3543902596"/>
      </p:ext>
    </p:extLst>
  </p:cSld>
  <p:clrMapOvr>
    <a:masterClrMapping/>
  </p:clrMapOvr>
</p:sld>
</file>

<file path=ppt/slides/slide2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697584" y="1683254"/>
          <a:ext cx="10595727" cy="4276266"/>
        </p:xfrm>
        <a:graphic>
          <a:graphicData uri="http://schemas.openxmlformats.org/drawingml/2006/table">
            <a:tbl>
              <a:tblPr firstRow="1" bandRow="1">
                <a:tableStyleId>{93296810-A885-4BE3-A3E7-6D5BEEA58F35}</a:tableStyleId>
              </a:tblPr>
              <a:tblGrid>
                <a:gridCol w="1051166">
                  <a:extLst>
                    <a:ext uri="{9D8B030D-6E8A-4147-A177-3AD203B41FA5}">
                      <a16:colId xmlns:a16="http://schemas.microsoft.com/office/drawing/2014/main" val="2457421865"/>
                    </a:ext>
                  </a:extLst>
                </a:gridCol>
                <a:gridCol w="3132085">
                  <a:extLst>
                    <a:ext uri="{9D8B030D-6E8A-4147-A177-3AD203B41FA5}">
                      <a16:colId xmlns:a16="http://schemas.microsoft.com/office/drawing/2014/main" val="3367632477"/>
                    </a:ext>
                  </a:extLst>
                </a:gridCol>
                <a:gridCol w="2670993">
                  <a:extLst>
                    <a:ext uri="{9D8B030D-6E8A-4147-A177-3AD203B41FA5}">
                      <a16:colId xmlns:a16="http://schemas.microsoft.com/office/drawing/2014/main" val="2362186750"/>
                    </a:ext>
                  </a:extLst>
                </a:gridCol>
                <a:gridCol w="3741483">
                  <a:extLst>
                    <a:ext uri="{9D8B030D-6E8A-4147-A177-3AD203B41FA5}">
                      <a16:colId xmlns:a16="http://schemas.microsoft.com/office/drawing/2014/main" val="478512528"/>
                    </a:ext>
                  </a:extLst>
                </a:gridCol>
              </a:tblGrid>
              <a:tr h="926750">
                <a:tc>
                  <a:txBody>
                    <a:bodyPr/>
                    <a:lstStyle/>
                    <a:p>
                      <a:pPr algn="ctr"/>
                      <a:r>
                        <a:rPr lang="es-CO" sz="1600" dirty="0">
                          <a:solidFill>
                            <a:schemeClr val="bg1"/>
                          </a:solidFill>
                          <a:latin typeface="+mn-lt"/>
                        </a:rPr>
                        <a:t>N°</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p>
                      <a:pPr algn="ctr"/>
                      <a:endParaRPr lang="es-CO" sz="1600" dirty="0">
                        <a:solidFill>
                          <a:schemeClr val="bg1"/>
                        </a:solidFill>
                        <a:latin typeface="+mn-lt"/>
                      </a:endParaRPr>
                    </a:p>
                  </a:txBody>
                  <a:tcPr/>
                </a:tc>
                <a:extLst>
                  <a:ext uri="{0D108BD9-81ED-4DB2-BD59-A6C34878D82A}">
                    <a16:rowId xmlns:a16="http://schemas.microsoft.com/office/drawing/2014/main" val="3038505992"/>
                  </a:ext>
                </a:extLst>
              </a:tr>
              <a:tr h="837379">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a:t>
                      </a:r>
                    </a:p>
                  </a:txBody>
                  <a:tcPr marL="0" marR="0" marT="0" marB="0" anchor="ctr"/>
                </a:tc>
                <a:tc>
                  <a:txBody>
                    <a:bodyPr/>
                    <a:lstStyle/>
                    <a:p>
                      <a:pPr algn="l" fontAlgn="ctr"/>
                      <a:r>
                        <a:rPr lang="es-MX" sz="1600" b="0" i="0" u="none" strike="noStrike" kern="1200" dirty="0">
                          <a:solidFill>
                            <a:srgbClr val="002060"/>
                          </a:solidFill>
                          <a:effectLst/>
                          <a:latin typeface="Calibri" panose="020F0502020204030204" pitchFamily="34" charset="0"/>
                          <a:ea typeface="+mn-ea"/>
                          <a:cs typeface="+mn-cs"/>
                        </a:rPr>
                        <a:t>Fuga de lixiviados del mes de marzo de 2021 - PP N° 2</a:t>
                      </a:r>
                    </a:p>
                  </a:txBody>
                  <a:tcPr marL="0" marR="0" marT="0" marB="0" anchor="ctr"/>
                </a:tc>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Radicado UAESP N°20217000287632 del 24/06/2021</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p>
                  </a:txBody>
                  <a:tcPr marL="0" marR="0" marT="0" marB="0" anchor="ctr"/>
                </a:tc>
                <a:extLst>
                  <a:ext uri="{0D108BD9-81ED-4DB2-BD59-A6C34878D82A}">
                    <a16:rowId xmlns:a16="http://schemas.microsoft.com/office/drawing/2014/main" val="2838776222"/>
                  </a:ext>
                </a:extLst>
              </a:tr>
              <a:tr h="837379">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2</a:t>
                      </a:r>
                    </a:p>
                  </a:txBody>
                  <a:tcPr marL="0" marR="0" marT="0" marB="0" anchor="ctr"/>
                </a:tc>
                <a:tc>
                  <a:txBody>
                    <a:bodyPr/>
                    <a:lstStyle/>
                    <a:p>
                      <a:pPr marL="0" algn="l"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Fuga de lixiviados del mes de abril de 2021 - </a:t>
                      </a:r>
                      <a:r>
                        <a:rPr lang="es-MX" sz="1600" b="0" i="0" u="none" strike="noStrike" kern="1200" dirty="0">
                          <a:solidFill>
                            <a:srgbClr val="002060"/>
                          </a:solidFill>
                          <a:effectLst/>
                          <a:latin typeface="Calibri" panose="020F0502020204030204" pitchFamily="34" charset="0"/>
                          <a:ea typeface="+mn-ea"/>
                          <a:cs typeface="+mn-cs"/>
                        </a:rPr>
                        <a:t>PP N° 4</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N°20217000544002 del  29/10/2021</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p>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es-MX" sz="1600" b="1" i="0" u="none" strike="noStrike" kern="1200" cap="none" spc="0" normalizeH="0" baseline="0" noProof="0" dirty="0">
                        <a:ln>
                          <a:noFill/>
                        </a:ln>
                        <a:solidFill>
                          <a:srgbClr val="002060"/>
                        </a:solidFill>
                        <a:effectLst/>
                        <a:uLnTx/>
                        <a:uFillTx/>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3941494416"/>
                  </a:ext>
                </a:extLst>
              </a:tr>
              <a:tr h="837379">
                <a:tc>
                  <a:txBody>
                    <a:bodyPr/>
                    <a:lstStyle/>
                    <a:p>
                      <a:pPr algn="ctr" fontAlgn="ctr"/>
                      <a:r>
                        <a:rPr lang="es-MX" sz="1600" b="0" i="0" u="none" strike="noStrike" kern="1200" dirty="0">
                          <a:solidFill>
                            <a:srgbClr val="002060"/>
                          </a:solidFill>
                          <a:effectLst/>
                          <a:latin typeface="Calibri" panose="020F0502020204030204" pitchFamily="34" charset="0"/>
                          <a:ea typeface="+mn-ea"/>
                          <a:cs typeface="+mn-cs"/>
                        </a:rPr>
                        <a:t>3</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l"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Fuga de lixiviados del mes de mayo de 2021- </a:t>
                      </a:r>
                      <a:r>
                        <a:rPr lang="es-CO" sz="1600" b="0" i="0" u="none" strike="noStrike" kern="1200" dirty="0" err="1">
                          <a:solidFill>
                            <a:srgbClr val="002060"/>
                          </a:solidFill>
                          <a:effectLst/>
                          <a:latin typeface="Calibri" panose="020F0502020204030204" pitchFamily="34" charset="0"/>
                          <a:ea typeface="+mn-ea"/>
                          <a:cs typeface="+mn-cs"/>
                        </a:rPr>
                        <a:t>PPN°</a:t>
                      </a:r>
                      <a:r>
                        <a:rPr lang="es-CO" sz="1600" b="0" i="0" u="none" strike="noStrike" kern="1200" dirty="0">
                          <a:solidFill>
                            <a:srgbClr val="002060"/>
                          </a:solidFill>
                          <a:effectLst/>
                          <a:latin typeface="Calibri" panose="020F0502020204030204" pitchFamily="34" charset="0"/>
                          <a:ea typeface="+mn-ea"/>
                          <a:cs typeface="+mn-cs"/>
                        </a:rPr>
                        <a:t> 5</a:t>
                      </a: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N°20217000545672 del  29/10/2021</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2800423754"/>
                  </a:ext>
                </a:extLst>
              </a:tr>
              <a:tr h="837379">
                <a:tc>
                  <a:txBody>
                    <a:bodyPr/>
                    <a:lstStyle/>
                    <a:p>
                      <a:pPr algn="ctr" fontAlgn="ctr"/>
                      <a:r>
                        <a:rPr lang="es-MX" sz="1600" b="0" i="0" u="none" strike="noStrike" kern="1200" dirty="0">
                          <a:solidFill>
                            <a:srgbClr val="002060"/>
                          </a:solidFill>
                          <a:effectLst/>
                          <a:latin typeface="Calibri" panose="020F0502020204030204" pitchFamily="34" charset="0"/>
                          <a:ea typeface="+mn-ea"/>
                          <a:cs typeface="+mn-cs"/>
                        </a:rPr>
                        <a:t>4</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l"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Fuga de lixiviados del mes de junio de 2021- </a:t>
                      </a:r>
                      <a:r>
                        <a:rPr lang="es-CO" sz="1600" b="0" i="0" u="none" strike="noStrike" kern="1200" dirty="0" err="1">
                          <a:solidFill>
                            <a:srgbClr val="002060"/>
                          </a:solidFill>
                          <a:effectLst/>
                          <a:latin typeface="Calibri" panose="020F0502020204030204" pitchFamily="34" charset="0"/>
                          <a:ea typeface="+mn-ea"/>
                          <a:cs typeface="+mn-cs"/>
                        </a:rPr>
                        <a:t>PPN°</a:t>
                      </a:r>
                      <a:r>
                        <a:rPr lang="es-CO" sz="1600" b="0" i="0" u="none" strike="noStrike" kern="1200" dirty="0">
                          <a:solidFill>
                            <a:srgbClr val="002060"/>
                          </a:solidFill>
                          <a:effectLst/>
                          <a:latin typeface="Calibri" panose="020F0502020204030204" pitchFamily="34" charset="0"/>
                          <a:ea typeface="+mn-ea"/>
                          <a:cs typeface="+mn-cs"/>
                        </a:rPr>
                        <a:t> 6</a:t>
                      </a: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N°20217000544712 del  29/10/2021</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2005602466"/>
                  </a:ext>
                </a:extLst>
              </a:tr>
            </a:tbl>
          </a:graphicData>
        </a:graphic>
      </p:graphicFrame>
      <p:sp>
        <p:nvSpPr>
          <p:cNvPr id="5" name="CuadroTexto 4">
            <a:extLst>
              <a:ext uri="{FF2B5EF4-FFF2-40B4-BE49-F238E27FC236}">
                <a16:creationId xmlns:a16="http://schemas.microsoft.com/office/drawing/2014/main" id="{18D036FB-95E2-4239-A44E-939450AB20AD}"/>
              </a:ext>
            </a:extLst>
          </p:cNvPr>
          <p:cNvSpPr txBox="1"/>
          <p:nvPr/>
        </p:nvSpPr>
        <p:spPr>
          <a:xfrm>
            <a:off x="2473353" y="713758"/>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33</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01C502B6-173E-481B-B030-DA7EF37F2575}"/>
              </a:ext>
            </a:extLst>
          </p:cNvPr>
          <p:cNvSpPr txBox="1"/>
          <p:nvPr/>
        </p:nvSpPr>
        <p:spPr>
          <a:xfrm>
            <a:off x="-96172" y="98205"/>
            <a:ext cx="9881937" cy="1077218"/>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Penal Pecuniaria</a:t>
            </a:r>
          </a:p>
          <a:p>
            <a:r>
              <a:rPr lang="es-CO" sz="1600" cap="small" dirty="0">
                <a:solidFill>
                  <a:srgbClr val="002060"/>
                </a:solidFill>
                <a:latin typeface="Candara" panose="020E0502030303020204" pitchFamily="34" charset="0"/>
              </a:rPr>
              <a:t>         </a:t>
            </a:r>
            <a:r>
              <a:rPr lang="es-CO" sz="2800" kern="0" cap="small" dirty="0">
                <a:solidFill>
                  <a:schemeClr val="accent1">
                    <a:lumMod val="50000"/>
                  </a:schemeClr>
                </a:solidFill>
                <a:latin typeface="Candara" panose="020E0502030303020204" pitchFamily="34" charset="0"/>
              </a:rPr>
              <a:t>en  Proceso</a:t>
            </a:r>
          </a:p>
        </p:txBody>
      </p:sp>
      <p:pic>
        <p:nvPicPr>
          <p:cNvPr id="7" name="Imagen 6">
            <a:extLst>
              <a:ext uri="{FF2B5EF4-FFF2-40B4-BE49-F238E27FC236}">
                <a16:creationId xmlns:a16="http://schemas.microsoft.com/office/drawing/2014/main" id="{9B909B8C-CBF2-4BE3-8894-594BE5221E42}"/>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10556191" y="118574"/>
            <a:ext cx="1370032" cy="1076287"/>
          </a:xfrm>
          <a:prstGeom prst="rect">
            <a:avLst/>
          </a:prstGeom>
        </p:spPr>
      </p:pic>
    </p:spTree>
    <p:extLst>
      <p:ext uri="{BB962C8B-B14F-4D97-AF65-F5344CB8AC3E}">
        <p14:creationId xmlns:p14="http://schemas.microsoft.com/office/powerpoint/2010/main" val="1706897975"/>
      </p:ext>
    </p:extLst>
  </p:cSld>
  <p:clrMapOvr>
    <a:masterClrMapping/>
  </p:clrMapOvr>
</p:sld>
</file>

<file path=ppt/slides/slide2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669301" y="1475860"/>
          <a:ext cx="10810737" cy="5308470"/>
        </p:xfrm>
        <a:graphic>
          <a:graphicData uri="http://schemas.openxmlformats.org/drawingml/2006/table">
            <a:tbl>
              <a:tblPr firstRow="1" bandRow="1">
                <a:tableStyleId>{93296810-A885-4BE3-A3E7-6D5BEEA58F35}</a:tableStyleId>
              </a:tblPr>
              <a:tblGrid>
                <a:gridCol w="1072495">
                  <a:extLst>
                    <a:ext uri="{9D8B030D-6E8A-4147-A177-3AD203B41FA5}">
                      <a16:colId xmlns:a16="http://schemas.microsoft.com/office/drawing/2014/main" val="2457421865"/>
                    </a:ext>
                  </a:extLst>
                </a:gridCol>
                <a:gridCol w="3195642">
                  <a:extLst>
                    <a:ext uri="{9D8B030D-6E8A-4147-A177-3AD203B41FA5}">
                      <a16:colId xmlns:a16="http://schemas.microsoft.com/office/drawing/2014/main" val="3367632477"/>
                    </a:ext>
                  </a:extLst>
                </a:gridCol>
                <a:gridCol w="2725193">
                  <a:extLst>
                    <a:ext uri="{9D8B030D-6E8A-4147-A177-3AD203B41FA5}">
                      <a16:colId xmlns:a16="http://schemas.microsoft.com/office/drawing/2014/main" val="2362186750"/>
                    </a:ext>
                  </a:extLst>
                </a:gridCol>
                <a:gridCol w="3817407">
                  <a:extLst>
                    <a:ext uri="{9D8B030D-6E8A-4147-A177-3AD203B41FA5}">
                      <a16:colId xmlns:a16="http://schemas.microsoft.com/office/drawing/2014/main" val="478512528"/>
                    </a:ext>
                  </a:extLst>
                </a:gridCol>
              </a:tblGrid>
              <a:tr h="919350">
                <a:tc>
                  <a:txBody>
                    <a:bodyPr/>
                    <a:lstStyle/>
                    <a:p>
                      <a:pPr algn="ctr"/>
                      <a:r>
                        <a:rPr lang="es-CO" sz="1600" dirty="0">
                          <a:solidFill>
                            <a:schemeClr val="bg1"/>
                          </a:solidFill>
                          <a:latin typeface="+mn-lt"/>
                        </a:rPr>
                        <a:t>N°</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p>
                      <a:pPr algn="ctr"/>
                      <a:endParaRPr lang="es-CO" sz="1600" dirty="0">
                        <a:solidFill>
                          <a:schemeClr val="bg1"/>
                        </a:solidFill>
                        <a:latin typeface="+mn-lt"/>
                      </a:endParaRPr>
                    </a:p>
                  </a:txBody>
                  <a:tcPr/>
                </a:tc>
                <a:extLst>
                  <a:ext uri="{0D108BD9-81ED-4DB2-BD59-A6C34878D82A}">
                    <a16:rowId xmlns:a16="http://schemas.microsoft.com/office/drawing/2014/main" val="3038505992"/>
                  </a:ext>
                </a:extLst>
              </a:tr>
              <a:tr h="633015">
                <a:tc>
                  <a:txBody>
                    <a:bodyPr/>
                    <a:lstStyle/>
                    <a:p>
                      <a:pPr algn="ctr" fontAlgn="ctr"/>
                      <a:r>
                        <a:rPr lang="es-MX" sz="1600" b="0" i="0" u="none" strike="noStrike" kern="1200" dirty="0">
                          <a:solidFill>
                            <a:srgbClr val="002060"/>
                          </a:solidFill>
                          <a:effectLst/>
                          <a:latin typeface="Calibri" panose="020F0502020204030204" pitchFamily="34" charset="0"/>
                          <a:ea typeface="+mn-ea"/>
                          <a:cs typeface="+mn-cs"/>
                        </a:rPr>
                        <a:t>5</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l"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Fuga de lixiviados del mes de julio de 2021 – PP N°7</a:t>
                      </a: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N°20217000545082 del  29/10/2021</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p>
                  </a:txBody>
                  <a:tcPr marL="0" marR="0" marT="0" marB="0" anchor="ctr"/>
                </a:tc>
                <a:extLst>
                  <a:ext uri="{0D108BD9-81ED-4DB2-BD59-A6C34878D82A}">
                    <a16:rowId xmlns:a16="http://schemas.microsoft.com/office/drawing/2014/main" val="2212084116"/>
                  </a:ext>
                </a:extLst>
              </a:tr>
              <a:tr h="519396">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6</a:t>
                      </a:r>
                    </a:p>
                  </a:txBody>
                  <a:tcPr marL="0" marR="0" marT="0" marB="0" anchor="ctr"/>
                </a:tc>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lang="es-CO" sz="1600" b="0" i="0" u="none" strike="noStrike" kern="1200" dirty="0">
                          <a:solidFill>
                            <a:srgbClr val="002060"/>
                          </a:solidFill>
                          <a:effectLst/>
                          <a:latin typeface="Calibri" panose="020F0502020204030204" pitchFamily="34" charset="0"/>
                          <a:ea typeface="+mn-ea"/>
                          <a:cs typeface="+mn-cs"/>
                        </a:rPr>
                        <a:t>Fuga de lixiviados del mes de agosto de 2021 – PP N° 8</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CO" sz="1600" b="0" i="0" u="none" strike="noStrike" kern="1200" dirty="0">
                          <a:solidFill>
                            <a:srgbClr val="002060"/>
                          </a:solidFill>
                          <a:effectLst/>
                          <a:latin typeface="Calibri" panose="020F0502020204030204" pitchFamily="34" charset="0"/>
                          <a:ea typeface="+mn-ea"/>
                          <a:cs typeface="+mn-cs"/>
                        </a:rPr>
                        <a:t>Radicado UAESP N°20227000021182 del  19/01/2022</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1812842402"/>
                  </a:ext>
                </a:extLst>
              </a:tr>
              <a:tr h="519396">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7</a:t>
                      </a:r>
                    </a:p>
                  </a:txBody>
                  <a:tcPr marL="0" marR="0" marT="0" marB="0" anchor="ctr"/>
                </a:tc>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lang="es-CO" sz="1600" b="0" i="0" u="none" strike="noStrike" kern="1200" dirty="0">
                          <a:solidFill>
                            <a:srgbClr val="002060"/>
                          </a:solidFill>
                          <a:effectLst/>
                          <a:latin typeface="Calibri" panose="020F0502020204030204" pitchFamily="34" charset="0"/>
                          <a:ea typeface="+mn-ea"/>
                          <a:cs typeface="+mn-cs"/>
                        </a:rPr>
                        <a:t>Fuga de lixiviados del mes de diciembre de 2021 – PP N° 10</a:t>
                      </a:r>
                    </a:p>
                  </a:txBody>
                  <a:tcPr marL="0" marR="0" marT="0" marB="0" anchor="ctr"/>
                </a:tc>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Radicado UAESP N°20227000134272 del 10/03/2022</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p>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es-MX" sz="1600" b="1" i="0" u="none" strike="noStrike" kern="1200" cap="none" spc="0" normalizeH="0" baseline="0" noProof="0" dirty="0">
                        <a:ln>
                          <a:noFill/>
                        </a:ln>
                        <a:solidFill>
                          <a:srgbClr val="002060"/>
                        </a:solidFill>
                        <a:effectLst/>
                        <a:uLnTx/>
                        <a:uFillTx/>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712342968"/>
                  </a:ext>
                </a:extLst>
              </a:tr>
              <a:tr h="519396">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8</a:t>
                      </a:r>
                    </a:p>
                  </a:txBody>
                  <a:tcPr marL="0" marR="0" marT="0" marB="0" anchor="ctr"/>
                </a:tc>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lang="es-CO" sz="1600" b="0" i="0" u="none" strike="noStrike" kern="1200" dirty="0">
                          <a:solidFill>
                            <a:srgbClr val="002060"/>
                          </a:solidFill>
                          <a:effectLst/>
                          <a:latin typeface="Calibri" panose="020F0502020204030204" pitchFamily="34" charset="0"/>
                          <a:ea typeface="+mn-ea"/>
                          <a:cs typeface="+mn-cs"/>
                        </a:rPr>
                        <a:t>Fuga de lixiviados del mes de noviembre de 2021 – PP N°11</a:t>
                      </a:r>
                    </a:p>
                  </a:txBody>
                  <a:tcPr marL="0" marR="0" marT="0" marB="0" anchor="ctr"/>
                </a:tc>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Radicado UAESP N°20227000174432 del  30/03/2022</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p>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es-MX" sz="1600" b="1" i="0" u="none" strike="noStrike" kern="1200" cap="none" spc="0" normalizeH="0" baseline="0" noProof="0" dirty="0">
                        <a:ln>
                          <a:noFill/>
                        </a:ln>
                        <a:solidFill>
                          <a:srgbClr val="002060"/>
                        </a:solidFill>
                        <a:effectLst/>
                        <a:uLnTx/>
                        <a:uFillTx/>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3107618402"/>
                  </a:ext>
                </a:extLst>
              </a:tr>
              <a:tr h="519396">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9</a:t>
                      </a:r>
                    </a:p>
                  </a:txBody>
                  <a:tcPr marL="0" marR="0" marT="0" marB="0" anchor="ctr"/>
                </a:tc>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lang="es-CO" sz="1600" b="0" i="0" u="none" strike="noStrike" kern="1200" dirty="0">
                          <a:solidFill>
                            <a:srgbClr val="002060"/>
                          </a:solidFill>
                          <a:effectLst/>
                          <a:latin typeface="Calibri" panose="020F0502020204030204" pitchFamily="34" charset="0"/>
                          <a:ea typeface="+mn-ea"/>
                          <a:cs typeface="+mn-cs"/>
                        </a:rPr>
                        <a:t>Fuga de lixiviados del mes de enero de 2022 – PP N° 13</a:t>
                      </a:r>
                    </a:p>
                  </a:txBody>
                  <a:tcPr marL="0" marR="0" marT="0" marB="0" anchor="ctr"/>
                </a:tc>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Radicado UAESP N°2022700017672 del 31/03/2022</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p>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es-MX" sz="1600" b="1" i="0" u="none" strike="noStrike" kern="1200" cap="none" spc="0" normalizeH="0" baseline="0" noProof="0" dirty="0">
                        <a:ln>
                          <a:noFill/>
                        </a:ln>
                        <a:solidFill>
                          <a:srgbClr val="002060"/>
                        </a:solidFill>
                        <a:effectLst/>
                        <a:uLnTx/>
                        <a:uFillTx/>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2410302590"/>
                  </a:ext>
                </a:extLst>
              </a:tr>
              <a:tr h="519396">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10</a:t>
                      </a:r>
                    </a:p>
                  </a:txBody>
                  <a:tcPr marL="0" marR="0" marT="0" marB="0" anchor="ctr"/>
                </a:tc>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Calibri" panose="020F0502020204030204" pitchFamily="34" charset="0"/>
                          <a:ea typeface="+mn-ea"/>
                          <a:cs typeface="+mn-cs"/>
                        </a:rPr>
                        <a:t>Audiencias de Rendición de cuentas - vigencia 2021 - PP N°14 </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Radicado UAESP N° 20227000302332 del   2/06/2022</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p>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es-MX" sz="1600" b="1" i="0" u="none" strike="noStrike" kern="1200" cap="none" spc="0" normalizeH="0" baseline="0" noProof="0" dirty="0">
                        <a:ln>
                          <a:noFill/>
                        </a:ln>
                        <a:solidFill>
                          <a:srgbClr val="002060"/>
                        </a:solidFill>
                        <a:effectLst/>
                        <a:uLnTx/>
                        <a:uFillTx/>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1021970716"/>
                  </a:ext>
                </a:extLst>
              </a:tr>
            </a:tbl>
          </a:graphicData>
        </a:graphic>
      </p:graphicFrame>
      <p:sp>
        <p:nvSpPr>
          <p:cNvPr id="5" name="CuadroTexto 4">
            <a:extLst>
              <a:ext uri="{FF2B5EF4-FFF2-40B4-BE49-F238E27FC236}">
                <a16:creationId xmlns:a16="http://schemas.microsoft.com/office/drawing/2014/main" id="{18D036FB-95E2-4239-A44E-939450AB20AD}"/>
              </a:ext>
            </a:extLst>
          </p:cNvPr>
          <p:cNvSpPr txBox="1"/>
          <p:nvPr/>
        </p:nvSpPr>
        <p:spPr>
          <a:xfrm>
            <a:off x="2598240" y="645201"/>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33</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01C502B6-173E-481B-B030-DA7EF37F2575}"/>
              </a:ext>
            </a:extLst>
          </p:cNvPr>
          <p:cNvSpPr txBox="1"/>
          <p:nvPr/>
        </p:nvSpPr>
        <p:spPr>
          <a:xfrm>
            <a:off x="-182234" y="0"/>
            <a:ext cx="9881937" cy="1077218"/>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Penal Pecuniaria</a:t>
            </a:r>
          </a:p>
          <a:p>
            <a:r>
              <a:rPr lang="es-CO" sz="1600" cap="small" dirty="0">
                <a:solidFill>
                  <a:srgbClr val="002060"/>
                </a:solidFill>
                <a:latin typeface="Candara" panose="020E0502030303020204" pitchFamily="34" charset="0"/>
              </a:rPr>
              <a:t>         </a:t>
            </a:r>
            <a:r>
              <a:rPr lang="es-CO" sz="2800" kern="0" cap="small" dirty="0">
                <a:solidFill>
                  <a:schemeClr val="accent1">
                    <a:lumMod val="50000"/>
                  </a:schemeClr>
                </a:solidFill>
                <a:latin typeface="Candara" panose="020E0502030303020204" pitchFamily="34" charset="0"/>
              </a:rPr>
              <a:t>en  Proceso</a:t>
            </a:r>
          </a:p>
        </p:txBody>
      </p:sp>
      <p:pic>
        <p:nvPicPr>
          <p:cNvPr id="7" name="Imagen 6">
            <a:extLst>
              <a:ext uri="{FF2B5EF4-FFF2-40B4-BE49-F238E27FC236}">
                <a16:creationId xmlns:a16="http://schemas.microsoft.com/office/drawing/2014/main" id="{9B909B8C-CBF2-4BE3-8894-594BE5221E42}"/>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10413402" y="117884"/>
            <a:ext cx="1631709" cy="1076287"/>
          </a:xfrm>
          <a:prstGeom prst="rect">
            <a:avLst/>
          </a:prstGeom>
        </p:spPr>
      </p:pic>
    </p:spTree>
    <p:extLst>
      <p:ext uri="{BB962C8B-B14F-4D97-AF65-F5344CB8AC3E}">
        <p14:creationId xmlns:p14="http://schemas.microsoft.com/office/powerpoint/2010/main" val="243812551"/>
      </p:ext>
    </p:extLst>
  </p:cSld>
  <p:clrMapOvr>
    <a:masterClrMapping/>
  </p:clrMapOvr>
</p:sld>
</file>

<file path=ppt/slides/slide2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857139" y="1827633"/>
          <a:ext cx="10289405" cy="4713442"/>
        </p:xfrm>
        <a:graphic>
          <a:graphicData uri="http://schemas.openxmlformats.org/drawingml/2006/table">
            <a:tbl>
              <a:tblPr firstRow="1" bandRow="1">
                <a:tableStyleId>{93296810-A885-4BE3-A3E7-6D5BEEA58F35}</a:tableStyleId>
              </a:tblPr>
              <a:tblGrid>
                <a:gridCol w="1020776">
                  <a:extLst>
                    <a:ext uri="{9D8B030D-6E8A-4147-A177-3AD203B41FA5}">
                      <a16:colId xmlns:a16="http://schemas.microsoft.com/office/drawing/2014/main" val="2457421865"/>
                    </a:ext>
                  </a:extLst>
                </a:gridCol>
                <a:gridCol w="3041537">
                  <a:extLst>
                    <a:ext uri="{9D8B030D-6E8A-4147-A177-3AD203B41FA5}">
                      <a16:colId xmlns:a16="http://schemas.microsoft.com/office/drawing/2014/main" val="3367632477"/>
                    </a:ext>
                  </a:extLst>
                </a:gridCol>
                <a:gridCol w="2593775">
                  <a:extLst>
                    <a:ext uri="{9D8B030D-6E8A-4147-A177-3AD203B41FA5}">
                      <a16:colId xmlns:a16="http://schemas.microsoft.com/office/drawing/2014/main" val="2362186750"/>
                    </a:ext>
                  </a:extLst>
                </a:gridCol>
                <a:gridCol w="3633317">
                  <a:extLst>
                    <a:ext uri="{9D8B030D-6E8A-4147-A177-3AD203B41FA5}">
                      <a16:colId xmlns:a16="http://schemas.microsoft.com/office/drawing/2014/main" val="478512528"/>
                    </a:ext>
                  </a:extLst>
                </a:gridCol>
              </a:tblGrid>
              <a:tr h="1046317">
                <a:tc>
                  <a:txBody>
                    <a:bodyPr/>
                    <a:lstStyle/>
                    <a:p>
                      <a:pPr algn="ctr"/>
                      <a:r>
                        <a:rPr lang="es-CO" sz="1600" dirty="0">
                          <a:solidFill>
                            <a:schemeClr val="bg1"/>
                          </a:solidFill>
                          <a:latin typeface="+mn-lt"/>
                        </a:rPr>
                        <a:t>N°</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p>
                      <a:pPr algn="ctr"/>
                      <a:endParaRPr lang="es-CO" sz="1600" dirty="0">
                        <a:solidFill>
                          <a:schemeClr val="bg1"/>
                        </a:solidFill>
                        <a:latin typeface="+mn-lt"/>
                      </a:endParaRPr>
                    </a:p>
                  </a:txBody>
                  <a:tcPr/>
                </a:tc>
                <a:extLst>
                  <a:ext uri="{0D108BD9-81ED-4DB2-BD59-A6C34878D82A}">
                    <a16:rowId xmlns:a16="http://schemas.microsoft.com/office/drawing/2014/main" val="3038505992"/>
                  </a:ext>
                </a:extLst>
              </a:tr>
              <a:tr h="591127">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11</a:t>
                      </a:r>
                    </a:p>
                  </a:txBody>
                  <a:tcPr marL="0" marR="0" marT="0" marB="0" anchor="ctr"/>
                </a:tc>
                <a:tc>
                  <a:txBody>
                    <a:bodyPr/>
                    <a:lstStyle/>
                    <a:p>
                      <a:pPr algn="l" fontAlgn="ctr"/>
                      <a:r>
                        <a:rPr lang="es-CO" sz="1600" b="0" i="0" u="none" strike="noStrike" kern="1200" dirty="0">
                          <a:solidFill>
                            <a:srgbClr val="002060"/>
                          </a:solidFill>
                          <a:effectLst/>
                          <a:latin typeface="Calibri" panose="020F0502020204030204" pitchFamily="34" charset="0"/>
                          <a:ea typeface="+mn-ea"/>
                          <a:cs typeface="+mn-cs"/>
                        </a:rPr>
                        <a:t>Fuga de Lixiviados - Marzo 2022 – PP N° 15</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CO" sz="1600" b="0" i="0" u="none" strike="noStrike" kern="1200" dirty="0">
                          <a:solidFill>
                            <a:srgbClr val="002060"/>
                          </a:solidFill>
                          <a:effectLst/>
                          <a:latin typeface="Calibri" panose="020F0502020204030204" pitchFamily="34" charset="0"/>
                          <a:ea typeface="+mn-ea"/>
                          <a:cs typeface="+mn-cs"/>
                        </a:rPr>
                        <a:t>Radicado UAESP N° 20227000299142 del 1/06/2022</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p>
                  </a:txBody>
                  <a:tcPr marL="0" marR="0" marT="0" marB="0" anchor="ctr"/>
                </a:tc>
                <a:extLst>
                  <a:ext uri="{0D108BD9-81ED-4DB2-BD59-A6C34878D82A}">
                    <a16:rowId xmlns:a16="http://schemas.microsoft.com/office/drawing/2014/main" val="1812842402"/>
                  </a:ext>
                </a:extLst>
              </a:tr>
              <a:tr h="591127">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12</a:t>
                      </a:r>
                    </a:p>
                  </a:txBody>
                  <a:tcPr marL="0" marR="0" marT="0" marB="0" anchor="ctr"/>
                </a:tc>
                <a:tc>
                  <a:txBody>
                    <a:bodyPr/>
                    <a:lstStyle/>
                    <a:p>
                      <a:pPr algn="l" fontAlgn="ctr"/>
                      <a:r>
                        <a:rPr lang="es-MX" sz="1600" b="0" i="0" u="none" strike="noStrike" kern="1200" dirty="0">
                          <a:solidFill>
                            <a:srgbClr val="002060"/>
                          </a:solidFill>
                          <a:effectLst/>
                          <a:latin typeface="Calibri" panose="020F0502020204030204" pitchFamily="34" charset="0"/>
                          <a:ea typeface="+mn-ea"/>
                          <a:cs typeface="+mn-cs"/>
                        </a:rPr>
                        <a:t>Actividad de Barrido Manual y Garantía del Concepto de Área Limpia - Julio 2022 – PP N°19</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CO" sz="1600" b="0" i="0" u="none" strike="noStrike" kern="1200" dirty="0">
                          <a:solidFill>
                            <a:srgbClr val="002060"/>
                          </a:solidFill>
                          <a:effectLst/>
                          <a:latin typeface="Calibri" panose="020F0502020204030204" pitchFamily="34" charset="0"/>
                          <a:ea typeface="+mn-ea"/>
                          <a:cs typeface="+mn-cs"/>
                        </a:rPr>
                        <a:t>Radicado UAESP N°20227000472272 del  17/08/2022</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p>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es-MX" sz="1600" b="1" i="0" u="none" strike="noStrike" kern="1200" cap="none" spc="0" normalizeH="0" baseline="0" noProof="0" dirty="0">
                        <a:ln>
                          <a:noFill/>
                        </a:ln>
                        <a:solidFill>
                          <a:srgbClr val="002060"/>
                        </a:solidFill>
                        <a:effectLst/>
                        <a:uLnTx/>
                        <a:uFillTx/>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2696685564"/>
                  </a:ext>
                </a:extLst>
              </a:tr>
              <a:tr h="591127">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13</a:t>
                      </a:r>
                    </a:p>
                  </a:txBody>
                  <a:tcPr marL="0" marR="0" marT="0" marB="0" anchor="ctr"/>
                </a:tc>
                <a:tc>
                  <a:txBody>
                    <a:bodyPr/>
                    <a:lstStyle/>
                    <a:p>
                      <a:pPr marL="0" algn="l"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Lavado de Puentes Peatonales - Primer Semestre 2022 - PP N° 20</a:t>
                      </a: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 20227000649602 del 28/10/2022  </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kern="1200" noProof="0" dirty="0">
                        <a:solidFill>
                          <a:srgbClr val="00206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2837363901"/>
                  </a:ext>
                </a:extLst>
              </a:tr>
              <a:tr h="591127">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14</a:t>
                      </a:r>
                    </a:p>
                  </a:txBody>
                  <a:tcPr marL="0" marR="0" marT="0" marB="0" anchor="ctr"/>
                </a:tc>
                <a:tc>
                  <a:txBody>
                    <a:bodyPr/>
                    <a:lstStyle/>
                    <a:p>
                      <a:pPr marL="0" algn="l" defTabSz="914400" rtl="0" eaLnBrk="1" fontAlgn="ctr" latinLnBrk="0" hangingPunct="1"/>
                      <a:r>
                        <a:rPr lang="pt-BR" sz="1600" b="0" i="0" u="none" strike="noStrike" kern="1200" dirty="0">
                          <a:solidFill>
                            <a:srgbClr val="002060"/>
                          </a:solidFill>
                          <a:effectLst/>
                          <a:latin typeface="Calibri" panose="020F0502020204030204" pitchFamily="34" charset="0"/>
                          <a:ea typeface="+mn-ea"/>
                          <a:cs typeface="+mn-cs"/>
                        </a:rPr>
                        <a:t>Fuga de Lixiviados - Agosto - PP N° 21 </a:t>
                      </a: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N°20227000651102  30/10/2022</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kern="1200" noProof="0" dirty="0">
                        <a:solidFill>
                          <a:srgbClr val="00206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2668245264"/>
                  </a:ext>
                </a:extLst>
              </a:tr>
              <a:tr h="591127">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15</a:t>
                      </a:r>
                    </a:p>
                  </a:txBody>
                  <a:tcPr marL="0" marR="0" marT="0" marB="0" anchor="ctr"/>
                </a:tc>
                <a:tc>
                  <a:txBody>
                    <a:bodyPr/>
                    <a:lstStyle/>
                    <a:p>
                      <a:pPr marL="0" algn="l" defTabSz="914400" rtl="0" eaLnBrk="1" fontAlgn="ctr" latinLnBrk="0" hangingPunct="1"/>
                      <a:r>
                        <a:rPr lang="pt-BR" sz="1600" b="0" i="0" u="none" strike="noStrike" kern="1200">
                          <a:solidFill>
                            <a:srgbClr val="002060"/>
                          </a:solidFill>
                          <a:effectLst/>
                          <a:latin typeface="Calibri" panose="020F0502020204030204" pitchFamily="34" charset="0"/>
                          <a:ea typeface="+mn-ea"/>
                          <a:cs typeface="+mn-cs"/>
                        </a:rPr>
                        <a:t>Informe sobre posible Incumplimiento por Fuga de Lixiviados – abril 2023 -  PP N°23</a:t>
                      </a:r>
                      <a:endParaRPr lang="pt-BR"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N°20237000367262   4/07/2023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kern="1200" noProof="0" dirty="0">
                        <a:solidFill>
                          <a:srgbClr val="00206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2217205100"/>
                  </a:ext>
                </a:extLst>
              </a:tr>
            </a:tbl>
          </a:graphicData>
        </a:graphic>
      </p:graphicFrame>
      <p:sp>
        <p:nvSpPr>
          <p:cNvPr id="5" name="CuadroTexto 4">
            <a:extLst>
              <a:ext uri="{FF2B5EF4-FFF2-40B4-BE49-F238E27FC236}">
                <a16:creationId xmlns:a16="http://schemas.microsoft.com/office/drawing/2014/main" id="{18D036FB-95E2-4239-A44E-939450AB20AD}"/>
              </a:ext>
            </a:extLst>
          </p:cNvPr>
          <p:cNvSpPr txBox="1"/>
          <p:nvPr/>
        </p:nvSpPr>
        <p:spPr>
          <a:xfrm>
            <a:off x="2265964" y="623019"/>
            <a:ext cx="2160494" cy="954107"/>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33</a:t>
            </a:r>
          </a:p>
          <a:p>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01C502B6-173E-481B-B030-DA7EF37F2575}"/>
              </a:ext>
            </a:extLst>
          </p:cNvPr>
          <p:cNvSpPr txBox="1"/>
          <p:nvPr/>
        </p:nvSpPr>
        <p:spPr>
          <a:xfrm>
            <a:off x="-192990" y="0"/>
            <a:ext cx="8573198" cy="1077218"/>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Penal Pecuniaria</a:t>
            </a:r>
          </a:p>
          <a:p>
            <a:r>
              <a:rPr lang="es-CO" sz="1600" cap="small" dirty="0">
                <a:solidFill>
                  <a:srgbClr val="002060"/>
                </a:solidFill>
                <a:latin typeface="Candara" panose="020E0502030303020204" pitchFamily="34" charset="0"/>
              </a:rPr>
              <a:t>         </a:t>
            </a:r>
            <a:r>
              <a:rPr lang="es-CO" sz="2800" kern="0" cap="small" dirty="0">
                <a:solidFill>
                  <a:schemeClr val="accent1">
                    <a:lumMod val="50000"/>
                  </a:schemeClr>
                </a:solidFill>
                <a:latin typeface="Candara" panose="020E0502030303020204" pitchFamily="34" charset="0"/>
              </a:rPr>
              <a:t>en  Proceso</a:t>
            </a:r>
          </a:p>
        </p:txBody>
      </p:sp>
      <p:pic>
        <p:nvPicPr>
          <p:cNvPr id="7" name="Imagen 6">
            <a:extLst>
              <a:ext uri="{FF2B5EF4-FFF2-40B4-BE49-F238E27FC236}">
                <a16:creationId xmlns:a16="http://schemas.microsoft.com/office/drawing/2014/main" id="{9B909B8C-CBF2-4BE3-8894-594BE5221E42}"/>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10461528" y="67421"/>
            <a:ext cx="1370032" cy="1076287"/>
          </a:xfrm>
          <a:prstGeom prst="rect">
            <a:avLst/>
          </a:prstGeom>
        </p:spPr>
      </p:pic>
    </p:spTree>
    <p:extLst>
      <p:ext uri="{BB962C8B-B14F-4D97-AF65-F5344CB8AC3E}">
        <p14:creationId xmlns:p14="http://schemas.microsoft.com/office/powerpoint/2010/main" val="3140809554"/>
      </p:ext>
    </p:extLst>
  </p:cSld>
  <p:clrMapOvr>
    <a:masterClrMapping/>
  </p:clrMapOvr>
</p:sld>
</file>

<file path=ppt/slides/slide2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504826" y="1683255"/>
          <a:ext cx="10829924" cy="4488117"/>
        </p:xfrm>
        <a:graphic>
          <a:graphicData uri="http://schemas.openxmlformats.org/drawingml/2006/table">
            <a:tbl>
              <a:tblPr firstRow="1" bandRow="1">
                <a:tableStyleId>{93296810-A885-4BE3-A3E7-6D5BEEA58F35}</a:tableStyleId>
              </a:tblPr>
              <a:tblGrid>
                <a:gridCol w="1074399">
                  <a:extLst>
                    <a:ext uri="{9D8B030D-6E8A-4147-A177-3AD203B41FA5}">
                      <a16:colId xmlns:a16="http://schemas.microsoft.com/office/drawing/2014/main" val="2457421865"/>
                    </a:ext>
                  </a:extLst>
                </a:gridCol>
                <a:gridCol w="3201315">
                  <a:extLst>
                    <a:ext uri="{9D8B030D-6E8A-4147-A177-3AD203B41FA5}">
                      <a16:colId xmlns:a16="http://schemas.microsoft.com/office/drawing/2014/main" val="3367632477"/>
                    </a:ext>
                  </a:extLst>
                </a:gridCol>
                <a:gridCol w="2730029">
                  <a:extLst>
                    <a:ext uri="{9D8B030D-6E8A-4147-A177-3AD203B41FA5}">
                      <a16:colId xmlns:a16="http://schemas.microsoft.com/office/drawing/2014/main" val="2362186750"/>
                    </a:ext>
                  </a:extLst>
                </a:gridCol>
                <a:gridCol w="3824181">
                  <a:extLst>
                    <a:ext uri="{9D8B030D-6E8A-4147-A177-3AD203B41FA5}">
                      <a16:colId xmlns:a16="http://schemas.microsoft.com/office/drawing/2014/main" val="478512528"/>
                    </a:ext>
                  </a:extLst>
                </a:gridCol>
              </a:tblGrid>
              <a:tr h="782892">
                <a:tc>
                  <a:txBody>
                    <a:bodyPr/>
                    <a:lstStyle/>
                    <a:p>
                      <a:pPr algn="ctr"/>
                      <a:r>
                        <a:rPr lang="es-CO" sz="1600" dirty="0">
                          <a:solidFill>
                            <a:schemeClr val="bg1"/>
                          </a:solidFill>
                          <a:latin typeface="+mn-lt"/>
                        </a:rPr>
                        <a:t>N°</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p>
                      <a:pPr algn="ctr"/>
                      <a:endParaRPr lang="es-CO" sz="1600" dirty="0">
                        <a:solidFill>
                          <a:schemeClr val="bg1"/>
                        </a:solidFill>
                        <a:latin typeface="+mn-lt"/>
                      </a:endParaRPr>
                    </a:p>
                  </a:txBody>
                  <a:tcPr/>
                </a:tc>
                <a:extLst>
                  <a:ext uri="{0D108BD9-81ED-4DB2-BD59-A6C34878D82A}">
                    <a16:rowId xmlns:a16="http://schemas.microsoft.com/office/drawing/2014/main" val="3038505992"/>
                  </a:ext>
                </a:extLst>
              </a:tr>
              <a:tr h="547349">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16</a:t>
                      </a:r>
                    </a:p>
                  </a:txBody>
                  <a:tcPr marL="0" marR="0" marT="0" marB="0" anchor="ctr"/>
                </a:tc>
                <a:tc>
                  <a:txBody>
                    <a:bodyPr/>
                    <a:lstStyle/>
                    <a:p>
                      <a:pPr algn="l" fontAlgn="ctr"/>
                      <a:r>
                        <a:rPr lang="es-CO" sz="1600" b="0" i="0" u="none" strike="noStrike" kern="1200" dirty="0">
                          <a:solidFill>
                            <a:srgbClr val="002060"/>
                          </a:solidFill>
                          <a:effectLst/>
                          <a:latin typeface="Calibri" panose="020F0502020204030204" pitchFamily="34" charset="0"/>
                          <a:ea typeface="+mn-ea"/>
                          <a:cs typeface="+mn-cs"/>
                        </a:rPr>
                        <a:t>Informe sobre posible Incumplimiento por Fuga de Lixiviados - Julio 2023 -  PP N° 24</a:t>
                      </a:r>
                    </a:p>
                  </a:txBody>
                  <a:tcPr marL="9525" marR="9525" marT="9525" marB="0" anchor="ctr"/>
                </a:tc>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Radicado UAESP N°20237000483472 del  25/08/2023</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p>
                  </a:txBody>
                  <a:tcPr marL="0" marR="0" marT="0" marB="0" anchor="ctr"/>
                </a:tc>
                <a:extLst>
                  <a:ext uri="{0D108BD9-81ED-4DB2-BD59-A6C34878D82A}">
                    <a16:rowId xmlns:a16="http://schemas.microsoft.com/office/drawing/2014/main" val="966824288"/>
                  </a:ext>
                </a:extLst>
              </a:tr>
              <a:tr h="547349">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17</a:t>
                      </a:r>
                    </a:p>
                  </a:txBody>
                  <a:tcPr marL="0" marR="0" marT="0" marB="0" anchor="ctr"/>
                </a:tc>
                <a:tc>
                  <a:txBody>
                    <a:bodyPr/>
                    <a:lstStyle/>
                    <a:p>
                      <a:pPr algn="l" fontAlgn="ctr"/>
                      <a:r>
                        <a:rPr lang="es-CO" sz="1600" b="0" i="0" u="none" strike="noStrike" kern="1200" dirty="0">
                          <a:solidFill>
                            <a:srgbClr val="002060"/>
                          </a:solidFill>
                          <a:effectLst/>
                          <a:latin typeface="Calibri" panose="020F0502020204030204" pitchFamily="34" charset="0"/>
                          <a:ea typeface="+mn-ea"/>
                          <a:cs typeface="+mn-cs"/>
                        </a:rPr>
                        <a:t>Informe sobre posible incumplimiento por Fuga de Lixiviados – junio 2023 - PP N° 25</a:t>
                      </a:r>
                    </a:p>
                  </a:txBody>
                  <a:tcPr marL="9525" marR="9525" marT="9525" marB="0" anchor="ctr"/>
                </a:tc>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Radicado UAESP N° 20237000492372 del 30/08/2023</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kern="1200" noProof="0" dirty="0">
                        <a:solidFill>
                          <a:srgbClr val="00206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2233761029"/>
                  </a:ext>
                </a:extLst>
              </a:tr>
              <a:tr h="547349">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18</a:t>
                      </a:r>
                    </a:p>
                  </a:txBody>
                  <a:tcPr marL="0" marR="0" marT="0" marB="0" anchor="ctr"/>
                </a:tc>
                <a:tc>
                  <a:txBody>
                    <a:bodyPr/>
                    <a:lstStyle/>
                    <a:p>
                      <a:pPr algn="l" fontAlgn="ctr"/>
                      <a:r>
                        <a:rPr lang="es-CO" sz="1600" b="0" i="0" u="none" strike="noStrike" kern="1200" dirty="0">
                          <a:solidFill>
                            <a:srgbClr val="002060"/>
                          </a:solidFill>
                          <a:effectLst/>
                          <a:latin typeface="Calibri" panose="020F0502020204030204" pitchFamily="34" charset="0"/>
                          <a:ea typeface="+mn-ea"/>
                          <a:cs typeface="+mn-cs"/>
                        </a:rPr>
                        <a:t>Informe posible Incumplimiento Fuga de Lixiviados - Agosto - PP N° 26</a:t>
                      </a:r>
                    </a:p>
                  </a:txBody>
                  <a:tcPr marL="9525" marR="9525" marT="9525" marB="0" anchor="ctr"/>
                </a:tc>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Radicado UAESP N°20237000585592 del 11/10/2023</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kern="1200" noProof="0" dirty="0">
                        <a:solidFill>
                          <a:srgbClr val="00206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1692439588"/>
                  </a:ext>
                </a:extLst>
              </a:tr>
              <a:tr h="547349">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19</a:t>
                      </a:r>
                    </a:p>
                  </a:txBody>
                  <a:tcPr marL="0" marR="0" marT="0" marB="0" anchor="ctr"/>
                </a:tc>
                <a:tc>
                  <a:txBody>
                    <a:bodyPr/>
                    <a:lstStyle/>
                    <a:p>
                      <a:pPr algn="l" fontAlgn="ctr"/>
                      <a:r>
                        <a:rPr lang="es-MX" sz="1600" b="0" i="0" u="none" strike="noStrike" kern="1200" dirty="0">
                          <a:solidFill>
                            <a:srgbClr val="002060"/>
                          </a:solidFill>
                          <a:effectLst/>
                          <a:latin typeface="Calibri" panose="020F0502020204030204" pitchFamily="34" charset="0"/>
                          <a:ea typeface="+mn-ea"/>
                          <a:cs typeface="+mn-cs"/>
                        </a:rPr>
                        <a:t>Actividad de barrido y Limpieza. - septiembre 2023 - PP N°27</a:t>
                      </a:r>
                      <a:endParaRPr lang="es-CO" sz="1600" b="0" i="0" u="none" strike="noStrike" kern="1200" dirty="0">
                        <a:solidFill>
                          <a:srgbClr val="002060"/>
                        </a:solidFill>
                        <a:effectLst/>
                        <a:latin typeface="Calibri" panose="020F0502020204030204" pitchFamily="34" charset="0"/>
                        <a:ea typeface="+mn-ea"/>
                        <a:cs typeface="+mn-cs"/>
                      </a:endParaRPr>
                    </a:p>
                  </a:txBody>
                  <a:tcPr marL="9525" marR="9525" marT="9525" marB="0" anchor="ctr"/>
                </a:tc>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Radicado UAESP N°20237000700592 del </a:t>
                      </a:r>
                      <a:r>
                        <a:rPr lang="es-MX" sz="1600" b="0" i="0" u="none" strike="noStrike" kern="1200" dirty="0">
                          <a:solidFill>
                            <a:srgbClr val="002060"/>
                          </a:solidFill>
                          <a:effectLst/>
                          <a:latin typeface="Calibri" panose="020F0502020204030204" pitchFamily="34" charset="0"/>
                          <a:ea typeface="+mn-ea"/>
                          <a:cs typeface="+mn-cs"/>
                        </a:rPr>
                        <a:t>15/12/2023</a:t>
                      </a:r>
                      <a:endParaRPr lang="es-CO" sz="1600" b="0" i="0" u="none" strike="noStrike" kern="1200" dirty="0">
                        <a:solidFill>
                          <a:srgbClr val="002060"/>
                        </a:solidFill>
                        <a:effectLst/>
                        <a:latin typeface="Calibri" panose="020F0502020204030204" pitchFamily="34" charset="0"/>
                        <a:ea typeface="+mn-ea"/>
                        <a:cs typeface="+mn-cs"/>
                      </a:endParaRP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kern="1200" noProof="0" dirty="0">
                        <a:solidFill>
                          <a:srgbClr val="00206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2244304195"/>
                  </a:ext>
                </a:extLst>
              </a:tr>
              <a:tr h="547349">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20</a:t>
                      </a:r>
                    </a:p>
                  </a:txBody>
                  <a:tcPr marL="0" marR="0" marT="0" marB="0" anchor="ctr"/>
                </a:tc>
                <a:tc>
                  <a:txBody>
                    <a:bodyPr/>
                    <a:lstStyle/>
                    <a:p>
                      <a:pPr algn="l" fontAlgn="ctr"/>
                      <a:r>
                        <a:rPr lang="es-CO" sz="1600" b="0" i="0" u="none" strike="noStrike" kern="1200" dirty="0">
                          <a:solidFill>
                            <a:srgbClr val="002060"/>
                          </a:solidFill>
                          <a:effectLst/>
                          <a:latin typeface="Calibri" panose="020F0502020204030204" pitchFamily="34" charset="0"/>
                          <a:ea typeface="+mn-ea"/>
                          <a:cs typeface="+mn-cs"/>
                        </a:rPr>
                        <a:t>Informe sobre posible incumplimiento por Fuga de Lixiviados – septiembre 2023 - PP N° 28</a:t>
                      </a:r>
                    </a:p>
                  </a:txBody>
                  <a:tcPr marL="9525" marR="9525" marT="9525" marB="0" anchor="ctr"/>
                </a:tc>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Radicado UAESP N°20237000716362 del </a:t>
                      </a:r>
                      <a:r>
                        <a:rPr lang="es-MX" sz="1600" b="0" i="0" u="none" strike="noStrike" kern="1200" dirty="0">
                          <a:solidFill>
                            <a:srgbClr val="002060"/>
                          </a:solidFill>
                          <a:effectLst/>
                          <a:latin typeface="Calibri" panose="020F0502020204030204" pitchFamily="34" charset="0"/>
                          <a:ea typeface="+mn-ea"/>
                          <a:cs typeface="+mn-cs"/>
                        </a:rPr>
                        <a:t>22/12/2023</a:t>
                      </a:r>
                      <a:endParaRPr lang="es-CO" sz="1600" b="0" i="0" u="none" strike="noStrike" kern="1200" dirty="0">
                        <a:solidFill>
                          <a:srgbClr val="002060"/>
                        </a:solidFill>
                        <a:effectLst/>
                        <a:latin typeface="Calibri" panose="020F0502020204030204" pitchFamily="34" charset="0"/>
                        <a:ea typeface="+mn-ea"/>
                        <a:cs typeface="+mn-cs"/>
                      </a:endParaRP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El 27/11/2024 se llevó a cabo audiencia de lectura de decisión de la actuación administrativa N° 04 de 2024</a:t>
                      </a:r>
                    </a:p>
                  </a:txBody>
                  <a:tcPr marL="0" marR="0" marT="0" marB="0" anchor="ctr"/>
                </a:tc>
                <a:extLst>
                  <a:ext uri="{0D108BD9-81ED-4DB2-BD59-A6C34878D82A}">
                    <a16:rowId xmlns:a16="http://schemas.microsoft.com/office/drawing/2014/main" val="2414888518"/>
                  </a:ext>
                </a:extLst>
              </a:tr>
            </a:tbl>
          </a:graphicData>
        </a:graphic>
      </p:graphicFrame>
      <p:sp>
        <p:nvSpPr>
          <p:cNvPr id="5" name="CuadroTexto 4">
            <a:extLst>
              <a:ext uri="{FF2B5EF4-FFF2-40B4-BE49-F238E27FC236}">
                <a16:creationId xmlns:a16="http://schemas.microsoft.com/office/drawing/2014/main" id="{18D036FB-95E2-4239-A44E-939450AB20AD}"/>
              </a:ext>
            </a:extLst>
          </p:cNvPr>
          <p:cNvSpPr txBox="1"/>
          <p:nvPr/>
        </p:nvSpPr>
        <p:spPr>
          <a:xfrm>
            <a:off x="2661889" y="686628"/>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33</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01C502B6-173E-481B-B030-DA7EF37F2575}"/>
              </a:ext>
            </a:extLst>
          </p:cNvPr>
          <p:cNvSpPr txBox="1"/>
          <p:nvPr/>
        </p:nvSpPr>
        <p:spPr>
          <a:xfrm>
            <a:off x="89647" y="0"/>
            <a:ext cx="9881937" cy="1077218"/>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Penal Pecuniaria</a:t>
            </a:r>
          </a:p>
          <a:p>
            <a:r>
              <a:rPr lang="es-CO" sz="1600" cap="small" dirty="0">
                <a:solidFill>
                  <a:srgbClr val="002060"/>
                </a:solidFill>
                <a:latin typeface="Candara" panose="020E0502030303020204" pitchFamily="34" charset="0"/>
              </a:rPr>
              <a:t>         </a:t>
            </a:r>
            <a:r>
              <a:rPr lang="es-CO" sz="2800" kern="0" cap="small" dirty="0">
                <a:solidFill>
                  <a:schemeClr val="accent1">
                    <a:lumMod val="50000"/>
                  </a:schemeClr>
                </a:solidFill>
                <a:latin typeface="Candara" panose="020E0502030303020204" pitchFamily="34" charset="0"/>
              </a:rPr>
              <a:t>en  Proceso</a:t>
            </a:r>
          </a:p>
        </p:txBody>
      </p:sp>
      <p:pic>
        <p:nvPicPr>
          <p:cNvPr id="7" name="Imagen 6">
            <a:extLst>
              <a:ext uri="{FF2B5EF4-FFF2-40B4-BE49-F238E27FC236}">
                <a16:creationId xmlns:a16="http://schemas.microsoft.com/office/drawing/2014/main" id="{9B909B8C-CBF2-4BE3-8894-594BE5221E42}"/>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10649734" y="61070"/>
            <a:ext cx="1370032" cy="1076287"/>
          </a:xfrm>
          <a:prstGeom prst="rect">
            <a:avLst/>
          </a:prstGeom>
        </p:spPr>
      </p:pic>
    </p:spTree>
    <p:extLst>
      <p:ext uri="{BB962C8B-B14F-4D97-AF65-F5344CB8AC3E}">
        <p14:creationId xmlns:p14="http://schemas.microsoft.com/office/powerpoint/2010/main" val="1327288812"/>
      </p:ext>
    </p:extLst>
  </p:cSld>
  <p:clrMapOvr>
    <a:masterClrMapping/>
  </p:clrMapOvr>
</p:sld>
</file>

<file path=ppt/slides/slide2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504826" y="1683256"/>
          <a:ext cx="10829924" cy="4866061"/>
        </p:xfrm>
        <a:graphic>
          <a:graphicData uri="http://schemas.openxmlformats.org/drawingml/2006/table">
            <a:tbl>
              <a:tblPr firstRow="1" bandRow="1">
                <a:tableStyleId>{93296810-A885-4BE3-A3E7-6D5BEEA58F35}</a:tableStyleId>
              </a:tblPr>
              <a:tblGrid>
                <a:gridCol w="1074399">
                  <a:extLst>
                    <a:ext uri="{9D8B030D-6E8A-4147-A177-3AD203B41FA5}">
                      <a16:colId xmlns:a16="http://schemas.microsoft.com/office/drawing/2014/main" val="2457421865"/>
                    </a:ext>
                  </a:extLst>
                </a:gridCol>
                <a:gridCol w="3201315">
                  <a:extLst>
                    <a:ext uri="{9D8B030D-6E8A-4147-A177-3AD203B41FA5}">
                      <a16:colId xmlns:a16="http://schemas.microsoft.com/office/drawing/2014/main" val="3367632477"/>
                    </a:ext>
                  </a:extLst>
                </a:gridCol>
                <a:gridCol w="2730029">
                  <a:extLst>
                    <a:ext uri="{9D8B030D-6E8A-4147-A177-3AD203B41FA5}">
                      <a16:colId xmlns:a16="http://schemas.microsoft.com/office/drawing/2014/main" val="2362186750"/>
                    </a:ext>
                  </a:extLst>
                </a:gridCol>
                <a:gridCol w="3824181">
                  <a:extLst>
                    <a:ext uri="{9D8B030D-6E8A-4147-A177-3AD203B41FA5}">
                      <a16:colId xmlns:a16="http://schemas.microsoft.com/office/drawing/2014/main" val="478512528"/>
                    </a:ext>
                  </a:extLst>
                </a:gridCol>
              </a:tblGrid>
              <a:tr h="692206">
                <a:tc>
                  <a:txBody>
                    <a:bodyPr/>
                    <a:lstStyle/>
                    <a:p>
                      <a:pPr algn="ctr"/>
                      <a:r>
                        <a:rPr lang="es-CO" sz="1600" dirty="0">
                          <a:solidFill>
                            <a:schemeClr val="bg1"/>
                          </a:solidFill>
                          <a:latin typeface="+mn-lt"/>
                        </a:rPr>
                        <a:t>N°</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p>
                      <a:pPr algn="ctr"/>
                      <a:endParaRPr lang="es-CO" sz="1600" dirty="0">
                        <a:solidFill>
                          <a:schemeClr val="bg1"/>
                        </a:solidFill>
                        <a:latin typeface="+mn-lt"/>
                      </a:endParaRPr>
                    </a:p>
                  </a:txBody>
                  <a:tcPr/>
                </a:tc>
                <a:extLst>
                  <a:ext uri="{0D108BD9-81ED-4DB2-BD59-A6C34878D82A}">
                    <a16:rowId xmlns:a16="http://schemas.microsoft.com/office/drawing/2014/main" val="3038505992"/>
                  </a:ext>
                </a:extLst>
              </a:tr>
              <a:tr h="652524">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21</a:t>
                      </a:r>
                    </a:p>
                  </a:txBody>
                  <a:tcPr marL="0" marR="0" marT="0" marB="0" anchor="ctr"/>
                </a:tc>
                <a:tc>
                  <a:txBody>
                    <a:bodyPr/>
                    <a:lstStyle/>
                    <a:p>
                      <a:pPr algn="l" fontAlgn="ctr"/>
                      <a:r>
                        <a:rPr lang="es-CO" sz="1600" b="0" i="0" u="none" strike="noStrike" kern="1200" dirty="0">
                          <a:solidFill>
                            <a:srgbClr val="002060"/>
                          </a:solidFill>
                          <a:effectLst/>
                          <a:latin typeface="Calibri" panose="020F0502020204030204" pitchFamily="34" charset="0"/>
                          <a:ea typeface="+mn-ea"/>
                          <a:cs typeface="+mn-cs"/>
                        </a:rPr>
                        <a:t>Informe posible Incumplimiento - </a:t>
                      </a:r>
                      <a:r>
                        <a:rPr lang="pt-BR" sz="1600" b="0" i="0" u="none" strike="noStrike" kern="1200" dirty="0">
                          <a:solidFill>
                            <a:srgbClr val="002060"/>
                          </a:solidFill>
                          <a:effectLst/>
                          <a:latin typeface="Calibri" panose="020F0502020204030204" pitchFamily="34" charset="0"/>
                          <a:ea typeface="+mn-ea"/>
                          <a:cs typeface="+mn-cs"/>
                        </a:rPr>
                        <a:t>Fuga de Lixiviados – octubre 2023 - PP N°29</a:t>
                      </a:r>
                      <a:endParaRPr lang="es-CO" sz="1600" b="0" i="0" u="none" strike="noStrike" kern="1200" dirty="0">
                        <a:solidFill>
                          <a:srgbClr val="002060"/>
                        </a:solidFill>
                        <a:effectLst/>
                        <a:latin typeface="Calibri" panose="020F0502020204030204" pitchFamily="34" charset="0"/>
                        <a:ea typeface="+mn-ea"/>
                        <a:cs typeface="+mn-cs"/>
                      </a:endParaRPr>
                    </a:p>
                  </a:txBody>
                  <a:tcPr marL="9525" marR="9525" marT="9525" marB="0" anchor="ctr"/>
                </a:tc>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Radicado UAESP N°20247000050162 del 29/01/2024</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El 27/11/2024 se llevó a cabo audiencia de lectura de decisión de la actuación administrativa N° 04 de 2024</a:t>
                      </a: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kern="1200" noProof="0" dirty="0">
                        <a:solidFill>
                          <a:srgbClr val="00206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3747321418"/>
                  </a:ext>
                </a:extLst>
              </a:tr>
              <a:tr h="549646">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22</a:t>
                      </a:r>
                    </a:p>
                  </a:txBody>
                  <a:tcPr marL="0" marR="0" marT="0" marB="0" anchor="ctr"/>
                </a:tc>
                <a:tc>
                  <a:txBody>
                    <a:bodyPr/>
                    <a:lstStyle/>
                    <a:p>
                      <a:pPr algn="l" fontAlgn="ctr"/>
                      <a:r>
                        <a:rPr lang="pt-BR" sz="1600" b="0" i="0" u="none" strike="noStrike" kern="1200" dirty="0">
                          <a:solidFill>
                            <a:srgbClr val="002060"/>
                          </a:solidFill>
                          <a:effectLst/>
                          <a:latin typeface="Calibri" panose="020F0502020204030204" pitchFamily="34" charset="0"/>
                          <a:ea typeface="+mn-ea"/>
                          <a:cs typeface="+mn-cs"/>
                        </a:rPr>
                        <a:t> Fuga de Lixiviados – diciembre 2023 - PP N°30</a:t>
                      </a:r>
                      <a:endParaRPr lang="es-CO" sz="1600" b="0" i="0" u="none" strike="noStrike" kern="1200" dirty="0">
                        <a:solidFill>
                          <a:srgbClr val="002060"/>
                        </a:solidFill>
                        <a:effectLst/>
                        <a:latin typeface="Calibri" panose="020F0502020204030204" pitchFamily="34" charset="0"/>
                        <a:ea typeface="+mn-ea"/>
                        <a:cs typeface="+mn-cs"/>
                      </a:endParaRPr>
                    </a:p>
                  </a:txBody>
                  <a:tcPr marL="9525" marR="9525" marT="9525" marB="0" anchor="ctr"/>
                </a:tc>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Radicado UAESP N°20247000086942 del 14/02/2024</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El 27/11/2024 se llevó a cabo audiencia de lectura de decisión de la actuación administrativa N° 04 de 2024</a:t>
                      </a: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kern="1200" noProof="0" dirty="0">
                        <a:solidFill>
                          <a:srgbClr val="00206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2179170090"/>
                  </a:ext>
                </a:extLst>
              </a:tr>
              <a:tr h="652524">
                <a:tc>
                  <a:txBody>
                    <a:bodyPr/>
                    <a:lstStyle/>
                    <a:p>
                      <a:pPr algn="ctr" fontAlgn="ctr"/>
                      <a:r>
                        <a:rPr lang="es-MX" sz="1600" b="0" i="0" u="none" strike="noStrike" kern="1200" dirty="0">
                          <a:solidFill>
                            <a:srgbClr val="002060"/>
                          </a:solidFill>
                          <a:effectLst/>
                          <a:latin typeface="Calibri" panose="020F0502020204030204" pitchFamily="34" charset="0"/>
                          <a:ea typeface="+mn-ea"/>
                          <a:cs typeface="+mn-cs"/>
                        </a:rPr>
                        <a:t>23</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algn="l" fontAlgn="ctr"/>
                      <a:r>
                        <a:rPr lang="es-MX" sz="1600" b="0" i="0" u="none" strike="noStrike" kern="1200" dirty="0">
                          <a:solidFill>
                            <a:srgbClr val="002060"/>
                          </a:solidFill>
                          <a:effectLst/>
                          <a:latin typeface="Calibri" panose="020F0502020204030204" pitchFamily="34" charset="0"/>
                          <a:ea typeface="+mn-ea"/>
                          <a:cs typeface="+mn-cs"/>
                        </a:rPr>
                        <a:t>Actividad de Barrido y Limpieza- Incumplimiento de frecuencias - noviembre de 2023 - PP N° 31</a:t>
                      </a:r>
                      <a:endParaRPr lang="es-CO" sz="1600" b="0" i="0" u="none" strike="noStrike" kern="1200" dirty="0">
                        <a:solidFill>
                          <a:srgbClr val="002060"/>
                        </a:solidFill>
                        <a:effectLst/>
                        <a:latin typeface="Calibri" panose="020F0502020204030204" pitchFamily="34" charset="0"/>
                        <a:ea typeface="+mn-ea"/>
                        <a:cs typeface="+mn-cs"/>
                      </a:endParaRPr>
                    </a:p>
                  </a:txBody>
                  <a:tcPr marL="9525" marR="9525" marT="9525" marB="0" anchor="ctr"/>
                </a:tc>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Radicado UAESP N°20247000131112 del 7/03/2024</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kern="1200" noProof="0" dirty="0">
                        <a:solidFill>
                          <a:srgbClr val="00206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1408697409"/>
                  </a:ext>
                </a:extLst>
              </a:tr>
              <a:tr h="652524">
                <a:tc>
                  <a:txBody>
                    <a:bodyPr/>
                    <a:lstStyle/>
                    <a:p>
                      <a:pPr algn="ctr" fontAlgn="ctr"/>
                      <a:r>
                        <a:rPr lang="es-MX" sz="1600" b="0" i="0" u="none" strike="noStrike" kern="1200" dirty="0">
                          <a:solidFill>
                            <a:srgbClr val="002060"/>
                          </a:solidFill>
                          <a:effectLst/>
                          <a:latin typeface="Calibri" panose="020F0502020204030204" pitchFamily="34" charset="0"/>
                          <a:ea typeface="+mn-ea"/>
                          <a:cs typeface="+mn-cs"/>
                        </a:rPr>
                        <a:t>24</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algn="l" fontAlgn="ctr"/>
                      <a:r>
                        <a:rPr lang="es-CO" sz="1600" b="0" i="0" u="none" strike="noStrike" kern="1200" dirty="0">
                          <a:solidFill>
                            <a:srgbClr val="002060"/>
                          </a:solidFill>
                          <a:effectLst/>
                          <a:latin typeface="Calibri" panose="020F0502020204030204" pitchFamily="34" charset="0"/>
                          <a:ea typeface="+mn-ea"/>
                          <a:cs typeface="+mn-cs"/>
                        </a:rPr>
                        <a:t>Informe sobre posible incumplimiento por Fuga de Lixiviados – enero 2024 - PP N° 32</a:t>
                      </a:r>
                    </a:p>
                  </a:txBody>
                  <a:tcPr marL="9525" marR="9525" marT="9525" marB="0" anchor="ctr"/>
                </a:tc>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Radicado UAESP N°20247000157412 del 21/03/2024</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kern="1200" noProof="0" dirty="0">
                        <a:solidFill>
                          <a:srgbClr val="00206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1579170172"/>
                  </a:ext>
                </a:extLst>
              </a:tr>
              <a:tr h="652524">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25</a:t>
                      </a:r>
                    </a:p>
                  </a:txBody>
                  <a:tcPr marL="0" marR="0" marT="0" marB="0" anchor="ctr"/>
                </a:tc>
                <a:tc>
                  <a:txBody>
                    <a:bodyPr/>
                    <a:lstStyle/>
                    <a:p>
                      <a:pPr algn="l" fontAlgn="ctr"/>
                      <a:r>
                        <a:rPr lang="es-MX" sz="1600" b="0" i="0" u="none" strike="noStrike" kern="1200" dirty="0">
                          <a:solidFill>
                            <a:srgbClr val="002060"/>
                          </a:solidFill>
                          <a:effectLst/>
                          <a:latin typeface="Calibri" panose="020F0502020204030204" pitchFamily="34" charset="0"/>
                          <a:ea typeface="+mn-ea"/>
                          <a:cs typeface="+mn-cs"/>
                        </a:rPr>
                        <a:t>Informe sobre posible incumplimiento por Fuga de Lixiviados – febrero 2024 - PPN°33</a:t>
                      </a:r>
                      <a:endParaRPr lang="es-CO" sz="1600" b="0" i="0" u="none" strike="noStrike" kern="1200" dirty="0">
                        <a:solidFill>
                          <a:srgbClr val="002060"/>
                        </a:solidFill>
                        <a:effectLst/>
                        <a:latin typeface="Calibri" panose="020F0502020204030204" pitchFamily="34" charset="0"/>
                        <a:ea typeface="+mn-ea"/>
                        <a:cs typeface="+mn-cs"/>
                      </a:endParaRPr>
                    </a:p>
                  </a:txBody>
                  <a:tcPr marL="9525" marR="9525" marT="9525" marB="0" anchor="ctr"/>
                </a:tc>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Radicado UAESP N°20247000265072 del 24/05/2024</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kern="1200" noProof="0" dirty="0">
                        <a:solidFill>
                          <a:srgbClr val="00206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601779745"/>
                  </a:ext>
                </a:extLst>
              </a:tr>
            </a:tbl>
          </a:graphicData>
        </a:graphic>
      </p:graphicFrame>
      <p:sp>
        <p:nvSpPr>
          <p:cNvPr id="5" name="CuadroTexto 4">
            <a:extLst>
              <a:ext uri="{FF2B5EF4-FFF2-40B4-BE49-F238E27FC236}">
                <a16:creationId xmlns:a16="http://schemas.microsoft.com/office/drawing/2014/main" id="{18D036FB-95E2-4239-A44E-939450AB20AD}"/>
              </a:ext>
            </a:extLst>
          </p:cNvPr>
          <p:cNvSpPr txBox="1"/>
          <p:nvPr/>
        </p:nvSpPr>
        <p:spPr>
          <a:xfrm>
            <a:off x="2322524" y="675692"/>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33</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01C502B6-173E-481B-B030-DA7EF37F2575}"/>
              </a:ext>
            </a:extLst>
          </p:cNvPr>
          <p:cNvSpPr txBox="1"/>
          <p:nvPr/>
        </p:nvSpPr>
        <p:spPr>
          <a:xfrm>
            <a:off x="-225264" y="25321"/>
            <a:ext cx="9881937" cy="1077218"/>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Penal Pecuniaria</a:t>
            </a:r>
          </a:p>
          <a:p>
            <a:r>
              <a:rPr lang="es-CO" sz="1600" cap="small" dirty="0">
                <a:solidFill>
                  <a:srgbClr val="002060"/>
                </a:solidFill>
                <a:latin typeface="Candara" panose="020E0502030303020204" pitchFamily="34" charset="0"/>
              </a:rPr>
              <a:t>         </a:t>
            </a:r>
            <a:r>
              <a:rPr lang="es-CO" sz="2800" kern="0" cap="small" dirty="0">
                <a:solidFill>
                  <a:schemeClr val="accent1">
                    <a:lumMod val="50000"/>
                  </a:schemeClr>
                </a:solidFill>
                <a:latin typeface="Candara" panose="020E0502030303020204" pitchFamily="34" charset="0"/>
              </a:rPr>
              <a:t>en  Proceso</a:t>
            </a:r>
          </a:p>
        </p:txBody>
      </p:sp>
      <p:pic>
        <p:nvPicPr>
          <p:cNvPr id="7" name="Imagen 6">
            <a:extLst>
              <a:ext uri="{FF2B5EF4-FFF2-40B4-BE49-F238E27FC236}">
                <a16:creationId xmlns:a16="http://schemas.microsoft.com/office/drawing/2014/main" id="{9B909B8C-CBF2-4BE3-8894-594BE5221E42}"/>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10556191" y="61070"/>
            <a:ext cx="1370032" cy="1076287"/>
          </a:xfrm>
          <a:prstGeom prst="rect">
            <a:avLst/>
          </a:prstGeom>
        </p:spPr>
      </p:pic>
    </p:spTree>
    <p:extLst>
      <p:ext uri="{BB962C8B-B14F-4D97-AF65-F5344CB8AC3E}">
        <p14:creationId xmlns:p14="http://schemas.microsoft.com/office/powerpoint/2010/main" val="3199702249"/>
      </p:ext>
    </p:extLst>
  </p:cSld>
  <p:clrMapOvr>
    <a:masterClrMapping/>
  </p:clrMapOvr>
</p:sld>
</file>

<file path=ppt/slides/slide2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504826" y="1683256"/>
          <a:ext cx="10829924" cy="4397431"/>
        </p:xfrm>
        <a:graphic>
          <a:graphicData uri="http://schemas.openxmlformats.org/drawingml/2006/table">
            <a:tbl>
              <a:tblPr firstRow="1" bandRow="1">
                <a:tableStyleId>{93296810-A885-4BE3-A3E7-6D5BEEA58F35}</a:tableStyleId>
              </a:tblPr>
              <a:tblGrid>
                <a:gridCol w="1074399">
                  <a:extLst>
                    <a:ext uri="{9D8B030D-6E8A-4147-A177-3AD203B41FA5}">
                      <a16:colId xmlns:a16="http://schemas.microsoft.com/office/drawing/2014/main" val="2457421865"/>
                    </a:ext>
                  </a:extLst>
                </a:gridCol>
                <a:gridCol w="3201315">
                  <a:extLst>
                    <a:ext uri="{9D8B030D-6E8A-4147-A177-3AD203B41FA5}">
                      <a16:colId xmlns:a16="http://schemas.microsoft.com/office/drawing/2014/main" val="3367632477"/>
                    </a:ext>
                  </a:extLst>
                </a:gridCol>
                <a:gridCol w="2730029">
                  <a:extLst>
                    <a:ext uri="{9D8B030D-6E8A-4147-A177-3AD203B41FA5}">
                      <a16:colId xmlns:a16="http://schemas.microsoft.com/office/drawing/2014/main" val="2362186750"/>
                    </a:ext>
                  </a:extLst>
                </a:gridCol>
                <a:gridCol w="3824181">
                  <a:extLst>
                    <a:ext uri="{9D8B030D-6E8A-4147-A177-3AD203B41FA5}">
                      <a16:colId xmlns:a16="http://schemas.microsoft.com/office/drawing/2014/main" val="478512528"/>
                    </a:ext>
                  </a:extLst>
                </a:gridCol>
              </a:tblGrid>
              <a:tr h="692206">
                <a:tc>
                  <a:txBody>
                    <a:bodyPr/>
                    <a:lstStyle/>
                    <a:p>
                      <a:pPr algn="ctr"/>
                      <a:r>
                        <a:rPr lang="es-CO" sz="1600" dirty="0">
                          <a:solidFill>
                            <a:schemeClr val="bg1"/>
                          </a:solidFill>
                          <a:latin typeface="+mn-lt"/>
                        </a:rPr>
                        <a:t>N°</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p>
                      <a:pPr algn="ctr"/>
                      <a:endParaRPr lang="es-CO" sz="1600" dirty="0">
                        <a:solidFill>
                          <a:schemeClr val="bg1"/>
                        </a:solidFill>
                        <a:latin typeface="+mn-lt"/>
                      </a:endParaRPr>
                    </a:p>
                  </a:txBody>
                  <a:tcPr/>
                </a:tc>
                <a:extLst>
                  <a:ext uri="{0D108BD9-81ED-4DB2-BD59-A6C34878D82A}">
                    <a16:rowId xmlns:a16="http://schemas.microsoft.com/office/drawing/2014/main" val="3038505992"/>
                  </a:ext>
                </a:extLst>
              </a:tr>
              <a:tr h="652524">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26</a:t>
                      </a:r>
                    </a:p>
                  </a:txBody>
                  <a:tcPr marL="0" marR="0" marT="0" marB="0" anchor="ctr"/>
                </a:tc>
                <a:tc>
                  <a:txBody>
                    <a:bodyPr/>
                    <a:lstStyle/>
                    <a:p>
                      <a:pPr algn="l" fontAlgn="ctr"/>
                      <a:r>
                        <a:rPr lang="es-CO" sz="1600" b="0" i="0" u="none" strike="noStrike" kern="1200" dirty="0">
                          <a:solidFill>
                            <a:srgbClr val="002060"/>
                          </a:solidFill>
                          <a:effectLst/>
                          <a:latin typeface="Calibri" panose="020F0502020204030204" pitchFamily="34" charset="0"/>
                          <a:ea typeface="+mn-ea"/>
                          <a:cs typeface="+mn-cs"/>
                        </a:rPr>
                        <a:t>Informe sobre posible incumplimiento por Fuga de Lixiviados – marzo 2024 - PP N° 34</a:t>
                      </a:r>
                    </a:p>
                  </a:txBody>
                  <a:tcPr marL="9525" marR="9525" marT="9525" marB="0" anchor="ctr"/>
                </a:tc>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Radicado UAESP N°20247000353962 del 9/07/2024</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p>
                  </a:txBody>
                  <a:tcPr marL="0" marR="0" marT="0" marB="0" anchor="ctr"/>
                </a:tc>
                <a:extLst>
                  <a:ext uri="{0D108BD9-81ED-4DB2-BD59-A6C34878D82A}">
                    <a16:rowId xmlns:a16="http://schemas.microsoft.com/office/drawing/2014/main" val="3747321418"/>
                  </a:ext>
                </a:extLst>
              </a:tr>
              <a:tr h="652524">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27</a:t>
                      </a:r>
                    </a:p>
                  </a:txBody>
                  <a:tcPr marL="0" marR="0" marT="0" marB="0" anchor="ctr"/>
                </a:tc>
                <a:tc>
                  <a:txBody>
                    <a:bodyPr/>
                    <a:lstStyle/>
                    <a:p>
                      <a:pPr marL="0" algn="l"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Informe de Presunto Incumplimiento de la Actividad de barrido y Limpieza- Mecánica - enero 2024 - PP N° 35</a:t>
                      </a:r>
                      <a:endParaRPr lang="es-CO" sz="1600" b="0" i="0" u="none" strike="noStrike" kern="1200" dirty="0">
                        <a:solidFill>
                          <a:srgbClr val="002060"/>
                        </a:solidFill>
                        <a:effectLst/>
                        <a:latin typeface="Calibri" panose="020F0502020204030204" pitchFamily="34" charset="0"/>
                        <a:ea typeface="+mn-ea"/>
                        <a:cs typeface="+mn-cs"/>
                      </a:endParaRPr>
                    </a:p>
                  </a:txBody>
                  <a:tcPr marL="9525" marR="9525" marT="9525"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Enviado por la Interventoría mediante correo electrónico del viernes 7/06/2024 3:16 p. m</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kern="1200" noProof="0" dirty="0">
                        <a:solidFill>
                          <a:srgbClr val="00206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2179170090"/>
                  </a:ext>
                </a:extLst>
              </a:tr>
              <a:tr h="652524">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28</a:t>
                      </a:r>
                    </a:p>
                  </a:txBody>
                  <a:tcPr marL="0" marR="0" marT="0" marB="0" anchor="ctr"/>
                </a:tc>
                <a:tc>
                  <a:txBody>
                    <a:bodyPr/>
                    <a:lstStyle/>
                    <a:p>
                      <a:pPr algn="l" fontAlgn="ctr"/>
                      <a:r>
                        <a:rPr lang="es-CO" sz="1600" b="0" i="0" u="none" strike="noStrike" kern="1200" dirty="0">
                          <a:solidFill>
                            <a:srgbClr val="002060"/>
                          </a:solidFill>
                          <a:effectLst/>
                          <a:latin typeface="Calibri" panose="020F0502020204030204" pitchFamily="34" charset="0"/>
                          <a:ea typeface="+mn-ea"/>
                          <a:cs typeface="+mn-cs"/>
                        </a:rPr>
                        <a:t>Informe sobre posible incumplimiento por Fuga de Lixiviados – abril 2024 - PP N° 36</a:t>
                      </a:r>
                    </a:p>
                  </a:txBody>
                  <a:tcPr marL="9525" marR="9525" marT="9525" marB="0" anchor="ctr"/>
                </a:tc>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Radicado UAESP N°20247000377272del 16/07/2024</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kern="1200" noProof="0" dirty="0">
                        <a:solidFill>
                          <a:srgbClr val="00206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256680654"/>
                  </a:ext>
                </a:extLst>
              </a:tr>
              <a:tr h="652524">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29</a:t>
                      </a:r>
                    </a:p>
                  </a:txBody>
                  <a:tcPr marL="0" marR="0" marT="0" marB="0" anchor="ctr"/>
                </a:tc>
                <a:tc>
                  <a:txBody>
                    <a:bodyPr/>
                    <a:lstStyle/>
                    <a:p>
                      <a:pPr algn="l" fontAlgn="ctr"/>
                      <a:r>
                        <a:rPr lang="es-CO" sz="1600" b="0" i="0" u="none" strike="noStrike" kern="1200" dirty="0">
                          <a:solidFill>
                            <a:srgbClr val="002060"/>
                          </a:solidFill>
                          <a:effectLst/>
                          <a:latin typeface="Calibri" panose="020F0502020204030204" pitchFamily="34" charset="0"/>
                          <a:ea typeface="+mn-ea"/>
                          <a:cs typeface="+mn-cs"/>
                        </a:rPr>
                        <a:t>Informe sobre posible incumplimiento por Fuga de Lixiviados – mayo 2024 - PP N° 37</a:t>
                      </a:r>
                    </a:p>
                  </a:txBody>
                  <a:tcPr marL="9525" marR="9525" marT="9525" marB="0" anchor="ctr"/>
                </a:tc>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Radicado UAESP N°20247000392492 del 22/07/2024</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kern="1200" noProof="0" dirty="0">
                        <a:solidFill>
                          <a:srgbClr val="00206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2926347966"/>
                  </a:ext>
                </a:extLst>
              </a:tr>
              <a:tr h="652524">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30</a:t>
                      </a:r>
                    </a:p>
                  </a:txBody>
                  <a:tcPr marL="0" marR="0" marT="0" marB="0" anchor="ctr"/>
                </a:tc>
                <a:tc>
                  <a:txBody>
                    <a:bodyPr/>
                    <a:lstStyle/>
                    <a:p>
                      <a:pPr algn="l" fontAlgn="ctr"/>
                      <a:r>
                        <a:rPr lang="es-CO" sz="1600" b="0" i="0" u="none" strike="noStrike" kern="1200" dirty="0">
                          <a:solidFill>
                            <a:srgbClr val="002060"/>
                          </a:solidFill>
                          <a:effectLst/>
                          <a:latin typeface="Calibri" panose="020F0502020204030204" pitchFamily="34" charset="0"/>
                          <a:ea typeface="+mn-ea"/>
                          <a:cs typeface="+mn-cs"/>
                        </a:rPr>
                        <a:t>Informe sobre posible incumplimiento por Fuga de Lixiviados – junio 2024 - PP N° 38</a:t>
                      </a:r>
                    </a:p>
                  </a:txBody>
                  <a:tcPr marL="9525" marR="9525" marT="9525" marB="0" anchor="ctr"/>
                </a:tc>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Radicado UAESP N° 20247000392492 del 28/08/2024</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p>
                  </a:txBody>
                  <a:tcPr marL="0" marR="0" marT="0" marB="0" anchor="ctr"/>
                </a:tc>
                <a:extLst>
                  <a:ext uri="{0D108BD9-81ED-4DB2-BD59-A6C34878D82A}">
                    <a16:rowId xmlns:a16="http://schemas.microsoft.com/office/drawing/2014/main" val="225141272"/>
                  </a:ext>
                </a:extLst>
              </a:tr>
            </a:tbl>
          </a:graphicData>
        </a:graphic>
      </p:graphicFrame>
      <p:sp>
        <p:nvSpPr>
          <p:cNvPr id="5" name="CuadroTexto 4">
            <a:extLst>
              <a:ext uri="{FF2B5EF4-FFF2-40B4-BE49-F238E27FC236}">
                <a16:creationId xmlns:a16="http://schemas.microsoft.com/office/drawing/2014/main" id="{18D036FB-95E2-4239-A44E-939450AB20AD}"/>
              </a:ext>
            </a:extLst>
          </p:cNvPr>
          <p:cNvSpPr txBox="1"/>
          <p:nvPr/>
        </p:nvSpPr>
        <p:spPr>
          <a:xfrm>
            <a:off x="1474112" y="1252366"/>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33</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01C502B6-173E-481B-B030-DA7EF37F2575}"/>
              </a:ext>
            </a:extLst>
          </p:cNvPr>
          <p:cNvSpPr txBox="1"/>
          <p:nvPr/>
        </p:nvSpPr>
        <p:spPr>
          <a:xfrm>
            <a:off x="0" y="88005"/>
            <a:ext cx="9881937" cy="1077218"/>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Penal Pecuniaria</a:t>
            </a:r>
          </a:p>
          <a:p>
            <a:r>
              <a:rPr lang="es-CO" sz="1600" cap="small" dirty="0">
                <a:solidFill>
                  <a:srgbClr val="002060"/>
                </a:solidFill>
                <a:latin typeface="Candara" panose="020E0502030303020204" pitchFamily="34" charset="0"/>
              </a:rPr>
              <a:t>         </a:t>
            </a:r>
            <a:r>
              <a:rPr lang="es-CO" sz="2800" kern="0" cap="small" dirty="0">
                <a:solidFill>
                  <a:schemeClr val="accent1">
                    <a:lumMod val="50000"/>
                  </a:schemeClr>
                </a:solidFill>
                <a:latin typeface="Candara" panose="020E0502030303020204" pitchFamily="34" charset="0"/>
              </a:rPr>
              <a:t>en  Proceso</a:t>
            </a:r>
          </a:p>
        </p:txBody>
      </p:sp>
      <p:pic>
        <p:nvPicPr>
          <p:cNvPr id="7" name="Imagen 6">
            <a:extLst>
              <a:ext uri="{FF2B5EF4-FFF2-40B4-BE49-F238E27FC236}">
                <a16:creationId xmlns:a16="http://schemas.microsoft.com/office/drawing/2014/main" id="{9B909B8C-CBF2-4BE3-8894-594BE5221E42}"/>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10467192" y="88936"/>
            <a:ext cx="1370032" cy="1076287"/>
          </a:xfrm>
          <a:prstGeom prst="rect">
            <a:avLst/>
          </a:prstGeom>
        </p:spPr>
      </p:pic>
    </p:spTree>
    <p:extLst>
      <p:ext uri="{BB962C8B-B14F-4D97-AF65-F5344CB8AC3E}">
        <p14:creationId xmlns:p14="http://schemas.microsoft.com/office/powerpoint/2010/main" val="881014943"/>
      </p:ext>
    </p:extLst>
  </p:cSld>
  <p:clrMapOvr>
    <a:masterClrMapping/>
  </p:clrMapOvr>
</p:sld>
</file>

<file path=ppt/slides/slide2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504826" y="1683256"/>
          <a:ext cx="10829924" cy="2915341"/>
        </p:xfrm>
        <a:graphic>
          <a:graphicData uri="http://schemas.openxmlformats.org/drawingml/2006/table">
            <a:tbl>
              <a:tblPr firstRow="1" bandRow="1">
                <a:tableStyleId>{93296810-A885-4BE3-A3E7-6D5BEEA58F35}</a:tableStyleId>
              </a:tblPr>
              <a:tblGrid>
                <a:gridCol w="1074399">
                  <a:extLst>
                    <a:ext uri="{9D8B030D-6E8A-4147-A177-3AD203B41FA5}">
                      <a16:colId xmlns:a16="http://schemas.microsoft.com/office/drawing/2014/main" val="2457421865"/>
                    </a:ext>
                  </a:extLst>
                </a:gridCol>
                <a:gridCol w="3201315">
                  <a:extLst>
                    <a:ext uri="{9D8B030D-6E8A-4147-A177-3AD203B41FA5}">
                      <a16:colId xmlns:a16="http://schemas.microsoft.com/office/drawing/2014/main" val="3367632477"/>
                    </a:ext>
                  </a:extLst>
                </a:gridCol>
                <a:gridCol w="2730029">
                  <a:extLst>
                    <a:ext uri="{9D8B030D-6E8A-4147-A177-3AD203B41FA5}">
                      <a16:colId xmlns:a16="http://schemas.microsoft.com/office/drawing/2014/main" val="2362186750"/>
                    </a:ext>
                  </a:extLst>
                </a:gridCol>
                <a:gridCol w="3824181">
                  <a:extLst>
                    <a:ext uri="{9D8B030D-6E8A-4147-A177-3AD203B41FA5}">
                      <a16:colId xmlns:a16="http://schemas.microsoft.com/office/drawing/2014/main" val="478512528"/>
                    </a:ext>
                  </a:extLst>
                </a:gridCol>
              </a:tblGrid>
              <a:tr h="692206">
                <a:tc>
                  <a:txBody>
                    <a:bodyPr/>
                    <a:lstStyle/>
                    <a:p>
                      <a:pPr algn="ctr"/>
                      <a:r>
                        <a:rPr lang="es-CO" sz="1600" dirty="0">
                          <a:solidFill>
                            <a:schemeClr val="bg1"/>
                          </a:solidFill>
                          <a:latin typeface="+mn-lt"/>
                        </a:rPr>
                        <a:t>N°</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p>
                      <a:pPr algn="ctr"/>
                      <a:endParaRPr lang="es-CO" sz="1600" dirty="0">
                        <a:solidFill>
                          <a:schemeClr val="bg1"/>
                        </a:solidFill>
                        <a:latin typeface="+mn-lt"/>
                      </a:endParaRPr>
                    </a:p>
                  </a:txBody>
                  <a:tcPr/>
                </a:tc>
                <a:extLst>
                  <a:ext uri="{0D108BD9-81ED-4DB2-BD59-A6C34878D82A}">
                    <a16:rowId xmlns:a16="http://schemas.microsoft.com/office/drawing/2014/main" val="3038505992"/>
                  </a:ext>
                </a:extLst>
              </a:tr>
              <a:tr h="652524">
                <a:tc>
                  <a:txBody>
                    <a:bodyPr/>
                    <a:lstStyle/>
                    <a:p>
                      <a:pPr algn="ctr" fontAlgn="ctr"/>
                      <a:r>
                        <a:rPr lang="es-MX" sz="1600" b="0" i="0" u="none" strike="noStrike" kern="1200" dirty="0">
                          <a:solidFill>
                            <a:srgbClr val="002060"/>
                          </a:solidFill>
                          <a:effectLst/>
                          <a:latin typeface="Calibri" panose="020F0502020204030204" pitchFamily="34" charset="0"/>
                          <a:ea typeface="+mn-ea"/>
                          <a:cs typeface="+mn-cs"/>
                        </a:rPr>
                        <a:t>31</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algn="l" fontAlgn="ctr"/>
                      <a:r>
                        <a:rPr lang="es-CO" sz="1600" b="0" i="0" u="none" strike="noStrike" kern="1200" dirty="0">
                          <a:solidFill>
                            <a:srgbClr val="002060"/>
                          </a:solidFill>
                          <a:effectLst/>
                          <a:latin typeface="Calibri" panose="020F0502020204030204" pitchFamily="34" charset="0"/>
                          <a:ea typeface="+mn-ea"/>
                          <a:cs typeface="+mn-cs"/>
                        </a:rPr>
                        <a:t>Informe sobre posible incumplimiento por Fuga de Lixiviados – Julio 2024 - PP N° 39</a:t>
                      </a:r>
                    </a:p>
                  </a:txBody>
                  <a:tcPr marL="9525" marR="9525" marT="9525" marB="0" anchor="ctr"/>
                </a:tc>
                <a:tc>
                  <a:txBody>
                    <a:bodyPr/>
                    <a:lstStyle/>
                    <a:p>
                      <a:pPr algn="ctr" fontAlgn="ctr"/>
                      <a:r>
                        <a:rPr lang="es-MX" sz="1600" b="0" i="0" u="none" strike="noStrike" kern="1200" dirty="0">
                          <a:solidFill>
                            <a:srgbClr val="002060"/>
                          </a:solidFill>
                          <a:effectLst/>
                          <a:latin typeface="Calibri" panose="020F0502020204030204" pitchFamily="34" charset="0"/>
                          <a:ea typeface="+mn-ea"/>
                          <a:cs typeface="+mn-cs"/>
                        </a:rPr>
                        <a:t>Enviado a la Unidad por correo electrónico el jueves 19/09/2024 3:28 p. m</a:t>
                      </a:r>
                      <a:endParaRPr lang="es-CO" sz="1600" b="0" i="0" u="none" strike="noStrike" kern="1200" dirty="0">
                        <a:solidFill>
                          <a:srgbClr val="002060"/>
                        </a:solidFill>
                        <a:effectLst/>
                        <a:latin typeface="Calibri" panose="020F0502020204030204" pitchFamily="34" charset="0"/>
                        <a:ea typeface="+mn-ea"/>
                        <a:cs typeface="+mn-cs"/>
                      </a:endParaRP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kern="1200" noProof="0" dirty="0">
                        <a:solidFill>
                          <a:srgbClr val="00206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3747321418"/>
                  </a:ext>
                </a:extLst>
              </a:tr>
              <a:tr h="652524">
                <a:tc>
                  <a:txBody>
                    <a:bodyPr/>
                    <a:lstStyle/>
                    <a:p>
                      <a:pPr algn="ctr" fontAlgn="ctr"/>
                      <a:r>
                        <a:rPr lang="es-MX" sz="1600" b="0" i="0" u="none" strike="noStrike" kern="1200" dirty="0">
                          <a:solidFill>
                            <a:srgbClr val="002060"/>
                          </a:solidFill>
                          <a:effectLst/>
                          <a:latin typeface="Calibri" panose="020F0502020204030204" pitchFamily="34" charset="0"/>
                          <a:ea typeface="+mn-ea"/>
                          <a:cs typeface="+mn-cs"/>
                        </a:rPr>
                        <a:t>32</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l"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Informe sobre posible incumplimiento por Fuga de Lixiviados – Agosto 2024 - PP N° 40</a:t>
                      </a:r>
                    </a:p>
                  </a:txBody>
                  <a:tcPr marL="9525" marR="9525" marT="9525" marB="0" anchor="ctr"/>
                </a:tc>
                <a:tc>
                  <a:txBody>
                    <a:bodyPr/>
                    <a:lstStyle/>
                    <a:p>
                      <a:pPr marL="0" algn="ctr"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Radicado UAESP N° 20247000516252 del 19/09/2024</a:t>
                      </a:r>
                      <a:endParaRPr lang="es-CO" sz="1600" b="0" i="0" u="none" strike="noStrike" kern="1200" dirty="0">
                        <a:solidFill>
                          <a:srgbClr val="002060"/>
                        </a:solidFill>
                        <a:effectLst/>
                        <a:latin typeface="Calibri" panose="020F0502020204030204" pitchFamily="34" charset="0"/>
                        <a:ea typeface="+mn-ea"/>
                        <a:cs typeface="+mn-cs"/>
                      </a:endParaRP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kern="1200" noProof="0" dirty="0">
                        <a:solidFill>
                          <a:srgbClr val="00206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2179170090"/>
                  </a:ext>
                </a:extLst>
              </a:tr>
              <a:tr h="652524">
                <a:tc>
                  <a:txBody>
                    <a:bodyPr/>
                    <a:lstStyle/>
                    <a:p>
                      <a:pPr algn="ctr" fontAlgn="ctr"/>
                      <a:r>
                        <a:rPr lang="es-MX" sz="1600" b="0" i="0" u="none" strike="noStrike" kern="1200" dirty="0">
                          <a:solidFill>
                            <a:srgbClr val="002060"/>
                          </a:solidFill>
                          <a:effectLst/>
                          <a:latin typeface="Calibri" panose="020F0502020204030204" pitchFamily="34" charset="0"/>
                          <a:ea typeface="+mn-ea"/>
                          <a:cs typeface="+mn-cs"/>
                        </a:rPr>
                        <a:t>33</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l"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Informe sobre posible incumplimiento por Fuga de Lixiviados – Septiembre 2024 - PP N° 41</a:t>
                      </a:r>
                    </a:p>
                  </a:txBody>
                  <a:tcPr marL="9525" marR="9525" marT="9525" marB="0" anchor="ctr"/>
                </a:tc>
                <a:tc>
                  <a:txBody>
                    <a:bodyPr/>
                    <a:lstStyle/>
                    <a:p>
                      <a:pPr marL="0" algn="ctr"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Radicado UAESP N° 20247000594652 del 31/10/202</a:t>
                      </a:r>
                      <a:endParaRPr lang="es-CO" sz="1600" b="0" i="0" u="none" strike="noStrike" kern="1200" dirty="0">
                        <a:solidFill>
                          <a:srgbClr val="002060"/>
                        </a:solidFill>
                        <a:effectLst/>
                        <a:latin typeface="Calibri" panose="020F0502020204030204" pitchFamily="34" charset="0"/>
                        <a:ea typeface="+mn-ea"/>
                        <a:cs typeface="+mn-cs"/>
                      </a:endParaRP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kern="1200" noProof="0" dirty="0">
                        <a:solidFill>
                          <a:srgbClr val="00206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966736756"/>
                  </a:ext>
                </a:extLst>
              </a:tr>
            </a:tbl>
          </a:graphicData>
        </a:graphic>
      </p:graphicFrame>
      <p:sp>
        <p:nvSpPr>
          <p:cNvPr id="5" name="CuadroTexto 4">
            <a:extLst>
              <a:ext uri="{FF2B5EF4-FFF2-40B4-BE49-F238E27FC236}">
                <a16:creationId xmlns:a16="http://schemas.microsoft.com/office/drawing/2014/main" id="{18D036FB-95E2-4239-A44E-939450AB20AD}"/>
              </a:ext>
            </a:extLst>
          </p:cNvPr>
          <p:cNvSpPr txBox="1"/>
          <p:nvPr/>
        </p:nvSpPr>
        <p:spPr>
          <a:xfrm>
            <a:off x="2310063" y="688170"/>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33</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01C502B6-173E-481B-B030-DA7EF37F2575}"/>
              </a:ext>
            </a:extLst>
          </p:cNvPr>
          <p:cNvSpPr txBox="1"/>
          <p:nvPr/>
        </p:nvSpPr>
        <p:spPr>
          <a:xfrm>
            <a:off x="0" y="88005"/>
            <a:ext cx="9881937" cy="1077218"/>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Penal Pecuniaria</a:t>
            </a:r>
          </a:p>
          <a:p>
            <a:r>
              <a:rPr lang="es-CO" sz="1600" cap="small" dirty="0">
                <a:solidFill>
                  <a:srgbClr val="002060"/>
                </a:solidFill>
                <a:latin typeface="Candara" panose="020E0502030303020204" pitchFamily="34" charset="0"/>
              </a:rPr>
              <a:t>         </a:t>
            </a:r>
            <a:r>
              <a:rPr lang="es-CO" sz="2800" kern="0" cap="small" dirty="0">
                <a:solidFill>
                  <a:schemeClr val="accent1">
                    <a:lumMod val="50000"/>
                  </a:schemeClr>
                </a:solidFill>
                <a:latin typeface="Candara" panose="020E0502030303020204" pitchFamily="34" charset="0"/>
              </a:rPr>
              <a:t>en  Proceso</a:t>
            </a:r>
          </a:p>
        </p:txBody>
      </p:sp>
      <p:pic>
        <p:nvPicPr>
          <p:cNvPr id="7" name="Imagen 6">
            <a:extLst>
              <a:ext uri="{FF2B5EF4-FFF2-40B4-BE49-F238E27FC236}">
                <a16:creationId xmlns:a16="http://schemas.microsoft.com/office/drawing/2014/main" id="{9B909B8C-CBF2-4BE3-8894-594BE5221E42}"/>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10467192" y="88936"/>
            <a:ext cx="1370032" cy="1076287"/>
          </a:xfrm>
          <a:prstGeom prst="rect">
            <a:avLst/>
          </a:prstGeom>
        </p:spPr>
      </p:pic>
    </p:spTree>
    <p:extLst>
      <p:ext uri="{BB962C8B-B14F-4D97-AF65-F5344CB8AC3E}">
        <p14:creationId xmlns:p14="http://schemas.microsoft.com/office/powerpoint/2010/main" val="893373359"/>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9" name="Conector recto 28">
            <a:extLst>
              <a:ext uri="{FF2B5EF4-FFF2-40B4-BE49-F238E27FC236}">
                <a16:creationId xmlns:a16="http://schemas.microsoft.com/office/drawing/2014/main" id="{E461885A-9441-4ADE-982B-DA9345520816}"/>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37" name="Imagen 36">
            <a:extLst>
              <a:ext uri="{FF2B5EF4-FFF2-40B4-BE49-F238E27FC236}">
                <a16:creationId xmlns:a16="http://schemas.microsoft.com/office/drawing/2014/main" id="{8CA5A062-9F83-4481-9751-6BD17B3F3018}"/>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775450" y="1323483"/>
            <a:ext cx="822732" cy="646332"/>
          </a:xfrm>
          <a:prstGeom prst="rect">
            <a:avLst/>
          </a:prstGeom>
        </p:spPr>
      </p:pic>
      <p:pic>
        <p:nvPicPr>
          <p:cNvPr id="38" name="Imagen 37">
            <a:extLst>
              <a:ext uri="{FF2B5EF4-FFF2-40B4-BE49-F238E27FC236}">
                <a16:creationId xmlns:a16="http://schemas.microsoft.com/office/drawing/2014/main" id="{6699C94C-AB3F-4DE9-87F3-B6FDCBB4F20B}"/>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12658" t="17307" r="12911" b="19214"/>
          <a:stretch/>
        </p:blipFill>
        <p:spPr>
          <a:xfrm>
            <a:off x="2458411" y="1339816"/>
            <a:ext cx="1233949" cy="698867"/>
          </a:xfrm>
          <a:prstGeom prst="rect">
            <a:avLst/>
          </a:prstGeom>
        </p:spPr>
      </p:pic>
      <p:pic>
        <p:nvPicPr>
          <p:cNvPr id="40" name="Imagen 39">
            <a:extLst>
              <a:ext uri="{FF2B5EF4-FFF2-40B4-BE49-F238E27FC236}">
                <a16:creationId xmlns:a16="http://schemas.microsoft.com/office/drawing/2014/main" id="{72550A7E-5376-4DE4-BDB1-88C427DDD7B4}"/>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6135403" y="1490023"/>
            <a:ext cx="1689392" cy="358210"/>
          </a:xfrm>
          <a:prstGeom prst="rect">
            <a:avLst/>
          </a:prstGeom>
        </p:spPr>
      </p:pic>
      <p:pic>
        <p:nvPicPr>
          <p:cNvPr id="41" name="Imagen 40">
            <a:extLst>
              <a:ext uri="{FF2B5EF4-FFF2-40B4-BE49-F238E27FC236}">
                <a16:creationId xmlns:a16="http://schemas.microsoft.com/office/drawing/2014/main" id="{A86479F3-181D-4F05-AB7C-32E8E2BB7F74}"/>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8096095" y="1383505"/>
            <a:ext cx="1547444" cy="595949"/>
          </a:xfrm>
          <a:prstGeom prst="rect">
            <a:avLst/>
          </a:prstGeom>
        </p:spPr>
      </p:pic>
      <p:pic>
        <p:nvPicPr>
          <p:cNvPr id="47" name="Imagen 46">
            <a:extLst>
              <a:ext uri="{FF2B5EF4-FFF2-40B4-BE49-F238E27FC236}">
                <a16:creationId xmlns:a16="http://schemas.microsoft.com/office/drawing/2014/main" id="{9C6C6B1D-138C-4FE0-8F21-E52FA8DB077B}"/>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861384" y="186272"/>
            <a:ext cx="1233949" cy="863764"/>
          </a:xfrm>
          <a:prstGeom prst="rect">
            <a:avLst/>
          </a:prstGeom>
        </p:spPr>
      </p:pic>
      <p:sp>
        <p:nvSpPr>
          <p:cNvPr id="2" name="CuadroTexto 1">
            <a:extLst>
              <a:ext uri="{FF2B5EF4-FFF2-40B4-BE49-F238E27FC236}">
                <a16:creationId xmlns:a16="http://schemas.microsoft.com/office/drawing/2014/main" id="{2EAB69B5-FAE7-4453-84DE-26E4C74E32EC}"/>
              </a:ext>
            </a:extLst>
          </p:cNvPr>
          <p:cNvSpPr txBox="1"/>
          <p:nvPr/>
        </p:nvSpPr>
        <p:spPr>
          <a:xfrm>
            <a:off x="9830145" y="1454697"/>
            <a:ext cx="1714810" cy="646331"/>
          </a:xfrm>
          <a:prstGeom prst="rect">
            <a:avLst/>
          </a:prstGeom>
          <a:noFill/>
        </p:spPr>
        <p:txBody>
          <a:bodyPr wrap="square" rtlCol="0">
            <a:spAutoFit/>
          </a:bodyPr>
          <a:lstStyle/>
          <a:p>
            <a:pPr algn="ctr"/>
            <a:r>
              <a:rPr lang="es-CO" sz="3600" b="1" kern="0" cap="small">
                <a:solidFill>
                  <a:schemeClr val="accent1">
                    <a:lumMod val="50000"/>
                  </a:schemeClr>
                </a:solidFill>
                <a:latin typeface="Candara" panose="020E0502030303020204" pitchFamily="34" charset="0"/>
              </a:rPr>
              <a:t>TOTAL</a:t>
            </a:r>
            <a:endParaRPr lang="es-CO"/>
          </a:p>
        </p:txBody>
      </p:sp>
      <p:sp>
        <p:nvSpPr>
          <p:cNvPr id="18" name="CuadroTexto 17">
            <a:extLst>
              <a:ext uri="{FF2B5EF4-FFF2-40B4-BE49-F238E27FC236}">
                <a16:creationId xmlns:a16="http://schemas.microsoft.com/office/drawing/2014/main" id="{12498162-9F2A-4873-9238-CBDDB2BBBB62}"/>
              </a:ext>
            </a:extLst>
          </p:cNvPr>
          <p:cNvSpPr txBox="1"/>
          <p:nvPr/>
        </p:nvSpPr>
        <p:spPr>
          <a:xfrm>
            <a:off x="2310063" y="35988"/>
            <a:ext cx="9881937" cy="923330"/>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a:solidFill>
                  <a:schemeClr val="accent1">
                    <a:lumMod val="50000"/>
                  </a:schemeClr>
                </a:solidFill>
              </a:rPr>
              <a:t>gestión técnica operativa </a:t>
            </a:r>
          </a:p>
          <a:p>
            <a:pPr lvl="1"/>
            <a:r>
              <a:rPr lang="es-CO" sz="1600" b="0">
                <a:solidFill>
                  <a:srgbClr val="4472C4">
                    <a:lumMod val="50000"/>
                  </a:srgbClr>
                </a:solidFill>
              </a:rPr>
              <a:t>Histórico – Mantenimiento De Cestas </a:t>
            </a:r>
            <a:r>
              <a:rPr lang="es-CO" sz="1600" b="0">
                <a:solidFill>
                  <a:srgbClr val="4472C4">
                    <a:lumMod val="50000"/>
                  </a:srgbClr>
                </a:solidFill>
                <a:cs typeface="Calibri" panose="020F0502020204030204" pitchFamily="34" charset="0"/>
              </a:rPr>
              <a:t>2018 a 2023</a:t>
            </a:r>
            <a:endParaRPr lang="es-CO" sz="1600" b="0" kern="0">
              <a:solidFill>
                <a:schemeClr val="accent1">
                  <a:lumMod val="50000"/>
                </a:schemeClr>
              </a:solidFill>
            </a:endParaRPr>
          </a:p>
        </p:txBody>
      </p:sp>
      <p:sp>
        <p:nvSpPr>
          <p:cNvPr id="24" name="CuadroTexto 23">
            <a:extLst>
              <a:ext uri="{FF2B5EF4-FFF2-40B4-BE49-F238E27FC236}">
                <a16:creationId xmlns:a16="http://schemas.microsoft.com/office/drawing/2014/main" id="{658286C1-CBF0-4632-8D8F-345CEBB83FB9}"/>
              </a:ext>
            </a:extLst>
          </p:cNvPr>
          <p:cNvSpPr txBox="1"/>
          <p:nvPr/>
        </p:nvSpPr>
        <p:spPr>
          <a:xfrm>
            <a:off x="87915" y="6351194"/>
            <a:ext cx="6038024" cy="369332"/>
          </a:xfrm>
          <a:prstGeom prst="rect">
            <a:avLst/>
          </a:prstGeom>
          <a:noFill/>
        </p:spPr>
        <p:txBody>
          <a:bodyPr wrap="square" rtlCol="0">
            <a:spAutoFit/>
          </a:bodyPr>
          <a:lstStyle/>
          <a:p>
            <a:r>
              <a:rPr lang="es-CO" sz="900">
                <a:solidFill>
                  <a:schemeClr val="accent1">
                    <a:lumMod val="50000"/>
                  </a:schemeClr>
                </a:solidFill>
              </a:rPr>
              <a:t>Fuente: Informe del Concesionario</a:t>
            </a:r>
          </a:p>
          <a:p>
            <a:r>
              <a:rPr lang="es-CO" sz="900">
                <a:solidFill>
                  <a:schemeClr val="accent1">
                    <a:lumMod val="50000"/>
                  </a:schemeClr>
                </a:solidFill>
              </a:rPr>
              <a:t>Periodo comprendido entre el 12 de febrero de 2018 y el </a:t>
            </a:r>
            <a:r>
              <a:rPr lang="es-MX" sz="900">
                <a:solidFill>
                  <a:schemeClr val="accent1">
                    <a:lumMod val="50000"/>
                  </a:schemeClr>
                </a:solidFill>
              </a:rPr>
              <a:t>31 de diciembre de 2023</a:t>
            </a:r>
            <a:r>
              <a:rPr lang="es-CO" sz="900">
                <a:solidFill>
                  <a:schemeClr val="accent1">
                    <a:lumMod val="50000"/>
                  </a:schemeClr>
                </a:solidFill>
              </a:rPr>
              <a:t>.</a:t>
            </a:r>
          </a:p>
        </p:txBody>
      </p:sp>
      <p:pic>
        <p:nvPicPr>
          <p:cNvPr id="25" name="Picture 2">
            <a:extLst>
              <a:ext uri="{FF2B5EF4-FFF2-40B4-BE49-F238E27FC236}">
                <a16:creationId xmlns:a16="http://schemas.microsoft.com/office/drawing/2014/main" id="{EADDC4D4-2E92-46A9-AD63-80BC7F40E387}"/>
              </a:ext>
            </a:extLst>
          </p:cNvPr>
          <p:cNvPicPr>
            <a:picLocks noChangeAspect="1" noChangeArrowheads="1"/>
          </p:cNvPicPr>
          <p:nvPr/>
        </p:nvPicPr>
        <p:blipFill rotWithShape="1">
          <a:blip r:embed="rId8" cstate="email">
            <a:extLst>
              <a:ext uri="{28A0092B-C50C-407E-A947-70E740481C1C}">
                <a14:useLocalDpi xmlns:a14="http://schemas.microsoft.com/office/drawing/2010/main"/>
              </a:ext>
            </a:extLst>
          </a:blip>
          <a:srcRect/>
          <a:stretch/>
        </p:blipFill>
        <p:spPr bwMode="auto">
          <a:xfrm>
            <a:off x="4393351" y="1541022"/>
            <a:ext cx="1018496" cy="5773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6" name="Picture 2">
            <a:extLst>
              <a:ext uri="{FF2B5EF4-FFF2-40B4-BE49-F238E27FC236}">
                <a16:creationId xmlns:a16="http://schemas.microsoft.com/office/drawing/2014/main" id="{C9A25ED1-D334-4EA4-8093-3039B6F7C3A5}"/>
              </a:ext>
            </a:extLst>
          </p:cNvPr>
          <p:cNvPicPr>
            <a:picLocks noChangeAspect="1" noChangeArrowheads="1"/>
          </p:cNvPicPr>
          <p:nvPr/>
        </p:nvPicPr>
        <p:blipFill rotWithShape="1">
          <a:blip r:embed="rId9" cstate="email">
            <a:extLst>
              <a:ext uri="{28A0092B-C50C-407E-A947-70E740481C1C}">
                <a14:useLocalDpi xmlns:a14="http://schemas.microsoft.com/office/drawing/2010/main"/>
              </a:ext>
            </a:extLst>
          </a:blip>
          <a:srcRect/>
          <a:stretch/>
        </p:blipFill>
        <p:spPr bwMode="auto">
          <a:xfrm>
            <a:off x="4446663" y="1108041"/>
            <a:ext cx="965184" cy="5509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4" name="Tabla 3">
            <a:extLst>
              <a:ext uri="{FF2B5EF4-FFF2-40B4-BE49-F238E27FC236}">
                <a16:creationId xmlns:a16="http://schemas.microsoft.com/office/drawing/2014/main" id="{F68B385C-E278-B7CE-DD70-68C296149230}"/>
              </a:ext>
            </a:extLst>
          </p:cNvPr>
          <p:cNvGraphicFramePr>
            <a:graphicFrameLocks noGrp="1"/>
          </p:cNvGraphicFramePr>
          <p:nvPr>
            <p:extLst>
              <p:ext uri="{D42A27DB-BD31-4B8C-83A1-F6EECF244321}">
                <p14:modId xmlns:p14="http://schemas.microsoft.com/office/powerpoint/2010/main" val="2270082588"/>
              </p:ext>
            </p:extLst>
          </p:nvPr>
        </p:nvGraphicFramePr>
        <p:xfrm>
          <a:off x="375139" y="2252739"/>
          <a:ext cx="11441721" cy="3787626"/>
        </p:xfrm>
        <a:graphic>
          <a:graphicData uri="http://schemas.openxmlformats.org/drawingml/2006/table">
            <a:tbl>
              <a:tblPr/>
              <a:tblGrid>
                <a:gridCol w="931338">
                  <a:extLst>
                    <a:ext uri="{9D8B030D-6E8A-4147-A177-3AD203B41FA5}">
                      <a16:colId xmlns:a16="http://schemas.microsoft.com/office/drawing/2014/main" val="1740931976"/>
                    </a:ext>
                  </a:extLst>
                </a:gridCol>
                <a:gridCol w="752234">
                  <a:extLst>
                    <a:ext uri="{9D8B030D-6E8A-4147-A177-3AD203B41FA5}">
                      <a16:colId xmlns:a16="http://schemas.microsoft.com/office/drawing/2014/main" val="181860614"/>
                    </a:ext>
                  </a:extLst>
                </a:gridCol>
                <a:gridCol w="250745">
                  <a:extLst>
                    <a:ext uri="{9D8B030D-6E8A-4147-A177-3AD203B41FA5}">
                      <a16:colId xmlns:a16="http://schemas.microsoft.com/office/drawing/2014/main" val="3351758159"/>
                    </a:ext>
                  </a:extLst>
                </a:gridCol>
                <a:gridCol w="931338">
                  <a:extLst>
                    <a:ext uri="{9D8B030D-6E8A-4147-A177-3AD203B41FA5}">
                      <a16:colId xmlns:a16="http://schemas.microsoft.com/office/drawing/2014/main" val="1740103811"/>
                    </a:ext>
                  </a:extLst>
                </a:gridCol>
                <a:gridCol w="779099">
                  <a:extLst>
                    <a:ext uri="{9D8B030D-6E8A-4147-A177-3AD203B41FA5}">
                      <a16:colId xmlns:a16="http://schemas.microsoft.com/office/drawing/2014/main" val="3324518591"/>
                    </a:ext>
                  </a:extLst>
                </a:gridCol>
                <a:gridCol w="250745">
                  <a:extLst>
                    <a:ext uri="{9D8B030D-6E8A-4147-A177-3AD203B41FA5}">
                      <a16:colId xmlns:a16="http://schemas.microsoft.com/office/drawing/2014/main" val="1700056672"/>
                    </a:ext>
                  </a:extLst>
                </a:gridCol>
                <a:gridCol w="931338">
                  <a:extLst>
                    <a:ext uri="{9D8B030D-6E8A-4147-A177-3AD203B41FA5}">
                      <a16:colId xmlns:a16="http://schemas.microsoft.com/office/drawing/2014/main" val="3738837880"/>
                    </a:ext>
                  </a:extLst>
                </a:gridCol>
                <a:gridCol w="779099">
                  <a:extLst>
                    <a:ext uri="{9D8B030D-6E8A-4147-A177-3AD203B41FA5}">
                      <a16:colId xmlns:a16="http://schemas.microsoft.com/office/drawing/2014/main" val="2489449599"/>
                    </a:ext>
                  </a:extLst>
                </a:gridCol>
                <a:gridCol w="250745">
                  <a:extLst>
                    <a:ext uri="{9D8B030D-6E8A-4147-A177-3AD203B41FA5}">
                      <a16:colId xmlns:a16="http://schemas.microsoft.com/office/drawing/2014/main" val="4094909232"/>
                    </a:ext>
                  </a:extLst>
                </a:gridCol>
                <a:gridCol w="931338">
                  <a:extLst>
                    <a:ext uri="{9D8B030D-6E8A-4147-A177-3AD203B41FA5}">
                      <a16:colId xmlns:a16="http://schemas.microsoft.com/office/drawing/2014/main" val="1384490242"/>
                    </a:ext>
                  </a:extLst>
                </a:gridCol>
                <a:gridCol w="776114">
                  <a:extLst>
                    <a:ext uri="{9D8B030D-6E8A-4147-A177-3AD203B41FA5}">
                      <a16:colId xmlns:a16="http://schemas.microsoft.com/office/drawing/2014/main" val="1018175616"/>
                    </a:ext>
                  </a:extLst>
                </a:gridCol>
                <a:gridCol w="205969">
                  <a:extLst>
                    <a:ext uri="{9D8B030D-6E8A-4147-A177-3AD203B41FA5}">
                      <a16:colId xmlns:a16="http://schemas.microsoft.com/office/drawing/2014/main" val="2398958591"/>
                    </a:ext>
                  </a:extLst>
                </a:gridCol>
                <a:gridCol w="931338">
                  <a:extLst>
                    <a:ext uri="{9D8B030D-6E8A-4147-A177-3AD203B41FA5}">
                      <a16:colId xmlns:a16="http://schemas.microsoft.com/office/drawing/2014/main" val="996329097"/>
                    </a:ext>
                  </a:extLst>
                </a:gridCol>
                <a:gridCol w="779099">
                  <a:extLst>
                    <a:ext uri="{9D8B030D-6E8A-4147-A177-3AD203B41FA5}">
                      <a16:colId xmlns:a16="http://schemas.microsoft.com/office/drawing/2014/main" val="1961635020"/>
                    </a:ext>
                  </a:extLst>
                </a:gridCol>
                <a:gridCol w="205969">
                  <a:extLst>
                    <a:ext uri="{9D8B030D-6E8A-4147-A177-3AD203B41FA5}">
                      <a16:colId xmlns:a16="http://schemas.microsoft.com/office/drawing/2014/main" val="140185511"/>
                    </a:ext>
                  </a:extLst>
                </a:gridCol>
                <a:gridCol w="931338">
                  <a:extLst>
                    <a:ext uri="{9D8B030D-6E8A-4147-A177-3AD203B41FA5}">
                      <a16:colId xmlns:a16="http://schemas.microsoft.com/office/drawing/2014/main" val="4285723489"/>
                    </a:ext>
                  </a:extLst>
                </a:gridCol>
                <a:gridCol w="823875">
                  <a:extLst>
                    <a:ext uri="{9D8B030D-6E8A-4147-A177-3AD203B41FA5}">
                      <a16:colId xmlns:a16="http://schemas.microsoft.com/office/drawing/2014/main" val="2366647545"/>
                    </a:ext>
                  </a:extLst>
                </a:gridCol>
              </a:tblGrid>
              <a:tr h="514216">
                <a:tc>
                  <a:txBody>
                    <a:bodyPr/>
                    <a:lstStyle/>
                    <a:p>
                      <a:pPr algn="ctr" rtl="0" fontAlgn="ctr"/>
                      <a:r>
                        <a:rPr lang="es-CO" sz="12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1" i="0" u="none" strike="noStrike">
                          <a:solidFill>
                            <a:srgbClr val="002060"/>
                          </a:solidFill>
                          <a:effectLst/>
                          <a:latin typeface="Calibri" panose="020F0502020204030204" pitchFamily="34" charset="0"/>
                        </a:rPr>
                        <a:t>CESTAS ATENDIDAS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1" i="0" u="none" strike="noStrike">
                          <a:solidFill>
                            <a:srgbClr val="002060"/>
                          </a:solidFill>
                          <a:effectLst/>
                          <a:latin typeface="Calibri" panose="020F0502020204030204" pitchFamily="34" charset="0"/>
                        </a:rPr>
                        <a:t>CESTAS ATENDIDAS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1" i="0" u="none" strike="noStrike">
                          <a:solidFill>
                            <a:srgbClr val="002060"/>
                          </a:solidFill>
                          <a:effectLst/>
                          <a:latin typeface="Calibri" panose="020F0502020204030204" pitchFamily="34" charset="0"/>
                        </a:rPr>
                        <a:t>CESTAS ATENDIDAS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1" i="0" u="none" strike="noStrike">
                          <a:solidFill>
                            <a:srgbClr val="002060"/>
                          </a:solidFill>
                          <a:effectLst/>
                          <a:latin typeface="Calibri" panose="020F0502020204030204" pitchFamily="34" charset="0"/>
                        </a:rPr>
                        <a:t>CESTAS ATENDIDAS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1" i="0" u="none" strike="noStrike">
                          <a:solidFill>
                            <a:srgbClr val="002060"/>
                          </a:solidFill>
                          <a:effectLst/>
                          <a:latin typeface="Calibri" panose="020F0502020204030204" pitchFamily="34" charset="0"/>
                        </a:rPr>
                        <a:t>CESTAS ATENDIDAS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1" i="0" u="none" strike="noStrike">
                          <a:solidFill>
                            <a:srgbClr val="002060"/>
                          </a:solidFill>
                          <a:effectLst/>
                          <a:latin typeface="Calibri" panose="020F0502020204030204" pitchFamily="34" charset="0"/>
                        </a:rPr>
                        <a:t>CESTAS ATENDIDAS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1393503188"/>
                  </a:ext>
                </a:extLst>
              </a:tr>
              <a:tr h="250836">
                <a:tc>
                  <a:txBody>
                    <a:bodyPr/>
                    <a:lstStyle/>
                    <a:p>
                      <a:pPr algn="ctr" rtl="0" fontAlgn="ctr"/>
                      <a:r>
                        <a:rPr lang="es-CO" sz="1200" b="0" i="0" u="none" strike="noStrike">
                          <a:solidFill>
                            <a:srgbClr val="002060"/>
                          </a:solidFill>
                          <a:effectLs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17.826</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17.059</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8.725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18.565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62.175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extLst>
                  <a:ext uri="{0D108BD9-81ED-4DB2-BD59-A6C34878D82A}">
                    <a16:rowId xmlns:a16="http://schemas.microsoft.com/office/drawing/2014/main" val="2980680287"/>
                  </a:ext>
                </a:extLst>
              </a:tr>
              <a:tr h="250836">
                <a:tc>
                  <a:txBody>
                    <a:bodyPr/>
                    <a:lstStyle/>
                    <a:p>
                      <a:pPr algn="ctr" rtl="0" fontAlgn="ctr"/>
                      <a:r>
                        <a:rPr lang="es-CO" sz="120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0</a:t>
                      </a:r>
                    </a:p>
                  </a:txBody>
                  <a:tcPr marL="0" marR="0" marT="0" marB="0" anchor="ctr">
                    <a:lnL>
                      <a:noFill/>
                    </a:lnL>
                    <a:lnR>
                      <a:noFill/>
                    </a:lnR>
                    <a:lnT>
                      <a:noFill/>
                    </a:lnT>
                    <a:lnB>
                      <a:noFill/>
                    </a:lnB>
                    <a:no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32.943</a:t>
                      </a:r>
                    </a:p>
                  </a:txBody>
                  <a:tcPr marL="0" marR="0" marT="0" marB="0" anchor="ctr">
                    <a:lnL>
                      <a:noFill/>
                    </a:lnL>
                    <a:lnR>
                      <a:noFill/>
                    </a:lnR>
                    <a:lnT>
                      <a:noFill/>
                    </a:lnT>
                    <a:lnB>
                      <a:noFill/>
                    </a:lnB>
                    <a:no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28.890</a:t>
                      </a:r>
                    </a:p>
                  </a:txBody>
                  <a:tcPr marL="0" marR="0" marT="0" marB="0" anchor="ctr">
                    <a:lnL>
                      <a:noFill/>
                    </a:lnL>
                    <a:lnR>
                      <a:noFill/>
                    </a:lnR>
                    <a:lnT>
                      <a:noFill/>
                    </a:lnT>
                    <a:lnB>
                      <a:noFill/>
                    </a:lnB>
                    <a:no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12.216</a:t>
                      </a:r>
                    </a:p>
                  </a:txBody>
                  <a:tcPr marL="0" marR="0" marT="0" marB="0" anchor="ctr">
                    <a:lnL>
                      <a:noFill/>
                    </a:lnL>
                    <a:lnR>
                      <a:noFill/>
                    </a:lnR>
                    <a:lnT>
                      <a:noFill/>
                    </a:lnT>
                    <a:lnB>
                      <a:noFill/>
                    </a:lnB>
                    <a:no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22.278</a:t>
                      </a:r>
                    </a:p>
                  </a:txBody>
                  <a:tcPr marL="0" marR="0" marT="0" marB="0" anchor="ctr">
                    <a:lnL>
                      <a:noFill/>
                    </a:lnL>
                    <a:lnR>
                      <a:noFill/>
                    </a:lnR>
                    <a:lnT>
                      <a:noFill/>
                    </a:lnT>
                    <a:lnB>
                      <a:noFill/>
                    </a:lnB>
                    <a:no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96.327</a:t>
                      </a:r>
                    </a:p>
                  </a:txBody>
                  <a:tcPr marL="0" marR="0" marT="0" marB="0" anchor="ctr">
                    <a:lnL>
                      <a:noFill/>
                    </a:lnL>
                    <a:lnR>
                      <a:noFill/>
                    </a:lnR>
                    <a:lnT>
                      <a:noFill/>
                    </a:lnT>
                    <a:lnB>
                      <a:noFill/>
                    </a:lnB>
                    <a:noFill/>
                  </a:tcPr>
                </a:tc>
                <a:extLst>
                  <a:ext uri="{0D108BD9-81ED-4DB2-BD59-A6C34878D82A}">
                    <a16:rowId xmlns:a16="http://schemas.microsoft.com/office/drawing/2014/main" val="3235978011"/>
                  </a:ext>
                </a:extLst>
              </a:tr>
              <a:tr h="250836">
                <a:tc>
                  <a:txBody>
                    <a:bodyPr/>
                    <a:lstStyle/>
                    <a:p>
                      <a:pPr algn="ctr" rtl="0" fontAlgn="ctr"/>
                      <a:r>
                        <a:rPr lang="es-CO" sz="1200" b="0" i="0" u="none" strike="noStrike">
                          <a:solidFill>
                            <a:srgbClr val="002060"/>
                          </a:solidFill>
                          <a:effectLs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0</a:t>
                      </a:r>
                    </a:p>
                  </a:txBody>
                  <a:tcPr marL="0" marR="0" marT="0"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38.738</a:t>
                      </a:r>
                    </a:p>
                  </a:txBody>
                  <a:tcPr marL="0" marR="0" marT="0"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43.401</a:t>
                      </a:r>
                    </a:p>
                  </a:txBody>
                  <a:tcPr marL="0" marR="0" marT="0"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13.036</a:t>
                      </a:r>
                    </a:p>
                  </a:txBody>
                  <a:tcPr marL="0" marR="0" marT="0"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26.304</a:t>
                      </a:r>
                    </a:p>
                  </a:txBody>
                  <a:tcPr marL="0" marR="0" marT="0"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121.479</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1149808439"/>
                  </a:ext>
                </a:extLst>
              </a:tr>
              <a:tr h="250836">
                <a:tc>
                  <a:txBody>
                    <a:bodyPr/>
                    <a:lstStyle/>
                    <a:p>
                      <a:pPr algn="ctr" rtl="0" fontAlgn="ctr"/>
                      <a:r>
                        <a:rPr lang="es-CO" sz="120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33.592</a:t>
                      </a:r>
                    </a:p>
                  </a:txBody>
                  <a:tcPr marL="0" marR="0" marT="0" marB="0" anchor="ctr">
                    <a:lnL>
                      <a:noFill/>
                    </a:lnL>
                    <a:lnR>
                      <a:noFill/>
                    </a:lnR>
                    <a:lnT>
                      <a:noFill/>
                    </a:lnT>
                    <a:lnB>
                      <a:noFill/>
                    </a:lnB>
                    <a:no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143.080</a:t>
                      </a:r>
                    </a:p>
                  </a:txBody>
                  <a:tcPr marL="0" marR="0" marT="0" marB="0" anchor="ctr">
                    <a:lnL>
                      <a:noFill/>
                    </a:lnL>
                    <a:lnR>
                      <a:noFill/>
                    </a:lnR>
                    <a:lnT>
                      <a:noFill/>
                    </a:lnT>
                    <a:lnB>
                      <a:noFill/>
                    </a:lnB>
                    <a:no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120.630</a:t>
                      </a:r>
                    </a:p>
                  </a:txBody>
                  <a:tcPr marL="0" marR="0" marT="0" marB="0" anchor="ctr">
                    <a:lnL>
                      <a:noFill/>
                    </a:lnL>
                    <a:lnR>
                      <a:noFill/>
                    </a:lnR>
                    <a:lnT>
                      <a:noFill/>
                    </a:lnT>
                    <a:lnB>
                      <a:noFill/>
                    </a:lnB>
                    <a:no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68.368</a:t>
                      </a:r>
                    </a:p>
                  </a:txBody>
                  <a:tcPr marL="0" marR="0" marT="0" marB="0" anchor="ctr">
                    <a:lnL>
                      <a:noFill/>
                    </a:lnL>
                    <a:lnR>
                      <a:noFill/>
                    </a:lnR>
                    <a:lnT>
                      <a:noFill/>
                    </a:lnT>
                    <a:lnB>
                      <a:noFill/>
                    </a:lnB>
                    <a:no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65.355</a:t>
                      </a:r>
                    </a:p>
                  </a:txBody>
                  <a:tcPr marL="0" marR="0" marT="0" marB="0" anchor="ctr">
                    <a:lnL>
                      <a:noFill/>
                    </a:lnL>
                    <a:lnR>
                      <a:noFill/>
                    </a:lnR>
                    <a:lnT>
                      <a:noFill/>
                    </a:lnT>
                    <a:lnB>
                      <a:noFill/>
                    </a:lnB>
                    <a:no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431.025</a:t>
                      </a:r>
                    </a:p>
                  </a:txBody>
                  <a:tcPr marL="0" marR="0" marT="0" marB="0" anchor="ctr">
                    <a:lnL>
                      <a:noFill/>
                    </a:lnL>
                    <a:lnR>
                      <a:noFill/>
                    </a:lnR>
                    <a:lnT>
                      <a:noFill/>
                    </a:lnT>
                    <a:lnB>
                      <a:noFill/>
                    </a:lnB>
                    <a:noFill/>
                  </a:tcPr>
                </a:tc>
                <a:extLst>
                  <a:ext uri="{0D108BD9-81ED-4DB2-BD59-A6C34878D82A}">
                    <a16:rowId xmlns:a16="http://schemas.microsoft.com/office/drawing/2014/main" val="3604618208"/>
                  </a:ext>
                </a:extLst>
              </a:tr>
              <a:tr h="250836">
                <a:tc>
                  <a:txBody>
                    <a:bodyPr/>
                    <a:lstStyle/>
                    <a:p>
                      <a:pPr algn="ctr" rtl="0" fontAlgn="ctr"/>
                      <a:r>
                        <a:rPr lang="es-CO" sz="1200" b="0" i="0" u="none" strike="noStrike">
                          <a:solidFill>
                            <a:srgbClr val="002060"/>
                          </a:solidFill>
                          <a:effectLs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111.232</a:t>
                      </a:r>
                    </a:p>
                  </a:txBody>
                  <a:tcPr marL="0" marR="0" marT="0"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179.483</a:t>
                      </a:r>
                    </a:p>
                  </a:txBody>
                  <a:tcPr marL="0" marR="0" marT="0"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119.292</a:t>
                      </a:r>
                    </a:p>
                  </a:txBody>
                  <a:tcPr marL="0" marR="0" marT="0"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80.994</a:t>
                      </a:r>
                    </a:p>
                  </a:txBody>
                  <a:tcPr marL="0" marR="0" marT="0"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98.156</a:t>
                      </a:r>
                    </a:p>
                  </a:txBody>
                  <a:tcPr marL="0" marR="0" marT="0"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589.157</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479041324"/>
                  </a:ext>
                </a:extLst>
              </a:tr>
              <a:tr h="250836">
                <a:tc>
                  <a:txBody>
                    <a:bodyPr/>
                    <a:lstStyle/>
                    <a:p>
                      <a:pPr algn="ctr" rtl="0" fontAlgn="ctr"/>
                      <a:r>
                        <a:rPr lang="es-CO" sz="120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113.961</a:t>
                      </a:r>
                    </a:p>
                  </a:txBody>
                  <a:tcPr marL="0" marR="0" marT="0" marB="0" anchor="ctr">
                    <a:lnL>
                      <a:noFill/>
                    </a:lnL>
                    <a:lnR>
                      <a:noFill/>
                    </a:lnR>
                    <a:lnT>
                      <a:noFill/>
                    </a:lnT>
                    <a:lnB>
                      <a:noFill/>
                    </a:lnB>
                    <a:no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160.057</a:t>
                      </a:r>
                    </a:p>
                  </a:txBody>
                  <a:tcPr marL="0" marR="0" marT="0" marB="0" anchor="ctr">
                    <a:lnL>
                      <a:noFill/>
                    </a:lnL>
                    <a:lnR>
                      <a:noFill/>
                    </a:lnR>
                    <a:lnT>
                      <a:noFill/>
                    </a:lnT>
                    <a:lnB>
                      <a:noFill/>
                    </a:lnB>
                    <a:no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114.594</a:t>
                      </a:r>
                    </a:p>
                  </a:txBody>
                  <a:tcPr marL="0" marR="0" marT="0" marB="0" anchor="ctr">
                    <a:lnL>
                      <a:noFill/>
                    </a:lnL>
                    <a:lnR>
                      <a:noFill/>
                    </a:lnR>
                    <a:lnT>
                      <a:noFill/>
                    </a:lnT>
                    <a:lnB>
                      <a:noFill/>
                    </a:lnB>
                    <a:no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82.930</a:t>
                      </a:r>
                    </a:p>
                  </a:txBody>
                  <a:tcPr marL="0" marR="0" marT="0" marB="0" anchor="ctr">
                    <a:lnL>
                      <a:noFill/>
                    </a:lnL>
                    <a:lnR>
                      <a:noFill/>
                    </a:lnR>
                    <a:lnT>
                      <a:noFill/>
                    </a:lnT>
                    <a:lnB>
                      <a:noFill/>
                    </a:lnB>
                    <a:no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96.917</a:t>
                      </a:r>
                    </a:p>
                  </a:txBody>
                  <a:tcPr marL="0" marR="0" marT="0" marB="0" anchor="ctr">
                    <a:lnL>
                      <a:noFill/>
                    </a:lnL>
                    <a:lnR>
                      <a:noFill/>
                    </a:lnR>
                    <a:lnT>
                      <a:noFill/>
                    </a:lnT>
                    <a:lnB>
                      <a:noFill/>
                    </a:lnB>
                    <a:no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568.459</a:t>
                      </a:r>
                    </a:p>
                  </a:txBody>
                  <a:tcPr marL="0" marR="0" marT="0" marB="0" anchor="ctr">
                    <a:lnL>
                      <a:noFill/>
                    </a:lnL>
                    <a:lnR>
                      <a:noFill/>
                    </a:lnR>
                    <a:lnT>
                      <a:noFill/>
                    </a:lnT>
                    <a:lnB>
                      <a:noFill/>
                    </a:lnB>
                    <a:noFill/>
                  </a:tcPr>
                </a:tc>
                <a:extLst>
                  <a:ext uri="{0D108BD9-81ED-4DB2-BD59-A6C34878D82A}">
                    <a16:rowId xmlns:a16="http://schemas.microsoft.com/office/drawing/2014/main" val="266769560"/>
                  </a:ext>
                </a:extLst>
              </a:tr>
              <a:tr h="250836">
                <a:tc>
                  <a:txBody>
                    <a:bodyPr/>
                    <a:lstStyle/>
                    <a:p>
                      <a:pPr algn="ctr" rtl="0" fontAlgn="ctr"/>
                      <a:r>
                        <a:rPr lang="es-CO" sz="1200" b="0" i="0" u="none" strike="noStrike">
                          <a:solidFill>
                            <a:srgbClr val="002060"/>
                          </a:solidFill>
                          <a:effectLs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113.855</a:t>
                      </a:r>
                    </a:p>
                  </a:txBody>
                  <a:tcPr marL="0" marR="0" marT="0"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149.236</a:t>
                      </a:r>
                    </a:p>
                  </a:txBody>
                  <a:tcPr marL="0" marR="0" marT="0"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107.381</a:t>
                      </a:r>
                    </a:p>
                  </a:txBody>
                  <a:tcPr marL="0" marR="0" marT="0"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84.618</a:t>
                      </a:r>
                    </a:p>
                  </a:txBody>
                  <a:tcPr marL="0" marR="0" marT="0"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96.629</a:t>
                      </a:r>
                    </a:p>
                  </a:txBody>
                  <a:tcPr marL="0" marR="0" marT="0"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551.719</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861714169"/>
                  </a:ext>
                </a:extLst>
              </a:tr>
              <a:tr h="250836">
                <a:tc>
                  <a:txBody>
                    <a:bodyPr/>
                    <a:lstStyle/>
                    <a:p>
                      <a:pPr algn="ctr" rtl="0" fontAlgn="ctr"/>
                      <a:r>
                        <a:rPr lang="es-CO" sz="120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113.850</a:t>
                      </a:r>
                    </a:p>
                  </a:txBody>
                  <a:tcPr marL="0" marR="0" marT="0" marB="0" anchor="ctr">
                    <a:lnL>
                      <a:noFill/>
                    </a:lnL>
                    <a:lnR>
                      <a:noFill/>
                    </a:lnR>
                    <a:lnT>
                      <a:noFill/>
                    </a:lnT>
                    <a:lnB>
                      <a:noFill/>
                    </a:lnB>
                    <a:no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149.533</a:t>
                      </a:r>
                    </a:p>
                  </a:txBody>
                  <a:tcPr marL="0" marR="0" marT="0" marB="0" anchor="ctr">
                    <a:lnL>
                      <a:noFill/>
                    </a:lnL>
                    <a:lnR>
                      <a:noFill/>
                    </a:lnR>
                    <a:lnT>
                      <a:noFill/>
                    </a:lnT>
                    <a:lnB>
                      <a:noFill/>
                    </a:lnB>
                    <a:no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98.568</a:t>
                      </a:r>
                    </a:p>
                  </a:txBody>
                  <a:tcPr marL="0" marR="0" marT="0" marB="0" anchor="ctr">
                    <a:lnL>
                      <a:noFill/>
                    </a:lnL>
                    <a:lnR>
                      <a:noFill/>
                    </a:lnR>
                    <a:lnT>
                      <a:noFill/>
                    </a:lnT>
                    <a:lnB>
                      <a:noFill/>
                    </a:lnB>
                    <a:no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84.586</a:t>
                      </a:r>
                    </a:p>
                  </a:txBody>
                  <a:tcPr marL="0" marR="0" marT="0" marB="0" anchor="ctr">
                    <a:lnL>
                      <a:noFill/>
                    </a:lnL>
                    <a:lnR>
                      <a:noFill/>
                    </a:lnR>
                    <a:lnT>
                      <a:noFill/>
                    </a:lnT>
                    <a:lnB>
                      <a:noFill/>
                    </a:lnB>
                    <a:no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95.779</a:t>
                      </a:r>
                    </a:p>
                  </a:txBody>
                  <a:tcPr marL="0" marR="0" marT="0" marB="0" anchor="ctr">
                    <a:lnL>
                      <a:noFill/>
                    </a:lnL>
                    <a:lnR>
                      <a:noFill/>
                    </a:lnR>
                    <a:lnT>
                      <a:noFill/>
                    </a:lnT>
                    <a:lnB>
                      <a:noFill/>
                    </a:lnB>
                    <a:no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542.316</a:t>
                      </a:r>
                    </a:p>
                  </a:txBody>
                  <a:tcPr marL="0" marR="0" marT="0" marB="0" anchor="ctr">
                    <a:lnL>
                      <a:noFill/>
                    </a:lnL>
                    <a:lnR>
                      <a:noFill/>
                    </a:lnR>
                    <a:lnT>
                      <a:noFill/>
                    </a:lnT>
                    <a:lnB>
                      <a:noFill/>
                    </a:lnB>
                    <a:noFill/>
                  </a:tcPr>
                </a:tc>
                <a:extLst>
                  <a:ext uri="{0D108BD9-81ED-4DB2-BD59-A6C34878D82A}">
                    <a16:rowId xmlns:a16="http://schemas.microsoft.com/office/drawing/2014/main" val="2425240784"/>
                  </a:ext>
                </a:extLst>
              </a:tr>
              <a:tr h="250836">
                <a:tc>
                  <a:txBody>
                    <a:bodyPr/>
                    <a:lstStyle/>
                    <a:p>
                      <a:pPr algn="ctr" rtl="0" fontAlgn="ctr"/>
                      <a:r>
                        <a:rPr lang="es-CO" sz="1200" b="0" i="0" u="none" strike="noStrike">
                          <a:solidFill>
                            <a:srgbClr val="002060"/>
                          </a:solidFill>
                          <a:effectLs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113.820</a:t>
                      </a:r>
                    </a:p>
                  </a:txBody>
                  <a:tcPr marL="0" marR="0" marT="0"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144.575</a:t>
                      </a:r>
                    </a:p>
                  </a:txBody>
                  <a:tcPr marL="0" marR="0" marT="0"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92.582</a:t>
                      </a:r>
                    </a:p>
                  </a:txBody>
                  <a:tcPr marL="0" marR="0" marT="0"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84.511</a:t>
                      </a:r>
                    </a:p>
                  </a:txBody>
                  <a:tcPr marL="0" marR="0" marT="0"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81.579</a:t>
                      </a:r>
                    </a:p>
                  </a:txBody>
                  <a:tcPr marL="0" marR="0" marT="0"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517.067</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4000864495"/>
                  </a:ext>
                </a:extLst>
              </a:tr>
              <a:tr h="250836">
                <a:tc>
                  <a:txBody>
                    <a:bodyPr/>
                    <a:lstStyle/>
                    <a:p>
                      <a:pPr algn="ctr" rtl="0" fontAlgn="ctr"/>
                      <a:r>
                        <a:rPr lang="es-CO" sz="120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108.950</a:t>
                      </a:r>
                    </a:p>
                  </a:txBody>
                  <a:tcPr marL="0" marR="0" marT="0" marB="0" anchor="ctr">
                    <a:lnL>
                      <a:noFill/>
                    </a:lnL>
                    <a:lnR>
                      <a:noFill/>
                    </a:lnR>
                    <a:lnT>
                      <a:noFill/>
                    </a:lnT>
                    <a:lnB>
                      <a:noFill/>
                    </a:lnB>
                    <a:no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138.486</a:t>
                      </a:r>
                    </a:p>
                  </a:txBody>
                  <a:tcPr marL="0" marR="0" marT="0" marB="0" anchor="ctr">
                    <a:lnL>
                      <a:noFill/>
                    </a:lnL>
                    <a:lnR>
                      <a:noFill/>
                    </a:lnR>
                    <a:lnT>
                      <a:noFill/>
                    </a:lnT>
                    <a:lnB>
                      <a:noFill/>
                    </a:lnB>
                    <a:no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86.956</a:t>
                      </a:r>
                    </a:p>
                  </a:txBody>
                  <a:tcPr marL="0" marR="0" marT="0" marB="0" anchor="ctr">
                    <a:lnL>
                      <a:noFill/>
                    </a:lnL>
                    <a:lnR>
                      <a:noFill/>
                    </a:lnR>
                    <a:lnT>
                      <a:noFill/>
                    </a:lnT>
                    <a:lnB>
                      <a:noFill/>
                    </a:lnB>
                    <a:no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86.702</a:t>
                      </a:r>
                    </a:p>
                  </a:txBody>
                  <a:tcPr marL="0" marR="0" marT="0" marB="0" anchor="ctr">
                    <a:lnL>
                      <a:noFill/>
                    </a:lnL>
                    <a:lnR>
                      <a:noFill/>
                    </a:lnR>
                    <a:lnT>
                      <a:noFill/>
                    </a:lnT>
                    <a:lnB>
                      <a:noFill/>
                    </a:lnB>
                    <a:no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75.004</a:t>
                      </a:r>
                    </a:p>
                  </a:txBody>
                  <a:tcPr marL="0" marR="0" marT="0" marB="0" anchor="ctr">
                    <a:lnL>
                      <a:noFill/>
                    </a:lnL>
                    <a:lnR>
                      <a:noFill/>
                    </a:lnR>
                    <a:lnT>
                      <a:noFill/>
                    </a:lnT>
                    <a:lnB>
                      <a:noFill/>
                    </a:lnB>
                    <a:no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496.098</a:t>
                      </a:r>
                    </a:p>
                  </a:txBody>
                  <a:tcPr marL="0" marR="0" marT="0" marB="0" anchor="ctr">
                    <a:lnL>
                      <a:noFill/>
                    </a:lnL>
                    <a:lnR>
                      <a:noFill/>
                    </a:lnR>
                    <a:lnT>
                      <a:noFill/>
                    </a:lnT>
                    <a:lnB>
                      <a:noFill/>
                    </a:lnB>
                    <a:noFill/>
                  </a:tcPr>
                </a:tc>
                <a:extLst>
                  <a:ext uri="{0D108BD9-81ED-4DB2-BD59-A6C34878D82A}">
                    <a16:rowId xmlns:a16="http://schemas.microsoft.com/office/drawing/2014/main" val="3753264298"/>
                  </a:ext>
                </a:extLst>
              </a:tr>
              <a:tr h="250836">
                <a:tc>
                  <a:txBody>
                    <a:bodyPr/>
                    <a:lstStyle/>
                    <a:p>
                      <a:pPr algn="ctr" rtl="0" fontAlgn="ctr"/>
                      <a:r>
                        <a:rPr lang="es-CO" sz="1200" b="0" i="0" u="none" strike="noStrike">
                          <a:solidFill>
                            <a:srgbClr val="002060"/>
                          </a:solidFill>
                          <a:effectLs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103.927</a:t>
                      </a:r>
                    </a:p>
                  </a:txBody>
                  <a:tcPr marL="0" marR="0" marT="0"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130.153</a:t>
                      </a:r>
                    </a:p>
                  </a:txBody>
                  <a:tcPr marL="0" marR="0" marT="0"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80.991</a:t>
                      </a:r>
                    </a:p>
                  </a:txBody>
                  <a:tcPr marL="0" marR="0" marT="0"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83.678</a:t>
                      </a:r>
                    </a:p>
                  </a:txBody>
                  <a:tcPr marL="0" marR="0" marT="0"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67.278</a:t>
                      </a:r>
                    </a:p>
                  </a:txBody>
                  <a:tcPr marL="0" marR="0" marT="0"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466.027</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1436504576"/>
                  </a:ext>
                </a:extLst>
              </a:tr>
              <a:tr h="250836">
                <a:tc>
                  <a:txBody>
                    <a:bodyPr/>
                    <a:lstStyle/>
                    <a:p>
                      <a:pPr algn="ctr" rtl="0" fontAlgn="ctr"/>
                      <a:r>
                        <a:rPr lang="es-CO" sz="120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103.764</a:t>
                      </a:r>
                    </a:p>
                  </a:txBody>
                  <a:tcPr marL="0" marR="0" marT="0" marB="0" anchor="ctr">
                    <a:lnL>
                      <a:noFill/>
                    </a:lnL>
                    <a:lnR>
                      <a:noFill/>
                    </a:lnR>
                    <a:lnT>
                      <a:noFill/>
                    </a:lnT>
                    <a:lnB>
                      <a:noFill/>
                    </a:lnB>
                    <a:no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129.641</a:t>
                      </a:r>
                    </a:p>
                  </a:txBody>
                  <a:tcPr marL="0" marR="0" marT="0" marB="0" anchor="ctr">
                    <a:lnL>
                      <a:noFill/>
                    </a:lnL>
                    <a:lnR>
                      <a:noFill/>
                    </a:lnR>
                    <a:lnT>
                      <a:noFill/>
                    </a:lnT>
                    <a:lnB>
                      <a:noFill/>
                    </a:lnB>
                    <a:no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77.127</a:t>
                      </a:r>
                    </a:p>
                  </a:txBody>
                  <a:tcPr marL="0" marR="0" marT="0" marB="0" anchor="ctr">
                    <a:lnL>
                      <a:noFill/>
                    </a:lnL>
                    <a:lnR>
                      <a:noFill/>
                    </a:lnR>
                    <a:lnT>
                      <a:noFill/>
                    </a:lnT>
                    <a:lnB>
                      <a:noFill/>
                    </a:lnB>
                    <a:no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83.400</a:t>
                      </a:r>
                    </a:p>
                  </a:txBody>
                  <a:tcPr marL="0" marR="0" marT="0" marB="0" anchor="ctr">
                    <a:lnL>
                      <a:noFill/>
                    </a:lnL>
                    <a:lnR>
                      <a:noFill/>
                    </a:lnR>
                    <a:lnT>
                      <a:noFill/>
                    </a:lnT>
                    <a:lnB>
                      <a:noFill/>
                    </a:lnB>
                    <a:no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61.147</a:t>
                      </a:r>
                    </a:p>
                  </a:txBody>
                  <a:tcPr marL="0" marR="0" marT="0" marB="0" anchor="ctr">
                    <a:lnL>
                      <a:noFill/>
                    </a:lnL>
                    <a:lnR>
                      <a:noFill/>
                    </a:lnR>
                    <a:lnT>
                      <a:noFill/>
                    </a:lnT>
                    <a:lnB>
                      <a:noFill/>
                    </a:lnB>
                    <a:no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455.079</a:t>
                      </a:r>
                    </a:p>
                  </a:txBody>
                  <a:tcPr marL="0" marR="0" marT="0" marB="0" anchor="ctr">
                    <a:lnL>
                      <a:noFill/>
                    </a:lnL>
                    <a:lnR>
                      <a:noFill/>
                    </a:lnR>
                    <a:lnT>
                      <a:noFill/>
                    </a:lnT>
                    <a:lnB>
                      <a:noFill/>
                    </a:lnB>
                    <a:noFill/>
                  </a:tcPr>
                </a:tc>
                <a:extLst>
                  <a:ext uri="{0D108BD9-81ED-4DB2-BD59-A6C34878D82A}">
                    <a16:rowId xmlns:a16="http://schemas.microsoft.com/office/drawing/2014/main" val="4071561887"/>
                  </a:ext>
                </a:extLst>
              </a:tr>
              <a:tr h="263378">
                <a:tc>
                  <a:txBody>
                    <a:bodyPr/>
                    <a:lstStyle/>
                    <a:p>
                      <a:pPr algn="ctr" rtl="0" fontAlgn="ctr"/>
                      <a:r>
                        <a:rPr lang="es-CO" sz="120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200" b="1" i="0" u="none" strike="noStrike">
                          <a:solidFill>
                            <a:srgbClr val="203864"/>
                          </a:solidFill>
                          <a:effectLst/>
                          <a:latin typeface="Calibri" panose="020F0502020204030204" pitchFamily="34" charset="0"/>
                        </a:rPr>
                        <a:t>916.951</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b"/>
                      <a:endParaRPr lang="es-CO" sz="1200" b="1"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200" b="1" i="0" u="none" strike="noStrike">
                          <a:solidFill>
                            <a:srgbClr val="203864"/>
                          </a:solidFill>
                          <a:effectLst/>
                          <a:latin typeface="Calibri" panose="020F0502020204030204" pitchFamily="34" charset="0"/>
                        </a:rPr>
                        <a:t>1.413.751</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b"/>
                      <a:endParaRPr lang="es-CO" sz="1200" b="1"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200" b="1" i="0" u="none" strike="noStrike">
                          <a:solidFill>
                            <a:srgbClr val="203864"/>
                          </a:solidFill>
                          <a:effectLst/>
                          <a:latin typeface="Calibri" panose="020F0502020204030204" pitchFamily="34" charset="0"/>
                        </a:rPr>
                        <a:t>987.471</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b"/>
                      <a:endParaRPr lang="es-CO" sz="1200" b="1"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200" b="1" i="0" u="none" strike="noStrike">
                          <a:solidFill>
                            <a:srgbClr val="203864"/>
                          </a:solidFill>
                          <a:effectLst/>
                          <a:latin typeface="Calibri" panose="020F0502020204030204" pitchFamily="34" charset="0"/>
                        </a:rPr>
                        <a:t>773.764</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b"/>
                      <a:endParaRPr lang="es-CO" sz="1200" b="1"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200" b="1" i="0" u="none" strike="noStrike">
                          <a:solidFill>
                            <a:srgbClr val="203864"/>
                          </a:solidFill>
                          <a:effectLst/>
                          <a:latin typeface="Calibri" panose="020F0502020204030204" pitchFamily="34" charset="0"/>
                        </a:rPr>
                        <a:t>804.991</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b"/>
                      <a:endParaRPr lang="es-CO" sz="1200" b="1"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200" b="1" i="0" u="none" strike="noStrike">
                          <a:solidFill>
                            <a:srgbClr val="203864"/>
                          </a:solidFill>
                          <a:effectLst/>
                          <a:latin typeface="Calibri" panose="020F0502020204030204" pitchFamily="34" charset="0"/>
                        </a:rPr>
                        <a:t>4.896.928</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extLst>
                  <a:ext uri="{0D108BD9-81ED-4DB2-BD59-A6C34878D82A}">
                    <a16:rowId xmlns:a16="http://schemas.microsoft.com/office/drawing/2014/main" val="1418875634"/>
                  </a:ext>
                </a:extLst>
              </a:tr>
            </a:tbl>
          </a:graphicData>
        </a:graphic>
      </p:graphicFrame>
    </p:spTree>
    <p:extLst>
      <p:ext uri="{BB962C8B-B14F-4D97-AF65-F5344CB8AC3E}">
        <p14:creationId xmlns:p14="http://schemas.microsoft.com/office/powerpoint/2010/main" val="883292758"/>
      </p:ext>
    </p:extLst>
  </p:cSld>
  <p:clrMapOvr>
    <a:masterClrMapping/>
  </p:clrMapOvr>
</p:sld>
</file>

<file path=ppt/slides/slide2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504826" y="1992429"/>
          <a:ext cx="10721974" cy="2085073"/>
        </p:xfrm>
        <a:graphic>
          <a:graphicData uri="http://schemas.openxmlformats.org/drawingml/2006/table">
            <a:tbl>
              <a:tblPr firstRow="1" bandRow="1">
                <a:tableStyleId>{93296810-A885-4BE3-A3E7-6D5BEEA58F35}</a:tableStyleId>
              </a:tblPr>
              <a:tblGrid>
                <a:gridCol w="3758425">
                  <a:extLst>
                    <a:ext uri="{9D8B030D-6E8A-4147-A177-3AD203B41FA5}">
                      <a16:colId xmlns:a16="http://schemas.microsoft.com/office/drawing/2014/main" val="3367632477"/>
                    </a:ext>
                  </a:extLst>
                </a:gridCol>
                <a:gridCol w="3758425">
                  <a:extLst>
                    <a:ext uri="{9D8B030D-6E8A-4147-A177-3AD203B41FA5}">
                      <a16:colId xmlns:a16="http://schemas.microsoft.com/office/drawing/2014/main" val="2557383236"/>
                    </a:ext>
                  </a:extLst>
                </a:gridCol>
                <a:gridCol w="3205124">
                  <a:extLst>
                    <a:ext uri="{9D8B030D-6E8A-4147-A177-3AD203B41FA5}">
                      <a16:colId xmlns:a16="http://schemas.microsoft.com/office/drawing/2014/main" val="2362186750"/>
                    </a:ext>
                  </a:extLst>
                </a:gridCol>
              </a:tblGrid>
              <a:tr h="729716">
                <a:tc>
                  <a:txBody>
                    <a:bodyPr/>
                    <a:lstStyle/>
                    <a:p>
                      <a:pPr algn="ctr"/>
                      <a:r>
                        <a:rPr lang="es-CO" sz="1600" dirty="0">
                          <a:solidFill>
                            <a:schemeClr val="bg1"/>
                          </a:solidFill>
                          <a:latin typeface="+mn-lt"/>
                        </a:rPr>
                        <a:t>TEMA</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rPr>
                        <a:t>FECHA INFORME DE INCUMPLIMIENTO</a:t>
                      </a:r>
                    </a:p>
                    <a:p>
                      <a:pPr marL="0" marR="0" lvl="0" indent="0" algn="ctr" defTabSz="914400" rtl="0" eaLnBrk="1" fontAlgn="auto" latinLnBrk="0" hangingPunct="1">
                        <a:lnSpc>
                          <a:spcPct val="100000"/>
                        </a:lnSpc>
                        <a:spcBef>
                          <a:spcPts val="0"/>
                        </a:spcBef>
                        <a:spcAft>
                          <a:spcPts val="0"/>
                        </a:spcAft>
                        <a:buClrTx/>
                        <a:buSzTx/>
                        <a:buFontTx/>
                        <a:buNone/>
                        <a:tabLst/>
                        <a:defRPr/>
                      </a:pPr>
                      <a:endParaRPr lang="es-CO" sz="1600" dirty="0">
                        <a:solidFill>
                          <a:schemeClr val="bg1"/>
                        </a:solidFill>
                      </a:endParaRP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txBody>
                  <a:tcPr/>
                </a:tc>
                <a:extLst>
                  <a:ext uri="{0D108BD9-81ED-4DB2-BD59-A6C34878D82A}">
                    <a16:rowId xmlns:a16="http://schemas.microsoft.com/office/drawing/2014/main" val="3038505992"/>
                  </a:ext>
                </a:extLst>
              </a:tr>
              <a:tr h="1355357">
                <a:tc>
                  <a:txBody>
                    <a:bodyPr/>
                    <a:lstStyle/>
                    <a:p>
                      <a:pPr algn="l" fontAlgn="ctr"/>
                      <a:r>
                        <a:rPr lang="es-MX" sz="1600" b="0" i="0" u="none" strike="noStrike" kern="1200" dirty="0">
                          <a:solidFill>
                            <a:srgbClr val="002060"/>
                          </a:solidFill>
                          <a:effectLst/>
                          <a:latin typeface="Calibri" panose="020F0502020204030204" pitchFamily="34" charset="0"/>
                          <a:ea typeface="+mn-ea"/>
                          <a:cs typeface="+mn-cs"/>
                        </a:rPr>
                        <a:t>Acuerdos de Niveles (ANS) de Tecnología en el mes de Julio</a:t>
                      </a:r>
                    </a:p>
                  </a:txBody>
                  <a:tcPr marL="0" marR="0" marT="0" marB="0" anchor="ctr"/>
                </a:tc>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Radicado UAESP N°20217000417932 del 29/08/2021</a:t>
                      </a:r>
                      <a:endParaRPr lang="es-MX"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algn="ctr" fontAlgn="ct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CO" sz="1600" b="1" i="0" u="none" strike="noStrike" kern="1200" dirty="0">
                        <a:solidFill>
                          <a:srgbClr val="002060"/>
                        </a:solidFill>
                        <a:effectLst/>
                        <a:latin typeface="Calibri" panose="020F0502020204030204" pitchFamily="34" charset="0"/>
                        <a:ea typeface="+mn-ea"/>
                        <a:cs typeface="+mn-cs"/>
                      </a:endParaRPr>
                    </a:p>
                  </a:txBody>
                  <a:tcPr marL="9525" marR="9525" marT="9525" marB="0" anchor="ctr"/>
                </a:tc>
                <a:extLst>
                  <a:ext uri="{0D108BD9-81ED-4DB2-BD59-A6C34878D82A}">
                    <a16:rowId xmlns:a16="http://schemas.microsoft.com/office/drawing/2014/main" val="3076262100"/>
                  </a:ext>
                </a:extLst>
              </a:tr>
            </a:tbl>
          </a:graphicData>
        </a:graphic>
      </p:graphicFrame>
      <p:sp>
        <p:nvSpPr>
          <p:cNvPr id="5" name="CuadroTexto 4">
            <a:extLst>
              <a:ext uri="{FF2B5EF4-FFF2-40B4-BE49-F238E27FC236}">
                <a16:creationId xmlns:a16="http://schemas.microsoft.com/office/drawing/2014/main" id="{18D036FB-95E2-4239-A44E-939450AB20AD}"/>
              </a:ext>
            </a:extLst>
          </p:cNvPr>
          <p:cNvSpPr txBox="1"/>
          <p:nvPr/>
        </p:nvSpPr>
        <p:spPr>
          <a:xfrm>
            <a:off x="280184" y="601210"/>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1</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01C502B6-173E-481B-B030-DA7EF37F2575}"/>
              </a:ext>
            </a:extLst>
          </p:cNvPr>
          <p:cNvSpPr txBox="1"/>
          <p:nvPr/>
        </p:nvSpPr>
        <p:spPr>
          <a:xfrm>
            <a:off x="-323386" y="-350485"/>
            <a:ext cx="9726005" cy="1508105"/>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endParaRPr lang="es-CO" sz="3200" kern="0" dirty="0">
              <a:solidFill>
                <a:schemeClr val="accent1">
                  <a:lumMod val="50000"/>
                </a:schemeClr>
              </a:solidFill>
            </a:endParaRPr>
          </a:p>
          <a:p>
            <a:pPr lvl="1"/>
            <a:r>
              <a:rPr lang="es-CO" sz="3200" kern="0" dirty="0">
                <a:solidFill>
                  <a:schemeClr val="accent1">
                    <a:lumMod val="50000"/>
                  </a:schemeClr>
                </a:solidFill>
              </a:rPr>
              <a:t>Recomendaciones de Incumplimiento en proceso - ANS </a:t>
            </a:r>
          </a:p>
          <a:p>
            <a:pPr lvl="1"/>
            <a:endParaRPr lang="es-CO" sz="2800" kern="0" cap="small" dirty="0">
              <a:solidFill>
                <a:schemeClr val="accent1">
                  <a:lumMod val="50000"/>
                </a:schemeClr>
              </a:solidFill>
              <a:latin typeface="Candara" panose="020E0502030303020204" pitchFamily="34" charset="0"/>
            </a:endParaRPr>
          </a:p>
        </p:txBody>
      </p:sp>
      <p:pic>
        <p:nvPicPr>
          <p:cNvPr id="7" name="Imagen 6">
            <a:extLst>
              <a:ext uri="{FF2B5EF4-FFF2-40B4-BE49-F238E27FC236}">
                <a16:creationId xmlns:a16="http://schemas.microsoft.com/office/drawing/2014/main" id="{9B909B8C-CBF2-4BE3-8894-594BE5221E42}"/>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10541784" y="118109"/>
            <a:ext cx="1370032" cy="1076287"/>
          </a:xfrm>
          <a:prstGeom prst="rect">
            <a:avLst/>
          </a:prstGeom>
        </p:spPr>
      </p:pic>
    </p:spTree>
    <p:extLst>
      <p:ext uri="{BB962C8B-B14F-4D97-AF65-F5344CB8AC3E}">
        <p14:creationId xmlns:p14="http://schemas.microsoft.com/office/powerpoint/2010/main" val="1368543216"/>
      </p:ext>
    </p:extLst>
  </p:cSld>
  <p:clrMapOvr>
    <a:masterClrMapping/>
  </p:clrMapOvr>
</p:sld>
</file>

<file path=ppt/slides/slide2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736600" y="1714031"/>
          <a:ext cx="10401300" cy="4742187"/>
        </p:xfrm>
        <a:graphic>
          <a:graphicData uri="http://schemas.openxmlformats.org/drawingml/2006/table">
            <a:tbl>
              <a:tblPr firstRow="1" bandRow="1">
                <a:tableStyleId>{93296810-A885-4BE3-A3E7-6D5BEEA58F35}</a:tableStyleId>
              </a:tblPr>
              <a:tblGrid>
                <a:gridCol w="1031877">
                  <a:extLst>
                    <a:ext uri="{9D8B030D-6E8A-4147-A177-3AD203B41FA5}">
                      <a16:colId xmlns:a16="http://schemas.microsoft.com/office/drawing/2014/main" val="2457421865"/>
                    </a:ext>
                  </a:extLst>
                </a:gridCol>
                <a:gridCol w="3074613">
                  <a:extLst>
                    <a:ext uri="{9D8B030D-6E8A-4147-A177-3AD203B41FA5}">
                      <a16:colId xmlns:a16="http://schemas.microsoft.com/office/drawing/2014/main" val="3367632477"/>
                    </a:ext>
                  </a:extLst>
                </a:gridCol>
                <a:gridCol w="2621981">
                  <a:extLst>
                    <a:ext uri="{9D8B030D-6E8A-4147-A177-3AD203B41FA5}">
                      <a16:colId xmlns:a16="http://schemas.microsoft.com/office/drawing/2014/main" val="2362186750"/>
                    </a:ext>
                  </a:extLst>
                </a:gridCol>
                <a:gridCol w="3672829">
                  <a:extLst>
                    <a:ext uri="{9D8B030D-6E8A-4147-A177-3AD203B41FA5}">
                      <a16:colId xmlns:a16="http://schemas.microsoft.com/office/drawing/2014/main" val="478512528"/>
                    </a:ext>
                  </a:extLst>
                </a:gridCol>
              </a:tblGrid>
              <a:tr h="756823">
                <a:tc>
                  <a:txBody>
                    <a:bodyPr/>
                    <a:lstStyle/>
                    <a:p>
                      <a:pPr algn="ctr"/>
                      <a:r>
                        <a:rPr lang="es-CO" sz="1600" dirty="0">
                          <a:solidFill>
                            <a:schemeClr val="bg1"/>
                          </a:solidFill>
                          <a:latin typeface="+mn-lt"/>
                        </a:rPr>
                        <a:t>N°</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p>
                      <a:pPr algn="ctr"/>
                      <a:endParaRPr lang="es-CO" sz="1600" dirty="0">
                        <a:solidFill>
                          <a:schemeClr val="bg1"/>
                        </a:solidFill>
                        <a:latin typeface="+mn-lt"/>
                      </a:endParaRPr>
                    </a:p>
                  </a:txBody>
                  <a:tcPr/>
                </a:tc>
                <a:extLst>
                  <a:ext uri="{0D108BD9-81ED-4DB2-BD59-A6C34878D82A}">
                    <a16:rowId xmlns:a16="http://schemas.microsoft.com/office/drawing/2014/main" val="3038505992"/>
                  </a:ext>
                </a:extLst>
              </a:tr>
              <a:tr h="996341">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a:t>
                      </a:r>
                    </a:p>
                  </a:txBody>
                  <a:tcPr marL="0" marR="0" marT="0" marB="0" anchor="ctr"/>
                </a:tc>
                <a:tc>
                  <a:txBody>
                    <a:bodyPr/>
                    <a:lstStyle/>
                    <a:p>
                      <a:pPr marL="0" algn="l"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Fuga de lixiviados del mes de agosto de 2021 – PP N° 1</a:t>
                      </a: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N°20227000028742 del 21/01/2022</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478266086"/>
                  </a:ext>
                </a:extLst>
              </a:tr>
              <a:tr h="996341">
                <a:tc>
                  <a:txBody>
                    <a:bodyPr/>
                    <a:lstStyle/>
                    <a:p>
                      <a:pPr algn="ctr" fontAlgn="ctr"/>
                      <a:r>
                        <a:rPr lang="es-MX" sz="1600" b="0" i="0" u="none" strike="noStrike" kern="1200" dirty="0">
                          <a:solidFill>
                            <a:srgbClr val="002060"/>
                          </a:solidFill>
                          <a:effectLst/>
                          <a:latin typeface="Calibri" panose="020F0502020204030204" pitchFamily="34" charset="0"/>
                          <a:ea typeface="+mn-ea"/>
                          <a:cs typeface="+mn-cs"/>
                        </a:rPr>
                        <a:t>2</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l"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Actividad de barrido y limpieza – septiembre de 2023. – PP N°2</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N°20237000708902 del 19/12/2023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1851043323"/>
                  </a:ext>
                </a:extLst>
              </a:tr>
              <a:tr h="996341">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3</a:t>
                      </a:r>
                    </a:p>
                  </a:txBody>
                  <a:tcPr marL="0" marR="0" marT="0" marB="0" anchor="ctr"/>
                </a:tc>
                <a:tc>
                  <a:txBody>
                    <a:bodyPr/>
                    <a:lstStyle/>
                    <a:p>
                      <a:pPr marL="0" algn="l"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Actividad de barrido y limpieza mecánica – noviembre de 2023.- PP N° 3</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N°20247000050082 del 29/01/2024</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454556969"/>
                  </a:ext>
                </a:extLst>
              </a:tr>
              <a:tr h="996341">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4</a:t>
                      </a:r>
                    </a:p>
                  </a:txBody>
                  <a:tcPr marL="0" marR="0" marT="0" marB="0" anchor="ctr"/>
                </a:tc>
                <a:tc>
                  <a:txBody>
                    <a:bodyPr/>
                    <a:lstStyle/>
                    <a:p>
                      <a:pPr marL="0" algn="l"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Actividad de barrido y limpieza – diciembre de 2023.- PP N° 4</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N°20247000131142 del 7/03/2024</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3860202579"/>
                  </a:ext>
                </a:extLst>
              </a:tr>
            </a:tbl>
          </a:graphicData>
        </a:graphic>
      </p:graphicFrame>
      <p:sp>
        <p:nvSpPr>
          <p:cNvPr id="5" name="CuadroTexto 4">
            <a:extLst>
              <a:ext uri="{FF2B5EF4-FFF2-40B4-BE49-F238E27FC236}">
                <a16:creationId xmlns:a16="http://schemas.microsoft.com/office/drawing/2014/main" id="{18D036FB-95E2-4239-A44E-939450AB20AD}"/>
              </a:ext>
            </a:extLst>
          </p:cNvPr>
          <p:cNvSpPr txBox="1"/>
          <p:nvPr/>
        </p:nvSpPr>
        <p:spPr>
          <a:xfrm>
            <a:off x="736600" y="1248587"/>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11</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01C502B6-173E-481B-B030-DA7EF37F2575}"/>
              </a:ext>
            </a:extLst>
          </p:cNvPr>
          <p:cNvSpPr txBox="1"/>
          <p:nvPr/>
        </p:nvSpPr>
        <p:spPr>
          <a:xfrm>
            <a:off x="-257537" y="0"/>
            <a:ext cx="9881937" cy="1077218"/>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Penal Pecuniaria</a:t>
            </a:r>
          </a:p>
          <a:p>
            <a:r>
              <a:rPr lang="es-CO" sz="1600" cap="small" dirty="0">
                <a:solidFill>
                  <a:srgbClr val="002060"/>
                </a:solidFill>
                <a:latin typeface="Candara" panose="020E0502030303020204" pitchFamily="34" charset="0"/>
              </a:rPr>
              <a:t>         </a:t>
            </a:r>
            <a:r>
              <a:rPr lang="es-CO" sz="2800" kern="0" cap="small" dirty="0">
                <a:solidFill>
                  <a:schemeClr val="accent1">
                    <a:lumMod val="50000"/>
                  </a:schemeClr>
                </a:solidFill>
                <a:latin typeface="Candara" panose="020E0502030303020204" pitchFamily="34" charset="0"/>
              </a:rPr>
              <a:t>en  Proceso</a:t>
            </a:r>
          </a:p>
        </p:txBody>
      </p:sp>
      <p:pic>
        <p:nvPicPr>
          <p:cNvPr id="2" name="Imagen 1">
            <a:extLst>
              <a:ext uri="{FF2B5EF4-FFF2-40B4-BE49-F238E27FC236}">
                <a16:creationId xmlns:a16="http://schemas.microsoft.com/office/drawing/2014/main" id="{F67AE394-D01C-438D-9DB1-4514CE556CAE}"/>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10155187" y="70465"/>
            <a:ext cx="1889924" cy="1066892"/>
          </a:xfrm>
          <a:prstGeom prst="rect">
            <a:avLst/>
          </a:prstGeom>
        </p:spPr>
      </p:pic>
    </p:spTree>
    <p:extLst>
      <p:ext uri="{BB962C8B-B14F-4D97-AF65-F5344CB8AC3E}">
        <p14:creationId xmlns:p14="http://schemas.microsoft.com/office/powerpoint/2010/main" val="2940629679"/>
      </p:ext>
    </p:extLst>
  </p:cSld>
  <p:clrMapOvr>
    <a:masterClrMapping/>
  </p:clrMapOvr>
</p:sld>
</file>

<file path=ppt/slides/slide2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736600" y="1714031"/>
          <a:ext cx="10401300" cy="4742187"/>
        </p:xfrm>
        <a:graphic>
          <a:graphicData uri="http://schemas.openxmlformats.org/drawingml/2006/table">
            <a:tbl>
              <a:tblPr firstRow="1" bandRow="1">
                <a:tableStyleId>{93296810-A885-4BE3-A3E7-6D5BEEA58F35}</a:tableStyleId>
              </a:tblPr>
              <a:tblGrid>
                <a:gridCol w="1031877">
                  <a:extLst>
                    <a:ext uri="{9D8B030D-6E8A-4147-A177-3AD203B41FA5}">
                      <a16:colId xmlns:a16="http://schemas.microsoft.com/office/drawing/2014/main" val="2457421865"/>
                    </a:ext>
                  </a:extLst>
                </a:gridCol>
                <a:gridCol w="3074613">
                  <a:extLst>
                    <a:ext uri="{9D8B030D-6E8A-4147-A177-3AD203B41FA5}">
                      <a16:colId xmlns:a16="http://schemas.microsoft.com/office/drawing/2014/main" val="3367632477"/>
                    </a:ext>
                  </a:extLst>
                </a:gridCol>
                <a:gridCol w="2621981">
                  <a:extLst>
                    <a:ext uri="{9D8B030D-6E8A-4147-A177-3AD203B41FA5}">
                      <a16:colId xmlns:a16="http://schemas.microsoft.com/office/drawing/2014/main" val="2362186750"/>
                    </a:ext>
                  </a:extLst>
                </a:gridCol>
                <a:gridCol w="3672829">
                  <a:extLst>
                    <a:ext uri="{9D8B030D-6E8A-4147-A177-3AD203B41FA5}">
                      <a16:colId xmlns:a16="http://schemas.microsoft.com/office/drawing/2014/main" val="478512528"/>
                    </a:ext>
                  </a:extLst>
                </a:gridCol>
              </a:tblGrid>
              <a:tr h="756823">
                <a:tc>
                  <a:txBody>
                    <a:bodyPr/>
                    <a:lstStyle/>
                    <a:p>
                      <a:pPr algn="ctr"/>
                      <a:r>
                        <a:rPr lang="es-CO" sz="1600" dirty="0">
                          <a:solidFill>
                            <a:schemeClr val="bg1"/>
                          </a:solidFill>
                          <a:latin typeface="+mn-lt"/>
                        </a:rPr>
                        <a:t>N°</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p>
                      <a:pPr algn="ctr"/>
                      <a:endParaRPr lang="es-CO" sz="1600" dirty="0">
                        <a:solidFill>
                          <a:schemeClr val="bg1"/>
                        </a:solidFill>
                        <a:latin typeface="+mn-lt"/>
                      </a:endParaRPr>
                    </a:p>
                  </a:txBody>
                  <a:tcPr/>
                </a:tc>
                <a:extLst>
                  <a:ext uri="{0D108BD9-81ED-4DB2-BD59-A6C34878D82A}">
                    <a16:rowId xmlns:a16="http://schemas.microsoft.com/office/drawing/2014/main" val="3038505992"/>
                  </a:ext>
                </a:extLst>
              </a:tr>
              <a:tr h="996341">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5</a:t>
                      </a:r>
                    </a:p>
                  </a:txBody>
                  <a:tcPr marL="0" marR="0" marT="0" marB="0" anchor="ctr"/>
                </a:tc>
                <a:tc>
                  <a:txBody>
                    <a:bodyPr/>
                    <a:lstStyle/>
                    <a:p>
                      <a:pPr marL="0" algn="l"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Actividad de barrido y limpieza – enero de 2024.- PP N° 5</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 del  25/04/2024</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478266086"/>
                  </a:ext>
                </a:extLst>
              </a:tr>
              <a:tr h="996341">
                <a:tc>
                  <a:txBody>
                    <a:bodyPr/>
                    <a:lstStyle/>
                    <a:p>
                      <a:pPr algn="ctr" fontAlgn="ctr"/>
                      <a:r>
                        <a:rPr lang="es-MX" sz="1600" b="0" i="0" u="none" strike="noStrike" kern="1200" dirty="0">
                          <a:solidFill>
                            <a:srgbClr val="002060"/>
                          </a:solidFill>
                          <a:effectLst/>
                          <a:latin typeface="Calibri" panose="020F0502020204030204" pitchFamily="34" charset="0"/>
                          <a:ea typeface="+mn-ea"/>
                          <a:cs typeface="+mn-cs"/>
                        </a:rPr>
                        <a:t>6</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l"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Actividad de barrido y limpieza Manual – marzo de 2024 - PP N° 6</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 20247000361842 del 11/07/2024</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4205000631"/>
                  </a:ext>
                </a:extLst>
              </a:tr>
              <a:tr h="996341">
                <a:tc>
                  <a:txBody>
                    <a:bodyPr/>
                    <a:lstStyle/>
                    <a:p>
                      <a:pPr algn="ctr" fontAlgn="ctr"/>
                      <a:r>
                        <a:rPr lang="es-MX" sz="1600" b="0" i="0" u="none" strike="noStrike" kern="1200" dirty="0">
                          <a:solidFill>
                            <a:srgbClr val="002060"/>
                          </a:solidFill>
                          <a:effectLst/>
                          <a:latin typeface="Calibri" panose="020F0502020204030204" pitchFamily="34" charset="0"/>
                          <a:ea typeface="+mn-ea"/>
                          <a:cs typeface="+mn-cs"/>
                        </a:rPr>
                        <a:t>7</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l"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Actividad de barrido y limpieza Manual – febrero de 2024 - PP N°7</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Enviado a la Unidad por correo electrónico el viernes 27/09/2024 4:29 p. m</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858370235"/>
                  </a:ext>
                </a:extLst>
              </a:tr>
              <a:tr h="996341">
                <a:tc>
                  <a:txBody>
                    <a:bodyPr/>
                    <a:lstStyle/>
                    <a:p>
                      <a:pPr algn="ctr" fontAlgn="ctr"/>
                      <a:r>
                        <a:rPr lang="es-MX" sz="1600" b="0" i="0" u="none" strike="noStrike" kern="1200" dirty="0">
                          <a:solidFill>
                            <a:srgbClr val="002060"/>
                          </a:solidFill>
                          <a:effectLst/>
                          <a:latin typeface="Calibri" panose="020F0502020204030204" pitchFamily="34" charset="0"/>
                          <a:ea typeface="+mn-ea"/>
                          <a:cs typeface="+mn-cs"/>
                        </a:rPr>
                        <a:t>8</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l"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Actividad de barrido y limpieza Manual – abril de 2024 - PP N° 8</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Enviado por la Unidad por correo electrónico el viernes 27/09/2024 4:29 p. m</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1318712048"/>
                  </a:ext>
                </a:extLst>
              </a:tr>
            </a:tbl>
          </a:graphicData>
        </a:graphic>
      </p:graphicFrame>
      <p:sp>
        <p:nvSpPr>
          <p:cNvPr id="5" name="CuadroTexto 4">
            <a:extLst>
              <a:ext uri="{FF2B5EF4-FFF2-40B4-BE49-F238E27FC236}">
                <a16:creationId xmlns:a16="http://schemas.microsoft.com/office/drawing/2014/main" id="{18D036FB-95E2-4239-A44E-939450AB20AD}"/>
              </a:ext>
            </a:extLst>
          </p:cNvPr>
          <p:cNvSpPr txBox="1"/>
          <p:nvPr/>
        </p:nvSpPr>
        <p:spPr>
          <a:xfrm>
            <a:off x="736600" y="1262692"/>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11</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01C502B6-173E-481B-B030-DA7EF37F2575}"/>
              </a:ext>
            </a:extLst>
          </p:cNvPr>
          <p:cNvSpPr txBox="1"/>
          <p:nvPr/>
        </p:nvSpPr>
        <p:spPr>
          <a:xfrm>
            <a:off x="0" y="38624"/>
            <a:ext cx="9881937" cy="1077218"/>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Penal Pecuniaria</a:t>
            </a:r>
          </a:p>
          <a:p>
            <a:r>
              <a:rPr lang="es-CO" sz="1600" cap="small" dirty="0">
                <a:solidFill>
                  <a:srgbClr val="002060"/>
                </a:solidFill>
                <a:latin typeface="Candara" panose="020E0502030303020204" pitchFamily="34" charset="0"/>
              </a:rPr>
              <a:t>         </a:t>
            </a:r>
            <a:r>
              <a:rPr lang="es-CO" sz="2800" kern="0" cap="small" dirty="0">
                <a:solidFill>
                  <a:schemeClr val="accent1">
                    <a:lumMod val="50000"/>
                  </a:schemeClr>
                </a:solidFill>
                <a:latin typeface="Candara" panose="020E0502030303020204" pitchFamily="34" charset="0"/>
              </a:rPr>
              <a:t>en  Proceso</a:t>
            </a:r>
          </a:p>
        </p:txBody>
      </p:sp>
      <p:pic>
        <p:nvPicPr>
          <p:cNvPr id="2" name="Imagen 1">
            <a:extLst>
              <a:ext uri="{FF2B5EF4-FFF2-40B4-BE49-F238E27FC236}">
                <a16:creationId xmlns:a16="http://schemas.microsoft.com/office/drawing/2014/main" id="{F67AE394-D01C-438D-9DB1-4514CE556CAE}"/>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10049658" y="38624"/>
            <a:ext cx="1889924" cy="1066892"/>
          </a:xfrm>
          <a:prstGeom prst="rect">
            <a:avLst/>
          </a:prstGeom>
        </p:spPr>
      </p:pic>
    </p:spTree>
    <p:extLst>
      <p:ext uri="{BB962C8B-B14F-4D97-AF65-F5344CB8AC3E}">
        <p14:creationId xmlns:p14="http://schemas.microsoft.com/office/powerpoint/2010/main" val="732806485"/>
      </p:ext>
    </p:extLst>
  </p:cSld>
  <p:clrMapOvr>
    <a:masterClrMapping/>
  </p:clrMapOvr>
</p:sld>
</file>

<file path=ppt/slides/slide21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154B6D5-6371-1DEA-4744-12FBBFE8B759}"/>
            </a:ext>
          </a:extLst>
        </p:cNvPr>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50C5C4C8-CF9E-7E6C-AAF4-1EAD7EFF385D}"/>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CA602155-73B9-0194-60F2-C4A39372779C}"/>
              </a:ext>
            </a:extLst>
          </p:cNvPr>
          <p:cNvGraphicFramePr>
            <a:graphicFrameLocks noGrp="1"/>
          </p:cNvGraphicFramePr>
          <p:nvPr/>
        </p:nvGraphicFramePr>
        <p:xfrm>
          <a:off x="593320" y="1972649"/>
          <a:ext cx="10401300" cy="3745846"/>
        </p:xfrm>
        <a:graphic>
          <a:graphicData uri="http://schemas.openxmlformats.org/drawingml/2006/table">
            <a:tbl>
              <a:tblPr firstRow="1" bandRow="1">
                <a:tableStyleId>{93296810-A885-4BE3-A3E7-6D5BEEA58F35}</a:tableStyleId>
              </a:tblPr>
              <a:tblGrid>
                <a:gridCol w="1031877">
                  <a:extLst>
                    <a:ext uri="{9D8B030D-6E8A-4147-A177-3AD203B41FA5}">
                      <a16:colId xmlns:a16="http://schemas.microsoft.com/office/drawing/2014/main" val="2457421865"/>
                    </a:ext>
                  </a:extLst>
                </a:gridCol>
                <a:gridCol w="3074613">
                  <a:extLst>
                    <a:ext uri="{9D8B030D-6E8A-4147-A177-3AD203B41FA5}">
                      <a16:colId xmlns:a16="http://schemas.microsoft.com/office/drawing/2014/main" val="3367632477"/>
                    </a:ext>
                  </a:extLst>
                </a:gridCol>
                <a:gridCol w="2621981">
                  <a:extLst>
                    <a:ext uri="{9D8B030D-6E8A-4147-A177-3AD203B41FA5}">
                      <a16:colId xmlns:a16="http://schemas.microsoft.com/office/drawing/2014/main" val="2362186750"/>
                    </a:ext>
                  </a:extLst>
                </a:gridCol>
                <a:gridCol w="3672829">
                  <a:extLst>
                    <a:ext uri="{9D8B030D-6E8A-4147-A177-3AD203B41FA5}">
                      <a16:colId xmlns:a16="http://schemas.microsoft.com/office/drawing/2014/main" val="478512528"/>
                    </a:ext>
                  </a:extLst>
                </a:gridCol>
              </a:tblGrid>
              <a:tr h="756823">
                <a:tc>
                  <a:txBody>
                    <a:bodyPr/>
                    <a:lstStyle/>
                    <a:p>
                      <a:pPr algn="ctr"/>
                      <a:r>
                        <a:rPr lang="es-CO" sz="1600" dirty="0">
                          <a:solidFill>
                            <a:schemeClr val="bg1"/>
                          </a:solidFill>
                          <a:latin typeface="+mn-lt"/>
                        </a:rPr>
                        <a:t>N°</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p>
                      <a:pPr algn="ctr"/>
                      <a:endParaRPr lang="es-CO" sz="1600" dirty="0">
                        <a:solidFill>
                          <a:schemeClr val="bg1"/>
                        </a:solidFill>
                        <a:latin typeface="+mn-lt"/>
                      </a:endParaRPr>
                    </a:p>
                  </a:txBody>
                  <a:tcPr/>
                </a:tc>
                <a:extLst>
                  <a:ext uri="{0D108BD9-81ED-4DB2-BD59-A6C34878D82A}">
                    <a16:rowId xmlns:a16="http://schemas.microsoft.com/office/drawing/2014/main" val="3038505992"/>
                  </a:ext>
                </a:extLst>
              </a:tr>
              <a:tr h="996341">
                <a:tc>
                  <a:txBody>
                    <a:bodyPr/>
                    <a:lstStyle/>
                    <a:p>
                      <a:pPr algn="ctr" fontAlgn="ctr"/>
                      <a:r>
                        <a:rPr lang="es-MX" sz="1600" b="0" i="0" u="none" strike="noStrike" kern="1200" dirty="0">
                          <a:solidFill>
                            <a:srgbClr val="002060"/>
                          </a:solidFill>
                          <a:effectLst/>
                          <a:latin typeface="Calibri" panose="020F0502020204030204" pitchFamily="34" charset="0"/>
                          <a:ea typeface="+mn-ea"/>
                          <a:cs typeface="+mn-cs"/>
                        </a:rPr>
                        <a:t>9</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algn="l" fontAlgn="ctr"/>
                      <a:r>
                        <a:rPr lang="es-MX" sz="1600" b="0" i="0" u="none" strike="noStrike" kern="1200" dirty="0">
                          <a:solidFill>
                            <a:srgbClr val="002060"/>
                          </a:solidFill>
                          <a:effectLst/>
                          <a:latin typeface="Calibri" panose="020F0502020204030204" pitchFamily="34" charset="0"/>
                          <a:ea typeface="+mn-ea"/>
                          <a:cs typeface="+mn-cs"/>
                        </a:rPr>
                        <a:t>Actividad de barrido y limpieza manual – mayo de 2024. - PP N° 9</a:t>
                      </a:r>
                    </a:p>
                  </a:txBody>
                  <a:tcPr marL="9525" marR="9525" marT="9525" marB="0" anchor="ctr"/>
                </a:tc>
                <a:tc>
                  <a:txBody>
                    <a:bodyPr/>
                    <a:lstStyle/>
                    <a:p>
                      <a:pPr marL="0" algn="ctr"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Radicado UAESP N°20247000551552 del 8/10/2024</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478266086"/>
                  </a:ext>
                </a:extLst>
              </a:tr>
              <a:tr h="996341">
                <a:tc>
                  <a:txBody>
                    <a:bodyPr/>
                    <a:lstStyle/>
                    <a:p>
                      <a:pPr algn="ctr" fontAlgn="ctr"/>
                      <a:r>
                        <a:rPr lang="es-MX" sz="1600" b="0" i="0" u="none" strike="noStrike" kern="1200" dirty="0">
                          <a:solidFill>
                            <a:srgbClr val="002060"/>
                          </a:solidFill>
                          <a:effectLst/>
                          <a:latin typeface="Calibri" panose="020F0502020204030204" pitchFamily="34" charset="0"/>
                          <a:ea typeface="+mn-ea"/>
                          <a:cs typeface="+mn-cs"/>
                        </a:rPr>
                        <a:t>10</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algn="l" fontAlgn="ctr"/>
                      <a:r>
                        <a:rPr lang="pt-BR" sz="1600" b="0" i="0" u="none" strike="noStrike" kern="1200" dirty="0">
                          <a:solidFill>
                            <a:srgbClr val="002060"/>
                          </a:solidFill>
                          <a:effectLst/>
                          <a:latin typeface="Calibri" panose="020F0502020204030204" pitchFamily="34" charset="0"/>
                          <a:ea typeface="+mn-ea"/>
                          <a:cs typeface="+mn-cs"/>
                        </a:rPr>
                        <a:t>Fuga de Lixiviados – agosto de 2024 - PP N 10</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Calibri" panose="020F0502020204030204" pitchFamily="34" charset="0"/>
                          <a:ea typeface="+mn-ea"/>
                          <a:cs typeface="+mn-cs"/>
                        </a:rPr>
                        <a:t>Radicado UAESP N°20247000551342 del 8/10/2024</a:t>
                      </a:r>
                      <a:endParaRPr lang="es-CO" sz="1600" b="0" i="0" u="none" strike="noStrike" kern="1200" dirty="0">
                        <a:solidFill>
                          <a:srgbClr val="002060"/>
                        </a:solidFill>
                        <a:effectLst/>
                        <a:latin typeface="Calibri" panose="020F0502020204030204" pitchFamily="34" charset="0"/>
                        <a:ea typeface="+mn-ea"/>
                        <a:cs typeface="+mn-cs"/>
                      </a:endParaRPr>
                    </a:p>
                    <a:p>
                      <a:pPr marL="0" algn="ctr" defTabSz="914400" rtl="0" eaLnBrk="1" fontAlgn="ctr" latinLnBrk="0" hangingPunct="1"/>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4205000631"/>
                  </a:ext>
                </a:extLst>
              </a:tr>
              <a:tr h="996341">
                <a:tc>
                  <a:txBody>
                    <a:bodyPr/>
                    <a:lstStyle/>
                    <a:p>
                      <a:pPr algn="ctr" fontAlgn="ctr"/>
                      <a:r>
                        <a:rPr lang="es-MX" sz="1600" b="0" i="0" u="none" strike="noStrike" kern="1200" dirty="0">
                          <a:solidFill>
                            <a:srgbClr val="002060"/>
                          </a:solidFill>
                          <a:effectLst/>
                          <a:latin typeface="Calibri" panose="020F0502020204030204" pitchFamily="34" charset="0"/>
                          <a:ea typeface="+mn-ea"/>
                          <a:cs typeface="+mn-cs"/>
                        </a:rPr>
                        <a:t>11</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algn="l" fontAlgn="ctr"/>
                      <a:r>
                        <a:rPr lang="es-MX" sz="1600" b="0" i="0" u="none" strike="noStrike" kern="1200" dirty="0">
                          <a:solidFill>
                            <a:srgbClr val="002060"/>
                          </a:solidFill>
                          <a:effectLst/>
                          <a:latin typeface="Calibri" panose="020F0502020204030204" pitchFamily="34" charset="0"/>
                          <a:ea typeface="+mn-ea"/>
                          <a:cs typeface="+mn-cs"/>
                        </a:rPr>
                        <a:t>Actividad de barrido y limpieza Manual – junio de 2024 - PP N° 11</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Calibri" panose="020F0502020204030204" pitchFamily="34" charset="0"/>
                          <a:ea typeface="+mn-ea"/>
                          <a:cs typeface="+mn-cs"/>
                        </a:rPr>
                        <a:t>Radicado UAESP N°20247000594632 del 31/10/2024</a:t>
                      </a:r>
                      <a:endParaRPr lang="es-CO" sz="1600" b="0" i="0" u="none" strike="noStrike" kern="1200" dirty="0">
                        <a:solidFill>
                          <a:srgbClr val="002060"/>
                        </a:solidFill>
                        <a:effectLst/>
                        <a:latin typeface="Calibri" panose="020F0502020204030204" pitchFamily="34" charset="0"/>
                        <a:ea typeface="+mn-ea"/>
                        <a:cs typeface="+mn-cs"/>
                      </a:endParaRPr>
                    </a:p>
                    <a:p>
                      <a:pPr marL="0" algn="ctr" defTabSz="914400" rtl="0" eaLnBrk="1" fontAlgn="ctr" latinLnBrk="0" hangingPunct="1"/>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858370235"/>
                  </a:ext>
                </a:extLst>
              </a:tr>
            </a:tbl>
          </a:graphicData>
        </a:graphic>
      </p:graphicFrame>
      <p:sp>
        <p:nvSpPr>
          <p:cNvPr id="5" name="CuadroTexto 4">
            <a:extLst>
              <a:ext uri="{FF2B5EF4-FFF2-40B4-BE49-F238E27FC236}">
                <a16:creationId xmlns:a16="http://schemas.microsoft.com/office/drawing/2014/main" id="{A25BC131-784C-72FB-6B5F-6FFE8EF5689A}"/>
              </a:ext>
            </a:extLst>
          </p:cNvPr>
          <p:cNvSpPr txBox="1"/>
          <p:nvPr/>
        </p:nvSpPr>
        <p:spPr>
          <a:xfrm>
            <a:off x="593320" y="1388891"/>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11</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EEFF7FE4-51D8-32DC-3116-9DCF14DC7D1E}"/>
              </a:ext>
            </a:extLst>
          </p:cNvPr>
          <p:cNvSpPr txBox="1"/>
          <p:nvPr/>
        </p:nvSpPr>
        <p:spPr>
          <a:xfrm>
            <a:off x="0" y="38624"/>
            <a:ext cx="9881937" cy="1077218"/>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Penal Pecuniaria</a:t>
            </a:r>
          </a:p>
          <a:p>
            <a:r>
              <a:rPr lang="es-CO" sz="1600" cap="small" dirty="0">
                <a:solidFill>
                  <a:srgbClr val="002060"/>
                </a:solidFill>
                <a:latin typeface="Candara" panose="020E0502030303020204" pitchFamily="34" charset="0"/>
              </a:rPr>
              <a:t>         </a:t>
            </a:r>
            <a:r>
              <a:rPr lang="es-CO" sz="2800" kern="0" cap="small" dirty="0">
                <a:solidFill>
                  <a:schemeClr val="accent1">
                    <a:lumMod val="50000"/>
                  </a:schemeClr>
                </a:solidFill>
                <a:latin typeface="Candara" panose="020E0502030303020204" pitchFamily="34" charset="0"/>
              </a:rPr>
              <a:t>en  Proceso</a:t>
            </a:r>
          </a:p>
        </p:txBody>
      </p:sp>
      <p:pic>
        <p:nvPicPr>
          <p:cNvPr id="2" name="Imagen 1">
            <a:extLst>
              <a:ext uri="{FF2B5EF4-FFF2-40B4-BE49-F238E27FC236}">
                <a16:creationId xmlns:a16="http://schemas.microsoft.com/office/drawing/2014/main" id="{024F9EDA-1770-703B-7C13-CD7BE2F56AAB}"/>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10049658" y="38624"/>
            <a:ext cx="1889924" cy="1066892"/>
          </a:xfrm>
          <a:prstGeom prst="rect">
            <a:avLst/>
          </a:prstGeom>
        </p:spPr>
      </p:pic>
    </p:spTree>
    <p:extLst>
      <p:ext uri="{BB962C8B-B14F-4D97-AF65-F5344CB8AC3E}">
        <p14:creationId xmlns:p14="http://schemas.microsoft.com/office/powerpoint/2010/main" val="4044844742"/>
      </p:ext>
    </p:extLst>
  </p:cSld>
  <p:clrMapOvr>
    <a:masterClrMapping/>
  </p:clrMapOvr>
</p:sld>
</file>

<file path=ppt/slides/slide2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6" y="14428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401726" y="1837574"/>
          <a:ext cx="11116020" cy="3732021"/>
        </p:xfrm>
        <a:graphic>
          <a:graphicData uri="http://schemas.openxmlformats.org/drawingml/2006/table">
            <a:tbl>
              <a:tblPr firstRow="1" bandRow="1">
                <a:tableStyleId>{93296810-A885-4BE3-A3E7-6D5BEEA58F35}</a:tableStyleId>
              </a:tblPr>
              <a:tblGrid>
                <a:gridCol w="3599475">
                  <a:extLst>
                    <a:ext uri="{9D8B030D-6E8A-4147-A177-3AD203B41FA5}">
                      <a16:colId xmlns:a16="http://schemas.microsoft.com/office/drawing/2014/main" val="3367632477"/>
                    </a:ext>
                  </a:extLst>
                </a:gridCol>
                <a:gridCol w="4234673">
                  <a:extLst>
                    <a:ext uri="{9D8B030D-6E8A-4147-A177-3AD203B41FA5}">
                      <a16:colId xmlns:a16="http://schemas.microsoft.com/office/drawing/2014/main" val="2128136495"/>
                    </a:ext>
                  </a:extLst>
                </a:gridCol>
                <a:gridCol w="3281872">
                  <a:extLst>
                    <a:ext uri="{9D8B030D-6E8A-4147-A177-3AD203B41FA5}">
                      <a16:colId xmlns:a16="http://schemas.microsoft.com/office/drawing/2014/main" val="2362186750"/>
                    </a:ext>
                  </a:extLst>
                </a:gridCol>
              </a:tblGrid>
              <a:tr h="563881">
                <a:tc>
                  <a:txBody>
                    <a:bodyPr/>
                    <a:lstStyle/>
                    <a:p>
                      <a:pPr algn="ctr"/>
                      <a:r>
                        <a:rPr lang="es-CO" sz="1600" dirty="0">
                          <a:solidFill>
                            <a:schemeClr val="bg1"/>
                          </a:solidFill>
                          <a:latin typeface="+mn-lt"/>
                        </a:rPr>
                        <a:t>TEMA</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rPr>
                        <a:t>FECHA INFORME DE INCUMPLIMIENTO</a:t>
                      </a:r>
                    </a:p>
                    <a:p>
                      <a:pPr marL="0" marR="0" lvl="0" indent="0" algn="ctr" defTabSz="914400" rtl="0" eaLnBrk="1" fontAlgn="auto" latinLnBrk="0" hangingPunct="1">
                        <a:lnSpc>
                          <a:spcPct val="100000"/>
                        </a:lnSpc>
                        <a:spcBef>
                          <a:spcPts val="0"/>
                        </a:spcBef>
                        <a:spcAft>
                          <a:spcPts val="0"/>
                        </a:spcAft>
                        <a:buClrTx/>
                        <a:buSzTx/>
                        <a:buFontTx/>
                        <a:buNone/>
                        <a:tabLst/>
                        <a:defRPr/>
                      </a:pPr>
                      <a:endParaRPr lang="es-CO" sz="1600" dirty="0">
                        <a:solidFill>
                          <a:schemeClr val="bg1"/>
                        </a:solidFill>
                      </a:endParaRP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txBody>
                  <a:tcPr/>
                </a:tc>
                <a:extLst>
                  <a:ext uri="{0D108BD9-81ED-4DB2-BD59-A6C34878D82A}">
                    <a16:rowId xmlns:a16="http://schemas.microsoft.com/office/drawing/2014/main" val="3038505992"/>
                  </a:ext>
                </a:extLst>
              </a:tr>
              <a:tr h="1050967">
                <a:tc>
                  <a:txBody>
                    <a:bodyPr/>
                    <a:lstStyle/>
                    <a:p>
                      <a:pPr marL="0" algn="l" defTabSz="914400" rtl="0" eaLnBrk="1" fontAlgn="ctr" latinLnBrk="0" hangingPunct="1"/>
                      <a:r>
                        <a:rPr lang="es-MX" sz="1600" b="0" i="0" u="none" strike="noStrike" kern="1200" dirty="0">
                          <a:solidFill>
                            <a:srgbClr val="002060"/>
                          </a:solidFill>
                          <a:effectLst/>
                          <a:latin typeface="+mn-lt"/>
                          <a:ea typeface="+mn-ea"/>
                          <a:cs typeface="+mn-cs"/>
                        </a:rPr>
                        <a:t>Acuerdos de Niveles (ANS) de Tecnología en el mes de Febrero </a:t>
                      </a:r>
                    </a:p>
                  </a:txBody>
                  <a:tcPr marL="9525" marR="9525" marT="9525"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N°20227000186492 del 5/04/2022</a:t>
                      </a:r>
                      <a:endParaRPr lang="es-MX" sz="1600" b="0" i="0" u="none" strike="noStrike" kern="1200" dirty="0">
                        <a:solidFill>
                          <a:srgbClr val="002060"/>
                        </a:solidFill>
                        <a:effectLst/>
                        <a:latin typeface="+mn-lt"/>
                        <a:ea typeface="+mn-ea"/>
                        <a:cs typeface="+mn-cs"/>
                      </a:endParaRP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4189619434"/>
                  </a:ext>
                </a:extLst>
              </a:tr>
              <a:tr h="1050967">
                <a:tc>
                  <a:txBody>
                    <a:bodyPr/>
                    <a:lstStyle/>
                    <a:p>
                      <a:pPr marL="0" algn="l" defTabSz="914400" rtl="0" eaLnBrk="1" fontAlgn="ctr" latinLnBrk="0" hangingPunct="1"/>
                      <a:r>
                        <a:rPr lang="es-MX" sz="1600" b="0" i="0" u="none" strike="noStrike" kern="1200" dirty="0">
                          <a:solidFill>
                            <a:srgbClr val="002060"/>
                          </a:solidFill>
                          <a:effectLst/>
                          <a:latin typeface="+mn-lt"/>
                          <a:ea typeface="+mn-ea"/>
                          <a:cs typeface="+mn-cs"/>
                        </a:rPr>
                        <a:t>Informe sobre incumplimiento de Acuerdos de Niveles de Servicios (ANS) de tecnología en el mes de mayo de 2023 </a:t>
                      </a:r>
                    </a:p>
                  </a:txBody>
                  <a:tcPr marL="9525" marR="9525" marT="9525"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N°20237000456722 del 14/08/2023</a:t>
                      </a:r>
                      <a:endParaRPr lang="es-MX" sz="1600" b="0" i="0" u="none" strike="noStrike" kern="1200" dirty="0">
                        <a:solidFill>
                          <a:srgbClr val="002060"/>
                        </a:solidFill>
                        <a:effectLst/>
                        <a:latin typeface="+mn-lt"/>
                        <a:ea typeface="+mn-ea"/>
                        <a:cs typeface="+mn-cs"/>
                      </a:endParaRP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p>
                      <a:pPr marL="0" algn="ctr" defTabSz="914400" rtl="0" eaLnBrk="1" fontAlgn="ctr" latinLnBrk="0" hangingPunct="1"/>
                      <a:endParaRPr lang="es-MX" sz="1600" b="1" i="0" u="none" strike="noStrike" kern="1200" dirty="0">
                        <a:solidFill>
                          <a:srgbClr val="002060"/>
                        </a:solidFill>
                        <a:effectLst/>
                        <a:latin typeface="+mn-lt"/>
                        <a:ea typeface="+mn-ea"/>
                        <a:cs typeface="+mn-cs"/>
                      </a:endParaRPr>
                    </a:p>
                  </a:txBody>
                  <a:tcPr marL="0" marR="0" marT="0" marB="0" anchor="ctr"/>
                </a:tc>
                <a:extLst>
                  <a:ext uri="{0D108BD9-81ED-4DB2-BD59-A6C34878D82A}">
                    <a16:rowId xmlns:a16="http://schemas.microsoft.com/office/drawing/2014/main" val="1844183622"/>
                  </a:ext>
                </a:extLst>
              </a:tr>
              <a:tr h="1050967">
                <a:tc>
                  <a:txBody>
                    <a:bodyPr/>
                    <a:lstStyle/>
                    <a:p>
                      <a:pPr marL="0" algn="l" defTabSz="914400" rtl="0" eaLnBrk="1" fontAlgn="ctr" latinLnBrk="0" hangingPunct="1"/>
                      <a:r>
                        <a:rPr lang="es-MX" sz="1600" b="0" i="0" u="none" strike="noStrike" kern="1200">
                          <a:solidFill>
                            <a:srgbClr val="002060"/>
                          </a:solidFill>
                          <a:effectLst/>
                          <a:latin typeface="+mn-lt"/>
                          <a:ea typeface="+mn-ea"/>
                          <a:cs typeface="+mn-cs"/>
                        </a:rPr>
                        <a:t>Informe sobre incumplimiento de Acuerdos de Niveles de Servicios (ANS) de tecnología en el mes de junio de 2023</a:t>
                      </a:r>
                    </a:p>
                  </a:txBody>
                  <a:tcPr marL="9525" marR="9525" marT="9525"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N°20237000456632 del 14/08/2023</a:t>
                      </a:r>
                      <a:endParaRPr lang="es-MX" sz="1600" b="0" i="0" u="none" strike="noStrike" kern="1200" dirty="0">
                        <a:solidFill>
                          <a:srgbClr val="002060"/>
                        </a:solidFill>
                        <a:effectLst/>
                        <a:latin typeface="+mn-lt"/>
                        <a:ea typeface="+mn-ea"/>
                        <a:cs typeface="+mn-cs"/>
                      </a:endParaRP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p>
                      <a:pPr marL="0" algn="ctr" defTabSz="914400" rtl="0" eaLnBrk="1" fontAlgn="ctr" latinLnBrk="0" hangingPunct="1"/>
                      <a:endParaRPr lang="es-MX" sz="1600" b="1" i="0" u="none" strike="noStrike" kern="1200" dirty="0">
                        <a:solidFill>
                          <a:srgbClr val="002060"/>
                        </a:solidFill>
                        <a:effectLst/>
                        <a:latin typeface="+mn-lt"/>
                        <a:ea typeface="+mn-ea"/>
                        <a:cs typeface="+mn-cs"/>
                      </a:endParaRPr>
                    </a:p>
                  </a:txBody>
                  <a:tcPr marL="0" marR="0" marT="0" marB="0" anchor="ctr"/>
                </a:tc>
                <a:extLst>
                  <a:ext uri="{0D108BD9-81ED-4DB2-BD59-A6C34878D82A}">
                    <a16:rowId xmlns:a16="http://schemas.microsoft.com/office/drawing/2014/main" val="1119970922"/>
                  </a:ext>
                </a:extLst>
              </a:tr>
            </a:tbl>
          </a:graphicData>
        </a:graphic>
      </p:graphicFrame>
      <p:sp>
        <p:nvSpPr>
          <p:cNvPr id="10" name="CuadroTexto 9">
            <a:extLst>
              <a:ext uri="{FF2B5EF4-FFF2-40B4-BE49-F238E27FC236}">
                <a16:creationId xmlns:a16="http://schemas.microsoft.com/office/drawing/2014/main" id="{01C502B6-173E-481B-B030-DA7EF37F2575}"/>
              </a:ext>
            </a:extLst>
          </p:cNvPr>
          <p:cNvSpPr txBox="1"/>
          <p:nvPr/>
        </p:nvSpPr>
        <p:spPr>
          <a:xfrm>
            <a:off x="89647" y="-52551"/>
            <a:ext cx="10099406" cy="1692771"/>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Incumplimiento en proceso - ANS </a:t>
            </a:r>
          </a:p>
          <a:p>
            <a:r>
              <a:rPr lang="es-CO" sz="1600" cap="small" dirty="0">
                <a:solidFill>
                  <a:srgbClr val="002060"/>
                </a:solidFill>
                <a:latin typeface="Candara" panose="020E0502030303020204" pitchFamily="34" charset="0"/>
              </a:rPr>
              <a:t>     </a:t>
            </a:r>
          </a:p>
          <a:p>
            <a:endParaRPr lang="es-CO" sz="1600" dirty="0"/>
          </a:p>
        </p:txBody>
      </p:sp>
      <p:pic>
        <p:nvPicPr>
          <p:cNvPr id="7" name="Imagen 6">
            <a:extLst>
              <a:ext uri="{FF2B5EF4-FFF2-40B4-BE49-F238E27FC236}">
                <a16:creationId xmlns:a16="http://schemas.microsoft.com/office/drawing/2014/main" id="{2CB1385B-1F56-46B8-BF8E-90134238810D}"/>
              </a:ext>
            </a:extLst>
          </p:cNvPr>
          <p:cNvPicPr>
            <a:picLocks noChangeAspect="1"/>
          </p:cNvPicPr>
          <p:nvPr/>
        </p:nvPicPr>
        <p:blipFill rotWithShape="1">
          <a:blip r:embed="rId2" cstate="email">
            <a:extLst>
              <a:ext uri="{28A0092B-C50C-407E-A947-70E740481C1C}">
                <a14:useLocalDpi xmlns:a14="http://schemas.microsoft.com/office/drawing/2010/main"/>
              </a:ext>
            </a:extLst>
          </a:blip>
          <a:srcRect l="12658" t="17307" r="12911" b="19214"/>
          <a:stretch/>
        </p:blipFill>
        <p:spPr>
          <a:xfrm>
            <a:off x="10189052" y="258439"/>
            <a:ext cx="1655117" cy="934517"/>
          </a:xfrm>
          <a:prstGeom prst="rect">
            <a:avLst/>
          </a:prstGeom>
        </p:spPr>
      </p:pic>
      <p:sp>
        <p:nvSpPr>
          <p:cNvPr id="2" name="CuadroTexto 1">
            <a:extLst>
              <a:ext uri="{FF2B5EF4-FFF2-40B4-BE49-F238E27FC236}">
                <a16:creationId xmlns:a16="http://schemas.microsoft.com/office/drawing/2014/main" id="{18D036FB-95E2-4239-A44E-939450AB20AD}"/>
              </a:ext>
            </a:extLst>
          </p:cNvPr>
          <p:cNvSpPr txBox="1"/>
          <p:nvPr/>
        </p:nvSpPr>
        <p:spPr>
          <a:xfrm>
            <a:off x="577641" y="981201"/>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3</a:t>
            </a:r>
            <a:endParaRPr lang="es-CO" sz="3200" b="1" kern="0" cap="small" dirty="0">
              <a:solidFill>
                <a:schemeClr val="accent1">
                  <a:lumMod val="50000"/>
                </a:schemeClr>
              </a:solidFill>
              <a:latin typeface="Candara" panose="020E0502030303020204" pitchFamily="34" charset="0"/>
            </a:endParaRPr>
          </a:p>
        </p:txBody>
      </p:sp>
    </p:spTree>
    <p:extLst>
      <p:ext uri="{BB962C8B-B14F-4D97-AF65-F5344CB8AC3E}">
        <p14:creationId xmlns:p14="http://schemas.microsoft.com/office/powerpoint/2010/main" val="2248531689"/>
      </p:ext>
    </p:extLst>
  </p:cSld>
  <p:clrMapOvr>
    <a:masterClrMapping/>
  </p:clrMapOvr>
</p:sld>
</file>

<file path=ppt/slides/slide21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98B4699-2BAF-1EB1-D5C8-113778402E01}"/>
            </a:ext>
          </a:extLst>
        </p:cNvPr>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919311EE-26B1-0861-AC40-469BF1F3A062}"/>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C7675FE-8E26-4EDC-2148-7D2DF7E44738}"/>
              </a:ext>
            </a:extLst>
          </p:cNvPr>
          <p:cNvGraphicFramePr>
            <a:graphicFrameLocks noGrp="1"/>
          </p:cNvGraphicFramePr>
          <p:nvPr/>
        </p:nvGraphicFramePr>
        <p:xfrm>
          <a:off x="613610" y="1683255"/>
          <a:ext cx="10756231" cy="4550294"/>
        </p:xfrm>
        <a:graphic>
          <a:graphicData uri="http://schemas.openxmlformats.org/drawingml/2006/table">
            <a:tbl>
              <a:tblPr firstRow="1" bandRow="1">
                <a:tableStyleId>{93296810-A885-4BE3-A3E7-6D5BEEA58F35}</a:tableStyleId>
              </a:tblPr>
              <a:tblGrid>
                <a:gridCol w="1067088">
                  <a:extLst>
                    <a:ext uri="{9D8B030D-6E8A-4147-A177-3AD203B41FA5}">
                      <a16:colId xmlns:a16="http://schemas.microsoft.com/office/drawing/2014/main" val="2457421865"/>
                    </a:ext>
                  </a:extLst>
                </a:gridCol>
                <a:gridCol w="3179532">
                  <a:extLst>
                    <a:ext uri="{9D8B030D-6E8A-4147-A177-3AD203B41FA5}">
                      <a16:colId xmlns:a16="http://schemas.microsoft.com/office/drawing/2014/main" val="3367632477"/>
                    </a:ext>
                  </a:extLst>
                </a:gridCol>
                <a:gridCol w="2711452">
                  <a:extLst>
                    <a:ext uri="{9D8B030D-6E8A-4147-A177-3AD203B41FA5}">
                      <a16:colId xmlns:a16="http://schemas.microsoft.com/office/drawing/2014/main" val="2362186750"/>
                    </a:ext>
                  </a:extLst>
                </a:gridCol>
                <a:gridCol w="3798159">
                  <a:extLst>
                    <a:ext uri="{9D8B030D-6E8A-4147-A177-3AD203B41FA5}">
                      <a16:colId xmlns:a16="http://schemas.microsoft.com/office/drawing/2014/main" val="478512528"/>
                    </a:ext>
                  </a:extLst>
                </a:gridCol>
              </a:tblGrid>
              <a:tr h="816910">
                <a:tc>
                  <a:txBody>
                    <a:bodyPr/>
                    <a:lstStyle/>
                    <a:p>
                      <a:pPr algn="ctr"/>
                      <a:r>
                        <a:rPr lang="es-CO" sz="1600" dirty="0">
                          <a:solidFill>
                            <a:schemeClr val="bg1"/>
                          </a:solidFill>
                          <a:latin typeface="+mn-lt"/>
                        </a:rPr>
                        <a:t>N°</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p>
                      <a:pPr algn="ctr"/>
                      <a:endParaRPr lang="es-CO" sz="1600" dirty="0">
                        <a:solidFill>
                          <a:schemeClr val="bg1"/>
                        </a:solidFill>
                        <a:latin typeface="+mn-lt"/>
                      </a:endParaRPr>
                    </a:p>
                  </a:txBody>
                  <a:tcPr/>
                </a:tc>
                <a:extLst>
                  <a:ext uri="{0D108BD9-81ED-4DB2-BD59-A6C34878D82A}">
                    <a16:rowId xmlns:a16="http://schemas.microsoft.com/office/drawing/2014/main" val="3038505992"/>
                  </a:ext>
                </a:extLst>
              </a:tr>
              <a:tr h="769204">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a:t>
                      </a:r>
                    </a:p>
                  </a:txBody>
                  <a:tcPr marL="0" marR="0" marT="0" marB="0" anchor="ctr"/>
                </a:tc>
                <a:tc>
                  <a:txBody>
                    <a:bodyPr/>
                    <a:lstStyle/>
                    <a:p>
                      <a:pPr algn="just" fontAlgn="ctr"/>
                      <a:r>
                        <a:rPr lang="pt-BR" sz="1600" b="0" i="0" u="none" strike="noStrike" kern="1200" dirty="0">
                          <a:solidFill>
                            <a:srgbClr val="002060"/>
                          </a:solidFill>
                          <a:effectLst/>
                          <a:latin typeface="+mn-lt"/>
                          <a:ea typeface="+mn-ea"/>
                          <a:cs typeface="+mn-cs"/>
                        </a:rPr>
                        <a:t>Fuga de Lixiviados – Febrero de 2023 - PP N° 17</a:t>
                      </a:r>
                    </a:p>
                  </a:txBody>
                  <a:tcPr marL="9525" marR="9525" marT="9525" marB="0" anchor="ctr"/>
                </a:tc>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Radicado UAESP N° 20237000251592 del 05/05/2023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478266086"/>
                  </a:ext>
                </a:extLst>
              </a:tr>
              <a:tr h="738132">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2</a:t>
                      </a:r>
                    </a:p>
                  </a:txBody>
                  <a:tcPr marL="0" marR="0" marT="0" marB="0" anchor="ctr"/>
                </a:tc>
                <a:tc>
                  <a:txBody>
                    <a:bodyPr/>
                    <a:lstStyle/>
                    <a:p>
                      <a:pPr algn="just" fontAlgn="ctr"/>
                      <a:r>
                        <a:rPr lang="es-MX" sz="1600" b="0" i="0" u="none" strike="noStrike" kern="1200" dirty="0">
                          <a:solidFill>
                            <a:srgbClr val="002060"/>
                          </a:solidFill>
                          <a:effectLst/>
                          <a:latin typeface="+mn-lt"/>
                          <a:ea typeface="+mn-ea"/>
                          <a:cs typeface="+mn-cs"/>
                        </a:rPr>
                        <a:t>Actividad de Barrido y Limpieza Manual -  Incumplimiento de frecuencia -Enero  - PP N° 18</a:t>
                      </a:r>
                      <a:endParaRPr lang="es-CO" sz="1600" b="0" i="0" u="none" strike="noStrike" kern="1200" dirty="0">
                        <a:solidFill>
                          <a:srgbClr val="002060"/>
                        </a:solidFill>
                        <a:effectLst/>
                        <a:latin typeface="+mn-lt"/>
                        <a:ea typeface="+mn-ea"/>
                        <a:cs typeface="+mn-cs"/>
                      </a:endParaRP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CO" sz="1600" b="0" i="0" u="none" strike="noStrike" kern="1200" dirty="0">
                          <a:solidFill>
                            <a:srgbClr val="002060"/>
                          </a:solidFill>
                          <a:effectLst/>
                          <a:latin typeface="Calibri" panose="020F0502020204030204" pitchFamily="34" charset="0"/>
                          <a:ea typeface="+mn-ea"/>
                          <a:cs typeface="+mn-cs"/>
                        </a:rPr>
                        <a:t>Radicado UAESP N°20237000282762 del </a:t>
                      </a:r>
                      <a:r>
                        <a:rPr kumimoji="0" lang="es-CO" sz="1600" b="0" i="0" u="none" strike="noStrike" kern="1200" cap="none" spc="0" normalizeH="0" baseline="0" noProof="0" dirty="0">
                          <a:ln>
                            <a:noFill/>
                          </a:ln>
                          <a:solidFill>
                            <a:srgbClr val="002060"/>
                          </a:solidFill>
                          <a:effectLst/>
                          <a:uLnTx/>
                          <a:uFillTx/>
                          <a:latin typeface="Calibri" panose="020F0502020204030204" pitchFamily="34" charset="0"/>
                          <a:ea typeface="+mn-ea"/>
                          <a:cs typeface="+mn-cs"/>
                        </a:rPr>
                        <a:t>22/05/2023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es-MX" sz="1600" b="1" i="0" u="none" strike="noStrike" kern="1200" cap="none" spc="0" normalizeH="0" baseline="0" noProof="0" dirty="0">
                        <a:ln>
                          <a:noFill/>
                        </a:ln>
                        <a:solidFill>
                          <a:srgbClr val="002060"/>
                        </a:solidFill>
                        <a:effectLst/>
                        <a:uLnTx/>
                        <a:uFillTx/>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2838776222"/>
                  </a:ext>
                </a:extLst>
              </a:tr>
              <a:tr h="738132">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3</a:t>
                      </a:r>
                    </a:p>
                  </a:txBody>
                  <a:tcPr marL="0" marR="0" marT="0" marB="0" anchor="ctr"/>
                </a:tc>
                <a:tc>
                  <a:txBody>
                    <a:bodyPr/>
                    <a:lstStyle/>
                    <a:p>
                      <a:pPr algn="just" fontAlgn="ctr"/>
                      <a:r>
                        <a:rPr lang="es-CO" sz="1600" b="0" i="0" u="none" strike="noStrike" kern="1200" dirty="0">
                          <a:solidFill>
                            <a:srgbClr val="002060"/>
                          </a:solidFill>
                          <a:effectLst/>
                          <a:latin typeface="+mn-lt"/>
                          <a:ea typeface="+mn-ea"/>
                          <a:cs typeface="+mn-cs"/>
                        </a:rPr>
                        <a:t>Informe sobre posible incumplimiento por fuga de Lixiviados – mayo de 2023 - PP N° 19</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CO" sz="1600" b="0" i="0" u="none" strike="noStrike" kern="1200" dirty="0">
                          <a:solidFill>
                            <a:srgbClr val="002060"/>
                          </a:solidFill>
                          <a:effectLst/>
                          <a:latin typeface="Calibri" panose="020F0502020204030204" pitchFamily="34" charset="0"/>
                          <a:ea typeface="+mn-ea"/>
                          <a:cs typeface="+mn-cs"/>
                        </a:rPr>
                        <a:t>Radicado UAESP N°20237000450182 del </a:t>
                      </a:r>
                      <a:r>
                        <a:rPr kumimoji="0" lang="es-CO" sz="1600" b="0" i="0" u="none" strike="noStrike" kern="1200" cap="none" spc="0" normalizeH="0" baseline="0" noProof="0" dirty="0">
                          <a:ln>
                            <a:noFill/>
                          </a:ln>
                          <a:solidFill>
                            <a:srgbClr val="002060"/>
                          </a:solidFill>
                          <a:effectLst/>
                          <a:uLnTx/>
                          <a:uFillTx/>
                          <a:latin typeface="Calibri" panose="020F0502020204030204" pitchFamily="34" charset="0"/>
                          <a:ea typeface="+mn-ea"/>
                          <a:cs typeface="+mn-cs"/>
                        </a:rPr>
                        <a:t>10/08/2023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es-MX" sz="1600" b="1" i="0" u="none" strike="noStrike" kern="1200" cap="none" spc="0" normalizeH="0" baseline="0" noProof="0" dirty="0">
                        <a:ln>
                          <a:noFill/>
                        </a:ln>
                        <a:solidFill>
                          <a:srgbClr val="002060"/>
                        </a:solidFill>
                        <a:effectLst/>
                        <a:uLnTx/>
                        <a:uFillTx/>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794324722"/>
                  </a:ext>
                </a:extLst>
              </a:tr>
              <a:tr h="738132">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4</a:t>
                      </a:r>
                    </a:p>
                  </a:txBody>
                  <a:tcPr marL="0" marR="0" marT="0" marB="0" anchor="ctr"/>
                </a:tc>
                <a:tc>
                  <a:txBody>
                    <a:bodyPr/>
                    <a:lstStyle/>
                    <a:p>
                      <a:pPr algn="just" fontAlgn="ctr"/>
                      <a:r>
                        <a:rPr lang="es-MX" sz="1600" b="0" i="0" u="none" strike="noStrike" kern="1200" dirty="0">
                          <a:solidFill>
                            <a:srgbClr val="002060"/>
                          </a:solidFill>
                          <a:effectLst/>
                          <a:latin typeface="+mn-lt"/>
                          <a:ea typeface="+mn-ea"/>
                          <a:cs typeface="+mn-cs"/>
                        </a:rPr>
                        <a:t>Actividad de barrido y limpieza - Incumplimiento de frecuencias - Julio - PP N° 20</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CO" sz="1600" b="0" i="0" u="none" strike="noStrike" kern="1200" dirty="0">
                          <a:solidFill>
                            <a:srgbClr val="002060"/>
                          </a:solidFill>
                          <a:effectLst/>
                          <a:latin typeface="Calibri" panose="020F0502020204030204" pitchFamily="34" charset="0"/>
                          <a:ea typeface="+mn-ea"/>
                          <a:cs typeface="+mn-cs"/>
                        </a:rPr>
                        <a:t>Radicado UAESP N°20237000483492 del </a:t>
                      </a:r>
                      <a:r>
                        <a:rPr kumimoji="0" lang="es-CO" sz="1600" b="0" i="0" u="none" strike="noStrike" kern="1200" cap="none" spc="0" normalizeH="0" baseline="0" noProof="0" dirty="0">
                          <a:ln>
                            <a:noFill/>
                          </a:ln>
                          <a:solidFill>
                            <a:srgbClr val="002060"/>
                          </a:solidFill>
                          <a:effectLst/>
                          <a:uLnTx/>
                          <a:uFillTx/>
                          <a:latin typeface="Calibri" panose="020F0502020204030204" pitchFamily="34" charset="0"/>
                          <a:ea typeface="+mn-ea"/>
                          <a:cs typeface="+mn-cs"/>
                        </a:rPr>
                        <a:t>25/08/2023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es-MX" sz="1600" b="1" i="0" u="none" strike="noStrike" kern="1200" cap="none" spc="0" normalizeH="0" baseline="0" noProof="0" dirty="0">
                        <a:ln>
                          <a:noFill/>
                        </a:ln>
                        <a:solidFill>
                          <a:srgbClr val="002060"/>
                        </a:solidFill>
                        <a:effectLst/>
                        <a:uLnTx/>
                        <a:uFillTx/>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4092284821"/>
                  </a:ext>
                </a:extLst>
              </a:tr>
              <a:tr h="738132">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5</a:t>
                      </a:r>
                    </a:p>
                  </a:txBody>
                  <a:tcPr marL="0" marR="0" marT="0" marB="0" anchor="ctr"/>
                </a:tc>
                <a:tc>
                  <a:txBody>
                    <a:bodyPr/>
                    <a:lstStyle/>
                    <a:p>
                      <a:pPr algn="just" fontAlgn="ctr"/>
                      <a:r>
                        <a:rPr lang="es-MX" sz="1600" b="0" i="0" u="none" strike="noStrike" kern="1200" dirty="0">
                          <a:solidFill>
                            <a:srgbClr val="002060"/>
                          </a:solidFill>
                          <a:effectLst/>
                          <a:latin typeface="+mn-lt"/>
                          <a:ea typeface="+mn-ea"/>
                          <a:cs typeface="+mn-cs"/>
                        </a:rPr>
                        <a:t>Actividad de barrido y limpieza - Incumplimiento de frecuencias - Julio - PP N° 21</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CO" sz="1600" b="0" i="0" u="none" strike="noStrike" kern="1200" dirty="0">
                          <a:solidFill>
                            <a:srgbClr val="002060"/>
                          </a:solidFill>
                          <a:effectLst/>
                          <a:latin typeface="Calibri" panose="020F0502020204030204" pitchFamily="34" charset="0"/>
                          <a:ea typeface="+mn-ea"/>
                          <a:cs typeface="+mn-cs"/>
                        </a:rPr>
                        <a:t>Radicado UAESP N°20237000483262 del </a:t>
                      </a:r>
                      <a:r>
                        <a:rPr kumimoji="0" lang="es-CO" sz="1600" b="0" i="0" u="none" strike="noStrike" kern="1200" cap="none" spc="0" normalizeH="0" baseline="0" noProof="0" dirty="0">
                          <a:ln>
                            <a:noFill/>
                          </a:ln>
                          <a:solidFill>
                            <a:srgbClr val="002060"/>
                          </a:solidFill>
                          <a:effectLst/>
                          <a:uLnTx/>
                          <a:uFillTx/>
                          <a:latin typeface="Calibri" panose="020F0502020204030204" pitchFamily="34" charset="0"/>
                          <a:ea typeface="+mn-ea"/>
                          <a:cs typeface="+mn-cs"/>
                        </a:rPr>
                        <a:t>25/08/2023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es-MX" sz="1600" b="1" i="0" u="none" strike="noStrike" kern="1200" cap="none" spc="0" normalizeH="0" baseline="0" noProof="0" dirty="0">
                        <a:ln>
                          <a:noFill/>
                        </a:ln>
                        <a:solidFill>
                          <a:srgbClr val="002060"/>
                        </a:solidFill>
                        <a:effectLst/>
                        <a:uLnTx/>
                        <a:uFillTx/>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3457499847"/>
                  </a:ext>
                </a:extLst>
              </a:tr>
            </a:tbl>
          </a:graphicData>
        </a:graphic>
      </p:graphicFrame>
      <p:sp>
        <p:nvSpPr>
          <p:cNvPr id="5" name="CuadroTexto 4">
            <a:extLst>
              <a:ext uri="{FF2B5EF4-FFF2-40B4-BE49-F238E27FC236}">
                <a16:creationId xmlns:a16="http://schemas.microsoft.com/office/drawing/2014/main" id="{CC90C210-9499-C14B-CFCD-4077C35A39CA}"/>
              </a:ext>
            </a:extLst>
          </p:cNvPr>
          <p:cNvSpPr txBox="1"/>
          <p:nvPr/>
        </p:nvSpPr>
        <p:spPr>
          <a:xfrm>
            <a:off x="1474112" y="1252366"/>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:15</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1FEB017F-8092-5423-DD75-D4A42A73D3A3}"/>
              </a:ext>
            </a:extLst>
          </p:cNvPr>
          <p:cNvSpPr txBox="1"/>
          <p:nvPr/>
        </p:nvSpPr>
        <p:spPr>
          <a:xfrm>
            <a:off x="-128445" y="85842"/>
            <a:ext cx="9881937" cy="1077218"/>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Penal Pecuniaria</a:t>
            </a:r>
          </a:p>
          <a:p>
            <a:r>
              <a:rPr lang="es-CO" sz="1600" cap="small" dirty="0">
                <a:solidFill>
                  <a:srgbClr val="002060"/>
                </a:solidFill>
                <a:latin typeface="Candara" panose="020E0502030303020204" pitchFamily="34" charset="0"/>
              </a:rPr>
              <a:t>         </a:t>
            </a:r>
            <a:r>
              <a:rPr lang="es-CO" sz="2800" kern="0" cap="small" dirty="0">
                <a:solidFill>
                  <a:schemeClr val="accent1">
                    <a:lumMod val="50000"/>
                  </a:schemeClr>
                </a:solidFill>
                <a:latin typeface="Candara" panose="020E0502030303020204" pitchFamily="34" charset="0"/>
              </a:rPr>
              <a:t>en  Proceso</a:t>
            </a:r>
          </a:p>
        </p:txBody>
      </p:sp>
      <p:grpSp>
        <p:nvGrpSpPr>
          <p:cNvPr id="7" name="Grupo 6">
            <a:extLst>
              <a:ext uri="{FF2B5EF4-FFF2-40B4-BE49-F238E27FC236}">
                <a16:creationId xmlns:a16="http://schemas.microsoft.com/office/drawing/2014/main" id="{E0AD326F-A402-1E87-39B9-7E5548059E2A}"/>
              </a:ext>
            </a:extLst>
          </p:cNvPr>
          <p:cNvGrpSpPr/>
          <p:nvPr/>
        </p:nvGrpSpPr>
        <p:grpSpPr>
          <a:xfrm>
            <a:off x="10061002" y="-46373"/>
            <a:ext cx="1887497" cy="1290241"/>
            <a:chOff x="10562619" y="1423954"/>
            <a:chExt cx="1280250" cy="1299632"/>
          </a:xfrm>
        </p:grpSpPr>
        <p:pic>
          <p:nvPicPr>
            <p:cNvPr id="12" name="Picture 2">
              <a:extLst>
                <a:ext uri="{FF2B5EF4-FFF2-40B4-BE49-F238E27FC236}">
                  <a16:creationId xmlns:a16="http://schemas.microsoft.com/office/drawing/2014/main" id="{5D5A484E-40E7-3C5F-D2FD-0730D377440D}"/>
                </a:ext>
              </a:extLst>
            </p:cNvPr>
            <p:cNvPicPr>
              <a:picLocks noChangeAspect="1" noChangeArrowheads="1"/>
            </p:cNvPicPr>
            <p:nvPr/>
          </p:nvPicPr>
          <p:blipFill rotWithShape="1">
            <a:blip r:embed="rId2" cstate="email">
              <a:extLst>
                <a:ext uri="{28A0092B-C50C-407E-A947-70E740481C1C}">
                  <a14:useLocalDpi xmlns:a14="http://schemas.microsoft.com/office/drawing/2010/main"/>
                </a:ext>
              </a:extLst>
            </a:blip>
            <a:srcRect/>
            <a:stretch/>
          </p:blipFill>
          <p:spPr bwMode="auto">
            <a:xfrm>
              <a:off x="10627933" y="203488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 name="Picture 2">
              <a:extLst>
                <a:ext uri="{FF2B5EF4-FFF2-40B4-BE49-F238E27FC236}">
                  <a16:creationId xmlns:a16="http://schemas.microsoft.com/office/drawing/2014/main" id="{66D2AFB4-3ADE-A92C-4243-BC411823E50C}"/>
                </a:ext>
              </a:extLst>
            </p:cNvPr>
            <p:cNvPicPr>
              <a:picLocks noChangeAspect="1" noChangeArrowheads="1"/>
            </p:cNvPicPr>
            <p:nvPr/>
          </p:nvPicPr>
          <p:blipFill rotWithShape="1">
            <a:blip r:embed="rId3" cstate="email">
              <a:extLst>
                <a:ext uri="{28A0092B-C50C-407E-A947-70E740481C1C}">
                  <a14:useLocalDpi xmlns:a14="http://schemas.microsoft.com/office/drawing/2010/main"/>
                </a:ext>
              </a:extLst>
            </a:blip>
            <a:srcRect/>
            <a:stretch/>
          </p:blipFill>
          <p:spPr bwMode="auto">
            <a:xfrm>
              <a:off x="10562619" y="142395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Tree>
    <p:extLst>
      <p:ext uri="{BB962C8B-B14F-4D97-AF65-F5344CB8AC3E}">
        <p14:creationId xmlns:p14="http://schemas.microsoft.com/office/powerpoint/2010/main" val="3038554256"/>
      </p:ext>
    </p:extLst>
  </p:cSld>
  <p:clrMapOvr>
    <a:masterClrMapping/>
  </p:clrMapOvr>
</p:sld>
</file>

<file path=ppt/slides/slide21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090C53B-6857-46DC-343C-02064D57F309}"/>
            </a:ext>
          </a:extLst>
        </p:cNvPr>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1DF130EE-8BF1-3C92-349C-97575E1EA640}"/>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9B40A177-2791-7D1A-7ACB-8060DE70232D}"/>
              </a:ext>
            </a:extLst>
          </p:cNvPr>
          <p:cNvGraphicFramePr>
            <a:graphicFrameLocks noGrp="1"/>
          </p:cNvGraphicFramePr>
          <p:nvPr/>
        </p:nvGraphicFramePr>
        <p:xfrm>
          <a:off x="613610" y="1683255"/>
          <a:ext cx="10756231" cy="4662930"/>
        </p:xfrm>
        <a:graphic>
          <a:graphicData uri="http://schemas.openxmlformats.org/drawingml/2006/table">
            <a:tbl>
              <a:tblPr firstRow="1" bandRow="1">
                <a:tableStyleId>{93296810-A885-4BE3-A3E7-6D5BEEA58F35}</a:tableStyleId>
              </a:tblPr>
              <a:tblGrid>
                <a:gridCol w="1067088">
                  <a:extLst>
                    <a:ext uri="{9D8B030D-6E8A-4147-A177-3AD203B41FA5}">
                      <a16:colId xmlns:a16="http://schemas.microsoft.com/office/drawing/2014/main" val="2457421865"/>
                    </a:ext>
                  </a:extLst>
                </a:gridCol>
                <a:gridCol w="3179532">
                  <a:extLst>
                    <a:ext uri="{9D8B030D-6E8A-4147-A177-3AD203B41FA5}">
                      <a16:colId xmlns:a16="http://schemas.microsoft.com/office/drawing/2014/main" val="3367632477"/>
                    </a:ext>
                  </a:extLst>
                </a:gridCol>
                <a:gridCol w="2711452">
                  <a:extLst>
                    <a:ext uri="{9D8B030D-6E8A-4147-A177-3AD203B41FA5}">
                      <a16:colId xmlns:a16="http://schemas.microsoft.com/office/drawing/2014/main" val="2362186750"/>
                    </a:ext>
                  </a:extLst>
                </a:gridCol>
                <a:gridCol w="3798159">
                  <a:extLst>
                    <a:ext uri="{9D8B030D-6E8A-4147-A177-3AD203B41FA5}">
                      <a16:colId xmlns:a16="http://schemas.microsoft.com/office/drawing/2014/main" val="478512528"/>
                    </a:ext>
                  </a:extLst>
                </a:gridCol>
              </a:tblGrid>
              <a:tr h="816910">
                <a:tc>
                  <a:txBody>
                    <a:bodyPr/>
                    <a:lstStyle/>
                    <a:p>
                      <a:pPr algn="ctr"/>
                      <a:r>
                        <a:rPr lang="es-CO" sz="1600" dirty="0">
                          <a:solidFill>
                            <a:schemeClr val="bg1"/>
                          </a:solidFill>
                          <a:latin typeface="+mn-lt"/>
                        </a:rPr>
                        <a:t>N°</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p>
                      <a:pPr algn="ctr"/>
                      <a:endParaRPr lang="es-CO" sz="1600" dirty="0">
                        <a:solidFill>
                          <a:schemeClr val="bg1"/>
                        </a:solidFill>
                        <a:latin typeface="+mn-lt"/>
                      </a:endParaRPr>
                    </a:p>
                  </a:txBody>
                  <a:tcPr/>
                </a:tc>
                <a:extLst>
                  <a:ext uri="{0D108BD9-81ED-4DB2-BD59-A6C34878D82A}">
                    <a16:rowId xmlns:a16="http://schemas.microsoft.com/office/drawing/2014/main" val="3038505992"/>
                  </a:ext>
                </a:extLst>
              </a:tr>
              <a:tr h="769204">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6</a:t>
                      </a:r>
                    </a:p>
                  </a:txBody>
                  <a:tcPr marL="0" marR="0" marT="0" marB="0" anchor="ctr"/>
                </a:tc>
                <a:tc>
                  <a:txBody>
                    <a:bodyPr/>
                    <a:lstStyle/>
                    <a:p>
                      <a:pPr algn="just" fontAlgn="ctr"/>
                      <a:r>
                        <a:rPr lang="es-MX" sz="1600" b="0" i="0" u="none" strike="noStrike" kern="1200" dirty="0">
                          <a:solidFill>
                            <a:srgbClr val="002060"/>
                          </a:solidFill>
                          <a:effectLst/>
                          <a:latin typeface="+mn-lt"/>
                          <a:ea typeface="+mn-ea"/>
                          <a:cs typeface="+mn-cs"/>
                        </a:rPr>
                        <a:t>Actividad de barrido y limpieza - Incumplimiento de frecuencias - Agosto 2023 - PP N° 22</a:t>
                      </a:r>
                      <a:endParaRPr lang="pt-BR" sz="1600" b="0" i="0" u="none" strike="noStrike" kern="1200" dirty="0">
                        <a:solidFill>
                          <a:srgbClr val="002060"/>
                        </a:solidFill>
                        <a:effectLst/>
                        <a:latin typeface="+mn-lt"/>
                        <a:ea typeface="+mn-ea"/>
                        <a:cs typeface="+mn-cs"/>
                      </a:endParaRPr>
                    </a:p>
                  </a:txBody>
                  <a:tcPr marL="9525" marR="9525" marT="9525" marB="0" anchor="ctr"/>
                </a:tc>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Radicado UAESP N° 20237000585602 del 11/10/2023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p>
                  </a:txBody>
                  <a:tcPr marL="0" marR="0" marT="0" marB="0" anchor="ctr"/>
                </a:tc>
                <a:extLst>
                  <a:ext uri="{0D108BD9-81ED-4DB2-BD59-A6C34878D82A}">
                    <a16:rowId xmlns:a16="http://schemas.microsoft.com/office/drawing/2014/main" val="478266086"/>
                  </a:ext>
                </a:extLst>
              </a:tr>
              <a:tr h="769204">
                <a:tc>
                  <a:txBody>
                    <a:bodyPr/>
                    <a:lstStyle/>
                    <a:p>
                      <a:pPr algn="ctr" fontAlgn="ctr"/>
                      <a:r>
                        <a:rPr lang="es-MX" sz="1600" b="0" i="0" u="none" strike="noStrike" kern="1200" dirty="0">
                          <a:solidFill>
                            <a:srgbClr val="002060"/>
                          </a:solidFill>
                          <a:effectLst/>
                          <a:latin typeface="Calibri" panose="020F0502020204030204" pitchFamily="34" charset="0"/>
                          <a:ea typeface="+mn-ea"/>
                          <a:cs typeface="+mn-cs"/>
                        </a:rPr>
                        <a:t>7</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algn="just" fontAlgn="ctr"/>
                      <a:r>
                        <a:rPr lang="es-MX" sz="1600" b="0" i="0" u="none" strike="noStrike" kern="1200" dirty="0">
                          <a:solidFill>
                            <a:srgbClr val="002060"/>
                          </a:solidFill>
                          <a:effectLst/>
                          <a:latin typeface="+mn-lt"/>
                          <a:ea typeface="+mn-ea"/>
                          <a:cs typeface="+mn-cs"/>
                        </a:rPr>
                        <a:t>Actividad de Barrido y Limpieza- Incumplimiento de frecuencias - septiembre de 2023 - PP N°23</a:t>
                      </a:r>
                      <a:endParaRPr lang="pt-BR" sz="1600" b="0" i="0" u="none" strike="noStrike" kern="1200" dirty="0">
                        <a:solidFill>
                          <a:srgbClr val="002060"/>
                        </a:solidFill>
                        <a:effectLst/>
                        <a:latin typeface="+mn-lt"/>
                        <a:ea typeface="+mn-ea"/>
                        <a:cs typeface="+mn-cs"/>
                      </a:endParaRPr>
                    </a:p>
                  </a:txBody>
                  <a:tcPr marL="9525" marR="9525" marT="9525" marB="0" anchor="ctr"/>
                </a:tc>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Radicado UAESP N° 20237000687122 del </a:t>
                      </a:r>
                      <a:r>
                        <a:rPr lang="es-MX" sz="1600" b="0" i="0" u="none" strike="noStrike" kern="1200" dirty="0">
                          <a:solidFill>
                            <a:srgbClr val="002060"/>
                          </a:solidFill>
                          <a:effectLst/>
                          <a:latin typeface="Calibri" panose="020F0502020204030204" pitchFamily="34" charset="0"/>
                          <a:ea typeface="+mn-ea"/>
                          <a:cs typeface="+mn-cs"/>
                        </a:rPr>
                        <a:t>6/12/2023</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1082986948"/>
                  </a:ext>
                </a:extLst>
              </a:tr>
              <a:tr h="769204">
                <a:tc>
                  <a:txBody>
                    <a:bodyPr/>
                    <a:lstStyle/>
                    <a:p>
                      <a:pPr algn="ctr" fontAlgn="ctr"/>
                      <a:r>
                        <a:rPr lang="es-MX" sz="1600" b="0" i="0" u="none" strike="noStrike" kern="1200" dirty="0">
                          <a:solidFill>
                            <a:srgbClr val="002060"/>
                          </a:solidFill>
                          <a:effectLst/>
                          <a:latin typeface="Calibri" panose="020F0502020204030204" pitchFamily="34" charset="0"/>
                          <a:ea typeface="+mn-ea"/>
                          <a:cs typeface="+mn-cs"/>
                        </a:rPr>
                        <a:t>8</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algn="just" fontAlgn="ctr"/>
                      <a:r>
                        <a:rPr lang="es-MX" sz="1600" b="0" i="0" u="none" strike="noStrike" kern="1200" dirty="0">
                          <a:solidFill>
                            <a:srgbClr val="002060"/>
                          </a:solidFill>
                          <a:effectLst/>
                          <a:latin typeface="+mn-lt"/>
                          <a:ea typeface="+mn-ea"/>
                          <a:cs typeface="+mn-cs"/>
                        </a:rPr>
                        <a:t>Actividad de Barrido y Limpieza- Incumplimiento de frecuencias - octubre de 2023 - PP N°24</a:t>
                      </a:r>
                      <a:endParaRPr lang="pt-BR" sz="1600" b="0" i="0" u="none" strike="noStrike" kern="1200" dirty="0">
                        <a:solidFill>
                          <a:srgbClr val="002060"/>
                        </a:solidFill>
                        <a:effectLst/>
                        <a:latin typeface="+mn-lt"/>
                        <a:ea typeface="+mn-ea"/>
                        <a:cs typeface="+mn-cs"/>
                      </a:endParaRPr>
                    </a:p>
                  </a:txBody>
                  <a:tcPr marL="9525" marR="9525" marT="9525" marB="0" anchor="ctr"/>
                </a:tc>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Radicado UAESP N°20237000716352 del  </a:t>
                      </a:r>
                      <a:r>
                        <a:rPr lang="es-MX" sz="1600" b="0" i="0" u="none" strike="noStrike" kern="1200" dirty="0">
                          <a:solidFill>
                            <a:srgbClr val="002060"/>
                          </a:solidFill>
                          <a:effectLst/>
                          <a:latin typeface="Calibri" panose="020F0502020204030204" pitchFamily="34" charset="0"/>
                          <a:ea typeface="+mn-ea"/>
                          <a:cs typeface="+mn-cs"/>
                        </a:rPr>
                        <a:t>22/12/2023</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2180219904"/>
                  </a:ext>
                </a:extLst>
              </a:tr>
              <a:tr h="769204">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9</a:t>
                      </a:r>
                    </a:p>
                  </a:txBody>
                  <a:tcPr marL="0" marR="0" marT="0" marB="0" anchor="ctr"/>
                </a:tc>
                <a:tc>
                  <a:txBody>
                    <a:bodyPr/>
                    <a:lstStyle/>
                    <a:p>
                      <a:pPr algn="just" fontAlgn="ctr"/>
                      <a:r>
                        <a:rPr lang="es-MX" sz="1600" b="0" i="0" u="none" strike="noStrike" kern="1200" dirty="0">
                          <a:solidFill>
                            <a:srgbClr val="002060"/>
                          </a:solidFill>
                          <a:effectLst/>
                          <a:latin typeface="+mn-lt"/>
                          <a:ea typeface="+mn-ea"/>
                          <a:cs typeface="+mn-cs"/>
                        </a:rPr>
                        <a:t>Actividad de Barrido y Limpieza- Incumplimiento de frecuencias - noviembre de 2023 - PP N°25</a:t>
                      </a:r>
                      <a:endParaRPr lang="pt-BR" sz="1600" b="0" i="0" u="none" strike="noStrike" kern="1200" dirty="0">
                        <a:solidFill>
                          <a:srgbClr val="002060"/>
                        </a:solidFill>
                        <a:effectLst/>
                        <a:latin typeface="+mn-lt"/>
                        <a:ea typeface="+mn-ea"/>
                        <a:cs typeface="+mn-cs"/>
                      </a:endParaRPr>
                    </a:p>
                  </a:txBody>
                  <a:tcPr marL="9525" marR="9525" marT="9525"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N°20247000131132 del  7/03/2024</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532515293"/>
                  </a:ext>
                </a:extLst>
              </a:tr>
              <a:tr h="769204">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10</a:t>
                      </a:r>
                    </a:p>
                  </a:txBody>
                  <a:tcPr marL="0" marR="0" marT="0" marB="0" anchor="ctr"/>
                </a:tc>
                <a:tc>
                  <a:txBody>
                    <a:bodyPr/>
                    <a:lstStyle/>
                    <a:p>
                      <a:pPr algn="just" fontAlgn="ctr"/>
                      <a:r>
                        <a:rPr lang="es-MX" sz="1600" b="0" i="0" u="none" strike="noStrike" kern="1200" dirty="0">
                          <a:solidFill>
                            <a:srgbClr val="002060"/>
                          </a:solidFill>
                          <a:effectLst/>
                          <a:latin typeface="+mn-lt"/>
                          <a:ea typeface="+mn-ea"/>
                          <a:cs typeface="+mn-cs"/>
                        </a:rPr>
                        <a:t>Actividad de Barrido y Limpieza- Incumplimiento de frecuencias - diciembre de 2023 - PP N°26</a:t>
                      </a:r>
                      <a:endParaRPr lang="pt-BR" sz="1600" b="0" i="0" u="none" strike="noStrike" kern="1200" dirty="0">
                        <a:solidFill>
                          <a:srgbClr val="002060"/>
                        </a:solidFill>
                        <a:effectLst/>
                        <a:latin typeface="+mn-lt"/>
                        <a:ea typeface="+mn-ea"/>
                        <a:cs typeface="+mn-cs"/>
                      </a:endParaRPr>
                    </a:p>
                  </a:txBody>
                  <a:tcPr marL="9525" marR="9525" marT="9525" marB="0" anchor="ctr"/>
                </a:tc>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Radicado UAESP N°20247000157472 del  21/03/2024</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655815486"/>
                  </a:ext>
                </a:extLst>
              </a:tr>
            </a:tbl>
          </a:graphicData>
        </a:graphic>
      </p:graphicFrame>
      <p:sp>
        <p:nvSpPr>
          <p:cNvPr id="5" name="CuadroTexto 4">
            <a:extLst>
              <a:ext uri="{FF2B5EF4-FFF2-40B4-BE49-F238E27FC236}">
                <a16:creationId xmlns:a16="http://schemas.microsoft.com/office/drawing/2014/main" id="{6969A88F-4D90-803D-4124-0175900A0776}"/>
              </a:ext>
            </a:extLst>
          </p:cNvPr>
          <p:cNvSpPr txBox="1"/>
          <p:nvPr/>
        </p:nvSpPr>
        <p:spPr>
          <a:xfrm>
            <a:off x="1474112" y="1252366"/>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:15</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59826992-579E-AF0A-C6F4-1EE4655E9038}"/>
              </a:ext>
            </a:extLst>
          </p:cNvPr>
          <p:cNvSpPr txBox="1"/>
          <p:nvPr/>
        </p:nvSpPr>
        <p:spPr>
          <a:xfrm>
            <a:off x="-32873" y="0"/>
            <a:ext cx="9881937" cy="1077218"/>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Penal Pecuniaria</a:t>
            </a:r>
          </a:p>
          <a:p>
            <a:r>
              <a:rPr lang="es-CO" sz="1600" cap="small" dirty="0">
                <a:solidFill>
                  <a:srgbClr val="002060"/>
                </a:solidFill>
                <a:latin typeface="Candara" panose="020E0502030303020204" pitchFamily="34" charset="0"/>
              </a:rPr>
              <a:t>         </a:t>
            </a:r>
            <a:r>
              <a:rPr lang="es-CO" sz="2800" kern="0" cap="small" dirty="0">
                <a:solidFill>
                  <a:schemeClr val="accent1">
                    <a:lumMod val="50000"/>
                  </a:schemeClr>
                </a:solidFill>
                <a:latin typeface="Candara" panose="020E0502030303020204" pitchFamily="34" charset="0"/>
              </a:rPr>
              <a:t>en  Proceso</a:t>
            </a:r>
          </a:p>
        </p:txBody>
      </p:sp>
      <p:grpSp>
        <p:nvGrpSpPr>
          <p:cNvPr id="7" name="Grupo 6">
            <a:extLst>
              <a:ext uri="{FF2B5EF4-FFF2-40B4-BE49-F238E27FC236}">
                <a16:creationId xmlns:a16="http://schemas.microsoft.com/office/drawing/2014/main" id="{1286D88D-B9E8-131C-FD09-AA2318524B18}"/>
              </a:ext>
            </a:extLst>
          </p:cNvPr>
          <p:cNvGrpSpPr/>
          <p:nvPr/>
        </p:nvGrpSpPr>
        <p:grpSpPr>
          <a:xfrm>
            <a:off x="9630249" y="0"/>
            <a:ext cx="1887497" cy="1290241"/>
            <a:chOff x="10562619" y="1423954"/>
            <a:chExt cx="1280250" cy="1299632"/>
          </a:xfrm>
        </p:grpSpPr>
        <p:pic>
          <p:nvPicPr>
            <p:cNvPr id="12" name="Picture 2">
              <a:extLst>
                <a:ext uri="{FF2B5EF4-FFF2-40B4-BE49-F238E27FC236}">
                  <a16:creationId xmlns:a16="http://schemas.microsoft.com/office/drawing/2014/main" id="{4E2B2E6E-AA4C-32DA-88D8-978A8B48063C}"/>
                </a:ext>
              </a:extLst>
            </p:cNvPr>
            <p:cNvPicPr>
              <a:picLocks noChangeAspect="1" noChangeArrowheads="1"/>
            </p:cNvPicPr>
            <p:nvPr/>
          </p:nvPicPr>
          <p:blipFill rotWithShape="1">
            <a:blip r:embed="rId2" cstate="email">
              <a:extLst>
                <a:ext uri="{28A0092B-C50C-407E-A947-70E740481C1C}">
                  <a14:useLocalDpi xmlns:a14="http://schemas.microsoft.com/office/drawing/2010/main"/>
                </a:ext>
              </a:extLst>
            </a:blip>
            <a:srcRect/>
            <a:stretch/>
          </p:blipFill>
          <p:spPr bwMode="auto">
            <a:xfrm>
              <a:off x="10627933" y="203488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 name="Picture 2">
              <a:extLst>
                <a:ext uri="{FF2B5EF4-FFF2-40B4-BE49-F238E27FC236}">
                  <a16:creationId xmlns:a16="http://schemas.microsoft.com/office/drawing/2014/main" id="{0E2498E9-DDE4-2F19-0A46-A57D5E4A5E88}"/>
                </a:ext>
              </a:extLst>
            </p:cNvPr>
            <p:cNvPicPr>
              <a:picLocks noChangeAspect="1" noChangeArrowheads="1"/>
            </p:cNvPicPr>
            <p:nvPr/>
          </p:nvPicPr>
          <p:blipFill rotWithShape="1">
            <a:blip r:embed="rId3" cstate="email">
              <a:extLst>
                <a:ext uri="{28A0092B-C50C-407E-A947-70E740481C1C}">
                  <a14:useLocalDpi xmlns:a14="http://schemas.microsoft.com/office/drawing/2010/main"/>
                </a:ext>
              </a:extLst>
            </a:blip>
            <a:srcRect/>
            <a:stretch/>
          </p:blipFill>
          <p:spPr bwMode="auto">
            <a:xfrm>
              <a:off x="10562619" y="142395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Tree>
    <p:extLst>
      <p:ext uri="{BB962C8B-B14F-4D97-AF65-F5344CB8AC3E}">
        <p14:creationId xmlns:p14="http://schemas.microsoft.com/office/powerpoint/2010/main" val="1225805108"/>
      </p:ext>
    </p:extLst>
  </p:cSld>
  <p:clrMapOvr>
    <a:masterClrMapping/>
  </p:clrMapOvr>
</p:sld>
</file>

<file path=ppt/slides/slide21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090C53B-6857-46DC-343C-02064D57F309}"/>
            </a:ext>
          </a:extLst>
        </p:cNvPr>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1DF130EE-8BF1-3C92-349C-97575E1EA640}"/>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9B40A177-2791-7D1A-7ACB-8060DE70232D}"/>
              </a:ext>
            </a:extLst>
          </p:cNvPr>
          <p:cNvGraphicFramePr>
            <a:graphicFrameLocks noGrp="1"/>
          </p:cNvGraphicFramePr>
          <p:nvPr/>
        </p:nvGraphicFramePr>
        <p:xfrm>
          <a:off x="403882" y="1979419"/>
          <a:ext cx="10756231" cy="3470455"/>
        </p:xfrm>
        <a:graphic>
          <a:graphicData uri="http://schemas.openxmlformats.org/drawingml/2006/table">
            <a:tbl>
              <a:tblPr firstRow="1" bandRow="1">
                <a:tableStyleId>{93296810-A885-4BE3-A3E7-6D5BEEA58F35}</a:tableStyleId>
              </a:tblPr>
              <a:tblGrid>
                <a:gridCol w="1067088">
                  <a:extLst>
                    <a:ext uri="{9D8B030D-6E8A-4147-A177-3AD203B41FA5}">
                      <a16:colId xmlns:a16="http://schemas.microsoft.com/office/drawing/2014/main" val="2457421865"/>
                    </a:ext>
                  </a:extLst>
                </a:gridCol>
                <a:gridCol w="3179532">
                  <a:extLst>
                    <a:ext uri="{9D8B030D-6E8A-4147-A177-3AD203B41FA5}">
                      <a16:colId xmlns:a16="http://schemas.microsoft.com/office/drawing/2014/main" val="3367632477"/>
                    </a:ext>
                  </a:extLst>
                </a:gridCol>
                <a:gridCol w="2711452">
                  <a:extLst>
                    <a:ext uri="{9D8B030D-6E8A-4147-A177-3AD203B41FA5}">
                      <a16:colId xmlns:a16="http://schemas.microsoft.com/office/drawing/2014/main" val="2362186750"/>
                    </a:ext>
                  </a:extLst>
                </a:gridCol>
                <a:gridCol w="3798159">
                  <a:extLst>
                    <a:ext uri="{9D8B030D-6E8A-4147-A177-3AD203B41FA5}">
                      <a16:colId xmlns:a16="http://schemas.microsoft.com/office/drawing/2014/main" val="478512528"/>
                    </a:ext>
                  </a:extLst>
                </a:gridCol>
              </a:tblGrid>
              <a:tr h="851193">
                <a:tc>
                  <a:txBody>
                    <a:bodyPr/>
                    <a:lstStyle/>
                    <a:p>
                      <a:pPr algn="ctr"/>
                      <a:r>
                        <a:rPr lang="es-CO" sz="1600" dirty="0">
                          <a:solidFill>
                            <a:schemeClr val="bg1"/>
                          </a:solidFill>
                          <a:latin typeface="+mn-lt"/>
                        </a:rPr>
                        <a:t>N°</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p>
                      <a:pPr algn="ctr"/>
                      <a:endParaRPr lang="es-CO" sz="1600" dirty="0">
                        <a:solidFill>
                          <a:schemeClr val="bg1"/>
                        </a:solidFill>
                        <a:latin typeface="+mn-lt"/>
                      </a:endParaRPr>
                    </a:p>
                  </a:txBody>
                  <a:tcPr/>
                </a:tc>
                <a:extLst>
                  <a:ext uri="{0D108BD9-81ED-4DB2-BD59-A6C34878D82A}">
                    <a16:rowId xmlns:a16="http://schemas.microsoft.com/office/drawing/2014/main" val="3038505992"/>
                  </a:ext>
                </a:extLst>
              </a:tr>
              <a:tr h="1016292">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11</a:t>
                      </a:r>
                    </a:p>
                  </a:txBody>
                  <a:tcPr marL="0" marR="0" marT="0" marB="0" anchor="ctr"/>
                </a:tc>
                <a:tc>
                  <a:txBody>
                    <a:bodyPr/>
                    <a:lstStyle/>
                    <a:p>
                      <a:pPr algn="just" fontAlgn="ctr"/>
                      <a:r>
                        <a:rPr lang="es-MX" sz="1600" b="0" i="0" u="none" strike="noStrike" kern="1200" dirty="0">
                          <a:solidFill>
                            <a:srgbClr val="002060"/>
                          </a:solidFill>
                          <a:effectLst/>
                          <a:latin typeface="+mn-lt"/>
                          <a:ea typeface="+mn-ea"/>
                          <a:cs typeface="+mn-cs"/>
                        </a:rPr>
                        <a:t>Actividad de Barrido y Limpieza- Incumplimiento de frecuencias - febrero de 2024 - PP N°27</a:t>
                      </a:r>
                      <a:endParaRPr lang="pt-BR" sz="1600" b="0" i="0" u="none" strike="noStrike" kern="1200" dirty="0">
                        <a:solidFill>
                          <a:srgbClr val="002060"/>
                        </a:solidFill>
                        <a:effectLst/>
                        <a:latin typeface="+mn-lt"/>
                        <a:ea typeface="+mn-ea"/>
                        <a:cs typeface="+mn-cs"/>
                      </a:endParaRPr>
                    </a:p>
                  </a:txBody>
                  <a:tcPr marL="9525" marR="9525" marT="9525" marB="0" anchor="ctr"/>
                </a:tc>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Radicado UAESP N°20247000217642 del 25/04/2024</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kern="1200" noProof="0" dirty="0">
                        <a:solidFill>
                          <a:srgbClr val="002060"/>
                        </a:solidFill>
                        <a:effectLst/>
                        <a:latin typeface="Calibri" panose="020F0502020204030204" pitchFamily="34" charset="0"/>
                        <a:ea typeface="+mn-ea"/>
                        <a:cs typeface="+mn-cs"/>
                      </a:endParaRPr>
                    </a:p>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478266086"/>
                  </a:ext>
                </a:extLst>
              </a:tr>
              <a:tr h="801485">
                <a:tc>
                  <a:txBody>
                    <a:bodyPr/>
                    <a:lstStyle/>
                    <a:p>
                      <a:pPr algn="ctr" fontAlgn="ctr"/>
                      <a:r>
                        <a:rPr lang="es-MX" sz="1600" b="0" i="0" u="none" strike="noStrike" kern="1200" dirty="0">
                          <a:solidFill>
                            <a:srgbClr val="002060"/>
                          </a:solidFill>
                          <a:effectLst/>
                          <a:latin typeface="Calibri" panose="020F0502020204030204" pitchFamily="34" charset="0"/>
                          <a:ea typeface="+mn-ea"/>
                          <a:cs typeface="+mn-cs"/>
                        </a:rPr>
                        <a:t>12</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algn="just" fontAlgn="ctr"/>
                      <a:r>
                        <a:rPr lang="es-MX" sz="1600" b="0" i="0" u="none" strike="noStrike" kern="1200" dirty="0">
                          <a:solidFill>
                            <a:srgbClr val="002060"/>
                          </a:solidFill>
                          <a:effectLst/>
                          <a:latin typeface="+mn-lt"/>
                          <a:ea typeface="+mn-ea"/>
                          <a:cs typeface="+mn-cs"/>
                        </a:rPr>
                        <a:t>Actividad de Barrido y Limpieza Manual - Incumplimiento de frecuencia - abril de 2024 - PP N° 28</a:t>
                      </a:r>
                      <a:endParaRPr lang="pt-BR" sz="1600" b="0" i="0" u="none" strike="noStrike" kern="1200" dirty="0">
                        <a:solidFill>
                          <a:srgbClr val="002060"/>
                        </a:solidFill>
                        <a:effectLst/>
                        <a:latin typeface="+mn-lt"/>
                        <a:ea typeface="+mn-ea"/>
                        <a:cs typeface="+mn-cs"/>
                      </a:endParaRPr>
                    </a:p>
                  </a:txBody>
                  <a:tcPr marL="9525" marR="9525" marT="9525" marB="0" anchor="ctr"/>
                </a:tc>
                <a:tc>
                  <a:txBody>
                    <a:bodyPr/>
                    <a:lstStyle/>
                    <a:p>
                      <a:pPr algn="ctr" fontAlgn="ctr"/>
                      <a:r>
                        <a:rPr lang="es-MX" sz="1600" b="0" i="0" u="none" strike="noStrike" kern="1200" dirty="0">
                          <a:solidFill>
                            <a:srgbClr val="002060"/>
                          </a:solidFill>
                          <a:effectLst/>
                          <a:latin typeface="Calibri" panose="020F0502020204030204" pitchFamily="34" charset="0"/>
                          <a:ea typeface="+mn-ea"/>
                          <a:cs typeface="+mn-cs"/>
                        </a:rPr>
                        <a:t>Enviado a la Unidad por Correo Electrónico el lunes 30/09/2024 12:16 p. m</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1892998693"/>
                  </a:ext>
                </a:extLst>
              </a:tr>
              <a:tr h="801485">
                <a:tc>
                  <a:txBody>
                    <a:bodyPr/>
                    <a:lstStyle/>
                    <a:p>
                      <a:pPr algn="ctr" fontAlgn="ctr"/>
                      <a:r>
                        <a:rPr lang="es-MX" sz="1600" b="0" i="0" u="none" strike="noStrike" kern="1200" dirty="0">
                          <a:solidFill>
                            <a:srgbClr val="002060"/>
                          </a:solidFill>
                          <a:effectLst/>
                          <a:latin typeface="Calibri" panose="020F0502020204030204" pitchFamily="34" charset="0"/>
                          <a:ea typeface="+mn-ea"/>
                          <a:cs typeface="+mn-cs"/>
                        </a:rPr>
                        <a:t>13</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algn="just" fontAlgn="ctr"/>
                      <a:r>
                        <a:rPr lang="es-MX" sz="1600" b="0" i="0" u="none" strike="noStrike" kern="1200" dirty="0">
                          <a:solidFill>
                            <a:srgbClr val="002060"/>
                          </a:solidFill>
                          <a:effectLst/>
                          <a:latin typeface="+mn-lt"/>
                          <a:ea typeface="+mn-ea"/>
                          <a:cs typeface="+mn-cs"/>
                        </a:rPr>
                        <a:t>Actividad de Barrido y Limpieza Mecánica – Incumplimiento de horarios - abril 2024.  PP N°29</a:t>
                      </a:r>
                      <a:endParaRPr lang="pt-BR" sz="1600" b="0" i="0" u="none" strike="noStrike" kern="1200" dirty="0">
                        <a:solidFill>
                          <a:srgbClr val="002060"/>
                        </a:solidFill>
                        <a:effectLst/>
                        <a:latin typeface="+mn-lt"/>
                        <a:ea typeface="+mn-ea"/>
                        <a:cs typeface="+mn-cs"/>
                      </a:endParaRPr>
                    </a:p>
                  </a:txBody>
                  <a:tcPr marL="9525" marR="9525" marT="9525" marB="0" anchor="ctr"/>
                </a:tc>
                <a:tc>
                  <a:txBody>
                    <a:bodyPr/>
                    <a:lstStyle/>
                    <a:p>
                      <a:pPr algn="ctr" fontAlgn="ctr"/>
                      <a:r>
                        <a:rPr lang="es-MX" sz="1600" b="0" i="0" u="none" strike="noStrike" kern="1200" dirty="0">
                          <a:solidFill>
                            <a:srgbClr val="002060"/>
                          </a:solidFill>
                          <a:effectLst/>
                          <a:latin typeface="Calibri" panose="020F0502020204030204" pitchFamily="34" charset="0"/>
                          <a:ea typeface="+mn-ea"/>
                          <a:cs typeface="+mn-cs"/>
                        </a:rPr>
                        <a:t>Radicado UAESP N°20247000594692 del 31/10/2024</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3197177241"/>
                  </a:ext>
                </a:extLst>
              </a:tr>
            </a:tbl>
          </a:graphicData>
        </a:graphic>
      </p:graphicFrame>
      <p:sp>
        <p:nvSpPr>
          <p:cNvPr id="5" name="CuadroTexto 4">
            <a:extLst>
              <a:ext uri="{FF2B5EF4-FFF2-40B4-BE49-F238E27FC236}">
                <a16:creationId xmlns:a16="http://schemas.microsoft.com/office/drawing/2014/main" id="{6969A88F-4D90-803D-4124-0175900A0776}"/>
              </a:ext>
            </a:extLst>
          </p:cNvPr>
          <p:cNvSpPr txBox="1"/>
          <p:nvPr/>
        </p:nvSpPr>
        <p:spPr>
          <a:xfrm>
            <a:off x="403882" y="1364847"/>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:15</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59826992-579E-AF0A-C6F4-1EE4655E9038}"/>
              </a:ext>
            </a:extLst>
          </p:cNvPr>
          <p:cNvSpPr txBox="1"/>
          <p:nvPr/>
        </p:nvSpPr>
        <p:spPr>
          <a:xfrm>
            <a:off x="-104367" y="-103047"/>
            <a:ext cx="9881937" cy="1077218"/>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Penal Pecuniaria</a:t>
            </a:r>
          </a:p>
          <a:p>
            <a:r>
              <a:rPr lang="es-CO" sz="1600" cap="small" dirty="0">
                <a:solidFill>
                  <a:srgbClr val="002060"/>
                </a:solidFill>
                <a:latin typeface="Candara" panose="020E0502030303020204" pitchFamily="34" charset="0"/>
              </a:rPr>
              <a:t>         </a:t>
            </a:r>
            <a:r>
              <a:rPr lang="es-CO" sz="2800" kern="0" cap="small" dirty="0">
                <a:solidFill>
                  <a:schemeClr val="accent1">
                    <a:lumMod val="50000"/>
                  </a:schemeClr>
                </a:solidFill>
                <a:latin typeface="Candara" panose="020E0502030303020204" pitchFamily="34" charset="0"/>
              </a:rPr>
              <a:t>en  Proceso</a:t>
            </a:r>
          </a:p>
        </p:txBody>
      </p:sp>
      <p:grpSp>
        <p:nvGrpSpPr>
          <p:cNvPr id="7" name="Grupo 6">
            <a:extLst>
              <a:ext uri="{FF2B5EF4-FFF2-40B4-BE49-F238E27FC236}">
                <a16:creationId xmlns:a16="http://schemas.microsoft.com/office/drawing/2014/main" id="{1286D88D-B9E8-131C-FD09-AA2318524B18}"/>
              </a:ext>
            </a:extLst>
          </p:cNvPr>
          <p:cNvGrpSpPr/>
          <p:nvPr/>
        </p:nvGrpSpPr>
        <p:grpSpPr>
          <a:xfrm>
            <a:off x="9900621" y="0"/>
            <a:ext cx="1887497" cy="1290241"/>
            <a:chOff x="10562619" y="1423954"/>
            <a:chExt cx="1280250" cy="1299632"/>
          </a:xfrm>
        </p:grpSpPr>
        <p:pic>
          <p:nvPicPr>
            <p:cNvPr id="12" name="Picture 2">
              <a:extLst>
                <a:ext uri="{FF2B5EF4-FFF2-40B4-BE49-F238E27FC236}">
                  <a16:creationId xmlns:a16="http://schemas.microsoft.com/office/drawing/2014/main" id="{4E2B2E6E-AA4C-32DA-88D8-978A8B48063C}"/>
                </a:ext>
              </a:extLst>
            </p:cNvPr>
            <p:cNvPicPr>
              <a:picLocks noChangeAspect="1" noChangeArrowheads="1"/>
            </p:cNvPicPr>
            <p:nvPr/>
          </p:nvPicPr>
          <p:blipFill rotWithShape="1">
            <a:blip r:embed="rId2" cstate="email">
              <a:extLst>
                <a:ext uri="{28A0092B-C50C-407E-A947-70E740481C1C}">
                  <a14:useLocalDpi xmlns:a14="http://schemas.microsoft.com/office/drawing/2010/main"/>
                </a:ext>
              </a:extLst>
            </a:blip>
            <a:srcRect/>
            <a:stretch/>
          </p:blipFill>
          <p:spPr bwMode="auto">
            <a:xfrm>
              <a:off x="10627933" y="203488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 name="Picture 2">
              <a:extLst>
                <a:ext uri="{FF2B5EF4-FFF2-40B4-BE49-F238E27FC236}">
                  <a16:creationId xmlns:a16="http://schemas.microsoft.com/office/drawing/2014/main" id="{0E2498E9-DDE4-2F19-0A46-A57D5E4A5E88}"/>
                </a:ext>
              </a:extLst>
            </p:cNvPr>
            <p:cNvPicPr>
              <a:picLocks noChangeAspect="1" noChangeArrowheads="1"/>
            </p:cNvPicPr>
            <p:nvPr/>
          </p:nvPicPr>
          <p:blipFill rotWithShape="1">
            <a:blip r:embed="rId3" cstate="email">
              <a:extLst>
                <a:ext uri="{28A0092B-C50C-407E-A947-70E740481C1C}">
                  <a14:useLocalDpi xmlns:a14="http://schemas.microsoft.com/office/drawing/2010/main"/>
                </a:ext>
              </a:extLst>
            </a:blip>
            <a:srcRect/>
            <a:stretch/>
          </p:blipFill>
          <p:spPr bwMode="auto">
            <a:xfrm>
              <a:off x="10562619" y="142395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Tree>
    <p:extLst>
      <p:ext uri="{BB962C8B-B14F-4D97-AF65-F5344CB8AC3E}">
        <p14:creationId xmlns:p14="http://schemas.microsoft.com/office/powerpoint/2010/main" val="3549379402"/>
      </p:ext>
    </p:extLst>
  </p:cSld>
  <p:clrMapOvr>
    <a:masterClrMapping/>
  </p:clrMapOvr>
</p:sld>
</file>

<file path=ppt/slides/slide21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5C013E6-D6E2-1790-534A-66A6CF096514}"/>
            </a:ext>
          </a:extLst>
        </p:cNvPr>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EAD48BFC-B6D1-C90F-F2F5-DECD2AA33646}"/>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EE4F7204-3A8F-718F-EAA3-825447B83074}"/>
              </a:ext>
            </a:extLst>
          </p:cNvPr>
          <p:cNvGraphicFramePr>
            <a:graphicFrameLocks noGrp="1"/>
          </p:cNvGraphicFramePr>
          <p:nvPr/>
        </p:nvGraphicFramePr>
        <p:xfrm>
          <a:off x="403882" y="2032000"/>
          <a:ext cx="10756231" cy="2660707"/>
        </p:xfrm>
        <a:graphic>
          <a:graphicData uri="http://schemas.openxmlformats.org/drawingml/2006/table">
            <a:tbl>
              <a:tblPr firstRow="1" bandRow="1">
                <a:tableStyleId>{93296810-A885-4BE3-A3E7-6D5BEEA58F35}</a:tableStyleId>
              </a:tblPr>
              <a:tblGrid>
                <a:gridCol w="1067088">
                  <a:extLst>
                    <a:ext uri="{9D8B030D-6E8A-4147-A177-3AD203B41FA5}">
                      <a16:colId xmlns:a16="http://schemas.microsoft.com/office/drawing/2014/main" val="2457421865"/>
                    </a:ext>
                  </a:extLst>
                </a:gridCol>
                <a:gridCol w="3179532">
                  <a:extLst>
                    <a:ext uri="{9D8B030D-6E8A-4147-A177-3AD203B41FA5}">
                      <a16:colId xmlns:a16="http://schemas.microsoft.com/office/drawing/2014/main" val="3367632477"/>
                    </a:ext>
                  </a:extLst>
                </a:gridCol>
                <a:gridCol w="2711452">
                  <a:extLst>
                    <a:ext uri="{9D8B030D-6E8A-4147-A177-3AD203B41FA5}">
                      <a16:colId xmlns:a16="http://schemas.microsoft.com/office/drawing/2014/main" val="2362186750"/>
                    </a:ext>
                  </a:extLst>
                </a:gridCol>
                <a:gridCol w="3798159">
                  <a:extLst>
                    <a:ext uri="{9D8B030D-6E8A-4147-A177-3AD203B41FA5}">
                      <a16:colId xmlns:a16="http://schemas.microsoft.com/office/drawing/2014/main" val="478512528"/>
                    </a:ext>
                  </a:extLst>
                </a:gridCol>
              </a:tblGrid>
              <a:tr h="709987">
                <a:tc>
                  <a:txBody>
                    <a:bodyPr/>
                    <a:lstStyle/>
                    <a:p>
                      <a:pPr algn="ctr"/>
                      <a:r>
                        <a:rPr lang="es-CO" sz="1600" dirty="0">
                          <a:solidFill>
                            <a:schemeClr val="bg1"/>
                          </a:solidFill>
                          <a:latin typeface="+mn-lt"/>
                        </a:rPr>
                        <a:t>N°</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p>
                      <a:pPr algn="ctr"/>
                      <a:endParaRPr lang="es-CO" sz="1600" dirty="0">
                        <a:solidFill>
                          <a:schemeClr val="bg1"/>
                        </a:solidFill>
                        <a:latin typeface="+mn-lt"/>
                      </a:endParaRPr>
                    </a:p>
                  </a:txBody>
                  <a:tcPr/>
                </a:tc>
                <a:extLst>
                  <a:ext uri="{0D108BD9-81ED-4DB2-BD59-A6C34878D82A}">
                    <a16:rowId xmlns:a16="http://schemas.microsoft.com/office/drawing/2014/main" val="3038505992"/>
                  </a:ext>
                </a:extLst>
              </a:tr>
              <a:tr h="801485">
                <a:tc>
                  <a:txBody>
                    <a:bodyPr/>
                    <a:lstStyle/>
                    <a:p>
                      <a:pPr algn="ctr" fontAlgn="ctr"/>
                      <a:r>
                        <a:rPr lang="es-MX" sz="1600" b="0" i="0" u="none" strike="noStrike" kern="1200" dirty="0">
                          <a:solidFill>
                            <a:srgbClr val="002060"/>
                          </a:solidFill>
                          <a:effectLst/>
                          <a:latin typeface="Calibri" panose="020F0502020204030204" pitchFamily="34" charset="0"/>
                          <a:ea typeface="+mn-ea"/>
                          <a:cs typeface="+mn-cs"/>
                        </a:rPr>
                        <a:t>14</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algn="just" fontAlgn="ctr"/>
                      <a:r>
                        <a:rPr lang="es-MX" sz="1600" b="0" i="0" u="none" strike="noStrike" kern="1200" dirty="0">
                          <a:solidFill>
                            <a:srgbClr val="002060"/>
                          </a:solidFill>
                          <a:effectLst/>
                          <a:latin typeface="+mn-lt"/>
                          <a:ea typeface="+mn-ea"/>
                          <a:cs typeface="+mn-cs"/>
                        </a:rPr>
                        <a:t>Actividad de Barrido y Limpieza Mecánica – Incumplimiento de horarios - Mayo 2024.  PP N°30</a:t>
                      </a:r>
                      <a:endParaRPr lang="pt-BR" sz="1600" b="0" i="0" u="none" strike="noStrike" kern="1200" dirty="0">
                        <a:solidFill>
                          <a:srgbClr val="002060"/>
                        </a:solidFill>
                        <a:effectLst/>
                        <a:latin typeface="+mn-lt"/>
                        <a:ea typeface="+mn-ea"/>
                        <a:cs typeface="+mn-cs"/>
                      </a:endParaRP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Calibri" panose="020F0502020204030204" pitchFamily="34" charset="0"/>
                          <a:ea typeface="+mn-ea"/>
                          <a:cs typeface="+mn-cs"/>
                        </a:rPr>
                        <a:t>Radicado UAESP N°20247000594682 del 31/10/2024</a:t>
                      </a:r>
                      <a:endParaRPr lang="es-CO" sz="1600" b="0" i="0" u="none" strike="noStrike" kern="1200" dirty="0">
                        <a:solidFill>
                          <a:srgbClr val="002060"/>
                        </a:solidFill>
                        <a:effectLst/>
                        <a:latin typeface="Calibri" panose="020F0502020204030204" pitchFamily="34" charset="0"/>
                        <a:ea typeface="+mn-ea"/>
                        <a:cs typeface="+mn-cs"/>
                      </a:endParaRPr>
                    </a:p>
                    <a:p>
                      <a:pPr algn="ctr" fontAlgn="ct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1339034227"/>
                  </a:ext>
                </a:extLst>
              </a:tr>
              <a:tr h="801485">
                <a:tc>
                  <a:txBody>
                    <a:bodyPr/>
                    <a:lstStyle/>
                    <a:p>
                      <a:pPr algn="ctr" fontAlgn="ctr"/>
                      <a:r>
                        <a:rPr lang="es-MX" sz="1600" b="0" i="0" u="none" strike="noStrike" kern="1200" dirty="0">
                          <a:solidFill>
                            <a:srgbClr val="002060"/>
                          </a:solidFill>
                          <a:effectLst/>
                          <a:latin typeface="Calibri" panose="020F0502020204030204" pitchFamily="34" charset="0"/>
                          <a:ea typeface="+mn-ea"/>
                          <a:cs typeface="+mn-cs"/>
                        </a:rPr>
                        <a:t>15</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algn="just" fontAlgn="ctr"/>
                      <a:r>
                        <a:rPr lang="es-MX" sz="1600" b="0" i="0" u="none" strike="noStrike" kern="1200" dirty="0">
                          <a:solidFill>
                            <a:srgbClr val="002060"/>
                          </a:solidFill>
                          <a:effectLst/>
                          <a:latin typeface="+mn-lt"/>
                          <a:ea typeface="+mn-ea"/>
                          <a:cs typeface="+mn-cs"/>
                        </a:rPr>
                        <a:t>Actividad de Barrido y Limpieza- Incumplimiento de frecuencias – junio de 2024.- PP N° 31</a:t>
                      </a:r>
                      <a:endParaRPr lang="pt-BR" sz="1600" b="0" i="0" u="none" strike="noStrike" kern="1200" dirty="0">
                        <a:solidFill>
                          <a:srgbClr val="002060"/>
                        </a:solidFill>
                        <a:effectLst/>
                        <a:latin typeface="+mn-lt"/>
                        <a:ea typeface="+mn-ea"/>
                        <a:cs typeface="+mn-cs"/>
                      </a:endParaRP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Calibri" panose="020F0502020204030204" pitchFamily="34" charset="0"/>
                          <a:ea typeface="+mn-ea"/>
                          <a:cs typeface="+mn-cs"/>
                        </a:rPr>
                        <a:t>Radicado UAESP N°20247000594672 del 31/10/2024</a:t>
                      </a:r>
                      <a:endParaRPr lang="es-CO" sz="1600" b="0" i="0" u="none" strike="noStrike" kern="1200" dirty="0">
                        <a:solidFill>
                          <a:srgbClr val="002060"/>
                        </a:solidFill>
                        <a:effectLst/>
                        <a:latin typeface="Calibri" panose="020F0502020204030204" pitchFamily="34" charset="0"/>
                        <a:ea typeface="+mn-ea"/>
                        <a:cs typeface="+mn-cs"/>
                      </a:endParaRPr>
                    </a:p>
                    <a:p>
                      <a:pPr algn="ctr" fontAlgn="ct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1196406412"/>
                  </a:ext>
                </a:extLst>
              </a:tr>
            </a:tbl>
          </a:graphicData>
        </a:graphic>
      </p:graphicFrame>
      <p:sp>
        <p:nvSpPr>
          <p:cNvPr id="5" name="CuadroTexto 4">
            <a:extLst>
              <a:ext uri="{FF2B5EF4-FFF2-40B4-BE49-F238E27FC236}">
                <a16:creationId xmlns:a16="http://schemas.microsoft.com/office/drawing/2014/main" id="{207CEF36-7A3F-74DF-B7F3-7F863E973EC7}"/>
              </a:ext>
            </a:extLst>
          </p:cNvPr>
          <p:cNvSpPr txBox="1"/>
          <p:nvPr/>
        </p:nvSpPr>
        <p:spPr>
          <a:xfrm>
            <a:off x="403882" y="1485097"/>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:15</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274DF45F-CC5E-6AB6-B4AF-09AA35049057}"/>
              </a:ext>
            </a:extLst>
          </p:cNvPr>
          <p:cNvSpPr txBox="1"/>
          <p:nvPr/>
        </p:nvSpPr>
        <p:spPr>
          <a:xfrm>
            <a:off x="-238309" y="58783"/>
            <a:ext cx="9881937" cy="1077218"/>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Penal Pecuniaria</a:t>
            </a:r>
          </a:p>
          <a:p>
            <a:r>
              <a:rPr lang="es-CO" sz="1600" cap="small" dirty="0">
                <a:solidFill>
                  <a:srgbClr val="002060"/>
                </a:solidFill>
                <a:latin typeface="Candara" panose="020E0502030303020204" pitchFamily="34" charset="0"/>
              </a:rPr>
              <a:t>         </a:t>
            </a:r>
            <a:r>
              <a:rPr lang="es-CO" sz="2800" kern="0" cap="small" dirty="0">
                <a:solidFill>
                  <a:schemeClr val="accent1">
                    <a:lumMod val="50000"/>
                  </a:schemeClr>
                </a:solidFill>
                <a:latin typeface="Candara" panose="020E0502030303020204" pitchFamily="34" charset="0"/>
              </a:rPr>
              <a:t>en  Proceso</a:t>
            </a:r>
          </a:p>
        </p:txBody>
      </p:sp>
      <p:grpSp>
        <p:nvGrpSpPr>
          <p:cNvPr id="7" name="Grupo 6">
            <a:extLst>
              <a:ext uri="{FF2B5EF4-FFF2-40B4-BE49-F238E27FC236}">
                <a16:creationId xmlns:a16="http://schemas.microsoft.com/office/drawing/2014/main" id="{CCC992F8-E8D3-95F2-2D13-A8EDDF4ECE67}"/>
              </a:ext>
            </a:extLst>
          </p:cNvPr>
          <p:cNvGrpSpPr/>
          <p:nvPr/>
        </p:nvGrpSpPr>
        <p:grpSpPr>
          <a:xfrm>
            <a:off x="9900621" y="0"/>
            <a:ext cx="1887497" cy="1290241"/>
            <a:chOff x="10562619" y="1423954"/>
            <a:chExt cx="1280250" cy="1299632"/>
          </a:xfrm>
        </p:grpSpPr>
        <p:pic>
          <p:nvPicPr>
            <p:cNvPr id="12" name="Picture 2">
              <a:extLst>
                <a:ext uri="{FF2B5EF4-FFF2-40B4-BE49-F238E27FC236}">
                  <a16:creationId xmlns:a16="http://schemas.microsoft.com/office/drawing/2014/main" id="{B3414532-AD81-C8EC-94A7-92FD9D8CF577}"/>
                </a:ext>
              </a:extLst>
            </p:cNvPr>
            <p:cNvPicPr>
              <a:picLocks noChangeAspect="1" noChangeArrowheads="1"/>
            </p:cNvPicPr>
            <p:nvPr/>
          </p:nvPicPr>
          <p:blipFill rotWithShape="1">
            <a:blip r:embed="rId2" cstate="email">
              <a:extLst>
                <a:ext uri="{28A0092B-C50C-407E-A947-70E740481C1C}">
                  <a14:useLocalDpi xmlns:a14="http://schemas.microsoft.com/office/drawing/2010/main"/>
                </a:ext>
              </a:extLst>
            </a:blip>
            <a:srcRect/>
            <a:stretch/>
          </p:blipFill>
          <p:spPr bwMode="auto">
            <a:xfrm>
              <a:off x="10627933" y="203488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 name="Picture 2">
              <a:extLst>
                <a:ext uri="{FF2B5EF4-FFF2-40B4-BE49-F238E27FC236}">
                  <a16:creationId xmlns:a16="http://schemas.microsoft.com/office/drawing/2014/main" id="{7A6887D8-A438-E668-BD8A-AF34917A4B70}"/>
                </a:ext>
              </a:extLst>
            </p:cNvPr>
            <p:cNvPicPr>
              <a:picLocks noChangeAspect="1" noChangeArrowheads="1"/>
            </p:cNvPicPr>
            <p:nvPr/>
          </p:nvPicPr>
          <p:blipFill rotWithShape="1">
            <a:blip r:embed="rId3" cstate="email">
              <a:extLst>
                <a:ext uri="{28A0092B-C50C-407E-A947-70E740481C1C}">
                  <a14:useLocalDpi xmlns:a14="http://schemas.microsoft.com/office/drawing/2010/main"/>
                </a:ext>
              </a:extLst>
            </a:blip>
            <a:srcRect/>
            <a:stretch/>
          </p:blipFill>
          <p:spPr bwMode="auto">
            <a:xfrm>
              <a:off x="10562619" y="142395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Tree>
    <p:extLst>
      <p:ext uri="{BB962C8B-B14F-4D97-AF65-F5344CB8AC3E}">
        <p14:creationId xmlns:p14="http://schemas.microsoft.com/office/powerpoint/2010/main" val="3052656154"/>
      </p:ext>
    </p:extLst>
  </p:cSld>
  <p:clrMapOvr>
    <a:masterClrMapping/>
  </p:clrMapOvr>
</p:sld>
</file>

<file path=ppt/slides/slide2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625642" y="1683255"/>
          <a:ext cx="10892103" cy="4344565"/>
        </p:xfrm>
        <a:graphic>
          <a:graphicData uri="http://schemas.openxmlformats.org/drawingml/2006/table">
            <a:tbl>
              <a:tblPr firstRow="1" bandRow="1">
                <a:tableStyleId>{93296810-A885-4BE3-A3E7-6D5BEEA58F35}</a:tableStyleId>
              </a:tblPr>
              <a:tblGrid>
                <a:gridCol w="1080567">
                  <a:extLst>
                    <a:ext uri="{9D8B030D-6E8A-4147-A177-3AD203B41FA5}">
                      <a16:colId xmlns:a16="http://schemas.microsoft.com/office/drawing/2014/main" val="2457421865"/>
                    </a:ext>
                  </a:extLst>
                </a:gridCol>
                <a:gridCol w="3219694">
                  <a:extLst>
                    <a:ext uri="{9D8B030D-6E8A-4147-A177-3AD203B41FA5}">
                      <a16:colId xmlns:a16="http://schemas.microsoft.com/office/drawing/2014/main" val="3367632477"/>
                    </a:ext>
                  </a:extLst>
                </a:gridCol>
                <a:gridCol w="2745704">
                  <a:extLst>
                    <a:ext uri="{9D8B030D-6E8A-4147-A177-3AD203B41FA5}">
                      <a16:colId xmlns:a16="http://schemas.microsoft.com/office/drawing/2014/main" val="2362186750"/>
                    </a:ext>
                  </a:extLst>
                </a:gridCol>
                <a:gridCol w="3846138">
                  <a:extLst>
                    <a:ext uri="{9D8B030D-6E8A-4147-A177-3AD203B41FA5}">
                      <a16:colId xmlns:a16="http://schemas.microsoft.com/office/drawing/2014/main" val="478512528"/>
                    </a:ext>
                  </a:extLst>
                </a:gridCol>
              </a:tblGrid>
              <a:tr h="911497">
                <a:tc>
                  <a:txBody>
                    <a:bodyPr/>
                    <a:lstStyle/>
                    <a:p>
                      <a:pPr algn="ctr"/>
                      <a:r>
                        <a:rPr lang="es-CO" sz="1600" dirty="0">
                          <a:solidFill>
                            <a:schemeClr val="bg1"/>
                          </a:solidFill>
                          <a:latin typeface="+mn-lt"/>
                        </a:rPr>
                        <a:t>N°</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p>
                      <a:pPr algn="ctr"/>
                      <a:endParaRPr lang="es-CO" sz="1600" dirty="0">
                        <a:solidFill>
                          <a:schemeClr val="bg1"/>
                        </a:solidFill>
                        <a:latin typeface="+mn-lt"/>
                      </a:endParaRPr>
                    </a:p>
                  </a:txBody>
                  <a:tcPr/>
                </a:tc>
                <a:extLst>
                  <a:ext uri="{0D108BD9-81ED-4DB2-BD59-A6C34878D82A}">
                    <a16:rowId xmlns:a16="http://schemas.microsoft.com/office/drawing/2014/main" val="3038505992"/>
                  </a:ext>
                </a:extLst>
              </a:tr>
              <a:tr h="858267">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a:t>
                      </a:r>
                    </a:p>
                  </a:txBody>
                  <a:tcPr marL="0" marR="0" marT="0" marB="0" anchor="ctr"/>
                </a:tc>
                <a:tc>
                  <a:txBody>
                    <a:bodyPr/>
                    <a:lstStyle/>
                    <a:p>
                      <a:pPr marL="0" algn="l"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Fuga de lixiviados del mes de mayo de 2021 – PP N°1</a:t>
                      </a: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N°20217000545122 del  29/10/2021</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478266086"/>
                  </a:ext>
                </a:extLst>
              </a:tr>
              <a:tr h="858267">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2</a:t>
                      </a:r>
                    </a:p>
                  </a:txBody>
                  <a:tcPr marL="0" marR="0" marT="0" marB="0" anchor="ctr"/>
                </a:tc>
                <a:tc>
                  <a:txBody>
                    <a:bodyPr/>
                    <a:lstStyle/>
                    <a:p>
                      <a:pPr marL="0" algn="l"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Actividad de Barrido Manual y Garantía del Concepto de Área Limpia - Abril 2022 - PP N°2</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N°20227000568772 del 20/09/2022</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4254198358"/>
                  </a:ext>
                </a:extLst>
              </a:tr>
              <a:tr h="858267">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3</a:t>
                      </a:r>
                    </a:p>
                  </a:txBody>
                  <a:tcPr marL="0" marR="0" marT="0" marB="0" anchor="ctr"/>
                </a:tc>
                <a:tc>
                  <a:txBody>
                    <a:bodyPr/>
                    <a:lstStyle/>
                    <a:p>
                      <a:pPr marL="0" algn="l"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Actividad de Barrido Manual y Garantía del Concepto de Área Limpia - Mayo 2022 - PP N°3</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N°20227000568862 del 20/09/2022</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1442726729"/>
                  </a:ext>
                </a:extLst>
              </a:tr>
              <a:tr h="858267">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4</a:t>
                      </a:r>
                    </a:p>
                  </a:txBody>
                  <a:tcPr marL="0" marR="0" marT="0" marB="0" anchor="ctr"/>
                </a:tc>
                <a:tc>
                  <a:txBody>
                    <a:bodyPr/>
                    <a:lstStyle/>
                    <a:p>
                      <a:pPr marL="0" algn="l"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Actividad de Barrido Manual y Garantía del concepto de Área Limpia. -  junio 2022 - PP N° 4</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N°20227000635742 del  21/10/2022</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3146225193"/>
                  </a:ext>
                </a:extLst>
              </a:tr>
            </a:tbl>
          </a:graphicData>
        </a:graphic>
      </p:graphicFrame>
      <p:sp>
        <p:nvSpPr>
          <p:cNvPr id="5" name="CuadroTexto 4">
            <a:extLst>
              <a:ext uri="{FF2B5EF4-FFF2-40B4-BE49-F238E27FC236}">
                <a16:creationId xmlns:a16="http://schemas.microsoft.com/office/drawing/2014/main" id="{18D036FB-95E2-4239-A44E-939450AB20AD}"/>
              </a:ext>
            </a:extLst>
          </p:cNvPr>
          <p:cNvSpPr txBox="1"/>
          <p:nvPr/>
        </p:nvSpPr>
        <p:spPr>
          <a:xfrm>
            <a:off x="625642" y="1252366"/>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23</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01C502B6-173E-481B-B030-DA7EF37F2575}"/>
              </a:ext>
            </a:extLst>
          </p:cNvPr>
          <p:cNvSpPr txBox="1"/>
          <p:nvPr/>
        </p:nvSpPr>
        <p:spPr>
          <a:xfrm>
            <a:off x="0" y="60139"/>
            <a:ext cx="9881937" cy="1077218"/>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Penal Pecuniaria</a:t>
            </a:r>
          </a:p>
          <a:p>
            <a:r>
              <a:rPr lang="es-CO" sz="1600" cap="small" dirty="0">
                <a:solidFill>
                  <a:srgbClr val="002060"/>
                </a:solidFill>
                <a:latin typeface="Candara" panose="020E0502030303020204" pitchFamily="34" charset="0"/>
              </a:rPr>
              <a:t>         </a:t>
            </a:r>
            <a:r>
              <a:rPr lang="es-CO" sz="2800" kern="0" cap="small" dirty="0">
                <a:solidFill>
                  <a:schemeClr val="accent1">
                    <a:lumMod val="50000"/>
                  </a:schemeClr>
                </a:solidFill>
                <a:latin typeface="Candara" panose="020E0502030303020204" pitchFamily="34" charset="0"/>
              </a:rPr>
              <a:t>en  Proceso</a:t>
            </a:r>
          </a:p>
        </p:txBody>
      </p:sp>
      <p:pic>
        <p:nvPicPr>
          <p:cNvPr id="11" name="Imagen 10">
            <a:extLst>
              <a:ext uri="{FF2B5EF4-FFF2-40B4-BE49-F238E27FC236}">
                <a16:creationId xmlns:a16="http://schemas.microsoft.com/office/drawing/2014/main" id="{CF3949E7-E674-4AB0-ABCC-F5A654013D03}"/>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10178575" y="104651"/>
            <a:ext cx="1866536" cy="716825"/>
          </a:xfrm>
          <a:prstGeom prst="rect">
            <a:avLst/>
          </a:prstGeom>
        </p:spPr>
      </p:pic>
    </p:spTree>
    <p:extLst>
      <p:ext uri="{BB962C8B-B14F-4D97-AF65-F5344CB8AC3E}">
        <p14:creationId xmlns:p14="http://schemas.microsoft.com/office/powerpoint/2010/main" val="199608561"/>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9" name="Conector recto 28">
            <a:extLst>
              <a:ext uri="{FF2B5EF4-FFF2-40B4-BE49-F238E27FC236}">
                <a16:creationId xmlns:a16="http://schemas.microsoft.com/office/drawing/2014/main" id="{E461885A-9441-4ADE-982B-DA9345520816}"/>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37" name="Imagen 36">
            <a:extLst>
              <a:ext uri="{FF2B5EF4-FFF2-40B4-BE49-F238E27FC236}">
                <a16:creationId xmlns:a16="http://schemas.microsoft.com/office/drawing/2014/main" id="{8CA5A062-9F83-4481-9751-6BD17B3F3018}"/>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398563" y="1598661"/>
            <a:ext cx="1280414" cy="1005884"/>
          </a:xfrm>
          <a:prstGeom prst="rect">
            <a:avLst/>
          </a:prstGeom>
        </p:spPr>
      </p:pic>
      <p:pic>
        <p:nvPicPr>
          <p:cNvPr id="38" name="Imagen 37">
            <a:extLst>
              <a:ext uri="{FF2B5EF4-FFF2-40B4-BE49-F238E27FC236}">
                <a16:creationId xmlns:a16="http://schemas.microsoft.com/office/drawing/2014/main" id="{6699C94C-AB3F-4DE9-87F3-B6FDCBB4F20B}"/>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12658" t="17307" r="12911" b="19214"/>
          <a:stretch/>
        </p:blipFill>
        <p:spPr>
          <a:xfrm>
            <a:off x="2180418" y="1677823"/>
            <a:ext cx="1783040" cy="1009853"/>
          </a:xfrm>
          <a:prstGeom prst="rect">
            <a:avLst/>
          </a:prstGeom>
        </p:spPr>
      </p:pic>
      <p:pic>
        <p:nvPicPr>
          <p:cNvPr id="40" name="Imagen 39">
            <a:extLst>
              <a:ext uri="{FF2B5EF4-FFF2-40B4-BE49-F238E27FC236}">
                <a16:creationId xmlns:a16="http://schemas.microsoft.com/office/drawing/2014/main" id="{72550A7E-5376-4DE4-BDB1-88C427DDD7B4}"/>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6174980" y="2170134"/>
            <a:ext cx="1762267" cy="373662"/>
          </a:xfrm>
          <a:prstGeom prst="rect">
            <a:avLst/>
          </a:prstGeom>
        </p:spPr>
      </p:pic>
      <p:pic>
        <p:nvPicPr>
          <p:cNvPr id="41" name="Imagen 40">
            <a:extLst>
              <a:ext uri="{FF2B5EF4-FFF2-40B4-BE49-F238E27FC236}">
                <a16:creationId xmlns:a16="http://schemas.microsoft.com/office/drawing/2014/main" id="{A86479F3-181D-4F05-AB7C-32E8E2BB7F74}"/>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8379166" y="2008596"/>
            <a:ext cx="1547444" cy="595949"/>
          </a:xfrm>
          <a:prstGeom prst="rect">
            <a:avLst/>
          </a:prstGeom>
        </p:spPr>
      </p:pic>
      <p:pic>
        <p:nvPicPr>
          <p:cNvPr id="47" name="Imagen 46">
            <a:extLst>
              <a:ext uri="{FF2B5EF4-FFF2-40B4-BE49-F238E27FC236}">
                <a16:creationId xmlns:a16="http://schemas.microsoft.com/office/drawing/2014/main" id="{9C6C6B1D-138C-4FE0-8F21-E52FA8DB077B}"/>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861384" y="186272"/>
            <a:ext cx="1233949" cy="863764"/>
          </a:xfrm>
          <a:prstGeom prst="rect">
            <a:avLst/>
          </a:prstGeom>
        </p:spPr>
      </p:pic>
      <p:sp>
        <p:nvSpPr>
          <p:cNvPr id="2" name="CuadroTexto 1">
            <a:extLst>
              <a:ext uri="{FF2B5EF4-FFF2-40B4-BE49-F238E27FC236}">
                <a16:creationId xmlns:a16="http://schemas.microsoft.com/office/drawing/2014/main" id="{2EAB69B5-FAE7-4453-84DE-26E4C74E32EC}"/>
              </a:ext>
            </a:extLst>
          </p:cNvPr>
          <p:cNvSpPr txBox="1"/>
          <p:nvPr/>
        </p:nvSpPr>
        <p:spPr>
          <a:xfrm>
            <a:off x="10011582" y="2101603"/>
            <a:ext cx="1714810" cy="646331"/>
          </a:xfrm>
          <a:prstGeom prst="rect">
            <a:avLst/>
          </a:prstGeom>
          <a:noFill/>
        </p:spPr>
        <p:txBody>
          <a:bodyPr wrap="square" rtlCol="0">
            <a:spAutoFit/>
          </a:bodyPr>
          <a:lstStyle/>
          <a:p>
            <a:pPr algn="ctr"/>
            <a:r>
              <a:rPr lang="es-CO" sz="3600" b="1" kern="0" cap="small">
                <a:solidFill>
                  <a:schemeClr val="accent1">
                    <a:lumMod val="50000"/>
                  </a:schemeClr>
                </a:solidFill>
                <a:latin typeface="Candara" panose="020E0502030303020204" pitchFamily="34" charset="0"/>
              </a:rPr>
              <a:t>TOTAL</a:t>
            </a:r>
            <a:endParaRPr lang="es-CO"/>
          </a:p>
        </p:txBody>
      </p:sp>
      <p:sp>
        <p:nvSpPr>
          <p:cNvPr id="18" name="CuadroTexto 17">
            <a:extLst>
              <a:ext uri="{FF2B5EF4-FFF2-40B4-BE49-F238E27FC236}">
                <a16:creationId xmlns:a16="http://schemas.microsoft.com/office/drawing/2014/main" id="{12498162-9F2A-4873-9238-CBDDB2BBBB62}"/>
              </a:ext>
            </a:extLst>
          </p:cNvPr>
          <p:cNvSpPr txBox="1"/>
          <p:nvPr/>
        </p:nvSpPr>
        <p:spPr>
          <a:xfrm>
            <a:off x="2310063" y="35988"/>
            <a:ext cx="9881937" cy="923330"/>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a:solidFill>
                  <a:schemeClr val="accent1">
                    <a:lumMod val="50000"/>
                  </a:schemeClr>
                </a:solidFill>
              </a:rPr>
              <a:t>gestión técnica operativa </a:t>
            </a:r>
          </a:p>
          <a:p>
            <a:pPr lvl="1"/>
            <a:r>
              <a:rPr lang="es-CO" sz="1600" b="0">
                <a:solidFill>
                  <a:srgbClr val="4472C4">
                    <a:lumMod val="50000"/>
                  </a:srgbClr>
                </a:solidFill>
              </a:rPr>
              <a:t>Histórico – Mantenimiento De Cestas  </a:t>
            </a:r>
            <a:r>
              <a:rPr lang="es-CO" sz="1600" b="0">
                <a:solidFill>
                  <a:srgbClr val="4472C4">
                    <a:lumMod val="50000"/>
                  </a:srgbClr>
                </a:solidFill>
                <a:cs typeface="Calibri" panose="020F0502020204030204" pitchFamily="34" charset="0"/>
              </a:rPr>
              <a:t>2024</a:t>
            </a:r>
            <a:endParaRPr lang="es-CO" sz="1600" b="0" kern="0">
              <a:solidFill>
                <a:schemeClr val="accent1">
                  <a:lumMod val="50000"/>
                </a:schemeClr>
              </a:solidFill>
            </a:endParaRPr>
          </a:p>
        </p:txBody>
      </p:sp>
      <p:sp>
        <p:nvSpPr>
          <p:cNvPr id="24" name="CuadroTexto 23">
            <a:extLst>
              <a:ext uri="{FF2B5EF4-FFF2-40B4-BE49-F238E27FC236}">
                <a16:creationId xmlns:a16="http://schemas.microsoft.com/office/drawing/2014/main" id="{658286C1-CBF0-4632-8D8F-345CEBB83FB9}"/>
              </a:ext>
            </a:extLst>
          </p:cNvPr>
          <p:cNvSpPr txBox="1"/>
          <p:nvPr/>
        </p:nvSpPr>
        <p:spPr>
          <a:xfrm>
            <a:off x="136956" y="6350169"/>
            <a:ext cx="6038024" cy="507831"/>
          </a:xfrm>
          <a:prstGeom prst="rect">
            <a:avLst/>
          </a:prstGeom>
          <a:noFill/>
        </p:spPr>
        <p:txBody>
          <a:bodyPr wrap="square" rtlCol="0">
            <a:spAutoFit/>
          </a:bodyPr>
          <a:lstStyle/>
          <a:p>
            <a:r>
              <a:rPr lang="es-CO" sz="900" dirty="0">
                <a:solidFill>
                  <a:schemeClr val="accent1">
                    <a:lumMod val="50000"/>
                  </a:schemeClr>
                </a:solidFill>
              </a:rPr>
              <a:t>Fuente: Informe del Concesionario</a:t>
            </a:r>
          </a:p>
          <a:p>
            <a:r>
              <a:rPr lang="es-MX" sz="900" dirty="0">
                <a:solidFill>
                  <a:schemeClr val="accent1">
                    <a:lumMod val="50000"/>
                  </a:schemeClr>
                </a:solidFill>
              </a:rPr>
              <a:t>Periodo comprendido entre el 1 de enero y el 31 de octubre de 2024.</a:t>
            </a:r>
            <a:endParaRPr lang="es-CO" sz="900" dirty="0">
              <a:solidFill>
                <a:schemeClr val="accent1">
                  <a:lumMod val="50000"/>
                </a:schemeClr>
              </a:solidFill>
            </a:endParaRPr>
          </a:p>
          <a:p>
            <a:endParaRPr lang="es-CO" sz="900" dirty="0">
              <a:solidFill>
                <a:schemeClr val="accent1">
                  <a:lumMod val="50000"/>
                </a:schemeClr>
              </a:solidFill>
            </a:endParaRPr>
          </a:p>
        </p:txBody>
      </p:sp>
      <p:pic>
        <p:nvPicPr>
          <p:cNvPr id="25" name="Picture 2">
            <a:extLst>
              <a:ext uri="{FF2B5EF4-FFF2-40B4-BE49-F238E27FC236}">
                <a16:creationId xmlns:a16="http://schemas.microsoft.com/office/drawing/2014/main" id="{2806AE79-9EFD-44D3-9AEC-3E5FD17ABA3E}"/>
              </a:ext>
            </a:extLst>
          </p:cNvPr>
          <p:cNvPicPr>
            <a:picLocks noChangeAspect="1" noChangeArrowheads="1"/>
          </p:cNvPicPr>
          <p:nvPr/>
        </p:nvPicPr>
        <p:blipFill rotWithShape="1">
          <a:blip r:embed="rId8" cstate="email">
            <a:extLst>
              <a:ext uri="{28A0092B-C50C-407E-A947-70E740481C1C}">
                <a14:useLocalDpi xmlns:a14="http://schemas.microsoft.com/office/drawing/2010/main"/>
              </a:ext>
            </a:extLst>
          </a:blip>
          <a:srcRect/>
          <a:stretch/>
        </p:blipFill>
        <p:spPr bwMode="auto">
          <a:xfrm>
            <a:off x="4518125" y="202437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6" name="Picture 2">
            <a:extLst>
              <a:ext uri="{FF2B5EF4-FFF2-40B4-BE49-F238E27FC236}">
                <a16:creationId xmlns:a16="http://schemas.microsoft.com/office/drawing/2014/main" id="{F6D90349-C00D-4E43-8079-50CFA93C8650}"/>
              </a:ext>
            </a:extLst>
          </p:cNvPr>
          <p:cNvPicPr>
            <a:picLocks noChangeAspect="1" noChangeArrowheads="1"/>
          </p:cNvPicPr>
          <p:nvPr/>
        </p:nvPicPr>
        <p:blipFill rotWithShape="1">
          <a:blip r:embed="rId9" cstate="email">
            <a:extLst>
              <a:ext uri="{28A0092B-C50C-407E-A947-70E740481C1C}">
                <a14:useLocalDpi xmlns:a14="http://schemas.microsoft.com/office/drawing/2010/main"/>
              </a:ext>
            </a:extLst>
          </a:blip>
          <a:srcRect/>
          <a:stretch/>
        </p:blipFill>
        <p:spPr bwMode="auto">
          <a:xfrm>
            <a:off x="4518125" y="1343992"/>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4" name="Tabla 3">
            <a:extLst>
              <a:ext uri="{FF2B5EF4-FFF2-40B4-BE49-F238E27FC236}">
                <a16:creationId xmlns:a16="http://schemas.microsoft.com/office/drawing/2014/main" id="{8E1A7AAA-79A5-C4EC-A2BA-81B29D01691D}"/>
              </a:ext>
            </a:extLst>
          </p:cNvPr>
          <p:cNvGraphicFramePr>
            <a:graphicFrameLocks noGrp="1"/>
          </p:cNvGraphicFramePr>
          <p:nvPr>
            <p:extLst>
              <p:ext uri="{D42A27DB-BD31-4B8C-83A1-F6EECF244321}">
                <p14:modId xmlns:p14="http://schemas.microsoft.com/office/powerpoint/2010/main" val="2608801505"/>
              </p:ext>
            </p:extLst>
          </p:nvPr>
        </p:nvGraphicFramePr>
        <p:xfrm>
          <a:off x="276225" y="2730304"/>
          <a:ext cx="11582402" cy="3326813"/>
        </p:xfrm>
        <a:graphic>
          <a:graphicData uri="http://schemas.openxmlformats.org/drawingml/2006/table">
            <a:tbl>
              <a:tblPr/>
              <a:tblGrid>
                <a:gridCol w="942789">
                  <a:extLst>
                    <a:ext uri="{9D8B030D-6E8A-4147-A177-3AD203B41FA5}">
                      <a16:colId xmlns:a16="http://schemas.microsoft.com/office/drawing/2014/main" val="157293466"/>
                    </a:ext>
                  </a:extLst>
                </a:gridCol>
                <a:gridCol w="761483">
                  <a:extLst>
                    <a:ext uri="{9D8B030D-6E8A-4147-A177-3AD203B41FA5}">
                      <a16:colId xmlns:a16="http://schemas.microsoft.com/office/drawing/2014/main" val="2610986930"/>
                    </a:ext>
                  </a:extLst>
                </a:gridCol>
                <a:gridCol w="253828">
                  <a:extLst>
                    <a:ext uri="{9D8B030D-6E8A-4147-A177-3AD203B41FA5}">
                      <a16:colId xmlns:a16="http://schemas.microsoft.com/office/drawing/2014/main" val="1663690324"/>
                    </a:ext>
                  </a:extLst>
                </a:gridCol>
                <a:gridCol w="942789">
                  <a:extLst>
                    <a:ext uri="{9D8B030D-6E8A-4147-A177-3AD203B41FA5}">
                      <a16:colId xmlns:a16="http://schemas.microsoft.com/office/drawing/2014/main" val="389884189"/>
                    </a:ext>
                  </a:extLst>
                </a:gridCol>
                <a:gridCol w="788679">
                  <a:extLst>
                    <a:ext uri="{9D8B030D-6E8A-4147-A177-3AD203B41FA5}">
                      <a16:colId xmlns:a16="http://schemas.microsoft.com/office/drawing/2014/main" val="1069916646"/>
                    </a:ext>
                  </a:extLst>
                </a:gridCol>
                <a:gridCol w="253828">
                  <a:extLst>
                    <a:ext uri="{9D8B030D-6E8A-4147-A177-3AD203B41FA5}">
                      <a16:colId xmlns:a16="http://schemas.microsoft.com/office/drawing/2014/main" val="3898646706"/>
                    </a:ext>
                  </a:extLst>
                </a:gridCol>
                <a:gridCol w="942789">
                  <a:extLst>
                    <a:ext uri="{9D8B030D-6E8A-4147-A177-3AD203B41FA5}">
                      <a16:colId xmlns:a16="http://schemas.microsoft.com/office/drawing/2014/main" val="2558800795"/>
                    </a:ext>
                  </a:extLst>
                </a:gridCol>
                <a:gridCol w="788679">
                  <a:extLst>
                    <a:ext uri="{9D8B030D-6E8A-4147-A177-3AD203B41FA5}">
                      <a16:colId xmlns:a16="http://schemas.microsoft.com/office/drawing/2014/main" val="4034027088"/>
                    </a:ext>
                  </a:extLst>
                </a:gridCol>
                <a:gridCol w="253828">
                  <a:extLst>
                    <a:ext uri="{9D8B030D-6E8A-4147-A177-3AD203B41FA5}">
                      <a16:colId xmlns:a16="http://schemas.microsoft.com/office/drawing/2014/main" val="3734431922"/>
                    </a:ext>
                  </a:extLst>
                </a:gridCol>
                <a:gridCol w="942789">
                  <a:extLst>
                    <a:ext uri="{9D8B030D-6E8A-4147-A177-3AD203B41FA5}">
                      <a16:colId xmlns:a16="http://schemas.microsoft.com/office/drawing/2014/main" val="3707461698"/>
                    </a:ext>
                  </a:extLst>
                </a:gridCol>
                <a:gridCol w="785657">
                  <a:extLst>
                    <a:ext uri="{9D8B030D-6E8A-4147-A177-3AD203B41FA5}">
                      <a16:colId xmlns:a16="http://schemas.microsoft.com/office/drawing/2014/main" val="2347048490"/>
                    </a:ext>
                  </a:extLst>
                </a:gridCol>
                <a:gridCol w="208501">
                  <a:extLst>
                    <a:ext uri="{9D8B030D-6E8A-4147-A177-3AD203B41FA5}">
                      <a16:colId xmlns:a16="http://schemas.microsoft.com/office/drawing/2014/main" val="2479471219"/>
                    </a:ext>
                  </a:extLst>
                </a:gridCol>
                <a:gridCol w="942789">
                  <a:extLst>
                    <a:ext uri="{9D8B030D-6E8A-4147-A177-3AD203B41FA5}">
                      <a16:colId xmlns:a16="http://schemas.microsoft.com/office/drawing/2014/main" val="3783841705"/>
                    </a:ext>
                  </a:extLst>
                </a:gridCol>
                <a:gridCol w="788679">
                  <a:extLst>
                    <a:ext uri="{9D8B030D-6E8A-4147-A177-3AD203B41FA5}">
                      <a16:colId xmlns:a16="http://schemas.microsoft.com/office/drawing/2014/main" val="3968385103"/>
                    </a:ext>
                  </a:extLst>
                </a:gridCol>
                <a:gridCol w="208501">
                  <a:extLst>
                    <a:ext uri="{9D8B030D-6E8A-4147-A177-3AD203B41FA5}">
                      <a16:colId xmlns:a16="http://schemas.microsoft.com/office/drawing/2014/main" val="430874037"/>
                    </a:ext>
                  </a:extLst>
                </a:gridCol>
                <a:gridCol w="942789">
                  <a:extLst>
                    <a:ext uri="{9D8B030D-6E8A-4147-A177-3AD203B41FA5}">
                      <a16:colId xmlns:a16="http://schemas.microsoft.com/office/drawing/2014/main" val="3048723790"/>
                    </a:ext>
                  </a:extLst>
                </a:gridCol>
                <a:gridCol w="834005">
                  <a:extLst>
                    <a:ext uri="{9D8B030D-6E8A-4147-A177-3AD203B41FA5}">
                      <a16:colId xmlns:a16="http://schemas.microsoft.com/office/drawing/2014/main" val="2757467117"/>
                    </a:ext>
                  </a:extLst>
                </a:gridCol>
              </a:tblGrid>
              <a:tr h="520610">
                <a:tc>
                  <a:txBody>
                    <a:bodyPr/>
                    <a:lstStyle/>
                    <a:p>
                      <a:pPr algn="ctr" rtl="0" fontAlgn="ctr"/>
                      <a:r>
                        <a:rPr lang="es-CO" sz="12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1" i="0" u="none" strike="noStrike">
                          <a:solidFill>
                            <a:srgbClr val="002060"/>
                          </a:solidFill>
                          <a:effectLst/>
                          <a:latin typeface="Calibri" panose="020F0502020204030204" pitchFamily="34" charset="0"/>
                        </a:rPr>
                        <a:t>CESTAS ATENDIDAS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1" i="0" u="none" strike="noStrike">
                          <a:solidFill>
                            <a:srgbClr val="002060"/>
                          </a:solidFill>
                          <a:effectLst/>
                          <a:latin typeface="Calibri" panose="020F0502020204030204" pitchFamily="34" charset="0"/>
                        </a:rPr>
                        <a:t>CESTAS ATENDIDAS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1" i="0" u="none" strike="noStrike">
                          <a:solidFill>
                            <a:srgbClr val="002060"/>
                          </a:solidFill>
                          <a:effectLst/>
                          <a:latin typeface="Calibri" panose="020F0502020204030204" pitchFamily="34" charset="0"/>
                        </a:rPr>
                        <a:t>CESTAS ATENDIDAS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1" i="0" u="none" strike="noStrike">
                          <a:solidFill>
                            <a:srgbClr val="002060"/>
                          </a:solidFill>
                          <a:effectLst/>
                          <a:latin typeface="Calibri" panose="020F0502020204030204" pitchFamily="34" charset="0"/>
                        </a:rPr>
                        <a:t>CESTAS ATENDIDAS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1" i="0" u="none" strike="noStrike">
                          <a:solidFill>
                            <a:srgbClr val="002060"/>
                          </a:solidFill>
                          <a:effectLst/>
                          <a:latin typeface="Calibri" panose="020F0502020204030204" pitchFamily="34" charset="0"/>
                        </a:rPr>
                        <a:t>CESTAS ATENDIDAS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1" i="0" u="none" strike="noStrike">
                          <a:solidFill>
                            <a:srgbClr val="002060"/>
                          </a:solidFill>
                          <a:effectLst/>
                          <a:latin typeface="Calibri" panose="020F0502020204030204" pitchFamily="34" charset="0"/>
                        </a:rPr>
                        <a:t>CESTAS ATENDIDAS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3387971928"/>
                  </a:ext>
                </a:extLst>
              </a:tr>
              <a:tr h="253955">
                <a:tc>
                  <a:txBody>
                    <a:bodyPr/>
                    <a:lstStyle/>
                    <a:p>
                      <a:pPr algn="ctr" rtl="0" fontAlgn="ctr"/>
                      <a:r>
                        <a:rPr lang="es-CO" sz="1200" b="0" i="0" u="none" strike="noStrike">
                          <a:solidFill>
                            <a:srgbClr val="002060"/>
                          </a:solidFill>
                          <a:effectLs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17.267</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21.600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12.728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13.839</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10.029</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75.463</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extLst>
                  <a:ext uri="{0D108BD9-81ED-4DB2-BD59-A6C34878D82A}">
                    <a16:rowId xmlns:a16="http://schemas.microsoft.com/office/drawing/2014/main" val="953843426"/>
                  </a:ext>
                </a:extLst>
              </a:tr>
              <a:tr h="253955">
                <a:tc>
                  <a:txBody>
                    <a:bodyPr/>
                    <a:lstStyle/>
                    <a:p>
                      <a:pPr algn="ctr" rtl="0" fontAlgn="ctr"/>
                      <a:r>
                        <a:rPr lang="es-CO" sz="120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17.261</a:t>
                      </a:r>
                    </a:p>
                  </a:txBody>
                  <a:tcPr marL="0" marR="0" marT="0" marB="0" anchor="ctr">
                    <a:lnL>
                      <a:noFill/>
                    </a:lnL>
                    <a:lnR>
                      <a:noFill/>
                    </a:lnR>
                    <a:lnT>
                      <a:noFill/>
                    </a:lnT>
                    <a:lnB>
                      <a:noFill/>
                    </a:lnB>
                    <a:no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21.600</a:t>
                      </a:r>
                    </a:p>
                  </a:txBody>
                  <a:tcPr marL="0" marR="0" marT="0" marB="0" anchor="ctr">
                    <a:lnL>
                      <a:noFill/>
                    </a:lnL>
                    <a:lnR>
                      <a:noFill/>
                    </a:lnR>
                    <a:lnT>
                      <a:noFill/>
                    </a:lnT>
                    <a:lnB>
                      <a:noFill/>
                    </a:lnB>
                    <a:no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12.617</a:t>
                      </a:r>
                    </a:p>
                  </a:txBody>
                  <a:tcPr marL="0" marR="0" marT="0" marB="0" anchor="ctr">
                    <a:lnL>
                      <a:noFill/>
                    </a:lnL>
                    <a:lnR>
                      <a:noFill/>
                    </a:lnR>
                    <a:lnT>
                      <a:noFill/>
                    </a:lnT>
                    <a:lnB>
                      <a:noFill/>
                    </a:lnB>
                    <a:no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13.839</a:t>
                      </a:r>
                    </a:p>
                  </a:txBody>
                  <a:tcPr marL="0" marR="0" marT="0" marB="0" anchor="ctr">
                    <a:lnL>
                      <a:noFill/>
                    </a:lnL>
                    <a:lnR>
                      <a:noFill/>
                    </a:lnR>
                    <a:lnT>
                      <a:noFill/>
                    </a:lnT>
                    <a:lnB>
                      <a:noFill/>
                    </a:lnB>
                    <a:no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10.033</a:t>
                      </a:r>
                    </a:p>
                  </a:txBody>
                  <a:tcPr marL="0" marR="0" marT="0" marB="0" anchor="ctr">
                    <a:lnL>
                      <a:noFill/>
                    </a:lnL>
                    <a:lnR>
                      <a:noFill/>
                    </a:lnR>
                    <a:lnT>
                      <a:noFill/>
                    </a:lnT>
                    <a:lnB>
                      <a:noFill/>
                    </a:lnB>
                    <a:no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75.350</a:t>
                      </a:r>
                    </a:p>
                  </a:txBody>
                  <a:tcPr marL="0" marR="0" marT="0" marB="0" anchor="ctr">
                    <a:lnL>
                      <a:noFill/>
                    </a:lnL>
                    <a:lnR>
                      <a:noFill/>
                    </a:lnR>
                    <a:lnT>
                      <a:noFill/>
                    </a:lnT>
                    <a:lnB>
                      <a:noFill/>
                    </a:lnB>
                    <a:noFill/>
                  </a:tcPr>
                </a:tc>
                <a:extLst>
                  <a:ext uri="{0D108BD9-81ED-4DB2-BD59-A6C34878D82A}">
                    <a16:rowId xmlns:a16="http://schemas.microsoft.com/office/drawing/2014/main" val="3887044091"/>
                  </a:ext>
                </a:extLst>
              </a:tr>
              <a:tr h="253955">
                <a:tc>
                  <a:txBody>
                    <a:bodyPr/>
                    <a:lstStyle/>
                    <a:p>
                      <a:pPr algn="ctr" rtl="0" fontAlgn="ctr"/>
                      <a:r>
                        <a:rPr lang="es-CO" sz="1200" b="0" i="0" u="none" strike="noStrike">
                          <a:solidFill>
                            <a:srgbClr val="002060"/>
                          </a:solidFill>
                          <a:effectLs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17.238</a:t>
                      </a:r>
                    </a:p>
                  </a:txBody>
                  <a:tcPr marL="0" marR="0" marT="0"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21.600</a:t>
                      </a:r>
                    </a:p>
                  </a:txBody>
                  <a:tcPr marL="0" marR="0" marT="0"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12.573</a:t>
                      </a:r>
                    </a:p>
                  </a:txBody>
                  <a:tcPr marL="0" marR="0" marT="0"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13.837</a:t>
                      </a:r>
                    </a:p>
                  </a:txBody>
                  <a:tcPr marL="0" marR="0" marT="0"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10.027</a:t>
                      </a:r>
                    </a:p>
                  </a:txBody>
                  <a:tcPr marL="0" marR="0" marT="0"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75.275</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2970961844"/>
                  </a:ext>
                </a:extLst>
              </a:tr>
              <a:tr h="253955">
                <a:tc>
                  <a:txBody>
                    <a:bodyPr/>
                    <a:lstStyle/>
                    <a:p>
                      <a:pPr algn="ctr" rtl="0" fontAlgn="ctr"/>
                      <a:r>
                        <a:rPr lang="es-CO" sz="1200" b="0"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17.190</a:t>
                      </a:r>
                    </a:p>
                  </a:txBody>
                  <a:tcPr marL="0" marR="0" marT="0" marB="0" anchor="ctr">
                    <a:lnL>
                      <a:noFill/>
                    </a:lnL>
                    <a:lnR>
                      <a:noFill/>
                    </a:lnR>
                    <a:lnT>
                      <a:noFill/>
                    </a:lnT>
                    <a:lnB>
                      <a:noFill/>
                    </a:lnB>
                    <a:no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21.599</a:t>
                      </a:r>
                    </a:p>
                  </a:txBody>
                  <a:tcPr marL="0" marR="0" marT="0" marB="0" anchor="ctr">
                    <a:lnL>
                      <a:noFill/>
                    </a:lnL>
                    <a:lnR>
                      <a:noFill/>
                    </a:lnR>
                    <a:lnT>
                      <a:noFill/>
                    </a:lnT>
                    <a:lnB>
                      <a:noFill/>
                    </a:lnB>
                    <a:no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12.567</a:t>
                      </a:r>
                    </a:p>
                  </a:txBody>
                  <a:tcPr marL="0" marR="0" marT="0" marB="0" anchor="ctr">
                    <a:lnL>
                      <a:noFill/>
                    </a:lnL>
                    <a:lnR>
                      <a:noFill/>
                    </a:lnR>
                    <a:lnT>
                      <a:noFill/>
                    </a:lnT>
                    <a:lnB>
                      <a:noFill/>
                    </a:lnB>
                    <a:no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13.836</a:t>
                      </a:r>
                    </a:p>
                  </a:txBody>
                  <a:tcPr marL="0" marR="0" marT="0" marB="0" anchor="ctr">
                    <a:lnL>
                      <a:noFill/>
                    </a:lnL>
                    <a:lnR>
                      <a:noFill/>
                    </a:lnR>
                    <a:lnT>
                      <a:noFill/>
                    </a:lnT>
                    <a:lnB>
                      <a:noFill/>
                    </a:lnB>
                    <a:no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10.029</a:t>
                      </a:r>
                    </a:p>
                  </a:txBody>
                  <a:tcPr marL="0" marR="0" marT="0" marB="0" anchor="ctr">
                    <a:lnL>
                      <a:noFill/>
                    </a:lnL>
                    <a:lnR>
                      <a:noFill/>
                    </a:lnR>
                    <a:lnT>
                      <a:noFill/>
                    </a:lnT>
                    <a:lnB>
                      <a:noFill/>
                    </a:lnB>
                    <a:no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75.221</a:t>
                      </a:r>
                    </a:p>
                  </a:txBody>
                  <a:tcPr marL="0" marR="0" marT="0" marB="0" anchor="ctr">
                    <a:lnL>
                      <a:noFill/>
                    </a:lnL>
                    <a:lnR>
                      <a:noFill/>
                    </a:lnR>
                    <a:lnT>
                      <a:noFill/>
                    </a:lnT>
                    <a:lnB>
                      <a:noFill/>
                    </a:lnB>
                    <a:noFill/>
                  </a:tcPr>
                </a:tc>
                <a:extLst>
                  <a:ext uri="{0D108BD9-81ED-4DB2-BD59-A6C34878D82A}">
                    <a16:rowId xmlns:a16="http://schemas.microsoft.com/office/drawing/2014/main" val="3355852777"/>
                  </a:ext>
                </a:extLst>
              </a:tr>
              <a:tr h="253955">
                <a:tc>
                  <a:txBody>
                    <a:bodyPr/>
                    <a:lstStyle/>
                    <a:p>
                      <a:pPr algn="ctr" rtl="0" fontAlgn="ctr"/>
                      <a:r>
                        <a:rPr lang="es-CO" sz="1200" b="0" i="0" u="none" strike="noStrike">
                          <a:solidFill>
                            <a:srgbClr val="002060"/>
                          </a:solidFill>
                          <a:effectLst/>
                          <a:latin typeface="Calibri" panose="020F0502020204030204" pitchFamily="34" charset="0"/>
                        </a:rPr>
                        <a:t>may-24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17.103</a:t>
                      </a:r>
                    </a:p>
                  </a:txBody>
                  <a:tcPr marL="0" marR="0" marT="0"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may-24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21.604</a:t>
                      </a:r>
                    </a:p>
                  </a:txBody>
                  <a:tcPr marL="0" marR="0" marT="0"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may-24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12.559</a:t>
                      </a:r>
                    </a:p>
                  </a:txBody>
                  <a:tcPr marL="0" marR="0" marT="0"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may-24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13.836</a:t>
                      </a:r>
                    </a:p>
                  </a:txBody>
                  <a:tcPr marL="0" marR="0" marT="0"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may-24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10.012</a:t>
                      </a:r>
                    </a:p>
                  </a:txBody>
                  <a:tcPr marL="0" marR="0" marT="0"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may-24</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75.114</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2497421570"/>
                  </a:ext>
                </a:extLst>
              </a:tr>
              <a:tr h="253955">
                <a:tc>
                  <a:txBody>
                    <a:bodyPr/>
                    <a:lstStyle/>
                    <a:p>
                      <a:pPr algn="ctr" rtl="0" fontAlgn="ctr"/>
                      <a:r>
                        <a:rPr lang="es-CO" sz="1200" b="0" i="0" u="none" strike="noStrike">
                          <a:solidFill>
                            <a:srgbClr val="002060"/>
                          </a:solidFill>
                          <a:effectLst/>
                          <a:latin typeface="Calibri" panose="020F0502020204030204" pitchFamily="34" charset="0"/>
                        </a:rPr>
                        <a:t>jun-24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16.982</a:t>
                      </a:r>
                    </a:p>
                  </a:txBody>
                  <a:tcPr marL="0" marR="0" marT="0" marB="0" anchor="ctr">
                    <a:lnL>
                      <a:noFill/>
                    </a:lnL>
                    <a:lnR>
                      <a:noFill/>
                    </a:lnR>
                    <a:lnT>
                      <a:noFill/>
                    </a:lnT>
                    <a:lnB>
                      <a:noFill/>
                    </a:lnB>
                    <a:no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jun-24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21.594</a:t>
                      </a:r>
                    </a:p>
                  </a:txBody>
                  <a:tcPr marL="0" marR="0" marT="0" marB="0" anchor="ctr">
                    <a:lnL>
                      <a:noFill/>
                    </a:lnL>
                    <a:lnR>
                      <a:noFill/>
                    </a:lnR>
                    <a:lnT>
                      <a:noFill/>
                    </a:lnT>
                    <a:lnB>
                      <a:noFill/>
                    </a:lnB>
                    <a:no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jun-24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12.548</a:t>
                      </a:r>
                    </a:p>
                  </a:txBody>
                  <a:tcPr marL="0" marR="0" marT="0" marB="0" anchor="ctr">
                    <a:lnL>
                      <a:noFill/>
                    </a:lnL>
                    <a:lnR>
                      <a:noFill/>
                    </a:lnR>
                    <a:lnT>
                      <a:noFill/>
                    </a:lnT>
                    <a:lnB>
                      <a:noFill/>
                    </a:lnB>
                    <a:no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jun-24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13.422</a:t>
                      </a:r>
                    </a:p>
                  </a:txBody>
                  <a:tcPr marL="0" marR="0" marT="0" marB="0" anchor="ctr">
                    <a:lnL>
                      <a:noFill/>
                    </a:lnL>
                    <a:lnR>
                      <a:noFill/>
                    </a:lnR>
                    <a:lnT>
                      <a:noFill/>
                    </a:lnT>
                    <a:lnB>
                      <a:noFill/>
                    </a:lnB>
                    <a:no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jun-24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9.992</a:t>
                      </a:r>
                    </a:p>
                  </a:txBody>
                  <a:tcPr marL="0" marR="0" marT="0" marB="0" anchor="ctr">
                    <a:lnL>
                      <a:noFill/>
                    </a:lnL>
                    <a:lnR>
                      <a:noFill/>
                    </a:lnR>
                    <a:lnT>
                      <a:noFill/>
                    </a:lnT>
                    <a:lnB>
                      <a:noFill/>
                    </a:lnB>
                    <a:noFill/>
                  </a:tcPr>
                </a:tc>
                <a:tc>
                  <a:txBody>
                    <a:bodyPr/>
                    <a:lstStyle/>
                    <a:p>
                      <a:pPr algn="ctr"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jun-24</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74.538</a:t>
                      </a:r>
                    </a:p>
                  </a:txBody>
                  <a:tcPr marL="0" marR="0" marT="0" marB="0" anchor="ctr">
                    <a:lnL>
                      <a:noFill/>
                    </a:lnL>
                    <a:lnR>
                      <a:noFill/>
                    </a:lnR>
                    <a:lnT>
                      <a:noFill/>
                    </a:lnT>
                    <a:lnB>
                      <a:noFill/>
                    </a:lnB>
                    <a:noFill/>
                  </a:tcPr>
                </a:tc>
                <a:extLst>
                  <a:ext uri="{0D108BD9-81ED-4DB2-BD59-A6C34878D82A}">
                    <a16:rowId xmlns:a16="http://schemas.microsoft.com/office/drawing/2014/main" val="3061287783"/>
                  </a:ext>
                </a:extLst>
              </a:tr>
              <a:tr h="253955">
                <a:tc>
                  <a:txBody>
                    <a:bodyPr/>
                    <a:lstStyle/>
                    <a:p>
                      <a:pPr algn="ctr" rtl="0" fontAlgn="ctr"/>
                      <a:r>
                        <a:rPr lang="es-CO" sz="1200" b="0" i="0" u="none" strike="noStrike">
                          <a:solidFill>
                            <a:srgbClr val="002060"/>
                          </a:solidFill>
                          <a:effectLst/>
                          <a:latin typeface="Calibri" panose="020F0502020204030204" pitchFamily="34" charset="0"/>
                        </a:rPr>
                        <a:t>jul-24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16.966</a:t>
                      </a:r>
                    </a:p>
                  </a:txBody>
                  <a:tcPr marL="0" marR="0" marT="0"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jul-24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21.504</a:t>
                      </a:r>
                    </a:p>
                  </a:txBody>
                  <a:tcPr marL="0" marR="0" marT="0"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jul-24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12.544</a:t>
                      </a:r>
                    </a:p>
                  </a:txBody>
                  <a:tcPr marL="0" marR="0" marT="0"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jul-24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11.177</a:t>
                      </a:r>
                    </a:p>
                  </a:txBody>
                  <a:tcPr marL="0" marR="0" marT="0"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jul-24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9.979</a:t>
                      </a:r>
                    </a:p>
                  </a:txBody>
                  <a:tcPr marL="0" marR="0" marT="0"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jul-24</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72.170</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3623799101"/>
                  </a:ext>
                </a:extLst>
              </a:tr>
              <a:tr h="253955">
                <a:tc>
                  <a:txBody>
                    <a:bodyPr/>
                    <a:lstStyle/>
                    <a:p>
                      <a:pPr algn="ctr" rtl="0" fontAlgn="ctr"/>
                      <a:r>
                        <a:rPr lang="es-CO" sz="1200" b="0" i="0" u="none" strike="noStrike">
                          <a:solidFill>
                            <a:srgbClr val="002060"/>
                          </a:solidFill>
                          <a:effectLst/>
                          <a:latin typeface="Calibri" panose="020F0502020204030204" pitchFamily="34" charset="0"/>
                        </a:rPr>
                        <a:t>ago-24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16.886</a:t>
                      </a:r>
                    </a:p>
                  </a:txBody>
                  <a:tcPr marL="0" marR="0" marT="0" marB="0" anchor="ctr">
                    <a:lnL>
                      <a:noFill/>
                    </a:lnL>
                    <a:lnR>
                      <a:noFill/>
                    </a:lnR>
                    <a:lnT>
                      <a:noFill/>
                    </a:lnT>
                    <a:lnB>
                      <a:noFill/>
                    </a:lnB>
                    <a:no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ago-24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21.495</a:t>
                      </a:r>
                    </a:p>
                  </a:txBody>
                  <a:tcPr marL="0" marR="0" marT="0" marB="0" anchor="ctr">
                    <a:lnL>
                      <a:noFill/>
                    </a:lnL>
                    <a:lnR>
                      <a:noFill/>
                    </a:lnR>
                    <a:lnT>
                      <a:noFill/>
                    </a:lnT>
                    <a:lnB>
                      <a:noFill/>
                    </a:lnB>
                    <a:no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ago-24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12.507</a:t>
                      </a:r>
                    </a:p>
                  </a:txBody>
                  <a:tcPr marL="0" marR="0" marT="0" marB="0" anchor="ctr">
                    <a:lnL>
                      <a:noFill/>
                    </a:lnL>
                    <a:lnR>
                      <a:noFill/>
                    </a:lnR>
                    <a:lnT>
                      <a:noFill/>
                    </a:lnT>
                    <a:lnB>
                      <a:noFill/>
                    </a:lnB>
                    <a:no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ago-24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8.965</a:t>
                      </a:r>
                    </a:p>
                  </a:txBody>
                  <a:tcPr marL="0" marR="0" marT="0" marB="0" anchor="ctr">
                    <a:lnL>
                      <a:noFill/>
                    </a:lnL>
                    <a:lnR>
                      <a:noFill/>
                    </a:lnR>
                    <a:lnT>
                      <a:noFill/>
                    </a:lnT>
                    <a:lnB>
                      <a:noFill/>
                    </a:lnB>
                    <a:no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ago-24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9.979</a:t>
                      </a:r>
                    </a:p>
                  </a:txBody>
                  <a:tcPr marL="0" marR="0" marT="0" marB="0" anchor="ctr">
                    <a:lnL>
                      <a:noFill/>
                    </a:lnL>
                    <a:lnR>
                      <a:noFill/>
                    </a:lnR>
                    <a:lnT>
                      <a:noFill/>
                    </a:lnT>
                    <a:lnB>
                      <a:noFill/>
                    </a:lnB>
                    <a:no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ago-24</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69.832</a:t>
                      </a:r>
                    </a:p>
                  </a:txBody>
                  <a:tcPr marL="0" marR="0" marT="0" marB="0" anchor="ctr">
                    <a:lnL>
                      <a:noFill/>
                    </a:lnL>
                    <a:lnR>
                      <a:noFill/>
                    </a:lnR>
                    <a:lnT>
                      <a:noFill/>
                    </a:lnT>
                    <a:lnB>
                      <a:noFill/>
                    </a:lnB>
                    <a:noFill/>
                  </a:tcPr>
                </a:tc>
                <a:extLst>
                  <a:ext uri="{0D108BD9-81ED-4DB2-BD59-A6C34878D82A}">
                    <a16:rowId xmlns:a16="http://schemas.microsoft.com/office/drawing/2014/main" val="1748815798"/>
                  </a:ext>
                </a:extLst>
              </a:tr>
              <a:tr h="253955">
                <a:tc>
                  <a:txBody>
                    <a:bodyPr/>
                    <a:lstStyle/>
                    <a:p>
                      <a:pPr algn="ctr" rtl="0" fontAlgn="ctr"/>
                      <a:r>
                        <a:rPr lang="es-CO" sz="1200" b="0" i="0" u="none" strike="noStrike">
                          <a:solidFill>
                            <a:srgbClr val="002060"/>
                          </a:solidFill>
                          <a:effectLst/>
                          <a:latin typeface="Calibri" panose="020F0502020204030204" pitchFamily="34" charset="0"/>
                        </a:rPr>
                        <a:t>sep-24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16.886</a:t>
                      </a:r>
                    </a:p>
                  </a:txBody>
                  <a:tcPr marL="0" marR="0" marT="0"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sep-24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21.489</a:t>
                      </a:r>
                    </a:p>
                  </a:txBody>
                  <a:tcPr marL="0" marR="0" marT="0"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sep-24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12.515</a:t>
                      </a:r>
                    </a:p>
                  </a:txBody>
                  <a:tcPr marL="0" marR="0" marT="0"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sep-24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8.447</a:t>
                      </a:r>
                    </a:p>
                  </a:txBody>
                  <a:tcPr marL="0" marR="0" marT="0"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sep-24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9.979</a:t>
                      </a:r>
                    </a:p>
                  </a:txBody>
                  <a:tcPr marL="0" marR="0" marT="0"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sep-24</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69.316</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2639036904"/>
                  </a:ext>
                </a:extLst>
              </a:tr>
              <a:tr h="253955">
                <a:tc>
                  <a:txBody>
                    <a:bodyPr/>
                    <a:lstStyle/>
                    <a:p>
                      <a:pPr algn="ctr" rtl="0" fontAlgn="ctr"/>
                      <a:r>
                        <a:rPr lang="es-CO" sz="1200" b="0" i="0" u="none" strike="noStrike">
                          <a:solidFill>
                            <a:srgbClr val="002060"/>
                          </a:solidFill>
                          <a:effectLst/>
                          <a:latin typeface="Calibri" panose="020F0502020204030204" pitchFamily="34" charset="0"/>
                        </a:rPr>
                        <a:t>oct-24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16.865</a:t>
                      </a:r>
                    </a:p>
                  </a:txBody>
                  <a:tcPr marL="0" marR="0" marT="0" marB="0" anchor="ctr">
                    <a:lnL>
                      <a:noFill/>
                    </a:lnL>
                    <a:lnR>
                      <a:noFill/>
                    </a:lnR>
                    <a:lnT>
                      <a:noFill/>
                    </a:lnT>
                    <a:lnB>
                      <a:noFill/>
                    </a:lnB>
                    <a:no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oct-24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21.484</a:t>
                      </a:r>
                    </a:p>
                  </a:txBody>
                  <a:tcPr marL="0" marR="0" marT="0" marB="0" anchor="ctr">
                    <a:lnL>
                      <a:noFill/>
                    </a:lnL>
                    <a:lnR>
                      <a:noFill/>
                    </a:lnR>
                    <a:lnT>
                      <a:noFill/>
                    </a:lnT>
                    <a:lnB>
                      <a:noFill/>
                    </a:lnB>
                    <a:no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oct-24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12.478</a:t>
                      </a:r>
                    </a:p>
                  </a:txBody>
                  <a:tcPr marL="0" marR="0" marT="0" marB="0" anchor="ctr">
                    <a:lnL>
                      <a:noFill/>
                    </a:lnL>
                    <a:lnR>
                      <a:noFill/>
                    </a:lnR>
                    <a:lnT>
                      <a:noFill/>
                    </a:lnT>
                    <a:lnB>
                      <a:noFill/>
                    </a:lnB>
                    <a:no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oct-24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8.446</a:t>
                      </a:r>
                    </a:p>
                  </a:txBody>
                  <a:tcPr marL="0" marR="0" marT="0" marB="0" anchor="ctr">
                    <a:lnL>
                      <a:noFill/>
                    </a:lnL>
                    <a:lnR>
                      <a:noFill/>
                    </a:lnR>
                    <a:lnT>
                      <a:noFill/>
                    </a:lnT>
                    <a:lnB>
                      <a:noFill/>
                    </a:lnB>
                    <a:no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oct-24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9.979</a:t>
                      </a:r>
                    </a:p>
                  </a:txBody>
                  <a:tcPr marL="0" marR="0" marT="0" marB="0" anchor="ctr">
                    <a:lnL>
                      <a:noFill/>
                    </a:lnL>
                    <a:lnR>
                      <a:noFill/>
                    </a:lnR>
                    <a:lnT>
                      <a:noFill/>
                    </a:lnT>
                    <a:lnB>
                      <a:noFill/>
                    </a:lnB>
                    <a:no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oct-24</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69.252</a:t>
                      </a:r>
                    </a:p>
                  </a:txBody>
                  <a:tcPr marL="0" marR="0" marT="0" marB="0" anchor="ctr">
                    <a:lnL>
                      <a:noFill/>
                    </a:lnL>
                    <a:lnR>
                      <a:noFill/>
                    </a:lnR>
                    <a:lnT>
                      <a:noFill/>
                    </a:lnT>
                    <a:lnB>
                      <a:noFill/>
                    </a:lnB>
                    <a:noFill/>
                  </a:tcPr>
                </a:tc>
                <a:extLst>
                  <a:ext uri="{0D108BD9-81ED-4DB2-BD59-A6C34878D82A}">
                    <a16:rowId xmlns:a16="http://schemas.microsoft.com/office/drawing/2014/main" val="2090532011"/>
                  </a:ext>
                </a:extLst>
              </a:tr>
              <a:tr h="266653">
                <a:tc>
                  <a:txBody>
                    <a:bodyPr/>
                    <a:lstStyle/>
                    <a:p>
                      <a:pPr algn="ctr" rtl="0" fontAlgn="ctr"/>
                      <a:r>
                        <a:rPr lang="es-CO" sz="120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200" b="1" i="0" u="none" strike="noStrike">
                          <a:solidFill>
                            <a:srgbClr val="203864"/>
                          </a:solidFill>
                          <a:effectLst/>
                          <a:latin typeface="Calibri" panose="020F0502020204030204" pitchFamily="34" charset="0"/>
                        </a:rPr>
                        <a:t>170.644</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b"/>
                      <a:endParaRPr lang="es-CO" sz="1200" b="1"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200" b="1" i="0" u="none" strike="noStrike">
                          <a:solidFill>
                            <a:srgbClr val="203864"/>
                          </a:solidFill>
                          <a:effectLst/>
                          <a:latin typeface="Calibri" panose="020F0502020204030204" pitchFamily="34" charset="0"/>
                        </a:rPr>
                        <a:t>215.569</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b"/>
                      <a:endParaRPr lang="es-CO" sz="1200" b="1"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200" b="1" i="0" u="none" strike="noStrike">
                          <a:solidFill>
                            <a:srgbClr val="203864"/>
                          </a:solidFill>
                          <a:effectLst/>
                          <a:latin typeface="Calibri" panose="020F0502020204030204" pitchFamily="34" charset="0"/>
                        </a:rPr>
                        <a:t>125.636</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b"/>
                      <a:endParaRPr lang="es-CO" sz="1200" b="1"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200" b="1" i="0" u="none" strike="noStrike">
                          <a:solidFill>
                            <a:srgbClr val="203864"/>
                          </a:solidFill>
                          <a:effectLst/>
                          <a:latin typeface="Calibri" panose="020F0502020204030204" pitchFamily="34" charset="0"/>
                        </a:rPr>
                        <a:t>119.644</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b"/>
                      <a:endParaRPr lang="es-CO" sz="1200" b="1"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200" b="1" i="0" u="none" strike="noStrike">
                          <a:solidFill>
                            <a:srgbClr val="203864"/>
                          </a:solidFill>
                          <a:effectLst/>
                          <a:latin typeface="Calibri" panose="020F0502020204030204" pitchFamily="34" charset="0"/>
                        </a:rPr>
                        <a:t>100.038</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b"/>
                      <a:endParaRPr lang="es-CO" sz="1200" b="1"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200" b="1" i="0" u="none" strike="noStrike" dirty="0">
                          <a:solidFill>
                            <a:srgbClr val="203864"/>
                          </a:solidFill>
                          <a:effectLst/>
                          <a:latin typeface="Calibri" panose="020F0502020204030204" pitchFamily="34" charset="0"/>
                        </a:rPr>
                        <a:t>731.531</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extLst>
                  <a:ext uri="{0D108BD9-81ED-4DB2-BD59-A6C34878D82A}">
                    <a16:rowId xmlns:a16="http://schemas.microsoft.com/office/drawing/2014/main" val="2248629213"/>
                  </a:ext>
                </a:extLst>
              </a:tr>
            </a:tbl>
          </a:graphicData>
        </a:graphic>
      </p:graphicFrame>
    </p:spTree>
    <p:extLst>
      <p:ext uri="{BB962C8B-B14F-4D97-AF65-F5344CB8AC3E}">
        <p14:creationId xmlns:p14="http://schemas.microsoft.com/office/powerpoint/2010/main" val="3107540613"/>
      </p:ext>
    </p:extLst>
  </p:cSld>
  <p:clrMapOvr>
    <a:masterClrMapping/>
  </p:clrMapOvr>
</p:sld>
</file>

<file path=ppt/slides/slide2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697832" y="1683255"/>
          <a:ext cx="10819913" cy="4284408"/>
        </p:xfrm>
        <a:graphic>
          <a:graphicData uri="http://schemas.openxmlformats.org/drawingml/2006/table">
            <a:tbl>
              <a:tblPr firstRow="1" bandRow="1">
                <a:tableStyleId>{93296810-A885-4BE3-A3E7-6D5BEEA58F35}</a:tableStyleId>
              </a:tblPr>
              <a:tblGrid>
                <a:gridCol w="1073406">
                  <a:extLst>
                    <a:ext uri="{9D8B030D-6E8A-4147-A177-3AD203B41FA5}">
                      <a16:colId xmlns:a16="http://schemas.microsoft.com/office/drawing/2014/main" val="2457421865"/>
                    </a:ext>
                  </a:extLst>
                </a:gridCol>
                <a:gridCol w="3198355">
                  <a:extLst>
                    <a:ext uri="{9D8B030D-6E8A-4147-A177-3AD203B41FA5}">
                      <a16:colId xmlns:a16="http://schemas.microsoft.com/office/drawing/2014/main" val="3367632477"/>
                    </a:ext>
                  </a:extLst>
                </a:gridCol>
                <a:gridCol w="2727506">
                  <a:extLst>
                    <a:ext uri="{9D8B030D-6E8A-4147-A177-3AD203B41FA5}">
                      <a16:colId xmlns:a16="http://schemas.microsoft.com/office/drawing/2014/main" val="2362186750"/>
                    </a:ext>
                  </a:extLst>
                </a:gridCol>
                <a:gridCol w="3820646">
                  <a:extLst>
                    <a:ext uri="{9D8B030D-6E8A-4147-A177-3AD203B41FA5}">
                      <a16:colId xmlns:a16="http://schemas.microsoft.com/office/drawing/2014/main" val="478512528"/>
                    </a:ext>
                  </a:extLst>
                </a:gridCol>
              </a:tblGrid>
              <a:tr h="898876">
                <a:tc>
                  <a:txBody>
                    <a:bodyPr/>
                    <a:lstStyle/>
                    <a:p>
                      <a:pPr algn="ctr"/>
                      <a:r>
                        <a:rPr lang="es-CO" sz="1600" dirty="0">
                          <a:solidFill>
                            <a:schemeClr val="bg1"/>
                          </a:solidFill>
                          <a:latin typeface="+mn-lt"/>
                        </a:rPr>
                        <a:t>N°</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p>
                      <a:pPr algn="ctr"/>
                      <a:endParaRPr lang="es-CO" sz="1600" dirty="0">
                        <a:solidFill>
                          <a:schemeClr val="bg1"/>
                        </a:solidFill>
                        <a:latin typeface="+mn-lt"/>
                      </a:endParaRPr>
                    </a:p>
                  </a:txBody>
                  <a:tcPr/>
                </a:tc>
                <a:extLst>
                  <a:ext uri="{0D108BD9-81ED-4DB2-BD59-A6C34878D82A}">
                    <a16:rowId xmlns:a16="http://schemas.microsoft.com/office/drawing/2014/main" val="3038505992"/>
                  </a:ext>
                </a:extLst>
              </a:tr>
              <a:tr h="846383">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5</a:t>
                      </a:r>
                    </a:p>
                  </a:txBody>
                  <a:tcPr marL="0" marR="0" marT="0" marB="0" anchor="ctr"/>
                </a:tc>
                <a:tc>
                  <a:txBody>
                    <a:bodyPr/>
                    <a:lstStyle/>
                    <a:p>
                      <a:pPr marL="0" algn="just"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Actividad de barrido y limpieza meses agosto, septiembre, octubre, noviembre y diciembre 2022 - PP N° 5</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N°20237000140902 del 13/03/2023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478266086"/>
                  </a:ext>
                </a:extLst>
              </a:tr>
              <a:tr h="846383">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6</a:t>
                      </a:r>
                    </a:p>
                  </a:txBody>
                  <a:tcPr marL="0" marR="0" marT="0" marB="0" anchor="ctr"/>
                </a:tc>
                <a:tc>
                  <a:txBody>
                    <a:bodyPr/>
                    <a:lstStyle/>
                    <a:p>
                      <a:pPr marL="0" algn="just"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Actividad de Barrido y Limpieza - Incumplimiento de frecuencia -Enero  - PP N° 6</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N°20237000168272 del 27/03/2023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2480148334"/>
                  </a:ext>
                </a:extLst>
              </a:tr>
              <a:tr h="846383">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7</a:t>
                      </a:r>
                    </a:p>
                  </a:txBody>
                  <a:tcPr marL="0" marR="0" marT="0" marB="0" anchor="ctr"/>
                </a:tc>
                <a:tc>
                  <a:txBody>
                    <a:bodyPr/>
                    <a:lstStyle/>
                    <a:p>
                      <a:pPr marL="0" algn="just"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Actividad de barrido y Limpieza -  febrero 2023 - PP N°7</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 20237000257592 del 9/05/2023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1740772440"/>
                  </a:ext>
                </a:extLst>
              </a:tr>
              <a:tr h="846383">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8</a:t>
                      </a:r>
                    </a:p>
                  </a:txBody>
                  <a:tcPr marL="0" marR="0" marT="0" marB="0" anchor="ctr"/>
                </a:tc>
                <a:tc>
                  <a:txBody>
                    <a:bodyPr/>
                    <a:lstStyle/>
                    <a:p>
                      <a:pPr marL="0" algn="just"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Informe Presunto Incumplimiento de la Actividad de barrido y Limpieza. -  abril 2023 - PP N° 8</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N°20237000381262 del 10/07/2023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989452339"/>
                  </a:ext>
                </a:extLst>
              </a:tr>
            </a:tbl>
          </a:graphicData>
        </a:graphic>
      </p:graphicFrame>
      <p:sp>
        <p:nvSpPr>
          <p:cNvPr id="5" name="CuadroTexto 4">
            <a:extLst>
              <a:ext uri="{FF2B5EF4-FFF2-40B4-BE49-F238E27FC236}">
                <a16:creationId xmlns:a16="http://schemas.microsoft.com/office/drawing/2014/main" id="{18D036FB-95E2-4239-A44E-939450AB20AD}"/>
              </a:ext>
            </a:extLst>
          </p:cNvPr>
          <p:cNvSpPr txBox="1"/>
          <p:nvPr/>
        </p:nvSpPr>
        <p:spPr>
          <a:xfrm>
            <a:off x="697832" y="1252366"/>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23</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01C502B6-173E-481B-B030-DA7EF37F2575}"/>
              </a:ext>
            </a:extLst>
          </p:cNvPr>
          <p:cNvSpPr txBox="1"/>
          <p:nvPr/>
        </p:nvSpPr>
        <p:spPr>
          <a:xfrm>
            <a:off x="-128445" y="-40296"/>
            <a:ext cx="9881937" cy="1077218"/>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Penal Pecuniaria</a:t>
            </a:r>
          </a:p>
          <a:p>
            <a:r>
              <a:rPr lang="es-CO" sz="1600" cap="small" dirty="0">
                <a:solidFill>
                  <a:srgbClr val="002060"/>
                </a:solidFill>
                <a:latin typeface="Candara" panose="020E0502030303020204" pitchFamily="34" charset="0"/>
              </a:rPr>
              <a:t>         </a:t>
            </a:r>
            <a:r>
              <a:rPr lang="es-CO" sz="2800" kern="0" cap="small" dirty="0">
                <a:solidFill>
                  <a:schemeClr val="accent1">
                    <a:lumMod val="50000"/>
                  </a:schemeClr>
                </a:solidFill>
                <a:latin typeface="Candara" panose="020E0502030303020204" pitchFamily="34" charset="0"/>
              </a:rPr>
              <a:t>en  Proceso</a:t>
            </a:r>
          </a:p>
        </p:txBody>
      </p:sp>
      <p:pic>
        <p:nvPicPr>
          <p:cNvPr id="11" name="Imagen 10">
            <a:extLst>
              <a:ext uri="{FF2B5EF4-FFF2-40B4-BE49-F238E27FC236}">
                <a16:creationId xmlns:a16="http://schemas.microsoft.com/office/drawing/2014/main" id="{CF3949E7-E674-4AB0-ABCC-F5A654013D03}"/>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10072743" y="104651"/>
            <a:ext cx="1866536" cy="494097"/>
          </a:xfrm>
          <a:prstGeom prst="rect">
            <a:avLst/>
          </a:prstGeom>
        </p:spPr>
      </p:pic>
    </p:spTree>
    <p:extLst>
      <p:ext uri="{BB962C8B-B14F-4D97-AF65-F5344CB8AC3E}">
        <p14:creationId xmlns:p14="http://schemas.microsoft.com/office/powerpoint/2010/main" val="3281415008"/>
      </p:ext>
    </p:extLst>
  </p:cSld>
  <p:clrMapOvr>
    <a:masterClrMapping/>
  </p:clrMapOvr>
</p:sld>
</file>

<file path=ppt/slides/slide2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553454" y="1683254"/>
          <a:ext cx="10964292" cy="4679443"/>
        </p:xfrm>
        <a:graphic>
          <a:graphicData uri="http://schemas.openxmlformats.org/drawingml/2006/table">
            <a:tbl>
              <a:tblPr firstRow="1" bandRow="1">
                <a:tableStyleId>{93296810-A885-4BE3-A3E7-6D5BEEA58F35}</a:tableStyleId>
              </a:tblPr>
              <a:tblGrid>
                <a:gridCol w="1087729">
                  <a:extLst>
                    <a:ext uri="{9D8B030D-6E8A-4147-A177-3AD203B41FA5}">
                      <a16:colId xmlns:a16="http://schemas.microsoft.com/office/drawing/2014/main" val="2457421865"/>
                    </a:ext>
                  </a:extLst>
                </a:gridCol>
                <a:gridCol w="3241034">
                  <a:extLst>
                    <a:ext uri="{9D8B030D-6E8A-4147-A177-3AD203B41FA5}">
                      <a16:colId xmlns:a16="http://schemas.microsoft.com/office/drawing/2014/main" val="3367632477"/>
                    </a:ext>
                  </a:extLst>
                </a:gridCol>
                <a:gridCol w="2763901">
                  <a:extLst>
                    <a:ext uri="{9D8B030D-6E8A-4147-A177-3AD203B41FA5}">
                      <a16:colId xmlns:a16="http://schemas.microsoft.com/office/drawing/2014/main" val="2362186750"/>
                    </a:ext>
                  </a:extLst>
                </a:gridCol>
                <a:gridCol w="3871628">
                  <a:extLst>
                    <a:ext uri="{9D8B030D-6E8A-4147-A177-3AD203B41FA5}">
                      <a16:colId xmlns:a16="http://schemas.microsoft.com/office/drawing/2014/main" val="478512528"/>
                    </a:ext>
                  </a:extLst>
                </a:gridCol>
              </a:tblGrid>
              <a:tr h="981755">
                <a:tc>
                  <a:txBody>
                    <a:bodyPr/>
                    <a:lstStyle/>
                    <a:p>
                      <a:pPr algn="ctr"/>
                      <a:r>
                        <a:rPr lang="es-CO" sz="1600" dirty="0">
                          <a:solidFill>
                            <a:schemeClr val="bg1"/>
                          </a:solidFill>
                          <a:latin typeface="+mn-lt"/>
                        </a:rPr>
                        <a:t>N°</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p>
                      <a:pPr algn="ctr"/>
                      <a:endParaRPr lang="es-CO" sz="1600" dirty="0">
                        <a:solidFill>
                          <a:schemeClr val="bg1"/>
                        </a:solidFill>
                        <a:latin typeface="+mn-lt"/>
                      </a:endParaRPr>
                    </a:p>
                  </a:txBody>
                  <a:tcPr/>
                </a:tc>
                <a:extLst>
                  <a:ext uri="{0D108BD9-81ED-4DB2-BD59-A6C34878D82A}">
                    <a16:rowId xmlns:a16="http://schemas.microsoft.com/office/drawing/2014/main" val="3038505992"/>
                  </a:ext>
                </a:extLst>
              </a:tr>
              <a:tr h="924422">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9</a:t>
                      </a:r>
                    </a:p>
                  </a:txBody>
                  <a:tcPr marL="0" marR="0" marT="0" marB="0" anchor="ctr"/>
                </a:tc>
                <a:tc>
                  <a:txBody>
                    <a:bodyPr/>
                    <a:lstStyle/>
                    <a:p>
                      <a:pPr marL="0" algn="just"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Informe de Presunto Incumplimiento de la Actividad de barrido y Limpieza. -  mayo 2023 - PP N° 9</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N°20237000381192 del  7/07/2023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478266086"/>
                  </a:ext>
                </a:extLst>
              </a:tr>
              <a:tr h="924422">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10</a:t>
                      </a:r>
                    </a:p>
                  </a:txBody>
                  <a:tcPr marL="0" marR="0" marT="0" marB="0" anchor="ctr"/>
                </a:tc>
                <a:tc>
                  <a:txBody>
                    <a:bodyPr/>
                    <a:lstStyle/>
                    <a:p>
                      <a:pPr marL="0" algn="just"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Informe Presunto Incumplimiento de la Actividad de Barrido y Limpieza - Marzo 2023 - PP N°10</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 20237000410202 del  24/07/2023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2480148334"/>
                  </a:ext>
                </a:extLst>
              </a:tr>
              <a:tr h="924422">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11</a:t>
                      </a:r>
                    </a:p>
                  </a:txBody>
                  <a:tcPr marL="0" marR="0" marT="0" marB="0" anchor="ctr"/>
                </a:tc>
                <a:tc>
                  <a:txBody>
                    <a:bodyPr/>
                    <a:lstStyle/>
                    <a:p>
                      <a:pPr marL="0" algn="just"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Informe de presunto incumplimiento de la actividad de barrido y limpieza - Junio - PP N° 11</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N°20237000483482 del  25/08/2023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1475481724"/>
                  </a:ext>
                </a:extLst>
              </a:tr>
              <a:tr h="924422">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12</a:t>
                      </a:r>
                    </a:p>
                  </a:txBody>
                  <a:tcPr marL="0" marR="0" marT="0" marB="0" anchor="ctr"/>
                </a:tc>
                <a:tc>
                  <a:txBody>
                    <a:bodyPr/>
                    <a:lstStyle/>
                    <a:p>
                      <a:pPr marL="0" algn="just"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Informe presunto Incumplimiento de la Actividad de barrido y Limpieza.- julio 2023 -PP N°12</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 20237000585622 del 11/10/2023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3867612426"/>
                  </a:ext>
                </a:extLst>
              </a:tr>
            </a:tbl>
          </a:graphicData>
        </a:graphic>
      </p:graphicFrame>
      <p:sp>
        <p:nvSpPr>
          <p:cNvPr id="5" name="CuadroTexto 4">
            <a:extLst>
              <a:ext uri="{FF2B5EF4-FFF2-40B4-BE49-F238E27FC236}">
                <a16:creationId xmlns:a16="http://schemas.microsoft.com/office/drawing/2014/main" id="{18D036FB-95E2-4239-A44E-939450AB20AD}"/>
              </a:ext>
            </a:extLst>
          </p:cNvPr>
          <p:cNvSpPr txBox="1"/>
          <p:nvPr/>
        </p:nvSpPr>
        <p:spPr>
          <a:xfrm>
            <a:off x="430403" y="1277272"/>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23</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01C502B6-173E-481B-B030-DA7EF37F2575}"/>
              </a:ext>
            </a:extLst>
          </p:cNvPr>
          <p:cNvSpPr txBox="1"/>
          <p:nvPr/>
        </p:nvSpPr>
        <p:spPr>
          <a:xfrm>
            <a:off x="-375871" y="0"/>
            <a:ext cx="9881937" cy="1077218"/>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Penal Pecuniaria</a:t>
            </a:r>
          </a:p>
          <a:p>
            <a:r>
              <a:rPr lang="es-CO" sz="1600" cap="small" dirty="0">
                <a:solidFill>
                  <a:srgbClr val="002060"/>
                </a:solidFill>
                <a:latin typeface="Candara" panose="020E0502030303020204" pitchFamily="34" charset="0"/>
              </a:rPr>
              <a:t>         </a:t>
            </a:r>
            <a:r>
              <a:rPr lang="es-CO" sz="2800" kern="0" cap="small" dirty="0">
                <a:solidFill>
                  <a:schemeClr val="accent1">
                    <a:lumMod val="50000"/>
                  </a:schemeClr>
                </a:solidFill>
                <a:latin typeface="Candara" panose="020E0502030303020204" pitchFamily="34" charset="0"/>
              </a:rPr>
              <a:t>en  Proceso</a:t>
            </a:r>
          </a:p>
        </p:txBody>
      </p:sp>
      <p:pic>
        <p:nvPicPr>
          <p:cNvPr id="11" name="Imagen 10">
            <a:extLst>
              <a:ext uri="{FF2B5EF4-FFF2-40B4-BE49-F238E27FC236}">
                <a16:creationId xmlns:a16="http://schemas.microsoft.com/office/drawing/2014/main" id="{CF3949E7-E674-4AB0-ABCC-F5A654013D03}"/>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10178575" y="248254"/>
            <a:ext cx="1866536" cy="494097"/>
          </a:xfrm>
          <a:prstGeom prst="rect">
            <a:avLst/>
          </a:prstGeom>
        </p:spPr>
      </p:pic>
    </p:spTree>
    <p:extLst>
      <p:ext uri="{BB962C8B-B14F-4D97-AF65-F5344CB8AC3E}">
        <p14:creationId xmlns:p14="http://schemas.microsoft.com/office/powerpoint/2010/main" val="3857526696"/>
      </p:ext>
    </p:extLst>
  </p:cSld>
  <p:clrMapOvr>
    <a:masterClrMapping/>
  </p:clrMapOvr>
</p:sld>
</file>

<file path=ppt/slides/slide2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553454" y="1683254"/>
          <a:ext cx="10964292" cy="4679443"/>
        </p:xfrm>
        <a:graphic>
          <a:graphicData uri="http://schemas.openxmlformats.org/drawingml/2006/table">
            <a:tbl>
              <a:tblPr firstRow="1" bandRow="1">
                <a:tableStyleId>{93296810-A885-4BE3-A3E7-6D5BEEA58F35}</a:tableStyleId>
              </a:tblPr>
              <a:tblGrid>
                <a:gridCol w="1087729">
                  <a:extLst>
                    <a:ext uri="{9D8B030D-6E8A-4147-A177-3AD203B41FA5}">
                      <a16:colId xmlns:a16="http://schemas.microsoft.com/office/drawing/2014/main" val="2457421865"/>
                    </a:ext>
                  </a:extLst>
                </a:gridCol>
                <a:gridCol w="3241034">
                  <a:extLst>
                    <a:ext uri="{9D8B030D-6E8A-4147-A177-3AD203B41FA5}">
                      <a16:colId xmlns:a16="http://schemas.microsoft.com/office/drawing/2014/main" val="3367632477"/>
                    </a:ext>
                  </a:extLst>
                </a:gridCol>
                <a:gridCol w="2763901">
                  <a:extLst>
                    <a:ext uri="{9D8B030D-6E8A-4147-A177-3AD203B41FA5}">
                      <a16:colId xmlns:a16="http://schemas.microsoft.com/office/drawing/2014/main" val="2362186750"/>
                    </a:ext>
                  </a:extLst>
                </a:gridCol>
                <a:gridCol w="3871628">
                  <a:extLst>
                    <a:ext uri="{9D8B030D-6E8A-4147-A177-3AD203B41FA5}">
                      <a16:colId xmlns:a16="http://schemas.microsoft.com/office/drawing/2014/main" val="478512528"/>
                    </a:ext>
                  </a:extLst>
                </a:gridCol>
              </a:tblGrid>
              <a:tr h="981755">
                <a:tc>
                  <a:txBody>
                    <a:bodyPr/>
                    <a:lstStyle/>
                    <a:p>
                      <a:pPr algn="ctr"/>
                      <a:r>
                        <a:rPr lang="es-CO" sz="1600" dirty="0">
                          <a:solidFill>
                            <a:schemeClr val="bg1"/>
                          </a:solidFill>
                          <a:latin typeface="+mn-lt"/>
                        </a:rPr>
                        <a:t>N°</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p>
                      <a:pPr algn="ctr"/>
                      <a:endParaRPr lang="es-CO" sz="1600" dirty="0">
                        <a:solidFill>
                          <a:schemeClr val="bg1"/>
                        </a:solidFill>
                        <a:latin typeface="+mn-lt"/>
                      </a:endParaRPr>
                    </a:p>
                  </a:txBody>
                  <a:tcPr/>
                </a:tc>
                <a:extLst>
                  <a:ext uri="{0D108BD9-81ED-4DB2-BD59-A6C34878D82A}">
                    <a16:rowId xmlns:a16="http://schemas.microsoft.com/office/drawing/2014/main" val="3038505992"/>
                  </a:ext>
                </a:extLst>
              </a:tr>
              <a:tr h="924422">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13</a:t>
                      </a:r>
                    </a:p>
                  </a:txBody>
                  <a:tcPr marL="0" marR="0" marT="0" marB="0" anchor="ctr"/>
                </a:tc>
                <a:tc>
                  <a:txBody>
                    <a:bodyPr/>
                    <a:lstStyle/>
                    <a:p>
                      <a:pPr marL="0" algn="just"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Informe presunto Incumplimiento de la Actividad de barrido y Limpieza.- Agosto 2023 -PP N°13</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N°20237000585612 del 11/10/2023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478266086"/>
                  </a:ext>
                </a:extLst>
              </a:tr>
              <a:tr h="924422">
                <a:tc>
                  <a:txBody>
                    <a:bodyPr/>
                    <a:lstStyle/>
                    <a:p>
                      <a:pPr algn="ctr" fontAlgn="ctr"/>
                      <a:r>
                        <a:rPr lang="es-MX" sz="1600" b="0" i="0" u="none" strike="noStrike" kern="1200" dirty="0">
                          <a:solidFill>
                            <a:srgbClr val="002060"/>
                          </a:solidFill>
                          <a:effectLst/>
                          <a:latin typeface="Calibri" panose="020F0502020204030204" pitchFamily="34" charset="0"/>
                          <a:ea typeface="+mn-ea"/>
                          <a:cs typeface="+mn-cs"/>
                        </a:rPr>
                        <a:t>14</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just"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Actividad de barrido y Limpieza. -  septiembre 2023 – PP N°14</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N°20237000700602 del  </a:t>
                      </a:r>
                      <a:r>
                        <a:rPr lang="es-MX" sz="1600" b="0" i="0" u="none" strike="noStrike" kern="1200" dirty="0">
                          <a:solidFill>
                            <a:srgbClr val="002060"/>
                          </a:solidFill>
                          <a:effectLst/>
                          <a:latin typeface="Calibri" panose="020F0502020204030204" pitchFamily="34" charset="0"/>
                          <a:ea typeface="+mn-ea"/>
                          <a:cs typeface="+mn-cs"/>
                        </a:rPr>
                        <a:t>15/12/2023</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3462348529"/>
                  </a:ext>
                </a:extLst>
              </a:tr>
              <a:tr h="924422">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15</a:t>
                      </a:r>
                    </a:p>
                  </a:txBody>
                  <a:tcPr marL="0" marR="0" marT="0" marB="0" anchor="ctr"/>
                </a:tc>
                <a:tc>
                  <a:txBody>
                    <a:bodyPr/>
                    <a:lstStyle/>
                    <a:p>
                      <a:pPr marL="0" algn="just"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Actividad de Barrido y Limpieza - Octubre 2023 - PP N°15</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N°20247000050112 del 29/01/2024</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kern="1200" dirty="0">
                        <a:solidFill>
                          <a:srgbClr val="002060"/>
                        </a:solidFill>
                        <a:effectLst/>
                        <a:latin typeface="+mn-lt"/>
                        <a:ea typeface="+mn-ea"/>
                        <a:cs typeface="+mn-cs"/>
                      </a:endParaRPr>
                    </a:p>
                  </a:txBody>
                  <a:tcPr marL="0" marR="0" marT="0" marB="0" anchor="ctr"/>
                </a:tc>
                <a:extLst>
                  <a:ext uri="{0D108BD9-81ED-4DB2-BD59-A6C34878D82A}">
                    <a16:rowId xmlns:a16="http://schemas.microsoft.com/office/drawing/2014/main" val="4190724482"/>
                  </a:ext>
                </a:extLst>
              </a:tr>
              <a:tr h="924422">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16</a:t>
                      </a:r>
                    </a:p>
                  </a:txBody>
                  <a:tcPr marL="0" marR="0" marT="0" marB="0" anchor="ctr"/>
                </a:tc>
                <a:tc>
                  <a:txBody>
                    <a:bodyPr/>
                    <a:lstStyle/>
                    <a:p>
                      <a:pPr marL="0" algn="just"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Actividad de barrido y limpieza – noviembre de 2023 - PP N°16</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N°20247000059432 del  1/02/2024</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kern="1200" dirty="0">
                        <a:solidFill>
                          <a:srgbClr val="002060"/>
                        </a:solidFill>
                        <a:effectLst/>
                        <a:latin typeface="+mn-lt"/>
                        <a:ea typeface="+mn-ea"/>
                        <a:cs typeface="+mn-cs"/>
                      </a:endParaRPr>
                    </a:p>
                  </a:txBody>
                  <a:tcPr marL="0" marR="0" marT="0" marB="0" anchor="ctr"/>
                </a:tc>
                <a:extLst>
                  <a:ext uri="{0D108BD9-81ED-4DB2-BD59-A6C34878D82A}">
                    <a16:rowId xmlns:a16="http://schemas.microsoft.com/office/drawing/2014/main" val="3172928796"/>
                  </a:ext>
                </a:extLst>
              </a:tr>
            </a:tbl>
          </a:graphicData>
        </a:graphic>
      </p:graphicFrame>
      <p:sp>
        <p:nvSpPr>
          <p:cNvPr id="5" name="CuadroTexto 4">
            <a:extLst>
              <a:ext uri="{FF2B5EF4-FFF2-40B4-BE49-F238E27FC236}">
                <a16:creationId xmlns:a16="http://schemas.microsoft.com/office/drawing/2014/main" id="{18D036FB-95E2-4239-A44E-939450AB20AD}"/>
              </a:ext>
            </a:extLst>
          </p:cNvPr>
          <p:cNvSpPr txBox="1"/>
          <p:nvPr/>
        </p:nvSpPr>
        <p:spPr>
          <a:xfrm>
            <a:off x="553454" y="1277272"/>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23</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01C502B6-173E-481B-B030-DA7EF37F2575}"/>
              </a:ext>
            </a:extLst>
          </p:cNvPr>
          <p:cNvSpPr txBox="1"/>
          <p:nvPr/>
        </p:nvSpPr>
        <p:spPr>
          <a:xfrm>
            <a:off x="-214506" y="0"/>
            <a:ext cx="9881937" cy="1077218"/>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Penal Pecuniaria</a:t>
            </a:r>
          </a:p>
          <a:p>
            <a:r>
              <a:rPr lang="es-CO" sz="1600" cap="small" dirty="0">
                <a:solidFill>
                  <a:srgbClr val="002060"/>
                </a:solidFill>
                <a:latin typeface="Candara" panose="020E0502030303020204" pitchFamily="34" charset="0"/>
              </a:rPr>
              <a:t>         </a:t>
            </a:r>
            <a:r>
              <a:rPr lang="es-CO" sz="2800" kern="0" cap="small" dirty="0">
                <a:solidFill>
                  <a:schemeClr val="accent1">
                    <a:lumMod val="50000"/>
                  </a:schemeClr>
                </a:solidFill>
                <a:latin typeface="Candara" panose="020E0502030303020204" pitchFamily="34" charset="0"/>
              </a:rPr>
              <a:t>en  Proceso</a:t>
            </a:r>
          </a:p>
        </p:txBody>
      </p:sp>
      <p:pic>
        <p:nvPicPr>
          <p:cNvPr id="11" name="Imagen 10">
            <a:extLst>
              <a:ext uri="{FF2B5EF4-FFF2-40B4-BE49-F238E27FC236}">
                <a16:creationId xmlns:a16="http://schemas.microsoft.com/office/drawing/2014/main" id="{CF3949E7-E674-4AB0-ABCC-F5A654013D03}"/>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9943651" y="248254"/>
            <a:ext cx="1866536" cy="494097"/>
          </a:xfrm>
          <a:prstGeom prst="rect">
            <a:avLst/>
          </a:prstGeom>
        </p:spPr>
      </p:pic>
    </p:spTree>
    <p:extLst>
      <p:ext uri="{BB962C8B-B14F-4D97-AF65-F5344CB8AC3E}">
        <p14:creationId xmlns:p14="http://schemas.microsoft.com/office/powerpoint/2010/main" val="787708289"/>
      </p:ext>
    </p:extLst>
  </p:cSld>
  <p:clrMapOvr>
    <a:masterClrMapping/>
  </p:clrMapOvr>
</p:sld>
</file>

<file path=ppt/slides/slide2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553454" y="1683254"/>
          <a:ext cx="10964292" cy="4679443"/>
        </p:xfrm>
        <a:graphic>
          <a:graphicData uri="http://schemas.openxmlformats.org/drawingml/2006/table">
            <a:tbl>
              <a:tblPr firstRow="1" bandRow="1">
                <a:tableStyleId>{93296810-A885-4BE3-A3E7-6D5BEEA58F35}</a:tableStyleId>
              </a:tblPr>
              <a:tblGrid>
                <a:gridCol w="1087729">
                  <a:extLst>
                    <a:ext uri="{9D8B030D-6E8A-4147-A177-3AD203B41FA5}">
                      <a16:colId xmlns:a16="http://schemas.microsoft.com/office/drawing/2014/main" val="2457421865"/>
                    </a:ext>
                  </a:extLst>
                </a:gridCol>
                <a:gridCol w="3241034">
                  <a:extLst>
                    <a:ext uri="{9D8B030D-6E8A-4147-A177-3AD203B41FA5}">
                      <a16:colId xmlns:a16="http://schemas.microsoft.com/office/drawing/2014/main" val="3367632477"/>
                    </a:ext>
                  </a:extLst>
                </a:gridCol>
                <a:gridCol w="2763901">
                  <a:extLst>
                    <a:ext uri="{9D8B030D-6E8A-4147-A177-3AD203B41FA5}">
                      <a16:colId xmlns:a16="http://schemas.microsoft.com/office/drawing/2014/main" val="2362186750"/>
                    </a:ext>
                  </a:extLst>
                </a:gridCol>
                <a:gridCol w="3871628">
                  <a:extLst>
                    <a:ext uri="{9D8B030D-6E8A-4147-A177-3AD203B41FA5}">
                      <a16:colId xmlns:a16="http://schemas.microsoft.com/office/drawing/2014/main" val="478512528"/>
                    </a:ext>
                  </a:extLst>
                </a:gridCol>
              </a:tblGrid>
              <a:tr h="981755">
                <a:tc>
                  <a:txBody>
                    <a:bodyPr/>
                    <a:lstStyle/>
                    <a:p>
                      <a:pPr algn="ctr"/>
                      <a:r>
                        <a:rPr lang="es-CO" sz="1600" dirty="0">
                          <a:solidFill>
                            <a:schemeClr val="bg1"/>
                          </a:solidFill>
                          <a:latin typeface="+mn-lt"/>
                        </a:rPr>
                        <a:t>N°</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p>
                      <a:pPr algn="ctr"/>
                      <a:endParaRPr lang="es-CO" sz="1600" dirty="0">
                        <a:solidFill>
                          <a:schemeClr val="bg1"/>
                        </a:solidFill>
                        <a:latin typeface="+mn-lt"/>
                      </a:endParaRPr>
                    </a:p>
                  </a:txBody>
                  <a:tcPr/>
                </a:tc>
                <a:extLst>
                  <a:ext uri="{0D108BD9-81ED-4DB2-BD59-A6C34878D82A}">
                    <a16:rowId xmlns:a16="http://schemas.microsoft.com/office/drawing/2014/main" val="3038505992"/>
                  </a:ext>
                </a:extLst>
              </a:tr>
              <a:tr h="924422">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17</a:t>
                      </a:r>
                    </a:p>
                  </a:txBody>
                  <a:tcPr marL="0" marR="0" marT="0" marB="0" anchor="ctr"/>
                </a:tc>
                <a:tc>
                  <a:txBody>
                    <a:bodyPr/>
                    <a:lstStyle/>
                    <a:p>
                      <a:pPr marL="0" algn="just"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Actividad de barrido y limpieza – diciembre de 2023 - PP N°17</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N°20247000131122 del  7/03/2024</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478266086"/>
                  </a:ext>
                </a:extLst>
              </a:tr>
              <a:tr h="924422">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18</a:t>
                      </a:r>
                    </a:p>
                  </a:txBody>
                  <a:tcPr marL="0" marR="0" marT="0" marB="0" anchor="ctr"/>
                </a:tc>
                <a:tc>
                  <a:txBody>
                    <a:bodyPr/>
                    <a:lstStyle/>
                    <a:p>
                      <a:pPr marL="0" algn="just"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Actividad de barrido y limpieza – enero de 2024 - PP N°18</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N°20247000160872 del 19/03/2024</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3462348529"/>
                  </a:ext>
                </a:extLst>
              </a:tr>
              <a:tr h="924422">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19</a:t>
                      </a:r>
                    </a:p>
                  </a:txBody>
                  <a:tcPr marL="0" marR="0" marT="0" marB="0" anchor="ctr"/>
                </a:tc>
                <a:tc>
                  <a:txBody>
                    <a:bodyPr/>
                    <a:lstStyle/>
                    <a:p>
                      <a:pPr marL="0" algn="just"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Informe de Presunto Incumplimiento de la Actividad de barrido y Limpieza. Manual - febrero 2024 - PP N°19</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N°20247000206512 del 22/04/2024</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494659881"/>
                  </a:ext>
                </a:extLst>
              </a:tr>
              <a:tr h="924422">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20</a:t>
                      </a:r>
                    </a:p>
                  </a:txBody>
                  <a:tcPr marL="0" marR="0" marT="0" marB="0" anchor="ctr"/>
                </a:tc>
                <a:tc>
                  <a:txBody>
                    <a:bodyPr/>
                    <a:lstStyle/>
                    <a:p>
                      <a:pPr marL="0" algn="just"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 Informe de Presunto Incumplimiento de la Actividad de barrido y Limpieza Manual. - Marzo 2024 - PP N° 20</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N°20247000361822 del 20/07/2024</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372029080"/>
                  </a:ext>
                </a:extLst>
              </a:tr>
            </a:tbl>
          </a:graphicData>
        </a:graphic>
      </p:graphicFrame>
      <p:sp>
        <p:nvSpPr>
          <p:cNvPr id="5" name="CuadroTexto 4">
            <a:extLst>
              <a:ext uri="{FF2B5EF4-FFF2-40B4-BE49-F238E27FC236}">
                <a16:creationId xmlns:a16="http://schemas.microsoft.com/office/drawing/2014/main" id="{18D036FB-95E2-4239-A44E-939450AB20AD}"/>
              </a:ext>
            </a:extLst>
          </p:cNvPr>
          <p:cNvSpPr txBox="1"/>
          <p:nvPr/>
        </p:nvSpPr>
        <p:spPr>
          <a:xfrm>
            <a:off x="421165" y="1248603"/>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23</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01C502B6-173E-481B-B030-DA7EF37F2575}"/>
              </a:ext>
            </a:extLst>
          </p:cNvPr>
          <p:cNvSpPr txBox="1"/>
          <p:nvPr/>
        </p:nvSpPr>
        <p:spPr>
          <a:xfrm>
            <a:off x="0" y="55174"/>
            <a:ext cx="9881937" cy="1077218"/>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Penal Pecuniaria</a:t>
            </a:r>
          </a:p>
          <a:p>
            <a:r>
              <a:rPr lang="es-CO" sz="1600" cap="small" dirty="0">
                <a:solidFill>
                  <a:srgbClr val="002060"/>
                </a:solidFill>
                <a:latin typeface="Candara" panose="020E0502030303020204" pitchFamily="34" charset="0"/>
              </a:rPr>
              <a:t>         </a:t>
            </a:r>
            <a:r>
              <a:rPr lang="es-CO" sz="2800" kern="0" cap="small" dirty="0">
                <a:solidFill>
                  <a:schemeClr val="accent1">
                    <a:lumMod val="50000"/>
                  </a:schemeClr>
                </a:solidFill>
                <a:latin typeface="Candara" panose="020E0502030303020204" pitchFamily="34" charset="0"/>
              </a:rPr>
              <a:t>en  Proceso</a:t>
            </a:r>
          </a:p>
        </p:txBody>
      </p:sp>
      <p:pic>
        <p:nvPicPr>
          <p:cNvPr id="11" name="Imagen 10">
            <a:extLst>
              <a:ext uri="{FF2B5EF4-FFF2-40B4-BE49-F238E27FC236}">
                <a16:creationId xmlns:a16="http://schemas.microsoft.com/office/drawing/2014/main" id="{CF3949E7-E674-4AB0-ABCC-F5A654013D03}"/>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10168132" y="295777"/>
            <a:ext cx="1866536" cy="494097"/>
          </a:xfrm>
          <a:prstGeom prst="rect">
            <a:avLst/>
          </a:prstGeom>
        </p:spPr>
      </p:pic>
    </p:spTree>
    <p:extLst>
      <p:ext uri="{BB962C8B-B14F-4D97-AF65-F5344CB8AC3E}">
        <p14:creationId xmlns:p14="http://schemas.microsoft.com/office/powerpoint/2010/main" val="3888741236"/>
      </p:ext>
    </p:extLst>
  </p:cSld>
  <p:clrMapOvr>
    <a:masterClrMapping/>
  </p:clrMapOvr>
</p:sld>
</file>

<file path=ppt/slides/slide2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553454" y="1749438"/>
          <a:ext cx="10964292" cy="3755021"/>
        </p:xfrm>
        <a:graphic>
          <a:graphicData uri="http://schemas.openxmlformats.org/drawingml/2006/table">
            <a:tbl>
              <a:tblPr firstRow="1" bandRow="1">
                <a:tableStyleId>{93296810-A885-4BE3-A3E7-6D5BEEA58F35}</a:tableStyleId>
              </a:tblPr>
              <a:tblGrid>
                <a:gridCol w="1087729">
                  <a:extLst>
                    <a:ext uri="{9D8B030D-6E8A-4147-A177-3AD203B41FA5}">
                      <a16:colId xmlns:a16="http://schemas.microsoft.com/office/drawing/2014/main" val="2457421865"/>
                    </a:ext>
                  </a:extLst>
                </a:gridCol>
                <a:gridCol w="3241034">
                  <a:extLst>
                    <a:ext uri="{9D8B030D-6E8A-4147-A177-3AD203B41FA5}">
                      <a16:colId xmlns:a16="http://schemas.microsoft.com/office/drawing/2014/main" val="3367632477"/>
                    </a:ext>
                  </a:extLst>
                </a:gridCol>
                <a:gridCol w="2763901">
                  <a:extLst>
                    <a:ext uri="{9D8B030D-6E8A-4147-A177-3AD203B41FA5}">
                      <a16:colId xmlns:a16="http://schemas.microsoft.com/office/drawing/2014/main" val="2362186750"/>
                    </a:ext>
                  </a:extLst>
                </a:gridCol>
                <a:gridCol w="3871628">
                  <a:extLst>
                    <a:ext uri="{9D8B030D-6E8A-4147-A177-3AD203B41FA5}">
                      <a16:colId xmlns:a16="http://schemas.microsoft.com/office/drawing/2014/main" val="478512528"/>
                    </a:ext>
                  </a:extLst>
                </a:gridCol>
              </a:tblGrid>
              <a:tr h="981755">
                <a:tc>
                  <a:txBody>
                    <a:bodyPr/>
                    <a:lstStyle/>
                    <a:p>
                      <a:pPr algn="ctr"/>
                      <a:r>
                        <a:rPr lang="es-CO" sz="1600" dirty="0">
                          <a:solidFill>
                            <a:schemeClr val="bg1"/>
                          </a:solidFill>
                          <a:latin typeface="+mn-lt"/>
                        </a:rPr>
                        <a:t>N°</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p>
                      <a:pPr algn="ctr"/>
                      <a:endParaRPr lang="es-CO" sz="1600" dirty="0">
                        <a:solidFill>
                          <a:schemeClr val="bg1"/>
                        </a:solidFill>
                        <a:latin typeface="+mn-lt"/>
                      </a:endParaRPr>
                    </a:p>
                  </a:txBody>
                  <a:tcPr/>
                </a:tc>
                <a:extLst>
                  <a:ext uri="{0D108BD9-81ED-4DB2-BD59-A6C34878D82A}">
                    <a16:rowId xmlns:a16="http://schemas.microsoft.com/office/drawing/2014/main" val="3038505992"/>
                  </a:ext>
                </a:extLst>
              </a:tr>
              <a:tr h="924422">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21</a:t>
                      </a:r>
                    </a:p>
                  </a:txBody>
                  <a:tcPr marL="0" marR="0" marT="0" marB="0" anchor="ctr"/>
                </a:tc>
                <a:tc>
                  <a:txBody>
                    <a:bodyPr/>
                    <a:lstStyle/>
                    <a:p>
                      <a:pPr marL="0" algn="just"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Informe sobre posible incumplimiento por Fuga de Lixiviados – mayo 2024 - PP N° 21</a:t>
                      </a: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N°20247000361862 del 21/07/2024</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478266086"/>
                  </a:ext>
                </a:extLst>
              </a:tr>
              <a:tr h="924422">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22</a:t>
                      </a:r>
                    </a:p>
                  </a:txBody>
                  <a:tcPr marL="0" marR="0" marT="0" marB="0" anchor="ctr"/>
                </a:tc>
                <a:tc>
                  <a:txBody>
                    <a:bodyPr/>
                    <a:lstStyle/>
                    <a:p>
                      <a:pPr marL="0" algn="just"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Informe de Presunto Incumplimiento de la Actividad de barrido y Limpieza Manual - abril 2024 - PP N° 22</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Radicado UAESP N° 20247000421582 del 1/08/2024</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3383719778"/>
                  </a:ext>
                </a:extLst>
              </a:tr>
              <a:tr h="924422">
                <a:tc>
                  <a:txBody>
                    <a:bodyPr/>
                    <a:lstStyle/>
                    <a:p>
                      <a:pPr algn="ctr" fontAlgn="ctr"/>
                      <a:r>
                        <a:rPr lang="es-MX" sz="1600" b="0" i="0" u="none" strike="noStrike" kern="1200" dirty="0">
                          <a:solidFill>
                            <a:srgbClr val="002060"/>
                          </a:solidFill>
                          <a:effectLst/>
                          <a:latin typeface="Calibri" panose="020F0502020204030204" pitchFamily="34" charset="0"/>
                          <a:ea typeface="+mn-ea"/>
                          <a:cs typeface="+mn-cs"/>
                        </a:rPr>
                        <a:t>23</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just"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Actividad de barrido y Limpieza Manual. - junio 2024 - PP N° 23</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Radicado UAESP N°20247000592572 del 30/10/2024</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165793416"/>
                  </a:ext>
                </a:extLst>
              </a:tr>
            </a:tbl>
          </a:graphicData>
        </a:graphic>
      </p:graphicFrame>
      <p:sp>
        <p:nvSpPr>
          <p:cNvPr id="5" name="CuadroTexto 4">
            <a:extLst>
              <a:ext uri="{FF2B5EF4-FFF2-40B4-BE49-F238E27FC236}">
                <a16:creationId xmlns:a16="http://schemas.microsoft.com/office/drawing/2014/main" id="{18D036FB-95E2-4239-A44E-939450AB20AD}"/>
              </a:ext>
            </a:extLst>
          </p:cNvPr>
          <p:cNvSpPr txBox="1"/>
          <p:nvPr/>
        </p:nvSpPr>
        <p:spPr>
          <a:xfrm>
            <a:off x="458112" y="1316294"/>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23</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01C502B6-173E-481B-B030-DA7EF37F2575}"/>
              </a:ext>
            </a:extLst>
          </p:cNvPr>
          <p:cNvSpPr txBox="1"/>
          <p:nvPr/>
        </p:nvSpPr>
        <p:spPr>
          <a:xfrm>
            <a:off x="-139203" y="98205"/>
            <a:ext cx="9881937" cy="1077218"/>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Penal Pecuniaria</a:t>
            </a:r>
          </a:p>
          <a:p>
            <a:r>
              <a:rPr lang="es-CO" sz="1600" cap="small" dirty="0">
                <a:solidFill>
                  <a:srgbClr val="002060"/>
                </a:solidFill>
                <a:latin typeface="Candara" panose="020E0502030303020204" pitchFamily="34" charset="0"/>
              </a:rPr>
              <a:t>         </a:t>
            </a:r>
            <a:r>
              <a:rPr lang="es-CO" sz="2800" kern="0" cap="small" dirty="0">
                <a:solidFill>
                  <a:schemeClr val="accent1">
                    <a:lumMod val="50000"/>
                  </a:schemeClr>
                </a:solidFill>
                <a:latin typeface="Candara" panose="020E0502030303020204" pitchFamily="34" charset="0"/>
              </a:rPr>
              <a:t>en  Proceso</a:t>
            </a:r>
          </a:p>
        </p:txBody>
      </p:sp>
      <p:pic>
        <p:nvPicPr>
          <p:cNvPr id="11" name="Imagen 10">
            <a:extLst>
              <a:ext uri="{FF2B5EF4-FFF2-40B4-BE49-F238E27FC236}">
                <a16:creationId xmlns:a16="http://schemas.microsoft.com/office/drawing/2014/main" id="{CF3949E7-E674-4AB0-ABCC-F5A654013D03}"/>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10061985" y="261198"/>
            <a:ext cx="1866536" cy="494097"/>
          </a:xfrm>
          <a:prstGeom prst="rect">
            <a:avLst/>
          </a:prstGeom>
        </p:spPr>
      </p:pic>
    </p:spTree>
    <p:extLst>
      <p:ext uri="{BB962C8B-B14F-4D97-AF65-F5344CB8AC3E}">
        <p14:creationId xmlns:p14="http://schemas.microsoft.com/office/powerpoint/2010/main" val="32781658"/>
      </p:ext>
    </p:extLst>
  </p:cSld>
  <p:clrMapOvr>
    <a:masterClrMapping/>
  </p:clrMapOvr>
</p:sld>
</file>

<file path=ppt/slides/slide2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571500" y="1884533"/>
          <a:ext cx="11099801" cy="3721101"/>
        </p:xfrm>
        <a:graphic>
          <a:graphicData uri="http://schemas.openxmlformats.org/drawingml/2006/table">
            <a:tbl>
              <a:tblPr firstRow="1" bandRow="1">
                <a:tableStyleId>{93296810-A885-4BE3-A3E7-6D5BEEA58F35}</a:tableStyleId>
              </a:tblPr>
              <a:tblGrid>
                <a:gridCol w="2730500">
                  <a:extLst>
                    <a:ext uri="{9D8B030D-6E8A-4147-A177-3AD203B41FA5}">
                      <a16:colId xmlns:a16="http://schemas.microsoft.com/office/drawing/2014/main" val="2457421865"/>
                    </a:ext>
                  </a:extLst>
                </a:gridCol>
                <a:gridCol w="5767581">
                  <a:extLst>
                    <a:ext uri="{9D8B030D-6E8A-4147-A177-3AD203B41FA5}">
                      <a16:colId xmlns:a16="http://schemas.microsoft.com/office/drawing/2014/main" val="3367632477"/>
                    </a:ext>
                  </a:extLst>
                </a:gridCol>
                <a:gridCol w="2601720">
                  <a:extLst>
                    <a:ext uri="{9D8B030D-6E8A-4147-A177-3AD203B41FA5}">
                      <a16:colId xmlns:a16="http://schemas.microsoft.com/office/drawing/2014/main" val="2362186750"/>
                    </a:ext>
                  </a:extLst>
                </a:gridCol>
              </a:tblGrid>
              <a:tr h="644659">
                <a:tc>
                  <a:txBody>
                    <a:bodyPr/>
                    <a:lstStyle/>
                    <a:p>
                      <a:pPr algn="ctr"/>
                      <a:r>
                        <a:rPr lang="es-CO" sz="1600" dirty="0">
                          <a:solidFill>
                            <a:schemeClr val="bg1"/>
                          </a:solidFill>
                          <a:latin typeface="+mn-lt"/>
                        </a:rPr>
                        <a:t>TEMA</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rPr>
                        <a:t>FECHA INFORME DE INCUMPLIMIENTO</a:t>
                      </a:r>
                    </a:p>
                    <a:p>
                      <a:pPr marL="0" marR="0" lvl="0" indent="0" algn="ctr" defTabSz="914400" rtl="0" eaLnBrk="1" fontAlgn="auto" latinLnBrk="0" hangingPunct="1">
                        <a:lnSpc>
                          <a:spcPct val="100000"/>
                        </a:lnSpc>
                        <a:spcBef>
                          <a:spcPts val="0"/>
                        </a:spcBef>
                        <a:spcAft>
                          <a:spcPts val="0"/>
                        </a:spcAft>
                        <a:buClrTx/>
                        <a:buSzTx/>
                        <a:buFontTx/>
                        <a:buNone/>
                        <a:tabLst/>
                        <a:defRPr/>
                      </a:pPr>
                      <a:endParaRPr lang="es-CO" sz="1600" dirty="0">
                        <a:solidFill>
                          <a:schemeClr val="bg1"/>
                        </a:solidFill>
                      </a:endParaRP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txBody>
                  <a:tcPr/>
                </a:tc>
                <a:extLst>
                  <a:ext uri="{0D108BD9-81ED-4DB2-BD59-A6C34878D82A}">
                    <a16:rowId xmlns:a16="http://schemas.microsoft.com/office/drawing/2014/main" val="3038505992"/>
                  </a:ext>
                </a:extLst>
              </a:tr>
              <a:tr h="1435673">
                <a:tc>
                  <a:txBody>
                    <a:bodyPr/>
                    <a:lstStyle/>
                    <a:p>
                      <a:pPr marL="0" algn="just"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Acuerdos de Niveles de Servicios (ANS) de Tecnología en el mes de Septiembre de 2022</a:t>
                      </a: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N°2022700013612 del 30/11/2022</a:t>
                      </a:r>
                      <a:endParaRPr lang="es-MX"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478266086"/>
                  </a:ext>
                </a:extLst>
              </a:tr>
              <a:tr h="1640769">
                <a:tc>
                  <a:txBody>
                    <a:bodyPr/>
                    <a:lstStyle/>
                    <a:p>
                      <a:pPr marL="0" algn="just"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Informe sobre incumplimiento de Acuerdos de Niveles de Servicios (ANS) de tecnología en el mes de enero de 2023 </a:t>
                      </a: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N°20237000464652 del 17/08/2023</a:t>
                      </a:r>
                      <a:endParaRPr lang="es-MX"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p>
                      <a:pPr marL="0" algn="ctr" defTabSz="914400" rtl="0" eaLnBrk="1" fontAlgn="ctr" latinLnBrk="0" hangingPunct="1"/>
                      <a:endParaRPr lang="es-CO" sz="1600" b="1" i="0" u="none" strike="noStrike" kern="1200" dirty="0">
                        <a:solidFill>
                          <a:srgbClr val="00206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2480148334"/>
                  </a:ext>
                </a:extLst>
              </a:tr>
            </a:tbl>
          </a:graphicData>
        </a:graphic>
      </p:graphicFrame>
      <p:sp>
        <p:nvSpPr>
          <p:cNvPr id="5" name="CuadroTexto 4">
            <a:extLst>
              <a:ext uri="{FF2B5EF4-FFF2-40B4-BE49-F238E27FC236}">
                <a16:creationId xmlns:a16="http://schemas.microsoft.com/office/drawing/2014/main" id="{18D036FB-95E2-4239-A44E-939450AB20AD}"/>
              </a:ext>
            </a:extLst>
          </p:cNvPr>
          <p:cNvSpPr txBox="1"/>
          <p:nvPr/>
        </p:nvSpPr>
        <p:spPr>
          <a:xfrm>
            <a:off x="290771" y="720839"/>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2</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01C502B6-173E-481B-B030-DA7EF37F2575}"/>
              </a:ext>
            </a:extLst>
          </p:cNvPr>
          <p:cNvSpPr txBox="1"/>
          <p:nvPr/>
        </p:nvSpPr>
        <p:spPr>
          <a:xfrm>
            <a:off x="-365113" y="368122"/>
            <a:ext cx="9881937" cy="954107"/>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sz="2800" kern="0" dirty="0">
                <a:solidFill>
                  <a:schemeClr val="accent1">
                    <a:lumMod val="50000"/>
                  </a:schemeClr>
                </a:solidFill>
              </a:rPr>
              <a:t>Recomendaciones de Incumplimiento en proceso - ANS </a:t>
            </a:r>
          </a:p>
          <a:p>
            <a:pPr lvl="1"/>
            <a:endParaRPr lang="es-CO" sz="2800" kern="0" cap="small" dirty="0">
              <a:solidFill>
                <a:schemeClr val="accent1">
                  <a:lumMod val="50000"/>
                </a:schemeClr>
              </a:solidFill>
              <a:latin typeface="Candara" panose="020E0502030303020204" pitchFamily="34" charset="0"/>
            </a:endParaRPr>
          </a:p>
        </p:txBody>
      </p:sp>
      <p:pic>
        <p:nvPicPr>
          <p:cNvPr id="11" name="Imagen 10">
            <a:extLst>
              <a:ext uri="{FF2B5EF4-FFF2-40B4-BE49-F238E27FC236}">
                <a16:creationId xmlns:a16="http://schemas.microsoft.com/office/drawing/2014/main" id="{CF3949E7-E674-4AB0-ABCC-F5A654013D03}"/>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10178889" y="195138"/>
            <a:ext cx="1866536" cy="494097"/>
          </a:xfrm>
          <a:prstGeom prst="rect">
            <a:avLst/>
          </a:prstGeom>
        </p:spPr>
      </p:pic>
    </p:spTree>
    <p:extLst>
      <p:ext uri="{BB962C8B-B14F-4D97-AF65-F5344CB8AC3E}">
        <p14:creationId xmlns:p14="http://schemas.microsoft.com/office/powerpoint/2010/main" val="1976054528"/>
      </p:ext>
    </p:extLst>
  </p:cSld>
  <p:clrMapOvr>
    <a:masterClrMapping/>
  </p:clrMapOvr>
</p:sld>
</file>

<file path=ppt/slides/slide2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485775" y="1683255"/>
          <a:ext cx="10801351" cy="5056538"/>
        </p:xfrm>
        <a:graphic>
          <a:graphicData uri="http://schemas.openxmlformats.org/drawingml/2006/table">
            <a:tbl>
              <a:tblPr firstRow="1" bandRow="1">
                <a:tableStyleId>{93296810-A885-4BE3-A3E7-6D5BEEA58F35}</a:tableStyleId>
              </a:tblPr>
              <a:tblGrid>
                <a:gridCol w="1071564">
                  <a:extLst>
                    <a:ext uri="{9D8B030D-6E8A-4147-A177-3AD203B41FA5}">
                      <a16:colId xmlns:a16="http://schemas.microsoft.com/office/drawing/2014/main" val="2457421865"/>
                    </a:ext>
                  </a:extLst>
                </a:gridCol>
                <a:gridCol w="3192868">
                  <a:extLst>
                    <a:ext uri="{9D8B030D-6E8A-4147-A177-3AD203B41FA5}">
                      <a16:colId xmlns:a16="http://schemas.microsoft.com/office/drawing/2014/main" val="3367632477"/>
                    </a:ext>
                  </a:extLst>
                </a:gridCol>
                <a:gridCol w="2722827">
                  <a:extLst>
                    <a:ext uri="{9D8B030D-6E8A-4147-A177-3AD203B41FA5}">
                      <a16:colId xmlns:a16="http://schemas.microsoft.com/office/drawing/2014/main" val="2362186750"/>
                    </a:ext>
                  </a:extLst>
                </a:gridCol>
                <a:gridCol w="3814092">
                  <a:extLst>
                    <a:ext uri="{9D8B030D-6E8A-4147-A177-3AD203B41FA5}">
                      <a16:colId xmlns:a16="http://schemas.microsoft.com/office/drawing/2014/main" val="478512528"/>
                    </a:ext>
                  </a:extLst>
                </a:gridCol>
              </a:tblGrid>
              <a:tr h="531400">
                <a:tc>
                  <a:txBody>
                    <a:bodyPr/>
                    <a:lstStyle/>
                    <a:p>
                      <a:pPr algn="ctr"/>
                      <a:r>
                        <a:rPr lang="es-CO" sz="1600" dirty="0">
                          <a:solidFill>
                            <a:schemeClr val="bg1"/>
                          </a:solidFill>
                          <a:latin typeface="+mn-lt"/>
                        </a:rPr>
                        <a:t>N°</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p>
                      <a:pPr algn="ctr"/>
                      <a:endParaRPr lang="es-CO" sz="1600" dirty="0">
                        <a:solidFill>
                          <a:schemeClr val="bg1"/>
                        </a:solidFill>
                        <a:latin typeface="+mn-lt"/>
                      </a:endParaRPr>
                    </a:p>
                  </a:txBody>
                  <a:tcPr/>
                </a:tc>
                <a:extLst>
                  <a:ext uri="{0D108BD9-81ED-4DB2-BD59-A6C34878D82A}">
                    <a16:rowId xmlns:a16="http://schemas.microsoft.com/office/drawing/2014/main" val="3038505992"/>
                  </a:ext>
                </a:extLst>
              </a:tr>
              <a:tr h="671241">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a:t>
                      </a:r>
                    </a:p>
                  </a:txBody>
                  <a:tcPr marL="0" marR="0" marT="0" marB="0" anchor="ctr"/>
                </a:tc>
                <a:tc>
                  <a:txBody>
                    <a:bodyPr/>
                    <a:lstStyle/>
                    <a:p>
                      <a:pPr marL="0" algn="l"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Fuga de lixiviados del mes de enero de 2022 – PP N° 1</a:t>
                      </a: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N°20227000176922 del 31/03/2022</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478266086"/>
                  </a:ext>
                </a:extLst>
              </a:tr>
              <a:tr h="671241">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2</a:t>
                      </a:r>
                    </a:p>
                  </a:txBody>
                  <a:tcPr marL="0" marR="0" marT="0" marB="0" anchor="ctr"/>
                </a:tc>
                <a:tc>
                  <a:txBody>
                    <a:bodyPr/>
                    <a:lstStyle/>
                    <a:p>
                      <a:pPr algn="l" fontAlgn="b"/>
                      <a:r>
                        <a:rPr lang="es-MX" sz="1600" b="0" i="0" u="none" strike="noStrike" kern="1200" dirty="0">
                          <a:solidFill>
                            <a:srgbClr val="002060"/>
                          </a:solidFill>
                          <a:effectLst/>
                          <a:latin typeface="Calibri" panose="020F0502020204030204" pitchFamily="34" charset="0"/>
                          <a:ea typeface="+mn-ea"/>
                          <a:cs typeface="+mn-cs"/>
                        </a:rPr>
                        <a:t>Audiencias de Rendición de cuentas - vigencia 2021 - PP N°2</a:t>
                      </a: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 20227000299132 del 01/06/2022</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2309369371"/>
                  </a:ext>
                </a:extLst>
              </a:tr>
              <a:tr h="894989">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3</a:t>
                      </a:r>
                    </a:p>
                  </a:txBody>
                  <a:tcPr marL="0" marR="0" marT="0" marB="0" anchor="ctr"/>
                </a:tc>
                <a:tc>
                  <a:txBody>
                    <a:bodyPr/>
                    <a:lstStyle/>
                    <a:p>
                      <a:pPr marL="0" algn="l"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Fuga de Lixiviados - Marzo 2022 – PP N° 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CO" sz="1600" b="0" i="0" u="none" strike="noStrike" kern="1200" dirty="0">
                          <a:solidFill>
                            <a:srgbClr val="002060"/>
                          </a:solidFill>
                          <a:effectLst/>
                          <a:latin typeface="Calibri" panose="020F0502020204030204" pitchFamily="34" charset="0"/>
                          <a:ea typeface="+mn-ea"/>
                          <a:cs typeface="+mn-cs"/>
                        </a:rPr>
                        <a:t>Radicado UAESP N°20227000300652 del 01/06/2022</a:t>
                      </a:r>
                    </a:p>
                    <a:p>
                      <a:pPr marL="0" algn="ctr" defTabSz="914400" rtl="0" eaLnBrk="1" fontAlgn="ctr" latinLnBrk="0" hangingPunct="1"/>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363811827"/>
                  </a:ext>
                </a:extLst>
              </a:tr>
              <a:tr h="566453">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4</a:t>
                      </a:r>
                    </a:p>
                  </a:txBody>
                  <a:tcPr marL="0" marR="0" marT="0" marB="0" anchor="ctr"/>
                </a:tc>
                <a:tc>
                  <a:txBody>
                    <a:bodyPr/>
                    <a:lstStyle/>
                    <a:p>
                      <a:pPr marL="0" algn="l" defTabSz="914400" rtl="0" eaLnBrk="1" fontAlgn="ctr" latinLnBrk="0" hangingPunct="1"/>
                      <a:r>
                        <a:rPr lang="pt-BR" sz="1600" b="0" i="0" u="none" strike="noStrike" kern="1200" dirty="0">
                          <a:solidFill>
                            <a:srgbClr val="002060"/>
                          </a:solidFill>
                          <a:effectLst/>
                          <a:latin typeface="Calibri" panose="020F0502020204030204" pitchFamily="34" charset="0"/>
                          <a:ea typeface="+mn-ea"/>
                          <a:cs typeface="+mn-cs"/>
                        </a:rPr>
                        <a:t>Fuga de Lixiviados – </a:t>
                      </a:r>
                      <a:r>
                        <a:rPr lang="pt-BR" sz="1600" b="0" i="0" u="none" strike="noStrike" kern="1200" dirty="0" err="1">
                          <a:solidFill>
                            <a:srgbClr val="002060"/>
                          </a:solidFill>
                          <a:effectLst/>
                          <a:latin typeface="Calibri" panose="020F0502020204030204" pitchFamily="34" charset="0"/>
                          <a:ea typeface="+mn-ea"/>
                          <a:cs typeface="+mn-cs"/>
                        </a:rPr>
                        <a:t>Mayo</a:t>
                      </a:r>
                      <a:r>
                        <a:rPr lang="pt-BR" sz="1600" b="0" i="0" u="none" strike="noStrike" kern="1200" dirty="0">
                          <a:solidFill>
                            <a:srgbClr val="002060"/>
                          </a:solidFill>
                          <a:effectLst/>
                          <a:latin typeface="Calibri" panose="020F0502020204030204" pitchFamily="34" charset="0"/>
                          <a:ea typeface="+mn-ea"/>
                          <a:cs typeface="+mn-cs"/>
                        </a:rPr>
                        <a:t> PP N°4</a:t>
                      </a:r>
                    </a:p>
                  </a:txBody>
                  <a:tcPr marL="9525" marR="9525" marT="9525"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 20227000440282 del 3/08/2022</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1355091854"/>
                  </a:ext>
                </a:extLst>
              </a:tr>
              <a:tr h="671241">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5</a:t>
                      </a:r>
                    </a:p>
                  </a:txBody>
                  <a:tcPr marL="0" marR="0" marT="0" marB="0" anchor="ctr"/>
                </a:tc>
                <a:tc>
                  <a:txBody>
                    <a:bodyPr/>
                    <a:lstStyle/>
                    <a:p>
                      <a:pPr marL="0" algn="l"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Actividad de barrido y limpieza manual - Mayo – PP N° 5</a:t>
                      </a:r>
                    </a:p>
                  </a:txBody>
                  <a:tcPr marL="9525" marR="9525" marT="9525"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N°20227000472182 del 17/08/2022</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2174030415"/>
                  </a:ext>
                </a:extLst>
              </a:tr>
              <a:tr h="679982">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6</a:t>
                      </a:r>
                    </a:p>
                  </a:txBody>
                  <a:tcPr marL="0" marR="0" marT="0" marB="0" anchor="ctr"/>
                </a:tc>
                <a:tc>
                  <a:txBody>
                    <a:bodyPr/>
                    <a:lstStyle/>
                    <a:p>
                      <a:pPr marL="0" algn="l"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Actividad de barrido y limpieza mecánica – Incumplimiento de frecuencias – Octubre 2022  - PP N°6</a:t>
                      </a:r>
                    </a:p>
                  </a:txBody>
                  <a:tcPr marL="9525" marR="9525" marT="9525"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N°20227000681442 del 15/11/2022</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3915407156"/>
                  </a:ext>
                </a:extLst>
              </a:tr>
            </a:tbl>
          </a:graphicData>
        </a:graphic>
      </p:graphicFrame>
      <p:sp>
        <p:nvSpPr>
          <p:cNvPr id="5" name="CuadroTexto 4">
            <a:extLst>
              <a:ext uri="{FF2B5EF4-FFF2-40B4-BE49-F238E27FC236}">
                <a16:creationId xmlns:a16="http://schemas.microsoft.com/office/drawing/2014/main" id="{18D036FB-95E2-4239-A44E-939450AB20AD}"/>
              </a:ext>
            </a:extLst>
          </p:cNvPr>
          <p:cNvSpPr txBox="1"/>
          <p:nvPr/>
        </p:nvSpPr>
        <p:spPr>
          <a:xfrm>
            <a:off x="393458" y="1252366"/>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23</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01C502B6-173E-481B-B030-DA7EF37F2575}"/>
              </a:ext>
            </a:extLst>
          </p:cNvPr>
          <p:cNvSpPr txBox="1"/>
          <p:nvPr/>
        </p:nvSpPr>
        <p:spPr>
          <a:xfrm>
            <a:off x="-149960" y="98205"/>
            <a:ext cx="9881937" cy="1077218"/>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Penal Pecuniaria</a:t>
            </a:r>
          </a:p>
          <a:p>
            <a:r>
              <a:rPr lang="es-CO" sz="1600" cap="small" dirty="0">
                <a:solidFill>
                  <a:srgbClr val="002060"/>
                </a:solidFill>
                <a:latin typeface="Candara" panose="020E0502030303020204" pitchFamily="34" charset="0"/>
              </a:rPr>
              <a:t>         </a:t>
            </a:r>
            <a:r>
              <a:rPr lang="es-CO" sz="2800" kern="0" cap="small" dirty="0">
                <a:solidFill>
                  <a:schemeClr val="accent1">
                    <a:lumMod val="50000"/>
                  </a:schemeClr>
                </a:solidFill>
                <a:latin typeface="Candara" panose="020E0502030303020204" pitchFamily="34" charset="0"/>
              </a:rPr>
              <a:t>en  Proceso</a:t>
            </a:r>
          </a:p>
        </p:txBody>
      </p:sp>
      <p:pic>
        <p:nvPicPr>
          <p:cNvPr id="7" name="Imagen 6">
            <a:extLst>
              <a:ext uri="{FF2B5EF4-FFF2-40B4-BE49-F238E27FC236}">
                <a16:creationId xmlns:a16="http://schemas.microsoft.com/office/drawing/2014/main" id="{1D7F8336-83A7-4149-B593-EFA6D5AA034D}"/>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10072744" y="167171"/>
            <a:ext cx="1824152" cy="801013"/>
          </a:xfrm>
          <a:prstGeom prst="rect">
            <a:avLst/>
          </a:prstGeom>
        </p:spPr>
      </p:pic>
    </p:spTree>
    <p:extLst>
      <p:ext uri="{BB962C8B-B14F-4D97-AF65-F5344CB8AC3E}">
        <p14:creationId xmlns:p14="http://schemas.microsoft.com/office/powerpoint/2010/main" val="507535752"/>
      </p:ext>
    </p:extLst>
  </p:cSld>
  <p:clrMapOvr>
    <a:masterClrMapping/>
  </p:clrMapOvr>
</p:sld>
</file>

<file path=ppt/slides/slide2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485775" y="1683254"/>
          <a:ext cx="10801351" cy="4541218"/>
        </p:xfrm>
        <a:graphic>
          <a:graphicData uri="http://schemas.openxmlformats.org/drawingml/2006/table">
            <a:tbl>
              <a:tblPr firstRow="1" bandRow="1">
                <a:tableStyleId>{93296810-A885-4BE3-A3E7-6D5BEEA58F35}</a:tableStyleId>
              </a:tblPr>
              <a:tblGrid>
                <a:gridCol w="1071564">
                  <a:extLst>
                    <a:ext uri="{9D8B030D-6E8A-4147-A177-3AD203B41FA5}">
                      <a16:colId xmlns:a16="http://schemas.microsoft.com/office/drawing/2014/main" val="2457421865"/>
                    </a:ext>
                  </a:extLst>
                </a:gridCol>
                <a:gridCol w="3192868">
                  <a:extLst>
                    <a:ext uri="{9D8B030D-6E8A-4147-A177-3AD203B41FA5}">
                      <a16:colId xmlns:a16="http://schemas.microsoft.com/office/drawing/2014/main" val="3367632477"/>
                    </a:ext>
                  </a:extLst>
                </a:gridCol>
                <a:gridCol w="2722827">
                  <a:extLst>
                    <a:ext uri="{9D8B030D-6E8A-4147-A177-3AD203B41FA5}">
                      <a16:colId xmlns:a16="http://schemas.microsoft.com/office/drawing/2014/main" val="2362186750"/>
                    </a:ext>
                  </a:extLst>
                </a:gridCol>
                <a:gridCol w="3814092">
                  <a:extLst>
                    <a:ext uri="{9D8B030D-6E8A-4147-A177-3AD203B41FA5}">
                      <a16:colId xmlns:a16="http://schemas.microsoft.com/office/drawing/2014/main" val="478512528"/>
                    </a:ext>
                  </a:extLst>
                </a:gridCol>
              </a:tblGrid>
              <a:tr h="589142">
                <a:tc>
                  <a:txBody>
                    <a:bodyPr/>
                    <a:lstStyle/>
                    <a:p>
                      <a:pPr algn="ctr"/>
                      <a:r>
                        <a:rPr lang="es-CO" sz="1600" dirty="0">
                          <a:solidFill>
                            <a:schemeClr val="bg1"/>
                          </a:solidFill>
                          <a:latin typeface="+mn-lt"/>
                        </a:rPr>
                        <a:t>N°</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p>
                      <a:pPr algn="ctr"/>
                      <a:endParaRPr lang="es-CO" sz="1600" dirty="0">
                        <a:solidFill>
                          <a:schemeClr val="bg1"/>
                        </a:solidFill>
                        <a:latin typeface="+mn-lt"/>
                      </a:endParaRPr>
                    </a:p>
                  </a:txBody>
                  <a:tcPr/>
                </a:tc>
                <a:extLst>
                  <a:ext uri="{0D108BD9-81ED-4DB2-BD59-A6C34878D82A}">
                    <a16:rowId xmlns:a16="http://schemas.microsoft.com/office/drawing/2014/main" val="3038505992"/>
                  </a:ext>
                </a:extLst>
              </a:tr>
              <a:tr h="744179">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7</a:t>
                      </a:r>
                    </a:p>
                  </a:txBody>
                  <a:tcPr marL="0" marR="0" marT="0" marB="0" anchor="ctr"/>
                </a:tc>
                <a:tc>
                  <a:txBody>
                    <a:bodyPr/>
                    <a:lstStyle/>
                    <a:p>
                      <a:pPr marL="0" algn="l"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Actividad de barrido y limpieza mecánica – Incumplimiento de frecuencias – Noviembre 2022 – PP N° 7</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 20227000766072 del 29/12/2022</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478266086"/>
                  </a:ext>
                </a:extLst>
              </a:tr>
              <a:tr h="744179">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8</a:t>
                      </a:r>
                    </a:p>
                  </a:txBody>
                  <a:tcPr marL="0" marR="0" marT="0" marB="0" anchor="ctr"/>
                </a:tc>
                <a:tc>
                  <a:txBody>
                    <a:bodyPr/>
                    <a:lstStyle/>
                    <a:p>
                      <a:pPr marL="0" algn="l"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Actividad de Barrido y Limpieza Mecánica – Incumplimiento de frecuencias Dic2022 - PP N° 8</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 20237000140932 del 13/03/2023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2187094194"/>
                  </a:ext>
                </a:extLst>
              </a:tr>
              <a:tr h="744179">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9</a:t>
                      </a:r>
                    </a:p>
                  </a:txBody>
                  <a:tcPr marL="0" marR="0" marT="0" marB="0" anchor="ctr"/>
                </a:tc>
                <a:tc>
                  <a:txBody>
                    <a:bodyPr/>
                    <a:lstStyle/>
                    <a:p>
                      <a:pPr marL="0" algn="l"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Actividad de Barrido y Limpieza Manual . Enero 2023 - PP N°9</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N°20237000168242 del 27/03/2023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973531298"/>
                  </a:ext>
                </a:extLst>
              </a:tr>
              <a:tr h="744179">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10</a:t>
                      </a:r>
                    </a:p>
                  </a:txBody>
                  <a:tcPr marL="0" marR="0" marT="0" marB="0" anchor="ctr"/>
                </a:tc>
                <a:tc>
                  <a:txBody>
                    <a:bodyPr/>
                    <a:lstStyle/>
                    <a:p>
                      <a:pPr marL="0" algn="l"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Actividad de Barrido y Limpieza - Incumplimiento de frecuencia - Febrero 2023 - PP N° 10</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N°20237000204202 del 13/04/2023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2551593737"/>
                  </a:ext>
                </a:extLst>
              </a:tr>
              <a:tr h="744179">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11</a:t>
                      </a:r>
                    </a:p>
                  </a:txBody>
                  <a:tcPr marL="0" marR="0" marT="0" marB="0" anchor="ctr"/>
                </a:tc>
                <a:tc>
                  <a:txBody>
                    <a:bodyPr/>
                    <a:lstStyle/>
                    <a:p>
                      <a:pPr marL="0" algn="l"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Actividad de Barrido y Limpieza – Incumplimiento de frecuencia – marzo de 2023. - PP N° 11</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N°20237000277262 del 18/05/2023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2887605409"/>
                  </a:ext>
                </a:extLst>
              </a:tr>
            </a:tbl>
          </a:graphicData>
        </a:graphic>
      </p:graphicFrame>
      <p:sp>
        <p:nvSpPr>
          <p:cNvPr id="5" name="CuadroTexto 4">
            <a:extLst>
              <a:ext uri="{FF2B5EF4-FFF2-40B4-BE49-F238E27FC236}">
                <a16:creationId xmlns:a16="http://schemas.microsoft.com/office/drawing/2014/main" id="{18D036FB-95E2-4239-A44E-939450AB20AD}"/>
              </a:ext>
            </a:extLst>
          </p:cNvPr>
          <p:cNvSpPr txBox="1"/>
          <p:nvPr/>
        </p:nvSpPr>
        <p:spPr>
          <a:xfrm>
            <a:off x="338040" y="1277272"/>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23</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01C502B6-173E-481B-B030-DA7EF37F2575}"/>
              </a:ext>
            </a:extLst>
          </p:cNvPr>
          <p:cNvSpPr txBox="1"/>
          <p:nvPr/>
        </p:nvSpPr>
        <p:spPr>
          <a:xfrm>
            <a:off x="-117687" y="0"/>
            <a:ext cx="9881937" cy="1077218"/>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Penal Pecuniaria</a:t>
            </a:r>
          </a:p>
          <a:p>
            <a:r>
              <a:rPr lang="es-CO" sz="1600" cap="small" dirty="0">
                <a:solidFill>
                  <a:srgbClr val="002060"/>
                </a:solidFill>
                <a:latin typeface="Candara" panose="020E0502030303020204" pitchFamily="34" charset="0"/>
              </a:rPr>
              <a:t>         </a:t>
            </a:r>
            <a:r>
              <a:rPr lang="es-CO" sz="2800" kern="0" cap="small" dirty="0">
                <a:solidFill>
                  <a:schemeClr val="accent1">
                    <a:lumMod val="50000"/>
                  </a:schemeClr>
                </a:solidFill>
                <a:latin typeface="Candara" panose="020E0502030303020204" pitchFamily="34" charset="0"/>
              </a:rPr>
              <a:t>en  Proceso</a:t>
            </a:r>
          </a:p>
        </p:txBody>
      </p:sp>
      <p:pic>
        <p:nvPicPr>
          <p:cNvPr id="7" name="Imagen 6">
            <a:extLst>
              <a:ext uri="{FF2B5EF4-FFF2-40B4-BE49-F238E27FC236}">
                <a16:creationId xmlns:a16="http://schemas.microsoft.com/office/drawing/2014/main" id="{1D7F8336-83A7-4149-B593-EFA6D5AA034D}"/>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9900622" y="167173"/>
            <a:ext cx="1824152" cy="654306"/>
          </a:xfrm>
          <a:prstGeom prst="rect">
            <a:avLst/>
          </a:prstGeom>
        </p:spPr>
      </p:pic>
    </p:spTree>
    <p:extLst>
      <p:ext uri="{BB962C8B-B14F-4D97-AF65-F5344CB8AC3E}">
        <p14:creationId xmlns:p14="http://schemas.microsoft.com/office/powerpoint/2010/main" val="509689875"/>
      </p:ext>
    </p:extLst>
  </p:cSld>
  <p:clrMapOvr>
    <a:masterClrMapping/>
  </p:clrMapOvr>
</p:sld>
</file>

<file path=ppt/slides/slide2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485775" y="1683255"/>
          <a:ext cx="10801351" cy="4987290"/>
        </p:xfrm>
        <a:graphic>
          <a:graphicData uri="http://schemas.openxmlformats.org/drawingml/2006/table">
            <a:tbl>
              <a:tblPr firstRow="1" bandRow="1">
                <a:tableStyleId>{93296810-A885-4BE3-A3E7-6D5BEEA58F35}</a:tableStyleId>
              </a:tblPr>
              <a:tblGrid>
                <a:gridCol w="1071564">
                  <a:extLst>
                    <a:ext uri="{9D8B030D-6E8A-4147-A177-3AD203B41FA5}">
                      <a16:colId xmlns:a16="http://schemas.microsoft.com/office/drawing/2014/main" val="2457421865"/>
                    </a:ext>
                  </a:extLst>
                </a:gridCol>
                <a:gridCol w="3192868">
                  <a:extLst>
                    <a:ext uri="{9D8B030D-6E8A-4147-A177-3AD203B41FA5}">
                      <a16:colId xmlns:a16="http://schemas.microsoft.com/office/drawing/2014/main" val="3367632477"/>
                    </a:ext>
                  </a:extLst>
                </a:gridCol>
                <a:gridCol w="2722827">
                  <a:extLst>
                    <a:ext uri="{9D8B030D-6E8A-4147-A177-3AD203B41FA5}">
                      <a16:colId xmlns:a16="http://schemas.microsoft.com/office/drawing/2014/main" val="2362186750"/>
                    </a:ext>
                  </a:extLst>
                </a:gridCol>
                <a:gridCol w="3814092">
                  <a:extLst>
                    <a:ext uri="{9D8B030D-6E8A-4147-A177-3AD203B41FA5}">
                      <a16:colId xmlns:a16="http://schemas.microsoft.com/office/drawing/2014/main" val="478512528"/>
                    </a:ext>
                  </a:extLst>
                </a:gridCol>
              </a:tblGrid>
              <a:tr h="565701">
                <a:tc>
                  <a:txBody>
                    <a:bodyPr/>
                    <a:lstStyle/>
                    <a:p>
                      <a:pPr algn="ctr"/>
                      <a:r>
                        <a:rPr lang="es-CO" sz="1600" dirty="0">
                          <a:solidFill>
                            <a:schemeClr val="bg1"/>
                          </a:solidFill>
                          <a:latin typeface="+mn-lt"/>
                        </a:rPr>
                        <a:t>N°</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p>
                      <a:pPr algn="ctr"/>
                      <a:endParaRPr lang="es-CO" sz="1600" dirty="0">
                        <a:solidFill>
                          <a:schemeClr val="bg1"/>
                        </a:solidFill>
                        <a:latin typeface="+mn-lt"/>
                      </a:endParaRPr>
                    </a:p>
                  </a:txBody>
                  <a:tcPr/>
                </a:tc>
                <a:extLst>
                  <a:ext uri="{0D108BD9-81ED-4DB2-BD59-A6C34878D82A}">
                    <a16:rowId xmlns:a16="http://schemas.microsoft.com/office/drawing/2014/main" val="3038505992"/>
                  </a:ext>
                </a:extLst>
              </a:tr>
              <a:tr h="705345">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12</a:t>
                      </a:r>
                    </a:p>
                  </a:txBody>
                  <a:tcPr marL="0" marR="0" marT="0" marB="0" anchor="ctr"/>
                </a:tc>
                <a:tc>
                  <a:txBody>
                    <a:bodyPr/>
                    <a:lstStyle/>
                    <a:p>
                      <a:pPr marL="0" algn="l"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Actividad de Barrido y Limpieza – Incumplimiento de frecuencia – Abril de 2023 - PP N° 12</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N°20237000381642 del 10/07/2023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478266086"/>
                  </a:ext>
                </a:extLst>
              </a:tr>
              <a:tr h="705345">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13</a:t>
                      </a:r>
                    </a:p>
                  </a:txBody>
                  <a:tcPr marL="0" marR="0" marT="0" marB="0" anchor="ctr"/>
                </a:tc>
                <a:tc>
                  <a:txBody>
                    <a:bodyPr/>
                    <a:lstStyle/>
                    <a:p>
                      <a:pPr algn="l" fontAlgn="ctr"/>
                      <a:r>
                        <a:rPr lang="es-MX" sz="1600" b="0" i="0" u="none" strike="noStrike" kern="1200" dirty="0">
                          <a:solidFill>
                            <a:srgbClr val="002060"/>
                          </a:solidFill>
                          <a:effectLst/>
                          <a:latin typeface="Calibri" panose="020F0502020204030204" pitchFamily="34" charset="0"/>
                          <a:ea typeface="+mn-ea"/>
                          <a:cs typeface="+mn-cs"/>
                        </a:rPr>
                        <a:t>Actividad de Barrido y Limpieza – Incumplimiento de frecuencia – junio de 2023 – PP N° 13</a:t>
                      </a:r>
                    </a:p>
                  </a:txBody>
                  <a:tcPr marL="9525" marR="9525" marT="9525"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 20237000470282 del 22/08/2023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1501418382"/>
                  </a:ext>
                </a:extLst>
              </a:tr>
              <a:tr h="705345">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14</a:t>
                      </a:r>
                    </a:p>
                  </a:txBody>
                  <a:tcPr marL="0" marR="0" marT="0" marB="0" anchor="ctr"/>
                </a:tc>
                <a:tc>
                  <a:txBody>
                    <a:bodyPr/>
                    <a:lstStyle/>
                    <a:p>
                      <a:pPr algn="l" fontAlgn="ctr"/>
                      <a:r>
                        <a:rPr lang="es-MX" sz="1600" b="0" i="0" u="none" strike="noStrike" kern="1200" dirty="0">
                          <a:solidFill>
                            <a:srgbClr val="002060"/>
                          </a:solidFill>
                          <a:effectLst/>
                          <a:latin typeface="Calibri" panose="020F0502020204030204" pitchFamily="34" charset="0"/>
                          <a:ea typeface="+mn-ea"/>
                          <a:cs typeface="+mn-cs"/>
                        </a:rPr>
                        <a:t>Actividad de Barrido y Limpieza – Incumplimiento de frecuencia – julio de 2023 – PP N° 14</a:t>
                      </a:r>
                    </a:p>
                  </a:txBody>
                  <a:tcPr marL="9525" marR="9525" marT="9525"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 20237000482892 del 25/08/2023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2653815158"/>
                  </a:ext>
                </a:extLst>
              </a:tr>
              <a:tr h="705345">
                <a:tc>
                  <a:txBody>
                    <a:bodyPr/>
                    <a:lstStyle/>
                    <a:p>
                      <a:pPr algn="ctr" fontAlgn="ctr"/>
                      <a:r>
                        <a:rPr lang="es-MX" sz="1600" b="0" i="0" u="none" strike="noStrike" kern="1200" dirty="0">
                          <a:solidFill>
                            <a:srgbClr val="002060"/>
                          </a:solidFill>
                          <a:effectLst/>
                          <a:latin typeface="Calibri" panose="020F0502020204030204" pitchFamily="34" charset="0"/>
                          <a:ea typeface="+mn-ea"/>
                          <a:cs typeface="+mn-cs"/>
                        </a:rPr>
                        <a:t>15</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algn="l" fontAlgn="ctr"/>
                      <a:r>
                        <a:rPr lang="pt-BR" sz="1600" b="0" i="0" u="none" strike="noStrike" kern="1200" dirty="0">
                          <a:solidFill>
                            <a:srgbClr val="002060"/>
                          </a:solidFill>
                          <a:effectLst/>
                          <a:latin typeface="Calibri" panose="020F0502020204030204" pitchFamily="34" charset="0"/>
                          <a:ea typeface="+mn-ea"/>
                          <a:cs typeface="+mn-cs"/>
                        </a:rPr>
                        <a:t>Fuga de Lixiviados – septiembre 2023 - PP N°15</a:t>
                      </a:r>
                      <a:endParaRPr lang="es-MX" sz="1600" b="0" i="0" u="none" strike="noStrike" kern="1200" dirty="0">
                        <a:solidFill>
                          <a:srgbClr val="002060"/>
                        </a:solidFill>
                        <a:effectLst/>
                        <a:latin typeface="Calibri" panose="020F0502020204030204" pitchFamily="34" charset="0"/>
                        <a:ea typeface="+mn-ea"/>
                        <a:cs typeface="+mn-cs"/>
                      </a:endParaRPr>
                    </a:p>
                  </a:txBody>
                  <a:tcPr marL="9525" marR="9525" marT="9525"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N°20237000687132 del </a:t>
                      </a:r>
                      <a:r>
                        <a:rPr lang="es-MX" sz="1600" b="0" i="0" u="none" strike="noStrike" kern="1200" dirty="0">
                          <a:solidFill>
                            <a:srgbClr val="002060"/>
                          </a:solidFill>
                          <a:effectLst/>
                          <a:latin typeface="Calibri" panose="020F0502020204030204" pitchFamily="34" charset="0"/>
                          <a:ea typeface="+mn-ea"/>
                          <a:cs typeface="+mn-cs"/>
                        </a:rPr>
                        <a:t>6/12/2023</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707868151"/>
                  </a:ext>
                </a:extLst>
              </a:tr>
              <a:tr h="705345">
                <a:tc>
                  <a:txBody>
                    <a:bodyPr/>
                    <a:lstStyle/>
                    <a:p>
                      <a:pPr algn="ctr" fontAlgn="ctr"/>
                      <a:r>
                        <a:rPr lang="es-MX" sz="1600" b="0" i="0" u="none" strike="noStrike" kern="1200" dirty="0">
                          <a:solidFill>
                            <a:srgbClr val="002060"/>
                          </a:solidFill>
                          <a:effectLst/>
                          <a:latin typeface="Calibri" panose="020F0502020204030204" pitchFamily="34" charset="0"/>
                          <a:ea typeface="+mn-ea"/>
                          <a:cs typeface="+mn-cs"/>
                        </a:rPr>
                        <a:t>16</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algn="l" fontAlgn="ctr"/>
                      <a:r>
                        <a:rPr lang="es-MX" sz="1600" b="0" i="0" u="none" strike="noStrike" kern="1200" dirty="0">
                          <a:solidFill>
                            <a:srgbClr val="002060"/>
                          </a:solidFill>
                          <a:effectLst/>
                          <a:latin typeface="Calibri" panose="020F0502020204030204" pitchFamily="34" charset="0"/>
                          <a:ea typeface="+mn-ea"/>
                          <a:cs typeface="+mn-cs"/>
                        </a:rPr>
                        <a:t>Actividad de barrido y limpieza – septiembre de 2023 - PP N°16</a:t>
                      </a:r>
                    </a:p>
                  </a:txBody>
                  <a:tcPr marL="9525" marR="9525" marT="9525"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 20237000692932 del </a:t>
                      </a:r>
                      <a:r>
                        <a:rPr lang="es-MX" sz="1600" b="0" i="0" u="none" strike="noStrike" kern="1200" dirty="0">
                          <a:solidFill>
                            <a:srgbClr val="002060"/>
                          </a:solidFill>
                          <a:effectLst/>
                          <a:latin typeface="Calibri" panose="020F0502020204030204" pitchFamily="34" charset="0"/>
                          <a:ea typeface="+mn-ea"/>
                          <a:cs typeface="+mn-cs"/>
                        </a:rPr>
                        <a:t>11/12/2023</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2601022638"/>
                  </a:ext>
                </a:extLst>
              </a:tr>
              <a:tr h="705345">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17</a:t>
                      </a:r>
                    </a:p>
                  </a:txBody>
                  <a:tcPr marL="0" marR="0" marT="0" marB="0" anchor="ctr"/>
                </a:tc>
                <a:tc>
                  <a:txBody>
                    <a:bodyPr/>
                    <a:lstStyle/>
                    <a:p>
                      <a:pPr algn="l" fontAlgn="ctr"/>
                      <a:r>
                        <a:rPr lang="pt-BR" sz="1600" b="0" i="0" u="none" strike="noStrike" kern="1200" dirty="0">
                          <a:solidFill>
                            <a:srgbClr val="002060"/>
                          </a:solidFill>
                          <a:effectLst/>
                          <a:latin typeface="Calibri" panose="020F0502020204030204" pitchFamily="34" charset="0"/>
                          <a:ea typeface="+mn-ea"/>
                          <a:cs typeface="+mn-cs"/>
                        </a:rPr>
                        <a:t> Fuga de Lixiviados – noviembre 2023 - PP N°17</a:t>
                      </a:r>
                      <a:endParaRPr lang="es-MX" sz="1600" b="0" i="0" u="none" strike="noStrike" kern="1200" dirty="0">
                        <a:solidFill>
                          <a:srgbClr val="002060"/>
                        </a:solidFill>
                        <a:effectLst/>
                        <a:latin typeface="Calibri" panose="020F0502020204030204" pitchFamily="34" charset="0"/>
                        <a:ea typeface="+mn-ea"/>
                        <a:cs typeface="+mn-cs"/>
                      </a:endParaRPr>
                    </a:p>
                  </a:txBody>
                  <a:tcPr marL="9525" marR="9525" marT="9525"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 20247000050102 del 29/01/2024</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371150404"/>
                  </a:ext>
                </a:extLst>
              </a:tr>
            </a:tbl>
          </a:graphicData>
        </a:graphic>
      </p:graphicFrame>
      <p:sp>
        <p:nvSpPr>
          <p:cNvPr id="5" name="CuadroTexto 4">
            <a:extLst>
              <a:ext uri="{FF2B5EF4-FFF2-40B4-BE49-F238E27FC236}">
                <a16:creationId xmlns:a16="http://schemas.microsoft.com/office/drawing/2014/main" id="{18D036FB-95E2-4239-A44E-939450AB20AD}"/>
              </a:ext>
            </a:extLst>
          </p:cNvPr>
          <p:cNvSpPr txBox="1"/>
          <p:nvPr/>
        </p:nvSpPr>
        <p:spPr>
          <a:xfrm>
            <a:off x="338040" y="1257823"/>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23</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01C502B6-173E-481B-B030-DA7EF37F2575}"/>
              </a:ext>
            </a:extLst>
          </p:cNvPr>
          <p:cNvSpPr txBox="1"/>
          <p:nvPr/>
        </p:nvSpPr>
        <p:spPr>
          <a:xfrm>
            <a:off x="-117688" y="0"/>
            <a:ext cx="9881937" cy="1077218"/>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Penal Pecuniaria</a:t>
            </a:r>
          </a:p>
          <a:p>
            <a:r>
              <a:rPr lang="es-CO" sz="1600" cap="small" dirty="0">
                <a:solidFill>
                  <a:srgbClr val="002060"/>
                </a:solidFill>
                <a:latin typeface="Candara" panose="020E0502030303020204" pitchFamily="34" charset="0"/>
              </a:rPr>
              <a:t>         </a:t>
            </a:r>
            <a:r>
              <a:rPr lang="es-CO" sz="2800" kern="0" cap="small" dirty="0">
                <a:solidFill>
                  <a:schemeClr val="accent1">
                    <a:lumMod val="50000"/>
                  </a:schemeClr>
                </a:solidFill>
                <a:latin typeface="Candara" panose="020E0502030303020204" pitchFamily="34" charset="0"/>
              </a:rPr>
              <a:t>en  Proceso</a:t>
            </a:r>
          </a:p>
        </p:txBody>
      </p:sp>
      <p:pic>
        <p:nvPicPr>
          <p:cNvPr id="7" name="Imagen 6">
            <a:extLst>
              <a:ext uri="{FF2B5EF4-FFF2-40B4-BE49-F238E27FC236}">
                <a16:creationId xmlns:a16="http://schemas.microsoft.com/office/drawing/2014/main" id="{1D7F8336-83A7-4149-B593-EFA6D5AA034D}"/>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9922136" y="167172"/>
            <a:ext cx="1824152" cy="654306"/>
          </a:xfrm>
          <a:prstGeom prst="rect">
            <a:avLst/>
          </a:prstGeom>
        </p:spPr>
      </p:pic>
    </p:spTree>
    <p:extLst>
      <p:ext uri="{BB962C8B-B14F-4D97-AF65-F5344CB8AC3E}">
        <p14:creationId xmlns:p14="http://schemas.microsoft.com/office/powerpoint/2010/main" val="3345490822"/>
      </p:ext>
    </p:extLst>
  </p:cSld>
  <p:clrMapOvr>
    <a:masterClrMapping/>
  </p:clrMapOvr>
</p:sld>
</file>

<file path=ppt/slides/slide22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6380B88-2FD4-21A1-22BF-E24F1DD203B3}"/>
            </a:ext>
          </a:extLst>
        </p:cNvPr>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6ED67236-734C-C7D4-9412-C7D726D6BFFB}"/>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2D8957FA-53D9-A17C-CA82-2E27801F85AE}"/>
              </a:ext>
            </a:extLst>
          </p:cNvPr>
          <p:cNvGraphicFramePr>
            <a:graphicFrameLocks noGrp="1"/>
          </p:cNvGraphicFramePr>
          <p:nvPr/>
        </p:nvGraphicFramePr>
        <p:xfrm>
          <a:off x="485775" y="1683255"/>
          <a:ext cx="10801351" cy="4528185"/>
        </p:xfrm>
        <a:graphic>
          <a:graphicData uri="http://schemas.openxmlformats.org/drawingml/2006/table">
            <a:tbl>
              <a:tblPr firstRow="1" bandRow="1">
                <a:tableStyleId>{93296810-A885-4BE3-A3E7-6D5BEEA58F35}</a:tableStyleId>
              </a:tblPr>
              <a:tblGrid>
                <a:gridCol w="1071564">
                  <a:extLst>
                    <a:ext uri="{9D8B030D-6E8A-4147-A177-3AD203B41FA5}">
                      <a16:colId xmlns:a16="http://schemas.microsoft.com/office/drawing/2014/main" val="2457421865"/>
                    </a:ext>
                  </a:extLst>
                </a:gridCol>
                <a:gridCol w="3192868">
                  <a:extLst>
                    <a:ext uri="{9D8B030D-6E8A-4147-A177-3AD203B41FA5}">
                      <a16:colId xmlns:a16="http://schemas.microsoft.com/office/drawing/2014/main" val="3367632477"/>
                    </a:ext>
                  </a:extLst>
                </a:gridCol>
                <a:gridCol w="2722827">
                  <a:extLst>
                    <a:ext uri="{9D8B030D-6E8A-4147-A177-3AD203B41FA5}">
                      <a16:colId xmlns:a16="http://schemas.microsoft.com/office/drawing/2014/main" val="2362186750"/>
                    </a:ext>
                  </a:extLst>
                </a:gridCol>
                <a:gridCol w="3814092">
                  <a:extLst>
                    <a:ext uri="{9D8B030D-6E8A-4147-A177-3AD203B41FA5}">
                      <a16:colId xmlns:a16="http://schemas.microsoft.com/office/drawing/2014/main" val="478512528"/>
                    </a:ext>
                  </a:extLst>
                </a:gridCol>
              </a:tblGrid>
              <a:tr h="565701">
                <a:tc>
                  <a:txBody>
                    <a:bodyPr/>
                    <a:lstStyle/>
                    <a:p>
                      <a:pPr algn="ctr"/>
                      <a:r>
                        <a:rPr lang="es-CO" sz="1600" dirty="0">
                          <a:solidFill>
                            <a:schemeClr val="bg1"/>
                          </a:solidFill>
                          <a:latin typeface="+mn-lt"/>
                        </a:rPr>
                        <a:t>N°</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p>
                      <a:pPr algn="ctr"/>
                      <a:endParaRPr lang="es-CO" sz="1600" dirty="0">
                        <a:solidFill>
                          <a:schemeClr val="bg1"/>
                        </a:solidFill>
                        <a:latin typeface="+mn-lt"/>
                      </a:endParaRPr>
                    </a:p>
                  </a:txBody>
                  <a:tcPr/>
                </a:tc>
                <a:extLst>
                  <a:ext uri="{0D108BD9-81ED-4DB2-BD59-A6C34878D82A}">
                    <a16:rowId xmlns:a16="http://schemas.microsoft.com/office/drawing/2014/main" val="3038505992"/>
                  </a:ext>
                </a:extLst>
              </a:tr>
              <a:tr h="705345">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18</a:t>
                      </a:r>
                    </a:p>
                  </a:txBody>
                  <a:tcPr marL="0" marR="0" marT="0" marB="0" anchor="ctr"/>
                </a:tc>
                <a:tc>
                  <a:txBody>
                    <a:bodyPr/>
                    <a:lstStyle/>
                    <a:p>
                      <a:pPr algn="just" fontAlgn="ctr"/>
                      <a:r>
                        <a:rPr lang="es-MX" sz="1600" b="0" i="0" u="none" strike="noStrike" kern="1200" dirty="0">
                          <a:solidFill>
                            <a:srgbClr val="002060"/>
                          </a:solidFill>
                          <a:effectLst/>
                          <a:latin typeface="Calibri" panose="020F0502020204030204" pitchFamily="34" charset="0"/>
                          <a:ea typeface="+mn-ea"/>
                          <a:cs typeface="+mn-cs"/>
                        </a:rPr>
                        <a:t>Actividad de Barrido y Limpieza- Incumplimiento de frecuencias - octubre de 2023 - PP N°18</a:t>
                      </a:r>
                    </a:p>
                  </a:txBody>
                  <a:tcPr marL="9525" marR="9525" marT="9525"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N°20247000059622 del 1/02/2024</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478266086"/>
                  </a:ext>
                </a:extLst>
              </a:tr>
              <a:tr h="705345">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19</a:t>
                      </a:r>
                    </a:p>
                  </a:txBody>
                  <a:tcPr marL="0" marR="0" marT="0" marB="0" anchor="ctr"/>
                </a:tc>
                <a:tc>
                  <a:txBody>
                    <a:bodyPr/>
                    <a:lstStyle/>
                    <a:p>
                      <a:pPr algn="just" fontAlgn="ctr"/>
                      <a:r>
                        <a:rPr lang="es-MX" sz="1600" b="0" i="0" u="none" strike="noStrike" kern="1200" dirty="0">
                          <a:solidFill>
                            <a:srgbClr val="002060"/>
                          </a:solidFill>
                          <a:effectLst/>
                          <a:latin typeface="Calibri" panose="020F0502020204030204" pitchFamily="34" charset="0"/>
                          <a:ea typeface="+mn-ea"/>
                          <a:cs typeface="+mn-cs"/>
                        </a:rPr>
                        <a:t>Actividad de Barrido y Limpieza- Incumplimiento de frecuencias - diciembre de 2023 - PP N°19</a:t>
                      </a:r>
                    </a:p>
                  </a:txBody>
                  <a:tcPr marL="9525" marR="9525" marT="9525"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N°20247000110532 del 26/02/2024</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1501418382"/>
                  </a:ext>
                </a:extLst>
              </a:tr>
              <a:tr h="705345">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20</a:t>
                      </a:r>
                    </a:p>
                  </a:txBody>
                  <a:tcPr marL="0" marR="0" marT="0" marB="0" anchor="ctr"/>
                </a:tc>
                <a:tc>
                  <a:txBody>
                    <a:bodyPr/>
                    <a:lstStyle/>
                    <a:p>
                      <a:pPr algn="l" fontAlgn="ctr"/>
                      <a:r>
                        <a:rPr lang="es-MX" sz="1600" b="0" i="0" u="none" strike="noStrike" kern="1200" dirty="0">
                          <a:solidFill>
                            <a:srgbClr val="002060"/>
                          </a:solidFill>
                          <a:effectLst/>
                          <a:latin typeface="Calibri" panose="020F0502020204030204" pitchFamily="34" charset="0"/>
                          <a:ea typeface="+mn-ea"/>
                          <a:cs typeface="+mn-cs"/>
                        </a:rPr>
                        <a:t>Informe sobre posible incumplimiento por Fuga de Lixiviados – febrero 2024 - PPN°20</a:t>
                      </a:r>
                    </a:p>
                  </a:txBody>
                  <a:tcPr marL="9525" marR="9525" marT="9525"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 20247000206442 del 22/04/2024</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3051138969"/>
                  </a:ext>
                </a:extLst>
              </a:tr>
              <a:tr h="705345">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21</a:t>
                      </a:r>
                    </a:p>
                  </a:txBody>
                  <a:tcPr marL="0" marR="0" marT="0" marB="0" anchor="ctr"/>
                </a:tc>
                <a:tc>
                  <a:txBody>
                    <a:bodyPr/>
                    <a:lstStyle/>
                    <a:p>
                      <a:pPr algn="l" fontAlgn="ctr"/>
                      <a:r>
                        <a:rPr lang="es-MX" sz="1600" b="0" i="0" u="none" strike="noStrike" kern="1200" dirty="0">
                          <a:solidFill>
                            <a:srgbClr val="002060"/>
                          </a:solidFill>
                          <a:effectLst/>
                          <a:latin typeface="Calibri" panose="020F0502020204030204" pitchFamily="34" charset="0"/>
                          <a:ea typeface="+mn-ea"/>
                          <a:cs typeface="+mn-cs"/>
                        </a:rPr>
                        <a:t>Actividad de Barrido y Limpieza – Incumplimiento de frecuencia – febrero de 2024.- PP N°21</a:t>
                      </a:r>
                    </a:p>
                  </a:txBody>
                  <a:tcPr marL="9525" marR="9525" marT="9525"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 20247000266212 del 24/05/2024</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252622490"/>
                  </a:ext>
                </a:extLst>
              </a:tr>
              <a:tr h="705345">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22</a:t>
                      </a:r>
                    </a:p>
                  </a:txBody>
                  <a:tcPr marL="0" marR="0" marT="0" marB="0" anchor="ctr"/>
                </a:tc>
                <a:tc>
                  <a:txBody>
                    <a:bodyPr/>
                    <a:lstStyle/>
                    <a:p>
                      <a:pPr algn="just" fontAlgn="ctr"/>
                      <a:r>
                        <a:rPr lang="es-MX" sz="1600" b="0" i="0" u="none" strike="noStrike" kern="1200" dirty="0">
                          <a:solidFill>
                            <a:srgbClr val="002060"/>
                          </a:solidFill>
                          <a:effectLst/>
                          <a:latin typeface="Calibri" panose="020F0502020204030204" pitchFamily="34" charset="0"/>
                          <a:ea typeface="+mn-ea"/>
                          <a:cs typeface="+mn-cs"/>
                        </a:rPr>
                        <a:t>Actividad de Barrido y Limpieza Manual – Incumplimiento de frecuencia – marzo de 2024. - PP N° 22</a:t>
                      </a:r>
                    </a:p>
                  </a:txBody>
                  <a:tcPr marL="9525" marR="9525" marT="9525"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N°20247000361812 del 11/07/2024</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2421642292"/>
                  </a:ext>
                </a:extLst>
              </a:tr>
            </a:tbl>
          </a:graphicData>
        </a:graphic>
      </p:graphicFrame>
      <p:sp>
        <p:nvSpPr>
          <p:cNvPr id="5" name="CuadroTexto 4">
            <a:extLst>
              <a:ext uri="{FF2B5EF4-FFF2-40B4-BE49-F238E27FC236}">
                <a16:creationId xmlns:a16="http://schemas.microsoft.com/office/drawing/2014/main" id="{59BB2A2A-43CE-BB87-3082-83B15A1402BB}"/>
              </a:ext>
            </a:extLst>
          </p:cNvPr>
          <p:cNvSpPr txBox="1"/>
          <p:nvPr/>
        </p:nvSpPr>
        <p:spPr>
          <a:xfrm>
            <a:off x="485775" y="1236979"/>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23</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03EE42BF-9F3F-3736-5941-ABF6AD5B3B73}"/>
              </a:ext>
            </a:extLst>
          </p:cNvPr>
          <p:cNvSpPr txBox="1"/>
          <p:nvPr/>
        </p:nvSpPr>
        <p:spPr>
          <a:xfrm>
            <a:off x="-149961" y="11916"/>
            <a:ext cx="9881937" cy="1077218"/>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Penal Pecuniaria</a:t>
            </a:r>
          </a:p>
          <a:p>
            <a:r>
              <a:rPr lang="es-CO" sz="1600" cap="small" dirty="0">
                <a:solidFill>
                  <a:srgbClr val="002060"/>
                </a:solidFill>
                <a:latin typeface="Candara" panose="020E0502030303020204" pitchFamily="34" charset="0"/>
              </a:rPr>
              <a:t>         </a:t>
            </a:r>
            <a:r>
              <a:rPr lang="es-CO" sz="2800" kern="0" cap="small" dirty="0">
                <a:solidFill>
                  <a:schemeClr val="accent1">
                    <a:lumMod val="50000"/>
                  </a:schemeClr>
                </a:solidFill>
                <a:latin typeface="Candara" panose="020E0502030303020204" pitchFamily="34" charset="0"/>
              </a:rPr>
              <a:t>en  Proceso</a:t>
            </a:r>
          </a:p>
        </p:txBody>
      </p:sp>
      <p:pic>
        <p:nvPicPr>
          <p:cNvPr id="7" name="Imagen 6">
            <a:extLst>
              <a:ext uri="{FF2B5EF4-FFF2-40B4-BE49-F238E27FC236}">
                <a16:creationId xmlns:a16="http://schemas.microsoft.com/office/drawing/2014/main" id="{DC9B17A0-33EB-1C44-970D-92BC2A79DFC2}"/>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10137289" y="271595"/>
            <a:ext cx="1824152" cy="654306"/>
          </a:xfrm>
          <a:prstGeom prst="rect">
            <a:avLst/>
          </a:prstGeom>
        </p:spPr>
      </p:pic>
    </p:spTree>
    <p:extLst>
      <p:ext uri="{BB962C8B-B14F-4D97-AF65-F5344CB8AC3E}">
        <p14:creationId xmlns:p14="http://schemas.microsoft.com/office/powerpoint/2010/main" val="389625053"/>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 name="Rectángulo 32">
            <a:extLst>
              <a:ext uri="{FF2B5EF4-FFF2-40B4-BE49-F238E27FC236}">
                <a16:creationId xmlns:a16="http://schemas.microsoft.com/office/drawing/2014/main" id="{FBFBE5D8-BFAC-471E-881F-66D127C78F38}"/>
              </a:ext>
            </a:extLst>
          </p:cNvPr>
          <p:cNvSpPr/>
          <p:nvPr/>
        </p:nvSpPr>
        <p:spPr>
          <a:xfrm>
            <a:off x="376518" y="136134"/>
            <a:ext cx="8883631" cy="615553"/>
          </a:xfrm>
          <a:prstGeom prst="rect">
            <a:avLst/>
          </a:prstGeom>
        </p:spPr>
        <p:txBody>
          <a:bodyPr wrap="square">
            <a:spAutoFit/>
          </a:bodyPr>
          <a:lstStyle/>
          <a:p>
            <a:pPr marL="457200" marR="0" lvl="1" indent="0" algn="l" defTabSz="914400" rtl="0" eaLnBrk="1" fontAlgn="auto" latinLnBrk="0" hangingPunct="1">
              <a:lnSpc>
                <a:spcPct val="100000"/>
              </a:lnSpc>
              <a:spcBef>
                <a:spcPts val="0"/>
              </a:spcBef>
              <a:spcAft>
                <a:spcPts val="0"/>
              </a:spcAft>
              <a:buClrTx/>
              <a:buSzTx/>
              <a:buFontTx/>
              <a:buNone/>
              <a:tabLst>
                <a:tab pos="914400" algn="l"/>
              </a:tabLst>
              <a:defRPr/>
            </a:pPr>
            <a:r>
              <a:rPr kumimoji="0" lang="es-CO" sz="3400" b="1" i="0" u="none" strike="noStrike" kern="1200" cap="small" spc="0" normalizeH="0" baseline="0" noProof="0">
                <a:ln>
                  <a:noFill/>
                </a:ln>
                <a:solidFill>
                  <a:srgbClr val="4472C4">
                    <a:lumMod val="50000"/>
                  </a:srgbClr>
                </a:solidFill>
                <a:effectLst/>
                <a:uLnTx/>
                <a:uFillTx/>
                <a:latin typeface="Candara" panose="020E0502030303020204" pitchFamily="34" charset="0"/>
                <a:ea typeface="+mn-ea"/>
                <a:cs typeface="+mn-cs"/>
              </a:rPr>
              <a:t>CESTAS PÚBLICAS</a:t>
            </a:r>
          </a:p>
        </p:txBody>
      </p:sp>
      <p:cxnSp>
        <p:nvCxnSpPr>
          <p:cNvPr id="30" name="Conector recto 29">
            <a:extLst>
              <a:ext uri="{FF2B5EF4-FFF2-40B4-BE49-F238E27FC236}">
                <a16:creationId xmlns:a16="http://schemas.microsoft.com/office/drawing/2014/main" id="{05230EDA-59CA-4467-9366-DF1A383EA537}"/>
              </a:ext>
            </a:extLst>
          </p:cNvPr>
          <p:cNvCxnSpPr>
            <a:cxnSpLocks/>
          </p:cNvCxnSpPr>
          <p:nvPr/>
        </p:nvCxnSpPr>
        <p:spPr>
          <a:xfrm>
            <a:off x="118267" y="1163543"/>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3" name="Imagen 12">
            <a:extLst>
              <a:ext uri="{FF2B5EF4-FFF2-40B4-BE49-F238E27FC236}">
                <a16:creationId xmlns:a16="http://schemas.microsoft.com/office/drawing/2014/main" id="{CCB6554F-B976-4B1F-AFB8-6D1A42A5DFD5}"/>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10676169" y="19248"/>
            <a:ext cx="1397562" cy="1097914"/>
          </a:xfrm>
          <a:prstGeom prst="rect">
            <a:avLst/>
          </a:prstGeom>
        </p:spPr>
      </p:pic>
      <p:sp>
        <p:nvSpPr>
          <p:cNvPr id="10" name="Rectángulo 9">
            <a:extLst>
              <a:ext uri="{FF2B5EF4-FFF2-40B4-BE49-F238E27FC236}">
                <a16:creationId xmlns:a16="http://schemas.microsoft.com/office/drawing/2014/main" id="{8CFC4A35-2AF1-45D5-BDF3-2816D254C4C0}"/>
              </a:ext>
            </a:extLst>
          </p:cNvPr>
          <p:cNvSpPr/>
          <p:nvPr/>
        </p:nvSpPr>
        <p:spPr>
          <a:xfrm>
            <a:off x="376518" y="671102"/>
            <a:ext cx="8883631" cy="338554"/>
          </a:xfrm>
          <a:prstGeom prst="rect">
            <a:avLst/>
          </a:prstGeom>
        </p:spPr>
        <p:txBody>
          <a:bodyPr wrap="square" lIns="91440" tIns="45720" rIns="91440" bIns="45720" anchor="t">
            <a:spAutoFit/>
          </a:bodyPr>
          <a:lstStyle/>
          <a:p>
            <a:pPr marL="457200" marR="0" lvl="1" indent="0" algn="l" defTabSz="914400" rtl="0" eaLnBrk="1" fontAlgn="auto" latinLnBrk="0" hangingPunct="1">
              <a:lnSpc>
                <a:spcPct val="100000"/>
              </a:lnSpc>
              <a:spcBef>
                <a:spcPts val="0"/>
              </a:spcBef>
              <a:spcAft>
                <a:spcPts val="0"/>
              </a:spcAft>
              <a:buClrTx/>
              <a:buSzTx/>
              <a:buFontTx/>
              <a:buNone/>
              <a:tabLst>
                <a:tab pos="914400" algn="l"/>
              </a:tabLst>
              <a:defRPr/>
            </a:pPr>
            <a:r>
              <a:rPr lang="es-CO" sz="1600" b="1" cap="small">
                <a:solidFill>
                  <a:srgbClr val="002060"/>
                </a:solidFill>
                <a:latin typeface="Candara"/>
              </a:rPr>
              <a:t>octubre</a:t>
            </a:r>
            <a:r>
              <a:rPr kumimoji="0" lang="es-CO" sz="1600" b="1" i="0" u="none" strike="noStrike" kern="1200" cap="small" spc="0" normalizeH="0" baseline="0" noProof="0">
                <a:ln>
                  <a:noFill/>
                </a:ln>
                <a:solidFill>
                  <a:srgbClr val="002060"/>
                </a:solidFill>
                <a:effectLst/>
                <a:uLnTx/>
                <a:uFillTx/>
                <a:latin typeface="Candara"/>
              </a:rPr>
              <a:t> de 2024</a:t>
            </a:r>
          </a:p>
        </p:txBody>
      </p:sp>
      <p:graphicFrame>
        <p:nvGraphicFramePr>
          <p:cNvPr id="14" name="Tabla 13">
            <a:extLst>
              <a:ext uri="{FF2B5EF4-FFF2-40B4-BE49-F238E27FC236}">
                <a16:creationId xmlns:a16="http://schemas.microsoft.com/office/drawing/2014/main" id="{E99A4C7B-C3D8-467D-BC81-074FD3465785}"/>
              </a:ext>
            </a:extLst>
          </p:cNvPr>
          <p:cNvGraphicFramePr>
            <a:graphicFrameLocks noGrp="1"/>
          </p:cNvGraphicFramePr>
          <p:nvPr/>
        </p:nvGraphicFramePr>
        <p:xfrm>
          <a:off x="525060" y="1368940"/>
          <a:ext cx="5038552" cy="2093669"/>
        </p:xfrm>
        <a:graphic>
          <a:graphicData uri="http://schemas.openxmlformats.org/drawingml/2006/table">
            <a:tbl>
              <a:tblPr firstRow="1" bandRow="1">
                <a:tableStyleId>{68D230F3-CF80-4859-8CE7-A43EE81993B5}</a:tableStyleId>
              </a:tblPr>
              <a:tblGrid>
                <a:gridCol w="1372187">
                  <a:extLst>
                    <a:ext uri="{9D8B030D-6E8A-4147-A177-3AD203B41FA5}">
                      <a16:colId xmlns:a16="http://schemas.microsoft.com/office/drawing/2014/main" val="1103263614"/>
                    </a:ext>
                  </a:extLst>
                </a:gridCol>
                <a:gridCol w="1147089">
                  <a:extLst>
                    <a:ext uri="{9D8B030D-6E8A-4147-A177-3AD203B41FA5}">
                      <a16:colId xmlns:a16="http://schemas.microsoft.com/office/drawing/2014/main" val="1214793957"/>
                    </a:ext>
                  </a:extLst>
                </a:gridCol>
                <a:gridCol w="1259638">
                  <a:extLst>
                    <a:ext uri="{9D8B030D-6E8A-4147-A177-3AD203B41FA5}">
                      <a16:colId xmlns:a16="http://schemas.microsoft.com/office/drawing/2014/main" val="2437531190"/>
                    </a:ext>
                  </a:extLst>
                </a:gridCol>
                <a:gridCol w="1259638">
                  <a:extLst>
                    <a:ext uri="{9D8B030D-6E8A-4147-A177-3AD203B41FA5}">
                      <a16:colId xmlns:a16="http://schemas.microsoft.com/office/drawing/2014/main" val="947740525"/>
                    </a:ext>
                  </a:extLst>
                </a:gridCol>
              </a:tblGrid>
              <a:tr h="312488">
                <a:tc gridSpan="4">
                  <a:txBody>
                    <a:bodyPr/>
                    <a:lstStyle/>
                    <a:p>
                      <a:pPr algn="ctr"/>
                      <a:r>
                        <a:rPr lang="es-CO" sz="1400">
                          <a:solidFill>
                            <a:schemeClr val="accent1">
                              <a:lumMod val="50000"/>
                            </a:schemeClr>
                          </a:solidFill>
                        </a:rPr>
                        <a:t>TOTALIDAD DE CESTAS </a:t>
                      </a:r>
                    </a:p>
                  </a:txBody>
                  <a:tcPr/>
                </a:tc>
                <a:tc hMerge="1">
                  <a:txBody>
                    <a:bodyPr/>
                    <a:lstStyle/>
                    <a:p>
                      <a:endParaRPr lang="es-CO" sz="1200"/>
                    </a:p>
                  </a:txBody>
                  <a:tcPr/>
                </a:tc>
                <a:tc hMerge="1">
                  <a:txBody>
                    <a:bodyPr/>
                    <a:lstStyle/>
                    <a:p>
                      <a:endParaRPr lang="es-CO" sz="1200"/>
                    </a:p>
                  </a:txBody>
                  <a:tcPr/>
                </a:tc>
                <a:tc hMerge="1">
                  <a:txBody>
                    <a:bodyPr/>
                    <a:lstStyle/>
                    <a:p>
                      <a:endParaRPr lang="es-CO" sz="1200"/>
                    </a:p>
                  </a:txBody>
                  <a:tcPr/>
                </a:tc>
                <a:extLst>
                  <a:ext uri="{0D108BD9-81ED-4DB2-BD59-A6C34878D82A}">
                    <a16:rowId xmlns:a16="http://schemas.microsoft.com/office/drawing/2014/main" val="473203278"/>
                  </a:ext>
                </a:extLst>
              </a:tr>
              <a:tr h="531229">
                <a:tc>
                  <a:txBody>
                    <a:bodyPr/>
                    <a:lstStyle/>
                    <a:p>
                      <a:pPr algn="ctr"/>
                      <a:r>
                        <a:rPr lang="es-CO" sz="1400" b="1">
                          <a:solidFill>
                            <a:schemeClr val="accent1">
                              <a:lumMod val="50000"/>
                            </a:schemeClr>
                          </a:solidFill>
                        </a:rPr>
                        <a:t>TIPO CESTA</a:t>
                      </a:r>
                    </a:p>
                  </a:txBody>
                  <a:tcPr anchor="ctr"/>
                </a:tc>
                <a:tc>
                  <a:txBody>
                    <a:bodyPr/>
                    <a:lstStyle/>
                    <a:p>
                      <a:pPr algn="ctr"/>
                      <a:r>
                        <a:rPr lang="es-CO" sz="1400" b="1">
                          <a:solidFill>
                            <a:schemeClr val="accent1">
                              <a:lumMod val="50000"/>
                            </a:schemeClr>
                          </a:solidFill>
                        </a:rPr>
                        <a:t>PORCENTAJE</a:t>
                      </a:r>
                    </a:p>
                  </a:txBody>
                  <a:tcPr anchor="ctr"/>
                </a:tc>
                <a:tc>
                  <a:txBody>
                    <a:bodyPr/>
                    <a:lstStyle/>
                    <a:p>
                      <a:pPr algn="ctr"/>
                      <a:r>
                        <a:rPr lang="es-CO" sz="1400" b="1">
                          <a:solidFill>
                            <a:schemeClr val="accent1">
                              <a:lumMod val="50000"/>
                            </a:schemeClr>
                          </a:solidFill>
                        </a:rPr>
                        <a:t>CANTIDAD CESTAS</a:t>
                      </a:r>
                    </a:p>
                  </a:txBody>
                  <a:tcPr anchor="ctr"/>
                </a:tc>
                <a:tc>
                  <a:txBody>
                    <a:bodyPr/>
                    <a:lstStyle/>
                    <a:p>
                      <a:pPr algn="ctr"/>
                      <a:r>
                        <a:rPr lang="es-CO" sz="1400" b="1">
                          <a:solidFill>
                            <a:schemeClr val="accent1">
                              <a:lumMod val="50000"/>
                            </a:schemeClr>
                          </a:solidFill>
                        </a:rPr>
                        <a:t>CANTIDAD PUNTOS</a:t>
                      </a:r>
                    </a:p>
                  </a:txBody>
                  <a:tcPr anchor="ctr"/>
                </a:tc>
                <a:extLst>
                  <a:ext uri="{0D108BD9-81ED-4DB2-BD59-A6C34878D82A}">
                    <a16:rowId xmlns:a16="http://schemas.microsoft.com/office/drawing/2014/main" val="4166006880"/>
                  </a:ext>
                </a:extLst>
              </a:tr>
              <a:tr h="312488">
                <a:tc>
                  <a:txBody>
                    <a:bodyPr/>
                    <a:lstStyle/>
                    <a:p>
                      <a:r>
                        <a:rPr lang="es-CO" sz="1400">
                          <a:solidFill>
                            <a:schemeClr val="accent1">
                              <a:lumMod val="50000"/>
                            </a:schemeClr>
                          </a:solidFill>
                        </a:rPr>
                        <a:t>TIPO 1 (M-121)</a:t>
                      </a:r>
                    </a:p>
                  </a:txBody>
                  <a:tcPr/>
                </a:tc>
                <a:tc>
                  <a:txBody>
                    <a:bodyPr/>
                    <a:lstStyle/>
                    <a:p>
                      <a:pPr algn="ctr"/>
                      <a:r>
                        <a:rPr lang="es-CO" sz="1400">
                          <a:solidFill>
                            <a:schemeClr val="accent1">
                              <a:lumMod val="50000"/>
                            </a:schemeClr>
                          </a:solidFill>
                        </a:rPr>
                        <a:t>60%</a:t>
                      </a:r>
                    </a:p>
                  </a:txBody>
                  <a:tcPr/>
                </a:tc>
                <a:tc>
                  <a:txBody>
                    <a:bodyPr/>
                    <a:lstStyle/>
                    <a:p>
                      <a:pPr algn="ctr" fontAlgn="ctr"/>
                      <a:r>
                        <a:rPr lang="es-CO" sz="1400" b="0" i="0" u="none" strike="noStrike">
                          <a:solidFill>
                            <a:srgbClr val="203864"/>
                          </a:solidFill>
                          <a:effectLst/>
                          <a:latin typeface="Calibri" panose="020F0502020204030204" pitchFamily="34" charset="0"/>
                        </a:rPr>
                        <a:t>8.718</a:t>
                      </a:r>
                    </a:p>
                  </a:txBody>
                  <a:tcPr marL="9525" marR="9525" marT="9525" marB="0" anchor="ctr"/>
                </a:tc>
                <a:tc>
                  <a:txBody>
                    <a:bodyPr/>
                    <a:lstStyle/>
                    <a:p>
                      <a:pPr algn="ctr" fontAlgn="ctr"/>
                      <a:r>
                        <a:rPr lang="es-CO" sz="1400" b="0" i="0" u="none" strike="noStrike">
                          <a:solidFill>
                            <a:srgbClr val="203864"/>
                          </a:solidFill>
                          <a:effectLst/>
                          <a:latin typeface="Calibri" panose="020F0502020204030204" pitchFamily="34" charset="0"/>
                        </a:rPr>
                        <a:t>4.359</a:t>
                      </a:r>
                    </a:p>
                  </a:txBody>
                  <a:tcPr marL="9525" marR="9525" marT="9525" marB="0" anchor="ctr"/>
                </a:tc>
                <a:extLst>
                  <a:ext uri="{0D108BD9-81ED-4DB2-BD59-A6C34878D82A}">
                    <a16:rowId xmlns:a16="http://schemas.microsoft.com/office/drawing/2014/main" val="2671597833"/>
                  </a:ext>
                </a:extLst>
              </a:tr>
              <a:tr h="312488">
                <a:tc>
                  <a:txBody>
                    <a:bodyPr/>
                    <a:lstStyle/>
                    <a:p>
                      <a:r>
                        <a:rPr lang="es-CO" sz="1400">
                          <a:solidFill>
                            <a:schemeClr val="accent1">
                              <a:lumMod val="50000"/>
                            </a:schemeClr>
                          </a:solidFill>
                        </a:rPr>
                        <a:t>TIPO 2 (M-123)</a:t>
                      </a:r>
                    </a:p>
                  </a:txBody>
                  <a:tcPr/>
                </a:tc>
                <a:tc>
                  <a:txBody>
                    <a:bodyPr/>
                    <a:lstStyle/>
                    <a:p>
                      <a:pPr algn="ctr"/>
                      <a:r>
                        <a:rPr lang="es-CO" sz="1400">
                          <a:solidFill>
                            <a:schemeClr val="accent1">
                              <a:lumMod val="50000"/>
                            </a:schemeClr>
                          </a:solidFill>
                        </a:rPr>
                        <a:t>20%</a:t>
                      </a:r>
                    </a:p>
                  </a:txBody>
                  <a:tcPr/>
                </a:tc>
                <a:tc>
                  <a:txBody>
                    <a:bodyPr/>
                    <a:lstStyle/>
                    <a:p>
                      <a:pPr algn="ctr" fontAlgn="ctr"/>
                      <a:r>
                        <a:rPr lang="es-CO" sz="1400" b="0" i="0" u="none" strike="noStrike">
                          <a:solidFill>
                            <a:srgbClr val="203864"/>
                          </a:solidFill>
                          <a:effectLst/>
                          <a:latin typeface="Calibri" panose="020F0502020204030204" pitchFamily="34" charset="0"/>
                        </a:rPr>
                        <a:t>2.906</a:t>
                      </a:r>
                    </a:p>
                  </a:txBody>
                  <a:tcPr marL="9525" marR="9525" marT="9525" marB="0" anchor="ctr"/>
                </a:tc>
                <a:tc>
                  <a:txBody>
                    <a:bodyPr/>
                    <a:lstStyle/>
                    <a:p>
                      <a:pPr algn="ctr" fontAlgn="ctr"/>
                      <a:r>
                        <a:rPr lang="es-CO" sz="1400" b="0" i="0" u="none" strike="noStrike">
                          <a:solidFill>
                            <a:srgbClr val="203864"/>
                          </a:solidFill>
                          <a:effectLst/>
                          <a:latin typeface="Calibri" panose="020F0502020204030204" pitchFamily="34" charset="0"/>
                        </a:rPr>
                        <a:t>1.453</a:t>
                      </a:r>
                    </a:p>
                  </a:txBody>
                  <a:tcPr marL="9525" marR="9525" marT="9525" marB="0" anchor="ctr"/>
                </a:tc>
                <a:extLst>
                  <a:ext uri="{0D108BD9-81ED-4DB2-BD59-A6C34878D82A}">
                    <a16:rowId xmlns:a16="http://schemas.microsoft.com/office/drawing/2014/main" val="1723866473"/>
                  </a:ext>
                </a:extLst>
              </a:tr>
              <a:tr h="312488">
                <a:tc>
                  <a:txBody>
                    <a:bodyPr/>
                    <a:lstStyle/>
                    <a:p>
                      <a:r>
                        <a:rPr lang="es-CO" sz="1400">
                          <a:solidFill>
                            <a:schemeClr val="accent1">
                              <a:lumMod val="50000"/>
                            </a:schemeClr>
                          </a:solidFill>
                        </a:rPr>
                        <a:t>TIPO 3 (M-124)</a:t>
                      </a:r>
                    </a:p>
                  </a:txBody>
                  <a:tcPr/>
                </a:tc>
                <a:tc>
                  <a:txBody>
                    <a:bodyPr/>
                    <a:lstStyle/>
                    <a:p>
                      <a:pPr algn="ctr"/>
                      <a:r>
                        <a:rPr lang="es-CO" sz="1400">
                          <a:solidFill>
                            <a:schemeClr val="accent1">
                              <a:lumMod val="50000"/>
                            </a:schemeClr>
                          </a:solidFill>
                        </a:rPr>
                        <a:t>20%</a:t>
                      </a:r>
                    </a:p>
                  </a:txBody>
                  <a:tcPr/>
                </a:tc>
                <a:tc>
                  <a:txBody>
                    <a:bodyPr/>
                    <a:lstStyle/>
                    <a:p>
                      <a:pPr algn="ctr" fontAlgn="ctr"/>
                      <a:r>
                        <a:rPr lang="es-CO" sz="1400" b="0" i="0" u="none" strike="noStrike">
                          <a:solidFill>
                            <a:srgbClr val="203864"/>
                          </a:solidFill>
                          <a:effectLst/>
                          <a:latin typeface="Calibri" panose="020F0502020204030204" pitchFamily="34" charset="0"/>
                        </a:rPr>
                        <a:t>2.906</a:t>
                      </a:r>
                    </a:p>
                  </a:txBody>
                  <a:tcPr marL="9525" marR="9525" marT="9525" marB="0" anchor="ctr"/>
                </a:tc>
                <a:tc>
                  <a:txBody>
                    <a:bodyPr/>
                    <a:lstStyle/>
                    <a:p>
                      <a:pPr algn="ctr" fontAlgn="ctr"/>
                      <a:r>
                        <a:rPr lang="es-CO" sz="1400" b="0" i="0" u="none" strike="noStrike">
                          <a:solidFill>
                            <a:srgbClr val="203864"/>
                          </a:solidFill>
                          <a:effectLst/>
                          <a:latin typeface="Calibri" panose="020F0502020204030204" pitchFamily="34" charset="0"/>
                        </a:rPr>
                        <a:t>1.453</a:t>
                      </a:r>
                    </a:p>
                  </a:txBody>
                  <a:tcPr marL="9525" marR="9525" marT="9525" marB="0" anchor="ctr"/>
                </a:tc>
                <a:extLst>
                  <a:ext uri="{0D108BD9-81ED-4DB2-BD59-A6C34878D82A}">
                    <a16:rowId xmlns:a16="http://schemas.microsoft.com/office/drawing/2014/main" val="3370870032"/>
                  </a:ext>
                </a:extLst>
              </a:tr>
              <a:tr h="312488">
                <a:tc>
                  <a:txBody>
                    <a:bodyPr/>
                    <a:lstStyle/>
                    <a:p>
                      <a:r>
                        <a:rPr lang="es-CO" sz="1400" b="1">
                          <a:solidFill>
                            <a:schemeClr val="accent1">
                              <a:lumMod val="50000"/>
                            </a:schemeClr>
                          </a:solidFill>
                        </a:rPr>
                        <a:t>TOTAL </a:t>
                      </a:r>
                      <a:r>
                        <a:rPr lang="es-CO" sz="1400" b="0">
                          <a:solidFill>
                            <a:schemeClr val="accent1">
                              <a:lumMod val="50000"/>
                            </a:schemeClr>
                          </a:solidFill>
                        </a:rPr>
                        <a:t>(*)</a:t>
                      </a:r>
                    </a:p>
                  </a:txBody>
                  <a:tcPr/>
                </a:tc>
                <a:tc>
                  <a:txBody>
                    <a:bodyPr/>
                    <a:lstStyle/>
                    <a:p>
                      <a:pPr marL="0" algn="ctr" defTabSz="914400" rtl="0" eaLnBrk="1" latinLnBrk="0" hangingPunct="1"/>
                      <a:r>
                        <a:rPr lang="es-CO" sz="1400" b="1" kern="1200">
                          <a:solidFill>
                            <a:schemeClr val="accent1">
                              <a:lumMod val="50000"/>
                            </a:schemeClr>
                          </a:solidFill>
                          <a:latin typeface="+mn-lt"/>
                          <a:ea typeface="+mn-ea"/>
                          <a:cs typeface="+mn-cs"/>
                        </a:rPr>
                        <a:t>100%</a:t>
                      </a:r>
                    </a:p>
                  </a:txBody>
                  <a:tcPr/>
                </a:tc>
                <a:tc>
                  <a:txBody>
                    <a:bodyPr/>
                    <a:lstStyle/>
                    <a:p>
                      <a:pPr algn="ctr" rtl="0" fontAlgn="ctr"/>
                      <a:r>
                        <a:rPr lang="es-CO" sz="1400" b="1" i="0" u="none" strike="noStrike">
                          <a:solidFill>
                            <a:srgbClr val="203864"/>
                          </a:solidFill>
                          <a:effectLst/>
                          <a:latin typeface="Calibri" panose="020F0502020204030204" pitchFamily="34" charset="0"/>
                        </a:rPr>
                        <a:t>14.530</a:t>
                      </a:r>
                    </a:p>
                  </a:txBody>
                  <a:tcPr marL="9525" marR="9525" marT="9525" marB="0" anchor="ctr"/>
                </a:tc>
                <a:tc>
                  <a:txBody>
                    <a:bodyPr/>
                    <a:lstStyle/>
                    <a:p>
                      <a:pPr algn="ctr" rtl="0" fontAlgn="ctr"/>
                      <a:r>
                        <a:rPr lang="es-CO" sz="1400" b="1" i="0" u="none" strike="noStrike" dirty="0">
                          <a:solidFill>
                            <a:srgbClr val="203864"/>
                          </a:solidFill>
                          <a:effectLst/>
                          <a:latin typeface="Calibri" panose="020F0502020204030204" pitchFamily="34" charset="0"/>
                        </a:rPr>
                        <a:t>7.265</a:t>
                      </a:r>
                    </a:p>
                  </a:txBody>
                  <a:tcPr marL="9525" marR="9525" marT="9525" marB="0" anchor="ctr"/>
                </a:tc>
                <a:extLst>
                  <a:ext uri="{0D108BD9-81ED-4DB2-BD59-A6C34878D82A}">
                    <a16:rowId xmlns:a16="http://schemas.microsoft.com/office/drawing/2014/main" val="4004075492"/>
                  </a:ext>
                </a:extLst>
              </a:tr>
            </a:tbl>
          </a:graphicData>
        </a:graphic>
      </p:graphicFrame>
      <p:sp>
        <p:nvSpPr>
          <p:cNvPr id="15" name="Rectángulo 14">
            <a:extLst>
              <a:ext uri="{FF2B5EF4-FFF2-40B4-BE49-F238E27FC236}">
                <a16:creationId xmlns:a16="http://schemas.microsoft.com/office/drawing/2014/main" id="{7103DA4D-E644-4A49-99E3-F34D49757E99}"/>
              </a:ext>
            </a:extLst>
          </p:cNvPr>
          <p:cNvSpPr/>
          <p:nvPr/>
        </p:nvSpPr>
        <p:spPr>
          <a:xfrm>
            <a:off x="376518" y="5298737"/>
            <a:ext cx="5270632" cy="246221"/>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CO" sz="1000" b="0" i="0" u="none" strike="noStrike" kern="1200" cap="none" spc="0" normalizeH="0" baseline="0" noProof="0">
                <a:ln>
                  <a:noFill/>
                </a:ln>
                <a:solidFill>
                  <a:srgbClr val="4472C4">
                    <a:lumMod val="50000"/>
                  </a:srgbClr>
                </a:solidFill>
                <a:effectLst/>
                <a:uLnTx/>
                <a:uFillTx/>
                <a:latin typeface="Arial" panose="020B0604020202020204" pitchFamily="34" charset="0"/>
                <a:ea typeface="+mn-ea"/>
                <a:cs typeface="+mn-cs"/>
              </a:rPr>
              <a:t>Nota: El Concesionario instaló puntos de cestas adicionales en la localidad de Sumapaz.</a:t>
            </a:r>
            <a:endParaRPr kumimoji="0" lang="es-CO" sz="1000" b="0" i="0" u="none" strike="noStrike" kern="1200" cap="none" spc="0" normalizeH="0" baseline="0" noProof="0">
              <a:ln>
                <a:noFill/>
              </a:ln>
              <a:solidFill>
                <a:srgbClr val="4472C4">
                  <a:lumMod val="50000"/>
                </a:srgbClr>
              </a:solidFill>
              <a:effectLst/>
              <a:uLnTx/>
              <a:uFillTx/>
              <a:latin typeface="Arial" panose="020B0604020202020204" pitchFamily="34" charset="0"/>
              <a:ea typeface="Times New Roman" panose="02020603050405020304" pitchFamily="18" charset="0"/>
              <a:cs typeface="+mn-cs"/>
            </a:endParaRPr>
          </a:p>
        </p:txBody>
      </p:sp>
      <p:sp>
        <p:nvSpPr>
          <p:cNvPr id="4" name="Rectangle 1">
            <a:extLst>
              <a:ext uri="{FF2B5EF4-FFF2-40B4-BE49-F238E27FC236}">
                <a16:creationId xmlns:a16="http://schemas.microsoft.com/office/drawing/2014/main" id="{CB477556-075A-5FB6-2702-FF1266CB3059}"/>
              </a:ext>
            </a:extLst>
          </p:cNvPr>
          <p:cNvSpPr>
            <a:spLocks noChangeArrowheads="1"/>
          </p:cNvSpPr>
          <p:nvPr/>
        </p:nvSpPr>
        <p:spPr bwMode="auto">
          <a:xfrm rot="10800000" flipV="1">
            <a:off x="5803506" y="3716860"/>
            <a:ext cx="6094754" cy="6463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pAutoFit/>
          </a:bodyPr>
          <a:lstStyle/>
          <a:p>
            <a:pPr eaLnBrk="0" fontAlgn="base" hangingPunct="0">
              <a:spcBef>
                <a:spcPct val="0"/>
              </a:spcBef>
              <a:spcAft>
                <a:spcPct val="0"/>
              </a:spcAft>
              <a:defRPr/>
            </a:pPr>
            <a:r>
              <a:rPr kumimoji="0" lang="es-CO" altLang="es-CO" sz="1200" b="1" i="0" u="none" strike="noStrike" kern="1200" cap="none" spc="0" normalizeH="0" baseline="0" noProof="0" dirty="0">
                <a:ln>
                  <a:noFill/>
                </a:ln>
                <a:solidFill>
                  <a:srgbClr val="002060"/>
                </a:solidFill>
                <a:effectLst/>
                <a:uLnTx/>
                <a:uFillTx/>
                <a:latin typeface="Calibri" panose="020F0502020204030204"/>
                <a:ea typeface="Times New Roman" panose="02020603050405020304" pitchFamily="18" charset="0"/>
                <a:cs typeface="Arial"/>
              </a:rPr>
              <a:t>Fuente: </a:t>
            </a:r>
            <a:r>
              <a:rPr kumimoji="0" lang="es-CO" altLang="es-CO" sz="1200" i="0" u="none" strike="noStrike" kern="1200" cap="none" spc="0" normalizeH="0" baseline="0" noProof="0" dirty="0">
                <a:ln>
                  <a:noFill/>
                </a:ln>
                <a:solidFill>
                  <a:srgbClr val="002060"/>
                </a:solidFill>
                <a:effectLst/>
                <a:uLnTx/>
                <a:uFillTx/>
                <a:latin typeface="Calibri" panose="020F0502020204030204"/>
                <a:ea typeface="Times New Roman" panose="02020603050405020304" pitchFamily="18" charset="0"/>
                <a:cs typeface="Arial"/>
              </a:rPr>
              <a:t>I</a:t>
            </a:r>
            <a:r>
              <a:rPr kumimoji="0" lang="es-CO" altLang="es-CO" sz="1200" b="0" i="0" u="none" strike="noStrike" kern="1200" cap="none" spc="0" normalizeH="0" baseline="0" noProof="0" dirty="0">
                <a:ln>
                  <a:noFill/>
                </a:ln>
                <a:solidFill>
                  <a:srgbClr val="002060"/>
                </a:solidFill>
                <a:effectLst/>
                <a:uLnTx/>
                <a:uFillTx/>
                <a:latin typeface="Calibri" panose="020F0502020204030204"/>
                <a:ea typeface="Times New Roman" panose="02020603050405020304" pitchFamily="18" charset="0"/>
                <a:cs typeface="Arial"/>
              </a:rPr>
              <a:t>nforme mensual del Concesionario del mes de </a:t>
            </a:r>
            <a:r>
              <a:rPr lang="es-CO" altLang="es-CO" sz="1200">
                <a:solidFill>
                  <a:srgbClr val="002060"/>
                </a:solidFill>
                <a:latin typeface="Calibri" panose="020F0502020204030204"/>
                <a:ea typeface="Times New Roman" panose="02020603050405020304" pitchFamily="18" charset="0"/>
                <a:cs typeface="Arial"/>
              </a:rPr>
              <a:t>octubre</a:t>
            </a:r>
            <a:r>
              <a:rPr lang="es-CO" altLang="es-CO" sz="1200" dirty="0">
                <a:solidFill>
                  <a:srgbClr val="002060"/>
                </a:solidFill>
                <a:latin typeface="Calibri" panose="020F0502020204030204"/>
                <a:ea typeface="Times New Roman" panose="02020603050405020304" pitchFamily="18" charset="0"/>
                <a:cs typeface="Arial"/>
              </a:rPr>
              <a:t> </a:t>
            </a:r>
            <a:r>
              <a:rPr kumimoji="0" lang="es-CO" altLang="es-CO" sz="1200" b="0" i="0" u="none" strike="noStrike" kern="1200" cap="none" spc="0" normalizeH="0" baseline="0" noProof="0" dirty="0">
                <a:ln>
                  <a:noFill/>
                </a:ln>
                <a:solidFill>
                  <a:srgbClr val="002060"/>
                </a:solidFill>
                <a:effectLst/>
                <a:uLnTx/>
                <a:uFillTx/>
                <a:latin typeface="Calibri" panose="020F0502020204030204"/>
                <a:ea typeface="Times New Roman" panose="02020603050405020304" pitchFamily="18" charset="0"/>
                <a:cs typeface="Arial"/>
              </a:rPr>
              <a:t>de 2024.</a:t>
            </a:r>
          </a:p>
          <a:p>
            <a:pPr eaLnBrk="0" fontAlgn="base" hangingPunct="0">
              <a:spcBef>
                <a:spcPct val="0"/>
              </a:spcBef>
              <a:spcAft>
                <a:spcPct val="0"/>
              </a:spcAft>
              <a:defRPr/>
            </a:pPr>
            <a:r>
              <a:rPr kumimoji="0" lang="es-CO" sz="1200" b="0" i="0" u="none" strike="noStrike" kern="1200" cap="none" spc="0" normalizeH="0" baseline="0" noProof="0" dirty="0">
                <a:ln>
                  <a:noFill/>
                </a:ln>
                <a:solidFill>
                  <a:srgbClr val="002060"/>
                </a:solidFill>
                <a:effectLst/>
                <a:uLnTx/>
                <a:uFillTx/>
                <a:latin typeface="Calibri" panose="020F0502020204030204"/>
                <a:ea typeface="+mn-ea"/>
                <a:cs typeface="+mn-cs"/>
              </a:rPr>
              <a:t>*Las cantidades se encuentran en unidades de cestas.</a:t>
            </a:r>
            <a:endParaRPr lang="es-CO" sz="1200" b="0" i="0" u="none" strike="noStrike" kern="1200" cap="none" spc="0" normalizeH="0" baseline="0" noProof="0" dirty="0">
              <a:ln>
                <a:noFill/>
              </a:ln>
              <a:solidFill>
                <a:srgbClr val="002060"/>
              </a:solidFill>
              <a:effectLst/>
              <a:uLnTx/>
              <a:uFillTx/>
              <a:latin typeface="Calibri" panose="020F0502020204030204"/>
              <a:ea typeface="Calibri"/>
              <a:cs typeface="Calibri"/>
            </a:endParaRPr>
          </a:p>
          <a:p>
            <a:pPr marL="0" marR="0" lvl="0" indent="0" defTabSz="914400" rtl="0" eaLnBrk="0" fontAlgn="base" latinLnBrk="0" hangingPunct="0">
              <a:lnSpc>
                <a:spcPct val="100000"/>
              </a:lnSpc>
              <a:spcBef>
                <a:spcPct val="0"/>
              </a:spcBef>
              <a:spcAft>
                <a:spcPct val="0"/>
              </a:spcAft>
              <a:buClrTx/>
              <a:buSzTx/>
              <a:buFontTx/>
              <a:buNone/>
              <a:tabLst/>
              <a:defRPr/>
            </a:pPr>
            <a:endParaRPr kumimoji="0" lang="es-CO" altLang="es-CO" sz="1200" b="0" i="0" u="none" strike="noStrike" kern="1200" cap="none" spc="0" normalizeH="0" baseline="0" noProof="0" dirty="0">
              <a:ln>
                <a:noFill/>
              </a:ln>
              <a:solidFill>
                <a:srgbClr val="4472C4">
                  <a:lumMod val="50000"/>
                </a:srgbClr>
              </a:solidFill>
              <a:effectLst/>
              <a:uLnTx/>
              <a:uFillTx/>
              <a:latin typeface="Calibri" panose="020F0502020204030204"/>
              <a:ea typeface="Times New Roman" panose="02020603050405020304" pitchFamily="18" charset="0"/>
              <a:cs typeface="Arial" panose="020B0604020202020204" pitchFamily="34" charset="0"/>
            </a:endParaRPr>
          </a:p>
        </p:txBody>
      </p:sp>
      <p:graphicFrame>
        <p:nvGraphicFramePr>
          <p:cNvPr id="16" name="Tabla 15">
            <a:extLst>
              <a:ext uri="{FF2B5EF4-FFF2-40B4-BE49-F238E27FC236}">
                <a16:creationId xmlns:a16="http://schemas.microsoft.com/office/drawing/2014/main" id="{9A6F6F44-1A78-2F4A-03B2-02181E65BB01}"/>
              </a:ext>
            </a:extLst>
          </p:cNvPr>
          <p:cNvGraphicFramePr>
            <a:graphicFrameLocks noGrp="1"/>
          </p:cNvGraphicFramePr>
          <p:nvPr/>
        </p:nvGraphicFramePr>
        <p:xfrm>
          <a:off x="525060" y="3832852"/>
          <a:ext cx="5122090" cy="1245343"/>
        </p:xfrm>
        <a:graphic>
          <a:graphicData uri="http://schemas.openxmlformats.org/drawingml/2006/table">
            <a:tbl>
              <a:tblPr firstRow="1" firstCol="1" bandRow="1">
                <a:tableStyleId>{68D230F3-CF80-4859-8CE7-A43EE81993B5}</a:tableStyleId>
              </a:tblPr>
              <a:tblGrid>
                <a:gridCol w="1209055">
                  <a:extLst>
                    <a:ext uri="{9D8B030D-6E8A-4147-A177-3AD203B41FA5}">
                      <a16:colId xmlns:a16="http://schemas.microsoft.com/office/drawing/2014/main" val="3123890751"/>
                    </a:ext>
                  </a:extLst>
                </a:gridCol>
                <a:gridCol w="1304345">
                  <a:extLst>
                    <a:ext uri="{9D8B030D-6E8A-4147-A177-3AD203B41FA5}">
                      <a16:colId xmlns:a16="http://schemas.microsoft.com/office/drawing/2014/main" val="2943384657"/>
                    </a:ext>
                  </a:extLst>
                </a:gridCol>
                <a:gridCol w="1304345">
                  <a:extLst>
                    <a:ext uri="{9D8B030D-6E8A-4147-A177-3AD203B41FA5}">
                      <a16:colId xmlns:a16="http://schemas.microsoft.com/office/drawing/2014/main" val="404626813"/>
                    </a:ext>
                  </a:extLst>
                </a:gridCol>
                <a:gridCol w="1304345">
                  <a:extLst>
                    <a:ext uri="{9D8B030D-6E8A-4147-A177-3AD203B41FA5}">
                      <a16:colId xmlns:a16="http://schemas.microsoft.com/office/drawing/2014/main" val="1491970684"/>
                    </a:ext>
                  </a:extLst>
                </a:gridCol>
              </a:tblGrid>
              <a:tr h="391903">
                <a:tc gridSpan="4">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400" b="1" kern="1200" dirty="0">
                          <a:solidFill>
                            <a:schemeClr val="accent1">
                              <a:lumMod val="50000"/>
                            </a:schemeClr>
                          </a:solidFill>
                          <a:latin typeface="+mn-lt"/>
                          <a:ea typeface="+mn-ea"/>
                          <a:cs typeface="+mn-cs"/>
                        </a:rPr>
                        <a:t>MANTENIMIENTO DE CESTAS</a:t>
                      </a:r>
                    </a:p>
                  </a:txBody>
                  <a:tcPr marL="44450" marR="44450" marT="0" marB="0" anchor="ctr"/>
                </a:tc>
                <a:tc hMerge="1">
                  <a:txBody>
                    <a:bodyPr/>
                    <a:lstStyle/>
                    <a:p>
                      <a:pPr marL="0" algn="ctr" defTabSz="914400" rtl="0" eaLnBrk="1" latinLnBrk="0" hangingPunct="1"/>
                      <a:endParaRPr lang="es-CO" sz="1200" b="1" kern="1200">
                        <a:solidFill>
                          <a:schemeClr val="accent1">
                            <a:lumMod val="50000"/>
                          </a:schemeClr>
                        </a:solidFill>
                        <a:latin typeface="+mn-lt"/>
                        <a:ea typeface="+mn-ea"/>
                        <a:cs typeface="+mn-cs"/>
                      </a:endParaRPr>
                    </a:p>
                  </a:txBody>
                  <a:tcPr marL="44450" marR="44450" marT="0" marB="0" anchor="ctr"/>
                </a:tc>
                <a:tc hMerge="1">
                  <a:txBody>
                    <a:bodyPr/>
                    <a:lstStyle/>
                    <a:p>
                      <a:pPr marL="0" algn="ctr" defTabSz="914400" rtl="0" eaLnBrk="1" latinLnBrk="0" hangingPunct="1"/>
                      <a:endParaRPr lang="es-CO" sz="1200" b="1" kern="1200">
                        <a:solidFill>
                          <a:schemeClr val="accent1">
                            <a:lumMod val="50000"/>
                          </a:schemeClr>
                        </a:solidFill>
                        <a:latin typeface="+mn-lt"/>
                        <a:ea typeface="+mn-ea"/>
                        <a:cs typeface="+mn-cs"/>
                      </a:endParaRPr>
                    </a:p>
                  </a:txBody>
                  <a:tcPr marL="44450" marR="44450" marT="0" marB="0" anchor="ctr"/>
                </a:tc>
                <a:tc hMerge="1">
                  <a:txBody>
                    <a:bodyPr/>
                    <a:lstStyle/>
                    <a:p>
                      <a:pPr marL="0" algn="ctr" defTabSz="914400" rtl="0" eaLnBrk="1" latinLnBrk="0" hangingPunct="1"/>
                      <a:endParaRPr lang="es-CO" sz="1200" b="1" kern="1200">
                        <a:solidFill>
                          <a:schemeClr val="accent1">
                            <a:lumMod val="50000"/>
                          </a:schemeClr>
                        </a:solidFill>
                        <a:latin typeface="+mn-lt"/>
                        <a:ea typeface="+mn-ea"/>
                        <a:cs typeface="+mn-cs"/>
                      </a:endParaRPr>
                    </a:p>
                  </a:txBody>
                  <a:tcPr marL="44450" marR="44450" marT="0" marB="0" anchor="ctr"/>
                </a:tc>
                <a:extLst>
                  <a:ext uri="{0D108BD9-81ED-4DB2-BD59-A6C34878D82A}">
                    <a16:rowId xmlns:a16="http://schemas.microsoft.com/office/drawing/2014/main" val="699806689"/>
                  </a:ext>
                </a:extLst>
              </a:tr>
              <a:tr h="482740">
                <a:tc>
                  <a:txBody>
                    <a:bodyPr/>
                    <a:lstStyle/>
                    <a:p>
                      <a:pPr marL="0" algn="ctr" defTabSz="914400" rtl="0" eaLnBrk="1" latinLnBrk="0" hangingPunct="1"/>
                      <a:r>
                        <a:rPr lang="es-CO" sz="1400" b="1" kern="1200">
                          <a:solidFill>
                            <a:schemeClr val="accent1">
                              <a:lumMod val="50000"/>
                            </a:schemeClr>
                          </a:solidFill>
                        </a:rPr>
                        <a:t>CANTIDAD DE CESTAS EXISTENTES</a:t>
                      </a:r>
                      <a:endParaRPr lang="es-CO" sz="1400" b="1" kern="1200">
                        <a:solidFill>
                          <a:schemeClr val="accent1">
                            <a:lumMod val="50000"/>
                          </a:schemeClr>
                        </a:solidFill>
                        <a:latin typeface="+mn-lt"/>
                        <a:ea typeface="+mn-ea"/>
                        <a:cs typeface="+mn-cs"/>
                      </a:endParaRPr>
                    </a:p>
                  </a:txBody>
                  <a:tcPr marL="44450" marR="44450" marT="0" marB="0" anchor="ctr"/>
                </a:tc>
                <a:tc>
                  <a:txBody>
                    <a:bodyPr/>
                    <a:lstStyle/>
                    <a:p>
                      <a:pPr marL="0" algn="ctr" defTabSz="914400" rtl="0" eaLnBrk="1" latinLnBrk="0" hangingPunct="1"/>
                      <a:r>
                        <a:rPr lang="es-CO" sz="1400" b="1" kern="1200">
                          <a:solidFill>
                            <a:schemeClr val="accent1">
                              <a:lumMod val="50000"/>
                            </a:schemeClr>
                          </a:solidFill>
                        </a:rPr>
                        <a:t>CANTIDAD DE CESTAS</a:t>
                      </a:r>
                    </a:p>
                    <a:p>
                      <a:pPr marL="0" algn="ctr" defTabSz="914400" rtl="0" eaLnBrk="1" latinLnBrk="0" hangingPunct="1"/>
                      <a:r>
                        <a:rPr lang="es-CO" sz="1400" b="1" kern="1200">
                          <a:solidFill>
                            <a:schemeClr val="accent1">
                              <a:lumMod val="50000"/>
                            </a:schemeClr>
                          </a:solidFill>
                        </a:rPr>
                        <a:t>TIPO I (M-121)</a:t>
                      </a:r>
                      <a:endParaRPr lang="es-CO" sz="1400" b="1" kern="1200">
                        <a:solidFill>
                          <a:schemeClr val="accent1">
                            <a:lumMod val="50000"/>
                          </a:schemeClr>
                        </a:solidFill>
                        <a:latin typeface="+mn-lt"/>
                        <a:ea typeface="+mn-ea"/>
                        <a:cs typeface="+mn-cs"/>
                      </a:endParaRPr>
                    </a:p>
                  </a:txBody>
                  <a:tcPr marL="44450" marR="44450" marT="0" marB="0" anchor="ctr"/>
                </a:tc>
                <a:tc>
                  <a:txBody>
                    <a:bodyPr/>
                    <a:lstStyle/>
                    <a:p>
                      <a:pPr marL="0" algn="ctr" defTabSz="914400" rtl="0" eaLnBrk="1" latinLnBrk="0" hangingPunct="1"/>
                      <a:r>
                        <a:rPr lang="es-CO" sz="1400" b="1" kern="1200">
                          <a:solidFill>
                            <a:schemeClr val="accent1">
                              <a:lumMod val="50000"/>
                            </a:schemeClr>
                          </a:solidFill>
                        </a:rPr>
                        <a:t>CANTIDAD DE CESTAS</a:t>
                      </a:r>
                    </a:p>
                    <a:p>
                      <a:pPr marL="0" algn="ctr" defTabSz="914400" rtl="0" eaLnBrk="1" latinLnBrk="0" hangingPunct="1"/>
                      <a:r>
                        <a:rPr lang="es-CO" sz="1400" b="1" kern="1200">
                          <a:solidFill>
                            <a:schemeClr val="accent1">
                              <a:lumMod val="50000"/>
                            </a:schemeClr>
                          </a:solidFill>
                        </a:rPr>
                        <a:t>TIPO II (M-123)</a:t>
                      </a:r>
                      <a:endParaRPr lang="es-CO" sz="1400" b="1" kern="1200">
                        <a:solidFill>
                          <a:schemeClr val="accent1">
                            <a:lumMod val="50000"/>
                          </a:schemeClr>
                        </a:solidFill>
                        <a:latin typeface="+mn-lt"/>
                        <a:ea typeface="+mn-ea"/>
                        <a:cs typeface="+mn-cs"/>
                      </a:endParaRPr>
                    </a:p>
                  </a:txBody>
                  <a:tcPr marL="44450" marR="44450" marT="0" marB="0" anchor="ctr"/>
                </a:tc>
                <a:tc>
                  <a:txBody>
                    <a:bodyPr/>
                    <a:lstStyle/>
                    <a:p>
                      <a:pPr marL="0" algn="ctr" defTabSz="914400" rtl="0" eaLnBrk="1" latinLnBrk="0" hangingPunct="1"/>
                      <a:r>
                        <a:rPr lang="es-CO" sz="1400" b="1" kern="1200">
                          <a:solidFill>
                            <a:schemeClr val="accent1">
                              <a:lumMod val="50000"/>
                            </a:schemeClr>
                          </a:solidFill>
                        </a:rPr>
                        <a:t>CANTIDAD DE CESTAS</a:t>
                      </a:r>
                    </a:p>
                    <a:p>
                      <a:pPr marL="0" algn="ctr" defTabSz="914400" rtl="0" eaLnBrk="1" latinLnBrk="0" hangingPunct="1"/>
                      <a:r>
                        <a:rPr lang="es-CO" sz="1400" b="1" kern="1200">
                          <a:solidFill>
                            <a:schemeClr val="accent1">
                              <a:lumMod val="50000"/>
                            </a:schemeClr>
                          </a:solidFill>
                        </a:rPr>
                        <a:t>TIPO III (M-124)</a:t>
                      </a:r>
                      <a:endParaRPr lang="es-CO" sz="1400" b="1" kern="1200">
                        <a:solidFill>
                          <a:schemeClr val="accent1">
                            <a:lumMod val="50000"/>
                          </a:schemeClr>
                        </a:solidFill>
                        <a:latin typeface="+mn-lt"/>
                        <a:ea typeface="+mn-ea"/>
                        <a:cs typeface="+mn-cs"/>
                      </a:endParaRPr>
                    </a:p>
                  </a:txBody>
                  <a:tcPr marL="44450" marR="44450" marT="0" marB="0" anchor="ctr"/>
                </a:tc>
                <a:extLst>
                  <a:ext uri="{0D108BD9-81ED-4DB2-BD59-A6C34878D82A}">
                    <a16:rowId xmlns:a16="http://schemas.microsoft.com/office/drawing/2014/main" val="2198381729"/>
                  </a:ext>
                </a:extLst>
              </a:tr>
              <a:tr h="142875">
                <a:tc>
                  <a:txBody>
                    <a:bodyPr/>
                    <a:lstStyle/>
                    <a:p>
                      <a:pPr marL="0" algn="ctr" defTabSz="914400" rtl="0" eaLnBrk="1" latinLnBrk="0" hangingPunct="1"/>
                      <a:r>
                        <a:rPr lang="es-CO" sz="1400" b="1" kern="1200">
                          <a:solidFill>
                            <a:schemeClr val="accent1">
                              <a:lumMod val="50000"/>
                            </a:schemeClr>
                          </a:solidFill>
                          <a:latin typeface="+mn-lt"/>
                          <a:ea typeface="+mn-ea"/>
                          <a:cs typeface="+mn-cs"/>
                        </a:rPr>
                        <a:t>4.352</a:t>
                      </a:r>
                    </a:p>
                  </a:txBody>
                  <a:tcPr marL="44450" marR="44450" marT="0" marB="0" anchor="ctr"/>
                </a:tc>
                <a:tc>
                  <a:txBody>
                    <a:bodyPr/>
                    <a:lstStyle/>
                    <a:p>
                      <a:pPr marL="0" algn="ctr" defTabSz="914400" rtl="0" eaLnBrk="1" latinLnBrk="0" hangingPunct="1"/>
                      <a:r>
                        <a:rPr lang="es-CO" sz="1400" b="1" kern="1200">
                          <a:solidFill>
                            <a:schemeClr val="accent1">
                              <a:lumMod val="50000"/>
                            </a:schemeClr>
                          </a:solidFill>
                          <a:latin typeface="+mn-lt"/>
                          <a:ea typeface="+mn-ea"/>
                          <a:cs typeface="+mn-cs"/>
                        </a:rPr>
                        <a:t>8.285</a:t>
                      </a:r>
                    </a:p>
                  </a:txBody>
                  <a:tcPr marL="44450" marR="44450" marT="0" marB="0" anchor="ctr"/>
                </a:tc>
                <a:tc>
                  <a:txBody>
                    <a:bodyPr/>
                    <a:lstStyle/>
                    <a:p>
                      <a:pPr marL="0" algn="ctr" defTabSz="914400" rtl="0" eaLnBrk="1" latinLnBrk="0" hangingPunct="1"/>
                      <a:r>
                        <a:rPr lang="es-MX" sz="1400" b="1" kern="1200">
                          <a:solidFill>
                            <a:schemeClr val="accent1">
                              <a:lumMod val="50000"/>
                            </a:schemeClr>
                          </a:solidFill>
                          <a:latin typeface="+mn-lt"/>
                          <a:ea typeface="+mn-ea"/>
                          <a:cs typeface="+mn-cs"/>
                        </a:rPr>
                        <a:t>2.140</a:t>
                      </a:r>
                      <a:endParaRPr lang="es-CO" sz="1400" b="1" kern="1200">
                        <a:solidFill>
                          <a:schemeClr val="accent1">
                            <a:lumMod val="50000"/>
                          </a:schemeClr>
                        </a:solidFill>
                        <a:latin typeface="+mn-lt"/>
                        <a:ea typeface="+mn-ea"/>
                        <a:cs typeface="+mn-cs"/>
                      </a:endParaRPr>
                    </a:p>
                  </a:txBody>
                  <a:tcPr marL="44450" marR="44450" marT="0" marB="0" anchor="ctr"/>
                </a:tc>
                <a:tc>
                  <a:txBody>
                    <a:bodyPr/>
                    <a:lstStyle/>
                    <a:p>
                      <a:pPr marL="0" algn="ctr" defTabSz="914400" rtl="0" eaLnBrk="1" latinLnBrk="0" hangingPunct="1"/>
                      <a:r>
                        <a:rPr lang="es-MX" sz="1400" b="1" kern="1200">
                          <a:solidFill>
                            <a:schemeClr val="accent1">
                              <a:lumMod val="50000"/>
                            </a:schemeClr>
                          </a:solidFill>
                          <a:latin typeface="+mn-lt"/>
                          <a:ea typeface="+mn-ea"/>
                          <a:cs typeface="+mn-cs"/>
                        </a:rPr>
                        <a:t>2.068</a:t>
                      </a:r>
                      <a:endParaRPr lang="es-CO" sz="1400" b="1" kern="1200">
                        <a:solidFill>
                          <a:schemeClr val="accent1">
                            <a:lumMod val="50000"/>
                          </a:schemeClr>
                        </a:solidFill>
                        <a:latin typeface="+mn-lt"/>
                        <a:ea typeface="+mn-ea"/>
                        <a:cs typeface="+mn-cs"/>
                      </a:endParaRPr>
                    </a:p>
                  </a:txBody>
                  <a:tcPr marL="44450" marR="44450" marT="0" marB="0" anchor="ctr"/>
                </a:tc>
                <a:extLst>
                  <a:ext uri="{0D108BD9-81ED-4DB2-BD59-A6C34878D82A}">
                    <a16:rowId xmlns:a16="http://schemas.microsoft.com/office/drawing/2014/main" val="1500188062"/>
                  </a:ext>
                </a:extLst>
              </a:tr>
            </a:tbl>
          </a:graphicData>
        </a:graphic>
      </p:graphicFrame>
      <p:graphicFrame>
        <p:nvGraphicFramePr>
          <p:cNvPr id="5" name="Tabla 4">
            <a:extLst>
              <a:ext uri="{FF2B5EF4-FFF2-40B4-BE49-F238E27FC236}">
                <a16:creationId xmlns:a16="http://schemas.microsoft.com/office/drawing/2014/main" id="{9C22599C-C395-9F6E-F980-24768967EB95}"/>
              </a:ext>
            </a:extLst>
          </p:cNvPr>
          <p:cNvGraphicFramePr>
            <a:graphicFrameLocks noGrp="1"/>
          </p:cNvGraphicFramePr>
          <p:nvPr/>
        </p:nvGraphicFramePr>
        <p:xfrm>
          <a:off x="5875713" y="1368941"/>
          <a:ext cx="5950340" cy="2095509"/>
        </p:xfrm>
        <a:graphic>
          <a:graphicData uri="http://schemas.openxmlformats.org/drawingml/2006/table">
            <a:tbl>
              <a:tblPr firstRow="1" bandRow="1">
                <a:tableStyleId>{68D230F3-CF80-4859-8CE7-A43EE81993B5}</a:tableStyleId>
              </a:tblPr>
              <a:tblGrid>
                <a:gridCol w="1487585">
                  <a:extLst>
                    <a:ext uri="{9D8B030D-6E8A-4147-A177-3AD203B41FA5}">
                      <a16:colId xmlns:a16="http://schemas.microsoft.com/office/drawing/2014/main" val="1676513643"/>
                    </a:ext>
                  </a:extLst>
                </a:gridCol>
                <a:gridCol w="1487585">
                  <a:extLst>
                    <a:ext uri="{9D8B030D-6E8A-4147-A177-3AD203B41FA5}">
                      <a16:colId xmlns:a16="http://schemas.microsoft.com/office/drawing/2014/main" val="2818585249"/>
                    </a:ext>
                  </a:extLst>
                </a:gridCol>
                <a:gridCol w="1487585">
                  <a:extLst>
                    <a:ext uri="{9D8B030D-6E8A-4147-A177-3AD203B41FA5}">
                      <a16:colId xmlns:a16="http://schemas.microsoft.com/office/drawing/2014/main" val="3016725439"/>
                    </a:ext>
                  </a:extLst>
                </a:gridCol>
                <a:gridCol w="1487585">
                  <a:extLst>
                    <a:ext uri="{9D8B030D-6E8A-4147-A177-3AD203B41FA5}">
                      <a16:colId xmlns:a16="http://schemas.microsoft.com/office/drawing/2014/main" val="3179578203"/>
                    </a:ext>
                  </a:extLst>
                </a:gridCol>
              </a:tblGrid>
              <a:tr h="349335">
                <a:tc gridSpan="4">
                  <a:txBody>
                    <a:bodyPr/>
                    <a:lstStyle/>
                    <a:p>
                      <a:pPr algn="ctr"/>
                      <a:r>
                        <a:rPr lang="es-CO" sz="1400" b="1" u="none" strike="noStrike" kern="1200">
                          <a:solidFill>
                            <a:schemeClr val="accent1">
                              <a:lumMod val="50000"/>
                            </a:schemeClr>
                          </a:solidFill>
                          <a:effectLst/>
                          <a:latin typeface="+mn-lt"/>
                          <a:ea typeface="+mn-ea"/>
                          <a:cs typeface="+mn-cs"/>
                        </a:rPr>
                        <a:t>NOVEDADES </a:t>
                      </a:r>
                    </a:p>
                  </a:txBody>
                  <a:tcPr anchor="ctr"/>
                </a:tc>
                <a:tc hMerge="1">
                  <a:txBody>
                    <a:bodyPr/>
                    <a:lstStyle/>
                    <a:p>
                      <a:endParaRPr lang="es-CO">
                        <a:latin typeface="Arial" panose="020B0604020202020204" pitchFamily="34" charset="0"/>
                        <a:cs typeface="Arial" panose="020B0604020202020204" pitchFamily="34" charset="0"/>
                      </a:endParaRPr>
                    </a:p>
                  </a:txBody>
                  <a:tcPr/>
                </a:tc>
                <a:tc hMerge="1">
                  <a:txBody>
                    <a:bodyPr/>
                    <a:lstStyle/>
                    <a:p>
                      <a:endParaRPr lang="es-CO">
                        <a:latin typeface="Arial" panose="020B0604020202020204" pitchFamily="34" charset="0"/>
                        <a:cs typeface="Arial" panose="020B0604020202020204" pitchFamily="34" charset="0"/>
                      </a:endParaRPr>
                    </a:p>
                  </a:txBody>
                  <a:tcPr/>
                </a:tc>
                <a:tc hMerge="1">
                  <a:txBody>
                    <a:bodyPr/>
                    <a:lstStyle/>
                    <a:p>
                      <a:endParaRPr lang="es-CO">
                        <a:latin typeface="Arial" panose="020B0604020202020204" pitchFamily="34" charset="0"/>
                        <a:cs typeface="Arial" panose="020B0604020202020204" pitchFamily="34" charset="0"/>
                      </a:endParaRPr>
                    </a:p>
                  </a:txBody>
                  <a:tcPr/>
                </a:tc>
                <a:extLst>
                  <a:ext uri="{0D108BD9-81ED-4DB2-BD59-A6C34878D82A}">
                    <a16:rowId xmlns:a16="http://schemas.microsoft.com/office/drawing/2014/main" val="2095429173"/>
                  </a:ext>
                </a:extLst>
              </a:tr>
              <a:tr h="526974">
                <a:tc>
                  <a:txBody>
                    <a:bodyPr/>
                    <a:lstStyle/>
                    <a:p>
                      <a:pPr algn="ctr"/>
                      <a:r>
                        <a:rPr lang="es-CO" sz="1400" b="1" u="none" strike="noStrike" kern="1200">
                          <a:solidFill>
                            <a:schemeClr val="accent1">
                              <a:lumMod val="50000"/>
                            </a:schemeClr>
                          </a:solidFill>
                          <a:effectLst/>
                          <a:latin typeface="+mn-lt"/>
                          <a:ea typeface="+mn-ea"/>
                          <a:cs typeface="+mn-cs"/>
                        </a:rPr>
                        <a:t>TIPO CESTA</a:t>
                      </a:r>
                    </a:p>
                  </a:txBody>
                  <a:tcPr anchor="ctr"/>
                </a:tc>
                <a:tc>
                  <a:txBody>
                    <a:bodyPr/>
                    <a:lstStyle/>
                    <a:p>
                      <a:pPr algn="ctr"/>
                      <a:r>
                        <a:rPr lang="es-CO" sz="1400" b="1" u="none" strike="noStrike" kern="1200">
                          <a:solidFill>
                            <a:schemeClr val="accent1">
                              <a:lumMod val="50000"/>
                            </a:schemeClr>
                          </a:solidFill>
                          <a:effectLst/>
                          <a:latin typeface="+mn-lt"/>
                          <a:ea typeface="+mn-ea"/>
                          <a:cs typeface="+mn-cs"/>
                        </a:rPr>
                        <a:t>DAÑO POR TERCEROS </a:t>
                      </a:r>
                    </a:p>
                  </a:txBody>
                  <a:tcPr anchor="ctr"/>
                </a:tc>
                <a:tc>
                  <a:txBody>
                    <a:bodyPr/>
                    <a:lstStyle/>
                    <a:p>
                      <a:pPr algn="ctr"/>
                      <a:r>
                        <a:rPr lang="es-MX" sz="1400" b="1" u="none" strike="noStrike" kern="1200">
                          <a:solidFill>
                            <a:schemeClr val="accent1">
                              <a:lumMod val="50000"/>
                            </a:schemeClr>
                          </a:solidFill>
                          <a:effectLst/>
                          <a:latin typeface="+mn-lt"/>
                          <a:ea typeface="+mn-ea"/>
                          <a:cs typeface="+mn-cs"/>
                        </a:rPr>
                        <a:t>H</a:t>
                      </a:r>
                      <a:r>
                        <a:rPr lang="es-CO" sz="1400" b="1" u="none" strike="noStrike" kern="1200">
                          <a:solidFill>
                            <a:schemeClr val="accent1">
                              <a:lumMod val="50000"/>
                            </a:schemeClr>
                          </a:solidFill>
                          <a:effectLst/>
                          <a:latin typeface="+mn-lt"/>
                          <a:ea typeface="+mn-ea"/>
                          <a:cs typeface="+mn-cs"/>
                        </a:rPr>
                        <a:t>URTADAS</a:t>
                      </a:r>
                    </a:p>
                  </a:txBody>
                  <a:tcPr anchor="ctr"/>
                </a:tc>
                <a:tc>
                  <a:txBody>
                    <a:bodyPr/>
                    <a:lstStyle/>
                    <a:p>
                      <a:pPr algn="ctr"/>
                      <a:r>
                        <a:rPr lang="es-CO" sz="1400" b="1" u="none" strike="noStrike" kern="1200">
                          <a:solidFill>
                            <a:schemeClr val="accent1">
                              <a:lumMod val="50000"/>
                            </a:schemeClr>
                          </a:solidFill>
                          <a:effectLst/>
                          <a:latin typeface="+mn-lt"/>
                          <a:ea typeface="+mn-ea"/>
                          <a:cs typeface="+mn-cs"/>
                        </a:rPr>
                        <a:t>PORCENTAJE</a:t>
                      </a:r>
                    </a:p>
                  </a:txBody>
                  <a:tcPr anchor="ctr"/>
                </a:tc>
                <a:extLst>
                  <a:ext uri="{0D108BD9-81ED-4DB2-BD59-A6C34878D82A}">
                    <a16:rowId xmlns:a16="http://schemas.microsoft.com/office/drawing/2014/main" val="24424790"/>
                  </a:ext>
                </a:extLst>
              </a:tr>
              <a:tr h="291463">
                <a:tc>
                  <a:txBody>
                    <a:bodyPr/>
                    <a:lstStyle/>
                    <a:p>
                      <a:pPr algn="l" rtl="0" fontAlgn="base"/>
                      <a:r>
                        <a:rPr lang="es-CO" sz="1400" b="0" i="0">
                          <a:solidFill>
                            <a:srgbClr val="203864"/>
                          </a:solidFill>
                          <a:effectLst/>
                          <a:latin typeface="Calibri" panose="020F0502020204030204" pitchFamily="34" charset="0"/>
                        </a:rPr>
                        <a:t>TIPO 1 (M-121)</a:t>
                      </a:r>
                      <a:r>
                        <a:rPr lang="es-CO" sz="1400" b="0" i="0">
                          <a:solidFill>
                            <a:srgbClr val="000000"/>
                          </a:solidFill>
                          <a:effectLst/>
                          <a:latin typeface="Calibri" panose="020F0502020204030204" pitchFamily="34" charset="0"/>
                        </a:rPr>
                        <a:t>​</a:t>
                      </a:r>
                      <a:endParaRPr lang="es-CO" b="0" i="0">
                        <a:solidFill>
                          <a:srgbClr val="000000"/>
                        </a:solidFill>
                        <a:effectLst/>
                      </a:endParaRPr>
                    </a:p>
                  </a:txBody>
                  <a:tcPr anchor="ctr"/>
                </a:tc>
                <a:tc>
                  <a:txBody>
                    <a:bodyPr/>
                    <a:lstStyle/>
                    <a:p>
                      <a:pPr algn="ctr" rtl="0" fontAlgn="base"/>
                      <a:r>
                        <a:rPr lang="es-CO" sz="1400" b="0" i="0">
                          <a:solidFill>
                            <a:srgbClr val="203864"/>
                          </a:solidFill>
                          <a:effectLst/>
                          <a:latin typeface="Calibri" panose="020F0502020204030204" pitchFamily="34" charset="0"/>
                        </a:rPr>
                        <a:t>957</a:t>
                      </a:r>
                      <a:endParaRPr lang="es-CO" b="0" i="0">
                        <a:solidFill>
                          <a:srgbClr val="000000"/>
                        </a:solidFill>
                        <a:effectLst/>
                      </a:endParaRPr>
                    </a:p>
                  </a:txBody>
                  <a:tcPr anchor="ctr"/>
                </a:tc>
                <a:tc>
                  <a:txBody>
                    <a:bodyPr/>
                    <a:lstStyle/>
                    <a:p>
                      <a:pPr algn="ctr" rtl="0" fontAlgn="base"/>
                      <a:r>
                        <a:rPr lang="es-CO" sz="1400" b="0" i="0">
                          <a:solidFill>
                            <a:srgbClr val="203864"/>
                          </a:solidFill>
                          <a:effectLst/>
                          <a:latin typeface="Calibri" panose="020F0502020204030204" pitchFamily="34" charset="0"/>
                        </a:rPr>
                        <a:t>433</a:t>
                      </a:r>
                      <a:endParaRPr lang="es-CO" b="0" i="0">
                        <a:solidFill>
                          <a:srgbClr val="000000"/>
                        </a:solidFill>
                        <a:effectLst/>
                      </a:endParaRPr>
                    </a:p>
                  </a:txBody>
                  <a:tcPr anchor="ctr"/>
                </a:tc>
                <a:tc>
                  <a:txBody>
                    <a:bodyPr/>
                    <a:lstStyle/>
                    <a:p>
                      <a:pPr algn="ctr" rtl="0" fontAlgn="base"/>
                      <a:r>
                        <a:rPr lang="es-CO" sz="1400" b="0" i="0">
                          <a:solidFill>
                            <a:srgbClr val="203864"/>
                          </a:solidFill>
                          <a:effectLst/>
                          <a:latin typeface="Calibri" panose="020F0502020204030204" pitchFamily="34" charset="0"/>
                        </a:rPr>
                        <a:t>16%</a:t>
                      </a:r>
                      <a:r>
                        <a:rPr lang="es-CO" sz="1400" b="0" i="0">
                          <a:solidFill>
                            <a:srgbClr val="000000"/>
                          </a:solidFill>
                          <a:effectLst/>
                          <a:latin typeface="Calibri" panose="020F0502020204030204" pitchFamily="34" charset="0"/>
                        </a:rPr>
                        <a:t>​</a:t>
                      </a:r>
                      <a:endParaRPr lang="es-CO" b="0" i="0">
                        <a:solidFill>
                          <a:srgbClr val="000000"/>
                        </a:solidFill>
                        <a:effectLst/>
                      </a:endParaRPr>
                    </a:p>
                  </a:txBody>
                  <a:tcPr anchor="ctr"/>
                </a:tc>
                <a:extLst>
                  <a:ext uri="{0D108BD9-81ED-4DB2-BD59-A6C34878D82A}">
                    <a16:rowId xmlns:a16="http://schemas.microsoft.com/office/drawing/2014/main" val="4208562166"/>
                  </a:ext>
                </a:extLst>
              </a:tr>
              <a:tr h="291463">
                <a:tc>
                  <a:txBody>
                    <a:bodyPr/>
                    <a:lstStyle/>
                    <a:p>
                      <a:pPr algn="l" rtl="0" fontAlgn="base"/>
                      <a:r>
                        <a:rPr lang="es-CO" sz="1400" b="0" i="0">
                          <a:solidFill>
                            <a:srgbClr val="203864"/>
                          </a:solidFill>
                          <a:effectLst/>
                          <a:latin typeface="Calibri" panose="020F0502020204030204" pitchFamily="34" charset="0"/>
                        </a:rPr>
                        <a:t>TIPO 2 (M-123)</a:t>
                      </a:r>
                      <a:r>
                        <a:rPr lang="es-CO" sz="1400" b="0" i="0">
                          <a:solidFill>
                            <a:srgbClr val="000000"/>
                          </a:solidFill>
                          <a:effectLst/>
                          <a:latin typeface="Calibri" panose="020F0502020204030204" pitchFamily="34" charset="0"/>
                        </a:rPr>
                        <a:t>​</a:t>
                      </a:r>
                      <a:endParaRPr lang="es-CO" b="0" i="0">
                        <a:solidFill>
                          <a:srgbClr val="000000"/>
                        </a:solidFill>
                        <a:effectLst/>
                      </a:endParaRPr>
                    </a:p>
                  </a:txBody>
                  <a:tcPr anchor="ctr"/>
                </a:tc>
                <a:tc>
                  <a:txBody>
                    <a:bodyPr/>
                    <a:lstStyle/>
                    <a:p>
                      <a:pPr algn="ctr" rtl="0" fontAlgn="base"/>
                      <a:r>
                        <a:rPr lang="es-MX" sz="1400" b="0" i="0">
                          <a:solidFill>
                            <a:srgbClr val="203864"/>
                          </a:solidFill>
                          <a:effectLst/>
                          <a:latin typeface="Calibri" panose="020F0502020204030204" pitchFamily="34" charset="0"/>
                        </a:rPr>
                        <a:t>218</a:t>
                      </a:r>
                      <a:endParaRPr lang="es-CO" b="0" i="0">
                        <a:solidFill>
                          <a:srgbClr val="000000"/>
                        </a:solidFill>
                        <a:effectLst/>
                      </a:endParaRPr>
                    </a:p>
                  </a:txBody>
                  <a:tcPr anchor="ctr"/>
                </a:tc>
                <a:tc>
                  <a:txBody>
                    <a:bodyPr/>
                    <a:lstStyle/>
                    <a:p>
                      <a:pPr algn="ctr" rtl="0" fontAlgn="base"/>
                      <a:r>
                        <a:rPr lang="es-MX" sz="1400" b="0" i="0">
                          <a:solidFill>
                            <a:srgbClr val="203864"/>
                          </a:solidFill>
                          <a:effectLst/>
                          <a:latin typeface="Calibri" panose="020F0502020204030204" pitchFamily="34" charset="0"/>
                        </a:rPr>
                        <a:t>766</a:t>
                      </a:r>
                      <a:endParaRPr lang="es-MX" b="0" i="0">
                        <a:solidFill>
                          <a:srgbClr val="000000"/>
                        </a:solidFill>
                        <a:effectLst/>
                      </a:endParaRPr>
                    </a:p>
                  </a:txBody>
                  <a:tcPr anchor="ctr"/>
                </a:tc>
                <a:tc>
                  <a:txBody>
                    <a:bodyPr/>
                    <a:lstStyle/>
                    <a:p>
                      <a:pPr algn="ctr" rtl="0" fontAlgn="base"/>
                      <a:r>
                        <a:rPr lang="es-CO" sz="1400" b="0" i="0">
                          <a:solidFill>
                            <a:srgbClr val="203864"/>
                          </a:solidFill>
                          <a:effectLst/>
                          <a:latin typeface="Calibri" panose="020F0502020204030204" pitchFamily="34" charset="0"/>
                        </a:rPr>
                        <a:t>34%</a:t>
                      </a:r>
                      <a:r>
                        <a:rPr lang="es-CO" sz="1400" b="0" i="0">
                          <a:solidFill>
                            <a:srgbClr val="000000"/>
                          </a:solidFill>
                          <a:effectLst/>
                          <a:latin typeface="Calibri" panose="020F0502020204030204" pitchFamily="34" charset="0"/>
                        </a:rPr>
                        <a:t>​</a:t>
                      </a:r>
                      <a:endParaRPr lang="es-CO" b="0" i="0">
                        <a:solidFill>
                          <a:srgbClr val="000000"/>
                        </a:solidFill>
                        <a:effectLst/>
                      </a:endParaRPr>
                    </a:p>
                  </a:txBody>
                  <a:tcPr anchor="ctr"/>
                </a:tc>
                <a:extLst>
                  <a:ext uri="{0D108BD9-81ED-4DB2-BD59-A6C34878D82A}">
                    <a16:rowId xmlns:a16="http://schemas.microsoft.com/office/drawing/2014/main" val="3657237804"/>
                  </a:ext>
                </a:extLst>
              </a:tr>
              <a:tr h="291463">
                <a:tc>
                  <a:txBody>
                    <a:bodyPr/>
                    <a:lstStyle/>
                    <a:p>
                      <a:pPr algn="l" rtl="0" fontAlgn="base"/>
                      <a:r>
                        <a:rPr lang="es-CO" sz="1400" b="0" i="0">
                          <a:solidFill>
                            <a:srgbClr val="203864"/>
                          </a:solidFill>
                          <a:effectLst/>
                          <a:latin typeface="Calibri" panose="020F0502020204030204" pitchFamily="34" charset="0"/>
                        </a:rPr>
                        <a:t>TIPO 3 (M-124)</a:t>
                      </a:r>
                      <a:r>
                        <a:rPr lang="es-CO" sz="1400" b="0" i="0">
                          <a:solidFill>
                            <a:srgbClr val="000000"/>
                          </a:solidFill>
                          <a:effectLst/>
                          <a:latin typeface="Calibri" panose="020F0502020204030204" pitchFamily="34" charset="0"/>
                        </a:rPr>
                        <a:t>​</a:t>
                      </a:r>
                      <a:endParaRPr lang="es-CO" b="0" i="0">
                        <a:solidFill>
                          <a:srgbClr val="000000"/>
                        </a:solidFill>
                        <a:effectLst/>
                      </a:endParaRPr>
                    </a:p>
                  </a:txBody>
                  <a:tcPr anchor="ctr"/>
                </a:tc>
                <a:tc>
                  <a:txBody>
                    <a:bodyPr/>
                    <a:lstStyle/>
                    <a:p>
                      <a:pPr algn="ctr" rtl="0" fontAlgn="base"/>
                      <a:r>
                        <a:rPr lang="es-CO" sz="1400" b="0" i="0">
                          <a:solidFill>
                            <a:srgbClr val="203864"/>
                          </a:solidFill>
                          <a:effectLst/>
                          <a:latin typeface="Calibri" panose="020F0502020204030204" pitchFamily="34" charset="0"/>
                        </a:rPr>
                        <a:t>231</a:t>
                      </a:r>
                      <a:endParaRPr lang="es-CO" b="0" i="0">
                        <a:solidFill>
                          <a:srgbClr val="000000"/>
                        </a:solidFill>
                        <a:effectLst/>
                      </a:endParaRPr>
                    </a:p>
                  </a:txBody>
                  <a:tcPr anchor="ctr"/>
                </a:tc>
                <a:tc>
                  <a:txBody>
                    <a:bodyPr/>
                    <a:lstStyle/>
                    <a:p>
                      <a:pPr algn="ctr" rtl="0" fontAlgn="base"/>
                      <a:r>
                        <a:rPr lang="es-CO" sz="1400" b="0" i="0">
                          <a:solidFill>
                            <a:srgbClr val="203864"/>
                          </a:solidFill>
                          <a:effectLst/>
                          <a:latin typeface="Calibri" panose="020F0502020204030204" pitchFamily="34" charset="0"/>
                        </a:rPr>
                        <a:t>818</a:t>
                      </a:r>
                      <a:endParaRPr lang="es-CO" b="0" i="0">
                        <a:solidFill>
                          <a:srgbClr val="000000"/>
                        </a:solidFill>
                        <a:effectLst/>
                      </a:endParaRPr>
                    </a:p>
                  </a:txBody>
                  <a:tcPr anchor="ctr"/>
                </a:tc>
                <a:tc>
                  <a:txBody>
                    <a:bodyPr/>
                    <a:lstStyle/>
                    <a:p>
                      <a:pPr algn="ctr" rtl="0" fontAlgn="base"/>
                      <a:r>
                        <a:rPr lang="es-CO" sz="1400" b="0" i="0">
                          <a:solidFill>
                            <a:srgbClr val="203864"/>
                          </a:solidFill>
                          <a:effectLst/>
                          <a:latin typeface="Calibri" panose="020F0502020204030204" pitchFamily="34" charset="0"/>
                        </a:rPr>
                        <a:t>36%</a:t>
                      </a:r>
                      <a:r>
                        <a:rPr lang="es-CO" sz="1400" b="0" i="0">
                          <a:solidFill>
                            <a:srgbClr val="000000"/>
                          </a:solidFill>
                          <a:effectLst/>
                          <a:latin typeface="Calibri" panose="020F0502020204030204" pitchFamily="34" charset="0"/>
                        </a:rPr>
                        <a:t>​</a:t>
                      </a:r>
                      <a:endParaRPr lang="es-CO" b="0" i="0">
                        <a:solidFill>
                          <a:srgbClr val="000000"/>
                        </a:solidFill>
                        <a:effectLst/>
                      </a:endParaRPr>
                    </a:p>
                  </a:txBody>
                  <a:tcPr anchor="ctr"/>
                </a:tc>
                <a:extLst>
                  <a:ext uri="{0D108BD9-81ED-4DB2-BD59-A6C34878D82A}">
                    <a16:rowId xmlns:a16="http://schemas.microsoft.com/office/drawing/2014/main" val="2109363137"/>
                  </a:ext>
                </a:extLst>
              </a:tr>
              <a:tr h="0">
                <a:tc>
                  <a:txBody>
                    <a:bodyPr/>
                    <a:lstStyle/>
                    <a:p>
                      <a:pPr algn="l" rtl="0" fontAlgn="base"/>
                      <a:r>
                        <a:rPr lang="es-CO" sz="1400" b="1" i="0">
                          <a:solidFill>
                            <a:srgbClr val="203864"/>
                          </a:solidFill>
                          <a:effectLst/>
                          <a:latin typeface="Calibri" panose="020F0502020204030204" pitchFamily="34" charset="0"/>
                        </a:rPr>
                        <a:t>TOTAL </a:t>
                      </a:r>
                      <a:r>
                        <a:rPr lang="es-CO" sz="1400" b="0" i="0">
                          <a:solidFill>
                            <a:srgbClr val="203864"/>
                          </a:solidFill>
                          <a:effectLst/>
                          <a:latin typeface="Calibri" panose="020F0502020204030204" pitchFamily="34" charset="0"/>
                        </a:rPr>
                        <a:t>(*)</a:t>
                      </a:r>
                      <a:r>
                        <a:rPr lang="es-CO" sz="1400" b="0" i="0">
                          <a:solidFill>
                            <a:srgbClr val="000000"/>
                          </a:solidFill>
                          <a:effectLst/>
                          <a:latin typeface="Calibri" panose="020F0502020204030204" pitchFamily="34" charset="0"/>
                        </a:rPr>
                        <a:t>​</a:t>
                      </a:r>
                      <a:endParaRPr lang="es-CO" b="0" i="0">
                        <a:solidFill>
                          <a:srgbClr val="000000"/>
                        </a:solidFill>
                        <a:effectLst/>
                      </a:endParaRPr>
                    </a:p>
                  </a:txBody>
                  <a:tcPr anchor="ctr"/>
                </a:tc>
                <a:tc>
                  <a:txBody>
                    <a:bodyPr/>
                    <a:lstStyle/>
                    <a:p>
                      <a:pPr algn="ctr" rtl="0" fontAlgn="base"/>
                      <a:r>
                        <a:rPr lang="es-CO" sz="1400" b="1" i="0">
                          <a:solidFill>
                            <a:srgbClr val="203864"/>
                          </a:solidFill>
                          <a:effectLst/>
                          <a:latin typeface="Calibri" panose="020F0502020204030204" pitchFamily="34" charset="0"/>
                        </a:rPr>
                        <a:t>1.406</a:t>
                      </a:r>
                      <a:endParaRPr lang="es-CO" b="0" i="0">
                        <a:solidFill>
                          <a:srgbClr val="000000"/>
                        </a:solidFill>
                        <a:effectLst/>
                      </a:endParaRPr>
                    </a:p>
                  </a:txBody>
                  <a:tcPr anchor="ctr"/>
                </a:tc>
                <a:tc>
                  <a:txBody>
                    <a:bodyPr/>
                    <a:lstStyle/>
                    <a:p>
                      <a:pPr algn="ctr" rtl="0" fontAlgn="base"/>
                      <a:r>
                        <a:rPr lang="es-MX" sz="1400" b="1" i="0">
                          <a:solidFill>
                            <a:srgbClr val="203864"/>
                          </a:solidFill>
                          <a:effectLst/>
                          <a:latin typeface="Calibri" panose="020F0502020204030204" pitchFamily="34" charset="0"/>
                        </a:rPr>
                        <a:t>2</a:t>
                      </a:r>
                      <a:r>
                        <a:rPr lang="es-CO" sz="1400" b="1" i="0">
                          <a:solidFill>
                            <a:srgbClr val="203864"/>
                          </a:solidFill>
                          <a:effectLst/>
                          <a:latin typeface="Calibri" panose="020F0502020204030204" pitchFamily="34" charset="0"/>
                        </a:rPr>
                        <a:t>.017</a:t>
                      </a:r>
                      <a:endParaRPr lang="es-CO" b="0" i="0">
                        <a:solidFill>
                          <a:srgbClr val="000000"/>
                        </a:solidFill>
                        <a:effectLst/>
                      </a:endParaRPr>
                    </a:p>
                  </a:txBody>
                  <a:tcPr anchor="ctr"/>
                </a:tc>
                <a:tc>
                  <a:txBody>
                    <a:bodyPr/>
                    <a:lstStyle/>
                    <a:p>
                      <a:pPr algn="ctr" rtl="0" fontAlgn="base"/>
                      <a:r>
                        <a:rPr lang="es-CO" sz="1400" b="1" i="0">
                          <a:solidFill>
                            <a:srgbClr val="203864"/>
                          </a:solidFill>
                          <a:effectLst/>
                          <a:latin typeface="Calibri" panose="020F0502020204030204" pitchFamily="34" charset="0"/>
                        </a:rPr>
                        <a:t>24%</a:t>
                      </a:r>
                      <a:r>
                        <a:rPr lang="es-CO" sz="1400" b="0" i="0">
                          <a:solidFill>
                            <a:srgbClr val="000000"/>
                          </a:solidFill>
                          <a:effectLst/>
                          <a:latin typeface="Calibri" panose="020F0502020204030204" pitchFamily="34" charset="0"/>
                        </a:rPr>
                        <a:t>​</a:t>
                      </a:r>
                      <a:endParaRPr lang="es-CO" b="0" i="0">
                        <a:solidFill>
                          <a:srgbClr val="000000"/>
                        </a:solidFill>
                        <a:effectLst/>
                      </a:endParaRPr>
                    </a:p>
                  </a:txBody>
                  <a:tcPr anchor="ctr"/>
                </a:tc>
                <a:extLst>
                  <a:ext uri="{0D108BD9-81ED-4DB2-BD59-A6C34878D82A}">
                    <a16:rowId xmlns:a16="http://schemas.microsoft.com/office/drawing/2014/main" val="1784453775"/>
                  </a:ext>
                </a:extLst>
              </a:tr>
            </a:tbl>
          </a:graphicData>
        </a:graphic>
      </p:graphicFrame>
    </p:spTree>
    <p:extLst>
      <p:ext uri="{BB962C8B-B14F-4D97-AF65-F5344CB8AC3E}">
        <p14:creationId xmlns:p14="http://schemas.microsoft.com/office/powerpoint/2010/main" val="1248133622"/>
      </p:ext>
    </p:extLst>
  </p:cSld>
  <p:clrMapOvr>
    <a:masterClrMapping/>
  </p:clrMapOvr>
</p:sld>
</file>

<file path=ppt/slides/slide23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6380B88-2FD4-21A1-22BF-E24F1DD203B3}"/>
            </a:ext>
          </a:extLst>
        </p:cNvPr>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6ED67236-734C-C7D4-9412-C7D726D6BFFB}"/>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2D8957FA-53D9-A17C-CA82-2E27801F85AE}"/>
              </a:ext>
            </a:extLst>
          </p:cNvPr>
          <p:cNvGraphicFramePr>
            <a:graphicFrameLocks noGrp="1"/>
          </p:cNvGraphicFramePr>
          <p:nvPr/>
        </p:nvGraphicFramePr>
        <p:xfrm>
          <a:off x="485775" y="1683255"/>
          <a:ext cx="10801351" cy="1320165"/>
        </p:xfrm>
        <a:graphic>
          <a:graphicData uri="http://schemas.openxmlformats.org/drawingml/2006/table">
            <a:tbl>
              <a:tblPr firstRow="1" bandRow="1">
                <a:tableStyleId>{93296810-A885-4BE3-A3E7-6D5BEEA58F35}</a:tableStyleId>
              </a:tblPr>
              <a:tblGrid>
                <a:gridCol w="1071564">
                  <a:extLst>
                    <a:ext uri="{9D8B030D-6E8A-4147-A177-3AD203B41FA5}">
                      <a16:colId xmlns:a16="http://schemas.microsoft.com/office/drawing/2014/main" val="2457421865"/>
                    </a:ext>
                  </a:extLst>
                </a:gridCol>
                <a:gridCol w="3192868">
                  <a:extLst>
                    <a:ext uri="{9D8B030D-6E8A-4147-A177-3AD203B41FA5}">
                      <a16:colId xmlns:a16="http://schemas.microsoft.com/office/drawing/2014/main" val="3367632477"/>
                    </a:ext>
                  </a:extLst>
                </a:gridCol>
                <a:gridCol w="2722827">
                  <a:extLst>
                    <a:ext uri="{9D8B030D-6E8A-4147-A177-3AD203B41FA5}">
                      <a16:colId xmlns:a16="http://schemas.microsoft.com/office/drawing/2014/main" val="2362186750"/>
                    </a:ext>
                  </a:extLst>
                </a:gridCol>
                <a:gridCol w="3814092">
                  <a:extLst>
                    <a:ext uri="{9D8B030D-6E8A-4147-A177-3AD203B41FA5}">
                      <a16:colId xmlns:a16="http://schemas.microsoft.com/office/drawing/2014/main" val="478512528"/>
                    </a:ext>
                  </a:extLst>
                </a:gridCol>
              </a:tblGrid>
              <a:tr h="565701">
                <a:tc>
                  <a:txBody>
                    <a:bodyPr/>
                    <a:lstStyle/>
                    <a:p>
                      <a:pPr algn="ctr"/>
                      <a:r>
                        <a:rPr lang="es-CO" sz="1600" dirty="0">
                          <a:solidFill>
                            <a:schemeClr val="bg1"/>
                          </a:solidFill>
                          <a:latin typeface="+mn-lt"/>
                        </a:rPr>
                        <a:t>N°</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p>
                      <a:pPr algn="ctr"/>
                      <a:endParaRPr lang="es-CO" sz="1600" dirty="0">
                        <a:solidFill>
                          <a:schemeClr val="bg1"/>
                        </a:solidFill>
                        <a:latin typeface="+mn-lt"/>
                      </a:endParaRPr>
                    </a:p>
                  </a:txBody>
                  <a:tcPr/>
                </a:tc>
                <a:extLst>
                  <a:ext uri="{0D108BD9-81ED-4DB2-BD59-A6C34878D82A}">
                    <a16:rowId xmlns:a16="http://schemas.microsoft.com/office/drawing/2014/main" val="3038505992"/>
                  </a:ext>
                </a:extLst>
              </a:tr>
              <a:tr h="705345">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23</a:t>
                      </a:r>
                    </a:p>
                  </a:txBody>
                  <a:tcPr marL="0" marR="0" marT="0" marB="0" anchor="ctr"/>
                </a:tc>
                <a:tc>
                  <a:txBody>
                    <a:bodyPr/>
                    <a:lstStyle/>
                    <a:p>
                      <a:pPr algn="just" fontAlgn="ctr"/>
                      <a:r>
                        <a:rPr lang="es-MX" sz="1600" b="0" i="0" u="none" strike="noStrike" kern="1200" dirty="0">
                          <a:solidFill>
                            <a:srgbClr val="002060"/>
                          </a:solidFill>
                          <a:effectLst/>
                          <a:latin typeface="Calibri" panose="020F0502020204030204" pitchFamily="34" charset="0"/>
                          <a:ea typeface="+mn-ea"/>
                          <a:cs typeface="+mn-cs"/>
                        </a:rPr>
                        <a:t>Actividad de Barrido y Limpieza Manual – Incumplimiento de frecuencia – abril de 2024 - PP N° 23</a:t>
                      </a:r>
                    </a:p>
                  </a:txBody>
                  <a:tcPr marL="9525" marR="9525" marT="9525"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Radicado UAESP N°20247000421572 del 1/08/2024</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478266086"/>
                  </a:ext>
                </a:extLst>
              </a:tr>
            </a:tbl>
          </a:graphicData>
        </a:graphic>
      </p:graphicFrame>
      <p:sp>
        <p:nvSpPr>
          <p:cNvPr id="5" name="CuadroTexto 4">
            <a:extLst>
              <a:ext uri="{FF2B5EF4-FFF2-40B4-BE49-F238E27FC236}">
                <a16:creationId xmlns:a16="http://schemas.microsoft.com/office/drawing/2014/main" id="{59BB2A2A-43CE-BB87-3082-83B15A1402BB}"/>
              </a:ext>
            </a:extLst>
          </p:cNvPr>
          <p:cNvSpPr txBox="1"/>
          <p:nvPr/>
        </p:nvSpPr>
        <p:spPr>
          <a:xfrm>
            <a:off x="485775" y="1252366"/>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23</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03EE42BF-9F3F-3736-5941-ABF6AD5B3B73}"/>
              </a:ext>
            </a:extLst>
          </p:cNvPr>
          <p:cNvSpPr txBox="1"/>
          <p:nvPr/>
        </p:nvSpPr>
        <p:spPr>
          <a:xfrm>
            <a:off x="0" y="-37023"/>
            <a:ext cx="9881937" cy="1077218"/>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Penal Pecuniaria</a:t>
            </a:r>
          </a:p>
          <a:p>
            <a:r>
              <a:rPr lang="es-CO" sz="1600" cap="small" dirty="0">
                <a:solidFill>
                  <a:srgbClr val="002060"/>
                </a:solidFill>
                <a:latin typeface="Candara" panose="020E0502030303020204" pitchFamily="34" charset="0"/>
              </a:rPr>
              <a:t>         </a:t>
            </a:r>
            <a:r>
              <a:rPr lang="es-CO" sz="2800" kern="0" cap="small" dirty="0">
                <a:solidFill>
                  <a:schemeClr val="accent1">
                    <a:lumMod val="50000"/>
                  </a:schemeClr>
                </a:solidFill>
                <a:latin typeface="Candara" panose="020E0502030303020204" pitchFamily="34" charset="0"/>
              </a:rPr>
              <a:t>en  Proceso</a:t>
            </a:r>
          </a:p>
        </p:txBody>
      </p:sp>
      <p:pic>
        <p:nvPicPr>
          <p:cNvPr id="7" name="Imagen 6">
            <a:extLst>
              <a:ext uri="{FF2B5EF4-FFF2-40B4-BE49-F238E27FC236}">
                <a16:creationId xmlns:a16="http://schemas.microsoft.com/office/drawing/2014/main" id="{DC9B17A0-33EB-1C44-970D-92BC2A79DFC2}"/>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10008197" y="167172"/>
            <a:ext cx="1824152" cy="654306"/>
          </a:xfrm>
          <a:prstGeom prst="rect">
            <a:avLst/>
          </a:prstGeom>
        </p:spPr>
      </p:pic>
    </p:spTree>
    <p:extLst>
      <p:ext uri="{BB962C8B-B14F-4D97-AF65-F5344CB8AC3E}">
        <p14:creationId xmlns:p14="http://schemas.microsoft.com/office/powerpoint/2010/main" val="1163964798"/>
      </p:ext>
    </p:extLst>
  </p:cSld>
  <p:clrMapOvr>
    <a:masterClrMapping/>
  </p:clrMapOvr>
</p:sld>
</file>

<file path=ppt/slides/slide2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533400" y="1838038"/>
          <a:ext cx="10769601" cy="4322617"/>
        </p:xfrm>
        <a:graphic>
          <a:graphicData uri="http://schemas.openxmlformats.org/drawingml/2006/table">
            <a:tbl>
              <a:tblPr firstRow="1" bandRow="1">
                <a:tableStyleId>{93296810-A885-4BE3-A3E7-6D5BEEA58F35}</a:tableStyleId>
              </a:tblPr>
              <a:tblGrid>
                <a:gridCol w="2879691">
                  <a:extLst>
                    <a:ext uri="{9D8B030D-6E8A-4147-A177-3AD203B41FA5}">
                      <a16:colId xmlns:a16="http://schemas.microsoft.com/office/drawing/2014/main" val="3367632477"/>
                    </a:ext>
                  </a:extLst>
                </a:gridCol>
                <a:gridCol w="3668210">
                  <a:extLst>
                    <a:ext uri="{9D8B030D-6E8A-4147-A177-3AD203B41FA5}">
                      <a16:colId xmlns:a16="http://schemas.microsoft.com/office/drawing/2014/main" val="2362186750"/>
                    </a:ext>
                  </a:extLst>
                </a:gridCol>
                <a:gridCol w="4221700">
                  <a:extLst>
                    <a:ext uri="{9D8B030D-6E8A-4147-A177-3AD203B41FA5}">
                      <a16:colId xmlns:a16="http://schemas.microsoft.com/office/drawing/2014/main" val="478512528"/>
                    </a:ext>
                  </a:extLst>
                </a:gridCol>
              </a:tblGrid>
              <a:tr h="657745">
                <a:tc>
                  <a:txBody>
                    <a:bodyPr/>
                    <a:lstStyle/>
                    <a:p>
                      <a:pPr algn="ctr"/>
                      <a:r>
                        <a:rPr lang="es-CO" sz="1600" dirty="0">
                          <a:solidFill>
                            <a:schemeClr val="bg1"/>
                          </a:solidFill>
                          <a:latin typeface="+mn-lt"/>
                        </a:rPr>
                        <a:t>TEMA</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rPr>
                        <a:t>FECHA INFORME DE INCUMPLIMIENTO</a:t>
                      </a:r>
                    </a:p>
                    <a:p>
                      <a:pPr algn="ctr"/>
                      <a:endParaRPr lang="es-CO" sz="1600" dirty="0">
                        <a:solidFill>
                          <a:schemeClr val="bg1"/>
                        </a:solidFill>
                      </a:endParaRP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p>
                      <a:pPr algn="ctr"/>
                      <a:endParaRPr lang="es-CO" sz="1600" dirty="0">
                        <a:solidFill>
                          <a:schemeClr val="bg1"/>
                        </a:solidFill>
                        <a:latin typeface="+mn-lt"/>
                      </a:endParaRPr>
                    </a:p>
                  </a:txBody>
                  <a:tcPr/>
                </a:tc>
                <a:extLst>
                  <a:ext uri="{0D108BD9-81ED-4DB2-BD59-A6C34878D82A}">
                    <a16:rowId xmlns:a16="http://schemas.microsoft.com/office/drawing/2014/main" val="3038505992"/>
                  </a:ext>
                </a:extLst>
              </a:tr>
              <a:tr h="1115665">
                <a:tc>
                  <a:txBody>
                    <a:bodyPr/>
                    <a:lstStyle/>
                    <a:p>
                      <a:pPr marL="0" algn="l"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Informe sobre incumplimiento de Acuerdos de Niveles de Servicios (ANS) de tecnología en el mes de mayo de 2023 </a:t>
                      </a:r>
                    </a:p>
                  </a:txBody>
                  <a:tcPr marL="9525" marR="9525" marT="9525" marB="0" anchor="ctr"/>
                </a:tc>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Radicado UAESP N°20237000456722 del 14/08/2023</a:t>
                      </a:r>
                      <a:endParaRPr lang="es-MX" sz="1600" b="0" i="0" u="none" strike="noStrike" kern="1200" dirty="0">
                        <a:solidFill>
                          <a:srgbClr val="002060"/>
                        </a:solidFill>
                        <a:effectLst/>
                        <a:latin typeface="Calibri" panose="020F0502020204030204" pitchFamily="34" charset="0"/>
                        <a:ea typeface="+mn-ea"/>
                        <a:cs typeface="+mn-cs"/>
                      </a:endParaRP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CO" sz="1600" b="1" i="0" u="none" strike="noStrike" kern="1200" dirty="0">
                        <a:solidFill>
                          <a:srgbClr val="FF000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478266086"/>
                  </a:ext>
                </a:extLst>
              </a:tr>
              <a:tr h="1338798">
                <a:tc>
                  <a:txBody>
                    <a:bodyPr/>
                    <a:lstStyle/>
                    <a:p>
                      <a:pPr marL="0" algn="l"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Informe sobre incumplimiento de Acuerdos de Niveles de Servicios (ANS) de tecnología en el mes de junio de 2023 </a:t>
                      </a:r>
                    </a:p>
                  </a:txBody>
                  <a:tcPr marL="9525" marR="9525" marT="9525" marB="0" anchor="ctr"/>
                </a:tc>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Radicado UAESP N°20237000456702 del 14/08/2023</a:t>
                      </a:r>
                      <a:endParaRPr lang="es-MX" sz="1600" b="0" i="0" u="none" strike="noStrike" kern="1200" dirty="0">
                        <a:solidFill>
                          <a:srgbClr val="002060"/>
                        </a:solidFill>
                        <a:effectLst/>
                        <a:latin typeface="Calibri" panose="020F0502020204030204" pitchFamily="34" charset="0"/>
                        <a:ea typeface="+mn-ea"/>
                        <a:cs typeface="+mn-cs"/>
                      </a:endParaRP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FF0000"/>
                        </a:solidFill>
                        <a:effectLst/>
                        <a:latin typeface="Calibri" panose="020F0502020204030204" pitchFamily="34" charset="0"/>
                      </a:endParaRPr>
                    </a:p>
                  </a:txBody>
                  <a:tcPr marL="0" marR="0" marT="0" marB="0" anchor="ctr"/>
                </a:tc>
                <a:extLst>
                  <a:ext uri="{0D108BD9-81ED-4DB2-BD59-A6C34878D82A}">
                    <a16:rowId xmlns:a16="http://schemas.microsoft.com/office/drawing/2014/main" val="4100455972"/>
                  </a:ext>
                </a:extLst>
              </a:tr>
              <a:tr h="1210409">
                <a:tc>
                  <a:txBody>
                    <a:bodyPr/>
                    <a:lstStyle/>
                    <a:p>
                      <a:pPr marL="0" algn="l"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Informe sobre incumplimiento de Acuerdos de Niveles de Servicios (ANS) de tecnología en el mes de diciembre de 2023</a:t>
                      </a:r>
                    </a:p>
                  </a:txBody>
                  <a:tcPr marL="9525" marR="9525" marT="9525" marB="0" anchor="ctr"/>
                </a:tc>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Radicado UAESP N°20247000245532 del 14/05/2024</a:t>
                      </a:r>
                      <a:endParaRPr lang="es-MX" sz="1600" b="0" i="0" u="none" strike="noStrike" kern="1200" dirty="0">
                        <a:solidFill>
                          <a:srgbClr val="002060"/>
                        </a:solidFill>
                        <a:effectLst/>
                        <a:latin typeface="Calibri" panose="020F0502020204030204" pitchFamily="34" charset="0"/>
                        <a:ea typeface="+mn-ea"/>
                        <a:cs typeface="+mn-cs"/>
                      </a:endParaRP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FF0000"/>
                        </a:solidFill>
                        <a:effectLst/>
                        <a:latin typeface="Calibri" panose="020F0502020204030204" pitchFamily="34" charset="0"/>
                      </a:endParaRPr>
                    </a:p>
                  </a:txBody>
                  <a:tcPr marL="0" marR="0" marT="0" marB="0" anchor="ctr"/>
                </a:tc>
                <a:extLst>
                  <a:ext uri="{0D108BD9-81ED-4DB2-BD59-A6C34878D82A}">
                    <a16:rowId xmlns:a16="http://schemas.microsoft.com/office/drawing/2014/main" val="3660304580"/>
                  </a:ext>
                </a:extLst>
              </a:tr>
            </a:tbl>
          </a:graphicData>
        </a:graphic>
      </p:graphicFrame>
      <p:sp>
        <p:nvSpPr>
          <p:cNvPr id="5" name="CuadroTexto 4">
            <a:extLst>
              <a:ext uri="{FF2B5EF4-FFF2-40B4-BE49-F238E27FC236}">
                <a16:creationId xmlns:a16="http://schemas.microsoft.com/office/drawing/2014/main" id="{18D036FB-95E2-4239-A44E-939450AB20AD}"/>
              </a:ext>
            </a:extLst>
          </p:cNvPr>
          <p:cNvSpPr txBox="1"/>
          <p:nvPr/>
        </p:nvSpPr>
        <p:spPr>
          <a:xfrm>
            <a:off x="204710" y="677299"/>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4</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01C502B6-173E-481B-B030-DA7EF37F2575}"/>
              </a:ext>
            </a:extLst>
          </p:cNvPr>
          <p:cNvSpPr txBox="1"/>
          <p:nvPr/>
        </p:nvSpPr>
        <p:spPr>
          <a:xfrm>
            <a:off x="-397386" y="174252"/>
            <a:ext cx="9881937" cy="954107"/>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sz="2800" kern="0" dirty="0">
                <a:solidFill>
                  <a:schemeClr val="accent1">
                    <a:lumMod val="50000"/>
                  </a:schemeClr>
                </a:solidFill>
              </a:rPr>
              <a:t>Recomendaciones de Incumplimiento en proceso - ANS </a:t>
            </a:r>
          </a:p>
          <a:p>
            <a:pPr lvl="1"/>
            <a:endParaRPr lang="es-CO" sz="2800" kern="0" cap="small" dirty="0">
              <a:solidFill>
                <a:schemeClr val="accent1">
                  <a:lumMod val="50000"/>
                </a:schemeClr>
              </a:solidFill>
              <a:latin typeface="Candara" panose="020E0502030303020204" pitchFamily="34" charset="0"/>
            </a:endParaRPr>
          </a:p>
        </p:txBody>
      </p:sp>
      <p:pic>
        <p:nvPicPr>
          <p:cNvPr id="7" name="Imagen 6">
            <a:extLst>
              <a:ext uri="{FF2B5EF4-FFF2-40B4-BE49-F238E27FC236}">
                <a16:creationId xmlns:a16="http://schemas.microsoft.com/office/drawing/2014/main" id="{1D7F8336-83A7-4149-B593-EFA6D5AA034D}"/>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10076943" y="208904"/>
            <a:ext cx="1824152" cy="654306"/>
          </a:xfrm>
          <a:prstGeom prst="rect">
            <a:avLst/>
          </a:prstGeom>
        </p:spPr>
      </p:pic>
    </p:spTree>
    <p:extLst>
      <p:ext uri="{BB962C8B-B14F-4D97-AF65-F5344CB8AC3E}">
        <p14:creationId xmlns:p14="http://schemas.microsoft.com/office/powerpoint/2010/main" val="4153374202"/>
      </p:ext>
    </p:extLst>
  </p:cSld>
  <p:clrMapOvr>
    <a:masterClrMapping/>
  </p:clrMapOvr>
</p:sld>
</file>

<file path=ppt/slides/slide2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533400" y="1884218"/>
          <a:ext cx="10769601" cy="1727230"/>
        </p:xfrm>
        <a:graphic>
          <a:graphicData uri="http://schemas.openxmlformats.org/drawingml/2006/table">
            <a:tbl>
              <a:tblPr firstRow="1" bandRow="1">
                <a:tableStyleId>{93296810-A885-4BE3-A3E7-6D5BEEA58F35}</a:tableStyleId>
              </a:tblPr>
              <a:tblGrid>
                <a:gridCol w="2879691">
                  <a:extLst>
                    <a:ext uri="{9D8B030D-6E8A-4147-A177-3AD203B41FA5}">
                      <a16:colId xmlns:a16="http://schemas.microsoft.com/office/drawing/2014/main" val="3367632477"/>
                    </a:ext>
                  </a:extLst>
                </a:gridCol>
                <a:gridCol w="3668210">
                  <a:extLst>
                    <a:ext uri="{9D8B030D-6E8A-4147-A177-3AD203B41FA5}">
                      <a16:colId xmlns:a16="http://schemas.microsoft.com/office/drawing/2014/main" val="2362186750"/>
                    </a:ext>
                  </a:extLst>
                </a:gridCol>
                <a:gridCol w="4221700">
                  <a:extLst>
                    <a:ext uri="{9D8B030D-6E8A-4147-A177-3AD203B41FA5}">
                      <a16:colId xmlns:a16="http://schemas.microsoft.com/office/drawing/2014/main" val="478512528"/>
                    </a:ext>
                  </a:extLst>
                </a:gridCol>
              </a:tblGrid>
              <a:tr h="611565">
                <a:tc>
                  <a:txBody>
                    <a:bodyPr/>
                    <a:lstStyle/>
                    <a:p>
                      <a:pPr algn="ctr"/>
                      <a:r>
                        <a:rPr lang="es-CO" sz="1600" dirty="0">
                          <a:solidFill>
                            <a:schemeClr val="bg1"/>
                          </a:solidFill>
                          <a:latin typeface="+mn-lt"/>
                        </a:rPr>
                        <a:t>TEMA</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rPr>
                        <a:t>FECHA INFORME DE INCUMPLIMIENTO</a:t>
                      </a:r>
                    </a:p>
                    <a:p>
                      <a:pPr algn="ctr"/>
                      <a:endParaRPr lang="es-CO" sz="1600" dirty="0">
                        <a:solidFill>
                          <a:schemeClr val="bg1"/>
                        </a:solidFill>
                      </a:endParaRP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p>
                      <a:pPr algn="ctr"/>
                      <a:endParaRPr lang="es-CO" sz="1600" dirty="0">
                        <a:solidFill>
                          <a:schemeClr val="bg1"/>
                        </a:solidFill>
                        <a:latin typeface="+mn-lt"/>
                      </a:endParaRPr>
                    </a:p>
                  </a:txBody>
                  <a:tcPr/>
                </a:tc>
                <a:extLst>
                  <a:ext uri="{0D108BD9-81ED-4DB2-BD59-A6C34878D82A}">
                    <a16:rowId xmlns:a16="http://schemas.microsoft.com/office/drawing/2014/main" val="3038505992"/>
                  </a:ext>
                </a:extLst>
              </a:tr>
              <a:tr h="1115665">
                <a:tc>
                  <a:txBody>
                    <a:bodyPr/>
                    <a:lstStyle/>
                    <a:p>
                      <a:pPr marL="0" algn="l"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Informe sobre incumplimiento de Acuerdos de Niveles de Servicios (ANS) de tecnología en el mes de febrero de 2024 </a:t>
                      </a:r>
                    </a:p>
                  </a:txBody>
                  <a:tcPr marL="9525" marR="9525" marT="9525" marB="0" anchor="ctr"/>
                </a:tc>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Radicado UAESP N°20247000403922 del 25/07/2024</a:t>
                      </a:r>
                      <a:endParaRPr lang="es-MX" sz="1600" b="0" i="0" u="none" strike="noStrike" kern="1200" dirty="0">
                        <a:solidFill>
                          <a:srgbClr val="002060"/>
                        </a:solidFill>
                        <a:effectLst/>
                        <a:latin typeface="Calibri" panose="020F0502020204030204" pitchFamily="34" charset="0"/>
                        <a:ea typeface="+mn-ea"/>
                        <a:cs typeface="+mn-cs"/>
                      </a:endParaRP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1" i="0" u="none" strike="noStrike" kern="1200" noProof="0" dirty="0">
                          <a:solidFill>
                            <a:srgbClr val="002060"/>
                          </a:solidFill>
                          <a:effectLst/>
                          <a:latin typeface="Calibri" panose="020F0502020204030204" pitchFamily="34" charset="0"/>
                          <a:ea typeface="+mn-ea"/>
                          <a:cs typeface="+mn-cs"/>
                        </a:rPr>
                        <a:t>EN TRÁMITE DE LA UAESP</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CO" sz="1600" b="1" i="0" u="none" strike="noStrike" kern="1200" dirty="0">
                        <a:solidFill>
                          <a:srgbClr val="00206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478266086"/>
                  </a:ext>
                </a:extLst>
              </a:tr>
            </a:tbl>
          </a:graphicData>
        </a:graphic>
      </p:graphicFrame>
      <p:sp>
        <p:nvSpPr>
          <p:cNvPr id="5" name="CuadroTexto 4">
            <a:extLst>
              <a:ext uri="{FF2B5EF4-FFF2-40B4-BE49-F238E27FC236}">
                <a16:creationId xmlns:a16="http://schemas.microsoft.com/office/drawing/2014/main" id="{18D036FB-95E2-4239-A44E-939450AB20AD}"/>
              </a:ext>
            </a:extLst>
          </p:cNvPr>
          <p:cNvSpPr txBox="1"/>
          <p:nvPr/>
        </p:nvSpPr>
        <p:spPr>
          <a:xfrm>
            <a:off x="301528" y="596915"/>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4</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01C502B6-173E-481B-B030-DA7EF37F2575}"/>
              </a:ext>
            </a:extLst>
          </p:cNvPr>
          <p:cNvSpPr txBox="1"/>
          <p:nvPr/>
        </p:nvSpPr>
        <p:spPr>
          <a:xfrm>
            <a:off x="-322083" y="52039"/>
            <a:ext cx="9881937" cy="954107"/>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sz="2800" kern="0" dirty="0">
                <a:solidFill>
                  <a:schemeClr val="accent1">
                    <a:lumMod val="50000"/>
                  </a:schemeClr>
                </a:solidFill>
              </a:rPr>
              <a:t>Recomendaciones de Incumplimiento en proceso - ANS </a:t>
            </a:r>
          </a:p>
          <a:p>
            <a:pPr lvl="1"/>
            <a:endParaRPr lang="es-CO" sz="2800" kern="0" cap="small" dirty="0">
              <a:solidFill>
                <a:schemeClr val="accent1">
                  <a:lumMod val="50000"/>
                </a:schemeClr>
              </a:solidFill>
              <a:latin typeface="Candara" panose="020E0502030303020204" pitchFamily="34" charset="0"/>
            </a:endParaRPr>
          </a:p>
        </p:txBody>
      </p:sp>
      <p:pic>
        <p:nvPicPr>
          <p:cNvPr id="7" name="Imagen 6">
            <a:extLst>
              <a:ext uri="{FF2B5EF4-FFF2-40B4-BE49-F238E27FC236}">
                <a16:creationId xmlns:a16="http://schemas.microsoft.com/office/drawing/2014/main" id="{1D7F8336-83A7-4149-B593-EFA6D5AA034D}"/>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10220959" y="210489"/>
            <a:ext cx="1824152" cy="654306"/>
          </a:xfrm>
          <a:prstGeom prst="rect">
            <a:avLst/>
          </a:prstGeom>
        </p:spPr>
      </p:pic>
    </p:spTree>
    <p:extLst>
      <p:ext uri="{BB962C8B-B14F-4D97-AF65-F5344CB8AC3E}">
        <p14:creationId xmlns:p14="http://schemas.microsoft.com/office/powerpoint/2010/main" val="1649045538"/>
      </p:ext>
    </p:extLst>
  </p:cSld>
  <p:clrMapOvr>
    <a:masterClrMapping/>
  </p:clrMapOvr>
</p:sld>
</file>

<file path=ppt/slides/slide2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CuadroTexto 4">
            <a:extLst>
              <a:ext uri="{FF2B5EF4-FFF2-40B4-BE49-F238E27FC236}">
                <a16:creationId xmlns:a16="http://schemas.microsoft.com/office/drawing/2014/main" id="{25BE53E8-7D48-4EA8-8CE5-909E00E3099E}"/>
              </a:ext>
            </a:extLst>
          </p:cNvPr>
          <p:cNvSpPr txBox="1"/>
          <p:nvPr/>
        </p:nvSpPr>
        <p:spPr>
          <a:xfrm>
            <a:off x="387134" y="250966"/>
            <a:ext cx="9881937" cy="1138773"/>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solicitudes de descuento por año</a:t>
            </a:r>
          </a:p>
          <a:p>
            <a:r>
              <a:rPr lang="es-CO" sz="1600" b="1" cap="small" dirty="0">
                <a:solidFill>
                  <a:srgbClr val="002060"/>
                </a:solidFill>
                <a:latin typeface="Candara" panose="020E0502030303020204" pitchFamily="34" charset="0"/>
              </a:rPr>
              <a:t>         </a:t>
            </a:r>
            <a:r>
              <a:rPr lang="es-CO" sz="1600" cap="small" dirty="0">
                <a:solidFill>
                  <a:srgbClr val="002060"/>
                </a:solidFill>
                <a:latin typeface="Candara" panose="020E0502030303020204" pitchFamily="34" charset="0"/>
              </a:rPr>
              <a:t>Balance general Solicitudes de descuento –</a:t>
            </a:r>
            <a:r>
              <a:rPr lang="es-CO" sz="1400" cap="small" dirty="0">
                <a:solidFill>
                  <a:srgbClr val="002060"/>
                </a:solidFill>
                <a:latin typeface="Candara" panose="020E0502030303020204" pitchFamily="34" charset="0"/>
              </a:rPr>
              <a:t> octubre de 2024</a:t>
            </a:r>
          </a:p>
          <a:p>
            <a:endParaRPr lang="es-CO" sz="1600" dirty="0"/>
          </a:p>
        </p:txBody>
      </p:sp>
      <p:cxnSp>
        <p:nvCxnSpPr>
          <p:cNvPr id="7" name="Conector recto 6">
            <a:extLst>
              <a:ext uri="{FF2B5EF4-FFF2-40B4-BE49-F238E27FC236}">
                <a16:creationId xmlns:a16="http://schemas.microsoft.com/office/drawing/2014/main" id="{690533CD-1411-4B8A-9CC5-C2FB713730B4}"/>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2" name="CuadroTexto 1">
            <a:extLst>
              <a:ext uri="{FF2B5EF4-FFF2-40B4-BE49-F238E27FC236}">
                <a16:creationId xmlns:a16="http://schemas.microsoft.com/office/drawing/2014/main" id="{CD6B8855-91C1-4261-8AE2-2255A1A33E80}"/>
              </a:ext>
            </a:extLst>
          </p:cNvPr>
          <p:cNvSpPr txBox="1"/>
          <p:nvPr/>
        </p:nvSpPr>
        <p:spPr>
          <a:xfrm>
            <a:off x="8411068" y="477181"/>
            <a:ext cx="3550023" cy="1200329"/>
          </a:xfrm>
          <a:prstGeom prst="rect">
            <a:avLst/>
          </a:prstGeom>
          <a:noFill/>
        </p:spPr>
        <p:txBody>
          <a:bodyPr wrap="square" rtlCol="0">
            <a:spAutoFit/>
          </a:bodyPr>
          <a:lstStyle/>
          <a:p>
            <a:r>
              <a:rPr lang="es-CO" sz="3600" b="1" kern="0" cap="small" dirty="0">
                <a:solidFill>
                  <a:schemeClr val="accent1">
                    <a:lumMod val="50000"/>
                  </a:schemeClr>
                </a:solidFill>
                <a:latin typeface="Candara" panose="020E0502030303020204" pitchFamily="34" charset="0"/>
              </a:rPr>
              <a:t>Total :  16.863 </a:t>
            </a:r>
          </a:p>
          <a:p>
            <a:endParaRPr lang="es-CO" sz="3600" b="1" kern="0" cap="small" dirty="0">
              <a:solidFill>
                <a:schemeClr val="accent1">
                  <a:lumMod val="50000"/>
                </a:schemeClr>
              </a:solidFill>
              <a:latin typeface="Candara" panose="020E0502030303020204" pitchFamily="34" charset="0"/>
            </a:endParaRPr>
          </a:p>
        </p:txBody>
      </p:sp>
      <p:grpSp>
        <p:nvGrpSpPr>
          <p:cNvPr id="13" name="Grupo 12">
            <a:extLst>
              <a:ext uri="{FF2B5EF4-FFF2-40B4-BE49-F238E27FC236}">
                <a16:creationId xmlns:a16="http://schemas.microsoft.com/office/drawing/2014/main" id="{E04CCD12-25DE-4AB9-9548-620F7095658B}"/>
              </a:ext>
            </a:extLst>
          </p:cNvPr>
          <p:cNvGrpSpPr/>
          <p:nvPr/>
        </p:nvGrpSpPr>
        <p:grpSpPr>
          <a:xfrm>
            <a:off x="-1" y="1661239"/>
            <a:ext cx="1438655" cy="4739554"/>
            <a:chOff x="3114068" y="1111122"/>
            <a:chExt cx="1935480" cy="5697300"/>
          </a:xfrm>
        </p:grpSpPr>
        <p:pic>
          <p:nvPicPr>
            <p:cNvPr id="14" name="Imagen 13">
              <a:extLst>
                <a:ext uri="{FF2B5EF4-FFF2-40B4-BE49-F238E27FC236}">
                  <a16:creationId xmlns:a16="http://schemas.microsoft.com/office/drawing/2014/main" id="{AC4D3E03-B556-4B83-A600-361F162292CC}"/>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3192457" y="1111122"/>
              <a:ext cx="1708382" cy="1362087"/>
            </a:xfrm>
            <a:prstGeom prst="rect">
              <a:avLst/>
            </a:prstGeom>
          </p:spPr>
        </p:pic>
        <p:pic>
          <p:nvPicPr>
            <p:cNvPr id="16" name="Imagen 15">
              <a:extLst>
                <a:ext uri="{FF2B5EF4-FFF2-40B4-BE49-F238E27FC236}">
                  <a16:creationId xmlns:a16="http://schemas.microsoft.com/office/drawing/2014/main" id="{551F5D1C-B049-4276-B3EA-802A31AE437D}"/>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3164093" y="6188219"/>
              <a:ext cx="1807066" cy="620203"/>
            </a:xfrm>
            <a:prstGeom prst="rect">
              <a:avLst/>
            </a:prstGeom>
          </p:spPr>
        </p:pic>
        <p:pic>
          <p:nvPicPr>
            <p:cNvPr id="17" name="Imagen 16">
              <a:extLst>
                <a:ext uri="{FF2B5EF4-FFF2-40B4-BE49-F238E27FC236}">
                  <a16:creationId xmlns:a16="http://schemas.microsoft.com/office/drawing/2014/main" id="{C484FF94-26AA-4DA2-9342-B1F86F205114}"/>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3192457" y="5274443"/>
              <a:ext cx="1807067" cy="388869"/>
            </a:xfrm>
            <a:prstGeom prst="rect">
              <a:avLst/>
            </a:prstGeom>
          </p:spPr>
        </p:pic>
        <p:pic>
          <p:nvPicPr>
            <p:cNvPr id="18" name="Imagen 17">
              <a:extLst>
                <a:ext uri="{FF2B5EF4-FFF2-40B4-BE49-F238E27FC236}">
                  <a16:creationId xmlns:a16="http://schemas.microsoft.com/office/drawing/2014/main" id="{20AB82E2-4A21-4766-8569-71248E78365B}"/>
                </a:ext>
              </a:extLst>
            </p:cNvPr>
            <p:cNvPicPr>
              <a:picLocks noChangeAspect="1"/>
            </p:cNvPicPr>
            <p:nvPr/>
          </p:nvPicPr>
          <p:blipFill rotWithShape="1">
            <a:blip r:embed="rId6" cstate="email">
              <a:extLst>
                <a:ext uri="{28A0092B-C50C-407E-A947-70E740481C1C}">
                  <a14:useLocalDpi xmlns:a14="http://schemas.microsoft.com/office/drawing/2010/main"/>
                </a:ext>
              </a:extLst>
            </a:blip>
            <a:srcRect l="12658" t="17307" r="12911" b="19214"/>
            <a:stretch/>
          </p:blipFill>
          <p:spPr>
            <a:xfrm>
              <a:off x="3114068" y="2561276"/>
              <a:ext cx="1935480" cy="1112521"/>
            </a:xfrm>
            <a:prstGeom prst="rect">
              <a:avLst/>
            </a:prstGeom>
          </p:spPr>
        </p:pic>
      </p:grpSp>
      <p:grpSp>
        <p:nvGrpSpPr>
          <p:cNvPr id="4" name="Grupo 3">
            <a:extLst>
              <a:ext uri="{FF2B5EF4-FFF2-40B4-BE49-F238E27FC236}">
                <a16:creationId xmlns:a16="http://schemas.microsoft.com/office/drawing/2014/main" id="{0000DF10-4A35-3700-1404-EFC909A05362}"/>
              </a:ext>
            </a:extLst>
          </p:cNvPr>
          <p:cNvGrpSpPr/>
          <p:nvPr/>
        </p:nvGrpSpPr>
        <p:grpSpPr>
          <a:xfrm>
            <a:off x="76153" y="3799861"/>
            <a:ext cx="1234082" cy="1086225"/>
            <a:chOff x="10562619" y="1423954"/>
            <a:chExt cx="1280250" cy="1299632"/>
          </a:xfrm>
        </p:grpSpPr>
        <p:pic>
          <p:nvPicPr>
            <p:cNvPr id="6" name="Picture 2">
              <a:extLst>
                <a:ext uri="{FF2B5EF4-FFF2-40B4-BE49-F238E27FC236}">
                  <a16:creationId xmlns:a16="http://schemas.microsoft.com/office/drawing/2014/main" id="{06751A8E-FBBF-D403-7B1D-207CF3B45172}"/>
                </a:ext>
              </a:extLst>
            </p:cNvPr>
            <p:cNvPicPr>
              <a:picLocks noChangeAspect="1" noChangeArrowheads="1"/>
            </p:cNvPicPr>
            <p:nvPr/>
          </p:nvPicPr>
          <p:blipFill rotWithShape="1">
            <a:blip r:embed="rId7" cstate="email">
              <a:extLst>
                <a:ext uri="{28A0092B-C50C-407E-A947-70E740481C1C}">
                  <a14:useLocalDpi xmlns:a14="http://schemas.microsoft.com/office/drawing/2010/main"/>
                </a:ext>
              </a:extLst>
            </a:blip>
            <a:srcRect/>
            <a:stretch/>
          </p:blipFill>
          <p:spPr bwMode="auto">
            <a:xfrm>
              <a:off x="10627933" y="203488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 name="Picture 2">
              <a:extLst>
                <a:ext uri="{FF2B5EF4-FFF2-40B4-BE49-F238E27FC236}">
                  <a16:creationId xmlns:a16="http://schemas.microsoft.com/office/drawing/2014/main" id="{CF5538BA-518F-B947-FF09-1E3FFA8092FE}"/>
                </a:ext>
              </a:extLst>
            </p:cNvPr>
            <p:cNvPicPr>
              <a:picLocks noChangeAspect="1" noChangeArrowheads="1"/>
            </p:cNvPicPr>
            <p:nvPr/>
          </p:nvPicPr>
          <p:blipFill rotWithShape="1">
            <a:blip r:embed="rId8" cstate="email">
              <a:extLst>
                <a:ext uri="{28A0092B-C50C-407E-A947-70E740481C1C}">
                  <a14:useLocalDpi xmlns:a14="http://schemas.microsoft.com/office/drawing/2010/main"/>
                </a:ext>
              </a:extLst>
            </a:blip>
            <a:srcRect/>
            <a:stretch/>
          </p:blipFill>
          <p:spPr bwMode="auto">
            <a:xfrm>
              <a:off x="10562619" y="142395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9" name="Imagen 8">
            <a:extLst>
              <a:ext uri="{FF2B5EF4-FFF2-40B4-BE49-F238E27FC236}">
                <a16:creationId xmlns:a16="http://schemas.microsoft.com/office/drawing/2014/main" id="{1A6D511D-0157-A7F4-CD4A-C4B2598BB0E7}"/>
              </a:ext>
            </a:extLst>
          </p:cNvPr>
          <p:cNvPicPr>
            <a:picLocks noChangeAspect="1"/>
          </p:cNvPicPr>
          <p:nvPr/>
        </p:nvPicPr>
        <p:blipFill>
          <a:blip r:embed="rId9"/>
          <a:stretch>
            <a:fillRect/>
          </a:stretch>
        </p:blipFill>
        <p:spPr>
          <a:xfrm>
            <a:off x="1464430" y="1615954"/>
            <a:ext cx="10580682" cy="4991079"/>
          </a:xfrm>
          <a:prstGeom prst="rect">
            <a:avLst/>
          </a:prstGeom>
        </p:spPr>
      </p:pic>
    </p:spTree>
    <p:extLst>
      <p:ext uri="{BB962C8B-B14F-4D97-AF65-F5344CB8AC3E}">
        <p14:creationId xmlns:p14="http://schemas.microsoft.com/office/powerpoint/2010/main" val="1743170300"/>
      </p:ext>
    </p:extLst>
  </p:cSld>
  <p:clrMapOvr>
    <a:masterClrMapping/>
  </p:clrMapOvr>
</p:sld>
</file>

<file path=ppt/slides/slide2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Título 3">
            <a:extLst>
              <a:ext uri="{FF2B5EF4-FFF2-40B4-BE49-F238E27FC236}">
                <a16:creationId xmlns:a16="http://schemas.microsoft.com/office/drawing/2014/main" id="{6E3455A4-4AEA-4A34-89E1-4C69A696CF3C}"/>
              </a:ext>
            </a:extLst>
          </p:cNvPr>
          <p:cNvSpPr txBox="1">
            <a:spLocks/>
          </p:cNvSpPr>
          <p:nvPr/>
        </p:nvSpPr>
        <p:spPr>
          <a:xfrm>
            <a:off x="5997924" y="4769851"/>
            <a:ext cx="5959156" cy="698392"/>
          </a:xfrm>
          <a:prstGeom prst="rect">
            <a:avLst/>
          </a:prstGeom>
        </p:spPr>
        <p:txBody>
          <a:bodyPr>
            <a:normAutofit fontScale="97500" lnSpcReduction="10000"/>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lvl="1" algn="ctr">
              <a:tabLst>
                <a:tab pos="914400" algn="l"/>
              </a:tabLst>
            </a:pPr>
            <a:r>
              <a:rPr lang="es-CO" sz="4400" b="1" kern="0" cap="small" dirty="0">
                <a:solidFill>
                  <a:schemeClr val="accent1">
                    <a:lumMod val="50000"/>
                  </a:schemeClr>
                </a:solidFill>
                <a:latin typeface="Candara" panose="020E0502030303020204" pitchFamily="34" charset="0"/>
              </a:rPr>
              <a:t> gestión de calidad</a:t>
            </a:r>
          </a:p>
        </p:txBody>
      </p:sp>
      <p:pic>
        <p:nvPicPr>
          <p:cNvPr id="7" name="Imagen 6">
            <a:extLst>
              <a:ext uri="{FF2B5EF4-FFF2-40B4-BE49-F238E27FC236}">
                <a16:creationId xmlns:a16="http://schemas.microsoft.com/office/drawing/2014/main" id="{B5828D21-D4AC-4D6D-8D86-7297214AB7C8}"/>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7040361" y="2708097"/>
            <a:ext cx="4123508" cy="2061754"/>
          </a:xfrm>
          <a:prstGeom prst="rect">
            <a:avLst/>
          </a:prstGeom>
        </p:spPr>
      </p:pic>
    </p:spTree>
    <p:extLst>
      <p:ext uri="{BB962C8B-B14F-4D97-AF65-F5344CB8AC3E}">
        <p14:creationId xmlns:p14="http://schemas.microsoft.com/office/powerpoint/2010/main" val="3288939479"/>
      </p:ext>
    </p:extLst>
  </p:cSld>
  <p:clrMapOvr>
    <a:masterClrMapping/>
  </p:clrMapOvr>
</p:sld>
</file>

<file path=ppt/slides/slide23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448650A-FC1D-3A4F-DDBD-0BBBF5128596}"/>
            </a:ext>
          </a:extLst>
        </p:cNvPr>
        <p:cNvGrpSpPr/>
        <p:nvPr/>
      </p:nvGrpSpPr>
      <p:grpSpPr>
        <a:xfrm>
          <a:off x="0" y="0"/>
          <a:ext cx="0" cy="0"/>
          <a:chOff x="0" y="0"/>
          <a:chExt cx="0" cy="0"/>
        </a:xfrm>
      </p:grpSpPr>
      <p:sp>
        <p:nvSpPr>
          <p:cNvPr id="15" name="Título 3">
            <a:extLst>
              <a:ext uri="{FF2B5EF4-FFF2-40B4-BE49-F238E27FC236}">
                <a16:creationId xmlns:a16="http://schemas.microsoft.com/office/drawing/2014/main" id="{84596C49-CAD5-4C7C-D5D8-AE7846313C1C}"/>
              </a:ext>
            </a:extLst>
          </p:cNvPr>
          <p:cNvSpPr txBox="1">
            <a:spLocks/>
          </p:cNvSpPr>
          <p:nvPr/>
        </p:nvSpPr>
        <p:spPr>
          <a:xfrm>
            <a:off x="5997924" y="4769851"/>
            <a:ext cx="5959156" cy="698392"/>
          </a:xfrm>
          <a:prstGeom prst="rect">
            <a:avLst/>
          </a:prstGeom>
        </p:spPr>
        <p:txBody>
          <a:bodyPr>
            <a:normAutofit fontScale="97500" lnSpcReduction="10000"/>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lvl="1" algn="ctr">
              <a:tabLst>
                <a:tab pos="914400" algn="l"/>
              </a:tabLst>
            </a:pPr>
            <a:r>
              <a:rPr lang="es-CO" sz="4400" b="1" kern="0" cap="small" dirty="0">
                <a:solidFill>
                  <a:schemeClr val="accent1">
                    <a:lumMod val="50000"/>
                  </a:schemeClr>
                </a:solidFill>
                <a:latin typeface="Candara" panose="020E0502030303020204" pitchFamily="34" charset="0"/>
              </a:rPr>
              <a:t> gestión de calidad</a:t>
            </a:r>
          </a:p>
        </p:txBody>
      </p:sp>
      <p:pic>
        <p:nvPicPr>
          <p:cNvPr id="7" name="Imagen 6">
            <a:extLst>
              <a:ext uri="{FF2B5EF4-FFF2-40B4-BE49-F238E27FC236}">
                <a16:creationId xmlns:a16="http://schemas.microsoft.com/office/drawing/2014/main" id="{026570CA-6E62-91BB-3360-6AAD5C84160E}"/>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7040361" y="2708097"/>
            <a:ext cx="4123508" cy="2061754"/>
          </a:xfrm>
          <a:prstGeom prst="rect">
            <a:avLst/>
          </a:prstGeom>
        </p:spPr>
      </p:pic>
      <p:pic>
        <p:nvPicPr>
          <p:cNvPr id="4" name="Imagen 3">
            <a:extLst>
              <a:ext uri="{FF2B5EF4-FFF2-40B4-BE49-F238E27FC236}">
                <a16:creationId xmlns:a16="http://schemas.microsoft.com/office/drawing/2014/main" id="{5324C511-5879-F10D-5E12-A492C25A5D51}"/>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9497840" y="535877"/>
            <a:ext cx="1666029" cy="1308820"/>
          </a:xfrm>
          <a:prstGeom prst="rect">
            <a:avLst/>
          </a:prstGeom>
        </p:spPr>
      </p:pic>
    </p:spTree>
    <p:extLst>
      <p:ext uri="{BB962C8B-B14F-4D97-AF65-F5344CB8AC3E}">
        <p14:creationId xmlns:p14="http://schemas.microsoft.com/office/powerpoint/2010/main" val="3970323785"/>
      </p:ext>
    </p:extLst>
  </p:cSld>
  <p:clrMapOvr>
    <a:masterClrMapping/>
  </p:clrMapOvr>
</p:sld>
</file>

<file path=ppt/slides/slide2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CuadroTexto 2">
            <a:extLst>
              <a:ext uri="{FF2B5EF4-FFF2-40B4-BE49-F238E27FC236}">
                <a16:creationId xmlns:a16="http://schemas.microsoft.com/office/drawing/2014/main" id="{D59159FD-6E84-4C90-A8CD-ED465666E64B}"/>
              </a:ext>
            </a:extLst>
          </p:cNvPr>
          <p:cNvSpPr txBox="1"/>
          <p:nvPr/>
        </p:nvSpPr>
        <p:spPr>
          <a:xfrm>
            <a:off x="726550" y="135376"/>
            <a:ext cx="8417449" cy="615553"/>
          </a:xfrm>
          <a:prstGeom prst="rect">
            <a:avLst/>
          </a:prstGeom>
          <a:noFill/>
        </p:spPr>
        <p:txBody>
          <a:bodyPr wrap="square" rtlCol="0">
            <a:spAutoFit/>
          </a:bodyPr>
          <a:lstStyle/>
          <a:p>
            <a:pPr>
              <a:defRPr/>
            </a:pPr>
            <a:r>
              <a:rPr lang="es-CO" sz="3400" b="1" cap="small" dirty="0">
                <a:solidFill>
                  <a:schemeClr val="accent1">
                    <a:lumMod val="50000"/>
                  </a:schemeClr>
                </a:solidFill>
                <a:latin typeface="Candara" panose="020E0502030303020204" pitchFamily="34" charset="0"/>
              </a:rPr>
              <a:t>ESTADO DE CERTIFICACIONES DE CALIDAD</a:t>
            </a:r>
            <a:endParaRPr lang="es-ES" sz="3400" dirty="0">
              <a:solidFill>
                <a:schemeClr val="accent1">
                  <a:lumMod val="50000"/>
                </a:schemeClr>
              </a:solidFill>
              <a:latin typeface="Candara" panose="020E0502030303020204" pitchFamily="34" charset="0"/>
            </a:endParaRPr>
          </a:p>
        </p:txBody>
      </p:sp>
      <p:cxnSp>
        <p:nvCxnSpPr>
          <p:cNvPr id="6" name="Conector recto 5">
            <a:extLst>
              <a:ext uri="{FF2B5EF4-FFF2-40B4-BE49-F238E27FC236}">
                <a16:creationId xmlns:a16="http://schemas.microsoft.com/office/drawing/2014/main" id="{0655B186-9D5A-41A7-A9E1-CD34EF4A2784}"/>
              </a:ext>
            </a:extLst>
          </p:cNvPr>
          <p:cNvCxnSpPr>
            <a:cxnSpLocks/>
          </p:cNvCxnSpPr>
          <p:nvPr/>
        </p:nvCxnSpPr>
        <p:spPr>
          <a:xfrm>
            <a:off x="236536" y="1054252"/>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5 Tabla">
            <a:extLst>
              <a:ext uri="{FF2B5EF4-FFF2-40B4-BE49-F238E27FC236}">
                <a16:creationId xmlns:a16="http://schemas.microsoft.com/office/drawing/2014/main" id="{951DAE2A-AE63-4004-9025-35D17B1539E7}"/>
              </a:ext>
            </a:extLst>
          </p:cNvPr>
          <p:cNvGraphicFramePr>
            <a:graphicFrameLocks noGrp="1"/>
          </p:cNvGraphicFramePr>
          <p:nvPr/>
        </p:nvGraphicFramePr>
        <p:xfrm>
          <a:off x="2722214" y="1435628"/>
          <a:ext cx="6747567" cy="3054643"/>
        </p:xfrm>
        <a:graphic>
          <a:graphicData uri="http://schemas.openxmlformats.org/drawingml/2006/table">
            <a:tbl>
              <a:tblPr firstRow="1" bandRow="1">
                <a:tableStyleId>{68D230F3-CF80-4859-8CE7-A43EE81993B5}</a:tableStyleId>
              </a:tblPr>
              <a:tblGrid>
                <a:gridCol w="1692404">
                  <a:extLst>
                    <a:ext uri="{9D8B030D-6E8A-4147-A177-3AD203B41FA5}">
                      <a16:colId xmlns:a16="http://schemas.microsoft.com/office/drawing/2014/main" val="20000"/>
                    </a:ext>
                  </a:extLst>
                </a:gridCol>
                <a:gridCol w="2160201">
                  <a:extLst>
                    <a:ext uri="{9D8B030D-6E8A-4147-A177-3AD203B41FA5}">
                      <a16:colId xmlns:a16="http://schemas.microsoft.com/office/drawing/2014/main" val="20001"/>
                    </a:ext>
                  </a:extLst>
                </a:gridCol>
                <a:gridCol w="2894962">
                  <a:extLst>
                    <a:ext uri="{9D8B030D-6E8A-4147-A177-3AD203B41FA5}">
                      <a16:colId xmlns:a16="http://schemas.microsoft.com/office/drawing/2014/main" val="3606916673"/>
                    </a:ext>
                  </a:extLst>
                </a:gridCol>
              </a:tblGrid>
              <a:tr h="636598">
                <a:tc>
                  <a:txBody>
                    <a:bodyPr/>
                    <a:lstStyle/>
                    <a:p>
                      <a:pPr algn="ctr"/>
                      <a:r>
                        <a:rPr lang="es-CO" sz="1600" dirty="0">
                          <a:solidFill>
                            <a:srgbClr val="002060"/>
                          </a:solidFill>
                          <a:latin typeface="+mn-lt"/>
                        </a:rPr>
                        <a:t>NORMA</a:t>
                      </a:r>
                    </a:p>
                  </a:txBody>
                  <a:tcPr/>
                </a:tc>
                <a:tc>
                  <a:txBody>
                    <a:bodyPr/>
                    <a:lstStyle/>
                    <a:p>
                      <a:pPr algn="ctr"/>
                      <a:r>
                        <a:rPr lang="es-CO" sz="1600" dirty="0">
                          <a:solidFill>
                            <a:srgbClr val="002060"/>
                          </a:solidFill>
                          <a:latin typeface="+mn-lt"/>
                        </a:rPr>
                        <a:t>ESTADO DEL CRONOGRAMA</a:t>
                      </a:r>
                    </a:p>
                  </a:txBody>
                  <a:tcPr/>
                </a:tc>
                <a:tc>
                  <a:txBody>
                    <a:bodyPr/>
                    <a:lstStyle/>
                    <a:p>
                      <a:pPr algn="ctr"/>
                      <a:r>
                        <a:rPr lang="es-ES" sz="1600" dirty="0">
                          <a:solidFill>
                            <a:srgbClr val="002060"/>
                          </a:solidFill>
                          <a:latin typeface="+mn-lt"/>
                        </a:rPr>
                        <a:t>FECHA DE VENCIMIENTO DE LA CERTIFICACIÓN</a:t>
                      </a:r>
                      <a:endParaRPr lang="es-CO" sz="1600" dirty="0">
                        <a:solidFill>
                          <a:srgbClr val="002060"/>
                        </a:solidFill>
                        <a:latin typeface="+mn-lt"/>
                      </a:endParaRPr>
                    </a:p>
                  </a:txBody>
                  <a:tcPr/>
                </a:tc>
                <a:extLst>
                  <a:ext uri="{0D108BD9-81ED-4DB2-BD59-A6C34878D82A}">
                    <a16:rowId xmlns:a16="http://schemas.microsoft.com/office/drawing/2014/main" val="10000"/>
                  </a:ext>
                </a:extLst>
              </a:tr>
              <a:tr h="569828">
                <a:tc>
                  <a:txBody>
                    <a:bodyPr/>
                    <a:lstStyle/>
                    <a:p>
                      <a:r>
                        <a:rPr lang="es-CO" sz="1600" dirty="0">
                          <a:solidFill>
                            <a:srgbClr val="002060"/>
                          </a:solidFill>
                          <a:latin typeface="+mn-lt"/>
                        </a:rPr>
                        <a:t>ISO</a:t>
                      </a:r>
                      <a:r>
                        <a:rPr lang="es-CO" sz="1600" baseline="0" dirty="0">
                          <a:solidFill>
                            <a:srgbClr val="002060"/>
                          </a:solidFill>
                          <a:latin typeface="+mn-lt"/>
                        </a:rPr>
                        <a:t> 9001:2015</a:t>
                      </a:r>
                      <a:endParaRPr lang="es-CO" sz="1600" dirty="0">
                        <a:solidFill>
                          <a:srgbClr val="002060"/>
                        </a:solidFill>
                        <a:latin typeface="+mn-lt"/>
                      </a:endParaRPr>
                    </a:p>
                  </a:txBody>
                  <a:tcPr/>
                </a:tc>
                <a:tc>
                  <a:txBody>
                    <a:bodyPr/>
                    <a:lstStyle/>
                    <a:p>
                      <a:pPr algn="ctr"/>
                      <a:r>
                        <a:rPr lang="es-CO" sz="1600" dirty="0">
                          <a:solidFill>
                            <a:srgbClr val="002060"/>
                          </a:solidFill>
                          <a:latin typeface="+mn-lt"/>
                        </a:rPr>
                        <a:t>Certificado por Bureau Veritas</a:t>
                      </a:r>
                    </a:p>
                  </a:txBody>
                  <a:tcPr/>
                </a:tc>
                <a:tc>
                  <a:txBody>
                    <a:bodyPr/>
                    <a:lstStyle/>
                    <a:p>
                      <a:pPr algn="ctr"/>
                      <a:r>
                        <a:rPr lang="es-ES" sz="1600" dirty="0">
                          <a:solidFill>
                            <a:srgbClr val="002060"/>
                          </a:solidFill>
                          <a:latin typeface="+mn-lt"/>
                        </a:rPr>
                        <a:t>19 de octubre de 2025</a:t>
                      </a:r>
                      <a:endParaRPr lang="es-CO" sz="1600" dirty="0">
                        <a:solidFill>
                          <a:srgbClr val="002060"/>
                        </a:solidFill>
                        <a:latin typeface="+mn-lt"/>
                      </a:endParaRPr>
                    </a:p>
                  </a:txBody>
                  <a:tcPr anchor="ctr"/>
                </a:tc>
                <a:extLst>
                  <a:ext uri="{0D108BD9-81ED-4DB2-BD59-A6C34878D82A}">
                    <a16:rowId xmlns:a16="http://schemas.microsoft.com/office/drawing/2014/main" val="10001"/>
                  </a:ext>
                </a:extLst>
              </a:tr>
              <a:tr h="502717">
                <a:tc>
                  <a:txBody>
                    <a:bodyPr/>
                    <a:lstStyle/>
                    <a:p>
                      <a:r>
                        <a:rPr lang="es-CO" sz="1600" dirty="0">
                          <a:solidFill>
                            <a:srgbClr val="002060"/>
                          </a:solidFill>
                          <a:latin typeface="+mn-lt"/>
                        </a:rPr>
                        <a:t>ISO 14001:2015</a:t>
                      </a:r>
                    </a:p>
                  </a:txBody>
                  <a:tcPr/>
                </a:tc>
                <a:tc>
                  <a:txBody>
                    <a:bodyPr/>
                    <a:lstStyle/>
                    <a:p>
                      <a:pPr algn="ctr"/>
                      <a:r>
                        <a:rPr lang="es-CO" sz="1600" dirty="0">
                          <a:solidFill>
                            <a:srgbClr val="002060"/>
                          </a:solidFill>
                          <a:latin typeface="+mn-lt"/>
                        </a:rPr>
                        <a:t>Certificado por Bureau Veritas</a:t>
                      </a:r>
                    </a:p>
                  </a:txBody>
                  <a:tcPr/>
                </a:tc>
                <a:tc>
                  <a:txBody>
                    <a:bodyPr/>
                    <a:lstStyle/>
                    <a:p>
                      <a:pPr algn="ctr"/>
                      <a:r>
                        <a:rPr lang="es-ES" sz="1600" dirty="0">
                          <a:solidFill>
                            <a:srgbClr val="002060"/>
                          </a:solidFill>
                          <a:latin typeface="+mn-lt"/>
                        </a:rPr>
                        <a:t>19 de octubre de 2025</a:t>
                      </a:r>
                      <a:endParaRPr lang="es-CO" sz="1600" dirty="0">
                        <a:solidFill>
                          <a:srgbClr val="002060"/>
                        </a:solidFill>
                        <a:latin typeface="+mn-lt"/>
                      </a:endParaRPr>
                    </a:p>
                  </a:txBody>
                  <a:tcPr anchor="ctr"/>
                </a:tc>
                <a:extLst>
                  <a:ext uri="{0D108BD9-81ED-4DB2-BD59-A6C34878D82A}">
                    <a16:rowId xmlns:a16="http://schemas.microsoft.com/office/drawing/2014/main" val="10002"/>
                  </a:ext>
                </a:extLst>
              </a:tr>
              <a:tr h="502717">
                <a:tc>
                  <a:txBody>
                    <a:bodyPr/>
                    <a:lstStyle/>
                    <a:p>
                      <a:r>
                        <a:rPr lang="es-CO" sz="1600" dirty="0">
                          <a:solidFill>
                            <a:srgbClr val="002060"/>
                          </a:solidFill>
                          <a:latin typeface="+mn-lt"/>
                        </a:rPr>
                        <a:t>ISO 45001:2018</a:t>
                      </a:r>
                    </a:p>
                  </a:txBody>
                  <a:tcPr/>
                </a:tc>
                <a:tc>
                  <a:txBody>
                    <a:bodyPr/>
                    <a:lstStyle/>
                    <a:p>
                      <a:pPr algn="ctr"/>
                      <a:r>
                        <a:rPr lang="es-CO" sz="1600" dirty="0">
                          <a:solidFill>
                            <a:srgbClr val="002060"/>
                          </a:solidFill>
                          <a:latin typeface="+mn-lt"/>
                        </a:rPr>
                        <a:t>Certificado por Bureau Veritas</a:t>
                      </a:r>
                    </a:p>
                  </a:txBody>
                  <a:tcPr/>
                </a:tc>
                <a:tc>
                  <a:txBody>
                    <a:bodyPr/>
                    <a:lstStyle/>
                    <a:p>
                      <a:pPr algn="ctr"/>
                      <a:r>
                        <a:rPr lang="es-ES" sz="1600" dirty="0">
                          <a:solidFill>
                            <a:srgbClr val="002060"/>
                          </a:solidFill>
                          <a:latin typeface="+mn-lt"/>
                        </a:rPr>
                        <a:t>19 de octubre de 2025</a:t>
                      </a:r>
                      <a:endParaRPr lang="es-CO" sz="1600" dirty="0">
                        <a:solidFill>
                          <a:srgbClr val="002060"/>
                        </a:solidFill>
                        <a:latin typeface="+mn-lt"/>
                      </a:endParaRPr>
                    </a:p>
                  </a:txBody>
                  <a:tcPr anchor="ctr"/>
                </a:tc>
                <a:extLst>
                  <a:ext uri="{0D108BD9-81ED-4DB2-BD59-A6C34878D82A}">
                    <a16:rowId xmlns:a16="http://schemas.microsoft.com/office/drawing/2014/main" val="2287814759"/>
                  </a:ext>
                </a:extLst>
              </a:tr>
              <a:tr h="680685">
                <a:tc>
                  <a:txBody>
                    <a:bodyPr/>
                    <a:lstStyle/>
                    <a:p>
                      <a:r>
                        <a:rPr lang="es-CO" sz="1600" dirty="0">
                          <a:solidFill>
                            <a:srgbClr val="002060"/>
                          </a:solidFill>
                          <a:latin typeface="+mn-lt"/>
                        </a:rPr>
                        <a:t>ISO 27001:2013</a:t>
                      </a:r>
                    </a:p>
                  </a:txBody>
                  <a:tcPr/>
                </a:tc>
                <a:tc>
                  <a:txBody>
                    <a:bodyPr/>
                    <a:lstStyle/>
                    <a:p>
                      <a:pPr algn="ctr"/>
                      <a:r>
                        <a:rPr lang="es-CO" sz="1600" dirty="0">
                          <a:solidFill>
                            <a:srgbClr val="002060"/>
                          </a:solidFill>
                          <a:latin typeface="+mn-lt"/>
                        </a:rPr>
                        <a:t>Certificado por Bureau Veritas</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ES" sz="1600" b="0" i="0" u="none" strike="noStrike" kern="1200" cap="none" spc="0" normalizeH="0" baseline="0" noProof="0" dirty="0">
                          <a:ln>
                            <a:noFill/>
                          </a:ln>
                          <a:solidFill>
                            <a:srgbClr val="002060"/>
                          </a:solidFill>
                          <a:effectLst/>
                          <a:uLnTx/>
                          <a:uFillTx/>
                          <a:latin typeface="+mn-lt"/>
                          <a:ea typeface="+mn-ea"/>
                          <a:cs typeface="+mn-cs"/>
                        </a:rPr>
                        <a:t>28 de enero de 2026</a:t>
                      </a:r>
                      <a:endParaRPr kumimoji="0" lang="es-CO" sz="1600" b="0" i="0" u="none" strike="noStrike" kern="1200" cap="none" spc="0" normalizeH="0" baseline="0" noProof="0" dirty="0">
                        <a:ln>
                          <a:noFill/>
                        </a:ln>
                        <a:solidFill>
                          <a:srgbClr val="002060"/>
                        </a:solidFill>
                        <a:effectLst/>
                        <a:uLnTx/>
                        <a:uFillTx/>
                        <a:latin typeface="+mn-lt"/>
                        <a:ea typeface="+mn-ea"/>
                        <a:cs typeface="+mn-cs"/>
                      </a:endParaRPr>
                    </a:p>
                  </a:txBody>
                  <a:tcPr anchor="ctr"/>
                </a:tc>
                <a:extLst>
                  <a:ext uri="{0D108BD9-81ED-4DB2-BD59-A6C34878D82A}">
                    <a16:rowId xmlns:a16="http://schemas.microsoft.com/office/drawing/2014/main" val="10004"/>
                  </a:ext>
                </a:extLst>
              </a:tr>
            </a:tbl>
          </a:graphicData>
        </a:graphic>
      </p:graphicFrame>
      <p:graphicFrame>
        <p:nvGraphicFramePr>
          <p:cNvPr id="7" name="5 Tabla">
            <a:extLst>
              <a:ext uri="{FF2B5EF4-FFF2-40B4-BE49-F238E27FC236}">
                <a16:creationId xmlns:a16="http://schemas.microsoft.com/office/drawing/2014/main" id="{026DBD81-6C90-441E-91EA-A4CF8CE88D08}"/>
              </a:ext>
            </a:extLst>
          </p:cNvPr>
          <p:cNvGraphicFramePr>
            <a:graphicFrameLocks noGrp="1"/>
          </p:cNvGraphicFramePr>
          <p:nvPr/>
        </p:nvGraphicFramePr>
        <p:xfrm>
          <a:off x="3596246" y="4871646"/>
          <a:ext cx="4999504" cy="822960"/>
        </p:xfrm>
        <a:graphic>
          <a:graphicData uri="http://schemas.openxmlformats.org/drawingml/2006/table">
            <a:tbl>
              <a:tblPr firstRow="1" bandRow="1">
                <a:tableStyleId>{68D230F3-CF80-4859-8CE7-A43EE81993B5}</a:tableStyleId>
              </a:tblPr>
              <a:tblGrid>
                <a:gridCol w="2499752">
                  <a:extLst>
                    <a:ext uri="{9D8B030D-6E8A-4147-A177-3AD203B41FA5}">
                      <a16:colId xmlns:a16="http://schemas.microsoft.com/office/drawing/2014/main" val="20000"/>
                    </a:ext>
                  </a:extLst>
                </a:gridCol>
                <a:gridCol w="2499752">
                  <a:extLst>
                    <a:ext uri="{9D8B030D-6E8A-4147-A177-3AD203B41FA5}">
                      <a16:colId xmlns:a16="http://schemas.microsoft.com/office/drawing/2014/main" val="20001"/>
                    </a:ext>
                  </a:extLst>
                </a:gridCol>
              </a:tblGrid>
              <a:tr h="176718">
                <a:tc>
                  <a:txBody>
                    <a:bodyPr/>
                    <a:lstStyle/>
                    <a:p>
                      <a:pPr algn="ctr"/>
                      <a:r>
                        <a:rPr lang="es-CO" sz="1000" dirty="0">
                          <a:solidFill>
                            <a:srgbClr val="002060"/>
                          </a:solidFill>
                          <a:latin typeface="+mn-lt"/>
                        </a:rPr>
                        <a:t>DOCUMENTO</a:t>
                      </a:r>
                    </a:p>
                  </a:txBody>
                  <a:tcPr/>
                </a:tc>
                <a:tc>
                  <a:txBody>
                    <a:bodyPr/>
                    <a:lstStyle/>
                    <a:p>
                      <a:pPr algn="ctr"/>
                      <a:r>
                        <a:rPr lang="es-CO" sz="1000" dirty="0">
                          <a:solidFill>
                            <a:srgbClr val="002060"/>
                          </a:solidFill>
                          <a:latin typeface="+mn-lt"/>
                        </a:rPr>
                        <a:t>ESTADO</a:t>
                      </a:r>
                    </a:p>
                  </a:txBody>
                  <a:tcPr/>
                </a:tc>
                <a:extLst>
                  <a:ext uri="{0D108BD9-81ED-4DB2-BD59-A6C34878D82A}">
                    <a16:rowId xmlns:a16="http://schemas.microsoft.com/office/drawing/2014/main" val="10000"/>
                  </a:ext>
                </a:extLst>
              </a:tr>
              <a:tr h="565979">
                <a:tc>
                  <a:txBody>
                    <a:bodyPr/>
                    <a:lstStyle/>
                    <a:p>
                      <a:r>
                        <a:rPr lang="es-CO" sz="1600" dirty="0">
                          <a:solidFill>
                            <a:srgbClr val="002060"/>
                          </a:solidFill>
                          <a:latin typeface="+mn-lt"/>
                        </a:rPr>
                        <a:t>Plan de Continuidad del negocio (ISO 22301:2012)</a:t>
                      </a:r>
                    </a:p>
                  </a:txBody>
                  <a:tcPr/>
                </a:tc>
                <a:tc>
                  <a:txBody>
                    <a:bodyPr/>
                    <a:lstStyle/>
                    <a:p>
                      <a:pPr algn="ctr"/>
                      <a:r>
                        <a:rPr lang="es-CO" sz="1600" dirty="0">
                          <a:solidFill>
                            <a:srgbClr val="002060"/>
                          </a:solidFill>
                          <a:latin typeface="+mn-lt"/>
                        </a:rPr>
                        <a:t>CONFORME*</a:t>
                      </a:r>
                    </a:p>
                  </a:txBody>
                  <a:tcPr anchor="ctr"/>
                </a:tc>
                <a:extLst>
                  <a:ext uri="{0D108BD9-81ED-4DB2-BD59-A6C34878D82A}">
                    <a16:rowId xmlns:a16="http://schemas.microsoft.com/office/drawing/2014/main" val="10005"/>
                  </a:ext>
                </a:extLst>
              </a:tr>
            </a:tbl>
          </a:graphicData>
        </a:graphic>
      </p:graphicFrame>
      <p:pic>
        <p:nvPicPr>
          <p:cNvPr id="10" name="Imagen 9">
            <a:extLst>
              <a:ext uri="{FF2B5EF4-FFF2-40B4-BE49-F238E27FC236}">
                <a16:creationId xmlns:a16="http://schemas.microsoft.com/office/drawing/2014/main" id="{3205F1BB-558D-4572-B7B0-F6EAC69C219A}"/>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10789919" y="74778"/>
            <a:ext cx="1104589" cy="867757"/>
          </a:xfrm>
          <a:prstGeom prst="rect">
            <a:avLst/>
          </a:prstGeom>
        </p:spPr>
      </p:pic>
      <p:sp>
        <p:nvSpPr>
          <p:cNvPr id="2" name="CuadroTexto 1">
            <a:extLst>
              <a:ext uri="{FF2B5EF4-FFF2-40B4-BE49-F238E27FC236}">
                <a16:creationId xmlns:a16="http://schemas.microsoft.com/office/drawing/2014/main" id="{E944AF6F-132F-5838-D3AB-7222C1ED3EE7}"/>
              </a:ext>
            </a:extLst>
          </p:cNvPr>
          <p:cNvSpPr txBox="1"/>
          <p:nvPr/>
        </p:nvSpPr>
        <p:spPr>
          <a:xfrm>
            <a:off x="3592091" y="5803748"/>
            <a:ext cx="5244353" cy="276999"/>
          </a:xfrm>
          <a:prstGeom prst="rect">
            <a:avLst/>
          </a:prstGeom>
          <a:noFill/>
        </p:spPr>
        <p:txBody>
          <a:bodyPr wrap="square" rtlCol="0">
            <a:spAutoFit/>
          </a:bodyPr>
          <a:lstStyle/>
          <a:p>
            <a:r>
              <a:rPr lang="es-CO" sz="1200" dirty="0">
                <a:solidFill>
                  <a:schemeClr val="accent1">
                    <a:lumMod val="50000"/>
                  </a:schemeClr>
                </a:solidFill>
              </a:rPr>
              <a:t>.</a:t>
            </a:r>
          </a:p>
        </p:txBody>
      </p:sp>
    </p:spTree>
    <p:extLst>
      <p:ext uri="{BB962C8B-B14F-4D97-AF65-F5344CB8AC3E}">
        <p14:creationId xmlns:p14="http://schemas.microsoft.com/office/powerpoint/2010/main" val="1353083231"/>
      </p:ext>
    </p:extLst>
  </p:cSld>
  <p:clrMapOvr>
    <a:masterClrMapping/>
  </p:clrMapOvr>
</p:sld>
</file>

<file path=ppt/slides/slide2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Título 3">
            <a:extLst>
              <a:ext uri="{FF2B5EF4-FFF2-40B4-BE49-F238E27FC236}">
                <a16:creationId xmlns:a16="http://schemas.microsoft.com/office/drawing/2014/main" id="{6E3455A4-4AEA-4A34-89E1-4C69A696CF3C}"/>
              </a:ext>
            </a:extLst>
          </p:cNvPr>
          <p:cNvSpPr txBox="1">
            <a:spLocks/>
          </p:cNvSpPr>
          <p:nvPr/>
        </p:nvSpPr>
        <p:spPr>
          <a:xfrm>
            <a:off x="5997924" y="4769851"/>
            <a:ext cx="5959156" cy="698392"/>
          </a:xfrm>
          <a:prstGeom prst="rect">
            <a:avLst/>
          </a:prstGeom>
        </p:spPr>
        <p:txBody>
          <a:bodyPr>
            <a:normAutofit fontScale="97500" lnSpcReduction="10000"/>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lvl="1" algn="ctr">
              <a:tabLst>
                <a:tab pos="914400" algn="l"/>
              </a:tabLst>
            </a:pPr>
            <a:r>
              <a:rPr lang="es-CO" sz="4400" b="1" kern="0" cap="small" dirty="0">
                <a:solidFill>
                  <a:schemeClr val="accent1">
                    <a:lumMod val="50000"/>
                  </a:schemeClr>
                </a:solidFill>
                <a:latin typeface="Candara" panose="020E0502030303020204" pitchFamily="34" charset="0"/>
              </a:rPr>
              <a:t> gestión de calidad</a:t>
            </a:r>
          </a:p>
        </p:txBody>
      </p:sp>
      <p:pic>
        <p:nvPicPr>
          <p:cNvPr id="7" name="Imagen 6">
            <a:extLst>
              <a:ext uri="{FF2B5EF4-FFF2-40B4-BE49-F238E27FC236}">
                <a16:creationId xmlns:a16="http://schemas.microsoft.com/office/drawing/2014/main" id="{B5828D21-D4AC-4D6D-8D86-7297214AB7C8}"/>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7040361" y="2708097"/>
            <a:ext cx="4123508" cy="2061754"/>
          </a:xfrm>
          <a:prstGeom prst="rect">
            <a:avLst/>
          </a:prstGeom>
        </p:spPr>
      </p:pic>
      <p:pic>
        <p:nvPicPr>
          <p:cNvPr id="4" name="Imagen 3">
            <a:extLst>
              <a:ext uri="{FF2B5EF4-FFF2-40B4-BE49-F238E27FC236}">
                <a16:creationId xmlns:a16="http://schemas.microsoft.com/office/drawing/2014/main" id="{EA569392-FF01-4A0B-8529-044BF3CFD731}"/>
              </a:ext>
            </a:extLst>
          </p:cNvPr>
          <p:cNvPicPr>
            <a:picLocks noChangeAspect="1"/>
          </p:cNvPicPr>
          <p:nvPr/>
        </p:nvPicPr>
        <p:blipFill>
          <a:blip r:embed="rId3"/>
          <a:stretch>
            <a:fillRect/>
          </a:stretch>
        </p:blipFill>
        <p:spPr>
          <a:xfrm>
            <a:off x="8355510" y="252689"/>
            <a:ext cx="3233905" cy="1835460"/>
          </a:xfrm>
          <a:prstGeom prst="rect">
            <a:avLst/>
          </a:prstGeom>
        </p:spPr>
      </p:pic>
    </p:spTree>
    <p:extLst>
      <p:ext uri="{BB962C8B-B14F-4D97-AF65-F5344CB8AC3E}">
        <p14:creationId xmlns:p14="http://schemas.microsoft.com/office/powerpoint/2010/main" val="2104630166"/>
      </p:ext>
    </p:extLst>
  </p:cSld>
  <p:clrMapOvr>
    <a:masterClrMapping/>
  </p:clrMapOvr>
</p:sld>
</file>

<file path=ppt/slides/slide2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45" name="Conector recto 44">
            <a:extLst>
              <a:ext uri="{FF2B5EF4-FFF2-40B4-BE49-F238E27FC236}">
                <a16:creationId xmlns:a16="http://schemas.microsoft.com/office/drawing/2014/main" id="{35287CFB-9D52-4C1C-91E1-7ED6E1636E07}"/>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46" name="CuadroTexto 45">
            <a:extLst>
              <a:ext uri="{FF2B5EF4-FFF2-40B4-BE49-F238E27FC236}">
                <a16:creationId xmlns:a16="http://schemas.microsoft.com/office/drawing/2014/main" id="{0D2F997C-8D14-494C-AE5B-56C9049E3FBF}"/>
              </a:ext>
            </a:extLst>
          </p:cNvPr>
          <p:cNvSpPr txBox="1"/>
          <p:nvPr/>
        </p:nvSpPr>
        <p:spPr>
          <a:xfrm>
            <a:off x="392848" y="325773"/>
            <a:ext cx="10482668" cy="615553"/>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lgn="ctr"/>
            <a:r>
              <a:rPr lang="es-ES" sz="3400" dirty="0">
                <a:solidFill>
                  <a:schemeClr val="accent1">
                    <a:lumMod val="50000"/>
                  </a:schemeClr>
                </a:solidFill>
              </a:rPr>
              <a:t>ESTADO DE LAS CERTIFICACIONES DE CALIDAD</a:t>
            </a:r>
          </a:p>
        </p:txBody>
      </p:sp>
      <p:graphicFrame>
        <p:nvGraphicFramePr>
          <p:cNvPr id="5" name="5 Tabla">
            <a:extLst>
              <a:ext uri="{FF2B5EF4-FFF2-40B4-BE49-F238E27FC236}">
                <a16:creationId xmlns:a16="http://schemas.microsoft.com/office/drawing/2014/main" id="{C2C31BCC-4C1C-460B-B319-59A6E3B367F0}"/>
              </a:ext>
            </a:extLst>
          </p:cNvPr>
          <p:cNvGraphicFramePr>
            <a:graphicFrameLocks noGrp="1"/>
          </p:cNvGraphicFramePr>
          <p:nvPr>
            <p:extLst>
              <p:ext uri="{D42A27DB-BD31-4B8C-83A1-F6EECF244321}">
                <p14:modId xmlns:p14="http://schemas.microsoft.com/office/powerpoint/2010/main" val="1147612375"/>
              </p:ext>
            </p:extLst>
          </p:nvPr>
        </p:nvGraphicFramePr>
        <p:xfrm>
          <a:off x="1709282" y="1731696"/>
          <a:ext cx="8127999" cy="2062480"/>
        </p:xfrm>
        <a:graphic>
          <a:graphicData uri="http://schemas.openxmlformats.org/drawingml/2006/table">
            <a:tbl>
              <a:tblPr firstRow="1" bandRow="1">
                <a:tableStyleId>{68D230F3-CF80-4859-8CE7-A43EE81993B5}</a:tableStyleId>
              </a:tblPr>
              <a:tblGrid>
                <a:gridCol w="2709333">
                  <a:extLst>
                    <a:ext uri="{9D8B030D-6E8A-4147-A177-3AD203B41FA5}">
                      <a16:colId xmlns:a16="http://schemas.microsoft.com/office/drawing/2014/main" val="20000"/>
                    </a:ext>
                  </a:extLst>
                </a:gridCol>
                <a:gridCol w="2709333">
                  <a:extLst>
                    <a:ext uri="{9D8B030D-6E8A-4147-A177-3AD203B41FA5}">
                      <a16:colId xmlns:a16="http://schemas.microsoft.com/office/drawing/2014/main" val="20001"/>
                    </a:ext>
                  </a:extLst>
                </a:gridCol>
                <a:gridCol w="2709333">
                  <a:extLst>
                    <a:ext uri="{9D8B030D-6E8A-4147-A177-3AD203B41FA5}">
                      <a16:colId xmlns:a16="http://schemas.microsoft.com/office/drawing/2014/main" val="3606916673"/>
                    </a:ext>
                  </a:extLst>
                </a:gridCol>
              </a:tblGrid>
              <a:tr h="370840">
                <a:tc>
                  <a:txBody>
                    <a:bodyPr/>
                    <a:lstStyle/>
                    <a:p>
                      <a:pPr algn="ctr"/>
                      <a:r>
                        <a:rPr lang="es-CO" sz="1600" dirty="0">
                          <a:solidFill>
                            <a:srgbClr val="002060"/>
                          </a:solidFill>
                          <a:latin typeface="+mn-lt"/>
                        </a:rPr>
                        <a:t>NORMA</a:t>
                      </a:r>
                    </a:p>
                  </a:txBody>
                  <a:tcPr/>
                </a:tc>
                <a:tc>
                  <a:txBody>
                    <a:bodyPr/>
                    <a:lstStyle/>
                    <a:p>
                      <a:pPr algn="ctr"/>
                      <a:r>
                        <a:rPr lang="es-CO" sz="1600" dirty="0">
                          <a:solidFill>
                            <a:srgbClr val="002060"/>
                          </a:solidFill>
                          <a:latin typeface="+mn-lt"/>
                        </a:rPr>
                        <a:t>ESTADO DE LA CERTIFICACIÓN</a:t>
                      </a:r>
                    </a:p>
                  </a:txBody>
                  <a:tcPr/>
                </a:tc>
                <a:tc>
                  <a:txBody>
                    <a:bodyPr/>
                    <a:lstStyle/>
                    <a:p>
                      <a:pPr algn="ctr"/>
                      <a:r>
                        <a:rPr lang="es-ES" sz="1600" dirty="0">
                          <a:solidFill>
                            <a:srgbClr val="002060"/>
                          </a:solidFill>
                          <a:latin typeface="+mn-lt"/>
                        </a:rPr>
                        <a:t>FECHA DE VENCIMIENTO DE LA CERTIFICACIÓN</a:t>
                      </a:r>
                      <a:endParaRPr lang="es-CO" sz="1600" dirty="0">
                        <a:solidFill>
                          <a:srgbClr val="002060"/>
                        </a:solidFill>
                        <a:latin typeface="+mn-lt"/>
                      </a:endParaRPr>
                    </a:p>
                  </a:txBody>
                  <a:tcPr/>
                </a:tc>
                <a:extLst>
                  <a:ext uri="{0D108BD9-81ED-4DB2-BD59-A6C34878D82A}">
                    <a16:rowId xmlns:a16="http://schemas.microsoft.com/office/drawing/2014/main" val="10000"/>
                  </a:ext>
                </a:extLst>
              </a:tr>
              <a:tr h="370840">
                <a:tc>
                  <a:txBody>
                    <a:bodyPr/>
                    <a:lstStyle/>
                    <a:p>
                      <a:r>
                        <a:rPr lang="es-CO" sz="1600" dirty="0">
                          <a:solidFill>
                            <a:srgbClr val="002060"/>
                          </a:solidFill>
                          <a:latin typeface="+mn-lt"/>
                        </a:rPr>
                        <a:t>ISO</a:t>
                      </a:r>
                      <a:r>
                        <a:rPr lang="es-CO" sz="1600" baseline="0" dirty="0">
                          <a:solidFill>
                            <a:srgbClr val="002060"/>
                          </a:solidFill>
                          <a:latin typeface="+mn-lt"/>
                        </a:rPr>
                        <a:t> 9001:2015</a:t>
                      </a:r>
                      <a:endParaRPr lang="es-CO" sz="1600" dirty="0">
                        <a:solidFill>
                          <a:srgbClr val="002060"/>
                        </a:solidFill>
                        <a:latin typeface="+mn-lt"/>
                      </a:endParaRPr>
                    </a:p>
                  </a:txBody>
                  <a:tcPr/>
                </a:tc>
                <a:tc>
                  <a:txBody>
                    <a:bodyPr/>
                    <a:lstStyle/>
                    <a:p>
                      <a:pPr algn="ctr"/>
                      <a:r>
                        <a:rPr lang="es-CO" sz="1600" dirty="0">
                          <a:solidFill>
                            <a:srgbClr val="002060"/>
                          </a:solidFill>
                          <a:latin typeface="+mn-lt"/>
                        </a:rPr>
                        <a:t>Certificado por Bureau Veritas</a:t>
                      </a:r>
                    </a:p>
                  </a:txBody>
                  <a:tcPr/>
                </a:tc>
                <a:tc>
                  <a:txBody>
                    <a:bodyPr/>
                    <a:lstStyle/>
                    <a:p>
                      <a:pPr algn="ctr"/>
                      <a:r>
                        <a:rPr lang="es-ES" sz="1600" dirty="0">
                          <a:solidFill>
                            <a:srgbClr val="002060"/>
                          </a:solidFill>
                          <a:latin typeface="+mn-lt"/>
                        </a:rPr>
                        <a:t>12 de junio de 2026</a:t>
                      </a:r>
                      <a:endParaRPr lang="es-CO" sz="1600" dirty="0">
                        <a:solidFill>
                          <a:srgbClr val="002060"/>
                        </a:solidFill>
                        <a:latin typeface="+mn-lt"/>
                      </a:endParaRPr>
                    </a:p>
                  </a:txBody>
                  <a:tcPr/>
                </a:tc>
                <a:extLst>
                  <a:ext uri="{0D108BD9-81ED-4DB2-BD59-A6C34878D82A}">
                    <a16:rowId xmlns:a16="http://schemas.microsoft.com/office/drawing/2014/main" val="10001"/>
                  </a:ext>
                </a:extLst>
              </a:tr>
              <a:tr h="370840">
                <a:tc>
                  <a:txBody>
                    <a:bodyPr/>
                    <a:lstStyle/>
                    <a:p>
                      <a:r>
                        <a:rPr lang="es-CO" sz="1600" dirty="0">
                          <a:solidFill>
                            <a:srgbClr val="002060"/>
                          </a:solidFill>
                          <a:latin typeface="+mn-lt"/>
                        </a:rPr>
                        <a:t>ISO 14001:2015</a:t>
                      </a:r>
                    </a:p>
                  </a:txBody>
                  <a:tcPr/>
                </a:tc>
                <a:tc>
                  <a:txBody>
                    <a:bodyPr/>
                    <a:lstStyle/>
                    <a:p>
                      <a:pPr algn="ctr"/>
                      <a:r>
                        <a:rPr lang="es-CO" sz="1600" dirty="0">
                          <a:solidFill>
                            <a:srgbClr val="002060"/>
                          </a:solidFill>
                          <a:latin typeface="+mn-lt"/>
                        </a:rPr>
                        <a:t>Certificado por Bureau Veritas</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ES" sz="1600" b="0" i="0" u="none" strike="noStrike" kern="1200" cap="none" spc="0" normalizeH="0" baseline="0" noProof="0" dirty="0">
                          <a:ln>
                            <a:noFill/>
                          </a:ln>
                          <a:solidFill>
                            <a:srgbClr val="002060"/>
                          </a:solidFill>
                          <a:effectLst/>
                          <a:uLnTx/>
                          <a:uFillTx/>
                          <a:latin typeface="+mn-lt"/>
                          <a:ea typeface="+mn-ea"/>
                          <a:cs typeface="+mn-cs"/>
                        </a:rPr>
                        <a:t>19 de septiembre de </a:t>
                      </a:r>
                      <a:r>
                        <a:rPr lang="es-ES" sz="1600" b="0" i="0" u="none" strike="noStrike" kern="1200" cap="none" spc="0" normalizeH="0" baseline="0" noProof="0" dirty="0">
                          <a:ln>
                            <a:noFill/>
                          </a:ln>
                          <a:solidFill>
                            <a:srgbClr val="002060"/>
                          </a:solidFill>
                          <a:effectLst/>
                          <a:uLnTx/>
                          <a:uFillTx/>
                          <a:latin typeface="+mn-lt"/>
                          <a:ea typeface="+mn-ea"/>
                          <a:cs typeface="+mn-cs"/>
                        </a:rPr>
                        <a:t>2027</a:t>
                      </a:r>
                      <a:endParaRPr kumimoji="0" lang="es-CO" sz="1600" b="0" i="0" u="none" strike="noStrike" kern="1200" cap="none" spc="0" normalizeH="0" baseline="0" noProof="0" dirty="0">
                        <a:ln>
                          <a:noFill/>
                        </a:ln>
                        <a:solidFill>
                          <a:srgbClr val="002060"/>
                        </a:solidFill>
                        <a:effectLst/>
                        <a:uLnTx/>
                        <a:uFillTx/>
                        <a:latin typeface="+mn-lt"/>
                        <a:ea typeface="+mn-ea"/>
                        <a:cs typeface="+mn-cs"/>
                      </a:endParaRPr>
                    </a:p>
                  </a:txBody>
                  <a:tcPr/>
                </a:tc>
                <a:extLst>
                  <a:ext uri="{0D108BD9-81ED-4DB2-BD59-A6C34878D82A}">
                    <a16:rowId xmlns:a16="http://schemas.microsoft.com/office/drawing/2014/main" val="10002"/>
                  </a:ext>
                </a:extLst>
              </a:tr>
              <a:tr h="370840">
                <a:tc>
                  <a:txBody>
                    <a:bodyPr/>
                    <a:lstStyle/>
                    <a:p>
                      <a:r>
                        <a:rPr lang="es-CO" sz="1600" dirty="0">
                          <a:solidFill>
                            <a:srgbClr val="002060"/>
                          </a:solidFill>
                          <a:latin typeface="+mn-lt"/>
                        </a:rPr>
                        <a:t>ISO 45001:2018</a:t>
                      </a:r>
                    </a:p>
                  </a:txBody>
                  <a:tcPr/>
                </a:tc>
                <a:tc>
                  <a:txBody>
                    <a:bodyPr/>
                    <a:lstStyle/>
                    <a:p>
                      <a:pPr algn="ctr"/>
                      <a:r>
                        <a:rPr lang="es-CO" sz="1600" dirty="0">
                          <a:solidFill>
                            <a:srgbClr val="002060"/>
                          </a:solidFill>
                          <a:latin typeface="+mn-lt"/>
                        </a:rPr>
                        <a:t>Certificado por Bureau Veritas</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ES" sz="1600" b="0" i="0" u="none" strike="noStrike" kern="1200" cap="none" spc="0" normalizeH="0" baseline="0" noProof="0" dirty="0">
                          <a:ln>
                            <a:noFill/>
                          </a:ln>
                          <a:solidFill>
                            <a:srgbClr val="002060"/>
                          </a:solidFill>
                          <a:effectLst/>
                          <a:uLnTx/>
                          <a:uFillTx/>
                          <a:latin typeface="+mn-lt"/>
                          <a:ea typeface="+mn-ea"/>
                          <a:cs typeface="+mn-cs"/>
                        </a:rPr>
                        <a:t>19 de septiembre de </a:t>
                      </a:r>
                      <a:r>
                        <a:rPr lang="es-ES" sz="1600" b="0" i="0" u="none" strike="noStrike" kern="1200" cap="none" spc="0" normalizeH="0" baseline="0" noProof="0" dirty="0">
                          <a:ln>
                            <a:noFill/>
                          </a:ln>
                          <a:solidFill>
                            <a:srgbClr val="002060"/>
                          </a:solidFill>
                          <a:effectLst/>
                          <a:uLnTx/>
                          <a:uFillTx/>
                          <a:latin typeface="+mn-lt"/>
                          <a:ea typeface="+mn-ea"/>
                          <a:cs typeface="+mn-cs"/>
                        </a:rPr>
                        <a:t>2027</a:t>
                      </a:r>
                      <a:endParaRPr kumimoji="0" lang="es-CO" sz="1600" b="0" i="0" u="none" strike="noStrike" kern="1200" cap="none" spc="0" normalizeH="0" baseline="0" noProof="0" dirty="0">
                        <a:ln>
                          <a:noFill/>
                        </a:ln>
                        <a:solidFill>
                          <a:srgbClr val="002060"/>
                        </a:solidFill>
                        <a:effectLst/>
                        <a:uLnTx/>
                        <a:uFillTx/>
                        <a:latin typeface="+mn-lt"/>
                        <a:ea typeface="+mn-ea"/>
                        <a:cs typeface="+mn-cs"/>
                      </a:endParaRPr>
                    </a:p>
                  </a:txBody>
                  <a:tcPr/>
                </a:tc>
                <a:extLst>
                  <a:ext uri="{0D108BD9-81ED-4DB2-BD59-A6C34878D82A}">
                    <a16:rowId xmlns:a16="http://schemas.microsoft.com/office/drawing/2014/main" val="10003"/>
                  </a:ext>
                </a:extLst>
              </a:tr>
              <a:tr h="370840">
                <a:tc>
                  <a:txBody>
                    <a:bodyPr/>
                    <a:lstStyle/>
                    <a:p>
                      <a:r>
                        <a:rPr lang="es-CO" sz="1600" dirty="0">
                          <a:solidFill>
                            <a:srgbClr val="002060"/>
                          </a:solidFill>
                          <a:latin typeface="+mn-lt"/>
                        </a:rPr>
                        <a:t>ISO 27001:2013</a:t>
                      </a:r>
                    </a:p>
                  </a:txBody>
                  <a:tcPr/>
                </a:tc>
                <a:tc>
                  <a:txBody>
                    <a:bodyPr/>
                    <a:lstStyle/>
                    <a:p>
                      <a:pPr algn="ctr"/>
                      <a:r>
                        <a:rPr lang="es-CO" sz="1600" dirty="0">
                          <a:solidFill>
                            <a:srgbClr val="002060"/>
                          </a:solidFill>
                          <a:latin typeface="+mn-lt"/>
                        </a:rPr>
                        <a:t>Certificado por Bureau Veritas</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ES" sz="1600" b="0" i="0" u="none" strike="noStrike" kern="1200" cap="none" spc="0" normalizeH="0" baseline="0" noProof="0" dirty="0">
                          <a:ln>
                            <a:noFill/>
                          </a:ln>
                          <a:solidFill>
                            <a:srgbClr val="002060"/>
                          </a:solidFill>
                          <a:effectLst/>
                          <a:uLnTx/>
                          <a:uFillTx/>
                          <a:latin typeface="+mn-lt"/>
                          <a:ea typeface="+mn-ea"/>
                          <a:cs typeface="+mn-cs"/>
                        </a:rPr>
                        <a:t>28 de enero de 2026</a:t>
                      </a:r>
                      <a:endParaRPr kumimoji="0" lang="es-CO" sz="1600" b="0" i="0" u="none" strike="noStrike" kern="1200" cap="none" spc="0" normalizeH="0" baseline="0" noProof="0" dirty="0">
                        <a:ln>
                          <a:noFill/>
                        </a:ln>
                        <a:solidFill>
                          <a:srgbClr val="002060"/>
                        </a:solidFill>
                        <a:effectLst/>
                        <a:uLnTx/>
                        <a:uFillTx/>
                        <a:latin typeface="+mn-lt"/>
                        <a:ea typeface="+mn-ea"/>
                        <a:cs typeface="+mn-cs"/>
                      </a:endParaRPr>
                    </a:p>
                  </a:txBody>
                  <a:tcPr/>
                </a:tc>
                <a:extLst>
                  <a:ext uri="{0D108BD9-81ED-4DB2-BD59-A6C34878D82A}">
                    <a16:rowId xmlns:a16="http://schemas.microsoft.com/office/drawing/2014/main" val="10004"/>
                  </a:ext>
                </a:extLst>
              </a:tr>
            </a:tbl>
          </a:graphicData>
        </a:graphic>
      </p:graphicFrame>
      <p:graphicFrame>
        <p:nvGraphicFramePr>
          <p:cNvPr id="7" name="5 Tabla">
            <a:extLst>
              <a:ext uri="{FF2B5EF4-FFF2-40B4-BE49-F238E27FC236}">
                <a16:creationId xmlns:a16="http://schemas.microsoft.com/office/drawing/2014/main" id="{7AD60AF1-4CA6-4DE3-B4D5-A1525C39D1D6}"/>
              </a:ext>
            </a:extLst>
          </p:cNvPr>
          <p:cNvGraphicFramePr>
            <a:graphicFrameLocks noGrp="1"/>
          </p:cNvGraphicFramePr>
          <p:nvPr/>
        </p:nvGraphicFramePr>
        <p:xfrm>
          <a:off x="3024286" y="4432531"/>
          <a:ext cx="5708896" cy="914400"/>
        </p:xfrm>
        <a:graphic>
          <a:graphicData uri="http://schemas.openxmlformats.org/drawingml/2006/table">
            <a:tbl>
              <a:tblPr firstRow="1" bandRow="1">
                <a:tableStyleId>{68D230F3-CF80-4859-8CE7-A43EE81993B5}</a:tableStyleId>
              </a:tblPr>
              <a:tblGrid>
                <a:gridCol w="2854448">
                  <a:extLst>
                    <a:ext uri="{9D8B030D-6E8A-4147-A177-3AD203B41FA5}">
                      <a16:colId xmlns:a16="http://schemas.microsoft.com/office/drawing/2014/main" val="20000"/>
                    </a:ext>
                  </a:extLst>
                </a:gridCol>
                <a:gridCol w="2854448">
                  <a:extLst>
                    <a:ext uri="{9D8B030D-6E8A-4147-A177-3AD203B41FA5}">
                      <a16:colId xmlns:a16="http://schemas.microsoft.com/office/drawing/2014/main" val="20001"/>
                    </a:ext>
                  </a:extLst>
                </a:gridCol>
              </a:tblGrid>
              <a:tr h="176718">
                <a:tc>
                  <a:txBody>
                    <a:bodyPr/>
                    <a:lstStyle/>
                    <a:p>
                      <a:pPr algn="ctr"/>
                      <a:r>
                        <a:rPr lang="es-CO" sz="1600" dirty="0">
                          <a:solidFill>
                            <a:srgbClr val="002060"/>
                          </a:solidFill>
                          <a:latin typeface="+mn-lt"/>
                        </a:rPr>
                        <a:t>DOCUMENTO</a:t>
                      </a:r>
                    </a:p>
                  </a:txBody>
                  <a:tcPr/>
                </a:tc>
                <a:tc>
                  <a:txBody>
                    <a:bodyPr/>
                    <a:lstStyle/>
                    <a:p>
                      <a:pPr algn="ctr"/>
                      <a:r>
                        <a:rPr lang="es-CO" sz="1600" dirty="0">
                          <a:solidFill>
                            <a:srgbClr val="002060"/>
                          </a:solidFill>
                          <a:latin typeface="+mn-lt"/>
                        </a:rPr>
                        <a:t>ESTADO</a:t>
                      </a:r>
                    </a:p>
                  </a:txBody>
                  <a:tcPr/>
                </a:tc>
                <a:extLst>
                  <a:ext uri="{0D108BD9-81ED-4DB2-BD59-A6C34878D82A}">
                    <a16:rowId xmlns:a16="http://schemas.microsoft.com/office/drawing/2014/main" val="10000"/>
                  </a:ext>
                </a:extLst>
              </a:tr>
              <a:tr h="565979">
                <a:tc>
                  <a:txBody>
                    <a:bodyPr/>
                    <a:lstStyle/>
                    <a:p>
                      <a:r>
                        <a:rPr lang="es-CO" sz="1600" dirty="0">
                          <a:solidFill>
                            <a:srgbClr val="002060"/>
                          </a:solidFill>
                          <a:latin typeface="+mn-lt"/>
                        </a:rPr>
                        <a:t>Plan de Continuidad del negocio (ISO 22301:2019)</a:t>
                      </a:r>
                    </a:p>
                  </a:txBody>
                  <a:tcPr/>
                </a:tc>
                <a:tc>
                  <a:txBody>
                    <a:bodyPr/>
                    <a:lstStyle/>
                    <a:p>
                      <a:pPr algn="ctr"/>
                      <a:r>
                        <a:rPr lang="es-CO" sz="1600" dirty="0">
                          <a:solidFill>
                            <a:srgbClr val="002060"/>
                          </a:solidFill>
                          <a:latin typeface="+mn-lt"/>
                        </a:rPr>
                        <a:t>CONFORME</a:t>
                      </a:r>
                    </a:p>
                  </a:txBody>
                  <a:tcPr anchor="ctr"/>
                </a:tc>
                <a:extLst>
                  <a:ext uri="{0D108BD9-81ED-4DB2-BD59-A6C34878D82A}">
                    <a16:rowId xmlns:a16="http://schemas.microsoft.com/office/drawing/2014/main" val="10005"/>
                  </a:ext>
                </a:extLst>
              </a:tr>
            </a:tbl>
          </a:graphicData>
        </a:graphic>
      </p:graphicFrame>
      <p:pic>
        <p:nvPicPr>
          <p:cNvPr id="8" name="Imagen 7">
            <a:extLst>
              <a:ext uri="{FF2B5EF4-FFF2-40B4-BE49-F238E27FC236}">
                <a16:creationId xmlns:a16="http://schemas.microsoft.com/office/drawing/2014/main" id="{006A38D5-509C-4389-BE3F-04C4259B28D7}"/>
              </a:ext>
            </a:extLst>
          </p:cNvPr>
          <p:cNvPicPr>
            <a:picLocks noChangeAspect="1"/>
          </p:cNvPicPr>
          <p:nvPr/>
        </p:nvPicPr>
        <p:blipFill>
          <a:blip r:embed="rId3"/>
          <a:stretch>
            <a:fillRect/>
          </a:stretch>
        </p:blipFill>
        <p:spPr>
          <a:xfrm>
            <a:off x="10438999" y="173929"/>
            <a:ext cx="1619613" cy="919240"/>
          </a:xfrm>
          <a:prstGeom prst="rect">
            <a:avLst/>
          </a:prstGeom>
        </p:spPr>
      </p:pic>
    </p:spTree>
    <p:extLst>
      <p:ext uri="{BB962C8B-B14F-4D97-AF65-F5344CB8AC3E}">
        <p14:creationId xmlns:p14="http://schemas.microsoft.com/office/powerpoint/2010/main" val="1307678524"/>
      </p:ext>
    </p:extLst>
  </p:cSld>
  <p:clrMapOvr>
    <a:masterClrMapping/>
  </p:clrMapOvr>
</p:sld>
</file>

<file path=ppt/slides/slide2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Título 3">
            <a:extLst>
              <a:ext uri="{FF2B5EF4-FFF2-40B4-BE49-F238E27FC236}">
                <a16:creationId xmlns:a16="http://schemas.microsoft.com/office/drawing/2014/main" id="{6E3455A4-4AEA-4A34-89E1-4C69A696CF3C}"/>
              </a:ext>
            </a:extLst>
          </p:cNvPr>
          <p:cNvSpPr txBox="1">
            <a:spLocks/>
          </p:cNvSpPr>
          <p:nvPr/>
        </p:nvSpPr>
        <p:spPr>
          <a:xfrm>
            <a:off x="5997924" y="4769851"/>
            <a:ext cx="5959156" cy="698392"/>
          </a:xfrm>
          <a:prstGeom prst="rect">
            <a:avLst/>
          </a:prstGeom>
        </p:spPr>
        <p:txBody>
          <a:bodyPr>
            <a:normAutofit fontScale="97500" lnSpcReduction="10000"/>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lvl="1" algn="ctr">
              <a:tabLst>
                <a:tab pos="914400" algn="l"/>
              </a:tabLst>
            </a:pPr>
            <a:r>
              <a:rPr lang="es-CO" sz="4400" b="1" kern="0" cap="small" dirty="0">
                <a:solidFill>
                  <a:schemeClr val="accent1">
                    <a:lumMod val="50000"/>
                  </a:schemeClr>
                </a:solidFill>
                <a:latin typeface="Candara" panose="020E0502030303020204" pitchFamily="34" charset="0"/>
              </a:rPr>
              <a:t> gestión de calidad</a:t>
            </a:r>
          </a:p>
        </p:txBody>
      </p:sp>
      <p:pic>
        <p:nvPicPr>
          <p:cNvPr id="7" name="Imagen 6">
            <a:extLst>
              <a:ext uri="{FF2B5EF4-FFF2-40B4-BE49-F238E27FC236}">
                <a16:creationId xmlns:a16="http://schemas.microsoft.com/office/drawing/2014/main" id="{B5828D21-D4AC-4D6D-8D86-7297214AB7C8}"/>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7040361" y="2708097"/>
            <a:ext cx="4123508" cy="2061754"/>
          </a:xfrm>
          <a:prstGeom prst="rect">
            <a:avLst/>
          </a:prstGeom>
        </p:spPr>
      </p:pic>
      <p:grpSp>
        <p:nvGrpSpPr>
          <p:cNvPr id="2" name="Grupo 1">
            <a:extLst>
              <a:ext uri="{FF2B5EF4-FFF2-40B4-BE49-F238E27FC236}">
                <a16:creationId xmlns:a16="http://schemas.microsoft.com/office/drawing/2014/main" id="{177A4830-A7B0-0E1A-9FAA-C772BD452E96}"/>
              </a:ext>
            </a:extLst>
          </p:cNvPr>
          <p:cNvGrpSpPr/>
          <p:nvPr/>
        </p:nvGrpSpPr>
        <p:grpSpPr>
          <a:xfrm>
            <a:off x="10523744" y="90125"/>
            <a:ext cx="1280250" cy="1299632"/>
            <a:chOff x="10562619" y="1423954"/>
            <a:chExt cx="1280250" cy="1299632"/>
          </a:xfrm>
        </p:grpSpPr>
        <p:pic>
          <p:nvPicPr>
            <p:cNvPr id="3" name="Picture 2">
              <a:extLst>
                <a:ext uri="{FF2B5EF4-FFF2-40B4-BE49-F238E27FC236}">
                  <a16:creationId xmlns:a16="http://schemas.microsoft.com/office/drawing/2014/main" id="{B74C4B73-E3D0-0906-DA90-7BB6C2D1F860}"/>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t="38323"/>
            <a:stretch/>
          </p:blipFill>
          <p:spPr bwMode="auto">
            <a:xfrm>
              <a:off x="10627933" y="203488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 name="Picture 2">
              <a:extLst>
                <a:ext uri="{FF2B5EF4-FFF2-40B4-BE49-F238E27FC236}">
                  <a16:creationId xmlns:a16="http://schemas.microsoft.com/office/drawing/2014/main" id="{29317271-5AFD-3E73-E798-95E03080BEF0}"/>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r="32599" b="58138"/>
            <a:stretch/>
          </p:blipFill>
          <p:spPr bwMode="auto">
            <a:xfrm>
              <a:off x="10562619" y="142395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Tree>
    <p:extLst>
      <p:ext uri="{BB962C8B-B14F-4D97-AF65-F5344CB8AC3E}">
        <p14:creationId xmlns:p14="http://schemas.microsoft.com/office/powerpoint/2010/main" val="3827929685"/>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 name="Rectángulo 32">
            <a:extLst>
              <a:ext uri="{FF2B5EF4-FFF2-40B4-BE49-F238E27FC236}">
                <a16:creationId xmlns:a16="http://schemas.microsoft.com/office/drawing/2014/main" id="{FBFBE5D8-BFAC-471E-881F-66D127C78F38}"/>
              </a:ext>
            </a:extLst>
          </p:cNvPr>
          <p:cNvSpPr/>
          <p:nvPr/>
        </p:nvSpPr>
        <p:spPr>
          <a:xfrm>
            <a:off x="376518" y="136134"/>
            <a:ext cx="8883631" cy="615553"/>
          </a:xfrm>
          <a:prstGeom prst="rect">
            <a:avLst/>
          </a:prstGeom>
        </p:spPr>
        <p:txBody>
          <a:bodyPr wrap="square">
            <a:spAutoFit/>
          </a:bodyPr>
          <a:lstStyle/>
          <a:p>
            <a:pPr marL="457200" marR="0" lvl="1" indent="0" algn="l" defTabSz="914400" rtl="0" eaLnBrk="1" fontAlgn="auto" latinLnBrk="0" hangingPunct="1">
              <a:lnSpc>
                <a:spcPct val="100000"/>
              </a:lnSpc>
              <a:spcBef>
                <a:spcPts val="0"/>
              </a:spcBef>
              <a:spcAft>
                <a:spcPts val="0"/>
              </a:spcAft>
              <a:buClrTx/>
              <a:buSzTx/>
              <a:buFontTx/>
              <a:buNone/>
              <a:tabLst>
                <a:tab pos="914400" algn="l"/>
              </a:tabLst>
              <a:defRPr/>
            </a:pPr>
            <a:r>
              <a:rPr kumimoji="0" lang="es-CO" sz="3400" b="1" i="0" u="none" strike="noStrike" kern="1200" cap="small" spc="0" normalizeH="0" baseline="0" noProof="0">
                <a:ln>
                  <a:noFill/>
                </a:ln>
                <a:solidFill>
                  <a:srgbClr val="4472C4">
                    <a:lumMod val="50000"/>
                  </a:srgbClr>
                </a:solidFill>
                <a:effectLst/>
                <a:uLnTx/>
                <a:uFillTx/>
                <a:latin typeface="Candara" panose="020E0502030303020204" pitchFamily="34" charset="0"/>
                <a:ea typeface="+mn-ea"/>
                <a:cs typeface="+mn-cs"/>
              </a:rPr>
              <a:t>CESTAS PÚBLICAS</a:t>
            </a:r>
          </a:p>
        </p:txBody>
      </p:sp>
      <p:cxnSp>
        <p:nvCxnSpPr>
          <p:cNvPr id="30" name="Conector recto 29">
            <a:extLst>
              <a:ext uri="{FF2B5EF4-FFF2-40B4-BE49-F238E27FC236}">
                <a16:creationId xmlns:a16="http://schemas.microsoft.com/office/drawing/2014/main" id="{05230EDA-59CA-4467-9366-DF1A383EA537}"/>
              </a:ext>
            </a:extLst>
          </p:cNvPr>
          <p:cNvCxnSpPr>
            <a:cxnSpLocks/>
          </p:cNvCxnSpPr>
          <p:nvPr/>
        </p:nvCxnSpPr>
        <p:spPr>
          <a:xfrm>
            <a:off x="118267" y="1163543"/>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2" name="Imagen 11">
            <a:extLst>
              <a:ext uri="{FF2B5EF4-FFF2-40B4-BE49-F238E27FC236}">
                <a16:creationId xmlns:a16="http://schemas.microsoft.com/office/drawing/2014/main" id="{AFF339CF-9B41-4294-9DBE-B473907341BB}"/>
              </a:ext>
            </a:extLst>
          </p:cNvPr>
          <p:cNvPicPr>
            <a:picLocks noChangeAspect="1"/>
          </p:cNvPicPr>
          <p:nvPr/>
        </p:nvPicPr>
        <p:blipFill rotWithShape="1">
          <a:blip r:embed="rId3" cstate="email">
            <a:extLst>
              <a:ext uri="{28A0092B-C50C-407E-A947-70E740481C1C}">
                <a14:useLocalDpi xmlns:a14="http://schemas.microsoft.com/office/drawing/2010/main"/>
              </a:ext>
            </a:extLst>
          </a:blip>
          <a:srcRect l="12658" t="17307" r="12911" b="19214"/>
          <a:stretch/>
        </p:blipFill>
        <p:spPr>
          <a:xfrm>
            <a:off x="9927985" y="1766"/>
            <a:ext cx="1887497" cy="1069014"/>
          </a:xfrm>
          <a:prstGeom prst="rect">
            <a:avLst/>
          </a:prstGeom>
        </p:spPr>
      </p:pic>
      <p:sp>
        <p:nvSpPr>
          <p:cNvPr id="9" name="Rectángulo 8">
            <a:extLst>
              <a:ext uri="{FF2B5EF4-FFF2-40B4-BE49-F238E27FC236}">
                <a16:creationId xmlns:a16="http://schemas.microsoft.com/office/drawing/2014/main" id="{8B6815B0-64C6-4BEC-8915-33ADBD1811A3}"/>
              </a:ext>
            </a:extLst>
          </p:cNvPr>
          <p:cNvSpPr/>
          <p:nvPr/>
        </p:nvSpPr>
        <p:spPr>
          <a:xfrm>
            <a:off x="321444" y="686360"/>
            <a:ext cx="8883631" cy="338554"/>
          </a:xfrm>
          <a:prstGeom prst="rect">
            <a:avLst/>
          </a:prstGeom>
        </p:spPr>
        <p:txBody>
          <a:bodyPr wrap="square" lIns="91440" tIns="45720" rIns="91440" bIns="45720" anchor="t">
            <a:spAutoFit/>
          </a:bodyPr>
          <a:lstStyle/>
          <a:p>
            <a:pPr marL="457200" marR="0" lvl="1" indent="0" algn="l" defTabSz="914400" rtl="0" eaLnBrk="1" fontAlgn="auto" latinLnBrk="0" hangingPunct="1">
              <a:lnSpc>
                <a:spcPct val="100000"/>
              </a:lnSpc>
              <a:spcBef>
                <a:spcPts val="0"/>
              </a:spcBef>
              <a:spcAft>
                <a:spcPts val="0"/>
              </a:spcAft>
              <a:buClrTx/>
              <a:buSzTx/>
              <a:buFontTx/>
              <a:buNone/>
              <a:tabLst>
                <a:tab pos="914400" algn="l"/>
              </a:tabLst>
              <a:defRPr/>
            </a:pPr>
            <a:r>
              <a:rPr lang="es-CO" sz="1600" b="1" cap="small">
                <a:solidFill>
                  <a:srgbClr val="002060"/>
                </a:solidFill>
                <a:latin typeface="Candara"/>
              </a:rPr>
              <a:t>octubre</a:t>
            </a:r>
            <a:r>
              <a:rPr kumimoji="0" lang="es-CO" sz="1600" b="1" i="0" u="none" strike="noStrike" kern="1200" cap="small" spc="0" normalizeH="0" baseline="0" noProof="0">
                <a:ln>
                  <a:noFill/>
                </a:ln>
                <a:solidFill>
                  <a:srgbClr val="002060"/>
                </a:solidFill>
                <a:effectLst/>
                <a:uLnTx/>
                <a:uFillTx/>
                <a:latin typeface="Candara"/>
              </a:rPr>
              <a:t> de 2024</a:t>
            </a:r>
          </a:p>
        </p:txBody>
      </p:sp>
      <p:graphicFrame>
        <p:nvGraphicFramePr>
          <p:cNvPr id="8" name="Tabla 7">
            <a:extLst>
              <a:ext uri="{FF2B5EF4-FFF2-40B4-BE49-F238E27FC236}">
                <a16:creationId xmlns:a16="http://schemas.microsoft.com/office/drawing/2014/main" id="{F9C854CC-1126-4D9E-8D9F-4FD9B94D055D}"/>
              </a:ext>
            </a:extLst>
          </p:cNvPr>
          <p:cNvGraphicFramePr>
            <a:graphicFrameLocks noGrp="1"/>
          </p:cNvGraphicFramePr>
          <p:nvPr/>
        </p:nvGraphicFramePr>
        <p:xfrm>
          <a:off x="473428" y="1436772"/>
          <a:ext cx="5905012" cy="2255521"/>
        </p:xfrm>
        <a:graphic>
          <a:graphicData uri="http://schemas.openxmlformats.org/drawingml/2006/table">
            <a:tbl>
              <a:tblPr firstRow="1" bandRow="1">
                <a:tableStyleId>{68D230F3-CF80-4859-8CE7-A43EE81993B5}</a:tableStyleId>
              </a:tblPr>
              <a:tblGrid>
                <a:gridCol w="1608157">
                  <a:extLst>
                    <a:ext uri="{9D8B030D-6E8A-4147-A177-3AD203B41FA5}">
                      <a16:colId xmlns:a16="http://schemas.microsoft.com/office/drawing/2014/main" val="1103263614"/>
                    </a:ext>
                  </a:extLst>
                </a:gridCol>
                <a:gridCol w="1567067">
                  <a:extLst>
                    <a:ext uri="{9D8B030D-6E8A-4147-A177-3AD203B41FA5}">
                      <a16:colId xmlns:a16="http://schemas.microsoft.com/office/drawing/2014/main" val="1214793957"/>
                    </a:ext>
                  </a:extLst>
                </a:gridCol>
                <a:gridCol w="1253535">
                  <a:extLst>
                    <a:ext uri="{9D8B030D-6E8A-4147-A177-3AD203B41FA5}">
                      <a16:colId xmlns:a16="http://schemas.microsoft.com/office/drawing/2014/main" val="2437531190"/>
                    </a:ext>
                  </a:extLst>
                </a:gridCol>
                <a:gridCol w="1476253">
                  <a:extLst>
                    <a:ext uri="{9D8B030D-6E8A-4147-A177-3AD203B41FA5}">
                      <a16:colId xmlns:a16="http://schemas.microsoft.com/office/drawing/2014/main" val="947740525"/>
                    </a:ext>
                  </a:extLst>
                </a:gridCol>
              </a:tblGrid>
              <a:tr h="318585">
                <a:tc gridSpan="4">
                  <a:txBody>
                    <a:bodyPr/>
                    <a:lstStyle/>
                    <a:p>
                      <a:pPr algn="ctr"/>
                      <a:r>
                        <a:rPr lang="es-CO" sz="1400" b="1">
                          <a:solidFill>
                            <a:schemeClr val="accent1">
                              <a:lumMod val="50000"/>
                            </a:schemeClr>
                          </a:solidFill>
                          <a:latin typeface="+mn-lt"/>
                        </a:rPr>
                        <a:t>TOTALIDAD DE CESTAS </a:t>
                      </a:r>
                    </a:p>
                  </a:txBody>
                  <a:tcPr/>
                </a:tc>
                <a:tc hMerge="1">
                  <a:txBody>
                    <a:bodyPr/>
                    <a:lstStyle/>
                    <a:p>
                      <a:endParaRPr lang="es-CO" sz="1200"/>
                    </a:p>
                  </a:txBody>
                  <a:tcPr/>
                </a:tc>
                <a:tc hMerge="1">
                  <a:txBody>
                    <a:bodyPr/>
                    <a:lstStyle/>
                    <a:p>
                      <a:endParaRPr lang="es-CO" sz="1200"/>
                    </a:p>
                  </a:txBody>
                  <a:tcPr/>
                </a:tc>
                <a:tc hMerge="1">
                  <a:txBody>
                    <a:bodyPr/>
                    <a:lstStyle/>
                    <a:p>
                      <a:endParaRPr lang="es-CO" sz="1200"/>
                    </a:p>
                  </a:txBody>
                  <a:tcPr/>
                </a:tc>
                <a:extLst>
                  <a:ext uri="{0D108BD9-81ED-4DB2-BD59-A6C34878D82A}">
                    <a16:rowId xmlns:a16="http://schemas.microsoft.com/office/drawing/2014/main" val="473203278"/>
                  </a:ext>
                </a:extLst>
              </a:tr>
              <a:tr h="662596">
                <a:tc>
                  <a:txBody>
                    <a:bodyPr/>
                    <a:lstStyle/>
                    <a:p>
                      <a:r>
                        <a:rPr lang="es-CO" sz="1400" b="1">
                          <a:solidFill>
                            <a:schemeClr val="accent1">
                              <a:lumMod val="50000"/>
                            </a:schemeClr>
                          </a:solidFill>
                          <a:latin typeface="+mn-lt"/>
                        </a:rPr>
                        <a:t>TIPO CESTA</a:t>
                      </a:r>
                    </a:p>
                  </a:txBody>
                  <a:tcPr/>
                </a:tc>
                <a:tc>
                  <a:txBody>
                    <a:bodyPr/>
                    <a:lstStyle/>
                    <a:p>
                      <a:pPr algn="ctr"/>
                      <a:r>
                        <a:rPr lang="es-CO" sz="1400" b="1">
                          <a:solidFill>
                            <a:schemeClr val="accent1">
                              <a:lumMod val="50000"/>
                            </a:schemeClr>
                          </a:solidFill>
                          <a:latin typeface="+mn-lt"/>
                        </a:rPr>
                        <a:t>PORCENTAJE</a:t>
                      </a:r>
                    </a:p>
                  </a:txBody>
                  <a:tcPr/>
                </a:tc>
                <a:tc>
                  <a:txBody>
                    <a:bodyPr/>
                    <a:lstStyle/>
                    <a:p>
                      <a:pPr algn="ctr"/>
                      <a:r>
                        <a:rPr lang="es-CO" sz="1400" b="1">
                          <a:solidFill>
                            <a:schemeClr val="accent1">
                              <a:lumMod val="50000"/>
                            </a:schemeClr>
                          </a:solidFill>
                          <a:latin typeface="+mn-lt"/>
                        </a:rPr>
                        <a:t>CANTIDAD CESTAS</a:t>
                      </a:r>
                    </a:p>
                  </a:txBody>
                  <a:tcPr/>
                </a:tc>
                <a:tc>
                  <a:txBody>
                    <a:bodyPr/>
                    <a:lstStyle/>
                    <a:p>
                      <a:pPr algn="ctr"/>
                      <a:r>
                        <a:rPr lang="es-CO" sz="1400" b="1">
                          <a:solidFill>
                            <a:schemeClr val="accent1">
                              <a:lumMod val="50000"/>
                            </a:schemeClr>
                          </a:solidFill>
                          <a:latin typeface="+mn-lt"/>
                        </a:rPr>
                        <a:t>CANTIDAD PUNTOS</a:t>
                      </a:r>
                    </a:p>
                  </a:txBody>
                  <a:tcPr/>
                </a:tc>
                <a:extLst>
                  <a:ext uri="{0D108BD9-81ED-4DB2-BD59-A6C34878D82A}">
                    <a16:rowId xmlns:a16="http://schemas.microsoft.com/office/drawing/2014/main" val="4166006880"/>
                  </a:ext>
                </a:extLst>
              </a:tr>
              <a:tr h="318585">
                <a:tc>
                  <a:txBody>
                    <a:bodyPr/>
                    <a:lstStyle/>
                    <a:p>
                      <a:r>
                        <a:rPr lang="es-CO" sz="1400">
                          <a:solidFill>
                            <a:schemeClr val="accent1">
                              <a:lumMod val="50000"/>
                            </a:schemeClr>
                          </a:solidFill>
                          <a:latin typeface="+mn-lt"/>
                        </a:rPr>
                        <a:t>TIPO 1 (M-121)</a:t>
                      </a:r>
                    </a:p>
                  </a:txBody>
                  <a:tcPr/>
                </a:tc>
                <a:tc>
                  <a:txBody>
                    <a:bodyPr/>
                    <a:lstStyle/>
                    <a:p>
                      <a:pPr algn="ctr"/>
                      <a:r>
                        <a:rPr lang="es-CO" sz="1400">
                          <a:solidFill>
                            <a:schemeClr val="accent1">
                              <a:lumMod val="50000"/>
                            </a:schemeClr>
                          </a:solidFill>
                          <a:latin typeface="+mn-lt"/>
                        </a:rPr>
                        <a:t>60%</a:t>
                      </a:r>
                    </a:p>
                  </a:txBody>
                  <a:tcPr/>
                </a:tc>
                <a:tc>
                  <a:txBody>
                    <a:bodyPr/>
                    <a:lstStyle/>
                    <a:p>
                      <a:pPr algn="ctr" fontAlgn="ctr"/>
                      <a:r>
                        <a:rPr lang="es-CO" sz="1400" b="0" i="0" u="none" strike="noStrike" dirty="0">
                          <a:solidFill>
                            <a:srgbClr val="203864"/>
                          </a:solidFill>
                          <a:effectLst/>
                          <a:latin typeface="+mn-lt"/>
                        </a:rPr>
                        <a:t>15.416</a:t>
                      </a:r>
                    </a:p>
                  </a:txBody>
                  <a:tcPr marL="9525" marR="9525" marT="9525" marB="0" anchor="ctr"/>
                </a:tc>
                <a:tc>
                  <a:txBody>
                    <a:bodyPr/>
                    <a:lstStyle/>
                    <a:p>
                      <a:pPr algn="ctr" fontAlgn="ctr"/>
                      <a:r>
                        <a:rPr lang="es-CO" sz="1400" b="0" i="0" u="none" strike="noStrike">
                          <a:solidFill>
                            <a:srgbClr val="203864"/>
                          </a:solidFill>
                          <a:effectLst/>
                          <a:latin typeface="+mn-lt"/>
                        </a:rPr>
                        <a:t>7.708</a:t>
                      </a:r>
                    </a:p>
                  </a:txBody>
                  <a:tcPr marL="9525" marR="9525" marT="9525" marB="0" anchor="ctr"/>
                </a:tc>
                <a:extLst>
                  <a:ext uri="{0D108BD9-81ED-4DB2-BD59-A6C34878D82A}">
                    <a16:rowId xmlns:a16="http://schemas.microsoft.com/office/drawing/2014/main" val="2671597833"/>
                  </a:ext>
                </a:extLst>
              </a:tr>
              <a:tr h="318585">
                <a:tc>
                  <a:txBody>
                    <a:bodyPr/>
                    <a:lstStyle/>
                    <a:p>
                      <a:r>
                        <a:rPr lang="es-CO" sz="1400">
                          <a:solidFill>
                            <a:schemeClr val="accent1">
                              <a:lumMod val="50000"/>
                            </a:schemeClr>
                          </a:solidFill>
                          <a:latin typeface="+mn-lt"/>
                        </a:rPr>
                        <a:t>TIPO 2 (M-123)</a:t>
                      </a:r>
                    </a:p>
                  </a:txBody>
                  <a:tcPr/>
                </a:tc>
                <a:tc>
                  <a:txBody>
                    <a:bodyPr/>
                    <a:lstStyle/>
                    <a:p>
                      <a:pPr algn="ctr"/>
                      <a:r>
                        <a:rPr lang="es-CO" sz="1400">
                          <a:solidFill>
                            <a:schemeClr val="accent1">
                              <a:lumMod val="50000"/>
                            </a:schemeClr>
                          </a:solidFill>
                          <a:latin typeface="+mn-lt"/>
                        </a:rPr>
                        <a:t>20%</a:t>
                      </a:r>
                    </a:p>
                  </a:txBody>
                  <a:tcPr/>
                </a:tc>
                <a:tc>
                  <a:txBody>
                    <a:bodyPr/>
                    <a:lstStyle/>
                    <a:p>
                      <a:pPr algn="ctr" fontAlgn="ctr"/>
                      <a:r>
                        <a:rPr lang="es-CO" sz="1400" b="0" i="0" u="none" strike="noStrike">
                          <a:solidFill>
                            <a:srgbClr val="203864"/>
                          </a:solidFill>
                          <a:effectLst/>
                          <a:latin typeface="+mn-lt"/>
                        </a:rPr>
                        <a:t>5.138</a:t>
                      </a:r>
                    </a:p>
                  </a:txBody>
                  <a:tcPr marL="9525" marR="9525" marT="9525" marB="0" anchor="ctr"/>
                </a:tc>
                <a:tc>
                  <a:txBody>
                    <a:bodyPr/>
                    <a:lstStyle/>
                    <a:p>
                      <a:pPr algn="ctr" fontAlgn="ctr"/>
                      <a:r>
                        <a:rPr lang="es-CO" sz="1400" b="0" i="0" u="none" strike="noStrike">
                          <a:solidFill>
                            <a:srgbClr val="203864"/>
                          </a:solidFill>
                          <a:effectLst/>
                          <a:latin typeface="+mn-lt"/>
                        </a:rPr>
                        <a:t>2.569</a:t>
                      </a:r>
                    </a:p>
                  </a:txBody>
                  <a:tcPr marL="9525" marR="9525" marT="9525" marB="0" anchor="ctr"/>
                </a:tc>
                <a:extLst>
                  <a:ext uri="{0D108BD9-81ED-4DB2-BD59-A6C34878D82A}">
                    <a16:rowId xmlns:a16="http://schemas.microsoft.com/office/drawing/2014/main" val="1723866473"/>
                  </a:ext>
                </a:extLst>
              </a:tr>
              <a:tr h="318585">
                <a:tc>
                  <a:txBody>
                    <a:bodyPr/>
                    <a:lstStyle/>
                    <a:p>
                      <a:r>
                        <a:rPr lang="es-CO" sz="1400">
                          <a:solidFill>
                            <a:schemeClr val="accent1">
                              <a:lumMod val="50000"/>
                            </a:schemeClr>
                          </a:solidFill>
                          <a:latin typeface="+mn-lt"/>
                        </a:rPr>
                        <a:t>TIPO 3 (M-124)</a:t>
                      </a:r>
                    </a:p>
                  </a:txBody>
                  <a:tcPr/>
                </a:tc>
                <a:tc>
                  <a:txBody>
                    <a:bodyPr/>
                    <a:lstStyle/>
                    <a:p>
                      <a:pPr algn="ctr"/>
                      <a:r>
                        <a:rPr lang="es-CO" sz="1400">
                          <a:solidFill>
                            <a:schemeClr val="accent1">
                              <a:lumMod val="50000"/>
                            </a:schemeClr>
                          </a:solidFill>
                          <a:latin typeface="+mn-lt"/>
                        </a:rPr>
                        <a:t>20%</a:t>
                      </a:r>
                    </a:p>
                  </a:txBody>
                  <a:tcPr/>
                </a:tc>
                <a:tc>
                  <a:txBody>
                    <a:bodyPr/>
                    <a:lstStyle/>
                    <a:p>
                      <a:pPr algn="ctr" fontAlgn="ctr"/>
                      <a:r>
                        <a:rPr lang="es-CO" sz="1400" b="0" i="0" u="none" strike="noStrike">
                          <a:solidFill>
                            <a:srgbClr val="203864"/>
                          </a:solidFill>
                          <a:effectLst/>
                          <a:latin typeface="+mn-lt"/>
                        </a:rPr>
                        <a:t>5.138</a:t>
                      </a:r>
                    </a:p>
                  </a:txBody>
                  <a:tcPr marL="9525" marR="9525" marT="9525" marB="0" anchor="ctr"/>
                </a:tc>
                <a:tc>
                  <a:txBody>
                    <a:bodyPr/>
                    <a:lstStyle/>
                    <a:p>
                      <a:pPr algn="ctr" fontAlgn="ctr"/>
                      <a:r>
                        <a:rPr lang="es-CO" sz="1400" b="0" i="0" u="none" strike="noStrike">
                          <a:solidFill>
                            <a:srgbClr val="203864"/>
                          </a:solidFill>
                          <a:effectLst/>
                          <a:latin typeface="+mn-lt"/>
                        </a:rPr>
                        <a:t>2.569</a:t>
                      </a:r>
                    </a:p>
                  </a:txBody>
                  <a:tcPr marL="9525" marR="9525" marT="9525" marB="0" anchor="ctr"/>
                </a:tc>
                <a:extLst>
                  <a:ext uri="{0D108BD9-81ED-4DB2-BD59-A6C34878D82A}">
                    <a16:rowId xmlns:a16="http://schemas.microsoft.com/office/drawing/2014/main" val="3370870032"/>
                  </a:ext>
                </a:extLst>
              </a:tr>
              <a:tr h="318585">
                <a:tc>
                  <a:txBody>
                    <a:bodyPr/>
                    <a:lstStyle/>
                    <a:p>
                      <a:r>
                        <a:rPr lang="es-CO" sz="1400" b="1">
                          <a:solidFill>
                            <a:schemeClr val="accent1">
                              <a:lumMod val="50000"/>
                            </a:schemeClr>
                          </a:solidFill>
                          <a:latin typeface="+mn-lt"/>
                        </a:rPr>
                        <a:t>TOTAL</a:t>
                      </a:r>
                    </a:p>
                  </a:txBody>
                  <a:tcPr/>
                </a:tc>
                <a:tc>
                  <a:txBody>
                    <a:bodyPr/>
                    <a:lstStyle/>
                    <a:p>
                      <a:pPr marL="0" algn="ctr" defTabSz="914400" rtl="0" eaLnBrk="1" latinLnBrk="0" hangingPunct="1"/>
                      <a:r>
                        <a:rPr lang="es-CO" sz="1400" b="1" kern="1200">
                          <a:solidFill>
                            <a:schemeClr val="accent1">
                              <a:lumMod val="50000"/>
                            </a:schemeClr>
                          </a:solidFill>
                          <a:latin typeface="+mn-lt"/>
                          <a:ea typeface="+mn-ea"/>
                          <a:cs typeface="+mn-cs"/>
                        </a:rPr>
                        <a:t>100%</a:t>
                      </a:r>
                    </a:p>
                  </a:txBody>
                  <a:tcPr/>
                </a:tc>
                <a:tc>
                  <a:txBody>
                    <a:bodyPr/>
                    <a:lstStyle/>
                    <a:p>
                      <a:pPr algn="ctr" rtl="0" fontAlgn="ctr"/>
                      <a:r>
                        <a:rPr lang="es-CO" sz="1400" b="1" i="0" u="none" strike="noStrike">
                          <a:solidFill>
                            <a:srgbClr val="203864"/>
                          </a:solidFill>
                          <a:effectLst/>
                          <a:latin typeface="+mn-lt"/>
                        </a:rPr>
                        <a:t>25.692</a:t>
                      </a:r>
                    </a:p>
                  </a:txBody>
                  <a:tcPr marL="9525" marR="9525" marT="9525" marB="0" anchor="ctr"/>
                </a:tc>
                <a:tc>
                  <a:txBody>
                    <a:bodyPr/>
                    <a:lstStyle/>
                    <a:p>
                      <a:pPr algn="ctr" rtl="0" fontAlgn="ctr"/>
                      <a:r>
                        <a:rPr lang="es-CO" sz="1400" b="1" i="0" u="none" strike="noStrike" dirty="0">
                          <a:solidFill>
                            <a:srgbClr val="203864"/>
                          </a:solidFill>
                          <a:effectLst/>
                          <a:latin typeface="+mn-lt"/>
                        </a:rPr>
                        <a:t>12.846</a:t>
                      </a:r>
                    </a:p>
                  </a:txBody>
                  <a:tcPr marL="9525" marR="9525" marT="9525" marB="0" anchor="ctr"/>
                </a:tc>
                <a:extLst>
                  <a:ext uri="{0D108BD9-81ED-4DB2-BD59-A6C34878D82A}">
                    <a16:rowId xmlns:a16="http://schemas.microsoft.com/office/drawing/2014/main" val="4004075492"/>
                  </a:ext>
                </a:extLst>
              </a:tr>
            </a:tbl>
          </a:graphicData>
        </a:graphic>
      </p:graphicFrame>
      <p:graphicFrame>
        <p:nvGraphicFramePr>
          <p:cNvPr id="2" name="Tabla 1">
            <a:extLst>
              <a:ext uri="{FF2B5EF4-FFF2-40B4-BE49-F238E27FC236}">
                <a16:creationId xmlns:a16="http://schemas.microsoft.com/office/drawing/2014/main" id="{1AE8D2EC-0AB3-525E-ECD6-37ACC3ACD8E4}"/>
              </a:ext>
            </a:extLst>
          </p:cNvPr>
          <p:cNvGraphicFramePr>
            <a:graphicFrameLocks noGrp="1"/>
          </p:cNvGraphicFramePr>
          <p:nvPr/>
        </p:nvGraphicFramePr>
        <p:xfrm>
          <a:off x="376518" y="4067248"/>
          <a:ext cx="6001922" cy="1245343"/>
        </p:xfrm>
        <a:graphic>
          <a:graphicData uri="http://schemas.openxmlformats.org/drawingml/2006/table">
            <a:tbl>
              <a:tblPr firstRow="1" firstCol="1" bandRow="1">
                <a:tableStyleId>{68D230F3-CF80-4859-8CE7-A43EE81993B5}</a:tableStyleId>
              </a:tblPr>
              <a:tblGrid>
                <a:gridCol w="1416737">
                  <a:extLst>
                    <a:ext uri="{9D8B030D-6E8A-4147-A177-3AD203B41FA5}">
                      <a16:colId xmlns:a16="http://schemas.microsoft.com/office/drawing/2014/main" val="3123890751"/>
                    </a:ext>
                  </a:extLst>
                </a:gridCol>
                <a:gridCol w="1528395">
                  <a:extLst>
                    <a:ext uri="{9D8B030D-6E8A-4147-A177-3AD203B41FA5}">
                      <a16:colId xmlns:a16="http://schemas.microsoft.com/office/drawing/2014/main" val="2943384657"/>
                    </a:ext>
                  </a:extLst>
                </a:gridCol>
                <a:gridCol w="1528395">
                  <a:extLst>
                    <a:ext uri="{9D8B030D-6E8A-4147-A177-3AD203B41FA5}">
                      <a16:colId xmlns:a16="http://schemas.microsoft.com/office/drawing/2014/main" val="404626813"/>
                    </a:ext>
                  </a:extLst>
                </a:gridCol>
                <a:gridCol w="1528395">
                  <a:extLst>
                    <a:ext uri="{9D8B030D-6E8A-4147-A177-3AD203B41FA5}">
                      <a16:colId xmlns:a16="http://schemas.microsoft.com/office/drawing/2014/main" val="1491970684"/>
                    </a:ext>
                  </a:extLst>
                </a:gridCol>
              </a:tblGrid>
              <a:tr h="391903">
                <a:tc gridSpan="4">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400" b="1" kern="1200">
                          <a:solidFill>
                            <a:schemeClr val="accent1">
                              <a:lumMod val="50000"/>
                            </a:schemeClr>
                          </a:solidFill>
                          <a:latin typeface="+mn-lt"/>
                          <a:ea typeface="+mn-ea"/>
                          <a:cs typeface="+mn-cs"/>
                        </a:rPr>
                        <a:t>MANTENIMIENTO DE CESTAS</a:t>
                      </a:r>
                    </a:p>
                  </a:txBody>
                  <a:tcPr marL="44450" marR="44450" marT="0" marB="0" anchor="ctr"/>
                </a:tc>
                <a:tc hMerge="1">
                  <a:txBody>
                    <a:bodyPr/>
                    <a:lstStyle/>
                    <a:p>
                      <a:pPr marL="0" algn="ctr" defTabSz="914400" rtl="0" eaLnBrk="1" latinLnBrk="0" hangingPunct="1"/>
                      <a:endParaRPr lang="es-CO" sz="1200" b="1" kern="1200">
                        <a:solidFill>
                          <a:schemeClr val="accent1">
                            <a:lumMod val="50000"/>
                          </a:schemeClr>
                        </a:solidFill>
                        <a:latin typeface="+mn-lt"/>
                        <a:ea typeface="+mn-ea"/>
                        <a:cs typeface="+mn-cs"/>
                      </a:endParaRPr>
                    </a:p>
                  </a:txBody>
                  <a:tcPr marL="44450" marR="44450" marT="0" marB="0" anchor="ctr"/>
                </a:tc>
                <a:tc hMerge="1">
                  <a:txBody>
                    <a:bodyPr/>
                    <a:lstStyle/>
                    <a:p>
                      <a:pPr marL="0" algn="ctr" defTabSz="914400" rtl="0" eaLnBrk="1" latinLnBrk="0" hangingPunct="1"/>
                      <a:endParaRPr lang="es-CO" sz="1200" b="1" kern="1200">
                        <a:solidFill>
                          <a:schemeClr val="accent1">
                            <a:lumMod val="50000"/>
                          </a:schemeClr>
                        </a:solidFill>
                        <a:latin typeface="+mn-lt"/>
                        <a:ea typeface="+mn-ea"/>
                        <a:cs typeface="+mn-cs"/>
                      </a:endParaRPr>
                    </a:p>
                  </a:txBody>
                  <a:tcPr marL="44450" marR="44450" marT="0" marB="0" anchor="ctr"/>
                </a:tc>
                <a:tc hMerge="1">
                  <a:txBody>
                    <a:bodyPr/>
                    <a:lstStyle/>
                    <a:p>
                      <a:pPr marL="0" algn="ctr" defTabSz="914400" rtl="0" eaLnBrk="1" latinLnBrk="0" hangingPunct="1"/>
                      <a:endParaRPr lang="es-CO" sz="1200" b="1" kern="1200">
                        <a:solidFill>
                          <a:schemeClr val="accent1">
                            <a:lumMod val="50000"/>
                          </a:schemeClr>
                        </a:solidFill>
                        <a:latin typeface="+mn-lt"/>
                        <a:ea typeface="+mn-ea"/>
                        <a:cs typeface="+mn-cs"/>
                      </a:endParaRPr>
                    </a:p>
                  </a:txBody>
                  <a:tcPr marL="44450" marR="44450" marT="0" marB="0" anchor="ctr"/>
                </a:tc>
                <a:extLst>
                  <a:ext uri="{0D108BD9-81ED-4DB2-BD59-A6C34878D82A}">
                    <a16:rowId xmlns:a16="http://schemas.microsoft.com/office/drawing/2014/main" val="699806689"/>
                  </a:ext>
                </a:extLst>
              </a:tr>
              <a:tr h="471703">
                <a:tc>
                  <a:txBody>
                    <a:bodyPr/>
                    <a:lstStyle/>
                    <a:p>
                      <a:pPr marL="0" algn="ctr" defTabSz="914400" rtl="0" eaLnBrk="1" latinLnBrk="0" hangingPunct="1"/>
                      <a:r>
                        <a:rPr lang="es-CO" sz="1400" b="1" kern="1200">
                          <a:solidFill>
                            <a:schemeClr val="accent1">
                              <a:lumMod val="50000"/>
                            </a:schemeClr>
                          </a:solidFill>
                        </a:rPr>
                        <a:t>CANTIDAD DE CESTAS EXISTENTES</a:t>
                      </a:r>
                      <a:endParaRPr lang="es-CO" sz="1400" b="1" kern="1200">
                        <a:solidFill>
                          <a:schemeClr val="accent1">
                            <a:lumMod val="50000"/>
                          </a:schemeClr>
                        </a:solidFill>
                        <a:latin typeface="+mn-lt"/>
                        <a:ea typeface="+mn-ea"/>
                        <a:cs typeface="+mn-cs"/>
                      </a:endParaRPr>
                    </a:p>
                  </a:txBody>
                  <a:tcPr marL="44450" marR="44450" marT="0" marB="0" anchor="ctr"/>
                </a:tc>
                <a:tc>
                  <a:txBody>
                    <a:bodyPr/>
                    <a:lstStyle/>
                    <a:p>
                      <a:pPr marL="0" algn="ctr" defTabSz="914400" rtl="0" eaLnBrk="1" latinLnBrk="0" hangingPunct="1"/>
                      <a:r>
                        <a:rPr lang="es-CO" sz="1400" b="1" kern="1200">
                          <a:solidFill>
                            <a:schemeClr val="accent1">
                              <a:lumMod val="50000"/>
                            </a:schemeClr>
                          </a:solidFill>
                        </a:rPr>
                        <a:t>CANTIDAD DE CESTAS</a:t>
                      </a:r>
                    </a:p>
                    <a:p>
                      <a:pPr marL="0" algn="ctr" defTabSz="914400" rtl="0" eaLnBrk="1" latinLnBrk="0" hangingPunct="1"/>
                      <a:r>
                        <a:rPr lang="es-CO" sz="1400" b="1" kern="1200">
                          <a:solidFill>
                            <a:schemeClr val="accent1">
                              <a:lumMod val="50000"/>
                            </a:schemeClr>
                          </a:solidFill>
                        </a:rPr>
                        <a:t>TIPO I (M-121)</a:t>
                      </a:r>
                      <a:endParaRPr lang="es-CO" sz="1400" b="1" kern="1200">
                        <a:solidFill>
                          <a:schemeClr val="accent1">
                            <a:lumMod val="50000"/>
                          </a:schemeClr>
                        </a:solidFill>
                        <a:latin typeface="+mn-lt"/>
                        <a:ea typeface="+mn-ea"/>
                        <a:cs typeface="+mn-cs"/>
                      </a:endParaRPr>
                    </a:p>
                  </a:txBody>
                  <a:tcPr marL="44450" marR="44450" marT="0" marB="0" anchor="ctr"/>
                </a:tc>
                <a:tc>
                  <a:txBody>
                    <a:bodyPr/>
                    <a:lstStyle/>
                    <a:p>
                      <a:pPr marL="0" algn="ctr" defTabSz="914400" rtl="0" eaLnBrk="1" latinLnBrk="0" hangingPunct="1"/>
                      <a:r>
                        <a:rPr lang="es-CO" sz="1400" b="1" kern="1200">
                          <a:solidFill>
                            <a:schemeClr val="accent1">
                              <a:lumMod val="50000"/>
                            </a:schemeClr>
                          </a:solidFill>
                        </a:rPr>
                        <a:t>CANTIDAD DE CESTAS</a:t>
                      </a:r>
                    </a:p>
                    <a:p>
                      <a:pPr marL="0" algn="ctr" defTabSz="914400" rtl="0" eaLnBrk="1" latinLnBrk="0" hangingPunct="1"/>
                      <a:r>
                        <a:rPr lang="es-CO" sz="1400" b="1" kern="1200">
                          <a:solidFill>
                            <a:schemeClr val="accent1">
                              <a:lumMod val="50000"/>
                            </a:schemeClr>
                          </a:solidFill>
                        </a:rPr>
                        <a:t>TIPO II (M-123)</a:t>
                      </a:r>
                      <a:endParaRPr lang="es-CO" sz="1400" b="1" kern="1200">
                        <a:solidFill>
                          <a:schemeClr val="accent1">
                            <a:lumMod val="50000"/>
                          </a:schemeClr>
                        </a:solidFill>
                        <a:latin typeface="+mn-lt"/>
                        <a:ea typeface="+mn-ea"/>
                        <a:cs typeface="+mn-cs"/>
                      </a:endParaRPr>
                    </a:p>
                  </a:txBody>
                  <a:tcPr marL="44450" marR="44450" marT="0" marB="0" anchor="ctr"/>
                </a:tc>
                <a:tc>
                  <a:txBody>
                    <a:bodyPr/>
                    <a:lstStyle/>
                    <a:p>
                      <a:pPr marL="0" algn="ctr" defTabSz="914400" rtl="0" eaLnBrk="1" latinLnBrk="0" hangingPunct="1"/>
                      <a:r>
                        <a:rPr lang="es-CO" sz="1400" b="1" kern="1200">
                          <a:solidFill>
                            <a:schemeClr val="accent1">
                              <a:lumMod val="50000"/>
                            </a:schemeClr>
                          </a:solidFill>
                        </a:rPr>
                        <a:t>CANTIDAD DE CESTAS</a:t>
                      </a:r>
                    </a:p>
                    <a:p>
                      <a:pPr marL="0" algn="ctr" defTabSz="914400" rtl="0" eaLnBrk="1" latinLnBrk="0" hangingPunct="1"/>
                      <a:r>
                        <a:rPr lang="es-CO" sz="1400" b="1" kern="1200">
                          <a:solidFill>
                            <a:schemeClr val="accent1">
                              <a:lumMod val="50000"/>
                            </a:schemeClr>
                          </a:solidFill>
                        </a:rPr>
                        <a:t>TIPO III (M-124)</a:t>
                      </a:r>
                      <a:endParaRPr lang="es-CO" sz="1400" b="1" kern="1200">
                        <a:solidFill>
                          <a:schemeClr val="accent1">
                            <a:lumMod val="50000"/>
                          </a:schemeClr>
                        </a:solidFill>
                        <a:latin typeface="+mn-lt"/>
                        <a:ea typeface="+mn-ea"/>
                        <a:cs typeface="+mn-cs"/>
                      </a:endParaRPr>
                    </a:p>
                  </a:txBody>
                  <a:tcPr marL="44450" marR="44450" marT="0" marB="0" anchor="ctr"/>
                </a:tc>
                <a:extLst>
                  <a:ext uri="{0D108BD9-81ED-4DB2-BD59-A6C34878D82A}">
                    <a16:rowId xmlns:a16="http://schemas.microsoft.com/office/drawing/2014/main" val="2198381729"/>
                  </a:ext>
                </a:extLst>
              </a:tr>
              <a:tr h="142875">
                <a:tc>
                  <a:txBody>
                    <a:bodyPr/>
                    <a:lstStyle/>
                    <a:p>
                      <a:pPr marL="0" algn="ctr" defTabSz="914400" rtl="0" eaLnBrk="1" latinLnBrk="0" hangingPunct="1"/>
                      <a:r>
                        <a:rPr lang="es-CO" sz="1400" b="1" kern="1200">
                          <a:solidFill>
                            <a:schemeClr val="accent1">
                              <a:lumMod val="50000"/>
                            </a:schemeClr>
                          </a:solidFill>
                          <a:latin typeface="+mn-lt"/>
                          <a:ea typeface="+mn-ea"/>
                          <a:cs typeface="+mn-cs"/>
                        </a:rPr>
                        <a:t>4.294</a:t>
                      </a:r>
                    </a:p>
                  </a:txBody>
                  <a:tcPr marL="44450" marR="44450" marT="0" marB="0" anchor="ctr"/>
                </a:tc>
                <a:tc>
                  <a:txBody>
                    <a:bodyPr/>
                    <a:lstStyle/>
                    <a:p>
                      <a:pPr marL="0" algn="ctr" defTabSz="914400" rtl="0" eaLnBrk="1" latinLnBrk="0" hangingPunct="1"/>
                      <a:r>
                        <a:rPr lang="es-CO" sz="1400" b="1" kern="1200">
                          <a:solidFill>
                            <a:schemeClr val="accent1">
                              <a:lumMod val="50000"/>
                            </a:schemeClr>
                          </a:solidFill>
                        </a:rPr>
                        <a:t>13.728</a:t>
                      </a:r>
                      <a:endParaRPr lang="es-CO" sz="1400" b="1" kern="1200">
                        <a:solidFill>
                          <a:schemeClr val="accent1">
                            <a:lumMod val="50000"/>
                          </a:schemeClr>
                        </a:solidFill>
                        <a:latin typeface="+mn-lt"/>
                        <a:ea typeface="+mn-ea"/>
                        <a:cs typeface="+mn-cs"/>
                      </a:endParaRPr>
                    </a:p>
                  </a:txBody>
                  <a:tcPr marL="44450" marR="44450" marT="0" marB="0" anchor="ctr"/>
                </a:tc>
                <a:tc>
                  <a:txBody>
                    <a:bodyPr/>
                    <a:lstStyle/>
                    <a:p>
                      <a:pPr marL="0" algn="ctr" defTabSz="914400" rtl="0" eaLnBrk="1" latinLnBrk="0" hangingPunct="1"/>
                      <a:r>
                        <a:rPr lang="es-CO" sz="1400" b="1" kern="1200">
                          <a:solidFill>
                            <a:schemeClr val="accent1">
                              <a:lumMod val="50000"/>
                            </a:schemeClr>
                          </a:solidFill>
                        </a:rPr>
                        <a:t>1.009</a:t>
                      </a:r>
                      <a:endParaRPr lang="es-CO" sz="1400" b="1" kern="1200">
                        <a:solidFill>
                          <a:schemeClr val="accent1">
                            <a:lumMod val="50000"/>
                          </a:schemeClr>
                        </a:solidFill>
                        <a:latin typeface="+mn-lt"/>
                        <a:ea typeface="+mn-ea"/>
                        <a:cs typeface="+mn-cs"/>
                      </a:endParaRPr>
                    </a:p>
                  </a:txBody>
                  <a:tcPr marL="44450" marR="44450" marT="0" marB="0" anchor="ctr"/>
                </a:tc>
                <a:tc>
                  <a:txBody>
                    <a:bodyPr/>
                    <a:lstStyle/>
                    <a:p>
                      <a:pPr marL="0" algn="ctr" defTabSz="914400" rtl="0" eaLnBrk="1" latinLnBrk="0" hangingPunct="1"/>
                      <a:r>
                        <a:rPr lang="es-CO" sz="1400" b="1" kern="1200" dirty="0">
                          <a:solidFill>
                            <a:schemeClr val="accent1">
                              <a:lumMod val="50000"/>
                            </a:schemeClr>
                          </a:solidFill>
                          <a:latin typeface="+mn-lt"/>
                          <a:ea typeface="+mn-ea"/>
                          <a:cs typeface="+mn-cs"/>
                        </a:rPr>
                        <a:t>2.453</a:t>
                      </a:r>
                    </a:p>
                  </a:txBody>
                  <a:tcPr marL="44450" marR="44450" marT="0" marB="0" anchor="ctr"/>
                </a:tc>
                <a:extLst>
                  <a:ext uri="{0D108BD9-81ED-4DB2-BD59-A6C34878D82A}">
                    <a16:rowId xmlns:a16="http://schemas.microsoft.com/office/drawing/2014/main" val="1500188062"/>
                  </a:ext>
                </a:extLst>
              </a:tr>
            </a:tbl>
          </a:graphicData>
        </a:graphic>
      </p:graphicFrame>
      <p:graphicFrame>
        <p:nvGraphicFramePr>
          <p:cNvPr id="3" name="Tabla 2">
            <a:extLst>
              <a:ext uri="{FF2B5EF4-FFF2-40B4-BE49-F238E27FC236}">
                <a16:creationId xmlns:a16="http://schemas.microsoft.com/office/drawing/2014/main" id="{9F3C7BAF-DE81-24B2-2DEE-8209ECECBFE6}"/>
              </a:ext>
            </a:extLst>
          </p:cNvPr>
          <p:cNvGraphicFramePr>
            <a:graphicFrameLocks noGrp="1"/>
          </p:cNvGraphicFramePr>
          <p:nvPr/>
        </p:nvGraphicFramePr>
        <p:xfrm>
          <a:off x="6639568" y="1436771"/>
          <a:ext cx="5241162" cy="2255520"/>
        </p:xfrm>
        <a:graphic>
          <a:graphicData uri="http://schemas.openxmlformats.org/drawingml/2006/table">
            <a:tbl>
              <a:tblPr firstRow="1" bandRow="1">
                <a:tableStyleId>{68D230F3-CF80-4859-8CE7-A43EE81993B5}</a:tableStyleId>
              </a:tblPr>
              <a:tblGrid>
                <a:gridCol w="1459037">
                  <a:extLst>
                    <a:ext uri="{9D8B030D-6E8A-4147-A177-3AD203B41FA5}">
                      <a16:colId xmlns:a16="http://schemas.microsoft.com/office/drawing/2014/main" val="1103263614"/>
                    </a:ext>
                  </a:extLst>
                </a:gridCol>
                <a:gridCol w="952433">
                  <a:extLst>
                    <a:ext uri="{9D8B030D-6E8A-4147-A177-3AD203B41FA5}">
                      <a16:colId xmlns:a16="http://schemas.microsoft.com/office/drawing/2014/main" val="947740525"/>
                    </a:ext>
                  </a:extLst>
                </a:gridCol>
                <a:gridCol w="1539880">
                  <a:extLst>
                    <a:ext uri="{9D8B030D-6E8A-4147-A177-3AD203B41FA5}">
                      <a16:colId xmlns:a16="http://schemas.microsoft.com/office/drawing/2014/main" val="3279385923"/>
                    </a:ext>
                  </a:extLst>
                </a:gridCol>
                <a:gridCol w="1289812">
                  <a:extLst>
                    <a:ext uri="{9D8B030D-6E8A-4147-A177-3AD203B41FA5}">
                      <a16:colId xmlns:a16="http://schemas.microsoft.com/office/drawing/2014/main" val="1175991103"/>
                    </a:ext>
                  </a:extLst>
                </a:gridCol>
              </a:tblGrid>
              <a:tr h="304800">
                <a:tc gridSpan="4">
                  <a:txBody>
                    <a:bodyPr/>
                    <a:lstStyle/>
                    <a:p>
                      <a:pPr algn="ctr"/>
                      <a:r>
                        <a:rPr lang="es-MX" sz="1400">
                          <a:solidFill>
                            <a:schemeClr val="accent1">
                              <a:lumMod val="50000"/>
                            </a:schemeClr>
                          </a:solidFill>
                          <a:latin typeface="+mn-lt"/>
                        </a:rPr>
                        <a:t>NOVEDADES</a:t>
                      </a:r>
                      <a:endParaRPr lang="es-CO" sz="1400">
                        <a:solidFill>
                          <a:schemeClr val="accent1">
                            <a:lumMod val="50000"/>
                          </a:schemeClr>
                        </a:solidFill>
                        <a:latin typeface="+mn-lt"/>
                      </a:endParaRPr>
                    </a:p>
                  </a:txBody>
                  <a:tcPr/>
                </a:tc>
                <a:tc hMerge="1">
                  <a:txBody>
                    <a:bodyPr/>
                    <a:lstStyle/>
                    <a:p>
                      <a:endParaRPr lang="es-CO" sz="1200"/>
                    </a:p>
                  </a:txBody>
                  <a:tcPr/>
                </a:tc>
                <a:tc hMerge="1">
                  <a:txBody>
                    <a:bodyPr/>
                    <a:lstStyle/>
                    <a:p>
                      <a:pPr algn="ctr"/>
                      <a:endParaRPr lang="es-CO" sz="1200">
                        <a:solidFill>
                          <a:schemeClr val="accent1">
                            <a:lumMod val="50000"/>
                          </a:schemeClr>
                        </a:solidFill>
                      </a:endParaRPr>
                    </a:p>
                  </a:txBody>
                  <a:tcPr/>
                </a:tc>
                <a:tc hMerge="1">
                  <a:txBody>
                    <a:bodyPr/>
                    <a:lstStyle/>
                    <a:p>
                      <a:pPr algn="ctr"/>
                      <a:endParaRPr lang="es-CO" sz="1200">
                        <a:solidFill>
                          <a:schemeClr val="accent1">
                            <a:lumMod val="50000"/>
                          </a:schemeClr>
                        </a:solidFill>
                      </a:endParaRPr>
                    </a:p>
                  </a:txBody>
                  <a:tcPr/>
                </a:tc>
                <a:extLst>
                  <a:ext uri="{0D108BD9-81ED-4DB2-BD59-A6C34878D82A}">
                    <a16:rowId xmlns:a16="http://schemas.microsoft.com/office/drawing/2014/main" val="473203278"/>
                  </a:ext>
                </a:extLst>
              </a:tr>
              <a:tr h="731520">
                <a:tc>
                  <a:txBody>
                    <a:bodyPr/>
                    <a:lstStyle/>
                    <a:p>
                      <a:pPr algn="ctr"/>
                      <a:r>
                        <a:rPr lang="es-CO" sz="1400" b="1">
                          <a:solidFill>
                            <a:schemeClr val="accent1">
                              <a:lumMod val="50000"/>
                            </a:schemeClr>
                          </a:solidFill>
                          <a:latin typeface="+mn-lt"/>
                        </a:rPr>
                        <a:t>TIPO CESTA</a:t>
                      </a:r>
                    </a:p>
                  </a:txBody>
                  <a:tcPr anchor="ctr"/>
                </a:tc>
                <a:tc>
                  <a:txBody>
                    <a:bodyPr/>
                    <a:lstStyle/>
                    <a:p>
                      <a:pPr algn="ctr"/>
                      <a:r>
                        <a:rPr lang="es-CO" sz="1400" b="1" u="none" strike="noStrike" kern="1200">
                          <a:solidFill>
                            <a:schemeClr val="accent1">
                              <a:lumMod val="50000"/>
                            </a:schemeClr>
                          </a:solidFill>
                          <a:effectLst/>
                          <a:latin typeface="+mn-lt"/>
                          <a:ea typeface="+mn-ea"/>
                          <a:cs typeface="+mn-cs"/>
                        </a:rPr>
                        <a:t>DAÑO POR TERCEROS </a:t>
                      </a:r>
                    </a:p>
                  </a:txBody>
                  <a:tcPr anchor="ctr"/>
                </a:tc>
                <a:tc>
                  <a:txBody>
                    <a:bodyPr/>
                    <a:lstStyle/>
                    <a:p>
                      <a:pPr algn="ctr"/>
                      <a:r>
                        <a:rPr lang="es-CO" sz="1400" b="1" u="none" strike="noStrike" kern="1200">
                          <a:solidFill>
                            <a:schemeClr val="accent1">
                              <a:lumMod val="50000"/>
                            </a:schemeClr>
                          </a:solidFill>
                          <a:effectLst/>
                          <a:latin typeface="+mn-lt"/>
                          <a:ea typeface="+mn-ea"/>
                          <a:cs typeface="+mn-cs"/>
                        </a:rPr>
                        <a:t>HURTADAS</a:t>
                      </a:r>
                    </a:p>
                  </a:txBody>
                  <a:tcPr anchor="ctr"/>
                </a:tc>
                <a:tc>
                  <a:txBody>
                    <a:bodyPr/>
                    <a:lstStyle/>
                    <a:p>
                      <a:pPr algn="ctr"/>
                      <a:r>
                        <a:rPr lang="es-CO" sz="1400" b="1" u="none" strike="noStrike" kern="1200">
                          <a:solidFill>
                            <a:schemeClr val="accent1">
                              <a:lumMod val="50000"/>
                            </a:schemeClr>
                          </a:solidFill>
                          <a:effectLst/>
                          <a:latin typeface="+mn-lt"/>
                          <a:ea typeface="+mn-ea"/>
                          <a:cs typeface="+mn-cs"/>
                        </a:rPr>
                        <a:t>PORCENTAJE</a:t>
                      </a:r>
                    </a:p>
                  </a:txBody>
                  <a:tcPr anchor="ctr"/>
                </a:tc>
                <a:extLst>
                  <a:ext uri="{0D108BD9-81ED-4DB2-BD59-A6C34878D82A}">
                    <a16:rowId xmlns:a16="http://schemas.microsoft.com/office/drawing/2014/main" val="4166006880"/>
                  </a:ext>
                </a:extLst>
              </a:tr>
              <a:tr h="304800">
                <a:tc>
                  <a:txBody>
                    <a:bodyPr/>
                    <a:lstStyle/>
                    <a:p>
                      <a:pPr marL="0" algn="ctr" defTabSz="914400" rtl="0" eaLnBrk="1" latinLnBrk="0" hangingPunct="1"/>
                      <a:r>
                        <a:rPr lang="es-CO" sz="1400" kern="1200">
                          <a:solidFill>
                            <a:schemeClr val="accent1">
                              <a:lumMod val="50000"/>
                            </a:schemeClr>
                          </a:solidFill>
                          <a:latin typeface="+mn-lt"/>
                          <a:ea typeface="+mn-ea"/>
                          <a:cs typeface="+mn-cs"/>
                        </a:rPr>
                        <a:t>TIPO 1 (M-121)</a:t>
                      </a:r>
                    </a:p>
                  </a:txBody>
                  <a:tcPr/>
                </a:tc>
                <a:tc>
                  <a:txBody>
                    <a:bodyPr/>
                    <a:lstStyle/>
                    <a:p>
                      <a:pPr marL="0" algn="ctr" defTabSz="914400" rtl="0" eaLnBrk="1" fontAlgn="ctr" latinLnBrk="0" hangingPunct="1"/>
                      <a:r>
                        <a:rPr lang="es-CO" sz="1400" kern="1200">
                          <a:solidFill>
                            <a:schemeClr val="accent1">
                              <a:lumMod val="50000"/>
                            </a:schemeClr>
                          </a:solidFill>
                          <a:latin typeface="+mn-lt"/>
                          <a:ea typeface="+mn-ea"/>
                          <a:cs typeface="+mn-cs"/>
                        </a:rPr>
                        <a:t>1.935</a:t>
                      </a:r>
                    </a:p>
                  </a:txBody>
                  <a:tcPr marL="9525" marR="9525" marT="9525" marB="0" anchor="ctr"/>
                </a:tc>
                <a:tc>
                  <a:txBody>
                    <a:bodyPr/>
                    <a:lstStyle/>
                    <a:p>
                      <a:pPr marL="0" algn="ctr" defTabSz="914400" rtl="0" eaLnBrk="1" fontAlgn="ctr" latinLnBrk="0" hangingPunct="1"/>
                      <a:r>
                        <a:rPr lang="es-CO" sz="1400" kern="1200">
                          <a:solidFill>
                            <a:schemeClr val="accent1">
                              <a:lumMod val="50000"/>
                            </a:schemeClr>
                          </a:solidFill>
                          <a:latin typeface="+mn-lt"/>
                          <a:ea typeface="+mn-ea"/>
                          <a:cs typeface="+mn-cs"/>
                        </a:rPr>
                        <a:t>1.688</a:t>
                      </a:r>
                    </a:p>
                  </a:txBody>
                  <a:tcPr marL="9525" marR="9525" marT="9525" marB="0" anchor="ctr"/>
                </a:tc>
                <a:tc>
                  <a:txBody>
                    <a:bodyPr/>
                    <a:lstStyle/>
                    <a:p>
                      <a:pPr marL="0" algn="ctr" defTabSz="914400" rtl="0" eaLnBrk="1" fontAlgn="ctr" latinLnBrk="0" hangingPunct="1"/>
                      <a:r>
                        <a:rPr lang="es-CO" sz="1400" kern="1200">
                          <a:solidFill>
                            <a:schemeClr val="accent1">
                              <a:lumMod val="50000"/>
                            </a:schemeClr>
                          </a:solidFill>
                          <a:latin typeface="+mn-lt"/>
                          <a:ea typeface="+mn-ea"/>
                          <a:cs typeface="+mn-cs"/>
                        </a:rPr>
                        <a:t>23%</a:t>
                      </a:r>
                    </a:p>
                  </a:txBody>
                  <a:tcPr marL="0" marR="0" marT="0" marB="0" anchor="ctr"/>
                </a:tc>
                <a:extLst>
                  <a:ext uri="{0D108BD9-81ED-4DB2-BD59-A6C34878D82A}">
                    <a16:rowId xmlns:a16="http://schemas.microsoft.com/office/drawing/2014/main" val="2671597833"/>
                  </a:ext>
                </a:extLst>
              </a:tr>
              <a:tr h="304800">
                <a:tc>
                  <a:txBody>
                    <a:bodyPr/>
                    <a:lstStyle/>
                    <a:p>
                      <a:pPr marL="0" algn="ctr" defTabSz="914400" rtl="0" eaLnBrk="1" latinLnBrk="0" hangingPunct="1"/>
                      <a:r>
                        <a:rPr lang="es-CO" sz="1400" kern="1200">
                          <a:solidFill>
                            <a:schemeClr val="accent1">
                              <a:lumMod val="50000"/>
                            </a:schemeClr>
                          </a:solidFill>
                          <a:latin typeface="+mn-lt"/>
                          <a:ea typeface="+mn-ea"/>
                          <a:cs typeface="+mn-cs"/>
                        </a:rPr>
                        <a:t>TIPO 2 (M-123)</a:t>
                      </a:r>
                    </a:p>
                  </a:txBody>
                  <a:tcPr/>
                </a:tc>
                <a:tc>
                  <a:txBody>
                    <a:bodyPr/>
                    <a:lstStyle/>
                    <a:p>
                      <a:pPr marL="0" algn="ctr" defTabSz="914400" rtl="0" eaLnBrk="1" fontAlgn="ctr" latinLnBrk="0" hangingPunct="1"/>
                      <a:r>
                        <a:rPr lang="es-CO" sz="1400" kern="1200">
                          <a:solidFill>
                            <a:schemeClr val="accent1">
                              <a:lumMod val="50000"/>
                            </a:schemeClr>
                          </a:solidFill>
                          <a:latin typeface="+mn-lt"/>
                          <a:ea typeface="+mn-ea"/>
                          <a:cs typeface="+mn-cs"/>
                        </a:rPr>
                        <a:t>34</a:t>
                      </a:r>
                    </a:p>
                  </a:txBody>
                  <a:tcPr marL="9525" marR="9525" marT="9525" marB="0" anchor="ctr"/>
                </a:tc>
                <a:tc>
                  <a:txBody>
                    <a:bodyPr/>
                    <a:lstStyle/>
                    <a:p>
                      <a:pPr marL="0" algn="ctr" defTabSz="914400" rtl="0" eaLnBrk="1" fontAlgn="ctr" latinLnBrk="0" hangingPunct="1"/>
                      <a:r>
                        <a:rPr lang="es-CO" sz="1400" kern="1200">
                          <a:solidFill>
                            <a:schemeClr val="accent1">
                              <a:lumMod val="50000"/>
                            </a:schemeClr>
                          </a:solidFill>
                          <a:latin typeface="+mn-lt"/>
                          <a:ea typeface="+mn-ea"/>
                          <a:cs typeface="+mn-cs"/>
                        </a:rPr>
                        <a:t>4.129</a:t>
                      </a:r>
                    </a:p>
                  </a:txBody>
                  <a:tcPr marL="9525" marR="9525" marT="9525" marB="0" anchor="ctr"/>
                </a:tc>
                <a:tc>
                  <a:txBody>
                    <a:bodyPr/>
                    <a:lstStyle/>
                    <a:p>
                      <a:pPr marL="0" algn="ctr" defTabSz="914400" rtl="0" eaLnBrk="1" fontAlgn="ctr" latinLnBrk="0" hangingPunct="1"/>
                      <a:r>
                        <a:rPr lang="es-CO" sz="1400" kern="1200">
                          <a:solidFill>
                            <a:schemeClr val="accent1">
                              <a:lumMod val="50000"/>
                            </a:schemeClr>
                          </a:solidFill>
                          <a:latin typeface="+mn-lt"/>
                          <a:ea typeface="+mn-ea"/>
                          <a:cs typeface="+mn-cs"/>
                        </a:rPr>
                        <a:t>81%</a:t>
                      </a:r>
                    </a:p>
                  </a:txBody>
                  <a:tcPr marL="0" marR="0" marT="0" marB="0" anchor="ctr"/>
                </a:tc>
                <a:extLst>
                  <a:ext uri="{0D108BD9-81ED-4DB2-BD59-A6C34878D82A}">
                    <a16:rowId xmlns:a16="http://schemas.microsoft.com/office/drawing/2014/main" val="1723866473"/>
                  </a:ext>
                </a:extLst>
              </a:tr>
              <a:tr h="304800">
                <a:tc>
                  <a:txBody>
                    <a:bodyPr/>
                    <a:lstStyle/>
                    <a:p>
                      <a:pPr marL="0" algn="ctr" defTabSz="914400" rtl="0" eaLnBrk="1" latinLnBrk="0" hangingPunct="1"/>
                      <a:r>
                        <a:rPr lang="es-CO" sz="1400" kern="1200">
                          <a:solidFill>
                            <a:schemeClr val="accent1">
                              <a:lumMod val="50000"/>
                            </a:schemeClr>
                          </a:solidFill>
                          <a:latin typeface="+mn-lt"/>
                          <a:ea typeface="+mn-ea"/>
                          <a:cs typeface="+mn-cs"/>
                        </a:rPr>
                        <a:t>TIPO 3 (M-124)</a:t>
                      </a:r>
                    </a:p>
                  </a:txBody>
                  <a:tcPr/>
                </a:tc>
                <a:tc>
                  <a:txBody>
                    <a:bodyPr/>
                    <a:lstStyle/>
                    <a:p>
                      <a:pPr marL="0" algn="ctr" defTabSz="914400" rtl="0" eaLnBrk="1" fontAlgn="ctr" latinLnBrk="0" hangingPunct="1"/>
                      <a:r>
                        <a:rPr lang="es-CO" sz="1400" kern="1200">
                          <a:solidFill>
                            <a:schemeClr val="accent1">
                              <a:lumMod val="50000"/>
                            </a:schemeClr>
                          </a:solidFill>
                          <a:latin typeface="+mn-lt"/>
                          <a:ea typeface="+mn-ea"/>
                          <a:cs typeface="+mn-cs"/>
                        </a:rPr>
                        <a:t>285</a:t>
                      </a:r>
                    </a:p>
                  </a:txBody>
                  <a:tcPr marL="9525" marR="9525" marT="9525" marB="0" anchor="ctr"/>
                </a:tc>
                <a:tc>
                  <a:txBody>
                    <a:bodyPr/>
                    <a:lstStyle/>
                    <a:p>
                      <a:pPr marL="0" algn="ctr" defTabSz="914400" rtl="0" eaLnBrk="1" fontAlgn="ctr" latinLnBrk="0" hangingPunct="1"/>
                      <a:r>
                        <a:rPr lang="es-CO" sz="1400" kern="1200">
                          <a:solidFill>
                            <a:schemeClr val="accent1">
                              <a:lumMod val="50000"/>
                            </a:schemeClr>
                          </a:solidFill>
                          <a:latin typeface="+mn-lt"/>
                          <a:ea typeface="+mn-ea"/>
                          <a:cs typeface="+mn-cs"/>
                        </a:rPr>
                        <a:t>2.685</a:t>
                      </a:r>
                    </a:p>
                  </a:txBody>
                  <a:tcPr marL="9525" marR="9525" marT="9525" marB="0" anchor="ctr"/>
                </a:tc>
                <a:tc>
                  <a:txBody>
                    <a:bodyPr/>
                    <a:lstStyle/>
                    <a:p>
                      <a:pPr marL="0" algn="ctr" defTabSz="914400" rtl="0" eaLnBrk="1" fontAlgn="ctr" latinLnBrk="0" hangingPunct="1"/>
                      <a:r>
                        <a:rPr lang="es-CO" sz="1400" kern="1200">
                          <a:solidFill>
                            <a:schemeClr val="accent1">
                              <a:lumMod val="50000"/>
                            </a:schemeClr>
                          </a:solidFill>
                          <a:latin typeface="+mn-lt"/>
                          <a:ea typeface="+mn-ea"/>
                          <a:cs typeface="+mn-cs"/>
                        </a:rPr>
                        <a:t>58%</a:t>
                      </a:r>
                    </a:p>
                  </a:txBody>
                  <a:tcPr marL="0" marR="0" marT="0" marB="0" anchor="ctr"/>
                </a:tc>
                <a:extLst>
                  <a:ext uri="{0D108BD9-81ED-4DB2-BD59-A6C34878D82A}">
                    <a16:rowId xmlns:a16="http://schemas.microsoft.com/office/drawing/2014/main" val="3370870032"/>
                  </a:ext>
                </a:extLst>
              </a:tr>
              <a:tr h="304800">
                <a:tc>
                  <a:txBody>
                    <a:bodyPr/>
                    <a:lstStyle/>
                    <a:p>
                      <a:pPr marL="0" algn="ctr" defTabSz="914400" rtl="0" eaLnBrk="1" latinLnBrk="0" hangingPunct="1"/>
                      <a:r>
                        <a:rPr lang="es-CO" sz="1400" b="1" kern="1200" dirty="0">
                          <a:solidFill>
                            <a:schemeClr val="accent1">
                              <a:lumMod val="50000"/>
                            </a:schemeClr>
                          </a:solidFill>
                          <a:latin typeface="+mn-lt"/>
                          <a:ea typeface="+mn-ea"/>
                          <a:cs typeface="+mn-cs"/>
                        </a:rPr>
                        <a:t>TOTAL </a:t>
                      </a:r>
                      <a:r>
                        <a:rPr lang="es-CO" sz="1400" b="0" kern="1200" dirty="0">
                          <a:solidFill>
                            <a:schemeClr val="accent1">
                              <a:lumMod val="50000"/>
                            </a:schemeClr>
                          </a:solidFill>
                          <a:latin typeface="+mn-lt"/>
                          <a:ea typeface="+mn-ea"/>
                          <a:cs typeface="+mn-cs"/>
                        </a:rPr>
                        <a:t>(*)</a:t>
                      </a:r>
                    </a:p>
                  </a:txBody>
                  <a:tcPr/>
                </a:tc>
                <a:tc>
                  <a:txBody>
                    <a:bodyPr/>
                    <a:lstStyle/>
                    <a:p>
                      <a:pPr marL="0" algn="ctr" defTabSz="914400" rtl="0" eaLnBrk="1" fontAlgn="ctr" latinLnBrk="0" hangingPunct="1"/>
                      <a:r>
                        <a:rPr lang="es-CO" sz="1400" b="1" kern="1200">
                          <a:solidFill>
                            <a:schemeClr val="accent1">
                              <a:lumMod val="50000"/>
                            </a:schemeClr>
                          </a:solidFill>
                          <a:latin typeface="+mn-lt"/>
                          <a:ea typeface="+mn-ea"/>
                          <a:cs typeface="+mn-cs"/>
                        </a:rPr>
                        <a:t>2.254</a:t>
                      </a:r>
                    </a:p>
                  </a:txBody>
                  <a:tcPr marL="9525" marR="9525" marT="9525" marB="0" anchor="ctr"/>
                </a:tc>
                <a:tc>
                  <a:txBody>
                    <a:bodyPr/>
                    <a:lstStyle/>
                    <a:p>
                      <a:pPr marL="0" algn="ctr" defTabSz="914400" rtl="0" eaLnBrk="1" fontAlgn="ctr" latinLnBrk="0" hangingPunct="1"/>
                      <a:r>
                        <a:rPr lang="es-CO" sz="1400" b="1" kern="1200">
                          <a:solidFill>
                            <a:schemeClr val="accent1">
                              <a:lumMod val="50000"/>
                            </a:schemeClr>
                          </a:solidFill>
                          <a:latin typeface="+mn-lt"/>
                          <a:ea typeface="+mn-ea"/>
                          <a:cs typeface="+mn-cs"/>
                        </a:rPr>
                        <a:t>8.502</a:t>
                      </a:r>
                    </a:p>
                  </a:txBody>
                  <a:tcPr marL="9525" marR="9525" marT="9525" marB="0" anchor="ctr"/>
                </a:tc>
                <a:tc>
                  <a:txBody>
                    <a:bodyPr/>
                    <a:lstStyle/>
                    <a:p>
                      <a:pPr marL="0" algn="ctr" defTabSz="914400" rtl="0" eaLnBrk="1" fontAlgn="ctr" latinLnBrk="0" hangingPunct="1"/>
                      <a:r>
                        <a:rPr lang="es-CO" sz="1400" b="1" kern="1200" dirty="0">
                          <a:solidFill>
                            <a:schemeClr val="accent1">
                              <a:lumMod val="50000"/>
                            </a:schemeClr>
                          </a:solidFill>
                          <a:latin typeface="+mn-lt"/>
                          <a:ea typeface="+mn-ea"/>
                          <a:cs typeface="+mn-cs"/>
                        </a:rPr>
                        <a:t>42%</a:t>
                      </a:r>
                    </a:p>
                  </a:txBody>
                  <a:tcPr marL="0" marR="0" marT="0" marB="0" anchor="ctr"/>
                </a:tc>
                <a:extLst>
                  <a:ext uri="{0D108BD9-81ED-4DB2-BD59-A6C34878D82A}">
                    <a16:rowId xmlns:a16="http://schemas.microsoft.com/office/drawing/2014/main" val="4004075492"/>
                  </a:ext>
                </a:extLst>
              </a:tr>
            </a:tbl>
          </a:graphicData>
        </a:graphic>
      </p:graphicFrame>
      <p:sp>
        <p:nvSpPr>
          <p:cNvPr id="10" name="Rectangle 1">
            <a:extLst>
              <a:ext uri="{FF2B5EF4-FFF2-40B4-BE49-F238E27FC236}">
                <a16:creationId xmlns:a16="http://schemas.microsoft.com/office/drawing/2014/main" id="{E9FC4044-7227-45E4-8DE0-498E0347688C}"/>
              </a:ext>
            </a:extLst>
          </p:cNvPr>
          <p:cNvSpPr>
            <a:spLocks noChangeArrowheads="1"/>
          </p:cNvSpPr>
          <p:nvPr/>
        </p:nvSpPr>
        <p:spPr bwMode="auto">
          <a:xfrm rot="10800000" flipV="1">
            <a:off x="6529420" y="4159581"/>
            <a:ext cx="5351309" cy="6463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pAutoFit/>
          </a:bodyPr>
          <a:lstStyle/>
          <a:p>
            <a:pPr eaLnBrk="0" fontAlgn="base" hangingPunct="0">
              <a:spcBef>
                <a:spcPct val="0"/>
              </a:spcBef>
              <a:spcAft>
                <a:spcPct val="0"/>
              </a:spcAft>
              <a:defRPr/>
            </a:pPr>
            <a:r>
              <a:rPr kumimoji="0" lang="es-CO" altLang="es-CO" sz="1200" b="1" i="0" u="none" strike="noStrike" kern="1200" cap="none" spc="0" normalizeH="0" baseline="0" noProof="0" dirty="0">
                <a:ln>
                  <a:noFill/>
                </a:ln>
                <a:solidFill>
                  <a:srgbClr val="002060"/>
                </a:solidFill>
                <a:effectLst/>
                <a:uLnTx/>
                <a:uFillTx/>
                <a:latin typeface="Calibri" panose="020F0502020204030204"/>
                <a:ea typeface="Times New Roman" panose="02020603050405020304" pitchFamily="18" charset="0"/>
                <a:cs typeface="Arial"/>
              </a:rPr>
              <a:t>Fuente: </a:t>
            </a:r>
            <a:r>
              <a:rPr kumimoji="0" lang="es-CO" altLang="es-CO" sz="1200" i="0" u="none" strike="noStrike" kern="1200" cap="none" spc="0" normalizeH="0" baseline="0" noProof="0" dirty="0">
                <a:ln>
                  <a:noFill/>
                </a:ln>
                <a:solidFill>
                  <a:srgbClr val="002060"/>
                </a:solidFill>
                <a:effectLst/>
                <a:uLnTx/>
                <a:uFillTx/>
                <a:latin typeface="Calibri" panose="020F0502020204030204"/>
                <a:ea typeface="Times New Roman" panose="02020603050405020304" pitchFamily="18" charset="0"/>
                <a:cs typeface="Arial"/>
              </a:rPr>
              <a:t>I</a:t>
            </a:r>
            <a:r>
              <a:rPr kumimoji="0" lang="es-CO" altLang="es-CO" sz="1200" b="0" i="0" u="none" strike="noStrike" kern="1200" cap="none" spc="0" normalizeH="0" baseline="0" noProof="0" dirty="0">
                <a:ln>
                  <a:noFill/>
                </a:ln>
                <a:solidFill>
                  <a:srgbClr val="002060"/>
                </a:solidFill>
                <a:effectLst/>
                <a:uLnTx/>
                <a:uFillTx/>
                <a:latin typeface="Calibri" panose="020F0502020204030204"/>
                <a:ea typeface="Times New Roman" panose="02020603050405020304" pitchFamily="18" charset="0"/>
                <a:cs typeface="Arial"/>
              </a:rPr>
              <a:t>nforme mensual del Concesionario del mes de </a:t>
            </a:r>
            <a:r>
              <a:rPr lang="es-CO" altLang="es-CO" sz="1200">
                <a:solidFill>
                  <a:srgbClr val="002060"/>
                </a:solidFill>
                <a:latin typeface="Calibri" panose="020F0502020204030204"/>
                <a:ea typeface="Times New Roman" panose="02020603050405020304" pitchFamily="18" charset="0"/>
                <a:cs typeface="Arial"/>
              </a:rPr>
              <a:t>octubre </a:t>
            </a:r>
            <a:r>
              <a:rPr kumimoji="0" lang="es-CO" altLang="es-CO" sz="1200" b="0" i="0" u="none" strike="noStrike" kern="1200" cap="none" spc="0" normalizeH="0" baseline="0" noProof="0" dirty="0">
                <a:ln>
                  <a:noFill/>
                </a:ln>
                <a:solidFill>
                  <a:srgbClr val="002060"/>
                </a:solidFill>
                <a:effectLst/>
                <a:uLnTx/>
                <a:uFillTx/>
                <a:latin typeface="Calibri" panose="020F0502020204030204"/>
                <a:ea typeface="Times New Roman" panose="02020603050405020304" pitchFamily="18" charset="0"/>
                <a:cs typeface="Arial"/>
              </a:rPr>
              <a:t>de 2024.</a:t>
            </a:r>
          </a:p>
          <a:p>
            <a:pPr eaLnBrk="0" fontAlgn="base" hangingPunct="0">
              <a:spcBef>
                <a:spcPct val="0"/>
              </a:spcBef>
              <a:spcAft>
                <a:spcPct val="0"/>
              </a:spcAft>
              <a:defRPr/>
            </a:pPr>
            <a:r>
              <a:rPr kumimoji="0" lang="es-CO" sz="1200" b="0" i="0" u="none" strike="noStrike" kern="1200" cap="none" spc="0" normalizeH="0" baseline="0" noProof="0" dirty="0">
                <a:ln>
                  <a:noFill/>
                </a:ln>
                <a:solidFill>
                  <a:srgbClr val="002060"/>
                </a:solidFill>
                <a:effectLst/>
                <a:uLnTx/>
                <a:uFillTx/>
                <a:latin typeface="Calibri" panose="020F0502020204030204"/>
                <a:ea typeface="+mn-ea"/>
                <a:cs typeface="+mn-cs"/>
              </a:rPr>
              <a:t>*Las cantidades se encuentran en unidades de cestas.</a:t>
            </a:r>
            <a:endParaRPr lang="es-CO" sz="1200" b="0" i="0" u="none" strike="noStrike" kern="1200" cap="none" spc="0" normalizeH="0" baseline="0" noProof="0" dirty="0">
              <a:ln>
                <a:noFill/>
              </a:ln>
              <a:solidFill>
                <a:srgbClr val="002060"/>
              </a:solidFill>
              <a:effectLst/>
              <a:uLnTx/>
              <a:uFillTx/>
              <a:latin typeface="Calibri" panose="020F0502020204030204"/>
              <a:ea typeface="Calibri"/>
              <a:cs typeface="Calibri"/>
            </a:endParaRPr>
          </a:p>
          <a:p>
            <a:pPr marL="0" marR="0" lvl="0" indent="0" defTabSz="914400" rtl="0" eaLnBrk="0" fontAlgn="base" latinLnBrk="0" hangingPunct="0">
              <a:lnSpc>
                <a:spcPct val="100000"/>
              </a:lnSpc>
              <a:spcBef>
                <a:spcPct val="0"/>
              </a:spcBef>
              <a:spcAft>
                <a:spcPct val="0"/>
              </a:spcAft>
              <a:buClrTx/>
              <a:buSzTx/>
              <a:buFontTx/>
              <a:buNone/>
              <a:tabLst/>
              <a:defRPr/>
            </a:pPr>
            <a:endParaRPr kumimoji="0" lang="es-CO" altLang="es-CO" sz="1200" b="0" i="0" u="none" strike="noStrike" kern="1200" cap="none" spc="0" normalizeH="0" baseline="0" noProof="0" dirty="0">
              <a:ln>
                <a:noFill/>
              </a:ln>
              <a:solidFill>
                <a:srgbClr val="4472C4">
                  <a:lumMod val="50000"/>
                </a:srgbClr>
              </a:solidFill>
              <a:effectLst/>
              <a:uLnTx/>
              <a:uFillTx/>
              <a:latin typeface="Calibri" panose="020F0502020204030204"/>
              <a:ea typeface="Times New Roman" panose="02020603050405020304" pitchFamily="18" charset="0"/>
              <a:cs typeface="Arial" panose="020B0604020202020204" pitchFamily="34" charset="0"/>
            </a:endParaRPr>
          </a:p>
        </p:txBody>
      </p:sp>
    </p:spTree>
    <p:extLst>
      <p:ext uri="{BB962C8B-B14F-4D97-AF65-F5344CB8AC3E}">
        <p14:creationId xmlns:p14="http://schemas.microsoft.com/office/powerpoint/2010/main" val="4126774677"/>
      </p:ext>
    </p:extLst>
  </p:cSld>
  <p:clrMapOvr>
    <a:masterClrMapping/>
  </p:clrMapOvr>
</p:sld>
</file>

<file path=ppt/slides/slide2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CuadroTexto 2">
            <a:extLst>
              <a:ext uri="{FF2B5EF4-FFF2-40B4-BE49-F238E27FC236}">
                <a16:creationId xmlns:a16="http://schemas.microsoft.com/office/drawing/2014/main" id="{D59159FD-6E84-4C90-A8CD-ED465666E64B}"/>
              </a:ext>
            </a:extLst>
          </p:cNvPr>
          <p:cNvSpPr txBox="1"/>
          <p:nvPr/>
        </p:nvSpPr>
        <p:spPr>
          <a:xfrm>
            <a:off x="726550" y="135376"/>
            <a:ext cx="8417449" cy="615553"/>
          </a:xfrm>
          <a:prstGeom prst="rect">
            <a:avLst/>
          </a:prstGeom>
          <a:noFill/>
        </p:spPr>
        <p:txBody>
          <a:bodyPr wrap="square" rtlCol="0">
            <a:spAutoFit/>
          </a:bodyPr>
          <a:lstStyle/>
          <a:p>
            <a:pPr>
              <a:defRPr/>
            </a:pPr>
            <a:r>
              <a:rPr lang="es-CO" sz="3400" b="1" cap="small" dirty="0">
                <a:solidFill>
                  <a:schemeClr val="accent1">
                    <a:lumMod val="50000"/>
                  </a:schemeClr>
                </a:solidFill>
                <a:latin typeface="Candara" panose="020E0502030303020204" pitchFamily="34" charset="0"/>
              </a:rPr>
              <a:t>ESTADO DE CERTIFICACIONES DE CALIDAD</a:t>
            </a:r>
            <a:endParaRPr lang="es-ES" sz="3400" dirty="0">
              <a:solidFill>
                <a:schemeClr val="accent1">
                  <a:lumMod val="50000"/>
                </a:schemeClr>
              </a:solidFill>
              <a:latin typeface="Candara" panose="020E0502030303020204" pitchFamily="34" charset="0"/>
            </a:endParaRPr>
          </a:p>
        </p:txBody>
      </p:sp>
      <p:cxnSp>
        <p:nvCxnSpPr>
          <p:cNvPr id="6" name="Conector recto 5">
            <a:extLst>
              <a:ext uri="{FF2B5EF4-FFF2-40B4-BE49-F238E27FC236}">
                <a16:creationId xmlns:a16="http://schemas.microsoft.com/office/drawing/2014/main" id="{0655B186-9D5A-41A7-A9E1-CD34EF4A2784}"/>
              </a:ext>
            </a:extLst>
          </p:cNvPr>
          <p:cNvCxnSpPr>
            <a:cxnSpLocks/>
          </p:cNvCxnSpPr>
          <p:nvPr/>
        </p:nvCxnSpPr>
        <p:spPr>
          <a:xfrm>
            <a:off x="118267" y="843237"/>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7" name="5 Tabla">
            <a:extLst>
              <a:ext uri="{FF2B5EF4-FFF2-40B4-BE49-F238E27FC236}">
                <a16:creationId xmlns:a16="http://schemas.microsoft.com/office/drawing/2014/main" id="{F352FD08-F6A7-491D-8FDF-08F4A61F38A8}"/>
              </a:ext>
            </a:extLst>
          </p:cNvPr>
          <p:cNvGraphicFramePr>
            <a:graphicFrameLocks noGrp="1"/>
          </p:cNvGraphicFramePr>
          <p:nvPr/>
        </p:nvGraphicFramePr>
        <p:xfrm>
          <a:off x="2346371" y="1528815"/>
          <a:ext cx="7499256" cy="1983407"/>
        </p:xfrm>
        <a:graphic>
          <a:graphicData uri="http://schemas.openxmlformats.org/drawingml/2006/table">
            <a:tbl>
              <a:tblPr firstRow="1" bandRow="1">
                <a:tableStyleId>{68D230F3-CF80-4859-8CE7-A43EE81993B5}</a:tableStyleId>
              </a:tblPr>
              <a:tblGrid>
                <a:gridCol w="2499752">
                  <a:extLst>
                    <a:ext uri="{9D8B030D-6E8A-4147-A177-3AD203B41FA5}">
                      <a16:colId xmlns:a16="http://schemas.microsoft.com/office/drawing/2014/main" val="20000"/>
                    </a:ext>
                  </a:extLst>
                </a:gridCol>
                <a:gridCol w="2499752">
                  <a:extLst>
                    <a:ext uri="{9D8B030D-6E8A-4147-A177-3AD203B41FA5}">
                      <a16:colId xmlns:a16="http://schemas.microsoft.com/office/drawing/2014/main" val="20001"/>
                    </a:ext>
                  </a:extLst>
                </a:gridCol>
                <a:gridCol w="2499752">
                  <a:extLst>
                    <a:ext uri="{9D8B030D-6E8A-4147-A177-3AD203B41FA5}">
                      <a16:colId xmlns:a16="http://schemas.microsoft.com/office/drawing/2014/main" val="2054922926"/>
                    </a:ext>
                  </a:extLst>
                </a:gridCol>
              </a:tblGrid>
              <a:tr h="362667">
                <a:tc>
                  <a:txBody>
                    <a:bodyPr/>
                    <a:lstStyle/>
                    <a:p>
                      <a:pPr algn="ctr"/>
                      <a:r>
                        <a:rPr lang="es-CO" sz="1600" dirty="0">
                          <a:solidFill>
                            <a:srgbClr val="002060"/>
                          </a:solidFill>
                          <a:latin typeface="+mn-lt"/>
                        </a:rPr>
                        <a:t>NORMA</a:t>
                      </a:r>
                    </a:p>
                  </a:txBody>
                  <a:tcPr/>
                </a:tc>
                <a:tc>
                  <a:txBody>
                    <a:bodyPr/>
                    <a:lstStyle/>
                    <a:p>
                      <a:pPr algn="ctr"/>
                      <a:r>
                        <a:rPr lang="es-CO" sz="1600" dirty="0">
                          <a:solidFill>
                            <a:srgbClr val="002060"/>
                          </a:solidFill>
                          <a:latin typeface="+mn-lt"/>
                        </a:rPr>
                        <a:t>ENTE CERTIFICADOR</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ES" sz="1600" dirty="0">
                          <a:solidFill>
                            <a:srgbClr val="002060"/>
                          </a:solidFill>
                          <a:latin typeface="+mn-lt"/>
                        </a:rPr>
                        <a:t>FECHA DE VENCIMIENTO DE LA CERTIFICACIÓN</a:t>
                      </a:r>
                      <a:endParaRPr lang="es-CO" sz="1600" dirty="0">
                        <a:solidFill>
                          <a:srgbClr val="002060"/>
                        </a:solidFill>
                        <a:latin typeface="+mn-lt"/>
                      </a:endParaRPr>
                    </a:p>
                  </a:txBody>
                  <a:tcPr/>
                </a:tc>
                <a:extLst>
                  <a:ext uri="{0D108BD9-81ED-4DB2-BD59-A6C34878D82A}">
                    <a16:rowId xmlns:a16="http://schemas.microsoft.com/office/drawing/2014/main" val="10000"/>
                  </a:ext>
                </a:extLst>
              </a:tr>
              <a:tr h="366642">
                <a:tc>
                  <a:txBody>
                    <a:bodyPr/>
                    <a:lstStyle/>
                    <a:p>
                      <a:r>
                        <a:rPr lang="es-CO" sz="1600" dirty="0">
                          <a:solidFill>
                            <a:srgbClr val="002060"/>
                          </a:solidFill>
                          <a:latin typeface="+mn-lt"/>
                        </a:rPr>
                        <a:t>ISO</a:t>
                      </a:r>
                      <a:r>
                        <a:rPr lang="es-CO" sz="1600" baseline="0" dirty="0">
                          <a:solidFill>
                            <a:srgbClr val="002060"/>
                          </a:solidFill>
                          <a:latin typeface="+mn-lt"/>
                        </a:rPr>
                        <a:t> 9001:2015</a:t>
                      </a:r>
                      <a:endParaRPr lang="es-CO" sz="1600" dirty="0">
                        <a:solidFill>
                          <a:srgbClr val="002060"/>
                        </a:solidFill>
                        <a:latin typeface="+mn-lt"/>
                      </a:endParaRPr>
                    </a:p>
                  </a:txBody>
                  <a:tcPr/>
                </a:tc>
                <a:tc>
                  <a:txBody>
                    <a:bodyPr/>
                    <a:lstStyle/>
                    <a:p>
                      <a:pPr algn="ctr"/>
                      <a:r>
                        <a:rPr lang="es-CO" sz="1600" dirty="0">
                          <a:solidFill>
                            <a:srgbClr val="002060"/>
                          </a:solidFill>
                          <a:latin typeface="+mn-lt"/>
                        </a:rPr>
                        <a:t>Bureau Veritas</a:t>
                      </a:r>
                    </a:p>
                  </a:txBody>
                  <a:tcPr/>
                </a:tc>
                <a:tc>
                  <a:txBody>
                    <a:bodyPr/>
                    <a:lstStyle/>
                    <a:p>
                      <a:pPr algn="ctr"/>
                      <a:r>
                        <a:rPr lang="es-ES" sz="1600" dirty="0">
                          <a:solidFill>
                            <a:srgbClr val="002060"/>
                          </a:solidFill>
                          <a:latin typeface="+mn-lt"/>
                        </a:rPr>
                        <a:t>23 de enero de 2027</a:t>
                      </a:r>
                      <a:endParaRPr lang="es-CO" sz="1600" dirty="0">
                        <a:solidFill>
                          <a:srgbClr val="002060"/>
                        </a:solidFill>
                        <a:latin typeface="+mn-lt"/>
                      </a:endParaRPr>
                    </a:p>
                  </a:txBody>
                  <a:tcPr/>
                </a:tc>
                <a:extLst>
                  <a:ext uri="{0D108BD9-81ED-4DB2-BD59-A6C34878D82A}">
                    <a16:rowId xmlns:a16="http://schemas.microsoft.com/office/drawing/2014/main" val="10001"/>
                  </a:ext>
                </a:extLst>
              </a:tr>
              <a:tr h="344556">
                <a:tc>
                  <a:txBody>
                    <a:bodyPr/>
                    <a:lstStyle/>
                    <a:p>
                      <a:r>
                        <a:rPr lang="es-CO" sz="1600" dirty="0">
                          <a:solidFill>
                            <a:srgbClr val="002060"/>
                          </a:solidFill>
                          <a:latin typeface="+mn-lt"/>
                        </a:rPr>
                        <a:t>ISO 14001:2015</a:t>
                      </a:r>
                    </a:p>
                  </a:txBody>
                  <a:tcPr/>
                </a:tc>
                <a:tc>
                  <a:txBody>
                    <a:bodyPr/>
                    <a:lstStyle/>
                    <a:p>
                      <a:pPr algn="ctr"/>
                      <a:r>
                        <a:rPr lang="es-CO" sz="1600" dirty="0">
                          <a:solidFill>
                            <a:srgbClr val="002060"/>
                          </a:solidFill>
                          <a:latin typeface="+mn-lt"/>
                        </a:rPr>
                        <a:t>Bureau Veritas</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ES" sz="1600" b="0" i="0" u="none" strike="noStrike" kern="1200" cap="none" spc="0" normalizeH="0" baseline="0" noProof="0" dirty="0">
                          <a:ln>
                            <a:noFill/>
                          </a:ln>
                          <a:solidFill>
                            <a:srgbClr val="002060"/>
                          </a:solidFill>
                          <a:effectLst/>
                          <a:uLnTx/>
                          <a:uFillTx/>
                          <a:latin typeface="+mn-lt"/>
                          <a:ea typeface="+mn-ea"/>
                          <a:cs typeface="+mn-cs"/>
                        </a:rPr>
                        <a:t>23 de enero de 2027</a:t>
                      </a:r>
                      <a:endParaRPr kumimoji="0" lang="es-CO" sz="1600" b="0" i="0" u="none" strike="noStrike" kern="1200" cap="none" spc="0" normalizeH="0" baseline="0" noProof="0" dirty="0">
                        <a:ln>
                          <a:noFill/>
                        </a:ln>
                        <a:solidFill>
                          <a:srgbClr val="002060"/>
                        </a:solidFill>
                        <a:effectLst/>
                        <a:uLnTx/>
                        <a:uFillTx/>
                        <a:latin typeface="+mn-lt"/>
                        <a:ea typeface="+mn-ea"/>
                        <a:cs typeface="+mn-cs"/>
                      </a:endParaRPr>
                    </a:p>
                  </a:txBody>
                  <a:tcPr/>
                </a:tc>
                <a:extLst>
                  <a:ext uri="{0D108BD9-81ED-4DB2-BD59-A6C34878D82A}">
                    <a16:rowId xmlns:a16="http://schemas.microsoft.com/office/drawing/2014/main" val="10002"/>
                  </a:ext>
                </a:extLst>
              </a:tr>
              <a:tr h="357809">
                <a:tc>
                  <a:txBody>
                    <a:bodyPr/>
                    <a:lstStyle/>
                    <a:p>
                      <a:r>
                        <a:rPr lang="es-CO" sz="1600" dirty="0">
                          <a:solidFill>
                            <a:srgbClr val="002060"/>
                          </a:solidFill>
                          <a:latin typeface="+mn-lt"/>
                        </a:rPr>
                        <a:t>ISO 45001:2018</a:t>
                      </a:r>
                    </a:p>
                  </a:txBody>
                  <a:tcPr/>
                </a:tc>
                <a:tc>
                  <a:txBody>
                    <a:bodyPr/>
                    <a:lstStyle/>
                    <a:p>
                      <a:pPr algn="ctr"/>
                      <a:r>
                        <a:rPr lang="es-CO" sz="1600" dirty="0">
                          <a:solidFill>
                            <a:srgbClr val="002060"/>
                          </a:solidFill>
                          <a:latin typeface="+mn-lt"/>
                        </a:rPr>
                        <a:t>Bureau Veritas</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ES" sz="1600" b="0" i="0" u="none" strike="noStrike" kern="1200" cap="none" spc="0" normalizeH="0" baseline="0" noProof="0" dirty="0">
                          <a:ln>
                            <a:noFill/>
                          </a:ln>
                          <a:solidFill>
                            <a:srgbClr val="002060"/>
                          </a:solidFill>
                          <a:effectLst/>
                          <a:uLnTx/>
                          <a:uFillTx/>
                          <a:latin typeface="+mn-lt"/>
                          <a:ea typeface="+mn-ea"/>
                          <a:cs typeface="+mn-cs"/>
                        </a:rPr>
                        <a:t>23 de enero de 2027</a:t>
                      </a:r>
                      <a:endParaRPr kumimoji="0" lang="es-CO" sz="1600" b="0" i="0" u="none" strike="noStrike" kern="1200" cap="none" spc="0" normalizeH="0" baseline="0" noProof="0" dirty="0">
                        <a:ln>
                          <a:noFill/>
                        </a:ln>
                        <a:solidFill>
                          <a:srgbClr val="002060"/>
                        </a:solidFill>
                        <a:effectLst/>
                        <a:uLnTx/>
                        <a:uFillTx/>
                        <a:latin typeface="+mn-lt"/>
                        <a:ea typeface="+mn-ea"/>
                        <a:cs typeface="+mn-cs"/>
                      </a:endParaRPr>
                    </a:p>
                  </a:txBody>
                  <a:tcPr/>
                </a:tc>
                <a:extLst>
                  <a:ext uri="{0D108BD9-81ED-4DB2-BD59-A6C34878D82A}">
                    <a16:rowId xmlns:a16="http://schemas.microsoft.com/office/drawing/2014/main" val="10003"/>
                  </a:ext>
                </a:extLst>
              </a:tr>
              <a:tr h="291548">
                <a:tc>
                  <a:txBody>
                    <a:bodyPr/>
                    <a:lstStyle/>
                    <a:p>
                      <a:r>
                        <a:rPr lang="es-CO" sz="1600" dirty="0">
                          <a:solidFill>
                            <a:srgbClr val="002060"/>
                          </a:solidFill>
                          <a:latin typeface="+mn-lt"/>
                        </a:rPr>
                        <a:t>ISO 27001:2013</a:t>
                      </a:r>
                    </a:p>
                  </a:txBody>
                  <a:tcPr/>
                </a:tc>
                <a:tc>
                  <a:txBody>
                    <a:bodyPr/>
                    <a:lstStyle/>
                    <a:p>
                      <a:pPr algn="ctr"/>
                      <a:r>
                        <a:rPr lang="es-CO" sz="1600" dirty="0">
                          <a:solidFill>
                            <a:srgbClr val="002060"/>
                          </a:solidFill>
                          <a:latin typeface="+mn-lt"/>
                        </a:rPr>
                        <a:t>ICONTEC</a:t>
                      </a:r>
                    </a:p>
                  </a:txBody>
                  <a:tcPr/>
                </a:tc>
                <a:tc>
                  <a:txBody>
                    <a:bodyPr/>
                    <a:lstStyle/>
                    <a:p>
                      <a:pPr algn="ctr"/>
                      <a:r>
                        <a:rPr lang="es-ES" sz="1600" dirty="0">
                          <a:solidFill>
                            <a:srgbClr val="002060"/>
                          </a:solidFill>
                          <a:latin typeface="+mn-lt"/>
                        </a:rPr>
                        <a:t>30 de enero 2026</a:t>
                      </a:r>
                      <a:endParaRPr lang="es-CO" sz="1600" dirty="0">
                        <a:solidFill>
                          <a:srgbClr val="002060"/>
                        </a:solidFill>
                        <a:latin typeface="+mn-lt"/>
                      </a:endParaRPr>
                    </a:p>
                  </a:txBody>
                  <a:tcPr/>
                </a:tc>
                <a:extLst>
                  <a:ext uri="{0D108BD9-81ED-4DB2-BD59-A6C34878D82A}">
                    <a16:rowId xmlns:a16="http://schemas.microsoft.com/office/drawing/2014/main" val="10004"/>
                  </a:ext>
                </a:extLst>
              </a:tr>
            </a:tbl>
          </a:graphicData>
        </a:graphic>
      </p:graphicFrame>
      <p:graphicFrame>
        <p:nvGraphicFramePr>
          <p:cNvPr id="9" name="5 Tabla">
            <a:extLst>
              <a:ext uri="{FF2B5EF4-FFF2-40B4-BE49-F238E27FC236}">
                <a16:creationId xmlns:a16="http://schemas.microsoft.com/office/drawing/2014/main" id="{7D583BA9-FEBF-4BB0-8D7D-04AFF125E4E3}"/>
              </a:ext>
            </a:extLst>
          </p:cNvPr>
          <p:cNvGraphicFramePr>
            <a:graphicFrameLocks noGrp="1"/>
          </p:cNvGraphicFramePr>
          <p:nvPr/>
        </p:nvGraphicFramePr>
        <p:xfrm>
          <a:off x="3786686" y="4197799"/>
          <a:ext cx="4999504" cy="914400"/>
        </p:xfrm>
        <a:graphic>
          <a:graphicData uri="http://schemas.openxmlformats.org/drawingml/2006/table">
            <a:tbl>
              <a:tblPr firstRow="1" bandRow="1">
                <a:tableStyleId>{68D230F3-CF80-4859-8CE7-A43EE81993B5}</a:tableStyleId>
              </a:tblPr>
              <a:tblGrid>
                <a:gridCol w="2499752">
                  <a:extLst>
                    <a:ext uri="{9D8B030D-6E8A-4147-A177-3AD203B41FA5}">
                      <a16:colId xmlns:a16="http://schemas.microsoft.com/office/drawing/2014/main" val="20000"/>
                    </a:ext>
                  </a:extLst>
                </a:gridCol>
                <a:gridCol w="2499752">
                  <a:extLst>
                    <a:ext uri="{9D8B030D-6E8A-4147-A177-3AD203B41FA5}">
                      <a16:colId xmlns:a16="http://schemas.microsoft.com/office/drawing/2014/main" val="20001"/>
                    </a:ext>
                  </a:extLst>
                </a:gridCol>
              </a:tblGrid>
              <a:tr h="176718">
                <a:tc>
                  <a:txBody>
                    <a:bodyPr/>
                    <a:lstStyle/>
                    <a:p>
                      <a:pPr algn="ctr"/>
                      <a:r>
                        <a:rPr lang="es-CO" sz="1600" dirty="0">
                          <a:solidFill>
                            <a:srgbClr val="002060"/>
                          </a:solidFill>
                          <a:latin typeface="+mn-lt"/>
                        </a:rPr>
                        <a:t>DOCUMENTO</a:t>
                      </a:r>
                    </a:p>
                  </a:txBody>
                  <a:tcPr/>
                </a:tc>
                <a:tc>
                  <a:txBody>
                    <a:bodyPr/>
                    <a:lstStyle/>
                    <a:p>
                      <a:pPr algn="ctr"/>
                      <a:r>
                        <a:rPr lang="es-CO" sz="1600" dirty="0">
                          <a:solidFill>
                            <a:srgbClr val="002060"/>
                          </a:solidFill>
                          <a:latin typeface="+mn-lt"/>
                        </a:rPr>
                        <a:t>ESTADO</a:t>
                      </a:r>
                    </a:p>
                  </a:txBody>
                  <a:tcPr/>
                </a:tc>
                <a:extLst>
                  <a:ext uri="{0D108BD9-81ED-4DB2-BD59-A6C34878D82A}">
                    <a16:rowId xmlns:a16="http://schemas.microsoft.com/office/drawing/2014/main" val="10000"/>
                  </a:ext>
                </a:extLst>
              </a:tr>
              <a:tr h="565979">
                <a:tc>
                  <a:txBody>
                    <a:bodyPr/>
                    <a:lstStyle/>
                    <a:p>
                      <a:r>
                        <a:rPr lang="es-CO" sz="1600" dirty="0">
                          <a:solidFill>
                            <a:srgbClr val="002060"/>
                          </a:solidFill>
                          <a:latin typeface="+mn-lt"/>
                        </a:rPr>
                        <a:t>Plan de Continuidad del negocio (ISO 22301:2019)</a:t>
                      </a:r>
                    </a:p>
                  </a:txBody>
                  <a:tcPr/>
                </a:tc>
                <a:tc>
                  <a:txBody>
                    <a:bodyPr/>
                    <a:lstStyle/>
                    <a:p>
                      <a:pPr algn="ctr"/>
                      <a:r>
                        <a:rPr lang="es-CO" sz="1600" dirty="0">
                          <a:solidFill>
                            <a:srgbClr val="002060"/>
                          </a:solidFill>
                          <a:latin typeface="+mn-lt"/>
                        </a:rPr>
                        <a:t>CONFORME</a:t>
                      </a:r>
                    </a:p>
                  </a:txBody>
                  <a:tcPr anchor="ctr"/>
                </a:tc>
                <a:extLst>
                  <a:ext uri="{0D108BD9-81ED-4DB2-BD59-A6C34878D82A}">
                    <a16:rowId xmlns:a16="http://schemas.microsoft.com/office/drawing/2014/main" val="10005"/>
                  </a:ext>
                </a:extLst>
              </a:tr>
            </a:tbl>
          </a:graphicData>
        </a:graphic>
      </p:graphicFrame>
      <p:grpSp>
        <p:nvGrpSpPr>
          <p:cNvPr id="2" name="Grupo 1">
            <a:extLst>
              <a:ext uri="{FF2B5EF4-FFF2-40B4-BE49-F238E27FC236}">
                <a16:creationId xmlns:a16="http://schemas.microsoft.com/office/drawing/2014/main" id="{177A4830-A7B0-0E1A-9FAA-C772BD452E96}"/>
              </a:ext>
            </a:extLst>
          </p:cNvPr>
          <p:cNvGrpSpPr/>
          <p:nvPr/>
        </p:nvGrpSpPr>
        <p:grpSpPr>
          <a:xfrm>
            <a:off x="10651154" y="101113"/>
            <a:ext cx="814296" cy="649816"/>
            <a:chOff x="10562619" y="1423954"/>
            <a:chExt cx="1280250" cy="1299632"/>
          </a:xfrm>
        </p:grpSpPr>
        <p:pic>
          <p:nvPicPr>
            <p:cNvPr id="3" name="Picture 2">
              <a:extLst>
                <a:ext uri="{FF2B5EF4-FFF2-40B4-BE49-F238E27FC236}">
                  <a16:creationId xmlns:a16="http://schemas.microsoft.com/office/drawing/2014/main" id="{B74C4B73-E3D0-0906-DA90-7BB6C2D1F860}"/>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t="38323"/>
            <a:stretch/>
          </p:blipFill>
          <p:spPr bwMode="auto">
            <a:xfrm>
              <a:off x="10627933" y="203488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 name="Picture 2">
              <a:extLst>
                <a:ext uri="{FF2B5EF4-FFF2-40B4-BE49-F238E27FC236}">
                  <a16:creationId xmlns:a16="http://schemas.microsoft.com/office/drawing/2014/main" id="{29317271-5AFD-3E73-E798-95E03080BEF0}"/>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r="32599" b="58138"/>
            <a:stretch/>
          </p:blipFill>
          <p:spPr bwMode="auto">
            <a:xfrm>
              <a:off x="10562619" y="142395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Tree>
    <p:extLst>
      <p:ext uri="{BB962C8B-B14F-4D97-AF65-F5344CB8AC3E}">
        <p14:creationId xmlns:p14="http://schemas.microsoft.com/office/powerpoint/2010/main" val="2757545386"/>
      </p:ext>
    </p:extLst>
  </p:cSld>
  <p:clrMapOvr>
    <a:masterClrMapping/>
  </p:clrMapOvr>
</p:sld>
</file>

<file path=ppt/slides/slide2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Título 3">
            <a:extLst>
              <a:ext uri="{FF2B5EF4-FFF2-40B4-BE49-F238E27FC236}">
                <a16:creationId xmlns:a16="http://schemas.microsoft.com/office/drawing/2014/main" id="{6E3455A4-4AEA-4A34-89E1-4C69A696CF3C}"/>
              </a:ext>
            </a:extLst>
          </p:cNvPr>
          <p:cNvSpPr txBox="1">
            <a:spLocks/>
          </p:cNvSpPr>
          <p:nvPr/>
        </p:nvSpPr>
        <p:spPr>
          <a:xfrm>
            <a:off x="5997924" y="4769851"/>
            <a:ext cx="5959156" cy="698392"/>
          </a:xfrm>
          <a:prstGeom prst="rect">
            <a:avLst/>
          </a:prstGeom>
        </p:spPr>
        <p:txBody>
          <a:bodyPr>
            <a:normAutofit fontScale="97500" lnSpcReduction="10000"/>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lvl="1" algn="ctr">
              <a:tabLst>
                <a:tab pos="914400" algn="l"/>
              </a:tabLst>
            </a:pPr>
            <a:r>
              <a:rPr lang="es-CO" sz="4400" b="1" kern="0" cap="small" dirty="0">
                <a:solidFill>
                  <a:schemeClr val="accent1">
                    <a:lumMod val="50000"/>
                  </a:schemeClr>
                </a:solidFill>
                <a:latin typeface="Candara" panose="020E0502030303020204" pitchFamily="34" charset="0"/>
              </a:rPr>
              <a:t> gestión de calidad</a:t>
            </a:r>
          </a:p>
        </p:txBody>
      </p:sp>
      <p:pic>
        <p:nvPicPr>
          <p:cNvPr id="7" name="Imagen 6">
            <a:extLst>
              <a:ext uri="{FF2B5EF4-FFF2-40B4-BE49-F238E27FC236}">
                <a16:creationId xmlns:a16="http://schemas.microsoft.com/office/drawing/2014/main" id="{B5828D21-D4AC-4D6D-8D86-7297214AB7C8}"/>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7040361" y="2708097"/>
            <a:ext cx="4123508" cy="2061754"/>
          </a:xfrm>
          <a:prstGeom prst="rect">
            <a:avLst/>
          </a:prstGeom>
        </p:spPr>
      </p:pic>
      <p:pic>
        <p:nvPicPr>
          <p:cNvPr id="4" name="Imagen 3">
            <a:extLst>
              <a:ext uri="{FF2B5EF4-FFF2-40B4-BE49-F238E27FC236}">
                <a16:creationId xmlns:a16="http://schemas.microsoft.com/office/drawing/2014/main" id="{E2564D77-5F5F-48EC-95AA-6232601F2FCF}"/>
              </a:ext>
            </a:extLst>
          </p:cNvPr>
          <p:cNvPicPr>
            <a:picLocks noChangeAspect="1"/>
          </p:cNvPicPr>
          <p:nvPr/>
        </p:nvPicPr>
        <p:blipFill>
          <a:blip r:embed="rId3"/>
          <a:stretch>
            <a:fillRect/>
          </a:stretch>
        </p:blipFill>
        <p:spPr>
          <a:xfrm>
            <a:off x="7604772" y="802020"/>
            <a:ext cx="3459774" cy="875200"/>
          </a:xfrm>
          <a:prstGeom prst="rect">
            <a:avLst/>
          </a:prstGeom>
        </p:spPr>
      </p:pic>
    </p:spTree>
    <p:extLst>
      <p:ext uri="{BB962C8B-B14F-4D97-AF65-F5344CB8AC3E}">
        <p14:creationId xmlns:p14="http://schemas.microsoft.com/office/powerpoint/2010/main" val="4212964580"/>
      </p:ext>
    </p:extLst>
  </p:cSld>
  <p:clrMapOvr>
    <a:masterClrMapping/>
  </p:clrMapOvr>
</p:sld>
</file>

<file path=ppt/slides/slide2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45" name="Conector recto 44">
            <a:extLst>
              <a:ext uri="{FF2B5EF4-FFF2-40B4-BE49-F238E27FC236}">
                <a16:creationId xmlns:a16="http://schemas.microsoft.com/office/drawing/2014/main" id="{35287CFB-9D52-4C1C-91E1-7ED6E1636E07}"/>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46" name="CuadroTexto 45">
            <a:extLst>
              <a:ext uri="{FF2B5EF4-FFF2-40B4-BE49-F238E27FC236}">
                <a16:creationId xmlns:a16="http://schemas.microsoft.com/office/drawing/2014/main" id="{0D2F997C-8D14-494C-AE5B-56C9049E3FBF}"/>
              </a:ext>
            </a:extLst>
          </p:cNvPr>
          <p:cNvSpPr txBox="1"/>
          <p:nvPr/>
        </p:nvSpPr>
        <p:spPr>
          <a:xfrm>
            <a:off x="-665130" y="322576"/>
            <a:ext cx="10482668" cy="615553"/>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lgn="ctr"/>
            <a:r>
              <a:rPr lang="es-ES" sz="3400" dirty="0">
                <a:solidFill>
                  <a:schemeClr val="accent1">
                    <a:lumMod val="50000"/>
                  </a:schemeClr>
                </a:solidFill>
              </a:rPr>
              <a:t>ESTADO DE LAS CERTIFICACIONES DE CALIDAD</a:t>
            </a:r>
          </a:p>
        </p:txBody>
      </p:sp>
      <p:graphicFrame>
        <p:nvGraphicFramePr>
          <p:cNvPr id="4" name="5 Tabla">
            <a:extLst>
              <a:ext uri="{FF2B5EF4-FFF2-40B4-BE49-F238E27FC236}">
                <a16:creationId xmlns:a16="http://schemas.microsoft.com/office/drawing/2014/main" id="{E7440E03-F96A-4739-9FDD-940EB55D360F}"/>
              </a:ext>
            </a:extLst>
          </p:cNvPr>
          <p:cNvGraphicFramePr>
            <a:graphicFrameLocks noGrp="1"/>
          </p:cNvGraphicFramePr>
          <p:nvPr/>
        </p:nvGraphicFramePr>
        <p:xfrm>
          <a:off x="2835963" y="1874380"/>
          <a:ext cx="6718854" cy="2530120"/>
        </p:xfrm>
        <a:graphic>
          <a:graphicData uri="http://schemas.openxmlformats.org/drawingml/2006/table">
            <a:tbl>
              <a:tblPr firstRow="1" bandRow="1">
                <a:tableStyleId>{68D230F3-CF80-4859-8CE7-A43EE81993B5}</a:tableStyleId>
              </a:tblPr>
              <a:tblGrid>
                <a:gridCol w="2239618">
                  <a:extLst>
                    <a:ext uri="{9D8B030D-6E8A-4147-A177-3AD203B41FA5}">
                      <a16:colId xmlns:a16="http://schemas.microsoft.com/office/drawing/2014/main" val="20000"/>
                    </a:ext>
                  </a:extLst>
                </a:gridCol>
                <a:gridCol w="2239618">
                  <a:extLst>
                    <a:ext uri="{9D8B030D-6E8A-4147-A177-3AD203B41FA5}">
                      <a16:colId xmlns:a16="http://schemas.microsoft.com/office/drawing/2014/main" val="20001"/>
                    </a:ext>
                  </a:extLst>
                </a:gridCol>
                <a:gridCol w="2239618">
                  <a:extLst>
                    <a:ext uri="{9D8B030D-6E8A-4147-A177-3AD203B41FA5}">
                      <a16:colId xmlns:a16="http://schemas.microsoft.com/office/drawing/2014/main" val="2107552143"/>
                    </a:ext>
                  </a:extLst>
                </a:gridCol>
              </a:tblGrid>
              <a:tr h="723118">
                <a:tc>
                  <a:txBody>
                    <a:bodyPr/>
                    <a:lstStyle/>
                    <a:p>
                      <a:pPr algn="ctr"/>
                      <a:r>
                        <a:rPr lang="es-CO" sz="1600" dirty="0">
                          <a:solidFill>
                            <a:srgbClr val="002060"/>
                          </a:solidFill>
                          <a:latin typeface="+mn-lt"/>
                        </a:rPr>
                        <a:t>NORMA</a:t>
                      </a:r>
                    </a:p>
                  </a:txBody>
                  <a:tcPr/>
                </a:tc>
                <a:tc>
                  <a:txBody>
                    <a:bodyPr/>
                    <a:lstStyle/>
                    <a:p>
                      <a:pPr algn="ctr"/>
                      <a:r>
                        <a:rPr lang="es-CO" sz="1600" dirty="0">
                          <a:solidFill>
                            <a:srgbClr val="002060"/>
                          </a:solidFill>
                          <a:latin typeface="+mn-lt"/>
                        </a:rPr>
                        <a:t>ENTE CERTIFICADOR</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ES" sz="1600" dirty="0">
                          <a:solidFill>
                            <a:srgbClr val="002060"/>
                          </a:solidFill>
                          <a:latin typeface="+mn-lt"/>
                        </a:rPr>
                        <a:t>FECHA DE VENCIMIENTO DE LA CERTIFICACIÓN</a:t>
                      </a:r>
                      <a:endParaRPr lang="es-CO" sz="1600" dirty="0">
                        <a:solidFill>
                          <a:srgbClr val="002060"/>
                        </a:solidFill>
                        <a:latin typeface="+mn-lt"/>
                      </a:endParaRPr>
                    </a:p>
                  </a:txBody>
                  <a:tcPr/>
                </a:tc>
                <a:extLst>
                  <a:ext uri="{0D108BD9-81ED-4DB2-BD59-A6C34878D82A}">
                    <a16:rowId xmlns:a16="http://schemas.microsoft.com/office/drawing/2014/main" val="10000"/>
                  </a:ext>
                </a:extLst>
              </a:tr>
              <a:tr h="418949">
                <a:tc>
                  <a:txBody>
                    <a:bodyPr/>
                    <a:lstStyle/>
                    <a:p>
                      <a:r>
                        <a:rPr lang="es-CO" sz="1600" dirty="0">
                          <a:solidFill>
                            <a:srgbClr val="002060"/>
                          </a:solidFill>
                          <a:latin typeface="+mn-lt"/>
                        </a:rPr>
                        <a:t>ISO</a:t>
                      </a:r>
                      <a:r>
                        <a:rPr lang="es-CO" sz="1600" baseline="0" dirty="0">
                          <a:solidFill>
                            <a:srgbClr val="002060"/>
                          </a:solidFill>
                          <a:latin typeface="+mn-lt"/>
                        </a:rPr>
                        <a:t> 9001:2015</a:t>
                      </a:r>
                      <a:endParaRPr lang="es-CO" sz="1600" dirty="0">
                        <a:solidFill>
                          <a:srgbClr val="002060"/>
                        </a:solidFill>
                        <a:latin typeface="+mn-lt"/>
                      </a:endParaRP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CO" sz="1600" b="0" i="0" u="none" strike="noStrike" kern="1200" cap="none" spc="0" normalizeH="0" baseline="0" noProof="0" dirty="0">
                          <a:ln>
                            <a:noFill/>
                          </a:ln>
                          <a:solidFill>
                            <a:srgbClr val="002060"/>
                          </a:solidFill>
                          <a:effectLst/>
                          <a:uLnTx/>
                          <a:uFillTx/>
                          <a:latin typeface="+mn-lt"/>
                          <a:ea typeface="+mn-ea"/>
                          <a:cs typeface="+mn-cs"/>
                        </a:rPr>
                        <a:t>ICONTEC</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ES" sz="1600" b="0" i="0" u="none" strike="noStrike" kern="1200" cap="none" spc="0" normalizeH="0" baseline="0" noProof="0" dirty="0">
                          <a:ln>
                            <a:noFill/>
                          </a:ln>
                          <a:solidFill>
                            <a:srgbClr val="002060"/>
                          </a:solidFill>
                          <a:effectLst/>
                          <a:uLnTx/>
                          <a:uFillTx/>
                          <a:latin typeface="+mn-lt"/>
                          <a:ea typeface="+mn-ea"/>
                          <a:cs typeface="+mn-cs"/>
                        </a:rPr>
                        <a:t>30 de diciembre de 2025</a:t>
                      </a:r>
                      <a:endParaRPr kumimoji="0" lang="es-CO" sz="1600" b="0" i="0" u="none" strike="noStrike" kern="1200" cap="none" spc="0" normalizeH="0" baseline="0" noProof="0" dirty="0">
                        <a:ln>
                          <a:noFill/>
                        </a:ln>
                        <a:solidFill>
                          <a:srgbClr val="002060"/>
                        </a:solidFill>
                        <a:effectLst/>
                        <a:uLnTx/>
                        <a:uFillTx/>
                        <a:latin typeface="+mn-lt"/>
                        <a:ea typeface="+mn-ea"/>
                        <a:cs typeface="+mn-cs"/>
                      </a:endParaRPr>
                    </a:p>
                  </a:txBody>
                  <a:tcPr/>
                </a:tc>
                <a:extLst>
                  <a:ext uri="{0D108BD9-81ED-4DB2-BD59-A6C34878D82A}">
                    <a16:rowId xmlns:a16="http://schemas.microsoft.com/office/drawing/2014/main" val="10001"/>
                  </a:ext>
                </a:extLst>
              </a:tr>
              <a:tr h="450313">
                <a:tc>
                  <a:txBody>
                    <a:bodyPr/>
                    <a:lstStyle/>
                    <a:p>
                      <a:r>
                        <a:rPr lang="es-CO" sz="1600" dirty="0">
                          <a:solidFill>
                            <a:srgbClr val="002060"/>
                          </a:solidFill>
                          <a:latin typeface="+mn-lt"/>
                        </a:rPr>
                        <a:t>ISO 14001:2015</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CO" sz="1600" b="0" i="0" u="none" strike="noStrike" kern="1200" cap="none" spc="0" normalizeH="0" baseline="0" noProof="0">
                          <a:ln>
                            <a:noFill/>
                          </a:ln>
                          <a:solidFill>
                            <a:srgbClr val="002060"/>
                          </a:solidFill>
                          <a:effectLst/>
                          <a:uLnTx/>
                          <a:uFillTx/>
                          <a:latin typeface="+mn-lt"/>
                          <a:ea typeface="+mn-ea"/>
                          <a:cs typeface="+mn-cs"/>
                        </a:rPr>
                        <a:t>ICONTEC</a:t>
                      </a:r>
                      <a:endParaRPr kumimoji="0" lang="es-CO" sz="1600" b="0" i="0" u="none" strike="noStrike" kern="1200" cap="none" spc="0" normalizeH="0" baseline="0" noProof="0" dirty="0">
                        <a:ln>
                          <a:noFill/>
                        </a:ln>
                        <a:solidFill>
                          <a:srgbClr val="002060"/>
                        </a:solidFill>
                        <a:effectLst/>
                        <a:uLnTx/>
                        <a:uFillTx/>
                        <a:latin typeface="+mn-lt"/>
                        <a:ea typeface="+mn-ea"/>
                        <a:cs typeface="+mn-cs"/>
                      </a:endParaRP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ES" sz="1600" b="0" i="0" u="none" strike="noStrike" kern="1200" cap="none" spc="0" normalizeH="0" baseline="0" noProof="0" dirty="0">
                          <a:ln>
                            <a:noFill/>
                          </a:ln>
                          <a:solidFill>
                            <a:srgbClr val="002060"/>
                          </a:solidFill>
                          <a:effectLst/>
                          <a:uLnTx/>
                          <a:uFillTx/>
                          <a:latin typeface="+mn-lt"/>
                          <a:ea typeface="+mn-ea"/>
                          <a:cs typeface="+mn-cs"/>
                        </a:rPr>
                        <a:t>30 de diciembre de 2025</a:t>
                      </a:r>
                      <a:endParaRPr kumimoji="0" lang="es-CO" sz="1600" b="0" i="0" u="none" strike="noStrike" kern="1200" cap="none" spc="0" normalizeH="0" baseline="0" noProof="0" dirty="0">
                        <a:ln>
                          <a:noFill/>
                        </a:ln>
                        <a:solidFill>
                          <a:srgbClr val="002060"/>
                        </a:solidFill>
                        <a:effectLst/>
                        <a:uLnTx/>
                        <a:uFillTx/>
                        <a:latin typeface="+mn-lt"/>
                        <a:ea typeface="+mn-ea"/>
                        <a:cs typeface="+mn-cs"/>
                      </a:endParaRPr>
                    </a:p>
                  </a:txBody>
                  <a:tcPr/>
                </a:tc>
                <a:extLst>
                  <a:ext uri="{0D108BD9-81ED-4DB2-BD59-A6C34878D82A}">
                    <a16:rowId xmlns:a16="http://schemas.microsoft.com/office/drawing/2014/main" val="10002"/>
                  </a:ext>
                </a:extLst>
              </a:tr>
              <a:tr h="418949">
                <a:tc>
                  <a:txBody>
                    <a:bodyPr/>
                    <a:lstStyle/>
                    <a:p>
                      <a:r>
                        <a:rPr lang="es-CO" sz="1600" dirty="0">
                          <a:solidFill>
                            <a:srgbClr val="002060"/>
                          </a:solidFill>
                          <a:latin typeface="+mn-lt"/>
                        </a:rPr>
                        <a:t>OHSAS 45001:2018</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CO" sz="1600" b="0" i="0" u="none" strike="noStrike" kern="1200" cap="none" spc="0" normalizeH="0" baseline="0" noProof="0">
                          <a:ln>
                            <a:noFill/>
                          </a:ln>
                          <a:solidFill>
                            <a:srgbClr val="002060"/>
                          </a:solidFill>
                          <a:effectLst/>
                          <a:uLnTx/>
                          <a:uFillTx/>
                          <a:latin typeface="+mn-lt"/>
                          <a:ea typeface="+mn-ea"/>
                          <a:cs typeface="+mn-cs"/>
                        </a:rPr>
                        <a:t>ICONTEC</a:t>
                      </a:r>
                      <a:endParaRPr kumimoji="0" lang="es-CO" sz="1600" b="0" i="0" u="none" strike="noStrike" kern="1200" cap="none" spc="0" normalizeH="0" baseline="0" noProof="0" dirty="0">
                        <a:ln>
                          <a:noFill/>
                        </a:ln>
                        <a:solidFill>
                          <a:srgbClr val="002060"/>
                        </a:solidFill>
                        <a:effectLst/>
                        <a:uLnTx/>
                        <a:uFillTx/>
                        <a:latin typeface="+mn-lt"/>
                        <a:ea typeface="+mn-ea"/>
                        <a:cs typeface="+mn-cs"/>
                      </a:endParaRP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ES" sz="1600" b="0" i="0" u="none" strike="noStrike" kern="1200" cap="none" spc="0" normalizeH="0" baseline="0" noProof="0" dirty="0">
                          <a:ln>
                            <a:noFill/>
                          </a:ln>
                          <a:solidFill>
                            <a:srgbClr val="002060"/>
                          </a:solidFill>
                          <a:effectLst/>
                          <a:uLnTx/>
                          <a:uFillTx/>
                          <a:latin typeface="+mn-lt"/>
                          <a:ea typeface="+mn-ea"/>
                          <a:cs typeface="+mn-cs"/>
                        </a:rPr>
                        <a:t>30 de diciembre de 2025</a:t>
                      </a:r>
                      <a:endParaRPr kumimoji="0" lang="es-CO" sz="1600" b="0" i="0" u="none" strike="noStrike" kern="1200" cap="none" spc="0" normalizeH="0" baseline="0" noProof="0" dirty="0">
                        <a:ln>
                          <a:noFill/>
                        </a:ln>
                        <a:solidFill>
                          <a:srgbClr val="002060"/>
                        </a:solidFill>
                        <a:effectLst/>
                        <a:uLnTx/>
                        <a:uFillTx/>
                        <a:latin typeface="+mn-lt"/>
                        <a:ea typeface="+mn-ea"/>
                        <a:cs typeface="+mn-cs"/>
                      </a:endParaRPr>
                    </a:p>
                  </a:txBody>
                  <a:tcPr marL="68580" marR="68580" marT="0" marB="0" anchor="ctr"/>
                </a:tc>
                <a:extLst>
                  <a:ext uri="{0D108BD9-81ED-4DB2-BD59-A6C34878D82A}">
                    <a16:rowId xmlns:a16="http://schemas.microsoft.com/office/drawing/2014/main" val="10003"/>
                  </a:ext>
                </a:extLst>
              </a:tr>
              <a:tr h="418949">
                <a:tc>
                  <a:txBody>
                    <a:bodyPr/>
                    <a:lstStyle/>
                    <a:p>
                      <a:r>
                        <a:rPr lang="es-CO" sz="1600" dirty="0">
                          <a:solidFill>
                            <a:srgbClr val="002060"/>
                          </a:solidFill>
                          <a:latin typeface="+mn-lt"/>
                        </a:rPr>
                        <a:t>ISO 27001:2013*</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CO" sz="1600" b="0" i="0" u="none" strike="noStrike" kern="1200" cap="none" spc="0" normalizeH="0" baseline="0" noProof="0" dirty="0">
                          <a:ln>
                            <a:noFill/>
                          </a:ln>
                          <a:solidFill>
                            <a:srgbClr val="002060"/>
                          </a:solidFill>
                          <a:effectLst/>
                          <a:uLnTx/>
                          <a:uFillTx/>
                          <a:latin typeface="+mn-lt"/>
                          <a:ea typeface="+mn-ea"/>
                          <a:cs typeface="+mn-cs"/>
                        </a:rPr>
                        <a:t>ICONTEC</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ES" sz="1600" b="0" i="0" u="none" strike="noStrike" kern="1200" cap="none" spc="0" normalizeH="0" baseline="0" noProof="0" dirty="0">
                          <a:ln>
                            <a:noFill/>
                          </a:ln>
                          <a:solidFill>
                            <a:srgbClr val="002060"/>
                          </a:solidFill>
                          <a:effectLst/>
                          <a:uLnTx/>
                          <a:uFillTx/>
                          <a:latin typeface="+mn-lt"/>
                          <a:ea typeface="+mn-ea"/>
                          <a:cs typeface="+mn-cs"/>
                        </a:rPr>
                        <a:t>16 de enero de 2026</a:t>
                      </a:r>
                      <a:endParaRPr kumimoji="0" lang="es-CO" sz="1600" b="0" i="0" u="none" strike="noStrike" kern="1200" cap="none" spc="0" normalizeH="0" baseline="0" noProof="0" dirty="0">
                        <a:ln>
                          <a:noFill/>
                        </a:ln>
                        <a:solidFill>
                          <a:srgbClr val="002060"/>
                        </a:solidFill>
                        <a:effectLst/>
                        <a:uLnTx/>
                        <a:uFillTx/>
                        <a:latin typeface="+mn-lt"/>
                        <a:ea typeface="+mn-ea"/>
                        <a:cs typeface="+mn-cs"/>
                      </a:endParaRPr>
                    </a:p>
                  </a:txBody>
                  <a:tcPr/>
                </a:tc>
                <a:extLst>
                  <a:ext uri="{0D108BD9-81ED-4DB2-BD59-A6C34878D82A}">
                    <a16:rowId xmlns:a16="http://schemas.microsoft.com/office/drawing/2014/main" val="10004"/>
                  </a:ext>
                </a:extLst>
              </a:tr>
            </a:tbl>
          </a:graphicData>
        </a:graphic>
      </p:graphicFrame>
      <p:graphicFrame>
        <p:nvGraphicFramePr>
          <p:cNvPr id="7" name="5 Tabla">
            <a:extLst>
              <a:ext uri="{FF2B5EF4-FFF2-40B4-BE49-F238E27FC236}">
                <a16:creationId xmlns:a16="http://schemas.microsoft.com/office/drawing/2014/main" id="{7BCCD4CE-DAD5-43DB-B97A-74DC65DB970D}"/>
              </a:ext>
            </a:extLst>
          </p:cNvPr>
          <p:cNvGraphicFramePr>
            <a:graphicFrameLocks noGrp="1"/>
          </p:cNvGraphicFramePr>
          <p:nvPr/>
        </p:nvGraphicFramePr>
        <p:xfrm>
          <a:off x="3187521" y="5148434"/>
          <a:ext cx="6015738" cy="914400"/>
        </p:xfrm>
        <a:graphic>
          <a:graphicData uri="http://schemas.openxmlformats.org/drawingml/2006/table">
            <a:tbl>
              <a:tblPr firstRow="1" bandRow="1">
                <a:tableStyleId>{68D230F3-CF80-4859-8CE7-A43EE81993B5}</a:tableStyleId>
              </a:tblPr>
              <a:tblGrid>
                <a:gridCol w="3007869">
                  <a:extLst>
                    <a:ext uri="{9D8B030D-6E8A-4147-A177-3AD203B41FA5}">
                      <a16:colId xmlns:a16="http://schemas.microsoft.com/office/drawing/2014/main" val="20000"/>
                    </a:ext>
                  </a:extLst>
                </a:gridCol>
                <a:gridCol w="3007869">
                  <a:extLst>
                    <a:ext uri="{9D8B030D-6E8A-4147-A177-3AD203B41FA5}">
                      <a16:colId xmlns:a16="http://schemas.microsoft.com/office/drawing/2014/main" val="20001"/>
                    </a:ext>
                  </a:extLst>
                </a:gridCol>
              </a:tblGrid>
              <a:tr h="176718">
                <a:tc>
                  <a:txBody>
                    <a:bodyPr/>
                    <a:lstStyle/>
                    <a:p>
                      <a:pPr algn="ctr"/>
                      <a:r>
                        <a:rPr lang="es-CO" sz="1600" dirty="0">
                          <a:solidFill>
                            <a:srgbClr val="002060"/>
                          </a:solidFill>
                          <a:latin typeface="+mn-lt"/>
                        </a:rPr>
                        <a:t>DOCUMENTO</a:t>
                      </a:r>
                    </a:p>
                  </a:txBody>
                  <a:tcPr/>
                </a:tc>
                <a:tc>
                  <a:txBody>
                    <a:bodyPr/>
                    <a:lstStyle/>
                    <a:p>
                      <a:pPr algn="ctr"/>
                      <a:r>
                        <a:rPr lang="es-CO" sz="1600" dirty="0">
                          <a:solidFill>
                            <a:srgbClr val="002060"/>
                          </a:solidFill>
                          <a:latin typeface="+mn-lt"/>
                        </a:rPr>
                        <a:t>ESTADO</a:t>
                      </a:r>
                    </a:p>
                  </a:txBody>
                  <a:tcPr/>
                </a:tc>
                <a:extLst>
                  <a:ext uri="{0D108BD9-81ED-4DB2-BD59-A6C34878D82A}">
                    <a16:rowId xmlns:a16="http://schemas.microsoft.com/office/drawing/2014/main" val="10000"/>
                  </a:ext>
                </a:extLst>
              </a:tr>
              <a:tr h="565979">
                <a:tc>
                  <a:txBody>
                    <a:bodyPr/>
                    <a:lstStyle/>
                    <a:p>
                      <a:r>
                        <a:rPr lang="es-CO" sz="1600" dirty="0">
                          <a:solidFill>
                            <a:srgbClr val="002060"/>
                          </a:solidFill>
                          <a:latin typeface="+mn-lt"/>
                        </a:rPr>
                        <a:t>Plan de Continuidad del negocio (ISO 22301:2019)</a:t>
                      </a:r>
                    </a:p>
                  </a:txBody>
                  <a:tcPr anchor="ctr"/>
                </a:tc>
                <a:tc>
                  <a:txBody>
                    <a:bodyPr/>
                    <a:lstStyle/>
                    <a:p>
                      <a:pPr algn="ctr"/>
                      <a:r>
                        <a:rPr lang="es-CO" sz="1600" dirty="0">
                          <a:solidFill>
                            <a:srgbClr val="002060"/>
                          </a:solidFill>
                          <a:latin typeface="+mn-lt"/>
                        </a:rPr>
                        <a:t>CONFORME</a:t>
                      </a:r>
                    </a:p>
                  </a:txBody>
                  <a:tcPr anchor="ctr"/>
                </a:tc>
                <a:extLst>
                  <a:ext uri="{0D108BD9-81ED-4DB2-BD59-A6C34878D82A}">
                    <a16:rowId xmlns:a16="http://schemas.microsoft.com/office/drawing/2014/main" val="10005"/>
                  </a:ext>
                </a:extLst>
              </a:tr>
            </a:tbl>
          </a:graphicData>
        </a:graphic>
      </p:graphicFrame>
      <p:pic>
        <p:nvPicPr>
          <p:cNvPr id="6" name="Imagen 5">
            <a:extLst>
              <a:ext uri="{FF2B5EF4-FFF2-40B4-BE49-F238E27FC236}">
                <a16:creationId xmlns:a16="http://schemas.microsoft.com/office/drawing/2014/main" id="{2E66C54A-7303-4384-A9A3-BCF0450F8286}"/>
              </a:ext>
            </a:extLst>
          </p:cNvPr>
          <p:cNvPicPr>
            <a:picLocks noChangeAspect="1"/>
          </p:cNvPicPr>
          <p:nvPr/>
        </p:nvPicPr>
        <p:blipFill>
          <a:blip r:embed="rId3"/>
          <a:stretch>
            <a:fillRect/>
          </a:stretch>
        </p:blipFill>
        <p:spPr>
          <a:xfrm>
            <a:off x="9630808" y="233763"/>
            <a:ext cx="2447779" cy="619201"/>
          </a:xfrm>
          <a:prstGeom prst="rect">
            <a:avLst/>
          </a:prstGeom>
        </p:spPr>
      </p:pic>
    </p:spTree>
    <p:extLst>
      <p:ext uri="{BB962C8B-B14F-4D97-AF65-F5344CB8AC3E}">
        <p14:creationId xmlns:p14="http://schemas.microsoft.com/office/powerpoint/2010/main" val="2844381353"/>
      </p:ext>
    </p:extLst>
  </p:cSld>
  <p:clrMapOvr>
    <a:masterClrMapping/>
  </p:clrMapOvr>
</p:sld>
</file>

<file path=ppt/slides/slide2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Título 3">
            <a:extLst>
              <a:ext uri="{FF2B5EF4-FFF2-40B4-BE49-F238E27FC236}">
                <a16:creationId xmlns:a16="http://schemas.microsoft.com/office/drawing/2014/main" id="{6E3455A4-4AEA-4A34-89E1-4C69A696CF3C}"/>
              </a:ext>
            </a:extLst>
          </p:cNvPr>
          <p:cNvSpPr txBox="1">
            <a:spLocks/>
          </p:cNvSpPr>
          <p:nvPr/>
        </p:nvSpPr>
        <p:spPr>
          <a:xfrm>
            <a:off x="5997924" y="4769851"/>
            <a:ext cx="5959156" cy="698392"/>
          </a:xfrm>
          <a:prstGeom prst="rect">
            <a:avLst/>
          </a:prstGeom>
        </p:spPr>
        <p:txBody>
          <a:bodyPr>
            <a:normAutofit fontScale="97500" lnSpcReduction="10000"/>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lvl="1" algn="ctr">
              <a:tabLst>
                <a:tab pos="914400" algn="l"/>
              </a:tabLst>
            </a:pPr>
            <a:r>
              <a:rPr lang="es-CO" sz="4400" b="1" kern="0" cap="small" dirty="0">
                <a:solidFill>
                  <a:schemeClr val="accent1">
                    <a:lumMod val="50000"/>
                  </a:schemeClr>
                </a:solidFill>
                <a:latin typeface="Candara" panose="020E0502030303020204" pitchFamily="34" charset="0"/>
              </a:rPr>
              <a:t> gestión de calidad</a:t>
            </a:r>
          </a:p>
        </p:txBody>
      </p:sp>
      <p:pic>
        <p:nvPicPr>
          <p:cNvPr id="7" name="Imagen 6">
            <a:extLst>
              <a:ext uri="{FF2B5EF4-FFF2-40B4-BE49-F238E27FC236}">
                <a16:creationId xmlns:a16="http://schemas.microsoft.com/office/drawing/2014/main" id="{B5828D21-D4AC-4D6D-8D86-7297214AB7C8}"/>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7040361" y="2708097"/>
            <a:ext cx="4123508" cy="2061754"/>
          </a:xfrm>
          <a:prstGeom prst="rect">
            <a:avLst/>
          </a:prstGeom>
        </p:spPr>
      </p:pic>
      <p:pic>
        <p:nvPicPr>
          <p:cNvPr id="4" name="Imagen 3">
            <a:extLst>
              <a:ext uri="{FF2B5EF4-FFF2-40B4-BE49-F238E27FC236}">
                <a16:creationId xmlns:a16="http://schemas.microsoft.com/office/drawing/2014/main" id="{BBAF37C6-2774-4252-91F0-CFA80BF83857}"/>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9102115" y="732532"/>
            <a:ext cx="1943466" cy="657225"/>
          </a:xfrm>
          <a:prstGeom prst="rect">
            <a:avLst/>
          </a:prstGeom>
        </p:spPr>
      </p:pic>
    </p:spTree>
    <p:extLst>
      <p:ext uri="{BB962C8B-B14F-4D97-AF65-F5344CB8AC3E}">
        <p14:creationId xmlns:p14="http://schemas.microsoft.com/office/powerpoint/2010/main" val="1199510380"/>
      </p:ext>
    </p:extLst>
  </p:cSld>
  <p:clrMapOvr>
    <a:masterClrMapping/>
  </p:clrMapOvr>
</p:sld>
</file>

<file path=ppt/slides/slide2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CuadroTexto 2">
            <a:extLst>
              <a:ext uri="{FF2B5EF4-FFF2-40B4-BE49-F238E27FC236}">
                <a16:creationId xmlns:a16="http://schemas.microsoft.com/office/drawing/2014/main" id="{D59159FD-6E84-4C90-A8CD-ED465666E64B}"/>
              </a:ext>
            </a:extLst>
          </p:cNvPr>
          <p:cNvSpPr txBox="1"/>
          <p:nvPr/>
        </p:nvSpPr>
        <p:spPr>
          <a:xfrm>
            <a:off x="726550" y="135376"/>
            <a:ext cx="8417449" cy="646331"/>
          </a:xfrm>
          <a:prstGeom prst="rect">
            <a:avLst/>
          </a:prstGeom>
          <a:noFill/>
        </p:spPr>
        <p:txBody>
          <a:bodyPr wrap="square" rtlCol="0">
            <a:spAutoFit/>
          </a:bodyPr>
          <a:lstStyle/>
          <a:p>
            <a:pPr>
              <a:defRPr/>
            </a:pPr>
            <a:r>
              <a:rPr lang="es-CO" sz="3600" b="1" cap="small" dirty="0">
                <a:solidFill>
                  <a:schemeClr val="accent1">
                    <a:lumMod val="50000"/>
                  </a:schemeClr>
                </a:solidFill>
                <a:latin typeface="Candara" panose="020E0502030303020204" pitchFamily="34" charset="0"/>
              </a:rPr>
              <a:t>Estado de certificaciones de calidad</a:t>
            </a:r>
            <a:endParaRPr lang="es-ES" sz="3600" dirty="0">
              <a:solidFill>
                <a:schemeClr val="accent1">
                  <a:lumMod val="50000"/>
                </a:schemeClr>
              </a:solidFill>
              <a:latin typeface="Candara" panose="020E0502030303020204" pitchFamily="34" charset="0"/>
            </a:endParaRPr>
          </a:p>
        </p:txBody>
      </p:sp>
      <p:cxnSp>
        <p:nvCxnSpPr>
          <p:cNvPr id="6" name="Conector recto 5">
            <a:extLst>
              <a:ext uri="{FF2B5EF4-FFF2-40B4-BE49-F238E27FC236}">
                <a16:creationId xmlns:a16="http://schemas.microsoft.com/office/drawing/2014/main" id="{0655B186-9D5A-41A7-A9E1-CD34EF4A2784}"/>
              </a:ext>
            </a:extLst>
          </p:cNvPr>
          <p:cNvCxnSpPr>
            <a:cxnSpLocks/>
          </p:cNvCxnSpPr>
          <p:nvPr/>
        </p:nvCxnSpPr>
        <p:spPr>
          <a:xfrm>
            <a:off x="118268" y="1047952"/>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5 Tabla">
            <a:extLst>
              <a:ext uri="{FF2B5EF4-FFF2-40B4-BE49-F238E27FC236}">
                <a16:creationId xmlns:a16="http://schemas.microsoft.com/office/drawing/2014/main" id="{CA27CAC3-430D-4593-ADC4-E6A37FD2C390}"/>
              </a:ext>
            </a:extLst>
          </p:cNvPr>
          <p:cNvGraphicFramePr>
            <a:graphicFrameLocks noGrp="1"/>
          </p:cNvGraphicFramePr>
          <p:nvPr>
            <p:extLst>
              <p:ext uri="{D42A27DB-BD31-4B8C-83A1-F6EECF244321}">
                <p14:modId xmlns:p14="http://schemas.microsoft.com/office/powerpoint/2010/main" val="4122074095"/>
              </p:ext>
            </p:extLst>
          </p:nvPr>
        </p:nvGraphicFramePr>
        <p:xfrm>
          <a:off x="2544866" y="1794179"/>
          <a:ext cx="6599133" cy="2274244"/>
        </p:xfrm>
        <a:graphic>
          <a:graphicData uri="http://schemas.openxmlformats.org/drawingml/2006/table">
            <a:tbl>
              <a:tblPr firstRow="1" bandRow="1">
                <a:tableStyleId>{68D230F3-CF80-4859-8CE7-A43EE81993B5}</a:tableStyleId>
              </a:tblPr>
              <a:tblGrid>
                <a:gridCol w="2199711">
                  <a:extLst>
                    <a:ext uri="{9D8B030D-6E8A-4147-A177-3AD203B41FA5}">
                      <a16:colId xmlns:a16="http://schemas.microsoft.com/office/drawing/2014/main" val="20000"/>
                    </a:ext>
                  </a:extLst>
                </a:gridCol>
                <a:gridCol w="2199711">
                  <a:extLst>
                    <a:ext uri="{9D8B030D-6E8A-4147-A177-3AD203B41FA5}">
                      <a16:colId xmlns:a16="http://schemas.microsoft.com/office/drawing/2014/main" val="20001"/>
                    </a:ext>
                  </a:extLst>
                </a:gridCol>
                <a:gridCol w="2199711">
                  <a:extLst>
                    <a:ext uri="{9D8B030D-6E8A-4147-A177-3AD203B41FA5}">
                      <a16:colId xmlns:a16="http://schemas.microsoft.com/office/drawing/2014/main" val="1903506776"/>
                    </a:ext>
                  </a:extLst>
                </a:gridCol>
              </a:tblGrid>
              <a:tr h="712102">
                <a:tc>
                  <a:txBody>
                    <a:bodyPr/>
                    <a:lstStyle/>
                    <a:p>
                      <a:pPr algn="ctr"/>
                      <a:r>
                        <a:rPr lang="es-CO" sz="1600" dirty="0">
                          <a:solidFill>
                            <a:srgbClr val="002060"/>
                          </a:solidFill>
                          <a:latin typeface="+mn-lt"/>
                        </a:rPr>
                        <a:t>NORMA</a:t>
                      </a:r>
                    </a:p>
                  </a:txBody>
                  <a:tcPr/>
                </a:tc>
                <a:tc>
                  <a:txBody>
                    <a:bodyPr/>
                    <a:lstStyle/>
                    <a:p>
                      <a:pPr algn="ctr"/>
                      <a:r>
                        <a:rPr lang="es-CO" sz="1600" dirty="0">
                          <a:solidFill>
                            <a:srgbClr val="002060"/>
                          </a:solidFill>
                          <a:latin typeface="+mn-lt"/>
                        </a:rPr>
                        <a:t>ENTE CERTIFICADOR</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ES" sz="1600" dirty="0">
                          <a:solidFill>
                            <a:srgbClr val="002060"/>
                          </a:solidFill>
                          <a:latin typeface="+mn-lt"/>
                        </a:rPr>
                        <a:t>FECHA DE VENCIMIENTO DE LA CERTIFICACIÓN</a:t>
                      </a:r>
                      <a:endParaRPr lang="es-CO" sz="1600" dirty="0">
                        <a:solidFill>
                          <a:srgbClr val="002060"/>
                        </a:solidFill>
                        <a:latin typeface="+mn-lt"/>
                      </a:endParaRPr>
                    </a:p>
                  </a:txBody>
                  <a:tcPr/>
                </a:tc>
                <a:extLst>
                  <a:ext uri="{0D108BD9-81ED-4DB2-BD59-A6C34878D82A}">
                    <a16:rowId xmlns:a16="http://schemas.microsoft.com/office/drawing/2014/main" val="10000"/>
                  </a:ext>
                </a:extLst>
              </a:tr>
              <a:tr h="413870">
                <a:tc>
                  <a:txBody>
                    <a:bodyPr/>
                    <a:lstStyle/>
                    <a:p>
                      <a:pPr algn="l"/>
                      <a:r>
                        <a:rPr lang="es-CO" sz="1600" dirty="0">
                          <a:solidFill>
                            <a:srgbClr val="002060"/>
                          </a:solidFill>
                          <a:latin typeface="+mn-lt"/>
                        </a:rPr>
                        <a:t>ISO</a:t>
                      </a:r>
                      <a:r>
                        <a:rPr lang="es-CO" sz="1600" baseline="0" dirty="0">
                          <a:solidFill>
                            <a:srgbClr val="002060"/>
                          </a:solidFill>
                          <a:latin typeface="+mn-lt"/>
                        </a:rPr>
                        <a:t> 9001:2015</a:t>
                      </a:r>
                      <a:endParaRPr lang="es-CO" sz="1600" dirty="0">
                        <a:solidFill>
                          <a:srgbClr val="002060"/>
                        </a:solidFill>
                        <a:latin typeface="+mn-lt"/>
                      </a:endParaRP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CO" sz="1600" b="0" i="0" u="none" strike="noStrike" kern="1200" cap="none" spc="0" normalizeH="0" baseline="0" noProof="0" dirty="0">
                          <a:ln>
                            <a:noFill/>
                          </a:ln>
                          <a:solidFill>
                            <a:srgbClr val="002060"/>
                          </a:solidFill>
                          <a:effectLst/>
                          <a:uLnTx/>
                          <a:uFillTx/>
                          <a:latin typeface="+mn-lt"/>
                          <a:ea typeface="+mn-ea"/>
                          <a:cs typeface="+mn-cs"/>
                        </a:rPr>
                        <a:t>AENOR</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ES" sz="1600" b="0" i="0" u="none" strike="noStrike" kern="1200" cap="none" spc="0" normalizeH="0" baseline="0" dirty="0">
                          <a:ln>
                            <a:noFill/>
                          </a:ln>
                          <a:solidFill>
                            <a:srgbClr val="002060"/>
                          </a:solidFill>
                          <a:effectLst/>
                          <a:uLnTx/>
                          <a:uFillTx/>
                          <a:latin typeface="+mn-lt"/>
                          <a:ea typeface="+mn-ea"/>
                          <a:cs typeface="+mn-cs"/>
                        </a:rPr>
                        <a:t>1 de diciembre de 2024</a:t>
                      </a:r>
                      <a:r>
                        <a:rPr lang="es-ES" sz="1600" b="0" i="0" u="none" strike="noStrike" kern="1200" cap="none" spc="0" normalizeH="0" baseline="0" dirty="0">
                          <a:ln>
                            <a:noFill/>
                          </a:ln>
                          <a:solidFill>
                            <a:srgbClr val="002060"/>
                          </a:solidFill>
                          <a:effectLst/>
                          <a:uLnTx/>
                          <a:uFillTx/>
                          <a:latin typeface="+mn-lt"/>
                          <a:ea typeface="+mn-ea"/>
                          <a:cs typeface="+mn-cs"/>
                        </a:rPr>
                        <a:t>*</a:t>
                      </a:r>
                      <a:endParaRPr kumimoji="0" lang="es-CO" sz="1600" b="0" i="0" u="none" strike="noStrike" kern="1200" cap="none" spc="0" normalizeH="0" baseline="0" dirty="0">
                        <a:ln>
                          <a:noFill/>
                        </a:ln>
                        <a:solidFill>
                          <a:srgbClr val="002060"/>
                        </a:solidFill>
                        <a:effectLst/>
                        <a:uLnTx/>
                        <a:uFillTx/>
                        <a:latin typeface="+mn-lt"/>
                        <a:ea typeface="+mn-ea"/>
                        <a:cs typeface="+mn-cs"/>
                      </a:endParaRPr>
                    </a:p>
                  </a:txBody>
                  <a:tcPr marL="68580" marR="68580" marT="0" marB="0" anchor="ctr"/>
                </a:tc>
                <a:extLst>
                  <a:ext uri="{0D108BD9-81ED-4DB2-BD59-A6C34878D82A}">
                    <a16:rowId xmlns:a16="http://schemas.microsoft.com/office/drawing/2014/main" val="10001"/>
                  </a:ext>
                </a:extLst>
              </a:tr>
              <a:tr h="357578">
                <a:tc>
                  <a:txBody>
                    <a:bodyPr/>
                    <a:lstStyle/>
                    <a:p>
                      <a:pPr algn="l"/>
                      <a:r>
                        <a:rPr lang="es-CO" sz="1600" dirty="0">
                          <a:solidFill>
                            <a:srgbClr val="002060"/>
                          </a:solidFill>
                          <a:latin typeface="+mn-lt"/>
                        </a:rPr>
                        <a:t>ISO 14001:2015</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CO" sz="1600" b="0" i="0" u="none" strike="noStrike" kern="1200" cap="none" spc="0" normalizeH="0" baseline="0" noProof="0" dirty="0">
                          <a:ln>
                            <a:noFill/>
                          </a:ln>
                          <a:solidFill>
                            <a:srgbClr val="002060"/>
                          </a:solidFill>
                          <a:effectLst/>
                          <a:uLnTx/>
                          <a:uFillTx/>
                          <a:latin typeface="+mn-lt"/>
                          <a:ea typeface="+mn-ea"/>
                          <a:cs typeface="+mn-cs"/>
                        </a:rPr>
                        <a:t>AENOR</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ES" sz="1600" b="0" i="0" u="none" strike="noStrike" kern="1200" cap="none" spc="0" normalizeH="0" baseline="0" dirty="0">
                          <a:ln>
                            <a:noFill/>
                          </a:ln>
                          <a:solidFill>
                            <a:srgbClr val="002060"/>
                          </a:solidFill>
                          <a:effectLst/>
                          <a:uLnTx/>
                          <a:uFillTx/>
                          <a:latin typeface="+mn-lt"/>
                          <a:ea typeface="+mn-ea"/>
                          <a:cs typeface="+mn-cs"/>
                        </a:rPr>
                        <a:t>4 de diciembre de 2024</a:t>
                      </a:r>
                      <a:r>
                        <a:rPr lang="es-ES" sz="1600" b="0" i="0" u="none" strike="noStrike" kern="1200" cap="none" spc="0" normalizeH="0" baseline="0" dirty="0">
                          <a:ln>
                            <a:noFill/>
                          </a:ln>
                          <a:solidFill>
                            <a:srgbClr val="002060"/>
                          </a:solidFill>
                          <a:effectLst/>
                          <a:uLnTx/>
                          <a:uFillTx/>
                          <a:latin typeface="+mn-lt"/>
                          <a:ea typeface="+mn-ea"/>
                          <a:cs typeface="+mn-cs"/>
                        </a:rPr>
                        <a:t>*</a:t>
                      </a:r>
                      <a:endParaRPr kumimoji="0" lang="es-CO" sz="1600" b="0" i="0" u="none" strike="noStrike" kern="1200" cap="none" spc="0" normalizeH="0" baseline="0" dirty="0">
                        <a:ln>
                          <a:noFill/>
                        </a:ln>
                        <a:solidFill>
                          <a:srgbClr val="002060"/>
                        </a:solidFill>
                        <a:effectLst/>
                        <a:uLnTx/>
                        <a:uFillTx/>
                        <a:latin typeface="+mn-lt"/>
                        <a:ea typeface="+mn-ea"/>
                        <a:cs typeface="+mn-cs"/>
                      </a:endParaRPr>
                    </a:p>
                  </a:txBody>
                  <a:tcPr marL="68580" marR="68580" marT="0" marB="0" anchor="ctr"/>
                </a:tc>
                <a:extLst>
                  <a:ext uri="{0D108BD9-81ED-4DB2-BD59-A6C34878D82A}">
                    <a16:rowId xmlns:a16="http://schemas.microsoft.com/office/drawing/2014/main" val="10002"/>
                  </a:ext>
                </a:extLst>
              </a:tr>
              <a:tr h="344556">
                <a:tc>
                  <a:txBody>
                    <a:bodyPr/>
                    <a:lstStyle/>
                    <a:p>
                      <a:pPr algn="l"/>
                      <a:r>
                        <a:rPr lang="es-CO" sz="1600" dirty="0">
                          <a:solidFill>
                            <a:srgbClr val="002060"/>
                          </a:solidFill>
                          <a:latin typeface="+mn-lt"/>
                        </a:rPr>
                        <a:t>ISO 45001:2018*</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CO" sz="1600" b="0" i="0" u="none" strike="noStrike" kern="1200" cap="none" spc="0" normalizeH="0" baseline="0" noProof="0" dirty="0">
                          <a:ln>
                            <a:noFill/>
                          </a:ln>
                          <a:solidFill>
                            <a:srgbClr val="002060"/>
                          </a:solidFill>
                          <a:effectLst/>
                          <a:uLnTx/>
                          <a:uFillTx/>
                          <a:latin typeface="+mn-lt"/>
                          <a:ea typeface="+mn-ea"/>
                          <a:cs typeface="+mn-cs"/>
                        </a:rPr>
                        <a:t>SGS</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ES" sz="1600" b="0" i="0" u="none" strike="noStrike" kern="1200" cap="none" spc="0" normalizeH="0" baseline="0" dirty="0">
                          <a:ln>
                            <a:noFill/>
                          </a:ln>
                          <a:solidFill>
                            <a:srgbClr val="002060"/>
                          </a:solidFill>
                          <a:effectLst/>
                          <a:uLnTx/>
                          <a:uFillTx/>
                          <a:latin typeface="+mn-lt"/>
                          <a:ea typeface="+mn-ea"/>
                          <a:cs typeface="+mn-cs"/>
                        </a:rPr>
                        <a:t>18 de enero de 2025</a:t>
                      </a:r>
                      <a:endParaRPr kumimoji="0" lang="es-CO" sz="1600" b="0" i="0" u="none" strike="noStrike" kern="1200" cap="none" spc="0" normalizeH="0" baseline="0" dirty="0">
                        <a:ln>
                          <a:noFill/>
                        </a:ln>
                        <a:solidFill>
                          <a:srgbClr val="002060"/>
                        </a:solidFill>
                        <a:effectLst/>
                        <a:uLnTx/>
                        <a:uFillTx/>
                        <a:latin typeface="+mn-lt"/>
                        <a:ea typeface="+mn-ea"/>
                        <a:cs typeface="+mn-cs"/>
                      </a:endParaRPr>
                    </a:p>
                  </a:txBody>
                  <a:tcPr marL="68580" marR="68580" marT="0" marB="0" anchor="ctr"/>
                </a:tc>
                <a:extLst>
                  <a:ext uri="{0D108BD9-81ED-4DB2-BD59-A6C34878D82A}">
                    <a16:rowId xmlns:a16="http://schemas.microsoft.com/office/drawing/2014/main" val="10003"/>
                  </a:ext>
                </a:extLst>
              </a:tr>
              <a:tr h="304800">
                <a:tc>
                  <a:txBody>
                    <a:bodyPr/>
                    <a:lstStyle/>
                    <a:p>
                      <a:pPr algn="l"/>
                      <a:r>
                        <a:rPr lang="es-CO" sz="1600" dirty="0">
                          <a:solidFill>
                            <a:srgbClr val="002060"/>
                          </a:solidFill>
                          <a:latin typeface="+mn-lt"/>
                        </a:rPr>
                        <a:t>ISO 27001:2013</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CO" sz="1600" b="0" i="0" u="none" strike="noStrike" kern="1200" cap="none" spc="0" normalizeH="0" baseline="0" noProof="0" dirty="0">
                          <a:ln>
                            <a:noFill/>
                          </a:ln>
                          <a:solidFill>
                            <a:srgbClr val="002060"/>
                          </a:solidFill>
                          <a:effectLst/>
                          <a:uLnTx/>
                          <a:uFillTx/>
                          <a:latin typeface="+mn-lt"/>
                          <a:ea typeface="+mn-ea"/>
                          <a:cs typeface="+mn-cs"/>
                        </a:rPr>
                        <a:t>AENOR</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ES" sz="1600" b="0" i="0" u="none" strike="noStrike" kern="1200" cap="none" spc="0" normalizeH="0" baseline="0" dirty="0">
                          <a:ln>
                            <a:noFill/>
                          </a:ln>
                          <a:solidFill>
                            <a:srgbClr val="002060"/>
                          </a:solidFill>
                          <a:effectLst/>
                          <a:uLnTx/>
                          <a:uFillTx/>
                          <a:latin typeface="+mn-lt"/>
                          <a:ea typeface="+mn-ea"/>
                          <a:cs typeface="+mn-cs"/>
                        </a:rPr>
                        <a:t>31 de octubre de 2025</a:t>
                      </a:r>
                      <a:endParaRPr kumimoji="0" lang="es-CO" sz="1600" b="0" i="0" u="none" strike="noStrike" kern="1200" cap="none" spc="0" normalizeH="0" baseline="0" dirty="0">
                        <a:ln>
                          <a:noFill/>
                        </a:ln>
                        <a:solidFill>
                          <a:srgbClr val="002060"/>
                        </a:solidFill>
                        <a:effectLst/>
                        <a:uLnTx/>
                        <a:uFillTx/>
                        <a:latin typeface="+mn-lt"/>
                        <a:ea typeface="+mn-ea"/>
                        <a:cs typeface="+mn-cs"/>
                      </a:endParaRPr>
                    </a:p>
                  </a:txBody>
                  <a:tcPr marL="68580" marR="68580" marT="0" marB="0" anchor="ctr"/>
                </a:tc>
                <a:extLst>
                  <a:ext uri="{0D108BD9-81ED-4DB2-BD59-A6C34878D82A}">
                    <a16:rowId xmlns:a16="http://schemas.microsoft.com/office/drawing/2014/main" val="10004"/>
                  </a:ext>
                </a:extLst>
              </a:tr>
            </a:tbl>
          </a:graphicData>
        </a:graphic>
      </p:graphicFrame>
      <p:graphicFrame>
        <p:nvGraphicFramePr>
          <p:cNvPr id="7" name="5 Tabla">
            <a:extLst>
              <a:ext uri="{FF2B5EF4-FFF2-40B4-BE49-F238E27FC236}">
                <a16:creationId xmlns:a16="http://schemas.microsoft.com/office/drawing/2014/main" id="{E73742F3-4D0E-44A5-B50C-1AE178202EE1}"/>
              </a:ext>
            </a:extLst>
          </p:cNvPr>
          <p:cNvGraphicFramePr>
            <a:graphicFrameLocks noGrp="1"/>
          </p:cNvGraphicFramePr>
          <p:nvPr/>
        </p:nvGraphicFramePr>
        <p:xfrm>
          <a:off x="3222255" y="4895648"/>
          <a:ext cx="4999504" cy="914400"/>
        </p:xfrm>
        <a:graphic>
          <a:graphicData uri="http://schemas.openxmlformats.org/drawingml/2006/table">
            <a:tbl>
              <a:tblPr firstRow="1" bandRow="1">
                <a:tableStyleId>{68D230F3-CF80-4859-8CE7-A43EE81993B5}</a:tableStyleId>
              </a:tblPr>
              <a:tblGrid>
                <a:gridCol w="2499752">
                  <a:extLst>
                    <a:ext uri="{9D8B030D-6E8A-4147-A177-3AD203B41FA5}">
                      <a16:colId xmlns:a16="http://schemas.microsoft.com/office/drawing/2014/main" val="20000"/>
                    </a:ext>
                  </a:extLst>
                </a:gridCol>
                <a:gridCol w="2499752">
                  <a:extLst>
                    <a:ext uri="{9D8B030D-6E8A-4147-A177-3AD203B41FA5}">
                      <a16:colId xmlns:a16="http://schemas.microsoft.com/office/drawing/2014/main" val="20001"/>
                    </a:ext>
                  </a:extLst>
                </a:gridCol>
              </a:tblGrid>
              <a:tr h="176718">
                <a:tc>
                  <a:txBody>
                    <a:bodyPr/>
                    <a:lstStyle/>
                    <a:p>
                      <a:pPr algn="ctr"/>
                      <a:r>
                        <a:rPr lang="es-CO" sz="1600" dirty="0">
                          <a:solidFill>
                            <a:srgbClr val="002060"/>
                          </a:solidFill>
                          <a:latin typeface="+mn-lt"/>
                        </a:rPr>
                        <a:t>DOCUMENTO</a:t>
                      </a:r>
                    </a:p>
                  </a:txBody>
                  <a:tcPr/>
                </a:tc>
                <a:tc>
                  <a:txBody>
                    <a:bodyPr/>
                    <a:lstStyle/>
                    <a:p>
                      <a:pPr algn="ctr"/>
                      <a:r>
                        <a:rPr lang="es-CO" sz="1600" dirty="0">
                          <a:solidFill>
                            <a:srgbClr val="002060"/>
                          </a:solidFill>
                          <a:latin typeface="+mn-lt"/>
                        </a:rPr>
                        <a:t>ESTADO</a:t>
                      </a:r>
                    </a:p>
                  </a:txBody>
                  <a:tcPr/>
                </a:tc>
                <a:extLst>
                  <a:ext uri="{0D108BD9-81ED-4DB2-BD59-A6C34878D82A}">
                    <a16:rowId xmlns:a16="http://schemas.microsoft.com/office/drawing/2014/main" val="10000"/>
                  </a:ext>
                </a:extLst>
              </a:tr>
              <a:tr h="565979">
                <a:tc>
                  <a:txBody>
                    <a:bodyPr/>
                    <a:lstStyle/>
                    <a:p>
                      <a:r>
                        <a:rPr lang="es-CO" sz="1600" dirty="0">
                          <a:solidFill>
                            <a:srgbClr val="002060"/>
                          </a:solidFill>
                          <a:latin typeface="+mn-lt"/>
                        </a:rPr>
                        <a:t>Plan de Continuidad del negocio (ISO 22301:2019)</a:t>
                      </a:r>
                    </a:p>
                  </a:txBody>
                  <a:tcPr/>
                </a:tc>
                <a:tc>
                  <a:txBody>
                    <a:bodyPr/>
                    <a:lstStyle/>
                    <a:p>
                      <a:pPr algn="ctr"/>
                      <a:r>
                        <a:rPr lang="es-CO" sz="1600" dirty="0">
                          <a:solidFill>
                            <a:srgbClr val="002060"/>
                          </a:solidFill>
                          <a:latin typeface="+mn-lt"/>
                        </a:rPr>
                        <a:t>CONFORME</a:t>
                      </a:r>
                    </a:p>
                  </a:txBody>
                  <a:tcPr anchor="ctr"/>
                </a:tc>
                <a:extLst>
                  <a:ext uri="{0D108BD9-81ED-4DB2-BD59-A6C34878D82A}">
                    <a16:rowId xmlns:a16="http://schemas.microsoft.com/office/drawing/2014/main" val="10005"/>
                  </a:ext>
                </a:extLst>
              </a:tr>
            </a:tbl>
          </a:graphicData>
        </a:graphic>
      </p:graphicFrame>
      <p:pic>
        <p:nvPicPr>
          <p:cNvPr id="10" name="Imagen 9">
            <a:extLst>
              <a:ext uri="{FF2B5EF4-FFF2-40B4-BE49-F238E27FC236}">
                <a16:creationId xmlns:a16="http://schemas.microsoft.com/office/drawing/2014/main" id="{2DBCFD30-28EB-49EC-9309-76DA3C8786FA}"/>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9944360" y="115469"/>
            <a:ext cx="1943466" cy="657225"/>
          </a:xfrm>
          <a:prstGeom prst="rect">
            <a:avLst/>
          </a:prstGeom>
        </p:spPr>
      </p:pic>
      <p:sp>
        <p:nvSpPr>
          <p:cNvPr id="3" name="CuadroTexto 2">
            <a:extLst>
              <a:ext uri="{FF2B5EF4-FFF2-40B4-BE49-F238E27FC236}">
                <a16:creationId xmlns:a16="http://schemas.microsoft.com/office/drawing/2014/main" id="{DCE6E354-72C9-75C1-45F9-FD177288C572}"/>
              </a:ext>
            </a:extLst>
          </p:cNvPr>
          <p:cNvSpPr txBox="1"/>
          <p:nvPr/>
        </p:nvSpPr>
        <p:spPr>
          <a:xfrm>
            <a:off x="2712046" y="4320637"/>
            <a:ext cx="5244353" cy="276999"/>
          </a:xfrm>
          <a:prstGeom prst="rect">
            <a:avLst/>
          </a:prstGeom>
          <a:noFill/>
        </p:spPr>
        <p:txBody>
          <a:bodyPr wrap="square" lIns="91440" tIns="45720" rIns="91440" bIns="45720" rtlCol="0" anchor="t">
            <a:spAutoFit/>
          </a:bodyPr>
          <a:lstStyle/>
          <a:p>
            <a:r>
              <a:rPr lang="es-CO" sz="1200" dirty="0">
                <a:solidFill>
                  <a:schemeClr val="accent1">
                    <a:lumMod val="50000"/>
                  </a:schemeClr>
                </a:solidFill>
              </a:rPr>
              <a:t>*El documento fue solicitado a la entidad. </a:t>
            </a:r>
          </a:p>
        </p:txBody>
      </p:sp>
    </p:spTree>
    <p:extLst>
      <p:ext uri="{BB962C8B-B14F-4D97-AF65-F5344CB8AC3E}">
        <p14:creationId xmlns:p14="http://schemas.microsoft.com/office/powerpoint/2010/main" val="2635822276"/>
      </p:ext>
    </p:extLst>
  </p:cSld>
  <p:clrMapOvr>
    <a:masterClrMapping/>
  </p:clrMapOvr>
</p:sld>
</file>

<file path=ppt/slides/slide2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ángulo 2"/>
          <p:cNvSpPr/>
          <p:nvPr/>
        </p:nvSpPr>
        <p:spPr>
          <a:xfrm>
            <a:off x="0" y="0"/>
            <a:ext cx="12192000" cy="6858000"/>
          </a:xfrm>
          <a:prstGeom prst="rect">
            <a:avLst/>
          </a:prstGeom>
          <a:solidFill>
            <a:srgbClr val="333F5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O"/>
          </a:p>
        </p:txBody>
      </p:sp>
      <p:pic>
        <p:nvPicPr>
          <p:cNvPr id="2" name="Imagen 1"/>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15118" y="655983"/>
            <a:ext cx="12194394" cy="5423975"/>
          </a:xfrm>
          <a:prstGeom prst="rect">
            <a:avLst/>
          </a:prstGeom>
        </p:spPr>
      </p:pic>
      <p:sp>
        <p:nvSpPr>
          <p:cNvPr id="4" name="CuadroTexto 3">
            <a:extLst>
              <a:ext uri="{FF2B5EF4-FFF2-40B4-BE49-F238E27FC236}">
                <a16:creationId xmlns:a16="http://schemas.microsoft.com/office/drawing/2014/main" id="{ED5748EF-8564-47E2-8384-9E23C3C06533}"/>
              </a:ext>
            </a:extLst>
          </p:cNvPr>
          <p:cNvSpPr txBox="1"/>
          <p:nvPr/>
        </p:nvSpPr>
        <p:spPr>
          <a:xfrm>
            <a:off x="4366648" y="6079958"/>
            <a:ext cx="2906349" cy="769441"/>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sz="4400" kern="0">
                <a:solidFill>
                  <a:schemeClr val="tx2">
                    <a:lumMod val="20000"/>
                    <a:lumOff val="80000"/>
                  </a:schemeClr>
                </a:solidFill>
              </a:rPr>
              <a:t>Gracias</a:t>
            </a:r>
          </a:p>
        </p:txBody>
      </p:sp>
    </p:spTree>
    <p:extLst>
      <p:ext uri="{BB962C8B-B14F-4D97-AF65-F5344CB8AC3E}">
        <p14:creationId xmlns:p14="http://schemas.microsoft.com/office/powerpoint/2010/main" val="3073752545"/>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 name="Rectángulo 32">
            <a:extLst>
              <a:ext uri="{FF2B5EF4-FFF2-40B4-BE49-F238E27FC236}">
                <a16:creationId xmlns:a16="http://schemas.microsoft.com/office/drawing/2014/main" id="{FBFBE5D8-BFAC-471E-881F-66D127C78F38}"/>
              </a:ext>
            </a:extLst>
          </p:cNvPr>
          <p:cNvSpPr/>
          <p:nvPr/>
        </p:nvSpPr>
        <p:spPr>
          <a:xfrm>
            <a:off x="376518" y="136134"/>
            <a:ext cx="8883631" cy="615553"/>
          </a:xfrm>
          <a:prstGeom prst="rect">
            <a:avLst/>
          </a:prstGeom>
        </p:spPr>
        <p:txBody>
          <a:bodyPr wrap="square">
            <a:spAutoFit/>
          </a:bodyPr>
          <a:lstStyle/>
          <a:p>
            <a:pPr marL="457200" marR="0" lvl="1" indent="0" algn="l" defTabSz="914400" rtl="0" eaLnBrk="1" fontAlgn="auto" latinLnBrk="0" hangingPunct="1">
              <a:lnSpc>
                <a:spcPct val="100000"/>
              </a:lnSpc>
              <a:spcBef>
                <a:spcPts val="0"/>
              </a:spcBef>
              <a:spcAft>
                <a:spcPts val="0"/>
              </a:spcAft>
              <a:buClrTx/>
              <a:buSzTx/>
              <a:buFontTx/>
              <a:buNone/>
              <a:tabLst>
                <a:tab pos="914400" algn="l"/>
              </a:tabLst>
              <a:defRPr/>
            </a:pPr>
            <a:r>
              <a:rPr kumimoji="0" lang="es-CO" sz="3400" b="1" i="0" u="none" strike="noStrike" kern="1200" cap="small" spc="0" normalizeH="0" baseline="0" noProof="0">
                <a:ln>
                  <a:noFill/>
                </a:ln>
                <a:solidFill>
                  <a:srgbClr val="4472C4">
                    <a:lumMod val="50000"/>
                  </a:srgbClr>
                </a:solidFill>
                <a:effectLst/>
                <a:uLnTx/>
                <a:uFillTx/>
                <a:latin typeface="Candara" panose="020E0502030303020204" pitchFamily="34" charset="0"/>
                <a:ea typeface="+mn-ea"/>
                <a:cs typeface="+mn-cs"/>
              </a:rPr>
              <a:t>CESTAS PÚBLICAS</a:t>
            </a:r>
          </a:p>
        </p:txBody>
      </p:sp>
      <p:cxnSp>
        <p:nvCxnSpPr>
          <p:cNvPr id="30" name="Conector recto 29">
            <a:extLst>
              <a:ext uri="{FF2B5EF4-FFF2-40B4-BE49-F238E27FC236}">
                <a16:creationId xmlns:a16="http://schemas.microsoft.com/office/drawing/2014/main" id="{05230EDA-59CA-4467-9366-DF1A383EA537}"/>
              </a:ext>
            </a:extLst>
          </p:cNvPr>
          <p:cNvCxnSpPr>
            <a:cxnSpLocks/>
          </p:cNvCxnSpPr>
          <p:nvPr/>
        </p:nvCxnSpPr>
        <p:spPr>
          <a:xfrm>
            <a:off x="118267" y="1163543"/>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9" name="Rectángulo 8">
            <a:extLst>
              <a:ext uri="{FF2B5EF4-FFF2-40B4-BE49-F238E27FC236}">
                <a16:creationId xmlns:a16="http://schemas.microsoft.com/office/drawing/2014/main" id="{8B6815B0-64C6-4BEC-8915-33ADBD1811A3}"/>
              </a:ext>
            </a:extLst>
          </p:cNvPr>
          <p:cNvSpPr/>
          <p:nvPr/>
        </p:nvSpPr>
        <p:spPr>
          <a:xfrm>
            <a:off x="473428" y="686361"/>
            <a:ext cx="8883631" cy="338554"/>
          </a:xfrm>
          <a:prstGeom prst="rect">
            <a:avLst/>
          </a:prstGeom>
        </p:spPr>
        <p:txBody>
          <a:bodyPr wrap="square">
            <a:spAutoFit/>
          </a:bodyPr>
          <a:lstStyle/>
          <a:p>
            <a:pPr marL="457200" marR="0" lvl="1" indent="0" algn="l" defTabSz="914400" rtl="0" eaLnBrk="1" fontAlgn="auto" latinLnBrk="0" hangingPunct="1">
              <a:lnSpc>
                <a:spcPct val="100000"/>
              </a:lnSpc>
              <a:spcBef>
                <a:spcPts val="0"/>
              </a:spcBef>
              <a:spcAft>
                <a:spcPts val="0"/>
              </a:spcAft>
              <a:buClrTx/>
              <a:buSzTx/>
              <a:buFontTx/>
              <a:buNone/>
              <a:tabLst>
                <a:tab pos="914400" algn="l"/>
              </a:tabLst>
              <a:defRPr/>
            </a:pPr>
            <a:r>
              <a:rPr kumimoji="0" lang="es-CO" sz="1600" b="1" i="0" u="none" strike="noStrike" kern="1200" cap="small" spc="0" normalizeH="0" baseline="0" noProof="0">
                <a:ln>
                  <a:noFill/>
                </a:ln>
                <a:solidFill>
                  <a:schemeClr val="accent1">
                    <a:lumMod val="50000"/>
                  </a:schemeClr>
                </a:solidFill>
                <a:effectLst/>
                <a:uLnTx/>
                <a:uFillTx/>
                <a:latin typeface="Candara"/>
              </a:rPr>
              <a:t>Octubre de 2024</a:t>
            </a:r>
          </a:p>
        </p:txBody>
      </p:sp>
      <p:graphicFrame>
        <p:nvGraphicFramePr>
          <p:cNvPr id="8" name="Tabla 7">
            <a:extLst>
              <a:ext uri="{FF2B5EF4-FFF2-40B4-BE49-F238E27FC236}">
                <a16:creationId xmlns:a16="http://schemas.microsoft.com/office/drawing/2014/main" id="{F9C854CC-1126-4D9E-8D9F-4FD9B94D055D}"/>
              </a:ext>
            </a:extLst>
          </p:cNvPr>
          <p:cNvGraphicFramePr>
            <a:graphicFrameLocks noGrp="1"/>
          </p:cNvGraphicFramePr>
          <p:nvPr/>
        </p:nvGraphicFramePr>
        <p:xfrm>
          <a:off x="473428" y="1436771"/>
          <a:ext cx="5905012" cy="2042160"/>
        </p:xfrm>
        <a:graphic>
          <a:graphicData uri="http://schemas.openxmlformats.org/drawingml/2006/table">
            <a:tbl>
              <a:tblPr firstRow="1" bandRow="1">
                <a:tableStyleId>{68D230F3-CF80-4859-8CE7-A43EE81993B5}</a:tableStyleId>
              </a:tblPr>
              <a:tblGrid>
                <a:gridCol w="1608157">
                  <a:extLst>
                    <a:ext uri="{9D8B030D-6E8A-4147-A177-3AD203B41FA5}">
                      <a16:colId xmlns:a16="http://schemas.microsoft.com/office/drawing/2014/main" val="1103263614"/>
                    </a:ext>
                  </a:extLst>
                </a:gridCol>
                <a:gridCol w="1567067">
                  <a:extLst>
                    <a:ext uri="{9D8B030D-6E8A-4147-A177-3AD203B41FA5}">
                      <a16:colId xmlns:a16="http://schemas.microsoft.com/office/drawing/2014/main" val="1214793957"/>
                    </a:ext>
                  </a:extLst>
                </a:gridCol>
                <a:gridCol w="1253535">
                  <a:extLst>
                    <a:ext uri="{9D8B030D-6E8A-4147-A177-3AD203B41FA5}">
                      <a16:colId xmlns:a16="http://schemas.microsoft.com/office/drawing/2014/main" val="2437531190"/>
                    </a:ext>
                  </a:extLst>
                </a:gridCol>
                <a:gridCol w="1476253">
                  <a:extLst>
                    <a:ext uri="{9D8B030D-6E8A-4147-A177-3AD203B41FA5}">
                      <a16:colId xmlns:a16="http://schemas.microsoft.com/office/drawing/2014/main" val="947740525"/>
                    </a:ext>
                  </a:extLst>
                </a:gridCol>
              </a:tblGrid>
              <a:tr h="270315">
                <a:tc gridSpan="4">
                  <a:txBody>
                    <a:bodyPr/>
                    <a:lstStyle/>
                    <a:p>
                      <a:pPr algn="ctr"/>
                      <a:r>
                        <a:rPr lang="es-CO" sz="1400" b="1">
                          <a:solidFill>
                            <a:schemeClr val="accent1">
                              <a:lumMod val="50000"/>
                            </a:schemeClr>
                          </a:solidFill>
                          <a:latin typeface="+mn-lt"/>
                        </a:rPr>
                        <a:t>TOTALIDAD DE CESTAS </a:t>
                      </a:r>
                    </a:p>
                  </a:txBody>
                  <a:tcPr/>
                </a:tc>
                <a:tc hMerge="1">
                  <a:txBody>
                    <a:bodyPr/>
                    <a:lstStyle/>
                    <a:p>
                      <a:endParaRPr lang="es-CO" sz="1200"/>
                    </a:p>
                  </a:txBody>
                  <a:tcPr/>
                </a:tc>
                <a:tc hMerge="1">
                  <a:txBody>
                    <a:bodyPr/>
                    <a:lstStyle/>
                    <a:p>
                      <a:endParaRPr lang="es-CO" sz="1200"/>
                    </a:p>
                  </a:txBody>
                  <a:tcPr/>
                </a:tc>
                <a:tc hMerge="1">
                  <a:txBody>
                    <a:bodyPr/>
                    <a:lstStyle/>
                    <a:p>
                      <a:endParaRPr lang="es-CO" sz="1200"/>
                    </a:p>
                  </a:txBody>
                  <a:tcPr/>
                </a:tc>
                <a:extLst>
                  <a:ext uri="{0D108BD9-81ED-4DB2-BD59-A6C34878D82A}">
                    <a16:rowId xmlns:a16="http://schemas.microsoft.com/office/drawing/2014/main" val="473203278"/>
                  </a:ext>
                </a:extLst>
              </a:tr>
              <a:tr h="270315">
                <a:tc>
                  <a:txBody>
                    <a:bodyPr/>
                    <a:lstStyle/>
                    <a:p>
                      <a:pPr algn="ctr"/>
                      <a:r>
                        <a:rPr lang="es-CO" sz="1400" b="1">
                          <a:solidFill>
                            <a:schemeClr val="accent1">
                              <a:lumMod val="50000"/>
                            </a:schemeClr>
                          </a:solidFill>
                          <a:latin typeface="+mn-lt"/>
                        </a:rPr>
                        <a:t>TIPO CESTA</a:t>
                      </a:r>
                    </a:p>
                  </a:txBody>
                  <a:tcPr anchor="ctr"/>
                </a:tc>
                <a:tc>
                  <a:txBody>
                    <a:bodyPr/>
                    <a:lstStyle/>
                    <a:p>
                      <a:pPr algn="ctr"/>
                      <a:r>
                        <a:rPr lang="es-CO" sz="1400" b="1">
                          <a:solidFill>
                            <a:schemeClr val="accent1">
                              <a:lumMod val="50000"/>
                            </a:schemeClr>
                          </a:solidFill>
                          <a:latin typeface="+mn-lt"/>
                        </a:rPr>
                        <a:t>PORCENTAJE</a:t>
                      </a:r>
                    </a:p>
                  </a:txBody>
                  <a:tcPr anchor="ctr"/>
                </a:tc>
                <a:tc>
                  <a:txBody>
                    <a:bodyPr/>
                    <a:lstStyle/>
                    <a:p>
                      <a:pPr algn="ctr"/>
                      <a:r>
                        <a:rPr lang="es-CO" sz="1400" b="1">
                          <a:solidFill>
                            <a:schemeClr val="accent1">
                              <a:lumMod val="50000"/>
                            </a:schemeClr>
                          </a:solidFill>
                          <a:latin typeface="+mn-lt"/>
                        </a:rPr>
                        <a:t>CANTIDAD CESTAS</a:t>
                      </a:r>
                    </a:p>
                  </a:txBody>
                  <a:tcPr/>
                </a:tc>
                <a:tc>
                  <a:txBody>
                    <a:bodyPr/>
                    <a:lstStyle/>
                    <a:p>
                      <a:pPr algn="ctr"/>
                      <a:r>
                        <a:rPr lang="es-CO" sz="1400" b="1">
                          <a:solidFill>
                            <a:schemeClr val="accent1">
                              <a:lumMod val="50000"/>
                            </a:schemeClr>
                          </a:solidFill>
                          <a:latin typeface="+mn-lt"/>
                        </a:rPr>
                        <a:t>CANTIDAD PUNTOS</a:t>
                      </a:r>
                    </a:p>
                  </a:txBody>
                  <a:tcPr/>
                </a:tc>
                <a:extLst>
                  <a:ext uri="{0D108BD9-81ED-4DB2-BD59-A6C34878D82A}">
                    <a16:rowId xmlns:a16="http://schemas.microsoft.com/office/drawing/2014/main" val="4166006880"/>
                  </a:ext>
                </a:extLst>
              </a:tr>
              <a:tr h="270315">
                <a:tc>
                  <a:txBody>
                    <a:bodyPr/>
                    <a:lstStyle/>
                    <a:p>
                      <a:r>
                        <a:rPr lang="es-CO" sz="1400">
                          <a:solidFill>
                            <a:schemeClr val="accent1">
                              <a:lumMod val="50000"/>
                            </a:schemeClr>
                          </a:solidFill>
                        </a:rPr>
                        <a:t>TIPO 1 (M-121)</a:t>
                      </a:r>
                    </a:p>
                  </a:txBody>
                  <a:tcPr/>
                </a:tc>
                <a:tc>
                  <a:txBody>
                    <a:bodyPr/>
                    <a:lstStyle/>
                    <a:p>
                      <a:pPr algn="ctr"/>
                      <a:r>
                        <a:rPr lang="es-CO" sz="1400">
                          <a:solidFill>
                            <a:schemeClr val="accent1">
                              <a:lumMod val="50000"/>
                            </a:schemeClr>
                          </a:solidFill>
                        </a:rPr>
                        <a:t>60%</a:t>
                      </a:r>
                    </a:p>
                  </a:txBody>
                  <a:tcPr/>
                </a:tc>
                <a:tc>
                  <a:txBody>
                    <a:bodyPr/>
                    <a:lstStyle/>
                    <a:p>
                      <a:pPr algn="ctr" fontAlgn="ctr"/>
                      <a:r>
                        <a:rPr lang="es-CO" sz="1400" b="0" i="0" u="none" strike="noStrike">
                          <a:solidFill>
                            <a:srgbClr val="203864"/>
                          </a:solidFill>
                          <a:effectLst/>
                          <a:latin typeface="Calibri"/>
                        </a:rPr>
                        <a:t>9.736</a:t>
                      </a:r>
                    </a:p>
                  </a:txBody>
                  <a:tcPr marL="9525" marR="9525" marT="9525" marB="0" anchor="ctr"/>
                </a:tc>
                <a:tc>
                  <a:txBody>
                    <a:bodyPr/>
                    <a:lstStyle/>
                    <a:p>
                      <a:pPr algn="ctr" fontAlgn="ctr"/>
                      <a:r>
                        <a:rPr lang="es-CO" sz="1400" b="0" i="0" u="none" strike="noStrike">
                          <a:solidFill>
                            <a:srgbClr val="203864"/>
                          </a:solidFill>
                          <a:effectLst/>
                          <a:latin typeface="Calibri"/>
                        </a:rPr>
                        <a:t>4.868</a:t>
                      </a:r>
                    </a:p>
                  </a:txBody>
                  <a:tcPr marL="9525" marR="9525" marT="9525" marB="0" anchor="ctr"/>
                </a:tc>
                <a:extLst>
                  <a:ext uri="{0D108BD9-81ED-4DB2-BD59-A6C34878D82A}">
                    <a16:rowId xmlns:a16="http://schemas.microsoft.com/office/drawing/2014/main" val="2671597833"/>
                  </a:ext>
                </a:extLst>
              </a:tr>
              <a:tr h="270315">
                <a:tc>
                  <a:txBody>
                    <a:bodyPr/>
                    <a:lstStyle/>
                    <a:p>
                      <a:r>
                        <a:rPr lang="es-CO" sz="1400">
                          <a:solidFill>
                            <a:schemeClr val="accent1">
                              <a:lumMod val="50000"/>
                            </a:schemeClr>
                          </a:solidFill>
                        </a:rPr>
                        <a:t>TIPO 2 (M-123)</a:t>
                      </a:r>
                    </a:p>
                  </a:txBody>
                  <a:tcPr/>
                </a:tc>
                <a:tc>
                  <a:txBody>
                    <a:bodyPr/>
                    <a:lstStyle/>
                    <a:p>
                      <a:pPr algn="ctr"/>
                      <a:r>
                        <a:rPr lang="es-CO" sz="1400">
                          <a:solidFill>
                            <a:schemeClr val="accent1">
                              <a:lumMod val="50000"/>
                            </a:schemeClr>
                          </a:solidFill>
                        </a:rPr>
                        <a:t>20%</a:t>
                      </a:r>
                    </a:p>
                  </a:txBody>
                  <a:tcPr/>
                </a:tc>
                <a:tc>
                  <a:txBody>
                    <a:bodyPr/>
                    <a:lstStyle/>
                    <a:p>
                      <a:pPr algn="ctr" fontAlgn="ctr"/>
                      <a:r>
                        <a:rPr lang="es-CO" sz="1400" b="0" i="0" u="none" strike="noStrike">
                          <a:solidFill>
                            <a:srgbClr val="203864"/>
                          </a:solidFill>
                          <a:effectLst/>
                          <a:latin typeface="Calibri"/>
                        </a:rPr>
                        <a:t>3.246</a:t>
                      </a:r>
                      <a:endParaRPr lang="es-CO" sz="1400" b="0" i="0" u="none" strike="noStrike">
                        <a:solidFill>
                          <a:srgbClr val="203864"/>
                        </a:solidFill>
                        <a:effectLst/>
                        <a:latin typeface="Calibri" panose="020F0502020204030204" pitchFamily="34" charset="0"/>
                      </a:endParaRPr>
                    </a:p>
                  </a:txBody>
                  <a:tcPr marL="9525" marR="9525" marT="9525" marB="0" anchor="ctr"/>
                </a:tc>
                <a:tc>
                  <a:txBody>
                    <a:bodyPr/>
                    <a:lstStyle/>
                    <a:p>
                      <a:pPr algn="ctr" fontAlgn="ctr"/>
                      <a:r>
                        <a:rPr lang="es-CO" sz="1400" b="0" i="0" u="none" strike="noStrike">
                          <a:solidFill>
                            <a:srgbClr val="203864"/>
                          </a:solidFill>
                          <a:effectLst/>
                          <a:latin typeface="Calibri"/>
                        </a:rPr>
                        <a:t>1.623</a:t>
                      </a:r>
                      <a:endParaRPr lang="es-CO" sz="1400" b="0" i="0" u="none" strike="noStrike">
                        <a:solidFill>
                          <a:srgbClr val="203864"/>
                        </a:solidFill>
                        <a:effectLst/>
                        <a:latin typeface="Calibri" panose="020F0502020204030204" pitchFamily="34" charset="0"/>
                      </a:endParaRPr>
                    </a:p>
                  </a:txBody>
                  <a:tcPr marL="9525" marR="9525" marT="9525" marB="0" anchor="ctr"/>
                </a:tc>
                <a:extLst>
                  <a:ext uri="{0D108BD9-81ED-4DB2-BD59-A6C34878D82A}">
                    <a16:rowId xmlns:a16="http://schemas.microsoft.com/office/drawing/2014/main" val="1723866473"/>
                  </a:ext>
                </a:extLst>
              </a:tr>
              <a:tr h="270315">
                <a:tc>
                  <a:txBody>
                    <a:bodyPr/>
                    <a:lstStyle/>
                    <a:p>
                      <a:r>
                        <a:rPr lang="es-CO" sz="1400">
                          <a:solidFill>
                            <a:schemeClr val="accent1">
                              <a:lumMod val="50000"/>
                            </a:schemeClr>
                          </a:solidFill>
                        </a:rPr>
                        <a:t>TIPO 3 (M-124)</a:t>
                      </a:r>
                    </a:p>
                  </a:txBody>
                  <a:tcPr/>
                </a:tc>
                <a:tc>
                  <a:txBody>
                    <a:bodyPr/>
                    <a:lstStyle/>
                    <a:p>
                      <a:pPr algn="ctr"/>
                      <a:r>
                        <a:rPr lang="es-CO" sz="1400">
                          <a:solidFill>
                            <a:schemeClr val="accent1">
                              <a:lumMod val="50000"/>
                            </a:schemeClr>
                          </a:solidFill>
                        </a:rPr>
                        <a:t>20%</a:t>
                      </a:r>
                    </a:p>
                  </a:txBody>
                  <a:tcPr/>
                </a:tc>
                <a:tc>
                  <a:txBody>
                    <a:bodyPr/>
                    <a:lstStyle/>
                    <a:p>
                      <a:pPr algn="ctr" fontAlgn="ctr"/>
                      <a:r>
                        <a:rPr lang="es-CO" sz="1400" b="0" i="0" u="none" strike="noStrike">
                          <a:solidFill>
                            <a:srgbClr val="203864"/>
                          </a:solidFill>
                          <a:effectLst/>
                          <a:latin typeface="Calibri"/>
                        </a:rPr>
                        <a:t>3.246</a:t>
                      </a:r>
                      <a:endParaRPr lang="es-CO" sz="1400" b="0" i="0" u="none" strike="noStrike">
                        <a:solidFill>
                          <a:srgbClr val="203864"/>
                        </a:solidFill>
                        <a:effectLst/>
                        <a:latin typeface="Calibri" panose="020F0502020204030204" pitchFamily="34" charset="0"/>
                      </a:endParaRPr>
                    </a:p>
                  </a:txBody>
                  <a:tcPr marL="9525" marR="9525" marT="9525" marB="0" anchor="ctr"/>
                </a:tc>
                <a:tc>
                  <a:txBody>
                    <a:bodyPr/>
                    <a:lstStyle/>
                    <a:p>
                      <a:pPr algn="ctr" fontAlgn="ctr"/>
                      <a:r>
                        <a:rPr lang="es-CO" sz="1400" b="0" i="0" u="none" strike="noStrike">
                          <a:solidFill>
                            <a:srgbClr val="203864"/>
                          </a:solidFill>
                          <a:effectLst/>
                          <a:latin typeface="Calibri"/>
                        </a:rPr>
                        <a:t>1.623</a:t>
                      </a:r>
                      <a:endParaRPr lang="es-CO" sz="1400" b="0" i="0" u="none" strike="noStrike">
                        <a:solidFill>
                          <a:srgbClr val="203864"/>
                        </a:solidFill>
                        <a:effectLst/>
                        <a:latin typeface="Calibri" panose="020F0502020204030204" pitchFamily="34" charset="0"/>
                      </a:endParaRPr>
                    </a:p>
                  </a:txBody>
                  <a:tcPr marL="9525" marR="9525" marT="9525" marB="0" anchor="ctr"/>
                </a:tc>
                <a:extLst>
                  <a:ext uri="{0D108BD9-81ED-4DB2-BD59-A6C34878D82A}">
                    <a16:rowId xmlns:a16="http://schemas.microsoft.com/office/drawing/2014/main" val="3370870032"/>
                  </a:ext>
                </a:extLst>
              </a:tr>
              <a:tr h="270315">
                <a:tc>
                  <a:txBody>
                    <a:bodyPr/>
                    <a:lstStyle/>
                    <a:p>
                      <a:r>
                        <a:rPr lang="es-CO" sz="1400" b="1">
                          <a:solidFill>
                            <a:schemeClr val="accent1">
                              <a:lumMod val="50000"/>
                            </a:schemeClr>
                          </a:solidFill>
                        </a:rPr>
                        <a:t>TOTAL</a:t>
                      </a:r>
                    </a:p>
                  </a:txBody>
                  <a:tcPr/>
                </a:tc>
                <a:tc>
                  <a:txBody>
                    <a:bodyPr/>
                    <a:lstStyle/>
                    <a:p>
                      <a:pPr marL="0" algn="ctr" defTabSz="914400" rtl="0" eaLnBrk="1" latinLnBrk="0" hangingPunct="1"/>
                      <a:r>
                        <a:rPr lang="es-CO" sz="1400" b="1" kern="1200">
                          <a:solidFill>
                            <a:schemeClr val="accent1">
                              <a:lumMod val="50000"/>
                            </a:schemeClr>
                          </a:solidFill>
                          <a:latin typeface="+mn-lt"/>
                          <a:ea typeface="+mn-ea"/>
                          <a:cs typeface="+mn-cs"/>
                        </a:rPr>
                        <a:t>100</a:t>
                      </a:r>
                    </a:p>
                  </a:txBody>
                  <a:tcPr/>
                </a:tc>
                <a:tc>
                  <a:txBody>
                    <a:bodyPr/>
                    <a:lstStyle/>
                    <a:p>
                      <a:pPr algn="ctr" rtl="0" fontAlgn="ctr"/>
                      <a:r>
                        <a:rPr lang="es-CO" sz="1400" b="1" i="0" u="none" strike="noStrike">
                          <a:solidFill>
                            <a:srgbClr val="203864"/>
                          </a:solidFill>
                          <a:effectLst/>
                          <a:latin typeface="Calibri"/>
                        </a:rPr>
                        <a:t>16.228</a:t>
                      </a:r>
                    </a:p>
                  </a:txBody>
                  <a:tcPr marL="9525" marR="9525" marT="9525" marB="0" anchor="ctr"/>
                </a:tc>
                <a:tc>
                  <a:txBody>
                    <a:bodyPr/>
                    <a:lstStyle/>
                    <a:p>
                      <a:pPr algn="ctr" rtl="0" fontAlgn="ctr"/>
                      <a:r>
                        <a:rPr lang="es-CO" sz="1400" b="1" i="0" u="none" strike="noStrike">
                          <a:solidFill>
                            <a:srgbClr val="203864"/>
                          </a:solidFill>
                          <a:effectLst/>
                          <a:latin typeface="Calibri"/>
                        </a:rPr>
                        <a:t>8.114</a:t>
                      </a:r>
                      <a:endParaRPr lang="es-ES" sz="1400"/>
                    </a:p>
                  </a:txBody>
                  <a:tcPr marL="9525" marR="9525" marT="9525" marB="0" anchor="ctr"/>
                </a:tc>
                <a:extLst>
                  <a:ext uri="{0D108BD9-81ED-4DB2-BD59-A6C34878D82A}">
                    <a16:rowId xmlns:a16="http://schemas.microsoft.com/office/drawing/2014/main" val="4004075492"/>
                  </a:ext>
                </a:extLst>
              </a:tr>
            </a:tbl>
          </a:graphicData>
        </a:graphic>
      </p:graphicFrame>
      <p:graphicFrame>
        <p:nvGraphicFramePr>
          <p:cNvPr id="2" name="Tabla 1">
            <a:extLst>
              <a:ext uri="{FF2B5EF4-FFF2-40B4-BE49-F238E27FC236}">
                <a16:creationId xmlns:a16="http://schemas.microsoft.com/office/drawing/2014/main" id="{0D4A3C58-8BDA-41F3-4154-4A99AA13005C}"/>
              </a:ext>
            </a:extLst>
          </p:cNvPr>
          <p:cNvGraphicFramePr>
            <a:graphicFrameLocks noGrp="1"/>
          </p:cNvGraphicFramePr>
          <p:nvPr/>
        </p:nvGraphicFramePr>
        <p:xfrm>
          <a:off x="473429" y="3752158"/>
          <a:ext cx="5905013" cy="1303797"/>
        </p:xfrm>
        <a:graphic>
          <a:graphicData uri="http://schemas.openxmlformats.org/drawingml/2006/table">
            <a:tbl>
              <a:tblPr firstRow="1" firstCol="1" bandRow="1">
                <a:tableStyleId>{68D230F3-CF80-4859-8CE7-A43EE81993B5}</a:tableStyleId>
              </a:tblPr>
              <a:tblGrid>
                <a:gridCol w="1393862">
                  <a:extLst>
                    <a:ext uri="{9D8B030D-6E8A-4147-A177-3AD203B41FA5}">
                      <a16:colId xmlns:a16="http://schemas.microsoft.com/office/drawing/2014/main" val="3123890751"/>
                    </a:ext>
                  </a:extLst>
                </a:gridCol>
                <a:gridCol w="1503717">
                  <a:extLst>
                    <a:ext uri="{9D8B030D-6E8A-4147-A177-3AD203B41FA5}">
                      <a16:colId xmlns:a16="http://schemas.microsoft.com/office/drawing/2014/main" val="2943384657"/>
                    </a:ext>
                  </a:extLst>
                </a:gridCol>
                <a:gridCol w="1503717">
                  <a:extLst>
                    <a:ext uri="{9D8B030D-6E8A-4147-A177-3AD203B41FA5}">
                      <a16:colId xmlns:a16="http://schemas.microsoft.com/office/drawing/2014/main" val="404626813"/>
                    </a:ext>
                  </a:extLst>
                </a:gridCol>
                <a:gridCol w="1503717">
                  <a:extLst>
                    <a:ext uri="{9D8B030D-6E8A-4147-A177-3AD203B41FA5}">
                      <a16:colId xmlns:a16="http://schemas.microsoft.com/office/drawing/2014/main" val="1491970684"/>
                    </a:ext>
                  </a:extLst>
                </a:gridCol>
              </a:tblGrid>
              <a:tr h="324000">
                <a:tc gridSpan="4">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400" b="1" kern="1200">
                          <a:solidFill>
                            <a:schemeClr val="accent1">
                              <a:lumMod val="50000"/>
                            </a:schemeClr>
                          </a:solidFill>
                          <a:latin typeface="+mn-lt"/>
                          <a:ea typeface="+mn-ea"/>
                          <a:cs typeface="+mn-cs"/>
                        </a:rPr>
                        <a:t>MANTENIMIENTO DE CESTAS</a:t>
                      </a:r>
                    </a:p>
                  </a:txBody>
                  <a:tcPr marL="44450" marR="44450" marT="0" marB="0" anchor="ctr"/>
                </a:tc>
                <a:tc hMerge="1">
                  <a:txBody>
                    <a:bodyPr/>
                    <a:lstStyle/>
                    <a:p>
                      <a:pPr marL="0" algn="ctr" defTabSz="914400" rtl="0" eaLnBrk="1" latinLnBrk="0" hangingPunct="1"/>
                      <a:endParaRPr lang="es-CO" sz="1200" b="1" kern="1200">
                        <a:solidFill>
                          <a:schemeClr val="accent1">
                            <a:lumMod val="50000"/>
                          </a:schemeClr>
                        </a:solidFill>
                        <a:latin typeface="+mn-lt"/>
                        <a:ea typeface="+mn-ea"/>
                        <a:cs typeface="+mn-cs"/>
                      </a:endParaRPr>
                    </a:p>
                  </a:txBody>
                  <a:tcPr marL="44450" marR="44450" marT="0" marB="0" anchor="ctr"/>
                </a:tc>
                <a:tc hMerge="1">
                  <a:txBody>
                    <a:bodyPr/>
                    <a:lstStyle/>
                    <a:p>
                      <a:pPr marL="0" algn="ctr" defTabSz="914400" rtl="0" eaLnBrk="1" latinLnBrk="0" hangingPunct="1"/>
                      <a:endParaRPr lang="es-CO" sz="1200" b="1" kern="1200">
                        <a:solidFill>
                          <a:schemeClr val="accent1">
                            <a:lumMod val="50000"/>
                          </a:schemeClr>
                        </a:solidFill>
                        <a:latin typeface="+mn-lt"/>
                        <a:ea typeface="+mn-ea"/>
                        <a:cs typeface="+mn-cs"/>
                      </a:endParaRPr>
                    </a:p>
                  </a:txBody>
                  <a:tcPr marL="44450" marR="44450" marT="0" marB="0" anchor="ctr"/>
                </a:tc>
                <a:tc hMerge="1">
                  <a:txBody>
                    <a:bodyPr/>
                    <a:lstStyle/>
                    <a:p>
                      <a:pPr marL="0" algn="ctr" defTabSz="914400" rtl="0" eaLnBrk="1" latinLnBrk="0" hangingPunct="1"/>
                      <a:endParaRPr lang="es-CO" sz="1200" b="1" kern="1200">
                        <a:solidFill>
                          <a:schemeClr val="accent1">
                            <a:lumMod val="50000"/>
                          </a:schemeClr>
                        </a:solidFill>
                        <a:latin typeface="+mn-lt"/>
                        <a:ea typeface="+mn-ea"/>
                        <a:cs typeface="+mn-cs"/>
                      </a:endParaRPr>
                    </a:p>
                  </a:txBody>
                  <a:tcPr marL="44450" marR="44450" marT="0" marB="0" anchor="ctr"/>
                </a:tc>
                <a:extLst>
                  <a:ext uri="{0D108BD9-81ED-4DB2-BD59-A6C34878D82A}">
                    <a16:rowId xmlns:a16="http://schemas.microsoft.com/office/drawing/2014/main" val="699806689"/>
                  </a:ext>
                </a:extLst>
              </a:tr>
              <a:tr h="756000">
                <a:tc>
                  <a:txBody>
                    <a:bodyPr/>
                    <a:lstStyle/>
                    <a:p>
                      <a:pPr marL="0" algn="ctr" defTabSz="914400" rtl="0" eaLnBrk="1" latinLnBrk="0" hangingPunct="1"/>
                      <a:r>
                        <a:rPr lang="es-CO" sz="1400" b="1" kern="1200">
                          <a:solidFill>
                            <a:schemeClr val="accent1">
                              <a:lumMod val="50000"/>
                            </a:schemeClr>
                          </a:solidFill>
                        </a:rPr>
                        <a:t>CANTIDAD DE CESTAS EXISTENTES</a:t>
                      </a:r>
                      <a:endParaRPr lang="es-CO" sz="1400" b="1" kern="1200">
                        <a:solidFill>
                          <a:schemeClr val="accent1">
                            <a:lumMod val="50000"/>
                          </a:schemeClr>
                        </a:solidFill>
                        <a:latin typeface="+mn-lt"/>
                        <a:ea typeface="+mn-ea"/>
                        <a:cs typeface="+mn-cs"/>
                      </a:endParaRPr>
                    </a:p>
                  </a:txBody>
                  <a:tcPr marL="44450" marR="44450" marT="0" marB="0" anchor="ctr"/>
                </a:tc>
                <a:tc>
                  <a:txBody>
                    <a:bodyPr/>
                    <a:lstStyle/>
                    <a:p>
                      <a:pPr marL="0" algn="ctr" defTabSz="914400" rtl="0" eaLnBrk="1" latinLnBrk="0" hangingPunct="1"/>
                      <a:r>
                        <a:rPr lang="es-CO" sz="1400" b="1" kern="1200">
                          <a:solidFill>
                            <a:schemeClr val="accent1">
                              <a:lumMod val="50000"/>
                            </a:schemeClr>
                          </a:solidFill>
                        </a:rPr>
                        <a:t>CANTIDAD DE CESTAS</a:t>
                      </a:r>
                    </a:p>
                    <a:p>
                      <a:pPr marL="0" algn="ctr" defTabSz="914400" rtl="0" eaLnBrk="1" latinLnBrk="0" hangingPunct="1"/>
                      <a:r>
                        <a:rPr lang="es-CO" sz="1400" b="1" kern="1200">
                          <a:solidFill>
                            <a:schemeClr val="accent1">
                              <a:lumMod val="50000"/>
                            </a:schemeClr>
                          </a:solidFill>
                        </a:rPr>
                        <a:t>TIPO I (M-121)</a:t>
                      </a:r>
                      <a:endParaRPr lang="es-CO" sz="1400" b="1" kern="1200">
                        <a:solidFill>
                          <a:schemeClr val="accent1">
                            <a:lumMod val="50000"/>
                          </a:schemeClr>
                        </a:solidFill>
                        <a:latin typeface="+mn-lt"/>
                        <a:ea typeface="+mn-ea"/>
                        <a:cs typeface="+mn-cs"/>
                      </a:endParaRPr>
                    </a:p>
                  </a:txBody>
                  <a:tcPr marL="44450" marR="44450" marT="0" marB="0" anchor="ctr"/>
                </a:tc>
                <a:tc>
                  <a:txBody>
                    <a:bodyPr/>
                    <a:lstStyle/>
                    <a:p>
                      <a:pPr marL="0" algn="ctr" defTabSz="914400" rtl="0" eaLnBrk="1" latinLnBrk="0" hangingPunct="1"/>
                      <a:r>
                        <a:rPr lang="es-CO" sz="1400" b="1" kern="1200">
                          <a:solidFill>
                            <a:schemeClr val="accent1">
                              <a:lumMod val="50000"/>
                            </a:schemeClr>
                          </a:solidFill>
                        </a:rPr>
                        <a:t>CANTIDAD DE CESTAS</a:t>
                      </a:r>
                    </a:p>
                    <a:p>
                      <a:pPr marL="0" algn="ctr" defTabSz="914400" rtl="0" eaLnBrk="1" latinLnBrk="0" hangingPunct="1"/>
                      <a:r>
                        <a:rPr lang="es-CO" sz="1400" b="1" kern="1200">
                          <a:solidFill>
                            <a:schemeClr val="accent1">
                              <a:lumMod val="50000"/>
                            </a:schemeClr>
                          </a:solidFill>
                        </a:rPr>
                        <a:t>TIPO II (M-123)</a:t>
                      </a:r>
                      <a:endParaRPr lang="es-CO" sz="1400" b="1" kern="1200">
                        <a:solidFill>
                          <a:schemeClr val="accent1">
                            <a:lumMod val="50000"/>
                          </a:schemeClr>
                        </a:solidFill>
                        <a:latin typeface="+mn-lt"/>
                        <a:ea typeface="+mn-ea"/>
                        <a:cs typeface="+mn-cs"/>
                      </a:endParaRPr>
                    </a:p>
                  </a:txBody>
                  <a:tcPr marL="44450" marR="44450" marT="0" marB="0" anchor="ctr"/>
                </a:tc>
                <a:tc>
                  <a:txBody>
                    <a:bodyPr/>
                    <a:lstStyle/>
                    <a:p>
                      <a:pPr marL="0" algn="ctr" defTabSz="914400" rtl="0" eaLnBrk="1" latinLnBrk="0" hangingPunct="1"/>
                      <a:r>
                        <a:rPr lang="es-CO" sz="1400" b="1" kern="1200">
                          <a:solidFill>
                            <a:schemeClr val="accent1">
                              <a:lumMod val="50000"/>
                            </a:schemeClr>
                          </a:solidFill>
                        </a:rPr>
                        <a:t>CANTIDAD DE CESTAS</a:t>
                      </a:r>
                    </a:p>
                    <a:p>
                      <a:pPr marL="0" algn="ctr" defTabSz="914400" rtl="0" eaLnBrk="1" latinLnBrk="0" hangingPunct="1"/>
                      <a:r>
                        <a:rPr lang="es-CO" sz="1400" b="1" kern="1200">
                          <a:solidFill>
                            <a:schemeClr val="accent1">
                              <a:lumMod val="50000"/>
                            </a:schemeClr>
                          </a:solidFill>
                        </a:rPr>
                        <a:t>TIPO III (M-124)</a:t>
                      </a:r>
                      <a:endParaRPr lang="es-CO" sz="1400" b="1" kern="1200">
                        <a:solidFill>
                          <a:schemeClr val="accent1">
                            <a:lumMod val="50000"/>
                          </a:schemeClr>
                        </a:solidFill>
                        <a:latin typeface="+mn-lt"/>
                        <a:ea typeface="+mn-ea"/>
                        <a:cs typeface="+mn-cs"/>
                      </a:endParaRPr>
                    </a:p>
                  </a:txBody>
                  <a:tcPr marL="44450" marR="44450" marT="0" marB="0" anchor="ctr"/>
                </a:tc>
                <a:extLst>
                  <a:ext uri="{0D108BD9-81ED-4DB2-BD59-A6C34878D82A}">
                    <a16:rowId xmlns:a16="http://schemas.microsoft.com/office/drawing/2014/main" val="2198381729"/>
                  </a:ext>
                </a:extLst>
              </a:tr>
              <a:tr h="223797">
                <a:tc>
                  <a:txBody>
                    <a:bodyPr/>
                    <a:lstStyle/>
                    <a:p>
                      <a:pPr marL="0" algn="ctr" defTabSz="914400" rtl="0" eaLnBrk="1" fontAlgn="ctr" latinLnBrk="0" hangingPunct="1"/>
                      <a:r>
                        <a:rPr lang="es-CO" sz="1400" b="0" i="0" u="none" strike="noStrike" kern="1200">
                          <a:solidFill>
                            <a:srgbClr val="1F3864"/>
                          </a:solidFill>
                          <a:effectLst/>
                          <a:latin typeface="Calibri"/>
                          <a:ea typeface="+mn-ea"/>
                          <a:cs typeface="+mn-cs"/>
                        </a:rPr>
                        <a:t>3.200</a:t>
                      </a:r>
                      <a:endParaRPr lang="es-ES" b="0"/>
                    </a:p>
                  </a:txBody>
                  <a:tcPr marL="9525" marR="9525" marT="9525" marB="0" anchor="b"/>
                </a:tc>
                <a:tc>
                  <a:txBody>
                    <a:bodyPr/>
                    <a:lstStyle/>
                    <a:p>
                      <a:pPr marL="0" algn="ctr" defTabSz="914400" rtl="0" eaLnBrk="1" fontAlgn="ctr" latinLnBrk="0" hangingPunct="1"/>
                      <a:r>
                        <a:rPr lang="es-CO" sz="1400" b="0" i="0" u="none" strike="noStrike" kern="1200">
                          <a:solidFill>
                            <a:srgbClr val="1F3864"/>
                          </a:solidFill>
                          <a:effectLst/>
                          <a:latin typeface="Calibri"/>
                          <a:ea typeface="+mn-ea"/>
                          <a:cs typeface="+mn-cs"/>
                        </a:rPr>
                        <a:t>7.496</a:t>
                      </a:r>
                      <a:endParaRPr lang="es-ES" b="0"/>
                    </a:p>
                  </a:txBody>
                  <a:tcPr marL="9525" marR="9525" marT="9525" marB="0" anchor="b"/>
                </a:tc>
                <a:tc>
                  <a:txBody>
                    <a:bodyPr/>
                    <a:lstStyle/>
                    <a:p>
                      <a:pPr marL="0" algn="ctr" defTabSz="914400" rtl="0" eaLnBrk="1" fontAlgn="ctr" latinLnBrk="0" hangingPunct="1"/>
                      <a:r>
                        <a:rPr lang="es-MX" sz="1400" b="0" i="0" u="none" strike="noStrike" kern="1200">
                          <a:solidFill>
                            <a:srgbClr val="1F3864"/>
                          </a:solidFill>
                          <a:effectLst/>
                          <a:latin typeface="Calibri"/>
                          <a:ea typeface="+mn-ea"/>
                          <a:cs typeface="+mn-cs"/>
                        </a:rPr>
                        <a:t>760</a:t>
                      </a:r>
                      <a:endParaRPr lang="es-CO" sz="1400" b="0" i="0" u="none" strike="noStrike" kern="1200">
                        <a:solidFill>
                          <a:srgbClr val="1F3864"/>
                        </a:solidFill>
                        <a:effectLst/>
                        <a:latin typeface="Calibri"/>
                        <a:ea typeface="+mn-ea"/>
                        <a:cs typeface="+mn-cs"/>
                      </a:endParaRPr>
                    </a:p>
                  </a:txBody>
                  <a:tcPr marL="9525" marR="9525" marT="9525" marB="0" anchor="b"/>
                </a:tc>
                <a:tc>
                  <a:txBody>
                    <a:bodyPr/>
                    <a:lstStyle/>
                    <a:p>
                      <a:pPr marL="0" algn="ctr" defTabSz="914400" rtl="0" eaLnBrk="1" fontAlgn="ctr" latinLnBrk="0" hangingPunct="1"/>
                      <a:r>
                        <a:rPr lang="es-CO" sz="1400" b="0" i="0" u="none" strike="noStrike" kern="1200">
                          <a:solidFill>
                            <a:srgbClr val="1F3864"/>
                          </a:solidFill>
                          <a:effectLst/>
                          <a:latin typeface="Calibri"/>
                          <a:ea typeface="+mn-ea"/>
                          <a:cs typeface="+mn-cs"/>
                        </a:rPr>
                        <a:t>1.022</a:t>
                      </a:r>
                    </a:p>
                  </a:txBody>
                  <a:tcPr marL="9525" marR="9525" marT="9525" marB="0" anchor="b"/>
                </a:tc>
                <a:extLst>
                  <a:ext uri="{0D108BD9-81ED-4DB2-BD59-A6C34878D82A}">
                    <a16:rowId xmlns:a16="http://schemas.microsoft.com/office/drawing/2014/main" val="1500188062"/>
                  </a:ext>
                </a:extLst>
              </a:tr>
            </a:tbl>
          </a:graphicData>
        </a:graphic>
      </p:graphicFrame>
      <p:graphicFrame>
        <p:nvGraphicFramePr>
          <p:cNvPr id="3" name="Tabla 2">
            <a:extLst>
              <a:ext uri="{FF2B5EF4-FFF2-40B4-BE49-F238E27FC236}">
                <a16:creationId xmlns:a16="http://schemas.microsoft.com/office/drawing/2014/main" id="{AEA0353D-E97F-62F2-CFEC-4F2F13363572}"/>
              </a:ext>
            </a:extLst>
          </p:cNvPr>
          <p:cNvGraphicFramePr>
            <a:graphicFrameLocks noGrp="1"/>
          </p:cNvGraphicFramePr>
          <p:nvPr/>
        </p:nvGraphicFramePr>
        <p:xfrm>
          <a:off x="6626517" y="1436771"/>
          <a:ext cx="5447214" cy="2045436"/>
        </p:xfrm>
        <a:graphic>
          <a:graphicData uri="http://schemas.openxmlformats.org/drawingml/2006/table">
            <a:tbl>
              <a:tblPr firstRow="1" bandRow="1">
                <a:tableStyleId>{68D230F3-CF80-4859-8CE7-A43EE81993B5}</a:tableStyleId>
              </a:tblPr>
              <a:tblGrid>
                <a:gridCol w="1516398">
                  <a:extLst>
                    <a:ext uri="{9D8B030D-6E8A-4147-A177-3AD203B41FA5}">
                      <a16:colId xmlns:a16="http://schemas.microsoft.com/office/drawing/2014/main" val="1103263614"/>
                    </a:ext>
                  </a:extLst>
                </a:gridCol>
                <a:gridCol w="1172200">
                  <a:extLst>
                    <a:ext uri="{9D8B030D-6E8A-4147-A177-3AD203B41FA5}">
                      <a16:colId xmlns:a16="http://schemas.microsoft.com/office/drawing/2014/main" val="947740525"/>
                    </a:ext>
                  </a:extLst>
                </a:gridCol>
                <a:gridCol w="1418097">
                  <a:extLst>
                    <a:ext uri="{9D8B030D-6E8A-4147-A177-3AD203B41FA5}">
                      <a16:colId xmlns:a16="http://schemas.microsoft.com/office/drawing/2014/main" val="3279385923"/>
                    </a:ext>
                  </a:extLst>
                </a:gridCol>
                <a:gridCol w="1340519">
                  <a:extLst>
                    <a:ext uri="{9D8B030D-6E8A-4147-A177-3AD203B41FA5}">
                      <a16:colId xmlns:a16="http://schemas.microsoft.com/office/drawing/2014/main" val="1175991103"/>
                    </a:ext>
                  </a:extLst>
                </a:gridCol>
              </a:tblGrid>
              <a:tr h="211425">
                <a:tc gridSpan="4">
                  <a:txBody>
                    <a:bodyPr/>
                    <a:lstStyle/>
                    <a:p>
                      <a:pPr algn="ctr"/>
                      <a:r>
                        <a:rPr lang="es-MX" sz="1400">
                          <a:solidFill>
                            <a:schemeClr val="accent1">
                              <a:lumMod val="50000"/>
                            </a:schemeClr>
                          </a:solidFill>
                          <a:latin typeface="+mn-lt"/>
                        </a:rPr>
                        <a:t>NOVEDADES*</a:t>
                      </a:r>
                      <a:endParaRPr lang="es-CO" sz="1400">
                        <a:solidFill>
                          <a:schemeClr val="accent1">
                            <a:lumMod val="50000"/>
                          </a:schemeClr>
                        </a:solidFill>
                        <a:latin typeface="+mn-lt"/>
                      </a:endParaRPr>
                    </a:p>
                  </a:txBody>
                  <a:tcPr anchor="ctr"/>
                </a:tc>
                <a:tc hMerge="1">
                  <a:txBody>
                    <a:bodyPr/>
                    <a:lstStyle/>
                    <a:p>
                      <a:endParaRPr lang="es-CO" sz="1200"/>
                    </a:p>
                  </a:txBody>
                  <a:tcPr/>
                </a:tc>
                <a:tc hMerge="1">
                  <a:txBody>
                    <a:bodyPr/>
                    <a:lstStyle/>
                    <a:p>
                      <a:pPr algn="ctr"/>
                      <a:endParaRPr lang="es-CO" sz="1200">
                        <a:solidFill>
                          <a:schemeClr val="accent1">
                            <a:lumMod val="50000"/>
                          </a:schemeClr>
                        </a:solidFill>
                      </a:endParaRPr>
                    </a:p>
                  </a:txBody>
                  <a:tcPr/>
                </a:tc>
                <a:tc hMerge="1">
                  <a:txBody>
                    <a:bodyPr/>
                    <a:lstStyle/>
                    <a:p>
                      <a:pPr algn="ctr"/>
                      <a:endParaRPr lang="es-CO" sz="1200">
                        <a:solidFill>
                          <a:schemeClr val="accent1">
                            <a:lumMod val="50000"/>
                          </a:schemeClr>
                        </a:solidFill>
                      </a:endParaRPr>
                    </a:p>
                  </a:txBody>
                  <a:tcPr/>
                </a:tc>
                <a:extLst>
                  <a:ext uri="{0D108BD9-81ED-4DB2-BD59-A6C34878D82A}">
                    <a16:rowId xmlns:a16="http://schemas.microsoft.com/office/drawing/2014/main" val="473203278"/>
                  </a:ext>
                </a:extLst>
              </a:tr>
              <a:tr h="521436">
                <a:tc>
                  <a:txBody>
                    <a:bodyPr/>
                    <a:lstStyle/>
                    <a:p>
                      <a:pPr algn="ctr"/>
                      <a:r>
                        <a:rPr lang="es-CO" sz="1400" b="1">
                          <a:solidFill>
                            <a:schemeClr val="accent1">
                              <a:lumMod val="50000"/>
                            </a:schemeClr>
                          </a:solidFill>
                          <a:latin typeface="+mn-lt"/>
                        </a:rPr>
                        <a:t>TIPO CESTA</a:t>
                      </a:r>
                    </a:p>
                  </a:txBody>
                  <a:tcPr anchor="ctr"/>
                </a:tc>
                <a:tc>
                  <a:txBody>
                    <a:bodyPr/>
                    <a:lstStyle/>
                    <a:p>
                      <a:pPr algn="ctr"/>
                      <a:r>
                        <a:rPr lang="es-CO" sz="1400" b="1" u="none" strike="noStrike" kern="1200">
                          <a:solidFill>
                            <a:schemeClr val="accent1">
                              <a:lumMod val="50000"/>
                            </a:schemeClr>
                          </a:solidFill>
                          <a:effectLst/>
                          <a:latin typeface="+mn-lt"/>
                          <a:ea typeface="+mn-ea"/>
                          <a:cs typeface="+mn-cs"/>
                        </a:rPr>
                        <a:t>DAÑO POR TERCEROS </a:t>
                      </a:r>
                    </a:p>
                  </a:txBody>
                  <a:tcPr anchor="ctr"/>
                </a:tc>
                <a:tc>
                  <a:txBody>
                    <a:bodyPr/>
                    <a:lstStyle/>
                    <a:p>
                      <a:pPr algn="ctr"/>
                      <a:r>
                        <a:rPr lang="es-CO" sz="1400" b="1" u="none" strike="noStrike" kern="1200">
                          <a:solidFill>
                            <a:schemeClr val="accent1">
                              <a:lumMod val="50000"/>
                            </a:schemeClr>
                          </a:solidFill>
                          <a:effectLst/>
                          <a:latin typeface="+mn-lt"/>
                          <a:ea typeface="+mn-ea"/>
                          <a:cs typeface="+mn-cs"/>
                        </a:rPr>
                        <a:t>HURTADAS</a:t>
                      </a:r>
                    </a:p>
                  </a:txBody>
                  <a:tcPr anchor="ctr"/>
                </a:tc>
                <a:tc>
                  <a:txBody>
                    <a:bodyPr/>
                    <a:lstStyle/>
                    <a:p>
                      <a:pPr algn="ctr"/>
                      <a:r>
                        <a:rPr lang="es-CO" sz="1400" b="1" u="none" strike="noStrike" kern="1200">
                          <a:solidFill>
                            <a:schemeClr val="accent1">
                              <a:lumMod val="50000"/>
                            </a:schemeClr>
                          </a:solidFill>
                          <a:effectLst/>
                          <a:latin typeface="+mn-lt"/>
                          <a:ea typeface="+mn-ea"/>
                          <a:cs typeface="+mn-cs"/>
                        </a:rPr>
                        <a:t>PORCENTAJE</a:t>
                      </a:r>
                    </a:p>
                  </a:txBody>
                  <a:tcPr anchor="ctr"/>
                </a:tc>
                <a:extLst>
                  <a:ext uri="{0D108BD9-81ED-4DB2-BD59-A6C34878D82A}">
                    <a16:rowId xmlns:a16="http://schemas.microsoft.com/office/drawing/2014/main" val="4166006880"/>
                  </a:ext>
                </a:extLst>
              </a:tr>
              <a:tr h="285949">
                <a:tc>
                  <a:txBody>
                    <a:bodyPr/>
                    <a:lstStyle/>
                    <a:p>
                      <a:pPr algn="ctr"/>
                      <a:r>
                        <a:rPr lang="es-CO" sz="1400">
                          <a:solidFill>
                            <a:schemeClr val="accent1">
                              <a:lumMod val="50000"/>
                            </a:schemeClr>
                          </a:solidFill>
                          <a:latin typeface="+mn-lt"/>
                        </a:rPr>
                        <a:t>TIPO 1 (M-121)</a:t>
                      </a:r>
                    </a:p>
                  </a:txBody>
                  <a:tcPr anchor="ctr"/>
                </a:tc>
                <a:tc>
                  <a:txBody>
                    <a:bodyPr/>
                    <a:lstStyle/>
                    <a:p>
                      <a:pPr algn="ctr"/>
                      <a:r>
                        <a:rPr lang="es-CO" sz="1400">
                          <a:solidFill>
                            <a:schemeClr val="accent1">
                              <a:lumMod val="50000"/>
                            </a:schemeClr>
                          </a:solidFill>
                          <a:effectLst/>
                          <a:latin typeface="+mn-lt"/>
                          <a:ea typeface="Times New Roman" panose="02020603050405020304" pitchFamily="18" charset="0"/>
                          <a:cs typeface="Times New Roman" panose="02020603050405020304" pitchFamily="18" charset="0"/>
                        </a:rPr>
                        <a:t>NR**</a:t>
                      </a:r>
                    </a:p>
                  </a:txBody>
                  <a:tcPr marL="9525" marR="9525" marT="9525" marB="0" anchor="ctr"/>
                </a:tc>
                <a:tc>
                  <a:txBody>
                    <a:bodyPr/>
                    <a:lstStyle/>
                    <a:p>
                      <a:pPr algn="ctr"/>
                      <a:r>
                        <a:rPr lang="es-CO" sz="1400">
                          <a:solidFill>
                            <a:schemeClr val="accent1">
                              <a:lumMod val="50000"/>
                            </a:schemeClr>
                          </a:solidFill>
                          <a:effectLst/>
                          <a:latin typeface="+mn-lt"/>
                          <a:ea typeface="Times New Roman" panose="02020603050405020304" pitchFamily="18" charset="0"/>
                          <a:cs typeface="Times New Roman" panose="02020603050405020304" pitchFamily="18" charset="0"/>
                        </a:rPr>
                        <a:t>2.240</a:t>
                      </a:r>
                    </a:p>
                  </a:txBody>
                  <a:tcPr marL="9525" marR="9525" marT="9525" marB="0" anchor="ctr"/>
                </a:tc>
                <a:tc>
                  <a:txBody>
                    <a:bodyPr/>
                    <a:lstStyle/>
                    <a:p>
                      <a:pPr algn="ctr"/>
                      <a:r>
                        <a:rPr lang="es-CO" sz="1400" kern="1200">
                          <a:solidFill>
                            <a:schemeClr val="accent1">
                              <a:lumMod val="50000"/>
                            </a:schemeClr>
                          </a:solidFill>
                          <a:effectLst/>
                          <a:latin typeface="+mn-lt"/>
                          <a:ea typeface="Times New Roman" panose="02020603050405020304" pitchFamily="18" charset="0"/>
                          <a:cs typeface="Times New Roman" panose="02020603050405020304" pitchFamily="18" charset="0"/>
                        </a:rPr>
                        <a:t>23%</a:t>
                      </a:r>
                      <a:endParaRPr lang="es-CO" sz="1400">
                        <a:solidFill>
                          <a:schemeClr val="accent1">
                            <a:lumMod val="50000"/>
                          </a:schemeClr>
                        </a:solidFill>
                        <a:effectLst/>
                        <a:latin typeface="+mn-lt"/>
                        <a:ea typeface="Times New Roman" panose="02020603050405020304" pitchFamily="18" charset="0"/>
                        <a:cs typeface="Times New Roman" panose="02020603050405020304" pitchFamily="18" charset="0"/>
                      </a:endParaRPr>
                    </a:p>
                  </a:txBody>
                  <a:tcPr anchor="ctr"/>
                </a:tc>
                <a:extLst>
                  <a:ext uri="{0D108BD9-81ED-4DB2-BD59-A6C34878D82A}">
                    <a16:rowId xmlns:a16="http://schemas.microsoft.com/office/drawing/2014/main" val="2671597833"/>
                  </a:ext>
                </a:extLst>
              </a:tr>
              <a:tr h="285949">
                <a:tc>
                  <a:txBody>
                    <a:bodyPr/>
                    <a:lstStyle/>
                    <a:p>
                      <a:pPr algn="ctr"/>
                      <a:r>
                        <a:rPr lang="es-CO" sz="1400">
                          <a:solidFill>
                            <a:schemeClr val="accent1">
                              <a:lumMod val="50000"/>
                            </a:schemeClr>
                          </a:solidFill>
                          <a:latin typeface="+mn-lt"/>
                        </a:rPr>
                        <a:t>TIPO 2 (M-123)</a:t>
                      </a:r>
                    </a:p>
                  </a:txBody>
                  <a:tcPr anchor="ctr"/>
                </a:tc>
                <a:tc>
                  <a:txBody>
                    <a:bodyPr/>
                    <a:lstStyle/>
                    <a:p>
                      <a:pPr algn="ctr"/>
                      <a:r>
                        <a:rPr lang="es-CO" sz="1400">
                          <a:solidFill>
                            <a:schemeClr val="accent1">
                              <a:lumMod val="50000"/>
                            </a:schemeClr>
                          </a:solidFill>
                          <a:effectLst/>
                          <a:latin typeface="+mn-lt"/>
                          <a:ea typeface="Times New Roman" panose="02020603050405020304" pitchFamily="18" charset="0"/>
                          <a:cs typeface="Times New Roman" panose="02020603050405020304" pitchFamily="18" charset="0"/>
                        </a:rPr>
                        <a:t>NR**</a:t>
                      </a:r>
                    </a:p>
                  </a:txBody>
                  <a:tcPr marL="9525" marR="9525" marT="9525" marB="0" anchor="ctr"/>
                </a:tc>
                <a:tc>
                  <a:txBody>
                    <a:bodyPr/>
                    <a:lstStyle/>
                    <a:p>
                      <a:pPr algn="ctr"/>
                      <a:r>
                        <a:rPr lang="es-CO" sz="1400">
                          <a:solidFill>
                            <a:schemeClr val="accent1">
                              <a:lumMod val="50000"/>
                            </a:schemeClr>
                          </a:solidFill>
                          <a:effectLst/>
                          <a:latin typeface="+mn-lt"/>
                          <a:ea typeface="Times New Roman" panose="02020603050405020304" pitchFamily="18" charset="0"/>
                          <a:cs typeface="Times New Roman" panose="02020603050405020304" pitchFamily="18" charset="0"/>
                        </a:rPr>
                        <a:t>2.486</a:t>
                      </a:r>
                    </a:p>
                  </a:txBody>
                  <a:tcPr marL="9525" marR="9525" marT="9525" marB="0" anchor="ctr"/>
                </a:tc>
                <a:tc>
                  <a:txBody>
                    <a:bodyPr/>
                    <a:lstStyle/>
                    <a:p>
                      <a:pPr algn="ctr"/>
                      <a:r>
                        <a:rPr lang="es-CO" sz="1400" kern="1200">
                          <a:solidFill>
                            <a:schemeClr val="accent1">
                              <a:lumMod val="50000"/>
                            </a:schemeClr>
                          </a:solidFill>
                          <a:effectLst/>
                          <a:latin typeface="+mn-lt"/>
                          <a:ea typeface="Times New Roman" panose="02020603050405020304" pitchFamily="18" charset="0"/>
                          <a:cs typeface="Times New Roman" panose="02020603050405020304" pitchFamily="18" charset="0"/>
                        </a:rPr>
                        <a:t>77%</a:t>
                      </a:r>
                      <a:endParaRPr lang="es-CO" sz="1400">
                        <a:solidFill>
                          <a:schemeClr val="accent1">
                            <a:lumMod val="50000"/>
                          </a:schemeClr>
                        </a:solidFill>
                        <a:effectLst/>
                        <a:latin typeface="+mn-lt"/>
                        <a:ea typeface="Times New Roman" panose="02020603050405020304" pitchFamily="18" charset="0"/>
                        <a:cs typeface="Times New Roman" panose="02020603050405020304" pitchFamily="18" charset="0"/>
                      </a:endParaRPr>
                    </a:p>
                  </a:txBody>
                  <a:tcPr anchor="ctr"/>
                </a:tc>
                <a:extLst>
                  <a:ext uri="{0D108BD9-81ED-4DB2-BD59-A6C34878D82A}">
                    <a16:rowId xmlns:a16="http://schemas.microsoft.com/office/drawing/2014/main" val="1723866473"/>
                  </a:ext>
                </a:extLst>
              </a:tr>
              <a:tr h="285949">
                <a:tc>
                  <a:txBody>
                    <a:bodyPr/>
                    <a:lstStyle/>
                    <a:p>
                      <a:pPr algn="ctr"/>
                      <a:r>
                        <a:rPr lang="es-CO" sz="1400">
                          <a:solidFill>
                            <a:schemeClr val="accent1">
                              <a:lumMod val="50000"/>
                            </a:schemeClr>
                          </a:solidFill>
                          <a:latin typeface="+mn-lt"/>
                        </a:rPr>
                        <a:t>TIPO 3 (M-124)</a:t>
                      </a:r>
                    </a:p>
                  </a:txBody>
                  <a:tcPr anchor="ctr"/>
                </a:tc>
                <a:tc>
                  <a:txBody>
                    <a:bodyPr/>
                    <a:lstStyle/>
                    <a:p>
                      <a:pPr algn="ctr"/>
                      <a:r>
                        <a:rPr lang="es-CO" sz="1400">
                          <a:solidFill>
                            <a:schemeClr val="accent1">
                              <a:lumMod val="50000"/>
                            </a:schemeClr>
                          </a:solidFill>
                          <a:effectLst/>
                          <a:latin typeface="+mn-lt"/>
                          <a:ea typeface="Times New Roman" panose="02020603050405020304" pitchFamily="18" charset="0"/>
                          <a:cs typeface="Times New Roman" panose="02020603050405020304" pitchFamily="18" charset="0"/>
                        </a:rPr>
                        <a:t>NR**</a:t>
                      </a:r>
                    </a:p>
                  </a:txBody>
                  <a:tcPr marL="9525" marR="9525" marT="9525" marB="0" anchor="ctr"/>
                </a:tc>
                <a:tc>
                  <a:txBody>
                    <a:bodyPr/>
                    <a:lstStyle/>
                    <a:p>
                      <a:pPr algn="ctr"/>
                      <a:r>
                        <a:rPr lang="es-CO" sz="1400">
                          <a:solidFill>
                            <a:schemeClr val="accent1">
                              <a:lumMod val="50000"/>
                            </a:schemeClr>
                          </a:solidFill>
                          <a:effectLst/>
                          <a:latin typeface="+mn-lt"/>
                          <a:ea typeface="Times New Roman" panose="02020603050405020304" pitchFamily="18" charset="0"/>
                          <a:cs typeface="Times New Roman" panose="02020603050405020304" pitchFamily="18" charset="0"/>
                        </a:rPr>
                        <a:t>2.224</a:t>
                      </a:r>
                    </a:p>
                  </a:txBody>
                  <a:tcPr marL="9525" marR="9525" marT="9525" marB="0" anchor="ctr"/>
                </a:tc>
                <a:tc>
                  <a:txBody>
                    <a:bodyPr/>
                    <a:lstStyle/>
                    <a:p>
                      <a:pPr algn="ctr"/>
                      <a:r>
                        <a:rPr lang="es-CO" sz="1400" kern="1200">
                          <a:solidFill>
                            <a:schemeClr val="accent1">
                              <a:lumMod val="50000"/>
                            </a:schemeClr>
                          </a:solidFill>
                          <a:effectLst/>
                          <a:latin typeface="+mn-lt"/>
                          <a:ea typeface="Times New Roman" panose="02020603050405020304" pitchFamily="18" charset="0"/>
                          <a:cs typeface="Times New Roman" panose="02020603050405020304" pitchFamily="18" charset="0"/>
                        </a:rPr>
                        <a:t>69%</a:t>
                      </a:r>
                      <a:endParaRPr lang="es-CO" sz="1400">
                        <a:solidFill>
                          <a:schemeClr val="accent1">
                            <a:lumMod val="50000"/>
                          </a:schemeClr>
                        </a:solidFill>
                        <a:effectLst/>
                        <a:latin typeface="+mn-lt"/>
                        <a:ea typeface="Times New Roman" panose="02020603050405020304" pitchFamily="18" charset="0"/>
                        <a:cs typeface="Times New Roman" panose="02020603050405020304" pitchFamily="18" charset="0"/>
                      </a:endParaRPr>
                    </a:p>
                  </a:txBody>
                  <a:tcPr anchor="ctr"/>
                </a:tc>
                <a:extLst>
                  <a:ext uri="{0D108BD9-81ED-4DB2-BD59-A6C34878D82A}">
                    <a16:rowId xmlns:a16="http://schemas.microsoft.com/office/drawing/2014/main" val="3370870032"/>
                  </a:ext>
                </a:extLst>
              </a:tr>
              <a:tr h="234917">
                <a:tc>
                  <a:txBody>
                    <a:bodyPr/>
                    <a:lstStyle/>
                    <a:p>
                      <a:pPr algn="ctr"/>
                      <a:r>
                        <a:rPr lang="es-CO" sz="1400" b="1">
                          <a:solidFill>
                            <a:schemeClr val="accent1">
                              <a:lumMod val="50000"/>
                            </a:schemeClr>
                          </a:solidFill>
                          <a:latin typeface="+mn-lt"/>
                        </a:rPr>
                        <a:t>TOTAL</a:t>
                      </a:r>
                    </a:p>
                  </a:txBody>
                  <a:tcPr anchor="ctr"/>
                </a:tc>
                <a:tc>
                  <a:txBody>
                    <a:bodyPr/>
                    <a:lstStyle/>
                    <a:p>
                      <a:pPr algn="ctr"/>
                      <a:r>
                        <a:rPr lang="es-CO" sz="1400" b="1">
                          <a:solidFill>
                            <a:schemeClr val="accent1">
                              <a:lumMod val="50000"/>
                            </a:schemeClr>
                          </a:solidFill>
                          <a:effectLst/>
                          <a:latin typeface="+mn-lt"/>
                          <a:ea typeface="Times New Roman" panose="02020603050405020304" pitchFamily="18" charset="0"/>
                          <a:cs typeface="Times New Roman" panose="02020603050405020304" pitchFamily="18" charset="0"/>
                        </a:rPr>
                        <a:t>NR**</a:t>
                      </a:r>
                      <a:endParaRPr lang="es-CO" sz="1400">
                        <a:solidFill>
                          <a:schemeClr val="accent1">
                            <a:lumMod val="50000"/>
                          </a:schemeClr>
                        </a:solidFill>
                        <a:effectLst/>
                        <a:latin typeface="+mn-lt"/>
                        <a:ea typeface="Times New Roman" panose="02020603050405020304" pitchFamily="18" charset="0"/>
                        <a:cs typeface="Times New Roman" panose="02020603050405020304" pitchFamily="18" charset="0"/>
                      </a:endParaRPr>
                    </a:p>
                  </a:txBody>
                  <a:tcPr marL="9525" marR="9525" marT="9525" marB="0" anchor="ctr"/>
                </a:tc>
                <a:tc>
                  <a:txBody>
                    <a:bodyPr/>
                    <a:lstStyle/>
                    <a:p>
                      <a:pPr algn="ctr"/>
                      <a:r>
                        <a:rPr lang="es-CO" sz="1400" b="1">
                          <a:solidFill>
                            <a:schemeClr val="accent1">
                              <a:lumMod val="50000"/>
                            </a:schemeClr>
                          </a:solidFill>
                          <a:effectLst/>
                          <a:latin typeface="+mn-lt"/>
                          <a:ea typeface="Times New Roman" panose="02020603050405020304" pitchFamily="18" charset="0"/>
                          <a:cs typeface="Times New Roman" panose="02020603050405020304" pitchFamily="18" charset="0"/>
                        </a:rPr>
                        <a:t>6.950</a:t>
                      </a:r>
                      <a:endParaRPr lang="es-CO" sz="1400">
                        <a:solidFill>
                          <a:schemeClr val="accent1">
                            <a:lumMod val="50000"/>
                          </a:schemeClr>
                        </a:solidFill>
                        <a:effectLst/>
                        <a:latin typeface="+mn-lt"/>
                        <a:ea typeface="Times New Roman" panose="02020603050405020304" pitchFamily="18" charset="0"/>
                        <a:cs typeface="Times New Roman" panose="02020603050405020304" pitchFamily="18" charset="0"/>
                      </a:endParaRPr>
                    </a:p>
                  </a:txBody>
                  <a:tcPr marL="9525" marR="9525" marT="9525" marB="0" anchor="ctr"/>
                </a:tc>
                <a:tc>
                  <a:txBody>
                    <a:bodyPr/>
                    <a:lstStyle/>
                    <a:p>
                      <a:pPr algn="ctr"/>
                      <a:r>
                        <a:rPr lang="es-CO" sz="1400" b="1">
                          <a:solidFill>
                            <a:schemeClr val="accent1">
                              <a:lumMod val="50000"/>
                            </a:schemeClr>
                          </a:solidFill>
                          <a:effectLst/>
                          <a:latin typeface="+mn-lt"/>
                          <a:ea typeface="Times New Roman" panose="02020603050405020304" pitchFamily="18" charset="0"/>
                          <a:cs typeface="Times New Roman" panose="02020603050405020304" pitchFamily="18" charset="0"/>
                        </a:rPr>
                        <a:t>43%</a:t>
                      </a:r>
                      <a:endParaRPr lang="es-CO" sz="1400">
                        <a:solidFill>
                          <a:schemeClr val="accent1">
                            <a:lumMod val="50000"/>
                          </a:schemeClr>
                        </a:solidFill>
                        <a:effectLst/>
                        <a:latin typeface="+mn-lt"/>
                        <a:ea typeface="Times New Roman" panose="02020603050405020304" pitchFamily="18" charset="0"/>
                        <a:cs typeface="Times New Roman" panose="02020603050405020304" pitchFamily="18" charset="0"/>
                      </a:endParaRPr>
                    </a:p>
                  </a:txBody>
                  <a:tcPr anchor="ctr"/>
                </a:tc>
                <a:extLst>
                  <a:ext uri="{0D108BD9-81ED-4DB2-BD59-A6C34878D82A}">
                    <a16:rowId xmlns:a16="http://schemas.microsoft.com/office/drawing/2014/main" val="4004075492"/>
                  </a:ext>
                </a:extLst>
              </a:tr>
            </a:tbl>
          </a:graphicData>
        </a:graphic>
      </p:graphicFrame>
      <p:sp>
        <p:nvSpPr>
          <p:cNvPr id="11" name="Rectangle 1">
            <a:extLst>
              <a:ext uri="{FF2B5EF4-FFF2-40B4-BE49-F238E27FC236}">
                <a16:creationId xmlns:a16="http://schemas.microsoft.com/office/drawing/2014/main" id="{35A9234D-A75C-4DDD-AF44-DCB26D9A67B4}"/>
              </a:ext>
            </a:extLst>
          </p:cNvPr>
          <p:cNvSpPr>
            <a:spLocks noChangeArrowheads="1"/>
          </p:cNvSpPr>
          <p:nvPr/>
        </p:nvSpPr>
        <p:spPr bwMode="auto">
          <a:xfrm rot="10800000" flipV="1">
            <a:off x="6674469" y="3752158"/>
            <a:ext cx="5351309" cy="175432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pAutoFit/>
          </a:bodyPr>
          <a:lstStyle/>
          <a:p>
            <a:pPr algn="just" eaLnBrk="0" fontAlgn="base" hangingPunct="0">
              <a:spcBef>
                <a:spcPct val="0"/>
              </a:spcBef>
              <a:spcAft>
                <a:spcPct val="0"/>
              </a:spcAft>
              <a:defRPr/>
            </a:pPr>
            <a:r>
              <a:rPr lang="es-MX" sz="1200" b="0" i="0" u="none" strike="noStrike" kern="1200" cap="none" spc="0" normalizeH="0" baseline="0" noProof="0">
                <a:ln>
                  <a:noFill/>
                </a:ln>
                <a:solidFill>
                  <a:srgbClr val="002060"/>
                </a:solidFill>
                <a:effectLst/>
                <a:uLnTx/>
                <a:uFillTx/>
                <a:latin typeface="Calibri" panose="020F0502020204030204"/>
                <a:ea typeface="Calibri"/>
                <a:cs typeface="Calibri"/>
              </a:rPr>
              <a:t>*El Concesionario en su informe mensual reporta las novedades de cestas como “</a:t>
            </a:r>
            <a:r>
              <a:rPr lang="es-MX" sz="1200" b="0" i="1" u="none" strike="noStrike" kern="1200" cap="none" spc="0" normalizeH="0" baseline="0" noProof="0">
                <a:ln>
                  <a:noFill/>
                </a:ln>
                <a:solidFill>
                  <a:srgbClr val="002060"/>
                </a:solidFill>
                <a:effectLst/>
                <a:uLnTx/>
                <a:uFillTx/>
                <a:latin typeface="Calibri" panose="020F0502020204030204"/>
                <a:ea typeface="Calibri"/>
                <a:cs typeface="Calibri"/>
              </a:rPr>
              <a:t>Ausentes</a:t>
            </a:r>
            <a:r>
              <a:rPr lang="es-MX" sz="1200" b="0" i="0" u="none" strike="noStrike" kern="1200" cap="none" spc="0" normalizeH="0" baseline="0" noProof="0">
                <a:ln>
                  <a:noFill/>
                </a:ln>
                <a:solidFill>
                  <a:srgbClr val="002060"/>
                </a:solidFill>
                <a:effectLst/>
                <a:uLnTx/>
                <a:uFillTx/>
                <a:latin typeface="Calibri" panose="020F0502020204030204"/>
                <a:ea typeface="Calibri"/>
                <a:cs typeface="Calibri"/>
              </a:rPr>
              <a:t>” y “</a:t>
            </a:r>
            <a:r>
              <a:rPr lang="es-MX" sz="1200" b="0" i="1" u="none" strike="noStrike" kern="1200" cap="none" spc="0" normalizeH="0" baseline="0" noProof="0">
                <a:ln>
                  <a:noFill/>
                </a:ln>
                <a:solidFill>
                  <a:srgbClr val="002060"/>
                </a:solidFill>
                <a:effectLst/>
                <a:uLnTx/>
                <a:uFillTx/>
                <a:latin typeface="Calibri" panose="020F0502020204030204"/>
                <a:ea typeface="Calibri"/>
                <a:cs typeface="Calibri"/>
              </a:rPr>
              <a:t>Hurtadas</a:t>
            </a:r>
            <a:r>
              <a:rPr lang="es-MX" sz="1200" b="0" i="0" u="none" strike="noStrike" kern="1200" cap="none" spc="0" normalizeH="0" baseline="0" noProof="0">
                <a:ln>
                  <a:noFill/>
                </a:ln>
                <a:solidFill>
                  <a:srgbClr val="002060"/>
                </a:solidFill>
                <a:effectLst/>
                <a:uLnTx/>
                <a:uFillTx/>
                <a:latin typeface="Calibri" panose="020F0502020204030204"/>
                <a:ea typeface="Calibri"/>
                <a:cs typeface="Calibri"/>
              </a:rPr>
              <a:t>” por tándem de cestas, razón por la cual, la Interventoría relaciona los totales en la columna hurtadas.</a:t>
            </a:r>
          </a:p>
          <a:p>
            <a:pPr algn="just" eaLnBrk="0" fontAlgn="base" hangingPunct="0">
              <a:spcBef>
                <a:spcPct val="0"/>
              </a:spcBef>
              <a:spcAft>
                <a:spcPct val="0"/>
              </a:spcAft>
              <a:defRPr/>
            </a:pPr>
            <a:r>
              <a:rPr lang="es-MX" sz="1200" b="0" i="0" u="none" strike="noStrike" kern="1200" cap="none" spc="0" normalizeH="0" baseline="0" noProof="0">
                <a:ln>
                  <a:noFill/>
                </a:ln>
                <a:solidFill>
                  <a:srgbClr val="002060"/>
                </a:solidFill>
                <a:effectLst/>
                <a:uLnTx/>
                <a:uFillTx/>
                <a:latin typeface="Calibri" panose="020F0502020204030204"/>
                <a:ea typeface="Calibri"/>
                <a:cs typeface="Calibri"/>
              </a:rPr>
              <a:t>**NR: No Reporta</a:t>
            </a:r>
          </a:p>
          <a:p>
            <a:pPr algn="just" eaLnBrk="0" fontAlgn="base" hangingPunct="0">
              <a:spcBef>
                <a:spcPct val="0"/>
              </a:spcBef>
              <a:spcAft>
                <a:spcPct val="0"/>
              </a:spcAft>
              <a:defRPr/>
            </a:pPr>
            <a:r>
              <a:rPr lang="es-MX" sz="1200" b="0" i="0" u="none" strike="noStrike" kern="1200" cap="none" spc="0" normalizeH="0" baseline="0" noProof="0">
                <a:ln>
                  <a:noFill/>
                </a:ln>
                <a:solidFill>
                  <a:srgbClr val="002060"/>
                </a:solidFill>
                <a:effectLst/>
                <a:uLnTx/>
                <a:uFillTx/>
                <a:latin typeface="Calibri" panose="020F0502020204030204"/>
                <a:ea typeface="Calibri"/>
                <a:cs typeface="Calibri"/>
              </a:rPr>
              <a:t>***El Concesionario en su informe mensual reporta la cantidad de cestas por tándem; por lo que las cantidades relacionadas por la Interventoría son convertidas a unidades.</a:t>
            </a:r>
          </a:p>
          <a:p>
            <a:pPr algn="just" eaLnBrk="0" fontAlgn="base" hangingPunct="0">
              <a:spcBef>
                <a:spcPct val="0"/>
              </a:spcBef>
              <a:spcAft>
                <a:spcPct val="0"/>
              </a:spcAft>
              <a:defRPr/>
            </a:pPr>
            <a:endParaRPr lang="es-CO" sz="1200" b="0" i="0" u="none" strike="noStrike" kern="1200" cap="none" spc="0" normalizeH="0" baseline="0" noProof="0">
              <a:ln>
                <a:noFill/>
              </a:ln>
              <a:solidFill>
                <a:srgbClr val="002060"/>
              </a:solidFill>
              <a:effectLst/>
              <a:uLnTx/>
              <a:uFillTx/>
              <a:latin typeface="Calibri" panose="020F0502020204030204"/>
              <a:ea typeface="Calibri"/>
              <a:cs typeface="Calibri"/>
            </a:endParaRPr>
          </a:p>
          <a:p>
            <a:pPr marL="0" marR="0" lvl="0" indent="0" algn="just" defTabSz="914400" rtl="0" eaLnBrk="0" fontAlgn="base" latinLnBrk="0" hangingPunct="0">
              <a:lnSpc>
                <a:spcPct val="100000"/>
              </a:lnSpc>
              <a:spcBef>
                <a:spcPct val="0"/>
              </a:spcBef>
              <a:spcAft>
                <a:spcPct val="0"/>
              </a:spcAft>
              <a:buClrTx/>
              <a:buSzTx/>
              <a:buFontTx/>
              <a:buNone/>
              <a:tabLst/>
              <a:defRPr/>
            </a:pPr>
            <a:endParaRPr kumimoji="0" lang="es-CO" altLang="es-CO" sz="1200" b="0" i="0" u="none" strike="noStrike" kern="1200" cap="none" spc="0" normalizeH="0" baseline="0" noProof="0">
              <a:ln>
                <a:noFill/>
              </a:ln>
              <a:solidFill>
                <a:srgbClr val="4472C4">
                  <a:lumMod val="50000"/>
                </a:srgbClr>
              </a:solidFill>
              <a:effectLst/>
              <a:uLnTx/>
              <a:uFillTx/>
              <a:latin typeface="Calibri" panose="020F0502020204030204"/>
              <a:ea typeface="Times New Roman" panose="02020603050405020304" pitchFamily="18" charset="0"/>
              <a:cs typeface="Arial" panose="020B0604020202020204" pitchFamily="34" charset="0"/>
            </a:endParaRPr>
          </a:p>
        </p:txBody>
      </p:sp>
      <p:grpSp>
        <p:nvGrpSpPr>
          <p:cNvPr id="12" name="Grupo 11">
            <a:extLst>
              <a:ext uri="{FF2B5EF4-FFF2-40B4-BE49-F238E27FC236}">
                <a16:creationId xmlns:a16="http://schemas.microsoft.com/office/drawing/2014/main" id="{9B51D49C-8E76-48D0-9BF3-25A814C32E3B}"/>
              </a:ext>
            </a:extLst>
          </p:cNvPr>
          <p:cNvGrpSpPr/>
          <p:nvPr/>
        </p:nvGrpSpPr>
        <p:grpSpPr>
          <a:xfrm>
            <a:off x="10668831" y="42342"/>
            <a:ext cx="1146651" cy="1031060"/>
            <a:chOff x="10562619" y="1423954"/>
            <a:chExt cx="1280250" cy="1299632"/>
          </a:xfrm>
        </p:grpSpPr>
        <p:pic>
          <p:nvPicPr>
            <p:cNvPr id="13" name="Picture 2">
              <a:extLst>
                <a:ext uri="{FF2B5EF4-FFF2-40B4-BE49-F238E27FC236}">
                  <a16:creationId xmlns:a16="http://schemas.microsoft.com/office/drawing/2014/main" id="{C254DE52-B62E-44C6-86FE-1CCAD9E9E696}"/>
                </a:ext>
              </a:extLst>
            </p:cNvPr>
            <p:cNvPicPr>
              <a:picLocks noChangeAspect="1" noChangeArrowheads="1"/>
            </p:cNvPicPr>
            <p:nvPr/>
          </p:nvPicPr>
          <p:blipFill rotWithShape="1">
            <a:blip r:embed="rId3" cstate="email">
              <a:extLst>
                <a:ext uri="{28A0092B-C50C-407E-A947-70E740481C1C}">
                  <a14:useLocalDpi xmlns:a14="http://schemas.microsoft.com/office/drawing/2010/main"/>
                </a:ext>
              </a:extLst>
            </a:blip>
            <a:srcRect/>
            <a:stretch/>
          </p:blipFill>
          <p:spPr bwMode="auto">
            <a:xfrm>
              <a:off x="10627933" y="203488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 name="Picture 2">
              <a:extLst>
                <a:ext uri="{FF2B5EF4-FFF2-40B4-BE49-F238E27FC236}">
                  <a16:creationId xmlns:a16="http://schemas.microsoft.com/office/drawing/2014/main" id="{2E620C27-4A3B-4796-A45A-DBE48E139B5D}"/>
                </a:ext>
              </a:extLst>
            </p:cNvPr>
            <p:cNvPicPr>
              <a:picLocks noChangeAspect="1" noChangeArrowheads="1"/>
            </p:cNvPicPr>
            <p:nvPr/>
          </p:nvPicPr>
          <p:blipFill rotWithShape="1">
            <a:blip r:embed="rId4" cstate="email">
              <a:extLst>
                <a:ext uri="{28A0092B-C50C-407E-A947-70E740481C1C}">
                  <a14:useLocalDpi xmlns:a14="http://schemas.microsoft.com/office/drawing/2010/main"/>
                </a:ext>
              </a:extLst>
            </a:blip>
            <a:srcRect/>
            <a:stretch/>
          </p:blipFill>
          <p:spPr bwMode="auto">
            <a:xfrm>
              <a:off x="10562619" y="142395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Tree>
    <p:extLst>
      <p:ext uri="{BB962C8B-B14F-4D97-AF65-F5344CB8AC3E}">
        <p14:creationId xmlns:p14="http://schemas.microsoft.com/office/powerpoint/2010/main" val="1140956763"/>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 name="Rectángulo 32">
            <a:extLst>
              <a:ext uri="{FF2B5EF4-FFF2-40B4-BE49-F238E27FC236}">
                <a16:creationId xmlns:a16="http://schemas.microsoft.com/office/drawing/2014/main" id="{FBFBE5D8-BFAC-471E-881F-66D127C78F38}"/>
              </a:ext>
            </a:extLst>
          </p:cNvPr>
          <p:cNvSpPr/>
          <p:nvPr/>
        </p:nvSpPr>
        <p:spPr>
          <a:xfrm>
            <a:off x="376518" y="136134"/>
            <a:ext cx="8883631" cy="615553"/>
          </a:xfrm>
          <a:prstGeom prst="rect">
            <a:avLst/>
          </a:prstGeom>
        </p:spPr>
        <p:txBody>
          <a:bodyPr wrap="square" lIns="91440" tIns="45720" rIns="91440" bIns="45720" anchor="t">
            <a:spAutoFit/>
          </a:bodyPr>
          <a:lstStyle/>
          <a:p>
            <a:pPr marL="457200" marR="0" lvl="1" indent="0" algn="l" defTabSz="914400" rtl="0" eaLnBrk="1" fontAlgn="auto" latinLnBrk="0" hangingPunct="1">
              <a:lnSpc>
                <a:spcPct val="100000"/>
              </a:lnSpc>
              <a:spcBef>
                <a:spcPts val="0"/>
              </a:spcBef>
              <a:spcAft>
                <a:spcPts val="0"/>
              </a:spcAft>
              <a:buClrTx/>
              <a:buSzTx/>
              <a:buFontTx/>
              <a:buNone/>
              <a:tabLst>
                <a:tab pos="914400" algn="l"/>
              </a:tabLst>
              <a:defRPr/>
            </a:pPr>
            <a:r>
              <a:rPr kumimoji="0" lang="es-CO" sz="3400" b="1" i="0" u="none" strike="noStrike" kern="1200" cap="small" spc="0" normalizeH="0" baseline="0" noProof="0">
                <a:ln>
                  <a:noFill/>
                </a:ln>
                <a:solidFill>
                  <a:srgbClr val="4472C4">
                    <a:lumMod val="50000"/>
                  </a:srgbClr>
                </a:solidFill>
                <a:effectLst/>
                <a:uLnTx/>
                <a:uFillTx/>
                <a:latin typeface="Candara"/>
                <a:ea typeface="+mn-ea"/>
                <a:cs typeface="+mn-cs"/>
              </a:rPr>
              <a:t>CESTAS PÚBLICAS</a:t>
            </a:r>
          </a:p>
        </p:txBody>
      </p:sp>
      <p:cxnSp>
        <p:nvCxnSpPr>
          <p:cNvPr id="30" name="Conector recto 29">
            <a:extLst>
              <a:ext uri="{FF2B5EF4-FFF2-40B4-BE49-F238E27FC236}">
                <a16:creationId xmlns:a16="http://schemas.microsoft.com/office/drawing/2014/main" id="{05230EDA-59CA-4467-9366-DF1A383EA537}"/>
              </a:ext>
            </a:extLst>
          </p:cNvPr>
          <p:cNvCxnSpPr>
            <a:cxnSpLocks/>
          </p:cNvCxnSpPr>
          <p:nvPr/>
        </p:nvCxnSpPr>
        <p:spPr>
          <a:xfrm>
            <a:off x="118267" y="1163543"/>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2" name="Imagen 11">
            <a:extLst>
              <a:ext uri="{FF2B5EF4-FFF2-40B4-BE49-F238E27FC236}">
                <a16:creationId xmlns:a16="http://schemas.microsoft.com/office/drawing/2014/main" id="{99784C27-A83D-475F-A827-C6D8D81383C5}"/>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8543927" y="188588"/>
            <a:ext cx="3027847" cy="642009"/>
          </a:xfrm>
          <a:prstGeom prst="rect">
            <a:avLst/>
          </a:prstGeom>
        </p:spPr>
      </p:pic>
      <p:sp>
        <p:nvSpPr>
          <p:cNvPr id="9" name="Rectángulo 8">
            <a:extLst>
              <a:ext uri="{FF2B5EF4-FFF2-40B4-BE49-F238E27FC236}">
                <a16:creationId xmlns:a16="http://schemas.microsoft.com/office/drawing/2014/main" id="{ED457857-EEF4-43E1-A6A7-8240E6465329}"/>
              </a:ext>
            </a:extLst>
          </p:cNvPr>
          <p:cNvSpPr/>
          <p:nvPr/>
        </p:nvSpPr>
        <p:spPr>
          <a:xfrm>
            <a:off x="376518" y="679606"/>
            <a:ext cx="8883631" cy="584775"/>
          </a:xfrm>
          <a:prstGeom prst="rect">
            <a:avLst/>
          </a:prstGeom>
          <a:ln>
            <a:noFill/>
          </a:ln>
        </p:spPr>
        <p:txBody>
          <a:bodyPr wrap="square" lIns="91440" tIns="45720" rIns="91440" bIns="45720" anchor="t">
            <a:spAutoFit/>
          </a:bodyPr>
          <a:lstStyle/>
          <a:p>
            <a:pPr marL="457200" marR="0" lvl="1" indent="0" algn="l" defTabSz="914400" rtl="0" eaLnBrk="1" fontAlgn="auto" latinLnBrk="0" hangingPunct="1">
              <a:lnSpc>
                <a:spcPct val="100000"/>
              </a:lnSpc>
              <a:spcBef>
                <a:spcPts val="0"/>
              </a:spcBef>
              <a:spcAft>
                <a:spcPts val="0"/>
              </a:spcAft>
              <a:buClrTx/>
              <a:buSzTx/>
              <a:buFontTx/>
              <a:buNone/>
              <a:tabLst>
                <a:tab pos="914400" algn="l"/>
              </a:tabLst>
              <a:defRPr/>
            </a:pPr>
            <a:r>
              <a:rPr kumimoji="0" lang="es-CO" sz="1600" b="1" i="0" u="none" strike="noStrike" kern="1200" cap="small" spc="0" normalizeH="0" baseline="0" noProof="0">
                <a:ln>
                  <a:noFill/>
                </a:ln>
                <a:solidFill>
                  <a:schemeClr val="accent1">
                    <a:lumMod val="50000"/>
                  </a:schemeClr>
                </a:solidFill>
                <a:effectLst/>
                <a:uLnTx/>
                <a:uFillTx/>
                <a:latin typeface="Candara"/>
              </a:rPr>
              <a:t>octubre</a:t>
            </a:r>
            <a:r>
              <a:rPr kumimoji="0" lang="es-CO" sz="1600" b="1" i="0" u="none" strike="noStrike" kern="1200" cap="small" spc="0" normalizeH="0" baseline="0" noProof="0" dirty="0">
                <a:ln>
                  <a:noFill/>
                </a:ln>
                <a:solidFill>
                  <a:schemeClr val="accent1">
                    <a:lumMod val="50000"/>
                  </a:schemeClr>
                </a:solidFill>
                <a:effectLst/>
                <a:uLnTx/>
                <a:uFillTx/>
                <a:latin typeface="Candara"/>
              </a:rPr>
              <a:t> de 2024</a:t>
            </a:r>
          </a:p>
          <a:p>
            <a:pPr marL="457200" marR="0" lvl="1" indent="0" algn="l" defTabSz="914400" rtl="0" eaLnBrk="1" fontAlgn="auto" latinLnBrk="0" hangingPunct="1">
              <a:lnSpc>
                <a:spcPct val="100000"/>
              </a:lnSpc>
              <a:spcBef>
                <a:spcPts val="0"/>
              </a:spcBef>
              <a:spcAft>
                <a:spcPts val="0"/>
              </a:spcAft>
              <a:buClrTx/>
              <a:buSzTx/>
              <a:buFontTx/>
              <a:buNone/>
              <a:tabLst>
                <a:tab pos="914400" algn="l"/>
              </a:tabLst>
              <a:defRPr/>
            </a:pPr>
            <a:endParaRPr kumimoji="0" lang="es-CO" sz="1600" b="1" i="0" u="none" strike="noStrike" kern="1200" cap="small" spc="0" normalizeH="0" baseline="0" noProof="0" dirty="0">
              <a:ln>
                <a:noFill/>
              </a:ln>
              <a:solidFill>
                <a:srgbClr val="4472C4">
                  <a:lumMod val="50000"/>
                </a:srgbClr>
              </a:solidFill>
              <a:effectLst/>
              <a:uLnTx/>
              <a:uFillTx/>
              <a:latin typeface="Candara" panose="020E0502030303020204" pitchFamily="34" charset="0"/>
              <a:ea typeface="+mn-ea"/>
              <a:cs typeface="+mn-cs"/>
            </a:endParaRPr>
          </a:p>
        </p:txBody>
      </p:sp>
      <p:graphicFrame>
        <p:nvGraphicFramePr>
          <p:cNvPr id="2" name="Tabla 1">
            <a:extLst>
              <a:ext uri="{FF2B5EF4-FFF2-40B4-BE49-F238E27FC236}">
                <a16:creationId xmlns:a16="http://schemas.microsoft.com/office/drawing/2014/main" id="{CA5F1990-11D6-4EA0-AE47-32A88AE6AFB4}"/>
              </a:ext>
            </a:extLst>
          </p:cNvPr>
          <p:cNvGraphicFramePr>
            <a:graphicFrameLocks noGrp="1"/>
          </p:cNvGraphicFramePr>
          <p:nvPr/>
        </p:nvGraphicFramePr>
        <p:xfrm>
          <a:off x="473212" y="1368303"/>
          <a:ext cx="5498074" cy="2131035"/>
        </p:xfrm>
        <a:graphic>
          <a:graphicData uri="http://schemas.openxmlformats.org/drawingml/2006/table">
            <a:tbl>
              <a:tblPr firstRow="1" bandRow="1">
                <a:tableStyleId>{68D230F3-CF80-4859-8CE7-A43EE81993B5}</a:tableStyleId>
              </a:tblPr>
              <a:tblGrid>
                <a:gridCol w="1497332">
                  <a:extLst>
                    <a:ext uri="{9D8B030D-6E8A-4147-A177-3AD203B41FA5}">
                      <a16:colId xmlns:a16="http://schemas.microsoft.com/office/drawing/2014/main" val="1103263614"/>
                    </a:ext>
                  </a:extLst>
                </a:gridCol>
                <a:gridCol w="1567581">
                  <a:extLst>
                    <a:ext uri="{9D8B030D-6E8A-4147-A177-3AD203B41FA5}">
                      <a16:colId xmlns:a16="http://schemas.microsoft.com/office/drawing/2014/main" val="1214793957"/>
                    </a:ext>
                  </a:extLst>
                </a:gridCol>
                <a:gridCol w="1058642">
                  <a:extLst>
                    <a:ext uri="{9D8B030D-6E8A-4147-A177-3AD203B41FA5}">
                      <a16:colId xmlns:a16="http://schemas.microsoft.com/office/drawing/2014/main" val="2437531190"/>
                    </a:ext>
                  </a:extLst>
                </a:gridCol>
                <a:gridCol w="1374519">
                  <a:extLst>
                    <a:ext uri="{9D8B030D-6E8A-4147-A177-3AD203B41FA5}">
                      <a16:colId xmlns:a16="http://schemas.microsoft.com/office/drawing/2014/main" val="947740525"/>
                    </a:ext>
                  </a:extLst>
                </a:gridCol>
              </a:tblGrid>
              <a:tr h="320392">
                <a:tc gridSpan="4">
                  <a:txBody>
                    <a:bodyPr/>
                    <a:lstStyle/>
                    <a:p>
                      <a:pPr algn="ctr"/>
                      <a:r>
                        <a:rPr lang="es-CO" sz="1400">
                          <a:solidFill>
                            <a:schemeClr val="accent1">
                              <a:lumMod val="50000"/>
                            </a:schemeClr>
                          </a:solidFill>
                        </a:rPr>
                        <a:t>TOTALIDAD DE CESTAS </a:t>
                      </a:r>
                    </a:p>
                  </a:txBody>
                  <a:tcPr/>
                </a:tc>
                <a:tc hMerge="1">
                  <a:txBody>
                    <a:bodyPr/>
                    <a:lstStyle/>
                    <a:p>
                      <a:endParaRPr lang="es-CO" sz="1200"/>
                    </a:p>
                  </a:txBody>
                  <a:tcPr/>
                </a:tc>
                <a:tc hMerge="1">
                  <a:txBody>
                    <a:bodyPr/>
                    <a:lstStyle/>
                    <a:p>
                      <a:endParaRPr lang="es-CO" sz="1200"/>
                    </a:p>
                  </a:txBody>
                  <a:tcPr/>
                </a:tc>
                <a:tc hMerge="1">
                  <a:txBody>
                    <a:bodyPr/>
                    <a:lstStyle/>
                    <a:p>
                      <a:endParaRPr lang="es-CO" sz="1200"/>
                    </a:p>
                  </a:txBody>
                  <a:tcPr/>
                </a:tc>
                <a:extLst>
                  <a:ext uri="{0D108BD9-81ED-4DB2-BD59-A6C34878D82A}">
                    <a16:rowId xmlns:a16="http://schemas.microsoft.com/office/drawing/2014/main" val="473203278"/>
                  </a:ext>
                </a:extLst>
              </a:tr>
              <a:tr h="544667">
                <a:tc>
                  <a:txBody>
                    <a:bodyPr/>
                    <a:lstStyle/>
                    <a:p>
                      <a:pPr marL="0" algn="ctr" defTabSz="914400" rtl="0" eaLnBrk="1" latinLnBrk="0" hangingPunct="1"/>
                      <a:r>
                        <a:rPr lang="es-CO" sz="1400" b="1" kern="1200">
                          <a:solidFill>
                            <a:schemeClr val="accent1">
                              <a:lumMod val="50000"/>
                            </a:schemeClr>
                          </a:solidFill>
                          <a:latin typeface="+mn-lt"/>
                          <a:ea typeface="+mn-ea"/>
                          <a:cs typeface="+mn-cs"/>
                        </a:rPr>
                        <a:t>TIPO CESTA</a:t>
                      </a:r>
                    </a:p>
                  </a:txBody>
                  <a:tcPr/>
                </a:tc>
                <a:tc>
                  <a:txBody>
                    <a:bodyPr/>
                    <a:lstStyle/>
                    <a:p>
                      <a:pPr marL="0" algn="ctr" defTabSz="914400" rtl="0" eaLnBrk="1" latinLnBrk="0" hangingPunct="1"/>
                      <a:r>
                        <a:rPr lang="es-CO" sz="1400" b="1" kern="1200" dirty="0">
                          <a:solidFill>
                            <a:schemeClr val="accent1">
                              <a:lumMod val="50000"/>
                            </a:schemeClr>
                          </a:solidFill>
                          <a:latin typeface="+mn-lt"/>
                          <a:ea typeface="+mn-ea"/>
                          <a:cs typeface="+mn-cs"/>
                        </a:rPr>
                        <a:t>PORCENTAJE</a:t>
                      </a:r>
                    </a:p>
                  </a:txBody>
                  <a:tcPr/>
                </a:tc>
                <a:tc>
                  <a:txBody>
                    <a:bodyPr/>
                    <a:lstStyle/>
                    <a:p>
                      <a:pPr marL="0" algn="ctr" defTabSz="914400" rtl="0" eaLnBrk="1" latinLnBrk="0" hangingPunct="1"/>
                      <a:r>
                        <a:rPr lang="es-CO" sz="1400" b="1" kern="1200">
                          <a:solidFill>
                            <a:schemeClr val="accent1">
                              <a:lumMod val="50000"/>
                            </a:schemeClr>
                          </a:solidFill>
                          <a:latin typeface="+mn-lt"/>
                          <a:ea typeface="+mn-ea"/>
                          <a:cs typeface="+mn-cs"/>
                        </a:rPr>
                        <a:t>CANTIDAD CESTAS</a:t>
                      </a:r>
                    </a:p>
                  </a:txBody>
                  <a:tcPr/>
                </a:tc>
                <a:tc>
                  <a:txBody>
                    <a:bodyPr/>
                    <a:lstStyle/>
                    <a:p>
                      <a:pPr marL="0" algn="ctr" defTabSz="914400" rtl="0" eaLnBrk="1" latinLnBrk="0" hangingPunct="1"/>
                      <a:r>
                        <a:rPr lang="es-CO" sz="1400" b="1" kern="1200">
                          <a:solidFill>
                            <a:schemeClr val="accent1">
                              <a:lumMod val="50000"/>
                            </a:schemeClr>
                          </a:solidFill>
                          <a:latin typeface="+mn-lt"/>
                          <a:ea typeface="+mn-ea"/>
                          <a:cs typeface="+mn-cs"/>
                        </a:rPr>
                        <a:t>CANTIDAD PUNTOS</a:t>
                      </a:r>
                    </a:p>
                  </a:txBody>
                  <a:tcPr/>
                </a:tc>
                <a:extLst>
                  <a:ext uri="{0D108BD9-81ED-4DB2-BD59-A6C34878D82A}">
                    <a16:rowId xmlns:a16="http://schemas.microsoft.com/office/drawing/2014/main" val="4166006880"/>
                  </a:ext>
                </a:extLst>
              </a:tr>
              <a:tr h="320392">
                <a:tc>
                  <a:txBody>
                    <a:bodyPr/>
                    <a:lstStyle/>
                    <a:p>
                      <a:r>
                        <a:rPr lang="es-CO" sz="1400">
                          <a:solidFill>
                            <a:schemeClr val="accent1">
                              <a:lumMod val="50000"/>
                            </a:schemeClr>
                          </a:solidFill>
                        </a:rPr>
                        <a:t>TIPO 1 (M-121)</a:t>
                      </a:r>
                    </a:p>
                  </a:txBody>
                  <a:tcPr/>
                </a:tc>
                <a:tc>
                  <a:txBody>
                    <a:bodyPr/>
                    <a:lstStyle/>
                    <a:p>
                      <a:pPr algn="ctr"/>
                      <a:r>
                        <a:rPr lang="es-CO" sz="1400">
                          <a:solidFill>
                            <a:schemeClr val="accent1">
                              <a:lumMod val="50000"/>
                            </a:schemeClr>
                          </a:solidFill>
                        </a:rPr>
                        <a:t>60%</a:t>
                      </a:r>
                    </a:p>
                  </a:txBody>
                  <a:tcPr/>
                </a:tc>
                <a:tc>
                  <a:txBody>
                    <a:bodyPr/>
                    <a:lstStyle/>
                    <a:p>
                      <a:pPr algn="ctr" fontAlgn="ctr"/>
                      <a:r>
                        <a:rPr lang="es-CO" sz="1400" b="0" i="0" u="none" strike="noStrike">
                          <a:solidFill>
                            <a:srgbClr val="203864"/>
                          </a:solidFill>
                          <a:effectLst/>
                          <a:latin typeface="Calibri"/>
                        </a:rPr>
                        <a:t>6.876</a:t>
                      </a:r>
                    </a:p>
                  </a:txBody>
                  <a:tcPr marL="9525" marR="9525" marT="9525" marB="0" anchor="ctr"/>
                </a:tc>
                <a:tc>
                  <a:txBody>
                    <a:bodyPr/>
                    <a:lstStyle/>
                    <a:p>
                      <a:pPr algn="ctr" fontAlgn="ctr"/>
                      <a:r>
                        <a:rPr lang="es-CO" sz="1400" b="0" i="0" u="none" strike="noStrike">
                          <a:solidFill>
                            <a:srgbClr val="203864"/>
                          </a:solidFill>
                          <a:effectLst/>
                          <a:latin typeface="Calibri"/>
                        </a:rPr>
                        <a:t>3.438</a:t>
                      </a:r>
                    </a:p>
                  </a:txBody>
                  <a:tcPr marL="9525" marR="9525" marT="9525" marB="0" anchor="ctr"/>
                </a:tc>
                <a:extLst>
                  <a:ext uri="{0D108BD9-81ED-4DB2-BD59-A6C34878D82A}">
                    <a16:rowId xmlns:a16="http://schemas.microsoft.com/office/drawing/2014/main" val="2671597833"/>
                  </a:ext>
                </a:extLst>
              </a:tr>
              <a:tr h="320392">
                <a:tc>
                  <a:txBody>
                    <a:bodyPr/>
                    <a:lstStyle/>
                    <a:p>
                      <a:r>
                        <a:rPr lang="es-CO" sz="1400">
                          <a:solidFill>
                            <a:schemeClr val="accent1">
                              <a:lumMod val="50000"/>
                            </a:schemeClr>
                          </a:solidFill>
                        </a:rPr>
                        <a:t>TIPO 2 (M-123)</a:t>
                      </a:r>
                    </a:p>
                  </a:txBody>
                  <a:tcPr/>
                </a:tc>
                <a:tc>
                  <a:txBody>
                    <a:bodyPr/>
                    <a:lstStyle/>
                    <a:p>
                      <a:pPr algn="ctr"/>
                      <a:r>
                        <a:rPr lang="es-CO" sz="1400">
                          <a:solidFill>
                            <a:schemeClr val="accent1">
                              <a:lumMod val="50000"/>
                            </a:schemeClr>
                          </a:solidFill>
                        </a:rPr>
                        <a:t>20%</a:t>
                      </a:r>
                    </a:p>
                  </a:txBody>
                  <a:tcPr/>
                </a:tc>
                <a:tc>
                  <a:txBody>
                    <a:bodyPr/>
                    <a:lstStyle/>
                    <a:p>
                      <a:pPr algn="ctr" fontAlgn="ctr"/>
                      <a:r>
                        <a:rPr lang="es-CO" sz="1400" b="0" i="0" u="none" strike="noStrike">
                          <a:solidFill>
                            <a:srgbClr val="203864"/>
                          </a:solidFill>
                          <a:effectLst/>
                          <a:latin typeface="Calibri"/>
                        </a:rPr>
                        <a:t>2.290</a:t>
                      </a:r>
                    </a:p>
                  </a:txBody>
                  <a:tcPr marL="9525" marR="9525" marT="9525" marB="0" anchor="ctr"/>
                </a:tc>
                <a:tc>
                  <a:txBody>
                    <a:bodyPr/>
                    <a:lstStyle/>
                    <a:p>
                      <a:pPr algn="ctr" fontAlgn="ctr"/>
                      <a:r>
                        <a:rPr lang="es-CO" sz="1400" b="0" i="0" u="none" strike="noStrike">
                          <a:solidFill>
                            <a:srgbClr val="203864"/>
                          </a:solidFill>
                          <a:effectLst/>
                          <a:latin typeface="Calibri"/>
                        </a:rPr>
                        <a:t>1.145</a:t>
                      </a:r>
                    </a:p>
                  </a:txBody>
                  <a:tcPr marL="9525" marR="9525" marT="9525" marB="0" anchor="ctr"/>
                </a:tc>
                <a:extLst>
                  <a:ext uri="{0D108BD9-81ED-4DB2-BD59-A6C34878D82A}">
                    <a16:rowId xmlns:a16="http://schemas.microsoft.com/office/drawing/2014/main" val="1723866473"/>
                  </a:ext>
                </a:extLst>
              </a:tr>
              <a:tr h="0">
                <a:tc>
                  <a:txBody>
                    <a:bodyPr/>
                    <a:lstStyle/>
                    <a:p>
                      <a:r>
                        <a:rPr lang="es-CO" sz="1400">
                          <a:solidFill>
                            <a:schemeClr val="accent1">
                              <a:lumMod val="50000"/>
                            </a:schemeClr>
                          </a:solidFill>
                        </a:rPr>
                        <a:t>TIPO 3 (M-124)</a:t>
                      </a:r>
                    </a:p>
                  </a:txBody>
                  <a:tcPr/>
                </a:tc>
                <a:tc>
                  <a:txBody>
                    <a:bodyPr/>
                    <a:lstStyle/>
                    <a:p>
                      <a:pPr algn="ctr"/>
                      <a:r>
                        <a:rPr lang="es-CO" sz="1400">
                          <a:solidFill>
                            <a:schemeClr val="accent1">
                              <a:lumMod val="50000"/>
                            </a:schemeClr>
                          </a:solidFill>
                        </a:rPr>
                        <a:t>20%</a:t>
                      </a:r>
                    </a:p>
                  </a:txBody>
                  <a:tcPr/>
                </a:tc>
                <a:tc>
                  <a:txBody>
                    <a:bodyPr/>
                    <a:lstStyle/>
                    <a:p>
                      <a:pPr algn="ctr" fontAlgn="ctr"/>
                      <a:r>
                        <a:rPr lang="es-CO" sz="1400" b="0" i="0" u="none" strike="noStrike">
                          <a:solidFill>
                            <a:srgbClr val="203864"/>
                          </a:solidFill>
                          <a:effectLst/>
                          <a:latin typeface="Calibri"/>
                        </a:rPr>
                        <a:t>2.290</a:t>
                      </a:r>
                    </a:p>
                  </a:txBody>
                  <a:tcPr marL="9525" marR="9525" marT="9525" marB="0" anchor="ctr"/>
                </a:tc>
                <a:tc>
                  <a:txBody>
                    <a:bodyPr/>
                    <a:lstStyle/>
                    <a:p>
                      <a:pPr algn="ctr" fontAlgn="ctr"/>
                      <a:r>
                        <a:rPr lang="es-CO" sz="1400" b="0" i="0" u="none" strike="noStrike">
                          <a:solidFill>
                            <a:srgbClr val="203864"/>
                          </a:solidFill>
                          <a:effectLst/>
                          <a:latin typeface="Calibri"/>
                        </a:rPr>
                        <a:t>1.145</a:t>
                      </a:r>
                    </a:p>
                  </a:txBody>
                  <a:tcPr marL="9525" marR="9525" marT="9525" marB="0" anchor="ctr"/>
                </a:tc>
                <a:extLst>
                  <a:ext uri="{0D108BD9-81ED-4DB2-BD59-A6C34878D82A}">
                    <a16:rowId xmlns:a16="http://schemas.microsoft.com/office/drawing/2014/main" val="3370870032"/>
                  </a:ext>
                </a:extLst>
              </a:tr>
              <a:tr h="320392">
                <a:tc>
                  <a:txBody>
                    <a:bodyPr/>
                    <a:lstStyle/>
                    <a:p>
                      <a:r>
                        <a:rPr lang="es-CO" sz="1400" b="1">
                          <a:solidFill>
                            <a:schemeClr val="accent1">
                              <a:lumMod val="50000"/>
                            </a:schemeClr>
                          </a:solidFill>
                        </a:rPr>
                        <a:t>TOTAL</a:t>
                      </a:r>
                    </a:p>
                  </a:txBody>
                  <a:tcPr/>
                </a:tc>
                <a:tc>
                  <a:txBody>
                    <a:bodyPr/>
                    <a:lstStyle/>
                    <a:p>
                      <a:pPr marL="0" algn="ctr" defTabSz="914400" rtl="0" eaLnBrk="1" latinLnBrk="0" hangingPunct="1"/>
                      <a:r>
                        <a:rPr lang="es-CO" sz="1400" b="1" kern="1200">
                          <a:solidFill>
                            <a:schemeClr val="accent1">
                              <a:lumMod val="50000"/>
                            </a:schemeClr>
                          </a:solidFill>
                          <a:latin typeface="+mn-lt"/>
                          <a:ea typeface="+mn-ea"/>
                          <a:cs typeface="+mn-cs"/>
                        </a:rPr>
                        <a:t>100</a:t>
                      </a:r>
                    </a:p>
                  </a:txBody>
                  <a:tcPr/>
                </a:tc>
                <a:tc>
                  <a:txBody>
                    <a:bodyPr/>
                    <a:lstStyle/>
                    <a:p>
                      <a:pPr algn="ctr" fontAlgn="ctr"/>
                      <a:r>
                        <a:rPr lang="es-CO" sz="1400" b="1" i="0" u="none" strike="noStrike">
                          <a:solidFill>
                            <a:srgbClr val="203864"/>
                          </a:solidFill>
                          <a:effectLst/>
                          <a:latin typeface="Calibri"/>
                        </a:rPr>
                        <a:t>11.456</a:t>
                      </a:r>
                    </a:p>
                  </a:txBody>
                  <a:tcPr marL="9525" marR="9525" marT="9525" marB="0" anchor="ctr"/>
                </a:tc>
                <a:tc>
                  <a:txBody>
                    <a:bodyPr/>
                    <a:lstStyle/>
                    <a:p>
                      <a:pPr algn="ctr" fontAlgn="ctr"/>
                      <a:r>
                        <a:rPr lang="es-CO" sz="1400" b="1" i="0" u="none" strike="noStrike" dirty="0">
                          <a:solidFill>
                            <a:srgbClr val="203864"/>
                          </a:solidFill>
                          <a:effectLst/>
                          <a:latin typeface="Calibri"/>
                        </a:rPr>
                        <a:t>5.728</a:t>
                      </a:r>
                    </a:p>
                  </a:txBody>
                  <a:tcPr marL="9525" marR="9525" marT="9525" marB="0" anchor="ctr"/>
                </a:tc>
                <a:extLst>
                  <a:ext uri="{0D108BD9-81ED-4DB2-BD59-A6C34878D82A}">
                    <a16:rowId xmlns:a16="http://schemas.microsoft.com/office/drawing/2014/main" val="4004075492"/>
                  </a:ext>
                </a:extLst>
              </a:tr>
            </a:tbl>
          </a:graphicData>
        </a:graphic>
      </p:graphicFrame>
      <p:graphicFrame>
        <p:nvGraphicFramePr>
          <p:cNvPr id="4" name="Tabla 3">
            <a:extLst>
              <a:ext uri="{FF2B5EF4-FFF2-40B4-BE49-F238E27FC236}">
                <a16:creationId xmlns:a16="http://schemas.microsoft.com/office/drawing/2014/main" id="{F3CAFC5D-2EDF-E4B6-748B-EA5DED840434}"/>
              </a:ext>
            </a:extLst>
          </p:cNvPr>
          <p:cNvGraphicFramePr>
            <a:graphicFrameLocks noGrp="1"/>
          </p:cNvGraphicFramePr>
          <p:nvPr/>
        </p:nvGraphicFramePr>
        <p:xfrm>
          <a:off x="6575658" y="1314534"/>
          <a:ext cx="5498073" cy="2184804"/>
        </p:xfrm>
        <a:graphic>
          <a:graphicData uri="http://schemas.openxmlformats.org/drawingml/2006/table">
            <a:tbl>
              <a:tblPr firstRow="1" bandRow="1">
                <a:tableStyleId>{68D230F3-CF80-4859-8CE7-A43EE81993B5}</a:tableStyleId>
              </a:tblPr>
              <a:tblGrid>
                <a:gridCol w="1530556">
                  <a:extLst>
                    <a:ext uri="{9D8B030D-6E8A-4147-A177-3AD203B41FA5}">
                      <a16:colId xmlns:a16="http://schemas.microsoft.com/office/drawing/2014/main" val="1103263614"/>
                    </a:ext>
                  </a:extLst>
                </a:gridCol>
                <a:gridCol w="999119">
                  <a:extLst>
                    <a:ext uri="{9D8B030D-6E8A-4147-A177-3AD203B41FA5}">
                      <a16:colId xmlns:a16="http://schemas.microsoft.com/office/drawing/2014/main" val="947740525"/>
                    </a:ext>
                  </a:extLst>
                </a:gridCol>
                <a:gridCol w="1245279">
                  <a:extLst>
                    <a:ext uri="{9D8B030D-6E8A-4147-A177-3AD203B41FA5}">
                      <a16:colId xmlns:a16="http://schemas.microsoft.com/office/drawing/2014/main" val="3279385923"/>
                    </a:ext>
                  </a:extLst>
                </a:gridCol>
                <a:gridCol w="1723119">
                  <a:extLst>
                    <a:ext uri="{9D8B030D-6E8A-4147-A177-3AD203B41FA5}">
                      <a16:colId xmlns:a16="http://schemas.microsoft.com/office/drawing/2014/main" val="1175991103"/>
                    </a:ext>
                  </a:extLst>
                </a:gridCol>
              </a:tblGrid>
              <a:tr h="307719">
                <a:tc gridSpan="4">
                  <a:txBody>
                    <a:bodyPr/>
                    <a:lstStyle/>
                    <a:p>
                      <a:pPr algn="ctr"/>
                      <a:r>
                        <a:rPr lang="es-MX" sz="1400">
                          <a:solidFill>
                            <a:schemeClr val="accent1">
                              <a:lumMod val="50000"/>
                            </a:schemeClr>
                          </a:solidFill>
                          <a:latin typeface="+mn-lt"/>
                        </a:rPr>
                        <a:t>NOVEDADES</a:t>
                      </a:r>
                      <a:endParaRPr lang="es-CO" sz="1400">
                        <a:solidFill>
                          <a:schemeClr val="accent1">
                            <a:lumMod val="50000"/>
                          </a:schemeClr>
                        </a:solidFill>
                        <a:latin typeface="+mn-lt"/>
                      </a:endParaRPr>
                    </a:p>
                  </a:txBody>
                  <a:tcPr anchor="ctr"/>
                </a:tc>
                <a:tc hMerge="1">
                  <a:txBody>
                    <a:bodyPr/>
                    <a:lstStyle/>
                    <a:p>
                      <a:endParaRPr lang="es-CO" sz="1200"/>
                    </a:p>
                  </a:txBody>
                  <a:tcPr/>
                </a:tc>
                <a:tc hMerge="1">
                  <a:txBody>
                    <a:bodyPr/>
                    <a:lstStyle/>
                    <a:p>
                      <a:pPr algn="ctr"/>
                      <a:endParaRPr lang="es-CO" sz="1200">
                        <a:solidFill>
                          <a:schemeClr val="accent1">
                            <a:lumMod val="50000"/>
                          </a:schemeClr>
                        </a:solidFill>
                      </a:endParaRPr>
                    </a:p>
                  </a:txBody>
                  <a:tcPr/>
                </a:tc>
                <a:tc hMerge="1">
                  <a:txBody>
                    <a:bodyPr/>
                    <a:lstStyle/>
                    <a:p>
                      <a:pPr algn="ctr"/>
                      <a:endParaRPr lang="es-CO" sz="1200">
                        <a:solidFill>
                          <a:schemeClr val="accent1">
                            <a:lumMod val="50000"/>
                          </a:schemeClr>
                        </a:solidFill>
                      </a:endParaRPr>
                    </a:p>
                  </a:txBody>
                  <a:tcPr/>
                </a:tc>
                <a:extLst>
                  <a:ext uri="{0D108BD9-81ED-4DB2-BD59-A6C34878D82A}">
                    <a16:rowId xmlns:a16="http://schemas.microsoft.com/office/drawing/2014/main" val="473203278"/>
                  </a:ext>
                </a:extLst>
              </a:tr>
              <a:tr h="646209">
                <a:tc>
                  <a:txBody>
                    <a:bodyPr/>
                    <a:lstStyle/>
                    <a:p>
                      <a:pPr algn="ctr"/>
                      <a:r>
                        <a:rPr lang="es-CO" sz="1400" b="1" dirty="0">
                          <a:solidFill>
                            <a:schemeClr val="accent1">
                              <a:lumMod val="50000"/>
                            </a:schemeClr>
                          </a:solidFill>
                          <a:latin typeface="+mn-lt"/>
                        </a:rPr>
                        <a:t>TIPO CESTA</a:t>
                      </a:r>
                    </a:p>
                  </a:txBody>
                  <a:tcPr anchor="ctr"/>
                </a:tc>
                <a:tc>
                  <a:txBody>
                    <a:bodyPr/>
                    <a:lstStyle/>
                    <a:p>
                      <a:pPr algn="ctr">
                        <a:spcAft>
                          <a:spcPts val="0"/>
                        </a:spcAft>
                      </a:pPr>
                      <a:r>
                        <a:rPr lang="es-CO" sz="1400" b="1" kern="1200">
                          <a:solidFill>
                            <a:schemeClr val="accent1">
                              <a:lumMod val="50000"/>
                            </a:schemeClr>
                          </a:solidFill>
                          <a:latin typeface="+mn-lt"/>
                          <a:ea typeface="+mn-ea"/>
                          <a:cs typeface="+mn-cs"/>
                        </a:rPr>
                        <a:t>CESTAS HURTADAS</a:t>
                      </a:r>
                    </a:p>
                  </a:txBody>
                  <a:tcPr marL="68580" marR="68580" marT="0" marB="0" anchor="ctr"/>
                </a:tc>
                <a:tc>
                  <a:txBody>
                    <a:bodyPr/>
                    <a:lstStyle/>
                    <a:p>
                      <a:pPr algn="ctr">
                        <a:spcAft>
                          <a:spcPts val="0"/>
                        </a:spcAft>
                      </a:pPr>
                      <a:r>
                        <a:rPr lang="es-CO" sz="1400" b="1" kern="1200">
                          <a:solidFill>
                            <a:schemeClr val="accent1">
                              <a:lumMod val="50000"/>
                            </a:schemeClr>
                          </a:solidFill>
                          <a:latin typeface="+mn-lt"/>
                          <a:ea typeface="+mn-ea"/>
                          <a:cs typeface="+mn-cs"/>
                        </a:rPr>
                        <a:t>CESTAS CON DAÑO- FUERA DE SERVICIO</a:t>
                      </a:r>
                    </a:p>
                  </a:txBody>
                  <a:tcPr marL="68580" marR="68580" marT="0" marB="0" anchor="ctr"/>
                </a:tc>
                <a:tc>
                  <a:txBody>
                    <a:bodyPr/>
                    <a:lstStyle/>
                    <a:p>
                      <a:pPr algn="ctr">
                        <a:spcAft>
                          <a:spcPts val="0"/>
                        </a:spcAft>
                      </a:pPr>
                      <a:r>
                        <a:rPr lang="es-CO" sz="1400" b="1" kern="1200">
                          <a:solidFill>
                            <a:schemeClr val="accent1">
                              <a:lumMod val="50000"/>
                            </a:schemeClr>
                          </a:solidFill>
                          <a:latin typeface="+mn-lt"/>
                          <a:ea typeface="+mn-ea"/>
                          <a:cs typeface="+mn-cs"/>
                        </a:rPr>
                        <a:t>PORCENTAJE</a:t>
                      </a:r>
                    </a:p>
                  </a:txBody>
                  <a:tcPr marL="68580" marR="68580" marT="0" marB="0" anchor="ctr"/>
                </a:tc>
                <a:extLst>
                  <a:ext uri="{0D108BD9-81ED-4DB2-BD59-A6C34878D82A}">
                    <a16:rowId xmlns:a16="http://schemas.microsoft.com/office/drawing/2014/main" val="4166006880"/>
                  </a:ext>
                </a:extLst>
              </a:tr>
              <a:tr h="307719">
                <a:tc>
                  <a:txBody>
                    <a:bodyPr/>
                    <a:lstStyle/>
                    <a:p>
                      <a:pPr algn="ctr"/>
                      <a:r>
                        <a:rPr lang="es-CO" sz="1400" b="1">
                          <a:solidFill>
                            <a:schemeClr val="accent1">
                              <a:lumMod val="50000"/>
                            </a:schemeClr>
                          </a:solidFill>
                          <a:latin typeface="+mn-lt"/>
                        </a:rPr>
                        <a:t>TIPO 1 (M-121)</a:t>
                      </a:r>
                    </a:p>
                  </a:txBody>
                  <a:tcPr anchor="ctr"/>
                </a:tc>
                <a:tc>
                  <a:txBody>
                    <a:bodyPr/>
                    <a:lstStyle/>
                    <a:p>
                      <a:pPr marL="0" algn="ctr" defTabSz="914400" rtl="0" eaLnBrk="1" fontAlgn="b" latinLnBrk="0" hangingPunct="1"/>
                      <a:r>
                        <a:rPr lang="es-MX" sz="1400" kern="1200">
                          <a:solidFill>
                            <a:schemeClr val="accent1">
                              <a:lumMod val="50000"/>
                            </a:schemeClr>
                          </a:solidFill>
                          <a:latin typeface="+mn-lt"/>
                          <a:ea typeface="+mn-ea"/>
                          <a:cs typeface="+mn-cs"/>
                        </a:rPr>
                        <a:t>0</a:t>
                      </a:r>
                      <a:endParaRPr lang="es-CO" sz="1400" kern="1200">
                        <a:solidFill>
                          <a:schemeClr val="accent1">
                            <a:lumMod val="50000"/>
                          </a:schemeClr>
                        </a:solidFill>
                        <a:latin typeface="+mn-lt"/>
                        <a:ea typeface="+mn-ea"/>
                        <a:cs typeface="+mn-cs"/>
                      </a:endParaRPr>
                    </a:p>
                  </a:txBody>
                  <a:tcPr marL="9525" marR="9525" marT="9525" marB="0" anchor="b"/>
                </a:tc>
                <a:tc>
                  <a:txBody>
                    <a:bodyPr/>
                    <a:lstStyle/>
                    <a:p>
                      <a:pPr marL="0" algn="ctr" defTabSz="914400" rtl="0" eaLnBrk="1" fontAlgn="b" latinLnBrk="0" hangingPunct="1"/>
                      <a:r>
                        <a:rPr lang="es-MX" sz="1400" kern="1200">
                          <a:solidFill>
                            <a:schemeClr val="accent1">
                              <a:lumMod val="50000"/>
                            </a:schemeClr>
                          </a:solidFill>
                          <a:latin typeface="+mn-lt"/>
                          <a:ea typeface="+mn-ea"/>
                          <a:cs typeface="+mn-cs"/>
                        </a:rPr>
                        <a:t>4</a:t>
                      </a:r>
                      <a:r>
                        <a:rPr lang="es-CO" sz="1400" kern="1200">
                          <a:solidFill>
                            <a:schemeClr val="accent1">
                              <a:lumMod val="50000"/>
                            </a:schemeClr>
                          </a:solidFill>
                          <a:latin typeface="+mn-lt"/>
                          <a:ea typeface="+mn-ea"/>
                          <a:cs typeface="+mn-cs"/>
                        </a:rPr>
                        <a:t>.659</a:t>
                      </a:r>
                    </a:p>
                  </a:txBody>
                  <a:tcPr marL="9525" marR="9525" marT="9525" marB="0" anchor="b"/>
                </a:tc>
                <a:tc>
                  <a:txBody>
                    <a:bodyPr/>
                    <a:lstStyle/>
                    <a:p>
                      <a:pPr marL="0" algn="ctr" defTabSz="914400" rtl="0" eaLnBrk="1" fontAlgn="b" latinLnBrk="0" hangingPunct="1"/>
                      <a:r>
                        <a:rPr lang="es-CO" sz="1400" kern="1200">
                          <a:solidFill>
                            <a:schemeClr val="accent1">
                              <a:lumMod val="50000"/>
                            </a:schemeClr>
                          </a:solidFill>
                          <a:latin typeface="+mn-lt"/>
                          <a:ea typeface="+mn-ea"/>
                          <a:cs typeface="+mn-cs"/>
                        </a:rPr>
                        <a:t>68%</a:t>
                      </a:r>
                    </a:p>
                  </a:txBody>
                  <a:tcPr marL="9525" marR="9525" marT="9525" marB="0" anchor="b"/>
                </a:tc>
                <a:extLst>
                  <a:ext uri="{0D108BD9-81ED-4DB2-BD59-A6C34878D82A}">
                    <a16:rowId xmlns:a16="http://schemas.microsoft.com/office/drawing/2014/main" val="2671597833"/>
                  </a:ext>
                </a:extLst>
              </a:tr>
              <a:tr h="307719">
                <a:tc>
                  <a:txBody>
                    <a:bodyPr/>
                    <a:lstStyle/>
                    <a:p>
                      <a:pPr algn="ctr"/>
                      <a:r>
                        <a:rPr lang="es-CO" sz="1400" b="1">
                          <a:solidFill>
                            <a:schemeClr val="accent1">
                              <a:lumMod val="50000"/>
                            </a:schemeClr>
                          </a:solidFill>
                          <a:latin typeface="+mn-lt"/>
                        </a:rPr>
                        <a:t>TIPO 2 (M-123)</a:t>
                      </a:r>
                    </a:p>
                  </a:txBody>
                  <a:tcPr anchor="ctr"/>
                </a:tc>
                <a:tc>
                  <a:txBody>
                    <a:bodyPr/>
                    <a:lstStyle/>
                    <a:p>
                      <a:pPr marL="0" algn="ctr" defTabSz="914400" rtl="0" eaLnBrk="1" fontAlgn="b" latinLnBrk="0" hangingPunct="1"/>
                      <a:r>
                        <a:rPr lang="es-MX" sz="1400" kern="1200">
                          <a:solidFill>
                            <a:schemeClr val="accent1">
                              <a:lumMod val="50000"/>
                            </a:schemeClr>
                          </a:solidFill>
                          <a:latin typeface="+mn-lt"/>
                          <a:ea typeface="+mn-ea"/>
                          <a:cs typeface="+mn-cs"/>
                        </a:rPr>
                        <a:t>0</a:t>
                      </a:r>
                      <a:endParaRPr lang="es-CO" sz="1400" kern="1200">
                        <a:solidFill>
                          <a:schemeClr val="accent1">
                            <a:lumMod val="50000"/>
                          </a:schemeClr>
                        </a:solidFill>
                        <a:latin typeface="+mn-lt"/>
                        <a:ea typeface="+mn-ea"/>
                        <a:cs typeface="+mn-cs"/>
                      </a:endParaRPr>
                    </a:p>
                  </a:txBody>
                  <a:tcPr marL="9525" marR="9525" marT="9525" marB="0" anchor="b"/>
                </a:tc>
                <a:tc>
                  <a:txBody>
                    <a:bodyPr/>
                    <a:lstStyle/>
                    <a:p>
                      <a:pPr marL="0" algn="ctr" defTabSz="914400" rtl="0" eaLnBrk="1" fontAlgn="b" latinLnBrk="0" hangingPunct="1"/>
                      <a:r>
                        <a:rPr lang="es-MX" sz="1400" kern="1200" dirty="0">
                          <a:solidFill>
                            <a:schemeClr val="accent1">
                              <a:lumMod val="50000"/>
                            </a:schemeClr>
                          </a:solidFill>
                          <a:latin typeface="+mn-lt"/>
                          <a:ea typeface="+mn-ea"/>
                          <a:cs typeface="+mn-cs"/>
                        </a:rPr>
                        <a:t>91</a:t>
                      </a:r>
                      <a:endParaRPr lang="es-CO" sz="1400" kern="1200" dirty="0">
                        <a:solidFill>
                          <a:schemeClr val="accent1">
                            <a:lumMod val="50000"/>
                          </a:schemeClr>
                        </a:solidFill>
                        <a:latin typeface="+mn-lt"/>
                        <a:ea typeface="+mn-ea"/>
                        <a:cs typeface="+mn-cs"/>
                      </a:endParaRPr>
                    </a:p>
                  </a:txBody>
                  <a:tcPr marL="9525" marR="9525" marT="9525" marB="0" anchor="b"/>
                </a:tc>
                <a:tc>
                  <a:txBody>
                    <a:bodyPr/>
                    <a:lstStyle/>
                    <a:p>
                      <a:pPr marL="0" algn="ctr" defTabSz="914400" rtl="0" eaLnBrk="1" fontAlgn="b" latinLnBrk="0" hangingPunct="1"/>
                      <a:r>
                        <a:rPr lang="es-CO" sz="1400" kern="1200">
                          <a:solidFill>
                            <a:schemeClr val="accent1">
                              <a:lumMod val="50000"/>
                            </a:schemeClr>
                          </a:solidFill>
                          <a:latin typeface="+mn-lt"/>
                          <a:ea typeface="+mn-ea"/>
                          <a:cs typeface="+mn-cs"/>
                        </a:rPr>
                        <a:t>4%</a:t>
                      </a:r>
                    </a:p>
                  </a:txBody>
                  <a:tcPr marL="9525" marR="9525" marT="9525" marB="0" anchor="b"/>
                </a:tc>
                <a:extLst>
                  <a:ext uri="{0D108BD9-81ED-4DB2-BD59-A6C34878D82A}">
                    <a16:rowId xmlns:a16="http://schemas.microsoft.com/office/drawing/2014/main" val="1723866473"/>
                  </a:ext>
                </a:extLst>
              </a:tr>
              <a:tr h="307719">
                <a:tc>
                  <a:txBody>
                    <a:bodyPr/>
                    <a:lstStyle/>
                    <a:p>
                      <a:pPr algn="ctr"/>
                      <a:r>
                        <a:rPr lang="es-CO" sz="1400" b="1">
                          <a:solidFill>
                            <a:schemeClr val="accent1">
                              <a:lumMod val="50000"/>
                            </a:schemeClr>
                          </a:solidFill>
                          <a:latin typeface="+mn-lt"/>
                        </a:rPr>
                        <a:t>TIPO 3 (M-124)</a:t>
                      </a:r>
                    </a:p>
                  </a:txBody>
                  <a:tcPr anchor="ctr"/>
                </a:tc>
                <a:tc>
                  <a:txBody>
                    <a:bodyPr/>
                    <a:lstStyle/>
                    <a:p>
                      <a:pPr marL="0" algn="ctr" defTabSz="914400" rtl="0" eaLnBrk="1" fontAlgn="b" latinLnBrk="0" hangingPunct="1"/>
                      <a:r>
                        <a:rPr lang="es-MX" sz="1400" kern="1200">
                          <a:solidFill>
                            <a:schemeClr val="accent1">
                              <a:lumMod val="50000"/>
                            </a:schemeClr>
                          </a:solidFill>
                          <a:latin typeface="+mn-lt"/>
                          <a:ea typeface="+mn-ea"/>
                          <a:cs typeface="+mn-cs"/>
                        </a:rPr>
                        <a:t>0</a:t>
                      </a:r>
                      <a:endParaRPr lang="es-CO" sz="1400" kern="1200">
                        <a:solidFill>
                          <a:schemeClr val="accent1">
                            <a:lumMod val="50000"/>
                          </a:schemeClr>
                        </a:solidFill>
                        <a:latin typeface="+mn-lt"/>
                        <a:ea typeface="+mn-ea"/>
                        <a:cs typeface="+mn-cs"/>
                      </a:endParaRPr>
                    </a:p>
                  </a:txBody>
                  <a:tcPr marL="9525" marR="9525" marT="9525" marB="0" anchor="b"/>
                </a:tc>
                <a:tc>
                  <a:txBody>
                    <a:bodyPr/>
                    <a:lstStyle/>
                    <a:p>
                      <a:pPr marL="0" algn="ctr" defTabSz="914400" rtl="0" eaLnBrk="1" fontAlgn="b" latinLnBrk="0" hangingPunct="1"/>
                      <a:r>
                        <a:rPr lang="es-MX" sz="1400" kern="1200">
                          <a:solidFill>
                            <a:schemeClr val="accent1">
                              <a:lumMod val="50000"/>
                            </a:schemeClr>
                          </a:solidFill>
                          <a:latin typeface="+mn-lt"/>
                          <a:ea typeface="+mn-ea"/>
                          <a:cs typeface="+mn-cs"/>
                        </a:rPr>
                        <a:t>274</a:t>
                      </a:r>
                      <a:endParaRPr lang="es-CO" sz="1400" kern="1200">
                        <a:solidFill>
                          <a:schemeClr val="accent1">
                            <a:lumMod val="50000"/>
                          </a:schemeClr>
                        </a:solidFill>
                        <a:latin typeface="+mn-lt"/>
                        <a:ea typeface="+mn-ea"/>
                        <a:cs typeface="+mn-cs"/>
                      </a:endParaRPr>
                    </a:p>
                  </a:txBody>
                  <a:tcPr marL="9525" marR="9525" marT="9525" marB="0" anchor="b"/>
                </a:tc>
                <a:tc>
                  <a:txBody>
                    <a:bodyPr/>
                    <a:lstStyle/>
                    <a:p>
                      <a:pPr marL="0" algn="ctr" defTabSz="914400" rtl="0" eaLnBrk="1" fontAlgn="b" latinLnBrk="0" hangingPunct="1"/>
                      <a:r>
                        <a:rPr lang="es-CO" sz="1400" kern="1200" dirty="0">
                          <a:solidFill>
                            <a:schemeClr val="accent1">
                              <a:lumMod val="50000"/>
                            </a:schemeClr>
                          </a:solidFill>
                          <a:latin typeface="+mn-lt"/>
                          <a:ea typeface="+mn-ea"/>
                          <a:cs typeface="+mn-cs"/>
                        </a:rPr>
                        <a:t>12%</a:t>
                      </a:r>
                    </a:p>
                  </a:txBody>
                  <a:tcPr marL="9525" marR="9525" marT="9525" marB="0" anchor="b"/>
                </a:tc>
                <a:extLst>
                  <a:ext uri="{0D108BD9-81ED-4DB2-BD59-A6C34878D82A}">
                    <a16:rowId xmlns:a16="http://schemas.microsoft.com/office/drawing/2014/main" val="3370870032"/>
                  </a:ext>
                </a:extLst>
              </a:tr>
              <a:tr h="307719">
                <a:tc>
                  <a:txBody>
                    <a:bodyPr/>
                    <a:lstStyle/>
                    <a:p>
                      <a:pPr algn="ctr"/>
                      <a:r>
                        <a:rPr lang="es-CO" sz="1400" b="1">
                          <a:solidFill>
                            <a:schemeClr val="accent1">
                              <a:lumMod val="50000"/>
                            </a:schemeClr>
                          </a:solidFill>
                          <a:latin typeface="+mn-lt"/>
                        </a:rPr>
                        <a:t>TOTAL</a:t>
                      </a:r>
                    </a:p>
                  </a:txBody>
                  <a:tcPr anchor="ctr"/>
                </a:tc>
                <a:tc>
                  <a:txBody>
                    <a:bodyPr/>
                    <a:lstStyle/>
                    <a:p>
                      <a:pPr marL="0" algn="ctr" defTabSz="914400" rtl="0" eaLnBrk="1" fontAlgn="b" latinLnBrk="0" hangingPunct="1"/>
                      <a:r>
                        <a:rPr lang="es-CO" sz="1400" b="1" kern="1200">
                          <a:solidFill>
                            <a:schemeClr val="accent1">
                              <a:lumMod val="50000"/>
                            </a:schemeClr>
                          </a:solidFill>
                          <a:latin typeface="+mn-lt"/>
                          <a:ea typeface="+mn-ea"/>
                          <a:cs typeface="+mn-cs"/>
                        </a:rPr>
                        <a:t>0</a:t>
                      </a:r>
                    </a:p>
                  </a:txBody>
                  <a:tcPr marL="9525" marR="9525" marT="9525" marB="0" anchor="b"/>
                </a:tc>
                <a:tc>
                  <a:txBody>
                    <a:bodyPr/>
                    <a:lstStyle/>
                    <a:p>
                      <a:pPr marL="0" algn="ctr" defTabSz="914400" rtl="0" eaLnBrk="1" fontAlgn="b" latinLnBrk="0" hangingPunct="1"/>
                      <a:r>
                        <a:rPr lang="es-MX" sz="1400" b="1" kern="1200">
                          <a:solidFill>
                            <a:schemeClr val="accent1">
                              <a:lumMod val="50000"/>
                            </a:schemeClr>
                          </a:solidFill>
                          <a:latin typeface="+mn-lt"/>
                          <a:ea typeface="+mn-ea"/>
                          <a:cs typeface="+mn-cs"/>
                        </a:rPr>
                        <a:t>5,024</a:t>
                      </a:r>
                      <a:endParaRPr lang="es-CO" sz="1400" b="1" kern="1200">
                        <a:solidFill>
                          <a:schemeClr val="accent1">
                            <a:lumMod val="50000"/>
                          </a:schemeClr>
                        </a:solidFill>
                        <a:latin typeface="+mn-lt"/>
                        <a:ea typeface="+mn-ea"/>
                        <a:cs typeface="+mn-cs"/>
                      </a:endParaRPr>
                    </a:p>
                  </a:txBody>
                  <a:tcPr marL="9525" marR="9525" marT="9525" marB="0" anchor="b"/>
                </a:tc>
                <a:tc>
                  <a:txBody>
                    <a:bodyPr/>
                    <a:lstStyle/>
                    <a:p>
                      <a:pPr marL="0" algn="ctr" defTabSz="914400" rtl="0" eaLnBrk="1" fontAlgn="b" latinLnBrk="0" hangingPunct="1"/>
                      <a:r>
                        <a:rPr lang="es-CO" sz="1400" b="1" kern="1200">
                          <a:solidFill>
                            <a:schemeClr val="accent1">
                              <a:lumMod val="50000"/>
                            </a:schemeClr>
                          </a:solidFill>
                          <a:latin typeface="+mn-lt"/>
                          <a:ea typeface="+mn-ea"/>
                          <a:cs typeface="+mn-cs"/>
                        </a:rPr>
                        <a:t>44%</a:t>
                      </a:r>
                    </a:p>
                  </a:txBody>
                  <a:tcPr marL="9525" marR="9525" marT="9525" marB="0" anchor="b"/>
                </a:tc>
                <a:extLst>
                  <a:ext uri="{0D108BD9-81ED-4DB2-BD59-A6C34878D82A}">
                    <a16:rowId xmlns:a16="http://schemas.microsoft.com/office/drawing/2014/main" val="4004075492"/>
                  </a:ext>
                </a:extLst>
              </a:tr>
            </a:tbl>
          </a:graphicData>
        </a:graphic>
      </p:graphicFrame>
      <p:graphicFrame>
        <p:nvGraphicFramePr>
          <p:cNvPr id="5" name="Tabla 4">
            <a:extLst>
              <a:ext uri="{FF2B5EF4-FFF2-40B4-BE49-F238E27FC236}">
                <a16:creationId xmlns:a16="http://schemas.microsoft.com/office/drawing/2014/main" id="{1482F928-010B-0B3F-6F37-F3A66305918C}"/>
              </a:ext>
            </a:extLst>
          </p:cNvPr>
          <p:cNvGraphicFramePr>
            <a:graphicFrameLocks noGrp="1"/>
          </p:cNvGraphicFramePr>
          <p:nvPr/>
        </p:nvGraphicFramePr>
        <p:xfrm>
          <a:off x="473213" y="3939311"/>
          <a:ext cx="5498075" cy="1236476"/>
        </p:xfrm>
        <a:graphic>
          <a:graphicData uri="http://schemas.openxmlformats.org/drawingml/2006/table">
            <a:tbl>
              <a:tblPr firstRow="1" firstCol="1" bandRow="1">
                <a:tableStyleId>{68D230F3-CF80-4859-8CE7-A43EE81993B5}</a:tableStyleId>
              </a:tblPr>
              <a:tblGrid>
                <a:gridCol w="1297805">
                  <a:extLst>
                    <a:ext uri="{9D8B030D-6E8A-4147-A177-3AD203B41FA5}">
                      <a16:colId xmlns:a16="http://schemas.microsoft.com/office/drawing/2014/main" val="3123890751"/>
                    </a:ext>
                  </a:extLst>
                </a:gridCol>
                <a:gridCol w="1400090">
                  <a:extLst>
                    <a:ext uri="{9D8B030D-6E8A-4147-A177-3AD203B41FA5}">
                      <a16:colId xmlns:a16="http://schemas.microsoft.com/office/drawing/2014/main" val="2943384657"/>
                    </a:ext>
                  </a:extLst>
                </a:gridCol>
                <a:gridCol w="1400090">
                  <a:extLst>
                    <a:ext uri="{9D8B030D-6E8A-4147-A177-3AD203B41FA5}">
                      <a16:colId xmlns:a16="http://schemas.microsoft.com/office/drawing/2014/main" val="404626813"/>
                    </a:ext>
                  </a:extLst>
                </a:gridCol>
                <a:gridCol w="1400090">
                  <a:extLst>
                    <a:ext uri="{9D8B030D-6E8A-4147-A177-3AD203B41FA5}">
                      <a16:colId xmlns:a16="http://schemas.microsoft.com/office/drawing/2014/main" val="1491970684"/>
                    </a:ext>
                  </a:extLst>
                </a:gridCol>
              </a:tblGrid>
              <a:tr h="237042">
                <a:tc gridSpan="4">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400" b="1" kern="1200">
                          <a:solidFill>
                            <a:schemeClr val="accent1">
                              <a:lumMod val="50000"/>
                            </a:schemeClr>
                          </a:solidFill>
                        </a:rPr>
                        <a:t>MANTENIMIENTO DE CESTAS</a:t>
                      </a:r>
                      <a:endParaRPr lang="es-CO" sz="1400" b="1" kern="1200">
                        <a:solidFill>
                          <a:schemeClr val="accent1">
                            <a:lumMod val="50000"/>
                          </a:schemeClr>
                        </a:solidFill>
                        <a:latin typeface="+mn-lt"/>
                        <a:ea typeface="+mn-ea"/>
                        <a:cs typeface="+mn-cs"/>
                      </a:endParaRPr>
                    </a:p>
                  </a:txBody>
                  <a:tcPr marL="44450" marR="44450" marT="0" marB="0" anchor="ctr"/>
                </a:tc>
                <a:tc hMerge="1">
                  <a:txBody>
                    <a:bodyPr/>
                    <a:lstStyle/>
                    <a:p>
                      <a:pPr marL="0" algn="ctr" defTabSz="914400" rtl="0" eaLnBrk="1" latinLnBrk="0" hangingPunct="1"/>
                      <a:endParaRPr lang="es-CO" sz="1200" b="1" kern="1200">
                        <a:solidFill>
                          <a:schemeClr val="accent1">
                            <a:lumMod val="50000"/>
                          </a:schemeClr>
                        </a:solidFill>
                        <a:latin typeface="+mn-lt"/>
                        <a:ea typeface="+mn-ea"/>
                        <a:cs typeface="+mn-cs"/>
                      </a:endParaRPr>
                    </a:p>
                  </a:txBody>
                  <a:tcPr marL="44450" marR="44450" marT="0" marB="0" anchor="ctr"/>
                </a:tc>
                <a:tc hMerge="1">
                  <a:txBody>
                    <a:bodyPr/>
                    <a:lstStyle/>
                    <a:p>
                      <a:pPr marL="0" algn="ctr" defTabSz="914400" rtl="0" eaLnBrk="1" latinLnBrk="0" hangingPunct="1"/>
                      <a:endParaRPr lang="es-CO" sz="1200" b="1" kern="1200">
                        <a:solidFill>
                          <a:schemeClr val="accent1">
                            <a:lumMod val="50000"/>
                          </a:schemeClr>
                        </a:solidFill>
                        <a:latin typeface="+mn-lt"/>
                        <a:ea typeface="+mn-ea"/>
                        <a:cs typeface="+mn-cs"/>
                      </a:endParaRPr>
                    </a:p>
                  </a:txBody>
                  <a:tcPr marL="44450" marR="44450" marT="0" marB="0" anchor="ctr"/>
                </a:tc>
                <a:tc hMerge="1">
                  <a:txBody>
                    <a:bodyPr/>
                    <a:lstStyle/>
                    <a:p>
                      <a:pPr marL="0" algn="ctr" defTabSz="914400" rtl="0" eaLnBrk="1" latinLnBrk="0" hangingPunct="1"/>
                      <a:endParaRPr lang="es-CO" sz="1200" b="1" kern="1200">
                        <a:solidFill>
                          <a:schemeClr val="accent1">
                            <a:lumMod val="50000"/>
                          </a:schemeClr>
                        </a:solidFill>
                        <a:latin typeface="+mn-lt"/>
                        <a:ea typeface="+mn-ea"/>
                        <a:cs typeface="+mn-cs"/>
                      </a:endParaRPr>
                    </a:p>
                  </a:txBody>
                  <a:tcPr marL="44450" marR="44450" marT="0" marB="0" anchor="ctr"/>
                </a:tc>
                <a:extLst>
                  <a:ext uri="{0D108BD9-81ED-4DB2-BD59-A6C34878D82A}">
                    <a16:rowId xmlns:a16="http://schemas.microsoft.com/office/drawing/2014/main" val="699806689"/>
                  </a:ext>
                </a:extLst>
              </a:tr>
              <a:tr h="594994">
                <a:tc>
                  <a:txBody>
                    <a:bodyPr/>
                    <a:lstStyle/>
                    <a:p>
                      <a:pPr marL="0" algn="ctr" defTabSz="914400" rtl="0" eaLnBrk="1" latinLnBrk="0" hangingPunct="1"/>
                      <a:r>
                        <a:rPr lang="es-CO" sz="1400" b="1" kern="1200">
                          <a:solidFill>
                            <a:schemeClr val="accent1">
                              <a:lumMod val="50000"/>
                            </a:schemeClr>
                          </a:solidFill>
                        </a:rPr>
                        <a:t>CANTIDAD DE CESTAS EXISTENTES</a:t>
                      </a:r>
                      <a:endParaRPr lang="es-CO" sz="1400" b="1" kern="1200">
                        <a:solidFill>
                          <a:schemeClr val="accent1">
                            <a:lumMod val="50000"/>
                          </a:schemeClr>
                        </a:solidFill>
                        <a:latin typeface="+mn-lt"/>
                        <a:ea typeface="+mn-ea"/>
                        <a:cs typeface="+mn-cs"/>
                      </a:endParaRPr>
                    </a:p>
                  </a:txBody>
                  <a:tcPr marL="44450" marR="44450" marT="0" marB="0" anchor="ctr"/>
                </a:tc>
                <a:tc>
                  <a:txBody>
                    <a:bodyPr/>
                    <a:lstStyle/>
                    <a:p>
                      <a:pPr marL="0" algn="ctr" defTabSz="914400" rtl="0" eaLnBrk="1" latinLnBrk="0" hangingPunct="1"/>
                      <a:r>
                        <a:rPr lang="es-CO" sz="1400" b="1" kern="1200">
                          <a:solidFill>
                            <a:schemeClr val="accent1">
                              <a:lumMod val="50000"/>
                            </a:schemeClr>
                          </a:solidFill>
                        </a:rPr>
                        <a:t>CANTIDAD DE CESTAS</a:t>
                      </a:r>
                    </a:p>
                    <a:p>
                      <a:pPr marL="0" algn="ctr" defTabSz="914400" rtl="0" eaLnBrk="1" latinLnBrk="0" hangingPunct="1"/>
                      <a:r>
                        <a:rPr lang="es-CO" sz="1400" b="1" kern="1200">
                          <a:solidFill>
                            <a:schemeClr val="accent1">
                              <a:lumMod val="50000"/>
                            </a:schemeClr>
                          </a:solidFill>
                        </a:rPr>
                        <a:t>TIPO I (M-121)</a:t>
                      </a:r>
                      <a:endParaRPr lang="es-CO" sz="1400" b="1" kern="1200">
                        <a:solidFill>
                          <a:schemeClr val="accent1">
                            <a:lumMod val="50000"/>
                          </a:schemeClr>
                        </a:solidFill>
                        <a:latin typeface="+mn-lt"/>
                        <a:ea typeface="+mn-ea"/>
                        <a:cs typeface="+mn-cs"/>
                      </a:endParaRPr>
                    </a:p>
                  </a:txBody>
                  <a:tcPr marL="44450" marR="44450" marT="0" marB="0" anchor="ctr"/>
                </a:tc>
                <a:tc>
                  <a:txBody>
                    <a:bodyPr/>
                    <a:lstStyle/>
                    <a:p>
                      <a:pPr marL="0" algn="ctr" defTabSz="914400" rtl="0" eaLnBrk="1" latinLnBrk="0" hangingPunct="1"/>
                      <a:r>
                        <a:rPr lang="es-CO" sz="1400" b="1" kern="1200">
                          <a:solidFill>
                            <a:schemeClr val="accent1">
                              <a:lumMod val="50000"/>
                            </a:schemeClr>
                          </a:solidFill>
                        </a:rPr>
                        <a:t>CANTIDAD DE CESTAS</a:t>
                      </a:r>
                    </a:p>
                    <a:p>
                      <a:pPr marL="0" algn="ctr" defTabSz="914400" rtl="0" eaLnBrk="1" latinLnBrk="0" hangingPunct="1"/>
                      <a:r>
                        <a:rPr lang="es-CO" sz="1400" b="1" kern="1200">
                          <a:solidFill>
                            <a:schemeClr val="accent1">
                              <a:lumMod val="50000"/>
                            </a:schemeClr>
                          </a:solidFill>
                        </a:rPr>
                        <a:t>TIPO II (M-123)</a:t>
                      </a:r>
                      <a:endParaRPr lang="es-CO" sz="1400" b="1" kern="1200">
                        <a:solidFill>
                          <a:schemeClr val="accent1">
                            <a:lumMod val="50000"/>
                          </a:schemeClr>
                        </a:solidFill>
                        <a:latin typeface="+mn-lt"/>
                        <a:ea typeface="+mn-ea"/>
                        <a:cs typeface="+mn-cs"/>
                      </a:endParaRPr>
                    </a:p>
                  </a:txBody>
                  <a:tcPr marL="44450" marR="44450" marT="0" marB="0" anchor="ctr"/>
                </a:tc>
                <a:tc>
                  <a:txBody>
                    <a:bodyPr/>
                    <a:lstStyle/>
                    <a:p>
                      <a:pPr marL="0" algn="ctr" defTabSz="914400" rtl="0" eaLnBrk="1" latinLnBrk="0" hangingPunct="1"/>
                      <a:r>
                        <a:rPr lang="es-CO" sz="1400" b="1" kern="1200">
                          <a:solidFill>
                            <a:schemeClr val="accent1">
                              <a:lumMod val="50000"/>
                            </a:schemeClr>
                          </a:solidFill>
                        </a:rPr>
                        <a:t>CANTIDAD DE CESTAS</a:t>
                      </a:r>
                    </a:p>
                    <a:p>
                      <a:pPr marL="0" algn="ctr" defTabSz="914400" rtl="0" eaLnBrk="1" latinLnBrk="0" hangingPunct="1"/>
                      <a:r>
                        <a:rPr lang="es-CO" sz="1400" b="1" kern="1200">
                          <a:solidFill>
                            <a:schemeClr val="accent1">
                              <a:lumMod val="50000"/>
                            </a:schemeClr>
                          </a:solidFill>
                        </a:rPr>
                        <a:t>TIPO III (M-124)</a:t>
                      </a:r>
                      <a:endParaRPr lang="es-CO" sz="1400" b="1" kern="1200">
                        <a:solidFill>
                          <a:schemeClr val="accent1">
                            <a:lumMod val="50000"/>
                          </a:schemeClr>
                        </a:solidFill>
                        <a:latin typeface="+mn-lt"/>
                        <a:ea typeface="+mn-ea"/>
                        <a:cs typeface="+mn-cs"/>
                      </a:endParaRPr>
                    </a:p>
                  </a:txBody>
                  <a:tcPr marL="44450" marR="44450" marT="0" marB="0" anchor="ctr"/>
                </a:tc>
                <a:extLst>
                  <a:ext uri="{0D108BD9-81ED-4DB2-BD59-A6C34878D82A}">
                    <a16:rowId xmlns:a16="http://schemas.microsoft.com/office/drawing/2014/main" val="2198381729"/>
                  </a:ext>
                </a:extLst>
              </a:tr>
              <a:tr h="359354">
                <a:tc>
                  <a:txBody>
                    <a:bodyPr/>
                    <a:lstStyle/>
                    <a:p>
                      <a:pPr marL="0" algn="ctr" defTabSz="914400" rtl="0" eaLnBrk="1" fontAlgn="ctr" latinLnBrk="0" hangingPunct="1"/>
                      <a:r>
                        <a:rPr lang="es-MX" sz="1400" b="0" kern="1200">
                          <a:solidFill>
                            <a:schemeClr val="accent1">
                              <a:lumMod val="50000"/>
                            </a:schemeClr>
                          </a:solidFill>
                          <a:latin typeface="+mn-lt"/>
                          <a:ea typeface="+mn-ea"/>
                          <a:cs typeface="+mn-cs"/>
                        </a:rPr>
                        <a:t>2.380</a:t>
                      </a:r>
                      <a:endParaRPr lang="es-CO" sz="1400" b="0" kern="1200">
                        <a:solidFill>
                          <a:schemeClr val="accent1">
                            <a:lumMod val="50000"/>
                          </a:schemeClr>
                        </a:solidFill>
                        <a:latin typeface="+mn-lt"/>
                        <a:ea typeface="+mn-ea"/>
                        <a:cs typeface="+mn-cs"/>
                      </a:endParaRPr>
                    </a:p>
                  </a:txBody>
                  <a:tcPr marL="9525" marR="9525" marT="9525" marB="0" anchor="ctr"/>
                </a:tc>
                <a:tc>
                  <a:txBody>
                    <a:bodyPr/>
                    <a:lstStyle/>
                    <a:p>
                      <a:pPr marL="0" algn="ctr" defTabSz="914400" rtl="0" eaLnBrk="1" fontAlgn="ctr" latinLnBrk="0" hangingPunct="1"/>
                      <a:r>
                        <a:rPr lang="es-MX" sz="1400" kern="1200" dirty="0">
                          <a:solidFill>
                            <a:schemeClr val="accent1">
                              <a:lumMod val="50000"/>
                            </a:schemeClr>
                          </a:solidFill>
                          <a:latin typeface="+mn-lt"/>
                          <a:ea typeface="+mn-ea"/>
                          <a:cs typeface="+mn-cs"/>
                        </a:rPr>
                        <a:t>5.511</a:t>
                      </a:r>
                      <a:endParaRPr lang="es-CO" sz="1400" kern="1200" dirty="0">
                        <a:solidFill>
                          <a:schemeClr val="accent1">
                            <a:lumMod val="50000"/>
                          </a:schemeClr>
                        </a:solidFill>
                        <a:latin typeface="+mn-lt"/>
                        <a:ea typeface="+mn-ea"/>
                        <a:cs typeface="+mn-cs"/>
                      </a:endParaRPr>
                    </a:p>
                  </a:txBody>
                  <a:tcPr marL="9525" marR="9525" marT="9525" marB="0" anchor="ctr"/>
                </a:tc>
                <a:tc>
                  <a:txBody>
                    <a:bodyPr/>
                    <a:lstStyle/>
                    <a:p>
                      <a:pPr marL="0" algn="ctr" defTabSz="914400" rtl="0" eaLnBrk="1" fontAlgn="ctr" latinLnBrk="0" hangingPunct="1"/>
                      <a:r>
                        <a:rPr lang="es-MX" sz="1400" kern="1200" dirty="0">
                          <a:solidFill>
                            <a:schemeClr val="accent1">
                              <a:lumMod val="50000"/>
                            </a:schemeClr>
                          </a:solidFill>
                          <a:latin typeface="+mn-lt"/>
                          <a:ea typeface="+mn-ea"/>
                          <a:cs typeface="+mn-cs"/>
                        </a:rPr>
                        <a:t>186</a:t>
                      </a:r>
                      <a:endParaRPr lang="es-CO" sz="1400" kern="1200" dirty="0">
                        <a:solidFill>
                          <a:schemeClr val="accent1">
                            <a:lumMod val="50000"/>
                          </a:schemeClr>
                        </a:solidFill>
                        <a:latin typeface="+mn-lt"/>
                        <a:ea typeface="+mn-ea"/>
                        <a:cs typeface="+mn-cs"/>
                      </a:endParaRPr>
                    </a:p>
                  </a:txBody>
                  <a:tcPr marL="9525" marR="9525" marT="9525" marB="0" anchor="ctr"/>
                </a:tc>
                <a:tc>
                  <a:txBody>
                    <a:bodyPr/>
                    <a:lstStyle/>
                    <a:p>
                      <a:pPr marL="0" algn="ctr" defTabSz="914400" rtl="0" eaLnBrk="1" fontAlgn="ctr" latinLnBrk="0" hangingPunct="1"/>
                      <a:r>
                        <a:rPr lang="es-MX" sz="1400" kern="1200">
                          <a:solidFill>
                            <a:schemeClr val="accent1">
                              <a:lumMod val="50000"/>
                            </a:schemeClr>
                          </a:solidFill>
                          <a:latin typeface="+mn-lt"/>
                          <a:ea typeface="+mn-ea"/>
                          <a:cs typeface="+mn-cs"/>
                        </a:rPr>
                        <a:t>369</a:t>
                      </a:r>
                      <a:endParaRPr lang="es-CO" sz="1400" kern="1200">
                        <a:solidFill>
                          <a:schemeClr val="accent1">
                            <a:lumMod val="50000"/>
                          </a:schemeClr>
                        </a:solidFill>
                        <a:latin typeface="+mn-lt"/>
                        <a:ea typeface="+mn-ea"/>
                        <a:cs typeface="+mn-cs"/>
                      </a:endParaRPr>
                    </a:p>
                  </a:txBody>
                  <a:tcPr marL="9525" marR="9525" marT="9525" marB="0" anchor="ctr"/>
                </a:tc>
                <a:extLst>
                  <a:ext uri="{0D108BD9-81ED-4DB2-BD59-A6C34878D82A}">
                    <a16:rowId xmlns:a16="http://schemas.microsoft.com/office/drawing/2014/main" val="1500188062"/>
                  </a:ext>
                </a:extLst>
              </a:tr>
            </a:tbl>
          </a:graphicData>
        </a:graphic>
      </p:graphicFrame>
      <p:sp>
        <p:nvSpPr>
          <p:cNvPr id="10" name="Rectangle 1">
            <a:extLst>
              <a:ext uri="{FF2B5EF4-FFF2-40B4-BE49-F238E27FC236}">
                <a16:creationId xmlns:a16="http://schemas.microsoft.com/office/drawing/2014/main" id="{9760E5CE-803E-41F2-899B-00A5DDA457EE}"/>
              </a:ext>
            </a:extLst>
          </p:cNvPr>
          <p:cNvSpPr>
            <a:spLocks noChangeArrowheads="1"/>
          </p:cNvSpPr>
          <p:nvPr/>
        </p:nvSpPr>
        <p:spPr bwMode="auto">
          <a:xfrm rot="10800000" flipV="1">
            <a:off x="6575658" y="3679632"/>
            <a:ext cx="5351309" cy="6463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pAutoFit/>
          </a:bodyPr>
          <a:lstStyle/>
          <a:p>
            <a:pPr eaLnBrk="0" fontAlgn="base" hangingPunct="0">
              <a:spcBef>
                <a:spcPct val="0"/>
              </a:spcBef>
              <a:spcAft>
                <a:spcPct val="0"/>
              </a:spcAft>
              <a:defRPr/>
            </a:pPr>
            <a:r>
              <a:rPr kumimoji="0" lang="es-CO" altLang="es-CO" sz="1200" b="1" i="0" u="none" strike="noStrike" kern="1200" cap="none" spc="0" normalizeH="0" baseline="0" noProof="0" dirty="0">
                <a:ln>
                  <a:noFill/>
                </a:ln>
                <a:solidFill>
                  <a:srgbClr val="002060"/>
                </a:solidFill>
                <a:effectLst/>
                <a:uLnTx/>
                <a:uFillTx/>
                <a:latin typeface="Calibri" panose="020F0502020204030204"/>
                <a:ea typeface="Times New Roman" panose="02020603050405020304" pitchFamily="18" charset="0"/>
                <a:cs typeface="Arial"/>
              </a:rPr>
              <a:t>Fuente: </a:t>
            </a:r>
            <a:r>
              <a:rPr kumimoji="0" lang="es-CO" altLang="es-CO" sz="1200" i="0" u="none" strike="noStrike" kern="1200" cap="none" spc="0" normalizeH="0" baseline="0" noProof="0" dirty="0">
                <a:ln>
                  <a:noFill/>
                </a:ln>
                <a:solidFill>
                  <a:srgbClr val="002060"/>
                </a:solidFill>
                <a:effectLst/>
                <a:uLnTx/>
                <a:uFillTx/>
                <a:latin typeface="Calibri" panose="020F0502020204030204"/>
                <a:ea typeface="Times New Roman" panose="02020603050405020304" pitchFamily="18" charset="0"/>
                <a:cs typeface="Arial"/>
              </a:rPr>
              <a:t>I</a:t>
            </a:r>
            <a:r>
              <a:rPr kumimoji="0" lang="es-CO" altLang="es-CO" sz="1200" b="0" i="0" u="none" strike="noStrike" kern="1200" cap="none" spc="0" normalizeH="0" baseline="0" noProof="0" dirty="0">
                <a:ln>
                  <a:noFill/>
                </a:ln>
                <a:solidFill>
                  <a:srgbClr val="002060"/>
                </a:solidFill>
                <a:effectLst/>
                <a:uLnTx/>
                <a:uFillTx/>
                <a:latin typeface="Calibri" panose="020F0502020204030204"/>
                <a:ea typeface="Times New Roman" panose="02020603050405020304" pitchFamily="18" charset="0"/>
                <a:cs typeface="Arial"/>
              </a:rPr>
              <a:t>nforme mensual del Concesionario del mes de </a:t>
            </a:r>
            <a:r>
              <a:rPr kumimoji="0" lang="es-CO" altLang="es-CO" sz="1200" b="0" i="0" u="none" strike="noStrike" kern="1200" cap="none" spc="0" normalizeH="0" baseline="0" noProof="0">
                <a:ln>
                  <a:noFill/>
                </a:ln>
                <a:solidFill>
                  <a:srgbClr val="002060"/>
                </a:solidFill>
                <a:effectLst/>
                <a:uLnTx/>
                <a:uFillTx/>
                <a:latin typeface="Calibri" panose="020F0502020204030204"/>
                <a:ea typeface="Times New Roman" panose="02020603050405020304" pitchFamily="18" charset="0"/>
                <a:cs typeface="Arial"/>
              </a:rPr>
              <a:t>octubre</a:t>
            </a:r>
            <a:r>
              <a:rPr lang="es-CO" altLang="es-CO" sz="1200" dirty="0">
                <a:solidFill>
                  <a:srgbClr val="002060"/>
                </a:solidFill>
                <a:latin typeface="Calibri" panose="020F0502020204030204"/>
                <a:ea typeface="Times New Roman" panose="02020603050405020304" pitchFamily="18" charset="0"/>
                <a:cs typeface="Arial"/>
              </a:rPr>
              <a:t> </a:t>
            </a:r>
            <a:r>
              <a:rPr kumimoji="0" lang="es-CO" altLang="es-CO" sz="1200" b="0" i="0" u="none" strike="noStrike" kern="1200" cap="none" spc="0" normalizeH="0" baseline="0" noProof="0" dirty="0">
                <a:ln>
                  <a:noFill/>
                </a:ln>
                <a:solidFill>
                  <a:srgbClr val="002060"/>
                </a:solidFill>
                <a:effectLst/>
                <a:uLnTx/>
                <a:uFillTx/>
                <a:latin typeface="Calibri" panose="020F0502020204030204"/>
                <a:ea typeface="Times New Roman" panose="02020603050405020304" pitchFamily="18" charset="0"/>
                <a:cs typeface="Arial"/>
              </a:rPr>
              <a:t>de 2024.</a:t>
            </a:r>
          </a:p>
          <a:p>
            <a:pPr eaLnBrk="0" fontAlgn="base" hangingPunct="0">
              <a:spcBef>
                <a:spcPct val="0"/>
              </a:spcBef>
              <a:spcAft>
                <a:spcPct val="0"/>
              </a:spcAft>
              <a:defRPr/>
            </a:pPr>
            <a:r>
              <a:rPr kumimoji="0" lang="es-CO" sz="1200" b="0" i="0" u="none" strike="noStrike" kern="1200" cap="none" spc="0" normalizeH="0" baseline="0" noProof="0" dirty="0">
                <a:ln>
                  <a:noFill/>
                </a:ln>
                <a:solidFill>
                  <a:srgbClr val="002060"/>
                </a:solidFill>
                <a:effectLst/>
                <a:uLnTx/>
                <a:uFillTx/>
                <a:latin typeface="Calibri" panose="020F0502020204030204"/>
                <a:ea typeface="+mn-ea"/>
                <a:cs typeface="+mn-cs"/>
              </a:rPr>
              <a:t>*Las cantidades se encuentran en unidades de cestas.</a:t>
            </a:r>
            <a:endParaRPr lang="es-CO" sz="1200" b="0" i="0" u="none" strike="noStrike" kern="1200" cap="none" spc="0" normalizeH="0" baseline="0" noProof="0" dirty="0">
              <a:ln>
                <a:noFill/>
              </a:ln>
              <a:solidFill>
                <a:srgbClr val="002060"/>
              </a:solidFill>
              <a:effectLst/>
              <a:uLnTx/>
              <a:uFillTx/>
              <a:latin typeface="Calibri" panose="020F0502020204030204"/>
              <a:ea typeface="Calibri"/>
              <a:cs typeface="Calibri"/>
            </a:endParaRPr>
          </a:p>
          <a:p>
            <a:pPr marL="0" marR="0" lvl="0" indent="0" defTabSz="914400" rtl="0" eaLnBrk="0" fontAlgn="base" latinLnBrk="0" hangingPunct="0">
              <a:lnSpc>
                <a:spcPct val="100000"/>
              </a:lnSpc>
              <a:spcBef>
                <a:spcPct val="0"/>
              </a:spcBef>
              <a:spcAft>
                <a:spcPct val="0"/>
              </a:spcAft>
              <a:buClrTx/>
              <a:buSzTx/>
              <a:buFontTx/>
              <a:buNone/>
              <a:tabLst/>
              <a:defRPr/>
            </a:pPr>
            <a:endParaRPr kumimoji="0" lang="es-CO" altLang="es-CO" sz="1200" b="0" i="0" u="none" strike="noStrike" kern="1200" cap="none" spc="0" normalizeH="0" baseline="0" noProof="0" dirty="0">
              <a:ln>
                <a:noFill/>
              </a:ln>
              <a:solidFill>
                <a:srgbClr val="4472C4">
                  <a:lumMod val="50000"/>
                </a:srgbClr>
              </a:solidFill>
              <a:effectLst/>
              <a:uLnTx/>
              <a:uFillTx/>
              <a:latin typeface="Calibri" panose="020F0502020204030204"/>
              <a:ea typeface="Times New Roman" panose="02020603050405020304" pitchFamily="18" charset="0"/>
              <a:cs typeface="Arial" panose="020B0604020202020204" pitchFamily="34" charset="0"/>
            </a:endParaRPr>
          </a:p>
        </p:txBody>
      </p:sp>
    </p:spTree>
    <p:extLst>
      <p:ext uri="{BB962C8B-B14F-4D97-AF65-F5344CB8AC3E}">
        <p14:creationId xmlns:p14="http://schemas.microsoft.com/office/powerpoint/2010/main" val="848223530"/>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 name="Rectángulo 32">
            <a:extLst>
              <a:ext uri="{FF2B5EF4-FFF2-40B4-BE49-F238E27FC236}">
                <a16:creationId xmlns:a16="http://schemas.microsoft.com/office/drawing/2014/main" id="{FBFBE5D8-BFAC-471E-881F-66D127C78F38}"/>
              </a:ext>
            </a:extLst>
          </p:cNvPr>
          <p:cNvSpPr/>
          <p:nvPr/>
        </p:nvSpPr>
        <p:spPr>
          <a:xfrm>
            <a:off x="376518" y="136134"/>
            <a:ext cx="8883631" cy="615553"/>
          </a:xfrm>
          <a:prstGeom prst="rect">
            <a:avLst/>
          </a:prstGeom>
        </p:spPr>
        <p:txBody>
          <a:bodyPr wrap="square">
            <a:spAutoFit/>
          </a:bodyPr>
          <a:lstStyle/>
          <a:p>
            <a:pPr marL="457200" marR="0" lvl="1" indent="0" algn="l" defTabSz="914400" rtl="0" eaLnBrk="1" fontAlgn="auto" latinLnBrk="0" hangingPunct="1">
              <a:lnSpc>
                <a:spcPct val="100000"/>
              </a:lnSpc>
              <a:spcBef>
                <a:spcPts val="0"/>
              </a:spcBef>
              <a:spcAft>
                <a:spcPts val="0"/>
              </a:spcAft>
              <a:buClrTx/>
              <a:buSzTx/>
              <a:buFontTx/>
              <a:buNone/>
              <a:tabLst>
                <a:tab pos="914400" algn="l"/>
              </a:tabLst>
              <a:defRPr/>
            </a:pPr>
            <a:r>
              <a:rPr kumimoji="0" lang="es-CO" sz="3400" b="1" i="0" u="none" strike="noStrike" kern="1200" cap="small" spc="0" normalizeH="0" baseline="0" noProof="0">
                <a:ln>
                  <a:noFill/>
                </a:ln>
                <a:solidFill>
                  <a:srgbClr val="4472C4">
                    <a:lumMod val="50000"/>
                  </a:srgbClr>
                </a:solidFill>
                <a:effectLst/>
                <a:uLnTx/>
                <a:uFillTx/>
                <a:latin typeface="Candara" panose="020E0502030303020204" pitchFamily="34" charset="0"/>
                <a:ea typeface="+mn-ea"/>
                <a:cs typeface="+mn-cs"/>
              </a:rPr>
              <a:t>CESTAS PÚBLICAS</a:t>
            </a:r>
          </a:p>
        </p:txBody>
      </p:sp>
      <p:cxnSp>
        <p:nvCxnSpPr>
          <p:cNvPr id="30" name="Conector recto 29">
            <a:extLst>
              <a:ext uri="{FF2B5EF4-FFF2-40B4-BE49-F238E27FC236}">
                <a16:creationId xmlns:a16="http://schemas.microsoft.com/office/drawing/2014/main" id="{05230EDA-59CA-4467-9366-DF1A383EA537}"/>
              </a:ext>
            </a:extLst>
          </p:cNvPr>
          <p:cNvCxnSpPr>
            <a:cxnSpLocks/>
          </p:cNvCxnSpPr>
          <p:nvPr/>
        </p:nvCxnSpPr>
        <p:spPr>
          <a:xfrm>
            <a:off x="118267" y="1163543"/>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9" name="Rectángulo 8">
            <a:extLst>
              <a:ext uri="{FF2B5EF4-FFF2-40B4-BE49-F238E27FC236}">
                <a16:creationId xmlns:a16="http://schemas.microsoft.com/office/drawing/2014/main" id="{8B6815B0-64C6-4BEC-8915-33ADBD1811A3}"/>
              </a:ext>
            </a:extLst>
          </p:cNvPr>
          <p:cNvSpPr/>
          <p:nvPr/>
        </p:nvSpPr>
        <p:spPr>
          <a:xfrm>
            <a:off x="473428" y="686361"/>
            <a:ext cx="8883631" cy="338554"/>
          </a:xfrm>
          <a:prstGeom prst="rect">
            <a:avLst/>
          </a:prstGeom>
        </p:spPr>
        <p:txBody>
          <a:bodyPr wrap="square">
            <a:spAutoFit/>
          </a:bodyPr>
          <a:lstStyle/>
          <a:p>
            <a:pPr marL="457200" marR="0" lvl="1" indent="0" algn="l" defTabSz="914400" rtl="0" eaLnBrk="1" fontAlgn="auto" latinLnBrk="0" hangingPunct="1">
              <a:lnSpc>
                <a:spcPct val="100000"/>
              </a:lnSpc>
              <a:spcBef>
                <a:spcPts val="0"/>
              </a:spcBef>
              <a:spcAft>
                <a:spcPts val="0"/>
              </a:spcAft>
              <a:buClrTx/>
              <a:buSzTx/>
              <a:buFontTx/>
              <a:buNone/>
              <a:tabLst>
                <a:tab pos="914400" algn="l"/>
              </a:tabLst>
              <a:defRPr/>
            </a:pPr>
            <a:r>
              <a:rPr kumimoji="0" lang="es-CO" sz="1600" b="1" i="0" u="none" strike="noStrike" kern="1200" cap="small" spc="0" normalizeH="0" baseline="0" noProof="0">
                <a:ln>
                  <a:noFill/>
                </a:ln>
                <a:solidFill>
                  <a:schemeClr val="accent1">
                    <a:lumMod val="50000"/>
                  </a:schemeClr>
                </a:solidFill>
                <a:effectLst/>
                <a:uLnTx/>
                <a:uFillTx/>
                <a:latin typeface="Candara"/>
              </a:rPr>
              <a:t>Octubre</a:t>
            </a:r>
            <a:r>
              <a:rPr kumimoji="0" lang="es-CO" sz="1600" b="1" i="0" u="none" strike="noStrike" kern="1200" cap="small" spc="0" normalizeH="0" baseline="0" noProof="0" dirty="0">
                <a:ln>
                  <a:noFill/>
                </a:ln>
                <a:solidFill>
                  <a:schemeClr val="accent1">
                    <a:lumMod val="50000"/>
                  </a:schemeClr>
                </a:solidFill>
                <a:effectLst/>
                <a:uLnTx/>
                <a:uFillTx/>
                <a:latin typeface="Candara"/>
              </a:rPr>
              <a:t> de 2024</a:t>
            </a:r>
          </a:p>
        </p:txBody>
      </p:sp>
      <p:graphicFrame>
        <p:nvGraphicFramePr>
          <p:cNvPr id="8" name="Tabla 7">
            <a:extLst>
              <a:ext uri="{FF2B5EF4-FFF2-40B4-BE49-F238E27FC236}">
                <a16:creationId xmlns:a16="http://schemas.microsoft.com/office/drawing/2014/main" id="{F9C854CC-1126-4D9E-8D9F-4FD9B94D055D}"/>
              </a:ext>
            </a:extLst>
          </p:cNvPr>
          <p:cNvGraphicFramePr>
            <a:graphicFrameLocks noGrp="1"/>
          </p:cNvGraphicFramePr>
          <p:nvPr/>
        </p:nvGraphicFramePr>
        <p:xfrm>
          <a:off x="473428" y="1436771"/>
          <a:ext cx="5905012" cy="2042160"/>
        </p:xfrm>
        <a:graphic>
          <a:graphicData uri="http://schemas.openxmlformats.org/drawingml/2006/table">
            <a:tbl>
              <a:tblPr firstRow="1" bandRow="1">
                <a:tableStyleId>{68D230F3-CF80-4859-8CE7-A43EE81993B5}</a:tableStyleId>
              </a:tblPr>
              <a:tblGrid>
                <a:gridCol w="1608157">
                  <a:extLst>
                    <a:ext uri="{9D8B030D-6E8A-4147-A177-3AD203B41FA5}">
                      <a16:colId xmlns:a16="http://schemas.microsoft.com/office/drawing/2014/main" val="1103263614"/>
                    </a:ext>
                  </a:extLst>
                </a:gridCol>
                <a:gridCol w="1567067">
                  <a:extLst>
                    <a:ext uri="{9D8B030D-6E8A-4147-A177-3AD203B41FA5}">
                      <a16:colId xmlns:a16="http://schemas.microsoft.com/office/drawing/2014/main" val="1214793957"/>
                    </a:ext>
                  </a:extLst>
                </a:gridCol>
                <a:gridCol w="1253535">
                  <a:extLst>
                    <a:ext uri="{9D8B030D-6E8A-4147-A177-3AD203B41FA5}">
                      <a16:colId xmlns:a16="http://schemas.microsoft.com/office/drawing/2014/main" val="2437531190"/>
                    </a:ext>
                  </a:extLst>
                </a:gridCol>
                <a:gridCol w="1476253">
                  <a:extLst>
                    <a:ext uri="{9D8B030D-6E8A-4147-A177-3AD203B41FA5}">
                      <a16:colId xmlns:a16="http://schemas.microsoft.com/office/drawing/2014/main" val="947740525"/>
                    </a:ext>
                  </a:extLst>
                </a:gridCol>
              </a:tblGrid>
              <a:tr h="270315">
                <a:tc gridSpan="4">
                  <a:txBody>
                    <a:bodyPr/>
                    <a:lstStyle/>
                    <a:p>
                      <a:pPr algn="ctr"/>
                      <a:r>
                        <a:rPr lang="es-CO" sz="1400" b="1">
                          <a:solidFill>
                            <a:schemeClr val="accent1">
                              <a:lumMod val="50000"/>
                            </a:schemeClr>
                          </a:solidFill>
                          <a:latin typeface="+mn-lt"/>
                        </a:rPr>
                        <a:t>TOTALIDAD DE CESTAS </a:t>
                      </a:r>
                    </a:p>
                  </a:txBody>
                  <a:tcPr/>
                </a:tc>
                <a:tc hMerge="1">
                  <a:txBody>
                    <a:bodyPr/>
                    <a:lstStyle/>
                    <a:p>
                      <a:endParaRPr lang="es-CO" sz="1200"/>
                    </a:p>
                  </a:txBody>
                  <a:tcPr/>
                </a:tc>
                <a:tc hMerge="1">
                  <a:txBody>
                    <a:bodyPr/>
                    <a:lstStyle/>
                    <a:p>
                      <a:endParaRPr lang="es-CO" sz="1200"/>
                    </a:p>
                  </a:txBody>
                  <a:tcPr/>
                </a:tc>
                <a:tc hMerge="1">
                  <a:txBody>
                    <a:bodyPr/>
                    <a:lstStyle/>
                    <a:p>
                      <a:endParaRPr lang="es-CO" sz="1200"/>
                    </a:p>
                  </a:txBody>
                  <a:tcPr/>
                </a:tc>
                <a:extLst>
                  <a:ext uri="{0D108BD9-81ED-4DB2-BD59-A6C34878D82A}">
                    <a16:rowId xmlns:a16="http://schemas.microsoft.com/office/drawing/2014/main" val="473203278"/>
                  </a:ext>
                </a:extLst>
              </a:tr>
              <a:tr h="270315">
                <a:tc>
                  <a:txBody>
                    <a:bodyPr/>
                    <a:lstStyle/>
                    <a:p>
                      <a:pPr algn="ctr"/>
                      <a:r>
                        <a:rPr lang="es-CO" sz="1400" b="1">
                          <a:solidFill>
                            <a:schemeClr val="accent1">
                              <a:lumMod val="50000"/>
                            </a:schemeClr>
                          </a:solidFill>
                          <a:latin typeface="+mn-lt"/>
                        </a:rPr>
                        <a:t>TIPO CESTA</a:t>
                      </a:r>
                    </a:p>
                  </a:txBody>
                  <a:tcPr anchor="ctr"/>
                </a:tc>
                <a:tc>
                  <a:txBody>
                    <a:bodyPr/>
                    <a:lstStyle/>
                    <a:p>
                      <a:pPr algn="ctr"/>
                      <a:r>
                        <a:rPr lang="es-CO" sz="1400" b="1">
                          <a:solidFill>
                            <a:schemeClr val="accent1">
                              <a:lumMod val="50000"/>
                            </a:schemeClr>
                          </a:solidFill>
                          <a:latin typeface="+mn-lt"/>
                        </a:rPr>
                        <a:t>PORCENTAJE</a:t>
                      </a:r>
                    </a:p>
                  </a:txBody>
                  <a:tcPr anchor="ctr"/>
                </a:tc>
                <a:tc>
                  <a:txBody>
                    <a:bodyPr/>
                    <a:lstStyle/>
                    <a:p>
                      <a:pPr algn="ctr"/>
                      <a:r>
                        <a:rPr lang="es-CO" sz="1400" b="1">
                          <a:solidFill>
                            <a:schemeClr val="accent1">
                              <a:lumMod val="50000"/>
                            </a:schemeClr>
                          </a:solidFill>
                          <a:latin typeface="+mn-lt"/>
                        </a:rPr>
                        <a:t>CANTIDAD CESTAS</a:t>
                      </a:r>
                    </a:p>
                  </a:txBody>
                  <a:tcPr/>
                </a:tc>
                <a:tc>
                  <a:txBody>
                    <a:bodyPr/>
                    <a:lstStyle/>
                    <a:p>
                      <a:pPr algn="ctr"/>
                      <a:r>
                        <a:rPr lang="es-CO" sz="1400" b="1">
                          <a:solidFill>
                            <a:schemeClr val="accent1">
                              <a:lumMod val="50000"/>
                            </a:schemeClr>
                          </a:solidFill>
                          <a:latin typeface="+mn-lt"/>
                        </a:rPr>
                        <a:t>CANTIDAD PUNTOS</a:t>
                      </a:r>
                    </a:p>
                  </a:txBody>
                  <a:tcPr/>
                </a:tc>
                <a:extLst>
                  <a:ext uri="{0D108BD9-81ED-4DB2-BD59-A6C34878D82A}">
                    <a16:rowId xmlns:a16="http://schemas.microsoft.com/office/drawing/2014/main" val="4166006880"/>
                  </a:ext>
                </a:extLst>
              </a:tr>
              <a:tr h="270315">
                <a:tc>
                  <a:txBody>
                    <a:bodyPr/>
                    <a:lstStyle/>
                    <a:p>
                      <a:r>
                        <a:rPr lang="es-CO" sz="1400">
                          <a:solidFill>
                            <a:schemeClr val="accent1">
                              <a:lumMod val="50000"/>
                            </a:schemeClr>
                          </a:solidFill>
                          <a:latin typeface="+mn-lt"/>
                        </a:rPr>
                        <a:t>TIPO 1 (M-121)</a:t>
                      </a:r>
                    </a:p>
                  </a:txBody>
                  <a:tcPr/>
                </a:tc>
                <a:tc>
                  <a:txBody>
                    <a:bodyPr/>
                    <a:lstStyle/>
                    <a:p>
                      <a:pPr algn="ctr"/>
                      <a:r>
                        <a:rPr lang="es-CO" sz="1400">
                          <a:solidFill>
                            <a:schemeClr val="accent1">
                              <a:lumMod val="50000"/>
                            </a:schemeClr>
                          </a:solidFill>
                        </a:rPr>
                        <a:t>60%</a:t>
                      </a:r>
                    </a:p>
                  </a:txBody>
                  <a:tcPr/>
                </a:tc>
                <a:tc>
                  <a:txBody>
                    <a:bodyPr/>
                    <a:lstStyle/>
                    <a:p>
                      <a:pPr marL="0" algn="ctr" defTabSz="914400" rtl="0" eaLnBrk="1" latinLnBrk="0" hangingPunct="1"/>
                      <a:r>
                        <a:rPr lang="es-CO" sz="1400" kern="1200">
                          <a:solidFill>
                            <a:schemeClr val="accent1">
                              <a:lumMod val="50000"/>
                            </a:schemeClr>
                          </a:solidFill>
                          <a:latin typeface="+mn-lt"/>
                          <a:ea typeface="+mn-ea"/>
                          <a:cs typeface="+mn-cs"/>
                        </a:rPr>
                        <a:t>7.698 </a:t>
                      </a:r>
                    </a:p>
                  </a:txBody>
                  <a:tcPr/>
                </a:tc>
                <a:tc>
                  <a:txBody>
                    <a:bodyPr/>
                    <a:lstStyle/>
                    <a:p>
                      <a:pPr marL="0" algn="ctr" defTabSz="914400" rtl="0" eaLnBrk="1" latinLnBrk="0" hangingPunct="1"/>
                      <a:r>
                        <a:rPr lang="es-CO" sz="1400" kern="1200">
                          <a:solidFill>
                            <a:schemeClr val="accent1">
                              <a:lumMod val="50000"/>
                            </a:schemeClr>
                          </a:solidFill>
                          <a:latin typeface="+mn-lt"/>
                          <a:ea typeface="+mn-ea"/>
                          <a:cs typeface="+mn-cs"/>
                        </a:rPr>
                        <a:t>3.849 </a:t>
                      </a:r>
                    </a:p>
                  </a:txBody>
                  <a:tcPr/>
                </a:tc>
                <a:extLst>
                  <a:ext uri="{0D108BD9-81ED-4DB2-BD59-A6C34878D82A}">
                    <a16:rowId xmlns:a16="http://schemas.microsoft.com/office/drawing/2014/main" val="2671597833"/>
                  </a:ext>
                </a:extLst>
              </a:tr>
              <a:tr h="270315">
                <a:tc>
                  <a:txBody>
                    <a:bodyPr/>
                    <a:lstStyle/>
                    <a:p>
                      <a:r>
                        <a:rPr lang="es-CO" sz="1400">
                          <a:solidFill>
                            <a:schemeClr val="accent1">
                              <a:lumMod val="50000"/>
                            </a:schemeClr>
                          </a:solidFill>
                          <a:latin typeface="+mn-lt"/>
                        </a:rPr>
                        <a:t>TIPO 2 (M-123)</a:t>
                      </a:r>
                    </a:p>
                  </a:txBody>
                  <a:tcPr/>
                </a:tc>
                <a:tc>
                  <a:txBody>
                    <a:bodyPr/>
                    <a:lstStyle/>
                    <a:p>
                      <a:pPr algn="ctr"/>
                      <a:r>
                        <a:rPr lang="es-CO" sz="1400">
                          <a:solidFill>
                            <a:schemeClr val="accent1">
                              <a:lumMod val="50000"/>
                            </a:schemeClr>
                          </a:solidFill>
                        </a:rPr>
                        <a:t>20%</a:t>
                      </a:r>
                    </a:p>
                  </a:txBody>
                  <a:tcPr/>
                </a:tc>
                <a:tc>
                  <a:txBody>
                    <a:bodyPr/>
                    <a:lstStyle/>
                    <a:p>
                      <a:pPr marL="0" algn="ctr" defTabSz="914400" rtl="0" eaLnBrk="1" latinLnBrk="0" hangingPunct="1"/>
                      <a:r>
                        <a:rPr lang="es-CO" sz="1400" kern="1200">
                          <a:solidFill>
                            <a:schemeClr val="accent1">
                              <a:lumMod val="50000"/>
                            </a:schemeClr>
                          </a:solidFill>
                          <a:latin typeface="+mn-lt"/>
                          <a:ea typeface="+mn-ea"/>
                          <a:cs typeface="+mn-cs"/>
                        </a:rPr>
                        <a:t>2.566 </a:t>
                      </a:r>
                    </a:p>
                  </a:txBody>
                  <a:tcPr/>
                </a:tc>
                <a:tc>
                  <a:txBody>
                    <a:bodyPr/>
                    <a:lstStyle/>
                    <a:p>
                      <a:pPr marL="0" algn="ctr" defTabSz="914400" rtl="0" eaLnBrk="1" latinLnBrk="0" hangingPunct="1"/>
                      <a:r>
                        <a:rPr lang="es-CO" sz="1400" kern="1200">
                          <a:solidFill>
                            <a:schemeClr val="accent1">
                              <a:lumMod val="50000"/>
                            </a:schemeClr>
                          </a:solidFill>
                          <a:latin typeface="+mn-lt"/>
                          <a:ea typeface="+mn-ea"/>
                          <a:cs typeface="+mn-cs"/>
                        </a:rPr>
                        <a:t>1.283 </a:t>
                      </a:r>
                    </a:p>
                  </a:txBody>
                  <a:tcPr/>
                </a:tc>
                <a:extLst>
                  <a:ext uri="{0D108BD9-81ED-4DB2-BD59-A6C34878D82A}">
                    <a16:rowId xmlns:a16="http://schemas.microsoft.com/office/drawing/2014/main" val="1723866473"/>
                  </a:ext>
                </a:extLst>
              </a:tr>
              <a:tr h="270315">
                <a:tc>
                  <a:txBody>
                    <a:bodyPr/>
                    <a:lstStyle/>
                    <a:p>
                      <a:r>
                        <a:rPr lang="es-CO" sz="1400">
                          <a:solidFill>
                            <a:schemeClr val="accent1">
                              <a:lumMod val="50000"/>
                            </a:schemeClr>
                          </a:solidFill>
                          <a:latin typeface="+mn-lt"/>
                        </a:rPr>
                        <a:t>TIPO 3 (M-124)</a:t>
                      </a:r>
                    </a:p>
                  </a:txBody>
                  <a:tcPr/>
                </a:tc>
                <a:tc>
                  <a:txBody>
                    <a:bodyPr/>
                    <a:lstStyle/>
                    <a:p>
                      <a:pPr algn="ctr"/>
                      <a:r>
                        <a:rPr lang="es-CO" sz="1400">
                          <a:solidFill>
                            <a:schemeClr val="accent1">
                              <a:lumMod val="50000"/>
                            </a:schemeClr>
                          </a:solidFill>
                        </a:rPr>
                        <a:t>20%</a:t>
                      </a:r>
                    </a:p>
                  </a:txBody>
                  <a:tcPr/>
                </a:tc>
                <a:tc>
                  <a:txBody>
                    <a:bodyPr/>
                    <a:lstStyle/>
                    <a:p>
                      <a:pPr marL="0" algn="ctr" defTabSz="914400" rtl="0" eaLnBrk="1" latinLnBrk="0" hangingPunct="1"/>
                      <a:r>
                        <a:rPr lang="es-CO" sz="1400" kern="1200">
                          <a:solidFill>
                            <a:schemeClr val="accent1">
                              <a:lumMod val="50000"/>
                            </a:schemeClr>
                          </a:solidFill>
                          <a:latin typeface="+mn-lt"/>
                          <a:ea typeface="+mn-ea"/>
                          <a:cs typeface="+mn-cs"/>
                        </a:rPr>
                        <a:t>2.566 </a:t>
                      </a:r>
                    </a:p>
                  </a:txBody>
                  <a:tcPr/>
                </a:tc>
                <a:tc>
                  <a:txBody>
                    <a:bodyPr/>
                    <a:lstStyle/>
                    <a:p>
                      <a:pPr marL="0" algn="ctr" defTabSz="914400" rtl="0" eaLnBrk="1" latinLnBrk="0" hangingPunct="1"/>
                      <a:r>
                        <a:rPr lang="es-CO" sz="1400" kern="1200">
                          <a:solidFill>
                            <a:schemeClr val="accent1">
                              <a:lumMod val="50000"/>
                            </a:schemeClr>
                          </a:solidFill>
                          <a:latin typeface="+mn-lt"/>
                          <a:ea typeface="+mn-ea"/>
                          <a:cs typeface="+mn-cs"/>
                        </a:rPr>
                        <a:t>1.283 </a:t>
                      </a:r>
                    </a:p>
                  </a:txBody>
                  <a:tcPr/>
                </a:tc>
                <a:extLst>
                  <a:ext uri="{0D108BD9-81ED-4DB2-BD59-A6C34878D82A}">
                    <a16:rowId xmlns:a16="http://schemas.microsoft.com/office/drawing/2014/main" val="3370870032"/>
                  </a:ext>
                </a:extLst>
              </a:tr>
              <a:tr h="270315">
                <a:tc>
                  <a:txBody>
                    <a:bodyPr/>
                    <a:lstStyle/>
                    <a:p>
                      <a:r>
                        <a:rPr lang="es-CO" sz="1400" b="1">
                          <a:solidFill>
                            <a:schemeClr val="accent1">
                              <a:lumMod val="50000"/>
                            </a:schemeClr>
                          </a:solidFill>
                          <a:latin typeface="+mn-lt"/>
                        </a:rPr>
                        <a:t>TOTAL</a:t>
                      </a:r>
                    </a:p>
                  </a:txBody>
                  <a:tcPr/>
                </a:tc>
                <a:tc>
                  <a:txBody>
                    <a:bodyPr/>
                    <a:lstStyle/>
                    <a:p>
                      <a:pPr marL="0" algn="ctr" defTabSz="914400" rtl="0" eaLnBrk="1" latinLnBrk="0" hangingPunct="1"/>
                      <a:r>
                        <a:rPr lang="es-CO" sz="1400" b="1" kern="1200">
                          <a:solidFill>
                            <a:schemeClr val="accent1">
                              <a:lumMod val="50000"/>
                            </a:schemeClr>
                          </a:solidFill>
                          <a:latin typeface="+mn-lt"/>
                          <a:ea typeface="+mn-ea"/>
                          <a:cs typeface="+mn-cs"/>
                        </a:rPr>
                        <a:t>100</a:t>
                      </a:r>
                    </a:p>
                  </a:txBody>
                  <a:tcPr/>
                </a:tc>
                <a:tc>
                  <a:txBody>
                    <a:bodyPr/>
                    <a:lstStyle/>
                    <a:p>
                      <a:pPr marL="0" algn="ctr" defTabSz="914400" rtl="0" eaLnBrk="1" fontAlgn="b" latinLnBrk="0" hangingPunct="1"/>
                      <a:r>
                        <a:rPr lang="es-CO" sz="1400" b="1" kern="1200">
                          <a:solidFill>
                            <a:schemeClr val="accent1">
                              <a:lumMod val="50000"/>
                            </a:schemeClr>
                          </a:solidFill>
                          <a:latin typeface="+mn-lt"/>
                          <a:ea typeface="+mn-ea"/>
                          <a:cs typeface="+mn-cs"/>
                        </a:rPr>
                        <a:t>12.830</a:t>
                      </a:r>
                    </a:p>
                  </a:txBody>
                  <a:tcPr marL="9525" marR="9525" marT="9525" marB="0" anchor="ctr"/>
                </a:tc>
                <a:tc>
                  <a:txBody>
                    <a:bodyPr/>
                    <a:lstStyle/>
                    <a:p>
                      <a:pPr marL="0" algn="ctr" defTabSz="914400" rtl="0" eaLnBrk="1" latinLnBrk="0" hangingPunct="1"/>
                      <a:r>
                        <a:rPr lang="es-CO" sz="1400" b="1" kern="1200" dirty="0">
                          <a:solidFill>
                            <a:schemeClr val="accent1">
                              <a:lumMod val="50000"/>
                            </a:schemeClr>
                          </a:solidFill>
                          <a:latin typeface="+mn-lt"/>
                          <a:ea typeface="+mn-ea"/>
                          <a:cs typeface="+mn-cs"/>
                        </a:rPr>
                        <a:t>6.415</a:t>
                      </a:r>
                    </a:p>
                  </a:txBody>
                  <a:tcPr anchor="ctr"/>
                </a:tc>
                <a:extLst>
                  <a:ext uri="{0D108BD9-81ED-4DB2-BD59-A6C34878D82A}">
                    <a16:rowId xmlns:a16="http://schemas.microsoft.com/office/drawing/2014/main" val="4004075492"/>
                  </a:ext>
                </a:extLst>
              </a:tr>
            </a:tbl>
          </a:graphicData>
        </a:graphic>
      </p:graphicFrame>
      <p:pic>
        <p:nvPicPr>
          <p:cNvPr id="10" name="Imagen 9">
            <a:extLst>
              <a:ext uri="{FF2B5EF4-FFF2-40B4-BE49-F238E27FC236}">
                <a16:creationId xmlns:a16="http://schemas.microsoft.com/office/drawing/2014/main" id="{69AEA19A-824F-4199-AD1D-11AC615A10D8}"/>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10053585" y="101129"/>
            <a:ext cx="1761897" cy="597460"/>
          </a:xfrm>
          <a:prstGeom prst="rect">
            <a:avLst/>
          </a:prstGeom>
        </p:spPr>
      </p:pic>
      <p:graphicFrame>
        <p:nvGraphicFramePr>
          <p:cNvPr id="2" name="Tabla 1">
            <a:extLst>
              <a:ext uri="{FF2B5EF4-FFF2-40B4-BE49-F238E27FC236}">
                <a16:creationId xmlns:a16="http://schemas.microsoft.com/office/drawing/2014/main" id="{0D4A3C58-8BDA-41F3-4154-4A99AA13005C}"/>
              </a:ext>
            </a:extLst>
          </p:cNvPr>
          <p:cNvGraphicFramePr>
            <a:graphicFrameLocks noGrp="1"/>
          </p:cNvGraphicFramePr>
          <p:nvPr/>
        </p:nvGraphicFramePr>
        <p:xfrm>
          <a:off x="473429" y="3752158"/>
          <a:ext cx="5905013" cy="1245343"/>
        </p:xfrm>
        <a:graphic>
          <a:graphicData uri="http://schemas.openxmlformats.org/drawingml/2006/table">
            <a:tbl>
              <a:tblPr firstRow="1" firstCol="1" bandRow="1">
                <a:tableStyleId>{68D230F3-CF80-4859-8CE7-A43EE81993B5}</a:tableStyleId>
              </a:tblPr>
              <a:tblGrid>
                <a:gridCol w="1393862">
                  <a:extLst>
                    <a:ext uri="{9D8B030D-6E8A-4147-A177-3AD203B41FA5}">
                      <a16:colId xmlns:a16="http://schemas.microsoft.com/office/drawing/2014/main" val="3123890751"/>
                    </a:ext>
                  </a:extLst>
                </a:gridCol>
                <a:gridCol w="1503717">
                  <a:extLst>
                    <a:ext uri="{9D8B030D-6E8A-4147-A177-3AD203B41FA5}">
                      <a16:colId xmlns:a16="http://schemas.microsoft.com/office/drawing/2014/main" val="2943384657"/>
                    </a:ext>
                  </a:extLst>
                </a:gridCol>
                <a:gridCol w="1503717">
                  <a:extLst>
                    <a:ext uri="{9D8B030D-6E8A-4147-A177-3AD203B41FA5}">
                      <a16:colId xmlns:a16="http://schemas.microsoft.com/office/drawing/2014/main" val="404626813"/>
                    </a:ext>
                  </a:extLst>
                </a:gridCol>
                <a:gridCol w="1503717">
                  <a:extLst>
                    <a:ext uri="{9D8B030D-6E8A-4147-A177-3AD203B41FA5}">
                      <a16:colId xmlns:a16="http://schemas.microsoft.com/office/drawing/2014/main" val="1491970684"/>
                    </a:ext>
                  </a:extLst>
                </a:gridCol>
              </a:tblGrid>
              <a:tr h="391903">
                <a:tc gridSpan="4">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400" b="1" kern="1200">
                          <a:solidFill>
                            <a:schemeClr val="accent1">
                              <a:lumMod val="50000"/>
                            </a:schemeClr>
                          </a:solidFill>
                          <a:latin typeface="+mn-lt"/>
                          <a:ea typeface="+mn-ea"/>
                          <a:cs typeface="+mn-cs"/>
                        </a:rPr>
                        <a:t>MANTENIMIENTO DE CESTAS</a:t>
                      </a:r>
                    </a:p>
                  </a:txBody>
                  <a:tcPr marL="44450" marR="44450" marT="0" marB="0" anchor="ctr"/>
                </a:tc>
                <a:tc hMerge="1">
                  <a:txBody>
                    <a:bodyPr/>
                    <a:lstStyle/>
                    <a:p>
                      <a:pPr marL="0" algn="ctr" defTabSz="914400" rtl="0" eaLnBrk="1" latinLnBrk="0" hangingPunct="1"/>
                      <a:endParaRPr lang="es-CO" sz="1200" b="1" kern="1200">
                        <a:solidFill>
                          <a:schemeClr val="accent1">
                            <a:lumMod val="50000"/>
                          </a:schemeClr>
                        </a:solidFill>
                        <a:latin typeface="+mn-lt"/>
                        <a:ea typeface="+mn-ea"/>
                        <a:cs typeface="+mn-cs"/>
                      </a:endParaRPr>
                    </a:p>
                  </a:txBody>
                  <a:tcPr marL="44450" marR="44450" marT="0" marB="0" anchor="ctr"/>
                </a:tc>
                <a:tc hMerge="1">
                  <a:txBody>
                    <a:bodyPr/>
                    <a:lstStyle/>
                    <a:p>
                      <a:pPr marL="0" algn="ctr" defTabSz="914400" rtl="0" eaLnBrk="1" latinLnBrk="0" hangingPunct="1"/>
                      <a:endParaRPr lang="es-CO" sz="1200" b="1" kern="1200">
                        <a:solidFill>
                          <a:schemeClr val="accent1">
                            <a:lumMod val="50000"/>
                          </a:schemeClr>
                        </a:solidFill>
                        <a:latin typeface="+mn-lt"/>
                        <a:ea typeface="+mn-ea"/>
                        <a:cs typeface="+mn-cs"/>
                      </a:endParaRPr>
                    </a:p>
                  </a:txBody>
                  <a:tcPr marL="44450" marR="44450" marT="0" marB="0" anchor="ctr"/>
                </a:tc>
                <a:tc hMerge="1">
                  <a:txBody>
                    <a:bodyPr/>
                    <a:lstStyle/>
                    <a:p>
                      <a:pPr marL="0" algn="ctr" defTabSz="914400" rtl="0" eaLnBrk="1" latinLnBrk="0" hangingPunct="1"/>
                      <a:endParaRPr lang="es-CO" sz="1200" b="1" kern="1200">
                        <a:solidFill>
                          <a:schemeClr val="accent1">
                            <a:lumMod val="50000"/>
                          </a:schemeClr>
                        </a:solidFill>
                        <a:latin typeface="+mn-lt"/>
                        <a:ea typeface="+mn-ea"/>
                        <a:cs typeface="+mn-cs"/>
                      </a:endParaRPr>
                    </a:p>
                  </a:txBody>
                  <a:tcPr marL="44450" marR="44450" marT="0" marB="0" anchor="ctr"/>
                </a:tc>
                <a:extLst>
                  <a:ext uri="{0D108BD9-81ED-4DB2-BD59-A6C34878D82A}">
                    <a16:rowId xmlns:a16="http://schemas.microsoft.com/office/drawing/2014/main" val="699806689"/>
                  </a:ext>
                </a:extLst>
              </a:tr>
              <a:tr h="482740">
                <a:tc>
                  <a:txBody>
                    <a:bodyPr/>
                    <a:lstStyle/>
                    <a:p>
                      <a:pPr marL="0" algn="ctr" defTabSz="914400" rtl="0" eaLnBrk="1" latinLnBrk="0" hangingPunct="1"/>
                      <a:r>
                        <a:rPr lang="es-CO" sz="1400" b="1" kern="1200">
                          <a:solidFill>
                            <a:schemeClr val="accent1">
                              <a:lumMod val="50000"/>
                            </a:schemeClr>
                          </a:solidFill>
                        </a:rPr>
                        <a:t>CANTIDAD DE CESTAS EXISTENTES</a:t>
                      </a:r>
                      <a:endParaRPr lang="es-CO" sz="1400" b="1" kern="1200">
                        <a:solidFill>
                          <a:schemeClr val="accent1">
                            <a:lumMod val="50000"/>
                          </a:schemeClr>
                        </a:solidFill>
                        <a:latin typeface="+mn-lt"/>
                        <a:ea typeface="+mn-ea"/>
                        <a:cs typeface="+mn-cs"/>
                      </a:endParaRPr>
                    </a:p>
                  </a:txBody>
                  <a:tcPr marL="44450" marR="44450" marT="0" marB="0" anchor="ctr"/>
                </a:tc>
                <a:tc>
                  <a:txBody>
                    <a:bodyPr/>
                    <a:lstStyle/>
                    <a:p>
                      <a:pPr marL="0" algn="ctr" defTabSz="914400" rtl="0" eaLnBrk="1" latinLnBrk="0" hangingPunct="1"/>
                      <a:r>
                        <a:rPr lang="es-CO" sz="1400" b="1" kern="1200">
                          <a:solidFill>
                            <a:schemeClr val="accent1">
                              <a:lumMod val="50000"/>
                            </a:schemeClr>
                          </a:solidFill>
                        </a:rPr>
                        <a:t>CANTIDAD DE CESTAS</a:t>
                      </a:r>
                    </a:p>
                    <a:p>
                      <a:pPr marL="0" algn="ctr" defTabSz="914400" rtl="0" eaLnBrk="1" latinLnBrk="0" hangingPunct="1"/>
                      <a:r>
                        <a:rPr lang="es-CO" sz="1400" b="1" kern="1200">
                          <a:solidFill>
                            <a:schemeClr val="accent1">
                              <a:lumMod val="50000"/>
                            </a:schemeClr>
                          </a:solidFill>
                        </a:rPr>
                        <a:t>TIPO I (M-121)</a:t>
                      </a:r>
                      <a:endParaRPr lang="es-CO" sz="1400" b="1" kern="1200">
                        <a:solidFill>
                          <a:schemeClr val="accent1">
                            <a:lumMod val="50000"/>
                          </a:schemeClr>
                        </a:solidFill>
                        <a:latin typeface="+mn-lt"/>
                        <a:ea typeface="+mn-ea"/>
                        <a:cs typeface="+mn-cs"/>
                      </a:endParaRPr>
                    </a:p>
                  </a:txBody>
                  <a:tcPr marL="44450" marR="44450" marT="0" marB="0" anchor="ctr"/>
                </a:tc>
                <a:tc>
                  <a:txBody>
                    <a:bodyPr/>
                    <a:lstStyle/>
                    <a:p>
                      <a:pPr marL="0" algn="ctr" defTabSz="914400" rtl="0" eaLnBrk="1" latinLnBrk="0" hangingPunct="1"/>
                      <a:r>
                        <a:rPr lang="es-CO" sz="1400" b="1" kern="1200">
                          <a:solidFill>
                            <a:schemeClr val="accent1">
                              <a:lumMod val="50000"/>
                            </a:schemeClr>
                          </a:solidFill>
                        </a:rPr>
                        <a:t>CANTIDAD DE CESTAS</a:t>
                      </a:r>
                    </a:p>
                    <a:p>
                      <a:pPr marL="0" algn="ctr" defTabSz="914400" rtl="0" eaLnBrk="1" latinLnBrk="0" hangingPunct="1"/>
                      <a:r>
                        <a:rPr lang="es-CO" sz="1400" b="1" kern="1200">
                          <a:solidFill>
                            <a:schemeClr val="accent1">
                              <a:lumMod val="50000"/>
                            </a:schemeClr>
                          </a:solidFill>
                        </a:rPr>
                        <a:t>TIPO II (M-123)</a:t>
                      </a:r>
                      <a:endParaRPr lang="es-CO" sz="1400" b="1" kern="1200">
                        <a:solidFill>
                          <a:schemeClr val="accent1">
                            <a:lumMod val="50000"/>
                          </a:schemeClr>
                        </a:solidFill>
                        <a:latin typeface="+mn-lt"/>
                        <a:ea typeface="+mn-ea"/>
                        <a:cs typeface="+mn-cs"/>
                      </a:endParaRPr>
                    </a:p>
                  </a:txBody>
                  <a:tcPr marL="44450" marR="44450" marT="0" marB="0" anchor="ctr"/>
                </a:tc>
                <a:tc>
                  <a:txBody>
                    <a:bodyPr/>
                    <a:lstStyle/>
                    <a:p>
                      <a:pPr marL="0" algn="ctr" defTabSz="914400" rtl="0" eaLnBrk="1" latinLnBrk="0" hangingPunct="1"/>
                      <a:r>
                        <a:rPr lang="es-CO" sz="1400" b="1" kern="1200">
                          <a:solidFill>
                            <a:schemeClr val="accent1">
                              <a:lumMod val="50000"/>
                            </a:schemeClr>
                          </a:solidFill>
                        </a:rPr>
                        <a:t>CANTIDAD DE CESTAS</a:t>
                      </a:r>
                    </a:p>
                    <a:p>
                      <a:pPr marL="0" algn="ctr" defTabSz="914400" rtl="0" eaLnBrk="1" latinLnBrk="0" hangingPunct="1"/>
                      <a:r>
                        <a:rPr lang="es-CO" sz="1400" b="1" kern="1200">
                          <a:solidFill>
                            <a:schemeClr val="accent1">
                              <a:lumMod val="50000"/>
                            </a:schemeClr>
                          </a:solidFill>
                        </a:rPr>
                        <a:t>TIPO III (M-124)</a:t>
                      </a:r>
                      <a:endParaRPr lang="es-CO" sz="1400" b="1" kern="1200">
                        <a:solidFill>
                          <a:schemeClr val="accent1">
                            <a:lumMod val="50000"/>
                          </a:schemeClr>
                        </a:solidFill>
                        <a:latin typeface="+mn-lt"/>
                        <a:ea typeface="+mn-ea"/>
                        <a:cs typeface="+mn-cs"/>
                      </a:endParaRPr>
                    </a:p>
                  </a:txBody>
                  <a:tcPr marL="44450" marR="44450" marT="0" marB="0" anchor="ctr"/>
                </a:tc>
                <a:extLst>
                  <a:ext uri="{0D108BD9-81ED-4DB2-BD59-A6C34878D82A}">
                    <a16:rowId xmlns:a16="http://schemas.microsoft.com/office/drawing/2014/main" val="2198381729"/>
                  </a:ext>
                </a:extLst>
              </a:tr>
              <a:tr h="83134">
                <a:tc>
                  <a:txBody>
                    <a:bodyPr/>
                    <a:lstStyle/>
                    <a:p>
                      <a:pPr marL="0" algn="ctr" defTabSz="914400" rtl="0" eaLnBrk="1" latinLnBrk="0" hangingPunct="1"/>
                      <a:r>
                        <a:rPr lang="es-CO" sz="1400" b="0" kern="1200">
                          <a:solidFill>
                            <a:schemeClr val="accent1">
                              <a:lumMod val="50000"/>
                            </a:schemeClr>
                          </a:solidFill>
                          <a:latin typeface="+mn-lt"/>
                          <a:ea typeface="+mn-ea"/>
                          <a:cs typeface="+mn-cs"/>
                        </a:rPr>
                        <a:t>2.617</a:t>
                      </a:r>
                    </a:p>
                  </a:txBody>
                  <a:tcPr marL="44450" marR="44450" marT="0" marB="0" anchor="ctr"/>
                </a:tc>
                <a:tc>
                  <a:txBody>
                    <a:bodyPr/>
                    <a:lstStyle/>
                    <a:p>
                      <a:pPr algn="ctr"/>
                      <a:r>
                        <a:rPr lang="es-CO" sz="1400">
                          <a:solidFill>
                            <a:schemeClr val="accent1">
                              <a:lumMod val="50000"/>
                            </a:schemeClr>
                          </a:solidFill>
                          <a:effectLst/>
                          <a:latin typeface="+mn-lt"/>
                          <a:ea typeface="Times New Roman" panose="02020603050405020304" pitchFamily="18" charset="0"/>
                          <a:cs typeface="Times New Roman" panose="02020603050405020304" pitchFamily="18" charset="0"/>
                        </a:rPr>
                        <a:t>5.792</a:t>
                      </a:r>
                    </a:p>
                  </a:txBody>
                  <a:tcPr marL="44450" marR="44450" marT="0" marB="0" anchor="ctr"/>
                </a:tc>
                <a:tc>
                  <a:txBody>
                    <a:bodyPr/>
                    <a:lstStyle/>
                    <a:p>
                      <a:pPr algn="ctr"/>
                      <a:r>
                        <a:rPr lang="es-CO" sz="1400">
                          <a:solidFill>
                            <a:schemeClr val="accent1">
                              <a:lumMod val="50000"/>
                            </a:schemeClr>
                          </a:solidFill>
                          <a:effectLst/>
                          <a:latin typeface="+mn-lt"/>
                          <a:ea typeface="Times New Roman" panose="02020603050405020304" pitchFamily="18" charset="0"/>
                          <a:cs typeface="Times New Roman" panose="02020603050405020304" pitchFamily="18" charset="0"/>
                        </a:rPr>
                        <a:t>234</a:t>
                      </a:r>
                    </a:p>
                  </a:txBody>
                  <a:tcPr marL="44450" marR="44450" marT="0" marB="0" anchor="ctr"/>
                </a:tc>
                <a:tc>
                  <a:txBody>
                    <a:bodyPr/>
                    <a:lstStyle/>
                    <a:p>
                      <a:pPr algn="ctr"/>
                      <a:r>
                        <a:rPr lang="es-CO" sz="1400" dirty="0">
                          <a:solidFill>
                            <a:schemeClr val="accent1">
                              <a:lumMod val="50000"/>
                            </a:schemeClr>
                          </a:solidFill>
                          <a:effectLst/>
                          <a:latin typeface="+mn-lt"/>
                          <a:ea typeface="Times New Roman" panose="02020603050405020304" pitchFamily="18" charset="0"/>
                          <a:cs typeface="Times New Roman" panose="02020603050405020304" pitchFamily="18" charset="0"/>
                        </a:rPr>
                        <a:t>1.336</a:t>
                      </a:r>
                    </a:p>
                  </a:txBody>
                  <a:tcPr marL="44450" marR="44450" marT="0" marB="0" anchor="ctr"/>
                </a:tc>
                <a:extLst>
                  <a:ext uri="{0D108BD9-81ED-4DB2-BD59-A6C34878D82A}">
                    <a16:rowId xmlns:a16="http://schemas.microsoft.com/office/drawing/2014/main" val="1500188062"/>
                  </a:ext>
                </a:extLst>
              </a:tr>
            </a:tbl>
          </a:graphicData>
        </a:graphic>
      </p:graphicFrame>
      <p:graphicFrame>
        <p:nvGraphicFramePr>
          <p:cNvPr id="3" name="Tabla 2">
            <a:extLst>
              <a:ext uri="{FF2B5EF4-FFF2-40B4-BE49-F238E27FC236}">
                <a16:creationId xmlns:a16="http://schemas.microsoft.com/office/drawing/2014/main" id="{AEA0353D-E97F-62F2-CFEC-4F2F13363572}"/>
              </a:ext>
            </a:extLst>
          </p:cNvPr>
          <p:cNvGraphicFramePr>
            <a:graphicFrameLocks noGrp="1"/>
          </p:cNvGraphicFramePr>
          <p:nvPr/>
        </p:nvGraphicFramePr>
        <p:xfrm>
          <a:off x="6626517" y="1436771"/>
          <a:ext cx="5447214" cy="2045436"/>
        </p:xfrm>
        <a:graphic>
          <a:graphicData uri="http://schemas.openxmlformats.org/drawingml/2006/table">
            <a:tbl>
              <a:tblPr firstRow="1" bandRow="1">
                <a:tableStyleId>{68D230F3-CF80-4859-8CE7-A43EE81993B5}</a:tableStyleId>
              </a:tblPr>
              <a:tblGrid>
                <a:gridCol w="1516398">
                  <a:extLst>
                    <a:ext uri="{9D8B030D-6E8A-4147-A177-3AD203B41FA5}">
                      <a16:colId xmlns:a16="http://schemas.microsoft.com/office/drawing/2014/main" val="1103263614"/>
                    </a:ext>
                  </a:extLst>
                </a:gridCol>
                <a:gridCol w="1172200">
                  <a:extLst>
                    <a:ext uri="{9D8B030D-6E8A-4147-A177-3AD203B41FA5}">
                      <a16:colId xmlns:a16="http://schemas.microsoft.com/office/drawing/2014/main" val="947740525"/>
                    </a:ext>
                  </a:extLst>
                </a:gridCol>
                <a:gridCol w="1418097">
                  <a:extLst>
                    <a:ext uri="{9D8B030D-6E8A-4147-A177-3AD203B41FA5}">
                      <a16:colId xmlns:a16="http://schemas.microsoft.com/office/drawing/2014/main" val="3279385923"/>
                    </a:ext>
                  </a:extLst>
                </a:gridCol>
                <a:gridCol w="1340519">
                  <a:extLst>
                    <a:ext uri="{9D8B030D-6E8A-4147-A177-3AD203B41FA5}">
                      <a16:colId xmlns:a16="http://schemas.microsoft.com/office/drawing/2014/main" val="1175991103"/>
                    </a:ext>
                  </a:extLst>
                </a:gridCol>
              </a:tblGrid>
              <a:tr h="211425">
                <a:tc gridSpan="4">
                  <a:txBody>
                    <a:bodyPr/>
                    <a:lstStyle/>
                    <a:p>
                      <a:pPr algn="ctr"/>
                      <a:r>
                        <a:rPr lang="es-MX" sz="1400">
                          <a:solidFill>
                            <a:schemeClr val="accent1">
                              <a:lumMod val="50000"/>
                            </a:schemeClr>
                          </a:solidFill>
                          <a:latin typeface="+mn-lt"/>
                        </a:rPr>
                        <a:t>NOVEDADES*</a:t>
                      </a:r>
                      <a:endParaRPr lang="es-CO" sz="1400">
                        <a:solidFill>
                          <a:schemeClr val="accent1">
                            <a:lumMod val="50000"/>
                          </a:schemeClr>
                        </a:solidFill>
                        <a:latin typeface="+mn-lt"/>
                      </a:endParaRPr>
                    </a:p>
                  </a:txBody>
                  <a:tcPr/>
                </a:tc>
                <a:tc hMerge="1">
                  <a:txBody>
                    <a:bodyPr/>
                    <a:lstStyle/>
                    <a:p>
                      <a:endParaRPr lang="es-CO" sz="1200"/>
                    </a:p>
                  </a:txBody>
                  <a:tcPr/>
                </a:tc>
                <a:tc hMerge="1">
                  <a:txBody>
                    <a:bodyPr/>
                    <a:lstStyle/>
                    <a:p>
                      <a:pPr algn="ctr"/>
                      <a:endParaRPr lang="es-CO" sz="1200">
                        <a:solidFill>
                          <a:schemeClr val="accent1">
                            <a:lumMod val="50000"/>
                          </a:schemeClr>
                        </a:solidFill>
                      </a:endParaRPr>
                    </a:p>
                  </a:txBody>
                  <a:tcPr/>
                </a:tc>
                <a:tc hMerge="1">
                  <a:txBody>
                    <a:bodyPr/>
                    <a:lstStyle/>
                    <a:p>
                      <a:pPr algn="ctr"/>
                      <a:endParaRPr lang="es-CO" sz="1200">
                        <a:solidFill>
                          <a:schemeClr val="accent1">
                            <a:lumMod val="50000"/>
                          </a:schemeClr>
                        </a:solidFill>
                      </a:endParaRPr>
                    </a:p>
                  </a:txBody>
                  <a:tcPr/>
                </a:tc>
                <a:extLst>
                  <a:ext uri="{0D108BD9-81ED-4DB2-BD59-A6C34878D82A}">
                    <a16:rowId xmlns:a16="http://schemas.microsoft.com/office/drawing/2014/main" val="473203278"/>
                  </a:ext>
                </a:extLst>
              </a:tr>
              <a:tr h="521436">
                <a:tc>
                  <a:txBody>
                    <a:bodyPr/>
                    <a:lstStyle/>
                    <a:p>
                      <a:pPr algn="ctr"/>
                      <a:r>
                        <a:rPr lang="es-CO" sz="1400" b="1">
                          <a:solidFill>
                            <a:schemeClr val="accent1">
                              <a:lumMod val="50000"/>
                            </a:schemeClr>
                          </a:solidFill>
                          <a:latin typeface="+mn-lt"/>
                        </a:rPr>
                        <a:t>TIPO CESTA</a:t>
                      </a:r>
                    </a:p>
                  </a:txBody>
                  <a:tcPr anchor="ctr"/>
                </a:tc>
                <a:tc>
                  <a:txBody>
                    <a:bodyPr/>
                    <a:lstStyle/>
                    <a:p>
                      <a:pPr algn="ctr"/>
                      <a:r>
                        <a:rPr lang="es-CO" sz="1400" b="1" u="none" strike="noStrike" kern="1200">
                          <a:solidFill>
                            <a:schemeClr val="accent1">
                              <a:lumMod val="50000"/>
                            </a:schemeClr>
                          </a:solidFill>
                          <a:effectLst/>
                          <a:latin typeface="+mn-lt"/>
                          <a:ea typeface="+mn-ea"/>
                          <a:cs typeface="+mn-cs"/>
                        </a:rPr>
                        <a:t>DAÑO POR TERCEROS </a:t>
                      </a:r>
                    </a:p>
                  </a:txBody>
                  <a:tcPr anchor="ctr"/>
                </a:tc>
                <a:tc>
                  <a:txBody>
                    <a:bodyPr/>
                    <a:lstStyle/>
                    <a:p>
                      <a:pPr algn="ctr"/>
                      <a:r>
                        <a:rPr lang="es-CO" sz="1400" b="1" u="none" strike="noStrike" kern="1200">
                          <a:solidFill>
                            <a:schemeClr val="accent1">
                              <a:lumMod val="50000"/>
                            </a:schemeClr>
                          </a:solidFill>
                          <a:effectLst/>
                          <a:latin typeface="+mn-lt"/>
                          <a:ea typeface="+mn-ea"/>
                          <a:cs typeface="+mn-cs"/>
                        </a:rPr>
                        <a:t>HURTADAS</a:t>
                      </a:r>
                    </a:p>
                  </a:txBody>
                  <a:tcPr anchor="ctr"/>
                </a:tc>
                <a:tc>
                  <a:txBody>
                    <a:bodyPr/>
                    <a:lstStyle/>
                    <a:p>
                      <a:pPr algn="ctr"/>
                      <a:r>
                        <a:rPr lang="es-CO" sz="1400" b="1" u="none" strike="noStrike" kern="1200">
                          <a:solidFill>
                            <a:schemeClr val="accent1">
                              <a:lumMod val="50000"/>
                            </a:schemeClr>
                          </a:solidFill>
                          <a:effectLst/>
                          <a:latin typeface="+mn-lt"/>
                          <a:ea typeface="+mn-ea"/>
                          <a:cs typeface="+mn-cs"/>
                        </a:rPr>
                        <a:t>PORCENTAJE</a:t>
                      </a:r>
                    </a:p>
                  </a:txBody>
                  <a:tcPr anchor="ctr"/>
                </a:tc>
                <a:extLst>
                  <a:ext uri="{0D108BD9-81ED-4DB2-BD59-A6C34878D82A}">
                    <a16:rowId xmlns:a16="http://schemas.microsoft.com/office/drawing/2014/main" val="4166006880"/>
                  </a:ext>
                </a:extLst>
              </a:tr>
              <a:tr h="285949">
                <a:tc>
                  <a:txBody>
                    <a:bodyPr/>
                    <a:lstStyle/>
                    <a:p>
                      <a:r>
                        <a:rPr lang="es-CO" sz="1400">
                          <a:solidFill>
                            <a:schemeClr val="accent1">
                              <a:lumMod val="50000"/>
                            </a:schemeClr>
                          </a:solidFill>
                          <a:latin typeface="+mn-lt"/>
                        </a:rPr>
                        <a:t>TIPO 1 (M-121)</a:t>
                      </a:r>
                    </a:p>
                  </a:txBody>
                  <a:tcPr/>
                </a:tc>
                <a:tc>
                  <a:txBody>
                    <a:bodyPr/>
                    <a:lstStyle/>
                    <a:p>
                      <a:pPr algn="ctr"/>
                      <a:r>
                        <a:rPr lang="es-CO" sz="1400" kern="1200" dirty="0">
                          <a:solidFill>
                            <a:schemeClr val="accent1">
                              <a:lumMod val="50000"/>
                            </a:schemeClr>
                          </a:solidFill>
                          <a:effectLst/>
                          <a:latin typeface="+mn-lt"/>
                          <a:ea typeface="Times New Roman" panose="02020603050405020304" pitchFamily="18" charset="0"/>
                          <a:cs typeface="Times New Roman" panose="02020603050405020304" pitchFamily="18" charset="0"/>
                        </a:rPr>
                        <a:t>345</a:t>
                      </a:r>
                      <a:endParaRPr lang="es-CO" sz="1400" dirty="0">
                        <a:solidFill>
                          <a:schemeClr val="accent1">
                            <a:lumMod val="50000"/>
                          </a:schemeClr>
                        </a:solidFill>
                        <a:effectLst/>
                        <a:latin typeface="+mn-lt"/>
                        <a:ea typeface="Times New Roman" panose="02020603050405020304" pitchFamily="18" charset="0"/>
                        <a:cs typeface="Times New Roman" panose="02020603050405020304" pitchFamily="18" charset="0"/>
                      </a:endParaRPr>
                    </a:p>
                  </a:txBody>
                  <a:tcPr marL="9525" marR="9525" marT="9525" marB="0" anchor="ctr"/>
                </a:tc>
                <a:tc>
                  <a:txBody>
                    <a:bodyPr/>
                    <a:lstStyle/>
                    <a:p>
                      <a:pPr algn="ctr"/>
                      <a:r>
                        <a:rPr lang="es-CO" sz="1400" kern="1200" dirty="0">
                          <a:solidFill>
                            <a:schemeClr val="accent1">
                              <a:lumMod val="50000"/>
                            </a:schemeClr>
                          </a:solidFill>
                          <a:effectLst/>
                          <a:latin typeface="+mn-lt"/>
                          <a:ea typeface="Times New Roman" panose="02020603050405020304" pitchFamily="18" charset="0"/>
                          <a:cs typeface="Times New Roman" panose="02020603050405020304" pitchFamily="18" charset="0"/>
                        </a:rPr>
                        <a:t>2.035</a:t>
                      </a:r>
                      <a:endParaRPr lang="es-CO" sz="1400" dirty="0">
                        <a:solidFill>
                          <a:schemeClr val="accent1">
                            <a:lumMod val="50000"/>
                          </a:schemeClr>
                        </a:solidFill>
                        <a:effectLst/>
                        <a:latin typeface="+mn-lt"/>
                        <a:ea typeface="Times New Roman" panose="02020603050405020304" pitchFamily="18" charset="0"/>
                        <a:cs typeface="Times New Roman" panose="02020603050405020304" pitchFamily="18" charset="0"/>
                      </a:endParaRPr>
                    </a:p>
                  </a:txBody>
                  <a:tcPr marL="9525" marR="9525" marT="9525" marB="0" anchor="ctr"/>
                </a:tc>
                <a:tc>
                  <a:txBody>
                    <a:bodyPr/>
                    <a:lstStyle/>
                    <a:p>
                      <a:pPr algn="ctr"/>
                      <a:r>
                        <a:rPr lang="es-CO" sz="1400" dirty="0">
                          <a:solidFill>
                            <a:schemeClr val="accent1">
                              <a:lumMod val="50000"/>
                            </a:schemeClr>
                          </a:solidFill>
                          <a:effectLst/>
                          <a:latin typeface="+mn-lt"/>
                          <a:ea typeface="Times New Roman" panose="02020603050405020304" pitchFamily="18" charset="0"/>
                          <a:cs typeface="Times New Roman" panose="02020603050405020304" pitchFamily="18" charset="0"/>
                        </a:rPr>
                        <a:t>31%</a:t>
                      </a:r>
                    </a:p>
                  </a:txBody>
                  <a:tcPr anchor="ctr"/>
                </a:tc>
                <a:extLst>
                  <a:ext uri="{0D108BD9-81ED-4DB2-BD59-A6C34878D82A}">
                    <a16:rowId xmlns:a16="http://schemas.microsoft.com/office/drawing/2014/main" val="2671597833"/>
                  </a:ext>
                </a:extLst>
              </a:tr>
              <a:tr h="285949">
                <a:tc>
                  <a:txBody>
                    <a:bodyPr/>
                    <a:lstStyle/>
                    <a:p>
                      <a:r>
                        <a:rPr lang="es-CO" sz="1400">
                          <a:solidFill>
                            <a:schemeClr val="accent1">
                              <a:lumMod val="50000"/>
                            </a:schemeClr>
                          </a:solidFill>
                          <a:latin typeface="+mn-lt"/>
                        </a:rPr>
                        <a:t>TIPO 2 (M-123)</a:t>
                      </a:r>
                    </a:p>
                  </a:txBody>
                  <a:tcPr/>
                </a:tc>
                <a:tc>
                  <a:txBody>
                    <a:bodyPr/>
                    <a:lstStyle/>
                    <a:p>
                      <a:pPr algn="ctr"/>
                      <a:r>
                        <a:rPr lang="es-CO" sz="1400" kern="1200" dirty="0">
                          <a:solidFill>
                            <a:schemeClr val="accent1">
                              <a:lumMod val="50000"/>
                            </a:schemeClr>
                          </a:solidFill>
                          <a:effectLst/>
                          <a:latin typeface="+mn-lt"/>
                          <a:ea typeface="Times New Roman" panose="02020603050405020304" pitchFamily="18" charset="0"/>
                          <a:cs typeface="Times New Roman" panose="02020603050405020304" pitchFamily="18" charset="0"/>
                        </a:rPr>
                        <a:t>42</a:t>
                      </a:r>
                      <a:endParaRPr lang="es-CO" sz="1400" dirty="0">
                        <a:solidFill>
                          <a:schemeClr val="accent1">
                            <a:lumMod val="50000"/>
                          </a:schemeClr>
                        </a:solidFill>
                        <a:effectLst/>
                        <a:latin typeface="+mn-lt"/>
                        <a:ea typeface="Times New Roman" panose="02020603050405020304" pitchFamily="18" charset="0"/>
                        <a:cs typeface="Times New Roman" panose="02020603050405020304" pitchFamily="18" charset="0"/>
                      </a:endParaRPr>
                    </a:p>
                  </a:txBody>
                  <a:tcPr marL="9525" marR="9525" marT="9525" marB="0" anchor="ctr"/>
                </a:tc>
                <a:tc>
                  <a:txBody>
                    <a:bodyPr/>
                    <a:lstStyle/>
                    <a:p>
                      <a:pPr algn="ctr"/>
                      <a:r>
                        <a:rPr lang="es-CO" sz="1400" kern="1200" dirty="0">
                          <a:solidFill>
                            <a:schemeClr val="accent1">
                              <a:lumMod val="50000"/>
                            </a:schemeClr>
                          </a:solidFill>
                          <a:effectLst/>
                          <a:latin typeface="+mn-lt"/>
                          <a:ea typeface="Times New Roman" panose="02020603050405020304" pitchFamily="18" charset="0"/>
                          <a:cs typeface="Times New Roman" panose="02020603050405020304" pitchFamily="18" charset="0"/>
                        </a:rPr>
                        <a:t>2.361</a:t>
                      </a:r>
                      <a:endParaRPr lang="es-CO" sz="1400" dirty="0">
                        <a:solidFill>
                          <a:schemeClr val="accent1">
                            <a:lumMod val="50000"/>
                          </a:schemeClr>
                        </a:solidFill>
                        <a:effectLst/>
                        <a:latin typeface="+mn-lt"/>
                        <a:ea typeface="Times New Roman" panose="02020603050405020304" pitchFamily="18" charset="0"/>
                        <a:cs typeface="Times New Roman" panose="02020603050405020304" pitchFamily="18" charset="0"/>
                      </a:endParaRPr>
                    </a:p>
                  </a:txBody>
                  <a:tcPr marL="9525" marR="9525" marT="9525" marB="0" anchor="ctr"/>
                </a:tc>
                <a:tc>
                  <a:txBody>
                    <a:bodyPr/>
                    <a:lstStyle/>
                    <a:p>
                      <a:pPr algn="ctr"/>
                      <a:r>
                        <a:rPr lang="es-CO" sz="1400" dirty="0">
                          <a:solidFill>
                            <a:schemeClr val="accent1">
                              <a:lumMod val="50000"/>
                            </a:schemeClr>
                          </a:solidFill>
                          <a:effectLst/>
                          <a:latin typeface="+mn-lt"/>
                          <a:ea typeface="Times New Roman" panose="02020603050405020304" pitchFamily="18" charset="0"/>
                          <a:cs typeface="Times New Roman" panose="02020603050405020304" pitchFamily="18" charset="0"/>
                        </a:rPr>
                        <a:t>94%</a:t>
                      </a:r>
                    </a:p>
                  </a:txBody>
                  <a:tcPr anchor="ctr"/>
                </a:tc>
                <a:extLst>
                  <a:ext uri="{0D108BD9-81ED-4DB2-BD59-A6C34878D82A}">
                    <a16:rowId xmlns:a16="http://schemas.microsoft.com/office/drawing/2014/main" val="1723866473"/>
                  </a:ext>
                </a:extLst>
              </a:tr>
              <a:tr h="285949">
                <a:tc>
                  <a:txBody>
                    <a:bodyPr/>
                    <a:lstStyle/>
                    <a:p>
                      <a:r>
                        <a:rPr lang="es-CO" sz="1400">
                          <a:solidFill>
                            <a:schemeClr val="accent1">
                              <a:lumMod val="50000"/>
                            </a:schemeClr>
                          </a:solidFill>
                          <a:latin typeface="+mn-lt"/>
                        </a:rPr>
                        <a:t>TIPO 3 (M-124)</a:t>
                      </a:r>
                    </a:p>
                  </a:txBody>
                  <a:tcPr/>
                </a:tc>
                <a:tc>
                  <a:txBody>
                    <a:bodyPr/>
                    <a:lstStyle/>
                    <a:p>
                      <a:pPr algn="ctr"/>
                      <a:r>
                        <a:rPr lang="es-CO" sz="1400" kern="1200">
                          <a:solidFill>
                            <a:schemeClr val="accent1">
                              <a:lumMod val="50000"/>
                            </a:schemeClr>
                          </a:solidFill>
                          <a:effectLst/>
                          <a:latin typeface="+mn-lt"/>
                          <a:ea typeface="Times New Roman" panose="02020603050405020304" pitchFamily="18" charset="0"/>
                          <a:cs typeface="Times New Roman" panose="02020603050405020304" pitchFamily="18" charset="0"/>
                        </a:rPr>
                        <a:t>148</a:t>
                      </a:r>
                      <a:endParaRPr lang="es-CO" sz="1400">
                        <a:solidFill>
                          <a:schemeClr val="accent1">
                            <a:lumMod val="50000"/>
                          </a:schemeClr>
                        </a:solidFill>
                        <a:effectLst/>
                        <a:latin typeface="+mn-lt"/>
                        <a:ea typeface="Times New Roman" panose="02020603050405020304" pitchFamily="18" charset="0"/>
                        <a:cs typeface="Times New Roman" panose="02020603050405020304" pitchFamily="18" charset="0"/>
                      </a:endParaRPr>
                    </a:p>
                  </a:txBody>
                  <a:tcPr marL="9525" marR="9525" marT="9525" marB="0" anchor="ctr"/>
                </a:tc>
                <a:tc>
                  <a:txBody>
                    <a:bodyPr/>
                    <a:lstStyle/>
                    <a:p>
                      <a:pPr algn="ctr"/>
                      <a:r>
                        <a:rPr lang="es-CO" sz="1400" kern="1200" dirty="0">
                          <a:solidFill>
                            <a:schemeClr val="accent1">
                              <a:lumMod val="50000"/>
                            </a:schemeClr>
                          </a:solidFill>
                          <a:effectLst/>
                          <a:latin typeface="+mn-lt"/>
                          <a:ea typeface="Times New Roman" panose="02020603050405020304" pitchFamily="18" charset="0"/>
                          <a:cs typeface="Times New Roman" panose="02020603050405020304" pitchFamily="18" charset="0"/>
                        </a:rPr>
                        <a:t>1.328</a:t>
                      </a:r>
                      <a:endParaRPr lang="es-CO" sz="1400" dirty="0">
                        <a:solidFill>
                          <a:schemeClr val="accent1">
                            <a:lumMod val="50000"/>
                          </a:schemeClr>
                        </a:solidFill>
                        <a:effectLst/>
                        <a:latin typeface="+mn-lt"/>
                        <a:ea typeface="Times New Roman" panose="02020603050405020304" pitchFamily="18" charset="0"/>
                        <a:cs typeface="Times New Roman" panose="02020603050405020304" pitchFamily="18" charset="0"/>
                      </a:endParaRPr>
                    </a:p>
                  </a:txBody>
                  <a:tcPr marL="9525" marR="9525" marT="9525" marB="0" anchor="ctr"/>
                </a:tc>
                <a:tc>
                  <a:txBody>
                    <a:bodyPr/>
                    <a:lstStyle/>
                    <a:p>
                      <a:pPr algn="ctr"/>
                      <a:r>
                        <a:rPr lang="es-CO" sz="1400" dirty="0">
                          <a:solidFill>
                            <a:schemeClr val="accent1">
                              <a:lumMod val="50000"/>
                            </a:schemeClr>
                          </a:solidFill>
                          <a:effectLst/>
                          <a:latin typeface="+mn-lt"/>
                          <a:ea typeface="Times New Roman" panose="02020603050405020304" pitchFamily="18" charset="0"/>
                          <a:cs typeface="Times New Roman" panose="02020603050405020304" pitchFamily="18" charset="0"/>
                        </a:rPr>
                        <a:t>57%</a:t>
                      </a:r>
                    </a:p>
                  </a:txBody>
                  <a:tcPr anchor="ctr"/>
                </a:tc>
                <a:extLst>
                  <a:ext uri="{0D108BD9-81ED-4DB2-BD59-A6C34878D82A}">
                    <a16:rowId xmlns:a16="http://schemas.microsoft.com/office/drawing/2014/main" val="3370870032"/>
                  </a:ext>
                </a:extLst>
              </a:tr>
              <a:tr h="234917">
                <a:tc>
                  <a:txBody>
                    <a:bodyPr/>
                    <a:lstStyle/>
                    <a:p>
                      <a:r>
                        <a:rPr lang="es-CO" sz="1400" b="1">
                          <a:solidFill>
                            <a:schemeClr val="accent1">
                              <a:lumMod val="50000"/>
                            </a:schemeClr>
                          </a:solidFill>
                          <a:latin typeface="+mn-lt"/>
                        </a:rPr>
                        <a:t>TOTAL</a:t>
                      </a:r>
                    </a:p>
                  </a:txBody>
                  <a:tcPr/>
                </a:tc>
                <a:tc>
                  <a:txBody>
                    <a:bodyPr/>
                    <a:lstStyle/>
                    <a:p>
                      <a:pPr algn="ctr"/>
                      <a:r>
                        <a:rPr lang="es-CO" sz="1400" b="1" dirty="0">
                          <a:solidFill>
                            <a:schemeClr val="accent1">
                              <a:lumMod val="50000"/>
                            </a:schemeClr>
                          </a:solidFill>
                          <a:effectLst/>
                          <a:latin typeface="+mn-lt"/>
                          <a:ea typeface="Times New Roman" panose="02020603050405020304" pitchFamily="18" charset="0"/>
                          <a:cs typeface="Times New Roman" panose="02020603050405020304" pitchFamily="18" charset="0"/>
                        </a:rPr>
                        <a:t>535</a:t>
                      </a:r>
                      <a:endParaRPr lang="es-CO" sz="1400" dirty="0">
                        <a:solidFill>
                          <a:schemeClr val="accent1">
                            <a:lumMod val="50000"/>
                          </a:schemeClr>
                        </a:solidFill>
                        <a:effectLst/>
                        <a:latin typeface="+mn-lt"/>
                        <a:ea typeface="Times New Roman" panose="02020603050405020304" pitchFamily="18" charset="0"/>
                        <a:cs typeface="Times New Roman" panose="02020603050405020304" pitchFamily="18" charset="0"/>
                      </a:endParaRPr>
                    </a:p>
                  </a:txBody>
                  <a:tcPr marL="9525" marR="9525" marT="9525" marB="0" anchor="ctr"/>
                </a:tc>
                <a:tc>
                  <a:txBody>
                    <a:bodyPr/>
                    <a:lstStyle/>
                    <a:p>
                      <a:pPr algn="ctr"/>
                      <a:r>
                        <a:rPr lang="es-CO" sz="1400" b="1" dirty="0">
                          <a:solidFill>
                            <a:schemeClr val="accent1">
                              <a:lumMod val="50000"/>
                            </a:schemeClr>
                          </a:solidFill>
                          <a:effectLst/>
                          <a:latin typeface="+mn-lt"/>
                          <a:ea typeface="Times New Roman" panose="02020603050405020304" pitchFamily="18" charset="0"/>
                          <a:cs typeface="Times New Roman" panose="02020603050405020304" pitchFamily="18" charset="0"/>
                        </a:rPr>
                        <a:t>5.724</a:t>
                      </a:r>
                      <a:endParaRPr lang="es-CO" sz="1400" dirty="0">
                        <a:solidFill>
                          <a:schemeClr val="accent1">
                            <a:lumMod val="50000"/>
                          </a:schemeClr>
                        </a:solidFill>
                        <a:effectLst/>
                        <a:latin typeface="+mn-lt"/>
                        <a:ea typeface="Times New Roman" panose="02020603050405020304" pitchFamily="18" charset="0"/>
                        <a:cs typeface="Times New Roman" panose="02020603050405020304" pitchFamily="18" charset="0"/>
                      </a:endParaRPr>
                    </a:p>
                  </a:txBody>
                  <a:tcPr marL="9525" marR="9525" marT="9525" marB="0" anchor="ctr"/>
                </a:tc>
                <a:tc>
                  <a:txBody>
                    <a:bodyPr/>
                    <a:lstStyle/>
                    <a:p>
                      <a:pPr algn="ctr"/>
                      <a:r>
                        <a:rPr lang="es-CO" sz="1400" b="1" dirty="0">
                          <a:solidFill>
                            <a:schemeClr val="accent1">
                              <a:lumMod val="50000"/>
                            </a:schemeClr>
                          </a:solidFill>
                          <a:effectLst/>
                          <a:latin typeface="+mn-lt"/>
                          <a:ea typeface="Times New Roman" panose="02020603050405020304" pitchFamily="18" charset="0"/>
                          <a:cs typeface="Times New Roman" panose="02020603050405020304" pitchFamily="18" charset="0"/>
                        </a:rPr>
                        <a:t>49%</a:t>
                      </a:r>
                      <a:endParaRPr lang="es-CO" sz="1400" dirty="0">
                        <a:solidFill>
                          <a:schemeClr val="accent1">
                            <a:lumMod val="50000"/>
                          </a:schemeClr>
                        </a:solidFill>
                        <a:effectLst/>
                        <a:latin typeface="+mn-lt"/>
                        <a:ea typeface="Times New Roman" panose="02020603050405020304" pitchFamily="18" charset="0"/>
                        <a:cs typeface="Times New Roman" panose="02020603050405020304" pitchFamily="18" charset="0"/>
                      </a:endParaRPr>
                    </a:p>
                  </a:txBody>
                  <a:tcPr anchor="ctr"/>
                </a:tc>
                <a:extLst>
                  <a:ext uri="{0D108BD9-81ED-4DB2-BD59-A6C34878D82A}">
                    <a16:rowId xmlns:a16="http://schemas.microsoft.com/office/drawing/2014/main" val="4004075492"/>
                  </a:ext>
                </a:extLst>
              </a:tr>
            </a:tbl>
          </a:graphicData>
        </a:graphic>
      </p:graphicFrame>
      <p:sp>
        <p:nvSpPr>
          <p:cNvPr id="11" name="Rectangle 1">
            <a:extLst>
              <a:ext uri="{FF2B5EF4-FFF2-40B4-BE49-F238E27FC236}">
                <a16:creationId xmlns:a16="http://schemas.microsoft.com/office/drawing/2014/main" id="{35A9234D-A75C-4DDD-AF44-DCB26D9A67B4}"/>
              </a:ext>
            </a:extLst>
          </p:cNvPr>
          <p:cNvSpPr>
            <a:spLocks noChangeArrowheads="1"/>
          </p:cNvSpPr>
          <p:nvPr/>
        </p:nvSpPr>
        <p:spPr bwMode="auto">
          <a:xfrm rot="10800000" flipV="1">
            <a:off x="6674469" y="4121490"/>
            <a:ext cx="5351309" cy="6463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pAutoFit/>
          </a:bodyPr>
          <a:lstStyle/>
          <a:p>
            <a:pPr eaLnBrk="0" fontAlgn="base" hangingPunct="0">
              <a:spcBef>
                <a:spcPct val="0"/>
              </a:spcBef>
              <a:spcAft>
                <a:spcPct val="0"/>
              </a:spcAft>
              <a:defRPr/>
            </a:pPr>
            <a:r>
              <a:rPr kumimoji="0" lang="es-CO" altLang="es-CO" sz="1200" b="1" i="0" u="none" strike="noStrike" kern="1200" cap="none" spc="0" normalizeH="0" baseline="0" noProof="0" dirty="0">
                <a:ln>
                  <a:noFill/>
                </a:ln>
                <a:solidFill>
                  <a:srgbClr val="002060"/>
                </a:solidFill>
                <a:effectLst/>
                <a:uLnTx/>
                <a:uFillTx/>
                <a:latin typeface="Calibri" panose="020F0502020204030204"/>
                <a:ea typeface="Times New Roman" panose="02020603050405020304" pitchFamily="18" charset="0"/>
                <a:cs typeface="Arial"/>
              </a:rPr>
              <a:t>Fuente: </a:t>
            </a:r>
            <a:r>
              <a:rPr kumimoji="0" lang="es-CO" altLang="es-CO" sz="1200" i="0" u="none" strike="noStrike" kern="1200" cap="none" spc="0" normalizeH="0" baseline="0" noProof="0" dirty="0">
                <a:ln>
                  <a:noFill/>
                </a:ln>
                <a:solidFill>
                  <a:srgbClr val="002060"/>
                </a:solidFill>
                <a:effectLst/>
                <a:uLnTx/>
                <a:uFillTx/>
                <a:latin typeface="Calibri" panose="020F0502020204030204"/>
                <a:ea typeface="Times New Roman" panose="02020603050405020304" pitchFamily="18" charset="0"/>
                <a:cs typeface="Arial"/>
              </a:rPr>
              <a:t>I</a:t>
            </a:r>
            <a:r>
              <a:rPr kumimoji="0" lang="es-CO" altLang="es-CO" sz="1200" b="0" i="0" u="none" strike="noStrike" kern="1200" cap="none" spc="0" normalizeH="0" baseline="0" noProof="0" dirty="0">
                <a:ln>
                  <a:noFill/>
                </a:ln>
                <a:solidFill>
                  <a:srgbClr val="002060"/>
                </a:solidFill>
                <a:effectLst/>
                <a:uLnTx/>
                <a:uFillTx/>
                <a:latin typeface="Calibri" panose="020F0502020204030204"/>
                <a:ea typeface="Times New Roman" panose="02020603050405020304" pitchFamily="18" charset="0"/>
                <a:cs typeface="Arial"/>
              </a:rPr>
              <a:t>nforme mensual del Concesionario del mes de </a:t>
            </a:r>
            <a:r>
              <a:rPr kumimoji="0" lang="es-CO" altLang="es-CO" sz="1200" b="0" i="0" u="none" strike="noStrike" kern="1200" cap="none" spc="0" normalizeH="0" baseline="0" noProof="0">
                <a:ln>
                  <a:noFill/>
                </a:ln>
                <a:solidFill>
                  <a:srgbClr val="002060"/>
                </a:solidFill>
                <a:effectLst/>
                <a:uLnTx/>
                <a:uFillTx/>
                <a:latin typeface="Calibri" panose="020F0502020204030204"/>
                <a:ea typeface="Times New Roman" panose="02020603050405020304" pitchFamily="18" charset="0"/>
                <a:cs typeface="Arial"/>
              </a:rPr>
              <a:t>octubre</a:t>
            </a:r>
            <a:r>
              <a:rPr lang="es-CO" altLang="es-CO" sz="1200" dirty="0">
                <a:solidFill>
                  <a:srgbClr val="002060"/>
                </a:solidFill>
                <a:latin typeface="Calibri" panose="020F0502020204030204"/>
                <a:ea typeface="Times New Roman" panose="02020603050405020304" pitchFamily="18" charset="0"/>
                <a:cs typeface="Arial"/>
              </a:rPr>
              <a:t> </a:t>
            </a:r>
            <a:r>
              <a:rPr kumimoji="0" lang="es-CO" altLang="es-CO" sz="1200" b="0" i="0" u="none" strike="noStrike" kern="1200" cap="none" spc="0" normalizeH="0" baseline="0" noProof="0" dirty="0">
                <a:ln>
                  <a:noFill/>
                </a:ln>
                <a:solidFill>
                  <a:srgbClr val="002060"/>
                </a:solidFill>
                <a:effectLst/>
                <a:uLnTx/>
                <a:uFillTx/>
                <a:latin typeface="Calibri" panose="020F0502020204030204"/>
                <a:ea typeface="Times New Roman" panose="02020603050405020304" pitchFamily="18" charset="0"/>
                <a:cs typeface="Arial"/>
              </a:rPr>
              <a:t>de 2024.</a:t>
            </a:r>
          </a:p>
          <a:p>
            <a:pPr eaLnBrk="0" fontAlgn="base" hangingPunct="0">
              <a:spcBef>
                <a:spcPct val="0"/>
              </a:spcBef>
              <a:spcAft>
                <a:spcPct val="0"/>
              </a:spcAft>
              <a:defRPr/>
            </a:pPr>
            <a:r>
              <a:rPr kumimoji="0" lang="es-CO" sz="1200" b="0" i="0" u="none" strike="noStrike" kern="1200" cap="none" spc="0" normalizeH="0" baseline="0" noProof="0" dirty="0">
                <a:ln>
                  <a:noFill/>
                </a:ln>
                <a:solidFill>
                  <a:srgbClr val="002060"/>
                </a:solidFill>
                <a:effectLst/>
                <a:uLnTx/>
                <a:uFillTx/>
                <a:latin typeface="Calibri" panose="020F0502020204030204"/>
                <a:ea typeface="+mn-ea"/>
                <a:cs typeface="+mn-cs"/>
              </a:rPr>
              <a:t>*Las cantidades se encuentran en unidades de cestas.</a:t>
            </a:r>
            <a:endParaRPr lang="es-CO" sz="1200" b="0" i="0" u="none" strike="noStrike" kern="1200" cap="none" spc="0" normalizeH="0" baseline="0" noProof="0" dirty="0">
              <a:ln>
                <a:noFill/>
              </a:ln>
              <a:solidFill>
                <a:srgbClr val="002060"/>
              </a:solidFill>
              <a:effectLst/>
              <a:uLnTx/>
              <a:uFillTx/>
              <a:latin typeface="Calibri" panose="020F0502020204030204"/>
              <a:ea typeface="Calibri"/>
              <a:cs typeface="Calibri"/>
            </a:endParaRPr>
          </a:p>
          <a:p>
            <a:pPr marL="0" marR="0" lvl="0" indent="0" defTabSz="914400" rtl="0" eaLnBrk="0" fontAlgn="base" latinLnBrk="0" hangingPunct="0">
              <a:lnSpc>
                <a:spcPct val="100000"/>
              </a:lnSpc>
              <a:spcBef>
                <a:spcPct val="0"/>
              </a:spcBef>
              <a:spcAft>
                <a:spcPct val="0"/>
              </a:spcAft>
              <a:buClrTx/>
              <a:buSzTx/>
              <a:buFontTx/>
              <a:buNone/>
              <a:tabLst/>
              <a:defRPr/>
            </a:pPr>
            <a:endParaRPr kumimoji="0" lang="es-CO" altLang="es-CO" sz="1200" b="0" i="0" u="none" strike="noStrike" kern="1200" cap="none" spc="0" normalizeH="0" baseline="0" noProof="0" dirty="0">
              <a:ln>
                <a:noFill/>
              </a:ln>
              <a:solidFill>
                <a:srgbClr val="4472C4">
                  <a:lumMod val="50000"/>
                </a:srgbClr>
              </a:solidFill>
              <a:effectLst/>
              <a:uLnTx/>
              <a:uFillTx/>
              <a:latin typeface="Calibri" panose="020F0502020204030204"/>
              <a:ea typeface="Times New Roman" panose="02020603050405020304" pitchFamily="18" charset="0"/>
              <a:cs typeface="Arial" panose="020B0604020202020204" pitchFamily="34" charset="0"/>
            </a:endParaRPr>
          </a:p>
        </p:txBody>
      </p:sp>
    </p:spTree>
    <p:extLst>
      <p:ext uri="{BB962C8B-B14F-4D97-AF65-F5344CB8AC3E}">
        <p14:creationId xmlns:p14="http://schemas.microsoft.com/office/powerpoint/2010/main" val="4251130513"/>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2" name="Grupo 31">
            <a:extLst>
              <a:ext uri="{FF2B5EF4-FFF2-40B4-BE49-F238E27FC236}">
                <a16:creationId xmlns:a16="http://schemas.microsoft.com/office/drawing/2014/main" id="{083E6675-AAF0-466B-BA74-624846FFA34E}"/>
              </a:ext>
            </a:extLst>
          </p:cNvPr>
          <p:cNvGrpSpPr/>
          <p:nvPr/>
        </p:nvGrpSpPr>
        <p:grpSpPr>
          <a:xfrm>
            <a:off x="4182992" y="1284164"/>
            <a:ext cx="4257542" cy="1144152"/>
            <a:chOff x="5537792" y="713237"/>
            <a:chExt cx="4257542" cy="1144152"/>
          </a:xfrm>
        </p:grpSpPr>
        <p:cxnSp>
          <p:nvCxnSpPr>
            <p:cNvPr id="9" name="Conector recto 8"/>
            <p:cNvCxnSpPr/>
            <p:nvPr/>
          </p:nvCxnSpPr>
          <p:spPr>
            <a:xfrm>
              <a:off x="7602291" y="927468"/>
              <a:ext cx="0" cy="929921"/>
            </a:xfrm>
            <a:prstGeom prst="line">
              <a:avLst/>
            </a:prstGeom>
          </p:spPr>
          <p:style>
            <a:lnRef idx="1">
              <a:schemeClr val="accent1"/>
            </a:lnRef>
            <a:fillRef idx="0">
              <a:schemeClr val="accent1"/>
            </a:fillRef>
            <a:effectRef idx="0">
              <a:schemeClr val="accent1"/>
            </a:effectRef>
            <a:fontRef idx="minor">
              <a:schemeClr val="tx1"/>
            </a:fontRef>
          </p:style>
        </p:cxnSp>
        <p:grpSp>
          <p:nvGrpSpPr>
            <p:cNvPr id="26" name="Grupo 25">
              <a:extLst>
                <a:ext uri="{FF2B5EF4-FFF2-40B4-BE49-F238E27FC236}">
                  <a16:creationId xmlns:a16="http://schemas.microsoft.com/office/drawing/2014/main" id="{49786B94-FC3D-4A55-B0FC-C369BDB9E651}"/>
                </a:ext>
              </a:extLst>
            </p:cNvPr>
            <p:cNvGrpSpPr/>
            <p:nvPr/>
          </p:nvGrpSpPr>
          <p:grpSpPr>
            <a:xfrm>
              <a:off x="7560134" y="891701"/>
              <a:ext cx="2235200" cy="873509"/>
              <a:chOff x="7124638" y="698821"/>
              <a:chExt cx="2235200" cy="873509"/>
            </a:xfrm>
          </p:grpSpPr>
          <p:sp>
            <p:nvSpPr>
              <p:cNvPr id="10" name="CuadroTexto 9"/>
              <p:cNvSpPr txBox="1"/>
              <p:nvPr/>
            </p:nvSpPr>
            <p:spPr>
              <a:xfrm>
                <a:off x="7124638" y="698821"/>
                <a:ext cx="2235200" cy="584775"/>
              </a:xfrm>
              <a:prstGeom prst="rect">
                <a:avLst/>
              </a:prstGeom>
              <a:noFill/>
            </p:spPr>
            <p:txBody>
              <a:bodyPr wrap="square" rtlCol="0">
                <a:spAutoFit/>
              </a:bodyPr>
              <a:lstStyle/>
              <a:p>
                <a:pPr algn="ctr"/>
                <a:r>
                  <a:rPr lang="es-CO" sz="1600" b="1">
                    <a:effectLst>
                      <a:outerShdw blurRad="38100" dist="38100" dir="2700000" algn="tl">
                        <a:srgbClr val="000000">
                          <a:alpha val="43137"/>
                        </a:srgbClr>
                      </a:outerShdw>
                    </a:effectLst>
                    <a:latin typeface="Candara" panose="020E0502030303020204" pitchFamily="34" charset="0"/>
                  </a:rPr>
                  <a:t>Crecimiento Vs Plan Operativo</a:t>
                </a:r>
              </a:p>
            </p:txBody>
          </p:sp>
          <p:sp>
            <p:nvSpPr>
              <p:cNvPr id="11" name="CuadroTexto 10"/>
              <p:cNvSpPr txBox="1"/>
              <p:nvPr/>
            </p:nvSpPr>
            <p:spPr>
              <a:xfrm>
                <a:off x="7902945" y="1202998"/>
                <a:ext cx="805543" cy="369332"/>
              </a:xfrm>
              <a:prstGeom prst="rect">
                <a:avLst/>
              </a:prstGeom>
              <a:noFill/>
            </p:spPr>
            <p:txBody>
              <a:bodyPr wrap="square" rtlCol="0">
                <a:spAutoFit/>
              </a:bodyPr>
              <a:lstStyle/>
              <a:p>
                <a:r>
                  <a:rPr lang="es-CO" b="1">
                    <a:solidFill>
                      <a:srgbClr val="FF0000"/>
                    </a:solidFill>
                  </a:rPr>
                  <a:t> 4%</a:t>
                </a:r>
              </a:p>
            </p:txBody>
          </p:sp>
        </p:grpSp>
        <p:grpSp>
          <p:nvGrpSpPr>
            <p:cNvPr id="24" name="Grupo 23">
              <a:extLst>
                <a:ext uri="{FF2B5EF4-FFF2-40B4-BE49-F238E27FC236}">
                  <a16:creationId xmlns:a16="http://schemas.microsoft.com/office/drawing/2014/main" id="{92923B37-2750-4A92-BF86-123FA39B4639}"/>
                </a:ext>
              </a:extLst>
            </p:cNvPr>
            <p:cNvGrpSpPr/>
            <p:nvPr/>
          </p:nvGrpSpPr>
          <p:grpSpPr>
            <a:xfrm>
              <a:off x="5537792" y="713237"/>
              <a:ext cx="2149299" cy="1003344"/>
              <a:chOff x="5041907" y="535229"/>
              <a:chExt cx="2149299" cy="1003344"/>
            </a:xfrm>
          </p:grpSpPr>
          <p:sp>
            <p:nvSpPr>
              <p:cNvPr id="49" name="CuadroTexto 48">
                <a:extLst>
                  <a:ext uri="{FF2B5EF4-FFF2-40B4-BE49-F238E27FC236}">
                    <a16:creationId xmlns:a16="http://schemas.microsoft.com/office/drawing/2014/main" id="{57289796-EC92-4A08-AFF4-B3E1C27DCF0C}"/>
                  </a:ext>
                </a:extLst>
              </p:cNvPr>
              <p:cNvSpPr txBox="1"/>
              <p:nvPr/>
            </p:nvSpPr>
            <p:spPr>
              <a:xfrm>
                <a:off x="5079942" y="627561"/>
                <a:ext cx="772262" cy="400110"/>
              </a:xfrm>
              <a:prstGeom prst="rect">
                <a:avLst/>
              </a:prstGeom>
              <a:noFill/>
            </p:spPr>
            <p:txBody>
              <a:bodyPr wrap="square" rtlCol="0" anchor="ctr">
                <a:spAutoFit/>
              </a:bodyPr>
              <a:lstStyle/>
              <a:p>
                <a:pPr algn="ctr"/>
                <a:r>
                  <a:rPr lang="es-CO" sz="2000" b="1">
                    <a:solidFill>
                      <a:srgbClr val="C00000"/>
                    </a:solidFill>
                    <a:effectLst>
                      <a:outerShdw blurRad="38100" dist="38100" dir="2700000" algn="tl">
                        <a:srgbClr val="000000">
                          <a:alpha val="43137"/>
                        </a:srgbClr>
                      </a:outerShdw>
                    </a:effectLst>
                    <a:latin typeface="Candara" panose="020E0502030303020204" pitchFamily="34" charset="0"/>
                  </a:rPr>
                  <a:t>PO:</a:t>
                </a:r>
              </a:p>
            </p:txBody>
          </p:sp>
          <p:sp>
            <p:nvSpPr>
              <p:cNvPr id="50" name="CuadroTexto 49">
                <a:extLst>
                  <a:ext uri="{FF2B5EF4-FFF2-40B4-BE49-F238E27FC236}">
                    <a16:creationId xmlns:a16="http://schemas.microsoft.com/office/drawing/2014/main" id="{F88CEAEA-E617-45A4-B017-3CC1F3BCAF83}"/>
                  </a:ext>
                </a:extLst>
              </p:cNvPr>
              <p:cNvSpPr txBox="1"/>
              <p:nvPr/>
            </p:nvSpPr>
            <p:spPr>
              <a:xfrm>
                <a:off x="5041907" y="953798"/>
                <a:ext cx="2149299" cy="584775"/>
              </a:xfrm>
              <a:prstGeom prst="rect">
                <a:avLst/>
              </a:prstGeom>
              <a:noFill/>
            </p:spPr>
            <p:txBody>
              <a:bodyPr wrap="square" rtlCol="0" anchor="ctr">
                <a:spAutoFit/>
              </a:bodyPr>
              <a:lstStyle/>
              <a:p>
                <a:pPr algn="ctr"/>
                <a:r>
                  <a:rPr lang="es-CO" sz="3200" b="1">
                    <a:solidFill>
                      <a:srgbClr val="008CC4"/>
                    </a:solidFill>
                    <a:effectLst>
                      <a:outerShdw blurRad="38100" dist="38100" dir="2700000" algn="tl">
                        <a:srgbClr val="000000">
                          <a:alpha val="43137"/>
                        </a:srgbClr>
                      </a:outerShdw>
                    </a:effectLst>
                    <a:latin typeface="Candara" panose="020E0502030303020204" pitchFamily="34" charset="0"/>
                  </a:rPr>
                  <a:t>Actual: 125</a:t>
                </a:r>
              </a:p>
            </p:txBody>
          </p:sp>
          <p:sp>
            <p:nvSpPr>
              <p:cNvPr id="51" name="CuadroTexto 50">
                <a:extLst>
                  <a:ext uri="{FF2B5EF4-FFF2-40B4-BE49-F238E27FC236}">
                    <a16:creationId xmlns:a16="http://schemas.microsoft.com/office/drawing/2014/main" id="{CF503773-FC49-48A7-86A4-AD7AE538B19C}"/>
                  </a:ext>
                </a:extLst>
              </p:cNvPr>
              <p:cNvSpPr txBox="1"/>
              <p:nvPr/>
            </p:nvSpPr>
            <p:spPr>
              <a:xfrm>
                <a:off x="6337321" y="535229"/>
                <a:ext cx="772262" cy="584775"/>
              </a:xfrm>
              <a:prstGeom prst="rect">
                <a:avLst/>
              </a:prstGeom>
              <a:noFill/>
            </p:spPr>
            <p:txBody>
              <a:bodyPr wrap="square" rtlCol="0" anchor="ctr">
                <a:spAutoFit/>
              </a:bodyPr>
              <a:lstStyle/>
              <a:p>
                <a:pPr algn="ctr"/>
                <a:r>
                  <a:rPr lang="es-CO" sz="3200" b="1">
                    <a:solidFill>
                      <a:srgbClr val="C00000"/>
                    </a:solidFill>
                    <a:latin typeface="Candara" panose="020E0502030303020204" pitchFamily="34" charset="0"/>
                  </a:rPr>
                  <a:t>120</a:t>
                </a:r>
              </a:p>
            </p:txBody>
          </p:sp>
        </p:grpSp>
      </p:grpSp>
      <p:grpSp>
        <p:nvGrpSpPr>
          <p:cNvPr id="59" name="Grupo 58">
            <a:extLst>
              <a:ext uri="{FF2B5EF4-FFF2-40B4-BE49-F238E27FC236}">
                <a16:creationId xmlns:a16="http://schemas.microsoft.com/office/drawing/2014/main" id="{2B9BDA93-0F09-4D6D-943D-76D42049F0AA}"/>
              </a:ext>
            </a:extLst>
          </p:cNvPr>
          <p:cNvGrpSpPr/>
          <p:nvPr/>
        </p:nvGrpSpPr>
        <p:grpSpPr>
          <a:xfrm>
            <a:off x="4171589" y="2357725"/>
            <a:ext cx="4304187" cy="1089007"/>
            <a:chOff x="4930759" y="2012797"/>
            <a:chExt cx="4304187" cy="1089007"/>
          </a:xfrm>
        </p:grpSpPr>
        <p:cxnSp>
          <p:nvCxnSpPr>
            <p:cNvPr id="36" name="Conector recto 35"/>
            <p:cNvCxnSpPr/>
            <p:nvPr/>
          </p:nvCxnSpPr>
          <p:spPr>
            <a:xfrm>
              <a:off x="7011330" y="2106991"/>
              <a:ext cx="0" cy="929921"/>
            </a:xfrm>
            <a:prstGeom prst="line">
              <a:avLst/>
            </a:prstGeom>
          </p:spPr>
          <p:style>
            <a:lnRef idx="1">
              <a:schemeClr val="accent1"/>
            </a:lnRef>
            <a:fillRef idx="0">
              <a:schemeClr val="accent1"/>
            </a:fillRef>
            <a:effectRef idx="0">
              <a:schemeClr val="accent1"/>
            </a:effectRef>
            <a:fontRef idx="minor">
              <a:schemeClr val="tx1"/>
            </a:fontRef>
          </p:style>
        </p:cxnSp>
        <p:sp>
          <p:nvSpPr>
            <p:cNvPr id="37" name="CuadroTexto 36"/>
            <p:cNvSpPr txBox="1"/>
            <p:nvPr/>
          </p:nvSpPr>
          <p:spPr>
            <a:xfrm>
              <a:off x="6999746" y="2139874"/>
              <a:ext cx="2235200" cy="584775"/>
            </a:xfrm>
            <a:prstGeom prst="rect">
              <a:avLst/>
            </a:prstGeom>
            <a:noFill/>
          </p:spPr>
          <p:txBody>
            <a:bodyPr wrap="square" rtlCol="0">
              <a:spAutoFit/>
            </a:bodyPr>
            <a:lstStyle/>
            <a:p>
              <a:pPr algn="ctr"/>
              <a:r>
                <a:rPr lang="es-CO" sz="1600" b="1">
                  <a:effectLst>
                    <a:outerShdw blurRad="38100" dist="38100" dir="2700000" algn="tl">
                      <a:srgbClr val="000000">
                        <a:alpha val="43137"/>
                      </a:srgbClr>
                    </a:outerShdw>
                  </a:effectLst>
                  <a:latin typeface="Candara" panose="020E0502030303020204" pitchFamily="34" charset="0"/>
                </a:rPr>
                <a:t>Crecimiento Vs Plan Operativo</a:t>
              </a:r>
            </a:p>
          </p:txBody>
        </p:sp>
        <p:sp>
          <p:nvSpPr>
            <p:cNvPr id="38" name="CuadroTexto 37"/>
            <p:cNvSpPr txBox="1"/>
            <p:nvPr/>
          </p:nvSpPr>
          <p:spPr>
            <a:xfrm>
              <a:off x="7720367" y="2732472"/>
              <a:ext cx="805543" cy="369332"/>
            </a:xfrm>
            <a:prstGeom prst="rect">
              <a:avLst/>
            </a:prstGeom>
            <a:noFill/>
          </p:spPr>
          <p:txBody>
            <a:bodyPr wrap="square" rtlCol="0">
              <a:spAutoFit/>
            </a:bodyPr>
            <a:lstStyle/>
            <a:p>
              <a:r>
                <a:rPr lang="es-CO" b="1">
                  <a:solidFill>
                    <a:srgbClr val="FF0000"/>
                  </a:solidFill>
                </a:rPr>
                <a:t>42%</a:t>
              </a:r>
            </a:p>
          </p:txBody>
        </p:sp>
        <p:sp>
          <p:nvSpPr>
            <p:cNvPr id="56" name="CuadroTexto 55">
              <a:extLst>
                <a:ext uri="{FF2B5EF4-FFF2-40B4-BE49-F238E27FC236}">
                  <a16:creationId xmlns:a16="http://schemas.microsoft.com/office/drawing/2014/main" id="{D36708A5-24FF-4613-BF19-BE38A89C8A5F}"/>
                </a:ext>
              </a:extLst>
            </p:cNvPr>
            <p:cNvSpPr txBox="1"/>
            <p:nvPr/>
          </p:nvSpPr>
          <p:spPr>
            <a:xfrm>
              <a:off x="4930759" y="2083957"/>
              <a:ext cx="772262" cy="400110"/>
            </a:xfrm>
            <a:prstGeom prst="rect">
              <a:avLst/>
            </a:prstGeom>
            <a:noFill/>
          </p:spPr>
          <p:txBody>
            <a:bodyPr wrap="square" rtlCol="0" anchor="ctr">
              <a:spAutoFit/>
            </a:bodyPr>
            <a:lstStyle/>
            <a:p>
              <a:pPr algn="ctr"/>
              <a:r>
                <a:rPr lang="es-CO" sz="2000" b="1">
                  <a:solidFill>
                    <a:srgbClr val="C00000"/>
                  </a:solidFill>
                  <a:effectLst>
                    <a:outerShdw blurRad="38100" dist="38100" dir="2700000" algn="tl">
                      <a:srgbClr val="000000">
                        <a:alpha val="43137"/>
                      </a:srgbClr>
                    </a:outerShdw>
                  </a:effectLst>
                  <a:latin typeface="Candara" panose="020E0502030303020204" pitchFamily="34" charset="0"/>
                </a:rPr>
                <a:t>PO:</a:t>
              </a:r>
            </a:p>
          </p:txBody>
        </p:sp>
        <p:sp>
          <p:nvSpPr>
            <p:cNvPr id="57" name="CuadroTexto 56">
              <a:extLst>
                <a:ext uri="{FF2B5EF4-FFF2-40B4-BE49-F238E27FC236}">
                  <a16:creationId xmlns:a16="http://schemas.microsoft.com/office/drawing/2014/main" id="{B0A98BB7-2B98-4715-BF1F-1A06A7CC4050}"/>
                </a:ext>
              </a:extLst>
            </p:cNvPr>
            <p:cNvSpPr txBox="1"/>
            <p:nvPr/>
          </p:nvSpPr>
          <p:spPr>
            <a:xfrm>
              <a:off x="4949387" y="2345632"/>
              <a:ext cx="2106156" cy="584775"/>
            </a:xfrm>
            <a:prstGeom prst="rect">
              <a:avLst/>
            </a:prstGeom>
            <a:noFill/>
          </p:spPr>
          <p:txBody>
            <a:bodyPr wrap="square" rtlCol="0" anchor="ctr">
              <a:spAutoFit/>
            </a:bodyPr>
            <a:lstStyle/>
            <a:p>
              <a:pPr algn="ctr"/>
              <a:r>
                <a:rPr lang="es-CO" sz="3200" b="1">
                  <a:solidFill>
                    <a:srgbClr val="008CC4"/>
                  </a:solidFill>
                  <a:effectLst>
                    <a:outerShdw blurRad="38100" dist="38100" dir="2700000" algn="tl">
                      <a:srgbClr val="000000">
                        <a:alpha val="43137"/>
                      </a:srgbClr>
                    </a:outerShdw>
                  </a:effectLst>
                  <a:latin typeface="Candara" panose="020E0502030303020204" pitchFamily="34" charset="0"/>
                </a:rPr>
                <a:t>Actual: 170</a:t>
              </a:r>
            </a:p>
          </p:txBody>
        </p:sp>
        <p:sp>
          <p:nvSpPr>
            <p:cNvPr id="58" name="CuadroTexto 57">
              <a:extLst>
                <a:ext uri="{FF2B5EF4-FFF2-40B4-BE49-F238E27FC236}">
                  <a16:creationId xmlns:a16="http://schemas.microsoft.com/office/drawing/2014/main" id="{C43D83BD-9EE6-4234-9331-F5469B8348C4}"/>
                </a:ext>
              </a:extLst>
            </p:cNvPr>
            <p:cNvSpPr txBox="1"/>
            <p:nvPr/>
          </p:nvSpPr>
          <p:spPr>
            <a:xfrm>
              <a:off x="6210439" y="2012797"/>
              <a:ext cx="772262" cy="584775"/>
            </a:xfrm>
            <a:prstGeom prst="rect">
              <a:avLst/>
            </a:prstGeom>
            <a:noFill/>
          </p:spPr>
          <p:txBody>
            <a:bodyPr wrap="square" rtlCol="0" anchor="ctr">
              <a:spAutoFit/>
            </a:bodyPr>
            <a:lstStyle/>
            <a:p>
              <a:pPr algn="ctr"/>
              <a:r>
                <a:rPr lang="es-CO" sz="3200" b="1">
                  <a:solidFill>
                    <a:srgbClr val="C00000"/>
                  </a:solidFill>
                  <a:latin typeface="Candara" panose="020E0502030303020204" pitchFamily="34" charset="0"/>
                </a:rPr>
                <a:t>120</a:t>
              </a:r>
            </a:p>
          </p:txBody>
        </p:sp>
      </p:grpSp>
      <p:grpSp>
        <p:nvGrpSpPr>
          <p:cNvPr id="62" name="Grupo 61">
            <a:extLst>
              <a:ext uri="{FF2B5EF4-FFF2-40B4-BE49-F238E27FC236}">
                <a16:creationId xmlns:a16="http://schemas.microsoft.com/office/drawing/2014/main" id="{BC3FE05F-F255-42A9-B91B-091D2A3DBD08}"/>
              </a:ext>
            </a:extLst>
          </p:cNvPr>
          <p:cNvGrpSpPr/>
          <p:nvPr/>
        </p:nvGrpSpPr>
        <p:grpSpPr>
          <a:xfrm>
            <a:off x="4094559" y="3453957"/>
            <a:ext cx="4414556" cy="959891"/>
            <a:chOff x="4930759" y="1991398"/>
            <a:chExt cx="4246954" cy="959891"/>
          </a:xfrm>
        </p:grpSpPr>
        <p:cxnSp>
          <p:nvCxnSpPr>
            <p:cNvPr id="63" name="Conector recto 62">
              <a:extLst>
                <a:ext uri="{FF2B5EF4-FFF2-40B4-BE49-F238E27FC236}">
                  <a16:creationId xmlns:a16="http://schemas.microsoft.com/office/drawing/2014/main" id="{85C27A80-A389-4702-9F27-DE911AFAC625}"/>
                </a:ext>
              </a:extLst>
            </p:cNvPr>
            <p:cNvCxnSpPr/>
            <p:nvPr/>
          </p:nvCxnSpPr>
          <p:spPr>
            <a:xfrm>
              <a:off x="7005808" y="2021368"/>
              <a:ext cx="0" cy="929921"/>
            </a:xfrm>
            <a:prstGeom prst="line">
              <a:avLst/>
            </a:prstGeom>
          </p:spPr>
          <p:style>
            <a:lnRef idx="1">
              <a:schemeClr val="accent1"/>
            </a:lnRef>
            <a:fillRef idx="0">
              <a:schemeClr val="accent1"/>
            </a:fillRef>
            <a:effectRef idx="0">
              <a:schemeClr val="accent1"/>
            </a:effectRef>
            <a:fontRef idx="minor">
              <a:schemeClr val="tx1"/>
            </a:fontRef>
          </p:style>
        </p:cxnSp>
        <p:sp>
          <p:nvSpPr>
            <p:cNvPr id="64" name="CuadroTexto 63">
              <a:extLst>
                <a:ext uri="{FF2B5EF4-FFF2-40B4-BE49-F238E27FC236}">
                  <a16:creationId xmlns:a16="http://schemas.microsoft.com/office/drawing/2014/main" id="{3700F188-4654-4741-95E3-909B64DC168E}"/>
                </a:ext>
              </a:extLst>
            </p:cNvPr>
            <p:cNvSpPr txBox="1"/>
            <p:nvPr/>
          </p:nvSpPr>
          <p:spPr>
            <a:xfrm>
              <a:off x="6942513" y="2093221"/>
              <a:ext cx="2235200" cy="584775"/>
            </a:xfrm>
            <a:prstGeom prst="rect">
              <a:avLst/>
            </a:prstGeom>
            <a:noFill/>
          </p:spPr>
          <p:txBody>
            <a:bodyPr wrap="square" rtlCol="0">
              <a:spAutoFit/>
            </a:bodyPr>
            <a:lstStyle/>
            <a:p>
              <a:pPr algn="ctr"/>
              <a:r>
                <a:rPr lang="es-CO" sz="1600" b="1">
                  <a:effectLst>
                    <a:outerShdw blurRad="38100" dist="38100" dir="2700000" algn="tl">
                      <a:srgbClr val="000000">
                        <a:alpha val="43137"/>
                      </a:srgbClr>
                    </a:outerShdw>
                  </a:effectLst>
                  <a:latin typeface="Candara" panose="020E0502030303020204" pitchFamily="34" charset="0"/>
                </a:rPr>
                <a:t>Crecimiento Vs Plan Operativo</a:t>
              </a:r>
            </a:p>
          </p:txBody>
        </p:sp>
        <p:sp>
          <p:nvSpPr>
            <p:cNvPr id="65" name="CuadroTexto 64">
              <a:extLst>
                <a:ext uri="{FF2B5EF4-FFF2-40B4-BE49-F238E27FC236}">
                  <a16:creationId xmlns:a16="http://schemas.microsoft.com/office/drawing/2014/main" id="{CEACBD92-4F76-425E-B475-248A72047B9A}"/>
                </a:ext>
              </a:extLst>
            </p:cNvPr>
            <p:cNvSpPr txBox="1"/>
            <p:nvPr/>
          </p:nvSpPr>
          <p:spPr>
            <a:xfrm>
              <a:off x="7707168" y="2566725"/>
              <a:ext cx="805543" cy="369332"/>
            </a:xfrm>
            <a:prstGeom prst="rect">
              <a:avLst/>
            </a:prstGeom>
            <a:noFill/>
          </p:spPr>
          <p:txBody>
            <a:bodyPr wrap="square" rtlCol="0">
              <a:spAutoFit/>
            </a:bodyPr>
            <a:lstStyle/>
            <a:p>
              <a:r>
                <a:rPr lang="es-CO" b="1" dirty="0">
                  <a:solidFill>
                    <a:srgbClr val="FF0000"/>
                  </a:solidFill>
                </a:rPr>
                <a:t>44%</a:t>
              </a:r>
            </a:p>
          </p:txBody>
        </p:sp>
        <p:sp>
          <p:nvSpPr>
            <p:cNvPr id="67" name="CuadroTexto 66">
              <a:extLst>
                <a:ext uri="{FF2B5EF4-FFF2-40B4-BE49-F238E27FC236}">
                  <a16:creationId xmlns:a16="http://schemas.microsoft.com/office/drawing/2014/main" id="{88E84C7B-309B-4D0B-9CE1-3DD2030E243D}"/>
                </a:ext>
              </a:extLst>
            </p:cNvPr>
            <p:cNvSpPr txBox="1"/>
            <p:nvPr/>
          </p:nvSpPr>
          <p:spPr>
            <a:xfrm>
              <a:off x="4930759" y="2083957"/>
              <a:ext cx="772262" cy="400110"/>
            </a:xfrm>
            <a:prstGeom prst="rect">
              <a:avLst/>
            </a:prstGeom>
            <a:noFill/>
          </p:spPr>
          <p:txBody>
            <a:bodyPr wrap="square" rtlCol="0" anchor="ctr">
              <a:spAutoFit/>
            </a:bodyPr>
            <a:lstStyle/>
            <a:p>
              <a:pPr algn="ctr"/>
              <a:r>
                <a:rPr lang="es-CO" sz="2000" b="1">
                  <a:solidFill>
                    <a:srgbClr val="C00000"/>
                  </a:solidFill>
                  <a:effectLst>
                    <a:outerShdw blurRad="38100" dist="38100" dir="2700000" algn="tl">
                      <a:srgbClr val="000000">
                        <a:alpha val="43137"/>
                      </a:srgbClr>
                    </a:outerShdw>
                  </a:effectLst>
                  <a:latin typeface="Candara" panose="020E0502030303020204" pitchFamily="34" charset="0"/>
                </a:rPr>
                <a:t>PO:</a:t>
              </a:r>
            </a:p>
          </p:txBody>
        </p:sp>
        <p:sp>
          <p:nvSpPr>
            <p:cNvPr id="69" name="CuadroTexto 68">
              <a:extLst>
                <a:ext uri="{FF2B5EF4-FFF2-40B4-BE49-F238E27FC236}">
                  <a16:creationId xmlns:a16="http://schemas.microsoft.com/office/drawing/2014/main" id="{0CF3B76D-8BCE-4180-B147-A602049D1F1E}"/>
                </a:ext>
              </a:extLst>
            </p:cNvPr>
            <p:cNvSpPr txBox="1"/>
            <p:nvPr/>
          </p:nvSpPr>
          <p:spPr>
            <a:xfrm>
              <a:off x="6210439" y="1991398"/>
              <a:ext cx="772262" cy="584775"/>
            </a:xfrm>
            <a:prstGeom prst="rect">
              <a:avLst/>
            </a:prstGeom>
            <a:noFill/>
          </p:spPr>
          <p:txBody>
            <a:bodyPr wrap="square" rtlCol="0" anchor="ctr">
              <a:spAutoFit/>
            </a:bodyPr>
            <a:lstStyle/>
            <a:p>
              <a:pPr algn="ctr"/>
              <a:r>
                <a:rPr lang="es-ES" sz="3200" b="1">
                  <a:solidFill>
                    <a:srgbClr val="C00000"/>
                  </a:solidFill>
                  <a:latin typeface="Candara" panose="020E0502030303020204" pitchFamily="34" charset="0"/>
                </a:rPr>
                <a:t>77</a:t>
              </a:r>
              <a:endParaRPr lang="es-CO" sz="3200" b="1">
                <a:solidFill>
                  <a:srgbClr val="C00000"/>
                </a:solidFill>
                <a:latin typeface="Candara" panose="020E0502030303020204" pitchFamily="34" charset="0"/>
              </a:endParaRPr>
            </a:p>
          </p:txBody>
        </p:sp>
      </p:grpSp>
      <p:grpSp>
        <p:nvGrpSpPr>
          <p:cNvPr id="71" name="Grupo 70">
            <a:extLst>
              <a:ext uri="{FF2B5EF4-FFF2-40B4-BE49-F238E27FC236}">
                <a16:creationId xmlns:a16="http://schemas.microsoft.com/office/drawing/2014/main" id="{04BD51E2-D316-41AC-BD78-9F85D9E441BD}"/>
              </a:ext>
            </a:extLst>
          </p:cNvPr>
          <p:cNvGrpSpPr/>
          <p:nvPr/>
        </p:nvGrpSpPr>
        <p:grpSpPr>
          <a:xfrm>
            <a:off x="4124290" y="4570074"/>
            <a:ext cx="4236931" cy="973566"/>
            <a:chOff x="4901366" y="1946133"/>
            <a:chExt cx="4236931" cy="973566"/>
          </a:xfrm>
        </p:grpSpPr>
        <p:cxnSp>
          <p:nvCxnSpPr>
            <p:cNvPr id="72" name="Conector recto 71">
              <a:extLst>
                <a:ext uri="{FF2B5EF4-FFF2-40B4-BE49-F238E27FC236}">
                  <a16:creationId xmlns:a16="http://schemas.microsoft.com/office/drawing/2014/main" id="{655C1FE3-F60F-4FC2-9F48-EA875525C778}"/>
                </a:ext>
              </a:extLst>
            </p:cNvPr>
            <p:cNvCxnSpPr/>
            <p:nvPr/>
          </p:nvCxnSpPr>
          <p:spPr>
            <a:xfrm>
              <a:off x="7023928" y="1946133"/>
              <a:ext cx="0" cy="929921"/>
            </a:xfrm>
            <a:prstGeom prst="line">
              <a:avLst/>
            </a:prstGeom>
          </p:spPr>
          <p:style>
            <a:lnRef idx="1">
              <a:schemeClr val="accent1"/>
            </a:lnRef>
            <a:fillRef idx="0">
              <a:schemeClr val="accent1"/>
            </a:fillRef>
            <a:effectRef idx="0">
              <a:schemeClr val="accent1"/>
            </a:effectRef>
            <a:fontRef idx="minor">
              <a:schemeClr val="tx1"/>
            </a:fontRef>
          </p:style>
        </p:cxnSp>
        <p:sp>
          <p:nvSpPr>
            <p:cNvPr id="73" name="CuadroTexto 72">
              <a:extLst>
                <a:ext uri="{FF2B5EF4-FFF2-40B4-BE49-F238E27FC236}">
                  <a16:creationId xmlns:a16="http://schemas.microsoft.com/office/drawing/2014/main" id="{8FA785EA-7B93-4FBD-BB79-EF14B4A0EBC1}"/>
                </a:ext>
              </a:extLst>
            </p:cNvPr>
            <p:cNvSpPr txBox="1"/>
            <p:nvPr/>
          </p:nvSpPr>
          <p:spPr>
            <a:xfrm>
              <a:off x="6903097" y="2027250"/>
              <a:ext cx="2235200" cy="584775"/>
            </a:xfrm>
            <a:prstGeom prst="rect">
              <a:avLst/>
            </a:prstGeom>
            <a:noFill/>
          </p:spPr>
          <p:txBody>
            <a:bodyPr wrap="square" rtlCol="0">
              <a:spAutoFit/>
            </a:bodyPr>
            <a:lstStyle/>
            <a:p>
              <a:pPr algn="ctr"/>
              <a:r>
                <a:rPr lang="es-CO" sz="1600" b="1">
                  <a:effectLst>
                    <a:outerShdw blurRad="38100" dist="38100" dir="2700000" algn="tl">
                      <a:srgbClr val="000000">
                        <a:alpha val="43137"/>
                      </a:srgbClr>
                    </a:outerShdw>
                  </a:effectLst>
                  <a:latin typeface="Candara" panose="020E0502030303020204" pitchFamily="34" charset="0"/>
                </a:rPr>
                <a:t>Crecimiento Vs Plan Operativo</a:t>
              </a:r>
            </a:p>
          </p:txBody>
        </p:sp>
        <p:sp>
          <p:nvSpPr>
            <p:cNvPr id="74" name="CuadroTexto 73">
              <a:extLst>
                <a:ext uri="{FF2B5EF4-FFF2-40B4-BE49-F238E27FC236}">
                  <a16:creationId xmlns:a16="http://schemas.microsoft.com/office/drawing/2014/main" id="{10A7A8EF-E20A-406B-9720-39C3AD616BF7}"/>
                </a:ext>
              </a:extLst>
            </p:cNvPr>
            <p:cNvSpPr txBox="1"/>
            <p:nvPr/>
          </p:nvSpPr>
          <p:spPr>
            <a:xfrm>
              <a:off x="7791633" y="2550367"/>
              <a:ext cx="805543" cy="369332"/>
            </a:xfrm>
            <a:prstGeom prst="rect">
              <a:avLst/>
            </a:prstGeom>
            <a:noFill/>
          </p:spPr>
          <p:txBody>
            <a:bodyPr wrap="square" rtlCol="0">
              <a:spAutoFit/>
            </a:bodyPr>
            <a:lstStyle/>
            <a:p>
              <a:r>
                <a:rPr lang="es-CO" b="1">
                  <a:solidFill>
                    <a:srgbClr val="FF0000"/>
                  </a:solidFill>
                </a:rPr>
                <a:t>12%</a:t>
              </a:r>
            </a:p>
          </p:txBody>
        </p:sp>
        <p:sp>
          <p:nvSpPr>
            <p:cNvPr id="76" name="CuadroTexto 75">
              <a:extLst>
                <a:ext uri="{FF2B5EF4-FFF2-40B4-BE49-F238E27FC236}">
                  <a16:creationId xmlns:a16="http://schemas.microsoft.com/office/drawing/2014/main" id="{BCE84E3A-38E9-48BE-AEF6-2D366B534978}"/>
                </a:ext>
              </a:extLst>
            </p:cNvPr>
            <p:cNvSpPr txBox="1"/>
            <p:nvPr/>
          </p:nvSpPr>
          <p:spPr>
            <a:xfrm>
              <a:off x="4930759" y="2083957"/>
              <a:ext cx="772262" cy="400110"/>
            </a:xfrm>
            <a:prstGeom prst="rect">
              <a:avLst/>
            </a:prstGeom>
            <a:noFill/>
          </p:spPr>
          <p:txBody>
            <a:bodyPr wrap="square" rtlCol="0" anchor="ctr">
              <a:spAutoFit/>
            </a:bodyPr>
            <a:lstStyle/>
            <a:p>
              <a:pPr algn="ctr"/>
              <a:r>
                <a:rPr lang="es-CO" sz="2000" b="1">
                  <a:solidFill>
                    <a:srgbClr val="C00000"/>
                  </a:solidFill>
                  <a:effectLst>
                    <a:outerShdw blurRad="38100" dist="38100" dir="2700000" algn="tl">
                      <a:srgbClr val="000000">
                        <a:alpha val="43137"/>
                      </a:srgbClr>
                    </a:outerShdw>
                  </a:effectLst>
                  <a:latin typeface="Candara" panose="020E0502030303020204" pitchFamily="34" charset="0"/>
                </a:rPr>
                <a:t>PO:</a:t>
              </a:r>
            </a:p>
          </p:txBody>
        </p:sp>
        <p:sp>
          <p:nvSpPr>
            <p:cNvPr id="77" name="CuadroTexto 76">
              <a:extLst>
                <a:ext uri="{FF2B5EF4-FFF2-40B4-BE49-F238E27FC236}">
                  <a16:creationId xmlns:a16="http://schemas.microsoft.com/office/drawing/2014/main" id="{F41BD955-6896-4120-9052-5BEFFBB5AA99}"/>
                </a:ext>
              </a:extLst>
            </p:cNvPr>
            <p:cNvSpPr txBox="1"/>
            <p:nvPr/>
          </p:nvSpPr>
          <p:spPr>
            <a:xfrm>
              <a:off x="4901366" y="2309417"/>
              <a:ext cx="2127939" cy="584775"/>
            </a:xfrm>
            <a:prstGeom prst="rect">
              <a:avLst/>
            </a:prstGeom>
            <a:noFill/>
          </p:spPr>
          <p:txBody>
            <a:bodyPr wrap="square" rtlCol="0" anchor="ctr">
              <a:spAutoFit/>
            </a:bodyPr>
            <a:lstStyle/>
            <a:p>
              <a:pPr algn="ctr"/>
              <a:r>
                <a:rPr lang="es-CO" sz="3200" b="1">
                  <a:solidFill>
                    <a:srgbClr val="008CC4"/>
                  </a:solidFill>
                  <a:effectLst>
                    <a:outerShdw blurRad="38100" dist="38100" dir="2700000" algn="tl">
                      <a:srgbClr val="000000">
                        <a:alpha val="43137"/>
                      </a:srgbClr>
                    </a:outerShdw>
                  </a:effectLst>
                  <a:latin typeface="Candara" panose="020E0502030303020204" pitchFamily="34" charset="0"/>
                </a:rPr>
                <a:t>Actual: 67</a:t>
              </a:r>
            </a:p>
          </p:txBody>
        </p:sp>
        <p:sp>
          <p:nvSpPr>
            <p:cNvPr id="78" name="CuadroTexto 77">
              <a:extLst>
                <a:ext uri="{FF2B5EF4-FFF2-40B4-BE49-F238E27FC236}">
                  <a16:creationId xmlns:a16="http://schemas.microsoft.com/office/drawing/2014/main" id="{02CFF63E-895B-461A-A2D3-86314F506E21}"/>
                </a:ext>
              </a:extLst>
            </p:cNvPr>
            <p:cNvSpPr txBox="1"/>
            <p:nvPr/>
          </p:nvSpPr>
          <p:spPr>
            <a:xfrm>
              <a:off x="6191251" y="1973484"/>
              <a:ext cx="772262" cy="584775"/>
            </a:xfrm>
            <a:prstGeom prst="rect">
              <a:avLst/>
            </a:prstGeom>
            <a:noFill/>
          </p:spPr>
          <p:txBody>
            <a:bodyPr wrap="square" rtlCol="0" anchor="ctr">
              <a:spAutoFit/>
            </a:bodyPr>
            <a:lstStyle/>
            <a:p>
              <a:pPr algn="ctr"/>
              <a:r>
                <a:rPr lang="es-CO" sz="3200" b="1">
                  <a:solidFill>
                    <a:srgbClr val="C00000"/>
                  </a:solidFill>
                  <a:latin typeface="Candara" panose="020E0502030303020204" pitchFamily="34" charset="0"/>
                </a:rPr>
                <a:t>60</a:t>
              </a:r>
            </a:p>
          </p:txBody>
        </p:sp>
      </p:grpSp>
      <p:grpSp>
        <p:nvGrpSpPr>
          <p:cNvPr id="80" name="Grupo 79">
            <a:extLst>
              <a:ext uri="{FF2B5EF4-FFF2-40B4-BE49-F238E27FC236}">
                <a16:creationId xmlns:a16="http://schemas.microsoft.com/office/drawing/2014/main" id="{2AADAD3C-7C47-419B-B91D-6D5669A73409}"/>
              </a:ext>
            </a:extLst>
          </p:cNvPr>
          <p:cNvGrpSpPr/>
          <p:nvPr/>
        </p:nvGrpSpPr>
        <p:grpSpPr>
          <a:xfrm>
            <a:off x="4022546" y="5543640"/>
            <a:ext cx="4402036" cy="1053519"/>
            <a:chOff x="4934134" y="702195"/>
            <a:chExt cx="4402036" cy="1053519"/>
          </a:xfrm>
        </p:grpSpPr>
        <p:cxnSp>
          <p:nvCxnSpPr>
            <p:cNvPr id="82" name="Conector recto 81">
              <a:extLst>
                <a:ext uri="{FF2B5EF4-FFF2-40B4-BE49-F238E27FC236}">
                  <a16:creationId xmlns:a16="http://schemas.microsoft.com/office/drawing/2014/main" id="{24B6BBB9-3EA6-4FEF-BB3A-3CC75669B519}"/>
                </a:ext>
              </a:extLst>
            </p:cNvPr>
            <p:cNvCxnSpPr/>
            <p:nvPr/>
          </p:nvCxnSpPr>
          <p:spPr>
            <a:xfrm>
              <a:off x="7161385" y="825793"/>
              <a:ext cx="0" cy="929921"/>
            </a:xfrm>
            <a:prstGeom prst="line">
              <a:avLst/>
            </a:prstGeom>
          </p:spPr>
          <p:style>
            <a:lnRef idx="1">
              <a:schemeClr val="accent1"/>
            </a:lnRef>
            <a:fillRef idx="0">
              <a:schemeClr val="accent1"/>
            </a:fillRef>
            <a:effectRef idx="0">
              <a:schemeClr val="accent1"/>
            </a:effectRef>
            <a:fontRef idx="minor">
              <a:schemeClr val="tx1"/>
            </a:fontRef>
          </p:style>
        </p:cxnSp>
        <p:grpSp>
          <p:nvGrpSpPr>
            <p:cNvPr id="83" name="Grupo 82">
              <a:extLst>
                <a:ext uri="{FF2B5EF4-FFF2-40B4-BE49-F238E27FC236}">
                  <a16:creationId xmlns:a16="http://schemas.microsoft.com/office/drawing/2014/main" id="{2CF7B9CA-C3D9-465C-8741-E470F5E4BFF3}"/>
                </a:ext>
              </a:extLst>
            </p:cNvPr>
            <p:cNvGrpSpPr/>
            <p:nvPr/>
          </p:nvGrpSpPr>
          <p:grpSpPr>
            <a:xfrm>
              <a:off x="7100970" y="842240"/>
              <a:ext cx="2235200" cy="843245"/>
              <a:chOff x="6665474" y="649360"/>
              <a:chExt cx="2235200" cy="843245"/>
            </a:xfrm>
          </p:grpSpPr>
          <p:sp>
            <p:nvSpPr>
              <p:cNvPr id="89" name="CuadroTexto 88">
                <a:extLst>
                  <a:ext uri="{FF2B5EF4-FFF2-40B4-BE49-F238E27FC236}">
                    <a16:creationId xmlns:a16="http://schemas.microsoft.com/office/drawing/2014/main" id="{441046E9-1960-402A-8066-20EF168D82A8}"/>
                  </a:ext>
                </a:extLst>
              </p:cNvPr>
              <p:cNvSpPr txBox="1"/>
              <p:nvPr/>
            </p:nvSpPr>
            <p:spPr>
              <a:xfrm>
                <a:off x="6665474" y="649360"/>
                <a:ext cx="2235200" cy="584775"/>
              </a:xfrm>
              <a:prstGeom prst="rect">
                <a:avLst/>
              </a:prstGeom>
              <a:noFill/>
            </p:spPr>
            <p:txBody>
              <a:bodyPr wrap="square" rtlCol="0">
                <a:spAutoFit/>
              </a:bodyPr>
              <a:lstStyle/>
              <a:p>
                <a:pPr algn="ctr"/>
                <a:r>
                  <a:rPr lang="es-CO" sz="1600" b="1">
                    <a:effectLst>
                      <a:outerShdw blurRad="38100" dist="38100" dir="2700000" algn="tl">
                        <a:srgbClr val="000000">
                          <a:alpha val="43137"/>
                        </a:srgbClr>
                      </a:outerShdw>
                    </a:effectLst>
                    <a:latin typeface="Candara" panose="020E0502030303020204" pitchFamily="34" charset="0"/>
                  </a:rPr>
                  <a:t>Crecimiento Vs Plan Operativo</a:t>
                </a:r>
              </a:p>
            </p:txBody>
          </p:sp>
          <p:sp>
            <p:nvSpPr>
              <p:cNvPr id="90" name="CuadroTexto 89">
                <a:extLst>
                  <a:ext uri="{FF2B5EF4-FFF2-40B4-BE49-F238E27FC236}">
                    <a16:creationId xmlns:a16="http://schemas.microsoft.com/office/drawing/2014/main" id="{1D8F0155-ED48-4ABF-8DB7-6F553A53B905}"/>
                  </a:ext>
                </a:extLst>
              </p:cNvPr>
              <p:cNvSpPr txBox="1"/>
              <p:nvPr/>
            </p:nvSpPr>
            <p:spPr>
              <a:xfrm>
                <a:off x="7489133" y="1123273"/>
                <a:ext cx="805543" cy="369332"/>
              </a:xfrm>
              <a:prstGeom prst="rect">
                <a:avLst/>
              </a:prstGeom>
              <a:noFill/>
            </p:spPr>
            <p:txBody>
              <a:bodyPr wrap="square" rtlCol="0">
                <a:spAutoFit/>
              </a:bodyPr>
              <a:lstStyle/>
              <a:p>
                <a:r>
                  <a:rPr lang="es-CO" b="1">
                    <a:solidFill>
                      <a:srgbClr val="FF0000"/>
                    </a:solidFill>
                  </a:rPr>
                  <a:t>1%</a:t>
                </a:r>
              </a:p>
            </p:txBody>
          </p:sp>
        </p:grpSp>
        <p:grpSp>
          <p:nvGrpSpPr>
            <p:cNvPr id="84" name="Grupo 83">
              <a:extLst>
                <a:ext uri="{FF2B5EF4-FFF2-40B4-BE49-F238E27FC236}">
                  <a16:creationId xmlns:a16="http://schemas.microsoft.com/office/drawing/2014/main" id="{3C64D61C-5DB0-4BCC-A7DB-C23AE7F0758B}"/>
                </a:ext>
              </a:extLst>
            </p:cNvPr>
            <p:cNvGrpSpPr/>
            <p:nvPr/>
          </p:nvGrpSpPr>
          <p:grpSpPr>
            <a:xfrm>
              <a:off x="4934134" y="702195"/>
              <a:ext cx="2136629" cy="960053"/>
              <a:chOff x="4438249" y="524187"/>
              <a:chExt cx="2136629" cy="960053"/>
            </a:xfrm>
          </p:grpSpPr>
          <p:sp>
            <p:nvSpPr>
              <p:cNvPr id="86" name="CuadroTexto 85">
                <a:extLst>
                  <a:ext uri="{FF2B5EF4-FFF2-40B4-BE49-F238E27FC236}">
                    <a16:creationId xmlns:a16="http://schemas.microsoft.com/office/drawing/2014/main" id="{299793DF-7A57-46C1-9AD8-BCD6AAE5BA4E}"/>
                  </a:ext>
                </a:extLst>
              </p:cNvPr>
              <p:cNvSpPr txBox="1"/>
              <p:nvPr/>
            </p:nvSpPr>
            <p:spPr>
              <a:xfrm>
                <a:off x="4438249" y="664371"/>
                <a:ext cx="772262" cy="400110"/>
              </a:xfrm>
              <a:prstGeom prst="rect">
                <a:avLst/>
              </a:prstGeom>
              <a:noFill/>
            </p:spPr>
            <p:txBody>
              <a:bodyPr wrap="square" rtlCol="0" anchor="ctr">
                <a:spAutoFit/>
              </a:bodyPr>
              <a:lstStyle/>
              <a:p>
                <a:pPr algn="ctr"/>
                <a:r>
                  <a:rPr lang="es-CO" sz="2000" b="1">
                    <a:solidFill>
                      <a:srgbClr val="C00000"/>
                    </a:solidFill>
                    <a:effectLst>
                      <a:outerShdw blurRad="38100" dist="38100" dir="2700000" algn="tl">
                        <a:srgbClr val="000000">
                          <a:alpha val="43137"/>
                        </a:srgbClr>
                      </a:outerShdw>
                    </a:effectLst>
                    <a:latin typeface="Candara" panose="020E0502030303020204" pitchFamily="34" charset="0"/>
                  </a:rPr>
                  <a:t>PO:</a:t>
                </a:r>
              </a:p>
            </p:txBody>
          </p:sp>
          <p:sp>
            <p:nvSpPr>
              <p:cNvPr id="87" name="CuadroTexto 86">
                <a:extLst>
                  <a:ext uri="{FF2B5EF4-FFF2-40B4-BE49-F238E27FC236}">
                    <a16:creationId xmlns:a16="http://schemas.microsoft.com/office/drawing/2014/main" id="{BAA4CE3B-AC2D-4452-B5D2-1FC425ABA285}"/>
                  </a:ext>
                </a:extLst>
              </p:cNvPr>
              <p:cNvSpPr txBox="1"/>
              <p:nvPr/>
            </p:nvSpPr>
            <p:spPr>
              <a:xfrm>
                <a:off x="4483345" y="899465"/>
                <a:ext cx="2073797" cy="584775"/>
              </a:xfrm>
              <a:prstGeom prst="rect">
                <a:avLst/>
              </a:prstGeom>
              <a:noFill/>
            </p:spPr>
            <p:txBody>
              <a:bodyPr wrap="square" rtlCol="0" anchor="ctr">
                <a:spAutoFit/>
              </a:bodyPr>
              <a:lstStyle/>
              <a:p>
                <a:pPr algn="ctr"/>
                <a:r>
                  <a:rPr lang="es-CO" sz="3200" b="1">
                    <a:solidFill>
                      <a:srgbClr val="008CC4"/>
                    </a:solidFill>
                    <a:effectLst>
                      <a:outerShdw blurRad="38100" dist="38100" dir="2700000" algn="tl">
                        <a:srgbClr val="000000">
                          <a:alpha val="43137"/>
                        </a:srgbClr>
                      </a:outerShdw>
                    </a:effectLst>
                    <a:latin typeface="Candara" panose="020E0502030303020204" pitchFamily="34" charset="0"/>
                  </a:rPr>
                  <a:t>Actual: 81</a:t>
                </a:r>
              </a:p>
            </p:txBody>
          </p:sp>
          <p:sp>
            <p:nvSpPr>
              <p:cNvPr id="88" name="CuadroTexto 87">
                <a:extLst>
                  <a:ext uri="{FF2B5EF4-FFF2-40B4-BE49-F238E27FC236}">
                    <a16:creationId xmlns:a16="http://schemas.microsoft.com/office/drawing/2014/main" id="{11568A7C-3C96-4BF2-8EB1-35DAE850B2E7}"/>
                  </a:ext>
                </a:extLst>
              </p:cNvPr>
              <p:cNvSpPr txBox="1"/>
              <p:nvPr/>
            </p:nvSpPr>
            <p:spPr>
              <a:xfrm>
                <a:off x="5802616" y="524187"/>
                <a:ext cx="772262" cy="584775"/>
              </a:xfrm>
              <a:prstGeom prst="rect">
                <a:avLst/>
              </a:prstGeom>
              <a:noFill/>
            </p:spPr>
            <p:txBody>
              <a:bodyPr wrap="square" rtlCol="0" anchor="ctr">
                <a:spAutoFit/>
              </a:bodyPr>
              <a:lstStyle/>
              <a:p>
                <a:pPr algn="ctr"/>
                <a:r>
                  <a:rPr lang="es-MX" sz="3200" b="1">
                    <a:solidFill>
                      <a:srgbClr val="C00000"/>
                    </a:solidFill>
                    <a:latin typeface="Candara" panose="020E0502030303020204" pitchFamily="34" charset="0"/>
                  </a:rPr>
                  <a:t>80</a:t>
                </a:r>
                <a:endParaRPr lang="es-CO" sz="3200" b="1">
                  <a:solidFill>
                    <a:srgbClr val="C00000"/>
                  </a:solidFill>
                  <a:latin typeface="Candara" panose="020E0502030303020204" pitchFamily="34" charset="0"/>
                </a:endParaRPr>
              </a:p>
            </p:txBody>
          </p:sp>
        </p:grpSp>
      </p:grpSp>
      <p:sp>
        <p:nvSpPr>
          <p:cNvPr id="47" name="CuadroTexto 46">
            <a:extLst>
              <a:ext uri="{FF2B5EF4-FFF2-40B4-BE49-F238E27FC236}">
                <a16:creationId xmlns:a16="http://schemas.microsoft.com/office/drawing/2014/main" id="{04E12C5C-808B-4631-B28D-E983832857A6}"/>
              </a:ext>
            </a:extLst>
          </p:cNvPr>
          <p:cNvSpPr txBox="1"/>
          <p:nvPr/>
        </p:nvSpPr>
        <p:spPr>
          <a:xfrm>
            <a:off x="2137295" y="197624"/>
            <a:ext cx="9881937"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FLOTA VEHICULAR </a:t>
            </a:r>
          </a:p>
          <a:p>
            <a:pPr lvl="1"/>
            <a:r>
              <a:rPr lang="es-CO" sz="1600" b="0" kern="0" dirty="0">
                <a:solidFill>
                  <a:schemeClr val="accent1">
                    <a:lumMod val="50000"/>
                  </a:schemeClr>
                </a:solidFill>
              </a:rPr>
              <a:t>Octubre 2024</a:t>
            </a:r>
          </a:p>
        </p:txBody>
      </p:sp>
      <p:cxnSp>
        <p:nvCxnSpPr>
          <p:cNvPr id="48" name="Conector recto 47">
            <a:extLst>
              <a:ext uri="{FF2B5EF4-FFF2-40B4-BE49-F238E27FC236}">
                <a16:creationId xmlns:a16="http://schemas.microsoft.com/office/drawing/2014/main" id="{9A55B1FD-2735-4B07-AB23-77CB710B8012}"/>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55" name="Imagen 54">
            <a:extLst>
              <a:ext uri="{FF2B5EF4-FFF2-40B4-BE49-F238E27FC236}">
                <a16:creationId xmlns:a16="http://schemas.microsoft.com/office/drawing/2014/main" id="{D92E5040-B514-458B-933D-DB1A23EC7B87}"/>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861384" y="186272"/>
            <a:ext cx="1233949" cy="863764"/>
          </a:xfrm>
          <a:prstGeom prst="rect">
            <a:avLst/>
          </a:prstGeom>
        </p:spPr>
      </p:pic>
      <p:pic>
        <p:nvPicPr>
          <p:cNvPr id="85" name="Imagen 84">
            <a:extLst>
              <a:ext uri="{FF2B5EF4-FFF2-40B4-BE49-F238E27FC236}">
                <a16:creationId xmlns:a16="http://schemas.microsoft.com/office/drawing/2014/main" id="{0CD87997-DC87-496D-86B2-88F2FDE742B1}"/>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2972053" y="1569198"/>
            <a:ext cx="1080317" cy="599482"/>
          </a:xfrm>
          <a:prstGeom prst="rect">
            <a:avLst/>
          </a:prstGeom>
        </p:spPr>
      </p:pic>
      <p:pic>
        <p:nvPicPr>
          <p:cNvPr id="92" name="Imagen 91">
            <a:extLst>
              <a:ext uri="{FF2B5EF4-FFF2-40B4-BE49-F238E27FC236}">
                <a16:creationId xmlns:a16="http://schemas.microsoft.com/office/drawing/2014/main" id="{A43FA34C-C1ED-488E-9EE2-B3091CBA565F}"/>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2952868" y="2584048"/>
            <a:ext cx="1080317" cy="599482"/>
          </a:xfrm>
          <a:prstGeom prst="rect">
            <a:avLst/>
          </a:prstGeom>
        </p:spPr>
      </p:pic>
      <p:pic>
        <p:nvPicPr>
          <p:cNvPr id="93" name="Imagen 92">
            <a:extLst>
              <a:ext uri="{FF2B5EF4-FFF2-40B4-BE49-F238E27FC236}">
                <a16:creationId xmlns:a16="http://schemas.microsoft.com/office/drawing/2014/main" id="{F860F46C-D603-4361-BE95-BCE887C857FE}"/>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2946085" y="3680393"/>
            <a:ext cx="1080317" cy="599482"/>
          </a:xfrm>
          <a:prstGeom prst="rect">
            <a:avLst/>
          </a:prstGeom>
        </p:spPr>
      </p:pic>
      <p:pic>
        <p:nvPicPr>
          <p:cNvPr id="94" name="Imagen 93">
            <a:extLst>
              <a:ext uri="{FF2B5EF4-FFF2-40B4-BE49-F238E27FC236}">
                <a16:creationId xmlns:a16="http://schemas.microsoft.com/office/drawing/2014/main" id="{95AC4E26-81B0-4B97-A785-51C60EF5756D}"/>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2926900" y="4695243"/>
            <a:ext cx="1080317" cy="599482"/>
          </a:xfrm>
          <a:prstGeom prst="rect">
            <a:avLst/>
          </a:prstGeom>
        </p:spPr>
      </p:pic>
      <p:pic>
        <p:nvPicPr>
          <p:cNvPr id="96" name="Imagen 95">
            <a:extLst>
              <a:ext uri="{FF2B5EF4-FFF2-40B4-BE49-F238E27FC236}">
                <a16:creationId xmlns:a16="http://schemas.microsoft.com/office/drawing/2014/main" id="{0A1BCE93-26D2-4994-BFBB-41D2C33D674D}"/>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2897929" y="5743968"/>
            <a:ext cx="1080317" cy="599482"/>
          </a:xfrm>
          <a:prstGeom prst="rect">
            <a:avLst/>
          </a:prstGeom>
        </p:spPr>
      </p:pic>
      <p:sp>
        <p:nvSpPr>
          <p:cNvPr id="2" name="CuadroTexto 1">
            <a:extLst>
              <a:ext uri="{FF2B5EF4-FFF2-40B4-BE49-F238E27FC236}">
                <a16:creationId xmlns:a16="http://schemas.microsoft.com/office/drawing/2014/main" id="{5666AAE5-54FA-47CA-86FE-6A25EB257C7F}"/>
              </a:ext>
            </a:extLst>
          </p:cNvPr>
          <p:cNvSpPr txBox="1"/>
          <p:nvPr/>
        </p:nvSpPr>
        <p:spPr>
          <a:xfrm>
            <a:off x="9012949" y="3401775"/>
            <a:ext cx="2859450" cy="1077218"/>
          </a:xfrm>
          <a:prstGeom prst="rect">
            <a:avLst/>
          </a:prstGeom>
          <a:noFill/>
        </p:spPr>
        <p:txBody>
          <a:bodyPr wrap="square" rtlCol="0">
            <a:spAutoFit/>
          </a:bodyPr>
          <a:lstStyle/>
          <a:p>
            <a:r>
              <a:rPr lang="es-CO" sz="3200" b="1" dirty="0">
                <a:solidFill>
                  <a:schemeClr val="accent1">
                    <a:lumMod val="50000"/>
                  </a:schemeClr>
                </a:solidFill>
                <a:latin typeface="Candara" panose="020E0502030303020204" pitchFamily="34" charset="0"/>
              </a:rPr>
              <a:t>Flota Vehicular </a:t>
            </a:r>
          </a:p>
          <a:p>
            <a:pPr algn="ctr"/>
            <a:r>
              <a:rPr lang="es-CO" sz="3200" b="1" dirty="0">
                <a:solidFill>
                  <a:schemeClr val="accent1">
                    <a:lumMod val="50000"/>
                  </a:schemeClr>
                </a:solidFill>
                <a:latin typeface="Candara" panose="020E0502030303020204" pitchFamily="34" charset="0"/>
              </a:rPr>
              <a:t>554</a:t>
            </a:r>
          </a:p>
        </p:txBody>
      </p:sp>
      <p:grpSp>
        <p:nvGrpSpPr>
          <p:cNvPr id="52" name="Grupo 51">
            <a:extLst>
              <a:ext uri="{FF2B5EF4-FFF2-40B4-BE49-F238E27FC236}">
                <a16:creationId xmlns:a16="http://schemas.microsoft.com/office/drawing/2014/main" id="{27F1CDFA-C279-4BC7-8D36-A6F839BAB063}"/>
              </a:ext>
            </a:extLst>
          </p:cNvPr>
          <p:cNvGrpSpPr/>
          <p:nvPr/>
        </p:nvGrpSpPr>
        <p:grpSpPr>
          <a:xfrm>
            <a:off x="1049062" y="1464089"/>
            <a:ext cx="1546675" cy="4731962"/>
            <a:chOff x="3287202" y="942049"/>
            <a:chExt cx="1900464" cy="5383464"/>
          </a:xfrm>
        </p:grpSpPr>
        <p:pic>
          <p:nvPicPr>
            <p:cNvPr id="53" name="Imagen 52">
              <a:extLst>
                <a:ext uri="{FF2B5EF4-FFF2-40B4-BE49-F238E27FC236}">
                  <a16:creationId xmlns:a16="http://schemas.microsoft.com/office/drawing/2014/main" id="{ADEE78ED-DE5B-4494-BA78-641C062987A1}"/>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3622970" y="942049"/>
              <a:ext cx="1447967" cy="1154459"/>
            </a:xfrm>
            <a:prstGeom prst="rect">
              <a:avLst/>
            </a:prstGeom>
          </p:spPr>
        </p:pic>
        <p:pic>
          <p:nvPicPr>
            <p:cNvPr id="60" name="Imagen 59">
              <a:extLst>
                <a:ext uri="{FF2B5EF4-FFF2-40B4-BE49-F238E27FC236}">
                  <a16:creationId xmlns:a16="http://schemas.microsoft.com/office/drawing/2014/main" id="{FD9D7256-A0D3-4EA3-B29D-3A4215851A34}"/>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3287202" y="5705310"/>
              <a:ext cx="1807065" cy="620203"/>
            </a:xfrm>
            <a:prstGeom prst="rect">
              <a:avLst/>
            </a:prstGeom>
          </p:spPr>
        </p:pic>
        <p:pic>
          <p:nvPicPr>
            <p:cNvPr id="61" name="Imagen 60">
              <a:extLst>
                <a:ext uri="{FF2B5EF4-FFF2-40B4-BE49-F238E27FC236}">
                  <a16:creationId xmlns:a16="http://schemas.microsoft.com/office/drawing/2014/main" id="{BD90FAA4-97C0-4AC5-B4F7-5E3ED75C174E}"/>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3380601" y="4746390"/>
              <a:ext cx="1807065" cy="388869"/>
            </a:xfrm>
            <a:prstGeom prst="rect">
              <a:avLst/>
            </a:prstGeom>
          </p:spPr>
        </p:pic>
        <p:pic>
          <p:nvPicPr>
            <p:cNvPr id="66" name="Imagen 65">
              <a:extLst>
                <a:ext uri="{FF2B5EF4-FFF2-40B4-BE49-F238E27FC236}">
                  <a16:creationId xmlns:a16="http://schemas.microsoft.com/office/drawing/2014/main" id="{A5EAA5EE-E896-4A14-9AD1-B72B1EAA595A}"/>
                </a:ext>
              </a:extLst>
            </p:cNvPr>
            <p:cNvPicPr>
              <a:picLocks noChangeAspect="1"/>
            </p:cNvPicPr>
            <p:nvPr/>
          </p:nvPicPr>
          <p:blipFill rotWithShape="1">
            <a:blip r:embed="rId8" cstate="email">
              <a:extLst>
                <a:ext uri="{28A0092B-C50C-407E-A947-70E740481C1C}">
                  <a14:useLocalDpi xmlns:a14="http://schemas.microsoft.com/office/drawing/2010/main"/>
                </a:ext>
              </a:extLst>
            </a:blip>
            <a:srcRect l="12658" t="17307" r="12911" b="19214"/>
            <a:stretch/>
          </p:blipFill>
          <p:spPr>
            <a:xfrm>
              <a:off x="3405898" y="2123922"/>
              <a:ext cx="1756468" cy="1009625"/>
            </a:xfrm>
            <a:prstGeom prst="rect">
              <a:avLst/>
            </a:prstGeom>
          </p:spPr>
        </p:pic>
      </p:grpSp>
      <p:sp>
        <p:nvSpPr>
          <p:cNvPr id="70" name="CuadroTexto 69">
            <a:extLst>
              <a:ext uri="{FF2B5EF4-FFF2-40B4-BE49-F238E27FC236}">
                <a16:creationId xmlns:a16="http://schemas.microsoft.com/office/drawing/2014/main" id="{3241C667-9F1A-4DC8-B702-F52DFB7C0347}"/>
              </a:ext>
            </a:extLst>
          </p:cNvPr>
          <p:cNvSpPr txBox="1"/>
          <p:nvPr/>
        </p:nvSpPr>
        <p:spPr>
          <a:xfrm>
            <a:off x="4190250" y="3799781"/>
            <a:ext cx="2106156" cy="584775"/>
          </a:xfrm>
          <a:prstGeom prst="rect">
            <a:avLst/>
          </a:prstGeom>
          <a:noFill/>
        </p:spPr>
        <p:txBody>
          <a:bodyPr wrap="square" rtlCol="0" anchor="ctr">
            <a:spAutoFit/>
          </a:bodyPr>
          <a:lstStyle/>
          <a:p>
            <a:pPr algn="ctr"/>
            <a:r>
              <a:rPr lang="es-CO" sz="3200" b="1" dirty="0">
                <a:solidFill>
                  <a:srgbClr val="008CC4"/>
                </a:solidFill>
                <a:effectLst>
                  <a:outerShdw blurRad="38100" dist="38100" dir="2700000" algn="tl">
                    <a:srgbClr val="000000">
                      <a:alpha val="43137"/>
                    </a:srgbClr>
                  </a:outerShdw>
                </a:effectLst>
                <a:latin typeface="Candara" panose="020E0502030303020204" pitchFamily="34" charset="0"/>
              </a:rPr>
              <a:t>Actual: 111</a:t>
            </a:r>
          </a:p>
        </p:txBody>
      </p:sp>
      <p:pic>
        <p:nvPicPr>
          <p:cNvPr id="79" name="Picture 2">
            <a:extLst>
              <a:ext uri="{FF2B5EF4-FFF2-40B4-BE49-F238E27FC236}">
                <a16:creationId xmlns:a16="http://schemas.microsoft.com/office/drawing/2014/main" id="{F39361DD-9AA4-4482-98EA-608BE935199F}"/>
              </a:ext>
            </a:extLst>
          </p:cNvPr>
          <p:cNvPicPr>
            <a:picLocks noChangeAspect="1" noChangeArrowheads="1"/>
          </p:cNvPicPr>
          <p:nvPr/>
        </p:nvPicPr>
        <p:blipFill rotWithShape="1">
          <a:blip r:embed="rId9" cstate="screen">
            <a:extLst>
              <a:ext uri="{28A0092B-C50C-407E-A947-70E740481C1C}">
                <a14:useLocalDpi xmlns:a14="http://schemas.microsoft.com/office/drawing/2010/main"/>
              </a:ext>
            </a:extLst>
          </a:blip>
          <a:srcRect t="38323"/>
          <a:stretch/>
        </p:blipFill>
        <p:spPr bwMode="auto">
          <a:xfrm>
            <a:off x="1333292" y="3995061"/>
            <a:ext cx="853709" cy="4839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1" name="Imagen 80">
            <a:extLst>
              <a:ext uri="{FF2B5EF4-FFF2-40B4-BE49-F238E27FC236}">
                <a16:creationId xmlns:a16="http://schemas.microsoft.com/office/drawing/2014/main" id="{A3C9FF78-671F-4231-B8BA-3BF48B4B6967}"/>
              </a:ext>
            </a:extLst>
          </p:cNvPr>
          <p:cNvPicPr>
            <a:picLocks noChangeAspect="1"/>
          </p:cNvPicPr>
          <p:nvPr/>
        </p:nvPicPr>
        <p:blipFill>
          <a:blip r:embed="rId10"/>
          <a:stretch>
            <a:fillRect/>
          </a:stretch>
        </p:blipFill>
        <p:spPr>
          <a:xfrm>
            <a:off x="1165277" y="3342035"/>
            <a:ext cx="1201016" cy="676715"/>
          </a:xfrm>
          <a:prstGeom prst="rect">
            <a:avLst/>
          </a:prstGeom>
        </p:spPr>
      </p:pic>
      <p:sp>
        <p:nvSpPr>
          <p:cNvPr id="68" name="CuadroTexto 2">
            <a:extLst>
              <a:ext uri="{FF2B5EF4-FFF2-40B4-BE49-F238E27FC236}">
                <a16:creationId xmlns:a16="http://schemas.microsoft.com/office/drawing/2014/main" id="{056999AD-8CB6-4742-B3AC-8A18C29915C8}"/>
              </a:ext>
            </a:extLst>
          </p:cNvPr>
          <p:cNvSpPr txBox="1"/>
          <p:nvPr/>
        </p:nvSpPr>
        <p:spPr>
          <a:xfrm>
            <a:off x="8424583" y="5980473"/>
            <a:ext cx="3767418" cy="523220"/>
          </a:xfrm>
          <a:prstGeom prst="rect">
            <a:avLst/>
          </a:prstGeom>
          <a:noFill/>
        </p:spPr>
        <p:txBody>
          <a:bodyPr wrap="square" rtlCol="0">
            <a:spAutoFit/>
          </a:bodyPr>
          <a:lstStyle>
            <a:defPPr>
              <a:defRPr lang="es-CO"/>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s-CO" sz="1400" dirty="0">
                <a:solidFill>
                  <a:srgbClr val="C00000"/>
                </a:solidFill>
              </a:rPr>
              <a:t>Informe de incumplimiento SAC 90 P.O. </a:t>
            </a:r>
          </a:p>
          <a:p>
            <a:r>
              <a:rPr lang="es-CO" sz="1400" dirty="0">
                <a:solidFill>
                  <a:srgbClr val="C00000"/>
                </a:solidFill>
              </a:rPr>
              <a:t>(16 vehículos en adiciones suscritas). </a:t>
            </a:r>
          </a:p>
        </p:txBody>
      </p:sp>
      <p:sp>
        <p:nvSpPr>
          <p:cNvPr id="91" name="CuadroTexto 2">
            <a:extLst>
              <a:ext uri="{FF2B5EF4-FFF2-40B4-BE49-F238E27FC236}">
                <a16:creationId xmlns:a16="http://schemas.microsoft.com/office/drawing/2014/main" id="{659F757B-3A05-4564-AAC6-45792280C681}"/>
              </a:ext>
            </a:extLst>
          </p:cNvPr>
          <p:cNvSpPr txBox="1"/>
          <p:nvPr/>
        </p:nvSpPr>
        <p:spPr>
          <a:xfrm>
            <a:off x="8396790" y="1465239"/>
            <a:ext cx="3767418" cy="523220"/>
          </a:xfrm>
          <a:prstGeom prst="rect">
            <a:avLst/>
          </a:prstGeom>
          <a:noFill/>
        </p:spPr>
        <p:txBody>
          <a:bodyPr wrap="square" rtlCol="0">
            <a:spAutoFit/>
          </a:bodyPr>
          <a:lstStyle>
            <a:defPPr>
              <a:defRPr lang="es-CO"/>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s-CO" sz="1400" dirty="0">
                <a:solidFill>
                  <a:srgbClr val="C00000"/>
                </a:solidFill>
              </a:rPr>
              <a:t>SAC 388 P.O. </a:t>
            </a:r>
          </a:p>
          <a:p>
            <a:r>
              <a:rPr lang="es-CO" sz="1400" dirty="0">
                <a:solidFill>
                  <a:srgbClr val="C00000"/>
                </a:solidFill>
              </a:rPr>
              <a:t>(14 vehículos en adiciones suscritas). </a:t>
            </a:r>
          </a:p>
        </p:txBody>
      </p:sp>
      <p:sp>
        <p:nvSpPr>
          <p:cNvPr id="3" name="CuadroTexto 2">
            <a:extLst>
              <a:ext uri="{FF2B5EF4-FFF2-40B4-BE49-F238E27FC236}">
                <a16:creationId xmlns:a16="http://schemas.microsoft.com/office/drawing/2014/main" id="{23AD0AC5-9F6F-5405-15E6-3A76366D744A}"/>
              </a:ext>
            </a:extLst>
          </p:cNvPr>
          <p:cNvSpPr txBox="1"/>
          <p:nvPr/>
        </p:nvSpPr>
        <p:spPr>
          <a:xfrm>
            <a:off x="8509115" y="4727338"/>
            <a:ext cx="3767418" cy="523220"/>
          </a:xfrm>
          <a:prstGeom prst="rect">
            <a:avLst/>
          </a:prstGeom>
          <a:noFill/>
        </p:spPr>
        <p:txBody>
          <a:bodyPr wrap="square" rtlCol="0">
            <a:spAutoFit/>
          </a:bodyPr>
          <a:lstStyle>
            <a:defPPr>
              <a:defRPr lang="es-CO"/>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s-MX" sz="1400" dirty="0">
                <a:solidFill>
                  <a:srgbClr val="C00000"/>
                </a:solidFill>
              </a:rPr>
              <a:t>Otrosí N°7 </a:t>
            </a:r>
          </a:p>
          <a:p>
            <a:r>
              <a:rPr lang="es-MX" sz="1400" dirty="0">
                <a:solidFill>
                  <a:srgbClr val="C00000"/>
                </a:solidFill>
              </a:rPr>
              <a:t>(22 vehículos en adiciones suscritas)</a:t>
            </a:r>
          </a:p>
        </p:txBody>
      </p:sp>
    </p:spTree>
    <p:extLst>
      <p:ext uri="{BB962C8B-B14F-4D97-AF65-F5344CB8AC3E}">
        <p14:creationId xmlns:p14="http://schemas.microsoft.com/office/powerpoint/2010/main" val="1160818935"/>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CuadroTexto 26">
            <a:extLst>
              <a:ext uri="{FF2B5EF4-FFF2-40B4-BE49-F238E27FC236}">
                <a16:creationId xmlns:a16="http://schemas.microsoft.com/office/drawing/2014/main" id="{EA9436A9-AB5C-45F1-9A41-8CA3F20AA7F2}"/>
              </a:ext>
            </a:extLst>
          </p:cNvPr>
          <p:cNvSpPr txBox="1"/>
          <p:nvPr/>
        </p:nvSpPr>
        <p:spPr>
          <a:xfrm>
            <a:off x="2265237" y="158543"/>
            <a:ext cx="9881937"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FLOTA VEHICULAR</a:t>
            </a:r>
          </a:p>
          <a:p>
            <a:pPr lvl="1"/>
            <a:r>
              <a:rPr lang="es-CO" sz="1600" b="0" kern="0" dirty="0">
                <a:solidFill>
                  <a:schemeClr val="accent1">
                    <a:lumMod val="50000"/>
                  </a:schemeClr>
                </a:solidFill>
              </a:rPr>
              <a:t>Tipología octubre 2024</a:t>
            </a:r>
          </a:p>
        </p:txBody>
      </p:sp>
      <p:cxnSp>
        <p:nvCxnSpPr>
          <p:cNvPr id="31" name="Conector recto 30">
            <a:extLst>
              <a:ext uri="{FF2B5EF4-FFF2-40B4-BE49-F238E27FC236}">
                <a16:creationId xmlns:a16="http://schemas.microsoft.com/office/drawing/2014/main" id="{579488A0-0D20-4FB8-AFB2-93EEE03979DE}"/>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32" name="Imagen 31">
            <a:extLst>
              <a:ext uri="{FF2B5EF4-FFF2-40B4-BE49-F238E27FC236}">
                <a16:creationId xmlns:a16="http://schemas.microsoft.com/office/drawing/2014/main" id="{CE66EA60-3466-49B2-B4B0-852EFAB96C3B}"/>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861384" y="186272"/>
            <a:ext cx="1233949" cy="863764"/>
          </a:xfrm>
          <a:prstGeom prst="rect">
            <a:avLst/>
          </a:prstGeom>
        </p:spPr>
      </p:pic>
      <p:sp>
        <p:nvSpPr>
          <p:cNvPr id="20" name="CuadroTexto 19">
            <a:extLst>
              <a:ext uri="{FF2B5EF4-FFF2-40B4-BE49-F238E27FC236}">
                <a16:creationId xmlns:a16="http://schemas.microsoft.com/office/drawing/2014/main" id="{859FD674-CFE2-4FE5-9390-30C8E07686F3}"/>
              </a:ext>
            </a:extLst>
          </p:cNvPr>
          <p:cNvSpPr txBox="1"/>
          <p:nvPr/>
        </p:nvSpPr>
        <p:spPr>
          <a:xfrm>
            <a:off x="3030912" y="1574491"/>
            <a:ext cx="6403632" cy="584775"/>
          </a:xfrm>
          <a:prstGeom prst="rect">
            <a:avLst/>
          </a:prstGeom>
          <a:noFill/>
        </p:spPr>
        <p:txBody>
          <a:bodyPr wrap="square" rtlCol="0" anchor="ctr">
            <a:spAutoFit/>
          </a:bodyPr>
          <a:lstStyle/>
          <a:p>
            <a:r>
              <a:rPr lang="es-CO" sz="3200" b="1">
                <a:solidFill>
                  <a:srgbClr val="008CC4"/>
                </a:solidFill>
                <a:latin typeface="Candara" panose="020E0502030303020204" pitchFamily="34" charset="0"/>
              </a:rPr>
              <a:t>Compactador: 			         272</a:t>
            </a:r>
          </a:p>
        </p:txBody>
      </p:sp>
      <p:sp>
        <p:nvSpPr>
          <p:cNvPr id="21" name="CuadroTexto 20">
            <a:extLst>
              <a:ext uri="{FF2B5EF4-FFF2-40B4-BE49-F238E27FC236}">
                <a16:creationId xmlns:a16="http://schemas.microsoft.com/office/drawing/2014/main" id="{037DFB0C-621C-4846-A35B-FEA2FDE2421F}"/>
              </a:ext>
            </a:extLst>
          </p:cNvPr>
          <p:cNvSpPr txBox="1"/>
          <p:nvPr/>
        </p:nvSpPr>
        <p:spPr>
          <a:xfrm>
            <a:off x="2912356" y="4447633"/>
            <a:ext cx="6522188" cy="584775"/>
          </a:xfrm>
          <a:prstGeom prst="rect">
            <a:avLst/>
          </a:prstGeom>
          <a:noFill/>
        </p:spPr>
        <p:txBody>
          <a:bodyPr wrap="square" rtlCol="0" anchor="ctr">
            <a:spAutoFit/>
          </a:bodyPr>
          <a:lstStyle/>
          <a:p>
            <a:r>
              <a:rPr lang="es-CO" sz="3200" b="1">
                <a:solidFill>
                  <a:srgbClr val="008CC4"/>
                </a:solidFill>
                <a:latin typeface="Candara" panose="020E0502030303020204" pitchFamily="34" charset="0"/>
              </a:rPr>
              <a:t>Volquetas:  				 43</a:t>
            </a:r>
          </a:p>
        </p:txBody>
      </p:sp>
      <p:sp>
        <p:nvSpPr>
          <p:cNvPr id="22" name="CuadroTexto 21">
            <a:extLst>
              <a:ext uri="{FF2B5EF4-FFF2-40B4-BE49-F238E27FC236}">
                <a16:creationId xmlns:a16="http://schemas.microsoft.com/office/drawing/2014/main" id="{4DC95792-0507-4645-AA55-84901A89054A}"/>
              </a:ext>
            </a:extLst>
          </p:cNvPr>
          <p:cNvSpPr txBox="1"/>
          <p:nvPr/>
        </p:nvSpPr>
        <p:spPr>
          <a:xfrm>
            <a:off x="2912356" y="2931571"/>
            <a:ext cx="6522188" cy="584775"/>
          </a:xfrm>
          <a:prstGeom prst="rect">
            <a:avLst/>
          </a:prstGeom>
          <a:noFill/>
        </p:spPr>
        <p:txBody>
          <a:bodyPr wrap="square" rtlCol="0" anchor="ctr">
            <a:spAutoFit/>
          </a:bodyPr>
          <a:lstStyle/>
          <a:p>
            <a:r>
              <a:rPr lang="es-CO" sz="3200" b="1" dirty="0">
                <a:solidFill>
                  <a:srgbClr val="008CC4"/>
                </a:solidFill>
                <a:latin typeface="Candara" panose="020E0502030303020204" pitchFamily="34" charset="0"/>
              </a:rPr>
              <a:t>Barredoras Mecánicas:  	           30</a:t>
            </a:r>
          </a:p>
        </p:txBody>
      </p:sp>
      <p:sp>
        <p:nvSpPr>
          <p:cNvPr id="23" name="CuadroTexto 22">
            <a:extLst>
              <a:ext uri="{FF2B5EF4-FFF2-40B4-BE49-F238E27FC236}">
                <a16:creationId xmlns:a16="http://schemas.microsoft.com/office/drawing/2014/main" id="{B21F8283-2984-4FE4-96F7-5D365C0F135A}"/>
              </a:ext>
            </a:extLst>
          </p:cNvPr>
          <p:cNvSpPr txBox="1"/>
          <p:nvPr/>
        </p:nvSpPr>
        <p:spPr>
          <a:xfrm>
            <a:off x="2912356" y="5122216"/>
            <a:ext cx="6522188" cy="584775"/>
          </a:xfrm>
          <a:prstGeom prst="rect">
            <a:avLst/>
          </a:prstGeom>
          <a:noFill/>
        </p:spPr>
        <p:txBody>
          <a:bodyPr wrap="square" rtlCol="0" anchor="ctr">
            <a:spAutoFit/>
          </a:bodyPr>
          <a:lstStyle/>
          <a:p>
            <a:r>
              <a:rPr lang="es-CO" sz="3200" b="1">
                <a:solidFill>
                  <a:srgbClr val="008CC4"/>
                </a:solidFill>
                <a:latin typeface="Candara" panose="020E0502030303020204" pitchFamily="34" charset="0"/>
              </a:rPr>
              <a:t>Camión:   					  26</a:t>
            </a:r>
          </a:p>
        </p:txBody>
      </p:sp>
      <p:sp>
        <p:nvSpPr>
          <p:cNvPr id="24" name="CuadroTexto 23">
            <a:extLst>
              <a:ext uri="{FF2B5EF4-FFF2-40B4-BE49-F238E27FC236}">
                <a16:creationId xmlns:a16="http://schemas.microsoft.com/office/drawing/2014/main" id="{FA354511-F13A-47AA-B5DE-A3F3AEA02D98}"/>
              </a:ext>
            </a:extLst>
          </p:cNvPr>
          <p:cNvSpPr txBox="1"/>
          <p:nvPr/>
        </p:nvSpPr>
        <p:spPr>
          <a:xfrm>
            <a:off x="2971634" y="5706991"/>
            <a:ext cx="6522188" cy="584775"/>
          </a:xfrm>
          <a:prstGeom prst="rect">
            <a:avLst/>
          </a:prstGeom>
          <a:noFill/>
        </p:spPr>
        <p:txBody>
          <a:bodyPr wrap="square" rtlCol="0" anchor="ctr">
            <a:spAutoFit/>
          </a:bodyPr>
          <a:lstStyle/>
          <a:p>
            <a:r>
              <a:rPr lang="es-CO" sz="3200" b="1">
                <a:solidFill>
                  <a:srgbClr val="008CC4"/>
                </a:solidFill>
                <a:latin typeface="Candara" panose="020E0502030303020204" pitchFamily="34" charset="0"/>
              </a:rPr>
              <a:t>Utilitarios:   			          139</a:t>
            </a:r>
          </a:p>
        </p:txBody>
      </p:sp>
      <p:sp>
        <p:nvSpPr>
          <p:cNvPr id="25" name="CuadroTexto 24">
            <a:extLst>
              <a:ext uri="{FF2B5EF4-FFF2-40B4-BE49-F238E27FC236}">
                <a16:creationId xmlns:a16="http://schemas.microsoft.com/office/drawing/2014/main" id="{FE37C5BE-3F60-4B94-A723-AE9E1EE999CE}"/>
              </a:ext>
            </a:extLst>
          </p:cNvPr>
          <p:cNvSpPr txBox="1"/>
          <p:nvPr/>
        </p:nvSpPr>
        <p:spPr>
          <a:xfrm>
            <a:off x="2912356" y="3717599"/>
            <a:ext cx="6522188" cy="584775"/>
          </a:xfrm>
          <a:prstGeom prst="rect">
            <a:avLst/>
          </a:prstGeom>
          <a:noFill/>
        </p:spPr>
        <p:txBody>
          <a:bodyPr wrap="square" rtlCol="0" anchor="ctr">
            <a:spAutoFit/>
          </a:bodyPr>
          <a:lstStyle/>
          <a:p>
            <a:r>
              <a:rPr lang="es-CO" sz="3200" b="1" dirty="0" err="1">
                <a:solidFill>
                  <a:srgbClr val="008CC4"/>
                </a:solidFill>
                <a:latin typeface="Candara" panose="020E0502030303020204" pitchFamily="34" charset="0"/>
              </a:rPr>
              <a:t>AmpIirrol</a:t>
            </a:r>
            <a:r>
              <a:rPr lang="es-CO" sz="3200" b="1" dirty="0">
                <a:solidFill>
                  <a:srgbClr val="008CC4"/>
                </a:solidFill>
                <a:latin typeface="Candara" panose="020E0502030303020204" pitchFamily="34" charset="0"/>
              </a:rPr>
              <a:t>:  				 28</a:t>
            </a:r>
          </a:p>
        </p:txBody>
      </p:sp>
      <p:sp>
        <p:nvSpPr>
          <p:cNvPr id="26" name="CuadroTexto 25">
            <a:extLst>
              <a:ext uri="{FF2B5EF4-FFF2-40B4-BE49-F238E27FC236}">
                <a16:creationId xmlns:a16="http://schemas.microsoft.com/office/drawing/2014/main" id="{20027B4D-15A3-4F64-827F-C0557DA3060D}"/>
              </a:ext>
            </a:extLst>
          </p:cNvPr>
          <p:cNvSpPr txBox="1"/>
          <p:nvPr/>
        </p:nvSpPr>
        <p:spPr>
          <a:xfrm>
            <a:off x="2971634" y="2230138"/>
            <a:ext cx="6522188" cy="584775"/>
          </a:xfrm>
          <a:prstGeom prst="rect">
            <a:avLst/>
          </a:prstGeom>
          <a:noFill/>
        </p:spPr>
        <p:txBody>
          <a:bodyPr wrap="square" rtlCol="0" anchor="ctr">
            <a:spAutoFit/>
          </a:bodyPr>
          <a:lstStyle/>
          <a:p>
            <a:r>
              <a:rPr lang="es-CO" sz="3200" b="1">
                <a:solidFill>
                  <a:srgbClr val="008CC4"/>
                </a:solidFill>
                <a:latin typeface="Candara" panose="020E0502030303020204" pitchFamily="34" charset="0"/>
              </a:rPr>
              <a:t>Vehículos de Lavado:		           16 </a:t>
            </a:r>
          </a:p>
        </p:txBody>
      </p:sp>
      <p:pic>
        <p:nvPicPr>
          <p:cNvPr id="28" name="Imagen 27">
            <a:extLst>
              <a:ext uri="{FF2B5EF4-FFF2-40B4-BE49-F238E27FC236}">
                <a16:creationId xmlns:a16="http://schemas.microsoft.com/office/drawing/2014/main" id="{86AB2F2F-AB30-4967-A2E2-FF57C7EE529E}"/>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1869004" y="5877341"/>
            <a:ext cx="825283" cy="485194"/>
          </a:xfrm>
          <a:prstGeom prst="rect">
            <a:avLst/>
          </a:prstGeom>
        </p:spPr>
      </p:pic>
      <p:pic>
        <p:nvPicPr>
          <p:cNvPr id="29" name="Imagen 28">
            <a:extLst>
              <a:ext uri="{FF2B5EF4-FFF2-40B4-BE49-F238E27FC236}">
                <a16:creationId xmlns:a16="http://schemas.microsoft.com/office/drawing/2014/main" id="{998DAEAD-5E5F-4882-8DD4-61660AF57A3A}"/>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1851074" y="5184886"/>
            <a:ext cx="858757" cy="584775"/>
          </a:xfrm>
          <a:prstGeom prst="rect">
            <a:avLst/>
          </a:prstGeom>
        </p:spPr>
      </p:pic>
      <p:pic>
        <p:nvPicPr>
          <p:cNvPr id="30" name="Imagen 29">
            <a:extLst>
              <a:ext uri="{FF2B5EF4-FFF2-40B4-BE49-F238E27FC236}">
                <a16:creationId xmlns:a16="http://schemas.microsoft.com/office/drawing/2014/main" id="{8F4E794D-DA0F-40AF-B5AE-D6D42280BA43}"/>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1897258" y="1681023"/>
            <a:ext cx="945049" cy="524420"/>
          </a:xfrm>
          <a:prstGeom prst="rect">
            <a:avLst/>
          </a:prstGeom>
        </p:spPr>
      </p:pic>
      <p:pic>
        <p:nvPicPr>
          <p:cNvPr id="33" name="Imagen 32">
            <a:extLst>
              <a:ext uri="{FF2B5EF4-FFF2-40B4-BE49-F238E27FC236}">
                <a16:creationId xmlns:a16="http://schemas.microsoft.com/office/drawing/2014/main" id="{71B91027-8D03-45D7-AFD5-BB27C4185A44}"/>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1805703" y="4531598"/>
            <a:ext cx="919069" cy="500810"/>
          </a:xfrm>
          <a:prstGeom prst="rect">
            <a:avLst/>
          </a:prstGeom>
        </p:spPr>
      </p:pic>
      <p:pic>
        <p:nvPicPr>
          <p:cNvPr id="34" name="Imagen 33">
            <a:extLst>
              <a:ext uri="{FF2B5EF4-FFF2-40B4-BE49-F238E27FC236}">
                <a16:creationId xmlns:a16="http://schemas.microsoft.com/office/drawing/2014/main" id="{E40EB16B-44FB-4538-A607-6DB0B2C03492}"/>
              </a:ext>
            </a:extLst>
          </p:cNvPr>
          <p:cNvPicPr>
            <a:picLocks noChangeAspect="1"/>
          </p:cNvPicPr>
          <p:nvPr/>
        </p:nvPicPr>
        <p:blipFill>
          <a:blip r:embed="rId8" cstate="email">
            <a:extLst>
              <a:ext uri="{28A0092B-C50C-407E-A947-70E740481C1C}">
                <a14:useLocalDpi xmlns:a14="http://schemas.microsoft.com/office/drawing/2010/main"/>
              </a:ext>
            </a:extLst>
          </a:blip>
          <a:stretch>
            <a:fillRect/>
          </a:stretch>
        </p:blipFill>
        <p:spPr>
          <a:xfrm>
            <a:off x="1887016" y="2948516"/>
            <a:ext cx="882879" cy="707804"/>
          </a:xfrm>
          <a:prstGeom prst="rect">
            <a:avLst/>
          </a:prstGeom>
        </p:spPr>
      </p:pic>
      <p:pic>
        <p:nvPicPr>
          <p:cNvPr id="35" name="Imagen 34">
            <a:extLst>
              <a:ext uri="{FF2B5EF4-FFF2-40B4-BE49-F238E27FC236}">
                <a16:creationId xmlns:a16="http://schemas.microsoft.com/office/drawing/2014/main" id="{6A2B5FF7-3F4B-406B-9CAD-760D9A4CDF71}"/>
              </a:ext>
            </a:extLst>
          </p:cNvPr>
          <p:cNvPicPr>
            <a:picLocks noChangeAspect="1"/>
          </p:cNvPicPr>
          <p:nvPr/>
        </p:nvPicPr>
        <p:blipFill>
          <a:blip r:embed="rId9" cstate="email">
            <a:extLst>
              <a:ext uri="{28A0092B-C50C-407E-A947-70E740481C1C}">
                <a14:useLocalDpi xmlns:a14="http://schemas.microsoft.com/office/drawing/2010/main"/>
              </a:ext>
            </a:extLst>
          </a:blip>
          <a:stretch>
            <a:fillRect/>
          </a:stretch>
        </p:blipFill>
        <p:spPr>
          <a:xfrm>
            <a:off x="1897258" y="2330372"/>
            <a:ext cx="882879" cy="537900"/>
          </a:xfrm>
          <a:prstGeom prst="rect">
            <a:avLst/>
          </a:prstGeom>
        </p:spPr>
      </p:pic>
      <p:pic>
        <p:nvPicPr>
          <p:cNvPr id="36" name="Imagen 35">
            <a:extLst>
              <a:ext uri="{FF2B5EF4-FFF2-40B4-BE49-F238E27FC236}">
                <a16:creationId xmlns:a16="http://schemas.microsoft.com/office/drawing/2014/main" id="{9F639EEA-FDDE-44A5-8C83-863109742BD3}"/>
              </a:ext>
            </a:extLst>
          </p:cNvPr>
          <p:cNvPicPr>
            <a:picLocks noChangeAspect="1"/>
          </p:cNvPicPr>
          <p:nvPr/>
        </p:nvPicPr>
        <p:blipFill>
          <a:blip r:embed="rId10" cstate="email">
            <a:extLst>
              <a:ext uri="{28A0092B-C50C-407E-A947-70E740481C1C}">
                <a14:useLocalDpi xmlns:a14="http://schemas.microsoft.com/office/drawing/2010/main"/>
              </a:ext>
            </a:extLst>
          </a:blip>
          <a:stretch>
            <a:fillRect/>
          </a:stretch>
        </p:blipFill>
        <p:spPr>
          <a:xfrm>
            <a:off x="1928342" y="3590619"/>
            <a:ext cx="882880" cy="838736"/>
          </a:xfrm>
          <a:prstGeom prst="rect">
            <a:avLst/>
          </a:prstGeom>
        </p:spPr>
      </p:pic>
      <p:sp>
        <p:nvSpPr>
          <p:cNvPr id="37" name="CuadroTexto 36">
            <a:extLst>
              <a:ext uri="{FF2B5EF4-FFF2-40B4-BE49-F238E27FC236}">
                <a16:creationId xmlns:a16="http://schemas.microsoft.com/office/drawing/2014/main" id="{05796400-1AC1-4838-9AEC-AB1F6EEEFA37}"/>
              </a:ext>
            </a:extLst>
          </p:cNvPr>
          <p:cNvSpPr txBox="1"/>
          <p:nvPr/>
        </p:nvSpPr>
        <p:spPr>
          <a:xfrm>
            <a:off x="9917723" y="3179298"/>
            <a:ext cx="2127388" cy="646331"/>
          </a:xfrm>
          <a:prstGeom prst="rect">
            <a:avLst/>
          </a:prstGeom>
          <a:noFill/>
        </p:spPr>
        <p:txBody>
          <a:bodyPr wrap="square" rtlCol="0">
            <a:spAutoFit/>
          </a:bodyPr>
          <a:lstStyle/>
          <a:p>
            <a:r>
              <a:rPr lang="es-CO" sz="3600" b="1" kern="0" cap="small" dirty="0">
                <a:solidFill>
                  <a:srgbClr val="002060"/>
                </a:solidFill>
                <a:latin typeface="Candara" panose="020E0502030303020204" pitchFamily="34" charset="0"/>
              </a:rPr>
              <a:t>Total 554</a:t>
            </a:r>
          </a:p>
        </p:txBody>
      </p:sp>
    </p:spTree>
    <p:extLst>
      <p:ext uri="{BB962C8B-B14F-4D97-AF65-F5344CB8AC3E}">
        <p14:creationId xmlns:p14="http://schemas.microsoft.com/office/powerpoint/2010/main" val="2166783440"/>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CuadroTexto 4">
            <a:extLst>
              <a:ext uri="{FF2B5EF4-FFF2-40B4-BE49-F238E27FC236}">
                <a16:creationId xmlns:a16="http://schemas.microsoft.com/office/drawing/2014/main" id="{65B12803-5723-4124-BA21-4275CB48163E}"/>
              </a:ext>
            </a:extLst>
          </p:cNvPr>
          <p:cNvSpPr txBox="1"/>
          <p:nvPr/>
        </p:nvSpPr>
        <p:spPr>
          <a:xfrm>
            <a:off x="192662" y="6039791"/>
            <a:ext cx="11585698" cy="646331"/>
          </a:xfrm>
          <a:prstGeom prst="rect">
            <a:avLst/>
          </a:prstGeom>
          <a:noFill/>
        </p:spPr>
        <p:txBody>
          <a:bodyPr wrap="square" lIns="91440" tIns="45720" rIns="91440" bIns="45720" rtlCol="0" anchor="t">
            <a:spAutoFit/>
          </a:bodyPr>
          <a:lstStyle/>
          <a:p>
            <a:pPr defTabSz="0"/>
            <a:r>
              <a:rPr lang="es-CO" sz="900" dirty="0">
                <a:solidFill>
                  <a:schemeClr val="accent1">
                    <a:lumMod val="50000"/>
                  </a:schemeClr>
                </a:solidFill>
              </a:rPr>
              <a:t>NOTA: La Interventoría solicitó cambios en las certificaciones de pesaje del </a:t>
            </a:r>
            <a:r>
              <a:rPr lang="es-CO" sz="900" dirty="0">
                <a:solidFill>
                  <a:schemeClr val="accent1">
                    <a:lumMod val="50000"/>
                  </a:schemeClr>
                </a:solidFill>
                <a:highlight>
                  <a:srgbClr val="FFFFFF"/>
                </a:highlight>
              </a:rPr>
              <a:t>PIDJ </a:t>
            </a:r>
            <a:r>
              <a:rPr lang="es-MX" sz="900" dirty="0">
                <a:solidFill>
                  <a:schemeClr val="accent1">
                    <a:lumMod val="50000"/>
                  </a:schemeClr>
                </a:solidFill>
              </a:rPr>
              <a:t>mediante comunicado </a:t>
            </a:r>
            <a:r>
              <a:rPr lang="es-CO" sz="900" dirty="0">
                <a:solidFill>
                  <a:schemeClr val="accent1">
                    <a:lumMod val="50000"/>
                  </a:schemeClr>
                </a:solidFill>
              </a:rPr>
              <a:t>20217000296242</a:t>
            </a:r>
            <a:r>
              <a:rPr lang="es-MX" sz="900" dirty="0">
                <a:solidFill>
                  <a:schemeClr val="accent1">
                    <a:lumMod val="50000"/>
                  </a:schemeClr>
                </a:solidFill>
              </a:rPr>
              <a:t> del 29/06/2021 reiterado en diciembre del mismo año, mediante comunicado UAESP-CPC-UAESP-3977-21</a:t>
            </a:r>
            <a:endParaRPr lang="es-CO" sz="900" dirty="0">
              <a:solidFill>
                <a:schemeClr val="accent1">
                  <a:lumMod val="50000"/>
                </a:schemeClr>
              </a:solidFill>
            </a:endParaRPr>
          </a:p>
          <a:p>
            <a:pPr defTabSz="0"/>
            <a:r>
              <a:rPr lang="es-CO" sz="900" dirty="0">
                <a:solidFill>
                  <a:schemeClr val="accent1">
                    <a:lumMod val="50000"/>
                  </a:schemeClr>
                </a:solidFill>
              </a:rPr>
              <a:t>(*)</a:t>
            </a:r>
            <a:r>
              <a:rPr lang="es-MX" sz="900" dirty="0">
                <a:solidFill>
                  <a:schemeClr val="accent1">
                    <a:lumMod val="50000"/>
                  </a:schemeClr>
                </a:solidFill>
              </a:rPr>
              <a:t> De acuerdo con lo establecido en el Decreto 1077 de 2015, artículo 2.3.2.1.1. “Definiciones”. Numeral 43.</a:t>
            </a:r>
          </a:p>
          <a:p>
            <a:pPr defTabSz="0"/>
            <a:r>
              <a:rPr lang="es-CO" sz="900" dirty="0">
                <a:solidFill>
                  <a:schemeClr val="accent1">
                    <a:lumMod val="50000"/>
                  </a:schemeClr>
                </a:solidFill>
              </a:rPr>
              <a:t>Fuente: Base de datos </a:t>
            </a:r>
            <a:r>
              <a:rPr lang="es-CO" sz="900" dirty="0">
                <a:solidFill>
                  <a:schemeClr val="accent1">
                    <a:lumMod val="50000"/>
                  </a:schemeClr>
                </a:solidFill>
                <a:highlight>
                  <a:srgbClr val="FFFFFF"/>
                </a:highlight>
              </a:rPr>
              <a:t>PIDJ</a:t>
            </a:r>
            <a:r>
              <a:rPr lang="es-CO" sz="900" dirty="0">
                <a:solidFill>
                  <a:schemeClr val="accent1">
                    <a:lumMod val="50000"/>
                  </a:schemeClr>
                </a:solidFill>
              </a:rPr>
              <a:t> en revisión de la interventoría</a:t>
            </a:r>
          </a:p>
          <a:p>
            <a:r>
              <a:rPr lang="es-CO" sz="900" dirty="0">
                <a:solidFill>
                  <a:schemeClr val="accent1">
                    <a:lumMod val="50000"/>
                  </a:schemeClr>
                </a:solidFill>
              </a:rPr>
              <a:t>Periodo comprendido entre el 12 de febrero 2018 y el 31 de diciembre de 2023.</a:t>
            </a:r>
          </a:p>
        </p:txBody>
      </p:sp>
      <p:cxnSp>
        <p:nvCxnSpPr>
          <p:cNvPr id="29" name="Conector recto 28">
            <a:extLst>
              <a:ext uri="{FF2B5EF4-FFF2-40B4-BE49-F238E27FC236}">
                <a16:creationId xmlns:a16="http://schemas.microsoft.com/office/drawing/2014/main" id="{E461885A-9441-4ADE-982B-DA9345520816}"/>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37" name="Imagen 36">
            <a:extLst>
              <a:ext uri="{FF2B5EF4-FFF2-40B4-BE49-F238E27FC236}">
                <a16:creationId xmlns:a16="http://schemas.microsoft.com/office/drawing/2014/main" id="{8CA5A062-9F83-4481-9751-6BD17B3F3018}"/>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398563" y="1624061"/>
            <a:ext cx="1280414" cy="1005884"/>
          </a:xfrm>
          <a:prstGeom prst="rect">
            <a:avLst/>
          </a:prstGeom>
        </p:spPr>
      </p:pic>
      <p:pic>
        <p:nvPicPr>
          <p:cNvPr id="38" name="Imagen 37">
            <a:extLst>
              <a:ext uri="{FF2B5EF4-FFF2-40B4-BE49-F238E27FC236}">
                <a16:creationId xmlns:a16="http://schemas.microsoft.com/office/drawing/2014/main" id="{6699C94C-AB3F-4DE9-87F3-B6FDCBB4F20B}"/>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12658" t="17307" r="12911" b="19214"/>
          <a:stretch/>
        </p:blipFill>
        <p:spPr>
          <a:xfrm>
            <a:off x="2110078" y="1703223"/>
            <a:ext cx="1783040" cy="1009853"/>
          </a:xfrm>
          <a:prstGeom prst="rect">
            <a:avLst/>
          </a:prstGeom>
        </p:spPr>
      </p:pic>
      <p:pic>
        <p:nvPicPr>
          <p:cNvPr id="40" name="Imagen 39">
            <a:extLst>
              <a:ext uri="{FF2B5EF4-FFF2-40B4-BE49-F238E27FC236}">
                <a16:creationId xmlns:a16="http://schemas.microsoft.com/office/drawing/2014/main" id="{72550A7E-5376-4DE4-BDB1-88C427DDD7B4}"/>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6135521" y="2223971"/>
            <a:ext cx="1762267" cy="373662"/>
          </a:xfrm>
          <a:prstGeom prst="rect">
            <a:avLst/>
          </a:prstGeom>
        </p:spPr>
      </p:pic>
      <p:pic>
        <p:nvPicPr>
          <p:cNvPr id="41" name="Imagen 40">
            <a:extLst>
              <a:ext uri="{FF2B5EF4-FFF2-40B4-BE49-F238E27FC236}">
                <a16:creationId xmlns:a16="http://schemas.microsoft.com/office/drawing/2014/main" id="{A86479F3-181D-4F05-AB7C-32E8E2BB7F74}"/>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8241685" y="2040552"/>
            <a:ext cx="1547444" cy="595949"/>
          </a:xfrm>
          <a:prstGeom prst="rect">
            <a:avLst/>
          </a:prstGeom>
        </p:spPr>
      </p:pic>
      <p:pic>
        <p:nvPicPr>
          <p:cNvPr id="47" name="Imagen 46">
            <a:extLst>
              <a:ext uri="{FF2B5EF4-FFF2-40B4-BE49-F238E27FC236}">
                <a16:creationId xmlns:a16="http://schemas.microsoft.com/office/drawing/2014/main" id="{9C6C6B1D-138C-4FE0-8F21-E52FA8DB077B}"/>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861384" y="186272"/>
            <a:ext cx="1233949" cy="863764"/>
          </a:xfrm>
          <a:prstGeom prst="rect">
            <a:avLst/>
          </a:prstGeom>
        </p:spPr>
      </p:pic>
      <p:sp>
        <p:nvSpPr>
          <p:cNvPr id="2" name="CuadroTexto 1">
            <a:extLst>
              <a:ext uri="{FF2B5EF4-FFF2-40B4-BE49-F238E27FC236}">
                <a16:creationId xmlns:a16="http://schemas.microsoft.com/office/drawing/2014/main" id="{2EAB69B5-FAE7-4453-84DE-26E4C74E32EC}"/>
              </a:ext>
            </a:extLst>
          </p:cNvPr>
          <p:cNvSpPr txBox="1"/>
          <p:nvPr/>
        </p:nvSpPr>
        <p:spPr>
          <a:xfrm>
            <a:off x="10274029" y="2102212"/>
            <a:ext cx="1714810" cy="646331"/>
          </a:xfrm>
          <a:prstGeom prst="rect">
            <a:avLst/>
          </a:prstGeom>
          <a:noFill/>
        </p:spPr>
        <p:txBody>
          <a:bodyPr wrap="square" rtlCol="0">
            <a:spAutoFit/>
          </a:bodyPr>
          <a:lstStyle/>
          <a:p>
            <a:r>
              <a:rPr lang="es-CO" sz="3600" b="1" kern="0" cap="small">
                <a:solidFill>
                  <a:schemeClr val="accent1">
                    <a:lumMod val="50000"/>
                  </a:schemeClr>
                </a:solidFill>
                <a:latin typeface="Candara" panose="020E0502030303020204" pitchFamily="34" charset="0"/>
              </a:rPr>
              <a:t>TOTAL</a:t>
            </a:r>
            <a:endParaRPr lang="es-CO"/>
          </a:p>
        </p:txBody>
      </p:sp>
      <p:sp>
        <p:nvSpPr>
          <p:cNvPr id="18" name="CuadroTexto 17">
            <a:extLst>
              <a:ext uri="{FF2B5EF4-FFF2-40B4-BE49-F238E27FC236}">
                <a16:creationId xmlns:a16="http://schemas.microsoft.com/office/drawing/2014/main" id="{A7714CAC-86A3-41AC-B399-4C4280FF5B85}"/>
              </a:ext>
            </a:extLst>
          </p:cNvPr>
          <p:cNvSpPr txBox="1"/>
          <p:nvPr/>
        </p:nvSpPr>
        <p:spPr>
          <a:xfrm>
            <a:off x="2163174" y="171878"/>
            <a:ext cx="9881937" cy="1138773"/>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a:solidFill>
                  <a:schemeClr val="accent1">
                    <a:lumMod val="50000"/>
                  </a:schemeClr>
                </a:solidFill>
              </a:rPr>
              <a:t>gestión técnica operativa </a:t>
            </a:r>
          </a:p>
          <a:p>
            <a:pPr lvl="1"/>
            <a:r>
              <a:rPr lang="es-CO" sz="1600" b="0">
                <a:solidFill>
                  <a:srgbClr val="4472C4">
                    <a:lumMod val="50000"/>
                  </a:srgbClr>
                </a:solidFill>
              </a:rPr>
              <a:t>Toneladas recolectadas y transportadas </a:t>
            </a:r>
            <a:r>
              <a:rPr lang="es-ES" sz="1600" b="0" u="sng">
                <a:solidFill>
                  <a:srgbClr val="4472C4">
                    <a:lumMod val="50000"/>
                  </a:srgbClr>
                </a:solidFill>
              </a:rPr>
              <a:t>residuos ordinarios*   2018 a 2023</a:t>
            </a:r>
          </a:p>
          <a:p>
            <a:pPr lvl="1"/>
            <a:endParaRPr lang="es-CO" sz="1600" b="0" kern="0">
              <a:solidFill>
                <a:schemeClr val="accent1">
                  <a:lumMod val="50000"/>
                </a:schemeClr>
              </a:solidFill>
            </a:endParaRPr>
          </a:p>
        </p:txBody>
      </p:sp>
      <p:pic>
        <p:nvPicPr>
          <p:cNvPr id="24" name="Picture 2">
            <a:extLst>
              <a:ext uri="{FF2B5EF4-FFF2-40B4-BE49-F238E27FC236}">
                <a16:creationId xmlns:a16="http://schemas.microsoft.com/office/drawing/2014/main" id="{C45F2178-653D-41E8-9F56-A598B45DED32}"/>
              </a:ext>
            </a:extLst>
          </p:cNvPr>
          <p:cNvPicPr>
            <a:picLocks noChangeAspect="1" noChangeArrowheads="1"/>
          </p:cNvPicPr>
          <p:nvPr/>
        </p:nvPicPr>
        <p:blipFill rotWithShape="1">
          <a:blip r:embed="rId8" cstate="email">
            <a:extLst>
              <a:ext uri="{28A0092B-C50C-407E-A947-70E740481C1C}">
                <a14:useLocalDpi xmlns:a14="http://schemas.microsoft.com/office/drawing/2010/main"/>
              </a:ext>
            </a:extLst>
          </a:blip>
          <a:srcRect/>
          <a:stretch/>
        </p:blipFill>
        <p:spPr bwMode="auto">
          <a:xfrm>
            <a:off x="4271219" y="2015773"/>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5" name="Picture 2">
            <a:extLst>
              <a:ext uri="{FF2B5EF4-FFF2-40B4-BE49-F238E27FC236}">
                <a16:creationId xmlns:a16="http://schemas.microsoft.com/office/drawing/2014/main" id="{1D2653A5-7FD6-4C1A-B832-25DADE75B9AC}"/>
              </a:ext>
            </a:extLst>
          </p:cNvPr>
          <p:cNvPicPr>
            <a:picLocks noChangeAspect="1" noChangeArrowheads="1"/>
          </p:cNvPicPr>
          <p:nvPr/>
        </p:nvPicPr>
        <p:blipFill rotWithShape="1">
          <a:blip r:embed="rId9" cstate="email">
            <a:extLst>
              <a:ext uri="{28A0092B-C50C-407E-A947-70E740481C1C}">
                <a14:useLocalDpi xmlns:a14="http://schemas.microsoft.com/office/drawing/2010/main"/>
              </a:ext>
            </a:extLst>
          </a:blip>
          <a:srcRect/>
          <a:stretch/>
        </p:blipFill>
        <p:spPr bwMode="auto">
          <a:xfrm>
            <a:off x="4271219" y="1335386"/>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4" name="Tabla 3">
            <a:extLst>
              <a:ext uri="{FF2B5EF4-FFF2-40B4-BE49-F238E27FC236}">
                <a16:creationId xmlns:a16="http://schemas.microsoft.com/office/drawing/2014/main" id="{4D6CA2AF-C63C-F511-3981-D3E0BD2DD12A}"/>
              </a:ext>
            </a:extLst>
          </p:cNvPr>
          <p:cNvGraphicFramePr>
            <a:graphicFrameLocks noGrp="1"/>
          </p:cNvGraphicFramePr>
          <p:nvPr>
            <p:extLst>
              <p:ext uri="{D42A27DB-BD31-4B8C-83A1-F6EECF244321}">
                <p14:modId xmlns:p14="http://schemas.microsoft.com/office/powerpoint/2010/main" val="2766637430"/>
              </p:ext>
            </p:extLst>
          </p:nvPr>
        </p:nvGraphicFramePr>
        <p:xfrm>
          <a:off x="300942" y="2669527"/>
          <a:ext cx="11477421" cy="3311978"/>
        </p:xfrm>
        <a:graphic>
          <a:graphicData uri="http://schemas.openxmlformats.org/drawingml/2006/table">
            <a:tbl>
              <a:tblPr/>
              <a:tblGrid>
                <a:gridCol w="823246">
                  <a:extLst>
                    <a:ext uri="{9D8B030D-6E8A-4147-A177-3AD203B41FA5}">
                      <a16:colId xmlns:a16="http://schemas.microsoft.com/office/drawing/2014/main" val="1706546815"/>
                    </a:ext>
                  </a:extLst>
                </a:gridCol>
                <a:gridCol w="933012">
                  <a:extLst>
                    <a:ext uri="{9D8B030D-6E8A-4147-A177-3AD203B41FA5}">
                      <a16:colId xmlns:a16="http://schemas.microsoft.com/office/drawing/2014/main" val="1703711527"/>
                    </a:ext>
                  </a:extLst>
                </a:gridCol>
                <a:gridCol w="154359">
                  <a:extLst>
                    <a:ext uri="{9D8B030D-6E8A-4147-A177-3AD203B41FA5}">
                      <a16:colId xmlns:a16="http://schemas.microsoft.com/office/drawing/2014/main" val="244482293"/>
                    </a:ext>
                  </a:extLst>
                </a:gridCol>
                <a:gridCol w="823246">
                  <a:extLst>
                    <a:ext uri="{9D8B030D-6E8A-4147-A177-3AD203B41FA5}">
                      <a16:colId xmlns:a16="http://schemas.microsoft.com/office/drawing/2014/main" val="3689870439"/>
                    </a:ext>
                  </a:extLst>
                </a:gridCol>
                <a:gridCol w="933012">
                  <a:extLst>
                    <a:ext uri="{9D8B030D-6E8A-4147-A177-3AD203B41FA5}">
                      <a16:colId xmlns:a16="http://schemas.microsoft.com/office/drawing/2014/main" val="2023187408"/>
                    </a:ext>
                  </a:extLst>
                </a:gridCol>
                <a:gridCol w="154359">
                  <a:extLst>
                    <a:ext uri="{9D8B030D-6E8A-4147-A177-3AD203B41FA5}">
                      <a16:colId xmlns:a16="http://schemas.microsoft.com/office/drawing/2014/main" val="399499255"/>
                    </a:ext>
                  </a:extLst>
                </a:gridCol>
                <a:gridCol w="823246">
                  <a:extLst>
                    <a:ext uri="{9D8B030D-6E8A-4147-A177-3AD203B41FA5}">
                      <a16:colId xmlns:a16="http://schemas.microsoft.com/office/drawing/2014/main" val="108637458"/>
                    </a:ext>
                  </a:extLst>
                </a:gridCol>
                <a:gridCol w="933012">
                  <a:extLst>
                    <a:ext uri="{9D8B030D-6E8A-4147-A177-3AD203B41FA5}">
                      <a16:colId xmlns:a16="http://schemas.microsoft.com/office/drawing/2014/main" val="2607244270"/>
                    </a:ext>
                  </a:extLst>
                </a:gridCol>
                <a:gridCol w="154359">
                  <a:extLst>
                    <a:ext uri="{9D8B030D-6E8A-4147-A177-3AD203B41FA5}">
                      <a16:colId xmlns:a16="http://schemas.microsoft.com/office/drawing/2014/main" val="3896253471"/>
                    </a:ext>
                  </a:extLst>
                </a:gridCol>
                <a:gridCol w="823246">
                  <a:extLst>
                    <a:ext uri="{9D8B030D-6E8A-4147-A177-3AD203B41FA5}">
                      <a16:colId xmlns:a16="http://schemas.microsoft.com/office/drawing/2014/main" val="1423961802"/>
                    </a:ext>
                  </a:extLst>
                </a:gridCol>
                <a:gridCol w="933012">
                  <a:extLst>
                    <a:ext uri="{9D8B030D-6E8A-4147-A177-3AD203B41FA5}">
                      <a16:colId xmlns:a16="http://schemas.microsoft.com/office/drawing/2014/main" val="3952214168"/>
                    </a:ext>
                  </a:extLst>
                </a:gridCol>
                <a:gridCol w="154359">
                  <a:extLst>
                    <a:ext uri="{9D8B030D-6E8A-4147-A177-3AD203B41FA5}">
                      <a16:colId xmlns:a16="http://schemas.microsoft.com/office/drawing/2014/main" val="1347201761"/>
                    </a:ext>
                  </a:extLst>
                </a:gridCol>
                <a:gridCol w="823246">
                  <a:extLst>
                    <a:ext uri="{9D8B030D-6E8A-4147-A177-3AD203B41FA5}">
                      <a16:colId xmlns:a16="http://schemas.microsoft.com/office/drawing/2014/main" val="591771047"/>
                    </a:ext>
                  </a:extLst>
                </a:gridCol>
                <a:gridCol w="933012">
                  <a:extLst>
                    <a:ext uri="{9D8B030D-6E8A-4147-A177-3AD203B41FA5}">
                      <a16:colId xmlns:a16="http://schemas.microsoft.com/office/drawing/2014/main" val="2221976306"/>
                    </a:ext>
                  </a:extLst>
                </a:gridCol>
                <a:gridCol w="154359">
                  <a:extLst>
                    <a:ext uri="{9D8B030D-6E8A-4147-A177-3AD203B41FA5}">
                      <a16:colId xmlns:a16="http://schemas.microsoft.com/office/drawing/2014/main" val="2153264732"/>
                    </a:ext>
                  </a:extLst>
                </a:gridCol>
                <a:gridCol w="823246">
                  <a:extLst>
                    <a:ext uri="{9D8B030D-6E8A-4147-A177-3AD203B41FA5}">
                      <a16:colId xmlns:a16="http://schemas.microsoft.com/office/drawing/2014/main" val="951073138"/>
                    </a:ext>
                  </a:extLst>
                </a:gridCol>
                <a:gridCol w="1101090">
                  <a:extLst>
                    <a:ext uri="{9D8B030D-6E8A-4147-A177-3AD203B41FA5}">
                      <a16:colId xmlns:a16="http://schemas.microsoft.com/office/drawing/2014/main" val="3075373772"/>
                    </a:ext>
                  </a:extLst>
                </a:gridCol>
              </a:tblGrid>
              <a:tr h="246637">
                <a:tc>
                  <a:txBody>
                    <a:bodyPr/>
                    <a:lstStyle/>
                    <a:p>
                      <a:pPr algn="ctr" rtl="0" fontAlgn="ctr"/>
                      <a:r>
                        <a:rPr lang="es-CO" sz="1100" b="1" i="0" u="none" strike="noStrike">
                          <a:solidFill>
                            <a:srgbClr val="203864"/>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TONELADAS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TONELADAS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TONELADAS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TONELADAS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TONELADAS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TONELADAS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3651727611"/>
                  </a:ext>
                </a:extLst>
              </a:tr>
              <a:tr h="234892">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172.895,38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256.796,21</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159.875,93</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103.550,86</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106.847,66</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r" rtl="0" fontAlgn="ctr"/>
                      <a:r>
                        <a:rPr lang="es-CO" sz="1100" b="1" i="0" u="none" strike="noStrike">
                          <a:solidFill>
                            <a:srgbClr val="203864"/>
                          </a:solidFill>
                          <a:effectLst/>
                          <a:highlight>
                            <a:srgbClr val="EBF1E9"/>
                          </a:highlight>
                          <a:latin typeface="Calibri" panose="020F0502020204030204" pitchFamily="34" charset="0"/>
                        </a:rPr>
                        <a:t>799.966,04</a:t>
                      </a:r>
                    </a:p>
                  </a:txBody>
                  <a:tcPr marL="0" marR="85006"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extLst>
                  <a:ext uri="{0D108BD9-81ED-4DB2-BD59-A6C34878D82A}">
                    <a16:rowId xmlns:a16="http://schemas.microsoft.com/office/drawing/2014/main" val="572361999"/>
                  </a:ext>
                </a:extLst>
              </a:tr>
              <a:tr h="234892">
                <a:tc>
                  <a:txBody>
                    <a:bodyPr/>
                    <a:lstStyle/>
                    <a:p>
                      <a:pPr algn="ctr" rtl="0" fontAlgn="ctr"/>
                      <a:r>
                        <a:rPr lang="es-CO" sz="1100" b="0" i="0" u="none" strike="noStrike">
                          <a:solidFill>
                            <a:srgbClr val="203864"/>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230.675,14</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332.846,80</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207.576,76</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129.757,14</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140.700,97</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r" rtl="0" fontAlgn="ctr"/>
                      <a:r>
                        <a:rPr lang="es-CO" sz="1100" b="1" i="0" u="none" strike="noStrike">
                          <a:solidFill>
                            <a:srgbClr val="203864"/>
                          </a:solidFill>
                          <a:effectLst/>
                          <a:latin typeface="Calibri" panose="020F0502020204030204" pitchFamily="34" charset="0"/>
                        </a:rPr>
                        <a:t>1.041.556,81</a:t>
                      </a:r>
                    </a:p>
                  </a:txBody>
                  <a:tcPr marL="0" marR="85006" marT="0" marB="0" anchor="ctr">
                    <a:lnL>
                      <a:noFill/>
                    </a:lnL>
                    <a:lnR>
                      <a:noFill/>
                    </a:lnR>
                    <a:lnT>
                      <a:noFill/>
                    </a:lnT>
                    <a:lnB>
                      <a:noFill/>
                    </a:lnB>
                    <a:noFill/>
                  </a:tcPr>
                </a:tc>
                <a:extLst>
                  <a:ext uri="{0D108BD9-81ED-4DB2-BD59-A6C34878D82A}">
                    <a16:rowId xmlns:a16="http://schemas.microsoft.com/office/drawing/2014/main" val="391089467"/>
                  </a:ext>
                </a:extLst>
              </a:tr>
              <a:tr h="234892">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224.500,84</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325.237,90</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200.607,98</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135.386,44</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142.677,31</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r" rtl="0" fontAlgn="ctr"/>
                      <a:r>
                        <a:rPr lang="es-CO" sz="1100" b="1" i="0" u="none" strike="noStrike">
                          <a:solidFill>
                            <a:srgbClr val="203864"/>
                          </a:solidFill>
                          <a:effectLst/>
                          <a:highlight>
                            <a:srgbClr val="EBF1E9"/>
                          </a:highlight>
                          <a:latin typeface="Calibri" panose="020F0502020204030204" pitchFamily="34" charset="0"/>
                        </a:rPr>
                        <a:t>1.028.410,47</a:t>
                      </a:r>
                    </a:p>
                  </a:txBody>
                  <a:tcPr marL="0" marR="85006" marT="0" marB="0" anchor="ctr">
                    <a:lnL>
                      <a:noFill/>
                    </a:lnL>
                    <a:lnR>
                      <a:noFill/>
                    </a:lnR>
                    <a:lnT>
                      <a:noFill/>
                    </a:lnT>
                    <a:lnB>
                      <a:noFill/>
                    </a:lnB>
                    <a:solidFill>
                      <a:srgbClr val="EBF1E9"/>
                    </a:solidFill>
                  </a:tcPr>
                </a:tc>
                <a:extLst>
                  <a:ext uri="{0D108BD9-81ED-4DB2-BD59-A6C34878D82A}">
                    <a16:rowId xmlns:a16="http://schemas.microsoft.com/office/drawing/2014/main" val="2732292873"/>
                  </a:ext>
                </a:extLst>
              </a:tr>
              <a:tr h="234892">
                <a:tc>
                  <a:txBody>
                    <a:bodyPr/>
                    <a:lstStyle/>
                    <a:p>
                      <a:pPr algn="ctr" rtl="0" fontAlgn="ctr"/>
                      <a:r>
                        <a:rPr lang="es-CO" sz="1100" b="0" i="0" u="none" strike="noStrike">
                          <a:solidFill>
                            <a:srgbClr val="203864"/>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230.653,82</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337.258,09</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203.796,68</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146.151,39</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144.767,46</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r" rtl="0" fontAlgn="ctr"/>
                      <a:r>
                        <a:rPr lang="es-CO" sz="1100" b="1" i="0" u="none" strike="noStrike">
                          <a:solidFill>
                            <a:srgbClr val="203864"/>
                          </a:solidFill>
                          <a:effectLst/>
                          <a:latin typeface="Calibri" panose="020F0502020204030204" pitchFamily="34" charset="0"/>
                        </a:rPr>
                        <a:t>1.062.627,44</a:t>
                      </a:r>
                    </a:p>
                  </a:txBody>
                  <a:tcPr marL="0" marR="85006" marT="0" marB="0" anchor="ctr">
                    <a:lnL>
                      <a:noFill/>
                    </a:lnL>
                    <a:lnR>
                      <a:noFill/>
                    </a:lnR>
                    <a:lnT>
                      <a:noFill/>
                    </a:lnT>
                    <a:lnB>
                      <a:noFill/>
                    </a:lnB>
                    <a:noFill/>
                  </a:tcPr>
                </a:tc>
                <a:extLst>
                  <a:ext uri="{0D108BD9-81ED-4DB2-BD59-A6C34878D82A}">
                    <a16:rowId xmlns:a16="http://schemas.microsoft.com/office/drawing/2014/main" val="157077581"/>
                  </a:ext>
                </a:extLst>
              </a:tr>
              <a:tr h="234892">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208.208,39</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308.836,56</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188.589,30</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131.769,69</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139.714,78</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r" rtl="0" fontAlgn="ctr"/>
                      <a:r>
                        <a:rPr lang="es-CO" sz="1100" b="1" i="0" u="none" strike="noStrike">
                          <a:solidFill>
                            <a:srgbClr val="203864"/>
                          </a:solidFill>
                          <a:effectLst/>
                          <a:highlight>
                            <a:srgbClr val="EBF1E9"/>
                          </a:highlight>
                          <a:latin typeface="Calibri" panose="020F0502020204030204" pitchFamily="34" charset="0"/>
                        </a:rPr>
                        <a:t>977.118,72</a:t>
                      </a:r>
                    </a:p>
                  </a:txBody>
                  <a:tcPr marL="0" marR="85006" marT="0" marB="0" anchor="ctr">
                    <a:lnL>
                      <a:noFill/>
                    </a:lnL>
                    <a:lnR>
                      <a:noFill/>
                    </a:lnR>
                    <a:lnT>
                      <a:noFill/>
                    </a:lnT>
                    <a:lnB>
                      <a:noFill/>
                    </a:lnB>
                    <a:solidFill>
                      <a:srgbClr val="EBF1E9"/>
                    </a:solidFill>
                  </a:tcPr>
                </a:tc>
                <a:extLst>
                  <a:ext uri="{0D108BD9-81ED-4DB2-BD59-A6C34878D82A}">
                    <a16:rowId xmlns:a16="http://schemas.microsoft.com/office/drawing/2014/main" val="1679308165"/>
                  </a:ext>
                </a:extLst>
              </a:tr>
              <a:tr h="234892">
                <a:tc>
                  <a:txBody>
                    <a:bodyPr/>
                    <a:lstStyle/>
                    <a:p>
                      <a:pPr algn="ctr" rtl="0" fontAlgn="ctr"/>
                      <a:r>
                        <a:rPr lang="es-CO" sz="1100" b="0" i="0" u="none" strike="noStrike">
                          <a:solidFill>
                            <a:srgbClr val="203864"/>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222.258,40</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100" b="0" i="0" u="none" strike="noStrike" dirty="0">
                          <a:solidFill>
                            <a:srgbClr val="203864"/>
                          </a:solidFill>
                          <a:effectLst/>
                          <a:latin typeface="Calibri" panose="020F0502020204030204" pitchFamily="34" charset="0"/>
                        </a:rPr>
                        <a:t>341.289,88</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212.966,07</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145.617,49</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151.377,14</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r" rtl="0" fontAlgn="ctr"/>
                      <a:r>
                        <a:rPr lang="es-CO" sz="1100" b="1" i="0" u="none" strike="noStrike">
                          <a:solidFill>
                            <a:srgbClr val="203864"/>
                          </a:solidFill>
                          <a:effectLst/>
                          <a:latin typeface="Calibri" panose="020F0502020204030204" pitchFamily="34" charset="0"/>
                        </a:rPr>
                        <a:t>1.073.508,98</a:t>
                      </a:r>
                    </a:p>
                  </a:txBody>
                  <a:tcPr marL="0" marR="85006" marT="0" marB="0" anchor="ctr">
                    <a:lnL>
                      <a:noFill/>
                    </a:lnL>
                    <a:lnR>
                      <a:noFill/>
                    </a:lnR>
                    <a:lnT>
                      <a:noFill/>
                    </a:lnT>
                    <a:lnB>
                      <a:noFill/>
                    </a:lnB>
                    <a:noFill/>
                  </a:tcPr>
                </a:tc>
                <a:extLst>
                  <a:ext uri="{0D108BD9-81ED-4DB2-BD59-A6C34878D82A}">
                    <a16:rowId xmlns:a16="http://schemas.microsoft.com/office/drawing/2014/main" val="391577413"/>
                  </a:ext>
                </a:extLst>
              </a:tr>
              <a:tr h="234892">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210.401,74</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314.599,07</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199.061,31</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137.361,31</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140.446,52</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r" rtl="0" fontAlgn="ctr"/>
                      <a:r>
                        <a:rPr lang="es-CO" sz="1100" b="1" i="0" u="none" strike="noStrike">
                          <a:solidFill>
                            <a:srgbClr val="203864"/>
                          </a:solidFill>
                          <a:effectLst/>
                          <a:highlight>
                            <a:srgbClr val="EBF1E9"/>
                          </a:highlight>
                          <a:latin typeface="Calibri" panose="020F0502020204030204" pitchFamily="34" charset="0"/>
                        </a:rPr>
                        <a:t>1.001.869,95</a:t>
                      </a:r>
                    </a:p>
                  </a:txBody>
                  <a:tcPr marL="0" marR="85006" marT="0" marB="0" anchor="ctr">
                    <a:lnL>
                      <a:noFill/>
                    </a:lnL>
                    <a:lnR>
                      <a:noFill/>
                    </a:lnR>
                    <a:lnT>
                      <a:noFill/>
                    </a:lnT>
                    <a:lnB>
                      <a:noFill/>
                    </a:lnB>
                    <a:solidFill>
                      <a:srgbClr val="EBF1E9"/>
                    </a:solidFill>
                  </a:tcPr>
                </a:tc>
                <a:extLst>
                  <a:ext uri="{0D108BD9-81ED-4DB2-BD59-A6C34878D82A}">
                    <a16:rowId xmlns:a16="http://schemas.microsoft.com/office/drawing/2014/main" val="1451292088"/>
                  </a:ext>
                </a:extLst>
              </a:tr>
              <a:tr h="234892">
                <a:tc>
                  <a:txBody>
                    <a:bodyPr/>
                    <a:lstStyle/>
                    <a:p>
                      <a:pPr algn="ctr" rtl="0" fontAlgn="ctr"/>
                      <a:r>
                        <a:rPr lang="es-CO" sz="1100" b="0" i="0" u="none" strike="noStrike">
                          <a:solidFill>
                            <a:srgbClr val="203864"/>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222.958,27</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328.248,37</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204.313,22</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140.168,24</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142.368,46</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r" rtl="0" fontAlgn="ctr"/>
                      <a:r>
                        <a:rPr lang="es-CO" sz="1100" b="1" i="0" u="none" strike="noStrike">
                          <a:solidFill>
                            <a:srgbClr val="203864"/>
                          </a:solidFill>
                          <a:effectLst/>
                          <a:latin typeface="Calibri" panose="020F0502020204030204" pitchFamily="34" charset="0"/>
                        </a:rPr>
                        <a:t>1.038.056,56</a:t>
                      </a:r>
                    </a:p>
                  </a:txBody>
                  <a:tcPr marL="0" marR="85006" marT="0" marB="0" anchor="ctr">
                    <a:lnL>
                      <a:noFill/>
                    </a:lnL>
                    <a:lnR>
                      <a:noFill/>
                    </a:lnR>
                    <a:lnT>
                      <a:noFill/>
                    </a:lnT>
                    <a:lnB>
                      <a:noFill/>
                    </a:lnB>
                    <a:noFill/>
                  </a:tcPr>
                </a:tc>
                <a:extLst>
                  <a:ext uri="{0D108BD9-81ED-4DB2-BD59-A6C34878D82A}">
                    <a16:rowId xmlns:a16="http://schemas.microsoft.com/office/drawing/2014/main" val="1905004950"/>
                  </a:ext>
                </a:extLst>
              </a:tr>
              <a:tr h="234892">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213.257,29</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307.220,87</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190.941,88</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129.964,48</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135.467,58</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r" rtl="0" fontAlgn="ctr"/>
                      <a:r>
                        <a:rPr lang="es-CO" sz="1100" b="1" i="0" u="none" strike="noStrike">
                          <a:solidFill>
                            <a:srgbClr val="203864"/>
                          </a:solidFill>
                          <a:effectLst/>
                          <a:highlight>
                            <a:srgbClr val="EBF1E9"/>
                          </a:highlight>
                          <a:latin typeface="Calibri" panose="020F0502020204030204" pitchFamily="34" charset="0"/>
                        </a:rPr>
                        <a:t>976.852,10</a:t>
                      </a:r>
                    </a:p>
                  </a:txBody>
                  <a:tcPr marL="0" marR="85006" marT="0" marB="0" anchor="ctr">
                    <a:lnL>
                      <a:noFill/>
                    </a:lnL>
                    <a:lnR>
                      <a:noFill/>
                    </a:lnR>
                    <a:lnT>
                      <a:noFill/>
                    </a:lnT>
                    <a:lnB>
                      <a:noFill/>
                    </a:lnB>
                    <a:solidFill>
                      <a:srgbClr val="EBF1E9"/>
                    </a:solidFill>
                  </a:tcPr>
                </a:tc>
                <a:extLst>
                  <a:ext uri="{0D108BD9-81ED-4DB2-BD59-A6C34878D82A}">
                    <a16:rowId xmlns:a16="http://schemas.microsoft.com/office/drawing/2014/main" val="531971804"/>
                  </a:ext>
                </a:extLst>
              </a:tr>
              <a:tr h="234892">
                <a:tc>
                  <a:txBody>
                    <a:bodyPr/>
                    <a:lstStyle/>
                    <a:p>
                      <a:pPr algn="ctr" rtl="0" fontAlgn="ctr"/>
                      <a:r>
                        <a:rPr lang="es-CO" sz="1100" b="0" i="0" u="none" strike="noStrike">
                          <a:solidFill>
                            <a:srgbClr val="203864"/>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223.548,38</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322.395,77</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198.457,62</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134.293,82</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139.299,63</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r" rtl="0" fontAlgn="ctr"/>
                      <a:r>
                        <a:rPr lang="es-CO" sz="1100" b="1" i="0" u="none" strike="noStrike">
                          <a:solidFill>
                            <a:srgbClr val="203864"/>
                          </a:solidFill>
                          <a:effectLst/>
                          <a:latin typeface="Calibri" panose="020F0502020204030204" pitchFamily="34" charset="0"/>
                        </a:rPr>
                        <a:t>1.017.995,22</a:t>
                      </a:r>
                    </a:p>
                  </a:txBody>
                  <a:tcPr marL="0" marR="85006" marT="0" marB="0" anchor="ctr">
                    <a:lnL>
                      <a:noFill/>
                    </a:lnL>
                    <a:lnR>
                      <a:noFill/>
                    </a:lnR>
                    <a:lnT>
                      <a:noFill/>
                    </a:lnT>
                    <a:lnB>
                      <a:noFill/>
                    </a:lnB>
                    <a:noFill/>
                  </a:tcPr>
                </a:tc>
                <a:extLst>
                  <a:ext uri="{0D108BD9-81ED-4DB2-BD59-A6C34878D82A}">
                    <a16:rowId xmlns:a16="http://schemas.microsoft.com/office/drawing/2014/main" val="1452534728"/>
                  </a:ext>
                </a:extLst>
              </a:tr>
              <a:tr h="234892">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215.273,71</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301.691,67</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185.063,09</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131.508,73</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133.120,97</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r" rtl="0" fontAlgn="ctr"/>
                      <a:r>
                        <a:rPr lang="es-CO" sz="1100" b="1" i="0" u="none" strike="noStrike">
                          <a:solidFill>
                            <a:srgbClr val="203864"/>
                          </a:solidFill>
                          <a:effectLst/>
                          <a:highlight>
                            <a:srgbClr val="EBF1E9"/>
                          </a:highlight>
                          <a:latin typeface="Calibri" panose="020F0502020204030204" pitchFamily="34" charset="0"/>
                        </a:rPr>
                        <a:t>966.658,17</a:t>
                      </a:r>
                    </a:p>
                  </a:txBody>
                  <a:tcPr marL="0" marR="85006" marT="0" marB="0" anchor="ctr">
                    <a:lnL>
                      <a:noFill/>
                    </a:lnL>
                    <a:lnR>
                      <a:noFill/>
                    </a:lnR>
                    <a:lnT>
                      <a:noFill/>
                    </a:lnT>
                    <a:lnB>
                      <a:noFill/>
                    </a:lnB>
                    <a:solidFill>
                      <a:srgbClr val="EBF1E9"/>
                    </a:solidFill>
                  </a:tcPr>
                </a:tc>
                <a:extLst>
                  <a:ext uri="{0D108BD9-81ED-4DB2-BD59-A6C34878D82A}">
                    <a16:rowId xmlns:a16="http://schemas.microsoft.com/office/drawing/2014/main" val="4148032775"/>
                  </a:ext>
                </a:extLst>
              </a:tr>
              <a:tr h="234892">
                <a:tc>
                  <a:txBody>
                    <a:bodyPr/>
                    <a:lstStyle/>
                    <a:p>
                      <a:pPr algn="ctr" rtl="0" fontAlgn="ctr"/>
                      <a:r>
                        <a:rPr lang="es-CO" sz="1100" b="0" i="0" u="none" strike="noStrike">
                          <a:solidFill>
                            <a:srgbClr val="203864"/>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218.548,87</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312.187,73</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191.516,08</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133.779,86</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137.527,93</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r" rtl="0" fontAlgn="ctr"/>
                      <a:r>
                        <a:rPr lang="es-CO" sz="1100" b="1" i="0" u="none" strike="noStrike">
                          <a:solidFill>
                            <a:srgbClr val="203864"/>
                          </a:solidFill>
                          <a:effectLst/>
                          <a:latin typeface="Calibri" panose="020F0502020204030204" pitchFamily="34" charset="0"/>
                        </a:rPr>
                        <a:t>993.560,47</a:t>
                      </a:r>
                    </a:p>
                  </a:txBody>
                  <a:tcPr marL="0" marR="85006" marT="0" marB="0" anchor="ctr">
                    <a:lnL>
                      <a:noFill/>
                    </a:lnL>
                    <a:lnR>
                      <a:noFill/>
                    </a:lnR>
                    <a:lnT>
                      <a:noFill/>
                    </a:lnT>
                    <a:lnB>
                      <a:noFill/>
                    </a:lnB>
                    <a:noFill/>
                  </a:tcPr>
                </a:tc>
                <a:extLst>
                  <a:ext uri="{0D108BD9-81ED-4DB2-BD59-A6C34878D82A}">
                    <a16:rowId xmlns:a16="http://schemas.microsoft.com/office/drawing/2014/main" val="3344634251"/>
                  </a:ext>
                </a:extLst>
              </a:tr>
              <a:tr h="246637">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  2.593.180,23 </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  3.788.608,92 </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  2.342.765,92 </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  1.599.309,45 </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  1.654.316,41 </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r" rtl="0" fontAlgn="ctr"/>
                      <a:r>
                        <a:rPr lang="es-CO" sz="1100" b="1" i="0" u="none" strike="noStrike" dirty="0">
                          <a:solidFill>
                            <a:srgbClr val="203864"/>
                          </a:solidFill>
                          <a:effectLst/>
                          <a:highlight>
                            <a:srgbClr val="EBF1E9"/>
                          </a:highlight>
                          <a:latin typeface="Calibri" panose="020F0502020204030204" pitchFamily="34" charset="0"/>
                        </a:rPr>
                        <a:t>  11.978.180,93 </a:t>
                      </a:r>
                    </a:p>
                  </a:txBody>
                  <a:tcPr marL="0" marR="85006"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extLst>
                  <a:ext uri="{0D108BD9-81ED-4DB2-BD59-A6C34878D82A}">
                    <a16:rowId xmlns:a16="http://schemas.microsoft.com/office/drawing/2014/main" val="99661190"/>
                  </a:ext>
                </a:extLst>
              </a:tr>
            </a:tbl>
          </a:graphicData>
        </a:graphic>
      </p:graphicFrame>
    </p:spTree>
    <p:extLst>
      <p:ext uri="{BB962C8B-B14F-4D97-AF65-F5344CB8AC3E}">
        <p14:creationId xmlns:p14="http://schemas.microsoft.com/office/powerpoint/2010/main" val="1372120957"/>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Imagen 3">
            <a:extLst>
              <a:ext uri="{FF2B5EF4-FFF2-40B4-BE49-F238E27FC236}">
                <a16:creationId xmlns:a16="http://schemas.microsoft.com/office/drawing/2014/main" id="{4F8320A8-6DB4-EF5E-2A6A-2D5E9B7C9ABF}"/>
              </a:ext>
            </a:extLst>
          </p:cNvPr>
          <p:cNvPicPr>
            <a:picLocks noChangeAspect="1"/>
          </p:cNvPicPr>
          <p:nvPr/>
        </p:nvPicPr>
        <p:blipFill>
          <a:blip r:embed="rId3" cstate="email">
            <a:extLst>
              <a:ext uri="{28A0092B-C50C-407E-A947-70E740481C1C}">
                <a14:useLocalDpi xmlns:a14="http://schemas.microsoft.com/office/drawing/2010/main"/>
              </a:ext>
            </a:extLst>
          </a:blip>
          <a:srcRect/>
          <a:stretch/>
        </p:blipFill>
        <p:spPr>
          <a:xfrm>
            <a:off x="4352990" y="1840005"/>
            <a:ext cx="7613645" cy="3534614"/>
          </a:xfrm>
          <a:prstGeom prst="rect">
            <a:avLst/>
          </a:prstGeom>
        </p:spPr>
      </p:pic>
      <p:cxnSp>
        <p:nvCxnSpPr>
          <p:cNvPr id="20" name="126 Conector recto">
            <a:extLst>
              <a:ext uri="{FF2B5EF4-FFF2-40B4-BE49-F238E27FC236}">
                <a16:creationId xmlns:a16="http://schemas.microsoft.com/office/drawing/2014/main" id="{41F51E4A-8577-47E1-A9D1-03C3FB5A5F88}"/>
              </a:ext>
            </a:extLst>
          </p:cNvPr>
          <p:cNvCxnSpPr>
            <a:cxnSpLocks/>
          </p:cNvCxnSpPr>
          <p:nvPr/>
        </p:nvCxnSpPr>
        <p:spPr>
          <a:xfrm flipH="1">
            <a:off x="6528193" y="2247413"/>
            <a:ext cx="862524" cy="719913"/>
          </a:xfrm>
          <a:prstGeom prst="line">
            <a:avLst/>
          </a:prstGeom>
          <a:ln>
            <a:solidFill>
              <a:schemeClr val="tx2"/>
            </a:solidFill>
            <a:prstDash val="dash"/>
          </a:ln>
        </p:spPr>
        <p:style>
          <a:lnRef idx="3">
            <a:schemeClr val="accent1"/>
          </a:lnRef>
          <a:fillRef idx="0">
            <a:schemeClr val="accent1"/>
          </a:fillRef>
          <a:effectRef idx="2">
            <a:schemeClr val="accent1"/>
          </a:effectRef>
          <a:fontRef idx="minor">
            <a:schemeClr val="tx1"/>
          </a:fontRef>
        </p:style>
      </p:cxnSp>
      <p:cxnSp>
        <p:nvCxnSpPr>
          <p:cNvPr id="21" name="126 Conector recto">
            <a:extLst>
              <a:ext uri="{FF2B5EF4-FFF2-40B4-BE49-F238E27FC236}">
                <a16:creationId xmlns:a16="http://schemas.microsoft.com/office/drawing/2014/main" id="{E3A19789-1607-40E3-998A-5C22F0E5B780}"/>
              </a:ext>
            </a:extLst>
          </p:cNvPr>
          <p:cNvCxnSpPr>
            <a:cxnSpLocks/>
          </p:cNvCxnSpPr>
          <p:nvPr/>
        </p:nvCxnSpPr>
        <p:spPr>
          <a:xfrm flipH="1">
            <a:off x="4619574" y="3699582"/>
            <a:ext cx="1136141" cy="697892"/>
          </a:xfrm>
          <a:prstGeom prst="line">
            <a:avLst/>
          </a:prstGeom>
          <a:ln>
            <a:solidFill>
              <a:schemeClr val="tx2"/>
            </a:solidFill>
            <a:prstDash val="dash"/>
          </a:ln>
        </p:spPr>
        <p:style>
          <a:lnRef idx="3">
            <a:schemeClr val="accent1"/>
          </a:lnRef>
          <a:fillRef idx="0">
            <a:schemeClr val="accent1"/>
          </a:fillRef>
          <a:effectRef idx="2">
            <a:schemeClr val="accent1"/>
          </a:effectRef>
          <a:fontRef idx="minor">
            <a:schemeClr val="tx1"/>
          </a:fontRef>
        </p:style>
      </p:cxnSp>
      <p:cxnSp>
        <p:nvCxnSpPr>
          <p:cNvPr id="23" name="126 Conector recto">
            <a:extLst>
              <a:ext uri="{FF2B5EF4-FFF2-40B4-BE49-F238E27FC236}">
                <a16:creationId xmlns:a16="http://schemas.microsoft.com/office/drawing/2014/main" id="{1D649604-3C2D-48E1-8360-7D6945151A69}"/>
              </a:ext>
            </a:extLst>
          </p:cNvPr>
          <p:cNvCxnSpPr>
            <a:cxnSpLocks/>
          </p:cNvCxnSpPr>
          <p:nvPr/>
        </p:nvCxnSpPr>
        <p:spPr>
          <a:xfrm flipH="1">
            <a:off x="5785644" y="3883051"/>
            <a:ext cx="744236" cy="929507"/>
          </a:xfrm>
          <a:prstGeom prst="line">
            <a:avLst/>
          </a:prstGeom>
          <a:ln>
            <a:solidFill>
              <a:schemeClr val="tx2"/>
            </a:solidFill>
            <a:prstDash val="dash"/>
          </a:ln>
        </p:spPr>
        <p:style>
          <a:lnRef idx="3">
            <a:schemeClr val="accent1"/>
          </a:lnRef>
          <a:fillRef idx="0">
            <a:schemeClr val="accent1"/>
          </a:fillRef>
          <a:effectRef idx="2">
            <a:schemeClr val="accent1"/>
          </a:effectRef>
          <a:fontRef idx="minor">
            <a:schemeClr val="tx1"/>
          </a:fontRef>
        </p:style>
      </p:cxnSp>
      <p:sp>
        <p:nvSpPr>
          <p:cNvPr id="33" name="CuadroTexto 32">
            <a:extLst>
              <a:ext uri="{FF2B5EF4-FFF2-40B4-BE49-F238E27FC236}">
                <a16:creationId xmlns:a16="http://schemas.microsoft.com/office/drawing/2014/main" id="{098D66D1-C320-4AE2-B51E-438BB3EE4891}"/>
              </a:ext>
            </a:extLst>
          </p:cNvPr>
          <p:cNvSpPr txBox="1"/>
          <p:nvPr/>
        </p:nvSpPr>
        <p:spPr>
          <a:xfrm>
            <a:off x="4797449" y="4801362"/>
            <a:ext cx="1218835" cy="707886"/>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CO" sz="1800" b="1" i="0" u="none" strike="noStrike" kern="1200" cap="none" spc="0" normalizeH="0" baseline="0" noProof="0">
                <a:ln>
                  <a:noFill/>
                </a:ln>
                <a:solidFill>
                  <a:srgbClr val="002060"/>
                </a:solidFill>
                <a:effectLst/>
                <a:uLnTx/>
                <a:uFillTx/>
                <a:latin typeface="Calibri" panose="020F0502020204030204"/>
                <a:ea typeface="+mn-ea"/>
                <a:cs typeface="+mn-cs"/>
              </a:rPr>
              <a:t>1.778*</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CO" sz="1100" b="0" i="0" u="none" strike="noStrike" kern="1200" cap="none" spc="0" normalizeH="0" baseline="0" noProof="0">
                <a:ln>
                  <a:noFill/>
                </a:ln>
                <a:solidFill>
                  <a:srgbClr val="002060"/>
                </a:solidFill>
                <a:effectLst/>
                <a:uLnTx/>
                <a:uFillTx/>
                <a:latin typeface="Calibri" panose="020F0502020204030204"/>
                <a:ea typeface="+mn-ea"/>
                <a:cs typeface="+mn-cs"/>
              </a:rPr>
              <a:t>782 NA</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CO" sz="1100" b="0" i="0" u="none" strike="noStrike" kern="1200" cap="none" spc="0" normalizeH="0" baseline="0" noProof="0">
                <a:ln>
                  <a:noFill/>
                </a:ln>
                <a:solidFill>
                  <a:srgbClr val="002060"/>
                </a:solidFill>
                <a:effectLst/>
                <a:uLnTx/>
                <a:uFillTx/>
                <a:latin typeface="Calibri" panose="020F0502020204030204"/>
                <a:ea typeface="+mn-ea"/>
                <a:cs typeface="+mn-cs"/>
              </a:rPr>
              <a:t>996 A</a:t>
            </a:r>
          </a:p>
        </p:txBody>
      </p:sp>
      <p:sp>
        <p:nvSpPr>
          <p:cNvPr id="38" name="CuadroTexto 37">
            <a:extLst>
              <a:ext uri="{FF2B5EF4-FFF2-40B4-BE49-F238E27FC236}">
                <a16:creationId xmlns:a16="http://schemas.microsoft.com/office/drawing/2014/main" id="{21039E42-7822-4168-B788-72907FB76E54}"/>
              </a:ext>
            </a:extLst>
          </p:cNvPr>
          <p:cNvSpPr txBox="1"/>
          <p:nvPr/>
        </p:nvSpPr>
        <p:spPr>
          <a:xfrm>
            <a:off x="1677382" y="197811"/>
            <a:ext cx="7411453" cy="1138773"/>
          </a:xfrm>
          <a:prstGeom prst="rect">
            <a:avLst/>
          </a:prstGeom>
          <a:noFill/>
        </p:spPr>
        <p:txBody>
          <a:bodyPr wrap="square" lIns="91440" tIns="45720" rIns="91440" bIns="45720" rtlCol="0" anchor="t">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marL="457200" marR="0" lvl="1" indent="0" algn="l" defTabSz="914400" rtl="0" eaLnBrk="1" fontAlgn="auto" latinLnBrk="0" hangingPunct="1">
              <a:lnSpc>
                <a:spcPct val="100000"/>
              </a:lnSpc>
              <a:spcBef>
                <a:spcPts val="0"/>
              </a:spcBef>
              <a:spcAft>
                <a:spcPts val="0"/>
              </a:spcAft>
              <a:buClrTx/>
              <a:buSzTx/>
              <a:buFontTx/>
              <a:buNone/>
              <a:tabLst>
                <a:tab pos="914400" algn="l"/>
              </a:tabLst>
              <a:defRPr/>
            </a:pPr>
            <a:r>
              <a:rPr kumimoji="0" lang="es-CO" sz="3600" b="1" i="0" u="none" strike="noStrike" kern="0" cap="small" spc="0" normalizeH="0" baseline="0" noProof="0">
                <a:ln>
                  <a:noFill/>
                </a:ln>
                <a:solidFill>
                  <a:srgbClr val="002060"/>
                </a:solidFill>
                <a:effectLst/>
                <a:uLnTx/>
                <a:uFillTx/>
                <a:latin typeface="Candara" panose="020E0502030303020204" pitchFamily="34" charset="0"/>
                <a:ea typeface="+mn-ea"/>
                <a:cs typeface="+mn-cs"/>
              </a:rPr>
              <a:t>CONTENEDORES</a:t>
            </a:r>
          </a:p>
          <a:p>
            <a:pPr marL="457200" marR="0" lvl="1" indent="0" algn="l" defTabSz="914400" rtl="0" eaLnBrk="1" fontAlgn="auto" latinLnBrk="0" hangingPunct="1">
              <a:lnSpc>
                <a:spcPct val="100000"/>
              </a:lnSpc>
              <a:spcBef>
                <a:spcPts val="0"/>
              </a:spcBef>
              <a:spcAft>
                <a:spcPts val="0"/>
              </a:spcAft>
              <a:buClrTx/>
              <a:buSzTx/>
              <a:buFontTx/>
              <a:buNone/>
              <a:tabLst>
                <a:tab pos="914400" algn="l"/>
              </a:tabLst>
              <a:defRPr/>
            </a:pPr>
            <a:r>
              <a:rPr kumimoji="0" lang="es-CO" sz="1600" b="1" i="0" u="none" strike="noStrike" kern="0" cap="small" spc="0" normalizeH="0" baseline="0" noProof="0">
                <a:ln>
                  <a:noFill/>
                </a:ln>
                <a:solidFill>
                  <a:srgbClr val="002060"/>
                </a:solidFill>
                <a:effectLst/>
                <a:uLnTx/>
                <a:uFillTx/>
                <a:latin typeface="Candara" panose="020E0502030303020204" pitchFamily="34" charset="0"/>
                <a:ea typeface="+mn-ea"/>
                <a:cs typeface="+mn-cs"/>
              </a:rPr>
              <a:t>reportados como Instalados octubre 2024 </a:t>
            </a:r>
          </a:p>
          <a:p>
            <a:pPr marL="457200" marR="0" lvl="1" indent="0" algn="l" defTabSz="914400" rtl="0" eaLnBrk="1" fontAlgn="auto" latinLnBrk="0" hangingPunct="1">
              <a:lnSpc>
                <a:spcPct val="100000"/>
              </a:lnSpc>
              <a:spcBef>
                <a:spcPts val="0"/>
              </a:spcBef>
              <a:spcAft>
                <a:spcPts val="0"/>
              </a:spcAft>
              <a:buClrTx/>
              <a:buSzTx/>
              <a:buFontTx/>
              <a:buNone/>
              <a:tabLst>
                <a:tab pos="914400" algn="l"/>
              </a:tabLst>
              <a:defRPr/>
            </a:pPr>
            <a:endParaRPr kumimoji="0" lang="es-CO" sz="1600" b="0" i="0" u="none" strike="noStrike" kern="0" cap="small" spc="0" normalizeH="0" baseline="0" noProof="0">
              <a:ln>
                <a:noFill/>
              </a:ln>
              <a:solidFill>
                <a:srgbClr val="4472C4">
                  <a:lumMod val="50000"/>
                </a:srgbClr>
              </a:solidFill>
              <a:effectLst/>
              <a:uLnTx/>
              <a:uFillTx/>
              <a:latin typeface="Candara" panose="020E0502030303020204" pitchFamily="34" charset="0"/>
              <a:ea typeface="+mn-ea"/>
              <a:cs typeface="+mn-cs"/>
            </a:endParaRPr>
          </a:p>
        </p:txBody>
      </p:sp>
      <p:cxnSp>
        <p:nvCxnSpPr>
          <p:cNvPr id="39" name="Conector recto 38">
            <a:extLst>
              <a:ext uri="{FF2B5EF4-FFF2-40B4-BE49-F238E27FC236}">
                <a16:creationId xmlns:a16="http://schemas.microsoft.com/office/drawing/2014/main" id="{A9618C22-BDCB-4FD8-9C23-0AC038199E83}"/>
              </a:ext>
            </a:extLst>
          </p:cNvPr>
          <p:cNvCxnSpPr>
            <a:cxnSpLocks/>
          </p:cNvCxnSpPr>
          <p:nvPr/>
        </p:nvCxnSpPr>
        <p:spPr>
          <a:xfrm>
            <a:off x="318052" y="1187714"/>
            <a:ext cx="11648661"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27" name="Imagen 26">
            <a:extLst>
              <a:ext uri="{FF2B5EF4-FFF2-40B4-BE49-F238E27FC236}">
                <a16:creationId xmlns:a16="http://schemas.microsoft.com/office/drawing/2014/main" id="{A257C2CA-6E06-4B6C-BBE2-0A4B34581EF7}"/>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819637" y="35234"/>
            <a:ext cx="1073171" cy="1112117"/>
          </a:xfrm>
          <a:prstGeom prst="rect">
            <a:avLst/>
          </a:prstGeom>
        </p:spPr>
      </p:pic>
      <p:sp>
        <p:nvSpPr>
          <p:cNvPr id="41" name="Título 1">
            <a:extLst>
              <a:ext uri="{FF2B5EF4-FFF2-40B4-BE49-F238E27FC236}">
                <a16:creationId xmlns:a16="http://schemas.microsoft.com/office/drawing/2014/main" id="{2498B3B7-6094-44DB-A247-359E28323854}"/>
              </a:ext>
            </a:extLst>
          </p:cNvPr>
          <p:cNvSpPr txBox="1">
            <a:spLocks/>
          </p:cNvSpPr>
          <p:nvPr/>
        </p:nvSpPr>
        <p:spPr>
          <a:xfrm>
            <a:off x="3297444" y="4705416"/>
            <a:ext cx="1812675" cy="1151906"/>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200" b="1" i="0" u="none" strike="noStrike" kern="1200" cap="none" spc="0" normalizeH="0" baseline="0" noProof="0">
                <a:ln>
                  <a:noFill/>
                </a:ln>
                <a:solidFill>
                  <a:srgbClr val="002060"/>
                </a:solidFill>
                <a:effectLst/>
                <a:uLnTx/>
                <a:uFillTx/>
                <a:latin typeface="Calibri" panose="020F0502020204030204"/>
                <a:ea typeface="+mj-ea"/>
                <a:cs typeface="+mj-cs"/>
              </a:rPr>
              <a:t>ENGATIVÁ</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200" b="1" i="0" u="none" strike="noStrike" kern="1200" cap="none" spc="0" normalizeH="0" baseline="0" noProof="0">
                <a:ln>
                  <a:noFill/>
                </a:ln>
                <a:solidFill>
                  <a:srgbClr val="002060"/>
                </a:solidFill>
                <a:effectLst/>
                <a:uLnTx/>
                <a:uFillTx/>
                <a:latin typeface="Calibri" panose="020F0502020204030204"/>
                <a:ea typeface="+mj-ea"/>
                <a:cs typeface="+mj-cs"/>
              </a:rPr>
              <a:t>2.757***</a:t>
            </a:r>
            <a:endParaRPr kumimoji="0" lang="es-CO" sz="1200" b="1" i="0" u="none" strike="noStrike" kern="1200" cap="none" spc="0" normalizeH="0" baseline="0" noProof="0">
              <a:ln>
                <a:noFill/>
              </a:ln>
              <a:solidFill>
                <a:srgbClr val="002060"/>
              </a:solidFill>
              <a:effectLst/>
              <a:uLnTx/>
              <a:uFillTx/>
              <a:latin typeface="Calibri" panose="020F0502020204030204"/>
              <a:ea typeface="+mj-ea"/>
              <a:cs typeface="Calibri"/>
            </a:endParaRP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200" b="1" i="0" u="none" strike="noStrike" kern="1200" cap="none" spc="0" normalizeH="0" baseline="0" noProof="0">
                <a:ln>
                  <a:noFill/>
                </a:ln>
                <a:solidFill>
                  <a:srgbClr val="002060"/>
                </a:solidFill>
                <a:effectLst/>
                <a:uLnTx/>
                <a:uFillTx/>
                <a:latin typeface="Calibri Light" panose="020F0302020204030204"/>
                <a:ea typeface="+mj-ea"/>
                <a:cs typeface="+mj-cs"/>
              </a:rPr>
              <a:t>- - - - - - -- - - - </a:t>
            </a:r>
            <a:endParaRPr kumimoji="0" lang="es-CO" sz="1200" b="1" i="0" u="none" strike="noStrike" kern="1200" cap="none" spc="0" normalizeH="0" baseline="0" noProof="0">
              <a:ln>
                <a:noFill/>
              </a:ln>
              <a:solidFill>
                <a:srgbClr val="002060"/>
              </a:solidFill>
              <a:effectLst/>
              <a:uLnTx/>
              <a:uFillTx/>
              <a:latin typeface="Calibri Light" panose="020F0302020204030204"/>
              <a:ea typeface="Calibri Light"/>
              <a:cs typeface="Calibri Light"/>
            </a:endParaRP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200" b="1" i="0" u="none" strike="noStrike" kern="1200" cap="none" spc="0" normalizeH="0" baseline="0" noProof="0">
                <a:ln>
                  <a:noFill/>
                </a:ln>
                <a:solidFill>
                  <a:srgbClr val="002060"/>
                </a:solidFill>
                <a:effectLst/>
                <a:uLnTx/>
                <a:uFillTx/>
                <a:latin typeface="Calibri" panose="020F0502020204030204"/>
                <a:ea typeface="+mj-ea"/>
                <a:cs typeface="+mj-cs"/>
              </a:rPr>
              <a:t>BARRIOS UNIDOS</a:t>
            </a:r>
            <a:endParaRPr kumimoji="0" lang="es-CO" sz="1200" b="1" i="0" u="none" strike="noStrike" kern="1200" cap="none" spc="0" normalizeH="0" baseline="0" noProof="0">
              <a:ln>
                <a:noFill/>
              </a:ln>
              <a:solidFill>
                <a:srgbClr val="002060"/>
              </a:solidFill>
              <a:effectLst/>
              <a:uLnTx/>
              <a:uFillTx/>
              <a:latin typeface="Calibri" panose="020F0502020204030204"/>
              <a:ea typeface="Calibri"/>
              <a:cs typeface="Calibri"/>
            </a:endParaRP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200" b="1" i="0" u="none" strike="noStrike" kern="1200" cap="none" spc="0" normalizeH="0" baseline="0" noProof="0">
                <a:ln>
                  <a:noFill/>
                </a:ln>
                <a:solidFill>
                  <a:srgbClr val="002060"/>
                </a:solidFill>
                <a:effectLst/>
                <a:uLnTx/>
                <a:uFillTx/>
                <a:latin typeface="Calibri" panose="020F0502020204030204"/>
                <a:ea typeface="+mj-ea"/>
                <a:cs typeface="+mj-cs"/>
              </a:rPr>
              <a:t>259</a:t>
            </a:r>
            <a:endParaRPr kumimoji="0" lang="es-CO" sz="1200" b="1" i="0" u="none" strike="noStrike" kern="1200" cap="none" spc="0" normalizeH="0" baseline="0" noProof="0">
              <a:ln>
                <a:noFill/>
              </a:ln>
              <a:solidFill>
                <a:srgbClr val="002060"/>
              </a:solidFill>
              <a:effectLst/>
              <a:uLnTx/>
              <a:uFillTx/>
              <a:latin typeface="Calibri" panose="020F0502020204030204"/>
              <a:ea typeface="+mj-ea"/>
              <a:cs typeface="Calibri"/>
            </a:endParaRPr>
          </a:p>
        </p:txBody>
      </p:sp>
      <p:sp>
        <p:nvSpPr>
          <p:cNvPr id="3" name="CuadroTexto 2">
            <a:extLst>
              <a:ext uri="{FF2B5EF4-FFF2-40B4-BE49-F238E27FC236}">
                <a16:creationId xmlns:a16="http://schemas.microsoft.com/office/drawing/2014/main" id="{1E850DAE-1478-4567-BED5-5178BBDF24D7}"/>
              </a:ext>
            </a:extLst>
          </p:cNvPr>
          <p:cNvSpPr txBox="1"/>
          <p:nvPr/>
        </p:nvSpPr>
        <p:spPr>
          <a:xfrm>
            <a:off x="3947" y="6105937"/>
            <a:ext cx="12186370" cy="646331"/>
          </a:xfrm>
          <a:prstGeom prst="rect">
            <a:avLst/>
          </a:prstGeom>
          <a:noFill/>
        </p:spPr>
        <p:txBody>
          <a:bodyPr wrap="square" lIns="91440" tIns="45720" rIns="91440" bIns="45720" rtlCol="0" anchor="t">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s-CO" sz="900" b="0" i="0" u="none" strike="noStrike" kern="1200" cap="none" spc="0" normalizeH="0" baseline="0" noProof="0" dirty="0">
                <a:ln>
                  <a:noFill/>
                </a:ln>
                <a:solidFill>
                  <a:srgbClr val="002060"/>
                </a:solidFill>
                <a:effectLst/>
                <a:uLnTx/>
                <a:uFillTx/>
                <a:latin typeface="Calibri" panose="020F0502020204030204"/>
                <a:ea typeface="+mn-ea"/>
                <a:cs typeface="+mn-cs"/>
              </a:rPr>
              <a:t>* Plan Piloto Aprobado por la UAESP – La Interventoría generó informe de incumplimiento de capacidad nominal – SAC 86.</a:t>
            </a:r>
          </a:p>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s-CO" sz="900" b="0" i="0" u="none" strike="noStrike" kern="1200" cap="none" spc="0" normalizeH="0" baseline="0" noProof="0" dirty="0">
                <a:ln>
                  <a:noFill/>
                </a:ln>
                <a:solidFill>
                  <a:srgbClr val="002060"/>
                </a:solidFill>
                <a:effectLst/>
                <a:uLnTx/>
                <a:uFillTx/>
                <a:latin typeface="Calibri" panose="020F0502020204030204"/>
                <a:ea typeface="+mn-ea"/>
                <a:cs typeface="+mn-cs"/>
              </a:rPr>
              <a:t>** Plan Piloto Aprobado por la UAESP – La Interventoría generó informe de incumplimiento de capacidad nominal – SAC 78 y  SAC 85. </a:t>
            </a:r>
          </a:p>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s-CO" sz="900" b="0" i="0" u="none" strike="noStrike" kern="1200" cap="none" spc="0" normalizeH="0" baseline="0" noProof="0" dirty="0">
                <a:ln>
                  <a:noFill/>
                </a:ln>
                <a:solidFill>
                  <a:srgbClr val="002060"/>
                </a:solidFill>
                <a:effectLst/>
                <a:uLnTx/>
                <a:uFillTx/>
                <a:latin typeface="Calibri" panose="020F0502020204030204"/>
                <a:ea typeface="+mn-ea"/>
                <a:cs typeface="+mn-cs"/>
              </a:rPr>
              <a:t>***El Concesionario BOGOTA LIMPIA  reporta un (1) contenedor para residuos aprovechables adicional.</a:t>
            </a:r>
          </a:p>
          <a:p>
            <a:pPr algn="just">
              <a:defRPr/>
            </a:pPr>
            <a:r>
              <a:rPr kumimoji="0" lang="es-CO" sz="900" b="0" i="0" u="none" strike="noStrike" kern="1200" cap="none" spc="0" normalizeH="0" baseline="0" noProof="0" dirty="0">
                <a:ln>
                  <a:noFill/>
                </a:ln>
                <a:solidFill>
                  <a:srgbClr val="002060"/>
                </a:solidFill>
                <a:effectLst/>
                <a:uLnTx/>
                <a:uFillTx/>
                <a:latin typeface="Calibri" panose="020F0502020204030204"/>
                <a:ea typeface="+mn-ea"/>
                <a:cs typeface="+mn-cs"/>
              </a:rPr>
              <a:t>La Unidad emitió concepto en el cual indica que se debe actualizar los planes de Contenerización incluyendo frecuencia para el </a:t>
            </a:r>
            <a:r>
              <a:rPr lang="es-CO" sz="900" dirty="0">
                <a:solidFill>
                  <a:srgbClr val="002060"/>
                </a:solidFill>
                <a:latin typeface="Calibri" panose="020F0502020204030204"/>
              </a:rPr>
              <a:t>cálculo</a:t>
            </a:r>
            <a:r>
              <a:rPr kumimoji="0" lang="es-CO" sz="900" b="0" i="0" u="none" strike="noStrike" kern="1200" cap="none" spc="0" normalizeH="0" baseline="0" noProof="0" dirty="0">
                <a:ln>
                  <a:noFill/>
                </a:ln>
                <a:solidFill>
                  <a:srgbClr val="002060"/>
                </a:solidFill>
                <a:effectLst/>
                <a:uLnTx/>
                <a:uFillTx/>
                <a:latin typeface="Calibri" panose="020F0502020204030204"/>
                <a:ea typeface="+mn-ea"/>
                <a:cs typeface="+mn-cs"/>
              </a:rPr>
              <a:t> de la capacidad Nominal.</a:t>
            </a:r>
          </a:p>
        </p:txBody>
      </p:sp>
      <p:sp>
        <p:nvSpPr>
          <p:cNvPr id="42" name="Título 1">
            <a:extLst>
              <a:ext uri="{FF2B5EF4-FFF2-40B4-BE49-F238E27FC236}">
                <a16:creationId xmlns:a16="http://schemas.microsoft.com/office/drawing/2014/main" id="{D599D24F-AF10-4386-B849-B97880E839B8}"/>
              </a:ext>
            </a:extLst>
          </p:cNvPr>
          <p:cNvSpPr txBox="1">
            <a:spLocks/>
          </p:cNvSpPr>
          <p:nvPr/>
        </p:nvSpPr>
        <p:spPr>
          <a:xfrm>
            <a:off x="5785644" y="4781378"/>
            <a:ext cx="1309244" cy="989591"/>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defRPr/>
            </a:pPr>
            <a:r>
              <a:rPr lang="es-CO" sz="1200" b="1">
                <a:solidFill>
                  <a:srgbClr val="002060"/>
                </a:solidFill>
                <a:latin typeface="Calibri" panose="020F0502020204030204"/>
              </a:rPr>
              <a:t>FONTIBÓN </a:t>
            </a:r>
          </a:p>
          <a:p>
            <a:pPr>
              <a:defRPr/>
            </a:pPr>
            <a:r>
              <a:rPr lang="es-CO" sz="1200" b="1">
                <a:solidFill>
                  <a:srgbClr val="002060"/>
                </a:solidFill>
                <a:latin typeface="Calibri" panose="020F0502020204030204"/>
              </a:rPr>
              <a:t> 579</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200" b="1" i="0" u="none" strike="noStrike" kern="1200" cap="none" spc="0" normalizeH="0" baseline="0" noProof="0">
                <a:ln>
                  <a:noFill/>
                </a:ln>
                <a:solidFill>
                  <a:srgbClr val="4472C4"/>
                </a:solidFill>
                <a:effectLst/>
                <a:uLnTx/>
                <a:uFillTx/>
                <a:latin typeface="Calibri Light" panose="020F0302020204030204"/>
                <a:ea typeface="+mj-ea"/>
                <a:cs typeface="+mj-cs"/>
              </a:rPr>
              <a:t>- - - - - - - - -</a:t>
            </a:r>
            <a:endParaRPr kumimoji="0" lang="es-CO" sz="1200" b="1" i="0" u="none" strike="noStrike" kern="1200" cap="none" spc="0" normalizeH="0" baseline="0" noProof="0">
              <a:ln>
                <a:noFill/>
              </a:ln>
              <a:solidFill>
                <a:srgbClr val="4472C4"/>
              </a:solidFill>
              <a:effectLst/>
              <a:uLnTx/>
              <a:uFillTx/>
              <a:latin typeface="Calibri" panose="020F0502020204030204"/>
              <a:ea typeface="+mj-ea"/>
              <a:cs typeface="+mj-cs"/>
            </a:endParaRPr>
          </a:p>
          <a:p>
            <a:pPr marR="0" lvl="0" indent="0" fontAlgn="auto">
              <a:spcAft>
                <a:spcPts val="0"/>
              </a:spcAft>
              <a:buClrTx/>
              <a:buSzTx/>
              <a:tabLst/>
              <a:defRPr/>
            </a:pPr>
            <a:r>
              <a:rPr kumimoji="0" lang="es-CO" sz="1200" b="1" i="0" u="none" strike="noStrike" kern="1200" cap="none" spc="0" normalizeH="0" baseline="0" noProof="0">
                <a:ln>
                  <a:noFill/>
                </a:ln>
                <a:solidFill>
                  <a:srgbClr val="4472C4">
                    <a:lumMod val="50000"/>
                  </a:srgbClr>
                </a:solidFill>
                <a:effectLst/>
                <a:uLnTx/>
                <a:uFillTx/>
                <a:latin typeface="Calibri" panose="020F0502020204030204"/>
                <a:ea typeface="+mj-ea"/>
                <a:cs typeface="+mj-cs"/>
              </a:rPr>
              <a:t> </a:t>
            </a:r>
            <a:r>
              <a:rPr lang="es-CO" sz="1200" b="1">
                <a:solidFill>
                  <a:srgbClr val="002060"/>
                </a:solidFill>
                <a:latin typeface="Calibri" panose="020F0502020204030204"/>
              </a:rPr>
              <a:t>KENNEDY</a:t>
            </a:r>
          </a:p>
          <a:p>
            <a:pPr marR="0" lvl="0" indent="0" fontAlgn="auto">
              <a:spcAft>
                <a:spcPts val="0"/>
              </a:spcAft>
              <a:buClrTx/>
              <a:buSzTx/>
              <a:tabLst/>
              <a:defRPr/>
            </a:pPr>
            <a:r>
              <a:rPr lang="es-CO" sz="1200" b="1">
                <a:solidFill>
                  <a:srgbClr val="002060"/>
                </a:solidFill>
                <a:latin typeface="Calibri" panose="020F0502020204030204"/>
              </a:rPr>
              <a:t> 1.199</a:t>
            </a:r>
          </a:p>
        </p:txBody>
      </p:sp>
      <p:sp>
        <p:nvSpPr>
          <p:cNvPr id="35" name="Título 1">
            <a:extLst>
              <a:ext uri="{FF2B5EF4-FFF2-40B4-BE49-F238E27FC236}">
                <a16:creationId xmlns:a16="http://schemas.microsoft.com/office/drawing/2014/main" id="{E16DCB27-716E-4C47-9B15-29B38D8D1FFA}"/>
              </a:ext>
            </a:extLst>
          </p:cNvPr>
          <p:cNvSpPr txBox="1">
            <a:spLocks/>
          </p:cNvSpPr>
          <p:nvPr/>
        </p:nvSpPr>
        <p:spPr>
          <a:xfrm>
            <a:off x="7390717" y="1225143"/>
            <a:ext cx="4801283" cy="1022270"/>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200" b="1" i="0" u="none" strike="noStrike" kern="1200" cap="none" spc="0" normalizeH="0" baseline="0" noProof="0">
                <a:ln>
                  <a:noFill/>
                </a:ln>
                <a:solidFill>
                  <a:srgbClr val="4472C4">
                    <a:lumMod val="50000"/>
                  </a:srgbClr>
                </a:solidFill>
                <a:effectLst/>
                <a:uLnTx/>
                <a:uFillTx/>
                <a:latin typeface="Calibri" panose="020F0502020204030204"/>
                <a:ea typeface="+mj-ea"/>
                <a:cs typeface="+mj-cs"/>
              </a:rPr>
              <a:t>CANDELARIA           SAN CRISTÓBAL       SUMAPAZ             USME   </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200" b="1" i="0" u="none" strike="noStrike" kern="1200" cap="none" spc="0" normalizeH="0" baseline="0" noProof="0">
                <a:ln>
                  <a:noFill/>
                </a:ln>
                <a:solidFill>
                  <a:srgbClr val="4472C4">
                    <a:lumMod val="50000"/>
                  </a:srgbClr>
                </a:solidFill>
                <a:effectLst/>
                <a:uLnTx/>
                <a:uFillTx/>
                <a:latin typeface="Calibri" panose="020F0502020204030204"/>
                <a:ea typeface="+mj-ea"/>
                <a:cs typeface="+mj-cs"/>
              </a:rPr>
              <a:t>79	         224	                  9	                       285</a:t>
            </a:r>
            <a:endParaRPr kumimoji="0" lang="es-CO" sz="1200" b="0" i="0" u="none" strike="noStrike" kern="1200" cap="small" spc="0" normalizeH="0" baseline="0" noProof="0">
              <a:ln>
                <a:noFill/>
              </a:ln>
              <a:solidFill>
                <a:srgbClr val="4472C4">
                  <a:lumMod val="50000"/>
                </a:srgbClr>
              </a:solidFill>
              <a:effectLst/>
              <a:uLnTx/>
              <a:uFillTx/>
              <a:latin typeface="Calibri" panose="020F0502020204030204"/>
              <a:ea typeface="+mj-ea"/>
              <a:cs typeface="+mj-cs"/>
            </a:endParaRP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000" b="1" i="0" u="none" strike="noStrike" kern="1200" cap="none" spc="0" normalizeH="0" baseline="0" noProof="0">
                <a:ln>
                  <a:noFill/>
                </a:ln>
                <a:solidFill>
                  <a:srgbClr val="4472C4">
                    <a:lumMod val="50000"/>
                  </a:srgbClr>
                </a:solidFill>
                <a:effectLst/>
                <a:uLnTx/>
                <a:uFillTx/>
                <a:latin typeface="Calibri Light" panose="020F0302020204030204"/>
                <a:ea typeface="+mj-ea"/>
                <a:cs typeface="+mj-cs"/>
              </a:rPr>
              <a:t> - - - - - - - - - - - - - - -    - - - - - - - - - - - - - - - - -      - - - - - - - - - - - - - - -    - - - - - - -  - - - - - -  </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200" b="1" i="0" u="none" strike="noStrike" kern="1200" cap="none" spc="0" normalizeH="0" baseline="0" noProof="0">
                <a:ln>
                  <a:noFill/>
                </a:ln>
                <a:solidFill>
                  <a:srgbClr val="4472C4">
                    <a:lumMod val="50000"/>
                  </a:srgbClr>
                </a:solidFill>
                <a:effectLst/>
                <a:uLnTx/>
                <a:uFillTx/>
                <a:latin typeface="Calibri" panose="020F0502020204030204"/>
                <a:ea typeface="+mj-ea"/>
                <a:cs typeface="+mj-cs"/>
              </a:rPr>
              <a:t>CHAPINERO             SANTA FE                  USAQUÉN             </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200" b="1" i="0" u="none" strike="noStrike" kern="1200" cap="small" spc="0" normalizeH="0" baseline="0" noProof="0">
                <a:ln>
                  <a:noFill/>
                </a:ln>
                <a:solidFill>
                  <a:srgbClr val="4472C4">
                    <a:lumMod val="50000"/>
                  </a:srgbClr>
                </a:solidFill>
                <a:effectLst/>
                <a:uLnTx/>
                <a:uFillTx/>
                <a:latin typeface="Calibri" panose="020F0502020204030204"/>
                <a:ea typeface="+mj-ea"/>
                <a:cs typeface="+mj-cs"/>
              </a:rPr>
              <a:t>92	         178                            191</a:t>
            </a:r>
          </a:p>
        </p:txBody>
      </p:sp>
      <p:sp>
        <p:nvSpPr>
          <p:cNvPr id="31" name="CuadroTexto 30">
            <a:extLst>
              <a:ext uri="{FF2B5EF4-FFF2-40B4-BE49-F238E27FC236}">
                <a16:creationId xmlns:a16="http://schemas.microsoft.com/office/drawing/2014/main" id="{65136D98-0773-427D-951E-F2732F6DA1A0}"/>
              </a:ext>
            </a:extLst>
          </p:cNvPr>
          <p:cNvSpPr txBox="1"/>
          <p:nvPr/>
        </p:nvSpPr>
        <p:spPr>
          <a:xfrm>
            <a:off x="225365" y="3052208"/>
            <a:ext cx="2282486" cy="1384995"/>
          </a:xfrm>
          <a:prstGeom prst="rect">
            <a:avLst/>
          </a:prstGeom>
          <a:noFill/>
          <a:ln>
            <a:solidFill>
              <a:schemeClr val="accent1">
                <a:lumMod val="50000"/>
              </a:schemeClr>
            </a:solidFill>
          </a:ln>
        </p:spPr>
        <p:txBody>
          <a:bodyPr wrap="square" lIns="91440" tIns="45720" rIns="91440" bIns="45720" rtlCol="0" anchor="t">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CO" sz="1400" b="1" i="0" u="none" strike="noStrike" kern="1200" cap="none" spc="0" normalizeH="0" baseline="0" noProof="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mn-cs"/>
              </a:rPr>
              <a:t>Total</a:t>
            </a:r>
            <a:r>
              <a:rPr lang="es-CO" sz="1400" b="1">
                <a:solidFill>
                  <a:srgbClr val="002060"/>
                </a:solidFill>
                <a:effectLst>
                  <a:outerShdw blurRad="38100" dist="38100" dir="2700000" algn="tl">
                    <a:srgbClr val="000000">
                      <a:alpha val="43137"/>
                    </a:srgbClr>
                  </a:outerShdw>
                </a:effectLst>
                <a:latin typeface="Calibri" panose="020F0502020204030204"/>
              </a:rPr>
              <a:t>,</a:t>
            </a:r>
            <a:r>
              <a:rPr kumimoji="0" lang="es-CO" sz="1400" b="1" i="0" u="none" strike="noStrike" kern="1200" cap="none" spc="0" normalizeH="0" baseline="0" noProof="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mn-cs"/>
              </a:rPr>
              <a:t> Contenedores – Adiciones</a:t>
            </a:r>
            <a:endParaRPr kumimoji="0" lang="es-CO" sz="1400" b="1" i="0" u="none" strike="noStrike" kern="1200" cap="none" spc="0" normalizeH="0" baseline="0" noProof="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Calibri"/>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CO" sz="1400" b="1" i="0" u="none" strike="noStrike" kern="1200" cap="none" spc="0" normalizeH="0" baseline="0" noProof="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mn-cs"/>
              </a:rPr>
              <a:t>490</a:t>
            </a:r>
            <a:endParaRPr kumimoji="0" lang="es-CO" sz="1400" b="1" i="0" u="none" strike="noStrike" kern="1200" cap="none" spc="0" normalizeH="0" baseline="0" noProof="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Calibri"/>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O" sz="1400" b="1" i="0" u="none" strike="noStrike" kern="1200" cap="none" spc="0" normalizeH="0" baseline="0" noProof="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Calibri"/>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CO" sz="1400" b="1" i="0" u="none" strike="noStrike" kern="1200" cap="none" spc="0" normalizeH="0" baseline="0" noProof="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mn-cs"/>
              </a:rPr>
              <a:t>450  No aprovechables</a:t>
            </a:r>
            <a:endParaRPr kumimoji="0" lang="es-CO" sz="1400" b="1" i="0" u="none" strike="noStrike" kern="1200" cap="none" spc="0" normalizeH="0" baseline="0" noProof="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Calibri"/>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CO" sz="1400" b="1" i="0" u="none" strike="noStrike" kern="1200" cap="none" spc="0" normalizeH="0" baseline="0" noProof="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mn-cs"/>
              </a:rPr>
              <a:t>40 Aprovechables</a:t>
            </a:r>
            <a:endParaRPr kumimoji="0" lang="es-CO" sz="1400" b="1" i="0" u="none" strike="noStrike" kern="1200" cap="none" spc="0" normalizeH="0" baseline="0" noProof="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Calibri"/>
            </a:endParaRPr>
          </a:p>
        </p:txBody>
      </p:sp>
      <p:sp>
        <p:nvSpPr>
          <p:cNvPr id="37" name="CuadroTexto 36">
            <a:extLst>
              <a:ext uri="{FF2B5EF4-FFF2-40B4-BE49-F238E27FC236}">
                <a16:creationId xmlns:a16="http://schemas.microsoft.com/office/drawing/2014/main" id="{206DD570-0358-4EFC-9367-945901A658E4}"/>
              </a:ext>
            </a:extLst>
          </p:cNvPr>
          <p:cNvSpPr txBox="1"/>
          <p:nvPr/>
        </p:nvSpPr>
        <p:spPr>
          <a:xfrm>
            <a:off x="209555" y="1554916"/>
            <a:ext cx="2282486" cy="1384995"/>
          </a:xfrm>
          <a:prstGeom prst="rect">
            <a:avLst/>
          </a:prstGeom>
          <a:noFill/>
          <a:ln>
            <a:solidFill>
              <a:schemeClr val="accent1">
                <a:lumMod val="50000"/>
              </a:schemeClr>
            </a:solidFill>
          </a:ln>
        </p:spPr>
        <p:txBody>
          <a:bodyPr wrap="square" lIns="91440" tIns="45720" rIns="91440" bIns="45720" rtlCol="0" anchor="t">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CO" sz="1400" b="1" i="0" u="none" strike="noStrike" kern="1200" cap="none" spc="0" normalizeH="0" baseline="0" noProof="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mn-cs"/>
              </a:rPr>
              <a:t>Total</a:t>
            </a:r>
            <a:r>
              <a:rPr lang="es-CO" sz="1400" b="1">
                <a:solidFill>
                  <a:srgbClr val="002060"/>
                </a:solidFill>
                <a:effectLst>
                  <a:outerShdw blurRad="38100" dist="38100" dir="2700000" algn="tl">
                    <a:srgbClr val="000000">
                      <a:alpha val="43137"/>
                    </a:srgbClr>
                  </a:outerShdw>
                </a:effectLst>
                <a:latin typeface="Calibri" panose="020F0502020204030204"/>
              </a:rPr>
              <a:t>,</a:t>
            </a:r>
            <a:r>
              <a:rPr kumimoji="0" lang="es-CO" sz="1400" b="1" i="0" u="none" strike="noStrike" kern="1200" cap="none" spc="0" normalizeH="0" baseline="0" noProof="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mn-cs"/>
              </a:rPr>
              <a:t> Contenedores – Anexo11</a:t>
            </a:r>
            <a:endParaRPr kumimoji="0" lang="es-CO" sz="1400" b="1" i="0" u="none" strike="noStrike" kern="1200" cap="none" spc="0" normalizeH="0" baseline="0" noProof="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Calibri"/>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CO" sz="1400" b="1" i="0" u="none" strike="noStrike" kern="1200" cap="none" spc="0" normalizeH="0" baseline="0" noProof="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Calibri"/>
              </a:rPr>
              <a:t>10.746</a:t>
            </a:r>
            <a:endParaRPr lang="es-CO" sz="1400" b="1" i="0" u="none" strike="noStrike" kern="1200" cap="none" spc="0" normalizeH="0" baseline="0" noProof="0">
              <a:ln>
                <a:noFill/>
              </a:ln>
              <a:solidFill>
                <a:srgbClr val="002060"/>
              </a:solidFill>
              <a:effectLst>
                <a:outerShdw blurRad="38100" dist="38100" dir="2700000" algn="tl">
                  <a:srgbClr val="000000">
                    <a:alpha val="43137"/>
                  </a:srgbClr>
                </a:outerShdw>
              </a:effectLst>
              <a:uLnTx/>
              <a:uFillTx/>
              <a:latin typeface="Calibri" panose="020F0502020204030204"/>
              <a:cs typeface="Calibri"/>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O" sz="1400" b="1" i="0" u="none" strike="noStrike" kern="1200" cap="none" spc="0" normalizeH="0" baseline="0" noProof="0">
              <a:ln>
                <a:noFill/>
              </a:ln>
              <a:solidFill>
                <a:srgbClr val="002060"/>
              </a:solidFill>
              <a:effectLst>
                <a:outerShdw blurRad="38100" dist="38100" dir="2700000" algn="tl">
                  <a:srgbClr val="000000">
                    <a:alpha val="43137"/>
                  </a:srgbClr>
                </a:outerShdw>
              </a:effectLst>
              <a:highlight>
                <a:srgbClr val="FFFF00"/>
              </a:highlight>
              <a:uLnTx/>
              <a:uFillTx/>
              <a:latin typeface="Calibri" panose="020F0502020204030204"/>
              <a:ea typeface="+mn-ea"/>
              <a:cs typeface="Calibri"/>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CO" sz="1400" b="1" i="0" u="none" strike="noStrike" kern="1200" cap="none" spc="0" normalizeH="0" baseline="0" noProof="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mn-cs"/>
              </a:rPr>
              <a:t>5.373  No aprovechables</a:t>
            </a:r>
            <a:endParaRPr kumimoji="0" lang="es-CO" sz="1400" b="1" i="0" u="none" strike="noStrike" kern="1200" cap="none" spc="0" normalizeH="0" baseline="0" noProof="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Calibri"/>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CO" sz="1400" b="1" i="0" u="none" strike="noStrike" kern="1200" cap="none" spc="0" normalizeH="0" baseline="0" noProof="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mn-cs"/>
              </a:rPr>
              <a:t>5.373 Aprovechables</a:t>
            </a:r>
            <a:endParaRPr kumimoji="0" lang="es-CO" sz="1400" b="1" i="0" u="none" strike="noStrike" kern="1200" cap="none" spc="0" normalizeH="0" baseline="0" noProof="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Calibri"/>
            </a:endParaRPr>
          </a:p>
        </p:txBody>
      </p:sp>
      <p:sp>
        <p:nvSpPr>
          <p:cNvPr id="40" name="Título 1">
            <a:extLst>
              <a:ext uri="{FF2B5EF4-FFF2-40B4-BE49-F238E27FC236}">
                <a16:creationId xmlns:a16="http://schemas.microsoft.com/office/drawing/2014/main" id="{8C0C46FC-50CD-424E-8F47-7649FFBEC5C9}"/>
              </a:ext>
            </a:extLst>
          </p:cNvPr>
          <p:cNvSpPr txBox="1">
            <a:spLocks/>
          </p:cNvSpPr>
          <p:nvPr/>
        </p:nvSpPr>
        <p:spPr>
          <a:xfrm>
            <a:off x="6980777" y="5307218"/>
            <a:ext cx="5198468" cy="1022270"/>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200" b="1" i="0" u="none" strike="noStrike" kern="1200" cap="none" spc="0" normalizeH="0" baseline="0" noProof="0">
                <a:ln>
                  <a:noFill/>
                </a:ln>
                <a:solidFill>
                  <a:srgbClr val="002060"/>
                </a:solidFill>
                <a:effectLst/>
                <a:uLnTx/>
                <a:uFillTx/>
                <a:latin typeface="Calibri" panose="020F0502020204030204"/>
                <a:ea typeface="+mj-ea"/>
                <a:cs typeface="+mj-cs"/>
              </a:rPr>
              <a:t>ANTONIO NARIÑO      CIUDAD BOLÍVAR       PUENTE ARANDA     TEUSAQUILLO</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200" b="1" i="0" u="none" strike="noStrike" kern="1200" cap="none" spc="0" normalizeH="0" baseline="0" noProof="0">
                <a:ln>
                  <a:noFill/>
                </a:ln>
                <a:solidFill>
                  <a:srgbClr val="002060"/>
                </a:solidFill>
                <a:effectLst/>
                <a:uLnTx/>
                <a:uFillTx/>
                <a:latin typeface="Calibri" panose="020F0502020204030204"/>
                <a:ea typeface="+mj-ea"/>
                <a:cs typeface="+mj-cs"/>
              </a:rPr>
              <a:t>41                                   559                               </a:t>
            </a:r>
            <a:r>
              <a:rPr lang="es-CO" sz="1200" b="1">
                <a:solidFill>
                  <a:srgbClr val="002060"/>
                </a:solidFill>
                <a:latin typeface="Calibri" panose="020F0502020204030204"/>
              </a:rPr>
              <a:t>289</a:t>
            </a:r>
            <a:r>
              <a:rPr kumimoji="0" lang="es-CO" sz="1200" b="1" i="0" u="none" strike="noStrike" kern="1200" cap="none" spc="0" normalizeH="0" baseline="0" noProof="0">
                <a:ln>
                  <a:noFill/>
                </a:ln>
                <a:solidFill>
                  <a:srgbClr val="002060"/>
                </a:solidFill>
                <a:effectLst/>
                <a:uLnTx/>
                <a:uFillTx/>
                <a:latin typeface="Calibri" panose="020F0502020204030204"/>
                <a:ea typeface="+mj-ea"/>
                <a:cs typeface="+mj-cs"/>
              </a:rPr>
              <a:t>                               151</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000" b="1" i="0" u="none" strike="noStrike" kern="1200" cap="none" spc="0" normalizeH="0" baseline="0" noProof="0">
                <a:ln>
                  <a:noFill/>
                </a:ln>
                <a:solidFill>
                  <a:srgbClr val="002060"/>
                </a:solidFill>
                <a:effectLst/>
                <a:uLnTx/>
                <a:uFillTx/>
                <a:latin typeface="Calibri Light" panose="020F0302020204030204"/>
                <a:ea typeface="+mj-ea"/>
                <a:cs typeface="+mj-cs"/>
              </a:rPr>
              <a:t>- - - - - - - - - - - - - - - - -     - - - - - - - - - - - - - - - - - -       - - - - - - - - - - - - - - - - -      - - - - - - - - - - - - - - - - - </a:t>
            </a:r>
            <a:endParaRPr lang="es-CO" sz="1000" b="1" i="0" u="none" strike="noStrike" kern="1200" cap="none" spc="0" normalizeH="0" baseline="0" noProof="0">
              <a:ln>
                <a:noFill/>
              </a:ln>
              <a:solidFill>
                <a:srgbClr val="002060"/>
              </a:solidFill>
              <a:effectLst/>
              <a:uLnTx/>
              <a:uFillTx/>
              <a:latin typeface="Calibri Light" panose="020F0302020204030204"/>
              <a:cs typeface="Calibri Light"/>
            </a:endParaRP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200" b="1" i="0" u="none" strike="noStrike" kern="1200" cap="none" spc="0" normalizeH="0" baseline="0" noProof="0">
                <a:ln>
                  <a:noFill/>
                </a:ln>
                <a:solidFill>
                  <a:srgbClr val="002060"/>
                </a:solidFill>
                <a:effectLst/>
                <a:uLnTx/>
                <a:uFillTx/>
                <a:latin typeface="Calibri" panose="020F0502020204030204"/>
                <a:ea typeface="+mj-ea"/>
                <a:cs typeface="+mj-cs"/>
              </a:rPr>
              <a:t>BOSA                              LOS MÁRTIRES           RAFAEL URIBE           TUNJUELITO</a:t>
            </a:r>
            <a:endParaRPr lang="es-CO" sz="1200" b="1" i="0" u="none" strike="noStrike" kern="1200" cap="none" spc="0" normalizeH="0" baseline="0" noProof="0">
              <a:ln>
                <a:noFill/>
              </a:ln>
              <a:solidFill>
                <a:srgbClr val="002060"/>
              </a:solidFill>
              <a:effectLst/>
              <a:uLnTx/>
              <a:uFillTx/>
              <a:latin typeface="Calibri" panose="020F0502020204030204"/>
              <a:cs typeface="Calibri"/>
            </a:endParaRP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200" b="1" i="0" u="none" strike="noStrike" kern="1200" cap="none" spc="0" normalizeH="0" baseline="0" noProof="0">
                <a:ln>
                  <a:noFill/>
                </a:ln>
                <a:solidFill>
                  <a:srgbClr val="002060"/>
                </a:solidFill>
                <a:effectLst/>
                <a:uLnTx/>
                <a:uFillTx/>
                <a:latin typeface="Calibri" panose="020F0502020204030204"/>
                <a:ea typeface="+mj-ea"/>
                <a:cs typeface="+mj-cs"/>
              </a:rPr>
              <a:t>361	             97	                          475	          219</a:t>
            </a:r>
            <a:endParaRPr lang="es-CO" sz="1200" b="1" i="0" u="none" strike="noStrike" kern="1200" cap="none" spc="0" normalizeH="0" baseline="0" noProof="0">
              <a:ln>
                <a:noFill/>
              </a:ln>
              <a:solidFill>
                <a:srgbClr val="002060"/>
              </a:solidFill>
              <a:effectLst/>
              <a:uLnTx/>
              <a:uFillTx/>
              <a:latin typeface="Calibri" panose="020F0502020204030204"/>
              <a:cs typeface="Calibri"/>
            </a:endParaRPr>
          </a:p>
        </p:txBody>
      </p:sp>
      <p:sp>
        <p:nvSpPr>
          <p:cNvPr id="2" name="CuadroTexto 1">
            <a:extLst>
              <a:ext uri="{FF2B5EF4-FFF2-40B4-BE49-F238E27FC236}">
                <a16:creationId xmlns:a16="http://schemas.microsoft.com/office/drawing/2014/main" id="{82768CBB-0955-A0D3-3731-3A456591BE10}"/>
              </a:ext>
            </a:extLst>
          </p:cNvPr>
          <p:cNvSpPr txBox="1"/>
          <p:nvPr/>
        </p:nvSpPr>
        <p:spPr>
          <a:xfrm>
            <a:off x="209555" y="4549501"/>
            <a:ext cx="2282486" cy="1384995"/>
          </a:xfrm>
          <a:prstGeom prst="rect">
            <a:avLst/>
          </a:prstGeom>
          <a:noFill/>
          <a:ln>
            <a:solidFill>
              <a:schemeClr val="accent1">
                <a:lumMod val="50000"/>
              </a:schemeClr>
            </a:solidFill>
          </a:ln>
        </p:spPr>
        <p:txBody>
          <a:bodyPr wrap="square" lIns="91440" tIns="45720" rIns="91440" bIns="45720" rtlCol="0" anchor="t">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CO" sz="1400" b="1" i="0" u="none" strike="noStrike" kern="1200" cap="none" spc="0" normalizeH="0" baseline="0" noProof="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Calibri"/>
              </a:rPr>
              <a:t>Cantidad actual de contenedores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CO" sz="1400" b="1" i="0" u="none" strike="noStrike" kern="1200" cap="none" spc="0" normalizeH="0" baseline="0" noProof="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Calibri"/>
              </a:rPr>
              <a:t>9.789</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O" sz="1400" b="1" i="0" u="none" strike="noStrike" kern="1200" cap="none" spc="0" normalizeH="0" baseline="0" noProof="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Calibri"/>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CO" sz="1400" b="1" i="0" u="none" strike="noStrike" kern="1200" cap="none" spc="0" normalizeH="0" baseline="0" noProof="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mn-cs"/>
              </a:rPr>
              <a:t>4.888 No aprovechables</a:t>
            </a:r>
            <a:endParaRPr kumimoji="0" lang="es-CO" sz="1400" b="1" i="0" u="none" strike="noStrike" kern="1200" cap="none" spc="0" normalizeH="0" baseline="0" noProof="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Calibri"/>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CO" sz="1400" b="1" i="0" u="none" strike="noStrike" kern="1200" cap="none" spc="0" normalizeH="0" baseline="0" noProof="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mn-cs"/>
              </a:rPr>
              <a:t>4.901 Aprovechables</a:t>
            </a:r>
            <a:endParaRPr kumimoji="0" lang="es-CO" sz="1400" b="1" i="0" u="none" strike="noStrike" kern="1200" cap="none" spc="0" normalizeH="0" baseline="0" noProof="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Calibri"/>
            </a:endParaRPr>
          </a:p>
        </p:txBody>
      </p:sp>
      <p:sp>
        <p:nvSpPr>
          <p:cNvPr id="24" name="Título 1">
            <a:extLst>
              <a:ext uri="{FF2B5EF4-FFF2-40B4-BE49-F238E27FC236}">
                <a16:creationId xmlns:a16="http://schemas.microsoft.com/office/drawing/2014/main" id="{4A3F9CF3-243F-4DE3-A200-8FA61DF927DF}"/>
              </a:ext>
            </a:extLst>
          </p:cNvPr>
          <p:cNvSpPr txBox="1">
            <a:spLocks/>
          </p:cNvSpPr>
          <p:nvPr/>
        </p:nvSpPr>
        <p:spPr>
          <a:xfrm>
            <a:off x="2374121" y="1953432"/>
            <a:ext cx="2479975" cy="1088457"/>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0" lang="es-CO" sz="1200" b="1" i="0" u="none" strike="noStrike" kern="1200" cap="none" spc="0" normalizeH="0" baseline="0" noProof="0" dirty="0">
                <a:ln>
                  <a:noFill/>
                </a:ln>
                <a:solidFill>
                  <a:srgbClr val="002060"/>
                </a:solidFill>
                <a:effectLst/>
                <a:uLnTx/>
                <a:uFillTx/>
                <a:latin typeface="Calibri" panose="020F0502020204030204"/>
                <a:ea typeface="+mj-ea"/>
                <a:cs typeface="+mj-cs"/>
              </a:rPr>
              <a:t>SUBA</a:t>
            </a:r>
          </a:p>
          <a:p>
            <a:pPr marL="0" marR="0" lvl="0" indent="0" algn="ctr" defTabSz="914400" rtl="0" eaLnBrk="1" fontAlgn="auto" latinLnBrk="0" hangingPunct="1">
              <a:lnSpc>
                <a:spcPct val="90000"/>
              </a:lnSpc>
              <a:spcBef>
                <a:spcPct val="0"/>
              </a:spcBef>
              <a:spcAft>
                <a:spcPts val="0"/>
              </a:spcAft>
              <a:buClrTx/>
              <a:buSzTx/>
              <a:buFontTx/>
              <a:buNone/>
              <a:tabLst/>
              <a:defRPr/>
            </a:pPr>
            <a:r>
              <a:rPr kumimoji="0" lang="es-CO" sz="1800" b="1" i="0" u="none" strike="noStrike" kern="1200" cap="none" spc="0" normalizeH="0" baseline="0" noProof="0" dirty="0">
                <a:ln>
                  <a:noFill/>
                </a:ln>
                <a:solidFill>
                  <a:srgbClr val="002060"/>
                </a:solidFill>
                <a:effectLst/>
                <a:uLnTx/>
                <a:uFillTx/>
                <a:latin typeface="Calibri" panose="020F0502020204030204"/>
                <a:ea typeface="+mj-ea"/>
                <a:cs typeface="+mj-cs"/>
              </a:rPr>
              <a:t>1.745</a:t>
            </a:r>
            <a:r>
              <a:rPr kumimoji="0" lang="es-CO" sz="1400" b="1" i="0" u="none" strike="noStrike" kern="1200" cap="none" spc="0" normalizeH="0" baseline="0" noProof="0" dirty="0">
                <a:ln>
                  <a:noFill/>
                </a:ln>
                <a:solidFill>
                  <a:srgbClr val="002060"/>
                </a:solidFill>
                <a:effectLst/>
                <a:uLnTx/>
                <a:uFillTx/>
                <a:latin typeface="Calibri" panose="020F0502020204030204"/>
                <a:ea typeface="+mj-ea"/>
                <a:cs typeface="+mj-cs"/>
              </a:rPr>
              <a:t>**</a:t>
            </a:r>
          </a:p>
          <a:p>
            <a:pPr marL="0" marR="0" lvl="0" indent="0" algn="ctr" defTabSz="914400" rtl="0" eaLnBrk="1" fontAlgn="auto" latinLnBrk="0" hangingPunct="1">
              <a:lnSpc>
                <a:spcPct val="90000"/>
              </a:lnSpc>
              <a:spcBef>
                <a:spcPct val="0"/>
              </a:spcBef>
              <a:spcAft>
                <a:spcPts val="0"/>
              </a:spcAft>
              <a:buClrTx/>
              <a:buSzTx/>
              <a:buFontTx/>
              <a:buNone/>
              <a:tabLst/>
              <a:defRPr/>
            </a:pPr>
            <a:r>
              <a:rPr kumimoji="0" lang="es-CO" sz="1200" b="1" i="0" u="none" strike="noStrike" kern="1200" cap="none" spc="0" normalizeH="0" baseline="0" noProof="0" dirty="0">
                <a:ln>
                  <a:noFill/>
                </a:ln>
                <a:solidFill>
                  <a:srgbClr val="002060"/>
                </a:solidFill>
                <a:effectLst/>
                <a:uLnTx/>
                <a:uFillTx/>
                <a:latin typeface="Calibri" panose="020F0502020204030204"/>
                <a:ea typeface="+mj-ea"/>
                <a:cs typeface="+mj-cs"/>
              </a:rPr>
              <a:t>- - - - - - - - - </a:t>
            </a:r>
          </a:p>
          <a:p>
            <a:pPr marL="0" marR="0" lvl="0" indent="0" algn="ctr" defTabSz="914400" rtl="0" eaLnBrk="1" fontAlgn="auto" latinLnBrk="0" hangingPunct="1">
              <a:lnSpc>
                <a:spcPct val="90000"/>
              </a:lnSpc>
              <a:spcBef>
                <a:spcPct val="0"/>
              </a:spcBef>
              <a:spcAft>
                <a:spcPts val="0"/>
              </a:spcAft>
              <a:buClrTx/>
              <a:buSzTx/>
              <a:buFontTx/>
              <a:buNone/>
              <a:tabLst/>
              <a:defRPr/>
            </a:pPr>
            <a:r>
              <a:rPr lang="es-CO" sz="1100" cap="small" dirty="0">
                <a:solidFill>
                  <a:srgbClr val="002060"/>
                </a:solidFill>
                <a:latin typeface="Calibri" panose="020F0502020204030204"/>
              </a:rPr>
              <a:t>895</a:t>
            </a:r>
            <a:r>
              <a:rPr kumimoji="0" lang="es-CO" sz="1100" b="0" i="0" u="none" strike="noStrike" kern="1200" cap="small" spc="0" normalizeH="0" baseline="0" noProof="0" dirty="0">
                <a:ln>
                  <a:noFill/>
                </a:ln>
                <a:solidFill>
                  <a:srgbClr val="002060"/>
                </a:solidFill>
                <a:effectLst/>
                <a:uLnTx/>
                <a:uFillTx/>
                <a:latin typeface="Calibri" panose="020F0502020204030204"/>
                <a:ea typeface="+mj-ea"/>
                <a:cs typeface="+mj-cs"/>
              </a:rPr>
              <a:t> NA: 850 Contrato y 45 Adición</a:t>
            </a:r>
          </a:p>
          <a:p>
            <a:pPr marL="0" marR="0" lvl="0" indent="0" algn="ctr" defTabSz="914400" rtl="0" eaLnBrk="1" fontAlgn="auto" latinLnBrk="0" hangingPunct="1">
              <a:lnSpc>
                <a:spcPct val="90000"/>
              </a:lnSpc>
              <a:spcBef>
                <a:spcPct val="0"/>
              </a:spcBef>
              <a:spcAft>
                <a:spcPts val="0"/>
              </a:spcAft>
              <a:buClrTx/>
              <a:buSzTx/>
              <a:buFontTx/>
              <a:buNone/>
              <a:tabLst/>
              <a:defRPr/>
            </a:pPr>
            <a:r>
              <a:rPr kumimoji="0" lang="es-CO" sz="1100" b="0" i="0" u="none" strike="noStrike" kern="1200" cap="small" spc="0" normalizeH="0" baseline="0" noProof="0" dirty="0">
                <a:ln>
                  <a:noFill/>
                </a:ln>
                <a:solidFill>
                  <a:srgbClr val="002060"/>
                </a:solidFill>
                <a:effectLst/>
                <a:uLnTx/>
                <a:uFillTx/>
                <a:latin typeface="Calibri" panose="020F0502020204030204"/>
                <a:ea typeface="+mj-ea"/>
                <a:cs typeface="+mj-cs"/>
              </a:rPr>
              <a:t>850 A: Contrato</a:t>
            </a:r>
          </a:p>
        </p:txBody>
      </p:sp>
      <p:sp>
        <p:nvSpPr>
          <p:cNvPr id="5" name="CuadroTexto 35">
            <a:extLst>
              <a:ext uri="{FF2B5EF4-FFF2-40B4-BE49-F238E27FC236}">
                <a16:creationId xmlns:a16="http://schemas.microsoft.com/office/drawing/2014/main" id="{2A9DB628-0827-4774-9617-7E091A775689}"/>
              </a:ext>
            </a:extLst>
          </p:cNvPr>
          <p:cNvSpPr txBox="1"/>
          <p:nvPr/>
        </p:nvSpPr>
        <p:spPr>
          <a:xfrm>
            <a:off x="1864798" y="3824442"/>
            <a:ext cx="3763070" cy="674031"/>
          </a:xfrm>
          <a:prstGeom prst="rect">
            <a:avLst/>
          </a:prstGeom>
          <a:noFill/>
        </p:spPr>
        <p:txBody>
          <a:bodyPr wrap="square" lIns="91440" tIns="45720" rIns="91440" bIns="45720" rtlCol="0" anchor="t">
            <a:spAutoFit/>
          </a:bodyPr>
          <a:lstStyle>
            <a:defPPr>
              <a:defRPr lang="es-CO"/>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CO" sz="1800" b="1" i="0" u="none" strike="noStrike" kern="1200" cap="none" spc="0" normalizeH="0" baseline="0" noProof="0" dirty="0">
                <a:ln>
                  <a:noFill/>
                </a:ln>
                <a:solidFill>
                  <a:srgbClr val="002060"/>
                </a:solidFill>
                <a:effectLst/>
                <a:highlight>
                  <a:srgbClr val="FFFFFF"/>
                </a:highlight>
                <a:uLnTx/>
                <a:uFillTx/>
                <a:latin typeface="Calibri" panose="020F0502020204030204"/>
                <a:ea typeface="Calibri"/>
                <a:cs typeface="Calibri"/>
              </a:rPr>
              <a:t>3.016</a:t>
            </a:r>
          </a:p>
          <a:p>
            <a:pPr algn="ctr">
              <a:lnSpc>
                <a:spcPct val="90000"/>
              </a:lnSpc>
              <a:spcBef>
                <a:spcPct val="0"/>
              </a:spcBef>
              <a:defRPr/>
            </a:pPr>
            <a:r>
              <a:rPr lang="es-CO" sz="1100" cap="small" dirty="0">
                <a:solidFill>
                  <a:srgbClr val="002060"/>
                </a:solidFill>
                <a:latin typeface="Calibri" panose="020F0502020204030204"/>
                <a:ea typeface="+mj-ea"/>
                <a:cs typeface="+mj-cs"/>
              </a:rPr>
              <a:t>1.581 NA: 1.434 Contrato + 147 Adición   </a:t>
            </a:r>
          </a:p>
          <a:p>
            <a:pPr algn="ctr">
              <a:lnSpc>
                <a:spcPct val="90000"/>
              </a:lnSpc>
              <a:spcBef>
                <a:spcPct val="0"/>
              </a:spcBef>
              <a:defRPr/>
            </a:pPr>
            <a:r>
              <a:rPr lang="es-CO" sz="1100" cap="small" dirty="0">
                <a:solidFill>
                  <a:srgbClr val="002060"/>
                </a:solidFill>
                <a:latin typeface="Calibri" panose="020F0502020204030204"/>
                <a:ea typeface="+mj-ea"/>
                <a:cs typeface="+mj-cs"/>
              </a:rPr>
              <a:t>1.435 A: Contrato</a:t>
            </a:r>
          </a:p>
        </p:txBody>
      </p:sp>
      <p:sp>
        <p:nvSpPr>
          <p:cNvPr id="25" name="CuadroTexto 24">
            <a:extLst>
              <a:ext uri="{FF2B5EF4-FFF2-40B4-BE49-F238E27FC236}">
                <a16:creationId xmlns:a16="http://schemas.microsoft.com/office/drawing/2014/main" id="{6F0BC12E-8E76-5775-A39F-93DD64BC9165}"/>
              </a:ext>
            </a:extLst>
          </p:cNvPr>
          <p:cNvSpPr txBox="1"/>
          <p:nvPr/>
        </p:nvSpPr>
        <p:spPr>
          <a:xfrm>
            <a:off x="4797449" y="1177792"/>
            <a:ext cx="2762189" cy="674031"/>
          </a:xfrm>
          <a:prstGeom prst="rect">
            <a:avLst/>
          </a:prstGeom>
          <a:noFill/>
        </p:spPr>
        <p:txBody>
          <a:bodyPr wrap="square" lIns="91440" tIns="45720" rIns="91440" bIns="45720" rtlCol="0" anchor="t">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CO" sz="1800" b="1" i="0" u="none" strike="noStrike" kern="1200" cap="none" spc="0" normalizeH="0" baseline="0" noProof="0" dirty="0">
                <a:ln>
                  <a:noFill/>
                </a:ln>
                <a:solidFill>
                  <a:srgbClr val="002060"/>
                </a:solidFill>
                <a:effectLst/>
                <a:uLnTx/>
                <a:uFillTx/>
                <a:latin typeface="Calibri" panose="020F0502020204030204"/>
                <a:ea typeface="+mn-ea"/>
                <a:cs typeface="+mn-cs"/>
              </a:rPr>
              <a:t>1.058</a:t>
            </a:r>
          </a:p>
          <a:p>
            <a:pPr algn="ctr">
              <a:lnSpc>
                <a:spcPct val="90000"/>
              </a:lnSpc>
              <a:spcBef>
                <a:spcPct val="0"/>
              </a:spcBef>
              <a:defRPr/>
            </a:pPr>
            <a:r>
              <a:rPr lang="es-CO" sz="1100" cap="small" dirty="0">
                <a:solidFill>
                  <a:srgbClr val="002060"/>
                </a:solidFill>
                <a:latin typeface="Calibri" panose="020F0502020204030204"/>
                <a:ea typeface="+mj-ea"/>
                <a:cs typeface="+mj-cs"/>
              </a:rPr>
              <a:t>534 NA: 484 Contrato y 50 Adición</a:t>
            </a:r>
          </a:p>
          <a:p>
            <a:pPr algn="ctr">
              <a:lnSpc>
                <a:spcPct val="90000"/>
              </a:lnSpc>
              <a:spcBef>
                <a:spcPct val="0"/>
              </a:spcBef>
              <a:defRPr/>
            </a:pPr>
            <a:r>
              <a:rPr lang="es-CO" sz="1100" cap="small" dirty="0">
                <a:solidFill>
                  <a:srgbClr val="002060"/>
                </a:solidFill>
                <a:latin typeface="Calibri" panose="020F0502020204030204"/>
                <a:ea typeface="+mj-ea"/>
                <a:cs typeface="+mj-cs"/>
              </a:rPr>
              <a:t>524 A: 484 Contrato y 40 Adición</a:t>
            </a:r>
          </a:p>
        </p:txBody>
      </p:sp>
      <p:sp>
        <p:nvSpPr>
          <p:cNvPr id="26" name="CuadroTexto 25">
            <a:extLst>
              <a:ext uri="{FF2B5EF4-FFF2-40B4-BE49-F238E27FC236}">
                <a16:creationId xmlns:a16="http://schemas.microsoft.com/office/drawing/2014/main" id="{52166FEC-5188-71EA-B974-563F6F5419B9}"/>
              </a:ext>
            </a:extLst>
          </p:cNvPr>
          <p:cNvSpPr txBox="1"/>
          <p:nvPr/>
        </p:nvSpPr>
        <p:spPr>
          <a:xfrm>
            <a:off x="8230392" y="4564814"/>
            <a:ext cx="742987" cy="707886"/>
          </a:xfrm>
          <a:prstGeom prst="rect">
            <a:avLst/>
          </a:prstGeom>
          <a:noFill/>
        </p:spPr>
        <p:txBody>
          <a:bodyPr wrap="square" lIns="91440" tIns="45720" rIns="91440" bIns="45720" rtlCol="0" anchor="t">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1800" b="1" i="0" u="none" strike="noStrike" kern="1200" cap="none" spc="0" normalizeH="0" baseline="0" noProof="0">
                <a:ln>
                  <a:noFill/>
                </a:ln>
                <a:solidFill>
                  <a:srgbClr val="002060"/>
                </a:solidFill>
                <a:effectLst/>
                <a:uLnTx/>
                <a:uFillTx/>
                <a:latin typeface="Calibri" panose="020F0502020204030204"/>
                <a:ea typeface="+mn-ea"/>
                <a:cs typeface="+mn-cs"/>
              </a:rPr>
              <a:t>2.192</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1100" b="0" i="0" u="none" strike="noStrike" kern="1200" cap="none" spc="0" normalizeH="0" baseline="0" noProof="0">
                <a:ln>
                  <a:noFill/>
                </a:ln>
                <a:solidFill>
                  <a:srgbClr val="002060"/>
                </a:solidFill>
                <a:effectLst/>
                <a:uLnTx/>
                <a:uFillTx/>
                <a:latin typeface="Calibri" panose="020F0502020204030204"/>
                <a:ea typeface="+mn-ea"/>
                <a:cs typeface="+mn-cs"/>
              </a:rPr>
              <a:t>1.096 NA</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1100" b="0" i="0" u="none" strike="noStrike" kern="1200" cap="none" spc="0" normalizeH="0" baseline="0" noProof="0">
                <a:ln>
                  <a:noFill/>
                </a:ln>
                <a:solidFill>
                  <a:srgbClr val="002060"/>
                </a:solidFill>
                <a:effectLst/>
                <a:uLnTx/>
                <a:uFillTx/>
                <a:latin typeface="Calibri" panose="020F0502020204030204"/>
                <a:ea typeface="+mn-ea"/>
                <a:cs typeface="+mn-cs"/>
              </a:rPr>
              <a:t>1.096 A</a:t>
            </a:r>
          </a:p>
        </p:txBody>
      </p:sp>
      <p:cxnSp>
        <p:nvCxnSpPr>
          <p:cNvPr id="29" name="126 Conector recto">
            <a:extLst>
              <a:ext uri="{FF2B5EF4-FFF2-40B4-BE49-F238E27FC236}">
                <a16:creationId xmlns:a16="http://schemas.microsoft.com/office/drawing/2014/main" id="{DD01CA8A-261F-423F-9185-C3DDC0C345D3}"/>
              </a:ext>
            </a:extLst>
          </p:cNvPr>
          <p:cNvCxnSpPr>
            <a:cxnSpLocks/>
          </p:cNvCxnSpPr>
          <p:nvPr/>
        </p:nvCxnSpPr>
        <p:spPr>
          <a:xfrm flipH="1" flipV="1">
            <a:off x="3963840" y="2511267"/>
            <a:ext cx="1059101" cy="833499"/>
          </a:xfrm>
          <a:prstGeom prst="line">
            <a:avLst/>
          </a:prstGeom>
          <a:ln>
            <a:solidFill>
              <a:schemeClr val="tx2"/>
            </a:solidFill>
            <a:prstDash val="dash"/>
          </a:ln>
        </p:spPr>
        <p:style>
          <a:lnRef idx="3">
            <a:schemeClr val="accent1"/>
          </a:lnRef>
          <a:fillRef idx="0">
            <a:schemeClr val="accent1"/>
          </a:fillRef>
          <a:effectRef idx="2">
            <a:schemeClr val="accent1"/>
          </a:effectRef>
          <a:fontRef idx="minor">
            <a:schemeClr val="tx1"/>
          </a:fontRef>
        </p:style>
      </p:cxnSp>
      <p:cxnSp>
        <p:nvCxnSpPr>
          <p:cNvPr id="34" name="126 Conector recto">
            <a:extLst>
              <a:ext uri="{FF2B5EF4-FFF2-40B4-BE49-F238E27FC236}">
                <a16:creationId xmlns:a16="http://schemas.microsoft.com/office/drawing/2014/main" id="{9948E05C-67DF-46D2-8029-0BBB10C125D0}"/>
              </a:ext>
            </a:extLst>
          </p:cNvPr>
          <p:cNvCxnSpPr>
            <a:cxnSpLocks/>
            <a:endCxn id="26" idx="0"/>
          </p:cNvCxnSpPr>
          <p:nvPr/>
        </p:nvCxnSpPr>
        <p:spPr>
          <a:xfrm>
            <a:off x="7559638" y="3779172"/>
            <a:ext cx="1042248" cy="785642"/>
          </a:xfrm>
          <a:prstGeom prst="line">
            <a:avLst/>
          </a:prstGeom>
          <a:ln>
            <a:solidFill>
              <a:schemeClr val="tx2"/>
            </a:solidFill>
            <a:prstDash val="dash"/>
          </a:ln>
        </p:spPr>
        <p:style>
          <a:lnRef idx="3">
            <a:schemeClr val="accent1"/>
          </a:lnRef>
          <a:fillRef idx="0">
            <a:schemeClr val="accent1"/>
          </a:fillRef>
          <a:effectRef idx="2">
            <a:schemeClr val="accent1"/>
          </a:effectRef>
          <a:fontRef idx="minor">
            <a:schemeClr val="tx1"/>
          </a:fontRef>
        </p:style>
      </p:cxnSp>
    </p:spTree>
    <p:extLst>
      <p:ext uri="{BB962C8B-B14F-4D97-AF65-F5344CB8AC3E}">
        <p14:creationId xmlns:p14="http://schemas.microsoft.com/office/powerpoint/2010/main" val="611192268"/>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Imagen 1">
            <a:extLst>
              <a:ext uri="{FF2B5EF4-FFF2-40B4-BE49-F238E27FC236}">
                <a16:creationId xmlns:a16="http://schemas.microsoft.com/office/drawing/2014/main" id="{D7A4A6C9-3314-05AB-65A2-C3B41A61500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3595510" y="1685214"/>
            <a:ext cx="7940652" cy="3683876"/>
          </a:xfrm>
          <a:prstGeom prst="rect">
            <a:avLst/>
          </a:prstGeom>
        </p:spPr>
      </p:pic>
      <p:sp>
        <p:nvSpPr>
          <p:cNvPr id="8" name="Título 1">
            <a:extLst>
              <a:ext uri="{FF2B5EF4-FFF2-40B4-BE49-F238E27FC236}">
                <a16:creationId xmlns:a16="http://schemas.microsoft.com/office/drawing/2014/main" id="{C3F28549-B885-477E-B0CE-1593B2941253}"/>
              </a:ext>
            </a:extLst>
          </p:cNvPr>
          <p:cNvSpPr txBox="1">
            <a:spLocks/>
          </p:cNvSpPr>
          <p:nvPr/>
        </p:nvSpPr>
        <p:spPr>
          <a:xfrm>
            <a:off x="2741067" y="4141124"/>
            <a:ext cx="1496293" cy="1151906"/>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2400" b="1" i="0" u="none" strike="noStrike" kern="1200" cap="none" spc="0" normalizeH="0" baseline="0" noProof="0">
                <a:ln>
                  <a:noFill/>
                </a:ln>
                <a:solidFill>
                  <a:srgbClr val="002060"/>
                </a:solidFill>
                <a:effectLst/>
                <a:uLnTx/>
                <a:uFillTx/>
                <a:latin typeface="Calibri" panose="020F0502020204030204"/>
                <a:ea typeface="+mj-ea"/>
                <a:cs typeface="+mj-cs"/>
              </a:rPr>
              <a:t>183**</a:t>
            </a:r>
          </a:p>
          <a:p>
            <a:pPr>
              <a:defRPr/>
            </a:pPr>
            <a:r>
              <a:rPr kumimoji="0" lang="es-CO" sz="1200" b="1" i="0" u="none" strike="noStrike" kern="1200" cap="none" spc="0" normalizeH="0" baseline="0" noProof="0">
                <a:ln>
                  <a:noFill/>
                </a:ln>
                <a:solidFill>
                  <a:srgbClr val="002060"/>
                </a:solidFill>
                <a:effectLst/>
                <a:uLnTx/>
                <a:uFillTx/>
                <a:latin typeface="Calibri" panose="020F0502020204030204"/>
                <a:ea typeface="+mj-ea"/>
                <a:cs typeface="+mj-cs"/>
              </a:rPr>
              <a:t>ENGATIVÁ</a:t>
            </a:r>
          </a:p>
        </p:txBody>
      </p:sp>
      <p:cxnSp>
        <p:nvCxnSpPr>
          <p:cNvPr id="18" name="Conector recto 17">
            <a:extLst>
              <a:ext uri="{FF2B5EF4-FFF2-40B4-BE49-F238E27FC236}">
                <a16:creationId xmlns:a16="http://schemas.microsoft.com/office/drawing/2014/main" id="{CB506E03-293F-421F-9151-B16AEDFABF1E}"/>
              </a:ext>
            </a:extLst>
          </p:cNvPr>
          <p:cNvCxnSpPr>
            <a:cxnSpLocks/>
          </p:cNvCxnSpPr>
          <p:nvPr/>
        </p:nvCxnSpPr>
        <p:spPr>
          <a:xfrm flipH="1">
            <a:off x="3628298" y="3656328"/>
            <a:ext cx="1440400" cy="930923"/>
          </a:xfrm>
          <a:prstGeom prst="line">
            <a:avLst/>
          </a:prstGeom>
          <a:ln>
            <a:prstDash val="dash"/>
          </a:ln>
        </p:spPr>
        <p:style>
          <a:lnRef idx="1">
            <a:schemeClr val="accent1"/>
          </a:lnRef>
          <a:fillRef idx="0">
            <a:schemeClr val="accent1"/>
          </a:fillRef>
          <a:effectRef idx="0">
            <a:schemeClr val="accent1"/>
          </a:effectRef>
          <a:fontRef idx="minor">
            <a:schemeClr val="tx1"/>
          </a:fontRef>
        </p:style>
      </p:cxnSp>
      <p:cxnSp>
        <p:nvCxnSpPr>
          <p:cNvPr id="20" name="Conector recto 19">
            <a:extLst>
              <a:ext uri="{FF2B5EF4-FFF2-40B4-BE49-F238E27FC236}">
                <a16:creationId xmlns:a16="http://schemas.microsoft.com/office/drawing/2014/main" id="{DFE9563C-3FF7-488D-862B-CAC1B96FF851}"/>
              </a:ext>
            </a:extLst>
          </p:cNvPr>
          <p:cNvCxnSpPr>
            <a:cxnSpLocks/>
          </p:cNvCxnSpPr>
          <p:nvPr/>
        </p:nvCxnSpPr>
        <p:spPr>
          <a:xfrm flipH="1">
            <a:off x="5068698" y="3850964"/>
            <a:ext cx="614204" cy="863174"/>
          </a:xfrm>
          <a:prstGeom prst="line">
            <a:avLst/>
          </a:prstGeom>
          <a:ln>
            <a:prstDash val="dash"/>
          </a:ln>
        </p:spPr>
        <p:style>
          <a:lnRef idx="1">
            <a:schemeClr val="accent1"/>
          </a:lnRef>
          <a:fillRef idx="0">
            <a:schemeClr val="accent1"/>
          </a:fillRef>
          <a:effectRef idx="0">
            <a:schemeClr val="accent1"/>
          </a:effectRef>
          <a:fontRef idx="minor">
            <a:schemeClr val="tx1"/>
          </a:fontRef>
        </p:style>
      </p:cxnSp>
      <p:cxnSp>
        <p:nvCxnSpPr>
          <p:cNvPr id="22" name="Conector recto 21">
            <a:extLst>
              <a:ext uri="{FF2B5EF4-FFF2-40B4-BE49-F238E27FC236}">
                <a16:creationId xmlns:a16="http://schemas.microsoft.com/office/drawing/2014/main" id="{1A3BF1AA-C939-4588-9EA6-8201AE36F4FE}"/>
              </a:ext>
            </a:extLst>
          </p:cNvPr>
          <p:cNvCxnSpPr>
            <a:cxnSpLocks/>
          </p:cNvCxnSpPr>
          <p:nvPr/>
        </p:nvCxnSpPr>
        <p:spPr>
          <a:xfrm flipV="1">
            <a:off x="6959822" y="2249687"/>
            <a:ext cx="463533" cy="698314"/>
          </a:xfrm>
          <a:prstGeom prst="line">
            <a:avLst/>
          </a:prstGeom>
          <a:ln>
            <a:solidFill>
              <a:srgbClr val="002060"/>
            </a:solidFill>
            <a:prstDash val="dash"/>
          </a:ln>
        </p:spPr>
        <p:style>
          <a:lnRef idx="1">
            <a:schemeClr val="accent1"/>
          </a:lnRef>
          <a:fillRef idx="0">
            <a:schemeClr val="accent1"/>
          </a:fillRef>
          <a:effectRef idx="0">
            <a:schemeClr val="accent1"/>
          </a:effectRef>
          <a:fontRef idx="minor">
            <a:schemeClr val="tx1"/>
          </a:fontRef>
        </p:style>
      </p:cxnSp>
      <p:cxnSp>
        <p:nvCxnSpPr>
          <p:cNvPr id="24" name="Conector recto 23">
            <a:extLst>
              <a:ext uri="{FF2B5EF4-FFF2-40B4-BE49-F238E27FC236}">
                <a16:creationId xmlns:a16="http://schemas.microsoft.com/office/drawing/2014/main" id="{49423A94-E780-4426-A467-E2B4B97973AE}"/>
              </a:ext>
            </a:extLst>
          </p:cNvPr>
          <p:cNvCxnSpPr>
            <a:cxnSpLocks/>
          </p:cNvCxnSpPr>
          <p:nvPr/>
        </p:nvCxnSpPr>
        <p:spPr>
          <a:xfrm>
            <a:off x="7123303" y="3789150"/>
            <a:ext cx="1003526" cy="1094132"/>
          </a:xfrm>
          <a:prstGeom prst="line">
            <a:avLst/>
          </a:prstGeom>
          <a:ln>
            <a:prstDash val="dash"/>
          </a:ln>
        </p:spPr>
        <p:style>
          <a:lnRef idx="1">
            <a:schemeClr val="accent1"/>
          </a:lnRef>
          <a:fillRef idx="0">
            <a:schemeClr val="accent1"/>
          </a:fillRef>
          <a:effectRef idx="0">
            <a:schemeClr val="accent1"/>
          </a:effectRef>
          <a:fontRef idx="minor">
            <a:schemeClr val="tx1"/>
          </a:fontRef>
        </p:style>
      </p:cxnSp>
      <p:cxnSp>
        <p:nvCxnSpPr>
          <p:cNvPr id="26" name="Conector recto 25">
            <a:extLst>
              <a:ext uri="{FF2B5EF4-FFF2-40B4-BE49-F238E27FC236}">
                <a16:creationId xmlns:a16="http://schemas.microsoft.com/office/drawing/2014/main" id="{823625D8-A88A-4EAF-ADD6-3007CE4BE6C1}"/>
              </a:ext>
            </a:extLst>
          </p:cNvPr>
          <p:cNvCxnSpPr/>
          <p:nvPr/>
        </p:nvCxnSpPr>
        <p:spPr>
          <a:xfrm>
            <a:off x="4176868" y="3043451"/>
            <a:ext cx="53938"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29" name="Conector recto 28">
            <a:extLst>
              <a:ext uri="{FF2B5EF4-FFF2-40B4-BE49-F238E27FC236}">
                <a16:creationId xmlns:a16="http://schemas.microsoft.com/office/drawing/2014/main" id="{2CBA8D96-F05F-45B4-91C9-52A1DD9C035A}"/>
              </a:ext>
            </a:extLst>
          </p:cNvPr>
          <p:cNvCxnSpPr>
            <a:cxnSpLocks/>
          </p:cNvCxnSpPr>
          <p:nvPr/>
        </p:nvCxnSpPr>
        <p:spPr>
          <a:xfrm flipH="1">
            <a:off x="3215149" y="3334847"/>
            <a:ext cx="1099810" cy="250073"/>
          </a:xfrm>
          <a:prstGeom prst="line">
            <a:avLst/>
          </a:prstGeom>
          <a:ln>
            <a:solidFill>
              <a:srgbClr val="122D40"/>
            </a:solidFill>
            <a:prstDash val="dash"/>
          </a:ln>
        </p:spPr>
        <p:style>
          <a:lnRef idx="1">
            <a:schemeClr val="accent1"/>
          </a:lnRef>
          <a:fillRef idx="0">
            <a:schemeClr val="accent1"/>
          </a:fillRef>
          <a:effectRef idx="0">
            <a:schemeClr val="accent1"/>
          </a:effectRef>
          <a:fontRef idx="minor">
            <a:schemeClr val="tx1"/>
          </a:fontRef>
        </p:style>
      </p:cxnSp>
      <p:sp>
        <p:nvSpPr>
          <p:cNvPr id="23" name="CuadroTexto 22">
            <a:extLst>
              <a:ext uri="{FF2B5EF4-FFF2-40B4-BE49-F238E27FC236}">
                <a16:creationId xmlns:a16="http://schemas.microsoft.com/office/drawing/2014/main" id="{026D82DF-228F-43C5-8474-857D41D96D3C}"/>
              </a:ext>
            </a:extLst>
          </p:cNvPr>
          <p:cNvSpPr txBox="1"/>
          <p:nvPr/>
        </p:nvSpPr>
        <p:spPr>
          <a:xfrm>
            <a:off x="2018854" y="255046"/>
            <a:ext cx="9881937" cy="1138773"/>
          </a:xfrm>
          <a:prstGeom prst="rect">
            <a:avLst/>
          </a:prstGeom>
          <a:noFill/>
        </p:spPr>
        <p:txBody>
          <a:bodyPr wrap="square" lIns="91440" tIns="45720" rIns="91440" bIns="45720" rtlCol="0" anchor="t">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marL="457200" marR="0" lvl="1" indent="0" algn="l" defTabSz="914400" rtl="0" eaLnBrk="1" fontAlgn="auto" latinLnBrk="0" hangingPunct="1">
              <a:lnSpc>
                <a:spcPct val="100000"/>
              </a:lnSpc>
              <a:spcBef>
                <a:spcPts val="0"/>
              </a:spcBef>
              <a:spcAft>
                <a:spcPts val="0"/>
              </a:spcAft>
              <a:buClrTx/>
              <a:buSzTx/>
              <a:buFontTx/>
              <a:buNone/>
              <a:tabLst>
                <a:tab pos="914400" algn="l"/>
              </a:tabLst>
              <a:defRPr/>
            </a:pPr>
            <a:r>
              <a:rPr kumimoji="0" lang="es-CO" sz="3600" b="1" i="0" u="none" strike="noStrike" kern="0" cap="small" spc="0" normalizeH="0" baseline="0" noProof="0">
                <a:ln>
                  <a:noFill/>
                </a:ln>
                <a:solidFill>
                  <a:srgbClr val="002060"/>
                </a:solidFill>
                <a:effectLst/>
                <a:uLnTx/>
                <a:uFillTx/>
              </a:rPr>
              <a:t>CONTENEDORES</a:t>
            </a:r>
          </a:p>
          <a:p>
            <a:pPr lvl="1">
              <a:defRPr/>
            </a:pPr>
            <a:r>
              <a:rPr lang="es-CO" sz="1600" kern="0">
                <a:solidFill>
                  <a:srgbClr val="002060"/>
                </a:solidFill>
                <a:latin typeface="Candara"/>
              </a:rPr>
              <a:t>Contenedores reemplazados octubre– 2024 </a:t>
            </a:r>
          </a:p>
          <a:p>
            <a:pPr marL="457200" marR="0" lvl="1" indent="0" algn="l" defTabSz="914400" rtl="0" eaLnBrk="1" fontAlgn="auto" latinLnBrk="0" hangingPunct="1">
              <a:lnSpc>
                <a:spcPct val="100000"/>
              </a:lnSpc>
              <a:spcBef>
                <a:spcPts val="0"/>
              </a:spcBef>
              <a:spcAft>
                <a:spcPts val="0"/>
              </a:spcAft>
              <a:buClrTx/>
              <a:buSzTx/>
              <a:buFontTx/>
              <a:buNone/>
              <a:tabLst>
                <a:tab pos="914400" algn="l"/>
              </a:tabLst>
              <a:defRPr/>
            </a:pPr>
            <a:endParaRPr kumimoji="0" lang="es-CO" sz="1600" b="0" i="0" u="none" strike="noStrike" kern="0" cap="small" spc="0" normalizeH="0" baseline="0" noProof="0">
              <a:ln>
                <a:noFill/>
              </a:ln>
              <a:solidFill>
                <a:srgbClr val="4472C4">
                  <a:lumMod val="50000"/>
                </a:srgbClr>
              </a:solidFill>
              <a:effectLst/>
              <a:uLnTx/>
              <a:uFillTx/>
              <a:latin typeface="Candara" panose="020E0502030303020204" pitchFamily="34" charset="0"/>
              <a:ea typeface="+mn-ea"/>
              <a:cs typeface="+mn-cs"/>
            </a:endParaRPr>
          </a:p>
        </p:txBody>
      </p:sp>
      <p:cxnSp>
        <p:nvCxnSpPr>
          <p:cNvPr id="25" name="Conector recto 24">
            <a:extLst>
              <a:ext uri="{FF2B5EF4-FFF2-40B4-BE49-F238E27FC236}">
                <a16:creationId xmlns:a16="http://schemas.microsoft.com/office/drawing/2014/main" id="{9D8A5304-A75E-4FAD-B142-FF2F3653E21B}"/>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27" name="Imagen 26">
            <a:extLst>
              <a:ext uri="{FF2B5EF4-FFF2-40B4-BE49-F238E27FC236}">
                <a16:creationId xmlns:a16="http://schemas.microsoft.com/office/drawing/2014/main" id="{26DED6DF-030B-45A4-8825-584CB12039AE}"/>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819637" y="62942"/>
            <a:ext cx="1073171" cy="1112117"/>
          </a:xfrm>
          <a:prstGeom prst="rect">
            <a:avLst/>
          </a:prstGeom>
        </p:spPr>
      </p:pic>
      <p:sp>
        <p:nvSpPr>
          <p:cNvPr id="28" name="CuadroTexto 27">
            <a:extLst>
              <a:ext uri="{FF2B5EF4-FFF2-40B4-BE49-F238E27FC236}">
                <a16:creationId xmlns:a16="http://schemas.microsoft.com/office/drawing/2014/main" id="{31B6CF56-F303-4A6A-ADF1-B94050251276}"/>
              </a:ext>
            </a:extLst>
          </p:cNvPr>
          <p:cNvSpPr txBox="1"/>
          <p:nvPr/>
        </p:nvSpPr>
        <p:spPr>
          <a:xfrm>
            <a:off x="142604" y="1581752"/>
            <a:ext cx="2824243" cy="1754326"/>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2400" b="1">
                <a:solidFill>
                  <a:srgbClr val="002060"/>
                </a:solidFill>
                <a:effectLst>
                  <a:outerShdw blurRad="38100" dist="38100" dir="2700000" algn="tl">
                    <a:srgbClr val="000000">
                      <a:alpha val="43137"/>
                    </a:srgbClr>
                  </a:outerShdw>
                </a:effectLst>
                <a:latin typeface="Calibri" panose="020F0502020204030204"/>
              </a:rPr>
              <a:t>2</a:t>
            </a:r>
            <a:r>
              <a:rPr kumimoji="0" lang="es-CO" sz="2400" b="1" i="0" u="none" strike="noStrike" kern="1200" cap="none" spc="0" normalizeH="0" baseline="0" noProof="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mn-cs"/>
              </a:rPr>
              <a:t>.640 Contenedores</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CO" sz="2400" b="1" i="0" u="none" strike="noStrike" kern="1200" cap="none" spc="0" normalizeH="0" baseline="0" noProof="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mn-cs"/>
              </a:rPr>
              <a:t>Reemplazados</a:t>
            </a:r>
          </a:p>
          <a:p>
            <a:pPr marL="0" marR="0" lvl="0" indent="0" algn="ctr" defTabSz="914400" rtl="0" eaLnBrk="1" fontAlgn="auto" latinLnBrk="0" hangingPunct="1">
              <a:lnSpc>
                <a:spcPct val="100000"/>
              </a:lnSpc>
              <a:spcBef>
                <a:spcPts val="0"/>
              </a:spcBef>
              <a:spcAft>
                <a:spcPts val="0"/>
              </a:spcAft>
              <a:buClrTx/>
              <a:buSzTx/>
              <a:buFontTx/>
              <a:buNone/>
              <a:tabLst/>
              <a:defRPr/>
            </a:pPr>
            <a:r>
              <a:rPr lang="es-CO" sz="4000" b="1">
                <a:solidFill>
                  <a:srgbClr val="002060"/>
                </a:solidFill>
                <a:effectLst>
                  <a:outerShdw blurRad="38100" dist="38100" dir="2700000" algn="tl">
                    <a:srgbClr val="000000">
                      <a:alpha val="43137"/>
                    </a:srgbClr>
                  </a:outerShdw>
                </a:effectLst>
                <a:latin typeface="Calibri" panose="020F0502020204030204"/>
              </a:rPr>
              <a:t>24</a:t>
            </a:r>
            <a:r>
              <a:rPr kumimoji="0" lang="es-CO" sz="4000" b="1" i="0" u="none" strike="noStrike" kern="1200" cap="none" spc="0" normalizeH="0" baseline="0" noProof="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mn-cs"/>
              </a:rPr>
              <a:t>,57</a:t>
            </a:r>
            <a:r>
              <a:rPr kumimoji="0" lang="es-CO" sz="4400" b="1" i="0" u="none" strike="noStrike" kern="1200" cap="none" spc="0" normalizeH="0" baseline="0" noProof="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mn-cs"/>
              </a:rPr>
              <a:t>%</a:t>
            </a:r>
            <a:endParaRPr kumimoji="0" lang="es-CO" sz="4000" b="1" i="0" u="none" strike="noStrike" kern="1200" cap="none" spc="0" normalizeH="0" baseline="0" noProof="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CO" sz="1600" b="1" i="0" u="none" strike="noStrike" kern="1200" cap="none" spc="0" normalizeH="0" baseline="0" noProof="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mn-cs"/>
            </a:endParaRPr>
          </a:p>
        </p:txBody>
      </p:sp>
      <p:sp>
        <p:nvSpPr>
          <p:cNvPr id="32" name="CuadroTexto 31">
            <a:extLst>
              <a:ext uri="{FF2B5EF4-FFF2-40B4-BE49-F238E27FC236}">
                <a16:creationId xmlns:a16="http://schemas.microsoft.com/office/drawing/2014/main" id="{228F72AD-B0A9-42A8-8A2F-0A5FAB6F8DD1}"/>
              </a:ext>
            </a:extLst>
          </p:cNvPr>
          <p:cNvSpPr txBox="1"/>
          <p:nvPr/>
        </p:nvSpPr>
        <p:spPr>
          <a:xfrm>
            <a:off x="7168480" y="1773303"/>
            <a:ext cx="857345"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2400" b="1" i="0" u="none" strike="noStrike" kern="1200" cap="none" spc="0" normalizeH="0" baseline="0" noProof="0">
                <a:ln>
                  <a:noFill/>
                </a:ln>
                <a:solidFill>
                  <a:srgbClr val="002060"/>
                </a:solidFill>
                <a:effectLst/>
                <a:uLnTx/>
                <a:uFillTx/>
                <a:latin typeface="Calibri" panose="020F0502020204030204"/>
                <a:ea typeface="+mn-ea"/>
                <a:cs typeface="+mn-cs"/>
              </a:rPr>
              <a:t>3</a:t>
            </a:r>
            <a:r>
              <a:rPr lang="es-CO" sz="2400" b="1">
                <a:solidFill>
                  <a:srgbClr val="002060"/>
                </a:solidFill>
                <a:latin typeface="Calibri" panose="020F0502020204030204"/>
              </a:rPr>
              <a:t>98</a:t>
            </a:r>
            <a:endParaRPr kumimoji="0" lang="es-CO" sz="2400" b="1" i="0" u="none" strike="noStrike" kern="1200" cap="none" spc="0" normalizeH="0" baseline="0" noProof="0">
              <a:ln>
                <a:noFill/>
              </a:ln>
              <a:solidFill>
                <a:srgbClr val="002060"/>
              </a:solidFill>
              <a:effectLst/>
              <a:uLnTx/>
              <a:uFillTx/>
              <a:latin typeface="Calibri" panose="020F0502020204030204"/>
              <a:ea typeface="+mn-ea"/>
              <a:cs typeface="+mn-cs"/>
            </a:endParaRPr>
          </a:p>
        </p:txBody>
      </p:sp>
      <p:sp>
        <p:nvSpPr>
          <p:cNvPr id="34" name="CuadroTexto 33">
            <a:extLst>
              <a:ext uri="{FF2B5EF4-FFF2-40B4-BE49-F238E27FC236}">
                <a16:creationId xmlns:a16="http://schemas.microsoft.com/office/drawing/2014/main" id="{97399AFA-E569-479C-B48C-BB8741A82CA9}"/>
              </a:ext>
            </a:extLst>
          </p:cNvPr>
          <p:cNvSpPr txBox="1"/>
          <p:nvPr/>
        </p:nvSpPr>
        <p:spPr>
          <a:xfrm>
            <a:off x="4500666" y="4695182"/>
            <a:ext cx="1054523" cy="461665"/>
          </a:xfrm>
          <a:prstGeom prst="rect">
            <a:avLst/>
          </a:prstGeom>
          <a:noFill/>
        </p:spPr>
        <p:txBody>
          <a:bodyPr wrap="square" lIns="91440" tIns="45720" rIns="91440" bIns="45720" rtlCol="0" anchor="t">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s-MX" sz="2400" b="1">
                <a:solidFill>
                  <a:srgbClr val="002060"/>
                </a:solidFill>
                <a:latin typeface="Calibri" panose="020F0502020204030204"/>
              </a:rPr>
              <a:t>1.092*</a:t>
            </a:r>
            <a:endParaRPr kumimoji="0" lang="es-CO" sz="2400" b="1" i="0" u="none" strike="noStrike" kern="1200" cap="none" spc="0" normalizeH="0" baseline="0" noProof="0">
              <a:ln>
                <a:noFill/>
              </a:ln>
              <a:solidFill>
                <a:srgbClr val="002060"/>
              </a:solidFill>
              <a:effectLst/>
              <a:uLnTx/>
              <a:uFillTx/>
              <a:latin typeface="Calibri" panose="020F0502020204030204"/>
              <a:ea typeface="+mn-ea"/>
              <a:cs typeface="+mn-cs"/>
            </a:endParaRPr>
          </a:p>
        </p:txBody>
      </p:sp>
      <p:sp>
        <p:nvSpPr>
          <p:cNvPr id="35" name="Título 1">
            <a:extLst>
              <a:ext uri="{FF2B5EF4-FFF2-40B4-BE49-F238E27FC236}">
                <a16:creationId xmlns:a16="http://schemas.microsoft.com/office/drawing/2014/main" id="{2DD3A49E-C0EB-4132-8ED9-DC844ECB3D3F}"/>
              </a:ext>
            </a:extLst>
          </p:cNvPr>
          <p:cNvSpPr txBox="1">
            <a:spLocks/>
          </p:cNvSpPr>
          <p:nvPr/>
        </p:nvSpPr>
        <p:spPr>
          <a:xfrm>
            <a:off x="5536827" y="1200627"/>
            <a:ext cx="6074273" cy="1022270"/>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200" b="1" i="0" u="none" strike="noStrike" kern="1200" cap="none" spc="0" normalizeH="0" baseline="0" noProof="0">
                <a:ln>
                  <a:noFill/>
                </a:ln>
                <a:solidFill>
                  <a:srgbClr val="002060"/>
                </a:solidFill>
                <a:effectLst/>
                <a:highlight>
                  <a:srgbClr val="FFFFFF"/>
                </a:highlight>
                <a:uLnTx/>
                <a:uFillTx/>
                <a:latin typeface="+mn-lt"/>
                <a:ea typeface="+mj-ea"/>
                <a:cs typeface="+mj-cs"/>
              </a:rPr>
              <a:t>SAN CRISTÓBAL      USME              SANTA FE       USAQUÉN       CHAPINERO      LA CANDELARIA</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200" b="1" i="0" u="none" strike="noStrike" kern="1200" cap="small" spc="0" normalizeH="0" baseline="0" noProof="0">
                <a:ln>
                  <a:noFill/>
                </a:ln>
                <a:solidFill>
                  <a:srgbClr val="002060"/>
                </a:solidFill>
                <a:effectLst/>
                <a:highlight>
                  <a:srgbClr val="FFFFFF"/>
                </a:highlight>
                <a:uLnTx/>
                <a:uFillTx/>
                <a:latin typeface="+mn-lt"/>
                <a:ea typeface="+mj-ea"/>
                <a:cs typeface="+mj-cs"/>
              </a:rPr>
              <a:t>153	        129	       57                    </a:t>
            </a:r>
            <a:r>
              <a:rPr lang="es-CO" sz="1200" b="1" cap="small">
                <a:solidFill>
                  <a:srgbClr val="002060"/>
                </a:solidFill>
                <a:highlight>
                  <a:srgbClr val="FFFFFF"/>
                </a:highlight>
                <a:latin typeface="+mn-lt"/>
              </a:rPr>
              <a:t>52</a:t>
            </a:r>
            <a:r>
              <a:rPr kumimoji="0" lang="es-CO" sz="1200" b="1" i="0" u="none" strike="noStrike" kern="1200" cap="small" spc="0" normalizeH="0" baseline="0" noProof="0">
                <a:ln>
                  <a:noFill/>
                </a:ln>
                <a:solidFill>
                  <a:srgbClr val="002060"/>
                </a:solidFill>
                <a:effectLst/>
                <a:highlight>
                  <a:srgbClr val="FFFFFF"/>
                </a:highlight>
                <a:uLnTx/>
                <a:uFillTx/>
                <a:latin typeface="+mn-lt"/>
                <a:ea typeface="+mj-ea"/>
                <a:cs typeface="+mj-cs"/>
              </a:rPr>
              <a:t>                    6                          1</a:t>
            </a:r>
          </a:p>
          <a:p>
            <a:pPr marL="0" marR="0" lvl="0" indent="0" algn="l" defTabSz="914400" rtl="0" eaLnBrk="1" fontAlgn="auto" latinLnBrk="0" hangingPunct="1">
              <a:lnSpc>
                <a:spcPct val="90000"/>
              </a:lnSpc>
              <a:spcBef>
                <a:spcPct val="0"/>
              </a:spcBef>
              <a:spcAft>
                <a:spcPts val="0"/>
              </a:spcAft>
              <a:buClrTx/>
              <a:buSzTx/>
              <a:buFontTx/>
              <a:buNone/>
              <a:tabLst/>
              <a:defRPr/>
            </a:pPr>
            <a:endParaRPr kumimoji="0" lang="es-CO" sz="1200" b="0" i="0" u="none" strike="noStrike" kern="1200" cap="small" spc="0" normalizeH="0" baseline="0" noProof="0">
              <a:ln>
                <a:noFill/>
              </a:ln>
              <a:solidFill>
                <a:srgbClr val="002060"/>
              </a:solidFill>
              <a:effectLst/>
              <a:uLnTx/>
              <a:uFillTx/>
              <a:latin typeface="+mn-lt"/>
              <a:ea typeface="+mj-ea"/>
              <a:cs typeface="+mj-cs"/>
            </a:endParaRPr>
          </a:p>
        </p:txBody>
      </p:sp>
      <p:sp>
        <p:nvSpPr>
          <p:cNvPr id="36" name="Título 1">
            <a:extLst>
              <a:ext uri="{FF2B5EF4-FFF2-40B4-BE49-F238E27FC236}">
                <a16:creationId xmlns:a16="http://schemas.microsoft.com/office/drawing/2014/main" id="{1FEF573D-6E31-42CE-9571-A12986ABACFC}"/>
              </a:ext>
            </a:extLst>
          </p:cNvPr>
          <p:cNvSpPr txBox="1">
            <a:spLocks/>
          </p:cNvSpPr>
          <p:nvPr/>
        </p:nvSpPr>
        <p:spPr>
          <a:xfrm>
            <a:off x="4119214" y="5163928"/>
            <a:ext cx="1764813" cy="781839"/>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defRPr/>
            </a:pPr>
            <a:r>
              <a:rPr lang="es-CO" sz="1200" b="1">
                <a:solidFill>
                  <a:srgbClr val="002060"/>
                </a:solidFill>
                <a:highlight>
                  <a:srgbClr val="FFFFFF"/>
                </a:highlight>
                <a:latin typeface="+mn-lt"/>
              </a:rPr>
              <a:t>FONTIBÓN</a:t>
            </a:r>
            <a:r>
              <a:rPr lang="es-CO" sz="1200" b="1">
                <a:solidFill>
                  <a:srgbClr val="4472C4"/>
                </a:solidFill>
                <a:highlight>
                  <a:srgbClr val="FFFFFF"/>
                </a:highlight>
                <a:latin typeface="+mn-lt"/>
              </a:rPr>
              <a:t>	</a:t>
            </a:r>
            <a:r>
              <a:rPr lang="es-CO" sz="1200" b="1">
                <a:solidFill>
                  <a:srgbClr val="002060"/>
                </a:solidFill>
                <a:highlight>
                  <a:srgbClr val="FFFFFF"/>
                </a:highlight>
                <a:latin typeface="+mn-lt"/>
              </a:rPr>
              <a:t>KENNEDY</a:t>
            </a:r>
          </a:p>
          <a:p>
            <a:pPr>
              <a:defRPr/>
            </a:pPr>
            <a:r>
              <a:rPr lang="es-CO" sz="1200" b="1">
                <a:solidFill>
                  <a:srgbClr val="002060"/>
                </a:solidFill>
                <a:highlight>
                  <a:srgbClr val="FFFFFF"/>
                </a:highlight>
                <a:latin typeface="+mn-lt"/>
              </a:rPr>
              <a:t>281        </a:t>
            </a:r>
            <a:r>
              <a:rPr kumimoji="0" lang="es-CO" sz="1200" b="1" i="0" u="none" strike="noStrike" kern="1200" cap="none" spc="0" normalizeH="0" baseline="0" noProof="0">
                <a:ln>
                  <a:noFill/>
                </a:ln>
                <a:solidFill>
                  <a:srgbClr val="002060"/>
                </a:solidFill>
                <a:effectLst/>
                <a:highlight>
                  <a:srgbClr val="FFFFFF"/>
                </a:highlight>
                <a:uLnTx/>
                <a:uFillTx/>
                <a:latin typeface="+mn-lt"/>
                <a:ea typeface="+mj-ea"/>
                <a:cs typeface="+mj-cs"/>
              </a:rPr>
              <a:t> 	</a:t>
            </a:r>
            <a:r>
              <a:rPr lang="es-CO" sz="1200" b="1">
                <a:solidFill>
                  <a:srgbClr val="002060"/>
                </a:solidFill>
                <a:highlight>
                  <a:srgbClr val="FFFFFF"/>
                </a:highlight>
                <a:latin typeface="+mn-lt"/>
              </a:rPr>
              <a:t>811</a:t>
            </a:r>
            <a:endParaRPr kumimoji="0" lang="es-CO" sz="1200" b="1" i="0" u="none" strike="noStrike" kern="1200" cap="none" spc="0" normalizeH="0" baseline="0" noProof="0">
              <a:ln>
                <a:noFill/>
              </a:ln>
              <a:solidFill>
                <a:srgbClr val="4472C4">
                  <a:lumMod val="50000"/>
                </a:srgbClr>
              </a:solidFill>
              <a:effectLst/>
              <a:uLnTx/>
              <a:uFillTx/>
              <a:latin typeface="+mn-lt"/>
              <a:ea typeface="+mj-ea"/>
              <a:cs typeface="+mj-cs"/>
            </a:endParaRPr>
          </a:p>
          <a:p>
            <a:pPr marL="0" marR="0" lvl="0" indent="0" algn="l" defTabSz="914400" rtl="0" eaLnBrk="1" fontAlgn="auto" latinLnBrk="0" hangingPunct="1">
              <a:lnSpc>
                <a:spcPct val="90000"/>
              </a:lnSpc>
              <a:spcBef>
                <a:spcPct val="0"/>
              </a:spcBef>
              <a:spcAft>
                <a:spcPts val="0"/>
              </a:spcAft>
              <a:buClrTx/>
              <a:buSzTx/>
              <a:buFontTx/>
              <a:buNone/>
              <a:tabLst/>
              <a:defRPr/>
            </a:pPr>
            <a:endParaRPr kumimoji="0" lang="es-CO" sz="1200" b="1" i="0" u="none" strike="noStrike" kern="1200" cap="none" spc="0" normalizeH="0" baseline="0" noProof="0">
              <a:ln>
                <a:noFill/>
              </a:ln>
              <a:solidFill>
                <a:srgbClr val="4472C4">
                  <a:lumMod val="50000"/>
                </a:srgbClr>
              </a:solidFill>
              <a:effectLst/>
              <a:uLnTx/>
              <a:uFillTx/>
              <a:latin typeface="+mn-lt"/>
              <a:ea typeface="+mj-ea"/>
              <a:cs typeface="+mj-cs"/>
            </a:endParaRPr>
          </a:p>
          <a:p>
            <a:pPr marL="0" marR="0" lvl="0" indent="0" algn="l" defTabSz="914400" rtl="0" eaLnBrk="1" fontAlgn="auto" latinLnBrk="0" hangingPunct="1">
              <a:lnSpc>
                <a:spcPct val="90000"/>
              </a:lnSpc>
              <a:spcBef>
                <a:spcPct val="0"/>
              </a:spcBef>
              <a:spcAft>
                <a:spcPts val="0"/>
              </a:spcAft>
              <a:buClrTx/>
              <a:buSzTx/>
              <a:buFontTx/>
              <a:buNone/>
              <a:tabLst/>
              <a:defRPr/>
            </a:pPr>
            <a:endParaRPr kumimoji="0" lang="es-CO" sz="1200" b="1" i="0" u="none" strike="noStrike" kern="1200" cap="none" spc="0" normalizeH="0" baseline="0" noProof="0">
              <a:ln>
                <a:noFill/>
              </a:ln>
              <a:solidFill>
                <a:srgbClr val="4472C4">
                  <a:lumMod val="50000"/>
                </a:srgbClr>
              </a:solidFill>
              <a:effectLst/>
              <a:uLnTx/>
              <a:uFillTx/>
              <a:latin typeface="+mn-lt"/>
              <a:ea typeface="+mj-ea"/>
              <a:cs typeface="+mj-cs"/>
            </a:endParaRPr>
          </a:p>
        </p:txBody>
      </p:sp>
      <p:sp>
        <p:nvSpPr>
          <p:cNvPr id="38" name="CuadroTexto 37">
            <a:extLst>
              <a:ext uri="{FF2B5EF4-FFF2-40B4-BE49-F238E27FC236}">
                <a16:creationId xmlns:a16="http://schemas.microsoft.com/office/drawing/2014/main" id="{E54E4446-C5BB-417C-A83B-4EB019C846EF}"/>
              </a:ext>
            </a:extLst>
          </p:cNvPr>
          <p:cNvSpPr txBox="1"/>
          <p:nvPr/>
        </p:nvSpPr>
        <p:spPr>
          <a:xfrm>
            <a:off x="8025825" y="4907425"/>
            <a:ext cx="910602" cy="461665"/>
          </a:xfrm>
          <a:prstGeom prst="rect">
            <a:avLst/>
          </a:prstGeom>
          <a:noFill/>
        </p:spPr>
        <p:txBody>
          <a:bodyPr wrap="square" lIns="91440" tIns="45720" rIns="91440" bIns="45720" rtlCol="0" anchor="t">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s-CO" sz="2400" b="1">
                <a:solidFill>
                  <a:srgbClr val="002060"/>
                </a:solidFill>
                <a:latin typeface="Calibri" panose="020F0502020204030204"/>
                <a:cs typeface="Calibri"/>
              </a:rPr>
              <a:t>736</a:t>
            </a:r>
            <a:endParaRPr lang="es-CO" sz="2400" b="1" i="0" u="none" strike="noStrike" kern="1200" cap="none" spc="0" normalizeH="0" baseline="0" noProof="0">
              <a:ln>
                <a:noFill/>
              </a:ln>
              <a:solidFill>
                <a:srgbClr val="002060"/>
              </a:solidFill>
              <a:effectLst/>
              <a:uLnTx/>
              <a:uFillTx/>
              <a:latin typeface="Calibri" panose="020F0502020204030204"/>
              <a:cs typeface="Calibri"/>
            </a:endParaRPr>
          </a:p>
        </p:txBody>
      </p:sp>
      <p:sp>
        <p:nvSpPr>
          <p:cNvPr id="31" name="Título 1">
            <a:extLst>
              <a:ext uri="{FF2B5EF4-FFF2-40B4-BE49-F238E27FC236}">
                <a16:creationId xmlns:a16="http://schemas.microsoft.com/office/drawing/2014/main" id="{E999D14C-E6EE-6DD4-2EA2-282EC09058E0}"/>
              </a:ext>
            </a:extLst>
          </p:cNvPr>
          <p:cNvSpPr txBox="1">
            <a:spLocks/>
          </p:cNvSpPr>
          <p:nvPr/>
        </p:nvSpPr>
        <p:spPr>
          <a:xfrm>
            <a:off x="6407731" y="5759995"/>
            <a:ext cx="5323826" cy="781839"/>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200" b="1" i="0" u="none" strike="noStrike" kern="1200" cap="none" spc="0" normalizeH="0" baseline="0" noProof="0">
                <a:ln>
                  <a:noFill/>
                </a:ln>
                <a:solidFill>
                  <a:srgbClr val="002060"/>
                </a:solidFill>
                <a:effectLst/>
                <a:uLnTx/>
                <a:uFillTx/>
                <a:latin typeface="Calibri" panose="020F0502020204030204"/>
                <a:ea typeface="+mj-ea"/>
                <a:cs typeface="+mj-cs"/>
              </a:rPr>
              <a:t>CIUDAD BOLÍVAR	PUENTE ARANDA	RAFAEL URIBE </a:t>
            </a:r>
          </a:p>
          <a:p>
            <a:pPr marL="0" marR="0" lvl="0" indent="0" algn="l" defTabSz="914400" rtl="0" eaLnBrk="1" fontAlgn="auto" latinLnBrk="0" hangingPunct="1">
              <a:lnSpc>
                <a:spcPct val="90000"/>
              </a:lnSpc>
              <a:spcBef>
                <a:spcPct val="0"/>
              </a:spcBef>
              <a:spcAft>
                <a:spcPts val="0"/>
              </a:spcAft>
              <a:buClrTx/>
              <a:buSzTx/>
              <a:buFontTx/>
              <a:buNone/>
              <a:tabLst/>
              <a:defRPr/>
            </a:pPr>
            <a:r>
              <a:rPr lang="es-CO" sz="1200" b="1">
                <a:solidFill>
                  <a:srgbClr val="002060"/>
                </a:solidFill>
                <a:latin typeface="Calibri" panose="020F0502020204030204"/>
              </a:rPr>
              <a:t>269</a:t>
            </a:r>
            <a:r>
              <a:rPr kumimoji="0" lang="es-CO" sz="1200" b="1" i="0" u="none" strike="noStrike" kern="1200" cap="none" spc="0" normalizeH="0" baseline="0" noProof="0">
                <a:ln>
                  <a:noFill/>
                </a:ln>
                <a:solidFill>
                  <a:srgbClr val="002060"/>
                </a:solidFill>
                <a:effectLst/>
                <a:uLnTx/>
                <a:uFillTx/>
                <a:latin typeface="Calibri" panose="020F0502020204030204"/>
                <a:ea typeface="+mj-ea"/>
                <a:cs typeface="+mj-cs"/>
              </a:rPr>
              <a:t>		</a:t>
            </a:r>
            <a:r>
              <a:rPr lang="es-CO" sz="1200" b="1">
                <a:solidFill>
                  <a:srgbClr val="002060"/>
                </a:solidFill>
                <a:latin typeface="Calibri" panose="020F0502020204030204"/>
              </a:rPr>
              <a:t>115</a:t>
            </a:r>
            <a:r>
              <a:rPr kumimoji="0" lang="es-CO" sz="1200" b="1" i="0" u="none" strike="noStrike" kern="1200" cap="none" spc="0" normalizeH="0" baseline="0" noProof="0">
                <a:ln>
                  <a:noFill/>
                </a:ln>
                <a:solidFill>
                  <a:srgbClr val="002060"/>
                </a:solidFill>
                <a:effectLst/>
                <a:uLnTx/>
                <a:uFillTx/>
                <a:latin typeface="Calibri" panose="020F0502020204030204"/>
                <a:ea typeface="+mj-ea"/>
                <a:cs typeface="+mj-cs"/>
              </a:rPr>
              <a:t>		</a:t>
            </a:r>
            <a:r>
              <a:rPr lang="es-CO" sz="1200" b="1">
                <a:solidFill>
                  <a:srgbClr val="002060"/>
                </a:solidFill>
                <a:latin typeface="Calibri" panose="020F0502020204030204"/>
              </a:rPr>
              <a:t>192</a:t>
            </a:r>
            <a:endParaRPr lang="es-CO" sz="1200" b="1" i="0" u="none" strike="noStrike" kern="1200" cap="none" spc="0" normalizeH="0" baseline="0" noProof="0">
              <a:ln>
                <a:noFill/>
              </a:ln>
              <a:solidFill>
                <a:srgbClr val="002060"/>
              </a:solidFill>
              <a:effectLst/>
              <a:uLnTx/>
              <a:uFillTx/>
              <a:latin typeface="Calibri" panose="020F0502020204030204"/>
              <a:cs typeface="Calibri"/>
            </a:endParaRPr>
          </a:p>
          <a:p>
            <a:pPr marL="0" marR="0" lvl="0" indent="0" algn="l" defTabSz="914400" rtl="0" eaLnBrk="1" fontAlgn="auto" latinLnBrk="0" hangingPunct="1">
              <a:lnSpc>
                <a:spcPct val="90000"/>
              </a:lnSpc>
              <a:spcBef>
                <a:spcPct val="0"/>
              </a:spcBef>
              <a:spcAft>
                <a:spcPts val="0"/>
              </a:spcAft>
              <a:buClrTx/>
              <a:buSzTx/>
              <a:buFontTx/>
              <a:buNone/>
              <a:tabLst/>
              <a:defRPr/>
            </a:pPr>
            <a:endParaRPr kumimoji="0" lang="es-CO" sz="1200" b="1" i="0" u="none" strike="noStrike" kern="1200" cap="none" spc="0" normalizeH="0" baseline="0" noProof="0">
              <a:ln>
                <a:noFill/>
              </a:ln>
              <a:solidFill>
                <a:srgbClr val="002060"/>
              </a:solidFill>
              <a:effectLst/>
              <a:uLnTx/>
              <a:uFillTx/>
              <a:latin typeface="Calibri" panose="020F0502020204030204"/>
              <a:ea typeface="+mj-ea"/>
              <a:cs typeface="+mj-cs"/>
            </a:endParaRP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200" b="1" i="0" u="none" strike="noStrike" kern="1200" cap="none" spc="0" normalizeH="0" baseline="0" noProof="0">
                <a:ln>
                  <a:noFill/>
                </a:ln>
                <a:solidFill>
                  <a:srgbClr val="002060"/>
                </a:solidFill>
                <a:effectLst/>
                <a:uLnTx/>
                <a:uFillTx/>
                <a:latin typeface="Calibri" panose="020F0502020204030204"/>
                <a:ea typeface="+mj-ea"/>
                <a:cs typeface="+mj-cs"/>
              </a:rPr>
              <a:t>BOSA		TUNJUELITO 		 ANTONIO NARIÑO</a:t>
            </a:r>
            <a:endParaRPr kumimoji="0" lang="es-CO" sz="1200" b="1" i="0" u="none" strike="noStrike" kern="1200" cap="none" spc="0" normalizeH="0" baseline="0" noProof="0">
              <a:ln>
                <a:noFill/>
              </a:ln>
              <a:solidFill>
                <a:srgbClr val="002060"/>
              </a:solidFill>
              <a:effectLst/>
              <a:uLnTx/>
              <a:uFillTx/>
              <a:latin typeface="Calibri" panose="020F0502020204030204"/>
            </a:endParaRPr>
          </a:p>
          <a:p>
            <a:pPr marL="0" marR="0" lvl="0" indent="0" algn="l" defTabSz="914400" rtl="0" eaLnBrk="1" fontAlgn="auto" latinLnBrk="0" hangingPunct="1">
              <a:lnSpc>
                <a:spcPct val="90000"/>
              </a:lnSpc>
              <a:spcBef>
                <a:spcPct val="0"/>
              </a:spcBef>
              <a:spcAft>
                <a:spcPts val="0"/>
              </a:spcAft>
              <a:buClrTx/>
              <a:buSzTx/>
              <a:buFontTx/>
              <a:buNone/>
              <a:tabLst/>
              <a:defRPr/>
            </a:pPr>
            <a:r>
              <a:rPr lang="es-CO" sz="1200" b="1">
                <a:solidFill>
                  <a:srgbClr val="002060"/>
                </a:solidFill>
                <a:latin typeface="Calibri" panose="020F0502020204030204"/>
              </a:rPr>
              <a:t>38</a:t>
            </a:r>
            <a:r>
              <a:rPr kumimoji="0" lang="es-CO" sz="1200" b="1" i="0" u="none" strike="noStrike" kern="1200" cap="none" spc="0" normalizeH="0" baseline="0" noProof="0">
                <a:ln>
                  <a:noFill/>
                </a:ln>
                <a:solidFill>
                  <a:srgbClr val="002060"/>
                </a:solidFill>
                <a:effectLst/>
                <a:uLnTx/>
                <a:uFillTx/>
                <a:latin typeface="Calibri" panose="020F0502020204030204"/>
                <a:ea typeface="+mj-ea"/>
                <a:cs typeface="+mj-cs"/>
              </a:rPr>
              <a:t>		</a:t>
            </a:r>
            <a:r>
              <a:rPr lang="es-CO" sz="1200" b="1">
                <a:solidFill>
                  <a:srgbClr val="002060"/>
                </a:solidFill>
                <a:latin typeface="Calibri" panose="020F0502020204030204"/>
              </a:rPr>
              <a:t>104</a:t>
            </a:r>
            <a:r>
              <a:rPr kumimoji="0" lang="es-CO" sz="1200" b="1" i="0" u="none" strike="noStrike" kern="1200" cap="none" spc="0" normalizeH="0" baseline="0" noProof="0">
                <a:ln>
                  <a:noFill/>
                </a:ln>
                <a:solidFill>
                  <a:srgbClr val="002060"/>
                </a:solidFill>
                <a:effectLst/>
                <a:uLnTx/>
                <a:uFillTx/>
                <a:latin typeface="Calibri" panose="020F0502020204030204"/>
                <a:ea typeface="+mj-ea"/>
                <a:cs typeface="+mj-cs"/>
              </a:rPr>
              <a:t>		2</a:t>
            </a:r>
            <a:endParaRPr lang="es-CO" sz="1200" b="1" i="0" u="none" strike="noStrike" kern="1200" cap="none" spc="0" normalizeH="0" baseline="0" noProof="0">
              <a:ln>
                <a:noFill/>
              </a:ln>
              <a:solidFill>
                <a:srgbClr val="002060"/>
              </a:solidFill>
              <a:effectLst/>
              <a:uLnTx/>
              <a:uFillTx/>
              <a:latin typeface="Calibri" panose="020F0502020204030204"/>
              <a:cs typeface="Calibri"/>
            </a:endParaRPr>
          </a:p>
          <a:p>
            <a:pPr marL="0" marR="0" lvl="0" indent="0" algn="l" defTabSz="914400" rtl="0" eaLnBrk="1" fontAlgn="auto" latinLnBrk="0" hangingPunct="1">
              <a:lnSpc>
                <a:spcPct val="90000"/>
              </a:lnSpc>
              <a:spcBef>
                <a:spcPct val="0"/>
              </a:spcBef>
              <a:spcAft>
                <a:spcPts val="0"/>
              </a:spcAft>
              <a:buClrTx/>
              <a:buSzTx/>
              <a:buFontTx/>
              <a:buNone/>
              <a:tabLst/>
              <a:defRPr/>
            </a:pPr>
            <a:endParaRPr kumimoji="0" lang="es-CO" sz="1200" b="1" i="0" u="none" strike="noStrike" kern="1200" cap="none" spc="0" normalizeH="0" baseline="0" noProof="0">
              <a:ln>
                <a:noFill/>
              </a:ln>
              <a:solidFill>
                <a:srgbClr val="002060"/>
              </a:solidFill>
              <a:effectLst/>
              <a:uLnTx/>
              <a:uFillTx/>
              <a:latin typeface="Calibri" panose="020F0502020204030204"/>
              <a:ea typeface="+mj-ea"/>
              <a:cs typeface="+mj-cs"/>
            </a:endParaRP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200" b="1" i="0" u="none" strike="noStrike" kern="1200" cap="none" spc="0" normalizeH="0" baseline="0" noProof="0">
                <a:ln>
                  <a:noFill/>
                </a:ln>
                <a:solidFill>
                  <a:srgbClr val="002060"/>
                </a:solidFill>
                <a:effectLst/>
                <a:uLnTx/>
                <a:uFillTx/>
                <a:latin typeface="Calibri" panose="020F0502020204030204"/>
                <a:ea typeface="+mj-ea"/>
                <a:cs typeface="+mj-cs"/>
              </a:rPr>
              <a:t>LOS MÁRTIRES	TEUSAQUILLO</a:t>
            </a:r>
            <a:endParaRPr kumimoji="0" lang="es-CO" sz="1200" b="1" i="0" u="none" strike="noStrike" kern="1200" cap="none" spc="0" normalizeH="0" baseline="0" noProof="0">
              <a:ln>
                <a:noFill/>
              </a:ln>
              <a:solidFill>
                <a:srgbClr val="002060"/>
              </a:solidFill>
              <a:effectLst/>
              <a:uLnTx/>
              <a:uFillTx/>
              <a:latin typeface="Calibri" panose="020F0502020204030204"/>
            </a:endParaRPr>
          </a:p>
          <a:p>
            <a:pPr marL="0" marR="0" lvl="0" indent="0" algn="l" defTabSz="914400" rtl="0" eaLnBrk="1" fontAlgn="auto" latinLnBrk="0" hangingPunct="1">
              <a:lnSpc>
                <a:spcPct val="90000"/>
              </a:lnSpc>
              <a:spcBef>
                <a:spcPct val="0"/>
              </a:spcBef>
              <a:spcAft>
                <a:spcPts val="0"/>
              </a:spcAft>
              <a:buClrTx/>
              <a:buSzTx/>
              <a:buFontTx/>
              <a:buNone/>
              <a:tabLst/>
              <a:defRPr/>
            </a:pPr>
            <a:r>
              <a:rPr lang="es-CO" sz="1200" b="1">
                <a:solidFill>
                  <a:srgbClr val="002060"/>
                </a:solidFill>
                <a:latin typeface="Calibri" panose="020F0502020204030204"/>
              </a:rPr>
              <a:t>11</a:t>
            </a:r>
            <a:r>
              <a:rPr kumimoji="0" lang="es-CO" sz="1200" b="1" i="0" u="none" strike="noStrike" kern="1200" cap="none" spc="0" normalizeH="0" baseline="0" noProof="0">
                <a:ln>
                  <a:noFill/>
                </a:ln>
                <a:solidFill>
                  <a:srgbClr val="002060"/>
                </a:solidFill>
                <a:effectLst/>
                <a:uLnTx/>
                <a:uFillTx/>
                <a:latin typeface="Calibri" panose="020F0502020204030204"/>
                <a:ea typeface="+mj-ea"/>
                <a:cs typeface="+mj-cs"/>
              </a:rPr>
              <a:t>		5</a:t>
            </a:r>
            <a:endParaRPr lang="es-CO" sz="1200" b="1" i="0" u="none" strike="noStrike" kern="1200" cap="none" spc="0" normalizeH="0" baseline="0" noProof="0">
              <a:ln>
                <a:noFill/>
              </a:ln>
              <a:solidFill>
                <a:srgbClr val="002060"/>
              </a:solidFill>
              <a:effectLst/>
              <a:uLnTx/>
              <a:uFillTx/>
              <a:latin typeface="Calibri" panose="020F0502020204030204"/>
              <a:cs typeface="Calibri"/>
            </a:endParaRPr>
          </a:p>
          <a:p>
            <a:pPr marL="0" marR="0" lvl="0" indent="0" algn="l" defTabSz="914400" rtl="0" eaLnBrk="1" fontAlgn="auto" latinLnBrk="0" hangingPunct="1">
              <a:lnSpc>
                <a:spcPct val="90000"/>
              </a:lnSpc>
              <a:spcBef>
                <a:spcPct val="0"/>
              </a:spcBef>
              <a:spcAft>
                <a:spcPts val="0"/>
              </a:spcAft>
              <a:buClrTx/>
              <a:buSzTx/>
              <a:buFontTx/>
              <a:buNone/>
              <a:tabLst/>
              <a:defRPr/>
            </a:pPr>
            <a:endParaRPr kumimoji="0" lang="es-CO" sz="1200" b="1" i="0" u="none" strike="noStrike" kern="1200" cap="none" spc="0" normalizeH="0" baseline="0" noProof="0">
              <a:ln>
                <a:noFill/>
              </a:ln>
              <a:solidFill>
                <a:srgbClr val="002060"/>
              </a:solidFill>
              <a:effectLst/>
              <a:uLnTx/>
              <a:uFillTx/>
              <a:latin typeface="Calibri" panose="020F0502020204030204"/>
              <a:ea typeface="+mj-ea"/>
              <a:cs typeface="+mj-cs"/>
            </a:endParaRPr>
          </a:p>
        </p:txBody>
      </p:sp>
      <p:sp>
        <p:nvSpPr>
          <p:cNvPr id="30" name="CuadroTexto 29">
            <a:extLst>
              <a:ext uri="{FF2B5EF4-FFF2-40B4-BE49-F238E27FC236}">
                <a16:creationId xmlns:a16="http://schemas.microsoft.com/office/drawing/2014/main" id="{B70A50C9-ECD4-4BB2-BD8B-C6C82067852F}"/>
              </a:ext>
            </a:extLst>
          </p:cNvPr>
          <p:cNvSpPr txBox="1"/>
          <p:nvPr/>
        </p:nvSpPr>
        <p:spPr>
          <a:xfrm>
            <a:off x="65604" y="6280391"/>
            <a:ext cx="6544746" cy="507831"/>
          </a:xfrm>
          <a:prstGeom prst="rect">
            <a:avLst/>
          </a:prstGeom>
          <a:noFill/>
        </p:spPr>
        <p:txBody>
          <a:bodyPr wrap="square" lIns="91440" tIns="45720" rIns="91440" bIns="45720" anchor="t">
            <a:spAutoFit/>
          </a:bodyPr>
          <a:lstStyle/>
          <a:p>
            <a:pPr marR="0" lvl="0" algn="just" defTabSz="914400" rtl="0" eaLnBrk="1" fontAlgn="auto" latinLnBrk="0" hangingPunct="1">
              <a:lnSpc>
                <a:spcPct val="100000"/>
              </a:lnSpc>
              <a:spcBef>
                <a:spcPts val="0"/>
              </a:spcBef>
              <a:spcAft>
                <a:spcPts val="0"/>
              </a:spcAft>
              <a:buClrTx/>
              <a:buSzTx/>
              <a:tabLst/>
              <a:defRPr/>
            </a:pPr>
            <a:r>
              <a:rPr kumimoji="0" lang="es-CO" sz="900" b="0" i="0" u="none" strike="noStrike" kern="1200" cap="none" spc="0" normalizeH="0" baseline="0" noProof="0" dirty="0">
                <a:ln>
                  <a:noFill/>
                </a:ln>
                <a:solidFill>
                  <a:srgbClr val="002060"/>
                </a:solidFill>
                <a:effectLst/>
                <a:uLnTx/>
                <a:uFillTx/>
                <a:latin typeface="Calibri" panose="020F0502020204030204"/>
                <a:ea typeface="+mn-ea"/>
                <a:cs typeface="+mn-cs"/>
              </a:rPr>
              <a:t>La obligación de reemplazar contenedores esta sobre la capacidad Nominal del Anexo 11</a:t>
            </a:r>
            <a:r>
              <a:rPr lang="es-CO" sz="900" dirty="0">
                <a:solidFill>
                  <a:srgbClr val="002060"/>
                </a:solidFill>
                <a:latin typeface="Calibri" panose="020F0502020204030204"/>
              </a:rPr>
              <a:t>.</a:t>
            </a:r>
          </a:p>
          <a:p>
            <a:pPr algn="just">
              <a:defRPr/>
            </a:pPr>
            <a:r>
              <a:rPr lang="es-CO" sz="900" dirty="0">
                <a:solidFill>
                  <a:srgbClr val="002060"/>
                </a:solidFill>
                <a:latin typeface="Calibri" panose="020F0502020204030204"/>
                <a:ea typeface="Calibri"/>
                <a:cs typeface="Calibri"/>
              </a:rPr>
              <a:t>*Los datos son presentados con base a lo informado por el concesionario.</a:t>
            </a:r>
          </a:p>
          <a:p>
            <a:pPr algn="just">
              <a:defRPr/>
            </a:pPr>
            <a:r>
              <a:rPr lang="es-CO" sz="900" dirty="0">
                <a:solidFill>
                  <a:srgbClr val="002060"/>
                </a:solidFill>
                <a:latin typeface="Calibri" panose="020F0502020204030204"/>
                <a:ea typeface="Calibri"/>
                <a:cs typeface="Calibri"/>
              </a:rPr>
              <a:t>**Se toma el dato del reporte SIGAB “Reemplazo de contenedores”.</a:t>
            </a:r>
          </a:p>
        </p:txBody>
      </p:sp>
      <p:sp>
        <p:nvSpPr>
          <p:cNvPr id="33" name="Título 1">
            <a:extLst>
              <a:ext uri="{FF2B5EF4-FFF2-40B4-BE49-F238E27FC236}">
                <a16:creationId xmlns:a16="http://schemas.microsoft.com/office/drawing/2014/main" id="{9E6FE36D-A92B-494D-B04A-1AA10C5FD26E}"/>
              </a:ext>
            </a:extLst>
          </p:cNvPr>
          <p:cNvSpPr txBox="1">
            <a:spLocks/>
          </p:cNvSpPr>
          <p:nvPr/>
        </p:nvSpPr>
        <p:spPr>
          <a:xfrm>
            <a:off x="2589830" y="3080375"/>
            <a:ext cx="1496293" cy="1151906"/>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2400" b="1" i="0" u="none" strike="noStrike" kern="1200" cap="none" spc="0" normalizeH="0" baseline="0" noProof="0">
                <a:ln>
                  <a:noFill/>
                </a:ln>
                <a:solidFill>
                  <a:srgbClr val="002060"/>
                </a:solidFill>
                <a:effectLst/>
                <a:uLnTx/>
                <a:uFillTx/>
                <a:latin typeface="Calibri" panose="020F0502020204030204"/>
                <a:ea typeface="+mj-ea"/>
                <a:cs typeface="+mj-cs"/>
              </a:rPr>
              <a:t>231</a:t>
            </a:r>
          </a:p>
          <a:p>
            <a:pPr>
              <a:defRPr/>
            </a:pPr>
            <a:r>
              <a:rPr kumimoji="0" lang="es-CO" sz="1200" b="1" i="0" u="none" strike="noStrike" kern="1200" cap="none" spc="0" normalizeH="0" baseline="0" noProof="0">
                <a:ln>
                  <a:noFill/>
                </a:ln>
                <a:solidFill>
                  <a:srgbClr val="002060"/>
                </a:solidFill>
                <a:effectLst/>
                <a:uLnTx/>
                <a:uFillTx/>
                <a:latin typeface="Calibri" panose="020F0502020204030204"/>
                <a:ea typeface="+mj-ea"/>
                <a:cs typeface="+mj-cs"/>
              </a:rPr>
              <a:t>SUBA</a:t>
            </a:r>
          </a:p>
        </p:txBody>
      </p:sp>
    </p:spTree>
    <p:extLst>
      <p:ext uri="{BB962C8B-B14F-4D97-AF65-F5344CB8AC3E}">
        <p14:creationId xmlns:p14="http://schemas.microsoft.com/office/powerpoint/2010/main" val="2347149286"/>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Imagen 4">
            <a:extLst>
              <a:ext uri="{FF2B5EF4-FFF2-40B4-BE49-F238E27FC236}">
                <a16:creationId xmlns:a16="http://schemas.microsoft.com/office/drawing/2014/main" id="{FCE05695-B3DC-4413-9228-1041F937AC93}"/>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3395231" y="1414053"/>
            <a:ext cx="8376241" cy="4093029"/>
          </a:xfrm>
          <a:prstGeom prst="rect">
            <a:avLst/>
          </a:prstGeom>
        </p:spPr>
      </p:pic>
      <p:cxnSp>
        <p:nvCxnSpPr>
          <p:cNvPr id="25" name="Conector recto 24">
            <a:extLst>
              <a:ext uri="{FF2B5EF4-FFF2-40B4-BE49-F238E27FC236}">
                <a16:creationId xmlns:a16="http://schemas.microsoft.com/office/drawing/2014/main" id="{9649E614-4743-4EE3-9F95-862481FDB765}"/>
              </a:ext>
            </a:extLst>
          </p:cNvPr>
          <p:cNvCxnSpPr>
            <a:cxnSpLocks/>
          </p:cNvCxnSpPr>
          <p:nvPr/>
        </p:nvCxnSpPr>
        <p:spPr>
          <a:xfrm flipH="1">
            <a:off x="5074688" y="3756660"/>
            <a:ext cx="584306" cy="1103328"/>
          </a:xfrm>
          <a:prstGeom prst="line">
            <a:avLst/>
          </a:prstGeom>
          <a:ln>
            <a:prstDash val="dash"/>
          </a:ln>
        </p:spPr>
        <p:style>
          <a:lnRef idx="1">
            <a:schemeClr val="accent1"/>
          </a:lnRef>
          <a:fillRef idx="0">
            <a:schemeClr val="accent1"/>
          </a:fillRef>
          <a:effectRef idx="0">
            <a:schemeClr val="accent1"/>
          </a:effectRef>
          <a:fontRef idx="minor">
            <a:schemeClr val="tx1"/>
          </a:fontRef>
        </p:style>
      </p:cxnSp>
      <p:cxnSp>
        <p:nvCxnSpPr>
          <p:cNvPr id="33" name="Conector recto 32">
            <a:extLst>
              <a:ext uri="{FF2B5EF4-FFF2-40B4-BE49-F238E27FC236}">
                <a16:creationId xmlns:a16="http://schemas.microsoft.com/office/drawing/2014/main" id="{8A6C5633-A7FE-4C8B-96AC-129B2135F538}"/>
              </a:ext>
            </a:extLst>
          </p:cNvPr>
          <p:cNvCxnSpPr>
            <a:cxnSpLocks/>
          </p:cNvCxnSpPr>
          <p:nvPr/>
        </p:nvCxnSpPr>
        <p:spPr>
          <a:xfrm flipV="1">
            <a:off x="3176686" y="3065486"/>
            <a:ext cx="1517" cy="6077"/>
          </a:xfrm>
          <a:prstGeom prst="line">
            <a:avLst/>
          </a:prstGeom>
          <a:ln>
            <a:solidFill>
              <a:srgbClr val="002060"/>
            </a:solidFill>
            <a:prstDash val="dash"/>
          </a:ln>
        </p:spPr>
        <p:style>
          <a:lnRef idx="1">
            <a:schemeClr val="accent1"/>
          </a:lnRef>
          <a:fillRef idx="0">
            <a:schemeClr val="accent1"/>
          </a:fillRef>
          <a:effectRef idx="0">
            <a:schemeClr val="accent1"/>
          </a:effectRef>
          <a:fontRef idx="minor">
            <a:schemeClr val="tx1"/>
          </a:fontRef>
        </p:style>
      </p:cxnSp>
      <p:cxnSp>
        <p:nvCxnSpPr>
          <p:cNvPr id="35" name="Conector recto 34">
            <a:extLst>
              <a:ext uri="{FF2B5EF4-FFF2-40B4-BE49-F238E27FC236}">
                <a16:creationId xmlns:a16="http://schemas.microsoft.com/office/drawing/2014/main" id="{E2E1515D-EDF6-4CE0-A5B3-45856901FE3B}"/>
              </a:ext>
            </a:extLst>
          </p:cNvPr>
          <p:cNvCxnSpPr>
            <a:cxnSpLocks/>
          </p:cNvCxnSpPr>
          <p:nvPr/>
        </p:nvCxnSpPr>
        <p:spPr>
          <a:xfrm flipH="1">
            <a:off x="2849060" y="3429000"/>
            <a:ext cx="2225628" cy="1133685"/>
          </a:xfrm>
          <a:prstGeom prst="line">
            <a:avLst/>
          </a:prstGeom>
          <a:ln>
            <a:solidFill>
              <a:srgbClr val="002060"/>
            </a:solidFill>
            <a:prstDash val="dash"/>
          </a:ln>
        </p:spPr>
        <p:style>
          <a:lnRef idx="1">
            <a:schemeClr val="accent1"/>
          </a:lnRef>
          <a:fillRef idx="0">
            <a:schemeClr val="accent1"/>
          </a:fillRef>
          <a:effectRef idx="0">
            <a:schemeClr val="accent1"/>
          </a:effectRef>
          <a:fontRef idx="minor">
            <a:schemeClr val="tx1"/>
          </a:fontRef>
        </p:style>
      </p:cxnSp>
      <p:sp>
        <p:nvSpPr>
          <p:cNvPr id="22" name="CuadroTexto 21">
            <a:extLst>
              <a:ext uri="{FF2B5EF4-FFF2-40B4-BE49-F238E27FC236}">
                <a16:creationId xmlns:a16="http://schemas.microsoft.com/office/drawing/2014/main" id="{828C58DA-5753-4832-96DF-FCD6A9249138}"/>
              </a:ext>
            </a:extLst>
          </p:cNvPr>
          <p:cNvSpPr txBox="1"/>
          <p:nvPr/>
        </p:nvSpPr>
        <p:spPr>
          <a:xfrm>
            <a:off x="1652487" y="128264"/>
            <a:ext cx="9881937" cy="892552"/>
          </a:xfrm>
          <a:prstGeom prst="rect">
            <a:avLst/>
          </a:prstGeom>
          <a:noFill/>
        </p:spPr>
        <p:txBody>
          <a:bodyPr wrap="square" lIns="91440" tIns="45720" rIns="91440" bIns="45720" rtlCol="0" anchor="t">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marL="457200" marR="0" lvl="1" indent="0" algn="l" defTabSz="914400" rtl="0" eaLnBrk="1" fontAlgn="auto" latinLnBrk="0" hangingPunct="1">
              <a:lnSpc>
                <a:spcPct val="100000"/>
              </a:lnSpc>
              <a:spcBef>
                <a:spcPts val="0"/>
              </a:spcBef>
              <a:spcAft>
                <a:spcPts val="0"/>
              </a:spcAft>
              <a:buClrTx/>
              <a:buSzTx/>
              <a:buFontTx/>
              <a:buNone/>
              <a:tabLst>
                <a:tab pos="914400" algn="l"/>
              </a:tabLst>
              <a:defRPr/>
            </a:pPr>
            <a:r>
              <a:rPr kumimoji="0" lang="es-CO" sz="3600" b="1" i="0" u="none" strike="noStrike" kern="0" cap="small" spc="0" normalizeH="0" baseline="0" noProof="0">
                <a:ln>
                  <a:noFill/>
                </a:ln>
                <a:solidFill>
                  <a:srgbClr val="002060"/>
                </a:solidFill>
                <a:effectLst/>
                <a:uLnTx/>
                <a:uFillTx/>
                <a:latin typeface="Candara"/>
              </a:rPr>
              <a:t>CONTENEDORES</a:t>
            </a:r>
          </a:p>
          <a:p>
            <a:pPr>
              <a:defRPr/>
            </a:pPr>
            <a:r>
              <a:rPr kumimoji="0" lang="es-CO" sz="1600" b="0" i="0" u="none" strike="noStrike" kern="1200" cap="small" spc="0" normalizeH="0" baseline="0" noProof="0">
                <a:ln>
                  <a:noFill/>
                </a:ln>
                <a:solidFill>
                  <a:srgbClr val="002060"/>
                </a:solidFill>
                <a:effectLst/>
                <a:uLnTx/>
                <a:uFillTx/>
                <a:latin typeface="Candara"/>
                <a:ea typeface="+mn-ea"/>
                <a:cs typeface="+mn-cs"/>
              </a:rPr>
              <a:t>         Zonas de mayor vandalismo al esquema de </a:t>
            </a:r>
            <a:r>
              <a:rPr kumimoji="0" lang="es-CO" sz="1600" b="0" i="0" u="none" strike="noStrike" kern="1200" cap="small" spc="0" normalizeH="0" baseline="0" noProof="0" err="1">
                <a:ln>
                  <a:noFill/>
                </a:ln>
                <a:solidFill>
                  <a:srgbClr val="002060"/>
                </a:solidFill>
                <a:effectLst/>
                <a:uLnTx/>
                <a:uFillTx/>
                <a:latin typeface="Candara"/>
                <a:ea typeface="+mn-ea"/>
                <a:cs typeface="+mn-cs"/>
              </a:rPr>
              <a:t>Contenerización</a:t>
            </a:r>
            <a:r>
              <a:rPr lang="es-CO" sz="1600" cap="small">
                <a:solidFill>
                  <a:srgbClr val="002060"/>
                </a:solidFill>
                <a:latin typeface="Candara"/>
              </a:rPr>
              <a:t> octubre </a:t>
            </a:r>
            <a:r>
              <a:rPr kumimoji="0" lang="es-CO" sz="1600" i="0" u="none" strike="noStrike" kern="1200" cap="small" spc="0" normalizeH="0" baseline="0" noProof="0">
                <a:ln>
                  <a:noFill/>
                </a:ln>
                <a:solidFill>
                  <a:srgbClr val="002060"/>
                </a:solidFill>
                <a:effectLst/>
                <a:uLnTx/>
                <a:uFillTx/>
                <a:latin typeface="Candara"/>
                <a:ea typeface="+mn-ea"/>
                <a:cs typeface="+mn-cs"/>
              </a:rPr>
              <a:t>– 2024</a:t>
            </a:r>
            <a:r>
              <a:rPr lang="es-CO" sz="1600" cap="small">
                <a:solidFill>
                  <a:srgbClr val="002060"/>
                </a:solidFill>
                <a:latin typeface="Candara"/>
              </a:rPr>
              <a:t> </a:t>
            </a:r>
            <a:r>
              <a:rPr lang="es-CO" sz="1600" cap="small">
                <a:solidFill>
                  <a:srgbClr val="4472C4"/>
                </a:solidFill>
                <a:latin typeface="Candara"/>
              </a:rPr>
              <a:t> </a:t>
            </a:r>
            <a:endParaRPr lang="es-CO" sz="1600" b="0" i="0" u="none" strike="noStrike" kern="1200" cap="small" spc="0" normalizeH="0" baseline="0" noProof="0">
              <a:ln>
                <a:noFill/>
              </a:ln>
              <a:solidFill>
                <a:srgbClr val="4472C4"/>
              </a:solidFill>
              <a:effectLst/>
              <a:uLnTx/>
              <a:uFillTx/>
              <a:latin typeface="Candara"/>
            </a:endParaRPr>
          </a:p>
        </p:txBody>
      </p:sp>
      <p:cxnSp>
        <p:nvCxnSpPr>
          <p:cNvPr id="23" name="Conector recto 22">
            <a:extLst>
              <a:ext uri="{FF2B5EF4-FFF2-40B4-BE49-F238E27FC236}">
                <a16:creationId xmlns:a16="http://schemas.microsoft.com/office/drawing/2014/main" id="{947D6E3F-6272-4E19-AFE0-1140A63A43F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24" name="Imagen 23">
            <a:extLst>
              <a:ext uri="{FF2B5EF4-FFF2-40B4-BE49-F238E27FC236}">
                <a16:creationId xmlns:a16="http://schemas.microsoft.com/office/drawing/2014/main" id="{E245157E-39ED-4440-87A7-B30D00A094C9}"/>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819637" y="62942"/>
            <a:ext cx="1073171" cy="1112117"/>
          </a:xfrm>
          <a:prstGeom prst="rect">
            <a:avLst/>
          </a:prstGeom>
        </p:spPr>
      </p:pic>
      <p:cxnSp>
        <p:nvCxnSpPr>
          <p:cNvPr id="26" name="Conector recto 25">
            <a:extLst>
              <a:ext uri="{FF2B5EF4-FFF2-40B4-BE49-F238E27FC236}">
                <a16:creationId xmlns:a16="http://schemas.microsoft.com/office/drawing/2014/main" id="{A9E7709F-7D96-4A63-B239-B5D14ED73527}"/>
              </a:ext>
            </a:extLst>
          </p:cNvPr>
          <p:cNvCxnSpPr>
            <a:cxnSpLocks/>
          </p:cNvCxnSpPr>
          <p:nvPr/>
        </p:nvCxnSpPr>
        <p:spPr>
          <a:xfrm flipH="1">
            <a:off x="2412508" y="3154731"/>
            <a:ext cx="1593026" cy="243925"/>
          </a:xfrm>
          <a:prstGeom prst="line">
            <a:avLst/>
          </a:prstGeom>
          <a:ln>
            <a:solidFill>
              <a:srgbClr val="002060"/>
            </a:solidFill>
            <a:prstDash val="dash"/>
          </a:ln>
        </p:spPr>
        <p:style>
          <a:lnRef idx="1">
            <a:schemeClr val="accent1"/>
          </a:lnRef>
          <a:fillRef idx="0">
            <a:schemeClr val="accent1"/>
          </a:fillRef>
          <a:effectRef idx="0">
            <a:schemeClr val="accent1"/>
          </a:effectRef>
          <a:fontRef idx="minor">
            <a:schemeClr val="tx1"/>
          </a:fontRef>
        </p:style>
      </p:cxnSp>
      <p:sp>
        <p:nvSpPr>
          <p:cNvPr id="29" name="Título 1">
            <a:extLst>
              <a:ext uri="{FF2B5EF4-FFF2-40B4-BE49-F238E27FC236}">
                <a16:creationId xmlns:a16="http://schemas.microsoft.com/office/drawing/2014/main" id="{6F94163E-35B2-457D-A14E-F0591740349F}"/>
              </a:ext>
            </a:extLst>
          </p:cNvPr>
          <p:cNvSpPr txBox="1">
            <a:spLocks/>
          </p:cNvSpPr>
          <p:nvPr/>
        </p:nvSpPr>
        <p:spPr>
          <a:xfrm>
            <a:off x="1356222" y="2946960"/>
            <a:ext cx="2428340" cy="1237362"/>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400" b="1" i="0" u="none" strike="noStrike" kern="1200" cap="small" spc="0" normalizeH="0" baseline="0" noProof="0">
                <a:ln>
                  <a:noFill/>
                </a:ln>
                <a:solidFill>
                  <a:srgbClr val="4472C4">
                    <a:lumMod val="50000"/>
                  </a:srgbClr>
                </a:solidFill>
                <a:effectLst/>
                <a:highlight>
                  <a:srgbClr val="FFFFFF"/>
                </a:highlight>
                <a:uLnTx/>
                <a:uFillTx/>
                <a:latin typeface="Calibri Light" panose="020F0302020204030204"/>
                <a:ea typeface="+mj-ea"/>
                <a:cs typeface="+mj-cs"/>
              </a:rPr>
              <a:t>SUBA</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400" b="0" i="0" u="none" strike="noStrike" kern="1200" cap="small" spc="0" normalizeH="0" baseline="0" noProof="0">
                <a:ln>
                  <a:noFill/>
                </a:ln>
                <a:solidFill>
                  <a:srgbClr val="4472C4">
                    <a:lumMod val="50000"/>
                  </a:srgbClr>
                </a:solidFill>
                <a:effectLst/>
                <a:highlight>
                  <a:srgbClr val="FFFFFF"/>
                </a:highlight>
                <a:uLnTx/>
                <a:uFillTx/>
                <a:latin typeface="Calibri Light" panose="020F0302020204030204"/>
                <a:ea typeface="+mj-ea"/>
                <a:cs typeface="+mj-cs"/>
              </a:rPr>
              <a:t>Rincón del Norte</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400" b="0" i="0" u="none" strike="noStrike" kern="1200" cap="small" spc="0" normalizeH="0" baseline="0" noProof="0">
                <a:ln>
                  <a:noFill/>
                </a:ln>
                <a:solidFill>
                  <a:srgbClr val="4472C4">
                    <a:lumMod val="50000"/>
                  </a:srgbClr>
                </a:solidFill>
                <a:effectLst/>
                <a:highlight>
                  <a:srgbClr val="FFFFFF"/>
                </a:highlight>
                <a:uLnTx/>
                <a:uFillTx/>
                <a:latin typeface="Calibri Light" panose="020F0302020204030204"/>
                <a:ea typeface="+mj-ea"/>
                <a:cs typeface="+mj-cs"/>
              </a:rPr>
              <a:t>La Gaitana</a:t>
            </a:r>
          </a:p>
          <a:p>
            <a:pPr marL="0" marR="0" lvl="0" indent="0" algn="l" defTabSz="914400" rtl="0" eaLnBrk="1" fontAlgn="auto" latinLnBrk="0" hangingPunct="1">
              <a:lnSpc>
                <a:spcPct val="90000"/>
              </a:lnSpc>
              <a:spcBef>
                <a:spcPct val="0"/>
              </a:spcBef>
              <a:spcAft>
                <a:spcPts val="0"/>
              </a:spcAft>
              <a:buClrTx/>
              <a:buSzTx/>
              <a:buFontTx/>
              <a:buNone/>
              <a:tabLst/>
              <a:defRPr/>
            </a:pPr>
            <a:endParaRPr kumimoji="0" lang="es-CO" sz="1400" b="1" i="0" u="none" strike="noStrike" kern="1200" cap="none" spc="0" normalizeH="0" baseline="0" noProof="0">
              <a:ln>
                <a:noFill/>
              </a:ln>
              <a:solidFill>
                <a:srgbClr val="4472C4">
                  <a:lumMod val="50000"/>
                </a:srgbClr>
              </a:solidFill>
              <a:effectLst/>
              <a:highlight>
                <a:srgbClr val="FFFFFF"/>
              </a:highlight>
              <a:uLnTx/>
              <a:uFillTx/>
              <a:latin typeface="Calibri" panose="020F0502020204030204"/>
              <a:ea typeface="+mj-ea"/>
              <a:cs typeface="+mj-cs"/>
            </a:endParaRP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400" b="1" i="0" u="none" strike="noStrike" kern="1200" cap="none" spc="0" normalizeH="0" baseline="0" noProof="0">
                <a:ln>
                  <a:noFill/>
                </a:ln>
                <a:solidFill>
                  <a:srgbClr val="4472C4">
                    <a:lumMod val="50000"/>
                  </a:srgbClr>
                </a:solidFill>
                <a:effectLst/>
                <a:highlight>
                  <a:srgbClr val="FFFFFF"/>
                </a:highlight>
                <a:uLnTx/>
                <a:uFillTx/>
                <a:latin typeface="Calibri" panose="020F0502020204030204"/>
                <a:ea typeface="+mj-ea"/>
                <a:cs typeface="+mj-cs"/>
              </a:rPr>
              <a:t> </a:t>
            </a:r>
          </a:p>
        </p:txBody>
      </p:sp>
      <p:sp>
        <p:nvSpPr>
          <p:cNvPr id="36" name="CuadroTexto 35">
            <a:extLst>
              <a:ext uri="{FF2B5EF4-FFF2-40B4-BE49-F238E27FC236}">
                <a16:creationId xmlns:a16="http://schemas.microsoft.com/office/drawing/2014/main" id="{E3FBEBE5-03A2-42B7-963D-36B412F686F8}"/>
              </a:ext>
            </a:extLst>
          </p:cNvPr>
          <p:cNvSpPr txBox="1"/>
          <p:nvPr/>
        </p:nvSpPr>
        <p:spPr>
          <a:xfrm>
            <a:off x="7354591" y="1483917"/>
            <a:ext cx="3157035" cy="1200329"/>
          </a:xfrm>
          <a:prstGeom prst="rect">
            <a:avLst/>
          </a:prstGeom>
          <a:noFill/>
        </p:spPr>
        <p:txBody>
          <a:bodyPr wrap="square" rtlCol="0">
            <a:spAutoFit/>
          </a:bodyPr>
          <a:lstStyle/>
          <a:p>
            <a:pPr>
              <a:defRPr/>
            </a:pPr>
            <a:r>
              <a:rPr kumimoji="0" lang="es-CO" sz="1600" b="1" i="0" u="none" strike="noStrike" kern="1200" cap="small" spc="0" normalizeH="0" baseline="0" noProof="0">
                <a:ln>
                  <a:noFill/>
                </a:ln>
                <a:solidFill>
                  <a:srgbClr val="4472C4">
                    <a:lumMod val="50000"/>
                  </a:srgbClr>
                </a:solidFill>
                <a:effectLst/>
                <a:uLnTx/>
                <a:uFillTx/>
                <a:latin typeface="Calibri Light" panose="020F0302020204030204" pitchFamily="34" charset="0"/>
                <a:cs typeface="Calibri Light" panose="020F0302020204030204" pitchFamily="34" charset="0"/>
              </a:rPr>
              <a:t>San Cristóbal              USME</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1400" b="0" i="0" u="none" strike="noStrike" kern="1200" cap="small" spc="0" normalizeH="0" baseline="0" noProof="0">
                <a:ln>
                  <a:noFill/>
                </a:ln>
                <a:solidFill>
                  <a:srgbClr val="4472C4">
                    <a:lumMod val="50000"/>
                  </a:srgbClr>
                </a:solidFill>
                <a:effectLst/>
                <a:uLnTx/>
                <a:uFillTx/>
                <a:latin typeface="Calibri Light" panose="020F0302020204030204"/>
                <a:ea typeface="+mn-ea"/>
                <a:cs typeface="+mn-cs"/>
              </a:rPr>
              <a:t>Villa de los Alpes          </a:t>
            </a:r>
            <a:r>
              <a:rPr lang="es-CO" sz="1400" cap="small">
                <a:solidFill>
                  <a:srgbClr val="4472C4">
                    <a:lumMod val="50000"/>
                  </a:srgbClr>
                </a:solidFill>
                <a:latin typeface="Calibri Light" panose="020F0302020204030204"/>
              </a:rPr>
              <a:t>aurora</a:t>
            </a:r>
          </a:p>
          <a:p>
            <a:pPr marL="0" marR="0" lvl="0" indent="0" algn="l" defTabSz="914400" rtl="0" eaLnBrk="1" fontAlgn="auto" latinLnBrk="0" hangingPunct="1">
              <a:lnSpc>
                <a:spcPct val="100000"/>
              </a:lnSpc>
              <a:spcBef>
                <a:spcPts val="0"/>
              </a:spcBef>
              <a:spcAft>
                <a:spcPts val="0"/>
              </a:spcAft>
              <a:buClrTx/>
              <a:buSzTx/>
              <a:buFontTx/>
              <a:buNone/>
              <a:tabLst/>
              <a:defRPr/>
            </a:pPr>
            <a:r>
              <a:rPr lang="es-CO" sz="1400" cap="small">
                <a:solidFill>
                  <a:srgbClr val="4472C4">
                    <a:lumMod val="50000"/>
                  </a:srgbClr>
                </a:solidFill>
                <a:latin typeface="Calibri Light" panose="020F0302020204030204"/>
              </a:rPr>
              <a:t>20 de julio                     </a:t>
            </a:r>
            <a:r>
              <a:rPr lang="es-CO" sz="1400" cap="small" err="1">
                <a:solidFill>
                  <a:srgbClr val="4472C4">
                    <a:lumMod val="50000"/>
                  </a:srgbClr>
                </a:solidFill>
                <a:latin typeface="Calibri Light" panose="020F0302020204030204"/>
              </a:rPr>
              <a:t>av</a:t>
            </a:r>
            <a:r>
              <a:rPr lang="es-CO" sz="1400" cap="small">
                <a:solidFill>
                  <a:srgbClr val="4472C4">
                    <a:lumMod val="50000"/>
                  </a:srgbClr>
                </a:solidFill>
                <a:latin typeface="Calibri Light" panose="020F0302020204030204"/>
              </a:rPr>
              <a:t> </a:t>
            </a:r>
            <a:r>
              <a:rPr lang="es-CO" sz="1400" cap="small" err="1">
                <a:solidFill>
                  <a:srgbClr val="4472C4">
                    <a:lumMod val="50000"/>
                  </a:srgbClr>
                </a:solidFill>
                <a:latin typeface="Calibri Light" panose="020F0302020204030204"/>
              </a:rPr>
              <a:t>villavicencio</a:t>
            </a:r>
            <a:endParaRPr lang="es-CO" sz="1400" cap="small">
              <a:solidFill>
                <a:srgbClr val="4472C4">
                  <a:lumMod val="50000"/>
                </a:srgbClr>
              </a:solidFill>
              <a:latin typeface="Calibri Light" panose="020F0302020204030204"/>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1400" b="0" i="0" u="none" strike="noStrike" kern="1200" cap="small" spc="0" normalizeH="0" baseline="0" noProof="0" err="1">
                <a:ln>
                  <a:noFill/>
                </a:ln>
                <a:solidFill>
                  <a:srgbClr val="4472C4">
                    <a:lumMod val="50000"/>
                  </a:srgbClr>
                </a:solidFill>
                <a:effectLst/>
                <a:uLnTx/>
                <a:uFillTx/>
                <a:latin typeface="Calibri Light" panose="020F0302020204030204"/>
                <a:ea typeface="+mn-ea"/>
                <a:cs typeface="+mn-cs"/>
              </a:rPr>
              <a:t>Av</a:t>
            </a:r>
            <a:r>
              <a:rPr kumimoji="0" lang="es-CO" sz="1400" b="0" i="0" u="none" strike="noStrike" kern="1200" cap="small" spc="0" normalizeH="0" baseline="0" noProof="0">
                <a:ln>
                  <a:noFill/>
                </a:ln>
                <a:solidFill>
                  <a:srgbClr val="4472C4">
                    <a:lumMod val="50000"/>
                  </a:srgbClr>
                </a:solidFill>
                <a:effectLst/>
                <a:uLnTx/>
                <a:uFillTx/>
                <a:latin typeface="Calibri Light" panose="020F0302020204030204"/>
                <a:ea typeface="+mn-ea"/>
                <a:cs typeface="+mn-cs"/>
              </a:rPr>
              <a:t> 1 de </a:t>
            </a:r>
            <a:r>
              <a:rPr kumimoji="0" lang="es-CO" sz="1400" b="0" i="0" u="none" strike="noStrike" kern="1200" cap="small" spc="0" normalizeH="0" baseline="0" noProof="0" err="1">
                <a:ln>
                  <a:noFill/>
                </a:ln>
                <a:solidFill>
                  <a:srgbClr val="4472C4">
                    <a:lumMod val="50000"/>
                  </a:srgbClr>
                </a:solidFill>
                <a:effectLst/>
                <a:uLnTx/>
                <a:uFillTx/>
                <a:latin typeface="Calibri Light" panose="020F0302020204030204"/>
                <a:ea typeface="+mn-ea"/>
                <a:cs typeface="+mn-cs"/>
              </a:rPr>
              <a:t>ma</a:t>
            </a:r>
            <a:r>
              <a:rPr lang="es-CO" sz="1400" cap="small">
                <a:solidFill>
                  <a:srgbClr val="4472C4">
                    <a:lumMod val="50000"/>
                  </a:srgbClr>
                </a:solidFill>
                <a:latin typeface="Calibri Light" panose="020F0302020204030204"/>
              </a:rPr>
              <a:t>yo</a:t>
            </a:r>
            <a:r>
              <a:rPr kumimoji="0" lang="es-CO" sz="1400" b="0" i="0" u="none" strike="noStrike" kern="1200" cap="small" spc="0" normalizeH="0" baseline="0" noProof="0">
                <a:ln>
                  <a:noFill/>
                </a:ln>
                <a:solidFill>
                  <a:srgbClr val="4472C4">
                    <a:lumMod val="50000"/>
                  </a:srgbClr>
                </a:solidFill>
                <a:effectLst/>
                <a:uLnTx/>
                <a:uFillTx/>
                <a:latin typeface="Calibri Light" panose="020F0302020204030204"/>
                <a:ea typeface="+mn-ea"/>
                <a:cs typeface="+mn-cs"/>
              </a:rPr>
              <a:t>            </a:t>
            </a:r>
            <a:r>
              <a:rPr lang="es-CO" sz="1400" cap="small">
                <a:solidFill>
                  <a:srgbClr val="4472C4">
                    <a:lumMod val="50000"/>
                  </a:srgbClr>
                </a:solidFill>
                <a:latin typeface="Calibri Light" panose="020F0302020204030204"/>
              </a:rPr>
              <a:t>	</a:t>
            </a:r>
            <a:endParaRPr kumimoji="0" lang="es-CO" sz="1400" b="0" i="0" u="none" strike="noStrike" kern="1200" cap="small" spc="0" normalizeH="0" baseline="0" noProof="0">
              <a:ln>
                <a:noFill/>
              </a:ln>
              <a:solidFill>
                <a:srgbClr val="4472C4">
                  <a:lumMod val="50000"/>
                </a:srgbClr>
              </a:solidFill>
              <a:effectLst/>
              <a:uLnTx/>
              <a:uFillTx/>
              <a:latin typeface="Calibri Light" panose="020F03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1400" b="0" i="0" u="none" strike="noStrike" kern="1200" cap="small" spc="0" normalizeH="0" baseline="0" noProof="0">
                <a:ln>
                  <a:noFill/>
                </a:ln>
                <a:solidFill>
                  <a:srgbClr val="4472C4">
                    <a:lumMod val="50000"/>
                  </a:srgbClr>
                </a:solidFill>
                <a:effectLst/>
                <a:uLnTx/>
                <a:uFillTx/>
                <a:latin typeface="Calibri Light" panose="020F0302020204030204"/>
                <a:ea typeface="+mn-ea"/>
                <a:cs typeface="+mn-cs"/>
              </a:rPr>
              <a:t> </a:t>
            </a:r>
          </a:p>
        </p:txBody>
      </p:sp>
      <p:sp>
        <p:nvSpPr>
          <p:cNvPr id="32" name="Título 1">
            <a:extLst>
              <a:ext uri="{FF2B5EF4-FFF2-40B4-BE49-F238E27FC236}">
                <a16:creationId xmlns:a16="http://schemas.microsoft.com/office/drawing/2014/main" id="{854EDB54-E7B7-423A-AC3B-9BE2C198CEDA}"/>
              </a:ext>
            </a:extLst>
          </p:cNvPr>
          <p:cNvSpPr txBox="1">
            <a:spLocks/>
          </p:cNvSpPr>
          <p:nvPr/>
        </p:nvSpPr>
        <p:spPr>
          <a:xfrm>
            <a:off x="3910634" y="5276697"/>
            <a:ext cx="3688961" cy="564237"/>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400" b="1" i="0" u="none" strike="noStrike" kern="1200" cap="none" spc="0" normalizeH="0" baseline="0" noProof="0">
                <a:ln>
                  <a:noFill/>
                </a:ln>
                <a:solidFill>
                  <a:srgbClr val="4472C4">
                    <a:lumMod val="50000"/>
                  </a:srgbClr>
                </a:solidFill>
                <a:effectLst/>
                <a:uLnTx/>
                <a:uFillTx/>
                <a:latin typeface="Calibri Light" panose="020F0302020204030204" pitchFamily="34" charset="0"/>
                <a:cs typeface="Calibri Light" panose="020F0302020204030204" pitchFamily="34" charset="0"/>
              </a:rPr>
              <a:t>FONTIBÓN</a:t>
            </a:r>
            <a:r>
              <a:rPr kumimoji="0" lang="es-CO" sz="1400" b="1" i="0" u="none" strike="noStrike" kern="1200" cap="none" spc="0" normalizeH="0" baseline="0" noProof="0">
                <a:ln>
                  <a:noFill/>
                </a:ln>
                <a:solidFill>
                  <a:srgbClr val="4472C4">
                    <a:lumMod val="50000"/>
                  </a:srgbClr>
                </a:solidFill>
                <a:effectLst/>
                <a:uLnTx/>
                <a:uFillTx/>
                <a:latin typeface="Calibri" panose="020F0502020204030204"/>
                <a:ea typeface="+mj-ea"/>
                <a:cs typeface="+mj-cs"/>
              </a:rPr>
              <a:t>            </a:t>
            </a:r>
            <a:r>
              <a:rPr kumimoji="0" lang="es-CO" sz="1400" b="1" i="0" u="none" strike="noStrike" kern="1200" cap="none" spc="0" normalizeH="0" baseline="0" noProof="0">
                <a:ln>
                  <a:noFill/>
                </a:ln>
                <a:solidFill>
                  <a:srgbClr val="4472C4">
                    <a:lumMod val="50000"/>
                  </a:srgbClr>
                </a:solidFill>
                <a:effectLst/>
                <a:uLnTx/>
                <a:uFillTx/>
                <a:latin typeface="Calibri Light" panose="020F0302020204030204"/>
                <a:ea typeface="+mj-ea"/>
                <a:cs typeface="+mj-cs"/>
              </a:rPr>
              <a:t>KENNEDY</a:t>
            </a:r>
          </a:p>
          <a:p>
            <a:pPr marL="0" marR="0" lvl="0" indent="0" algn="l" defTabSz="914400" rtl="0" eaLnBrk="1" fontAlgn="auto" latinLnBrk="0" hangingPunct="1">
              <a:lnSpc>
                <a:spcPct val="90000"/>
              </a:lnSpc>
              <a:spcBef>
                <a:spcPct val="0"/>
              </a:spcBef>
              <a:spcAft>
                <a:spcPts val="0"/>
              </a:spcAft>
              <a:buClrTx/>
              <a:buSzTx/>
              <a:buFontTx/>
              <a:buNone/>
              <a:tabLst/>
              <a:defRPr/>
            </a:pPr>
            <a:r>
              <a:rPr lang="es-CO" sz="1400">
                <a:solidFill>
                  <a:srgbClr val="4472C4">
                    <a:lumMod val="50000"/>
                  </a:srgbClr>
                </a:solidFill>
              </a:rPr>
              <a:t>Villemar	         Catalina</a:t>
            </a:r>
            <a:endParaRPr kumimoji="0" lang="es-CO" sz="1400" b="0" i="0" u="none" strike="noStrike" kern="1200" cap="small" spc="0" normalizeH="0" baseline="0" noProof="0">
              <a:ln>
                <a:noFill/>
              </a:ln>
              <a:solidFill>
                <a:srgbClr val="4472C4">
                  <a:lumMod val="50000"/>
                </a:srgbClr>
              </a:solidFill>
              <a:effectLst/>
              <a:uLnTx/>
              <a:uFillTx/>
              <a:ea typeface="+mj-ea"/>
              <a:cs typeface="+mj-cs"/>
            </a:endParaRPr>
          </a:p>
          <a:p>
            <a:pPr marL="0" marR="0" lvl="0" indent="0" algn="l" defTabSz="914400" rtl="0" eaLnBrk="1" fontAlgn="auto" latinLnBrk="0" hangingPunct="1">
              <a:lnSpc>
                <a:spcPct val="90000"/>
              </a:lnSpc>
              <a:spcBef>
                <a:spcPct val="0"/>
              </a:spcBef>
              <a:spcAft>
                <a:spcPts val="0"/>
              </a:spcAft>
              <a:buClrTx/>
              <a:buSzTx/>
              <a:buFontTx/>
              <a:buNone/>
              <a:tabLst/>
              <a:defRPr/>
            </a:pPr>
            <a:r>
              <a:rPr lang="es-CO" sz="1400" cap="small">
                <a:solidFill>
                  <a:srgbClr val="4472C4">
                    <a:lumMod val="50000"/>
                  </a:srgbClr>
                </a:solidFill>
              </a:rPr>
              <a:t>	</a:t>
            </a:r>
            <a:r>
              <a:rPr kumimoji="0" lang="es-CO" sz="1400" b="0" i="0" u="none" strike="noStrike" kern="1200" cap="small" spc="0" normalizeH="0" baseline="0" noProof="0">
                <a:ln>
                  <a:noFill/>
                </a:ln>
                <a:solidFill>
                  <a:srgbClr val="4472C4">
                    <a:lumMod val="50000"/>
                  </a:srgbClr>
                </a:solidFill>
                <a:effectLst/>
                <a:uLnTx/>
                <a:uFillTx/>
                <a:latin typeface="Calibri Light" panose="020F0302020204030204"/>
                <a:ea typeface="+mj-ea"/>
                <a:cs typeface="+mj-cs"/>
              </a:rPr>
              <a:t>         </a:t>
            </a:r>
            <a:r>
              <a:rPr lang="es-CO" sz="1400" cap="small">
                <a:solidFill>
                  <a:srgbClr val="4472C4">
                    <a:lumMod val="50000"/>
                  </a:srgbClr>
                </a:solidFill>
                <a:latin typeface="Calibri Light" panose="020F0302020204030204"/>
              </a:rPr>
              <a:t>Pastrana</a:t>
            </a:r>
            <a:endParaRPr kumimoji="0" lang="es-CO" sz="1400" b="0" i="0" u="none" strike="noStrike" kern="1200" cap="small" spc="0" normalizeH="0" baseline="0" noProof="0">
              <a:ln>
                <a:noFill/>
              </a:ln>
              <a:solidFill>
                <a:srgbClr val="4472C4">
                  <a:lumMod val="50000"/>
                </a:srgbClr>
              </a:solidFill>
              <a:effectLst/>
              <a:uLnTx/>
              <a:uFillTx/>
              <a:latin typeface="Calibri Light" panose="020F0302020204030204"/>
              <a:ea typeface="+mj-ea"/>
              <a:cs typeface="+mj-cs"/>
            </a:endParaRP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400" b="0" i="0" u="none" strike="noStrike" kern="1200" cap="small" spc="0" normalizeH="0" baseline="0" noProof="0">
                <a:ln>
                  <a:noFill/>
                </a:ln>
                <a:solidFill>
                  <a:srgbClr val="4472C4">
                    <a:lumMod val="50000"/>
                  </a:srgbClr>
                </a:solidFill>
                <a:effectLst/>
                <a:uLnTx/>
                <a:uFillTx/>
                <a:latin typeface="Calibri Light" panose="020F0302020204030204"/>
                <a:ea typeface="+mj-ea"/>
                <a:cs typeface="+mj-cs"/>
              </a:rPr>
              <a:t>	         </a:t>
            </a:r>
            <a:r>
              <a:rPr lang="es-CO" sz="1400" cap="small">
                <a:solidFill>
                  <a:srgbClr val="4472C4">
                    <a:lumMod val="50000"/>
                  </a:srgbClr>
                </a:solidFill>
                <a:latin typeface="Calibri Light" panose="020F0302020204030204"/>
              </a:rPr>
              <a:t>El Carmelo</a:t>
            </a:r>
            <a:endParaRPr kumimoji="0" lang="es-CO" sz="1400" b="0" i="0" u="none" strike="noStrike" kern="1200" cap="none" spc="0" normalizeH="0" baseline="0" noProof="0">
              <a:ln>
                <a:noFill/>
              </a:ln>
              <a:solidFill>
                <a:srgbClr val="4472C4">
                  <a:lumMod val="50000"/>
                </a:srgbClr>
              </a:solidFill>
              <a:effectLst/>
              <a:uLnTx/>
              <a:uFillTx/>
              <a:latin typeface="Calibri Light" panose="020F0302020204030204"/>
              <a:ea typeface="+mj-ea"/>
              <a:cs typeface="+mj-cs"/>
            </a:endParaRPr>
          </a:p>
          <a:p>
            <a:pPr marL="0" marR="0" lvl="0" indent="0" algn="l" defTabSz="914400" rtl="0" eaLnBrk="1" fontAlgn="auto" latinLnBrk="0" hangingPunct="1">
              <a:lnSpc>
                <a:spcPct val="90000"/>
              </a:lnSpc>
              <a:spcBef>
                <a:spcPct val="0"/>
              </a:spcBef>
              <a:spcAft>
                <a:spcPts val="0"/>
              </a:spcAft>
              <a:buClrTx/>
              <a:buSzTx/>
              <a:buFontTx/>
              <a:buNone/>
              <a:tabLst/>
              <a:defRPr/>
            </a:pPr>
            <a:endParaRPr kumimoji="0" lang="es-CO" sz="1400" b="0" i="0" u="none" strike="noStrike" kern="1200" cap="small" spc="0" normalizeH="0" baseline="0" noProof="0">
              <a:ln>
                <a:noFill/>
              </a:ln>
              <a:solidFill>
                <a:srgbClr val="4472C4">
                  <a:lumMod val="50000"/>
                </a:srgbClr>
              </a:solidFill>
              <a:effectLst/>
              <a:uLnTx/>
              <a:uFillTx/>
              <a:latin typeface="Calibri Light" panose="020F0302020204030204"/>
              <a:ea typeface="+mj-ea"/>
              <a:cs typeface="+mj-cs"/>
            </a:endParaRP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400" b="0" i="0" u="none" strike="noStrike" kern="1200" cap="small" spc="0" normalizeH="0" baseline="0" noProof="0">
                <a:ln>
                  <a:noFill/>
                </a:ln>
                <a:solidFill>
                  <a:srgbClr val="4472C4">
                    <a:lumMod val="50000"/>
                  </a:srgbClr>
                </a:solidFill>
                <a:effectLst/>
                <a:uLnTx/>
                <a:uFillTx/>
                <a:latin typeface="Calibri Light" panose="020F0302020204030204"/>
                <a:ea typeface="+mj-ea"/>
                <a:cs typeface="+mj-cs"/>
              </a:rPr>
              <a:t>	</a:t>
            </a:r>
            <a:endParaRPr kumimoji="0" lang="es-CO" sz="1400" b="1" i="0" u="none" strike="noStrike" kern="1200" cap="none" spc="0" normalizeH="0" baseline="0" noProof="0">
              <a:ln>
                <a:noFill/>
              </a:ln>
              <a:solidFill>
                <a:srgbClr val="4472C4">
                  <a:lumMod val="50000"/>
                </a:srgbClr>
              </a:solidFill>
              <a:effectLst/>
              <a:uLnTx/>
              <a:uFillTx/>
              <a:latin typeface="Calibri" panose="020F0502020204030204"/>
              <a:ea typeface="+mj-ea"/>
              <a:cs typeface="+mj-cs"/>
            </a:endParaRPr>
          </a:p>
        </p:txBody>
      </p:sp>
      <p:sp>
        <p:nvSpPr>
          <p:cNvPr id="28" name="Título 1">
            <a:extLst>
              <a:ext uri="{FF2B5EF4-FFF2-40B4-BE49-F238E27FC236}">
                <a16:creationId xmlns:a16="http://schemas.microsoft.com/office/drawing/2014/main" id="{03469D0D-2F00-4F6F-830A-AA73FECF22ED}"/>
              </a:ext>
            </a:extLst>
          </p:cNvPr>
          <p:cNvSpPr txBox="1">
            <a:spLocks/>
          </p:cNvSpPr>
          <p:nvPr/>
        </p:nvSpPr>
        <p:spPr>
          <a:xfrm>
            <a:off x="1893725" y="4221066"/>
            <a:ext cx="2428340" cy="840219"/>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400" b="1" i="0" u="none" strike="noStrike" kern="1200" cap="small" spc="0" normalizeH="0" baseline="0" noProof="0">
                <a:ln>
                  <a:noFill/>
                </a:ln>
                <a:solidFill>
                  <a:srgbClr val="4472C4">
                    <a:lumMod val="50000"/>
                  </a:srgbClr>
                </a:solidFill>
                <a:effectLst/>
                <a:uLnTx/>
                <a:uFillTx/>
                <a:latin typeface="Calibri Light" panose="020F0302020204030204"/>
                <a:ea typeface="+mj-ea"/>
                <a:cs typeface="+mj-cs"/>
              </a:rPr>
              <a:t>BARRIOS UNIDOS</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400" b="0" i="0" u="none" strike="noStrike" kern="1200" cap="small" spc="0" normalizeH="0" baseline="0" noProof="0">
                <a:ln>
                  <a:noFill/>
                </a:ln>
                <a:solidFill>
                  <a:srgbClr val="4472C4">
                    <a:lumMod val="50000"/>
                  </a:srgbClr>
                </a:solidFill>
                <a:effectLst/>
                <a:uLnTx/>
                <a:uFillTx/>
                <a:latin typeface="Calibri Light" panose="020F0302020204030204"/>
                <a:ea typeface="+mj-ea"/>
                <a:cs typeface="+mj-cs"/>
              </a:rPr>
              <a:t>San Fernando</a:t>
            </a:r>
          </a:p>
          <a:p>
            <a:pPr marL="0" marR="0" lvl="0" indent="0" algn="l" defTabSz="914400" rtl="0" eaLnBrk="1" fontAlgn="auto" latinLnBrk="0" hangingPunct="1">
              <a:lnSpc>
                <a:spcPct val="90000"/>
              </a:lnSpc>
              <a:spcBef>
                <a:spcPct val="0"/>
              </a:spcBef>
              <a:spcAft>
                <a:spcPts val="0"/>
              </a:spcAft>
              <a:buClrTx/>
              <a:buSzTx/>
              <a:buFontTx/>
              <a:buNone/>
              <a:tabLst/>
              <a:defRPr/>
            </a:pPr>
            <a:endParaRPr kumimoji="0" lang="es-CO" sz="1400" b="1" i="0" u="none" strike="noStrike" kern="1200" cap="none" spc="0" normalizeH="0" baseline="0" noProof="0">
              <a:ln>
                <a:noFill/>
              </a:ln>
              <a:solidFill>
                <a:srgbClr val="4472C4">
                  <a:lumMod val="50000"/>
                </a:srgbClr>
              </a:solidFill>
              <a:effectLst/>
              <a:uLnTx/>
              <a:uFillTx/>
              <a:latin typeface="Calibri" panose="020F0502020204030204"/>
              <a:ea typeface="+mj-ea"/>
              <a:cs typeface="+mj-cs"/>
            </a:endParaRPr>
          </a:p>
          <a:p>
            <a:pPr marL="0" marR="0" lvl="0" indent="0" algn="l" defTabSz="914400" rtl="0" eaLnBrk="1" fontAlgn="auto" latinLnBrk="0" hangingPunct="1">
              <a:lnSpc>
                <a:spcPct val="90000"/>
              </a:lnSpc>
              <a:spcBef>
                <a:spcPct val="0"/>
              </a:spcBef>
              <a:spcAft>
                <a:spcPts val="0"/>
              </a:spcAft>
              <a:buClrTx/>
              <a:buSzTx/>
              <a:buFontTx/>
              <a:buNone/>
              <a:tabLst/>
              <a:defRPr/>
            </a:pPr>
            <a:endParaRPr kumimoji="0" lang="es-CO" sz="1400" b="1" i="0" u="none" strike="noStrike" kern="1200" cap="none" spc="0" normalizeH="0" baseline="0" noProof="0">
              <a:ln>
                <a:noFill/>
              </a:ln>
              <a:solidFill>
                <a:srgbClr val="4472C4">
                  <a:lumMod val="50000"/>
                </a:srgbClr>
              </a:solidFill>
              <a:effectLst/>
              <a:uLnTx/>
              <a:uFillTx/>
              <a:latin typeface="Calibri" panose="020F0502020204030204"/>
              <a:ea typeface="+mj-ea"/>
              <a:cs typeface="+mj-cs"/>
            </a:endParaRP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400" b="1" i="0" u="none" strike="noStrike" kern="1200" cap="none" spc="0" normalizeH="0" baseline="0" noProof="0">
                <a:ln>
                  <a:noFill/>
                </a:ln>
                <a:solidFill>
                  <a:srgbClr val="4472C4">
                    <a:lumMod val="50000"/>
                  </a:srgbClr>
                </a:solidFill>
                <a:effectLst/>
                <a:uLnTx/>
                <a:uFillTx/>
                <a:latin typeface="Calibri Light" panose="020F0302020204030204" pitchFamily="34" charset="0"/>
                <a:cs typeface="Calibri Light" panose="020F0302020204030204" pitchFamily="34" charset="0"/>
              </a:rPr>
              <a:t>ENGATIVÁ</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400" b="0" i="0" u="none" strike="noStrike" kern="1200" cap="small" spc="0" normalizeH="0" baseline="0" noProof="0">
                <a:ln>
                  <a:noFill/>
                </a:ln>
                <a:solidFill>
                  <a:srgbClr val="4472C4">
                    <a:lumMod val="50000"/>
                  </a:srgbClr>
                </a:solidFill>
                <a:effectLst/>
                <a:uLnTx/>
                <a:uFillTx/>
                <a:latin typeface="Calibri Light" panose="020F0302020204030204"/>
                <a:ea typeface="+mj-ea"/>
                <a:cs typeface="+mj-cs"/>
              </a:rPr>
              <a:t>Normandía</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400" b="0" i="0" u="none" strike="noStrike" kern="1200" cap="small" spc="0" normalizeH="0" baseline="0" noProof="0">
                <a:ln>
                  <a:noFill/>
                </a:ln>
                <a:solidFill>
                  <a:srgbClr val="4472C4">
                    <a:lumMod val="50000"/>
                  </a:srgbClr>
                </a:solidFill>
                <a:effectLst/>
                <a:uLnTx/>
                <a:uFillTx/>
                <a:latin typeface="Calibri Light" panose="020F0302020204030204" pitchFamily="34" charset="0"/>
                <a:cs typeface="Calibri Light" panose="020F0302020204030204" pitchFamily="34" charset="0"/>
              </a:rPr>
              <a:t>Garces Navas</a:t>
            </a:r>
          </a:p>
        </p:txBody>
      </p:sp>
      <p:cxnSp>
        <p:nvCxnSpPr>
          <p:cNvPr id="38" name="Conector recto 37">
            <a:extLst>
              <a:ext uri="{FF2B5EF4-FFF2-40B4-BE49-F238E27FC236}">
                <a16:creationId xmlns:a16="http://schemas.microsoft.com/office/drawing/2014/main" id="{FC471D9E-4835-13A6-32AF-5C13C56636DF}"/>
              </a:ext>
            </a:extLst>
          </p:cNvPr>
          <p:cNvCxnSpPr>
            <a:cxnSpLocks/>
          </p:cNvCxnSpPr>
          <p:nvPr/>
        </p:nvCxnSpPr>
        <p:spPr>
          <a:xfrm>
            <a:off x="6623443" y="3815309"/>
            <a:ext cx="1380848" cy="1505573"/>
          </a:xfrm>
          <a:prstGeom prst="line">
            <a:avLst/>
          </a:prstGeom>
          <a:ln>
            <a:solidFill>
              <a:srgbClr val="002060"/>
            </a:solidFill>
            <a:prstDash val="dash"/>
          </a:ln>
        </p:spPr>
        <p:style>
          <a:lnRef idx="1">
            <a:schemeClr val="accent1"/>
          </a:lnRef>
          <a:fillRef idx="0">
            <a:schemeClr val="accent1"/>
          </a:fillRef>
          <a:effectRef idx="0">
            <a:schemeClr val="accent1"/>
          </a:effectRef>
          <a:fontRef idx="minor">
            <a:schemeClr val="tx1"/>
          </a:fontRef>
        </p:style>
      </p:cxnSp>
      <p:sp>
        <p:nvSpPr>
          <p:cNvPr id="39" name="Título 1">
            <a:extLst>
              <a:ext uri="{FF2B5EF4-FFF2-40B4-BE49-F238E27FC236}">
                <a16:creationId xmlns:a16="http://schemas.microsoft.com/office/drawing/2014/main" id="{6814AA63-8073-02A6-1AB2-C5CB78990A4A}"/>
              </a:ext>
            </a:extLst>
          </p:cNvPr>
          <p:cNvSpPr txBox="1">
            <a:spLocks/>
          </p:cNvSpPr>
          <p:nvPr/>
        </p:nvSpPr>
        <p:spPr>
          <a:xfrm>
            <a:off x="6676665" y="5477613"/>
            <a:ext cx="4396546" cy="804989"/>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400" b="1" i="0" u="none" strike="noStrike" kern="1200" cap="small" spc="0" normalizeH="0" baseline="0" noProof="0">
                <a:ln>
                  <a:noFill/>
                </a:ln>
                <a:solidFill>
                  <a:srgbClr val="4472C4">
                    <a:lumMod val="50000"/>
                  </a:srgbClr>
                </a:solidFill>
                <a:effectLst/>
                <a:uLnTx/>
                <a:uFillTx/>
                <a:latin typeface="Calibri Light" panose="020F0302020204030204"/>
                <a:ea typeface="+mj-ea"/>
                <a:cs typeface="+mj-cs"/>
              </a:rPr>
              <a:t>RAFAEL URIBE </a:t>
            </a:r>
            <a:r>
              <a:rPr kumimoji="0" lang="es-CO" sz="1400" b="1" i="0" u="none" strike="noStrike" kern="1200" cap="small" spc="0" normalizeH="0" baseline="0" noProof="0" err="1">
                <a:ln>
                  <a:noFill/>
                </a:ln>
                <a:solidFill>
                  <a:srgbClr val="4472C4">
                    <a:lumMod val="50000"/>
                  </a:srgbClr>
                </a:solidFill>
                <a:effectLst/>
                <a:uLnTx/>
                <a:uFillTx/>
                <a:latin typeface="Calibri Light" panose="020F0302020204030204"/>
                <a:ea typeface="+mj-ea"/>
                <a:cs typeface="+mj-cs"/>
              </a:rPr>
              <a:t>URIBE</a:t>
            </a:r>
            <a:r>
              <a:rPr kumimoji="0" lang="es-CO" sz="1400" b="1" i="0" u="none" strike="noStrike" kern="1200" cap="small" spc="0" normalizeH="0" baseline="0" noProof="0">
                <a:ln>
                  <a:noFill/>
                </a:ln>
                <a:solidFill>
                  <a:srgbClr val="4472C4">
                    <a:lumMod val="50000"/>
                  </a:srgbClr>
                </a:solidFill>
                <a:effectLst/>
                <a:uLnTx/>
                <a:uFillTx/>
                <a:latin typeface="Calibri Light" panose="020F0302020204030204"/>
                <a:ea typeface="+mj-ea"/>
                <a:cs typeface="+mj-cs"/>
              </a:rPr>
              <a:t> 	</a:t>
            </a:r>
            <a:r>
              <a:rPr kumimoji="0" lang="es-CO" sz="1400" b="1" i="0" u="none" strike="noStrike" kern="1200" cap="small" spc="0" normalizeH="0" baseline="0" noProof="0">
                <a:ln>
                  <a:noFill/>
                </a:ln>
                <a:solidFill>
                  <a:srgbClr val="4472C4">
                    <a:lumMod val="50000"/>
                  </a:srgbClr>
                </a:solidFill>
                <a:effectLst/>
                <a:uLnTx/>
                <a:uFillTx/>
                <a:latin typeface="Calibri Light" panose="020F0302020204030204" pitchFamily="34" charset="0"/>
                <a:cs typeface="Calibri Light" panose="020F0302020204030204" pitchFamily="34" charset="0"/>
              </a:rPr>
              <a:t>CIUDAD BOLÍVAR</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400" b="0" i="0" u="none" strike="noStrike" kern="1200" cap="small" spc="0" normalizeH="0" baseline="0" noProof="0">
                <a:ln>
                  <a:noFill/>
                </a:ln>
                <a:solidFill>
                  <a:srgbClr val="4472C4">
                    <a:lumMod val="50000"/>
                  </a:srgbClr>
                </a:solidFill>
                <a:effectLst/>
                <a:uLnTx/>
                <a:uFillTx/>
                <a:latin typeface="Calibri Light" panose="020F0302020204030204"/>
                <a:ea typeface="+mj-ea"/>
                <a:cs typeface="+mj-cs"/>
              </a:rPr>
              <a:t>Quiroga 		Arborizadora Alta</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400" b="0" i="0" u="none" strike="noStrike" kern="1200" cap="small" spc="0" normalizeH="0" baseline="0" noProof="0">
                <a:ln>
                  <a:noFill/>
                </a:ln>
                <a:solidFill>
                  <a:srgbClr val="4472C4">
                    <a:lumMod val="50000"/>
                  </a:srgbClr>
                </a:solidFill>
                <a:effectLst/>
                <a:uLnTx/>
                <a:uFillTx/>
                <a:latin typeface="Calibri Light" panose="020F0302020204030204"/>
                <a:ea typeface="+mj-ea"/>
                <a:cs typeface="+mj-cs"/>
              </a:rPr>
              <a:t>Molinos-Marruecos 	Sierra Morena				</a:t>
            </a:r>
          </a:p>
          <a:p>
            <a:pPr marL="0" marR="0" lvl="0" indent="0" algn="l" defTabSz="914400" rtl="0" eaLnBrk="1" fontAlgn="auto" latinLnBrk="0" hangingPunct="1">
              <a:lnSpc>
                <a:spcPct val="90000"/>
              </a:lnSpc>
              <a:spcBef>
                <a:spcPct val="0"/>
              </a:spcBef>
              <a:spcAft>
                <a:spcPts val="0"/>
              </a:spcAft>
              <a:buClrTx/>
              <a:buSzTx/>
              <a:buFontTx/>
              <a:buNone/>
              <a:tabLst/>
              <a:defRPr/>
            </a:pPr>
            <a:endParaRPr kumimoji="0" lang="es-CO" sz="1400" b="0" i="0" u="none" strike="noStrike" kern="1200" cap="small" spc="0" normalizeH="0" baseline="0" noProof="0">
              <a:ln>
                <a:noFill/>
              </a:ln>
              <a:solidFill>
                <a:srgbClr val="4472C4">
                  <a:lumMod val="50000"/>
                </a:srgbClr>
              </a:solidFill>
              <a:effectLst/>
              <a:uLnTx/>
              <a:uFillTx/>
              <a:latin typeface="Calibri Light" panose="020F0302020204030204"/>
              <a:ea typeface="+mj-ea"/>
              <a:cs typeface="+mj-cs"/>
            </a:endParaRPr>
          </a:p>
        </p:txBody>
      </p:sp>
      <p:cxnSp>
        <p:nvCxnSpPr>
          <p:cNvPr id="20" name="Conector recto 19">
            <a:extLst>
              <a:ext uri="{FF2B5EF4-FFF2-40B4-BE49-F238E27FC236}">
                <a16:creationId xmlns:a16="http://schemas.microsoft.com/office/drawing/2014/main" id="{F425C421-1C06-4A22-A43D-A3148C1EB91C}"/>
              </a:ext>
            </a:extLst>
          </p:cNvPr>
          <p:cNvCxnSpPr>
            <a:cxnSpLocks/>
          </p:cNvCxnSpPr>
          <p:nvPr/>
        </p:nvCxnSpPr>
        <p:spPr>
          <a:xfrm flipH="1">
            <a:off x="6630533" y="2148918"/>
            <a:ext cx="724058" cy="672191"/>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453484966"/>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Imagen 1">
            <a:extLst>
              <a:ext uri="{FF2B5EF4-FFF2-40B4-BE49-F238E27FC236}">
                <a16:creationId xmlns:a16="http://schemas.microsoft.com/office/drawing/2014/main" id="{F77565F6-A383-916E-4AA6-F2ACE93BB1A2}"/>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3106875" y="1652958"/>
            <a:ext cx="7834813" cy="3828461"/>
          </a:xfrm>
          <a:prstGeom prst="rect">
            <a:avLst/>
          </a:prstGeom>
        </p:spPr>
      </p:pic>
      <p:sp>
        <p:nvSpPr>
          <p:cNvPr id="6" name="Título 1">
            <a:extLst>
              <a:ext uri="{FF2B5EF4-FFF2-40B4-BE49-F238E27FC236}">
                <a16:creationId xmlns:a16="http://schemas.microsoft.com/office/drawing/2014/main" id="{DD75F67D-9767-4093-943C-7DC9EC89C4A0}"/>
              </a:ext>
            </a:extLst>
          </p:cNvPr>
          <p:cNvSpPr txBox="1">
            <a:spLocks/>
          </p:cNvSpPr>
          <p:nvPr/>
        </p:nvSpPr>
        <p:spPr>
          <a:xfrm>
            <a:off x="7192710" y="1710466"/>
            <a:ext cx="4186859" cy="1001475"/>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400" b="1" i="0" u="none" strike="noStrike" kern="1200" cap="none" spc="0" normalizeH="0" baseline="0" noProof="0">
                <a:ln>
                  <a:noFill/>
                </a:ln>
                <a:solidFill>
                  <a:srgbClr val="4472C4">
                    <a:lumMod val="50000"/>
                  </a:srgbClr>
                </a:solidFill>
                <a:effectLst/>
                <a:uLnTx/>
                <a:uFillTx/>
                <a:latin typeface="Calibri" panose="020F0502020204030204"/>
                <a:ea typeface="+mj-ea"/>
                <a:cs typeface="+mj-cs"/>
              </a:rPr>
              <a:t>USAQUEN 	              CHAPINERO</a:t>
            </a:r>
          </a:p>
          <a:p>
            <a:pPr marL="0" marR="0" lvl="0" indent="0" algn="l" defTabSz="914400" rtl="0" eaLnBrk="1" fontAlgn="auto" latinLnBrk="0" hangingPunct="1">
              <a:lnSpc>
                <a:spcPct val="90000"/>
              </a:lnSpc>
              <a:spcBef>
                <a:spcPct val="0"/>
              </a:spcBef>
              <a:spcAft>
                <a:spcPts val="0"/>
              </a:spcAft>
              <a:buClrTx/>
              <a:buSzTx/>
              <a:buFontTx/>
              <a:buNone/>
              <a:tabLst/>
              <a:defRPr/>
            </a:pPr>
            <a:r>
              <a:rPr lang="es-CO" sz="1400" cap="small">
                <a:solidFill>
                  <a:srgbClr val="4472C4">
                    <a:lumMod val="50000"/>
                  </a:srgbClr>
                </a:solidFill>
                <a:latin typeface="Calibri Light" panose="020F0302020204030204"/>
              </a:rPr>
              <a:t>Los Cedros 	              Porciúncula</a:t>
            </a:r>
            <a:endParaRPr kumimoji="0" lang="es-CO" sz="1400" b="0" i="0" u="none" strike="noStrike" kern="1200" cap="small" spc="0" normalizeH="0" baseline="0" noProof="0">
              <a:ln>
                <a:noFill/>
              </a:ln>
              <a:solidFill>
                <a:srgbClr val="4472C4">
                  <a:lumMod val="50000"/>
                </a:srgbClr>
              </a:solidFill>
              <a:effectLst/>
              <a:uLnTx/>
              <a:uFillTx/>
              <a:latin typeface="Calibri Light" panose="020F0302020204030204"/>
              <a:ea typeface="+mj-ea"/>
              <a:cs typeface="+mj-cs"/>
            </a:endParaRPr>
          </a:p>
          <a:p>
            <a:pPr marL="0" marR="0" lvl="0" indent="0" algn="l" defTabSz="914400" rtl="0" eaLnBrk="1" fontAlgn="auto" latinLnBrk="0" hangingPunct="1">
              <a:lnSpc>
                <a:spcPct val="90000"/>
              </a:lnSpc>
              <a:spcBef>
                <a:spcPct val="0"/>
              </a:spcBef>
              <a:spcAft>
                <a:spcPts val="0"/>
              </a:spcAft>
              <a:buClrTx/>
              <a:buSzTx/>
              <a:buFontTx/>
              <a:buNone/>
              <a:tabLst/>
              <a:defRPr/>
            </a:pPr>
            <a:endParaRPr kumimoji="0" lang="es-CO" sz="1400" b="0" i="0" u="none" strike="noStrike" kern="1200" cap="small" spc="0" normalizeH="0" baseline="0" noProof="0">
              <a:ln>
                <a:noFill/>
              </a:ln>
              <a:solidFill>
                <a:srgbClr val="4472C4">
                  <a:lumMod val="50000"/>
                </a:srgbClr>
              </a:solidFill>
              <a:effectLst/>
              <a:uLnTx/>
              <a:uFillTx/>
              <a:latin typeface="Calibri Light" panose="020F0302020204030204"/>
              <a:ea typeface="+mj-ea"/>
              <a:cs typeface="+mj-cs"/>
            </a:endParaRPr>
          </a:p>
        </p:txBody>
      </p:sp>
      <p:sp>
        <p:nvSpPr>
          <p:cNvPr id="7" name="Título 1">
            <a:extLst>
              <a:ext uri="{FF2B5EF4-FFF2-40B4-BE49-F238E27FC236}">
                <a16:creationId xmlns:a16="http://schemas.microsoft.com/office/drawing/2014/main" id="{85A99F74-A6E5-4470-B205-89FDFDCC9BCF}"/>
              </a:ext>
            </a:extLst>
          </p:cNvPr>
          <p:cNvSpPr txBox="1">
            <a:spLocks/>
          </p:cNvSpPr>
          <p:nvPr/>
        </p:nvSpPr>
        <p:spPr>
          <a:xfrm>
            <a:off x="981937" y="2193091"/>
            <a:ext cx="2231441" cy="779462"/>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400" b="1" i="0" u="none" strike="noStrike" kern="1200" cap="none" spc="0" normalizeH="0" baseline="0" noProof="0">
                <a:ln>
                  <a:noFill/>
                </a:ln>
                <a:solidFill>
                  <a:srgbClr val="4472C4">
                    <a:lumMod val="50000"/>
                  </a:srgbClr>
                </a:solidFill>
                <a:effectLst/>
                <a:uLnTx/>
                <a:uFillTx/>
                <a:latin typeface="Calibri" panose="020F0502020204030204"/>
                <a:ea typeface="+mj-ea"/>
                <a:cs typeface="+mj-cs"/>
              </a:rPr>
              <a:t>SUBA</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400" b="0" i="0" u="none" strike="noStrike" kern="1200" cap="small" spc="0" normalizeH="0" baseline="0" noProof="0">
                <a:ln>
                  <a:noFill/>
                </a:ln>
                <a:solidFill>
                  <a:srgbClr val="4472C4">
                    <a:lumMod val="50000"/>
                  </a:srgbClr>
                </a:solidFill>
                <a:effectLst/>
                <a:uLnTx/>
                <a:uFillTx/>
                <a:latin typeface="Calibri Light" panose="020F0302020204030204"/>
                <a:ea typeface="+mj-ea"/>
                <a:cs typeface="+mj-cs"/>
              </a:rPr>
              <a:t>Villa del prado</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400" b="0" i="0" u="none" strike="noStrike" kern="1200" cap="small" spc="0" normalizeH="0" baseline="0" noProof="0">
                <a:ln>
                  <a:noFill/>
                </a:ln>
                <a:solidFill>
                  <a:srgbClr val="4472C4">
                    <a:lumMod val="50000"/>
                  </a:srgbClr>
                </a:solidFill>
                <a:effectLst/>
                <a:uLnTx/>
                <a:uFillTx/>
                <a:latin typeface="Calibri Light" panose="020F0302020204030204"/>
                <a:ea typeface="+mj-ea"/>
                <a:cs typeface="+mj-cs"/>
              </a:rPr>
              <a:t>Portales del Norte</a:t>
            </a:r>
          </a:p>
          <a:p>
            <a:pPr marL="0" marR="0" lvl="0" indent="0" algn="l" defTabSz="914400" rtl="0" eaLnBrk="1" fontAlgn="auto" latinLnBrk="0" hangingPunct="1">
              <a:lnSpc>
                <a:spcPct val="90000"/>
              </a:lnSpc>
              <a:spcBef>
                <a:spcPct val="0"/>
              </a:spcBef>
              <a:spcAft>
                <a:spcPts val="0"/>
              </a:spcAft>
              <a:buClrTx/>
              <a:buSzTx/>
              <a:buFontTx/>
              <a:buNone/>
              <a:tabLst/>
              <a:defRPr/>
            </a:pPr>
            <a:endParaRPr kumimoji="0" lang="es-CO" sz="1400" b="0" i="0" u="none" strike="noStrike" kern="1200" cap="small" spc="0" normalizeH="0" baseline="0" noProof="0">
              <a:ln>
                <a:noFill/>
              </a:ln>
              <a:solidFill>
                <a:srgbClr val="4472C4">
                  <a:lumMod val="50000"/>
                </a:srgbClr>
              </a:solidFill>
              <a:effectLst/>
              <a:uLnTx/>
              <a:uFillTx/>
              <a:latin typeface="Calibri" panose="020F0502020204030204"/>
              <a:ea typeface="+mj-ea"/>
              <a:cs typeface="+mj-cs"/>
            </a:endParaRPr>
          </a:p>
        </p:txBody>
      </p:sp>
      <p:sp>
        <p:nvSpPr>
          <p:cNvPr id="8" name="Título 1">
            <a:extLst>
              <a:ext uri="{FF2B5EF4-FFF2-40B4-BE49-F238E27FC236}">
                <a16:creationId xmlns:a16="http://schemas.microsoft.com/office/drawing/2014/main" id="{C3F28549-B885-477E-B0CE-1593B2941253}"/>
              </a:ext>
            </a:extLst>
          </p:cNvPr>
          <p:cNvSpPr txBox="1">
            <a:spLocks/>
          </p:cNvSpPr>
          <p:nvPr/>
        </p:nvSpPr>
        <p:spPr>
          <a:xfrm>
            <a:off x="1126248" y="3885448"/>
            <a:ext cx="1797468" cy="1128474"/>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endParaRPr kumimoji="0" lang="es-CO" sz="1400" b="1" i="0" u="none" strike="noStrike" kern="1200" cap="none" spc="0" normalizeH="0" baseline="0" noProof="0">
              <a:ln>
                <a:noFill/>
              </a:ln>
              <a:solidFill>
                <a:srgbClr val="4472C4">
                  <a:lumMod val="50000"/>
                </a:srgbClr>
              </a:solidFill>
              <a:effectLst/>
              <a:uLnTx/>
              <a:uFillTx/>
              <a:latin typeface="Calibri Light" panose="020F0302020204030204"/>
              <a:ea typeface="+mj-ea"/>
              <a:cs typeface="+mj-cs"/>
            </a:endParaRP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400" b="1" i="0" u="none" strike="noStrike" kern="1200" cap="none" spc="0" normalizeH="0" baseline="0" noProof="0">
                <a:ln>
                  <a:noFill/>
                </a:ln>
                <a:solidFill>
                  <a:srgbClr val="4472C4">
                    <a:lumMod val="50000"/>
                  </a:srgbClr>
                </a:solidFill>
                <a:effectLst/>
                <a:uLnTx/>
                <a:uFillTx/>
                <a:latin typeface="Calibri" panose="020F0502020204030204"/>
                <a:ea typeface="+mj-ea"/>
                <a:cs typeface="+mj-cs"/>
              </a:rPr>
              <a:t>ENGATIVÁ</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400" b="0" i="0" u="none" strike="noStrike" kern="1200" cap="small" spc="0" normalizeH="0" baseline="0" noProof="0">
                <a:ln>
                  <a:noFill/>
                </a:ln>
                <a:solidFill>
                  <a:srgbClr val="4472C4">
                    <a:lumMod val="50000"/>
                  </a:srgbClr>
                </a:solidFill>
                <a:effectLst/>
                <a:uLnTx/>
                <a:uFillTx/>
                <a:latin typeface="Calibri Light" panose="020F0302020204030204"/>
                <a:ea typeface="+mj-ea"/>
                <a:cs typeface="+mj-cs"/>
              </a:rPr>
              <a:t>El Minuto</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400" b="0" i="0" u="none" strike="noStrike" kern="1200" cap="small" spc="0" normalizeH="0" baseline="0" noProof="0">
                <a:ln>
                  <a:noFill/>
                </a:ln>
                <a:solidFill>
                  <a:srgbClr val="4472C4">
                    <a:lumMod val="50000"/>
                  </a:srgbClr>
                </a:solidFill>
                <a:effectLst/>
                <a:uLnTx/>
                <a:uFillTx/>
                <a:latin typeface="Calibri Light" panose="020F0302020204030204"/>
                <a:ea typeface="+mj-ea"/>
                <a:cs typeface="+mj-cs"/>
              </a:rPr>
              <a:t>Bachué</a:t>
            </a:r>
          </a:p>
        </p:txBody>
      </p:sp>
      <p:sp>
        <p:nvSpPr>
          <p:cNvPr id="9" name="Título 1">
            <a:extLst>
              <a:ext uri="{FF2B5EF4-FFF2-40B4-BE49-F238E27FC236}">
                <a16:creationId xmlns:a16="http://schemas.microsoft.com/office/drawing/2014/main" id="{DAA8A8BC-0F12-4806-BF31-B54AC80A9581}"/>
              </a:ext>
            </a:extLst>
          </p:cNvPr>
          <p:cNvSpPr txBox="1">
            <a:spLocks/>
          </p:cNvSpPr>
          <p:nvPr/>
        </p:nvSpPr>
        <p:spPr>
          <a:xfrm>
            <a:off x="3106875" y="4904657"/>
            <a:ext cx="3688961" cy="564237"/>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400" b="1" i="0" u="none" strike="noStrike" kern="1200" cap="none" spc="0" normalizeH="0" baseline="0" noProof="0">
                <a:ln>
                  <a:noFill/>
                </a:ln>
                <a:solidFill>
                  <a:srgbClr val="4472C4">
                    <a:lumMod val="50000"/>
                  </a:srgbClr>
                </a:solidFill>
                <a:effectLst/>
                <a:uLnTx/>
                <a:uFillTx/>
                <a:latin typeface="Calibri" panose="020F0502020204030204"/>
                <a:ea typeface="+mj-ea"/>
                <a:cs typeface="+mj-cs"/>
              </a:rPr>
              <a:t>FONTIBÓN              </a:t>
            </a:r>
            <a:r>
              <a:rPr kumimoji="0" lang="es-CO" sz="1400" b="1" i="0" u="none" strike="noStrike" kern="1200" cap="none" spc="0" normalizeH="0" baseline="0" noProof="0">
                <a:ln>
                  <a:noFill/>
                </a:ln>
                <a:solidFill>
                  <a:srgbClr val="4472C4">
                    <a:lumMod val="50000"/>
                  </a:srgbClr>
                </a:solidFill>
                <a:effectLst/>
                <a:uLnTx/>
                <a:uFillTx/>
                <a:latin typeface="Calibri Light" panose="020F0302020204030204"/>
                <a:ea typeface="+mj-ea"/>
                <a:cs typeface="+mj-cs"/>
              </a:rPr>
              <a:t>KENNEDY</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400" b="0" i="0" u="none" strike="noStrike" kern="1200" cap="small" spc="0" normalizeH="0" baseline="0" noProof="0" err="1">
                <a:ln>
                  <a:noFill/>
                </a:ln>
                <a:solidFill>
                  <a:srgbClr val="4472C4">
                    <a:lumMod val="50000"/>
                  </a:srgbClr>
                </a:solidFill>
                <a:effectLst/>
                <a:uLnTx/>
                <a:uFillTx/>
                <a:latin typeface="Calibri Light" panose="020F0302020204030204"/>
                <a:ea typeface="+mj-ea"/>
                <a:cs typeface="+mj-cs"/>
              </a:rPr>
              <a:t>Ferrocaja</a:t>
            </a:r>
            <a:r>
              <a:rPr kumimoji="0" lang="es-CO" sz="1400" b="0" i="0" u="none" strike="noStrike" kern="1200" cap="small" spc="0" normalizeH="0" baseline="0" noProof="0">
                <a:ln>
                  <a:noFill/>
                </a:ln>
                <a:solidFill>
                  <a:srgbClr val="4472C4">
                    <a:lumMod val="50000"/>
                  </a:srgbClr>
                </a:solidFill>
                <a:effectLst/>
                <a:uLnTx/>
                <a:uFillTx/>
                <a:latin typeface="Calibri Light" panose="020F0302020204030204"/>
                <a:ea typeface="+mj-ea"/>
                <a:cs typeface="+mj-cs"/>
              </a:rPr>
              <a:t>                 Marsella</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400" b="1" i="0" u="none" strike="noStrike" kern="1200" cap="none" spc="0" normalizeH="0" baseline="0" noProof="0">
                <a:ln>
                  <a:noFill/>
                </a:ln>
                <a:solidFill>
                  <a:srgbClr val="4472C4">
                    <a:lumMod val="50000"/>
                  </a:srgbClr>
                </a:solidFill>
                <a:effectLst/>
                <a:uLnTx/>
                <a:uFillTx/>
                <a:latin typeface="Calibri" panose="020F0502020204030204"/>
                <a:ea typeface="+mj-ea"/>
                <a:cs typeface="+mj-cs"/>
              </a:rPr>
              <a:t>           </a:t>
            </a:r>
          </a:p>
        </p:txBody>
      </p:sp>
      <p:cxnSp>
        <p:nvCxnSpPr>
          <p:cNvPr id="20" name="Conector recto 19">
            <a:extLst>
              <a:ext uri="{FF2B5EF4-FFF2-40B4-BE49-F238E27FC236}">
                <a16:creationId xmlns:a16="http://schemas.microsoft.com/office/drawing/2014/main" id="{F425C421-1C06-4A22-A43D-A3148C1EB91C}"/>
              </a:ext>
            </a:extLst>
          </p:cNvPr>
          <p:cNvCxnSpPr>
            <a:cxnSpLocks/>
          </p:cNvCxnSpPr>
          <p:nvPr/>
        </p:nvCxnSpPr>
        <p:spPr>
          <a:xfrm flipH="1">
            <a:off x="6624647" y="2366497"/>
            <a:ext cx="474146" cy="454612"/>
          </a:xfrm>
          <a:prstGeom prst="line">
            <a:avLst/>
          </a:prstGeom>
          <a:ln>
            <a:prstDash val="dash"/>
          </a:ln>
        </p:spPr>
        <p:style>
          <a:lnRef idx="1">
            <a:schemeClr val="accent1"/>
          </a:lnRef>
          <a:fillRef idx="0">
            <a:schemeClr val="accent1"/>
          </a:fillRef>
          <a:effectRef idx="0">
            <a:schemeClr val="accent1"/>
          </a:effectRef>
          <a:fontRef idx="minor">
            <a:schemeClr val="tx1"/>
          </a:fontRef>
        </p:style>
      </p:cxnSp>
      <p:cxnSp>
        <p:nvCxnSpPr>
          <p:cNvPr id="25" name="Conector recto 24">
            <a:extLst>
              <a:ext uri="{FF2B5EF4-FFF2-40B4-BE49-F238E27FC236}">
                <a16:creationId xmlns:a16="http://schemas.microsoft.com/office/drawing/2014/main" id="{9649E614-4743-4EE3-9F95-862481FDB765}"/>
              </a:ext>
            </a:extLst>
          </p:cNvPr>
          <p:cNvCxnSpPr>
            <a:cxnSpLocks/>
          </p:cNvCxnSpPr>
          <p:nvPr/>
        </p:nvCxnSpPr>
        <p:spPr>
          <a:xfrm flipH="1">
            <a:off x="4379946" y="4023077"/>
            <a:ext cx="817704" cy="707806"/>
          </a:xfrm>
          <a:prstGeom prst="line">
            <a:avLst/>
          </a:prstGeom>
          <a:ln>
            <a:solidFill>
              <a:schemeClr val="accent1">
                <a:lumMod val="75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0" name="Conector recto 29">
            <a:extLst>
              <a:ext uri="{FF2B5EF4-FFF2-40B4-BE49-F238E27FC236}">
                <a16:creationId xmlns:a16="http://schemas.microsoft.com/office/drawing/2014/main" id="{32E97C82-D8DC-4381-B0F6-1F926893C0AF}"/>
              </a:ext>
            </a:extLst>
          </p:cNvPr>
          <p:cNvCxnSpPr>
            <a:cxnSpLocks/>
          </p:cNvCxnSpPr>
          <p:nvPr/>
        </p:nvCxnSpPr>
        <p:spPr>
          <a:xfrm>
            <a:off x="6354535" y="3928116"/>
            <a:ext cx="725877" cy="1190709"/>
          </a:xfrm>
          <a:prstGeom prst="line">
            <a:avLst/>
          </a:prstGeom>
          <a:ln>
            <a:solidFill>
              <a:srgbClr val="002060"/>
            </a:solidFill>
            <a:prstDash val="dash"/>
          </a:ln>
        </p:spPr>
        <p:style>
          <a:lnRef idx="1">
            <a:schemeClr val="accent1"/>
          </a:lnRef>
          <a:fillRef idx="0">
            <a:schemeClr val="accent1"/>
          </a:fillRef>
          <a:effectRef idx="0">
            <a:schemeClr val="accent1"/>
          </a:effectRef>
          <a:fontRef idx="minor">
            <a:schemeClr val="tx1"/>
          </a:fontRef>
        </p:style>
      </p:cxnSp>
      <p:cxnSp>
        <p:nvCxnSpPr>
          <p:cNvPr id="33" name="Conector recto 32">
            <a:extLst>
              <a:ext uri="{FF2B5EF4-FFF2-40B4-BE49-F238E27FC236}">
                <a16:creationId xmlns:a16="http://schemas.microsoft.com/office/drawing/2014/main" id="{8A6C5633-A7FE-4C8B-96AC-129B2135F538}"/>
              </a:ext>
            </a:extLst>
          </p:cNvPr>
          <p:cNvCxnSpPr>
            <a:cxnSpLocks/>
          </p:cNvCxnSpPr>
          <p:nvPr/>
        </p:nvCxnSpPr>
        <p:spPr>
          <a:xfrm flipV="1">
            <a:off x="3176686" y="3065486"/>
            <a:ext cx="1517" cy="6077"/>
          </a:xfrm>
          <a:prstGeom prst="line">
            <a:avLst/>
          </a:prstGeom>
          <a:ln>
            <a:solidFill>
              <a:srgbClr val="002060"/>
            </a:solidFill>
            <a:prstDash val="dash"/>
          </a:ln>
        </p:spPr>
        <p:style>
          <a:lnRef idx="1">
            <a:schemeClr val="accent1"/>
          </a:lnRef>
          <a:fillRef idx="0">
            <a:schemeClr val="accent1"/>
          </a:fillRef>
          <a:effectRef idx="0">
            <a:schemeClr val="accent1"/>
          </a:effectRef>
          <a:fontRef idx="minor">
            <a:schemeClr val="tx1"/>
          </a:fontRef>
        </p:style>
      </p:cxnSp>
      <p:cxnSp>
        <p:nvCxnSpPr>
          <p:cNvPr id="35" name="Conector recto 34">
            <a:extLst>
              <a:ext uri="{FF2B5EF4-FFF2-40B4-BE49-F238E27FC236}">
                <a16:creationId xmlns:a16="http://schemas.microsoft.com/office/drawing/2014/main" id="{E2E1515D-EDF6-4CE0-A5B3-45856901FE3B}"/>
              </a:ext>
            </a:extLst>
          </p:cNvPr>
          <p:cNvCxnSpPr>
            <a:cxnSpLocks/>
          </p:cNvCxnSpPr>
          <p:nvPr/>
        </p:nvCxnSpPr>
        <p:spPr>
          <a:xfrm flipH="1">
            <a:off x="2055219" y="3825688"/>
            <a:ext cx="2537317" cy="439694"/>
          </a:xfrm>
          <a:prstGeom prst="line">
            <a:avLst/>
          </a:prstGeom>
          <a:ln>
            <a:solidFill>
              <a:srgbClr val="002060"/>
            </a:solidFill>
            <a:prstDash val="dash"/>
          </a:ln>
        </p:spPr>
        <p:style>
          <a:lnRef idx="1">
            <a:schemeClr val="accent1"/>
          </a:lnRef>
          <a:fillRef idx="0">
            <a:schemeClr val="accent1"/>
          </a:fillRef>
          <a:effectRef idx="0">
            <a:schemeClr val="accent1"/>
          </a:effectRef>
          <a:fontRef idx="minor">
            <a:schemeClr val="tx1"/>
          </a:fontRef>
        </p:style>
      </p:cxnSp>
      <p:sp>
        <p:nvSpPr>
          <p:cNvPr id="22" name="CuadroTexto 21">
            <a:extLst>
              <a:ext uri="{FF2B5EF4-FFF2-40B4-BE49-F238E27FC236}">
                <a16:creationId xmlns:a16="http://schemas.microsoft.com/office/drawing/2014/main" id="{828C58DA-5753-4832-96DF-FCD6A9249138}"/>
              </a:ext>
            </a:extLst>
          </p:cNvPr>
          <p:cNvSpPr txBox="1"/>
          <p:nvPr/>
        </p:nvSpPr>
        <p:spPr>
          <a:xfrm>
            <a:off x="1694738" y="219610"/>
            <a:ext cx="9881937" cy="892552"/>
          </a:xfrm>
          <a:prstGeom prst="rect">
            <a:avLst/>
          </a:prstGeom>
          <a:noFill/>
        </p:spPr>
        <p:txBody>
          <a:bodyPr wrap="square" lIns="91440" tIns="45720" rIns="91440" bIns="45720" rtlCol="0" anchor="t">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marL="457200" marR="0" lvl="1" indent="0" algn="l" defTabSz="914400" rtl="0" eaLnBrk="1" fontAlgn="auto" latinLnBrk="0" hangingPunct="1">
              <a:lnSpc>
                <a:spcPct val="100000"/>
              </a:lnSpc>
              <a:spcBef>
                <a:spcPts val="0"/>
              </a:spcBef>
              <a:spcAft>
                <a:spcPts val="0"/>
              </a:spcAft>
              <a:buClrTx/>
              <a:buSzTx/>
              <a:buFontTx/>
              <a:buNone/>
              <a:tabLst>
                <a:tab pos="914400" algn="l"/>
              </a:tabLst>
              <a:defRPr/>
            </a:pPr>
            <a:r>
              <a:rPr kumimoji="0" lang="es-CO" sz="3600" b="1" i="0" u="none" strike="noStrike" kern="0" cap="small" spc="0" normalizeH="0" baseline="0" noProof="0">
                <a:ln>
                  <a:noFill/>
                </a:ln>
                <a:solidFill>
                  <a:srgbClr val="002060"/>
                </a:solidFill>
                <a:effectLst/>
                <a:uLnTx/>
                <a:uFillTx/>
                <a:latin typeface="Candara"/>
              </a:rPr>
              <a:t>CONTENEDORES</a:t>
            </a:r>
          </a:p>
          <a:p>
            <a:pPr>
              <a:defRPr/>
            </a:pPr>
            <a:r>
              <a:rPr lang="es-CO" sz="1600" cap="small">
                <a:solidFill>
                  <a:srgbClr val="002060"/>
                </a:solidFill>
                <a:latin typeface="Candara"/>
              </a:rPr>
              <a:t>          </a:t>
            </a:r>
            <a:r>
              <a:rPr kumimoji="0" lang="es-CO" sz="1600" b="0" i="0" u="none" strike="noStrike" kern="1200" cap="small" spc="0" normalizeH="0" baseline="0" noProof="0">
                <a:ln>
                  <a:noFill/>
                </a:ln>
                <a:solidFill>
                  <a:srgbClr val="002060"/>
                </a:solidFill>
                <a:effectLst/>
                <a:uLnTx/>
                <a:uFillTx/>
                <a:latin typeface="Candara"/>
              </a:rPr>
              <a:t> Casos de Éxito octubre</a:t>
            </a:r>
            <a:r>
              <a:rPr lang="es-CO" sz="1600" cap="small">
                <a:solidFill>
                  <a:srgbClr val="002060"/>
                </a:solidFill>
                <a:latin typeface="Candara"/>
              </a:rPr>
              <a:t> </a:t>
            </a:r>
            <a:r>
              <a:rPr kumimoji="0" lang="es-CO" sz="1600" b="0" i="0" u="none" strike="noStrike" kern="1200" cap="small" spc="0" normalizeH="0" baseline="0" noProof="0">
                <a:ln>
                  <a:noFill/>
                </a:ln>
                <a:solidFill>
                  <a:srgbClr val="002060"/>
                </a:solidFill>
                <a:effectLst/>
                <a:uLnTx/>
                <a:uFillTx/>
                <a:latin typeface="Candara"/>
              </a:rPr>
              <a:t>– 2024</a:t>
            </a:r>
            <a:r>
              <a:rPr lang="es-CO" sz="1600" cap="small">
                <a:solidFill>
                  <a:srgbClr val="002060"/>
                </a:solidFill>
                <a:latin typeface="Candara"/>
              </a:rPr>
              <a:t> </a:t>
            </a:r>
            <a:endParaRPr lang="es-CO" sz="1600" b="0" i="0" u="none" strike="noStrike" kern="1200" cap="small" spc="0" normalizeH="0" baseline="0" noProof="0">
              <a:ln>
                <a:noFill/>
              </a:ln>
              <a:solidFill>
                <a:srgbClr val="002060"/>
              </a:solidFill>
              <a:effectLst/>
              <a:uLnTx/>
              <a:uFillTx/>
              <a:latin typeface="Candara" panose="020E0502030303020204" pitchFamily="34" charset="0"/>
            </a:endParaRPr>
          </a:p>
        </p:txBody>
      </p:sp>
      <p:cxnSp>
        <p:nvCxnSpPr>
          <p:cNvPr id="23" name="Conector recto 22">
            <a:extLst>
              <a:ext uri="{FF2B5EF4-FFF2-40B4-BE49-F238E27FC236}">
                <a16:creationId xmlns:a16="http://schemas.microsoft.com/office/drawing/2014/main" id="{947D6E3F-6272-4E19-AFE0-1140A63A43F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24" name="Imagen 23">
            <a:extLst>
              <a:ext uri="{FF2B5EF4-FFF2-40B4-BE49-F238E27FC236}">
                <a16:creationId xmlns:a16="http://schemas.microsoft.com/office/drawing/2014/main" id="{E245157E-39ED-4440-87A7-B30D00A094C9}"/>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819637" y="62942"/>
            <a:ext cx="1073171" cy="1112117"/>
          </a:xfrm>
          <a:prstGeom prst="rect">
            <a:avLst/>
          </a:prstGeom>
        </p:spPr>
      </p:pic>
      <p:cxnSp>
        <p:nvCxnSpPr>
          <p:cNvPr id="26" name="Conector recto 25">
            <a:extLst>
              <a:ext uri="{FF2B5EF4-FFF2-40B4-BE49-F238E27FC236}">
                <a16:creationId xmlns:a16="http://schemas.microsoft.com/office/drawing/2014/main" id="{A9E7709F-7D96-4A63-B239-B5D14ED73527}"/>
              </a:ext>
            </a:extLst>
          </p:cNvPr>
          <p:cNvCxnSpPr>
            <a:cxnSpLocks/>
          </p:cNvCxnSpPr>
          <p:nvPr/>
        </p:nvCxnSpPr>
        <p:spPr>
          <a:xfrm flipH="1" flipV="1">
            <a:off x="2438400" y="2821109"/>
            <a:ext cx="1541248" cy="598946"/>
          </a:xfrm>
          <a:prstGeom prst="line">
            <a:avLst/>
          </a:prstGeom>
          <a:ln>
            <a:solidFill>
              <a:srgbClr val="002060"/>
            </a:solidFill>
            <a:prstDash val="dash"/>
          </a:ln>
        </p:spPr>
        <p:style>
          <a:lnRef idx="1">
            <a:schemeClr val="accent1"/>
          </a:lnRef>
          <a:fillRef idx="0">
            <a:schemeClr val="accent1"/>
          </a:fillRef>
          <a:effectRef idx="0">
            <a:schemeClr val="accent1"/>
          </a:effectRef>
          <a:fontRef idx="minor">
            <a:schemeClr val="tx1"/>
          </a:fontRef>
        </p:style>
      </p:cxnSp>
      <p:sp>
        <p:nvSpPr>
          <p:cNvPr id="27" name="Título 1">
            <a:extLst>
              <a:ext uri="{FF2B5EF4-FFF2-40B4-BE49-F238E27FC236}">
                <a16:creationId xmlns:a16="http://schemas.microsoft.com/office/drawing/2014/main" id="{08C09CD8-6E9D-8EEF-89E5-673B685600AB}"/>
              </a:ext>
            </a:extLst>
          </p:cNvPr>
          <p:cNvSpPr txBox="1">
            <a:spLocks/>
          </p:cNvSpPr>
          <p:nvPr/>
        </p:nvSpPr>
        <p:spPr>
          <a:xfrm>
            <a:off x="6479455" y="5186775"/>
            <a:ext cx="1426510" cy="661833"/>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400" b="1" i="0" u="none" strike="noStrike" kern="1200" cap="none" spc="0" normalizeH="0" baseline="0" noProof="0">
                <a:ln>
                  <a:noFill/>
                </a:ln>
                <a:solidFill>
                  <a:srgbClr val="4472C4">
                    <a:lumMod val="50000"/>
                  </a:srgbClr>
                </a:solidFill>
                <a:effectLst/>
                <a:uLnTx/>
                <a:uFillTx/>
                <a:latin typeface="Calibri" panose="020F0502020204030204"/>
                <a:ea typeface="+mj-ea"/>
                <a:cs typeface="+mj-cs"/>
              </a:rPr>
              <a:t>TEUSAQUILLO</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400" b="0" i="0" u="none" strike="noStrike" kern="1200" cap="small" spc="0" normalizeH="0" baseline="0" noProof="0">
                <a:ln>
                  <a:noFill/>
                </a:ln>
                <a:solidFill>
                  <a:srgbClr val="4472C4">
                    <a:lumMod val="50000"/>
                  </a:srgbClr>
                </a:solidFill>
                <a:effectLst/>
                <a:uLnTx/>
                <a:uFillTx/>
                <a:latin typeface="Calibri Light" panose="020F0302020204030204"/>
                <a:ea typeface="+mj-ea"/>
                <a:cs typeface="+mj-cs"/>
              </a:rPr>
              <a:t>Pablo VI</a:t>
            </a:r>
          </a:p>
        </p:txBody>
      </p:sp>
    </p:spTree>
    <p:extLst>
      <p:ext uri="{BB962C8B-B14F-4D97-AF65-F5344CB8AC3E}">
        <p14:creationId xmlns:p14="http://schemas.microsoft.com/office/powerpoint/2010/main" val="1603932459"/>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 name="Imagen 13">
            <a:extLst>
              <a:ext uri="{FF2B5EF4-FFF2-40B4-BE49-F238E27FC236}">
                <a16:creationId xmlns:a16="http://schemas.microsoft.com/office/drawing/2014/main" id="{497C6B99-9709-3C43-345A-3390D806DEC8}"/>
              </a:ext>
            </a:extLst>
          </p:cNvPr>
          <p:cNvPicPr/>
          <p:nvPr/>
        </p:nvPicPr>
        <p:blipFill>
          <a:blip r:embed="rId3" cstate="email">
            <a:extLst>
              <a:ext uri="{28A0092B-C50C-407E-A947-70E740481C1C}">
                <a14:useLocalDpi xmlns:a14="http://schemas.microsoft.com/office/drawing/2010/main"/>
              </a:ext>
            </a:extLst>
          </a:blip>
          <a:stretch>
            <a:fillRect/>
          </a:stretch>
        </p:blipFill>
        <p:spPr>
          <a:xfrm>
            <a:off x="343620" y="1943363"/>
            <a:ext cx="11363929" cy="3066554"/>
          </a:xfrm>
          <a:prstGeom prst="rect">
            <a:avLst/>
          </a:prstGeom>
        </p:spPr>
      </p:pic>
      <p:grpSp>
        <p:nvGrpSpPr>
          <p:cNvPr id="3" name="Grupo 2">
            <a:extLst>
              <a:ext uri="{FF2B5EF4-FFF2-40B4-BE49-F238E27FC236}">
                <a16:creationId xmlns:a16="http://schemas.microsoft.com/office/drawing/2014/main" id="{A28DA0D9-345E-4F23-8A7D-98B05730DD8D}"/>
              </a:ext>
            </a:extLst>
          </p:cNvPr>
          <p:cNvGrpSpPr/>
          <p:nvPr/>
        </p:nvGrpSpPr>
        <p:grpSpPr>
          <a:xfrm>
            <a:off x="337265" y="1507948"/>
            <a:ext cx="11348044" cy="468155"/>
            <a:chOff x="535336" y="1429010"/>
            <a:chExt cx="11086768" cy="452082"/>
          </a:xfrm>
        </p:grpSpPr>
        <p:pic>
          <p:nvPicPr>
            <p:cNvPr id="2" name="Imagen 1">
              <a:extLst>
                <a:ext uri="{FF2B5EF4-FFF2-40B4-BE49-F238E27FC236}">
                  <a16:creationId xmlns:a16="http://schemas.microsoft.com/office/drawing/2014/main" id="{47107DB3-BF12-4818-AC00-859F2742F332}"/>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535336" y="1429763"/>
              <a:ext cx="3797615" cy="450981"/>
            </a:xfrm>
            <a:prstGeom prst="rect">
              <a:avLst/>
            </a:prstGeom>
          </p:spPr>
        </p:pic>
        <p:pic>
          <p:nvPicPr>
            <p:cNvPr id="28" name="Imagen 27">
              <a:extLst>
                <a:ext uri="{FF2B5EF4-FFF2-40B4-BE49-F238E27FC236}">
                  <a16:creationId xmlns:a16="http://schemas.microsoft.com/office/drawing/2014/main" id="{17392E58-BB37-4EF7-A00D-94CDD1132665}"/>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4182942" y="1429010"/>
              <a:ext cx="3797615" cy="450981"/>
            </a:xfrm>
            <a:prstGeom prst="rect">
              <a:avLst/>
            </a:prstGeom>
          </p:spPr>
        </p:pic>
        <p:pic>
          <p:nvPicPr>
            <p:cNvPr id="30" name="Imagen 29">
              <a:extLst>
                <a:ext uri="{FF2B5EF4-FFF2-40B4-BE49-F238E27FC236}">
                  <a16:creationId xmlns:a16="http://schemas.microsoft.com/office/drawing/2014/main" id="{2FB4C933-2490-4A2D-8471-B0217D8EFAB5}"/>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7824489" y="1430111"/>
              <a:ext cx="3797615" cy="450981"/>
            </a:xfrm>
            <a:prstGeom prst="rect">
              <a:avLst/>
            </a:prstGeom>
          </p:spPr>
        </p:pic>
      </p:grpSp>
      <p:sp>
        <p:nvSpPr>
          <p:cNvPr id="33" name="CuadroTexto 32">
            <a:extLst>
              <a:ext uri="{FF2B5EF4-FFF2-40B4-BE49-F238E27FC236}">
                <a16:creationId xmlns:a16="http://schemas.microsoft.com/office/drawing/2014/main" id="{55416C71-772A-498D-B7D9-C6D1C494C8FC}"/>
              </a:ext>
            </a:extLst>
          </p:cNvPr>
          <p:cNvSpPr txBox="1"/>
          <p:nvPr/>
        </p:nvSpPr>
        <p:spPr>
          <a:xfrm>
            <a:off x="1401696" y="253867"/>
            <a:ext cx="10233804" cy="892552"/>
          </a:xfrm>
          <a:prstGeom prst="rect">
            <a:avLst/>
          </a:prstGeom>
          <a:noFill/>
        </p:spPr>
        <p:txBody>
          <a:bodyPr wrap="square" lIns="91440" tIns="45720" rIns="91440" bIns="45720" rtlCol="0" anchor="t">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marL="457200" marR="0" lvl="1" indent="0" algn="l" defTabSz="914400" rtl="0" eaLnBrk="1" fontAlgn="auto" latinLnBrk="0" hangingPunct="1">
              <a:lnSpc>
                <a:spcPct val="100000"/>
              </a:lnSpc>
              <a:spcBef>
                <a:spcPts val="0"/>
              </a:spcBef>
              <a:spcAft>
                <a:spcPts val="0"/>
              </a:spcAft>
              <a:buClrTx/>
              <a:buSzTx/>
              <a:buFontTx/>
              <a:buNone/>
              <a:tabLst>
                <a:tab pos="914400" algn="l"/>
              </a:tabLst>
              <a:defRPr/>
            </a:pPr>
            <a:r>
              <a:rPr kumimoji="0" lang="es-CO" sz="3600" b="1" i="0" u="none" strike="noStrike" kern="0" cap="small" spc="0" normalizeH="0" baseline="0" noProof="0">
                <a:ln>
                  <a:noFill/>
                </a:ln>
                <a:solidFill>
                  <a:srgbClr val="4472C4">
                    <a:lumMod val="50000"/>
                  </a:srgbClr>
                </a:solidFill>
                <a:effectLst/>
                <a:uLnTx/>
                <a:uFillTx/>
                <a:latin typeface="Candara" panose="020E0502030303020204" pitchFamily="34" charset="0"/>
                <a:ea typeface="+mn-ea"/>
                <a:cs typeface="+mn-cs"/>
              </a:rPr>
              <a:t>CONTENEDORES</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1600" b="0" i="0" u="none" strike="noStrike" kern="1200" cap="small" spc="0" normalizeH="0" baseline="0" noProof="0">
                <a:ln>
                  <a:noFill/>
                </a:ln>
                <a:solidFill>
                  <a:srgbClr val="4472C4">
                    <a:lumMod val="50000"/>
                  </a:srgbClr>
                </a:solidFill>
                <a:effectLst/>
                <a:uLnTx/>
                <a:uFillTx/>
                <a:latin typeface="Candara" panose="020E0502030303020204" pitchFamily="34" charset="0"/>
                <a:ea typeface="+mn-ea"/>
                <a:cs typeface="+mn-cs"/>
              </a:rPr>
              <a:t>           </a:t>
            </a:r>
            <a:r>
              <a:rPr kumimoji="0" lang="es-MX" sz="1600" b="0" i="0" u="none" strike="noStrike" kern="1200" cap="small" spc="0" normalizeH="0" baseline="0" noProof="0">
                <a:ln>
                  <a:noFill/>
                </a:ln>
                <a:solidFill>
                  <a:srgbClr val="4472C4">
                    <a:lumMod val="50000"/>
                  </a:srgbClr>
                </a:solidFill>
                <a:effectLst/>
                <a:uLnTx/>
                <a:uFillTx/>
                <a:latin typeface="Candara" panose="020E0502030303020204" pitchFamily="34" charset="0"/>
                <a:ea typeface="+mn-ea"/>
                <a:cs typeface="+mn-cs"/>
              </a:rPr>
              <a:t>esquema de </a:t>
            </a:r>
            <a:r>
              <a:rPr kumimoji="0" lang="es-MX" sz="1600" b="0" i="0" u="none" strike="noStrike" kern="1200" cap="small" spc="0" normalizeH="0" baseline="0" noProof="0" err="1">
                <a:ln>
                  <a:noFill/>
                </a:ln>
                <a:solidFill>
                  <a:srgbClr val="4472C4">
                    <a:lumMod val="50000"/>
                  </a:srgbClr>
                </a:solidFill>
                <a:effectLst/>
                <a:uLnTx/>
                <a:uFillTx/>
                <a:latin typeface="Candara" panose="020E0502030303020204" pitchFamily="34" charset="0"/>
                <a:ea typeface="+mn-ea"/>
                <a:cs typeface="+mn-cs"/>
              </a:rPr>
              <a:t>Contenerización</a:t>
            </a:r>
            <a:r>
              <a:rPr kumimoji="0" lang="es-MX" sz="1600" b="0" i="0" u="none" strike="noStrike" kern="1200" cap="small" spc="0" normalizeH="0" baseline="0" noProof="0">
                <a:ln>
                  <a:noFill/>
                </a:ln>
                <a:solidFill>
                  <a:srgbClr val="4472C4">
                    <a:lumMod val="50000"/>
                  </a:srgbClr>
                </a:solidFill>
                <a:effectLst/>
                <a:uLnTx/>
                <a:uFillTx/>
                <a:latin typeface="Candara" panose="020E0502030303020204" pitchFamily="34" charset="0"/>
                <a:ea typeface="+mn-ea"/>
                <a:cs typeface="+mn-cs"/>
              </a:rPr>
              <a:t> noviembre - 2024</a:t>
            </a:r>
            <a:endParaRPr kumimoji="0" lang="es-CO" sz="1600" b="0" i="0" u="none" strike="noStrike" kern="1200" cap="small" spc="0" normalizeH="0" baseline="0" noProof="0">
              <a:ln>
                <a:noFill/>
              </a:ln>
              <a:solidFill>
                <a:srgbClr val="4472C4">
                  <a:lumMod val="50000"/>
                </a:srgbClr>
              </a:solidFill>
              <a:effectLst/>
              <a:uLnTx/>
              <a:uFillTx/>
              <a:latin typeface="Candara" panose="020E0502030303020204" pitchFamily="34" charset="0"/>
              <a:ea typeface="+mn-ea"/>
              <a:cs typeface="+mn-cs"/>
            </a:endParaRPr>
          </a:p>
        </p:txBody>
      </p:sp>
      <p:pic>
        <p:nvPicPr>
          <p:cNvPr id="34" name="Imagen 33">
            <a:extLst>
              <a:ext uri="{FF2B5EF4-FFF2-40B4-BE49-F238E27FC236}">
                <a16:creationId xmlns:a16="http://schemas.microsoft.com/office/drawing/2014/main" id="{0B353A85-019B-4155-B5BC-4E78CD96EE8D}"/>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429279" y="34302"/>
            <a:ext cx="1073171" cy="1112117"/>
          </a:xfrm>
          <a:prstGeom prst="rect">
            <a:avLst/>
          </a:prstGeom>
        </p:spPr>
      </p:pic>
      <p:grpSp>
        <p:nvGrpSpPr>
          <p:cNvPr id="39" name="Grupo 38">
            <a:extLst>
              <a:ext uri="{FF2B5EF4-FFF2-40B4-BE49-F238E27FC236}">
                <a16:creationId xmlns:a16="http://schemas.microsoft.com/office/drawing/2014/main" id="{D257C88D-B4B3-4536-A793-CF1C5E773E3B}"/>
              </a:ext>
            </a:extLst>
          </p:cNvPr>
          <p:cNvGrpSpPr/>
          <p:nvPr/>
        </p:nvGrpSpPr>
        <p:grpSpPr>
          <a:xfrm>
            <a:off x="435945" y="4776410"/>
            <a:ext cx="11362644" cy="475401"/>
            <a:chOff x="535336" y="1429010"/>
            <a:chExt cx="11086768" cy="459079"/>
          </a:xfrm>
        </p:grpSpPr>
        <p:pic>
          <p:nvPicPr>
            <p:cNvPr id="40" name="Imagen 39">
              <a:extLst>
                <a:ext uri="{FF2B5EF4-FFF2-40B4-BE49-F238E27FC236}">
                  <a16:creationId xmlns:a16="http://schemas.microsoft.com/office/drawing/2014/main" id="{4E35F1C6-A31B-44AB-8189-DF315F6E2C82}"/>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535336" y="1429763"/>
              <a:ext cx="3797615" cy="450981"/>
            </a:xfrm>
            <a:prstGeom prst="rect">
              <a:avLst/>
            </a:prstGeom>
          </p:spPr>
        </p:pic>
        <p:pic>
          <p:nvPicPr>
            <p:cNvPr id="41" name="Imagen 40">
              <a:extLst>
                <a:ext uri="{FF2B5EF4-FFF2-40B4-BE49-F238E27FC236}">
                  <a16:creationId xmlns:a16="http://schemas.microsoft.com/office/drawing/2014/main" id="{9C8EFC08-E093-40D8-B4B8-A035226F3279}"/>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4182942" y="1429010"/>
              <a:ext cx="3797615" cy="450981"/>
            </a:xfrm>
            <a:prstGeom prst="rect">
              <a:avLst/>
            </a:prstGeom>
          </p:spPr>
        </p:pic>
        <p:pic>
          <p:nvPicPr>
            <p:cNvPr id="42" name="Imagen 41">
              <a:extLst>
                <a:ext uri="{FF2B5EF4-FFF2-40B4-BE49-F238E27FC236}">
                  <a16:creationId xmlns:a16="http://schemas.microsoft.com/office/drawing/2014/main" id="{E24736ED-18F4-41CA-A683-9CA8E90C44C8}"/>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7824489" y="1430111"/>
              <a:ext cx="3797615" cy="457978"/>
            </a:xfrm>
            <a:prstGeom prst="rect">
              <a:avLst/>
            </a:prstGeom>
          </p:spPr>
        </p:pic>
      </p:grpSp>
      <p:pic>
        <p:nvPicPr>
          <p:cNvPr id="18" name="Imagen 17">
            <a:extLst>
              <a:ext uri="{FF2B5EF4-FFF2-40B4-BE49-F238E27FC236}">
                <a16:creationId xmlns:a16="http://schemas.microsoft.com/office/drawing/2014/main" id="{E80B7346-DD39-46E7-BA62-0D4E07C6F2BD}"/>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4939927" y="5744539"/>
            <a:ext cx="1280414" cy="1005884"/>
          </a:xfrm>
          <a:prstGeom prst="rect">
            <a:avLst/>
          </a:prstGeom>
        </p:spPr>
      </p:pic>
      <p:sp>
        <p:nvSpPr>
          <p:cNvPr id="4" name="AutoShape 2">
            <a:extLst>
              <a:ext uri="{FF2B5EF4-FFF2-40B4-BE49-F238E27FC236}">
                <a16:creationId xmlns:a16="http://schemas.microsoft.com/office/drawing/2014/main" id="{F272E5A8-4517-460D-97B8-6C9F02EC5C4C}"/>
              </a:ext>
            </a:extLst>
          </p:cNvPr>
          <p:cNvSpPr>
            <a:spLocks noChangeAspect="1" noChangeArrowheads="1"/>
          </p:cNvSpPr>
          <p:nvPr/>
        </p:nvSpPr>
        <p:spPr bwMode="auto">
          <a:xfrm>
            <a:off x="5943600" y="3276600"/>
            <a:ext cx="304800" cy="304800"/>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 name="AutoShape 2">
            <a:extLst>
              <a:ext uri="{FF2B5EF4-FFF2-40B4-BE49-F238E27FC236}">
                <a16:creationId xmlns:a16="http://schemas.microsoft.com/office/drawing/2014/main" id="{2B24318A-F94A-46AB-A1D9-B346E84FC52B}"/>
              </a:ext>
            </a:extLst>
          </p:cNvPr>
          <p:cNvSpPr>
            <a:spLocks noChangeAspect="1" noChangeArrowheads="1"/>
          </p:cNvSpPr>
          <p:nvPr/>
        </p:nvSpPr>
        <p:spPr bwMode="auto">
          <a:xfrm>
            <a:off x="6096000" y="3429000"/>
            <a:ext cx="304800" cy="304800"/>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1026" name="Picture 2">
            <a:extLst>
              <a:ext uri="{FF2B5EF4-FFF2-40B4-BE49-F238E27FC236}">
                <a16:creationId xmlns:a16="http://schemas.microsoft.com/office/drawing/2014/main" id="{25B201C7-D38E-039C-5299-F28BF1C352D2}"/>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4601234" y="1982193"/>
            <a:ext cx="3738371" cy="2779183"/>
          </a:xfrm>
          <a:prstGeom prst="rect">
            <a:avLst/>
          </a:prstGeom>
          <a:noFill/>
          <a:extLst>
            <a:ext uri="{909E8E84-426E-40DD-AFC4-6F175D3DCCD1}">
              <a14:hiddenFill xmlns:a14="http://schemas.microsoft.com/office/drawing/2010/main">
                <a:solidFill>
                  <a:srgbClr val="FFFFFF"/>
                </a:solidFill>
              </a14:hiddenFill>
            </a:ext>
          </a:extLst>
        </p:spPr>
      </p:pic>
      <p:pic>
        <p:nvPicPr>
          <p:cNvPr id="12" name="Imagen 11">
            <a:extLst>
              <a:ext uri="{FF2B5EF4-FFF2-40B4-BE49-F238E27FC236}">
                <a16:creationId xmlns:a16="http://schemas.microsoft.com/office/drawing/2014/main" id="{C1DFDB7F-421F-9FF1-5929-BE4BB94B4CAA}"/>
              </a:ext>
            </a:extLst>
          </p:cNvPr>
          <p:cNvPicPr>
            <a:picLocks noChangeAspect="1"/>
          </p:cNvPicPr>
          <p:nvPr/>
        </p:nvPicPr>
        <p:blipFill>
          <a:blip r:embed="rId8"/>
          <a:stretch>
            <a:fillRect/>
          </a:stretch>
        </p:blipFill>
        <p:spPr>
          <a:xfrm>
            <a:off x="8345961" y="1967859"/>
            <a:ext cx="2997260" cy="2809121"/>
          </a:xfrm>
          <a:prstGeom prst="rect">
            <a:avLst/>
          </a:prstGeom>
        </p:spPr>
      </p:pic>
      <p:pic>
        <p:nvPicPr>
          <p:cNvPr id="13" name="Imagen 12">
            <a:extLst>
              <a:ext uri="{FF2B5EF4-FFF2-40B4-BE49-F238E27FC236}">
                <a16:creationId xmlns:a16="http://schemas.microsoft.com/office/drawing/2014/main" id="{7D9F6C14-240A-298A-98CA-63B343B4CE45}"/>
              </a:ext>
            </a:extLst>
          </p:cNvPr>
          <p:cNvPicPr>
            <a:picLocks noChangeAspect="1"/>
          </p:cNvPicPr>
          <p:nvPr/>
        </p:nvPicPr>
        <p:blipFill>
          <a:blip r:embed="rId9"/>
          <a:stretch>
            <a:fillRect/>
          </a:stretch>
        </p:blipFill>
        <p:spPr>
          <a:xfrm>
            <a:off x="572193" y="1981851"/>
            <a:ext cx="4029041" cy="2779868"/>
          </a:xfrm>
          <a:prstGeom prst="rect">
            <a:avLst/>
          </a:prstGeom>
        </p:spPr>
      </p:pic>
    </p:spTree>
    <p:extLst>
      <p:ext uri="{BB962C8B-B14F-4D97-AF65-F5344CB8AC3E}">
        <p14:creationId xmlns:p14="http://schemas.microsoft.com/office/powerpoint/2010/main" val="2553520785"/>
      </p:ext>
    </p:extLst>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ángulo 4">
            <a:extLst>
              <a:ext uri="{FF2B5EF4-FFF2-40B4-BE49-F238E27FC236}">
                <a16:creationId xmlns:a16="http://schemas.microsoft.com/office/drawing/2014/main" id="{D2A28920-2213-43AA-AC8F-8255EFA3B43D}"/>
              </a:ext>
            </a:extLst>
          </p:cNvPr>
          <p:cNvSpPr/>
          <p:nvPr/>
        </p:nvSpPr>
        <p:spPr>
          <a:xfrm>
            <a:off x="342808" y="2089477"/>
            <a:ext cx="11348044" cy="3087812"/>
          </a:xfrm>
          <a:prstGeom prst="rect">
            <a:avLst/>
          </a:prstGeom>
          <a:solidFill>
            <a:srgbClr val="122D4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3" name="Grupo 2">
            <a:extLst>
              <a:ext uri="{FF2B5EF4-FFF2-40B4-BE49-F238E27FC236}">
                <a16:creationId xmlns:a16="http://schemas.microsoft.com/office/drawing/2014/main" id="{A28DA0D9-345E-4F23-8A7D-98B05730DD8D}"/>
              </a:ext>
            </a:extLst>
          </p:cNvPr>
          <p:cNvGrpSpPr/>
          <p:nvPr/>
        </p:nvGrpSpPr>
        <p:grpSpPr>
          <a:xfrm>
            <a:off x="421978" y="1605049"/>
            <a:ext cx="11348043" cy="468155"/>
            <a:chOff x="535336" y="1429010"/>
            <a:chExt cx="11086768" cy="452082"/>
          </a:xfrm>
        </p:grpSpPr>
        <p:pic>
          <p:nvPicPr>
            <p:cNvPr id="2" name="Imagen 1">
              <a:extLst>
                <a:ext uri="{FF2B5EF4-FFF2-40B4-BE49-F238E27FC236}">
                  <a16:creationId xmlns:a16="http://schemas.microsoft.com/office/drawing/2014/main" id="{47107DB3-BF12-4818-AC00-859F2742F332}"/>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535336" y="1429763"/>
              <a:ext cx="3797615" cy="450981"/>
            </a:xfrm>
            <a:prstGeom prst="rect">
              <a:avLst/>
            </a:prstGeom>
          </p:spPr>
        </p:pic>
        <p:pic>
          <p:nvPicPr>
            <p:cNvPr id="28" name="Imagen 27">
              <a:extLst>
                <a:ext uri="{FF2B5EF4-FFF2-40B4-BE49-F238E27FC236}">
                  <a16:creationId xmlns:a16="http://schemas.microsoft.com/office/drawing/2014/main" id="{17392E58-BB37-4EF7-A00D-94CDD1132665}"/>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4182942" y="1429010"/>
              <a:ext cx="3797615" cy="450981"/>
            </a:xfrm>
            <a:prstGeom prst="rect">
              <a:avLst/>
            </a:prstGeom>
          </p:spPr>
        </p:pic>
        <p:pic>
          <p:nvPicPr>
            <p:cNvPr id="30" name="Imagen 29">
              <a:extLst>
                <a:ext uri="{FF2B5EF4-FFF2-40B4-BE49-F238E27FC236}">
                  <a16:creationId xmlns:a16="http://schemas.microsoft.com/office/drawing/2014/main" id="{2FB4C933-2490-4A2D-8471-B0217D8EFAB5}"/>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7824489" y="1430111"/>
              <a:ext cx="3797615" cy="450981"/>
            </a:xfrm>
            <a:prstGeom prst="rect">
              <a:avLst/>
            </a:prstGeom>
          </p:spPr>
        </p:pic>
      </p:grpSp>
      <p:sp>
        <p:nvSpPr>
          <p:cNvPr id="33" name="CuadroTexto 32">
            <a:extLst>
              <a:ext uri="{FF2B5EF4-FFF2-40B4-BE49-F238E27FC236}">
                <a16:creationId xmlns:a16="http://schemas.microsoft.com/office/drawing/2014/main" id="{55416C71-772A-498D-B7D9-C6D1C494C8FC}"/>
              </a:ext>
            </a:extLst>
          </p:cNvPr>
          <p:cNvSpPr txBox="1"/>
          <p:nvPr/>
        </p:nvSpPr>
        <p:spPr>
          <a:xfrm>
            <a:off x="1207732" y="243419"/>
            <a:ext cx="10233804" cy="892552"/>
          </a:xfrm>
          <a:prstGeom prst="rect">
            <a:avLst/>
          </a:prstGeom>
          <a:noFill/>
        </p:spPr>
        <p:txBody>
          <a:bodyPr wrap="square" lIns="91440" tIns="45720" rIns="91440" bIns="45720" rtlCol="0" anchor="t">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marL="457200" marR="0" lvl="1" indent="0" algn="l" defTabSz="914400" rtl="0" eaLnBrk="1" fontAlgn="auto" latinLnBrk="0" hangingPunct="1">
              <a:lnSpc>
                <a:spcPct val="100000"/>
              </a:lnSpc>
              <a:spcBef>
                <a:spcPts val="0"/>
              </a:spcBef>
              <a:spcAft>
                <a:spcPts val="0"/>
              </a:spcAft>
              <a:buClrTx/>
              <a:buSzTx/>
              <a:buFontTx/>
              <a:buNone/>
              <a:tabLst>
                <a:tab pos="914400" algn="l"/>
              </a:tabLst>
              <a:defRPr/>
            </a:pPr>
            <a:r>
              <a:rPr kumimoji="0" lang="es-CO" sz="3600" b="1" i="0" u="none" strike="noStrike" kern="0" cap="small" spc="0" normalizeH="0" baseline="0" noProof="0">
                <a:ln>
                  <a:noFill/>
                </a:ln>
                <a:solidFill>
                  <a:srgbClr val="002060"/>
                </a:solidFill>
                <a:effectLst/>
                <a:uLnTx/>
                <a:uFillTx/>
                <a:latin typeface="Candara" panose="020E0502030303020204" pitchFamily="34" charset="0"/>
                <a:ea typeface="+mn-ea"/>
                <a:cs typeface="+mn-cs"/>
              </a:rPr>
              <a:t>CONTENEDORES</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1600" b="0" i="0" u="none" strike="noStrike" kern="1200" cap="small" spc="0" normalizeH="0" baseline="0" noProof="0">
                <a:ln>
                  <a:noFill/>
                </a:ln>
                <a:solidFill>
                  <a:srgbClr val="002060"/>
                </a:solidFill>
                <a:effectLst/>
                <a:uLnTx/>
                <a:uFillTx/>
                <a:latin typeface="Candara"/>
              </a:rPr>
              <a:t>           </a:t>
            </a:r>
            <a:r>
              <a:rPr kumimoji="0" lang="es-MX" sz="1600" b="0" i="0" u="none" strike="noStrike" kern="1200" cap="small" spc="0" normalizeH="0" baseline="0" noProof="0">
                <a:ln>
                  <a:noFill/>
                </a:ln>
                <a:solidFill>
                  <a:srgbClr val="002060"/>
                </a:solidFill>
                <a:effectLst/>
                <a:uLnTx/>
                <a:uFillTx/>
                <a:latin typeface="Candara"/>
              </a:rPr>
              <a:t>esquema de </a:t>
            </a:r>
            <a:r>
              <a:rPr kumimoji="0" lang="es-MX" sz="1600" b="0" i="0" u="none" strike="noStrike" kern="1200" cap="small" spc="0" normalizeH="0" baseline="0" noProof="0" err="1">
                <a:ln>
                  <a:noFill/>
                </a:ln>
                <a:solidFill>
                  <a:srgbClr val="002060"/>
                </a:solidFill>
                <a:effectLst/>
                <a:uLnTx/>
                <a:uFillTx/>
                <a:latin typeface="Candara"/>
              </a:rPr>
              <a:t>Contenerización</a:t>
            </a:r>
            <a:r>
              <a:rPr kumimoji="0" lang="es-MX" sz="1600" b="0" i="0" u="none" strike="noStrike" kern="1200" cap="small" spc="0" normalizeH="0" baseline="0" noProof="0">
                <a:ln>
                  <a:noFill/>
                </a:ln>
                <a:solidFill>
                  <a:srgbClr val="002060"/>
                </a:solidFill>
                <a:effectLst/>
                <a:uLnTx/>
                <a:uFillTx/>
                <a:latin typeface="Candara"/>
              </a:rPr>
              <a:t> </a:t>
            </a:r>
            <a:r>
              <a:rPr lang="es-MX" sz="1600" cap="small">
                <a:solidFill>
                  <a:srgbClr val="002060"/>
                </a:solidFill>
                <a:latin typeface="Candara"/>
              </a:rPr>
              <a:t>noviembre</a:t>
            </a:r>
            <a:r>
              <a:rPr kumimoji="0" lang="es-MX" sz="1600" b="0" i="0" u="none" strike="noStrike" kern="1200" cap="small" spc="0" normalizeH="0" baseline="0" noProof="0">
                <a:ln>
                  <a:noFill/>
                </a:ln>
                <a:solidFill>
                  <a:srgbClr val="002060"/>
                </a:solidFill>
                <a:effectLst/>
                <a:uLnTx/>
                <a:uFillTx/>
                <a:latin typeface="Candara"/>
              </a:rPr>
              <a:t>  - 2024</a:t>
            </a:r>
            <a:endParaRPr kumimoji="0" lang="es-CO" sz="1600" b="0" i="0" u="none" strike="noStrike" kern="1200" cap="small" spc="0" normalizeH="0" baseline="0" noProof="0">
              <a:ln>
                <a:noFill/>
              </a:ln>
              <a:solidFill>
                <a:srgbClr val="002060"/>
              </a:solidFill>
              <a:effectLst/>
              <a:uLnTx/>
              <a:uFillTx/>
              <a:latin typeface="Candara"/>
            </a:endParaRPr>
          </a:p>
        </p:txBody>
      </p:sp>
      <p:pic>
        <p:nvPicPr>
          <p:cNvPr id="34" name="Imagen 33">
            <a:extLst>
              <a:ext uri="{FF2B5EF4-FFF2-40B4-BE49-F238E27FC236}">
                <a16:creationId xmlns:a16="http://schemas.microsoft.com/office/drawing/2014/main" id="{0B353A85-019B-4155-B5BC-4E78CD96EE8D}"/>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429279" y="34302"/>
            <a:ext cx="1073171" cy="1112117"/>
          </a:xfrm>
          <a:prstGeom prst="rect">
            <a:avLst/>
          </a:prstGeom>
        </p:spPr>
      </p:pic>
      <p:grpSp>
        <p:nvGrpSpPr>
          <p:cNvPr id="39" name="Grupo 38">
            <a:extLst>
              <a:ext uri="{FF2B5EF4-FFF2-40B4-BE49-F238E27FC236}">
                <a16:creationId xmlns:a16="http://schemas.microsoft.com/office/drawing/2014/main" id="{D257C88D-B4B3-4536-A793-CF1C5E773E3B}"/>
              </a:ext>
            </a:extLst>
          </p:cNvPr>
          <p:cNvGrpSpPr/>
          <p:nvPr/>
        </p:nvGrpSpPr>
        <p:grpSpPr>
          <a:xfrm>
            <a:off x="421979" y="5152271"/>
            <a:ext cx="11362644" cy="475401"/>
            <a:chOff x="535336" y="1429010"/>
            <a:chExt cx="11086768" cy="459079"/>
          </a:xfrm>
        </p:grpSpPr>
        <p:pic>
          <p:nvPicPr>
            <p:cNvPr id="40" name="Imagen 39">
              <a:extLst>
                <a:ext uri="{FF2B5EF4-FFF2-40B4-BE49-F238E27FC236}">
                  <a16:creationId xmlns:a16="http://schemas.microsoft.com/office/drawing/2014/main" id="{4E35F1C6-A31B-44AB-8189-DF315F6E2C82}"/>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535336" y="1429763"/>
              <a:ext cx="3797615" cy="450981"/>
            </a:xfrm>
            <a:prstGeom prst="rect">
              <a:avLst/>
            </a:prstGeom>
          </p:spPr>
        </p:pic>
        <p:pic>
          <p:nvPicPr>
            <p:cNvPr id="41" name="Imagen 40">
              <a:extLst>
                <a:ext uri="{FF2B5EF4-FFF2-40B4-BE49-F238E27FC236}">
                  <a16:creationId xmlns:a16="http://schemas.microsoft.com/office/drawing/2014/main" id="{9C8EFC08-E093-40D8-B4B8-A035226F3279}"/>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4182942" y="1429010"/>
              <a:ext cx="3797615" cy="450981"/>
            </a:xfrm>
            <a:prstGeom prst="rect">
              <a:avLst/>
            </a:prstGeom>
          </p:spPr>
        </p:pic>
        <p:pic>
          <p:nvPicPr>
            <p:cNvPr id="42" name="Imagen 41">
              <a:extLst>
                <a:ext uri="{FF2B5EF4-FFF2-40B4-BE49-F238E27FC236}">
                  <a16:creationId xmlns:a16="http://schemas.microsoft.com/office/drawing/2014/main" id="{E24736ED-18F4-41CA-A683-9CA8E90C44C8}"/>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7824489" y="1430111"/>
              <a:ext cx="3797615" cy="457978"/>
            </a:xfrm>
            <a:prstGeom prst="rect">
              <a:avLst/>
            </a:prstGeom>
          </p:spPr>
        </p:pic>
      </p:grpSp>
      <p:sp>
        <p:nvSpPr>
          <p:cNvPr id="4" name="AutoShape 2">
            <a:extLst>
              <a:ext uri="{FF2B5EF4-FFF2-40B4-BE49-F238E27FC236}">
                <a16:creationId xmlns:a16="http://schemas.microsoft.com/office/drawing/2014/main" id="{F272E5A8-4517-460D-97B8-6C9F02EC5C4C}"/>
              </a:ext>
            </a:extLst>
          </p:cNvPr>
          <p:cNvSpPr>
            <a:spLocks noChangeAspect="1" noChangeArrowheads="1"/>
          </p:cNvSpPr>
          <p:nvPr/>
        </p:nvSpPr>
        <p:spPr bwMode="auto">
          <a:xfrm>
            <a:off x="5943600" y="3276600"/>
            <a:ext cx="304800" cy="304800"/>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 name="AutoShape 2">
            <a:extLst>
              <a:ext uri="{FF2B5EF4-FFF2-40B4-BE49-F238E27FC236}">
                <a16:creationId xmlns:a16="http://schemas.microsoft.com/office/drawing/2014/main" id="{2B24318A-F94A-46AB-A1D9-B346E84FC52B}"/>
              </a:ext>
            </a:extLst>
          </p:cNvPr>
          <p:cNvSpPr>
            <a:spLocks noChangeAspect="1" noChangeArrowheads="1"/>
          </p:cNvSpPr>
          <p:nvPr/>
        </p:nvSpPr>
        <p:spPr bwMode="auto">
          <a:xfrm>
            <a:off x="6096000" y="3429000"/>
            <a:ext cx="304800" cy="304800"/>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10" name="Imagen 10" descr="Logotipo, nombre de la empresa&#10;&#10;Descripción generada automáticamente">
            <a:extLst>
              <a:ext uri="{FF2B5EF4-FFF2-40B4-BE49-F238E27FC236}">
                <a16:creationId xmlns:a16="http://schemas.microsoft.com/office/drawing/2014/main" id="{1EED5616-5ACA-34C2-6108-A8C1FB6DDAAD}"/>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4896927" y="5733352"/>
            <a:ext cx="1779918" cy="998466"/>
          </a:xfrm>
          <a:prstGeom prst="rect">
            <a:avLst/>
          </a:prstGeom>
        </p:spPr>
      </p:pic>
      <p:pic>
        <p:nvPicPr>
          <p:cNvPr id="12" name="Imagen 11">
            <a:extLst>
              <a:ext uri="{FF2B5EF4-FFF2-40B4-BE49-F238E27FC236}">
                <a16:creationId xmlns:a16="http://schemas.microsoft.com/office/drawing/2014/main" id="{0C89956A-DF9D-6C21-F6FB-C767B108E5B4}"/>
              </a:ext>
            </a:extLst>
          </p:cNvPr>
          <p:cNvPicPr>
            <a:picLocks noChangeAspect="1"/>
          </p:cNvPicPr>
          <p:nvPr/>
        </p:nvPicPr>
        <p:blipFill>
          <a:blip r:embed="rId6"/>
          <a:stretch>
            <a:fillRect/>
          </a:stretch>
        </p:blipFill>
        <p:spPr>
          <a:xfrm>
            <a:off x="429279" y="2105832"/>
            <a:ext cx="3605393" cy="3019474"/>
          </a:xfrm>
          <a:prstGeom prst="rect">
            <a:avLst/>
          </a:prstGeom>
        </p:spPr>
      </p:pic>
      <p:pic>
        <p:nvPicPr>
          <p:cNvPr id="1028" name="Picture 4" descr="item 1">
            <a:extLst>
              <a:ext uri="{FF2B5EF4-FFF2-40B4-BE49-F238E27FC236}">
                <a16:creationId xmlns:a16="http://schemas.microsoft.com/office/drawing/2014/main" id="{2681FA4A-0390-F238-575A-1F3AB847542D}"/>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4041974" y="2089477"/>
            <a:ext cx="3716286" cy="3019474"/>
          </a:xfrm>
          <a:prstGeom prst="rect">
            <a:avLst/>
          </a:prstGeom>
          <a:noFill/>
          <a:extLst>
            <a:ext uri="{909E8E84-426E-40DD-AFC4-6F175D3DCCD1}">
              <a14:hiddenFill xmlns:a14="http://schemas.microsoft.com/office/drawing/2010/main">
                <a:solidFill>
                  <a:srgbClr val="FFFFFF"/>
                </a:solidFill>
              </a14:hiddenFill>
            </a:ext>
          </a:extLst>
        </p:spPr>
      </p:pic>
      <p:pic>
        <p:nvPicPr>
          <p:cNvPr id="1030" name="Picture 6" descr="item 3">
            <a:extLst>
              <a:ext uri="{FF2B5EF4-FFF2-40B4-BE49-F238E27FC236}">
                <a16:creationId xmlns:a16="http://schemas.microsoft.com/office/drawing/2014/main" id="{D6C40507-D329-2B53-7462-723712C6CD88}"/>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7765562" y="2088337"/>
            <a:ext cx="3932592" cy="3055548"/>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020907878"/>
      </p:ext>
    </p:extLst>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5" name="Conector recto 24">
            <a:extLst>
              <a:ext uri="{FF2B5EF4-FFF2-40B4-BE49-F238E27FC236}">
                <a16:creationId xmlns:a16="http://schemas.microsoft.com/office/drawing/2014/main" id="{DA16B6E4-DF41-4326-BCC1-3CB68A267211}"/>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pSp>
        <p:nvGrpSpPr>
          <p:cNvPr id="3" name="Grupo 2">
            <a:extLst>
              <a:ext uri="{FF2B5EF4-FFF2-40B4-BE49-F238E27FC236}">
                <a16:creationId xmlns:a16="http://schemas.microsoft.com/office/drawing/2014/main" id="{A28DA0D9-345E-4F23-8A7D-98B05730DD8D}"/>
              </a:ext>
            </a:extLst>
          </p:cNvPr>
          <p:cNvGrpSpPr/>
          <p:nvPr/>
        </p:nvGrpSpPr>
        <p:grpSpPr>
          <a:xfrm>
            <a:off x="380577" y="1618398"/>
            <a:ext cx="11348043" cy="468461"/>
            <a:chOff x="535336" y="1429010"/>
            <a:chExt cx="11086768" cy="452378"/>
          </a:xfrm>
        </p:grpSpPr>
        <p:pic>
          <p:nvPicPr>
            <p:cNvPr id="2" name="Imagen 1">
              <a:extLst>
                <a:ext uri="{FF2B5EF4-FFF2-40B4-BE49-F238E27FC236}">
                  <a16:creationId xmlns:a16="http://schemas.microsoft.com/office/drawing/2014/main" id="{47107DB3-BF12-4818-AC00-859F2742F332}"/>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535336" y="1429763"/>
              <a:ext cx="3797615" cy="450981"/>
            </a:xfrm>
            <a:prstGeom prst="rect">
              <a:avLst/>
            </a:prstGeom>
          </p:spPr>
        </p:pic>
        <p:pic>
          <p:nvPicPr>
            <p:cNvPr id="28" name="Imagen 27">
              <a:extLst>
                <a:ext uri="{FF2B5EF4-FFF2-40B4-BE49-F238E27FC236}">
                  <a16:creationId xmlns:a16="http://schemas.microsoft.com/office/drawing/2014/main" id="{17392E58-BB37-4EF7-A00D-94CDD1132665}"/>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4182942" y="1429010"/>
              <a:ext cx="3797615" cy="450981"/>
            </a:xfrm>
            <a:prstGeom prst="rect">
              <a:avLst/>
            </a:prstGeom>
          </p:spPr>
        </p:pic>
        <p:pic>
          <p:nvPicPr>
            <p:cNvPr id="30" name="Imagen 29">
              <a:extLst>
                <a:ext uri="{FF2B5EF4-FFF2-40B4-BE49-F238E27FC236}">
                  <a16:creationId xmlns:a16="http://schemas.microsoft.com/office/drawing/2014/main" id="{2FB4C933-2490-4A2D-8471-B0217D8EFAB5}"/>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7824489" y="1430407"/>
              <a:ext cx="3797615" cy="450981"/>
            </a:xfrm>
            <a:prstGeom prst="rect">
              <a:avLst/>
            </a:prstGeom>
          </p:spPr>
        </p:pic>
      </p:grpSp>
      <p:grpSp>
        <p:nvGrpSpPr>
          <p:cNvPr id="39" name="Grupo 38">
            <a:extLst>
              <a:ext uri="{FF2B5EF4-FFF2-40B4-BE49-F238E27FC236}">
                <a16:creationId xmlns:a16="http://schemas.microsoft.com/office/drawing/2014/main" id="{D257C88D-B4B3-4536-A793-CF1C5E773E3B}"/>
              </a:ext>
            </a:extLst>
          </p:cNvPr>
          <p:cNvGrpSpPr/>
          <p:nvPr/>
        </p:nvGrpSpPr>
        <p:grpSpPr>
          <a:xfrm>
            <a:off x="382651" y="5134052"/>
            <a:ext cx="11362642" cy="476179"/>
            <a:chOff x="535336" y="1420913"/>
            <a:chExt cx="11086768" cy="459831"/>
          </a:xfrm>
        </p:grpSpPr>
        <p:pic>
          <p:nvPicPr>
            <p:cNvPr id="40" name="Imagen 39">
              <a:extLst>
                <a:ext uri="{FF2B5EF4-FFF2-40B4-BE49-F238E27FC236}">
                  <a16:creationId xmlns:a16="http://schemas.microsoft.com/office/drawing/2014/main" id="{4E35F1C6-A31B-44AB-8189-DF315F6E2C82}"/>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535336" y="1429763"/>
              <a:ext cx="3797615" cy="450981"/>
            </a:xfrm>
            <a:prstGeom prst="rect">
              <a:avLst/>
            </a:prstGeom>
          </p:spPr>
        </p:pic>
        <p:pic>
          <p:nvPicPr>
            <p:cNvPr id="41" name="Imagen 40">
              <a:extLst>
                <a:ext uri="{FF2B5EF4-FFF2-40B4-BE49-F238E27FC236}">
                  <a16:creationId xmlns:a16="http://schemas.microsoft.com/office/drawing/2014/main" id="{9C8EFC08-E093-40D8-B4B8-A035226F3279}"/>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4182942" y="1429010"/>
              <a:ext cx="3797615" cy="450981"/>
            </a:xfrm>
            <a:prstGeom prst="rect">
              <a:avLst/>
            </a:prstGeom>
          </p:spPr>
        </p:pic>
        <p:pic>
          <p:nvPicPr>
            <p:cNvPr id="42" name="Imagen 41">
              <a:extLst>
                <a:ext uri="{FF2B5EF4-FFF2-40B4-BE49-F238E27FC236}">
                  <a16:creationId xmlns:a16="http://schemas.microsoft.com/office/drawing/2014/main" id="{E24736ED-18F4-41CA-A683-9CA8E90C44C8}"/>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7824489" y="1420913"/>
              <a:ext cx="3797615" cy="450981"/>
            </a:xfrm>
            <a:prstGeom prst="rect">
              <a:avLst/>
            </a:prstGeom>
          </p:spPr>
        </p:pic>
      </p:grpSp>
      <p:sp>
        <p:nvSpPr>
          <p:cNvPr id="4" name="AutoShape 2">
            <a:extLst>
              <a:ext uri="{FF2B5EF4-FFF2-40B4-BE49-F238E27FC236}">
                <a16:creationId xmlns:a16="http://schemas.microsoft.com/office/drawing/2014/main" id="{132A8D1A-9112-4DF6-B8FC-6F392692E94A}"/>
              </a:ext>
            </a:extLst>
          </p:cNvPr>
          <p:cNvSpPr>
            <a:spLocks noChangeAspect="1" noChangeArrowheads="1"/>
          </p:cNvSpPr>
          <p:nvPr/>
        </p:nvSpPr>
        <p:spPr bwMode="auto">
          <a:xfrm>
            <a:off x="5943600" y="3276600"/>
            <a:ext cx="304800" cy="304800"/>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19" name="Grupo 18">
            <a:extLst>
              <a:ext uri="{FF2B5EF4-FFF2-40B4-BE49-F238E27FC236}">
                <a16:creationId xmlns:a16="http://schemas.microsoft.com/office/drawing/2014/main" id="{27210316-6954-4E79-84B1-9DC869FF20BC}"/>
              </a:ext>
            </a:extLst>
          </p:cNvPr>
          <p:cNvGrpSpPr/>
          <p:nvPr/>
        </p:nvGrpSpPr>
        <p:grpSpPr>
          <a:xfrm>
            <a:off x="5096166" y="5540053"/>
            <a:ext cx="1280250" cy="1299632"/>
            <a:chOff x="10562619" y="1423954"/>
            <a:chExt cx="1280250" cy="1299632"/>
          </a:xfrm>
        </p:grpSpPr>
        <p:pic>
          <p:nvPicPr>
            <p:cNvPr id="20" name="Picture 2">
              <a:extLst>
                <a:ext uri="{FF2B5EF4-FFF2-40B4-BE49-F238E27FC236}">
                  <a16:creationId xmlns:a16="http://schemas.microsoft.com/office/drawing/2014/main" id="{6DEA5D32-0121-4EBC-A5B6-4C6E71AE1A92}"/>
                </a:ext>
              </a:extLst>
            </p:cNvPr>
            <p:cNvPicPr>
              <a:picLocks noChangeAspect="1" noChangeArrowheads="1"/>
            </p:cNvPicPr>
            <p:nvPr/>
          </p:nvPicPr>
          <p:blipFill rotWithShape="1">
            <a:blip r:embed="rId4" cstate="email">
              <a:extLst>
                <a:ext uri="{28A0092B-C50C-407E-A947-70E740481C1C}">
                  <a14:useLocalDpi xmlns:a14="http://schemas.microsoft.com/office/drawing/2010/main"/>
                </a:ext>
              </a:extLst>
            </a:blip>
            <a:srcRect/>
            <a:stretch/>
          </p:blipFill>
          <p:spPr bwMode="auto">
            <a:xfrm>
              <a:off x="10627933" y="203488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 name="Picture 2">
              <a:extLst>
                <a:ext uri="{FF2B5EF4-FFF2-40B4-BE49-F238E27FC236}">
                  <a16:creationId xmlns:a16="http://schemas.microsoft.com/office/drawing/2014/main" id="{19E67959-006A-451A-BB7A-A0D9CAF46003}"/>
                </a:ext>
              </a:extLst>
            </p:cNvPr>
            <p:cNvPicPr>
              <a:picLocks noChangeAspect="1" noChangeArrowheads="1"/>
            </p:cNvPicPr>
            <p:nvPr/>
          </p:nvPicPr>
          <p:blipFill rotWithShape="1">
            <a:blip r:embed="rId5" cstate="email">
              <a:extLst>
                <a:ext uri="{28A0092B-C50C-407E-A947-70E740481C1C}">
                  <a14:useLocalDpi xmlns:a14="http://schemas.microsoft.com/office/drawing/2010/main"/>
                </a:ext>
              </a:extLst>
            </a:blip>
            <a:srcRect/>
            <a:stretch/>
          </p:blipFill>
          <p:spPr bwMode="auto">
            <a:xfrm>
              <a:off x="10562619" y="142395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7" name="Imagen 6">
            <a:extLst>
              <a:ext uri="{FF2B5EF4-FFF2-40B4-BE49-F238E27FC236}">
                <a16:creationId xmlns:a16="http://schemas.microsoft.com/office/drawing/2014/main" id="{8EB770DC-CC27-B70C-C6A9-6A12616FB9AB}"/>
              </a:ext>
            </a:extLst>
          </p:cNvPr>
          <p:cNvPicPr>
            <a:picLocks noGrp="1" noRot="1" noChangeAspect="1" noMove="1" noResize="1" noEditPoints="1" noAdjustHandles="1" noChangeArrowheads="1" noChangeShapeType="1" noCrop="1"/>
          </p:cNvPicPr>
          <p:nvPr/>
        </p:nvPicPr>
        <p:blipFill>
          <a:blip r:embed="rId6" cstate="email">
            <a:extLst>
              <a:ext uri="{28A0092B-C50C-407E-A947-70E740481C1C}">
                <a14:useLocalDpi xmlns:a14="http://schemas.microsoft.com/office/drawing/2010/main"/>
              </a:ext>
            </a:extLst>
          </a:blip>
          <a:stretch>
            <a:fillRect/>
          </a:stretch>
        </p:blipFill>
        <p:spPr>
          <a:xfrm>
            <a:off x="385414" y="2081523"/>
            <a:ext cx="11363929" cy="3066554"/>
          </a:xfrm>
          <a:prstGeom prst="rect">
            <a:avLst/>
          </a:prstGeom>
        </p:spPr>
      </p:pic>
      <p:pic>
        <p:nvPicPr>
          <p:cNvPr id="22" name="Imagen 21">
            <a:extLst>
              <a:ext uri="{FF2B5EF4-FFF2-40B4-BE49-F238E27FC236}">
                <a16:creationId xmlns:a16="http://schemas.microsoft.com/office/drawing/2014/main" id="{3376DB31-8FAE-4300-9CDA-29A9C80F2E0A}"/>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429279" y="34302"/>
            <a:ext cx="1073171" cy="1112117"/>
          </a:xfrm>
          <a:prstGeom prst="rect">
            <a:avLst/>
          </a:prstGeom>
        </p:spPr>
      </p:pic>
      <p:sp>
        <p:nvSpPr>
          <p:cNvPr id="23" name="CuadroTexto 22">
            <a:extLst>
              <a:ext uri="{FF2B5EF4-FFF2-40B4-BE49-F238E27FC236}">
                <a16:creationId xmlns:a16="http://schemas.microsoft.com/office/drawing/2014/main" id="{0959196B-D5C3-4204-95C7-7C081CA93D20}"/>
              </a:ext>
            </a:extLst>
          </p:cNvPr>
          <p:cNvSpPr txBox="1"/>
          <p:nvPr/>
        </p:nvSpPr>
        <p:spPr>
          <a:xfrm>
            <a:off x="1207732" y="243419"/>
            <a:ext cx="10233804" cy="892552"/>
          </a:xfrm>
          <a:prstGeom prst="rect">
            <a:avLst/>
          </a:prstGeom>
          <a:noFill/>
        </p:spPr>
        <p:txBody>
          <a:bodyPr wrap="square" lIns="91440" tIns="45720" rIns="91440" bIns="45720" rtlCol="0" anchor="t">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marL="457200" marR="0" lvl="1" indent="0" algn="l" defTabSz="914400" rtl="0" eaLnBrk="1" fontAlgn="auto" latinLnBrk="0" hangingPunct="1">
              <a:lnSpc>
                <a:spcPct val="100000"/>
              </a:lnSpc>
              <a:spcBef>
                <a:spcPts val="0"/>
              </a:spcBef>
              <a:spcAft>
                <a:spcPts val="0"/>
              </a:spcAft>
              <a:buClrTx/>
              <a:buSzTx/>
              <a:buFontTx/>
              <a:buNone/>
              <a:tabLst>
                <a:tab pos="914400" algn="l"/>
              </a:tabLst>
              <a:defRPr/>
            </a:pPr>
            <a:r>
              <a:rPr kumimoji="0" lang="es-CO" sz="3600" b="1" i="0" u="none" strike="noStrike" kern="0" cap="small" spc="0" normalizeH="0" baseline="0" noProof="0">
                <a:ln>
                  <a:noFill/>
                </a:ln>
                <a:solidFill>
                  <a:srgbClr val="002060"/>
                </a:solidFill>
                <a:effectLst/>
                <a:uLnTx/>
                <a:uFillTx/>
                <a:latin typeface="Candara"/>
              </a:rPr>
              <a:t>CONTENEDORES</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1600" b="0" i="0" u="none" strike="noStrike" kern="1200" cap="small" spc="0" normalizeH="0" baseline="0" noProof="0">
                <a:ln>
                  <a:noFill/>
                </a:ln>
                <a:solidFill>
                  <a:srgbClr val="002060"/>
                </a:solidFill>
                <a:effectLst/>
                <a:uLnTx/>
                <a:uFillTx/>
                <a:latin typeface="Candara"/>
              </a:rPr>
              <a:t> </a:t>
            </a:r>
            <a:r>
              <a:rPr lang="es-CO" sz="1600" cap="small">
                <a:solidFill>
                  <a:srgbClr val="002060"/>
                </a:solidFill>
                <a:latin typeface="Candara"/>
              </a:rPr>
              <a:t>          </a:t>
            </a:r>
            <a:r>
              <a:rPr kumimoji="0" lang="es-MX" sz="1600" b="0" i="0" u="none" strike="noStrike" kern="1200" cap="small" spc="0" normalizeH="0" baseline="0" noProof="0">
                <a:ln>
                  <a:noFill/>
                </a:ln>
                <a:solidFill>
                  <a:srgbClr val="002060"/>
                </a:solidFill>
                <a:effectLst/>
                <a:uLnTx/>
                <a:uFillTx/>
                <a:latin typeface="Candara"/>
              </a:rPr>
              <a:t>esquema de Contenerización </a:t>
            </a:r>
            <a:r>
              <a:rPr lang="es-MX" sz="1600" cap="small">
                <a:solidFill>
                  <a:srgbClr val="002060"/>
                </a:solidFill>
                <a:latin typeface="Candara"/>
              </a:rPr>
              <a:t>noviembre-</a:t>
            </a:r>
            <a:r>
              <a:rPr kumimoji="0" lang="es-MX" sz="1600" b="0" i="0" u="none" strike="noStrike" kern="1200" cap="small" spc="0" normalizeH="0" baseline="0" noProof="0">
                <a:ln>
                  <a:noFill/>
                </a:ln>
                <a:solidFill>
                  <a:srgbClr val="002060"/>
                </a:solidFill>
                <a:effectLst/>
                <a:uLnTx/>
                <a:uFillTx/>
                <a:latin typeface="Candara"/>
              </a:rPr>
              <a:t> 2024</a:t>
            </a:r>
            <a:endParaRPr kumimoji="0" lang="es-CO" sz="1600" b="0" i="0" u="none" strike="noStrike" kern="1200" cap="small" spc="0" normalizeH="0" baseline="0" noProof="0">
              <a:ln>
                <a:noFill/>
              </a:ln>
              <a:solidFill>
                <a:srgbClr val="002060"/>
              </a:solidFill>
              <a:effectLst/>
              <a:uLnTx/>
              <a:uFillTx/>
              <a:latin typeface="Candara"/>
            </a:endParaRPr>
          </a:p>
        </p:txBody>
      </p:sp>
      <p:pic>
        <p:nvPicPr>
          <p:cNvPr id="1026" name="Picture 2" descr="item 1">
            <a:extLst>
              <a:ext uri="{FF2B5EF4-FFF2-40B4-BE49-F238E27FC236}">
                <a16:creationId xmlns:a16="http://schemas.microsoft.com/office/drawing/2014/main" id="{430DC653-F791-72C9-B377-DDBA80F3DFF6}"/>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697742" y="2092177"/>
            <a:ext cx="3150280" cy="3055899"/>
          </a:xfrm>
          <a:prstGeom prst="rect">
            <a:avLst/>
          </a:prstGeom>
          <a:noFill/>
          <a:extLst>
            <a:ext uri="{909E8E84-426E-40DD-AFC4-6F175D3DCCD1}">
              <a14:hiddenFill xmlns:a14="http://schemas.microsoft.com/office/drawing/2010/main">
                <a:solidFill>
                  <a:srgbClr val="FFFFFF"/>
                </a:solidFill>
              </a14:hiddenFill>
            </a:ext>
          </a:extLst>
        </p:spPr>
      </p:pic>
      <p:pic>
        <p:nvPicPr>
          <p:cNvPr id="1028" name="Picture 4" descr="item 3">
            <a:extLst>
              <a:ext uri="{FF2B5EF4-FFF2-40B4-BE49-F238E27FC236}">
                <a16:creationId xmlns:a16="http://schemas.microsoft.com/office/drawing/2014/main" id="{6086519E-D7CB-0339-5338-A41076188703}"/>
              </a:ext>
            </a:extLst>
          </p:cNvPr>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4038955" y="2069423"/>
            <a:ext cx="3424289" cy="3080922"/>
          </a:xfrm>
          <a:prstGeom prst="rect">
            <a:avLst/>
          </a:prstGeom>
          <a:noFill/>
          <a:extLst>
            <a:ext uri="{909E8E84-426E-40DD-AFC4-6F175D3DCCD1}">
              <a14:hiddenFill xmlns:a14="http://schemas.microsoft.com/office/drawing/2010/main">
                <a:solidFill>
                  <a:srgbClr val="FFFFFF"/>
                </a:solidFill>
              </a14:hiddenFill>
            </a:ext>
          </a:extLst>
        </p:spPr>
      </p:pic>
      <p:pic>
        <p:nvPicPr>
          <p:cNvPr id="1030" name="Picture 6" descr="item 4">
            <a:extLst>
              <a:ext uri="{FF2B5EF4-FFF2-40B4-BE49-F238E27FC236}">
                <a16:creationId xmlns:a16="http://schemas.microsoft.com/office/drawing/2014/main" id="{3294AB85-3C6E-8E21-EB24-89FBFF21EBFA}"/>
              </a:ext>
            </a:extLst>
          </p:cNvPr>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7745261" y="2079255"/>
            <a:ext cx="3748997" cy="3060134"/>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8123494"/>
      </p:ext>
    </p:extLst>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5" name="Conector recto 24">
            <a:extLst>
              <a:ext uri="{FF2B5EF4-FFF2-40B4-BE49-F238E27FC236}">
                <a16:creationId xmlns:a16="http://schemas.microsoft.com/office/drawing/2014/main" id="{DA16B6E4-DF41-4326-BCC1-3CB68A267211}"/>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pSp>
        <p:nvGrpSpPr>
          <p:cNvPr id="3" name="Grupo 2">
            <a:extLst>
              <a:ext uri="{FF2B5EF4-FFF2-40B4-BE49-F238E27FC236}">
                <a16:creationId xmlns:a16="http://schemas.microsoft.com/office/drawing/2014/main" id="{A28DA0D9-345E-4F23-8A7D-98B05730DD8D}"/>
              </a:ext>
            </a:extLst>
          </p:cNvPr>
          <p:cNvGrpSpPr/>
          <p:nvPr/>
        </p:nvGrpSpPr>
        <p:grpSpPr>
          <a:xfrm>
            <a:off x="421978" y="1603592"/>
            <a:ext cx="11348044" cy="483665"/>
            <a:chOff x="535336" y="1427512"/>
            <a:chExt cx="11086768" cy="460462"/>
          </a:xfrm>
        </p:grpSpPr>
        <p:pic>
          <p:nvPicPr>
            <p:cNvPr id="2" name="Imagen 1">
              <a:extLst>
                <a:ext uri="{FF2B5EF4-FFF2-40B4-BE49-F238E27FC236}">
                  <a16:creationId xmlns:a16="http://schemas.microsoft.com/office/drawing/2014/main" id="{47107DB3-BF12-4818-AC00-859F2742F332}"/>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535336" y="1429763"/>
              <a:ext cx="3797615" cy="450981"/>
            </a:xfrm>
            <a:prstGeom prst="rect">
              <a:avLst/>
            </a:prstGeom>
          </p:spPr>
        </p:pic>
        <p:pic>
          <p:nvPicPr>
            <p:cNvPr id="28" name="Imagen 27">
              <a:extLst>
                <a:ext uri="{FF2B5EF4-FFF2-40B4-BE49-F238E27FC236}">
                  <a16:creationId xmlns:a16="http://schemas.microsoft.com/office/drawing/2014/main" id="{17392E58-BB37-4EF7-A00D-94CDD1132665}"/>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4182942" y="1429010"/>
              <a:ext cx="3797615" cy="450981"/>
            </a:xfrm>
            <a:prstGeom prst="rect">
              <a:avLst/>
            </a:prstGeom>
          </p:spPr>
        </p:pic>
        <p:pic>
          <p:nvPicPr>
            <p:cNvPr id="30" name="Imagen 29">
              <a:extLst>
                <a:ext uri="{FF2B5EF4-FFF2-40B4-BE49-F238E27FC236}">
                  <a16:creationId xmlns:a16="http://schemas.microsoft.com/office/drawing/2014/main" id="{2FB4C933-2490-4A2D-8471-B0217D8EFAB5}"/>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7824489" y="1427512"/>
              <a:ext cx="3797615" cy="460462"/>
            </a:xfrm>
            <a:prstGeom prst="rect">
              <a:avLst/>
            </a:prstGeom>
          </p:spPr>
        </p:pic>
      </p:grpSp>
      <p:sp>
        <p:nvSpPr>
          <p:cNvPr id="33" name="CuadroTexto 32">
            <a:extLst>
              <a:ext uri="{FF2B5EF4-FFF2-40B4-BE49-F238E27FC236}">
                <a16:creationId xmlns:a16="http://schemas.microsoft.com/office/drawing/2014/main" id="{55416C71-772A-498D-B7D9-C6D1C494C8FC}"/>
              </a:ext>
            </a:extLst>
          </p:cNvPr>
          <p:cNvSpPr txBox="1"/>
          <p:nvPr/>
        </p:nvSpPr>
        <p:spPr>
          <a:xfrm>
            <a:off x="1589240" y="249450"/>
            <a:ext cx="8708719"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marL="457200" marR="0" lvl="1" indent="0" algn="l" defTabSz="914400" rtl="0" eaLnBrk="1" fontAlgn="auto" latinLnBrk="0" hangingPunct="1">
              <a:lnSpc>
                <a:spcPct val="100000"/>
              </a:lnSpc>
              <a:spcBef>
                <a:spcPts val="0"/>
              </a:spcBef>
              <a:spcAft>
                <a:spcPts val="0"/>
              </a:spcAft>
              <a:buClrTx/>
              <a:buSzTx/>
              <a:buFontTx/>
              <a:buNone/>
              <a:tabLst>
                <a:tab pos="914400" algn="l"/>
              </a:tabLst>
              <a:defRPr/>
            </a:pPr>
            <a:r>
              <a:rPr kumimoji="0" lang="es-CO" sz="3600" b="1" i="0" u="none" strike="noStrike" kern="0" cap="small" spc="0" normalizeH="0" baseline="0" noProof="0">
                <a:ln>
                  <a:noFill/>
                </a:ln>
                <a:solidFill>
                  <a:srgbClr val="4472C4">
                    <a:lumMod val="50000"/>
                  </a:srgbClr>
                </a:solidFill>
                <a:effectLst/>
                <a:uLnTx/>
                <a:uFillTx/>
                <a:latin typeface="Candara" panose="020E0502030303020204" pitchFamily="34" charset="0"/>
                <a:ea typeface="+mn-ea"/>
                <a:cs typeface="+mn-cs"/>
              </a:rPr>
              <a:t>CONTENEDORES</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1600" b="0" i="0" u="none" strike="noStrike" kern="1200" cap="small" spc="0" normalizeH="0" baseline="0" noProof="0">
                <a:ln>
                  <a:noFill/>
                </a:ln>
                <a:solidFill>
                  <a:srgbClr val="4472C4">
                    <a:lumMod val="50000"/>
                  </a:srgbClr>
                </a:solidFill>
                <a:effectLst/>
                <a:uLnTx/>
                <a:uFillTx/>
                <a:latin typeface="Candara" panose="020E0502030303020204" pitchFamily="34" charset="0"/>
                <a:ea typeface="+mn-ea"/>
                <a:cs typeface="+mn-cs"/>
              </a:rPr>
              <a:t>           </a:t>
            </a:r>
            <a:r>
              <a:rPr kumimoji="0" lang="es-MX" sz="1600" b="0" i="0" u="none" strike="noStrike" kern="1200" cap="small" spc="0" normalizeH="0" baseline="0" noProof="0">
                <a:ln>
                  <a:noFill/>
                </a:ln>
                <a:solidFill>
                  <a:srgbClr val="4472C4">
                    <a:lumMod val="50000"/>
                  </a:srgbClr>
                </a:solidFill>
                <a:effectLst/>
                <a:uLnTx/>
                <a:uFillTx/>
                <a:latin typeface="Candara" panose="020E0502030303020204" pitchFamily="34" charset="0"/>
                <a:ea typeface="+mn-ea"/>
                <a:cs typeface="+mn-cs"/>
              </a:rPr>
              <a:t>esquema de Contenerización </a:t>
            </a:r>
            <a:r>
              <a:rPr lang="es-MX" sz="1600" cap="small">
                <a:solidFill>
                  <a:srgbClr val="4472C4">
                    <a:lumMod val="50000"/>
                  </a:srgbClr>
                </a:solidFill>
                <a:latin typeface="Candara" panose="020E0502030303020204" pitchFamily="34" charset="0"/>
              </a:rPr>
              <a:t>noviembre</a:t>
            </a:r>
            <a:r>
              <a:rPr kumimoji="0" lang="es-MX" sz="1600" b="0" i="0" u="none" strike="noStrike" kern="1200" cap="small" spc="0" normalizeH="0" baseline="0" noProof="0">
                <a:ln>
                  <a:noFill/>
                </a:ln>
                <a:solidFill>
                  <a:srgbClr val="4472C4">
                    <a:lumMod val="50000"/>
                  </a:srgbClr>
                </a:solidFill>
                <a:effectLst/>
                <a:uLnTx/>
                <a:uFillTx/>
                <a:latin typeface="Candara" panose="020E0502030303020204" pitchFamily="34" charset="0"/>
                <a:ea typeface="+mn-ea"/>
                <a:cs typeface="+mn-cs"/>
              </a:rPr>
              <a:t> - 2024</a:t>
            </a:r>
            <a:endParaRPr kumimoji="0" lang="es-CO" sz="1600" b="0" i="0" u="none" strike="noStrike" kern="1200" cap="small" spc="0" normalizeH="0" baseline="0" noProof="0">
              <a:ln>
                <a:noFill/>
              </a:ln>
              <a:solidFill>
                <a:srgbClr val="4472C4">
                  <a:lumMod val="50000"/>
                </a:srgbClr>
              </a:solidFill>
              <a:effectLst/>
              <a:uLnTx/>
              <a:uFillTx/>
              <a:latin typeface="Candara" panose="020E0502030303020204" pitchFamily="34" charset="0"/>
              <a:ea typeface="+mn-ea"/>
              <a:cs typeface="+mn-cs"/>
            </a:endParaRPr>
          </a:p>
        </p:txBody>
      </p:sp>
      <p:pic>
        <p:nvPicPr>
          <p:cNvPr id="34" name="Imagen 33">
            <a:extLst>
              <a:ext uri="{FF2B5EF4-FFF2-40B4-BE49-F238E27FC236}">
                <a16:creationId xmlns:a16="http://schemas.microsoft.com/office/drawing/2014/main" id="{0B353A85-019B-4155-B5BC-4E78CD96EE8D}"/>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819637" y="62942"/>
            <a:ext cx="1073171" cy="1112117"/>
          </a:xfrm>
          <a:prstGeom prst="rect">
            <a:avLst/>
          </a:prstGeom>
        </p:spPr>
      </p:pic>
      <p:grpSp>
        <p:nvGrpSpPr>
          <p:cNvPr id="39" name="Grupo 38">
            <a:extLst>
              <a:ext uri="{FF2B5EF4-FFF2-40B4-BE49-F238E27FC236}">
                <a16:creationId xmlns:a16="http://schemas.microsoft.com/office/drawing/2014/main" id="{D257C88D-B4B3-4536-A793-CF1C5E773E3B}"/>
              </a:ext>
            </a:extLst>
          </p:cNvPr>
          <p:cNvGrpSpPr/>
          <p:nvPr/>
        </p:nvGrpSpPr>
        <p:grpSpPr>
          <a:xfrm>
            <a:off x="421977" y="5091982"/>
            <a:ext cx="11362644" cy="476179"/>
            <a:chOff x="535336" y="1420913"/>
            <a:chExt cx="11086768" cy="459831"/>
          </a:xfrm>
        </p:grpSpPr>
        <p:pic>
          <p:nvPicPr>
            <p:cNvPr id="40" name="Imagen 39">
              <a:extLst>
                <a:ext uri="{FF2B5EF4-FFF2-40B4-BE49-F238E27FC236}">
                  <a16:creationId xmlns:a16="http://schemas.microsoft.com/office/drawing/2014/main" id="{4E35F1C6-A31B-44AB-8189-DF315F6E2C82}"/>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535336" y="1429763"/>
              <a:ext cx="3797615" cy="450981"/>
            </a:xfrm>
            <a:prstGeom prst="rect">
              <a:avLst/>
            </a:prstGeom>
          </p:spPr>
        </p:pic>
        <p:pic>
          <p:nvPicPr>
            <p:cNvPr id="41" name="Imagen 40">
              <a:extLst>
                <a:ext uri="{FF2B5EF4-FFF2-40B4-BE49-F238E27FC236}">
                  <a16:creationId xmlns:a16="http://schemas.microsoft.com/office/drawing/2014/main" id="{9C8EFC08-E093-40D8-B4B8-A035226F3279}"/>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4182942" y="1429010"/>
              <a:ext cx="3797615" cy="450981"/>
            </a:xfrm>
            <a:prstGeom prst="rect">
              <a:avLst/>
            </a:prstGeom>
          </p:spPr>
        </p:pic>
        <p:pic>
          <p:nvPicPr>
            <p:cNvPr id="42" name="Imagen 41">
              <a:extLst>
                <a:ext uri="{FF2B5EF4-FFF2-40B4-BE49-F238E27FC236}">
                  <a16:creationId xmlns:a16="http://schemas.microsoft.com/office/drawing/2014/main" id="{E24736ED-18F4-41CA-A683-9CA8E90C44C8}"/>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7824489" y="1420913"/>
              <a:ext cx="3797615" cy="450981"/>
            </a:xfrm>
            <a:prstGeom prst="rect">
              <a:avLst/>
            </a:prstGeom>
          </p:spPr>
        </p:pic>
      </p:grpSp>
      <p:pic>
        <p:nvPicPr>
          <p:cNvPr id="8" name="Imagen 7">
            <a:extLst>
              <a:ext uri="{FF2B5EF4-FFF2-40B4-BE49-F238E27FC236}">
                <a16:creationId xmlns:a16="http://schemas.microsoft.com/office/drawing/2014/main" id="{D9A73978-3F12-2334-0211-2FD18F954E93}"/>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4737027" y="5951944"/>
            <a:ext cx="1762267" cy="373662"/>
          </a:xfrm>
          <a:prstGeom prst="rect">
            <a:avLst/>
          </a:prstGeom>
        </p:spPr>
      </p:pic>
      <p:pic>
        <p:nvPicPr>
          <p:cNvPr id="1026" name="Picture 2">
            <a:extLst>
              <a:ext uri="{FF2B5EF4-FFF2-40B4-BE49-F238E27FC236}">
                <a16:creationId xmlns:a16="http://schemas.microsoft.com/office/drawing/2014/main" id="{32999F47-EE90-4C22-8230-41530A3D7D40}"/>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p:blipFill>
        <p:spPr bwMode="auto">
          <a:xfrm>
            <a:off x="438345" y="2078871"/>
            <a:ext cx="3775971" cy="3020705"/>
          </a:xfrm>
          <a:prstGeom prst="rect">
            <a:avLst/>
          </a:prstGeom>
          <a:noFill/>
          <a:extLst>
            <a:ext uri="{909E8E84-426E-40DD-AFC4-6F175D3DCCD1}">
              <a14:hiddenFill xmlns:a14="http://schemas.microsoft.com/office/drawing/2010/main">
                <a:solidFill>
                  <a:srgbClr val="FFFFFF"/>
                </a:solidFill>
              </a14:hiddenFill>
            </a:ext>
          </a:extLst>
        </p:spPr>
      </p:pic>
      <p:pic>
        <p:nvPicPr>
          <p:cNvPr id="4" name="Picture 4">
            <a:extLst>
              <a:ext uri="{FF2B5EF4-FFF2-40B4-BE49-F238E27FC236}">
                <a16:creationId xmlns:a16="http://schemas.microsoft.com/office/drawing/2014/main" id="{3FC7D317-2B48-4405-8AFB-C8164EAB98A7}"/>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p:blipFill>
        <p:spPr bwMode="auto">
          <a:xfrm>
            <a:off x="4214317" y="2078871"/>
            <a:ext cx="3737226" cy="3020705"/>
          </a:xfrm>
          <a:prstGeom prst="rect">
            <a:avLst/>
          </a:prstGeom>
          <a:noFill/>
          <a:extLst>
            <a:ext uri="{909E8E84-426E-40DD-AFC4-6F175D3DCCD1}">
              <a14:hiddenFill xmlns:a14="http://schemas.microsoft.com/office/drawing/2010/main">
                <a:solidFill>
                  <a:srgbClr val="FFFFFF"/>
                </a:solidFill>
              </a14:hiddenFill>
            </a:ext>
          </a:extLst>
        </p:spPr>
      </p:pic>
      <p:pic>
        <p:nvPicPr>
          <p:cNvPr id="5" name="Picture 6">
            <a:extLst>
              <a:ext uri="{FF2B5EF4-FFF2-40B4-BE49-F238E27FC236}">
                <a16:creationId xmlns:a16="http://schemas.microsoft.com/office/drawing/2014/main" id="{88FD96D8-B2C4-4724-81F2-82BCABD8374E}"/>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p:blipFill>
        <p:spPr bwMode="auto">
          <a:xfrm>
            <a:off x="7951543" y="2095642"/>
            <a:ext cx="3818479" cy="301232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375687897"/>
      </p:ext>
    </p:extLst>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 name="Rectángulo 19">
            <a:extLst>
              <a:ext uri="{FF2B5EF4-FFF2-40B4-BE49-F238E27FC236}">
                <a16:creationId xmlns:a16="http://schemas.microsoft.com/office/drawing/2014/main" id="{18B02E0B-4263-49E9-BB69-C21B8FC436D4}"/>
              </a:ext>
            </a:extLst>
          </p:cNvPr>
          <p:cNvSpPr/>
          <p:nvPr/>
        </p:nvSpPr>
        <p:spPr>
          <a:xfrm>
            <a:off x="388361" y="2126186"/>
            <a:ext cx="11348044" cy="3168931"/>
          </a:xfrm>
          <a:prstGeom prst="rect">
            <a:avLst/>
          </a:prstGeom>
          <a:solidFill>
            <a:srgbClr val="122D4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cxnSp>
        <p:nvCxnSpPr>
          <p:cNvPr id="25" name="Conector recto 24">
            <a:extLst>
              <a:ext uri="{FF2B5EF4-FFF2-40B4-BE49-F238E27FC236}">
                <a16:creationId xmlns:a16="http://schemas.microsoft.com/office/drawing/2014/main" id="{DA16B6E4-DF41-4326-BCC1-3CB68A267211}"/>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pSp>
        <p:nvGrpSpPr>
          <p:cNvPr id="3" name="Grupo 2">
            <a:extLst>
              <a:ext uri="{FF2B5EF4-FFF2-40B4-BE49-F238E27FC236}">
                <a16:creationId xmlns:a16="http://schemas.microsoft.com/office/drawing/2014/main" id="{A28DA0D9-345E-4F23-8A7D-98B05730DD8D}"/>
              </a:ext>
            </a:extLst>
          </p:cNvPr>
          <p:cNvGrpSpPr/>
          <p:nvPr/>
        </p:nvGrpSpPr>
        <p:grpSpPr>
          <a:xfrm>
            <a:off x="390446" y="1674637"/>
            <a:ext cx="11348043" cy="468575"/>
            <a:chOff x="535336" y="1428256"/>
            <a:chExt cx="11086768" cy="452488"/>
          </a:xfrm>
        </p:grpSpPr>
        <p:pic>
          <p:nvPicPr>
            <p:cNvPr id="2" name="Imagen 1">
              <a:extLst>
                <a:ext uri="{FF2B5EF4-FFF2-40B4-BE49-F238E27FC236}">
                  <a16:creationId xmlns:a16="http://schemas.microsoft.com/office/drawing/2014/main" id="{47107DB3-BF12-4818-AC00-859F2742F332}"/>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535336" y="1429763"/>
              <a:ext cx="3797615" cy="450981"/>
            </a:xfrm>
            <a:prstGeom prst="rect">
              <a:avLst/>
            </a:prstGeom>
          </p:spPr>
        </p:pic>
        <p:pic>
          <p:nvPicPr>
            <p:cNvPr id="28" name="Imagen 27">
              <a:extLst>
                <a:ext uri="{FF2B5EF4-FFF2-40B4-BE49-F238E27FC236}">
                  <a16:creationId xmlns:a16="http://schemas.microsoft.com/office/drawing/2014/main" id="{17392E58-BB37-4EF7-A00D-94CDD1132665}"/>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4182942" y="1429010"/>
              <a:ext cx="3797615" cy="450981"/>
            </a:xfrm>
            <a:prstGeom prst="rect">
              <a:avLst/>
            </a:prstGeom>
          </p:spPr>
        </p:pic>
        <p:pic>
          <p:nvPicPr>
            <p:cNvPr id="30" name="Imagen 29">
              <a:extLst>
                <a:ext uri="{FF2B5EF4-FFF2-40B4-BE49-F238E27FC236}">
                  <a16:creationId xmlns:a16="http://schemas.microsoft.com/office/drawing/2014/main" id="{2FB4C933-2490-4A2D-8471-B0217D8EFAB5}"/>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7824489" y="1428256"/>
              <a:ext cx="3797615" cy="448807"/>
            </a:xfrm>
            <a:prstGeom prst="rect">
              <a:avLst/>
            </a:prstGeom>
          </p:spPr>
        </p:pic>
      </p:grpSp>
      <p:sp>
        <p:nvSpPr>
          <p:cNvPr id="33" name="CuadroTexto 32">
            <a:extLst>
              <a:ext uri="{FF2B5EF4-FFF2-40B4-BE49-F238E27FC236}">
                <a16:creationId xmlns:a16="http://schemas.microsoft.com/office/drawing/2014/main" id="{55416C71-772A-498D-B7D9-C6D1C494C8FC}"/>
              </a:ext>
            </a:extLst>
          </p:cNvPr>
          <p:cNvSpPr txBox="1"/>
          <p:nvPr/>
        </p:nvSpPr>
        <p:spPr>
          <a:xfrm>
            <a:off x="1888084" y="256149"/>
            <a:ext cx="9881937"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marL="457200" marR="0" lvl="1" indent="0" algn="l" defTabSz="914400" rtl="0" eaLnBrk="1" fontAlgn="auto" latinLnBrk="0" hangingPunct="1">
              <a:lnSpc>
                <a:spcPct val="100000"/>
              </a:lnSpc>
              <a:spcBef>
                <a:spcPts val="0"/>
              </a:spcBef>
              <a:spcAft>
                <a:spcPts val="0"/>
              </a:spcAft>
              <a:buClrTx/>
              <a:buSzTx/>
              <a:buFontTx/>
              <a:buNone/>
              <a:tabLst>
                <a:tab pos="914400" algn="l"/>
              </a:tabLst>
              <a:defRPr/>
            </a:pPr>
            <a:r>
              <a:rPr kumimoji="0" lang="es-CO" sz="3600" b="1" i="0" u="none" strike="noStrike" kern="0" cap="small" spc="0" normalizeH="0" baseline="0" noProof="0">
                <a:ln>
                  <a:noFill/>
                </a:ln>
                <a:solidFill>
                  <a:srgbClr val="4472C4">
                    <a:lumMod val="50000"/>
                  </a:srgbClr>
                </a:solidFill>
                <a:effectLst/>
                <a:uLnTx/>
                <a:uFillTx/>
                <a:latin typeface="Candara" panose="020E0502030303020204" pitchFamily="34" charset="0"/>
                <a:ea typeface="+mn-ea"/>
                <a:cs typeface="+mn-cs"/>
              </a:rPr>
              <a:t>CONTENEDORES</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1600" b="0" i="0" u="none" strike="noStrike" kern="1200" cap="small" spc="0" normalizeH="0" baseline="0" noProof="0">
                <a:ln>
                  <a:noFill/>
                </a:ln>
                <a:solidFill>
                  <a:srgbClr val="4472C4">
                    <a:lumMod val="50000"/>
                  </a:srgbClr>
                </a:solidFill>
                <a:effectLst/>
                <a:uLnTx/>
                <a:uFillTx/>
                <a:latin typeface="Candara" panose="020E0502030303020204" pitchFamily="34" charset="0"/>
                <a:ea typeface="+mn-ea"/>
                <a:cs typeface="+mn-cs"/>
              </a:rPr>
              <a:t>           </a:t>
            </a:r>
            <a:r>
              <a:rPr kumimoji="0" lang="es-MX" sz="1600" b="0" i="0" u="none" strike="noStrike" kern="1200" cap="small" spc="0" normalizeH="0" baseline="0" noProof="0">
                <a:ln>
                  <a:noFill/>
                </a:ln>
                <a:solidFill>
                  <a:srgbClr val="4472C4">
                    <a:lumMod val="50000"/>
                  </a:srgbClr>
                </a:solidFill>
                <a:effectLst/>
                <a:uLnTx/>
                <a:uFillTx/>
                <a:latin typeface="Candara" panose="020E0502030303020204" pitchFamily="34" charset="0"/>
                <a:ea typeface="+mn-ea"/>
                <a:cs typeface="+mn-cs"/>
              </a:rPr>
              <a:t>esquema de contenerización noviembre - 2024</a:t>
            </a:r>
            <a:endParaRPr kumimoji="0" lang="es-CO" sz="1600" b="0" i="0" u="none" strike="noStrike" kern="1200" cap="small" spc="0" normalizeH="0" baseline="0" noProof="0">
              <a:ln>
                <a:noFill/>
              </a:ln>
              <a:solidFill>
                <a:srgbClr val="4472C4">
                  <a:lumMod val="50000"/>
                </a:srgbClr>
              </a:solidFill>
              <a:effectLst/>
              <a:uLnTx/>
              <a:uFillTx/>
              <a:latin typeface="Candara" panose="020E0502030303020204" pitchFamily="34" charset="0"/>
              <a:ea typeface="+mn-ea"/>
              <a:cs typeface="+mn-cs"/>
            </a:endParaRPr>
          </a:p>
        </p:txBody>
      </p:sp>
      <p:pic>
        <p:nvPicPr>
          <p:cNvPr id="34" name="Imagen 33">
            <a:extLst>
              <a:ext uri="{FF2B5EF4-FFF2-40B4-BE49-F238E27FC236}">
                <a16:creationId xmlns:a16="http://schemas.microsoft.com/office/drawing/2014/main" id="{0B353A85-019B-4155-B5BC-4E78CD96EE8D}"/>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819637" y="62942"/>
            <a:ext cx="1073171" cy="1112117"/>
          </a:xfrm>
          <a:prstGeom prst="rect">
            <a:avLst/>
          </a:prstGeom>
        </p:spPr>
      </p:pic>
      <p:grpSp>
        <p:nvGrpSpPr>
          <p:cNvPr id="39" name="Grupo 38">
            <a:extLst>
              <a:ext uri="{FF2B5EF4-FFF2-40B4-BE49-F238E27FC236}">
                <a16:creationId xmlns:a16="http://schemas.microsoft.com/office/drawing/2014/main" id="{D257C88D-B4B3-4536-A793-CF1C5E773E3B}"/>
              </a:ext>
            </a:extLst>
          </p:cNvPr>
          <p:cNvGrpSpPr/>
          <p:nvPr/>
        </p:nvGrpSpPr>
        <p:grpSpPr>
          <a:xfrm>
            <a:off x="401823" y="5298929"/>
            <a:ext cx="11351572" cy="447073"/>
            <a:chOff x="535336" y="1449018"/>
            <a:chExt cx="11075966" cy="431725"/>
          </a:xfrm>
        </p:grpSpPr>
        <p:pic>
          <p:nvPicPr>
            <p:cNvPr id="40" name="Imagen 39">
              <a:extLst>
                <a:ext uri="{FF2B5EF4-FFF2-40B4-BE49-F238E27FC236}">
                  <a16:creationId xmlns:a16="http://schemas.microsoft.com/office/drawing/2014/main" id="{4E35F1C6-A31B-44AB-8189-DF315F6E2C82}"/>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535336" y="1449018"/>
              <a:ext cx="3797615" cy="431725"/>
            </a:xfrm>
            <a:prstGeom prst="rect">
              <a:avLst/>
            </a:prstGeom>
          </p:spPr>
        </p:pic>
        <p:pic>
          <p:nvPicPr>
            <p:cNvPr id="41" name="Imagen 40">
              <a:extLst>
                <a:ext uri="{FF2B5EF4-FFF2-40B4-BE49-F238E27FC236}">
                  <a16:creationId xmlns:a16="http://schemas.microsoft.com/office/drawing/2014/main" id="{9C8EFC08-E093-40D8-B4B8-A035226F3279}"/>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4182942" y="1449773"/>
              <a:ext cx="3797615" cy="430218"/>
            </a:xfrm>
            <a:prstGeom prst="rect">
              <a:avLst/>
            </a:prstGeom>
          </p:spPr>
        </p:pic>
        <p:pic>
          <p:nvPicPr>
            <p:cNvPr id="42" name="Imagen 41">
              <a:extLst>
                <a:ext uri="{FF2B5EF4-FFF2-40B4-BE49-F238E27FC236}">
                  <a16:creationId xmlns:a16="http://schemas.microsoft.com/office/drawing/2014/main" id="{E24736ED-18F4-41CA-A683-9CA8E90C44C8}"/>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7813687" y="1449775"/>
              <a:ext cx="3797615" cy="430217"/>
            </a:xfrm>
            <a:prstGeom prst="rect">
              <a:avLst/>
            </a:prstGeom>
          </p:spPr>
        </p:pic>
      </p:grpSp>
      <p:pic>
        <p:nvPicPr>
          <p:cNvPr id="46" name="Imagen 45">
            <a:extLst>
              <a:ext uri="{FF2B5EF4-FFF2-40B4-BE49-F238E27FC236}">
                <a16:creationId xmlns:a16="http://schemas.microsoft.com/office/drawing/2014/main" id="{72E419E9-C7D2-489C-A696-1098077DC0FD}"/>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5084015" y="6017606"/>
            <a:ext cx="1547444" cy="595949"/>
          </a:xfrm>
          <a:prstGeom prst="rect">
            <a:avLst/>
          </a:prstGeom>
        </p:spPr>
      </p:pic>
      <p:pic>
        <p:nvPicPr>
          <p:cNvPr id="4" name="Imagen 3">
            <a:extLst>
              <a:ext uri="{FF2B5EF4-FFF2-40B4-BE49-F238E27FC236}">
                <a16:creationId xmlns:a16="http://schemas.microsoft.com/office/drawing/2014/main" id="{DB3159DC-14B8-1F18-2E88-9D47A51E92FD}"/>
              </a:ext>
            </a:extLst>
          </p:cNvPr>
          <p:cNvPicPr>
            <a:picLocks noChangeAspect="1"/>
          </p:cNvPicPr>
          <p:nvPr/>
        </p:nvPicPr>
        <p:blipFill>
          <a:blip r:embed="rId6"/>
          <a:stretch>
            <a:fillRect/>
          </a:stretch>
        </p:blipFill>
        <p:spPr>
          <a:xfrm>
            <a:off x="470849" y="2121590"/>
            <a:ext cx="3926101" cy="3148873"/>
          </a:xfrm>
          <a:prstGeom prst="rect">
            <a:avLst/>
          </a:prstGeom>
        </p:spPr>
      </p:pic>
      <p:pic>
        <p:nvPicPr>
          <p:cNvPr id="5" name="Imagen 4">
            <a:extLst>
              <a:ext uri="{FF2B5EF4-FFF2-40B4-BE49-F238E27FC236}">
                <a16:creationId xmlns:a16="http://schemas.microsoft.com/office/drawing/2014/main" id="{6276EFE0-1C9C-3131-A8E1-E80D73656E64}"/>
              </a:ext>
            </a:extLst>
          </p:cNvPr>
          <p:cNvPicPr>
            <a:picLocks noChangeAspect="1"/>
          </p:cNvPicPr>
          <p:nvPr/>
        </p:nvPicPr>
        <p:blipFill>
          <a:blip r:embed="rId7"/>
          <a:stretch>
            <a:fillRect/>
          </a:stretch>
        </p:blipFill>
        <p:spPr>
          <a:xfrm>
            <a:off x="4430692" y="2150201"/>
            <a:ext cx="3499342" cy="3152544"/>
          </a:xfrm>
          <a:prstGeom prst="rect">
            <a:avLst/>
          </a:prstGeom>
        </p:spPr>
      </p:pic>
      <p:pic>
        <p:nvPicPr>
          <p:cNvPr id="6" name="Imagen 5">
            <a:extLst>
              <a:ext uri="{FF2B5EF4-FFF2-40B4-BE49-F238E27FC236}">
                <a16:creationId xmlns:a16="http://schemas.microsoft.com/office/drawing/2014/main" id="{064E757B-50B4-72D8-E917-D089D7FE8E18}"/>
              </a:ext>
            </a:extLst>
          </p:cNvPr>
          <p:cNvPicPr>
            <a:picLocks noChangeAspect="1"/>
          </p:cNvPicPr>
          <p:nvPr/>
        </p:nvPicPr>
        <p:blipFill>
          <a:blip r:embed="rId8"/>
          <a:stretch>
            <a:fillRect/>
          </a:stretch>
        </p:blipFill>
        <p:spPr>
          <a:xfrm>
            <a:off x="7970771" y="2139399"/>
            <a:ext cx="3658019" cy="3155717"/>
          </a:xfrm>
          <a:prstGeom prst="rect">
            <a:avLst/>
          </a:prstGeom>
        </p:spPr>
      </p:pic>
    </p:spTree>
    <p:extLst>
      <p:ext uri="{BB962C8B-B14F-4D97-AF65-F5344CB8AC3E}">
        <p14:creationId xmlns:p14="http://schemas.microsoft.com/office/powerpoint/2010/main" val="1424997194"/>
      </p:ext>
    </p:extLst>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ítulo 3">
            <a:extLst>
              <a:ext uri="{FF2B5EF4-FFF2-40B4-BE49-F238E27FC236}">
                <a16:creationId xmlns:a16="http://schemas.microsoft.com/office/drawing/2014/main" id="{1B5642A8-6D9E-457A-894D-805FBC5B8B73}"/>
              </a:ext>
            </a:extLst>
          </p:cNvPr>
          <p:cNvSpPr>
            <a:spLocks noGrp="1"/>
          </p:cNvSpPr>
          <p:nvPr>
            <p:ph type="title"/>
          </p:nvPr>
        </p:nvSpPr>
        <p:spPr>
          <a:xfrm>
            <a:off x="3410899" y="3048855"/>
            <a:ext cx="7397516" cy="760290"/>
          </a:xfrm>
        </p:spPr>
        <p:txBody>
          <a:bodyPr>
            <a:normAutofit fontScale="90000"/>
          </a:bodyPr>
          <a:lstStyle/>
          <a:p>
            <a:pPr lvl="1" algn="ctr">
              <a:tabLst>
                <a:tab pos="914400" algn="l"/>
              </a:tabLst>
            </a:pPr>
            <a:r>
              <a:rPr lang="es-CO" sz="4400" b="1" cap="small">
                <a:solidFill>
                  <a:schemeClr val="accent1">
                    <a:lumMod val="50000"/>
                  </a:schemeClr>
                </a:solidFill>
                <a:latin typeface="Candara" panose="020E0502030303020204" pitchFamily="34" charset="0"/>
              </a:rPr>
              <a:t> </a:t>
            </a:r>
          </a:p>
        </p:txBody>
      </p:sp>
      <p:sp>
        <p:nvSpPr>
          <p:cNvPr id="13" name="Título 3">
            <a:extLst>
              <a:ext uri="{FF2B5EF4-FFF2-40B4-BE49-F238E27FC236}">
                <a16:creationId xmlns:a16="http://schemas.microsoft.com/office/drawing/2014/main" id="{6CE79864-94DA-41D9-8C3F-588AE4C08112}"/>
              </a:ext>
            </a:extLst>
          </p:cNvPr>
          <p:cNvSpPr txBox="1">
            <a:spLocks/>
          </p:cNvSpPr>
          <p:nvPr/>
        </p:nvSpPr>
        <p:spPr>
          <a:xfrm>
            <a:off x="3271692" y="4289549"/>
            <a:ext cx="7857459" cy="1409700"/>
          </a:xfrm>
          <a:prstGeom prst="rect">
            <a:avLst/>
          </a:prstGeom>
        </p:spPr>
        <p:txBody>
          <a:bodyPr vert="horz" lIns="91440" tIns="45720" rIns="91440" bIns="45720" rtlCol="0" anchor="ctr">
            <a:normAutofit fontScale="60000" lnSpcReduction="20000"/>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lvl="1" algn="r">
              <a:tabLst>
                <a:tab pos="914400" algn="l"/>
              </a:tabLst>
            </a:pPr>
            <a:r>
              <a:rPr lang="es-CO" sz="4400" b="1" kern="0" cap="small">
                <a:solidFill>
                  <a:schemeClr val="accent1">
                    <a:lumMod val="50000"/>
                  </a:schemeClr>
                </a:solidFill>
                <a:latin typeface="Candara" panose="020E0502030303020204" pitchFamily="34" charset="0"/>
              </a:rPr>
              <a:t> </a:t>
            </a:r>
            <a:br>
              <a:rPr lang="es-CO" sz="4400" b="1" kern="0" cap="small">
                <a:solidFill>
                  <a:schemeClr val="accent1">
                    <a:lumMod val="50000"/>
                  </a:schemeClr>
                </a:solidFill>
                <a:latin typeface="Candara" panose="020E0502030303020204" pitchFamily="34" charset="0"/>
              </a:rPr>
            </a:br>
            <a:r>
              <a:rPr lang="es-CO" sz="7600" b="1" kern="0" cap="small">
                <a:solidFill>
                  <a:schemeClr val="accent1">
                    <a:lumMod val="50000"/>
                  </a:schemeClr>
                </a:solidFill>
                <a:latin typeface="Candara" panose="020E0502030303020204" pitchFamily="34" charset="0"/>
              </a:rPr>
              <a:t>actividades adicionales</a:t>
            </a:r>
            <a:br>
              <a:rPr lang="es-CO" sz="5300" b="1" kern="0" cap="small">
                <a:solidFill>
                  <a:schemeClr val="accent1">
                    <a:lumMod val="50000"/>
                  </a:schemeClr>
                </a:solidFill>
                <a:latin typeface="Candara" panose="020E0502030303020204" pitchFamily="34" charset="0"/>
              </a:rPr>
            </a:br>
            <a:r>
              <a:rPr lang="es-CO" sz="4400" b="1" kern="0" cap="small">
                <a:solidFill>
                  <a:schemeClr val="accent1">
                    <a:lumMod val="50000"/>
                  </a:schemeClr>
                </a:solidFill>
                <a:latin typeface="Candara" panose="020E0502030303020204" pitchFamily="34" charset="0"/>
              </a:rPr>
              <a:t> Recolección de puntos críticos y arrojo clandestino</a:t>
            </a:r>
          </a:p>
        </p:txBody>
      </p:sp>
      <p:pic>
        <p:nvPicPr>
          <p:cNvPr id="3" name="Imagen 2">
            <a:extLst>
              <a:ext uri="{FF2B5EF4-FFF2-40B4-BE49-F238E27FC236}">
                <a16:creationId xmlns:a16="http://schemas.microsoft.com/office/drawing/2014/main" id="{004938DA-1F8B-4DE7-81F1-67AEFF728163}"/>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8418639" y="3018975"/>
            <a:ext cx="2593220" cy="1580339"/>
          </a:xfrm>
          <a:prstGeom prst="rect">
            <a:avLst/>
          </a:prstGeom>
        </p:spPr>
      </p:pic>
    </p:spTree>
    <p:extLst>
      <p:ext uri="{BB962C8B-B14F-4D97-AF65-F5344CB8AC3E}">
        <p14:creationId xmlns:p14="http://schemas.microsoft.com/office/powerpoint/2010/main" val="228357752"/>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CuadroTexto 12">
            <a:extLst>
              <a:ext uri="{FF2B5EF4-FFF2-40B4-BE49-F238E27FC236}">
                <a16:creationId xmlns:a16="http://schemas.microsoft.com/office/drawing/2014/main" id="{C5263FFE-FF8F-4C2A-AAB2-1E72C2D6FA56}"/>
              </a:ext>
            </a:extLst>
          </p:cNvPr>
          <p:cNvSpPr txBox="1"/>
          <p:nvPr/>
        </p:nvSpPr>
        <p:spPr>
          <a:xfrm>
            <a:off x="2310063" y="216714"/>
            <a:ext cx="9881937" cy="1138773"/>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marL="457200" marR="0" lvl="1" indent="0" algn="l" defTabSz="914400" rtl="0" eaLnBrk="1" fontAlgn="auto" latinLnBrk="0" hangingPunct="1">
              <a:lnSpc>
                <a:spcPct val="100000"/>
              </a:lnSpc>
              <a:spcBef>
                <a:spcPts val="0"/>
              </a:spcBef>
              <a:spcAft>
                <a:spcPts val="0"/>
              </a:spcAft>
              <a:buClrTx/>
              <a:buSzTx/>
              <a:buFontTx/>
              <a:buNone/>
              <a:tabLst>
                <a:tab pos="914400" algn="l"/>
              </a:tabLst>
              <a:defRPr/>
            </a:pPr>
            <a:r>
              <a:rPr kumimoji="0" lang="es-CO" sz="3600" b="1" i="0" u="none" strike="noStrike" kern="0" cap="small" spc="0" normalizeH="0" baseline="0" noProof="0">
                <a:ln>
                  <a:noFill/>
                </a:ln>
                <a:solidFill>
                  <a:srgbClr val="4472C4">
                    <a:lumMod val="50000"/>
                  </a:srgbClr>
                </a:solidFill>
                <a:effectLst/>
                <a:uLnTx/>
                <a:uFillTx/>
                <a:latin typeface="Candara" panose="020E0502030303020204" pitchFamily="34" charset="0"/>
                <a:ea typeface="+mn-ea"/>
                <a:cs typeface="+mn-cs"/>
              </a:rPr>
              <a:t>gestión técnica operativa </a:t>
            </a:r>
          </a:p>
          <a:p>
            <a:pPr marL="457200" marR="0" lvl="1" indent="0" algn="l" defTabSz="914400" rtl="0" eaLnBrk="1" fontAlgn="auto" latinLnBrk="0" hangingPunct="1">
              <a:lnSpc>
                <a:spcPct val="100000"/>
              </a:lnSpc>
              <a:spcBef>
                <a:spcPts val="0"/>
              </a:spcBef>
              <a:spcAft>
                <a:spcPts val="0"/>
              </a:spcAft>
              <a:buClrTx/>
              <a:buSzTx/>
              <a:buFontTx/>
              <a:buNone/>
              <a:tabLst>
                <a:tab pos="914400" algn="l"/>
              </a:tabLst>
              <a:defRPr/>
            </a:pPr>
            <a:r>
              <a:rPr kumimoji="0" lang="es-CO" sz="1600" b="0" i="0" u="none" strike="noStrike" kern="1200" cap="small" spc="0" normalizeH="0" baseline="0" noProof="0">
                <a:ln>
                  <a:noFill/>
                </a:ln>
                <a:solidFill>
                  <a:srgbClr val="4472C4">
                    <a:lumMod val="50000"/>
                  </a:srgbClr>
                </a:solidFill>
                <a:effectLst/>
                <a:uLnTx/>
                <a:uFillTx/>
                <a:latin typeface="Candara" panose="020E0502030303020204" pitchFamily="34" charset="0"/>
                <a:ea typeface="+mn-ea"/>
                <a:cs typeface="+mn-cs"/>
              </a:rPr>
              <a:t>Total de toneladas recolectadas y transportadas  </a:t>
            </a:r>
            <a:r>
              <a:rPr kumimoji="0" lang="es-CO" sz="1600" b="0" i="0" u="sng" strike="noStrike" kern="1200" cap="small" spc="0" normalizeH="0" baseline="0" noProof="0">
                <a:ln>
                  <a:noFill/>
                </a:ln>
                <a:solidFill>
                  <a:srgbClr val="4472C4">
                    <a:lumMod val="50000"/>
                  </a:srgbClr>
                </a:solidFill>
                <a:effectLst/>
                <a:uLnTx/>
                <a:uFillTx/>
                <a:latin typeface="Candara" panose="020E0502030303020204" pitchFamily="34" charset="0"/>
                <a:ea typeface="+mn-ea"/>
                <a:cs typeface="+mn-cs"/>
              </a:rPr>
              <a:t>residuos ordinarios* </a:t>
            </a:r>
            <a:r>
              <a:rPr kumimoji="0" lang="es-CO" sz="1600" b="0" i="0" u="none" strike="noStrike" kern="1200" cap="small" spc="0" normalizeH="0" baseline="0" noProof="0">
                <a:ln>
                  <a:noFill/>
                </a:ln>
                <a:solidFill>
                  <a:srgbClr val="4472C4">
                    <a:lumMod val="50000"/>
                  </a:srgbClr>
                </a:solidFill>
                <a:effectLst/>
                <a:uLnTx/>
                <a:uFillTx/>
                <a:latin typeface="Candara" panose="020E0502030303020204" pitchFamily="34" charset="0"/>
                <a:ea typeface="+mn-ea"/>
                <a:cs typeface="+mn-cs"/>
              </a:rPr>
              <a:t>por concesionario 2018 a 2023</a:t>
            </a:r>
          </a:p>
          <a:p>
            <a:pPr marL="457200" marR="0" lvl="1" indent="0" algn="l" defTabSz="914400" rtl="0" eaLnBrk="1" fontAlgn="auto" latinLnBrk="0" hangingPunct="1">
              <a:lnSpc>
                <a:spcPct val="100000"/>
              </a:lnSpc>
              <a:spcBef>
                <a:spcPts val="0"/>
              </a:spcBef>
              <a:spcAft>
                <a:spcPts val="0"/>
              </a:spcAft>
              <a:buClrTx/>
              <a:buSzTx/>
              <a:buFontTx/>
              <a:buNone/>
              <a:tabLst>
                <a:tab pos="914400" algn="l"/>
              </a:tabLst>
              <a:defRPr/>
            </a:pPr>
            <a:endParaRPr kumimoji="0" lang="es-CO" sz="1600" b="0" i="0" u="none" strike="noStrike" kern="1200" cap="small" spc="0" normalizeH="0" baseline="0" noProof="0">
              <a:ln>
                <a:noFill/>
              </a:ln>
              <a:solidFill>
                <a:srgbClr val="4472C4">
                  <a:lumMod val="50000"/>
                </a:srgbClr>
              </a:solidFill>
              <a:effectLst/>
              <a:uLnTx/>
              <a:uFillTx/>
              <a:latin typeface="Candara" panose="020E0502030303020204" pitchFamily="34" charset="0"/>
              <a:ea typeface="+mn-ea"/>
              <a:cs typeface="+mn-cs"/>
            </a:endParaRPr>
          </a:p>
        </p:txBody>
      </p:sp>
      <p:cxnSp>
        <p:nvCxnSpPr>
          <p:cNvPr id="20" name="Conector recto 19">
            <a:extLst>
              <a:ext uri="{FF2B5EF4-FFF2-40B4-BE49-F238E27FC236}">
                <a16:creationId xmlns:a16="http://schemas.microsoft.com/office/drawing/2014/main" id="{0581A4F2-BE93-4240-9408-754063FD32C0}"/>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21" name="Imagen 20">
            <a:extLst>
              <a:ext uri="{FF2B5EF4-FFF2-40B4-BE49-F238E27FC236}">
                <a16:creationId xmlns:a16="http://schemas.microsoft.com/office/drawing/2014/main" id="{6306B1D1-ADC9-4C86-8609-7E5968C2436A}"/>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861384" y="186272"/>
            <a:ext cx="1233949" cy="863764"/>
          </a:xfrm>
          <a:prstGeom prst="rect">
            <a:avLst/>
          </a:prstGeom>
        </p:spPr>
      </p:pic>
      <p:sp>
        <p:nvSpPr>
          <p:cNvPr id="8" name="CuadroTexto 7">
            <a:extLst>
              <a:ext uri="{FF2B5EF4-FFF2-40B4-BE49-F238E27FC236}">
                <a16:creationId xmlns:a16="http://schemas.microsoft.com/office/drawing/2014/main" id="{BDD62A7C-1288-4963-AD5C-695A118FDAC3}"/>
              </a:ext>
            </a:extLst>
          </p:cNvPr>
          <p:cNvSpPr txBox="1"/>
          <p:nvPr/>
        </p:nvSpPr>
        <p:spPr>
          <a:xfrm>
            <a:off x="413643" y="6016552"/>
            <a:ext cx="11146013" cy="646331"/>
          </a:xfrm>
          <a:prstGeom prst="rect">
            <a:avLst/>
          </a:prstGeom>
          <a:noFill/>
        </p:spPr>
        <p:txBody>
          <a:bodyPr wrap="square" lIns="91440" tIns="45720" rIns="91440" bIns="45720" rtlCol="0" anchor="t">
            <a:spAutoFit/>
          </a:bodyPr>
          <a:lstStyle/>
          <a:p>
            <a:pPr marL="0" marR="0" lvl="0" indent="0" algn="l" defTabSz="0" rtl="0" eaLnBrk="1" fontAlgn="auto" latinLnBrk="0" hangingPunct="1">
              <a:lnSpc>
                <a:spcPct val="100000"/>
              </a:lnSpc>
              <a:spcBef>
                <a:spcPts val="0"/>
              </a:spcBef>
              <a:spcAft>
                <a:spcPts val="0"/>
              </a:spcAft>
              <a:buClrTx/>
              <a:buSzTx/>
              <a:buFontTx/>
              <a:buNone/>
              <a:tabLst/>
              <a:defRPr/>
            </a:pPr>
            <a:r>
              <a:rPr kumimoji="0" lang="es-CO" sz="900" b="0" i="0" u="none" strike="noStrike" kern="1200" cap="none" spc="0" normalizeH="0" baseline="0" noProof="0">
                <a:ln>
                  <a:noFill/>
                </a:ln>
                <a:solidFill>
                  <a:srgbClr val="4472C4">
                    <a:lumMod val="50000"/>
                  </a:srgbClr>
                </a:solidFill>
                <a:effectLst/>
                <a:uLnTx/>
                <a:uFillTx/>
                <a:latin typeface="Calibri" panose="020F0502020204030204"/>
                <a:ea typeface="+mn-ea"/>
                <a:cs typeface="+mn-cs"/>
              </a:rPr>
              <a:t>NOTA: La Interventoría solicitó cambios en las certificaciones de pesaje del </a:t>
            </a:r>
            <a:r>
              <a:rPr kumimoji="0" lang="es-CO" sz="900" b="0" i="0" u="none" strike="noStrike" kern="1200" cap="none" spc="0" normalizeH="0" baseline="0" noProof="0">
                <a:ln>
                  <a:noFill/>
                </a:ln>
                <a:solidFill>
                  <a:srgbClr val="4472C4">
                    <a:lumMod val="50000"/>
                  </a:srgbClr>
                </a:solidFill>
                <a:effectLst/>
                <a:highlight>
                  <a:srgbClr val="FFFFFF"/>
                </a:highlight>
                <a:uLnTx/>
                <a:uFillTx/>
                <a:latin typeface="Calibri" panose="020F0502020204030204"/>
                <a:ea typeface="+mn-ea"/>
                <a:cs typeface="+mn-cs"/>
              </a:rPr>
              <a:t>PIDJ</a:t>
            </a:r>
            <a:r>
              <a:rPr kumimoji="0" lang="es-CO" sz="900" b="0" i="0" u="none" strike="noStrike" kern="1200" cap="none" spc="0" normalizeH="0" baseline="0" noProof="0">
                <a:ln>
                  <a:noFill/>
                </a:ln>
                <a:solidFill>
                  <a:srgbClr val="4472C4">
                    <a:lumMod val="50000"/>
                  </a:srgbClr>
                </a:solidFill>
                <a:effectLst/>
                <a:uLnTx/>
                <a:uFillTx/>
                <a:latin typeface="Calibri" panose="020F0502020204030204"/>
                <a:ea typeface="+mn-ea"/>
                <a:cs typeface="+mn-cs"/>
              </a:rPr>
              <a:t> </a:t>
            </a:r>
            <a:r>
              <a:rPr kumimoji="0" lang="es-MX" sz="900" b="0" i="0" u="none" strike="noStrike" kern="1200" cap="none" spc="0" normalizeH="0" baseline="0" noProof="0">
                <a:ln>
                  <a:noFill/>
                </a:ln>
                <a:solidFill>
                  <a:srgbClr val="4472C4">
                    <a:lumMod val="50000"/>
                  </a:srgbClr>
                </a:solidFill>
                <a:effectLst/>
                <a:uLnTx/>
                <a:uFillTx/>
                <a:latin typeface="Calibri" panose="020F0502020204030204"/>
                <a:ea typeface="+mn-ea"/>
                <a:cs typeface="+mn-cs"/>
              </a:rPr>
              <a:t>mediante comunicado </a:t>
            </a:r>
            <a:r>
              <a:rPr kumimoji="0" lang="es-CO" sz="900" b="0" i="0" u="none" strike="noStrike" kern="1200" cap="none" spc="0" normalizeH="0" baseline="0" noProof="0">
                <a:ln>
                  <a:noFill/>
                </a:ln>
                <a:solidFill>
                  <a:srgbClr val="4472C4">
                    <a:lumMod val="50000"/>
                  </a:srgbClr>
                </a:solidFill>
                <a:effectLst/>
                <a:uLnTx/>
                <a:uFillTx/>
                <a:latin typeface="Calibri" panose="020F0502020204030204"/>
                <a:ea typeface="+mn-ea"/>
                <a:cs typeface="+mn-cs"/>
              </a:rPr>
              <a:t>20217000296242</a:t>
            </a:r>
            <a:r>
              <a:rPr kumimoji="0" lang="es-MX" sz="900" b="0" i="0" u="none" strike="noStrike" kern="1200" cap="none" spc="0" normalizeH="0" baseline="0" noProof="0">
                <a:ln>
                  <a:noFill/>
                </a:ln>
                <a:solidFill>
                  <a:srgbClr val="4472C4">
                    <a:lumMod val="50000"/>
                  </a:srgbClr>
                </a:solidFill>
                <a:effectLst/>
                <a:uLnTx/>
                <a:uFillTx/>
                <a:latin typeface="Calibri" panose="020F0502020204030204"/>
                <a:ea typeface="+mn-ea"/>
                <a:cs typeface="+mn-cs"/>
              </a:rPr>
              <a:t> del 29/06/2021 reiterado en diciembre del mismo año, mediante comunicado UAESP-CPC-UAESP-3977-21</a:t>
            </a:r>
          </a:p>
          <a:p>
            <a:pPr marL="0" marR="0" lvl="0" indent="0" algn="l" defTabSz="0" rtl="0" eaLnBrk="1" fontAlgn="auto" latinLnBrk="0" hangingPunct="1">
              <a:lnSpc>
                <a:spcPct val="100000"/>
              </a:lnSpc>
              <a:spcBef>
                <a:spcPts val="0"/>
              </a:spcBef>
              <a:spcAft>
                <a:spcPts val="0"/>
              </a:spcAft>
              <a:buClrTx/>
              <a:buSzTx/>
              <a:buFontTx/>
              <a:buNone/>
              <a:tabLst/>
              <a:defRPr/>
            </a:pPr>
            <a:r>
              <a:rPr kumimoji="0" lang="es-CO" sz="900" b="0" i="0" u="none" strike="noStrike" kern="1200" cap="none" spc="0" normalizeH="0" baseline="0" noProof="0">
                <a:ln>
                  <a:noFill/>
                </a:ln>
                <a:solidFill>
                  <a:srgbClr val="4472C4">
                    <a:lumMod val="50000"/>
                  </a:srgbClr>
                </a:solidFill>
                <a:effectLst/>
                <a:uLnTx/>
                <a:uFillTx/>
                <a:latin typeface="Calibri" panose="020F0502020204030204"/>
                <a:ea typeface="+mn-ea"/>
                <a:cs typeface="+mn-cs"/>
              </a:rPr>
              <a:t>(*)</a:t>
            </a:r>
            <a:r>
              <a:rPr kumimoji="0" lang="es-MX" sz="900" b="0" i="0" u="none" strike="noStrike" kern="1200" cap="none" spc="0" normalizeH="0" baseline="0" noProof="0">
                <a:ln>
                  <a:noFill/>
                </a:ln>
                <a:solidFill>
                  <a:srgbClr val="4472C4">
                    <a:lumMod val="50000"/>
                  </a:srgbClr>
                </a:solidFill>
                <a:effectLst/>
                <a:uLnTx/>
                <a:uFillTx/>
                <a:latin typeface="Calibri" panose="020F0502020204030204"/>
                <a:ea typeface="+mn-ea"/>
                <a:cs typeface="+mn-cs"/>
              </a:rPr>
              <a:t> De acuerdo con lo establecido en el Decreto 1077 de 2015, artículo 2.3.2.1.1. “Definiciones”. Numeral 43.</a:t>
            </a:r>
          </a:p>
          <a:p>
            <a:pPr marL="0" marR="0" lvl="0" indent="0" algn="l" defTabSz="0" rtl="0" eaLnBrk="1" fontAlgn="auto" latinLnBrk="0" hangingPunct="1">
              <a:lnSpc>
                <a:spcPct val="100000"/>
              </a:lnSpc>
              <a:spcBef>
                <a:spcPts val="0"/>
              </a:spcBef>
              <a:spcAft>
                <a:spcPts val="0"/>
              </a:spcAft>
              <a:buClrTx/>
              <a:buSzTx/>
              <a:buFontTx/>
              <a:buNone/>
              <a:tabLst/>
              <a:defRPr/>
            </a:pPr>
            <a:r>
              <a:rPr kumimoji="0" lang="es-CO" sz="900" b="0" i="0" u="none" strike="noStrike" kern="1200" cap="none" spc="0" normalizeH="0" baseline="0" noProof="0">
                <a:ln>
                  <a:noFill/>
                </a:ln>
                <a:solidFill>
                  <a:srgbClr val="4472C4">
                    <a:lumMod val="50000"/>
                  </a:srgbClr>
                </a:solidFill>
                <a:effectLst/>
                <a:uLnTx/>
                <a:uFillTx/>
                <a:latin typeface="Calibri" panose="020F0502020204030204"/>
                <a:ea typeface="+mn-ea"/>
                <a:cs typeface="+mn-cs"/>
              </a:rPr>
              <a:t>Fuente: Base de datos </a:t>
            </a:r>
            <a:r>
              <a:rPr kumimoji="0" lang="es-CO" sz="900" b="0" i="0" u="none" strike="noStrike" kern="1200" cap="none" spc="0" normalizeH="0" baseline="0" noProof="0">
                <a:ln>
                  <a:noFill/>
                </a:ln>
                <a:solidFill>
                  <a:srgbClr val="4472C4">
                    <a:lumMod val="50000"/>
                  </a:srgbClr>
                </a:solidFill>
                <a:effectLst/>
                <a:highlight>
                  <a:srgbClr val="FFFFFF"/>
                </a:highlight>
                <a:uLnTx/>
                <a:uFillTx/>
                <a:latin typeface="Calibri" panose="020F0502020204030204"/>
                <a:ea typeface="+mn-ea"/>
                <a:cs typeface="+mn-cs"/>
              </a:rPr>
              <a:t>PIDJ</a:t>
            </a:r>
            <a:r>
              <a:rPr kumimoji="0" lang="es-CO" sz="900" b="0" i="0" u="none" strike="noStrike" kern="1200" cap="none" spc="0" normalizeH="0" baseline="0" noProof="0">
                <a:ln>
                  <a:noFill/>
                </a:ln>
                <a:solidFill>
                  <a:srgbClr val="4472C4">
                    <a:lumMod val="50000"/>
                  </a:srgbClr>
                </a:solidFill>
                <a:effectLst/>
                <a:uLnTx/>
                <a:uFillTx/>
                <a:latin typeface="Calibri" panose="020F0502020204030204"/>
                <a:ea typeface="+mn-ea"/>
                <a:cs typeface="+mn-cs"/>
              </a:rPr>
              <a:t> en revisión de la interventoría</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900" b="0" i="0" u="none" strike="noStrike" kern="1200" cap="none" spc="0" normalizeH="0" baseline="0" noProof="0">
                <a:ln>
                  <a:noFill/>
                </a:ln>
                <a:solidFill>
                  <a:srgbClr val="4472C4">
                    <a:lumMod val="50000"/>
                  </a:srgbClr>
                </a:solidFill>
                <a:effectLst/>
                <a:uLnTx/>
                <a:uFillTx/>
                <a:latin typeface="Calibri" panose="020F0502020204030204"/>
                <a:ea typeface="+mn-ea"/>
                <a:cs typeface="+mn-cs"/>
              </a:rPr>
              <a:t>Periodo comprendido entre el 12 de febrero 2018 y el 31 de diciembre de 2023.</a:t>
            </a:r>
          </a:p>
        </p:txBody>
      </p:sp>
      <p:graphicFrame>
        <p:nvGraphicFramePr>
          <p:cNvPr id="2" name="1 Gráfico">
            <a:extLst>
              <a:ext uri="{FF2B5EF4-FFF2-40B4-BE49-F238E27FC236}">
                <a16:creationId xmlns:a16="http://schemas.microsoft.com/office/drawing/2014/main" id="{52CC697D-ECC3-4A18-AA34-8049051FABC3}"/>
              </a:ext>
            </a:extLst>
          </p:cNvPr>
          <p:cNvGraphicFramePr>
            <a:graphicFrameLocks/>
          </p:cNvGraphicFramePr>
          <p:nvPr/>
        </p:nvGraphicFramePr>
        <p:xfrm>
          <a:off x="1478358" y="1454697"/>
          <a:ext cx="9306967" cy="2507052"/>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4" name="Tabla 3">
            <a:extLst>
              <a:ext uri="{FF2B5EF4-FFF2-40B4-BE49-F238E27FC236}">
                <a16:creationId xmlns:a16="http://schemas.microsoft.com/office/drawing/2014/main" id="{E922439A-1E40-251B-9696-83E6CACD0EAD}"/>
              </a:ext>
            </a:extLst>
          </p:cNvPr>
          <p:cNvGraphicFramePr>
            <a:graphicFrameLocks noGrp="1"/>
          </p:cNvGraphicFramePr>
          <p:nvPr/>
        </p:nvGraphicFramePr>
        <p:xfrm>
          <a:off x="969291" y="4113207"/>
          <a:ext cx="10325100" cy="1800225"/>
        </p:xfrm>
        <a:graphic>
          <a:graphicData uri="http://schemas.openxmlformats.org/drawingml/2006/table">
            <a:tbl>
              <a:tblPr/>
              <a:tblGrid>
                <a:gridCol w="876300">
                  <a:extLst>
                    <a:ext uri="{9D8B030D-6E8A-4147-A177-3AD203B41FA5}">
                      <a16:colId xmlns:a16="http://schemas.microsoft.com/office/drawing/2014/main" val="2999358209"/>
                    </a:ext>
                  </a:extLst>
                </a:gridCol>
                <a:gridCol w="787400">
                  <a:extLst>
                    <a:ext uri="{9D8B030D-6E8A-4147-A177-3AD203B41FA5}">
                      <a16:colId xmlns:a16="http://schemas.microsoft.com/office/drawing/2014/main" val="2835437246"/>
                    </a:ext>
                  </a:extLst>
                </a:gridCol>
                <a:gridCol w="787400">
                  <a:extLst>
                    <a:ext uri="{9D8B030D-6E8A-4147-A177-3AD203B41FA5}">
                      <a16:colId xmlns:a16="http://schemas.microsoft.com/office/drawing/2014/main" val="3057355589"/>
                    </a:ext>
                  </a:extLst>
                </a:gridCol>
                <a:gridCol w="787400">
                  <a:extLst>
                    <a:ext uri="{9D8B030D-6E8A-4147-A177-3AD203B41FA5}">
                      <a16:colId xmlns:a16="http://schemas.microsoft.com/office/drawing/2014/main" val="584888118"/>
                    </a:ext>
                  </a:extLst>
                </a:gridCol>
                <a:gridCol w="787400">
                  <a:extLst>
                    <a:ext uri="{9D8B030D-6E8A-4147-A177-3AD203B41FA5}">
                      <a16:colId xmlns:a16="http://schemas.microsoft.com/office/drawing/2014/main" val="2274371760"/>
                    </a:ext>
                  </a:extLst>
                </a:gridCol>
                <a:gridCol w="787400">
                  <a:extLst>
                    <a:ext uri="{9D8B030D-6E8A-4147-A177-3AD203B41FA5}">
                      <a16:colId xmlns:a16="http://schemas.microsoft.com/office/drawing/2014/main" val="2768568948"/>
                    </a:ext>
                  </a:extLst>
                </a:gridCol>
                <a:gridCol w="787400">
                  <a:extLst>
                    <a:ext uri="{9D8B030D-6E8A-4147-A177-3AD203B41FA5}">
                      <a16:colId xmlns:a16="http://schemas.microsoft.com/office/drawing/2014/main" val="1774467522"/>
                    </a:ext>
                  </a:extLst>
                </a:gridCol>
                <a:gridCol w="787400">
                  <a:extLst>
                    <a:ext uri="{9D8B030D-6E8A-4147-A177-3AD203B41FA5}">
                      <a16:colId xmlns:a16="http://schemas.microsoft.com/office/drawing/2014/main" val="1346383234"/>
                    </a:ext>
                  </a:extLst>
                </a:gridCol>
                <a:gridCol w="787400">
                  <a:extLst>
                    <a:ext uri="{9D8B030D-6E8A-4147-A177-3AD203B41FA5}">
                      <a16:colId xmlns:a16="http://schemas.microsoft.com/office/drawing/2014/main" val="2707592709"/>
                    </a:ext>
                  </a:extLst>
                </a:gridCol>
                <a:gridCol w="787400">
                  <a:extLst>
                    <a:ext uri="{9D8B030D-6E8A-4147-A177-3AD203B41FA5}">
                      <a16:colId xmlns:a16="http://schemas.microsoft.com/office/drawing/2014/main" val="1898143467"/>
                    </a:ext>
                  </a:extLst>
                </a:gridCol>
                <a:gridCol w="787400">
                  <a:extLst>
                    <a:ext uri="{9D8B030D-6E8A-4147-A177-3AD203B41FA5}">
                      <a16:colId xmlns:a16="http://schemas.microsoft.com/office/drawing/2014/main" val="1667308446"/>
                    </a:ext>
                  </a:extLst>
                </a:gridCol>
                <a:gridCol w="787400">
                  <a:extLst>
                    <a:ext uri="{9D8B030D-6E8A-4147-A177-3AD203B41FA5}">
                      <a16:colId xmlns:a16="http://schemas.microsoft.com/office/drawing/2014/main" val="2405079602"/>
                    </a:ext>
                  </a:extLst>
                </a:gridCol>
                <a:gridCol w="787400">
                  <a:extLst>
                    <a:ext uri="{9D8B030D-6E8A-4147-A177-3AD203B41FA5}">
                      <a16:colId xmlns:a16="http://schemas.microsoft.com/office/drawing/2014/main" val="1684329804"/>
                    </a:ext>
                  </a:extLst>
                </a:gridCol>
              </a:tblGrid>
              <a:tr h="381000">
                <a:tc>
                  <a:txBody>
                    <a:bodyPr/>
                    <a:lstStyle/>
                    <a:p>
                      <a:pPr algn="l" rtl="0" fontAlgn="ctr"/>
                      <a:r>
                        <a:rPr lang="es-CO" sz="1100" b="1" i="0" u="none" strike="noStrike">
                          <a:solidFill>
                            <a:srgbClr val="122D40"/>
                          </a:solidFill>
                          <a:effectLst/>
                          <a:latin typeface="Calibri" panose="020F0502020204030204" pitchFamily="34" charset="0"/>
                        </a:rPr>
                        <a:t> SERVICIO</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feb-18 a </a:t>
                      </a:r>
                      <a:br>
                        <a:rPr lang="es-CO" sz="1100" b="1" i="0" u="none" strike="noStrike">
                          <a:solidFill>
                            <a:srgbClr val="203864"/>
                          </a:solidFill>
                          <a:effectLst/>
                          <a:latin typeface="Calibri" panose="020F0502020204030204" pitchFamily="34" charset="0"/>
                        </a:rPr>
                      </a:br>
                      <a:r>
                        <a:rPr lang="es-CO" sz="1100" b="1" i="0" u="none" strike="noStrike">
                          <a:solidFill>
                            <a:srgbClr val="203864"/>
                          </a:solidFill>
                          <a:effectLst/>
                          <a:latin typeface="Calibri" panose="020F0502020204030204" pitchFamily="34" charset="0"/>
                        </a:rPr>
                        <a:t>jun-18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jul-18 a </a:t>
                      </a:r>
                      <a:br>
                        <a:rPr lang="es-CO" sz="1100" b="1" i="0" u="none" strike="noStrike">
                          <a:solidFill>
                            <a:srgbClr val="203864"/>
                          </a:solidFill>
                          <a:effectLst/>
                          <a:latin typeface="Calibri" panose="020F0502020204030204" pitchFamily="34" charset="0"/>
                        </a:rPr>
                      </a:br>
                      <a:r>
                        <a:rPr lang="es-CO" sz="1100" b="1" i="0" u="none" strike="noStrike">
                          <a:solidFill>
                            <a:srgbClr val="203864"/>
                          </a:solidFill>
                          <a:effectLst/>
                          <a:latin typeface="Calibri" panose="020F0502020204030204" pitchFamily="34" charset="0"/>
                        </a:rPr>
                        <a:t>dic-18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ene-19 a </a:t>
                      </a:r>
                      <a:br>
                        <a:rPr lang="es-CO" sz="1100" b="1" i="0" u="none" strike="noStrike">
                          <a:solidFill>
                            <a:srgbClr val="203864"/>
                          </a:solidFill>
                          <a:effectLst/>
                          <a:latin typeface="Calibri" panose="020F0502020204030204" pitchFamily="34" charset="0"/>
                        </a:rPr>
                      </a:br>
                      <a:r>
                        <a:rPr lang="es-CO" sz="1100" b="1" i="0" u="none" strike="noStrike">
                          <a:solidFill>
                            <a:srgbClr val="203864"/>
                          </a:solidFill>
                          <a:effectLst/>
                          <a:latin typeface="Calibri" panose="020F0502020204030204" pitchFamily="34" charset="0"/>
                        </a:rPr>
                        <a:t>jun-19</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jul-19 a </a:t>
                      </a:r>
                      <a:br>
                        <a:rPr lang="es-CO" sz="1100" b="1" i="0" u="none" strike="noStrike">
                          <a:solidFill>
                            <a:srgbClr val="203864"/>
                          </a:solidFill>
                          <a:effectLst/>
                          <a:latin typeface="Calibri" panose="020F0502020204030204" pitchFamily="34" charset="0"/>
                        </a:rPr>
                      </a:br>
                      <a:r>
                        <a:rPr lang="es-CO" sz="1100" b="1" i="0" u="none" strike="noStrike">
                          <a:solidFill>
                            <a:srgbClr val="203864"/>
                          </a:solidFill>
                          <a:effectLst/>
                          <a:latin typeface="Calibri" panose="020F0502020204030204" pitchFamily="34" charset="0"/>
                        </a:rPr>
                        <a:t>dic-19</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ene-20 a </a:t>
                      </a:r>
                      <a:br>
                        <a:rPr lang="es-CO" sz="1100" b="1" i="0" u="none" strike="noStrike">
                          <a:solidFill>
                            <a:srgbClr val="203864"/>
                          </a:solidFill>
                          <a:effectLst/>
                          <a:latin typeface="Calibri" panose="020F0502020204030204" pitchFamily="34" charset="0"/>
                        </a:rPr>
                      </a:br>
                      <a:r>
                        <a:rPr lang="es-CO" sz="1100" b="1" i="0" u="none" strike="noStrike">
                          <a:solidFill>
                            <a:srgbClr val="203864"/>
                          </a:solidFill>
                          <a:effectLst/>
                          <a:latin typeface="Calibri" panose="020F0502020204030204" pitchFamily="34" charset="0"/>
                        </a:rPr>
                        <a:t>jun-20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jul-20 a </a:t>
                      </a:r>
                      <a:br>
                        <a:rPr lang="es-CO" sz="1100" b="1" i="0" u="none" strike="noStrike">
                          <a:solidFill>
                            <a:srgbClr val="203864"/>
                          </a:solidFill>
                          <a:effectLst/>
                          <a:latin typeface="Calibri" panose="020F0502020204030204" pitchFamily="34" charset="0"/>
                        </a:rPr>
                      </a:br>
                      <a:r>
                        <a:rPr lang="es-CO" sz="1100" b="1" i="0" u="none" strike="noStrike">
                          <a:solidFill>
                            <a:srgbClr val="203864"/>
                          </a:solidFill>
                          <a:effectLst/>
                          <a:latin typeface="Calibri" panose="020F0502020204030204" pitchFamily="34" charset="0"/>
                        </a:rPr>
                        <a:t>dic-20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ene-21 a </a:t>
                      </a:r>
                      <a:br>
                        <a:rPr lang="es-CO" sz="1100" b="1" i="0" u="none" strike="noStrike">
                          <a:solidFill>
                            <a:srgbClr val="203864"/>
                          </a:solidFill>
                          <a:effectLst/>
                          <a:latin typeface="Calibri" panose="020F0502020204030204" pitchFamily="34" charset="0"/>
                        </a:rPr>
                      </a:br>
                      <a:r>
                        <a:rPr lang="es-CO" sz="1100" b="1" i="0" u="none" strike="noStrike">
                          <a:solidFill>
                            <a:srgbClr val="203864"/>
                          </a:solidFill>
                          <a:effectLst/>
                          <a:latin typeface="Calibri" panose="020F0502020204030204" pitchFamily="34" charset="0"/>
                        </a:rPr>
                        <a:t>jun-21</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jul-21 a </a:t>
                      </a:r>
                      <a:br>
                        <a:rPr lang="es-CO" sz="1100" b="1" i="0" u="none" strike="noStrike">
                          <a:solidFill>
                            <a:srgbClr val="203864"/>
                          </a:solidFill>
                          <a:effectLst/>
                          <a:latin typeface="Calibri" panose="020F0502020204030204" pitchFamily="34" charset="0"/>
                        </a:rPr>
                      </a:br>
                      <a:r>
                        <a:rPr lang="es-CO" sz="1100" b="1" i="0" u="none" strike="noStrike">
                          <a:solidFill>
                            <a:srgbClr val="203864"/>
                          </a:solidFill>
                          <a:effectLst/>
                          <a:latin typeface="Calibri" panose="020F0502020204030204" pitchFamily="34" charset="0"/>
                        </a:rPr>
                        <a:t>dic-21</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ene-22 a </a:t>
                      </a:r>
                      <a:br>
                        <a:rPr lang="es-CO" sz="1100" b="1" i="0" u="none" strike="noStrike">
                          <a:solidFill>
                            <a:srgbClr val="203864"/>
                          </a:solidFill>
                          <a:effectLst/>
                          <a:latin typeface="Calibri" panose="020F0502020204030204" pitchFamily="34" charset="0"/>
                        </a:rPr>
                      </a:br>
                      <a:r>
                        <a:rPr lang="es-CO" sz="1100" b="1" i="0" u="none" strike="noStrike">
                          <a:solidFill>
                            <a:srgbClr val="203864"/>
                          </a:solidFill>
                          <a:effectLst/>
                          <a:latin typeface="Calibri" panose="020F0502020204030204" pitchFamily="34" charset="0"/>
                        </a:rPr>
                        <a:t>jun-22</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jul-22 a </a:t>
                      </a:r>
                      <a:br>
                        <a:rPr lang="es-CO" sz="1100" b="1" i="0" u="none" strike="noStrike">
                          <a:solidFill>
                            <a:srgbClr val="203864"/>
                          </a:solidFill>
                          <a:effectLst/>
                          <a:latin typeface="Calibri" panose="020F0502020204030204" pitchFamily="34" charset="0"/>
                        </a:rPr>
                      </a:br>
                      <a:r>
                        <a:rPr lang="es-CO" sz="1100" b="1" i="0" u="none" strike="noStrike">
                          <a:solidFill>
                            <a:srgbClr val="203864"/>
                          </a:solidFill>
                          <a:effectLst/>
                          <a:latin typeface="Calibri" panose="020F0502020204030204" pitchFamily="34" charset="0"/>
                        </a:rPr>
                        <a:t>dic-22</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ene-23 a </a:t>
                      </a:r>
                      <a:br>
                        <a:rPr lang="es-CO" sz="1100" b="1" i="0" u="none" strike="noStrike">
                          <a:solidFill>
                            <a:srgbClr val="203864"/>
                          </a:solidFill>
                          <a:effectLst/>
                          <a:latin typeface="Calibri" panose="020F0502020204030204" pitchFamily="34" charset="0"/>
                        </a:rPr>
                      </a:br>
                      <a:r>
                        <a:rPr lang="es-CO" sz="1100" b="1" i="0" u="none" strike="noStrike">
                          <a:solidFill>
                            <a:srgbClr val="203864"/>
                          </a:solidFill>
                          <a:effectLst/>
                          <a:latin typeface="Calibri" panose="020F0502020204030204" pitchFamily="34" charset="0"/>
                        </a:rPr>
                        <a:t>jun-23</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jul-23 a </a:t>
                      </a:r>
                      <a:br>
                        <a:rPr lang="es-CO" sz="1100" b="1" i="0" u="none" strike="noStrike">
                          <a:solidFill>
                            <a:srgbClr val="203864"/>
                          </a:solidFill>
                          <a:effectLst/>
                          <a:latin typeface="Calibri" panose="020F0502020204030204" pitchFamily="34" charset="0"/>
                        </a:rPr>
                      </a:br>
                      <a:r>
                        <a:rPr lang="es-CO" sz="1100" b="1" i="0" u="none" strike="noStrike">
                          <a:solidFill>
                            <a:srgbClr val="203864"/>
                          </a:solidFill>
                          <a:effectLst/>
                          <a:latin typeface="Calibri" panose="020F0502020204030204" pitchFamily="34" charset="0"/>
                        </a:rPr>
                        <a:t>dic-23</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extLst>
                  <a:ext uri="{0D108BD9-81ED-4DB2-BD59-A6C34878D82A}">
                    <a16:rowId xmlns:a16="http://schemas.microsoft.com/office/drawing/2014/main" val="44346917"/>
                  </a:ext>
                </a:extLst>
              </a:tr>
              <a:tr h="200025">
                <a:tc>
                  <a:txBody>
                    <a:bodyPr/>
                    <a:lstStyle/>
                    <a:p>
                      <a:pPr algn="l" rtl="0" fontAlgn="ctr"/>
                      <a:r>
                        <a:rPr lang="es-CO" sz="1200" b="0" i="0" u="none" strike="noStrike">
                          <a:solidFill>
                            <a:srgbClr val="122D40"/>
                          </a:solidFill>
                          <a:effectLst/>
                          <a:latin typeface="Calibri" panose="020F0502020204030204" pitchFamily="34" charset="0"/>
                        </a:rPr>
                        <a:t>Domiciliario</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752.321,98</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981.476,69</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960.830,50</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991.850,75</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916.477,85</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1.001.042,00</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935.109,15</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968.433,37</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911.140,20</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947.847,09</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904.168,75</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932.778,69</a:t>
                      </a:r>
                    </a:p>
                  </a:txBody>
                  <a:tcPr marL="0" marR="0" marT="0" marB="0" anchor="ctr">
                    <a:lnL>
                      <a:noFill/>
                    </a:lnL>
                    <a:lnR>
                      <a:noFill/>
                    </a:lnR>
                    <a:lnT>
                      <a:noFill/>
                    </a:lnT>
                    <a:lnB>
                      <a:noFill/>
                    </a:lnB>
                    <a:noFill/>
                  </a:tcPr>
                </a:tc>
                <a:extLst>
                  <a:ext uri="{0D108BD9-81ED-4DB2-BD59-A6C34878D82A}">
                    <a16:rowId xmlns:a16="http://schemas.microsoft.com/office/drawing/2014/main" val="732000401"/>
                  </a:ext>
                </a:extLst>
              </a:tr>
              <a:tr h="200025">
                <a:tc>
                  <a:txBody>
                    <a:bodyPr/>
                    <a:lstStyle/>
                    <a:p>
                      <a:pPr algn="l" rtl="0" fontAlgn="ctr"/>
                      <a:r>
                        <a:rPr lang="es-CO" sz="1200" b="0" i="0" u="none" strike="noStrike">
                          <a:solidFill>
                            <a:srgbClr val="122D40"/>
                          </a:solidFill>
                          <a:effectLst/>
                          <a:latin typeface="Calibri" panose="020F0502020204030204" pitchFamily="34" charset="0"/>
                        </a:rPr>
                        <a:t>Barrido</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28.581,89</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42.303,86</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44.182,81</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52.189,59</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42.146,63</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52.142,58</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44.489,99</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47.311,91</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44.588,28</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48.056,29</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45.825,95</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46.844,71</a:t>
                      </a:r>
                    </a:p>
                  </a:txBody>
                  <a:tcPr marL="0" marR="0" marT="0" marB="0" anchor="ctr">
                    <a:lnL>
                      <a:noFill/>
                    </a:lnL>
                    <a:lnR>
                      <a:noFill/>
                    </a:lnR>
                    <a:lnT>
                      <a:noFill/>
                    </a:lnT>
                    <a:lnB>
                      <a:noFill/>
                    </a:lnB>
                    <a:noFill/>
                  </a:tcPr>
                </a:tc>
                <a:extLst>
                  <a:ext uri="{0D108BD9-81ED-4DB2-BD59-A6C34878D82A}">
                    <a16:rowId xmlns:a16="http://schemas.microsoft.com/office/drawing/2014/main" val="3897419145"/>
                  </a:ext>
                </a:extLst>
              </a:tr>
              <a:tr h="200025">
                <a:tc>
                  <a:txBody>
                    <a:bodyPr/>
                    <a:lstStyle/>
                    <a:p>
                      <a:pPr algn="l" rtl="0" fontAlgn="b"/>
                      <a:r>
                        <a:rPr lang="es-CO" sz="1200" b="0" i="0" u="none" strike="noStrike">
                          <a:solidFill>
                            <a:srgbClr val="122D40"/>
                          </a:solidFill>
                          <a:effectLst/>
                          <a:latin typeface="Calibri" panose="020F0502020204030204" pitchFamily="34" charset="0"/>
                        </a:rPr>
                        <a:t>Corte césped</a:t>
                      </a:r>
                    </a:p>
                  </a:txBody>
                  <a:tcPr marL="0" marR="0" marT="0" marB="0" anchor="b">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15.389,75</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16.431,88</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19.112,26</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14.336,55</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15.039,35</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17.452,55</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19.643,29</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19.402,44</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17.838,38</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18.347,25</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12.888,81</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10.387,90</a:t>
                      </a:r>
                    </a:p>
                  </a:txBody>
                  <a:tcPr marL="0" marR="0" marT="0" marB="0" anchor="ctr">
                    <a:lnL>
                      <a:noFill/>
                    </a:lnL>
                    <a:lnR>
                      <a:noFill/>
                    </a:lnR>
                    <a:lnT>
                      <a:noFill/>
                    </a:lnT>
                    <a:lnB>
                      <a:noFill/>
                    </a:lnB>
                    <a:noFill/>
                  </a:tcPr>
                </a:tc>
                <a:extLst>
                  <a:ext uri="{0D108BD9-81ED-4DB2-BD59-A6C34878D82A}">
                    <a16:rowId xmlns:a16="http://schemas.microsoft.com/office/drawing/2014/main" val="2980727302"/>
                  </a:ext>
                </a:extLst>
              </a:tr>
              <a:tr h="200025">
                <a:tc>
                  <a:txBody>
                    <a:bodyPr/>
                    <a:lstStyle/>
                    <a:p>
                      <a:pPr algn="l" rtl="0" fontAlgn="b"/>
                      <a:r>
                        <a:rPr lang="es-CO" sz="1200" b="0" i="0" u="none" strike="noStrike">
                          <a:solidFill>
                            <a:srgbClr val="122D40"/>
                          </a:solidFill>
                          <a:effectLst/>
                          <a:latin typeface="Calibri" panose="020F0502020204030204" pitchFamily="34" charset="0"/>
                        </a:rPr>
                        <a:t>Poda</a:t>
                      </a:r>
                    </a:p>
                  </a:txBody>
                  <a:tcPr marL="0" marR="0" marT="0" marB="0" anchor="b">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3.672,42</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1.344,38</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4.284,90</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4.250,55</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3.454,89</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2.871,85</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2.627,52</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2.908,84</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3.285,24</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3.744,59</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3.774,66</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3.549,17</a:t>
                      </a:r>
                    </a:p>
                  </a:txBody>
                  <a:tcPr marL="0" marR="0" marT="0" marB="0" anchor="ctr">
                    <a:lnL>
                      <a:noFill/>
                    </a:lnL>
                    <a:lnR>
                      <a:noFill/>
                    </a:lnR>
                    <a:lnT>
                      <a:noFill/>
                    </a:lnT>
                    <a:lnB>
                      <a:noFill/>
                    </a:lnB>
                    <a:noFill/>
                  </a:tcPr>
                </a:tc>
                <a:extLst>
                  <a:ext uri="{0D108BD9-81ED-4DB2-BD59-A6C34878D82A}">
                    <a16:rowId xmlns:a16="http://schemas.microsoft.com/office/drawing/2014/main" val="1520406682"/>
                  </a:ext>
                </a:extLst>
              </a:tr>
              <a:tr h="209550">
                <a:tc>
                  <a:txBody>
                    <a:bodyPr/>
                    <a:lstStyle/>
                    <a:p>
                      <a:pPr algn="l" rtl="0" fontAlgn="ctr"/>
                      <a:r>
                        <a:rPr lang="es-CO" sz="1200" b="1" i="0" u="none" strike="noStrike">
                          <a:solidFill>
                            <a:srgbClr val="122D4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122D40"/>
                          </a:solidFill>
                          <a:effectLst/>
                          <a:latin typeface="Calibri" panose="020F0502020204030204" pitchFamily="34" charset="0"/>
                        </a:rPr>
                        <a:t>799.966,04</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122D40"/>
                          </a:solidFill>
                          <a:effectLst/>
                          <a:latin typeface="Calibri" panose="020F0502020204030204" pitchFamily="34" charset="0"/>
                        </a:rPr>
                        <a:t>1.041.556,81</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122D40"/>
                          </a:solidFill>
                          <a:effectLst/>
                          <a:latin typeface="Calibri" panose="020F0502020204030204" pitchFamily="34" charset="0"/>
                        </a:rPr>
                        <a:t>1.028.410,47</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122D40"/>
                          </a:solidFill>
                          <a:effectLst/>
                          <a:latin typeface="Calibri" panose="020F0502020204030204" pitchFamily="34" charset="0"/>
                        </a:rPr>
                        <a:t>1.062.627,44</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122D40"/>
                          </a:solidFill>
                          <a:effectLst/>
                          <a:latin typeface="Calibri" panose="020F0502020204030204" pitchFamily="34" charset="0"/>
                        </a:rPr>
                        <a:t>977.118,72</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122D40"/>
                          </a:solidFill>
                          <a:effectLst/>
                          <a:latin typeface="Calibri" panose="020F0502020204030204" pitchFamily="34" charset="0"/>
                        </a:rPr>
                        <a:t>1.073.508,98</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122D40"/>
                          </a:solidFill>
                          <a:effectLst/>
                          <a:latin typeface="Calibri" panose="020F0502020204030204" pitchFamily="34" charset="0"/>
                        </a:rPr>
                        <a:t>1.001.869,95</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122D40"/>
                          </a:solidFill>
                          <a:effectLst/>
                          <a:latin typeface="Calibri" panose="020F0502020204030204" pitchFamily="34" charset="0"/>
                        </a:rPr>
                        <a:t>1.038.056,56</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122D40"/>
                          </a:solidFill>
                          <a:effectLst/>
                          <a:latin typeface="Calibri" panose="020F0502020204030204" pitchFamily="34" charset="0"/>
                        </a:rPr>
                        <a:t>976.852,10</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122D40"/>
                          </a:solidFill>
                          <a:effectLst/>
                          <a:latin typeface="Calibri" panose="020F0502020204030204" pitchFamily="34" charset="0"/>
                        </a:rPr>
                        <a:t>1.017.995,22</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122D40"/>
                          </a:solidFill>
                          <a:effectLst/>
                          <a:latin typeface="Calibri" panose="020F0502020204030204" pitchFamily="34" charset="0"/>
                        </a:rPr>
                        <a:t>966.658,17</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122D40"/>
                          </a:solidFill>
                          <a:effectLst/>
                          <a:latin typeface="Calibri" panose="020F0502020204030204" pitchFamily="34" charset="0"/>
                        </a:rPr>
                        <a:t>993.560,47</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1747816953"/>
                  </a:ext>
                </a:extLst>
              </a:tr>
              <a:tr h="409575">
                <a:tc>
                  <a:txBody>
                    <a:bodyPr/>
                    <a:lstStyle/>
                    <a:p>
                      <a:pPr algn="l" rtl="0" fontAlgn="ctr"/>
                      <a:r>
                        <a:rPr lang="es-CO" sz="1200" b="1" i="0" u="none" strike="noStrike">
                          <a:solidFill>
                            <a:srgbClr val="122D40"/>
                          </a:solidFill>
                          <a:effectLst/>
                          <a:latin typeface="Calibri" panose="020F0502020204030204" pitchFamily="34" charset="0"/>
                        </a:rPr>
                        <a:t>Promedio diario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122D40"/>
                          </a:solidFill>
                          <a:effectLst/>
                          <a:latin typeface="Calibri" panose="020F0502020204030204" pitchFamily="34" charset="0"/>
                        </a:rPr>
                        <a:t>5.303,45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122D40"/>
                          </a:solidFill>
                          <a:effectLst/>
                          <a:latin typeface="Calibri" panose="020F0502020204030204" pitchFamily="34" charset="0"/>
                        </a:rPr>
                        <a:t>5.660,53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122D40"/>
                          </a:solidFill>
                          <a:effectLst/>
                          <a:latin typeface="Calibri" panose="020F0502020204030204" pitchFamily="34" charset="0"/>
                        </a:rPr>
                        <a:t>5.682,51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122D40"/>
                          </a:solidFill>
                          <a:effectLst/>
                          <a:latin typeface="Calibri" panose="020F0502020204030204" pitchFamily="34" charset="0"/>
                        </a:rPr>
                        <a:t>5.774,69</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122D40"/>
                          </a:solidFill>
                          <a:effectLst/>
                          <a:latin typeface="Calibri" panose="020F0502020204030204" pitchFamily="34" charset="0"/>
                        </a:rPr>
                        <a:t>5.371,45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122D40"/>
                          </a:solidFill>
                          <a:effectLst/>
                          <a:latin typeface="Calibri" panose="020F0502020204030204" pitchFamily="34" charset="0"/>
                        </a:rPr>
                        <a:t>5.834,66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122D40"/>
                          </a:solidFill>
                          <a:effectLst/>
                          <a:latin typeface="Calibri" panose="020F0502020204030204" pitchFamily="34" charset="0"/>
                        </a:rPr>
                        <a:t>5.536,64</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122D40"/>
                          </a:solidFill>
                          <a:effectLst/>
                          <a:latin typeface="Calibri" panose="020F0502020204030204" pitchFamily="34" charset="0"/>
                        </a:rPr>
                        <a:t>5.643,14</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122D40"/>
                          </a:solidFill>
                          <a:effectLst/>
                          <a:latin typeface="Calibri" panose="020F0502020204030204" pitchFamily="34" charset="0"/>
                        </a:rPr>
                        <a:t>5.398,54</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122D40"/>
                          </a:solidFill>
                          <a:effectLst/>
                          <a:latin typeface="Calibri" panose="020F0502020204030204" pitchFamily="34" charset="0"/>
                        </a:rPr>
                        <a:t>5.533,17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122D40"/>
                          </a:solidFill>
                          <a:effectLst/>
                          <a:latin typeface="Calibri" panose="020F0502020204030204" pitchFamily="34" charset="0"/>
                        </a:rPr>
                        <a:t>5.339,42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122D40"/>
                          </a:solidFill>
                          <a:effectLst/>
                          <a:latin typeface="Calibri" panose="020F0502020204030204" pitchFamily="34" charset="0"/>
                        </a:rPr>
                        <a:t>5.399,94</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2957378819"/>
                  </a:ext>
                </a:extLst>
              </a:tr>
            </a:tbl>
          </a:graphicData>
        </a:graphic>
      </p:graphicFrame>
    </p:spTree>
    <p:extLst>
      <p:ext uri="{BB962C8B-B14F-4D97-AF65-F5344CB8AC3E}">
        <p14:creationId xmlns:p14="http://schemas.microsoft.com/office/powerpoint/2010/main" val="2994922513"/>
      </p:ext>
    </p:extLst>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 name="CuadroTexto 37">
            <a:extLst>
              <a:ext uri="{FF2B5EF4-FFF2-40B4-BE49-F238E27FC236}">
                <a16:creationId xmlns:a16="http://schemas.microsoft.com/office/drawing/2014/main" id="{21039E42-7822-4168-B788-72907FB76E54}"/>
              </a:ext>
            </a:extLst>
          </p:cNvPr>
          <p:cNvSpPr txBox="1"/>
          <p:nvPr/>
        </p:nvSpPr>
        <p:spPr>
          <a:xfrm>
            <a:off x="1552001" y="158780"/>
            <a:ext cx="7411453"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CENSO DE PUNTOS CRÍTICOS</a:t>
            </a:r>
          </a:p>
          <a:p>
            <a:pPr lvl="1"/>
            <a:r>
              <a:rPr lang="es-CO" sz="1600" b="0" kern="0" dirty="0">
                <a:solidFill>
                  <a:schemeClr val="accent1">
                    <a:lumMod val="50000"/>
                  </a:schemeClr>
                </a:solidFill>
              </a:rPr>
              <a:t>Puntos críticos por Localidad octubre </a:t>
            </a:r>
            <a:r>
              <a:rPr kumimoji="0" lang="es-CO" sz="1600" b="0" i="0" u="none" strike="noStrike" kern="1200" cap="small" spc="0" normalizeH="0" baseline="0" noProof="0" dirty="0">
                <a:ln>
                  <a:noFill/>
                </a:ln>
                <a:solidFill>
                  <a:srgbClr val="4472C4">
                    <a:lumMod val="50000"/>
                  </a:srgbClr>
                </a:solidFill>
                <a:effectLst/>
                <a:uLnTx/>
                <a:uFillTx/>
                <a:latin typeface="Candara" panose="020E0502030303020204" pitchFamily="34" charset="0"/>
                <a:ea typeface="+mn-ea"/>
                <a:cs typeface="+mn-cs"/>
              </a:rPr>
              <a:t>2024</a:t>
            </a:r>
            <a:endParaRPr lang="es-CO" sz="1600" b="0" kern="0" dirty="0">
              <a:solidFill>
                <a:schemeClr val="accent1">
                  <a:lumMod val="50000"/>
                </a:schemeClr>
              </a:solidFill>
            </a:endParaRPr>
          </a:p>
        </p:txBody>
      </p:sp>
      <p:pic>
        <p:nvPicPr>
          <p:cNvPr id="31" name="Imagen 30">
            <a:extLst>
              <a:ext uri="{FF2B5EF4-FFF2-40B4-BE49-F238E27FC236}">
                <a16:creationId xmlns:a16="http://schemas.microsoft.com/office/drawing/2014/main" id="{8126ABF8-BD60-4EC5-A1D4-06CD5E900727}"/>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318052" y="173174"/>
            <a:ext cx="1233949" cy="863764"/>
          </a:xfrm>
          <a:prstGeom prst="rect">
            <a:avLst/>
          </a:prstGeom>
        </p:spPr>
      </p:pic>
      <p:cxnSp>
        <p:nvCxnSpPr>
          <p:cNvPr id="27" name="Conector recto 26">
            <a:extLst>
              <a:ext uri="{FF2B5EF4-FFF2-40B4-BE49-F238E27FC236}">
                <a16:creationId xmlns:a16="http://schemas.microsoft.com/office/drawing/2014/main" id="{98D26232-96AF-499B-9E7F-E96A7C07C829}"/>
              </a:ext>
            </a:extLst>
          </p:cNvPr>
          <p:cNvCxnSpPr>
            <a:cxnSpLocks/>
          </p:cNvCxnSpPr>
          <p:nvPr/>
        </p:nvCxnSpPr>
        <p:spPr>
          <a:xfrm>
            <a:off x="318052" y="1252366"/>
            <a:ext cx="11648661"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28" name="Imagen 27">
            <a:extLst>
              <a:ext uri="{FF2B5EF4-FFF2-40B4-BE49-F238E27FC236}">
                <a16:creationId xmlns:a16="http://schemas.microsoft.com/office/drawing/2014/main" id="{B4F7AF4B-D16B-4D62-943C-69226B0579B1}"/>
              </a:ext>
            </a:extLst>
          </p:cNvPr>
          <p:cNvPicPr>
            <a:picLocks noChangeAspect="1"/>
          </p:cNvPicPr>
          <p:nvPr/>
        </p:nvPicPr>
        <p:blipFill>
          <a:blip r:embed="rId3" cstate="email">
            <a:extLst>
              <a:ext uri="{28A0092B-C50C-407E-A947-70E740481C1C}">
                <a14:useLocalDpi xmlns:a14="http://schemas.microsoft.com/office/drawing/2010/main"/>
              </a:ext>
            </a:extLst>
          </a:blip>
          <a:srcRect/>
          <a:stretch/>
        </p:blipFill>
        <p:spPr>
          <a:xfrm>
            <a:off x="4080754" y="1668770"/>
            <a:ext cx="7336964" cy="3585189"/>
          </a:xfrm>
          <a:prstGeom prst="rect">
            <a:avLst/>
          </a:prstGeom>
        </p:spPr>
      </p:pic>
      <p:sp>
        <p:nvSpPr>
          <p:cNvPr id="29" name="Título 1">
            <a:extLst>
              <a:ext uri="{FF2B5EF4-FFF2-40B4-BE49-F238E27FC236}">
                <a16:creationId xmlns:a16="http://schemas.microsoft.com/office/drawing/2014/main" id="{1AC7BD8D-032F-4CCD-A4D4-DD8549398D47}"/>
              </a:ext>
            </a:extLst>
          </p:cNvPr>
          <p:cNvSpPr txBox="1">
            <a:spLocks/>
          </p:cNvSpPr>
          <p:nvPr/>
        </p:nvSpPr>
        <p:spPr>
          <a:xfrm>
            <a:off x="6736867" y="1271294"/>
            <a:ext cx="3812663" cy="1022270"/>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es-CO" sz="1200" b="1">
                <a:solidFill>
                  <a:schemeClr val="accent1">
                    <a:lumMod val="50000"/>
                  </a:schemeClr>
                </a:solidFill>
                <a:latin typeface="+mn-lt"/>
              </a:rPr>
              <a:t>CANDELARIA           SAN CRISTÓBAL        USME   </a:t>
            </a:r>
          </a:p>
          <a:p>
            <a:r>
              <a:rPr lang="es-CO" sz="1200">
                <a:solidFill>
                  <a:schemeClr val="accent1">
                    <a:lumMod val="50000"/>
                  </a:schemeClr>
                </a:solidFill>
                <a:latin typeface="+mn-lt"/>
              </a:rPr>
              <a:t>1</a:t>
            </a:r>
            <a:r>
              <a:rPr lang="es-CO" sz="1200" b="1">
                <a:solidFill>
                  <a:schemeClr val="accent1">
                    <a:lumMod val="50000"/>
                  </a:schemeClr>
                </a:solidFill>
                <a:latin typeface="+mn-lt"/>
              </a:rPr>
              <a:t>	          </a:t>
            </a:r>
            <a:r>
              <a:rPr lang="es-CO" sz="1200">
                <a:solidFill>
                  <a:schemeClr val="accent1">
                    <a:lumMod val="50000"/>
                  </a:schemeClr>
                </a:solidFill>
                <a:latin typeface="+mn-lt"/>
              </a:rPr>
              <a:t>33</a:t>
            </a:r>
            <a:r>
              <a:rPr lang="es-CO" sz="1200" b="1">
                <a:solidFill>
                  <a:schemeClr val="accent1">
                    <a:lumMod val="50000"/>
                  </a:schemeClr>
                </a:solidFill>
                <a:latin typeface="+mn-lt"/>
              </a:rPr>
              <a:t>	                    </a:t>
            </a:r>
            <a:r>
              <a:rPr lang="es-CO" sz="1200">
                <a:solidFill>
                  <a:schemeClr val="accent1">
                    <a:lumMod val="50000"/>
                  </a:schemeClr>
                </a:solidFill>
                <a:latin typeface="+mn-lt"/>
              </a:rPr>
              <a:t>11</a:t>
            </a:r>
            <a:endParaRPr lang="es-CO" sz="1200" cap="small">
              <a:solidFill>
                <a:schemeClr val="accent1">
                  <a:lumMod val="50000"/>
                </a:schemeClr>
              </a:solidFill>
              <a:latin typeface="+mn-lt"/>
              <a:ea typeface="+mn-ea"/>
              <a:cs typeface="+mn-cs"/>
            </a:endParaRPr>
          </a:p>
          <a:p>
            <a:r>
              <a:rPr lang="es-CO" sz="1000" b="1">
                <a:solidFill>
                  <a:schemeClr val="accent1">
                    <a:lumMod val="50000"/>
                  </a:schemeClr>
                </a:solidFill>
              </a:rPr>
              <a:t> - - - - - - - - - - - - - - -    - - - - - - - - - - - - - - - - -      - - - - - - - - - - - - - - -   </a:t>
            </a:r>
          </a:p>
          <a:p>
            <a:r>
              <a:rPr lang="es-CO" sz="1200" b="1">
                <a:solidFill>
                  <a:schemeClr val="accent1">
                    <a:lumMod val="50000"/>
                  </a:schemeClr>
                </a:solidFill>
                <a:latin typeface="+mn-lt"/>
              </a:rPr>
              <a:t>CHAPINERO             SANTA FE                  USAQUÉN</a:t>
            </a:r>
          </a:p>
          <a:p>
            <a:r>
              <a:rPr lang="es-CO" sz="1200" cap="small">
                <a:solidFill>
                  <a:schemeClr val="accent1">
                    <a:lumMod val="50000"/>
                  </a:schemeClr>
                </a:solidFill>
                <a:latin typeface="+mn-lt"/>
                <a:ea typeface="+mn-ea"/>
                <a:cs typeface="+mn-cs"/>
              </a:rPr>
              <a:t>9	         21                              9</a:t>
            </a:r>
          </a:p>
        </p:txBody>
      </p:sp>
      <p:sp>
        <p:nvSpPr>
          <p:cNvPr id="30" name="Título 1">
            <a:extLst>
              <a:ext uri="{FF2B5EF4-FFF2-40B4-BE49-F238E27FC236}">
                <a16:creationId xmlns:a16="http://schemas.microsoft.com/office/drawing/2014/main" id="{13E0CA78-D755-4023-A6B3-FC8BCB506EB3}"/>
              </a:ext>
            </a:extLst>
          </p:cNvPr>
          <p:cNvSpPr txBox="1">
            <a:spLocks/>
          </p:cNvSpPr>
          <p:nvPr/>
        </p:nvSpPr>
        <p:spPr>
          <a:xfrm>
            <a:off x="3522087" y="2796295"/>
            <a:ext cx="1293198" cy="795647"/>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es-CO" sz="1200" b="1" dirty="0">
                <a:solidFill>
                  <a:srgbClr val="002060"/>
                </a:solidFill>
                <a:latin typeface="+mn-lt"/>
              </a:rPr>
              <a:t>SUBA</a:t>
            </a:r>
          </a:p>
          <a:p>
            <a:r>
              <a:rPr lang="es-CO" sz="1800" b="1" dirty="0">
                <a:solidFill>
                  <a:srgbClr val="002060"/>
                </a:solidFill>
                <a:latin typeface="+mn-lt"/>
              </a:rPr>
              <a:t>42</a:t>
            </a:r>
          </a:p>
          <a:p>
            <a:r>
              <a:rPr lang="es-CO" sz="1200" b="1" dirty="0">
                <a:solidFill>
                  <a:srgbClr val="002060"/>
                </a:solidFill>
                <a:latin typeface="+mn-lt"/>
              </a:rPr>
              <a:t>- - - - - - - - - </a:t>
            </a:r>
          </a:p>
          <a:p>
            <a:endParaRPr lang="es-CO" sz="1200" cap="small" dirty="0">
              <a:solidFill>
                <a:srgbClr val="002060"/>
              </a:solidFill>
              <a:latin typeface="+mn-lt"/>
              <a:ea typeface="+mn-ea"/>
              <a:cs typeface="+mn-cs"/>
            </a:endParaRPr>
          </a:p>
        </p:txBody>
      </p:sp>
      <p:sp>
        <p:nvSpPr>
          <p:cNvPr id="32" name="Título 1">
            <a:extLst>
              <a:ext uri="{FF2B5EF4-FFF2-40B4-BE49-F238E27FC236}">
                <a16:creationId xmlns:a16="http://schemas.microsoft.com/office/drawing/2014/main" id="{B57029B5-76CC-4FB1-809C-4A3E422B9D94}"/>
              </a:ext>
            </a:extLst>
          </p:cNvPr>
          <p:cNvSpPr txBox="1">
            <a:spLocks/>
          </p:cNvSpPr>
          <p:nvPr/>
        </p:nvSpPr>
        <p:spPr>
          <a:xfrm>
            <a:off x="3215074" y="4010722"/>
            <a:ext cx="635834" cy="454263"/>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es-CO" sz="1800" b="1">
                <a:solidFill>
                  <a:srgbClr val="002060"/>
                </a:solidFill>
                <a:latin typeface="+mn-lt"/>
              </a:rPr>
              <a:t>209</a:t>
            </a:r>
            <a:endParaRPr lang="es-CO" sz="1000" b="1">
              <a:solidFill>
                <a:srgbClr val="002060"/>
              </a:solidFill>
            </a:endParaRPr>
          </a:p>
        </p:txBody>
      </p:sp>
      <p:sp>
        <p:nvSpPr>
          <p:cNvPr id="33" name="Título 1">
            <a:extLst>
              <a:ext uri="{FF2B5EF4-FFF2-40B4-BE49-F238E27FC236}">
                <a16:creationId xmlns:a16="http://schemas.microsoft.com/office/drawing/2014/main" id="{434578C6-5D0A-4634-ABFE-F3DFC11BE21D}"/>
              </a:ext>
            </a:extLst>
          </p:cNvPr>
          <p:cNvSpPr txBox="1">
            <a:spLocks/>
          </p:cNvSpPr>
          <p:nvPr/>
        </p:nvSpPr>
        <p:spPr>
          <a:xfrm>
            <a:off x="4386754" y="4884274"/>
            <a:ext cx="1309244" cy="575953"/>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es-CO" sz="1200" b="1">
                <a:solidFill>
                  <a:schemeClr val="accent1">
                    <a:lumMod val="50000"/>
                  </a:schemeClr>
                </a:solidFill>
                <a:latin typeface="+mn-lt"/>
              </a:rPr>
              <a:t>FONTIBÓN </a:t>
            </a:r>
          </a:p>
          <a:p>
            <a:r>
              <a:rPr lang="es-CO" sz="1200">
                <a:solidFill>
                  <a:schemeClr val="accent1">
                    <a:lumMod val="50000"/>
                  </a:schemeClr>
                </a:solidFill>
                <a:latin typeface="+mn-lt"/>
              </a:rPr>
              <a:t>34       </a:t>
            </a:r>
            <a:endParaRPr lang="es-CO" sz="1400">
              <a:solidFill>
                <a:schemeClr val="accent1">
                  <a:lumMod val="50000"/>
                </a:schemeClr>
              </a:solidFill>
              <a:latin typeface="+mn-lt"/>
            </a:endParaRPr>
          </a:p>
          <a:p>
            <a:r>
              <a:rPr lang="es-CO" sz="1400" b="1">
                <a:solidFill>
                  <a:schemeClr val="accent1">
                    <a:lumMod val="50000"/>
                  </a:schemeClr>
                </a:solidFill>
              </a:rPr>
              <a:t>- - - - - - - - -</a:t>
            </a:r>
            <a:endParaRPr lang="es-CO" sz="1400" b="1">
              <a:solidFill>
                <a:schemeClr val="accent1">
                  <a:lumMod val="50000"/>
                </a:schemeClr>
              </a:solidFill>
              <a:latin typeface="+mn-lt"/>
            </a:endParaRPr>
          </a:p>
          <a:p>
            <a:r>
              <a:rPr lang="es-CO" sz="1400" b="1">
                <a:solidFill>
                  <a:schemeClr val="accent1">
                    <a:lumMod val="50000"/>
                  </a:schemeClr>
                </a:solidFill>
                <a:latin typeface="+mn-lt"/>
              </a:rPr>
              <a:t> </a:t>
            </a:r>
            <a:r>
              <a:rPr lang="es-CO" sz="1200" b="1">
                <a:solidFill>
                  <a:schemeClr val="accent1">
                    <a:lumMod val="50000"/>
                  </a:schemeClr>
                </a:solidFill>
                <a:latin typeface="+mn-lt"/>
              </a:rPr>
              <a:t>KENNEDY</a:t>
            </a:r>
          </a:p>
          <a:p>
            <a:r>
              <a:rPr lang="es-CO" sz="1200">
                <a:solidFill>
                  <a:schemeClr val="accent1">
                    <a:lumMod val="50000"/>
                  </a:schemeClr>
                </a:solidFill>
                <a:latin typeface="+mn-lt"/>
              </a:rPr>
              <a:t>71</a:t>
            </a:r>
          </a:p>
        </p:txBody>
      </p:sp>
      <p:sp>
        <p:nvSpPr>
          <p:cNvPr id="34" name="Título 1">
            <a:extLst>
              <a:ext uri="{FF2B5EF4-FFF2-40B4-BE49-F238E27FC236}">
                <a16:creationId xmlns:a16="http://schemas.microsoft.com/office/drawing/2014/main" id="{11C67826-722B-45AF-A5EA-517A84001E17}"/>
              </a:ext>
            </a:extLst>
          </p:cNvPr>
          <p:cNvSpPr txBox="1">
            <a:spLocks/>
          </p:cNvSpPr>
          <p:nvPr/>
        </p:nvSpPr>
        <p:spPr>
          <a:xfrm>
            <a:off x="5590564" y="5670250"/>
            <a:ext cx="5294009" cy="1022270"/>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es-CO" sz="1200" b="1">
                <a:solidFill>
                  <a:srgbClr val="002060"/>
                </a:solidFill>
                <a:latin typeface="+mn-lt"/>
              </a:rPr>
              <a:t>ANTONIO NARIÑO      CIUDAD BOLÍVAR       PUENTE ARANDA     TEUSAQUILLO</a:t>
            </a:r>
          </a:p>
          <a:p>
            <a:r>
              <a:rPr lang="es-CO" sz="1200" b="1">
                <a:solidFill>
                  <a:srgbClr val="002060"/>
                </a:solidFill>
                <a:latin typeface="+mn-lt"/>
              </a:rPr>
              <a:t>  </a:t>
            </a:r>
            <a:r>
              <a:rPr lang="es-CO" sz="1200">
                <a:solidFill>
                  <a:srgbClr val="002060"/>
                </a:solidFill>
                <a:latin typeface="+mn-lt"/>
              </a:rPr>
              <a:t>22</a:t>
            </a:r>
            <a:r>
              <a:rPr lang="es-CO" sz="1200" b="1">
                <a:solidFill>
                  <a:srgbClr val="002060"/>
                </a:solidFill>
                <a:latin typeface="+mn-lt"/>
              </a:rPr>
              <a:t>                                  </a:t>
            </a:r>
            <a:r>
              <a:rPr lang="es-CO" sz="1200">
                <a:solidFill>
                  <a:srgbClr val="002060"/>
                </a:solidFill>
                <a:latin typeface="+mn-lt"/>
              </a:rPr>
              <a:t>42</a:t>
            </a:r>
            <a:r>
              <a:rPr lang="es-CO" sz="1200" b="1">
                <a:solidFill>
                  <a:srgbClr val="002060"/>
                </a:solidFill>
                <a:latin typeface="+mn-lt"/>
              </a:rPr>
              <a:t>                                 </a:t>
            </a:r>
            <a:r>
              <a:rPr lang="es-CO" sz="1200">
                <a:solidFill>
                  <a:srgbClr val="002060"/>
                </a:solidFill>
                <a:latin typeface="+mn-lt"/>
              </a:rPr>
              <a:t>22</a:t>
            </a:r>
            <a:r>
              <a:rPr lang="es-CO" sz="1200" b="1">
                <a:solidFill>
                  <a:srgbClr val="002060"/>
                </a:solidFill>
                <a:latin typeface="+mn-lt"/>
              </a:rPr>
              <a:t>                                </a:t>
            </a:r>
            <a:r>
              <a:rPr lang="es-CO" sz="1200">
                <a:solidFill>
                  <a:srgbClr val="002060"/>
                </a:solidFill>
                <a:latin typeface="+mn-lt"/>
              </a:rPr>
              <a:t>14</a:t>
            </a:r>
          </a:p>
          <a:p>
            <a:r>
              <a:rPr lang="es-CO" sz="1000" b="1">
                <a:solidFill>
                  <a:srgbClr val="002060"/>
                </a:solidFill>
              </a:rPr>
              <a:t>- - - - - - - - - - - - - - - - -     - - - - - - - - - - - - - - - - - -       - - - - - - - - - - - - - - - - -      - - - - - - - - - - - - - - - - - </a:t>
            </a:r>
          </a:p>
          <a:p>
            <a:r>
              <a:rPr lang="es-CO" sz="1200" b="1">
                <a:solidFill>
                  <a:srgbClr val="002060"/>
                </a:solidFill>
                <a:latin typeface="+mn-lt"/>
              </a:rPr>
              <a:t>BOSA                              LOS MÁRTIRES           RAFAEL URIBE           TUNJUELITO</a:t>
            </a:r>
          </a:p>
          <a:p>
            <a:r>
              <a:rPr lang="es-CO" sz="1200">
                <a:solidFill>
                  <a:srgbClr val="002060"/>
                </a:solidFill>
                <a:latin typeface="+mn-lt"/>
              </a:rPr>
              <a:t> 61</a:t>
            </a:r>
            <a:r>
              <a:rPr lang="es-CO" sz="1200" b="1">
                <a:solidFill>
                  <a:srgbClr val="002060"/>
                </a:solidFill>
                <a:latin typeface="+mn-lt"/>
              </a:rPr>
              <a:t>	              </a:t>
            </a:r>
            <a:r>
              <a:rPr lang="es-CO" sz="1200">
                <a:solidFill>
                  <a:srgbClr val="002060"/>
                </a:solidFill>
                <a:latin typeface="+mn-lt"/>
              </a:rPr>
              <a:t>20</a:t>
            </a:r>
            <a:r>
              <a:rPr lang="es-CO" sz="1200" b="1">
                <a:solidFill>
                  <a:srgbClr val="002060"/>
                </a:solidFill>
                <a:latin typeface="+mn-lt"/>
              </a:rPr>
              <a:t>		</a:t>
            </a:r>
            <a:r>
              <a:rPr lang="es-CO" sz="1200">
                <a:solidFill>
                  <a:srgbClr val="002060"/>
                </a:solidFill>
                <a:latin typeface="+mn-lt"/>
              </a:rPr>
              <a:t>32</a:t>
            </a:r>
            <a:r>
              <a:rPr lang="es-CO" sz="1200" b="1">
                <a:solidFill>
                  <a:srgbClr val="002060"/>
                </a:solidFill>
                <a:latin typeface="+mn-lt"/>
              </a:rPr>
              <a:t>	          </a:t>
            </a:r>
            <a:r>
              <a:rPr lang="es-CO" sz="1200">
                <a:solidFill>
                  <a:srgbClr val="002060"/>
                </a:solidFill>
                <a:latin typeface="+mn-lt"/>
              </a:rPr>
              <a:t>13</a:t>
            </a:r>
          </a:p>
        </p:txBody>
      </p:sp>
      <p:sp>
        <p:nvSpPr>
          <p:cNvPr id="42" name="CuadroTexto 41">
            <a:extLst>
              <a:ext uri="{FF2B5EF4-FFF2-40B4-BE49-F238E27FC236}">
                <a16:creationId xmlns:a16="http://schemas.microsoft.com/office/drawing/2014/main" id="{4639E364-3ED9-49BC-A287-B1DF72F0689F}"/>
              </a:ext>
            </a:extLst>
          </p:cNvPr>
          <p:cNvSpPr txBox="1"/>
          <p:nvPr/>
        </p:nvSpPr>
        <p:spPr>
          <a:xfrm>
            <a:off x="705378" y="2022282"/>
            <a:ext cx="1436650" cy="1631216"/>
          </a:xfrm>
          <a:prstGeom prst="rect">
            <a:avLst/>
          </a:prstGeom>
          <a:noFill/>
        </p:spPr>
        <p:txBody>
          <a:bodyPr wrap="square" rtlCol="0">
            <a:spAutoFit/>
          </a:bodyPr>
          <a:lstStyle/>
          <a:p>
            <a:pPr algn="ctr"/>
            <a:r>
              <a:rPr lang="es-CO" sz="2000" b="1" dirty="0">
                <a:solidFill>
                  <a:srgbClr val="002060"/>
                </a:solidFill>
                <a:effectLst>
                  <a:outerShdw blurRad="38100" dist="38100" dir="2700000" algn="tl">
                    <a:srgbClr val="000000">
                      <a:alpha val="43137"/>
                    </a:srgbClr>
                  </a:outerShdw>
                </a:effectLst>
              </a:rPr>
              <a:t>Total censo puntos Críticos</a:t>
            </a:r>
          </a:p>
          <a:p>
            <a:pPr algn="ctr"/>
            <a:r>
              <a:rPr lang="es-CO" sz="2000" b="1" dirty="0">
                <a:solidFill>
                  <a:srgbClr val="002060"/>
                </a:solidFill>
                <a:effectLst>
                  <a:outerShdw blurRad="38100" dist="38100" dir="2700000" algn="tl">
                    <a:srgbClr val="000000">
                      <a:alpha val="43137"/>
                    </a:srgbClr>
                  </a:outerShdw>
                </a:effectLst>
              </a:rPr>
              <a:t>666</a:t>
            </a:r>
          </a:p>
          <a:p>
            <a:pPr algn="ctr"/>
            <a:endParaRPr lang="es-CO" sz="2000" b="1" dirty="0">
              <a:solidFill>
                <a:srgbClr val="002060"/>
              </a:solidFill>
              <a:effectLst>
                <a:outerShdw blurRad="38100" dist="38100" dir="2700000" algn="tl">
                  <a:srgbClr val="000000">
                    <a:alpha val="43137"/>
                  </a:srgbClr>
                </a:outerShdw>
              </a:effectLst>
            </a:endParaRPr>
          </a:p>
        </p:txBody>
      </p:sp>
      <p:cxnSp>
        <p:nvCxnSpPr>
          <p:cNvPr id="43" name="126 Conector recto">
            <a:extLst>
              <a:ext uri="{FF2B5EF4-FFF2-40B4-BE49-F238E27FC236}">
                <a16:creationId xmlns:a16="http://schemas.microsoft.com/office/drawing/2014/main" id="{2D1EBE29-05EC-40DB-BCB6-4FF6B97F8483}"/>
              </a:ext>
            </a:extLst>
          </p:cNvPr>
          <p:cNvCxnSpPr/>
          <p:nvPr/>
        </p:nvCxnSpPr>
        <p:spPr>
          <a:xfrm flipH="1">
            <a:off x="7341402" y="2198452"/>
            <a:ext cx="486154" cy="962025"/>
          </a:xfrm>
          <a:prstGeom prst="line">
            <a:avLst/>
          </a:prstGeom>
          <a:ln>
            <a:solidFill>
              <a:schemeClr val="tx2"/>
            </a:solidFill>
            <a:prstDash val="dash"/>
          </a:ln>
        </p:spPr>
        <p:style>
          <a:lnRef idx="3">
            <a:schemeClr val="accent1"/>
          </a:lnRef>
          <a:fillRef idx="0">
            <a:schemeClr val="accent1"/>
          </a:fillRef>
          <a:effectRef idx="2">
            <a:schemeClr val="accent1"/>
          </a:effectRef>
          <a:fontRef idx="minor">
            <a:schemeClr val="tx1"/>
          </a:fontRef>
        </p:style>
      </p:cxnSp>
      <p:cxnSp>
        <p:nvCxnSpPr>
          <p:cNvPr id="44" name="126 Conector recto">
            <a:extLst>
              <a:ext uri="{FF2B5EF4-FFF2-40B4-BE49-F238E27FC236}">
                <a16:creationId xmlns:a16="http://schemas.microsoft.com/office/drawing/2014/main" id="{8C06788A-64F5-4B97-9336-7D74EFAC4587}"/>
              </a:ext>
            </a:extLst>
          </p:cNvPr>
          <p:cNvCxnSpPr>
            <a:cxnSpLocks/>
          </p:cNvCxnSpPr>
          <p:nvPr/>
        </p:nvCxnSpPr>
        <p:spPr>
          <a:xfrm flipH="1">
            <a:off x="4735885" y="3492437"/>
            <a:ext cx="854679" cy="756851"/>
          </a:xfrm>
          <a:prstGeom prst="line">
            <a:avLst/>
          </a:prstGeom>
          <a:ln>
            <a:solidFill>
              <a:schemeClr val="tx2"/>
            </a:solidFill>
            <a:prstDash val="dash"/>
          </a:ln>
        </p:spPr>
        <p:style>
          <a:lnRef idx="3">
            <a:schemeClr val="accent1"/>
          </a:lnRef>
          <a:fillRef idx="0">
            <a:schemeClr val="accent1"/>
          </a:fillRef>
          <a:effectRef idx="2">
            <a:schemeClr val="accent1"/>
          </a:effectRef>
          <a:fontRef idx="minor">
            <a:schemeClr val="tx1"/>
          </a:fontRef>
        </p:style>
      </p:cxnSp>
      <p:cxnSp>
        <p:nvCxnSpPr>
          <p:cNvPr id="45" name="126 Conector recto">
            <a:extLst>
              <a:ext uri="{FF2B5EF4-FFF2-40B4-BE49-F238E27FC236}">
                <a16:creationId xmlns:a16="http://schemas.microsoft.com/office/drawing/2014/main" id="{14267D2D-0A75-4C6F-A422-A28C6539CC22}"/>
              </a:ext>
            </a:extLst>
          </p:cNvPr>
          <p:cNvCxnSpPr>
            <a:cxnSpLocks/>
          </p:cNvCxnSpPr>
          <p:nvPr/>
        </p:nvCxnSpPr>
        <p:spPr>
          <a:xfrm flipH="1">
            <a:off x="5356329" y="3795024"/>
            <a:ext cx="765092" cy="1377227"/>
          </a:xfrm>
          <a:prstGeom prst="line">
            <a:avLst/>
          </a:prstGeom>
          <a:ln>
            <a:solidFill>
              <a:schemeClr val="tx2"/>
            </a:solidFill>
            <a:prstDash val="dash"/>
          </a:ln>
        </p:spPr>
        <p:style>
          <a:lnRef idx="3">
            <a:schemeClr val="accent1"/>
          </a:lnRef>
          <a:fillRef idx="0">
            <a:schemeClr val="accent1"/>
          </a:fillRef>
          <a:effectRef idx="2">
            <a:schemeClr val="accent1"/>
          </a:effectRef>
          <a:fontRef idx="minor">
            <a:schemeClr val="tx1"/>
          </a:fontRef>
        </p:style>
      </p:cxnSp>
      <p:cxnSp>
        <p:nvCxnSpPr>
          <p:cNvPr id="46" name="Conector recto 45">
            <a:extLst>
              <a:ext uri="{FF2B5EF4-FFF2-40B4-BE49-F238E27FC236}">
                <a16:creationId xmlns:a16="http://schemas.microsoft.com/office/drawing/2014/main" id="{DA157FD8-028F-4BDB-92A7-4610F541F018}"/>
              </a:ext>
            </a:extLst>
          </p:cNvPr>
          <p:cNvCxnSpPr>
            <a:cxnSpLocks/>
          </p:cNvCxnSpPr>
          <p:nvPr/>
        </p:nvCxnSpPr>
        <p:spPr>
          <a:xfrm>
            <a:off x="7584479" y="3697524"/>
            <a:ext cx="329515" cy="1947921"/>
          </a:xfrm>
          <a:prstGeom prst="line">
            <a:avLst/>
          </a:prstGeom>
          <a:ln>
            <a:solidFill>
              <a:srgbClr val="002060"/>
            </a:solidFill>
            <a:prstDash val="dash"/>
          </a:ln>
        </p:spPr>
        <p:style>
          <a:lnRef idx="1">
            <a:schemeClr val="accent1"/>
          </a:lnRef>
          <a:fillRef idx="0">
            <a:schemeClr val="accent1"/>
          </a:fillRef>
          <a:effectRef idx="0">
            <a:schemeClr val="accent1"/>
          </a:effectRef>
          <a:fontRef idx="minor">
            <a:schemeClr val="tx1"/>
          </a:fontRef>
        </p:style>
      </p:cxnSp>
      <p:sp>
        <p:nvSpPr>
          <p:cNvPr id="47" name="CuadroTexto 46">
            <a:extLst>
              <a:ext uri="{FF2B5EF4-FFF2-40B4-BE49-F238E27FC236}">
                <a16:creationId xmlns:a16="http://schemas.microsoft.com/office/drawing/2014/main" id="{4F70A28B-148E-4D44-959E-9EABD845DCB5}"/>
              </a:ext>
            </a:extLst>
          </p:cNvPr>
          <p:cNvSpPr txBox="1"/>
          <p:nvPr/>
        </p:nvSpPr>
        <p:spPr>
          <a:xfrm>
            <a:off x="6044077" y="1543457"/>
            <a:ext cx="784962" cy="369332"/>
          </a:xfrm>
          <a:prstGeom prst="rect">
            <a:avLst/>
          </a:prstGeom>
          <a:noFill/>
        </p:spPr>
        <p:txBody>
          <a:bodyPr wrap="square" rtlCol="0">
            <a:spAutoFit/>
          </a:bodyPr>
          <a:lstStyle/>
          <a:p>
            <a:r>
              <a:rPr lang="es-CO" b="1">
                <a:solidFill>
                  <a:srgbClr val="002060"/>
                </a:solidFill>
              </a:rPr>
              <a:t>84</a:t>
            </a:r>
          </a:p>
        </p:txBody>
      </p:sp>
      <p:cxnSp>
        <p:nvCxnSpPr>
          <p:cNvPr id="48" name="Conector recto 47">
            <a:extLst>
              <a:ext uri="{FF2B5EF4-FFF2-40B4-BE49-F238E27FC236}">
                <a16:creationId xmlns:a16="http://schemas.microsoft.com/office/drawing/2014/main" id="{7D4E201B-D90B-4DD3-AF5E-0FA4BE605E28}"/>
              </a:ext>
            </a:extLst>
          </p:cNvPr>
          <p:cNvCxnSpPr>
            <a:cxnSpLocks/>
          </p:cNvCxnSpPr>
          <p:nvPr/>
        </p:nvCxnSpPr>
        <p:spPr>
          <a:xfrm flipV="1">
            <a:off x="4295540" y="3119504"/>
            <a:ext cx="440345" cy="206012"/>
          </a:xfrm>
          <a:prstGeom prst="line">
            <a:avLst/>
          </a:prstGeom>
          <a:ln>
            <a:solidFill>
              <a:srgbClr val="002060"/>
            </a:solidFill>
            <a:prstDash val="dash"/>
          </a:ln>
        </p:spPr>
        <p:style>
          <a:lnRef idx="1">
            <a:schemeClr val="accent1"/>
          </a:lnRef>
          <a:fillRef idx="0">
            <a:schemeClr val="accent1"/>
          </a:fillRef>
          <a:effectRef idx="0">
            <a:schemeClr val="accent1"/>
          </a:effectRef>
          <a:fontRef idx="minor">
            <a:schemeClr val="tx1"/>
          </a:fontRef>
        </p:style>
      </p:cxnSp>
      <p:sp>
        <p:nvSpPr>
          <p:cNvPr id="49" name="CuadroTexto 48">
            <a:extLst>
              <a:ext uri="{FF2B5EF4-FFF2-40B4-BE49-F238E27FC236}">
                <a16:creationId xmlns:a16="http://schemas.microsoft.com/office/drawing/2014/main" id="{EB130E7D-C5EE-4FB5-9577-03343BE19B0D}"/>
              </a:ext>
            </a:extLst>
          </p:cNvPr>
          <p:cNvSpPr txBox="1"/>
          <p:nvPr/>
        </p:nvSpPr>
        <p:spPr>
          <a:xfrm>
            <a:off x="3719291" y="4998935"/>
            <a:ext cx="1108752" cy="369332"/>
          </a:xfrm>
          <a:prstGeom prst="rect">
            <a:avLst/>
          </a:prstGeom>
          <a:noFill/>
        </p:spPr>
        <p:txBody>
          <a:bodyPr wrap="square" rtlCol="0">
            <a:spAutoFit/>
          </a:bodyPr>
          <a:lstStyle/>
          <a:p>
            <a:r>
              <a:rPr lang="es-CO" b="1">
                <a:solidFill>
                  <a:srgbClr val="002060"/>
                </a:solidFill>
              </a:rPr>
              <a:t>105</a:t>
            </a:r>
          </a:p>
        </p:txBody>
      </p:sp>
      <p:sp>
        <p:nvSpPr>
          <p:cNvPr id="50" name="CuadroTexto 49">
            <a:extLst>
              <a:ext uri="{FF2B5EF4-FFF2-40B4-BE49-F238E27FC236}">
                <a16:creationId xmlns:a16="http://schemas.microsoft.com/office/drawing/2014/main" id="{3921443F-F3EA-4DF2-9850-BFB78DFD391A}"/>
              </a:ext>
            </a:extLst>
          </p:cNvPr>
          <p:cNvSpPr txBox="1"/>
          <p:nvPr/>
        </p:nvSpPr>
        <p:spPr>
          <a:xfrm>
            <a:off x="4942450" y="6120032"/>
            <a:ext cx="1309244" cy="369332"/>
          </a:xfrm>
          <a:prstGeom prst="rect">
            <a:avLst/>
          </a:prstGeom>
          <a:noFill/>
        </p:spPr>
        <p:txBody>
          <a:bodyPr wrap="square" rtlCol="0">
            <a:spAutoFit/>
          </a:bodyPr>
          <a:lstStyle/>
          <a:p>
            <a:r>
              <a:rPr lang="es-CO" b="1" dirty="0">
                <a:solidFill>
                  <a:srgbClr val="002060"/>
                </a:solidFill>
              </a:rPr>
              <a:t>226*</a:t>
            </a:r>
          </a:p>
        </p:txBody>
      </p:sp>
      <p:sp>
        <p:nvSpPr>
          <p:cNvPr id="52" name="Título 1">
            <a:extLst>
              <a:ext uri="{FF2B5EF4-FFF2-40B4-BE49-F238E27FC236}">
                <a16:creationId xmlns:a16="http://schemas.microsoft.com/office/drawing/2014/main" id="{438E7934-713C-4AEC-8D2D-DFA47CA52847}"/>
              </a:ext>
            </a:extLst>
          </p:cNvPr>
          <p:cNvSpPr txBox="1">
            <a:spLocks/>
          </p:cNvSpPr>
          <p:nvPr/>
        </p:nvSpPr>
        <p:spPr>
          <a:xfrm>
            <a:off x="3816806" y="3985321"/>
            <a:ext cx="1309244" cy="575953"/>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es-CO" sz="1200" b="1">
                <a:solidFill>
                  <a:schemeClr val="accent1">
                    <a:lumMod val="50000"/>
                  </a:schemeClr>
                </a:solidFill>
                <a:latin typeface="+mn-lt"/>
              </a:rPr>
              <a:t>BARRIOS UNIDOS </a:t>
            </a:r>
          </a:p>
          <a:p>
            <a:r>
              <a:rPr lang="es-CO" sz="1200">
                <a:solidFill>
                  <a:schemeClr val="accent1">
                    <a:lumMod val="50000"/>
                  </a:schemeClr>
                </a:solidFill>
                <a:latin typeface="+mn-lt"/>
              </a:rPr>
              <a:t>56</a:t>
            </a:r>
            <a:r>
              <a:rPr lang="es-CO" sz="1200" b="1">
                <a:solidFill>
                  <a:schemeClr val="accent1">
                    <a:lumMod val="50000"/>
                  </a:schemeClr>
                </a:solidFill>
                <a:latin typeface="+mn-lt"/>
              </a:rPr>
              <a:t>      </a:t>
            </a:r>
            <a:endParaRPr lang="es-CO" sz="1400" b="1">
              <a:solidFill>
                <a:schemeClr val="accent1">
                  <a:lumMod val="50000"/>
                </a:schemeClr>
              </a:solidFill>
              <a:latin typeface="+mn-lt"/>
            </a:endParaRPr>
          </a:p>
          <a:p>
            <a:r>
              <a:rPr lang="es-CO" sz="1400" b="1">
                <a:solidFill>
                  <a:schemeClr val="accent1">
                    <a:lumMod val="50000"/>
                  </a:schemeClr>
                </a:solidFill>
              </a:rPr>
              <a:t>- - - - - - - - -</a:t>
            </a:r>
            <a:endParaRPr lang="es-CO" sz="1400" b="1">
              <a:solidFill>
                <a:schemeClr val="accent1">
                  <a:lumMod val="50000"/>
                </a:schemeClr>
              </a:solidFill>
              <a:latin typeface="+mn-lt"/>
            </a:endParaRPr>
          </a:p>
          <a:p>
            <a:r>
              <a:rPr lang="es-CO" sz="1400" b="1">
                <a:solidFill>
                  <a:schemeClr val="accent1">
                    <a:lumMod val="50000"/>
                  </a:schemeClr>
                </a:solidFill>
                <a:latin typeface="+mn-lt"/>
              </a:rPr>
              <a:t> </a:t>
            </a:r>
            <a:r>
              <a:rPr lang="es-CO" sz="1200" b="1">
                <a:solidFill>
                  <a:schemeClr val="accent1">
                    <a:lumMod val="50000"/>
                  </a:schemeClr>
                </a:solidFill>
                <a:latin typeface="+mn-lt"/>
              </a:rPr>
              <a:t>ENGATIVÁ</a:t>
            </a:r>
          </a:p>
          <a:p>
            <a:r>
              <a:rPr lang="es-CO" sz="1200">
                <a:solidFill>
                  <a:schemeClr val="accent1">
                    <a:lumMod val="50000"/>
                  </a:schemeClr>
                </a:solidFill>
                <a:latin typeface="+mn-lt"/>
              </a:rPr>
              <a:t>153</a:t>
            </a:r>
          </a:p>
        </p:txBody>
      </p:sp>
      <p:sp>
        <p:nvSpPr>
          <p:cNvPr id="2" name="CuadroTexto 1">
            <a:extLst>
              <a:ext uri="{FF2B5EF4-FFF2-40B4-BE49-F238E27FC236}">
                <a16:creationId xmlns:a16="http://schemas.microsoft.com/office/drawing/2014/main" id="{CDD912C1-81B2-9F1D-5BE8-4D0F944AF9FA}"/>
              </a:ext>
            </a:extLst>
          </p:cNvPr>
          <p:cNvSpPr txBox="1"/>
          <p:nvPr/>
        </p:nvSpPr>
        <p:spPr>
          <a:xfrm>
            <a:off x="580542" y="4044828"/>
            <a:ext cx="1703981" cy="1323439"/>
          </a:xfrm>
          <a:prstGeom prst="rect">
            <a:avLst/>
          </a:prstGeom>
          <a:noFill/>
        </p:spPr>
        <p:txBody>
          <a:bodyPr wrap="square" rtlCol="0">
            <a:spAutoFit/>
          </a:bodyPr>
          <a:lstStyle/>
          <a:p>
            <a:pPr algn="ctr"/>
            <a:r>
              <a:rPr lang="es-CO" sz="2000" b="1" dirty="0">
                <a:solidFill>
                  <a:srgbClr val="002060"/>
                </a:solidFill>
                <a:effectLst>
                  <a:outerShdw blurRad="38100" dist="38100" dir="2700000" algn="tl">
                    <a:srgbClr val="000000">
                      <a:alpha val="43137"/>
                    </a:srgbClr>
                  </a:outerShdw>
                </a:effectLst>
              </a:rPr>
              <a:t>Total puntos críticos</a:t>
            </a:r>
          </a:p>
          <a:p>
            <a:pPr algn="ctr"/>
            <a:r>
              <a:rPr lang="es-CO" sz="2000" b="1" dirty="0">
                <a:solidFill>
                  <a:srgbClr val="002060"/>
                </a:solidFill>
                <a:effectLst>
                  <a:outerShdw blurRad="38100" dist="38100" dir="2700000" algn="tl">
                    <a:srgbClr val="000000">
                      <a:alpha val="43137"/>
                    </a:srgbClr>
                  </a:outerShdw>
                </a:effectLst>
              </a:rPr>
              <a:t>SIGAB</a:t>
            </a:r>
          </a:p>
          <a:p>
            <a:pPr algn="ctr"/>
            <a:r>
              <a:rPr lang="es-CO" sz="2000" b="1" dirty="0">
                <a:solidFill>
                  <a:srgbClr val="002060"/>
                </a:solidFill>
                <a:effectLst>
                  <a:outerShdw blurRad="38100" dist="38100" dir="2700000" algn="tl">
                    <a:srgbClr val="000000">
                      <a:alpha val="43137"/>
                    </a:srgbClr>
                  </a:outerShdw>
                </a:effectLst>
              </a:rPr>
              <a:t>666</a:t>
            </a:r>
          </a:p>
        </p:txBody>
      </p:sp>
      <p:sp>
        <p:nvSpPr>
          <p:cNvPr id="3" name="CuadroTexto 2">
            <a:extLst>
              <a:ext uri="{FF2B5EF4-FFF2-40B4-BE49-F238E27FC236}">
                <a16:creationId xmlns:a16="http://schemas.microsoft.com/office/drawing/2014/main" id="{10126F45-55C8-6F85-C86A-2D0EBA95A072}"/>
              </a:ext>
            </a:extLst>
          </p:cNvPr>
          <p:cNvSpPr txBox="1"/>
          <p:nvPr/>
        </p:nvSpPr>
        <p:spPr>
          <a:xfrm>
            <a:off x="4973" y="6157937"/>
            <a:ext cx="4937477" cy="507831"/>
          </a:xfrm>
          <a:prstGeom prst="rect">
            <a:avLst/>
          </a:prstGeom>
          <a:noFill/>
        </p:spPr>
        <p:txBody>
          <a:bodyPr wrap="square" lIns="91440" tIns="45720" rIns="91440" bIns="45720" rtlCol="0" anchor="t">
            <a:spAutoFit/>
          </a:bodyPr>
          <a:lstStyle/>
          <a:p>
            <a:pPr algn="just">
              <a:defRPr/>
            </a:pPr>
            <a:r>
              <a:rPr kumimoji="0" lang="es-CO" sz="900" b="0" i="0" u="none" strike="noStrike" kern="1200" cap="none" spc="0" normalizeH="0" baseline="0" noProof="0" dirty="0">
                <a:ln>
                  <a:noFill/>
                </a:ln>
                <a:solidFill>
                  <a:schemeClr val="accent1">
                    <a:lumMod val="50000"/>
                  </a:schemeClr>
                </a:solidFill>
                <a:effectLst/>
                <a:uLnTx/>
                <a:uFillTx/>
                <a:latin typeface="Calibri"/>
                <a:ea typeface="+mn-ea"/>
                <a:cs typeface="+mn-cs"/>
              </a:rPr>
              <a:t>*Nota: </a:t>
            </a:r>
            <a:r>
              <a:rPr kumimoji="0" lang="es-MX" sz="900" b="0" i="0" u="none" strike="noStrike" kern="1200" cap="none" spc="0" normalizeH="0" baseline="0" noProof="0" dirty="0">
                <a:ln>
                  <a:noFill/>
                </a:ln>
                <a:solidFill>
                  <a:schemeClr val="accent1">
                    <a:lumMod val="50000"/>
                  </a:schemeClr>
                </a:solidFill>
                <a:effectLst/>
                <a:uLnTx/>
                <a:uFillTx/>
                <a:latin typeface="Calibri"/>
                <a:ea typeface="+mn-ea"/>
                <a:cs typeface="+mn-cs"/>
              </a:rPr>
              <a:t>Con relación a los puntos en estado activo de la capa del SIGAB del ASE 2, se evidenció que estos presentan diferencias respecto al censo reportado en el Informe del mes de octubre de 2024</a:t>
            </a:r>
            <a:endParaRPr kumimoji="0" lang="es-CO" sz="900" b="0" i="0" u="none" strike="noStrike" kern="1200" cap="none" spc="0" normalizeH="0" baseline="0" noProof="0" dirty="0">
              <a:ln>
                <a:noFill/>
              </a:ln>
              <a:solidFill>
                <a:schemeClr val="accent1">
                  <a:lumMod val="50000"/>
                </a:schemeClr>
              </a:solidFill>
              <a:effectLst/>
              <a:uLnTx/>
              <a:uFillTx/>
              <a:latin typeface="Calibri"/>
              <a:ea typeface="+mn-ea"/>
              <a:cs typeface="+mn-cs"/>
            </a:endParaRPr>
          </a:p>
          <a:p>
            <a:pPr algn="just">
              <a:defRPr/>
            </a:pPr>
            <a:r>
              <a:rPr kumimoji="0" lang="es-CO" sz="900" b="0" i="0" u="none" strike="noStrike" kern="1200" cap="none" spc="0" normalizeH="0" baseline="0" noProof="0" dirty="0">
                <a:ln>
                  <a:noFill/>
                </a:ln>
                <a:solidFill>
                  <a:schemeClr val="accent1">
                    <a:lumMod val="50000"/>
                  </a:schemeClr>
                </a:solidFill>
                <a:effectLst/>
                <a:uLnTx/>
                <a:uFillTx/>
                <a:latin typeface="Calibri"/>
                <a:ea typeface="+mn-ea"/>
                <a:cs typeface="+mn-cs"/>
              </a:rPr>
              <a:t>Fuente: Informe mensual </a:t>
            </a:r>
            <a:r>
              <a:rPr lang="es-CO" sz="900" dirty="0">
                <a:solidFill>
                  <a:schemeClr val="accent1">
                    <a:lumMod val="50000"/>
                  </a:schemeClr>
                </a:solidFill>
                <a:latin typeface="Calibri"/>
              </a:rPr>
              <a:t>del Concesionario y SIGAB</a:t>
            </a:r>
            <a:endParaRPr kumimoji="0" lang="es-CO" sz="900" b="0" i="0" u="none" strike="noStrike" kern="1200" cap="none" spc="0" normalizeH="0" baseline="0" noProof="0" dirty="0">
              <a:ln>
                <a:noFill/>
              </a:ln>
              <a:solidFill>
                <a:schemeClr val="accent1">
                  <a:lumMod val="50000"/>
                </a:schemeClr>
              </a:solidFill>
              <a:effectLst/>
              <a:uLnTx/>
              <a:uFillTx/>
              <a:latin typeface="Calibri"/>
              <a:ea typeface="+mn-ea"/>
              <a:cs typeface="+mn-cs"/>
            </a:endParaRPr>
          </a:p>
        </p:txBody>
      </p:sp>
    </p:spTree>
    <p:extLst>
      <p:ext uri="{BB962C8B-B14F-4D97-AF65-F5344CB8AC3E}">
        <p14:creationId xmlns:p14="http://schemas.microsoft.com/office/powerpoint/2010/main" val="4069663933"/>
      </p:ext>
    </p:extLst>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CuadroTexto 4">
            <a:extLst>
              <a:ext uri="{FF2B5EF4-FFF2-40B4-BE49-F238E27FC236}">
                <a16:creationId xmlns:a16="http://schemas.microsoft.com/office/drawing/2014/main" id="{65B12803-5723-4124-BA21-4275CB48163E}"/>
              </a:ext>
            </a:extLst>
          </p:cNvPr>
          <p:cNvSpPr txBox="1"/>
          <p:nvPr/>
        </p:nvSpPr>
        <p:spPr>
          <a:xfrm>
            <a:off x="287605" y="6192685"/>
            <a:ext cx="8475003" cy="507831"/>
          </a:xfrm>
          <a:prstGeom prst="rect">
            <a:avLst/>
          </a:prstGeom>
          <a:noFill/>
        </p:spPr>
        <p:txBody>
          <a:bodyPr wrap="square" rtlCol="0">
            <a:spAutoFit/>
          </a:bodyPr>
          <a:lstStyle/>
          <a:p>
            <a:r>
              <a:rPr lang="es-CO" sz="900">
                <a:solidFill>
                  <a:schemeClr val="accent1">
                    <a:lumMod val="50000"/>
                  </a:schemeClr>
                </a:solidFill>
              </a:rPr>
              <a:t>(**) La Interventoría solicitó cambios en las certificaciones de pesaje del PIDJ </a:t>
            </a:r>
            <a:r>
              <a:rPr lang="es-MX" sz="900">
                <a:solidFill>
                  <a:schemeClr val="accent1">
                    <a:lumMod val="50000"/>
                  </a:schemeClr>
                </a:solidFill>
              </a:rPr>
              <a:t>mediante comunicado </a:t>
            </a:r>
            <a:r>
              <a:rPr lang="es-CO" sz="900">
                <a:solidFill>
                  <a:schemeClr val="accent1">
                    <a:lumMod val="50000"/>
                  </a:schemeClr>
                </a:solidFill>
              </a:rPr>
              <a:t>20217000296242</a:t>
            </a:r>
            <a:r>
              <a:rPr lang="es-MX" sz="900">
                <a:solidFill>
                  <a:schemeClr val="accent1">
                    <a:lumMod val="50000"/>
                  </a:schemeClr>
                </a:solidFill>
              </a:rPr>
              <a:t> del 29/06/2021</a:t>
            </a:r>
            <a:endParaRPr lang="es-CO" sz="900">
              <a:solidFill>
                <a:schemeClr val="accent1">
                  <a:lumMod val="50000"/>
                </a:schemeClr>
              </a:solidFill>
            </a:endParaRPr>
          </a:p>
          <a:p>
            <a:r>
              <a:rPr lang="es-CO" sz="900">
                <a:solidFill>
                  <a:schemeClr val="accent1">
                    <a:lumMod val="50000"/>
                  </a:schemeClr>
                </a:solidFill>
              </a:rPr>
              <a:t>Fuente: Base de datos PIDJ y Punto Limpio </a:t>
            </a:r>
          </a:p>
          <a:p>
            <a:r>
              <a:rPr lang="es-CO" sz="900">
                <a:solidFill>
                  <a:schemeClr val="accent1">
                    <a:lumMod val="50000"/>
                  </a:schemeClr>
                </a:solidFill>
              </a:rPr>
              <a:t>Periodo comprendido entre el 12 de febrero de 2018 y el </a:t>
            </a:r>
            <a:r>
              <a:rPr lang="es-MX" sz="900">
                <a:solidFill>
                  <a:schemeClr val="accent1">
                    <a:lumMod val="50000"/>
                  </a:schemeClr>
                </a:solidFill>
              </a:rPr>
              <a:t>31 de diciembre de 2023</a:t>
            </a:r>
            <a:r>
              <a:rPr lang="es-CO" sz="900">
                <a:solidFill>
                  <a:schemeClr val="accent1">
                    <a:lumMod val="50000"/>
                  </a:schemeClr>
                </a:solidFill>
              </a:rPr>
              <a:t>.</a:t>
            </a:r>
          </a:p>
        </p:txBody>
      </p:sp>
      <p:cxnSp>
        <p:nvCxnSpPr>
          <p:cNvPr id="29" name="Conector recto 28">
            <a:extLst>
              <a:ext uri="{FF2B5EF4-FFF2-40B4-BE49-F238E27FC236}">
                <a16:creationId xmlns:a16="http://schemas.microsoft.com/office/drawing/2014/main" id="{E461885A-9441-4ADE-982B-DA9345520816}"/>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37" name="Imagen 36">
            <a:extLst>
              <a:ext uri="{FF2B5EF4-FFF2-40B4-BE49-F238E27FC236}">
                <a16:creationId xmlns:a16="http://schemas.microsoft.com/office/drawing/2014/main" id="{8CA5A062-9F83-4481-9751-6BD17B3F3018}"/>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398563" y="1624061"/>
            <a:ext cx="1280414" cy="1005884"/>
          </a:xfrm>
          <a:prstGeom prst="rect">
            <a:avLst/>
          </a:prstGeom>
        </p:spPr>
      </p:pic>
      <p:pic>
        <p:nvPicPr>
          <p:cNvPr id="38" name="Imagen 37">
            <a:extLst>
              <a:ext uri="{FF2B5EF4-FFF2-40B4-BE49-F238E27FC236}">
                <a16:creationId xmlns:a16="http://schemas.microsoft.com/office/drawing/2014/main" id="{6699C94C-AB3F-4DE9-87F3-B6FDCBB4F20B}"/>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12658" t="17307" r="12911" b="19214"/>
          <a:stretch/>
        </p:blipFill>
        <p:spPr>
          <a:xfrm>
            <a:off x="2110078" y="1703223"/>
            <a:ext cx="1783040" cy="1009853"/>
          </a:xfrm>
          <a:prstGeom prst="rect">
            <a:avLst/>
          </a:prstGeom>
        </p:spPr>
      </p:pic>
      <p:pic>
        <p:nvPicPr>
          <p:cNvPr id="40" name="Imagen 39">
            <a:extLst>
              <a:ext uri="{FF2B5EF4-FFF2-40B4-BE49-F238E27FC236}">
                <a16:creationId xmlns:a16="http://schemas.microsoft.com/office/drawing/2014/main" id="{72550A7E-5376-4DE4-BDB1-88C427DDD7B4}"/>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6423145" y="2226779"/>
            <a:ext cx="1762267" cy="373662"/>
          </a:xfrm>
          <a:prstGeom prst="rect">
            <a:avLst/>
          </a:prstGeom>
        </p:spPr>
      </p:pic>
      <p:pic>
        <p:nvPicPr>
          <p:cNvPr id="41" name="Imagen 40">
            <a:extLst>
              <a:ext uri="{FF2B5EF4-FFF2-40B4-BE49-F238E27FC236}">
                <a16:creationId xmlns:a16="http://schemas.microsoft.com/office/drawing/2014/main" id="{A86479F3-181D-4F05-AB7C-32E8E2BB7F74}"/>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8304974" y="2037079"/>
            <a:ext cx="1547444" cy="595949"/>
          </a:xfrm>
          <a:prstGeom prst="rect">
            <a:avLst/>
          </a:prstGeom>
        </p:spPr>
      </p:pic>
      <p:pic>
        <p:nvPicPr>
          <p:cNvPr id="47" name="Imagen 46">
            <a:extLst>
              <a:ext uri="{FF2B5EF4-FFF2-40B4-BE49-F238E27FC236}">
                <a16:creationId xmlns:a16="http://schemas.microsoft.com/office/drawing/2014/main" id="{9C6C6B1D-138C-4FE0-8F21-E52FA8DB077B}"/>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861384" y="186272"/>
            <a:ext cx="1233949" cy="863764"/>
          </a:xfrm>
          <a:prstGeom prst="rect">
            <a:avLst/>
          </a:prstGeom>
        </p:spPr>
      </p:pic>
      <p:sp>
        <p:nvSpPr>
          <p:cNvPr id="2" name="CuadroTexto 1">
            <a:extLst>
              <a:ext uri="{FF2B5EF4-FFF2-40B4-BE49-F238E27FC236}">
                <a16:creationId xmlns:a16="http://schemas.microsoft.com/office/drawing/2014/main" id="{2EAB69B5-FAE7-4453-84DE-26E4C74E32EC}"/>
              </a:ext>
            </a:extLst>
          </p:cNvPr>
          <p:cNvSpPr txBox="1"/>
          <p:nvPr/>
        </p:nvSpPr>
        <p:spPr>
          <a:xfrm>
            <a:off x="10330301" y="2134590"/>
            <a:ext cx="1714810" cy="646331"/>
          </a:xfrm>
          <a:prstGeom prst="rect">
            <a:avLst/>
          </a:prstGeom>
          <a:noFill/>
        </p:spPr>
        <p:txBody>
          <a:bodyPr wrap="square" rtlCol="0">
            <a:spAutoFit/>
          </a:bodyPr>
          <a:lstStyle/>
          <a:p>
            <a:r>
              <a:rPr lang="es-CO" sz="3600" b="1" kern="0" cap="small">
                <a:solidFill>
                  <a:schemeClr val="accent1">
                    <a:lumMod val="50000"/>
                  </a:schemeClr>
                </a:solidFill>
                <a:latin typeface="Candara" panose="020E0502030303020204" pitchFamily="34" charset="0"/>
              </a:rPr>
              <a:t>TOTAL</a:t>
            </a:r>
            <a:endParaRPr lang="es-CO"/>
          </a:p>
        </p:txBody>
      </p:sp>
      <p:sp>
        <p:nvSpPr>
          <p:cNvPr id="18" name="CuadroTexto 17">
            <a:extLst>
              <a:ext uri="{FF2B5EF4-FFF2-40B4-BE49-F238E27FC236}">
                <a16:creationId xmlns:a16="http://schemas.microsoft.com/office/drawing/2014/main" id="{A7714CAC-86A3-41AC-B399-4C4280FF5B85}"/>
              </a:ext>
            </a:extLst>
          </p:cNvPr>
          <p:cNvSpPr txBox="1"/>
          <p:nvPr/>
        </p:nvSpPr>
        <p:spPr>
          <a:xfrm>
            <a:off x="2163174" y="157484"/>
            <a:ext cx="9881937"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a:solidFill>
                  <a:schemeClr val="accent1">
                    <a:lumMod val="50000"/>
                  </a:schemeClr>
                </a:solidFill>
              </a:rPr>
              <a:t>gestión técnica operativa </a:t>
            </a:r>
          </a:p>
          <a:p>
            <a:pPr lvl="1"/>
            <a:r>
              <a:rPr lang="es-CO" sz="1600" b="0">
                <a:solidFill>
                  <a:srgbClr val="4472C4">
                    <a:lumMod val="50000"/>
                  </a:srgbClr>
                </a:solidFill>
              </a:rPr>
              <a:t>Toneladas recolectadas y transportadas </a:t>
            </a:r>
            <a:r>
              <a:rPr lang="es-ES" sz="1600" b="0" u="sng">
                <a:solidFill>
                  <a:srgbClr val="4472C4">
                    <a:lumMod val="50000"/>
                  </a:srgbClr>
                </a:solidFill>
              </a:rPr>
              <a:t>residuos de puntos críticos y arrojo clandestino 2018 a 2023</a:t>
            </a:r>
            <a:endParaRPr lang="es-CO" sz="1600" b="0" kern="0">
              <a:solidFill>
                <a:schemeClr val="accent1">
                  <a:lumMod val="50000"/>
                </a:schemeClr>
              </a:solidFill>
            </a:endParaRPr>
          </a:p>
        </p:txBody>
      </p:sp>
      <p:pic>
        <p:nvPicPr>
          <p:cNvPr id="24" name="Picture 2">
            <a:extLst>
              <a:ext uri="{FF2B5EF4-FFF2-40B4-BE49-F238E27FC236}">
                <a16:creationId xmlns:a16="http://schemas.microsoft.com/office/drawing/2014/main" id="{DA62169C-63DF-4396-91EB-C8726F35EAE3}"/>
              </a:ext>
            </a:extLst>
          </p:cNvPr>
          <p:cNvPicPr>
            <a:picLocks noChangeAspect="1" noChangeArrowheads="1"/>
          </p:cNvPicPr>
          <p:nvPr/>
        </p:nvPicPr>
        <p:blipFill rotWithShape="1">
          <a:blip r:embed="rId8" cstate="email">
            <a:extLst>
              <a:ext uri="{28A0092B-C50C-407E-A947-70E740481C1C}">
                <a14:useLocalDpi xmlns:a14="http://schemas.microsoft.com/office/drawing/2010/main"/>
              </a:ext>
            </a:extLst>
          </a:blip>
          <a:srcRect/>
          <a:stretch/>
        </p:blipFill>
        <p:spPr bwMode="auto">
          <a:xfrm>
            <a:off x="4314925" y="203707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5" name="Picture 2">
            <a:extLst>
              <a:ext uri="{FF2B5EF4-FFF2-40B4-BE49-F238E27FC236}">
                <a16:creationId xmlns:a16="http://schemas.microsoft.com/office/drawing/2014/main" id="{EF066A9A-A70F-4EEE-898D-6D3B1E7D5B41}"/>
              </a:ext>
            </a:extLst>
          </p:cNvPr>
          <p:cNvPicPr>
            <a:picLocks noChangeAspect="1" noChangeArrowheads="1"/>
          </p:cNvPicPr>
          <p:nvPr/>
        </p:nvPicPr>
        <p:blipFill rotWithShape="1">
          <a:blip r:embed="rId9" cstate="email">
            <a:extLst>
              <a:ext uri="{28A0092B-C50C-407E-A947-70E740481C1C}">
                <a14:useLocalDpi xmlns:a14="http://schemas.microsoft.com/office/drawing/2010/main"/>
              </a:ext>
            </a:extLst>
          </a:blip>
          <a:srcRect/>
          <a:stretch/>
        </p:blipFill>
        <p:spPr bwMode="auto">
          <a:xfrm>
            <a:off x="4314925" y="1356692"/>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4" name="Tabla 3">
            <a:extLst>
              <a:ext uri="{FF2B5EF4-FFF2-40B4-BE49-F238E27FC236}">
                <a16:creationId xmlns:a16="http://schemas.microsoft.com/office/drawing/2014/main" id="{B95563C6-CACD-A2A2-5F89-DBCF6E24D333}"/>
              </a:ext>
            </a:extLst>
          </p:cNvPr>
          <p:cNvGraphicFramePr>
            <a:graphicFrameLocks noGrp="1"/>
          </p:cNvGraphicFramePr>
          <p:nvPr>
            <p:extLst>
              <p:ext uri="{D42A27DB-BD31-4B8C-83A1-F6EECF244321}">
                <p14:modId xmlns:p14="http://schemas.microsoft.com/office/powerpoint/2010/main" val="3543213947"/>
              </p:ext>
            </p:extLst>
          </p:nvPr>
        </p:nvGraphicFramePr>
        <p:xfrm>
          <a:off x="398562" y="2698412"/>
          <a:ext cx="11544053" cy="3332084"/>
        </p:xfrm>
        <a:graphic>
          <a:graphicData uri="http://schemas.openxmlformats.org/drawingml/2006/table">
            <a:tbl>
              <a:tblPr/>
              <a:tblGrid>
                <a:gridCol w="877042">
                  <a:extLst>
                    <a:ext uri="{9D8B030D-6E8A-4147-A177-3AD203B41FA5}">
                      <a16:colId xmlns:a16="http://schemas.microsoft.com/office/drawing/2014/main" val="343651911"/>
                    </a:ext>
                  </a:extLst>
                </a:gridCol>
                <a:gridCol w="909930">
                  <a:extLst>
                    <a:ext uri="{9D8B030D-6E8A-4147-A177-3AD203B41FA5}">
                      <a16:colId xmlns:a16="http://schemas.microsoft.com/office/drawing/2014/main" val="3645463940"/>
                    </a:ext>
                  </a:extLst>
                </a:gridCol>
                <a:gridCol w="164444">
                  <a:extLst>
                    <a:ext uri="{9D8B030D-6E8A-4147-A177-3AD203B41FA5}">
                      <a16:colId xmlns:a16="http://schemas.microsoft.com/office/drawing/2014/main" val="2064853787"/>
                    </a:ext>
                  </a:extLst>
                </a:gridCol>
                <a:gridCol w="877042">
                  <a:extLst>
                    <a:ext uri="{9D8B030D-6E8A-4147-A177-3AD203B41FA5}">
                      <a16:colId xmlns:a16="http://schemas.microsoft.com/office/drawing/2014/main" val="2915443995"/>
                    </a:ext>
                  </a:extLst>
                </a:gridCol>
                <a:gridCol w="909930">
                  <a:extLst>
                    <a:ext uri="{9D8B030D-6E8A-4147-A177-3AD203B41FA5}">
                      <a16:colId xmlns:a16="http://schemas.microsoft.com/office/drawing/2014/main" val="3106940715"/>
                    </a:ext>
                  </a:extLst>
                </a:gridCol>
                <a:gridCol w="164444">
                  <a:extLst>
                    <a:ext uri="{9D8B030D-6E8A-4147-A177-3AD203B41FA5}">
                      <a16:colId xmlns:a16="http://schemas.microsoft.com/office/drawing/2014/main" val="662495079"/>
                    </a:ext>
                  </a:extLst>
                </a:gridCol>
                <a:gridCol w="877042">
                  <a:extLst>
                    <a:ext uri="{9D8B030D-6E8A-4147-A177-3AD203B41FA5}">
                      <a16:colId xmlns:a16="http://schemas.microsoft.com/office/drawing/2014/main" val="3747311941"/>
                    </a:ext>
                  </a:extLst>
                </a:gridCol>
                <a:gridCol w="909930">
                  <a:extLst>
                    <a:ext uri="{9D8B030D-6E8A-4147-A177-3AD203B41FA5}">
                      <a16:colId xmlns:a16="http://schemas.microsoft.com/office/drawing/2014/main" val="1701403069"/>
                    </a:ext>
                  </a:extLst>
                </a:gridCol>
                <a:gridCol w="164444">
                  <a:extLst>
                    <a:ext uri="{9D8B030D-6E8A-4147-A177-3AD203B41FA5}">
                      <a16:colId xmlns:a16="http://schemas.microsoft.com/office/drawing/2014/main" val="1415895066"/>
                    </a:ext>
                  </a:extLst>
                </a:gridCol>
                <a:gridCol w="877042">
                  <a:extLst>
                    <a:ext uri="{9D8B030D-6E8A-4147-A177-3AD203B41FA5}">
                      <a16:colId xmlns:a16="http://schemas.microsoft.com/office/drawing/2014/main" val="887610570"/>
                    </a:ext>
                  </a:extLst>
                </a:gridCol>
                <a:gridCol w="909930">
                  <a:extLst>
                    <a:ext uri="{9D8B030D-6E8A-4147-A177-3AD203B41FA5}">
                      <a16:colId xmlns:a16="http://schemas.microsoft.com/office/drawing/2014/main" val="993200741"/>
                    </a:ext>
                  </a:extLst>
                </a:gridCol>
                <a:gridCol w="164444">
                  <a:extLst>
                    <a:ext uri="{9D8B030D-6E8A-4147-A177-3AD203B41FA5}">
                      <a16:colId xmlns:a16="http://schemas.microsoft.com/office/drawing/2014/main" val="1164541250"/>
                    </a:ext>
                  </a:extLst>
                </a:gridCol>
                <a:gridCol w="877042">
                  <a:extLst>
                    <a:ext uri="{9D8B030D-6E8A-4147-A177-3AD203B41FA5}">
                      <a16:colId xmlns:a16="http://schemas.microsoft.com/office/drawing/2014/main" val="746802008"/>
                    </a:ext>
                  </a:extLst>
                </a:gridCol>
                <a:gridCol w="966377">
                  <a:extLst>
                    <a:ext uri="{9D8B030D-6E8A-4147-A177-3AD203B41FA5}">
                      <a16:colId xmlns:a16="http://schemas.microsoft.com/office/drawing/2014/main" val="740655999"/>
                    </a:ext>
                  </a:extLst>
                </a:gridCol>
                <a:gridCol w="107998">
                  <a:extLst>
                    <a:ext uri="{9D8B030D-6E8A-4147-A177-3AD203B41FA5}">
                      <a16:colId xmlns:a16="http://schemas.microsoft.com/office/drawing/2014/main" val="2689693780"/>
                    </a:ext>
                  </a:extLst>
                </a:gridCol>
                <a:gridCol w="877042">
                  <a:extLst>
                    <a:ext uri="{9D8B030D-6E8A-4147-A177-3AD203B41FA5}">
                      <a16:colId xmlns:a16="http://schemas.microsoft.com/office/drawing/2014/main" val="4001521707"/>
                    </a:ext>
                  </a:extLst>
                </a:gridCol>
                <a:gridCol w="909930">
                  <a:extLst>
                    <a:ext uri="{9D8B030D-6E8A-4147-A177-3AD203B41FA5}">
                      <a16:colId xmlns:a16="http://schemas.microsoft.com/office/drawing/2014/main" val="3560185134"/>
                    </a:ext>
                  </a:extLst>
                </a:gridCol>
              </a:tblGrid>
              <a:tr h="248134">
                <a:tc>
                  <a:txBody>
                    <a:bodyPr/>
                    <a:lstStyle/>
                    <a:p>
                      <a:pPr algn="ctr" rtl="0" fontAlgn="ctr"/>
                      <a:r>
                        <a:rPr lang="es-CO" sz="1200" b="1" i="0" u="none" strike="noStrike">
                          <a:solidFill>
                            <a:srgbClr val="203864"/>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1" i="0" u="none" strike="noStrike">
                          <a:solidFill>
                            <a:srgbClr val="203864"/>
                          </a:solidFill>
                          <a:effectLst/>
                          <a:latin typeface="Calibri" panose="020F0502020204030204" pitchFamily="34" charset="0"/>
                        </a:rPr>
                        <a:t>TONELADAS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1" i="0" u="none" strike="noStrike">
                          <a:solidFill>
                            <a:srgbClr val="203864"/>
                          </a:solidFill>
                          <a:effectLst/>
                          <a:latin typeface="Calibri" panose="020F0502020204030204" pitchFamily="34" charset="0"/>
                        </a:rPr>
                        <a:t>TONELADAS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1" i="0" u="none" strike="noStrike">
                          <a:solidFill>
                            <a:srgbClr val="203864"/>
                          </a:solidFill>
                          <a:effectLst/>
                          <a:latin typeface="Calibri" panose="020F0502020204030204" pitchFamily="34" charset="0"/>
                        </a:rPr>
                        <a:t>TONELADAS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1" i="0" u="none" strike="noStrike">
                          <a:solidFill>
                            <a:srgbClr val="203864"/>
                          </a:solidFill>
                          <a:effectLst/>
                          <a:latin typeface="Calibri" panose="020F0502020204030204" pitchFamily="34" charset="0"/>
                        </a:rPr>
                        <a:t>TONELADAS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1" i="0" u="none" strike="noStrike">
                          <a:solidFill>
                            <a:srgbClr val="203864"/>
                          </a:solidFill>
                          <a:effectLst/>
                          <a:latin typeface="Calibri" panose="020F0502020204030204" pitchFamily="34" charset="0"/>
                        </a:rPr>
                        <a:t>TONELADAS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1" i="0" u="none" strike="noStrike">
                          <a:solidFill>
                            <a:srgbClr val="203864"/>
                          </a:solidFill>
                          <a:effectLst/>
                          <a:latin typeface="Calibri" panose="020F0502020204030204" pitchFamily="34" charset="0"/>
                        </a:rPr>
                        <a:t>TONELADAS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3917168637"/>
                  </a:ext>
                </a:extLst>
              </a:tr>
              <a:tr h="236318">
                <a:tc>
                  <a:txBody>
                    <a:bodyPr/>
                    <a:lstStyle/>
                    <a:p>
                      <a:pPr algn="ctr" rtl="0" fontAlgn="ctr"/>
                      <a:r>
                        <a:rPr lang="es-CO" sz="1200" b="0" i="0" u="none" strike="noStrike">
                          <a:solidFill>
                            <a:srgbClr val="203864"/>
                          </a:solidFill>
                          <a:effectLst/>
                          <a:latin typeface="Calibri" panose="020F0502020204030204" pitchFamily="34" charset="0"/>
                        </a:rPr>
                        <a:t>M-18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7.610,15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M-18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31.226,24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M-18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11.836,84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M-18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10.066,20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M-18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5.258,92</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M-18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200" b="1" i="0" u="none" strike="noStrike">
                          <a:solidFill>
                            <a:srgbClr val="203864"/>
                          </a:solidFill>
                          <a:effectLst/>
                          <a:latin typeface="Calibri" panose="020F0502020204030204" pitchFamily="34" charset="0"/>
                        </a:rPr>
                        <a:t>65.998,35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extLst>
                  <a:ext uri="{0D108BD9-81ED-4DB2-BD59-A6C34878D82A}">
                    <a16:rowId xmlns:a16="http://schemas.microsoft.com/office/drawing/2014/main" val="1380168616"/>
                  </a:ext>
                </a:extLst>
              </a:tr>
              <a:tr h="236318">
                <a:tc>
                  <a:txBody>
                    <a:bodyPr/>
                    <a:lstStyle/>
                    <a:p>
                      <a:pPr algn="ctr" rtl="0" fontAlgn="ctr"/>
                      <a:r>
                        <a:rPr lang="es-CO" sz="1200" b="0" i="0" u="none" strike="noStrike">
                          <a:solidFill>
                            <a:srgbClr val="203864"/>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25.165,23</a:t>
                      </a:r>
                    </a:p>
                  </a:txBody>
                  <a:tcPr marL="0" marR="0" marT="0" marB="0" anchor="ctr">
                    <a:lnL>
                      <a:noFill/>
                    </a:lnL>
                    <a:lnR>
                      <a:noFill/>
                    </a:lnR>
                    <a:lnT>
                      <a:noFill/>
                    </a:lnT>
                    <a:lnB>
                      <a:noFill/>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57.934,51</a:t>
                      </a:r>
                    </a:p>
                  </a:txBody>
                  <a:tcPr marL="0" marR="0" marT="0" marB="0" anchor="ctr">
                    <a:lnL>
                      <a:noFill/>
                    </a:lnL>
                    <a:lnR>
                      <a:noFill/>
                    </a:lnR>
                    <a:lnT>
                      <a:noFill/>
                    </a:lnT>
                    <a:lnB>
                      <a:noFill/>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26.225,49</a:t>
                      </a:r>
                    </a:p>
                  </a:txBody>
                  <a:tcPr marL="0" marR="0" marT="0" marB="0" anchor="ctr">
                    <a:lnL>
                      <a:noFill/>
                    </a:lnL>
                    <a:lnR>
                      <a:noFill/>
                    </a:lnR>
                    <a:lnT>
                      <a:noFill/>
                    </a:lnT>
                    <a:lnB>
                      <a:noFill/>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21.236,97</a:t>
                      </a:r>
                    </a:p>
                  </a:txBody>
                  <a:tcPr marL="0" marR="0" marT="0" marB="0" anchor="ctr">
                    <a:lnL>
                      <a:noFill/>
                    </a:lnL>
                    <a:lnR>
                      <a:noFill/>
                    </a:lnR>
                    <a:lnT>
                      <a:noFill/>
                    </a:lnT>
                    <a:lnB>
                      <a:noFill/>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17.353,15 (**)</a:t>
                      </a:r>
                    </a:p>
                  </a:txBody>
                  <a:tcPr marL="0" marR="0" marT="0" marB="0" anchor="ctr">
                    <a:lnL>
                      <a:noFill/>
                    </a:lnL>
                    <a:lnR>
                      <a:noFill/>
                    </a:lnR>
                    <a:lnT>
                      <a:noFill/>
                    </a:lnT>
                    <a:lnB>
                      <a:noFill/>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147.915,35</a:t>
                      </a:r>
                    </a:p>
                  </a:txBody>
                  <a:tcPr marL="0" marR="0" marT="0" marB="0" anchor="ctr">
                    <a:lnL>
                      <a:noFill/>
                    </a:lnL>
                    <a:lnR>
                      <a:noFill/>
                    </a:lnR>
                    <a:lnT>
                      <a:noFill/>
                    </a:lnT>
                    <a:lnB>
                      <a:noFill/>
                    </a:lnB>
                    <a:noFill/>
                  </a:tcPr>
                </a:tc>
                <a:extLst>
                  <a:ext uri="{0D108BD9-81ED-4DB2-BD59-A6C34878D82A}">
                    <a16:rowId xmlns:a16="http://schemas.microsoft.com/office/drawing/2014/main" val="2413730624"/>
                  </a:ext>
                </a:extLst>
              </a:tr>
              <a:tr h="236318">
                <a:tc>
                  <a:txBody>
                    <a:bodyPr/>
                    <a:lstStyle/>
                    <a:p>
                      <a:pPr algn="ctr" rtl="0" fontAlgn="ctr"/>
                      <a:r>
                        <a:rPr lang="es-CO" sz="1200" b="0" i="0" u="none" strike="noStrike">
                          <a:solidFill>
                            <a:srgbClr val="203864"/>
                          </a:solidFill>
                          <a:effectLs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24.203,16</a:t>
                      </a:r>
                    </a:p>
                  </a:txBody>
                  <a:tcPr marL="0" marR="0" marT="0" marB="0" anchor="ctr">
                    <a:lnL>
                      <a:noFill/>
                    </a:lnL>
                    <a:lnR>
                      <a:noFill/>
                    </a:lnR>
                    <a:lnT>
                      <a:noFill/>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64.274,74</a:t>
                      </a:r>
                    </a:p>
                  </a:txBody>
                  <a:tcPr marL="0" marR="0" marT="0" marB="0" anchor="ctr">
                    <a:lnL>
                      <a:noFill/>
                    </a:lnL>
                    <a:lnR>
                      <a:noFill/>
                    </a:lnR>
                    <a:lnT>
                      <a:noFill/>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25.733,32</a:t>
                      </a:r>
                    </a:p>
                  </a:txBody>
                  <a:tcPr marL="0" marR="0" marT="0" marB="0" anchor="ctr">
                    <a:lnL>
                      <a:noFill/>
                    </a:lnL>
                    <a:lnR>
                      <a:noFill/>
                    </a:lnR>
                    <a:lnT>
                      <a:noFill/>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13.869,50</a:t>
                      </a:r>
                    </a:p>
                  </a:txBody>
                  <a:tcPr marL="0" marR="0" marT="0" marB="0" anchor="ctr">
                    <a:lnL>
                      <a:noFill/>
                    </a:lnL>
                    <a:lnR>
                      <a:noFill/>
                    </a:lnR>
                    <a:lnT>
                      <a:noFill/>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17.350,17</a:t>
                      </a:r>
                    </a:p>
                  </a:txBody>
                  <a:tcPr marL="0" marR="0" marT="0" marB="0" anchor="ctr">
                    <a:lnL>
                      <a:noFill/>
                    </a:lnL>
                    <a:lnR>
                      <a:noFill/>
                    </a:lnR>
                    <a:lnT>
                      <a:noFill/>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200" b="1" i="0" u="none" strike="noStrike">
                          <a:solidFill>
                            <a:srgbClr val="203864"/>
                          </a:solidFill>
                          <a:effectLst/>
                          <a:latin typeface="Calibri" panose="020F0502020204030204" pitchFamily="34" charset="0"/>
                        </a:rPr>
                        <a:t>145.430,89</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1572656706"/>
                  </a:ext>
                </a:extLst>
              </a:tr>
              <a:tr h="236318">
                <a:tc>
                  <a:txBody>
                    <a:bodyPr/>
                    <a:lstStyle/>
                    <a:p>
                      <a:pPr algn="ctr" rtl="0" fontAlgn="ctr"/>
                      <a:r>
                        <a:rPr lang="es-CO" sz="1200" b="0" i="0" u="none" strike="noStrike">
                          <a:solidFill>
                            <a:srgbClr val="203864"/>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25.082,27</a:t>
                      </a:r>
                    </a:p>
                  </a:txBody>
                  <a:tcPr marL="0" marR="0" marT="0" marB="0" anchor="ctr">
                    <a:lnL>
                      <a:noFill/>
                    </a:lnL>
                    <a:lnR>
                      <a:noFill/>
                    </a:lnR>
                    <a:lnT>
                      <a:noFill/>
                    </a:lnT>
                    <a:lnB>
                      <a:noFill/>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65.221,33</a:t>
                      </a:r>
                    </a:p>
                  </a:txBody>
                  <a:tcPr marL="0" marR="0" marT="0" marB="0" anchor="ctr">
                    <a:lnL>
                      <a:noFill/>
                    </a:lnL>
                    <a:lnR>
                      <a:noFill/>
                    </a:lnR>
                    <a:lnT>
                      <a:noFill/>
                    </a:lnT>
                    <a:lnB>
                      <a:noFill/>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35.347,27</a:t>
                      </a:r>
                    </a:p>
                  </a:txBody>
                  <a:tcPr marL="0" marR="0" marT="0" marB="0" anchor="ctr">
                    <a:lnL>
                      <a:noFill/>
                    </a:lnL>
                    <a:lnR>
                      <a:noFill/>
                    </a:lnR>
                    <a:lnT>
                      <a:noFill/>
                    </a:lnT>
                    <a:lnB>
                      <a:noFill/>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8.709,30</a:t>
                      </a:r>
                    </a:p>
                  </a:txBody>
                  <a:tcPr marL="0" marR="0" marT="0" marB="0" anchor="ctr">
                    <a:lnL>
                      <a:noFill/>
                    </a:lnL>
                    <a:lnR>
                      <a:noFill/>
                    </a:lnR>
                    <a:lnT>
                      <a:noFill/>
                    </a:lnT>
                    <a:lnB>
                      <a:noFill/>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19.659,84</a:t>
                      </a:r>
                    </a:p>
                  </a:txBody>
                  <a:tcPr marL="0" marR="0" marT="0" marB="0" anchor="ctr">
                    <a:lnL>
                      <a:noFill/>
                    </a:lnL>
                    <a:lnR>
                      <a:noFill/>
                    </a:lnR>
                    <a:lnT>
                      <a:noFill/>
                    </a:lnT>
                    <a:lnB>
                      <a:noFill/>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154.020,01</a:t>
                      </a:r>
                    </a:p>
                  </a:txBody>
                  <a:tcPr marL="0" marR="0" marT="0" marB="0" anchor="ctr">
                    <a:lnL>
                      <a:noFill/>
                    </a:lnL>
                    <a:lnR>
                      <a:noFill/>
                    </a:lnR>
                    <a:lnT>
                      <a:noFill/>
                    </a:lnT>
                    <a:lnB>
                      <a:noFill/>
                    </a:lnB>
                    <a:noFill/>
                  </a:tcPr>
                </a:tc>
                <a:extLst>
                  <a:ext uri="{0D108BD9-81ED-4DB2-BD59-A6C34878D82A}">
                    <a16:rowId xmlns:a16="http://schemas.microsoft.com/office/drawing/2014/main" val="385103514"/>
                  </a:ext>
                </a:extLst>
              </a:tr>
              <a:tr h="236318">
                <a:tc>
                  <a:txBody>
                    <a:bodyPr/>
                    <a:lstStyle/>
                    <a:p>
                      <a:pPr algn="ctr" rtl="0" fontAlgn="ctr"/>
                      <a:r>
                        <a:rPr lang="es-CO" sz="1200" b="0" i="0" u="none" strike="noStrike">
                          <a:solidFill>
                            <a:srgbClr val="203864"/>
                          </a:solidFill>
                          <a:effectLs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16.623,66</a:t>
                      </a:r>
                    </a:p>
                  </a:txBody>
                  <a:tcPr marL="0" marR="0" marT="0" marB="0" anchor="ctr">
                    <a:lnL>
                      <a:noFill/>
                    </a:lnL>
                    <a:lnR>
                      <a:noFill/>
                    </a:lnR>
                    <a:lnT>
                      <a:noFill/>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57.233,82</a:t>
                      </a:r>
                    </a:p>
                  </a:txBody>
                  <a:tcPr marL="0" marR="0" marT="0" marB="0" anchor="ctr">
                    <a:lnL>
                      <a:noFill/>
                    </a:lnL>
                    <a:lnR>
                      <a:noFill/>
                    </a:lnR>
                    <a:lnT>
                      <a:noFill/>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19.207,83</a:t>
                      </a:r>
                    </a:p>
                  </a:txBody>
                  <a:tcPr marL="0" marR="0" marT="0" marB="0" anchor="ctr">
                    <a:lnL>
                      <a:noFill/>
                    </a:lnL>
                    <a:lnR>
                      <a:noFill/>
                    </a:lnR>
                    <a:lnT>
                      <a:noFill/>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9.151,15</a:t>
                      </a:r>
                    </a:p>
                  </a:txBody>
                  <a:tcPr marL="0" marR="0" marT="0" marB="0" anchor="ctr">
                    <a:lnL>
                      <a:noFill/>
                    </a:lnL>
                    <a:lnR>
                      <a:noFill/>
                    </a:lnR>
                    <a:lnT>
                      <a:noFill/>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13.836,88</a:t>
                      </a:r>
                    </a:p>
                  </a:txBody>
                  <a:tcPr marL="0" marR="0" marT="0" marB="0" anchor="ctr">
                    <a:lnL>
                      <a:noFill/>
                    </a:lnL>
                    <a:lnR>
                      <a:noFill/>
                    </a:lnR>
                    <a:lnT>
                      <a:noFill/>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200" b="1" i="0" u="none" strike="noStrike">
                          <a:solidFill>
                            <a:srgbClr val="203864"/>
                          </a:solidFill>
                          <a:effectLst/>
                          <a:latin typeface="Calibri" panose="020F0502020204030204" pitchFamily="34" charset="0"/>
                        </a:rPr>
                        <a:t>116.053,34</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2302744204"/>
                  </a:ext>
                </a:extLst>
              </a:tr>
              <a:tr h="236318">
                <a:tc>
                  <a:txBody>
                    <a:bodyPr/>
                    <a:lstStyle/>
                    <a:p>
                      <a:pPr algn="ctr" rtl="0" fontAlgn="ctr"/>
                      <a:r>
                        <a:rPr lang="es-CO" sz="1200" b="0" i="0" u="none" strike="noStrike">
                          <a:solidFill>
                            <a:srgbClr val="203864"/>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17.246,63</a:t>
                      </a:r>
                    </a:p>
                  </a:txBody>
                  <a:tcPr marL="0" marR="0" marT="0" marB="0" anchor="ctr">
                    <a:lnL>
                      <a:noFill/>
                    </a:lnL>
                    <a:lnR>
                      <a:noFill/>
                    </a:lnR>
                    <a:lnT>
                      <a:noFill/>
                    </a:lnT>
                    <a:lnB>
                      <a:noFill/>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65.284,47</a:t>
                      </a:r>
                    </a:p>
                  </a:txBody>
                  <a:tcPr marL="0" marR="0" marT="0" marB="0" anchor="ctr">
                    <a:lnL>
                      <a:noFill/>
                    </a:lnL>
                    <a:lnR>
                      <a:noFill/>
                    </a:lnR>
                    <a:lnT>
                      <a:noFill/>
                    </a:lnT>
                    <a:lnB>
                      <a:noFill/>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24.353,94</a:t>
                      </a:r>
                    </a:p>
                  </a:txBody>
                  <a:tcPr marL="0" marR="0" marT="0" marB="0" anchor="ctr">
                    <a:lnL>
                      <a:noFill/>
                    </a:lnL>
                    <a:lnR>
                      <a:noFill/>
                    </a:lnR>
                    <a:lnT>
                      <a:noFill/>
                    </a:lnT>
                    <a:lnB>
                      <a:noFill/>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12.782,28</a:t>
                      </a:r>
                    </a:p>
                  </a:txBody>
                  <a:tcPr marL="0" marR="0" marT="0" marB="0" anchor="ctr">
                    <a:lnL>
                      <a:noFill/>
                    </a:lnL>
                    <a:lnR>
                      <a:noFill/>
                    </a:lnR>
                    <a:lnT>
                      <a:noFill/>
                    </a:lnT>
                    <a:lnB>
                      <a:noFill/>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16.124,33</a:t>
                      </a:r>
                    </a:p>
                  </a:txBody>
                  <a:tcPr marL="0" marR="0" marT="0" marB="0" anchor="ctr">
                    <a:lnL>
                      <a:noFill/>
                    </a:lnL>
                    <a:lnR>
                      <a:noFill/>
                    </a:lnR>
                    <a:lnT>
                      <a:noFill/>
                    </a:lnT>
                    <a:lnB>
                      <a:noFill/>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135.791,65</a:t>
                      </a:r>
                    </a:p>
                  </a:txBody>
                  <a:tcPr marL="0" marR="0" marT="0" marB="0" anchor="ctr">
                    <a:lnL>
                      <a:noFill/>
                    </a:lnL>
                    <a:lnR>
                      <a:noFill/>
                    </a:lnR>
                    <a:lnT>
                      <a:noFill/>
                    </a:lnT>
                    <a:lnB>
                      <a:noFill/>
                    </a:lnB>
                    <a:noFill/>
                  </a:tcPr>
                </a:tc>
                <a:extLst>
                  <a:ext uri="{0D108BD9-81ED-4DB2-BD59-A6C34878D82A}">
                    <a16:rowId xmlns:a16="http://schemas.microsoft.com/office/drawing/2014/main" val="3365309926"/>
                  </a:ext>
                </a:extLst>
              </a:tr>
              <a:tr h="236318">
                <a:tc>
                  <a:txBody>
                    <a:bodyPr/>
                    <a:lstStyle/>
                    <a:p>
                      <a:pPr algn="ctr" rtl="0" fontAlgn="ctr"/>
                      <a:r>
                        <a:rPr lang="es-CO" sz="1200" b="0" i="0" u="none" strike="noStrike">
                          <a:solidFill>
                            <a:srgbClr val="203864"/>
                          </a:solidFill>
                          <a:effectLs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16.418,94</a:t>
                      </a:r>
                    </a:p>
                  </a:txBody>
                  <a:tcPr marL="0" marR="0" marT="0" marB="0" anchor="ctr">
                    <a:lnL>
                      <a:noFill/>
                    </a:lnL>
                    <a:lnR>
                      <a:noFill/>
                    </a:lnR>
                    <a:lnT>
                      <a:noFill/>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61.259,73</a:t>
                      </a:r>
                    </a:p>
                  </a:txBody>
                  <a:tcPr marL="0" marR="0" marT="0" marB="0" anchor="ctr">
                    <a:lnL>
                      <a:noFill/>
                    </a:lnL>
                    <a:lnR>
                      <a:noFill/>
                    </a:lnR>
                    <a:lnT>
                      <a:noFill/>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21.680,09</a:t>
                      </a:r>
                    </a:p>
                  </a:txBody>
                  <a:tcPr marL="0" marR="0" marT="0" marB="0" anchor="ctr">
                    <a:lnL>
                      <a:noFill/>
                    </a:lnL>
                    <a:lnR>
                      <a:noFill/>
                    </a:lnR>
                    <a:lnT>
                      <a:noFill/>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12.163,53</a:t>
                      </a:r>
                    </a:p>
                  </a:txBody>
                  <a:tcPr marL="0" marR="0" marT="0" marB="0" anchor="ctr">
                    <a:lnL>
                      <a:noFill/>
                    </a:lnL>
                    <a:lnR>
                      <a:noFill/>
                    </a:lnR>
                    <a:lnT>
                      <a:noFill/>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16.761,22</a:t>
                      </a:r>
                    </a:p>
                  </a:txBody>
                  <a:tcPr marL="0" marR="0" marT="0" marB="0" anchor="ctr">
                    <a:lnL>
                      <a:noFill/>
                    </a:lnL>
                    <a:lnR>
                      <a:noFill/>
                    </a:lnR>
                    <a:lnT>
                      <a:noFill/>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200" b="1" i="0" u="none" strike="noStrike">
                          <a:solidFill>
                            <a:srgbClr val="203864"/>
                          </a:solidFill>
                          <a:effectLst/>
                          <a:latin typeface="Calibri" panose="020F0502020204030204" pitchFamily="34" charset="0"/>
                        </a:rPr>
                        <a:t>128.283,51</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43706774"/>
                  </a:ext>
                </a:extLst>
              </a:tr>
              <a:tr h="236318">
                <a:tc>
                  <a:txBody>
                    <a:bodyPr/>
                    <a:lstStyle/>
                    <a:p>
                      <a:pPr algn="ctr" rtl="0" fontAlgn="ctr"/>
                      <a:r>
                        <a:rPr lang="es-CO" sz="1200" b="0" i="0" u="none" strike="noStrike">
                          <a:solidFill>
                            <a:srgbClr val="203864"/>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14.383,66</a:t>
                      </a:r>
                    </a:p>
                  </a:txBody>
                  <a:tcPr marL="0" marR="0" marT="0" marB="0" anchor="ctr">
                    <a:lnL>
                      <a:noFill/>
                    </a:lnL>
                    <a:lnR>
                      <a:noFill/>
                    </a:lnR>
                    <a:lnT>
                      <a:noFill/>
                    </a:lnT>
                    <a:lnB>
                      <a:noFill/>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67.595,05</a:t>
                      </a:r>
                    </a:p>
                  </a:txBody>
                  <a:tcPr marL="0" marR="0" marT="0" marB="0" anchor="ctr">
                    <a:lnL>
                      <a:noFill/>
                    </a:lnL>
                    <a:lnR>
                      <a:noFill/>
                    </a:lnR>
                    <a:lnT>
                      <a:noFill/>
                    </a:lnT>
                    <a:lnB>
                      <a:noFill/>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22.253,72</a:t>
                      </a:r>
                    </a:p>
                  </a:txBody>
                  <a:tcPr marL="0" marR="0" marT="0" marB="0" anchor="ctr">
                    <a:lnL>
                      <a:noFill/>
                    </a:lnL>
                    <a:lnR>
                      <a:noFill/>
                    </a:lnR>
                    <a:lnT>
                      <a:noFill/>
                    </a:lnT>
                    <a:lnB>
                      <a:noFill/>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14.723,06</a:t>
                      </a:r>
                    </a:p>
                  </a:txBody>
                  <a:tcPr marL="0" marR="0" marT="0" marB="0" anchor="ctr">
                    <a:lnL>
                      <a:noFill/>
                    </a:lnL>
                    <a:lnR>
                      <a:noFill/>
                    </a:lnR>
                    <a:lnT>
                      <a:noFill/>
                    </a:lnT>
                    <a:lnB>
                      <a:noFill/>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17.663,83</a:t>
                      </a:r>
                    </a:p>
                  </a:txBody>
                  <a:tcPr marL="0" marR="0" marT="0" marB="0" anchor="ctr">
                    <a:lnL>
                      <a:noFill/>
                    </a:lnL>
                    <a:lnR>
                      <a:noFill/>
                    </a:lnR>
                    <a:lnT>
                      <a:noFill/>
                    </a:lnT>
                    <a:lnB>
                      <a:noFill/>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136.619,32</a:t>
                      </a:r>
                    </a:p>
                  </a:txBody>
                  <a:tcPr marL="0" marR="0" marT="0" marB="0" anchor="ctr">
                    <a:lnL>
                      <a:noFill/>
                    </a:lnL>
                    <a:lnR>
                      <a:noFill/>
                    </a:lnR>
                    <a:lnT>
                      <a:noFill/>
                    </a:lnT>
                    <a:lnB>
                      <a:noFill/>
                    </a:lnB>
                    <a:noFill/>
                  </a:tcPr>
                </a:tc>
                <a:extLst>
                  <a:ext uri="{0D108BD9-81ED-4DB2-BD59-A6C34878D82A}">
                    <a16:rowId xmlns:a16="http://schemas.microsoft.com/office/drawing/2014/main" val="791599285"/>
                  </a:ext>
                </a:extLst>
              </a:tr>
              <a:tr h="236318">
                <a:tc>
                  <a:txBody>
                    <a:bodyPr/>
                    <a:lstStyle/>
                    <a:p>
                      <a:pPr algn="ctr" rtl="0" fontAlgn="ctr"/>
                      <a:r>
                        <a:rPr lang="es-CO" sz="1200" b="0" i="0" u="none" strike="noStrike">
                          <a:solidFill>
                            <a:srgbClr val="203864"/>
                          </a:solidFill>
                          <a:effectLs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13.194,43</a:t>
                      </a:r>
                    </a:p>
                  </a:txBody>
                  <a:tcPr marL="0" marR="0" marT="0" marB="0" anchor="ctr">
                    <a:lnL>
                      <a:noFill/>
                    </a:lnL>
                    <a:lnR>
                      <a:noFill/>
                    </a:lnR>
                    <a:lnT>
                      <a:noFill/>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62.474,13</a:t>
                      </a:r>
                    </a:p>
                  </a:txBody>
                  <a:tcPr marL="0" marR="0" marT="0" marB="0" anchor="ctr">
                    <a:lnL>
                      <a:noFill/>
                    </a:lnL>
                    <a:lnR>
                      <a:noFill/>
                    </a:lnR>
                    <a:lnT>
                      <a:noFill/>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21.561,43</a:t>
                      </a:r>
                    </a:p>
                  </a:txBody>
                  <a:tcPr marL="0" marR="0" marT="0" marB="0" anchor="ctr">
                    <a:lnL>
                      <a:noFill/>
                    </a:lnL>
                    <a:lnR>
                      <a:noFill/>
                    </a:lnR>
                    <a:lnT>
                      <a:noFill/>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15.491,77</a:t>
                      </a:r>
                    </a:p>
                  </a:txBody>
                  <a:tcPr marL="0" marR="0" marT="0" marB="0" anchor="ctr">
                    <a:lnL>
                      <a:noFill/>
                    </a:lnL>
                    <a:lnR>
                      <a:noFill/>
                    </a:lnR>
                    <a:lnT>
                      <a:noFill/>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19.877,84</a:t>
                      </a:r>
                    </a:p>
                  </a:txBody>
                  <a:tcPr marL="0" marR="0" marT="0" marB="0" anchor="ctr">
                    <a:lnL>
                      <a:noFill/>
                    </a:lnL>
                    <a:lnR>
                      <a:noFill/>
                    </a:lnR>
                    <a:lnT>
                      <a:noFill/>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200" b="1" i="0" u="none" strike="noStrike">
                          <a:solidFill>
                            <a:srgbClr val="203864"/>
                          </a:solidFill>
                          <a:effectLst/>
                          <a:latin typeface="Calibri" panose="020F0502020204030204" pitchFamily="34" charset="0"/>
                        </a:rPr>
                        <a:t>132.599,60</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341980043"/>
                  </a:ext>
                </a:extLst>
              </a:tr>
              <a:tr h="236318">
                <a:tc>
                  <a:txBody>
                    <a:bodyPr/>
                    <a:lstStyle/>
                    <a:p>
                      <a:pPr algn="ctr" rtl="0" fontAlgn="ctr"/>
                      <a:r>
                        <a:rPr lang="es-CO" sz="1200" b="0" i="0" u="none" strike="noStrike">
                          <a:solidFill>
                            <a:srgbClr val="203864"/>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8.630,20</a:t>
                      </a:r>
                    </a:p>
                  </a:txBody>
                  <a:tcPr marL="0" marR="0" marT="0" marB="0" anchor="ctr">
                    <a:lnL>
                      <a:noFill/>
                    </a:lnL>
                    <a:lnR>
                      <a:noFill/>
                    </a:lnR>
                    <a:lnT>
                      <a:noFill/>
                    </a:lnT>
                    <a:lnB>
                      <a:noFill/>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60.892,46</a:t>
                      </a:r>
                    </a:p>
                  </a:txBody>
                  <a:tcPr marL="0" marR="0" marT="0" marB="0" anchor="ctr">
                    <a:lnL>
                      <a:noFill/>
                    </a:lnL>
                    <a:lnR>
                      <a:noFill/>
                    </a:lnR>
                    <a:lnT>
                      <a:noFill/>
                    </a:lnT>
                    <a:lnB>
                      <a:noFill/>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20.610,04</a:t>
                      </a:r>
                    </a:p>
                  </a:txBody>
                  <a:tcPr marL="0" marR="0" marT="0" marB="0" anchor="ctr">
                    <a:lnL>
                      <a:noFill/>
                    </a:lnL>
                    <a:lnR>
                      <a:noFill/>
                    </a:lnR>
                    <a:lnT>
                      <a:noFill/>
                    </a:lnT>
                    <a:lnB>
                      <a:noFill/>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18.004,26</a:t>
                      </a:r>
                    </a:p>
                  </a:txBody>
                  <a:tcPr marL="0" marR="0" marT="0" marB="0" anchor="ctr">
                    <a:lnL>
                      <a:noFill/>
                    </a:lnL>
                    <a:lnR>
                      <a:noFill/>
                    </a:lnR>
                    <a:lnT>
                      <a:noFill/>
                    </a:lnT>
                    <a:lnB>
                      <a:noFill/>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23.700,14</a:t>
                      </a:r>
                    </a:p>
                  </a:txBody>
                  <a:tcPr marL="0" marR="0" marT="0" marB="0" anchor="ctr">
                    <a:lnL>
                      <a:noFill/>
                    </a:lnL>
                    <a:lnR>
                      <a:noFill/>
                    </a:lnR>
                    <a:lnT>
                      <a:noFill/>
                    </a:lnT>
                    <a:lnB>
                      <a:noFill/>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131.837,10</a:t>
                      </a:r>
                    </a:p>
                  </a:txBody>
                  <a:tcPr marL="0" marR="0" marT="0" marB="0" anchor="ctr">
                    <a:lnL>
                      <a:noFill/>
                    </a:lnL>
                    <a:lnR>
                      <a:noFill/>
                    </a:lnR>
                    <a:lnT>
                      <a:noFill/>
                    </a:lnT>
                    <a:lnB>
                      <a:noFill/>
                    </a:lnB>
                    <a:noFill/>
                  </a:tcPr>
                </a:tc>
                <a:extLst>
                  <a:ext uri="{0D108BD9-81ED-4DB2-BD59-A6C34878D82A}">
                    <a16:rowId xmlns:a16="http://schemas.microsoft.com/office/drawing/2014/main" val="2864714617"/>
                  </a:ext>
                </a:extLst>
              </a:tr>
              <a:tr h="236318">
                <a:tc>
                  <a:txBody>
                    <a:bodyPr/>
                    <a:lstStyle/>
                    <a:p>
                      <a:pPr algn="ctr" rtl="0" fontAlgn="ctr"/>
                      <a:r>
                        <a:rPr lang="es-CO" sz="1200" b="0" i="0" u="none" strike="noStrike">
                          <a:solidFill>
                            <a:srgbClr val="203864"/>
                          </a:solidFill>
                          <a:effectLs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9.806,31</a:t>
                      </a:r>
                    </a:p>
                  </a:txBody>
                  <a:tcPr marL="0" marR="0" marT="0" marB="0" anchor="ctr">
                    <a:lnL>
                      <a:noFill/>
                    </a:lnL>
                    <a:lnR>
                      <a:noFill/>
                    </a:lnR>
                    <a:lnT>
                      <a:noFill/>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58.588,53</a:t>
                      </a:r>
                    </a:p>
                  </a:txBody>
                  <a:tcPr marL="0" marR="0" marT="0" marB="0" anchor="ctr">
                    <a:lnL>
                      <a:noFill/>
                    </a:lnL>
                    <a:lnR>
                      <a:noFill/>
                    </a:lnR>
                    <a:lnT>
                      <a:noFill/>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22.610,15</a:t>
                      </a:r>
                    </a:p>
                  </a:txBody>
                  <a:tcPr marL="0" marR="0" marT="0" marB="0" anchor="ctr">
                    <a:lnL>
                      <a:noFill/>
                    </a:lnL>
                    <a:lnR>
                      <a:noFill/>
                    </a:lnR>
                    <a:lnT>
                      <a:noFill/>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14.410,75</a:t>
                      </a:r>
                    </a:p>
                  </a:txBody>
                  <a:tcPr marL="0" marR="0" marT="0" marB="0" anchor="ctr">
                    <a:lnL>
                      <a:noFill/>
                    </a:lnL>
                    <a:lnR>
                      <a:noFill/>
                    </a:lnR>
                    <a:lnT>
                      <a:noFill/>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22.194,58</a:t>
                      </a:r>
                    </a:p>
                  </a:txBody>
                  <a:tcPr marL="0" marR="0" marT="0" marB="0" anchor="ctr">
                    <a:lnL>
                      <a:noFill/>
                    </a:lnL>
                    <a:lnR>
                      <a:noFill/>
                    </a:lnR>
                    <a:lnT>
                      <a:noFill/>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200" b="1" i="0" u="none" strike="noStrike">
                          <a:solidFill>
                            <a:srgbClr val="203864"/>
                          </a:solidFill>
                          <a:effectLst/>
                          <a:latin typeface="Calibri" panose="020F0502020204030204" pitchFamily="34" charset="0"/>
                        </a:rPr>
                        <a:t>127.610,32</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353719257"/>
                  </a:ext>
                </a:extLst>
              </a:tr>
              <a:tr h="236318">
                <a:tc>
                  <a:txBody>
                    <a:bodyPr/>
                    <a:lstStyle/>
                    <a:p>
                      <a:pPr algn="ctr" rtl="0" fontAlgn="ctr"/>
                      <a:r>
                        <a:rPr lang="es-CO" sz="1200" b="0" i="0" u="none" strike="noStrike">
                          <a:solidFill>
                            <a:srgbClr val="203864"/>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15.267,53</a:t>
                      </a:r>
                    </a:p>
                  </a:txBody>
                  <a:tcPr marL="0" marR="0" marT="0" marB="0" anchor="ctr">
                    <a:lnL>
                      <a:noFill/>
                    </a:lnL>
                    <a:lnR>
                      <a:noFill/>
                    </a:lnR>
                    <a:lnT>
                      <a:noFill/>
                    </a:lnT>
                    <a:lnB>
                      <a:noFill/>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61.124,11</a:t>
                      </a:r>
                    </a:p>
                  </a:txBody>
                  <a:tcPr marL="0" marR="0" marT="0" marB="0" anchor="ctr">
                    <a:lnL>
                      <a:noFill/>
                    </a:lnL>
                    <a:lnR>
                      <a:noFill/>
                    </a:lnR>
                    <a:lnT>
                      <a:noFill/>
                    </a:lnT>
                    <a:lnB>
                      <a:noFill/>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23.156,39</a:t>
                      </a:r>
                    </a:p>
                  </a:txBody>
                  <a:tcPr marL="0" marR="0" marT="0" marB="0" anchor="ctr">
                    <a:lnL>
                      <a:noFill/>
                    </a:lnL>
                    <a:lnR>
                      <a:noFill/>
                    </a:lnR>
                    <a:lnT>
                      <a:noFill/>
                    </a:lnT>
                    <a:lnB>
                      <a:noFill/>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13.387,41</a:t>
                      </a:r>
                    </a:p>
                  </a:txBody>
                  <a:tcPr marL="0" marR="0" marT="0" marB="0" anchor="ctr">
                    <a:lnL>
                      <a:noFill/>
                    </a:lnL>
                    <a:lnR>
                      <a:noFill/>
                    </a:lnR>
                    <a:lnT>
                      <a:noFill/>
                    </a:lnT>
                    <a:lnB>
                      <a:noFill/>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17.075,18</a:t>
                      </a:r>
                    </a:p>
                  </a:txBody>
                  <a:tcPr marL="0" marR="0" marT="0" marB="0" anchor="ctr">
                    <a:lnL>
                      <a:noFill/>
                    </a:lnL>
                    <a:lnR>
                      <a:noFill/>
                    </a:lnR>
                    <a:lnT>
                      <a:noFill/>
                    </a:lnT>
                    <a:lnB>
                      <a:noFill/>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130.010,62</a:t>
                      </a:r>
                    </a:p>
                  </a:txBody>
                  <a:tcPr marL="0" marR="0" marT="0" marB="0" anchor="ctr">
                    <a:lnL>
                      <a:noFill/>
                    </a:lnL>
                    <a:lnR>
                      <a:noFill/>
                    </a:lnR>
                    <a:lnT>
                      <a:noFill/>
                    </a:lnT>
                    <a:lnB>
                      <a:noFill/>
                    </a:lnB>
                    <a:noFill/>
                  </a:tcPr>
                </a:tc>
                <a:extLst>
                  <a:ext uri="{0D108BD9-81ED-4DB2-BD59-A6C34878D82A}">
                    <a16:rowId xmlns:a16="http://schemas.microsoft.com/office/drawing/2014/main" val="3567112109"/>
                  </a:ext>
                </a:extLst>
              </a:tr>
              <a:tr h="248134">
                <a:tc>
                  <a:txBody>
                    <a:bodyPr/>
                    <a:lstStyle/>
                    <a:p>
                      <a:pPr algn="ctr" rtl="0" fontAlgn="ctr"/>
                      <a:r>
                        <a:rPr lang="es-CO" sz="1200" b="1" i="0" u="none" strike="noStrike">
                          <a:solidFill>
                            <a:srgbClr val="203864"/>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DEDED"/>
                    </a:solidFill>
                  </a:tcPr>
                </a:tc>
                <a:tc>
                  <a:txBody>
                    <a:bodyPr/>
                    <a:lstStyle/>
                    <a:p>
                      <a:pPr algn="ctr" rtl="0" fontAlgn="ctr"/>
                      <a:r>
                        <a:rPr lang="es-CO" sz="1200" b="1" i="0" u="none" strike="noStrike">
                          <a:solidFill>
                            <a:srgbClr val="203864"/>
                          </a:solidFill>
                          <a:effectLst/>
                          <a:latin typeface="Calibri" panose="020F0502020204030204" pitchFamily="34" charset="0"/>
                        </a:rPr>
                        <a:t>193.632,17</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2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DEDED"/>
                    </a:solidFill>
                  </a:tcPr>
                </a:tc>
                <a:tc>
                  <a:txBody>
                    <a:bodyPr/>
                    <a:lstStyle/>
                    <a:p>
                      <a:pPr algn="ctr" rtl="0" fontAlgn="ctr"/>
                      <a:r>
                        <a:rPr lang="es-CO" sz="1200" b="1" i="0" u="none" strike="noStrike">
                          <a:solidFill>
                            <a:srgbClr val="203864"/>
                          </a:solidFill>
                          <a:effectLst/>
                          <a:latin typeface="Calibri" panose="020F0502020204030204" pitchFamily="34" charset="0"/>
                        </a:rPr>
                        <a:t>713.109,12</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2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DEDED"/>
                    </a:solidFill>
                  </a:tcPr>
                </a:tc>
                <a:tc>
                  <a:txBody>
                    <a:bodyPr/>
                    <a:lstStyle/>
                    <a:p>
                      <a:pPr algn="ctr" rtl="0" fontAlgn="ctr"/>
                      <a:r>
                        <a:rPr lang="es-CO" sz="1200" b="1" i="0" u="none" strike="noStrike">
                          <a:solidFill>
                            <a:srgbClr val="203864"/>
                          </a:solidFill>
                          <a:effectLst/>
                          <a:latin typeface="Calibri" panose="020F0502020204030204" pitchFamily="34" charset="0"/>
                        </a:rPr>
                        <a:t>274.576,51</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2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DEDED"/>
                    </a:solidFill>
                  </a:tcPr>
                </a:tc>
                <a:tc>
                  <a:txBody>
                    <a:bodyPr/>
                    <a:lstStyle/>
                    <a:p>
                      <a:pPr algn="ctr" rtl="0" fontAlgn="ctr"/>
                      <a:r>
                        <a:rPr lang="es-CO" sz="1200" b="1" i="0" u="none" strike="noStrike">
                          <a:solidFill>
                            <a:srgbClr val="203864"/>
                          </a:solidFill>
                          <a:effectLst/>
                          <a:latin typeface="Calibri" panose="020F0502020204030204" pitchFamily="34" charset="0"/>
                        </a:rPr>
                        <a:t>163.996,18</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2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DEDED"/>
                    </a:solidFill>
                  </a:tcPr>
                </a:tc>
                <a:tc>
                  <a:txBody>
                    <a:bodyPr/>
                    <a:lstStyle/>
                    <a:p>
                      <a:pPr algn="ctr" rtl="0" fontAlgn="ctr"/>
                      <a:r>
                        <a:rPr lang="es-CO" sz="1200" b="1" i="0" u="none" strike="noStrike">
                          <a:solidFill>
                            <a:srgbClr val="203864"/>
                          </a:solidFill>
                          <a:effectLst/>
                          <a:latin typeface="Calibri" panose="020F0502020204030204" pitchFamily="34" charset="0"/>
                        </a:rPr>
                        <a:t>206.856,08</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2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DEDED"/>
                    </a:solidFill>
                  </a:tcPr>
                </a:tc>
                <a:tc>
                  <a:txBody>
                    <a:bodyPr/>
                    <a:lstStyle/>
                    <a:p>
                      <a:pPr algn="ctr" rtl="0" fontAlgn="ctr"/>
                      <a:r>
                        <a:rPr lang="es-CO" sz="1200" b="1" i="0" u="none" strike="noStrike">
                          <a:solidFill>
                            <a:srgbClr val="203864"/>
                          </a:solidFill>
                          <a:effectLst/>
                          <a:latin typeface="Calibri" panose="020F0502020204030204" pitchFamily="34" charset="0"/>
                        </a:rPr>
                        <a:t>1.552.170,06</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extLst>
                  <a:ext uri="{0D108BD9-81ED-4DB2-BD59-A6C34878D82A}">
                    <a16:rowId xmlns:a16="http://schemas.microsoft.com/office/drawing/2014/main" val="3379383019"/>
                  </a:ext>
                </a:extLst>
              </a:tr>
            </a:tbl>
          </a:graphicData>
        </a:graphic>
      </p:graphicFrame>
    </p:spTree>
    <p:extLst>
      <p:ext uri="{BB962C8B-B14F-4D97-AF65-F5344CB8AC3E}">
        <p14:creationId xmlns:p14="http://schemas.microsoft.com/office/powerpoint/2010/main" val="494083295"/>
      </p:ext>
    </p:extLst>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CuadroTexto 4">
            <a:extLst>
              <a:ext uri="{FF2B5EF4-FFF2-40B4-BE49-F238E27FC236}">
                <a16:creationId xmlns:a16="http://schemas.microsoft.com/office/drawing/2014/main" id="{65B12803-5723-4124-BA21-4275CB48163E}"/>
              </a:ext>
            </a:extLst>
          </p:cNvPr>
          <p:cNvSpPr txBox="1"/>
          <p:nvPr/>
        </p:nvSpPr>
        <p:spPr>
          <a:xfrm>
            <a:off x="107719" y="6371388"/>
            <a:ext cx="4404687" cy="369332"/>
          </a:xfrm>
          <a:prstGeom prst="rect">
            <a:avLst/>
          </a:prstGeom>
          <a:noFill/>
        </p:spPr>
        <p:txBody>
          <a:bodyPr wrap="square" rtlCol="0">
            <a:spAutoFit/>
          </a:bodyPr>
          <a:lstStyle/>
          <a:p>
            <a:r>
              <a:rPr lang="es-CO" sz="900">
                <a:solidFill>
                  <a:schemeClr val="accent1">
                    <a:lumMod val="50000"/>
                  </a:schemeClr>
                </a:solidFill>
              </a:rPr>
              <a:t>Fuente: Base de datos PIDJ y Punto Limpio.</a:t>
            </a:r>
          </a:p>
          <a:p>
            <a:r>
              <a:rPr lang="es-CO" sz="900">
                <a:solidFill>
                  <a:schemeClr val="accent1">
                    <a:lumMod val="50000"/>
                  </a:schemeClr>
                </a:solidFill>
              </a:rPr>
              <a:t>Periodo comprendido entre el 12 de febrero de 2018 y el </a:t>
            </a:r>
            <a:r>
              <a:rPr lang="es-MX" sz="900">
                <a:solidFill>
                  <a:schemeClr val="accent1">
                    <a:lumMod val="50000"/>
                  </a:schemeClr>
                </a:solidFill>
              </a:rPr>
              <a:t>31 de diciembre de 2023</a:t>
            </a:r>
            <a:r>
              <a:rPr lang="es-CO" sz="900">
                <a:solidFill>
                  <a:schemeClr val="accent1">
                    <a:lumMod val="50000"/>
                  </a:schemeClr>
                </a:solidFill>
              </a:rPr>
              <a:t>.  </a:t>
            </a:r>
          </a:p>
        </p:txBody>
      </p:sp>
      <p:sp>
        <p:nvSpPr>
          <p:cNvPr id="19" name="CuadroTexto 18">
            <a:extLst>
              <a:ext uri="{FF2B5EF4-FFF2-40B4-BE49-F238E27FC236}">
                <a16:creationId xmlns:a16="http://schemas.microsoft.com/office/drawing/2014/main" id="{47C634B8-9F73-4559-927A-9F4CC823C494}"/>
              </a:ext>
            </a:extLst>
          </p:cNvPr>
          <p:cNvSpPr txBox="1"/>
          <p:nvPr/>
        </p:nvSpPr>
        <p:spPr>
          <a:xfrm>
            <a:off x="2310063" y="117280"/>
            <a:ext cx="9881937"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a:solidFill>
                  <a:schemeClr val="accent1">
                    <a:lumMod val="50000"/>
                  </a:schemeClr>
                </a:solidFill>
              </a:rPr>
              <a:t>gestión técnica operativa </a:t>
            </a:r>
          </a:p>
          <a:p>
            <a:pPr lvl="1"/>
            <a:r>
              <a:rPr lang="es-CO" sz="1600" b="0">
                <a:solidFill>
                  <a:srgbClr val="4472C4">
                    <a:lumMod val="50000"/>
                  </a:srgbClr>
                </a:solidFill>
              </a:rPr>
              <a:t>Toneladas recolectadas y transportadas </a:t>
            </a:r>
            <a:r>
              <a:rPr lang="es-ES" sz="1600" b="0" u="sng">
                <a:solidFill>
                  <a:srgbClr val="4472C4">
                    <a:lumMod val="50000"/>
                  </a:srgbClr>
                </a:solidFill>
              </a:rPr>
              <a:t>residuos de puntos críticos y arrojo clandestino 2018 a 2023</a:t>
            </a:r>
            <a:endParaRPr lang="es-CO" sz="1600" b="0" kern="0">
              <a:solidFill>
                <a:schemeClr val="accent1">
                  <a:lumMod val="50000"/>
                </a:schemeClr>
              </a:solidFill>
            </a:endParaRPr>
          </a:p>
        </p:txBody>
      </p:sp>
      <p:cxnSp>
        <p:nvCxnSpPr>
          <p:cNvPr id="20" name="Conector recto 19">
            <a:extLst>
              <a:ext uri="{FF2B5EF4-FFF2-40B4-BE49-F238E27FC236}">
                <a16:creationId xmlns:a16="http://schemas.microsoft.com/office/drawing/2014/main" id="{0BFEBA80-8685-4624-8903-850F645380E8}"/>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34" name="Imagen 33">
            <a:extLst>
              <a:ext uri="{FF2B5EF4-FFF2-40B4-BE49-F238E27FC236}">
                <a16:creationId xmlns:a16="http://schemas.microsoft.com/office/drawing/2014/main" id="{2C33E52F-9E23-4D99-8887-AFFB7194B146}"/>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861384" y="186272"/>
            <a:ext cx="1233949" cy="863764"/>
          </a:xfrm>
          <a:prstGeom prst="rect">
            <a:avLst/>
          </a:prstGeom>
        </p:spPr>
      </p:pic>
      <p:graphicFrame>
        <p:nvGraphicFramePr>
          <p:cNvPr id="4" name="6 Gráfico">
            <a:extLst>
              <a:ext uri="{FF2B5EF4-FFF2-40B4-BE49-F238E27FC236}">
                <a16:creationId xmlns:a16="http://schemas.microsoft.com/office/drawing/2014/main" id="{75615DB5-D547-461A-9DCA-307CF6F3AED3}"/>
              </a:ext>
            </a:extLst>
          </p:cNvPr>
          <p:cNvGraphicFramePr>
            <a:graphicFrameLocks/>
          </p:cNvGraphicFramePr>
          <p:nvPr>
            <p:extLst>
              <p:ext uri="{D42A27DB-BD31-4B8C-83A1-F6EECF244321}">
                <p14:modId xmlns:p14="http://schemas.microsoft.com/office/powerpoint/2010/main" val="450373000"/>
              </p:ext>
            </p:extLst>
          </p:nvPr>
        </p:nvGraphicFramePr>
        <p:xfrm>
          <a:off x="1366024" y="1259242"/>
          <a:ext cx="9570152" cy="2743200"/>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2" name="Tabla 1">
            <a:extLst>
              <a:ext uri="{FF2B5EF4-FFF2-40B4-BE49-F238E27FC236}">
                <a16:creationId xmlns:a16="http://schemas.microsoft.com/office/drawing/2014/main" id="{A4C3D37B-1234-D73F-EB5B-5E26BD85246F}"/>
              </a:ext>
            </a:extLst>
          </p:cNvPr>
          <p:cNvGraphicFramePr>
            <a:graphicFrameLocks noGrp="1"/>
          </p:cNvGraphicFramePr>
          <p:nvPr>
            <p:extLst>
              <p:ext uri="{D42A27DB-BD31-4B8C-83A1-F6EECF244321}">
                <p14:modId xmlns:p14="http://schemas.microsoft.com/office/powerpoint/2010/main" val="981311931"/>
              </p:ext>
            </p:extLst>
          </p:nvPr>
        </p:nvGraphicFramePr>
        <p:xfrm>
          <a:off x="411482" y="4375257"/>
          <a:ext cx="11479235" cy="679245"/>
        </p:xfrm>
        <a:graphic>
          <a:graphicData uri="http://schemas.openxmlformats.org/drawingml/2006/table">
            <a:tbl>
              <a:tblPr/>
              <a:tblGrid>
                <a:gridCol w="1026317">
                  <a:extLst>
                    <a:ext uri="{9D8B030D-6E8A-4147-A177-3AD203B41FA5}">
                      <a16:colId xmlns:a16="http://schemas.microsoft.com/office/drawing/2014/main" val="3590377532"/>
                    </a:ext>
                  </a:extLst>
                </a:gridCol>
                <a:gridCol w="957321">
                  <a:extLst>
                    <a:ext uri="{9D8B030D-6E8A-4147-A177-3AD203B41FA5}">
                      <a16:colId xmlns:a16="http://schemas.microsoft.com/office/drawing/2014/main" val="1954441423"/>
                    </a:ext>
                  </a:extLst>
                </a:gridCol>
                <a:gridCol w="991820">
                  <a:extLst>
                    <a:ext uri="{9D8B030D-6E8A-4147-A177-3AD203B41FA5}">
                      <a16:colId xmlns:a16="http://schemas.microsoft.com/office/drawing/2014/main" val="3564109350"/>
                    </a:ext>
                  </a:extLst>
                </a:gridCol>
                <a:gridCol w="908449">
                  <a:extLst>
                    <a:ext uri="{9D8B030D-6E8A-4147-A177-3AD203B41FA5}">
                      <a16:colId xmlns:a16="http://schemas.microsoft.com/office/drawing/2014/main" val="4111990673"/>
                    </a:ext>
                  </a:extLst>
                </a:gridCol>
                <a:gridCol w="1026317">
                  <a:extLst>
                    <a:ext uri="{9D8B030D-6E8A-4147-A177-3AD203B41FA5}">
                      <a16:colId xmlns:a16="http://schemas.microsoft.com/office/drawing/2014/main" val="4126252864"/>
                    </a:ext>
                  </a:extLst>
                </a:gridCol>
                <a:gridCol w="942948">
                  <a:extLst>
                    <a:ext uri="{9D8B030D-6E8A-4147-A177-3AD203B41FA5}">
                      <a16:colId xmlns:a16="http://schemas.microsoft.com/office/drawing/2014/main" val="3939767759"/>
                    </a:ext>
                  </a:extLst>
                </a:gridCol>
                <a:gridCol w="954447">
                  <a:extLst>
                    <a:ext uri="{9D8B030D-6E8A-4147-A177-3AD203B41FA5}">
                      <a16:colId xmlns:a16="http://schemas.microsoft.com/office/drawing/2014/main" val="3304325811"/>
                    </a:ext>
                  </a:extLst>
                </a:gridCol>
                <a:gridCol w="922824">
                  <a:extLst>
                    <a:ext uri="{9D8B030D-6E8A-4147-A177-3AD203B41FA5}">
                      <a16:colId xmlns:a16="http://schemas.microsoft.com/office/drawing/2014/main" val="3381425032"/>
                    </a:ext>
                  </a:extLst>
                </a:gridCol>
                <a:gridCol w="954447">
                  <a:extLst>
                    <a:ext uri="{9D8B030D-6E8A-4147-A177-3AD203B41FA5}">
                      <a16:colId xmlns:a16="http://schemas.microsoft.com/office/drawing/2014/main" val="17172888"/>
                    </a:ext>
                  </a:extLst>
                </a:gridCol>
                <a:gridCol w="954447">
                  <a:extLst>
                    <a:ext uri="{9D8B030D-6E8A-4147-A177-3AD203B41FA5}">
                      <a16:colId xmlns:a16="http://schemas.microsoft.com/office/drawing/2014/main" val="1067186841"/>
                    </a:ext>
                  </a:extLst>
                </a:gridCol>
                <a:gridCol w="919949">
                  <a:extLst>
                    <a:ext uri="{9D8B030D-6E8A-4147-A177-3AD203B41FA5}">
                      <a16:colId xmlns:a16="http://schemas.microsoft.com/office/drawing/2014/main" val="3000939460"/>
                    </a:ext>
                  </a:extLst>
                </a:gridCol>
                <a:gridCol w="919949">
                  <a:extLst>
                    <a:ext uri="{9D8B030D-6E8A-4147-A177-3AD203B41FA5}">
                      <a16:colId xmlns:a16="http://schemas.microsoft.com/office/drawing/2014/main" val="1668030315"/>
                    </a:ext>
                  </a:extLst>
                </a:gridCol>
              </a:tblGrid>
              <a:tr h="229220">
                <a:tc gridSpan="12">
                  <a:txBody>
                    <a:bodyPr/>
                    <a:lstStyle/>
                    <a:p>
                      <a:pPr algn="ctr" rtl="0" fontAlgn="ctr"/>
                      <a:r>
                        <a:rPr lang="es-CO" sz="1200" b="1" i="0" u="none" strike="noStrike">
                          <a:solidFill>
                            <a:srgbClr val="203864"/>
                          </a:solidFill>
                          <a:effectLst/>
                          <a:latin typeface="Calibri" panose="020F0502020204030204" pitchFamily="34" charset="0"/>
                        </a:rPr>
                        <a:t> RECOLECCIÓN SEMESTRAL 2018 – 2023</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10692986"/>
                  </a:ext>
                </a:extLst>
              </a:tr>
              <a:tr h="220805">
                <a:tc>
                  <a:txBody>
                    <a:bodyPr/>
                    <a:lstStyle/>
                    <a:p>
                      <a:pPr algn="ctr" rtl="0" fontAlgn="ctr"/>
                      <a:r>
                        <a:rPr lang="es-CO" sz="1050" b="1" i="0" u="none" strike="noStrike">
                          <a:solidFill>
                            <a:srgbClr val="002060"/>
                          </a:solidFill>
                          <a:effectLst/>
                          <a:latin typeface="Calibri" panose="020F0502020204030204" pitchFamily="34" charset="0"/>
                        </a:rPr>
                        <a:t>Mar-18 a jun-18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Jul-18 a dic-18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Ene-19 a jun-19</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Jul-19 a dic-19</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Ene-20 a jun-20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Jul-20 a dic-20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Ene-21 a jun-21</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Jul-21a dic-21</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Ene-22 a jun-22</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Jul-22 a dic-22</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Ene-23 a jun-23</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Jul-23 a dic-23</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extLst>
                  <a:ext uri="{0D108BD9-81ED-4DB2-BD59-A6C34878D82A}">
                    <a16:rowId xmlns:a16="http://schemas.microsoft.com/office/drawing/2014/main" val="4034594680"/>
                  </a:ext>
                </a:extLst>
              </a:tr>
              <a:tr h="229220">
                <a:tc>
                  <a:txBody>
                    <a:bodyPr/>
                    <a:lstStyle/>
                    <a:p>
                      <a:pPr algn="ctr" rtl="0" fontAlgn="ctr"/>
                      <a:r>
                        <a:rPr lang="es-CO" sz="1050" b="0" i="0" u="none" strike="noStrike">
                          <a:solidFill>
                            <a:srgbClr val="002060"/>
                          </a:solidFill>
                          <a:effectLst/>
                          <a:latin typeface="Calibri" panose="020F0502020204030204" pitchFamily="34" charset="0"/>
                        </a:rPr>
                        <a:t>65.998,35</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0" i="0" u="none" strike="noStrike">
                          <a:solidFill>
                            <a:srgbClr val="002060"/>
                          </a:solidFill>
                          <a:effectLst/>
                          <a:latin typeface="Calibri" panose="020F0502020204030204" pitchFamily="34" charset="0"/>
                        </a:rPr>
                        <a:t>147.915,35</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0" i="0" u="none" strike="noStrike">
                          <a:solidFill>
                            <a:srgbClr val="002060"/>
                          </a:solidFill>
                          <a:effectLst/>
                          <a:latin typeface="Calibri" panose="020F0502020204030204" pitchFamily="34" charset="0"/>
                        </a:rPr>
                        <a:t>145.430,89</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0" i="0" u="none" strike="noStrike">
                          <a:solidFill>
                            <a:srgbClr val="002060"/>
                          </a:solidFill>
                          <a:effectLst/>
                          <a:latin typeface="Calibri" panose="020F0502020204030204" pitchFamily="34" charset="0"/>
                        </a:rPr>
                        <a:t>154.020,01</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0" i="0" u="none" strike="noStrike">
                          <a:solidFill>
                            <a:srgbClr val="002060"/>
                          </a:solidFill>
                          <a:effectLst/>
                          <a:latin typeface="Calibri" panose="020F0502020204030204" pitchFamily="34" charset="0"/>
                        </a:rPr>
                        <a:t>116.053,34</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0" i="0" u="none" strike="noStrike">
                          <a:solidFill>
                            <a:srgbClr val="002060"/>
                          </a:solidFill>
                          <a:effectLst/>
                          <a:latin typeface="Calibri" panose="020F0502020204030204" pitchFamily="34" charset="0"/>
                        </a:rPr>
                        <a:t>135.791,65</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0" i="0" u="none" strike="noStrike">
                          <a:solidFill>
                            <a:srgbClr val="002060"/>
                          </a:solidFill>
                          <a:effectLst/>
                          <a:latin typeface="Calibri" panose="020F0502020204030204" pitchFamily="34" charset="0"/>
                        </a:rPr>
                        <a:t>128.283,51</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0" i="0" u="none" strike="noStrike">
                          <a:solidFill>
                            <a:srgbClr val="002060"/>
                          </a:solidFill>
                          <a:effectLst/>
                          <a:latin typeface="Calibri" panose="020F0502020204030204" pitchFamily="34" charset="0"/>
                        </a:rPr>
                        <a:t>136.619,32</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0" i="0" u="none" strike="noStrike">
                          <a:solidFill>
                            <a:srgbClr val="002060"/>
                          </a:solidFill>
                          <a:effectLst/>
                          <a:latin typeface="Calibri" panose="020F0502020204030204" pitchFamily="34" charset="0"/>
                        </a:rPr>
                        <a:t>132.599,60</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0" i="0" u="none" strike="noStrike">
                          <a:solidFill>
                            <a:srgbClr val="002060"/>
                          </a:solidFill>
                          <a:effectLst/>
                          <a:latin typeface="Calibri" panose="020F0502020204030204" pitchFamily="34" charset="0"/>
                        </a:rPr>
                        <a:t>131.837,10</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0" i="0" u="none" strike="noStrike">
                          <a:solidFill>
                            <a:srgbClr val="002060"/>
                          </a:solidFill>
                          <a:effectLst/>
                          <a:latin typeface="Calibri" panose="020F0502020204030204" pitchFamily="34" charset="0"/>
                        </a:rPr>
                        <a:t>127.610,32</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0" i="0" u="none" strike="noStrike">
                          <a:solidFill>
                            <a:srgbClr val="002060"/>
                          </a:solidFill>
                          <a:effectLst/>
                          <a:latin typeface="Calibri" panose="020F0502020204030204" pitchFamily="34" charset="0"/>
                        </a:rPr>
                        <a:t>130.010,62</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3364572650"/>
                  </a:ext>
                </a:extLst>
              </a:tr>
            </a:tbl>
          </a:graphicData>
        </a:graphic>
      </p:graphicFrame>
      <p:graphicFrame>
        <p:nvGraphicFramePr>
          <p:cNvPr id="3" name="Tabla 2">
            <a:extLst>
              <a:ext uri="{FF2B5EF4-FFF2-40B4-BE49-F238E27FC236}">
                <a16:creationId xmlns:a16="http://schemas.microsoft.com/office/drawing/2014/main" id="{6314D062-2E24-5966-22F1-B7F3D035D6CD}"/>
              </a:ext>
            </a:extLst>
          </p:cNvPr>
          <p:cNvGraphicFramePr>
            <a:graphicFrameLocks noGrp="1"/>
          </p:cNvGraphicFramePr>
          <p:nvPr>
            <p:extLst>
              <p:ext uri="{D42A27DB-BD31-4B8C-83A1-F6EECF244321}">
                <p14:modId xmlns:p14="http://schemas.microsoft.com/office/powerpoint/2010/main" val="999595487"/>
              </p:ext>
            </p:extLst>
          </p:nvPr>
        </p:nvGraphicFramePr>
        <p:xfrm>
          <a:off x="562709" y="5384908"/>
          <a:ext cx="11376310" cy="646710"/>
        </p:xfrm>
        <a:graphic>
          <a:graphicData uri="http://schemas.openxmlformats.org/drawingml/2006/table">
            <a:tbl>
              <a:tblPr/>
              <a:tblGrid>
                <a:gridCol w="943055">
                  <a:extLst>
                    <a:ext uri="{9D8B030D-6E8A-4147-A177-3AD203B41FA5}">
                      <a16:colId xmlns:a16="http://schemas.microsoft.com/office/drawing/2014/main" val="167278058"/>
                    </a:ext>
                  </a:extLst>
                </a:gridCol>
                <a:gridCol w="1014068">
                  <a:extLst>
                    <a:ext uri="{9D8B030D-6E8A-4147-A177-3AD203B41FA5}">
                      <a16:colId xmlns:a16="http://schemas.microsoft.com/office/drawing/2014/main" val="670846674"/>
                    </a:ext>
                  </a:extLst>
                </a:gridCol>
                <a:gridCol w="945895">
                  <a:extLst>
                    <a:ext uri="{9D8B030D-6E8A-4147-A177-3AD203B41FA5}">
                      <a16:colId xmlns:a16="http://schemas.microsoft.com/office/drawing/2014/main" val="1238786061"/>
                    </a:ext>
                  </a:extLst>
                </a:gridCol>
                <a:gridCol w="979982">
                  <a:extLst>
                    <a:ext uri="{9D8B030D-6E8A-4147-A177-3AD203B41FA5}">
                      <a16:colId xmlns:a16="http://schemas.microsoft.com/office/drawing/2014/main" val="1430864349"/>
                    </a:ext>
                  </a:extLst>
                </a:gridCol>
                <a:gridCol w="897606">
                  <a:extLst>
                    <a:ext uri="{9D8B030D-6E8A-4147-A177-3AD203B41FA5}">
                      <a16:colId xmlns:a16="http://schemas.microsoft.com/office/drawing/2014/main" val="1942483504"/>
                    </a:ext>
                  </a:extLst>
                </a:gridCol>
                <a:gridCol w="1014068">
                  <a:extLst>
                    <a:ext uri="{9D8B030D-6E8A-4147-A177-3AD203B41FA5}">
                      <a16:colId xmlns:a16="http://schemas.microsoft.com/office/drawing/2014/main" val="1052277909"/>
                    </a:ext>
                  </a:extLst>
                </a:gridCol>
                <a:gridCol w="931693">
                  <a:extLst>
                    <a:ext uri="{9D8B030D-6E8A-4147-A177-3AD203B41FA5}">
                      <a16:colId xmlns:a16="http://schemas.microsoft.com/office/drawing/2014/main" val="461240477"/>
                    </a:ext>
                  </a:extLst>
                </a:gridCol>
                <a:gridCol w="943055">
                  <a:extLst>
                    <a:ext uri="{9D8B030D-6E8A-4147-A177-3AD203B41FA5}">
                      <a16:colId xmlns:a16="http://schemas.microsoft.com/office/drawing/2014/main" val="2678175892"/>
                    </a:ext>
                  </a:extLst>
                </a:gridCol>
                <a:gridCol w="911809">
                  <a:extLst>
                    <a:ext uri="{9D8B030D-6E8A-4147-A177-3AD203B41FA5}">
                      <a16:colId xmlns:a16="http://schemas.microsoft.com/office/drawing/2014/main" val="3643556995"/>
                    </a:ext>
                  </a:extLst>
                </a:gridCol>
                <a:gridCol w="943055">
                  <a:extLst>
                    <a:ext uri="{9D8B030D-6E8A-4147-A177-3AD203B41FA5}">
                      <a16:colId xmlns:a16="http://schemas.microsoft.com/office/drawing/2014/main" val="2939676184"/>
                    </a:ext>
                  </a:extLst>
                </a:gridCol>
                <a:gridCol w="943055">
                  <a:extLst>
                    <a:ext uri="{9D8B030D-6E8A-4147-A177-3AD203B41FA5}">
                      <a16:colId xmlns:a16="http://schemas.microsoft.com/office/drawing/2014/main" val="70379626"/>
                    </a:ext>
                  </a:extLst>
                </a:gridCol>
                <a:gridCol w="908969">
                  <a:extLst>
                    <a:ext uri="{9D8B030D-6E8A-4147-A177-3AD203B41FA5}">
                      <a16:colId xmlns:a16="http://schemas.microsoft.com/office/drawing/2014/main" val="859498623"/>
                    </a:ext>
                  </a:extLst>
                </a:gridCol>
              </a:tblGrid>
              <a:tr h="165621">
                <a:tc gridSpan="12">
                  <a:txBody>
                    <a:bodyPr/>
                    <a:lstStyle/>
                    <a:p>
                      <a:pPr algn="ctr" rtl="0" fontAlgn="ctr"/>
                      <a:r>
                        <a:rPr lang="es-MX" sz="1050" b="1" i="0" u="none" strike="noStrike">
                          <a:solidFill>
                            <a:srgbClr val="203864"/>
                          </a:solidFill>
                          <a:effectLst/>
                          <a:latin typeface="Calibri" panose="020F0502020204030204" pitchFamily="34" charset="0"/>
                        </a:rPr>
                        <a:t>PROMEDIO DIARIO DE RECOLECCIÓN 2018 – 2023</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3819204374"/>
                  </a:ext>
                </a:extLst>
              </a:tr>
              <a:tr h="315468">
                <a:tc>
                  <a:txBody>
                    <a:bodyPr/>
                    <a:lstStyle/>
                    <a:p>
                      <a:pPr algn="ctr" rtl="0" fontAlgn="ctr"/>
                      <a:r>
                        <a:rPr lang="es-CO" sz="1050" b="1" i="0" u="none" strike="noStrike">
                          <a:solidFill>
                            <a:srgbClr val="002060"/>
                          </a:solidFill>
                          <a:effectLst/>
                          <a:latin typeface="Calibri" panose="020F0502020204030204" pitchFamily="34" charset="0"/>
                        </a:rPr>
                        <a:t>Mar-18 a jun-18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Jul-18 a dic-18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Ene-19 a jun-19</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Jul-19 a dic-19</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Ene-20 a jun-20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Jul-20 a dic-20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Ene-21 a jun-21</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Jul-21 a dic-21</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Ene-22 a jun-22</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Jul-22 a dic-22</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Ene-23 a jun-23</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Jul-23 a dic-23</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extLst>
                  <a:ext uri="{0D108BD9-81ED-4DB2-BD59-A6C34878D82A}">
                    <a16:rowId xmlns:a16="http://schemas.microsoft.com/office/drawing/2014/main" val="2362213954"/>
                  </a:ext>
                </a:extLst>
              </a:tr>
              <a:tr h="165621">
                <a:tc>
                  <a:txBody>
                    <a:bodyPr/>
                    <a:lstStyle/>
                    <a:p>
                      <a:pPr algn="ctr" rtl="0" fontAlgn="ctr"/>
                      <a:r>
                        <a:rPr lang="es-CO" sz="1050" b="0" i="0" u="none" strike="noStrike">
                          <a:solidFill>
                            <a:srgbClr val="203864"/>
                          </a:solidFill>
                          <a:effectLst/>
                          <a:latin typeface="Calibri" panose="020F0502020204030204" pitchFamily="34" charset="0"/>
                        </a:rPr>
                        <a:t>543,20</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0" i="0" u="none" strike="noStrike">
                          <a:solidFill>
                            <a:srgbClr val="203864"/>
                          </a:solidFill>
                          <a:effectLst/>
                          <a:latin typeface="Calibri" panose="020F0502020204030204" pitchFamily="34" charset="0"/>
                        </a:rPr>
                        <a:t>801,13</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0" i="0" u="none" strike="noStrike">
                          <a:solidFill>
                            <a:srgbClr val="203864"/>
                          </a:solidFill>
                          <a:effectLst/>
                          <a:latin typeface="Calibri" panose="020F0502020204030204" pitchFamily="34" charset="0"/>
                        </a:rPr>
                        <a:t>804,35</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0" i="0" u="none" strike="noStrike">
                          <a:solidFill>
                            <a:srgbClr val="203864"/>
                          </a:solidFill>
                          <a:effectLst/>
                          <a:latin typeface="Calibri" panose="020F0502020204030204" pitchFamily="34" charset="0"/>
                        </a:rPr>
                        <a:t>837,21</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0" i="0" u="none" strike="noStrike">
                          <a:solidFill>
                            <a:srgbClr val="203864"/>
                          </a:solidFill>
                          <a:effectLst/>
                          <a:latin typeface="Calibri" panose="020F0502020204030204" pitchFamily="34" charset="0"/>
                        </a:rPr>
                        <a:t>638,16</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0" i="0" u="none" strike="noStrike">
                          <a:solidFill>
                            <a:srgbClr val="203864"/>
                          </a:solidFill>
                          <a:effectLst/>
                          <a:latin typeface="Calibri" panose="020F0502020204030204" pitchFamily="34" charset="0"/>
                        </a:rPr>
                        <a:t>737,97</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0" i="0" u="none" strike="noStrike">
                          <a:solidFill>
                            <a:srgbClr val="203864"/>
                          </a:solidFill>
                          <a:effectLst/>
                          <a:latin typeface="Calibri" panose="020F0502020204030204" pitchFamily="34" charset="0"/>
                        </a:rPr>
                        <a:t>709,18</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0" i="0" u="none" strike="noStrike">
                          <a:solidFill>
                            <a:srgbClr val="203864"/>
                          </a:solidFill>
                          <a:effectLst/>
                          <a:latin typeface="Calibri" panose="020F0502020204030204" pitchFamily="34" charset="0"/>
                        </a:rPr>
                        <a:t>746,46</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0" i="0" u="none" strike="noStrike">
                          <a:solidFill>
                            <a:srgbClr val="203864"/>
                          </a:solidFill>
                          <a:effectLst/>
                          <a:latin typeface="Calibri" panose="020F0502020204030204" pitchFamily="34" charset="0"/>
                        </a:rPr>
                        <a:t>733,19</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0" i="0" u="none" strike="noStrike">
                          <a:solidFill>
                            <a:srgbClr val="203864"/>
                          </a:solidFill>
                          <a:effectLst/>
                          <a:latin typeface="Calibri" panose="020F0502020204030204" pitchFamily="34" charset="0"/>
                        </a:rPr>
                        <a:t>716,55</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0" i="0" u="none" strike="noStrike">
                          <a:solidFill>
                            <a:srgbClr val="203864"/>
                          </a:solidFill>
                          <a:effectLst/>
                          <a:latin typeface="Calibri" panose="020F0502020204030204" pitchFamily="34" charset="0"/>
                        </a:rPr>
                        <a:t>705,08</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0" i="0" u="none" strike="noStrike">
                          <a:solidFill>
                            <a:srgbClr val="203864"/>
                          </a:solidFill>
                          <a:effectLst/>
                          <a:latin typeface="Calibri" panose="020F0502020204030204" pitchFamily="34" charset="0"/>
                        </a:rPr>
                        <a:t>706,63</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1064320811"/>
                  </a:ext>
                </a:extLst>
              </a:tr>
            </a:tbl>
          </a:graphicData>
        </a:graphic>
      </p:graphicFrame>
    </p:spTree>
    <p:extLst>
      <p:ext uri="{BB962C8B-B14F-4D97-AF65-F5344CB8AC3E}">
        <p14:creationId xmlns:p14="http://schemas.microsoft.com/office/powerpoint/2010/main" val="2399709314"/>
      </p:ext>
    </p:extLst>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CuadroTexto 4">
            <a:extLst>
              <a:ext uri="{FF2B5EF4-FFF2-40B4-BE49-F238E27FC236}">
                <a16:creationId xmlns:a16="http://schemas.microsoft.com/office/drawing/2014/main" id="{65B12803-5723-4124-BA21-4275CB48163E}"/>
              </a:ext>
            </a:extLst>
          </p:cNvPr>
          <p:cNvSpPr txBox="1"/>
          <p:nvPr/>
        </p:nvSpPr>
        <p:spPr>
          <a:xfrm>
            <a:off x="216353" y="6341784"/>
            <a:ext cx="7065303" cy="507831"/>
          </a:xfrm>
          <a:prstGeom prst="rect">
            <a:avLst/>
          </a:prstGeom>
          <a:noFill/>
        </p:spPr>
        <p:txBody>
          <a:bodyPr wrap="square" lIns="91440" tIns="45720" rIns="91440" bIns="45720" rtlCol="0" anchor="t">
            <a:spAutoFit/>
          </a:bodyPr>
          <a:lstStyle/>
          <a:p>
            <a:r>
              <a:rPr lang="es-CO" sz="900" dirty="0">
                <a:solidFill>
                  <a:schemeClr val="accent1">
                    <a:lumMod val="50000"/>
                  </a:schemeClr>
                </a:solidFill>
              </a:rPr>
              <a:t>(*) </a:t>
            </a:r>
            <a:r>
              <a:rPr lang="es-CO" sz="900" dirty="0">
                <a:solidFill>
                  <a:schemeClr val="accent1">
                    <a:lumMod val="50000"/>
                  </a:schemeClr>
                </a:solidFill>
                <a:ea typeface="+mn-lt"/>
                <a:cs typeface="+mn-lt"/>
              </a:rPr>
              <a:t>Datos en validación por la Interventoría</a:t>
            </a:r>
          </a:p>
          <a:p>
            <a:r>
              <a:rPr kumimoji="0" lang="es-CO" sz="900" b="0" i="0" u="none" strike="noStrike" kern="1200" cap="none" spc="0" normalizeH="0" baseline="0" noProof="0" dirty="0">
                <a:ln>
                  <a:noFill/>
                </a:ln>
                <a:solidFill>
                  <a:schemeClr val="accent1">
                    <a:lumMod val="50000"/>
                  </a:schemeClr>
                </a:solidFill>
                <a:effectLst/>
                <a:uLnTx/>
                <a:uFillTx/>
                <a:latin typeface="Calibri"/>
                <a:ea typeface="+mn-ea"/>
                <a:cs typeface="+mn-cs"/>
              </a:rPr>
              <a:t>Fuente: Base de Datos </a:t>
            </a:r>
            <a:r>
              <a:rPr lang="es-CO" sz="900" dirty="0">
                <a:solidFill>
                  <a:schemeClr val="accent1">
                    <a:lumMod val="50000"/>
                  </a:schemeClr>
                </a:solidFill>
                <a:latin typeface="Calibri"/>
              </a:rPr>
              <a:t>PI</a:t>
            </a:r>
            <a:r>
              <a:rPr kumimoji="0" lang="es-CO" sz="900" b="0" i="0" u="none" strike="noStrike" kern="1200" cap="none" spc="0" normalizeH="0" baseline="0" noProof="0" dirty="0">
                <a:ln>
                  <a:noFill/>
                </a:ln>
                <a:solidFill>
                  <a:schemeClr val="accent1">
                    <a:lumMod val="50000"/>
                  </a:schemeClr>
                </a:solidFill>
                <a:effectLst/>
                <a:uLnTx/>
                <a:uFillTx/>
                <a:latin typeface="Calibri"/>
                <a:ea typeface="+mn-ea"/>
                <a:cs typeface="+mn-cs"/>
              </a:rPr>
              <a:t>DJ y hasta el 15 de abril de 2024 base del Punto Limpio</a:t>
            </a:r>
            <a:endParaRPr lang="es-CO" sz="900" dirty="0">
              <a:solidFill>
                <a:schemeClr val="accent1">
                  <a:lumMod val="50000"/>
                </a:schemeClr>
              </a:solidFill>
              <a:ea typeface="+mn-lt"/>
              <a:cs typeface="+mn-lt"/>
            </a:endParaRPr>
          </a:p>
          <a:p>
            <a:r>
              <a:rPr lang="es-MX" sz="900" dirty="0">
                <a:solidFill>
                  <a:schemeClr val="accent1">
                    <a:lumMod val="50000"/>
                  </a:schemeClr>
                </a:solidFill>
              </a:rPr>
              <a:t>Periodo comprendido entre el 1 de enero y el 30 de noviembre de 2024.</a:t>
            </a:r>
            <a:endParaRPr lang="es-CO" sz="900" dirty="0">
              <a:solidFill>
                <a:schemeClr val="accent1">
                  <a:lumMod val="50000"/>
                </a:schemeClr>
              </a:solidFill>
            </a:endParaRPr>
          </a:p>
        </p:txBody>
      </p:sp>
      <p:cxnSp>
        <p:nvCxnSpPr>
          <p:cNvPr id="29" name="Conector recto 28">
            <a:extLst>
              <a:ext uri="{FF2B5EF4-FFF2-40B4-BE49-F238E27FC236}">
                <a16:creationId xmlns:a16="http://schemas.microsoft.com/office/drawing/2014/main" id="{E461885A-9441-4ADE-982B-DA9345520816}"/>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37" name="Imagen 36">
            <a:extLst>
              <a:ext uri="{FF2B5EF4-FFF2-40B4-BE49-F238E27FC236}">
                <a16:creationId xmlns:a16="http://schemas.microsoft.com/office/drawing/2014/main" id="{8CA5A062-9F83-4481-9751-6BD17B3F3018}"/>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398563" y="1328786"/>
            <a:ext cx="1280414" cy="1005884"/>
          </a:xfrm>
          <a:prstGeom prst="rect">
            <a:avLst/>
          </a:prstGeom>
        </p:spPr>
      </p:pic>
      <p:pic>
        <p:nvPicPr>
          <p:cNvPr id="38" name="Imagen 37">
            <a:extLst>
              <a:ext uri="{FF2B5EF4-FFF2-40B4-BE49-F238E27FC236}">
                <a16:creationId xmlns:a16="http://schemas.microsoft.com/office/drawing/2014/main" id="{6699C94C-AB3F-4DE9-87F3-B6FDCBB4F20B}"/>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12658" t="17307" r="12911" b="19214"/>
          <a:stretch/>
        </p:blipFill>
        <p:spPr>
          <a:xfrm>
            <a:off x="2124209" y="1324817"/>
            <a:ext cx="1783040" cy="1009853"/>
          </a:xfrm>
          <a:prstGeom prst="rect">
            <a:avLst/>
          </a:prstGeom>
        </p:spPr>
      </p:pic>
      <p:pic>
        <p:nvPicPr>
          <p:cNvPr id="40" name="Imagen 39">
            <a:extLst>
              <a:ext uri="{FF2B5EF4-FFF2-40B4-BE49-F238E27FC236}">
                <a16:creationId xmlns:a16="http://schemas.microsoft.com/office/drawing/2014/main" id="{72550A7E-5376-4DE4-BDB1-88C427DDD7B4}"/>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6135521" y="1928696"/>
            <a:ext cx="1762267" cy="373662"/>
          </a:xfrm>
          <a:prstGeom prst="rect">
            <a:avLst/>
          </a:prstGeom>
        </p:spPr>
      </p:pic>
      <p:pic>
        <p:nvPicPr>
          <p:cNvPr id="41" name="Imagen 40">
            <a:extLst>
              <a:ext uri="{FF2B5EF4-FFF2-40B4-BE49-F238E27FC236}">
                <a16:creationId xmlns:a16="http://schemas.microsoft.com/office/drawing/2014/main" id="{A86479F3-181D-4F05-AB7C-32E8E2BB7F74}"/>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8241685" y="1745277"/>
            <a:ext cx="1547444" cy="595949"/>
          </a:xfrm>
          <a:prstGeom prst="rect">
            <a:avLst/>
          </a:prstGeom>
        </p:spPr>
      </p:pic>
      <p:pic>
        <p:nvPicPr>
          <p:cNvPr id="47" name="Imagen 46">
            <a:extLst>
              <a:ext uri="{FF2B5EF4-FFF2-40B4-BE49-F238E27FC236}">
                <a16:creationId xmlns:a16="http://schemas.microsoft.com/office/drawing/2014/main" id="{9C6C6B1D-138C-4FE0-8F21-E52FA8DB077B}"/>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861384" y="186272"/>
            <a:ext cx="1233949" cy="863764"/>
          </a:xfrm>
          <a:prstGeom prst="rect">
            <a:avLst/>
          </a:prstGeom>
        </p:spPr>
      </p:pic>
      <p:sp>
        <p:nvSpPr>
          <p:cNvPr id="2" name="CuadroTexto 1">
            <a:extLst>
              <a:ext uri="{FF2B5EF4-FFF2-40B4-BE49-F238E27FC236}">
                <a16:creationId xmlns:a16="http://schemas.microsoft.com/office/drawing/2014/main" id="{2EAB69B5-FAE7-4453-84DE-26E4C74E32EC}"/>
              </a:ext>
            </a:extLst>
          </p:cNvPr>
          <p:cNvSpPr txBox="1"/>
          <p:nvPr/>
        </p:nvSpPr>
        <p:spPr>
          <a:xfrm>
            <a:off x="10274029" y="1806937"/>
            <a:ext cx="1714810" cy="646331"/>
          </a:xfrm>
          <a:prstGeom prst="rect">
            <a:avLst/>
          </a:prstGeom>
          <a:noFill/>
        </p:spPr>
        <p:txBody>
          <a:bodyPr wrap="square" rtlCol="0">
            <a:spAutoFit/>
          </a:bodyPr>
          <a:lstStyle/>
          <a:p>
            <a:r>
              <a:rPr lang="es-CO" sz="3600" b="1" kern="0" cap="small">
                <a:solidFill>
                  <a:schemeClr val="accent1">
                    <a:lumMod val="50000"/>
                  </a:schemeClr>
                </a:solidFill>
                <a:latin typeface="Candara" panose="020E0502030303020204" pitchFamily="34" charset="0"/>
              </a:rPr>
              <a:t>TOTAL</a:t>
            </a:r>
            <a:endParaRPr lang="es-CO"/>
          </a:p>
        </p:txBody>
      </p:sp>
      <p:sp>
        <p:nvSpPr>
          <p:cNvPr id="18" name="CuadroTexto 17">
            <a:extLst>
              <a:ext uri="{FF2B5EF4-FFF2-40B4-BE49-F238E27FC236}">
                <a16:creationId xmlns:a16="http://schemas.microsoft.com/office/drawing/2014/main" id="{A7714CAC-86A3-41AC-B399-4C4280FF5B85}"/>
              </a:ext>
            </a:extLst>
          </p:cNvPr>
          <p:cNvSpPr txBox="1"/>
          <p:nvPr/>
        </p:nvSpPr>
        <p:spPr>
          <a:xfrm>
            <a:off x="2163174" y="157484"/>
            <a:ext cx="9881937"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a:solidFill>
                  <a:schemeClr val="accent1">
                    <a:lumMod val="50000"/>
                  </a:schemeClr>
                </a:solidFill>
              </a:rPr>
              <a:t>gestión técnica operativa </a:t>
            </a:r>
          </a:p>
          <a:p>
            <a:pPr lvl="1"/>
            <a:r>
              <a:rPr lang="es-CO" sz="1600" b="0">
                <a:solidFill>
                  <a:srgbClr val="4472C4">
                    <a:lumMod val="50000"/>
                  </a:srgbClr>
                </a:solidFill>
              </a:rPr>
              <a:t>Toneladas recolectadas y transportadas </a:t>
            </a:r>
            <a:r>
              <a:rPr lang="es-ES" sz="1600" b="0" u="sng">
                <a:solidFill>
                  <a:srgbClr val="4472C4">
                    <a:lumMod val="50000"/>
                  </a:srgbClr>
                </a:solidFill>
              </a:rPr>
              <a:t>residuos de puntos críticos y arrojo clandestino 2024</a:t>
            </a:r>
            <a:endParaRPr lang="es-CO" sz="1600" b="0" kern="0">
              <a:solidFill>
                <a:schemeClr val="accent1">
                  <a:lumMod val="50000"/>
                </a:schemeClr>
              </a:solidFill>
            </a:endParaRPr>
          </a:p>
        </p:txBody>
      </p:sp>
      <p:pic>
        <p:nvPicPr>
          <p:cNvPr id="24" name="Picture 2">
            <a:extLst>
              <a:ext uri="{FF2B5EF4-FFF2-40B4-BE49-F238E27FC236}">
                <a16:creationId xmlns:a16="http://schemas.microsoft.com/office/drawing/2014/main" id="{387CB9EF-8553-433B-8B8C-22B396177521}"/>
              </a:ext>
            </a:extLst>
          </p:cNvPr>
          <p:cNvPicPr>
            <a:picLocks noChangeAspect="1" noChangeArrowheads="1"/>
          </p:cNvPicPr>
          <p:nvPr/>
        </p:nvPicPr>
        <p:blipFill rotWithShape="1">
          <a:blip r:embed="rId8" cstate="email">
            <a:extLst>
              <a:ext uri="{28A0092B-C50C-407E-A947-70E740481C1C}">
                <a14:useLocalDpi xmlns:a14="http://schemas.microsoft.com/office/drawing/2010/main"/>
              </a:ext>
            </a:extLst>
          </a:blip>
          <a:srcRect/>
          <a:stretch/>
        </p:blipFill>
        <p:spPr bwMode="auto">
          <a:xfrm>
            <a:off x="4515711" y="1610588"/>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5" name="Picture 2">
            <a:extLst>
              <a:ext uri="{FF2B5EF4-FFF2-40B4-BE49-F238E27FC236}">
                <a16:creationId xmlns:a16="http://schemas.microsoft.com/office/drawing/2014/main" id="{C784004B-3DFB-4571-AF15-D9670394265F}"/>
              </a:ext>
            </a:extLst>
          </p:cNvPr>
          <p:cNvPicPr>
            <a:picLocks noChangeAspect="1" noChangeArrowheads="1"/>
          </p:cNvPicPr>
          <p:nvPr/>
        </p:nvPicPr>
        <p:blipFill rotWithShape="1">
          <a:blip r:embed="rId9" cstate="email">
            <a:extLst>
              <a:ext uri="{28A0092B-C50C-407E-A947-70E740481C1C}">
                <a14:useLocalDpi xmlns:a14="http://schemas.microsoft.com/office/drawing/2010/main"/>
              </a:ext>
            </a:extLst>
          </a:blip>
          <a:srcRect/>
          <a:stretch/>
        </p:blipFill>
        <p:spPr bwMode="auto">
          <a:xfrm>
            <a:off x="4558318" y="1068571"/>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4" name="Tabla 3">
            <a:extLst>
              <a:ext uri="{FF2B5EF4-FFF2-40B4-BE49-F238E27FC236}">
                <a16:creationId xmlns:a16="http://schemas.microsoft.com/office/drawing/2014/main" id="{DAC24AC5-7742-3CF0-F738-85852B7A170E}"/>
              </a:ext>
            </a:extLst>
          </p:cNvPr>
          <p:cNvGraphicFramePr>
            <a:graphicFrameLocks noGrp="1"/>
          </p:cNvGraphicFramePr>
          <p:nvPr>
            <p:extLst>
              <p:ext uri="{D42A27DB-BD31-4B8C-83A1-F6EECF244321}">
                <p14:modId xmlns:p14="http://schemas.microsoft.com/office/powerpoint/2010/main" val="3274785864"/>
              </p:ext>
            </p:extLst>
          </p:nvPr>
        </p:nvGraphicFramePr>
        <p:xfrm>
          <a:off x="314325" y="2657506"/>
          <a:ext cx="11525252" cy="3333716"/>
        </p:xfrm>
        <a:graphic>
          <a:graphicData uri="http://schemas.openxmlformats.org/drawingml/2006/table">
            <a:tbl>
              <a:tblPr/>
              <a:tblGrid>
                <a:gridCol w="875613">
                  <a:extLst>
                    <a:ext uri="{9D8B030D-6E8A-4147-A177-3AD203B41FA5}">
                      <a16:colId xmlns:a16="http://schemas.microsoft.com/office/drawing/2014/main" val="3505314924"/>
                    </a:ext>
                  </a:extLst>
                </a:gridCol>
                <a:gridCol w="908449">
                  <a:extLst>
                    <a:ext uri="{9D8B030D-6E8A-4147-A177-3AD203B41FA5}">
                      <a16:colId xmlns:a16="http://schemas.microsoft.com/office/drawing/2014/main" val="2536666082"/>
                    </a:ext>
                  </a:extLst>
                </a:gridCol>
                <a:gridCol w="164176">
                  <a:extLst>
                    <a:ext uri="{9D8B030D-6E8A-4147-A177-3AD203B41FA5}">
                      <a16:colId xmlns:a16="http://schemas.microsoft.com/office/drawing/2014/main" val="3733896765"/>
                    </a:ext>
                  </a:extLst>
                </a:gridCol>
                <a:gridCol w="875613">
                  <a:extLst>
                    <a:ext uri="{9D8B030D-6E8A-4147-A177-3AD203B41FA5}">
                      <a16:colId xmlns:a16="http://schemas.microsoft.com/office/drawing/2014/main" val="4172192354"/>
                    </a:ext>
                  </a:extLst>
                </a:gridCol>
                <a:gridCol w="908449">
                  <a:extLst>
                    <a:ext uri="{9D8B030D-6E8A-4147-A177-3AD203B41FA5}">
                      <a16:colId xmlns:a16="http://schemas.microsoft.com/office/drawing/2014/main" val="2619916356"/>
                    </a:ext>
                  </a:extLst>
                </a:gridCol>
                <a:gridCol w="164176">
                  <a:extLst>
                    <a:ext uri="{9D8B030D-6E8A-4147-A177-3AD203B41FA5}">
                      <a16:colId xmlns:a16="http://schemas.microsoft.com/office/drawing/2014/main" val="3579280804"/>
                    </a:ext>
                  </a:extLst>
                </a:gridCol>
                <a:gridCol w="875613">
                  <a:extLst>
                    <a:ext uri="{9D8B030D-6E8A-4147-A177-3AD203B41FA5}">
                      <a16:colId xmlns:a16="http://schemas.microsoft.com/office/drawing/2014/main" val="1067732698"/>
                    </a:ext>
                  </a:extLst>
                </a:gridCol>
                <a:gridCol w="908449">
                  <a:extLst>
                    <a:ext uri="{9D8B030D-6E8A-4147-A177-3AD203B41FA5}">
                      <a16:colId xmlns:a16="http://schemas.microsoft.com/office/drawing/2014/main" val="452915643"/>
                    </a:ext>
                  </a:extLst>
                </a:gridCol>
                <a:gridCol w="164176">
                  <a:extLst>
                    <a:ext uri="{9D8B030D-6E8A-4147-A177-3AD203B41FA5}">
                      <a16:colId xmlns:a16="http://schemas.microsoft.com/office/drawing/2014/main" val="2431335157"/>
                    </a:ext>
                  </a:extLst>
                </a:gridCol>
                <a:gridCol w="875613">
                  <a:extLst>
                    <a:ext uri="{9D8B030D-6E8A-4147-A177-3AD203B41FA5}">
                      <a16:colId xmlns:a16="http://schemas.microsoft.com/office/drawing/2014/main" val="256794803"/>
                    </a:ext>
                  </a:extLst>
                </a:gridCol>
                <a:gridCol w="908449">
                  <a:extLst>
                    <a:ext uri="{9D8B030D-6E8A-4147-A177-3AD203B41FA5}">
                      <a16:colId xmlns:a16="http://schemas.microsoft.com/office/drawing/2014/main" val="2643160868"/>
                    </a:ext>
                  </a:extLst>
                </a:gridCol>
                <a:gridCol w="164176">
                  <a:extLst>
                    <a:ext uri="{9D8B030D-6E8A-4147-A177-3AD203B41FA5}">
                      <a16:colId xmlns:a16="http://schemas.microsoft.com/office/drawing/2014/main" val="3348277982"/>
                    </a:ext>
                  </a:extLst>
                </a:gridCol>
                <a:gridCol w="875613">
                  <a:extLst>
                    <a:ext uri="{9D8B030D-6E8A-4147-A177-3AD203B41FA5}">
                      <a16:colId xmlns:a16="http://schemas.microsoft.com/office/drawing/2014/main" val="200694719"/>
                    </a:ext>
                  </a:extLst>
                </a:gridCol>
                <a:gridCol w="908449">
                  <a:extLst>
                    <a:ext uri="{9D8B030D-6E8A-4147-A177-3AD203B41FA5}">
                      <a16:colId xmlns:a16="http://schemas.microsoft.com/office/drawing/2014/main" val="3390336892"/>
                    </a:ext>
                  </a:extLst>
                </a:gridCol>
                <a:gridCol w="164176">
                  <a:extLst>
                    <a:ext uri="{9D8B030D-6E8A-4147-A177-3AD203B41FA5}">
                      <a16:colId xmlns:a16="http://schemas.microsoft.com/office/drawing/2014/main" val="4012619023"/>
                    </a:ext>
                  </a:extLst>
                </a:gridCol>
                <a:gridCol w="875613">
                  <a:extLst>
                    <a:ext uri="{9D8B030D-6E8A-4147-A177-3AD203B41FA5}">
                      <a16:colId xmlns:a16="http://schemas.microsoft.com/office/drawing/2014/main" val="920365844"/>
                    </a:ext>
                  </a:extLst>
                </a:gridCol>
                <a:gridCol w="908449">
                  <a:extLst>
                    <a:ext uri="{9D8B030D-6E8A-4147-A177-3AD203B41FA5}">
                      <a16:colId xmlns:a16="http://schemas.microsoft.com/office/drawing/2014/main" val="3492237491"/>
                    </a:ext>
                  </a:extLst>
                </a:gridCol>
              </a:tblGrid>
              <a:tr h="267207">
                <a:tc>
                  <a:txBody>
                    <a:bodyPr/>
                    <a:lstStyle/>
                    <a:p>
                      <a:pPr algn="ctr" rtl="0" fontAlgn="ctr"/>
                      <a:r>
                        <a:rPr lang="es-CO" sz="1100" b="1" i="0" u="none" strike="noStrike">
                          <a:solidFill>
                            <a:srgbClr val="203864"/>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TONELADAS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TONELADAS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TONELADAS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TONELADAS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TONELADAS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TONELADAS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3333401553"/>
                  </a:ext>
                </a:extLst>
              </a:tr>
              <a:tr h="254482">
                <a:tc>
                  <a:txBody>
                    <a:bodyPr/>
                    <a:lstStyle/>
                    <a:p>
                      <a:pPr algn="ctr" rtl="0" fontAlgn="ctr"/>
                      <a:r>
                        <a:rPr lang="es-CO" sz="1100" b="0" i="0" u="none" strike="noStrike">
                          <a:solidFill>
                            <a:srgbClr val="002060"/>
                          </a:solidFill>
                          <a:effectLs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2.271,21</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10.358,32</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3.123,87</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1.822,88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2.244,68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19.820,96</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extLst>
                  <a:ext uri="{0D108BD9-81ED-4DB2-BD59-A6C34878D82A}">
                    <a16:rowId xmlns:a16="http://schemas.microsoft.com/office/drawing/2014/main" val="2695280909"/>
                  </a:ext>
                </a:extLst>
              </a:tr>
              <a:tr h="254482">
                <a:tc>
                  <a:txBody>
                    <a:bodyPr/>
                    <a:lstStyle/>
                    <a:p>
                      <a:pPr algn="ctr" rtl="0" fontAlgn="ctr"/>
                      <a:r>
                        <a:rPr lang="es-CO" sz="110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2.506,83</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10.311,57</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4.329,05</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2.060,75</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2.560,69</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21.768,89</a:t>
                      </a:r>
                    </a:p>
                  </a:txBody>
                  <a:tcPr marL="0" marR="0" marT="0" marB="0" anchor="ctr">
                    <a:lnL>
                      <a:noFill/>
                    </a:lnL>
                    <a:lnR>
                      <a:noFill/>
                    </a:lnR>
                    <a:lnT>
                      <a:noFill/>
                    </a:lnT>
                    <a:lnB>
                      <a:noFill/>
                    </a:lnB>
                    <a:noFill/>
                  </a:tcPr>
                </a:tc>
                <a:extLst>
                  <a:ext uri="{0D108BD9-81ED-4DB2-BD59-A6C34878D82A}">
                    <a16:rowId xmlns:a16="http://schemas.microsoft.com/office/drawing/2014/main" val="337564429"/>
                  </a:ext>
                </a:extLst>
              </a:tr>
              <a:tr h="254482">
                <a:tc>
                  <a:txBody>
                    <a:bodyPr/>
                    <a:lstStyle/>
                    <a:p>
                      <a:pPr algn="ctr" rtl="0" fontAlgn="ctr"/>
                      <a:r>
                        <a:rPr lang="es-CO" sz="1100" b="0" i="0" u="none" strike="noStrike">
                          <a:solidFill>
                            <a:srgbClr val="002060"/>
                          </a:solidFill>
                          <a:effectLs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3.023,83</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10.956,08</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4.026,45</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2.372,79</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2.134,07</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22.513,22</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1744841916"/>
                  </a:ext>
                </a:extLst>
              </a:tr>
              <a:tr h="254482">
                <a:tc>
                  <a:txBody>
                    <a:bodyPr/>
                    <a:lstStyle/>
                    <a:p>
                      <a:pPr algn="ctr" rtl="0" fontAlgn="ctr"/>
                      <a:r>
                        <a:rPr lang="es-CO" sz="1100" b="0"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2.902,26</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9.943,94</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3.709,38</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2.209,93</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2.790,16</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21.555,67</a:t>
                      </a:r>
                    </a:p>
                  </a:txBody>
                  <a:tcPr marL="0" marR="0" marT="0" marB="0" anchor="ctr">
                    <a:lnL>
                      <a:noFill/>
                    </a:lnL>
                    <a:lnR>
                      <a:noFill/>
                    </a:lnR>
                    <a:lnT>
                      <a:noFill/>
                    </a:lnT>
                    <a:lnB>
                      <a:noFill/>
                    </a:lnB>
                    <a:noFill/>
                  </a:tcPr>
                </a:tc>
                <a:extLst>
                  <a:ext uri="{0D108BD9-81ED-4DB2-BD59-A6C34878D82A}">
                    <a16:rowId xmlns:a16="http://schemas.microsoft.com/office/drawing/2014/main" val="406106736"/>
                  </a:ext>
                </a:extLst>
              </a:tr>
              <a:tr h="254482">
                <a:tc>
                  <a:txBody>
                    <a:bodyPr/>
                    <a:lstStyle/>
                    <a:p>
                      <a:pPr algn="ctr" rtl="0" fontAlgn="ctr"/>
                      <a:r>
                        <a:rPr lang="es-CO" sz="1100" b="0" i="0" u="none" strike="noStrike">
                          <a:solidFill>
                            <a:srgbClr val="002060"/>
                          </a:solidFill>
                          <a:effectLst/>
                          <a:latin typeface="Calibri" panose="020F0502020204030204" pitchFamily="34" charset="0"/>
                        </a:rPr>
                        <a:t>may-24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1.703,18</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may-24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10.561,39</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may-24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4.376,18</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may-24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2.380,38</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may-24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3.248,31</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may-24</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22.269,44</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2314666286"/>
                  </a:ext>
                </a:extLst>
              </a:tr>
              <a:tr h="254482">
                <a:tc>
                  <a:txBody>
                    <a:bodyPr/>
                    <a:lstStyle/>
                    <a:p>
                      <a:pPr algn="ctr" rtl="0" fontAlgn="ctr"/>
                      <a:r>
                        <a:rPr lang="es-CO" sz="1100" b="0" i="0" u="none" strike="noStrike">
                          <a:solidFill>
                            <a:srgbClr val="002060"/>
                          </a:solidFill>
                          <a:effectLst/>
                          <a:latin typeface="Calibri" panose="020F0502020204030204" pitchFamily="34" charset="0"/>
                        </a:rPr>
                        <a:t>jun-24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3.493,71</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jun-24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10.245,59</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jun-24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4.041,85</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jun-24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1.933,93</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jun-24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3.209,30</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jun-24</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22.924,38</a:t>
                      </a:r>
                    </a:p>
                  </a:txBody>
                  <a:tcPr marL="0" marR="0" marT="0" marB="0" anchor="ctr">
                    <a:lnL>
                      <a:noFill/>
                    </a:lnL>
                    <a:lnR>
                      <a:noFill/>
                    </a:lnR>
                    <a:lnT>
                      <a:noFill/>
                    </a:lnT>
                    <a:lnB>
                      <a:noFill/>
                    </a:lnB>
                    <a:noFill/>
                  </a:tcPr>
                </a:tc>
                <a:extLst>
                  <a:ext uri="{0D108BD9-81ED-4DB2-BD59-A6C34878D82A}">
                    <a16:rowId xmlns:a16="http://schemas.microsoft.com/office/drawing/2014/main" val="319730076"/>
                  </a:ext>
                </a:extLst>
              </a:tr>
              <a:tr h="254482">
                <a:tc>
                  <a:txBody>
                    <a:bodyPr/>
                    <a:lstStyle/>
                    <a:p>
                      <a:pPr algn="ctr" rtl="0" fontAlgn="ctr"/>
                      <a:r>
                        <a:rPr lang="es-CO" sz="1100" b="0" i="0" u="none" strike="noStrike">
                          <a:solidFill>
                            <a:srgbClr val="002060"/>
                          </a:solidFill>
                          <a:effectLst/>
                          <a:latin typeface="Calibri" panose="020F0502020204030204" pitchFamily="34" charset="0"/>
                        </a:rPr>
                        <a:t>jul-24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2.541,58</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jul-24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10.463,78</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jul-24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4.861,92</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jul-24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1.656,76</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jul-24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2.566,62</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jul-24</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22.090,66</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3761615312"/>
                  </a:ext>
                </a:extLst>
              </a:tr>
              <a:tr h="254482">
                <a:tc>
                  <a:txBody>
                    <a:bodyPr/>
                    <a:lstStyle/>
                    <a:p>
                      <a:pPr algn="ctr" rtl="0" fontAlgn="ctr"/>
                      <a:r>
                        <a:rPr lang="es-CO" sz="1100" b="0" i="0" u="none" strike="noStrike">
                          <a:solidFill>
                            <a:srgbClr val="002060"/>
                          </a:solidFill>
                          <a:effectLst/>
                          <a:latin typeface="Calibri" panose="020F0502020204030204" pitchFamily="34" charset="0"/>
                        </a:rPr>
                        <a:t>ago-24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2.623,01</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ago-24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10.986,20</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ago-24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4.372,55</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ago-24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1.859,37</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ago-24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3.531,05</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ago-24</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23.372,18</a:t>
                      </a:r>
                    </a:p>
                  </a:txBody>
                  <a:tcPr marL="0" marR="0" marT="0" marB="0" anchor="ctr">
                    <a:lnL>
                      <a:noFill/>
                    </a:lnL>
                    <a:lnR>
                      <a:noFill/>
                    </a:lnR>
                    <a:lnT>
                      <a:noFill/>
                    </a:lnT>
                    <a:lnB>
                      <a:noFill/>
                    </a:lnB>
                    <a:noFill/>
                  </a:tcPr>
                </a:tc>
                <a:extLst>
                  <a:ext uri="{0D108BD9-81ED-4DB2-BD59-A6C34878D82A}">
                    <a16:rowId xmlns:a16="http://schemas.microsoft.com/office/drawing/2014/main" val="713401808"/>
                  </a:ext>
                </a:extLst>
              </a:tr>
              <a:tr h="254482">
                <a:tc>
                  <a:txBody>
                    <a:bodyPr/>
                    <a:lstStyle/>
                    <a:p>
                      <a:pPr algn="ctr" rtl="0" fontAlgn="ctr"/>
                      <a:r>
                        <a:rPr lang="es-CO" sz="1100" b="0" i="0" u="none" strike="noStrike">
                          <a:solidFill>
                            <a:srgbClr val="002060"/>
                          </a:solidFill>
                          <a:effectLst/>
                          <a:latin typeface="Calibri" panose="020F0502020204030204" pitchFamily="34" charset="0"/>
                        </a:rPr>
                        <a:t>sep-24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2.591,88</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sep-24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9.708,45</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sep-24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3.944,92</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sep-24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1.991,66</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sep-24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3.593,10</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sep-24</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21.830,01</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4281631974"/>
                  </a:ext>
                </a:extLst>
              </a:tr>
              <a:tr h="254482">
                <a:tc>
                  <a:txBody>
                    <a:bodyPr/>
                    <a:lstStyle/>
                    <a:p>
                      <a:pPr algn="ctr" rtl="0" fontAlgn="ctr"/>
                      <a:r>
                        <a:rPr lang="es-CO" sz="1100" b="0" i="0" u="none" strike="noStrike">
                          <a:solidFill>
                            <a:srgbClr val="002060"/>
                          </a:solidFill>
                          <a:effectLst/>
                          <a:latin typeface="Calibri" panose="020F0502020204030204" pitchFamily="34" charset="0"/>
                        </a:rPr>
                        <a:t>oct-24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2.709,14</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dirty="0">
                          <a:solidFill>
                            <a:srgbClr val="002060"/>
                          </a:solidFill>
                          <a:effectLst/>
                          <a:latin typeface="Calibri" panose="020F0502020204030204" pitchFamily="34" charset="0"/>
                        </a:rPr>
                        <a:t>oct-24 (*)</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11.494,31</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oct-24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4.001,55</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oct-24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2.916,83</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oct-24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3.817,65</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oct-24</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24.939,48</a:t>
                      </a:r>
                    </a:p>
                  </a:txBody>
                  <a:tcPr marL="0" marR="0" marT="0" marB="0" anchor="ctr">
                    <a:lnL>
                      <a:noFill/>
                    </a:lnL>
                    <a:lnR>
                      <a:noFill/>
                    </a:lnR>
                    <a:lnT>
                      <a:noFill/>
                    </a:lnT>
                    <a:lnB>
                      <a:noFill/>
                    </a:lnB>
                    <a:noFill/>
                  </a:tcPr>
                </a:tc>
                <a:extLst>
                  <a:ext uri="{0D108BD9-81ED-4DB2-BD59-A6C34878D82A}">
                    <a16:rowId xmlns:a16="http://schemas.microsoft.com/office/drawing/2014/main" val="1672089985"/>
                  </a:ext>
                </a:extLst>
              </a:tr>
              <a:tr h="254482">
                <a:tc>
                  <a:txBody>
                    <a:bodyPr/>
                    <a:lstStyle/>
                    <a:p>
                      <a:pPr algn="ctr" rtl="0" fontAlgn="ctr"/>
                      <a:r>
                        <a:rPr lang="es-CO" sz="1100" b="0" i="0" u="none" strike="noStrike" dirty="0">
                          <a:solidFill>
                            <a:srgbClr val="002060"/>
                          </a:solidFill>
                          <a:effectLst/>
                          <a:latin typeface="Calibri" panose="020F0502020204030204" pitchFamily="34" charset="0"/>
                        </a:rPr>
                        <a:t>nov-24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dirty="0">
                          <a:solidFill>
                            <a:srgbClr val="203864"/>
                          </a:solidFill>
                          <a:effectLst/>
                          <a:latin typeface="Calibri" panose="020F0502020204030204" pitchFamily="34" charset="0"/>
                        </a:rPr>
                        <a:t>3.057,85 </a:t>
                      </a:r>
                      <a:r>
                        <a:rPr lang="es-CO" sz="1100" b="0" i="0" u="none" strike="noStrike" dirty="0">
                          <a:solidFill>
                            <a:srgbClr val="002060"/>
                          </a:solidFill>
                          <a:effectLst/>
                          <a:latin typeface="Calibri" panose="020F0502020204030204" pitchFamily="34" charset="0"/>
                        </a:rPr>
                        <a:t>(*)</a:t>
                      </a:r>
                      <a:endParaRPr lang="es-CO" sz="1100" b="0" i="0" u="none" strike="noStrike" dirty="0">
                        <a:solidFill>
                          <a:srgbClr val="203864"/>
                        </a:solidFill>
                        <a:effectLst/>
                        <a:latin typeface="Calibri" panose="020F0502020204030204" pitchFamily="34" charset="0"/>
                      </a:endParaRP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dirty="0">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dirty="0">
                          <a:solidFill>
                            <a:srgbClr val="002060"/>
                          </a:solidFill>
                          <a:effectLst/>
                          <a:latin typeface="Calibri" panose="020F0502020204030204" pitchFamily="34" charset="0"/>
                        </a:rPr>
                        <a:t>nov-24 (*)</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dirty="0">
                          <a:solidFill>
                            <a:srgbClr val="203864"/>
                          </a:solidFill>
                          <a:effectLst/>
                          <a:latin typeface="Calibri" panose="020F0502020204030204" pitchFamily="34" charset="0"/>
                        </a:rPr>
                        <a:t>11.593,89</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dirty="0">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dirty="0">
                          <a:solidFill>
                            <a:srgbClr val="002060"/>
                          </a:solidFill>
                          <a:effectLst/>
                          <a:latin typeface="Calibri" panose="020F0502020204030204" pitchFamily="34" charset="0"/>
                        </a:rPr>
                        <a:t>nov-24 (*)</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4.029,98</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dirty="0">
                          <a:solidFill>
                            <a:srgbClr val="002060"/>
                          </a:solidFill>
                          <a:effectLst/>
                          <a:latin typeface="Calibri" panose="020F0502020204030204" pitchFamily="34" charset="0"/>
                        </a:rPr>
                        <a:t>nov-24 (*)</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3.277,63</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nov-24 (*)</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3.869,63</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nov-24</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25.828,98</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1964042896"/>
                  </a:ext>
                </a:extLst>
              </a:tr>
              <a:tr h="267207">
                <a:tc>
                  <a:txBody>
                    <a:bodyPr/>
                    <a:lstStyle/>
                    <a:p>
                      <a:pPr algn="ctr" rtl="0" fontAlgn="ctr"/>
                      <a:r>
                        <a:rPr lang="es-CO" sz="1100" b="1" i="0" u="none" strike="noStrike">
                          <a:solidFill>
                            <a:srgbClr val="203864"/>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29.424,48</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116.623,52</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44.817,70</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24.482,91</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33.565,26</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dirty="0">
                          <a:solidFill>
                            <a:srgbClr val="203864"/>
                          </a:solidFill>
                          <a:effectLst/>
                          <a:latin typeface="Calibri" panose="020F0502020204030204" pitchFamily="34" charset="0"/>
                        </a:rPr>
                        <a:t>248.913,87</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extLst>
                  <a:ext uri="{0D108BD9-81ED-4DB2-BD59-A6C34878D82A}">
                    <a16:rowId xmlns:a16="http://schemas.microsoft.com/office/drawing/2014/main" val="2132658408"/>
                  </a:ext>
                </a:extLst>
              </a:tr>
            </a:tbl>
          </a:graphicData>
        </a:graphic>
      </p:graphicFrame>
    </p:spTree>
    <p:extLst>
      <p:ext uri="{BB962C8B-B14F-4D97-AF65-F5344CB8AC3E}">
        <p14:creationId xmlns:p14="http://schemas.microsoft.com/office/powerpoint/2010/main" val="596543018"/>
      </p:ext>
    </p:extLst>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CuadroTexto 4">
            <a:extLst>
              <a:ext uri="{FF2B5EF4-FFF2-40B4-BE49-F238E27FC236}">
                <a16:creationId xmlns:a16="http://schemas.microsoft.com/office/drawing/2014/main" id="{65B12803-5723-4124-BA21-4275CB48163E}"/>
              </a:ext>
            </a:extLst>
          </p:cNvPr>
          <p:cNvSpPr txBox="1"/>
          <p:nvPr/>
        </p:nvSpPr>
        <p:spPr>
          <a:xfrm>
            <a:off x="107719" y="6371388"/>
            <a:ext cx="4404687" cy="369332"/>
          </a:xfrm>
          <a:prstGeom prst="rect">
            <a:avLst/>
          </a:prstGeom>
          <a:noFill/>
        </p:spPr>
        <p:txBody>
          <a:bodyPr wrap="square" lIns="91440" tIns="45720" rIns="91440" bIns="45720" rtlCol="0" anchor="t">
            <a:spAutoFit/>
          </a:bodyPr>
          <a:lstStyle/>
          <a:p>
            <a:r>
              <a:rPr kumimoji="0" lang="es-CO" sz="900" b="0" i="0" u="none" strike="noStrike" kern="1200" cap="none" spc="0" normalizeH="0" baseline="0" noProof="0" dirty="0">
                <a:ln>
                  <a:noFill/>
                </a:ln>
                <a:solidFill>
                  <a:schemeClr val="accent1">
                    <a:lumMod val="50000"/>
                  </a:schemeClr>
                </a:solidFill>
                <a:effectLst/>
                <a:uLnTx/>
                <a:uFillTx/>
                <a:latin typeface="Calibri"/>
                <a:ea typeface="+mn-ea"/>
                <a:cs typeface="+mn-cs"/>
              </a:rPr>
              <a:t>Fuente: Base de Datos </a:t>
            </a:r>
            <a:r>
              <a:rPr lang="es-CO" sz="900" dirty="0">
                <a:solidFill>
                  <a:schemeClr val="accent1">
                    <a:lumMod val="50000"/>
                  </a:schemeClr>
                </a:solidFill>
                <a:latin typeface="Calibri"/>
              </a:rPr>
              <a:t>PI</a:t>
            </a:r>
            <a:r>
              <a:rPr kumimoji="0" lang="es-CO" sz="900" b="0" i="0" u="none" strike="noStrike" kern="1200" cap="none" spc="0" normalizeH="0" baseline="0" noProof="0" dirty="0">
                <a:ln>
                  <a:noFill/>
                </a:ln>
                <a:solidFill>
                  <a:schemeClr val="accent1">
                    <a:lumMod val="50000"/>
                  </a:schemeClr>
                </a:solidFill>
                <a:effectLst/>
                <a:uLnTx/>
                <a:uFillTx/>
                <a:latin typeface="Calibri"/>
                <a:ea typeface="+mn-ea"/>
                <a:cs typeface="+mn-cs"/>
              </a:rPr>
              <a:t>DJ y hasta el 15 de abril de 2024 base del Punto Limpio</a:t>
            </a:r>
            <a:endParaRPr lang="es-CO" sz="900" dirty="0">
              <a:solidFill>
                <a:schemeClr val="accent1">
                  <a:lumMod val="50000"/>
                </a:schemeClr>
              </a:solidFill>
              <a:ea typeface="+mn-lt"/>
              <a:cs typeface="+mn-lt"/>
            </a:endParaRPr>
          </a:p>
          <a:p>
            <a:r>
              <a:rPr lang="es-MX" sz="900" dirty="0">
                <a:solidFill>
                  <a:schemeClr val="accent1">
                    <a:lumMod val="50000"/>
                  </a:schemeClr>
                </a:solidFill>
              </a:rPr>
              <a:t>Periodo comprendido entre el 1 de enero y el 30 de noviembre de 2024</a:t>
            </a:r>
            <a:r>
              <a:rPr lang="es-CO" sz="900" dirty="0">
                <a:solidFill>
                  <a:schemeClr val="accent1">
                    <a:lumMod val="50000"/>
                  </a:schemeClr>
                </a:solidFill>
              </a:rPr>
              <a:t>.</a:t>
            </a:r>
          </a:p>
        </p:txBody>
      </p:sp>
      <p:sp>
        <p:nvSpPr>
          <p:cNvPr id="19" name="CuadroTexto 18">
            <a:extLst>
              <a:ext uri="{FF2B5EF4-FFF2-40B4-BE49-F238E27FC236}">
                <a16:creationId xmlns:a16="http://schemas.microsoft.com/office/drawing/2014/main" id="{47C634B8-9F73-4559-927A-9F4CC823C494}"/>
              </a:ext>
            </a:extLst>
          </p:cNvPr>
          <p:cNvSpPr txBox="1"/>
          <p:nvPr/>
        </p:nvSpPr>
        <p:spPr>
          <a:xfrm>
            <a:off x="2310063" y="117280"/>
            <a:ext cx="9881937"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a:solidFill>
                  <a:schemeClr val="accent1">
                    <a:lumMod val="50000"/>
                  </a:schemeClr>
                </a:solidFill>
              </a:rPr>
              <a:t>gestión técnica operativa </a:t>
            </a:r>
          </a:p>
          <a:p>
            <a:pPr lvl="1"/>
            <a:r>
              <a:rPr lang="es-CO" sz="1600" b="0">
                <a:solidFill>
                  <a:srgbClr val="4472C4">
                    <a:lumMod val="50000"/>
                  </a:srgbClr>
                </a:solidFill>
              </a:rPr>
              <a:t>Toneladas recolectadas y transportadas </a:t>
            </a:r>
            <a:r>
              <a:rPr lang="es-ES" sz="1600" b="0" u="sng">
                <a:solidFill>
                  <a:srgbClr val="4472C4">
                    <a:lumMod val="50000"/>
                  </a:srgbClr>
                </a:solidFill>
              </a:rPr>
              <a:t>residuos de puntos críticos y arrojo clandestino 2024</a:t>
            </a:r>
            <a:endParaRPr lang="es-CO" sz="1600" b="0" kern="0">
              <a:solidFill>
                <a:schemeClr val="accent1">
                  <a:lumMod val="50000"/>
                </a:schemeClr>
              </a:solidFill>
            </a:endParaRPr>
          </a:p>
        </p:txBody>
      </p:sp>
      <p:cxnSp>
        <p:nvCxnSpPr>
          <p:cNvPr id="20" name="Conector recto 19">
            <a:extLst>
              <a:ext uri="{FF2B5EF4-FFF2-40B4-BE49-F238E27FC236}">
                <a16:creationId xmlns:a16="http://schemas.microsoft.com/office/drawing/2014/main" id="{0BFEBA80-8685-4624-8903-850F645380E8}"/>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34" name="Imagen 33">
            <a:extLst>
              <a:ext uri="{FF2B5EF4-FFF2-40B4-BE49-F238E27FC236}">
                <a16:creationId xmlns:a16="http://schemas.microsoft.com/office/drawing/2014/main" id="{2C33E52F-9E23-4D99-8887-AFFB7194B146}"/>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861384" y="186272"/>
            <a:ext cx="1233949" cy="863764"/>
          </a:xfrm>
          <a:prstGeom prst="rect">
            <a:avLst/>
          </a:prstGeom>
        </p:spPr>
      </p:pic>
      <p:graphicFrame>
        <p:nvGraphicFramePr>
          <p:cNvPr id="6" name="6 Gráfico">
            <a:extLst>
              <a:ext uri="{FF2B5EF4-FFF2-40B4-BE49-F238E27FC236}">
                <a16:creationId xmlns:a16="http://schemas.microsoft.com/office/drawing/2014/main" id="{C8736B44-5C6B-4CD2-9B86-BF18C27D322F}"/>
              </a:ext>
            </a:extLst>
          </p:cNvPr>
          <p:cNvGraphicFramePr>
            <a:graphicFrameLocks/>
          </p:cNvGraphicFramePr>
          <p:nvPr>
            <p:extLst>
              <p:ext uri="{D42A27DB-BD31-4B8C-83A1-F6EECF244321}">
                <p14:modId xmlns:p14="http://schemas.microsoft.com/office/powerpoint/2010/main" val="3115530349"/>
              </p:ext>
            </p:extLst>
          </p:nvPr>
        </p:nvGraphicFramePr>
        <p:xfrm>
          <a:off x="1359540" y="1425789"/>
          <a:ext cx="9579677" cy="2738437"/>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7" name="Tabla 6">
            <a:extLst>
              <a:ext uri="{FF2B5EF4-FFF2-40B4-BE49-F238E27FC236}">
                <a16:creationId xmlns:a16="http://schemas.microsoft.com/office/drawing/2014/main" id="{03FF73F4-FB9E-4660-7C21-A99838E006EA}"/>
              </a:ext>
            </a:extLst>
          </p:cNvPr>
          <p:cNvGraphicFramePr>
            <a:graphicFrameLocks noGrp="1"/>
          </p:cNvGraphicFramePr>
          <p:nvPr>
            <p:extLst>
              <p:ext uri="{D42A27DB-BD31-4B8C-83A1-F6EECF244321}">
                <p14:modId xmlns:p14="http://schemas.microsoft.com/office/powerpoint/2010/main" val="3813339480"/>
              </p:ext>
            </p:extLst>
          </p:nvPr>
        </p:nvGraphicFramePr>
        <p:xfrm>
          <a:off x="1478356" y="4441403"/>
          <a:ext cx="9342046" cy="781050"/>
        </p:xfrm>
        <a:graphic>
          <a:graphicData uri="http://schemas.openxmlformats.org/drawingml/2006/table">
            <a:tbl>
              <a:tblPr/>
              <a:tblGrid>
                <a:gridCol w="783687">
                  <a:extLst>
                    <a:ext uri="{9D8B030D-6E8A-4147-A177-3AD203B41FA5}">
                      <a16:colId xmlns:a16="http://schemas.microsoft.com/office/drawing/2014/main" val="3479110996"/>
                    </a:ext>
                  </a:extLst>
                </a:gridCol>
                <a:gridCol w="783687">
                  <a:extLst>
                    <a:ext uri="{9D8B030D-6E8A-4147-A177-3AD203B41FA5}">
                      <a16:colId xmlns:a16="http://schemas.microsoft.com/office/drawing/2014/main" val="1974723434"/>
                    </a:ext>
                  </a:extLst>
                </a:gridCol>
                <a:gridCol w="783687">
                  <a:extLst>
                    <a:ext uri="{9D8B030D-6E8A-4147-A177-3AD203B41FA5}">
                      <a16:colId xmlns:a16="http://schemas.microsoft.com/office/drawing/2014/main" val="2279621825"/>
                    </a:ext>
                  </a:extLst>
                </a:gridCol>
                <a:gridCol w="783687">
                  <a:extLst>
                    <a:ext uri="{9D8B030D-6E8A-4147-A177-3AD203B41FA5}">
                      <a16:colId xmlns:a16="http://schemas.microsoft.com/office/drawing/2014/main" val="3756864650"/>
                    </a:ext>
                  </a:extLst>
                </a:gridCol>
                <a:gridCol w="783687">
                  <a:extLst>
                    <a:ext uri="{9D8B030D-6E8A-4147-A177-3AD203B41FA5}">
                      <a16:colId xmlns:a16="http://schemas.microsoft.com/office/drawing/2014/main" val="2533151781"/>
                    </a:ext>
                  </a:extLst>
                </a:gridCol>
                <a:gridCol w="783687">
                  <a:extLst>
                    <a:ext uri="{9D8B030D-6E8A-4147-A177-3AD203B41FA5}">
                      <a16:colId xmlns:a16="http://schemas.microsoft.com/office/drawing/2014/main" val="1517281017"/>
                    </a:ext>
                  </a:extLst>
                </a:gridCol>
                <a:gridCol w="783687">
                  <a:extLst>
                    <a:ext uri="{9D8B030D-6E8A-4147-A177-3AD203B41FA5}">
                      <a16:colId xmlns:a16="http://schemas.microsoft.com/office/drawing/2014/main" val="926337857"/>
                    </a:ext>
                  </a:extLst>
                </a:gridCol>
                <a:gridCol w="783687">
                  <a:extLst>
                    <a:ext uri="{9D8B030D-6E8A-4147-A177-3AD203B41FA5}">
                      <a16:colId xmlns:a16="http://schemas.microsoft.com/office/drawing/2014/main" val="3780509488"/>
                    </a:ext>
                  </a:extLst>
                </a:gridCol>
                <a:gridCol w="1082234">
                  <a:extLst>
                    <a:ext uri="{9D8B030D-6E8A-4147-A177-3AD203B41FA5}">
                      <a16:colId xmlns:a16="http://schemas.microsoft.com/office/drawing/2014/main" val="3210091510"/>
                    </a:ext>
                  </a:extLst>
                </a:gridCol>
                <a:gridCol w="995158">
                  <a:extLst>
                    <a:ext uri="{9D8B030D-6E8A-4147-A177-3AD203B41FA5}">
                      <a16:colId xmlns:a16="http://schemas.microsoft.com/office/drawing/2014/main" val="218446"/>
                    </a:ext>
                  </a:extLst>
                </a:gridCol>
                <a:gridCol w="995158">
                  <a:extLst>
                    <a:ext uri="{9D8B030D-6E8A-4147-A177-3AD203B41FA5}">
                      <a16:colId xmlns:a16="http://schemas.microsoft.com/office/drawing/2014/main" val="1309618269"/>
                    </a:ext>
                  </a:extLst>
                </a:gridCol>
              </a:tblGrid>
              <a:tr h="200025">
                <a:tc gridSpan="11">
                  <a:txBody>
                    <a:bodyPr/>
                    <a:lstStyle/>
                    <a:p>
                      <a:pPr algn="ctr" rtl="0" fontAlgn="ctr"/>
                      <a:r>
                        <a:rPr lang="es-CO" sz="1100" b="1" i="0" u="none" strike="noStrike">
                          <a:solidFill>
                            <a:srgbClr val="203864"/>
                          </a:solidFill>
                          <a:effectLst/>
                          <a:latin typeface="Calibri" panose="020F0502020204030204" pitchFamily="34" charset="0"/>
                        </a:rPr>
                        <a:t> RECOLECCIÓN MENSUAL 2024</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79126441"/>
                  </a:ext>
                </a:extLst>
              </a:tr>
              <a:tr h="190500">
                <a:tc>
                  <a:txBody>
                    <a:bodyPr/>
                    <a:lstStyle/>
                    <a:p>
                      <a:pPr algn="ctr" rtl="0" fontAlgn="ctr"/>
                      <a:r>
                        <a:rPr lang="es-CO" sz="1200" b="1" i="0" u="none" strike="noStrike">
                          <a:solidFill>
                            <a:srgbClr val="002060"/>
                          </a:solidFill>
                          <a:effectLst/>
                          <a:latin typeface="Calibri" panose="020F0502020204030204" pitchFamily="34" charset="0"/>
                        </a:rPr>
                        <a:t>Enero</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Febrero</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Marzo</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Abril</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Mayo</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Junio</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Julio</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Agosto</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Septiembre</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Octubre</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Noviembre</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extLst>
                  <a:ext uri="{0D108BD9-81ED-4DB2-BD59-A6C34878D82A}">
                    <a16:rowId xmlns:a16="http://schemas.microsoft.com/office/drawing/2014/main" val="2716967277"/>
                  </a:ext>
                </a:extLst>
              </a:tr>
              <a:tr h="190500">
                <a:tc>
                  <a:txBody>
                    <a:bodyPr/>
                    <a:lstStyle/>
                    <a:p>
                      <a:pPr algn="ctr" rtl="0" fontAlgn="ctr"/>
                      <a:r>
                        <a:rPr lang="es-CO" sz="1200" b="1" i="0" u="none" strike="noStrike">
                          <a:solidFill>
                            <a:srgbClr val="002060"/>
                          </a:solidFill>
                          <a:effectLst/>
                          <a:latin typeface="Calibri" panose="020F0502020204030204" pitchFamily="34" charset="0"/>
                        </a:rPr>
                        <a:t>2024</a:t>
                      </a: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2024</a:t>
                      </a: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2024</a:t>
                      </a: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2024</a:t>
                      </a: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2024</a:t>
                      </a: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2024</a:t>
                      </a: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2024</a:t>
                      </a: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2024</a:t>
                      </a: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2024</a:t>
                      </a: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2024</a:t>
                      </a: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2024</a:t>
                      </a:r>
                    </a:p>
                  </a:txBody>
                  <a:tcPr marL="0" marR="0" marT="0" marB="0" anchor="ctr">
                    <a:lnL>
                      <a:noFill/>
                    </a:lnL>
                    <a:lnR>
                      <a:noFill/>
                    </a:lnR>
                    <a:lnT>
                      <a:noFill/>
                    </a:lnT>
                    <a:lnB>
                      <a:noFill/>
                    </a:lnB>
                    <a:noFill/>
                  </a:tcPr>
                </a:tc>
                <a:extLst>
                  <a:ext uri="{0D108BD9-81ED-4DB2-BD59-A6C34878D82A}">
                    <a16:rowId xmlns:a16="http://schemas.microsoft.com/office/drawing/2014/main" val="1073183108"/>
                  </a:ext>
                </a:extLst>
              </a:tr>
              <a:tr h="200025">
                <a:tc>
                  <a:txBody>
                    <a:bodyPr/>
                    <a:lstStyle/>
                    <a:p>
                      <a:pPr algn="ctr" rtl="0" fontAlgn="ctr"/>
                      <a:r>
                        <a:rPr lang="es-CO" sz="1100" b="0" i="0" u="none" strike="noStrike">
                          <a:solidFill>
                            <a:srgbClr val="002060"/>
                          </a:solidFill>
                          <a:effectLst/>
                          <a:latin typeface="Calibri" panose="020F0502020204030204" pitchFamily="34" charset="0"/>
                        </a:rPr>
                        <a:t>19.820,96</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0" i="0" u="none" strike="noStrike">
                          <a:solidFill>
                            <a:srgbClr val="002060"/>
                          </a:solidFill>
                          <a:effectLst/>
                          <a:latin typeface="Calibri" panose="020F0502020204030204" pitchFamily="34" charset="0"/>
                        </a:rPr>
                        <a:t>21.768,89</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0" i="0" u="none" strike="noStrike">
                          <a:solidFill>
                            <a:srgbClr val="002060"/>
                          </a:solidFill>
                          <a:effectLst/>
                          <a:latin typeface="Calibri" panose="020F0502020204030204" pitchFamily="34" charset="0"/>
                        </a:rPr>
                        <a:t>22.513,22</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0" i="0" u="none" strike="noStrike">
                          <a:solidFill>
                            <a:srgbClr val="002060"/>
                          </a:solidFill>
                          <a:effectLst/>
                          <a:latin typeface="Calibri" panose="020F0502020204030204" pitchFamily="34" charset="0"/>
                        </a:rPr>
                        <a:t>21.555,67</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0" i="0" u="none" strike="noStrike">
                          <a:solidFill>
                            <a:srgbClr val="002060"/>
                          </a:solidFill>
                          <a:effectLst/>
                          <a:latin typeface="Calibri" panose="020F0502020204030204" pitchFamily="34" charset="0"/>
                        </a:rPr>
                        <a:t>22.269,44</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0" i="0" u="none" strike="noStrike">
                          <a:solidFill>
                            <a:srgbClr val="002060"/>
                          </a:solidFill>
                          <a:effectLst/>
                          <a:latin typeface="Calibri" panose="020F0502020204030204" pitchFamily="34" charset="0"/>
                        </a:rPr>
                        <a:t>22.924,38</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0" i="0" u="none" strike="noStrike">
                          <a:solidFill>
                            <a:srgbClr val="002060"/>
                          </a:solidFill>
                          <a:effectLst/>
                          <a:latin typeface="Calibri" panose="020F0502020204030204" pitchFamily="34" charset="0"/>
                        </a:rPr>
                        <a:t>22.090,66</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0" i="0" u="none" strike="noStrike">
                          <a:solidFill>
                            <a:srgbClr val="002060"/>
                          </a:solidFill>
                          <a:effectLst/>
                          <a:latin typeface="Calibri" panose="020F0502020204030204" pitchFamily="34" charset="0"/>
                        </a:rPr>
                        <a:t>23.372,18</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0" i="0" u="none" strike="noStrike">
                          <a:solidFill>
                            <a:srgbClr val="002060"/>
                          </a:solidFill>
                          <a:effectLst/>
                          <a:latin typeface="Calibri" panose="020F0502020204030204" pitchFamily="34" charset="0"/>
                        </a:rPr>
                        <a:t>21.830,01</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0" i="0" u="none" strike="noStrike" dirty="0">
                          <a:solidFill>
                            <a:srgbClr val="002060"/>
                          </a:solidFill>
                          <a:effectLst/>
                          <a:latin typeface="Calibri" panose="020F0502020204030204" pitchFamily="34" charset="0"/>
                        </a:rPr>
                        <a:t>24.939,48</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0" i="0" u="none" strike="noStrike" dirty="0">
                          <a:solidFill>
                            <a:srgbClr val="002060"/>
                          </a:solidFill>
                          <a:effectLst/>
                          <a:latin typeface="Calibri" panose="020F0502020204030204" pitchFamily="34" charset="0"/>
                        </a:rPr>
                        <a:t>25.828,98</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2258643401"/>
                  </a:ext>
                </a:extLst>
              </a:tr>
            </a:tbl>
          </a:graphicData>
        </a:graphic>
      </p:graphicFrame>
      <p:graphicFrame>
        <p:nvGraphicFramePr>
          <p:cNvPr id="8" name="Tabla 7">
            <a:extLst>
              <a:ext uri="{FF2B5EF4-FFF2-40B4-BE49-F238E27FC236}">
                <a16:creationId xmlns:a16="http://schemas.microsoft.com/office/drawing/2014/main" id="{BB44829C-7548-D5CA-6ED4-A78E7FD6CF54}"/>
              </a:ext>
            </a:extLst>
          </p:cNvPr>
          <p:cNvGraphicFramePr>
            <a:graphicFrameLocks noGrp="1"/>
          </p:cNvGraphicFramePr>
          <p:nvPr>
            <p:extLst>
              <p:ext uri="{D42A27DB-BD31-4B8C-83A1-F6EECF244321}">
                <p14:modId xmlns:p14="http://schemas.microsoft.com/office/powerpoint/2010/main" val="227174108"/>
              </p:ext>
            </p:extLst>
          </p:nvPr>
        </p:nvGraphicFramePr>
        <p:xfrm>
          <a:off x="1478356" y="5424784"/>
          <a:ext cx="9342048" cy="781050"/>
        </p:xfrm>
        <a:graphic>
          <a:graphicData uri="http://schemas.openxmlformats.org/drawingml/2006/table">
            <a:tbl>
              <a:tblPr/>
              <a:tblGrid>
                <a:gridCol w="925653">
                  <a:extLst>
                    <a:ext uri="{9D8B030D-6E8A-4147-A177-3AD203B41FA5}">
                      <a16:colId xmlns:a16="http://schemas.microsoft.com/office/drawing/2014/main" val="204135205"/>
                    </a:ext>
                  </a:extLst>
                </a:gridCol>
                <a:gridCol w="713758">
                  <a:extLst>
                    <a:ext uri="{9D8B030D-6E8A-4147-A177-3AD203B41FA5}">
                      <a16:colId xmlns:a16="http://schemas.microsoft.com/office/drawing/2014/main" val="2682412237"/>
                    </a:ext>
                  </a:extLst>
                </a:gridCol>
                <a:gridCol w="921938">
                  <a:extLst>
                    <a:ext uri="{9D8B030D-6E8A-4147-A177-3AD203B41FA5}">
                      <a16:colId xmlns:a16="http://schemas.microsoft.com/office/drawing/2014/main" val="2222367983"/>
                    </a:ext>
                  </a:extLst>
                </a:gridCol>
                <a:gridCol w="921938">
                  <a:extLst>
                    <a:ext uri="{9D8B030D-6E8A-4147-A177-3AD203B41FA5}">
                      <a16:colId xmlns:a16="http://schemas.microsoft.com/office/drawing/2014/main" val="3552591094"/>
                    </a:ext>
                  </a:extLst>
                </a:gridCol>
                <a:gridCol w="713758">
                  <a:extLst>
                    <a:ext uri="{9D8B030D-6E8A-4147-A177-3AD203B41FA5}">
                      <a16:colId xmlns:a16="http://schemas.microsoft.com/office/drawing/2014/main" val="963220247"/>
                    </a:ext>
                  </a:extLst>
                </a:gridCol>
                <a:gridCol w="892197">
                  <a:extLst>
                    <a:ext uri="{9D8B030D-6E8A-4147-A177-3AD203B41FA5}">
                      <a16:colId xmlns:a16="http://schemas.microsoft.com/office/drawing/2014/main" val="112255114"/>
                    </a:ext>
                  </a:extLst>
                </a:gridCol>
                <a:gridCol w="713758">
                  <a:extLst>
                    <a:ext uri="{9D8B030D-6E8A-4147-A177-3AD203B41FA5}">
                      <a16:colId xmlns:a16="http://schemas.microsoft.com/office/drawing/2014/main" val="1936022915"/>
                    </a:ext>
                  </a:extLst>
                </a:gridCol>
                <a:gridCol w="862457">
                  <a:extLst>
                    <a:ext uri="{9D8B030D-6E8A-4147-A177-3AD203B41FA5}">
                      <a16:colId xmlns:a16="http://schemas.microsoft.com/office/drawing/2014/main" val="2043463162"/>
                    </a:ext>
                  </a:extLst>
                </a:gridCol>
                <a:gridCol w="892197">
                  <a:extLst>
                    <a:ext uri="{9D8B030D-6E8A-4147-A177-3AD203B41FA5}">
                      <a16:colId xmlns:a16="http://schemas.microsoft.com/office/drawing/2014/main" val="3664284335"/>
                    </a:ext>
                  </a:extLst>
                </a:gridCol>
                <a:gridCol w="892197">
                  <a:extLst>
                    <a:ext uri="{9D8B030D-6E8A-4147-A177-3AD203B41FA5}">
                      <a16:colId xmlns:a16="http://schemas.microsoft.com/office/drawing/2014/main" val="4221984507"/>
                    </a:ext>
                  </a:extLst>
                </a:gridCol>
                <a:gridCol w="892197">
                  <a:extLst>
                    <a:ext uri="{9D8B030D-6E8A-4147-A177-3AD203B41FA5}">
                      <a16:colId xmlns:a16="http://schemas.microsoft.com/office/drawing/2014/main" val="1243608445"/>
                    </a:ext>
                  </a:extLst>
                </a:gridCol>
              </a:tblGrid>
              <a:tr h="200025">
                <a:tc gridSpan="11">
                  <a:txBody>
                    <a:bodyPr/>
                    <a:lstStyle/>
                    <a:p>
                      <a:pPr algn="ctr" rtl="0" fontAlgn="ctr"/>
                      <a:r>
                        <a:rPr lang="es-MX" sz="1050" b="1" i="0" u="none" strike="noStrike">
                          <a:solidFill>
                            <a:srgbClr val="203864"/>
                          </a:solidFill>
                          <a:effectLst/>
                          <a:latin typeface="Calibri" panose="020F0502020204030204" pitchFamily="34" charset="0"/>
                        </a:rPr>
                        <a:t>PROMEDIO DIARIO DE RECOLECCIÓN 2024</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3803575063"/>
                  </a:ext>
                </a:extLst>
              </a:tr>
              <a:tr h="381000">
                <a:tc>
                  <a:txBody>
                    <a:bodyPr/>
                    <a:lstStyle/>
                    <a:p>
                      <a:pPr algn="ctr" rtl="0" fontAlgn="ctr"/>
                      <a:r>
                        <a:rPr lang="es-CO" sz="1100" b="1" i="0" u="none" strike="noStrike">
                          <a:solidFill>
                            <a:srgbClr val="002060"/>
                          </a:solidFill>
                          <a:effectLst/>
                          <a:latin typeface="Calibri" panose="020F0502020204030204" pitchFamily="34" charset="0"/>
                        </a:rPr>
                        <a:t>Enero</a:t>
                      </a:r>
                      <a:br>
                        <a:rPr lang="es-CO" sz="1100" b="1" i="0" u="none" strike="noStrike">
                          <a:solidFill>
                            <a:srgbClr val="002060"/>
                          </a:solidFill>
                          <a:effectLst/>
                          <a:latin typeface="Calibri" panose="020F0502020204030204" pitchFamily="34" charset="0"/>
                        </a:rPr>
                      </a:br>
                      <a:r>
                        <a:rPr lang="es-CO" sz="1100" b="1" i="0" u="none" strike="noStrike">
                          <a:solidFill>
                            <a:srgbClr val="002060"/>
                          </a:solidFill>
                          <a:effectLst/>
                          <a:latin typeface="Calibri" panose="020F0502020204030204" pitchFamily="34" charset="0"/>
                        </a:rPr>
                        <a:t>2024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Febrero</a:t>
                      </a:r>
                      <a:br>
                        <a:rPr lang="es-CO" sz="1100" b="1" i="0" u="none" strike="noStrike">
                          <a:solidFill>
                            <a:srgbClr val="002060"/>
                          </a:solidFill>
                          <a:effectLst/>
                          <a:latin typeface="Calibri" panose="020F0502020204030204" pitchFamily="34" charset="0"/>
                        </a:rPr>
                      </a:br>
                      <a:r>
                        <a:rPr lang="es-CO" sz="1100" b="1" i="0" u="none" strike="noStrike">
                          <a:solidFill>
                            <a:srgbClr val="002060"/>
                          </a:solidFill>
                          <a:effectLst/>
                          <a:latin typeface="Calibri" panose="020F0502020204030204" pitchFamily="34" charset="0"/>
                        </a:rPr>
                        <a:t>2024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Marzo</a:t>
                      </a:r>
                      <a:br>
                        <a:rPr lang="es-CO" sz="1100" b="1" i="0" u="none" strike="noStrike">
                          <a:solidFill>
                            <a:srgbClr val="002060"/>
                          </a:solidFill>
                          <a:effectLst/>
                          <a:latin typeface="Calibri" panose="020F0502020204030204" pitchFamily="34" charset="0"/>
                        </a:rPr>
                      </a:br>
                      <a:r>
                        <a:rPr lang="es-CO" sz="1100" b="1" i="0" u="none" strike="noStrike">
                          <a:solidFill>
                            <a:srgbClr val="002060"/>
                          </a:solidFill>
                          <a:effectLst/>
                          <a:latin typeface="Calibri" panose="020F0502020204030204" pitchFamily="34" charset="0"/>
                        </a:rPr>
                        <a:t>2024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Abril</a:t>
                      </a:r>
                      <a:br>
                        <a:rPr lang="es-CO" sz="1100" b="1" i="0" u="none" strike="noStrike">
                          <a:solidFill>
                            <a:srgbClr val="002060"/>
                          </a:solidFill>
                          <a:effectLst/>
                          <a:latin typeface="Calibri" panose="020F0502020204030204" pitchFamily="34" charset="0"/>
                        </a:rPr>
                      </a:br>
                      <a:r>
                        <a:rPr lang="es-CO" sz="1100" b="1" i="0" u="none" strike="noStrike">
                          <a:solidFill>
                            <a:srgbClr val="002060"/>
                          </a:solidFill>
                          <a:effectLst/>
                          <a:latin typeface="Calibri" panose="020F0502020204030204" pitchFamily="34" charset="0"/>
                        </a:rPr>
                        <a:t>2024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Mayo</a:t>
                      </a:r>
                      <a:br>
                        <a:rPr lang="es-CO" sz="1100" b="1" i="0" u="none" strike="noStrike">
                          <a:solidFill>
                            <a:srgbClr val="002060"/>
                          </a:solidFill>
                          <a:effectLst/>
                          <a:latin typeface="Calibri" panose="020F0502020204030204" pitchFamily="34" charset="0"/>
                        </a:rPr>
                      </a:br>
                      <a:r>
                        <a:rPr lang="es-CO" sz="1100" b="1" i="0" u="none" strike="noStrike">
                          <a:solidFill>
                            <a:srgbClr val="002060"/>
                          </a:solidFill>
                          <a:effectLst/>
                          <a:latin typeface="Calibri" panose="020F0502020204030204" pitchFamily="34" charset="0"/>
                        </a:rPr>
                        <a:t>2024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Junio</a:t>
                      </a:r>
                      <a:br>
                        <a:rPr lang="es-CO" sz="1100" b="1" i="0" u="none" strike="noStrike">
                          <a:solidFill>
                            <a:srgbClr val="002060"/>
                          </a:solidFill>
                          <a:effectLst/>
                          <a:latin typeface="Calibri" panose="020F0502020204030204" pitchFamily="34" charset="0"/>
                        </a:rPr>
                      </a:br>
                      <a:r>
                        <a:rPr lang="es-CO" sz="1100" b="1" i="0" u="none" strike="noStrike">
                          <a:solidFill>
                            <a:srgbClr val="002060"/>
                          </a:solidFill>
                          <a:effectLst/>
                          <a:latin typeface="Calibri" panose="020F0502020204030204" pitchFamily="34" charset="0"/>
                        </a:rPr>
                        <a:t>2024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Julio</a:t>
                      </a:r>
                      <a:br>
                        <a:rPr lang="es-CO" sz="1100" b="1" i="0" u="none" strike="noStrike">
                          <a:solidFill>
                            <a:srgbClr val="002060"/>
                          </a:solidFill>
                          <a:effectLst/>
                          <a:latin typeface="Calibri" panose="020F0502020204030204" pitchFamily="34" charset="0"/>
                        </a:rPr>
                      </a:br>
                      <a:r>
                        <a:rPr lang="es-CO" sz="1100" b="1" i="0" u="none" strike="noStrike">
                          <a:solidFill>
                            <a:srgbClr val="002060"/>
                          </a:solidFill>
                          <a:effectLst/>
                          <a:latin typeface="Calibri" panose="020F0502020204030204" pitchFamily="34" charset="0"/>
                        </a:rPr>
                        <a:t>2024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Agosto</a:t>
                      </a:r>
                      <a:br>
                        <a:rPr lang="es-CO" sz="1100" b="1" i="0" u="none" strike="noStrike">
                          <a:solidFill>
                            <a:srgbClr val="002060"/>
                          </a:solidFill>
                          <a:effectLst/>
                          <a:latin typeface="Calibri" panose="020F0502020204030204" pitchFamily="34" charset="0"/>
                        </a:rPr>
                      </a:br>
                      <a:r>
                        <a:rPr lang="es-CO" sz="1100" b="1" i="0" u="none" strike="noStrike">
                          <a:solidFill>
                            <a:srgbClr val="002060"/>
                          </a:solidFill>
                          <a:effectLst/>
                          <a:latin typeface="Calibri" panose="020F0502020204030204" pitchFamily="34" charset="0"/>
                        </a:rPr>
                        <a:t>2024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Septiembre</a:t>
                      </a:r>
                      <a:br>
                        <a:rPr lang="es-CO" sz="1100" b="1" i="0" u="none" strike="noStrike">
                          <a:solidFill>
                            <a:srgbClr val="002060"/>
                          </a:solidFill>
                          <a:effectLst/>
                          <a:latin typeface="Calibri" panose="020F0502020204030204" pitchFamily="34" charset="0"/>
                        </a:rPr>
                      </a:br>
                      <a:r>
                        <a:rPr lang="es-CO" sz="1100" b="1" i="0" u="none" strike="noStrike">
                          <a:solidFill>
                            <a:srgbClr val="002060"/>
                          </a:solidFill>
                          <a:effectLst/>
                          <a:latin typeface="Calibri" panose="020F0502020204030204" pitchFamily="34" charset="0"/>
                        </a:rPr>
                        <a:t>2024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Octubre</a:t>
                      </a:r>
                      <a:br>
                        <a:rPr lang="es-CO" sz="1100" b="1" i="0" u="none" strike="noStrike">
                          <a:solidFill>
                            <a:srgbClr val="002060"/>
                          </a:solidFill>
                          <a:effectLst/>
                          <a:latin typeface="Calibri" panose="020F0502020204030204" pitchFamily="34" charset="0"/>
                        </a:rPr>
                      </a:br>
                      <a:r>
                        <a:rPr lang="es-CO" sz="1100" b="1" i="0" u="none" strike="noStrike">
                          <a:solidFill>
                            <a:srgbClr val="002060"/>
                          </a:solidFill>
                          <a:effectLst/>
                          <a:latin typeface="Calibri" panose="020F0502020204030204" pitchFamily="34" charset="0"/>
                        </a:rPr>
                        <a:t>2024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dirty="0">
                          <a:solidFill>
                            <a:srgbClr val="002060"/>
                          </a:solidFill>
                          <a:effectLst/>
                          <a:latin typeface="Calibri" panose="020F0502020204030204" pitchFamily="34" charset="0"/>
                        </a:rPr>
                        <a:t>Noviembre</a:t>
                      </a:r>
                      <a:br>
                        <a:rPr lang="es-CO" sz="1100" b="1" i="0" u="none" strike="noStrike" dirty="0">
                          <a:solidFill>
                            <a:srgbClr val="002060"/>
                          </a:solidFill>
                          <a:effectLst/>
                          <a:latin typeface="Calibri" panose="020F0502020204030204" pitchFamily="34" charset="0"/>
                        </a:rPr>
                      </a:br>
                      <a:r>
                        <a:rPr lang="es-CO" sz="1100" b="1" i="0" u="none" strike="noStrike" dirty="0">
                          <a:solidFill>
                            <a:srgbClr val="002060"/>
                          </a:solidFill>
                          <a:effectLst/>
                          <a:latin typeface="Calibri" panose="020F0502020204030204" pitchFamily="34" charset="0"/>
                        </a:rPr>
                        <a:t>2024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extLst>
                  <a:ext uri="{0D108BD9-81ED-4DB2-BD59-A6C34878D82A}">
                    <a16:rowId xmlns:a16="http://schemas.microsoft.com/office/drawing/2014/main" val="2370309894"/>
                  </a:ext>
                </a:extLst>
              </a:tr>
              <a:tr h="200025">
                <a:tc>
                  <a:txBody>
                    <a:bodyPr/>
                    <a:lstStyle/>
                    <a:p>
                      <a:pPr algn="ctr" rtl="0" fontAlgn="ctr"/>
                      <a:r>
                        <a:rPr lang="es-CO" sz="1100" b="0" i="0" u="none" strike="noStrike">
                          <a:solidFill>
                            <a:srgbClr val="203864"/>
                          </a:solidFill>
                          <a:effectLst/>
                          <a:latin typeface="Calibri" panose="020F0502020204030204" pitchFamily="34" charset="0"/>
                        </a:rPr>
                        <a:t>639,39</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0" i="0" u="none" strike="noStrike">
                          <a:solidFill>
                            <a:srgbClr val="203864"/>
                          </a:solidFill>
                          <a:effectLst/>
                          <a:latin typeface="Calibri" panose="020F0502020204030204" pitchFamily="34" charset="0"/>
                        </a:rPr>
                        <a:t>750,65</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0" i="0" u="none" strike="noStrike">
                          <a:solidFill>
                            <a:srgbClr val="203864"/>
                          </a:solidFill>
                          <a:effectLst/>
                          <a:latin typeface="Calibri" panose="020F0502020204030204" pitchFamily="34" charset="0"/>
                        </a:rPr>
                        <a:t>726,23</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0" i="0" u="none" strike="noStrike">
                          <a:solidFill>
                            <a:srgbClr val="203864"/>
                          </a:solidFill>
                          <a:effectLst/>
                          <a:latin typeface="Calibri" panose="020F0502020204030204" pitchFamily="34" charset="0"/>
                        </a:rPr>
                        <a:t>718,52</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0" i="0" u="none" strike="noStrike">
                          <a:solidFill>
                            <a:srgbClr val="203864"/>
                          </a:solidFill>
                          <a:effectLst/>
                          <a:latin typeface="Calibri" panose="020F0502020204030204" pitchFamily="34" charset="0"/>
                        </a:rPr>
                        <a:t>718,37</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0" i="0" u="none" strike="noStrike">
                          <a:solidFill>
                            <a:srgbClr val="203864"/>
                          </a:solidFill>
                          <a:effectLst/>
                          <a:latin typeface="Calibri" panose="020F0502020204030204" pitchFamily="34" charset="0"/>
                        </a:rPr>
                        <a:t>764,15</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0" i="0" u="none" strike="noStrike">
                          <a:solidFill>
                            <a:srgbClr val="203864"/>
                          </a:solidFill>
                          <a:effectLst/>
                          <a:latin typeface="Calibri" panose="020F0502020204030204" pitchFamily="34" charset="0"/>
                        </a:rPr>
                        <a:t>712,60</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0" i="0" u="none" strike="noStrike">
                          <a:solidFill>
                            <a:srgbClr val="203864"/>
                          </a:solidFill>
                          <a:effectLst/>
                          <a:latin typeface="Calibri" panose="020F0502020204030204" pitchFamily="34" charset="0"/>
                        </a:rPr>
                        <a:t>753,94</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0" i="0" u="none" strike="noStrike">
                          <a:solidFill>
                            <a:srgbClr val="203864"/>
                          </a:solidFill>
                          <a:effectLst/>
                          <a:latin typeface="Calibri" panose="020F0502020204030204" pitchFamily="34" charset="0"/>
                        </a:rPr>
                        <a:t>727,67</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0" i="0" u="none" strike="noStrike">
                          <a:solidFill>
                            <a:srgbClr val="203864"/>
                          </a:solidFill>
                          <a:effectLst/>
                          <a:latin typeface="Calibri" panose="020F0502020204030204" pitchFamily="34" charset="0"/>
                        </a:rPr>
                        <a:t>804,50</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0" i="0" u="none" strike="noStrike" dirty="0">
                          <a:solidFill>
                            <a:srgbClr val="203864"/>
                          </a:solidFill>
                          <a:effectLst/>
                          <a:latin typeface="Calibri" panose="020F0502020204030204" pitchFamily="34" charset="0"/>
                        </a:rPr>
                        <a:t>860,97</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315004772"/>
                  </a:ext>
                </a:extLst>
              </a:tr>
            </a:tbl>
          </a:graphicData>
        </a:graphic>
      </p:graphicFrame>
    </p:spTree>
    <p:extLst>
      <p:ext uri="{BB962C8B-B14F-4D97-AF65-F5344CB8AC3E}">
        <p14:creationId xmlns:p14="http://schemas.microsoft.com/office/powerpoint/2010/main" val="1799223727"/>
      </p:ext>
    </p:extLst>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ítulo 3">
            <a:extLst>
              <a:ext uri="{FF2B5EF4-FFF2-40B4-BE49-F238E27FC236}">
                <a16:creationId xmlns:a16="http://schemas.microsoft.com/office/drawing/2014/main" id="{1B5642A8-6D9E-457A-894D-805FBC5B8B73}"/>
              </a:ext>
            </a:extLst>
          </p:cNvPr>
          <p:cNvSpPr>
            <a:spLocks noGrp="1"/>
          </p:cNvSpPr>
          <p:nvPr>
            <p:ph type="title"/>
          </p:nvPr>
        </p:nvSpPr>
        <p:spPr>
          <a:xfrm>
            <a:off x="3410899" y="3048855"/>
            <a:ext cx="7397516" cy="760290"/>
          </a:xfrm>
        </p:spPr>
        <p:txBody>
          <a:bodyPr>
            <a:normAutofit fontScale="90000"/>
          </a:bodyPr>
          <a:lstStyle/>
          <a:p>
            <a:pPr lvl="1" algn="ctr">
              <a:tabLst>
                <a:tab pos="914400" algn="l"/>
              </a:tabLst>
            </a:pPr>
            <a:r>
              <a:rPr lang="es-CO" sz="4400" b="1" cap="small" dirty="0">
                <a:solidFill>
                  <a:schemeClr val="accent1">
                    <a:lumMod val="50000"/>
                  </a:schemeClr>
                </a:solidFill>
                <a:latin typeface="Candara" panose="020E0502030303020204" pitchFamily="34" charset="0"/>
              </a:rPr>
              <a:t> </a:t>
            </a:r>
          </a:p>
        </p:txBody>
      </p:sp>
      <p:sp>
        <p:nvSpPr>
          <p:cNvPr id="13" name="Título 3">
            <a:extLst>
              <a:ext uri="{FF2B5EF4-FFF2-40B4-BE49-F238E27FC236}">
                <a16:creationId xmlns:a16="http://schemas.microsoft.com/office/drawing/2014/main" id="{6CE79864-94DA-41D9-8C3F-588AE4C08112}"/>
              </a:ext>
            </a:extLst>
          </p:cNvPr>
          <p:cNvSpPr txBox="1">
            <a:spLocks/>
          </p:cNvSpPr>
          <p:nvPr/>
        </p:nvSpPr>
        <p:spPr>
          <a:xfrm>
            <a:off x="3271692" y="4289549"/>
            <a:ext cx="7857459" cy="1409700"/>
          </a:xfrm>
          <a:prstGeom prst="rect">
            <a:avLst/>
          </a:prstGeom>
        </p:spPr>
        <p:txBody>
          <a:bodyPr vert="horz" lIns="91440" tIns="45720" rIns="91440" bIns="45720" rtlCol="0" anchor="ctr">
            <a:normAutofit fontScale="60000" lnSpcReduction="20000"/>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lvl="1" algn="r">
              <a:tabLst>
                <a:tab pos="914400" algn="l"/>
              </a:tabLst>
            </a:pPr>
            <a:r>
              <a:rPr lang="es-CO" sz="4400" b="1" kern="0" cap="small" dirty="0">
                <a:solidFill>
                  <a:schemeClr val="accent1">
                    <a:lumMod val="50000"/>
                  </a:schemeClr>
                </a:solidFill>
                <a:latin typeface="Candara" panose="020E0502030303020204" pitchFamily="34" charset="0"/>
              </a:rPr>
              <a:t> </a:t>
            </a:r>
            <a:br>
              <a:rPr lang="es-CO" sz="4400" b="1" kern="0" cap="small" dirty="0">
                <a:solidFill>
                  <a:schemeClr val="accent1">
                    <a:lumMod val="50000"/>
                  </a:schemeClr>
                </a:solidFill>
                <a:latin typeface="Candara" panose="020E0502030303020204" pitchFamily="34" charset="0"/>
              </a:rPr>
            </a:br>
            <a:r>
              <a:rPr lang="es-CO" sz="7600" b="1" kern="0" cap="small" dirty="0">
                <a:solidFill>
                  <a:schemeClr val="accent1">
                    <a:lumMod val="50000"/>
                  </a:schemeClr>
                </a:solidFill>
                <a:latin typeface="Candara" panose="020E0502030303020204" pitchFamily="34" charset="0"/>
              </a:rPr>
              <a:t>actividades adicionales</a:t>
            </a:r>
            <a:br>
              <a:rPr lang="es-CO" sz="5300" b="1" kern="0" cap="small" dirty="0">
                <a:solidFill>
                  <a:schemeClr val="accent1">
                    <a:lumMod val="50000"/>
                  </a:schemeClr>
                </a:solidFill>
                <a:latin typeface="Candara" panose="020E0502030303020204" pitchFamily="34" charset="0"/>
              </a:rPr>
            </a:br>
            <a:r>
              <a:rPr lang="es-CO" sz="4400" b="1" kern="0" cap="small" dirty="0">
                <a:solidFill>
                  <a:schemeClr val="accent1">
                    <a:lumMod val="50000"/>
                  </a:schemeClr>
                </a:solidFill>
                <a:latin typeface="Candara" panose="020E0502030303020204" pitchFamily="34" charset="0"/>
              </a:rPr>
              <a:t> </a:t>
            </a:r>
          </a:p>
        </p:txBody>
      </p:sp>
      <p:sp>
        <p:nvSpPr>
          <p:cNvPr id="5" name="CuadroTexto 4">
            <a:extLst>
              <a:ext uri="{FF2B5EF4-FFF2-40B4-BE49-F238E27FC236}">
                <a16:creationId xmlns:a16="http://schemas.microsoft.com/office/drawing/2014/main" id="{3B6BF528-240C-8F56-883C-1A8F6AA2F315}"/>
              </a:ext>
            </a:extLst>
          </p:cNvPr>
          <p:cNvSpPr txBox="1"/>
          <p:nvPr/>
        </p:nvSpPr>
        <p:spPr>
          <a:xfrm>
            <a:off x="1938142" y="5406861"/>
            <a:ext cx="9191009" cy="338554"/>
          </a:xfrm>
          <a:prstGeom prst="rect">
            <a:avLst/>
          </a:prstGeom>
          <a:noFill/>
        </p:spPr>
        <p:txBody>
          <a:bodyPr wrap="square">
            <a:spAutoFit/>
          </a:bodyPr>
          <a:lstStyle/>
          <a:p>
            <a:pPr algn="r"/>
            <a:r>
              <a:rPr lang="es-MX" sz="1600" b="1" kern="0" cap="small" dirty="0">
                <a:solidFill>
                  <a:schemeClr val="accent1">
                    <a:lumMod val="50000"/>
                  </a:schemeClr>
                </a:solidFill>
                <a:latin typeface="Candara" panose="020E0502030303020204" pitchFamily="34" charset="0"/>
              </a:rPr>
              <a:t>RESIDUOS ORDINARIOS ESPORÁDICOS</a:t>
            </a:r>
            <a:endParaRPr lang="es-CO" sz="1600" b="1" kern="0" cap="small" dirty="0">
              <a:solidFill>
                <a:schemeClr val="accent1">
                  <a:lumMod val="50000"/>
                </a:schemeClr>
              </a:solidFill>
              <a:latin typeface="Candara" panose="020E0502030303020204" pitchFamily="34" charset="0"/>
            </a:endParaRPr>
          </a:p>
        </p:txBody>
      </p:sp>
      <p:pic>
        <p:nvPicPr>
          <p:cNvPr id="2" name="Imagen 1">
            <a:extLst>
              <a:ext uri="{FF2B5EF4-FFF2-40B4-BE49-F238E27FC236}">
                <a16:creationId xmlns:a16="http://schemas.microsoft.com/office/drawing/2014/main" id="{06B59CFF-FDB4-FF8E-9430-70C6F2046CD0}"/>
              </a:ext>
            </a:extLst>
          </p:cNvPr>
          <p:cNvPicPr>
            <a:picLocks noChangeAspect="1"/>
          </p:cNvPicPr>
          <p:nvPr/>
        </p:nvPicPr>
        <p:blipFill>
          <a:blip r:embed="rId2">
            <a:extLst>
              <a:ext uri="{BEBA8EAE-BF5A-486C-A8C5-ECC9F3942E4B}">
                <a14:imgProps xmlns:a14="http://schemas.microsoft.com/office/drawing/2010/main">
                  <a14:imgLayer r:embed="rId3">
                    <a14:imgEffect>
                      <a14:backgroundRemoval t="10000" b="90000" l="10000" r="90000"/>
                    </a14:imgEffect>
                    <a14:imgEffect>
                      <a14:colorTemperature colorTemp="11500"/>
                    </a14:imgEffect>
                    <a14:imgEffect>
                      <a14:saturation sat="400000"/>
                    </a14:imgEffect>
                  </a14:imgLayer>
                </a14:imgProps>
              </a:ext>
            </a:extLst>
          </a:blip>
          <a:stretch>
            <a:fillRect/>
          </a:stretch>
        </p:blipFill>
        <p:spPr>
          <a:xfrm>
            <a:off x="7929332" y="2877776"/>
            <a:ext cx="3536683" cy="1862737"/>
          </a:xfrm>
          <a:prstGeom prst="rect">
            <a:avLst/>
          </a:prstGeom>
        </p:spPr>
      </p:pic>
    </p:spTree>
    <p:extLst>
      <p:ext uri="{BB962C8B-B14F-4D97-AF65-F5344CB8AC3E}">
        <p14:creationId xmlns:p14="http://schemas.microsoft.com/office/powerpoint/2010/main" val="2887145441"/>
      </p:ext>
    </p:extLst>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 name="CuadroTexto 37">
            <a:extLst>
              <a:ext uri="{FF2B5EF4-FFF2-40B4-BE49-F238E27FC236}">
                <a16:creationId xmlns:a16="http://schemas.microsoft.com/office/drawing/2014/main" id="{21039E42-7822-4168-B788-72907FB76E54}"/>
              </a:ext>
            </a:extLst>
          </p:cNvPr>
          <p:cNvSpPr txBox="1"/>
          <p:nvPr/>
        </p:nvSpPr>
        <p:spPr>
          <a:xfrm>
            <a:off x="1552001" y="158780"/>
            <a:ext cx="10202464"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MX" sz="3600" b="1" kern="0" cap="small" dirty="0">
                <a:solidFill>
                  <a:schemeClr val="accent1">
                    <a:lumMod val="50000"/>
                  </a:schemeClr>
                </a:solidFill>
                <a:latin typeface="Candara" panose="020E0502030303020204" pitchFamily="34" charset="0"/>
              </a:rPr>
              <a:t>RESIDUOS ORDINARIOS ESPORÁDICOS</a:t>
            </a:r>
          </a:p>
          <a:p>
            <a:pPr lvl="1"/>
            <a:r>
              <a:rPr lang="es-ES" sz="1600" b="0" dirty="0">
                <a:solidFill>
                  <a:schemeClr val="accent1">
                    <a:lumMod val="50000"/>
                  </a:schemeClr>
                </a:solidFill>
              </a:rPr>
              <a:t>Cuadrillas proyectadas por Concesionario y verificadas por la Interventoría</a:t>
            </a:r>
          </a:p>
        </p:txBody>
      </p:sp>
      <p:cxnSp>
        <p:nvCxnSpPr>
          <p:cNvPr id="27" name="Conector recto 26">
            <a:extLst>
              <a:ext uri="{FF2B5EF4-FFF2-40B4-BE49-F238E27FC236}">
                <a16:creationId xmlns:a16="http://schemas.microsoft.com/office/drawing/2014/main" id="{98D26232-96AF-499B-9E7F-E96A7C07C829}"/>
              </a:ext>
            </a:extLst>
          </p:cNvPr>
          <p:cNvCxnSpPr>
            <a:cxnSpLocks/>
          </p:cNvCxnSpPr>
          <p:nvPr/>
        </p:nvCxnSpPr>
        <p:spPr>
          <a:xfrm>
            <a:off x="318052" y="1252366"/>
            <a:ext cx="11648661"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28" name="Imagen 27">
            <a:extLst>
              <a:ext uri="{FF2B5EF4-FFF2-40B4-BE49-F238E27FC236}">
                <a16:creationId xmlns:a16="http://schemas.microsoft.com/office/drawing/2014/main" id="{B4F7AF4B-D16B-4D62-943C-69226B0579B1}"/>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4080754" y="1668770"/>
            <a:ext cx="7336964" cy="3585189"/>
          </a:xfrm>
          <a:prstGeom prst="rect">
            <a:avLst/>
          </a:prstGeom>
        </p:spPr>
      </p:pic>
      <p:sp>
        <p:nvSpPr>
          <p:cNvPr id="42" name="CuadroTexto 41">
            <a:extLst>
              <a:ext uri="{FF2B5EF4-FFF2-40B4-BE49-F238E27FC236}">
                <a16:creationId xmlns:a16="http://schemas.microsoft.com/office/drawing/2014/main" id="{4639E364-3ED9-49BC-A287-B1DF72F0689F}"/>
              </a:ext>
            </a:extLst>
          </p:cNvPr>
          <p:cNvSpPr txBox="1"/>
          <p:nvPr/>
        </p:nvSpPr>
        <p:spPr>
          <a:xfrm>
            <a:off x="726371" y="2230308"/>
            <a:ext cx="1713423" cy="1077218"/>
          </a:xfrm>
          <a:prstGeom prst="rect">
            <a:avLst/>
          </a:prstGeom>
          <a:noFill/>
        </p:spPr>
        <p:txBody>
          <a:bodyPr wrap="square" rtlCol="0">
            <a:spAutoFit/>
          </a:bodyPr>
          <a:lstStyle/>
          <a:p>
            <a:pPr algn="ctr"/>
            <a:r>
              <a:rPr lang="es-CO" sz="1600" b="1" dirty="0">
                <a:solidFill>
                  <a:srgbClr val="002060"/>
                </a:solidFill>
                <a:effectLst>
                  <a:outerShdw blurRad="38100" dist="38100" dir="2700000" algn="tl">
                    <a:srgbClr val="000000">
                      <a:alpha val="43137"/>
                    </a:srgbClr>
                  </a:outerShdw>
                </a:effectLst>
              </a:rPr>
              <a:t>Total Cuadrillas proyectadas*</a:t>
            </a:r>
          </a:p>
          <a:p>
            <a:pPr algn="ctr"/>
            <a:r>
              <a:rPr lang="es-CO" sz="1600" b="1" dirty="0">
                <a:solidFill>
                  <a:srgbClr val="002060"/>
                </a:solidFill>
                <a:effectLst>
                  <a:outerShdw blurRad="38100" dist="38100" dir="2700000" algn="tl">
                    <a:srgbClr val="000000">
                      <a:alpha val="43137"/>
                    </a:srgbClr>
                  </a:outerShdw>
                </a:effectLst>
              </a:rPr>
              <a:t>36 </a:t>
            </a:r>
          </a:p>
          <a:p>
            <a:pPr algn="ctr"/>
            <a:endParaRPr lang="es-CO" sz="1600" b="1" dirty="0">
              <a:solidFill>
                <a:srgbClr val="002060"/>
              </a:solidFill>
              <a:effectLst>
                <a:outerShdw blurRad="38100" dist="38100" dir="2700000" algn="tl">
                  <a:srgbClr val="000000">
                    <a:alpha val="43137"/>
                  </a:srgbClr>
                </a:outerShdw>
              </a:effectLst>
            </a:endParaRPr>
          </a:p>
        </p:txBody>
      </p:sp>
      <p:cxnSp>
        <p:nvCxnSpPr>
          <p:cNvPr id="3" name="126 Conector recto">
            <a:extLst>
              <a:ext uri="{FF2B5EF4-FFF2-40B4-BE49-F238E27FC236}">
                <a16:creationId xmlns:a16="http://schemas.microsoft.com/office/drawing/2014/main" id="{EE224864-08C9-E47D-30CC-C37AE43C10DE}"/>
              </a:ext>
            </a:extLst>
          </p:cNvPr>
          <p:cNvCxnSpPr/>
          <p:nvPr/>
        </p:nvCxnSpPr>
        <p:spPr>
          <a:xfrm flipH="1">
            <a:off x="7341402" y="2198452"/>
            <a:ext cx="486154" cy="962025"/>
          </a:xfrm>
          <a:prstGeom prst="line">
            <a:avLst/>
          </a:prstGeom>
          <a:ln>
            <a:solidFill>
              <a:schemeClr val="tx2"/>
            </a:solidFill>
            <a:prstDash val="dash"/>
          </a:ln>
        </p:spPr>
        <p:style>
          <a:lnRef idx="3">
            <a:schemeClr val="accent1"/>
          </a:lnRef>
          <a:fillRef idx="0">
            <a:schemeClr val="accent1"/>
          </a:fillRef>
          <a:effectRef idx="2">
            <a:schemeClr val="accent1"/>
          </a:effectRef>
          <a:fontRef idx="minor">
            <a:schemeClr val="tx1"/>
          </a:fontRef>
        </p:style>
      </p:cxnSp>
      <p:sp>
        <p:nvSpPr>
          <p:cNvPr id="4" name="CuadroTexto 3">
            <a:extLst>
              <a:ext uri="{FF2B5EF4-FFF2-40B4-BE49-F238E27FC236}">
                <a16:creationId xmlns:a16="http://schemas.microsoft.com/office/drawing/2014/main" id="{04D4D3EB-9944-024C-6153-8D47DEEB4752}"/>
              </a:ext>
            </a:extLst>
          </p:cNvPr>
          <p:cNvSpPr txBox="1"/>
          <p:nvPr/>
        </p:nvSpPr>
        <p:spPr>
          <a:xfrm>
            <a:off x="7749236" y="1829120"/>
            <a:ext cx="784962" cy="369332"/>
          </a:xfrm>
          <a:prstGeom prst="rect">
            <a:avLst/>
          </a:prstGeom>
          <a:noFill/>
        </p:spPr>
        <p:txBody>
          <a:bodyPr wrap="square" rtlCol="0">
            <a:spAutoFit/>
          </a:bodyPr>
          <a:lstStyle/>
          <a:p>
            <a:r>
              <a:rPr lang="es-CO" b="1" dirty="0">
                <a:solidFill>
                  <a:srgbClr val="002060"/>
                </a:solidFill>
              </a:rPr>
              <a:t>16 (9)</a:t>
            </a:r>
          </a:p>
        </p:txBody>
      </p:sp>
      <p:cxnSp>
        <p:nvCxnSpPr>
          <p:cNvPr id="5" name="126 Conector recto">
            <a:extLst>
              <a:ext uri="{FF2B5EF4-FFF2-40B4-BE49-F238E27FC236}">
                <a16:creationId xmlns:a16="http://schemas.microsoft.com/office/drawing/2014/main" id="{137F3D13-BEC5-7FAA-FB28-ABD0BEA30B33}"/>
              </a:ext>
            </a:extLst>
          </p:cNvPr>
          <p:cNvCxnSpPr>
            <a:cxnSpLocks/>
          </p:cNvCxnSpPr>
          <p:nvPr/>
        </p:nvCxnSpPr>
        <p:spPr>
          <a:xfrm flipH="1">
            <a:off x="4735885" y="3492437"/>
            <a:ext cx="854679" cy="756851"/>
          </a:xfrm>
          <a:prstGeom prst="line">
            <a:avLst/>
          </a:prstGeom>
          <a:ln>
            <a:solidFill>
              <a:schemeClr val="tx2"/>
            </a:solidFill>
            <a:prstDash val="dash"/>
          </a:ln>
        </p:spPr>
        <p:style>
          <a:lnRef idx="3">
            <a:schemeClr val="accent1"/>
          </a:lnRef>
          <a:fillRef idx="0">
            <a:schemeClr val="accent1"/>
          </a:fillRef>
          <a:effectRef idx="2">
            <a:schemeClr val="accent1"/>
          </a:effectRef>
          <a:fontRef idx="minor">
            <a:schemeClr val="tx1"/>
          </a:fontRef>
        </p:style>
      </p:cxnSp>
      <p:cxnSp>
        <p:nvCxnSpPr>
          <p:cNvPr id="6" name="126 Conector recto">
            <a:extLst>
              <a:ext uri="{FF2B5EF4-FFF2-40B4-BE49-F238E27FC236}">
                <a16:creationId xmlns:a16="http://schemas.microsoft.com/office/drawing/2014/main" id="{4DC96E6B-0E15-41BA-1041-987393B45767}"/>
              </a:ext>
            </a:extLst>
          </p:cNvPr>
          <p:cNvCxnSpPr>
            <a:cxnSpLocks/>
          </p:cNvCxnSpPr>
          <p:nvPr/>
        </p:nvCxnSpPr>
        <p:spPr>
          <a:xfrm flipH="1">
            <a:off x="5356329" y="3795024"/>
            <a:ext cx="765092" cy="1377227"/>
          </a:xfrm>
          <a:prstGeom prst="line">
            <a:avLst/>
          </a:prstGeom>
          <a:ln>
            <a:solidFill>
              <a:schemeClr val="tx2"/>
            </a:solidFill>
            <a:prstDash val="dash"/>
          </a:ln>
        </p:spPr>
        <p:style>
          <a:lnRef idx="3">
            <a:schemeClr val="accent1"/>
          </a:lnRef>
          <a:fillRef idx="0">
            <a:schemeClr val="accent1"/>
          </a:fillRef>
          <a:effectRef idx="2">
            <a:schemeClr val="accent1"/>
          </a:effectRef>
          <a:fontRef idx="minor">
            <a:schemeClr val="tx1"/>
          </a:fontRef>
        </p:style>
      </p:cxnSp>
      <p:cxnSp>
        <p:nvCxnSpPr>
          <p:cNvPr id="7" name="Conector recto 6">
            <a:extLst>
              <a:ext uri="{FF2B5EF4-FFF2-40B4-BE49-F238E27FC236}">
                <a16:creationId xmlns:a16="http://schemas.microsoft.com/office/drawing/2014/main" id="{214ED14E-512B-E2CA-2F7B-4155AFE6FD93}"/>
              </a:ext>
            </a:extLst>
          </p:cNvPr>
          <p:cNvCxnSpPr>
            <a:cxnSpLocks/>
          </p:cNvCxnSpPr>
          <p:nvPr/>
        </p:nvCxnSpPr>
        <p:spPr>
          <a:xfrm>
            <a:off x="7584479" y="3697524"/>
            <a:ext cx="329515" cy="1947921"/>
          </a:xfrm>
          <a:prstGeom prst="line">
            <a:avLst/>
          </a:prstGeom>
          <a:ln>
            <a:solidFill>
              <a:srgbClr val="002060"/>
            </a:solidFill>
            <a:prstDash val="dash"/>
          </a:ln>
        </p:spPr>
        <p:style>
          <a:lnRef idx="1">
            <a:schemeClr val="accent1"/>
          </a:lnRef>
          <a:fillRef idx="0">
            <a:schemeClr val="accent1"/>
          </a:fillRef>
          <a:effectRef idx="0">
            <a:schemeClr val="accent1"/>
          </a:effectRef>
          <a:fontRef idx="minor">
            <a:schemeClr val="tx1"/>
          </a:fontRef>
        </p:style>
      </p:cxnSp>
      <p:cxnSp>
        <p:nvCxnSpPr>
          <p:cNvPr id="8" name="Conector recto 7">
            <a:extLst>
              <a:ext uri="{FF2B5EF4-FFF2-40B4-BE49-F238E27FC236}">
                <a16:creationId xmlns:a16="http://schemas.microsoft.com/office/drawing/2014/main" id="{8331836A-0E3E-FE9F-E3B3-34E4DD166F52}"/>
              </a:ext>
            </a:extLst>
          </p:cNvPr>
          <p:cNvCxnSpPr>
            <a:cxnSpLocks/>
          </p:cNvCxnSpPr>
          <p:nvPr/>
        </p:nvCxnSpPr>
        <p:spPr>
          <a:xfrm flipV="1">
            <a:off x="4295540" y="3119504"/>
            <a:ext cx="440345" cy="206012"/>
          </a:xfrm>
          <a:prstGeom prst="line">
            <a:avLst/>
          </a:prstGeom>
          <a:ln>
            <a:solidFill>
              <a:srgbClr val="002060"/>
            </a:solidFill>
            <a:prstDash val="dash"/>
          </a:ln>
        </p:spPr>
        <p:style>
          <a:lnRef idx="1">
            <a:schemeClr val="accent1"/>
          </a:lnRef>
          <a:fillRef idx="0">
            <a:schemeClr val="accent1"/>
          </a:fillRef>
          <a:effectRef idx="0">
            <a:schemeClr val="accent1"/>
          </a:effectRef>
          <a:fontRef idx="minor">
            <a:schemeClr val="tx1"/>
          </a:fontRef>
        </p:style>
      </p:cxnSp>
      <p:sp>
        <p:nvSpPr>
          <p:cNvPr id="11" name="CuadroTexto 10">
            <a:extLst>
              <a:ext uri="{FF2B5EF4-FFF2-40B4-BE49-F238E27FC236}">
                <a16:creationId xmlns:a16="http://schemas.microsoft.com/office/drawing/2014/main" id="{D4E1630A-8248-FE51-98BC-14221D2C496E}"/>
              </a:ext>
            </a:extLst>
          </p:cNvPr>
          <p:cNvSpPr txBox="1"/>
          <p:nvPr/>
        </p:nvSpPr>
        <p:spPr>
          <a:xfrm>
            <a:off x="4363724" y="4288476"/>
            <a:ext cx="744321" cy="369332"/>
          </a:xfrm>
          <a:prstGeom prst="rect">
            <a:avLst/>
          </a:prstGeom>
          <a:noFill/>
        </p:spPr>
        <p:txBody>
          <a:bodyPr wrap="square" rtlCol="0">
            <a:spAutoFit/>
          </a:bodyPr>
          <a:lstStyle/>
          <a:p>
            <a:r>
              <a:rPr lang="es-CO" b="1" dirty="0">
                <a:solidFill>
                  <a:srgbClr val="002060"/>
                </a:solidFill>
              </a:rPr>
              <a:t>4 (4)</a:t>
            </a:r>
          </a:p>
        </p:txBody>
      </p:sp>
      <p:sp>
        <p:nvSpPr>
          <p:cNvPr id="12" name="CuadroTexto 11">
            <a:extLst>
              <a:ext uri="{FF2B5EF4-FFF2-40B4-BE49-F238E27FC236}">
                <a16:creationId xmlns:a16="http://schemas.microsoft.com/office/drawing/2014/main" id="{C050E4FD-2A43-7224-CAED-67F6E865422E}"/>
              </a:ext>
            </a:extLst>
          </p:cNvPr>
          <p:cNvSpPr txBox="1"/>
          <p:nvPr/>
        </p:nvSpPr>
        <p:spPr>
          <a:xfrm>
            <a:off x="3372328" y="3547542"/>
            <a:ext cx="715850" cy="369332"/>
          </a:xfrm>
          <a:prstGeom prst="rect">
            <a:avLst/>
          </a:prstGeom>
          <a:noFill/>
        </p:spPr>
        <p:txBody>
          <a:bodyPr wrap="square" rtlCol="0">
            <a:spAutoFit/>
          </a:bodyPr>
          <a:lstStyle/>
          <a:p>
            <a:r>
              <a:rPr lang="es-CO" b="1" dirty="0">
                <a:solidFill>
                  <a:srgbClr val="002060"/>
                </a:solidFill>
              </a:rPr>
              <a:t>8 (8)</a:t>
            </a:r>
          </a:p>
        </p:txBody>
      </p:sp>
      <p:cxnSp>
        <p:nvCxnSpPr>
          <p:cNvPr id="13" name="Conector recto 12">
            <a:extLst>
              <a:ext uri="{FF2B5EF4-FFF2-40B4-BE49-F238E27FC236}">
                <a16:creationId xmlns:a16="http://schemas.microsoft.com/office/drawing/2014/main" id="{C8D96DB1-8859-01EF-D935-5543EDA2FF39}"/>
              </a:ext>
            </a:extLst>
          </p:cNvPr>
          <p:cNvCxnSpPr>
            <a:cxnSpLocks/>
          </p:cNvCxnSpPr>
          <p:nvPr/>
        </p:nvCxnSpPr>
        <p:spPr>
          <a:xfrm flipV="1">
            <a:off x="3818693" y="3341530"/>
            <a:ext cx="440345" cy="206012"/>
          </a:xfrm>
          <a:prstGeom prst="line">
            <a:avLst/>
          </a:prstGeom>
          <a:ln>
            <a:solidFill>
              <a:srgbClr val="002060"/>
            </a:solidFill>
            <a:prstDash val="dash"/>
          </a:ln>
        </p:spPr>
        <p:style>
          <a:lnRef idx="1">
            <a:schemeClr val="accent1"/>
          </a:lnRef>
          <a:fillRef idx="0">
            <a:schemeClr val="accent1"/>
          </a:fillRef>
          <a:effectRef idx="0">
            <a:schemeClr val="accent1"/>
          </a:effectRef>
          <a:fontRef idx="minor">
            <a:schemeClr val="tx1"/>
          </a:fontRef>
        </p:style>
      </p:cxnSp>
      <p:sp>
        <p:nvSpPr>
          <p:cNvPr id="16" name="CuadroTexto 15">
            <a:extLst>
              <a:ext uri="{FF2B5EF4-FFF2-40B4-BE49-F238E27FC236}">
                <a16:creationId xmlns:a16="http://schemas.microsoft.com/office/drawing/2014/main" id="{B92E8C68-3CC0-CAE8-9410-76ECE9F329BE}"/>
              </a:ext>
            </a:extLst>
          </p:cNvPr>
          <p:cNvSpPr txBox="1"/>
          <p:nvPr/>
        </p:nvSpPr>
        <p:spPr>
          <a:xfrm>
            <a:off x="74872" y="6351193"/>
            <a:ext cx="6228412" cy="3693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900" b="0" i="0" u="none" strike="noStrike" kern="1200" cap="none" spc="0" normalizeH="0" baseline="0" noProof="0" dirty="0">
                <a:ln>
                  <a:noFill/>
                </a:ln>
                <a:solidFill>
                  <a:schemeClr val="accent1">
                    <a:lumMod val="50000"/>
                  </a:schemeClr>
                </a:solidFill>
                <a:effectLst/>
                <a:uLnTx/>
                <a:uFillTx/>
                <a:latin typeface="Calibri"/>
                <a:ea typeface="+mn-ea"/>
                <a:cs typeface="+mn-cs"/>
              </a:rPr>
              <a:t>Fuente: * Planes operativos Concesionarios</a:t>
            </a:r>
          </a:p>
          <a:p>
            <a:pPr marL="0" marR="0" lvl="0" indent="0" algn="l" defTabSz="914400" rtl="0" eaLnBrk="1" fontAlgn="auto" latinLnBrk="0" hangingPunct="1">
              <a:lnSpc>
                <a:spcPct val="100000"/>
              </a:lnSpc>
              <a:spcBef>
                <a:spcPts val="0"/>
              </a:spcBef>
              <a:spcAft>
                <a:spcPts val="0"/>
              </a:spcAft>
              <a:buClrTx/>
              <a:buSzTx/>
              <a:buFontTx/>
              <a:buNone/>
              <a:tabLst/>
              <a:defRPr/>
            </a:pPr>
            <a:r>
              <a:rPr lang="es-CO" sz="900" dirty="0">
                <a:solidFill>
                  <a:schemeClr val="accent1">
                    <a:lumMod val="50000"/>
                  </a:schemeClr>
                </a:solidFill>
                <a:latin typeface="Calibri"/>
              </a:rPr>
              <a:t>               ** V</a:t>
            </a:r>
            <a:r>
              <a:rPr kumimoji="0" lang="es-CO" sz="900" b="0" i="0" u="none" strike="noStrike" kern="1200" cap="none" spc="0" normalizeH="0" baseline="0" noProof="0" dirty="0" err="1">
                <a:ln>
                  <a:noFill/>
                </a:ln>
                <a:solidFill>
                  <a:schemeClr val="accent1">
                    <a:lumMod val="50000"/>
                  </a:schemeClr>
                </a:solidFill>
                <a:effectLst/>
                <a:uLnTx/>
                <a:uFillTx/>
                <a:latin typeface="Calibri"/>
                <a:ea typeface="+mn-ea"/>
                <a:cs typeface="+mn-cs"/>
              </a:rPr>
              <a:t>erificaciones</a:t>
            </a:r>
            <a:r>
              <a:rPr kumimoji="0" lang="es-CO" sz="900" b="0" i="0" u="none" strike="noStrike" kern="1200" cap="none" spc="0" normalizeH="0" baseline="0" noProof="0" dirty="0">
                <a:ln>
                  <a:noFill/>
                </a:ln>
                <a:solidFill>
                  <a:schemeClr val="accent1">
                    <a:lumMod val="50000"/>
                  </a:schemeClr>
                </a:solidFill>
                <a:effectLst/>
                <a:uLnTx/>
                <a:uFillTx/>
                <a:latin typeface="Calibri"/>
                <a:ea typeface="+mn-ea"/>
                <a:cs typeface="+mn-cs"/>
              </a:rPr>
              <a:t> de Interventoría</a:t>
            </a:r>
          </a:p>
        </p:txBody>
      </p:sp>
      <p:pic>
        <p:nvPicPr>
          <p:cNvPr id="14" name="Imagen 13">
            <a:extLst>
              <a:ext uri="{FF2B5EF4-FFF2-40B4-BE49-F238E27FC236}">
                <a16:creationId xmlns:a16="http://schemas.microsoft.com/office/drawing/2014/main" id="{0D101BB1-C8E7-E21D-D352-7934D0F95143}"/>
              </a:ext>
            </a:extLst>
          </p:cNvPr>
          <p:cNvPicPr>
            <a:picLocks noChangeAspect="1"/>
          </p:cNvPicPr>
          <p:nvPr/>
        </p:nvPicPr>
        <p:blipFill>
          <a:blip r:embed="rId3">
            <a:extLst>
              <a:ext uri="{BEBA8EAE-BF5A-486C-A8C5-ECC9F3942E4B}">
                <a14:imgProps xmlns:a14="http://schemas.microsoft.com/office/drawing/2010/main">
                  <a14:imgLayer r:embed="rId4">
                    <a14:imgEffect>
                      <a14:backgroundRemoval t="10000" b="90000" l="10000" r="90000"/>
                    </a14:imgEffect>
                    <a14:imgEffect>
                      <a14:colorTemperature colorTemp="10784"/>
                    </a14:imgEffect>
                    <a14:imgEffect>
                      <a14:saturation sat="400000"/>
                    </a14:imgEffect>
                  </a14:imgLayer>
                </a14:imgProps>
              </a:ext>
            </a:extLst>
          </a:blip>
          <a:stretch>
            <a:fillRect/>
          </a:stretch>
        </p:blipFill>
        <p:spPr>
          <a:xfrm>
            <a:off x="163360" y="81672"/>
            <a:ext cx="1975154" cy="1040296"/>
          </a:xfrm>
          <a:prstGeom prst="rect">
            <a:avLst/>
          </a:prstGeom>
        </p:spPr>
      </p:pic>
      <p:sp>
        <p:nvSpPr>
          <p:cNvPr id="2" name="CuadroTexto 1">
            <a:extLst>
              <a:ext uri="{FF2B5EF4-FFF2-40B4-BE49-F238E27FC236}">
                <a16:creationId xmlns:a16="http://schemas.microsoft.com/office/drawing/2014/main" id="{E5801D41-D66C-4C3C-8A4A-EDA638F9A737}"/>
              </a:ext>
            </a:extLst>
          </p:cNvPr>
          <p:cNvSpPr txBox="1"/>
          <p:nvPr/>
        </p:nvSpPr>
        <p:spPr>
          <a:xfrm>
            <a:off x="744058" y="3368096"/>
            <a:ext cx="1713423" cy="1077218"/>
          </a:xfrm>
          <a:prstGeom prst="rect">
            <a:avLst/>
          </a:prstGeom>
          <a:noFill/>
        </p:spPr>
        <p:txBody>
          <a:bodyPr wrap="square" rtlCol="0">
            <a:spAutoFit/>
          </a:bodyPr>
          <a:lstStyle/>
          <a:p>
            <a:pPr algn="ctr"/>
            <a:r>
              <a:rPr lang="es-CO" sz="1600" b="1" dirty="0">
                <a:solidFill>
                  <a:srgbClr val="002060"/>
                </a:solidFill>
                <a:effectLst>
                  <a:outerShdw blurRad="38100" dist="38100" dir="2700000" algn="tl">
                    <a:srgbClr val="000000">
                      <a:alpha val="43137"/>
                    </a:srgbClr>
                  </a:outerShdw>
                </a:effectLst>
              </a:rPr>
              <a:t>Total Cuadrillas Implementadas**</a:t>
            </a:r>
          </a:p>
          <a:p>
            <a:pPr algn="ctr"/>
            <a:r>
              <a:rPr lang="es-CO" sz="1600" b="1" dirty="0">
                <a:solidFill>
                  <a:srgbClr val="002060"/>
                </a:solidFill>
                <a:effectLst>
                  <a:outerShdw blurRad="38100" dist="38100" dir="2700000" algn="tl">
                    <a:srgbClr val="000000">
                      <a:alpha val="43137"/>
                    </a:srgbClr>
                  </a:outerShdw>
                </a:effectLst>
              </a:rPr>
              <a:t>(29)</a:t>
            </a:r>
          </a:p>
          <a:p>
            <a:pPr algn="ctr"/>
            <a:endParaRPr lang="es-CO" sz="1600" b="1" dirty="0">
              <a:solidFill>
                <a:srgbClr val="002060"/>
              </a:solidFill>
              <a:effectLst>
                <a:outerShdw blurRad="38100" dist="38100" dir="2700000" algn="tl">
                  <a:srgbClr val="000000">
                    <a:alpha val="43137"/>
                  </a:srgbClr>
                </a:outerShdw>
              </a:effectLst>
            </a:endParaRPr>
          </a:p>
        </p:txBody>
      </p:sp>
      <p:sp>
        <p:nvSpPr>
          <p:cNvPr id="15" name="CuadroTexto 14">
            <a:extLst>
              <a:ext uri="{FF2B5EF4-FFF2-40B4-BE49-F238E27FC236}">
                <a16:creationId xmlns:a16="http://schemas.microsoft.com/office/drawing/2014/main" id="{E6BC5CBA-D41D-4D8D-8AAF-08A575C27EAA}"/>
              </a:ext>
            </a:extLst>
          </p:cNvPr>
          <p:cNvSpPr txBox="1"/>
          <p:nvPr/>
        </p:nvSpPr>
        <p:spPr>
          <a:xfrm>
            <a:off x="5088295" y="5161442"/>
            <a:ext cx="744321" cy="369332"/>
          </a:xfrm>
          <a:prstGeom prst="rect">
            <a:avLst/>
          </a:prstGeom>
          <a:noFill/>
        </p:spPr>
        <p:txBody>
          <a:bodyPr wrap="square" rtlCol="0">
            <a:spAutoFit/>
          </a:bodyPr>
          <a:lstStyle/>
          <a:p>
            <a:r>
              <a:rPr lang="es-CO" b="1" dirty="0">
                <a:solidFill>
                  <a:srgbClr val="002060"/>
                </a:solidFill>
              </a:rPr>
              <a:t>4 (4)</a:t>
            </a:r>
          </a:p>
        </p:txBody>
      </p:sp>
      <p:sp>
        <p:nvSpPr>
          <p:cNvPr id="17" name="CuadroTexto 16">
            <a:extLst>
              <a:ext uri="{FF2B5EF4-FFF2-40B4-BE49-F238E27FC236}">
                <a16:creationId xmlns:a16="http://schemas.microsoft.com/office/drawing/2014/main" id="{DABD6087-7CAB-314B-B886-72DE23399D1D}"/>
              </a:ext>
            </a:extLst>
          </p:cNvPr>
          <p:cNvSpPr txBox="1"/>
          <p:nvPr/>
        </p:nvSpPr>
        <p:spPr>
          <a:xfrm>
            <a:off x="7739591" y="5668596"/>
            <a:ext cx="744321" cy="369332"/>
          </a:xfrm>
          <a:prstGeom prst="rect">
            <a:avLst/>
          </a:prstGeom>
          <a:noFill/>
        </p:spPr>
        <p:txBody>
          <a:bodyPr wrap="square" rtlCol="0">
            <a:spAutoFit/>
          </a:bodyPr>
          <a:lstStyle/>
          <a:p>
            <a:r>
              <a:rPr lang="es-CO" b="1" dirty="0">
                <a:solidFill>
                  <a:srgbClr val="002060"/>
                </a:solidFill>
              </a:rPr>
              <a:t>4 (4)</a:t>
            </a:r>
          </a:p>
        </p:txBody>
      </p:sp>
    </p:spTree>
    <p:extLst>
      <p:ext uri="{BB962C8B-B14F-4D97-AF65-F5344CB8AC3E}">
        <p14:creationId xmlns:p14="http://schemas.microsoft.com/office/powerpoint/2010/main" val="1075903793"/>
      </p:ext>
    </p:extLst>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A653CD8-2819-68E5-796B-C887CCE01DBB}"/>
            </a:ext>
          </a:extLst>
        </p:cNvPr>
        <p:cNvGrpSpPr/>
        <p:nvPr/>
      </p:nvGrpSpPr>
      <p:grpSpPr>
        <a:xfrm>
          <a:off x="0" y="0"/>
          <a:ext cx="0" cy="0"/>
          <a:chOff x="0" y="0"/>
          <a:chExt cx="0" cy="0"/>
        </a:xfrm>
      </p:grpSpPr>
      <p:cxnSp>
        <p:nvCxnSpPr>
          <p:cNvPr id="27" name="Conector recto 26">
            <a:extLst>
              <a:ext uri="{FF2B5EF4-FFF2-40B4-BE49-F238E27FC236}">
                <a16:creationId xmlns:a16="http://schemas.microsoft.com/office/drawing/2014/main" id="{F5D5939B-FCCF-3F04-189D-773B5BB3678A}"/>
              </a:ext>
            </a:extLst>
          </p:cNvPr>
          <p:cNvCxnSpPr>
            <a:cxnSpLocks/>
          </p:cNvCxnSpPr>
          <p:nvPr/>
        </p:nvCxnSpPr>
        <p:spPr>
          <a:xfrm>
            <a:off x="318052" y="1252366"/>
            <a:ext cx="11648661"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29" name="Título 1">
            <a:extLst>
              <a:ext uri="{FF2B5EF4-FFF2-40B4-BE49-F238E27FC236}">
                <a16:creationId xmlns:a16="http://schemas.microsoft.com/office/drawing/2014/main" id="{E2B5C0B7-CF81-1F99-BCBB-BFDE46EB36C0}"/>
              </a:ext>
            </a:extLst>
          </p:cNvPr>
          <p:cNvSpPr txBox="1">
            <a:spLocks/>
          </p:cNvSpPr>
          <p:nvPr/>
        </p:nvSpPr>
        <p:spPr>
          <a:xfrm>
            <a:off x="6736867" y="1271294"/>
            <a:ext cx="3812663" cy="1022270"/>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endParaRPr lang="es-CO" sz="1200" cap="small" dirty="0">
              <a:solidFill>
                <a:schemeClr val="accent1">
                  <a:lumMod val="50000"/>
                </a:schemeClr>
              </a:solidFill>
              <a:latin typeface="+mn-lt"/>
              <a:ea typeface="+mn-ea"/>
              <a:cs typeface="+mn-cs"/>
            </a:endParaRPr>
          </a:p>
        </p:txBody>
      </p:sp>
      <p:pic>
        <p:nvPicPr>
          <p:cNvPr id="3" name="Imagen 2">
            <a:extLst>
              <a:ext uri="{FF2B5EF4-FFF2-40B4-BE49-F238E27FC236}">
                <a16:creationId xmlns:a16="http://schemas.microsoft.com/office/drawing/2014/main" id="{ABFBC328-7F04-8E99-12C0-9CF155582AD9}"/>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638888" y="1532679"/>
            <a:ext cx="993389" cy="780399"/>
          </a:xfrm>
          <a:prstGeom prst="rect">
            <a:avLst/>
          </a:prstGeom>
        </p:spPr>
      </p:pic>
      <p:pic>
        <p:nvPicPr>
          <p:cNvPr id="4" name="Imagen 3">
            <a:extLst>
              <a:ext uri="{FF2B5EF4-FFF2-40B4-BE49-F238E27FC236}">
                <a16:creationId xmlns:a16="http://schemas.microsoft.com/office/drawing/2014/main" id="{13D5E4C5-D908-A486-AEF0-A2DA1516E71E}"/>
              </a:ext>
            </a:extLst>
          </p:cNvPr>
          <p:cNvPicPr>
            <a:picLocks noChangeAspect="1"/>
          </p:cNvPicPr>
          <p:nvPr/>
        </p:nvPicPr>
        <p:blipFill rotWithShape="1">
          <a:blip r:embed="rId3" cstate="email">
            <a:extLst>
              <a:ext uri="{28A0092B-C50C-407E-A947-70E740481C1C}">
                <a14:useLocalDpi xmlns:a14="http://schemas.microsoft.com/office/drawing/2010/main"/>
              </a:ext>
            </a:extLst>
          </a:blip>
          <a:srcRect l="12658" t="17307" r="12911" b="19214"/>
          <a:stretch/>
        </p:blipFill>
        <p:spPr>
          <a:xfrm>
            <a:off x="2434422" y="1577504"/>
            <a:ext cx="1427930" cy="808731"/>
          </a:xfrm>
          <a:prstGeom prst="rect">
            <a:avLst/>
          </a:prstGeom>
        </p:spPr>
      </p:pic>
      <p:pic>
        <p:nvPicPr>
          <p:cNvPr id="5" name="Imagen 4">
            <a:extLst>
              <a:ext uri="{FF2B5EF4-FFF2-40B4-BE49-F238E27FC236}">
                <a16:creationId xmlns:a16="http://schemas.microsoft.com/office/drawing/2014/main" id="{3631F79D-D1C9-C02E-7292-A6A4E41948C6}"/>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6366482" y="1859063"/>
            <a:ext cx="1347315" cy="317332"/>
          </a:xfrm>
          <a:prstGeom prst="rect">
            <a:avLst/>
          </a:prstGeom>
        </p:spPr>
      </p:pic>
      <p:pic>
        <p:nvPicPr>
          <p:cNvPr id="6" name="Imagen 5">
            <a:extLst>
              <a:ext uri="{FF2B5EF4-FFF2-40B4-BE49-F238E27FC236}">
                <a16:creationId xmlns:a16="http://schemas.microsoft.com/office/drawing/2014/main" id="{10761F12-E319-0629-6114-C511DAD81C2B}"/>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8358508" y="1754057"/>
            <a:ext cx="1347315" cy="455624"/>
          </a:xfrm>
          <a:prstGeom prst="rect">
            <a:avLst/>
          </a:prstGeom>
        </p:spPr>
      </p:pic>
      <p:sp>
        <p:nvSpPr>
          <p:cNvPr id="7" name="CuadroTexto 6">
            <a:extLst>
              <a:ext uri="{FF2B5EF4-FFF2-40B4-BE49-F238E27FC236}">
                <a16:creationId xmlns:a16="http://schemas.microsoft.com/office/drawing/2014/main" id="{E99F2166-D25C-77F6-734E-23420F36FACF}"/>
              </a:ext>
            </a:extLst>
          </p:cNvPr>
          <p:cNvSpPr txBox="1"/>
          <p:nvPr/>
        </p:nvSpPr>
        <p:spPr>
          <a:xfrm>
            <a:off x="10186627" y="1694563"/>
            <a:ext cx="1714810" cy="64633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CO" sz="3600" b="1" i="0" u="none" strike="noStrike" kern="0" cap="small" spc="0" normalizeH="0" baseline="0" noProof="0" dirty="0">
                <a:ln>
                  <a:noFill/>
                </a:ln>
                <a:solidFill>
                  <a:srgbClr val="4472C4">
                    <a:lumMod val="50000"/>
                  </a:srgbClr>
                </a:solidFill>
                <a:effectLst/>
                <a:uLnTx/>
                <a:uFillTx/>
                <a:latin typeface="Candara" panose="020E0502030303020204" pitchFamily="34" charset="0"/>
                <a:ea typeface="+mn-ea"/>
                <a:cs typeface="+mn-cs"/>
              </a:rPr>
              <a:t>TOTAL</a:t>
            </a:r>
            <a:endParaRPr kumimoji="0" lang="es-CO"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pic>
        <p:nvPicPr>
          <p:cNvPr id="8" name="Picture 2">
            <a:extLst>
              <a:ext uri="{FF2B5EF4-FFF2-40B4-BE49-F238E27FC236}">
                <a16:creationId xmlns:a16="http://schemas.microsoft.com/office/drawing/2014/main" id="{0F08EF94-AE13-822B-2552-B502E2C76F76}"/>
              </a:ext>
            </a:extLst>
          </p:cNvPr>
          <p:cNvPicPr>
            <a:picLocks noChangeAspect="1" noChangeArrowheads="1"/>
          </p:cNvPicPr>
          <p:nvPr/>
        </p:nvPicPr>
        <p:blipFill rotWithShape="1">
          <a:blip r:embed="rId6" cstate="email">
            <a:extLst>
              <a:ext uri="{28A0092B-C50C-407E-A947-70E740481C1C}">
                <a14:useLocalDpi xmlns:a14="http://schemas.microsoft.com/office/drawing/2010/main"/>
              </a:ext>
            </a:extLst>
          </a:blip>
          <a:srcRect/>
          <a:stretch/>
        </p:blipFill>
        <p:spPr bwMode="auto">
          <a:xfrm>
            <a:off x="4381872" y="1142607"/>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 name="Picture 2">
            <a:extLst>
              <a:ext uri="{FF2B5EF4-FFF2-40B4-BE49-F238E27FC236}">
                <a16:creationId xmlns:a16="http://schemas.microsoft.com/office/drawing/2014/main" id="{09207691-3A2C-7AF9-1C78-F7524143F0E0}"/>
              </a:ext>
            </a:extLst>
          </p:cNvPr>
          <p:cNvPicPr>
            <a:picLocks noChangeAspect="1" noChangeArrowheads="1"/>
          </p:cNvPicPr>
          <p:nvPr/>
        </p:nvPicPr>
        <p:blipFill rotWithShape="1">
          <a:blip r:embed="rId7" cstate="email">
            <a:extLst>
              <a:ext uri="{28A0092B-C50C-407E-A947-70E740481C1C}">
                <a14:useLocalDpi xmlns:a14="http://schemas.microsoft.com/office/drawing/2010/main"/>
              </a:ext>
            </a:extLst>
          </a:blip>
          <a:srcRect/>
          <a:stretch/>
        </p:blipFill>
        <p:spPr bwMode="auto">
          <a:xfrm>
            <a:off x="4381872" y="1762612"/>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 name="CuadroTexto 9">
            <a:extLst>
              <a:ext uri="{FF2B5EF4-FFF2-40B4-BE49-F238E27FC236}">
                <a16:creationId xmlns:a16="http://schemas.microsoft.com/office/drawing/2014/main" id="{788452B2-8714-A994-7C13-0F7B1D7EDE2B}"/>
              </a:ext>
            </a:extLst>
          </p:cNvPr>
          <p:cNvSpPr txBox="1"/>
          <p:nvPr/>
        </p:nvSpPr>
        <p:spPr>
          <a:xfrm>
            <a:off x="74872" y="6351193"/>
            <a:ext cx="6228412" cy="2308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900" b="0" i="0" u="none" strike="noStrike" kern="1200" cap="none" spc="0" normalizeH="0" baseline="0" noProof="0" dirty="0">
                <a:ln>
                  <a:noFill/>
                </a:ln>
                <a:solidFill>
                  <a:schemeClr val="accent1">
                    <a:lumMod val="50000"/>
                  </a:schemeClr>
                </a:solidFill>
                <a:effectLst/>
                <a:uLnTx/>
                <a:uFillTx/>
                <a:latin typeface="Calibri"/>
                <a:ea typeface="+mn-ea"/>
                <a:cs typeface="+mn-cs"/>
              </a:rPr>
              <a:t>Fuente: Informes mensuales de los Concesionarios</a:t>
            </a:r>
          </a:p>
        </p:txBody>
      </p:sp>
      <p:sp>
        <p:nvSpPr>
          <p:cNvPr id="13" name="CuadroTexto 12">
            <a:extLst>
              <a:ext uri="{FF2B5EF4-FFF2-40B4-BE49-F238E27FC236}">
                <a16:creationId xmlns:a16="http://schemas.microsoft.com/office/drawing/2014/main" id="{1C2231B1-51DE-9831-8A52-0DD62F3BEC43}"/>
              </a:ext>
            </a:extLst>
          </p:cNvPr>
          <p:cNvSpPr txBox="1"/>
          <p:nvPr/>
        </p:nvSpPr>
        <p:spPr>
          <a:xfrm>
            <a:off x="1552001" y="158780"/>
            <a:ext cx="10202464"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MX" sz="3600" b="1" kern="0" cap="small" dirty="0">
                <a:solidFill>
                  <a:schemeClr val="accent1">
                    <a:lumMod val="50000"/>
                  </a:schemeClr>
                </a:solidFill>
                <a:latin typeface="Candara" panose="020E0502030303020204" pitchFamily="34" charset="0"/>
              </a:rPr>
              <a:t>RESIDUOS ORDINARIOS ESPORÁDICOS</a:t>
            </a:r>
          </a:p>
          <a:p>
            <a:pPr lvl="1"/>
            <a:r>
              <a:rPr lang="es-ES" sz="1600" b="0" dirty="0">
                <a:solidFill>
                  <a:schemeClr val="accent1">
                    <a:lumMod val="50000"/>
                  </a:schemeClr>
                </a:solidFill>
              </a:rPr>
              <a:t>Puntos atendidos por Concesionario</a:t>
            </a:r>
          </a:p>
        </p:txBody>
      </p:sp>
      <p:pic>
        <p:nvPicPr>
          <p:cNvPr id="14" name="Imagen 13">
            <a:extLst>
              <a:ext uri="{FF2B5EF4-FFF2-40B4-BE49-F238E27FC236}">
                <a16:creationId xmlns:a16="http://schemas.microsoft.com/office/drawing/2014/main" id="{E8C0ADE8-DA20-172E-68FF-02A4D47A1E77}"/>
              </a:ext>
            </a:extLst>
          </p:cNvPr>
          <p:cNvPicPr>
            <a:picLocks noChangeAspect="1"/>
          </p:cNvPicPr>
          <p:nvPr/>
        </p:nvPicPr>
        <p:blipFill>
          <a:blip r:embed="rId8">
            <a:extLst>
              <a:ext uri="{BEBA8EAE-BF5A-486C-A8C5-ECC9F3942E4B}">
                <a14:imgProps xmlns:a14="http://schemas.microsoft.com/office/drawing/2010/main">
                  <a14:imgLayer r:embed="rId9">
                    <a14:imgEffect>
                      <a14:backgroundRemoval t="10000" b="90000" l="10000" r="90000"/>
                    </a14:imgEffect>
                    <a14:imgEffect>
                      <a14:colorTemperature colorTemp="10784"/>
                    </a14:imgEffect>
                    <a14:imgEffect>
                      <a14:saturation sat="400000"/>
                    </a14:imgEffect>
                  </a14:imgLayer>
                </a14:imgProps>
              </a:ext>
            </a:extLst>
          </a:blip>
          <a:stretch>
            <a:fillRect/>
          </a:stretch>
        </p:blipFill>
        <p:spPr>
          <a:xfrm>
            <a:off x="163360" y="81672"/>
            <a:ext cx="1975154" cy="1040296"/>
          </a:xfrm>
          <a:prstGeom prst="rect">
            <a:avLst/>
          </a:prstGeom>
        </p:spPr>
      </p:pic>
      <p:graphicFrame>
        <p:nvGraphicFramePr>
          <p:cNvPr id="11" name="Tabla 10">
            <a:extLst>
              <a:ext uri="{FF2B5EF4-FFF2-40B4-BE49-F238E27FC236}">
                <a16:creationId xmlns:a16="http://schemas.microsoft.com/office/drawing/2014/main" id="{D5F1AC1C-3FBD-C74F-26A6-2C31FB2EB783}"/>
              </a:ext>
            </a:extLst>
          </p:cNvPr>
          <p:cNvGraphicFramePr>
            <a:graphicFrameLocks noGrp="1"/>
          </p:cNvGraphicFramePr>
          <p:nvPr/>
        </p:nvGraphicFramePr>
        <p:xfrm>
          <a:off x="318052" y="2528047"/>
          <a:ext cx="11583391" cy="808719"/>
        </p:xfrm>
        <a:graphic>
          <a:graphicData uri="http://schemas.openxmlformats.org/drawingml/2006/table">
            <a:tbl>
              <a:tblPr/>
              <a:tblGrid>
                <a:gridCol w="880030">
                  <a:extLst>
                    <a:ext uri="{9D8B030D-6E8A-4147-A177-3AD203B41FA5}">
                      <a16:colId xmlns:a16="http://schemas.microsoft.com/office/drawing/2014/main" val="2808649405"/>
                    </a:ext>
                  </a:extLst>
                </a:gridCol>
                <a:gridCol w="913031">
                  <a:extLst>
                    <a:ext uri="{9D8B030D-6E8A-4147-A177-3AD203B41FA5}">
                      <a16:colId xmlns:a16="http://schemas.microsoft.com/office/drawing/2014/main" val="1222471321"/>
                    </a:ext>
                  </a:extLst>
                </a:gridCol>
                <a:gridCol w="165005">
                  <a:extLst>
                    <a:ext uri="{9D8B030D-6E8A-4147-A177-3AD203B41FA5}">
                      <a16:colId xmlns:a16="http://schemas.microsoft.com/office/drawing/2014/main" val="3030831247"/>
                    </a:ext>
                  </a:extLst>
                </a:gridCol>
                <a:gridCol w="880030">
                  <a:extLst>
                    <a:ext uri="{9D8B030D-6E8A-4147-A177-3AD203B41FA5}">
                      <a16:colId xmlns:a16="http://schemas.microsoft.com/office/drawing/2014/main" val="3593873185"/>
                    </a:ext>
                  </a:extLst>
                </a:gridCol>
                <a:gridCol w="913031">
                  <a:extLst>
                    <a:ext uri="{9D8B030D-6E8A-4147-A177-3AD203B41FA5}">
                      <a16:colId xmlns:a16="http://schemas.microsoft.com/office/drawing/2014/main" val="3098736630"/>
                    </a:ext>
                  </a:extLst>
                </a:gridCol>
                <a:gridCol w="165005">
                  <a:extLst>
                    <a:ext uri="{9D8B030D-6E8A-4147-A177-3AD203B41FA5}">
                      <a16:colId xmlns:a16="http://schemas.microsoft.com/office/drawing/2014/main" val="1894389850"/>
                    </a:ext>
                  </a:extLst>
                </a:gridCol>
                <a:gridCol w="880030">
                  <a:extLst>
                    <a:ext uri="{9D8B030D-6E8A-4147-A177-3AD203B41FA5}">
                      <a16:colId xmlns:a16="http://schemas.microsoft.com/office/drawing/2014/main" val="913120689"/>
                    </a:ext>
                  </a:extLst>
                </a:gridCol>
                <a:gridCol w="913031">
                  <a:extLst>
                    <a:ext uri="{9D8B030D-6E8A-4147-A177-3AD203B41FA5}">
                      <a16:colId xmlns:a16="http://schemas.microsoft.com/office/drawing/2014/main" val="3120334113"/>
                    </a:ext>
                  </a:extLst>
                </a:gridCol>
                <a:gridCol w="165005">
                  <a:extLst>
                    <a:ext uri="{9D8B030D-6E8A-4147-A177-3AD203B41FA5}">
                      <a16:colId xmlns:a16="http://schemas.microsoft.com/office/drawing/2014/main" val="965345858"/>
                    </a:ext>
                  </a:extLst>
                </a:gridCol>
                <a:gridCol w="880030">
                  <a:extLst>
                    <a:ext uri="{9D8B030D-6E8A-4147-A177-3AD203B41FA5}">
                      <a16:colId xmlns:a16="http://schemas.microsoft.com/office/drawing/2014/main" val="2105564598"/>
                    </a:ext>
                  </a:extLst>
                </a:gridCol>
                <a:gridCol w="913031">
                  <a:extLst>
                    <a:ext uri="{9D8B030D-6E8A-4147-A177-3AD203B41FA5}">
                      <a16:colId xmlns:a16="http://schemas.microsoft.com/office/drawing/2014/main" val="3318707064"/>
                    </a:ext>
                  </a:extLst>
                </a:gridCol>
                <a:gridCol w="165005">
                  <a:extLst>
                    <a:ext uri="{9D8B030D-6E8A-4147-A177-3AD203B41FA5}">
                      <a16:colId xmlns:a16="http://schemas.microsoft.com/office/drawing/2014/main" val="2453838999"/>
                    </a:ext>
                  </a:extLst>
                </a:gridCol>
                <a:gridCol w="880030">
                  <a:extLst>
                    <a:ext uri="{9D8B030D-6E8A-4147-A177-3AD203B41FA5}">
                      <a16:colId xmlns:a16="http://schemas.microsoft.com/office/drawing/2014/main" val="1043583981"/>
                    </a:ext>
                  </a:extLst>
                </a:gridCol>
                <a:gridCol w="913031">
                  <a:extLst>
                    <a:ext uri="{9D8B030D-6E8A-4147-A177-3AD203B41FA5}">
                      <a16:colId xmlns:a16="http://schemas.microsoft.com/office/drawing/2014/main" val="4096844327"/>
                    </a:ext>
                  </a:extLst>
                </a:gridCol>
                <a:gridCol w="165005">
                  <a:extLst>
                    <a:ext uri="{9D8B030D-6E8A-4147-A177-3AD203B41FA5}">
                      <a16:colId xmlns:a16="http://schemas.microsoft.com/office/drawing/2014/main" val="3387741900"/>
                    </a:ext>
                  </a:extLst>
                </a:gridCol>
                <a:gridCol w="880030">
                  <a:extLst>
                    <a:ext uri="{9D8B030D-6E8A-4147-A177-3AD203B41FA5}">
                      <a16:colId xmlns:a16="http://schemas.microsoft.com/office/drawing/2014/main" val="4004886239"/>
                    </a:ext>
                  </a:extLst>
                </a:gridCol>
                <a:gridCol w="913031">
                  <a:extLst>
                    <a:ext uri="{9D8B030D-6E8A-4147-A177-3AD203B41FA5}">
                      <a16:colId xmlns:a16="http://schemas.microsoft.com/office/drawing/2014/main" val="1162694282"/>
                    </a:ext>
                  </a:extLst>
                </a:gridCol>
              </a:tblGrid>
              <a:tr h="273921">
                <a:tc>
                  <a:txBody>
                    <a:bodyPr/>
                    <a:lstStyle/>
                    <a:p>
                      <a:pPr algn="ctr" rtl="0" fontAlgn="ctr"/>
                      <a:r>
                        <a:rPr lang="es-CO" sz="1100" b="1" i="0" u="none" strike="noStrike">
                          <a:solidFill>
                            <a:srgbClr val="203864"/>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TONELADAS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TONELADAS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TONELADAS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TONELADAS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TONELADAS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TONELADAS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3855710730"/>
                  </a:ext>
                </a:extLst>
              </a:tr>
              <a:tr h="260877">
                <a:tc>
                  <a:txBody>
                    <a:bodyPr/>
                    <a:lstStyle/>
                    <a:p>
                      <a:pPr algn="ctr" rtl="0" fontAlgn="ctr"/>
                      <a:r>
                        <a:rPr lang="es-CO" sz="1100" b="0" i="0" u="none" strike="noStrike">
                          <a:solidFill>
                            <a:srgbClr val="002060"/>
                          </a:solidFill>
                          <a:effectLst/>
                          <a:latin typeface="Calibri" panose="020F0502020204030204" pitchFamily="34" charset="0"/>
                        </a:rPr>
                        <a:t>oct-24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42,00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oct-24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0,00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oct-24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0,00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oct-24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0,00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oct-24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411,00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oct-24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453,00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extLst>
                  <a:ext uri="{0D108BD9-81ED-4DB2-BD59-A6C34878D82A}">
                    <a16:rowId xmlns:a16="http://schemas.microsoft.com/office/drawing/2014/main" val="803260331"/>
                  </a:ext>
                </a:extLst>
              </a:tr>
              <a:tr h="273921">
                <a:tc>
                  <a:txBody>
                    <a:bodyPr/>
                    <a:lstStyle/>
                    <a:p>
                      <a:pPr algn="ctr" rtl="0" fontAlgn="ctr"/>
                      <a:r>
                        <a:rPr lang="es-CO" sz="1100" b="1" i="0" u="none" strike="noStrike">
                          <a:solidFill>
                            <a:srgbClr val="203864"/>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42,00</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0,00</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dirty="0">
                          <a:solidFill>
                            <a:srgbClr val="203864"/>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0,00</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0,00</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411,00</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dirty="0">
                          <a:solidFill>
                            <a:srgbClr val="203864"/>
                          </a:solidFill>
                          <a:effectLst/>
                          <a:latin typeface="Calibri" panose="020F0502020204030204" pitchFamily="34" charset="0"/>
                        </a:rPr>
                        <a:t>453,00</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extLst>
                  <a:ext uri="{0D108BD9-81ED-4DB2-BD59-A6C34878D82A}">
                    <a16:rowId xmlns:a16="http://schemas.microsoft.com/office/drawing/2014/main" val="4001594551"/>
                  </a:ext>
                </a:extLst>
              </a:tr>
            </a:tbl>
          </a:graphicData>
        </a:graphic>
      </p:graphicFrame>
    </p:spTree>
    <p:extLst>
      <p:ext uri="{BB962C8B-B14F-4D97-AF65-F5344CB8AC3E}">
        <p14:creationId xmlns:p14="http://schemas.microsoft.com/office/powerpoint/2010/main" val="1018254464"/>
      </p:ext>
    </p:extLst>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03A559D-98F0-48BD-26AD-E5A1231266D8}"/>
            </a:ext>
          </a:extLst>
        </p:cNvPr>
        <p:cNvGrpSpPr/>
        <p:nvPr/>
      </p:nvGrpSpPr>
      <p:grpSpPr>
        <a:xfrm>
          <a:off x="0" y="0"/>
          <a:ext cx="0" cy="0"/>
          <a:chOff x="0" y="0"/>
          <a:chExt cx="0" cy="0"/>
        </a:xfrm>
      </p:grpSpPr>
      <p:sp>
        <p:nvSpPr>
          <p:cNvPr id="5" name="Rectángulo 4">
            <a:extLst>
              <a:ext uri="{FF2B5EF4-FFF2-40B4-BE49-F238E27FC236}">
                <a16:creationId xmlns:a16="http://schemas.microsoft.com/office/drawing/2014/main" id="{C920472D-4005-CEB8-AA00-017B1CBA30B8}"/>
              </a:ext>
            </a:extLst>
          </p:cNvPr>
          <p:cNvSpPr/>
          <p:nvPr/>
        </p:nvSpPr>
        <p:spPr>
          <a:xfrm>
            <a:off x="446427" y="2037494"/>
            <a:ext cx="11348044" cy="3087812"/>
          </a:xfrm>
          <a:prstGeom prst="rect">
            <a:avLst/>
          </a:prstGeom>
          <a:solidFill>
            <a:srgbClr val="122D4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3" name="Grupo 2">
            <a:extLst>
              <a:ext uri="{FF2B5EF4-FFF2-40B4-BE49-F238E27FC236}">
                <a16:creationId xmlns:a16="http://schemas.microsoft.com/office/drawing/2014/main" id="{2C903754-7B75-14AA-A824-5F4B38830E78}"/>
              </a:ext>
            </a:extLst>
          </p:cNvPr>
          <p:cNvGrpSpPr/>
          <p:nvPr/>
        </p:nvGrpSpPr>
        <p:grpSpPr>
          <a:xfrm>
            <a:off x="421978" y="1605049"/>
            <a:ext cx="11348044" cy="468155"/>
            <a:chOff x="535336" y="1429010"/>
            <a:chExt cx="11086768" cy="452082"/>
          </a:xfrm>
        </p:grpSpPr>
        <p:pic>
          <p:nvPicPr>
            <p:cNvPr id="2" name="Imagen 1">
              <a:extLst>
                <a:ext uri="{FF2B5EF4-FFF2-40B4-BE49-F238E27FC236}">
                  <a16:creationId xmlns:a16="http://schemas.microsoft.com/office/drawing/2014/main" id="{777E9192-357E-5A74-42CC-41FCC920A830}"/>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535336" y="1429763"/>
              <a:ext cx="3797615" cy="450981"/>
            </a:xfrm>
            <a:prstGeom prst="rect">
              <a:avLst/>
            </a:prstGeom>
          </p:spPr>
        </p:pic>
        <p:pic>
          <p:nvPicPr>
            <p:cNvPr id="28" name="Imagen 27">
              <a:extLst>
                <a:ext uri="{FF2B5EF4-FFF2-40B4-BE49-F238E27FC236}">
                  <a16:creationId xmlns:a16="http://schemas.microsoft.com/office/drawing/2014/main" id="{001C7094-8B44-AE10-F4C1-2E27BF24D80C}"/>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4182942" y="1429010"/>
              <a:ext cx="3797615" cy="450981"/>
            </a:xfrm>
            <a:prstGeom prst="rect">
              <a:avLst/>
            </a:prstGeom>
          </p:spPr>
        </p:pic>
        <p:pic>
          <p:nvPicPr>
            <p:cNvPr id="30" name="Imagen 29">
              <a:extLst>
                <a:ext uri="{FF2B5EF4-FFF2-40B4-BE49-F238E27FC236}">
                  <a16:creationId xmlns:a16="http://schemas.microsoft.com/office/drawing/2014/main" id="{C324C83C-4F27-652E-25F7-D2BD73FE30B9}"/>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7824489" y="1430111"/>
              <a:ext cx="3797615" cy="450981"/>
            </a:xfrm>
            <a:prstGeom prst="rect">
              <a:avLst/>
            </a:prstGeom>
          </p:spPr>
        </p:pic>
      </p:grpSp>
      <p:grpSp>
        <p:nvGrpSpPr>
          <p:cNvPr id="39" name="Grupo 38">
            <a:extLst>
              <a:ext uri="{FF2B5EF4-FFF2-40B4-BE49-F238E27FC236}">
                <a16:creationId xmlns:a16="http://schemas.microsoft.com/office/drawing/2014/main" id="{0B842C7E-A476-2236-7C58-50C12CA9A3B1}"/>
              </a:ext>
            </a:extLst>
          </p:cNvPr>
          <p:cNvGrpSpPr/>
          <p:nvPr/>
        </p:nvGrpSpPr>
        <p:grpSpPr>
          <a:xfrm>
            <a:off x="421979" y="5131005"/>
            <a:ext cx="11362644" cy="475401"/>
            <a:chOff x="535336" y="1429010"/>
            <a:chExt cx="11086768" cy="459079"/>
          </a:xfrm>
        </p:grpSpPr>
        <p:pic>
          <p:nvPicPr>
            <p:cNvPr id="40" name="Imagen 39">
              <a:extLst>
                <a:ext uri="{FF2B5EF4-FFF2-40B4-BE49-F238E27FC236}">
                  <a16:creationId xmlns:a16="http://schemas.microsoft.com/office/drawing/2014/main" id="{4D765CA4-8EB2-5F7B-FDB6-FB7A227AB0A0}"/>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535336" y="1429763"/>
              <a:ext cx="3797615" cy="450981"/>
            </a:xfrm>
            <a:prstGeom prst="rect">
              <a:avLst/>
            </a:prstGeom>
          </p:spPr>
        </p:pic>
        <p:pic>
          <p:nvPicPr>
            <p:cNvPr id="41" name="Imagen 40">
              <a:extLst>
                <a:ext uri="{FF2B5EF4-FFF2-40B4-BE49-F238E27FC236}">
                  <a16:creationId xmlns:a16="http://schemas.microsoft.com/office/drawing/2014/main" id="{06AA8FD9-3444-F418-C05F-F0EB7952B348}"/>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4182942" y="1429010"/>
              <a:ext cx="3797615" cy="450981"/>
            </a:xfrm>
            <a:prstGeom prst="rect">
              <a:avLst/>
            </a:prstGeom>
          </p:spPr>
        </p:pic>
        <p:pic>
          <p:nvPicPr>
            <p:cNvPr id="42" name="Imagen 41">
              <a:extLst>
                <a:ext uri="{FF2B5EF4-FFF2-40B4-BE49-F238E27FC236}">
                  <a16:creationId xmlns:a16="http://schemas.microsoft.com/office/drawing/2014/main" id="{00AC7E8A-CAD3-C17B-4540-C7FFA42DB37F}"/>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7824489" y="1430111"/>
              <a:ext cx="3797615" cy="457978"/>
            </a:xfrm>
            <a:prstGeom prst="rect">
              <a:avLst/>
            </a:prstGeom>
          </p:spPr>
        </p:pic>
      </p:grpSp>
      <p:pic>
        <p:nvPicPr>
          <p:cNvPr id="18" name="Imagen 17">
            <a:extLst>
              <a:ext uri="{FF2B5EF4-FFF2-40B4-BE49-F238E27FC236}">
                <a16:creationId xmlns:a16="http://schemas.microsoft.com/office/drawing/2014/main" id="{089B675D-DEBB-AA63-723E-6E8AD7DDACD6}"/>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5449797" y="5693336"/>
            <a:ext cx="1280414" cy="1005884"/>
          </a:xfrm>
          <a:prstGeom prst="rect">
            <a:avLst/>
          </a:prstGeom>
        </p:spPr>
      </p:pic>
      <p:sp>
        <p:nvSpPr>
          <p:cNvPr id="4" name="AutoShape 2">
            <a:extLst>
              <a:ext uri="{FF2B5EF4-FFF2-40B4-BE49-F238E27FC236}">
                <a16:creationId xmlns:a16="http://schemas.microsoft.com/office/drawing/2014/main" id="{9E8E6536-41A0-DEFB-DD9B-08208B595714}"/>
              </a:ext>
            </a:extLst>
          </p:cNvPr>
          <p:cNvSpPr>
            <a:spLocks noChangeAspect="1" noChangeArrowheads="1"/>
          </p:cNvSpPr>
          <p:nvPr/>
        </p:nvSpPr>
        <p:spPr bwMode="auto">
          <a:xfrm>
            <a:off x="5943600" y="3276600"/>
            <a:ext cx="304800" cy="304800"/>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 name="AutoShape 2">
            <a:extLst>
              <a:ext uri="{FF2B5EF4-FFF2-40B4-BE49-F238E27FC236}">
                <a16:creationId xmlns:a16="http://schemas.microsoft.com/office/drawing/2014/main" id="{22B1DF8E-5CE0-6B8D-A2D3-7CC0CCC55138}"/>
              </a:ext>
            </a:extLst>
          </p:cNvPr>
          <p:cNvSpPr>
            <a:spLocks noChangeAspect="1" noChangeArrowheads="1"/>
          </p:cNvSpPr>
          <p:nvPr/>
        </p:nvSpPr>
        <p:spPr bwMode="auto">
          <a:xfrm>
            <a:off x="6096000" y="3429000"/>
            <a:ext cx="304800" cy="304800"/>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7" name="Imagen 6">
            <a:extLst>
              <a:ext uri="{FF2B5EF4-FFF2-40B4-BE49-F238E27FC236}">
                <a16:creationId xmlns:a16="http://schemas.microsoft.com/office/drawing/2014/main" id="{ED0CCF9C-22E1-2486-4526-9D70D1B92583}"/>
              </a:ext>
            </a:extLst>
          </p:cNvPr>
          <p:cNvPicPr>
            <a:picLocks noChangeAspect="1"/>
          </p:cNvPicPr>
          <p:nvPr/>
        </p:nvPicPr>
        <p:blipFill>
          <a:blip r:embed="rId5">
            <a:extLst>
              <a:ext uri="{BEBA8EAE-BF5A-486C-A8C5-ECC9F3942E4B}">
                <a14:imgProps xmlns:a14="http://schemas.microsoft.com/office/drawing/2010/main">
                  <a14:imgLayer r:embed="rId6">
                    <a14:imgEffect>
                      <a14:backgroundRemoval t="10000" b="90000" l="10000" r="90000"/>
                    </a14:imgEffect>
                    <a14:imgEffect>
                      <a14:colorTemperature colorTemp="10784"/>
                    </a14:imgEffect>
                    <a14:imgEffect>
                      <a14:saturation sat="400000"/>
                    </a14:imgEffect>
                  </a14:imgLayer>
                </a14:imgProps>
              </a:ext>
            </a:extLst>
          </a:blip>
          <a:stretch>
            <a:fillRect/>
          </a:stretch>
        </p:blipFill>
        <p:spPr>
          <a:xfrm>
            <a:off x="163360" y="81672"/>
            <a:ext cx="1975154" cy="1040296"/>
          </a:xfrm>
          <a:prstGeom prst="rect">
            <a:avLst/>
          </a:prstGeom>
        </p:spPr>
      </p:pic>
      <p:sp>
        <p:nvSpPr>
          <p:cNvPr id="12" name="CuadroTexto 11">
            <a:extLst>
              <a:ext uri="{FF2B5EF4-FFF2-40B4-BE49-F238E27FC236}">
                <a16:creationId xmlns:a16="http://schemas.microsoft.com/office/drawing/2014/main" id="{0C31611B-2663-35A5-C091-1F6CF0D27523}"/>
              </a:ext>
            </a:extLst>
          </p:cNvPr>
          <p:cNvSpPr txBox="1"/>
          <p:nvPr/>
        </p:nvSpPr>
        <p:spPr>
          <a:xfrm>
            <a:off x="1552001" y="158780"/>
            <a:ext cx="8687468"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MX" sz="3600" b="1" kern="0" cap="small" dirty="0">
                <a:solidFill>
                  <a:schemeClr val="accent1">
                    <a:lumMod val="50000"/>
                  </a:schemeClr>
                </a:solidFill>
                <a:latin typeface="Candara" panose="020E0502030303020204" pitchFamily="34" charset="0"/>
              </a:rPr>
              <a:t>RESIDUOS ORDINARIOS ESPORÁDICOS</a:t>
            </a:r>
          </a:p>
          <a:p>
            <a:pPr lvl="1"/>
            <a:r>
              <a:rPr lang="es-ES" sz="1600" b="0" dirty="0">
                <a:solidFill>
                  <a:schemeClr val="accent1">
                    <a:lumMod val="50000"/>
                  </a:schemeClr>
                </a:solidFill>
              </a:rPr>
              <a:t>Cuadrillas verificadas por concesionario</a:t>
            </a:r>
          </a:p>
        </p:txBody>
      </p:sp>
      <p:pic>
        <p:nvPicPr>
          <p:cNvPr id="9" name="Imagen 8">
            <a:extLst>
              <a:ext uri="{FF2B5EF4-FFF2-40B4-BE49-F238E27FC236}">
                <a16:creationId xmlns:a16="http://schemas.microsoft.com/office/drawing/2014/main" id="{6E329E46-6EDA-2D37-F952-6E658410186A}"/>
              </a:ext>
            </a:extLst>
          </p:cNvPr>
          <p:cNvPicPr>
            <a:picLocks noChangeAspect="1"/>
          </p:cNvPicPr>
          <p:nvPr/>
        </p:nvPicPr>
        <p:blipFill>
          <a:blip r:embed="rId7"/>
          <a:stretch>
            <a:fillRect/>
          </a:stretch>
        </p:blipFill>
        <p:spPr>
          <a:xfrm>
            <a:off x="465477" y="2075767"/>
            <a:ext cx="3532269" cy="3043716"/>
          </a:xfrm>
          <a:prstGeom prst="rect">
            <a:avLst/>
          </a:prstGeom>
        </p:spPr>
      </p:pic>
      <p:pic>
        <p:nvPicPr>
          <p:cNvPr id="11" name="Imagen 10">
            <a:extLst>
              <a:ext uri="{FF2B5EF4-FFF2-40B4-BE49-F238E27FC236}">
                <a16:creationId xmlns:a16="http://schemas.microsoft.com/office/drawing/2014/main" id="{95F735A0-86BA-E5D0-3784-6EF7934C2D0E}"/>
              </a:ext>
            </a:extLst>
          </p:cNvPr>
          <p:cNvPicPr>
            <a:picLocks noChangeAspect="1"/>
          </p:cNvPicPr>
          <p:nvPr/>
        </p:nvPicPr>
        <p:blipFill>
          <a:blip r:embed="rId8"/>
          <a:stretch>
            <a:fillRect/>
          </a:stretch>
        </p:blipFill>
        <p:spPr>
          <a:xfrm>
            <a:off x="4067527" y="2062922"/>
            <a:ext cx="4067743" cy="3063164"/>
          </a:xfrm>
          <a:prstGeom prst="rect">
            <a:avLst/>
          </a:prstGeom>
        </p:spPr>
      </p:pic>
      <p:pic>
        <p:nvPicPr>
          <p:cNvPr id="14" name="Imagen 13">
            <a:extLst>
              <a:ext uri="{FF2B5EF4-FFF2-40B4-BE49-F238E27FC236}">
                <a16:creationId xmlns:a16="http://schemas.microsoft.com/office/drawing/2014/main" id="{776E1E82-F711-9834-C77E-20C92CF6E170}"/>
              </a:ext>
            </a:extLst>
          </p:cNvPr>
          <p:cNvPicPr>
            <a:picLocks noChangeAspect="1"/>
          </p:cNvPicPr>
          <p:nvPr/>
        </p:nvPicPr>
        <p:blipFill>
          <a:blip r:embed="rId9"/>
          <a:stretch>
            <a:fillRect/>
          </a:stretch>
        </p:blipFill>
        <p:spPr>
          <a:xfrm>
            <a:off x="8205051" y="2030654"/>
            <a:ext cx="3551319" cy="3063163"/>
          </a:xfrm>
          <a:prstGeom prst="rect">
            <a:avLst/>
          </a:prstGeom>
        </p:spPr>
      </p:pic>
    </p:spTree>
    <p:extLst>
      <p:ext uri="{BB962C8B-B14F-4D97-AF65-F5344CB8AC3E}">
        <p14:creationId xmlns:p14="http://schemas.microsoft.com/office/powerpoint/2010/main" val="3238249860"/>
      </p:ext>
    </p:extLst>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3CD91F9-53E7-21CB-ABE3-6146760D888A}"/>
            </a:ext>
          </a:extLst>
        </p:cNvPr>
        <p:cNvGrpSpPr/>
        <p:nvPr/>
      </p:nvGrpSpPr>
      <p:grpSpPr>
        <a:xfrm>
          <a:off x="0" y="0"/>
          <a:ext cx="0" cy="0"/>
          <a:chOff x="0" y="0"/>
          <a:chExt cx="0" cy="0"/>
        </a:xfrm>
      </p:grpSpPr>
      <p:sp>
        <p:nvSpPr>
          <p:cNvPr id="5" name="Rectángulo 4">
            <a:extLst>
              <a:ext uri="{FF2B5EF4-FFF2-40B4-BE49-F238E27FC236}">
                <a16:creationId xmlns:a16="http://schemas.microsoft.com/office/drawing/2014/main" id="{D100AA57-0471-6B62-DDC0-EF7376F30C5D}"/>
              </a:ext>
            </a:extLst>
          </p:cNvPr>
          <p:cNvSpPr/>
          <p:nvPr/>
        </p:nvSpPr>
        <p:spPr>
          <a:xfrm>
            <a:off x="446427" y="2037494"/>
            <a:ext cx="11348044" cy="3087812"/>
          </a:xfrm>
          <a:prstGeom prst="rect">
            <a:avLst/>
          </a:prstGeom>
          <a:solidFill>
            <a:srgbClr val="122D4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3" name="Grupo 2">
            <a:extLst>
              <a:ext uri="{FF2B5EF4-FFF2-40B4-BE49-F238E27FC236}">
                <a16:creationId xmlns:a16="http://schemas.microsoft.com/office/drawing/2014/main" id="{FEFAB4D6-C08F-1AA1-9E7B-7AAAA1106C62}"/>
              </a:ext>
            </a:extLst>
          </p:cNvPr>
          <p:cNvGrpSpPr/>
          <p:nvPr/>
        </p:nvGrpSpPr>
        <p:grpSpPr>
          <a:xfrm>
            <a:off x="421978" y="1605049"/>
            <a:ext cx="11348044" cy="468155"/>
            <a:chOff x="535336" y="1429010"/>
            <a:chExt cx="11086768" cy="452082"/>
          </a:xfrm>
        </p:grpSpPr>
        <p:pic>
          <p:nvPicPr>
            <p:cNvPr id="2" name="Imagen 1">
              <a:extLst>
                <a:ext uri="{FF2B5EF4-FFF2-40B4-BE49-F238E27FC236}">
                  <a16:creationId xmlns:a16="http://schemas.microsoft.com/office/drawing/2014/main" id="{ACF163DD-2B80-02DD-1A5C-7DC4748B15BE}"/>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535336" y="1429763"/>
              <a:ext cx="3797615" cy="450981"/>
            </a:xfrm>
            <a:prstGeom prst="rect">
              <a:avLst/>
            </a:prstGeom>
          </p:spPr>
        </p:pic>
        <p:pic>
          <p:nvPicPr>
            <p:cNvPr id="28" name="Imagen 27">
              <a:extLst>
                <a:ext uri="{FF2B5EF4-FFF2-40B4-BE49-F238E27FC236}">
                  <a16:creationId xmlns:a16="http://schemas.microsoft.com/office/drawing/2014/main" id="{7E02C50E-F239-B5AC-9272-2A1D8DDFE33D}"/>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4182942" y="1429010"/>
              <a:ext cx="3797615" cy="450981"/>
            </a:xfrm>
            <a:prstGeom prst="rect">
              <a:avLst/>
            </a:prstGeom>
          </p:spPr>
        </p:pic>
        <p:pic>
          <p:nvPicPr>
            <p:cNvPr id="30" name="Imagen 29">
              <a:extLst>
                <a:ext uri="{FF2B5EF4-FFF2-40B4-BE49-F238E27FC236}">
                  <a16:creationId xmlns:a16="http://schemas.microsoft.com/office/drawing/2014/main" id="{0CD50687-07E2-68A6-4EF6-3C997F1AE1CC}"/>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7824489" y="1430111"/>
              <a:ext cx="3797615" cy="450981"/>
            </a:xfrm>
            <a:prstGeom prst="rect">
              <a:avLst/>
            </a:prstGeom>
          </p:spPr>
        </p:pic>
      </p:grpSp>
      <p:grpSp>
        <p:nvGrpSpPr>
          <p:cNvPr id="39" name="Grupo 38">
            <a:extLst>
              <a:ext uri="{FF2B5EF4-FFF2-40B4-BE49-F238E27FC236}">
                <a16:creationId xmlns:a16="http://schemas.microsoft.com/office/drawing/2014/main" id="{6E2A807E-BA7D-ECF0-FFBF-B42B47330EDE}"/>
              </a:ext>
            </a:extLst>
          </p:cNvPr>
          <p:cNvGrpSpPr/>
          <p:nvPr/>
        </p:nvGrpSpPr>
        <p:grpSpPr>
          <a:xfrm>
            <a:off x="421979" y="5131005"/>
            <a:ext cx="11362644" cy="475401"/>
            <a:chOff x="535336" y="1429010"/>
            <a:chExt cx="11086768" cy="459079"/>
          </a:xfrm>
        </p:grpSpPr>
        <p:pic>
          <p:nvPicPr>
            <p:cNvPr id="40" name="Imagen 39">
              <a:extLst>
                <a:ext uri="{FF2B5EF4-FFF2-40B4-BE49-F238E27FC236}">
                  <a16:creationId xmlns:a16="http://schemas.microsoft.com/office/drawing/2014/main" id="{8A33601C-3D5D-E197-63D3-88ECE00976F9}"/>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535336" y="1429763"/>
              <a:ext cx="3797615" cy="450981"/>
            </a:xfrm>
            <a:prstGeom prst="rect">
              <a:avLst/>
            </a:prstGeom>
          </p:spPr>
        </p:pic>
        <p:pic>
          <p:nvPicPr>
            <p:cNvPr id="41" name="Imagen 40">
              <a:extLst>
                <a:ext uri="{FF2B5EF4-FFF2-40B4-BE49-F238E27FC236}">
                  <a16:creationId xmlns:a16="http://schemas.microsoft.com/office/drawing/2014/main" id="{CD1D0A08-D1D9-A7AA-D326-1BE95B758FF0}"/>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4182942" y="1429010"/>
              <a:ext cx="3797615" cy="450981"/>
            </a:xfrm>
            <a:prstGeom prst="rect">
              <a:avLst/>
            </a:prstGeom>
          </p:spPr>
        </p:pic>
        <p:pic>
          <p:nvPicPr>
            <p:cNvPr id="42" name="Imagen 41">
              <a:extLst>
                <a:ext uri="{FF2B5EF4-FFF2-40B4-BE49-F238E27FC236}">
                  <a16:creationId xmlns:a16="http://schemas.microsoft.com/office/drawing/2014/main" id="{83C81207-52C8-54BF-6713-FA29870E437A}"/>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7824489" y="1430111"/>
              <a:ext cx="3797615" cy="457978"/>
            </a:xfrm>
            <a:prstGeom prst="rect">
              <a:avLst/>
            </a:prstGeom>
          </p:spPr>
        </p:pic>
      </p:grpSp>
      <p:sp>
        <p:nvSpPr>
          <p:cNvPr id="4" name="AutoShape 2">
            <a:extLst>
              <a:ext uri="{FF2B5EF4-FFF2-40B4-BE49-F238E27FC236}">
                <a16:creationId xmlns:a16="http://schemas.microsoft.com/office/drawing/2014/main" id="{84B2EBA3-EF35-F422-E2DD-C55532DA1102}"/>
              </a:ext>
            </a:extLst>
          </p:cNvPr>
          <p:cNvSpPr>
            <a:spLocks noChangeAspect="1" noChangeArrowheads="1"/>
          </p:cNvSpPr>
          <p:nvPr/>
        </p:nvSpPr>
        <p:spPr bwMode="auto">
          <a:xfrm>
            <a:off x="5943600" y="3276600"/>
            <a:ext cx="304800" cy="304800"/>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 name="AutoShape 2">
            <a:extLst>
              <a:ext uri="{FF2B5EF4-FFF2-40B4-BE49-F238E27FC236}">
                <a16:creationId xmlns:a16="http://schemas.microsoft.com/office/drawing/2014/main" id="{01EC69A1-762E-F0CF-A8F1-8F560DB959EE}"/>
              </a:ext>
            </a:extLst>
          </p:cNvPr>
          <p:cNvSpPr>
            <a:spLocks noChangeAspect="1" noChangeArrowheads="1"/>
          </p:cNvSpPr>
          <p:nvPr/>
        </p:nvSpPr>
        <p:spPr bwMode="auto">
          <a:xfrm>
            <a:off x="6096000" y="3429000"/>
            <a:ext cx="304800" cy="304800"/>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7" name="Imagen 6">
            <a:extLst>
              <a:ext uri="{FF2B5EF4-FFF2-40B4-BE49-F238E27FC236}">
                <a16:creationId xmlns:a16="http://schemas.microsoft.com/office/drawing/2014/main" id="{1658E65C-861A-5E0E-6D03-710189BEFA66}"/>
              </a:ext>
            </a:extLst>
          </p:cNvPr>
          <p:cNvPicPr>
            <a:picLocks noChangeAspect="1"/>
          </p:cNvPicPr>
          <p:nvPr/>
        </p:nvPicPr>
        <p:blipFill>
          <a:blip r:embed="rId4">
            <a:extLst>
              <a:ext uri="{BEBA8EAE-BF5A-486C-A8C5-ECC9F3942E4B}">
                <a14:imgProps xmlns:a14="http://schemas.microsoft.com/office/drawing/2010/main">
                  <a14:imgLayer r:embed="rId5">
                    <a14:imgEffect>
                      <a14:backgroundRemoval t="10000" b="90000" l="10000" r="90000"/>
                    </a14:imgEffect>
                    <a14:imgEffect>
                      <a14:colorTemperature colorTemp="10784"/>
                    </a14:imgEffect>
                    <a14:imgEffect>
                      <a14:saturation sat="400000"/>
                    </a14:imgEffect>
                  </a14:imgLayer>
                </a14:imgProps>
              </a:ext>
            </a:extLst>
          </a:blip>
          <a:stretch>
            <a:fillRect/>
          </a:stretch>
        </p:blipFill>
        <p:spPr>
          <a:xfrm>
            <a:off x="163360" y="81672"/>
            <a:ext cx="1975154" cy="1040296"/>
          </a:xfrm>
          <a:prstGeom prst="rect">
            <a:avLst/>
          </a:prstGeom>
        </p:spPr>
      </p:pic>
      <p:sp>
        <p:nvSpPr>
          <p:cNvPr id="12" name="CuadroTexto 11">
            <a:extLst>
              <a:ext uri="{FF2B5EF4-FFF2-40B4-BE49-F238E27FC236}">
                <a16:creationId xmlns:a16="http://schemas.microsoft.com/office/drawing/2014/main" id="{0915103F-A672-1904-D623-CD0179B1D83C}"/>
              </a:ext>
            </a:extLst>
          </p:cNvPr>
          <p:cNvSpPr txBox="1"/>
          <p:nvPr/>
        </p:nvSpPr>
        <p:spPr>
          <a:xfrm>
            <a:off x="1552001" y="158780"/>
            <a:ext cx="8687468"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MX" sz="3600" b="1" kern="0" cap="small" dirty="0">
                <a:solidFill>
                  <a:schemeClr val="accent1">
                    <a:lumMod val="50000"/>
                  </a:schemeClr>
                </a:solidFill>
                <a:latin typeface="Candara" panose="020E0502030303020204" pitchFamily="34" charset="0"/>
              </a:rPr>
              <a:t>RESIDUOS ORDINARIOS ESPORÁDICOS</a:t>
            </a:r>
          </a:p>
          <a:p>
            <a:pPr lvl="1"/>
            <a:r>
              <a:rPr lang="es-ES" sz="1600" b="0" dirty="0">
                <a:solidFill>
                  <a:schemeClr val="accent1">
                    <a:lumMod val="50000"/>
                  </a:schemeClr>
                </a:solidFill>
              </a:rPr>
              <a:t>Cuadrillas verificadas por concesionario</a:t>
            </a:r>
          </a:p>
        </p:txBody>
      </p:sp>
      <p:pic>
        <p:nvPicPr>
          <p:cNvPr id="6" name="Imagen 5">
            <a:extLst>
              <a:ext uri="{FF2B5EF4-FFF2-40B4-BE49-F238E27FC236}">
                <a16:creationId xmlns:a16="http://schemas.microsoft.com/office/drawing/2014/main" id="{F3142C7D-1994-6D1D-6744-CF93420CD3F6}"/>
              </a:ext>
            </a:extLst>
          </p:cNvPr>
          <p:cNvPicPr>
            <a:picLocks noChangeAspect="1"/>
          </p:cNvPicPr>
          <p:nvPr/>
        </p:nvPicPr>
        <p:blipFill rotWithShape="1">
          <a:blip r:embed="rId6" cstate="email">
            <a:extLst>
              <a:ext uri="{28A0092B-C50C-407E-A947-70E740481C1C}">
                <a14:useLocalDpi xmlns:a14="http://schemas.microsoft.com/office/drawing/2010/main"/>
              </a:ext>
            </a:extLst>
          </a:blip>
          <a:srcRect l="12658" t="17307" r="12911" b="19214"/>
          <a:stretch/>
        </p:blipFill>
        <p:spPr>
          <a:xfrm>
            <a:off x="5406484" y="5890489"/>
            <a:ext cx="1427930" cy="808731"/>
          </a:xfrm>
          <a:prstGeom prst="rect">
            <a:avLst/>
          </a:prstGeom>
        </p:spPr>
      </p:pic>
      <p:pic>
        <p:nvPicPr>
          <p:cNvPr id="15" name="Imagen 14">
            <a:extLst>
              <a:ext uri="{FF2B5EF4-FFF2-40B4-BE49-F238E27FC236}">
                <a16:creationId xmlns:a16="http://schemas.microsoft.com/office/drawing/2014/main" id="{AE235C7A-2514-14FB-8678-22DC3BFC9784}"/>
              </a:ext>
            </a:extLst>
          </p:cNvPr>
          <p:cNvPicPr>
            <a:picLocks noChangeAspect="1"/>
          </p:cNvPicPr>
          <p:nvPr/>
        </p:nvPicPr>
        <p:blipFill>
          <a:blip r:embed="rId7"/>
          <a:stretch>
            <a:fillRect/>
          </a:stretch>
        </p:blipFill>
        <p:spPr>
          <a:xfrm>
            <a:off x="8240115" y="2061223"/>
            <a:ext cx="3516256" cy="3031814"/>
          </a:xfrm>
          <a:prstGeom prst="rect">
            <a:avLst/>
          </a:prstGeom>
        </p:spPr>
      </p:pic>
      <p:pic>
        <p:nvPicPr>
          <p:cNvPr id="17" name="Imagen 16">
            <a:extLst>
              <a:ext uri="{FF2B5EF4-FFF2-40B4-BE49-F238E27FC236}">
                <a16:creationId xmlns:a16="http://schemas.microsoft.com/office/drawing/2014/main" id="{9443F8EF-6F15-72BF-EE87-BCAA44527029}"/>
              </a:ext>
            </a:extLst>
          </p:cNvPr>
          <p:cNvPicPr>
            <a:picLocks noChangeAspect="1"/>
          </p:cNvPicPr>
          <p:nvPr/>
        </p:nvPicPr>
        <p:blipFill>
          <a:blip r:embed="rId8"/>
          <a:stretch>
            <a:fillRect/>
          </a:stretch>
        </p:blipFill>
        <p:spPr>
          <a:xfrm>
            <a:off x="4109755" y="2057242"/>
            <a:ext cx="4048690" cy="3031813"/>
          </a:xfrm>
          <a:prstGeom prst="rect">
            <a:avLst/>
          </a:prstGeom>
        </p:spPr>
      </p:pic>
      <p:pic>
        <p:nvPicPr>
          <p:cNvPr id="20" name="Imagen 19">
            <a:extLst>
              <a:ext uri="{FF2B5EF4-FFF2-40B4-BE49-F238E27FC236}">
                <a16:creationId xmlns:a16="http://schemas.microsoft.com/office/drawing/2014/main" id="{F307946D-6D7F-4321-680B-F413C961DDE4}"/>
              </a:ext>
            </a:extLst>
          </p:cNvPr>
          <p:cNvPicPr>
            <a:picLocks noChangeAspect="1"/>
          </p:cNvPicPr>
          <p:nvPr/>
        </p:nvPicPr>
        <p:blipFill>
          <a:blip r:embed="rId9"/>
          <a:stretch>
            <a:fillRect/>
          </a:stretch>
        </p:blipFill>
        <p:spPr>
          <a:xfrm>
            <a:off x="498179" y="2091811"/>
            <a:ext cx="3459176" cy="2997243"/>
          </a:xfrm>
          <a:prstGeom prst="rect">
            <a:avLst/>
          </a:prstGeom>
        </p:spPr>
      </p:pic>
    </p:spTree>
    <p:extLst>
      <p:ext uri="{BB962C8B-B14F-4D97-AF65-F5344CB8AC3E}">
        <p14:creationId xmlns:p14="http://schemas.microsoft.com/office/powerpoint/2010/main" val="3322625562"/>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CuadroTexto 4">
            <a:extLst>
              <a:ext uri="{FF2B5EF4-FFF2-40B4-BE49-F238E27FC236}">
                <a16:creationId xmlns:a16="http://schemas.microsoft.com/office/drawing/2014/main" id="{65B12803-5723-4124-BA21-4275CB48163E}"/>
              </a:ext>
            </a:extLst>
          </p:cNvPr>
          <p:cNvSpPr txBox="1"/>
          <p:nvPr/>
        </p:nvSpPr>
        <p:spPr>
          <a:xfrm>
            <a:off x="97497" y="6302783"/>
            <a:ext cx="6038024" cy="507831"/>
          </a:xfrm>
          <a:prstGeom prst="rect">
            <a:avLst/>
          </a:prstGeom>
          <a:noFill/>
        </p:spPr>
        <p:txBody>
          <a:bodyPr wrap="square" rtlCol="0">
            <a:spAutoFit/>
          </a:bodyPr>
          <a:lstStyle/>
          <a:p>
            <a:r>
              <a:rPr lang="es-CO" sz="900" dirty="0">
                <a:solidFill>
                  <a:schemeClr val="accent1">
                    <a:lumMod val="50000"/>
                  </a:schemeClr>
                </a:solidFill>
              </a:rPr>
              <a:t>(*)</a:t>
            </a:r>
            <a:r>
              <a:rPr lang="es-MX" sz="900" dirty="0">
                <a:solidFill>
                  <a:schemeClr val="accent1">
                    <a:lumMod val="50000"/>
                  </a:schemeClr>
                </a:solidFill>
              </a:rPr>
              <a:t> De acuerdo con lo establecido en el Decreto 1077 de 2015, artículo 2.3.2.1.1. “Definiciones”. Numeral 43.</a:t>
            </a:r>
            <a:endParaRPr lang="es-CO" sz="900" dirty="0">
              <a:solidFill>
                <a:schemeClr val="accent1">
                  <a:lumMod val="50000"/>
                </a:schemeClr>
              </a:solidFill>
              <a:highlight>
                <a:srgbClr val="FFFFFF"/>
              </a:highlight>
            </a:endParaRPr>
          </a:p>
          <a:p>
            <a:r>
              <a:rPr lang="es-CO" sz="900" dirty="0">
                <a:solidFill>
                  <a:schemeClr val="accent1">
                    <a:lumMod val="50000"/>
                  </a:schemeClr>
                </a:solidFill>
                <a:highlight>
                  <a:srgbClr val="FFFFFF"/>
                </a:highlight>
              </a:rPr>
              <a:t>Fuente: Base de datos PIDJ </a:t>
            </a:r>
          </a:p>
          <a:p>
            <a:r>
              <a:rPr lang="es-MX" sz="900" dirty="0">
                <a:solidFill>
                  <a:schemeClr val="accent1">
                    <a:lumMod val="50000"/>
                  </a:schemeClr>
                </a:solidFill>
                <a:highlight>
                  <a:srgbClr val="FFFFFF"/>
                </a:highlight>
              </a:rPr>
              <a:t>Periodo comprendido entre el 1 de enero y el 30 de noviembre de 2024</a:t>
            </a:r>
            <a:endParaRPr lang="es-CO" sz="900" dirty="0">
              <a:solidFill>
                <a:schemeClr val="accent1">
                  <a:lumMod val="50000"/>
                </a:schemeClr>
              </a:solidFill>
              <a:highlight>
                <a:srgbClr val="FFFFFF"/>
              </a:highlight>
            </a:endParaRPr>
          </a:p>
        </p:txBody>
      </p:sp>
      <p:cxnSp>
        <p:nvCxnSpPr>
          <p:cNvPr id="29" name="Conector recto 28">
            <a:extLst>
              <a:ext uri="{FF2B5EF4-FFF2-40B4-BE49-F238E27FC236}">
                <a16:creationId xmlns:a16="http://schemas.microsoft.com/office/drawing/2014/main" id="{E461885A-9441-4ADE-982B-DA9345520816}"/>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37" name="Imagen 36">
            <a:extLst>
              <a:ext uri="{FF2B5EF4-FFF2-40B4-BE49-F238E27FC236}">
                <a16:creationId xmlns:a16="http://schemas.microsoft.com/office/drawing/2014/main" id="{8CA5A062-9F83-4481-9751-6BD17B3F3018}"/>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910662" y="1585871"/>
            <a:ext cx="992865" cy="779988"/>
          </a:xfrm>
          <a:prstGeom prst="rect">
            <a:avLst/>
          </a:prstGeom>
        </p:spPr>
      </p:pic>
      <p:pic>
        <p:nvPicPr>
          <p:cNvPr id="38" name="Imagen 37">
            <a:extLst>
              <a:ext uri="{FF2B5EF4-FFF2-40B4-BE49-F238E27FC236}">
                <a16:creationId xmlns:a16="http://schemas.microsoft.com/office/drawing/2014/main" id="{6699C94C-AB3F-4DE9-87F3-B6FDCBB4F20B}"/>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12658" t="17307" r="12911" b="19214"/>
          <a:stretch/>
        </p:blipFill>
        <p:spPr>
          <a:xfrm>
            <a:off x="2537543" y="1579514"/>
            <a:ext cx="1382614" cy="783065"/>
          </a:xfrm>
          <a:prstGeom prst="rect">
            <a:avLst/>
          </a:prstGeom>
        </p:spPr>
      </p:pic>
      <p:pic>
        <p:nvPicPr>
          <p:cNvPr id="40" name="Imagen 39">
            <a:extLst>
              <a:ext uri="{FF2B5EF4-FFF2-40B4-BE49-F238E27FC236}">
                <a16:creationId xmlns:a16="http://schemas.microsoft.com/office/drawing/2014/main" id="{72550A7E-5376-4DE4-BDB1-88C427DDD7B4}"/>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6355962" y="1800939"/>
            <a:ext cx="1366506" cy="289747"/>
          </a:xfrm>
          <a:prstGeom prst="rect">
            <a:avLst/>
          </a:prstGeom>
        </p:spPr>
      </p:pic>
      <p:pic>
        <p:nvPicPr>
          <p:cNvPr id="41" name="Imagen 40">
            <a:extLst>
              <a:ext uri="{FF2B5EF4-FFF2-40B4-BE49-F238E27FC236}">
                <a16:creationId xmlns:a16="http://schemas.microsoft.com/office/drawing/2014/main" id="{A86479F3-181D-4F05-AB7C-32E8E2BB7F74}"/>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8297772" y="1628572"/>
            <a:ext cx="1199927" cy="462114"/>
          </a:xfrm>
          <a:prstGeom prst="rect">
            <a:avLst/>
          </a:prstGeom>
        </p:spPr>
      </p:pic>
      <p:pic>
        <p:nvPicPr>
          <p:cNvPr id="47" name="Imagen 46">
            <a:extLst>
              <a:ext uri="{FF2B5EF4-FFF2-40B4-BE49-F238E27FC236}">
                <a16:creationId xmlns:a16="http://schemas.microsoft.com/office/drawing/2014/main" id="{9C6C6B1D-138C-4FE0-8F21-E52FA8DB077B}"/>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861384" y="186272"/>
            <a:ext cx="1233949" cy="863764"/>
          </a:xfrm>
          <a:prstGeom prst="rect">
            <a:avLst/>
          </a:prstGeom>
        </p:spPr>
      </p:pic>
      <p:sp>
        <p:nvSpPr>
          <p:cNvPr id="2" name="CuadroTexto 1">
            <a:extLst>
              <a:ext uri="{FF2B5EF4-FFF2-40B4-BE49-F238E27FC236}">
                <a16:creationId xmlns:a16="http://schemas.microsoft.com/office/drawing/2014/main" id="{2EAB69B5-FAE7-4453-84DE-26E4C74E32EC}"/>
              </a:ext>
            </a:extLst>
          </p:cNvPr>
          <p:cNvSpPr txBox="1"/>
          <p:nvPr/>
        </p:nvSpPr>
        <p:spPr>
          <a:xfrm>
            <a:off x="10135468" y="1598019"/>
            <a:ext cx="1329707" cy="523220"/>
          </a:xfrm>
          <a:prstGeom prst="rect">
            <a:avLst/>
          </a:prstGeom>
          <a:noFill/>
        </p:spPr>
        <p:txBody>
          <a:bodyPr wrap="square" rtlCol="0">
            <a:spAutoFit/>
          </a:bodyPr>
          <a:lstStyle/>
          <a:p>
            <a:r>
              <a:rPr lang="es-CO" sz="2800" b="1" kern="0" cap="small">
                <a:solidFill>
                  <a:schemeClr val="accent1">
                    <a:lumMod val="50000"/>
                  </a:schemeClr>
                </a:solidFill>
                <a:latin typeface="Candara" panose="020E0502030303020204" pitchFamily="34" charset="0"/>
              </a:rPr>
              <a:t>TOTAL</a:t>
            </a:r>
            <a:endParaRPr lang="es-CO" sz="1400"/>
          </a:p>
        </p:txBody>
      </p:sp>
      <p:sp>
        <p:nvSpPr>
          <p:cNvPr id="18" name="CuadroTexto 17">
            <a:extLst>
              <a:ext uri="{FF2B5EF4-FFF2-40B4-BE49-F238E27FC236}">
                <a16:creationId xmlns:a16="http://schemas.microsoft.com/office/drawing/2014/main" id="{A7714CAC-86A3-41AC-B399-4C4280FF5B85}"/>
              </a:ext>
            </a:extLst>
          </p:cNvPr>
          <p:cNvSpPr txBox="1"/>
          <p:nvPr/>
        </p:nvSpPr>
        <p:spPr>
          <a:xfrm>
            <a:off x="2163174" y="171878"/>
            <a:ext cx="9881937"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a:solidFill>
                  <a:schemeClr val="accent1">
                    <a:lumMod val="50000"/>
                  </a:schemeClr>
                </a:solidFill>
              </a:rPr>
              <a:t>gestión técnica operativa </a:t>
            </a:r>
          </a:p>
          <a:p>
            <a:pPr lvl="1"/>
            <a:r>
              <a:rPr lang="es-CO" sz="1600" b="0">
                <a:solidFill>
                  <a:srgbClr val="4472C4">
                    <a:lumMod val="50000"/>
                  </a:srgbClr>
                </a:solidFill>
              </a:rPr>
              <a:t>Toneladas recolectadas y transportadas </a:t>
            </a:r>
            <a:r>
              <a:rPr lang="es-ES" sz="1600" b="0" u="sng">
                <a:solidFill>
                  <a:srgbClr val="4472C4">
                    <a:lumMod val="50000"/>
                  </a:srgbClr>
                </a:solidFill>
              </a:rPr>
              <a:t>residuos ordinarios* – 2024 </a:t>
            </a:r>
            <a:endParaRPr lang="es-CO" sz="1600" b="0" kern="0">
              <a:solidFill>
                <a:schemeClr val="accent1">
                  <a:lumMod val="50000"/>
                </a:schemeClr>
              </a:solidFill>
            </a:endParaRPr>
          </a:p>
        </p:txBody>
      </p:sp>
      <p:grpSp>
        <p:nvGrpSpPr>
          <p:cNvPr id="7" name="Grupo 6">
            <a:extLst>
              <a:ext uri="{FF2B5EF4-FFF2-40B4-BE49-F238E27FC236}">
                <a16:creationId xmlns:a16="http://schemas.microsoft.com/office/drawing/2014/main" id="{2DE9AA0E-45AB-ADF0-2791-7823AD5132E2}"/>
              </a:ext>
            </a:extLst>
          </p:cNvPr>
          <p:cNvGrpSpPr/>
          <p:nvPr/>
        </p:nvGrpSpPr>
        <p:grpSpPr>
          <a:xfrm>
            <a:off x="4667767" y="1325935"/>
            <a:ext cx="942092" cy="986839"/>
            <a:chOff x="4478235" y="1309860"/>
            <a:chExt cx="942092" cy="986839"/>
          </a:xfrm>
        </p:grpSpPr>
        <p:pic>
          <p:nvPicPr>
            <p:cNvPr id="24" name="Picture 2">
              <a:extLst>
                <a:ext uri="{FF2B5EF4-FFF2-40B4-BE49-F238E27FC236}">
                  <a16:creationId xmlns:a16="http://schemas.microsoft.com/office/drawing/2014/main" id="{94EE6973-16C4-4F63-A2A5-4C74E14D5D9C}"/>
                </a:ext>
              </a:extLst>
            </p:cNvPr>
            <p:cNvPicPr>
              <a:picLocks noChangeAspect="1" noChangeArrowheads="1"/>
            </p:cNvPicPr>
            <p:nvPr/>
          </p:nvPicPr>
          <p:blipFill rotWithShape="1">
            <a:blip r:embed="rId8" cstate="email">
              <a:extLst>
                <a:ext uri="{28A0092B-C50C-407E-A947-70E740481C1C}">
                  <a14:useLocalDpi xmlns:a14="http://schemas.microsoft.com/office/drawing/2010/main"/>
                </a:ext>
              </a:extLst>
            </a:blip>
            <a:srcRect/>
            <a:stretch/>
          </p:blipFill>
          <p:spPr bwMode="auto">
            <a:xfrm>
              <a:off x="4478235" y="1762666"/>
              <a:ext cx="942092" cy="5340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5" name="Picture 2">
              <a:extLst>
                <a:ext uri="{FF2B5EF4-FFF2-40B4-BE49-F238E27FC236}">
                  <a16:creationId xmlns:a16="http://schemas.microsoft.com/office/drawing/2014/main" id="{A69F2703-7766-411E-9041-3437A82F1D09}"/>
                </a:ext>
              </a:extLst>
            </p:cNvPr>
            <p:cNvPicPr>
              <a:picLocks noChangeAspect="1" noChangeArrowheads="1"/>
            </p:cNvPicPr>
            <p:nvPr/>
          </p:nvPicPr>
          <p:blipFill rotWithShape="1">
            <a:blip r:embed="rId9" cstate="email">
              <a:extLst>
                <a:ext uri="{28A0092B-C50C-407E-A947-70E740481C1C}">
                  <a14:useLocalDpi xmlns:a14="http://schemas.microsoft.com/office/drawing/2010/main"/>
                </a:ext>
              </a:extLst>
            </a:blip>
            <a:srcRect/>
            <a:stretch/>
          </p:blipFill>
          <p:spPr bwMode="auto">
            <a:xfrm>
              <a:off x="4486814" y="1309860"/>
              <a:ext cx="928019" cy="5297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aphicFrame>
        <p:nvGraphicFramePr>
          <p:cNvPr id="4" name="Tabla 3">
            <a:extLst>
              <a:ext uri="{FF2B5EF4-FFF2-40B4-BE49-F238E27FC236}">
                <a16:creationId xmlns:a16="http://schemas.microsoft.com/office/drawing/2014/main" id="{986F8BDD-83BD-64E9-B9FF-503829803D71}"/>
              </a:ext>
            </a:extLst>
          </p:cNvPr>
          <p:cNvGraphicFramePr>
            <a:graphicFrameLocks noGrp="1"/>
          </p:cNvGraphicFramePr>
          <p:nvPr>
            <p:extLst>
              <p:ext uri="{D42A27DB-BD31-4B8C-83A1-F6EECF244321}">
                <p14:modId xmlns:p14="http://schemas.microsoft.com/office/powerpoint/2010/main" val="2429845361"/>
              </p:ext>
            </p:extLst>
          </p:nvPr>
        </p:nvGraphicFramePr>
        <p:xfrm>
          <a:off x="493480" y="2513360"/>
          <a:ext cx="11284082" cy="3623371"/>
        </p:xfrm>
        <a:graphic>
          <a:graphicData uri="http://schemas.openxmlformats.org/drawingml/2006/table">
            <a:tbl>
              <a:tblPr/>
              <a:tblGrid>
                <a:gridCol w="809379">
                  <a:extLst>
                    <a:ext uri="{9D8B030D-6E8A-4147-A177-3AD203B41FA5}">
                      <a16:colId xmlns:a16="http://schemas.microsoft.com/office/drawing/2014/main" val="106821712"/>
                    </a:ext>
                  </a:extLst>
                </a:gridCol>
                <a:gridCol w="917295">
                  <a:extLst>
                    <a:ext uri="{9D8B030D-6E8A-4147-A177-3AD203B41FA5}">
                      <a16:colId xmlns:a16="http://schemas.microsoft.com/office/drawing/2014/main" val="262827968"/>
                    </a:ext>
                  </a:extLst>
                </a:gridCol>
                <a:gridCol w="151758">
                  <a:extLst>
                    <a:ext uri="{9D8B030D-6E8A-4147-A177-3AD203B41FA5}">
                      <a16:colId xmlns:a16="http://schemas.microsoft.com/office/drawing/2014/main" val="3927052475"/>
                    </a:ext>
                  </a:extLst>
                </a:gridCol>
                <a:gridCol w="809379">
                  <a:extLst>
                    <a:ext uri="{9D8B030D-6E8A-4147-A177-3AD203B41FA5}">
                      <a16:colId xmlns:a16="http://schemas.microsoft.com/office/drawing/2014/main" val="2131775455"/>
                    </a:ext>
                  </a:extLst>
                </a:gridCol>
                <a:gridCol w="917295">
                  <a:extLst>
                    <a:ext uri="{9D8B030D-6E8A-4147-A177-3AD203B41FA5}">
                      <a16:colId xmlns:a16="http://schemas.microsoft.com/office/drawing/2014/main" val="1236668620"/>
                    </a:ext>
                  </a:extLst>
                </a:gridCol>
                <a:gridCol w="151758">
                  <a:extLst>
                    <a:ext uri="{9D8B030D-6E8A-4147-A177-3AD203B41FA5}">
                      <a16:colId xmlns:a16="http://schemas.microsoft.com/office/drawing/2014/main" val="5186438"/>
                    </a:ext>
                  </a:extLst>
                </a:gridCol>
                <a:gridCol w="809379">
                  <a:extLst>
                    <a:ext uri="{9D8B030D-6E8A-4147-A177-3AD203B41FA5}">
                      <a16:colId xmlns:a16="http://schemas.microsoft.com/office/drawing/2014/main" val="3635709754"/>
                    </a:ext>
                  </a:extLst>
                </a:gridCol>
                <a:gridCol w="917295">
                  <a:extLst>
                    <a:ext uri="{9D8B030D-6E8A-4147-A177-3AD203B41FA5}">
                      <a16:colId xmlns:a16="http://schemas.microsoft.com/office/drawing/2014/main" val="1030018533"/>
                    </a:ext>
                  </a:extLst>
                </a:gridCol>
                <a:gridCol w="151758">
                  <a:extLst>
                    <a:ext uri="{9D8B030D-6E8A-4147-A177-3AD203B41FA5}">
                      <a16:colId xmlns:a16="http://schemas.microsoft.com/office/drawing/2014/main" val="2204423334"/>
                    </a:ext>
                  </a:extLst>
                </a:gridCol>
                <a:gridCol w="809379">
                  <a:extLst>
                    <a:ext uri="{9D8B030D-6E8A-4147-A177-3AD203B41FA5}">
                      <a16:colId xmlns:a16="http://schemas.microsoft.com/office/drawing/2014/main" val="3320598935"/>
                    </a:ext>
                  </a:extLst>
                </a:gridCol>
                <a:gridCol w="917295">
                  <a:extLst>
                    <a:ext uri="{9D8B030D-6E8A-4147-A177-3AD203B41FA5}">
                      <a16:colId xmlns:a16="http://schemas.microsoft.com/office/drawing/2014/main" val="2406979303"/>
                    </a:ext>
                  </a:extLst>
                </a:gridCol>
                <a:gridCol w="151758">
                  <a:extLst>
                    <a:ext uri="{9D8B030D-6E8A-4147-A177-3AD203B41FA5}">
                      <a16:colId xmlns:a16="http://schemas.microsoft.com/office/drawing/2014/main" val="850119162"/>
                    </a:ext>
                  </a:extLst>
                </a:gridCol>
                <a:gridCol w="809379">
                  <a:extLst>
                    <a:ext uri="{9D8B030D-6E8A-4147-A177-3AD203B41FA5}">
                      <a16:colId xmlns:a16="http://schemas.microsoft.com/office/drawing/2014/main" val="1356505439"/>
                    </a:ext>
                  </a:extLst>
                </a:gridCol>
                <a:gridCol w="917295">
                  <a:extLst>
                    <a:ext uri="{9D8B030D-6E8A-4147-A177-3AD203B41FA5}">
                      <a16:colId xmlns:a16="http://schemas.microsoft.com/office/drawing/2014/main" val="1279246845"/>
                    </a:ext>
                  </a:extLst>
                </a:gridCol>
                <a:gridCol w="151758">
                  <a:extLst>
                    <a:ext uri="{9D8B030D-6E8A-4147-A177-3AD203B41FA5}">
                      <a16:colId xmlns:a16="http://schemas.microsoft.com/office/drawing/2014/main" val="2327034992"/>
                    </a:ext>
                  </a:extLst>
                </a:gridCol>
                <a:gridCol w="809379">
                  <a:extLst>
                    <a:ext uri="{9D8B030D-6E8A-4147-A177-3AD203B41FA5}">
                      <a16:colId xmlns:a16="http://schemas.microsoft.com/office/drawing/2014/main" val="2227401775"/>
                    </a:ext>
                  </a:extLst>
                </a:gridCol>
                <a:gridCol w="1082543">
                  <a:extLst>
                    <a:ext uri="{9D8B030D-6E8A-4147-A177-3AD203B41FA5}">
                      <a16:colId xmlns:a16="http://schemas.microsoft.com/office/drawing/2014/main" val="1910103837"/>
                    </a:ext>
                  </a:extLst>
                </a:gridCol>
              </a:tblGrid>
              <a:tr h="288222">
                <a:tc>
                  <a:txBody>
                    <a:bodyPr/>
                    <a:lstStyle/>
                    <a:p>
                      <a:pPr algn="ctr" rtl="0" fontAlgn="ctr"/>
                      <a:r>
                        <a:rPr lang="es-CO" sz="1100" b="1" i="0" u="none" strike="noStrike">
                          <a:solidFill>
                            <a:srgbClr val="203864"/>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TONELADAS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TONELADAS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TONELADAS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TONELADAS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TONELADAS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TONELADAS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3124304070"/>
                  </a:ext>
                </a:extLst>
              </a:tr>
              <a:tr h="274498">
                <a:tc>
                  <a:txBody>
                    <a:bodyPr/>
                    <a:lstStyle/>
                    <a:p>
                      <a:pPr algn="ctr" rtl="0" fontAlgn="ctr"/>
                      <a:r>
                        <a:rPr lang="es-CO" sz="1100" b="0" i="0" u="none" strike="noStrike">
                          <a:solidFill>
                            <a:srgbClr val="002060"/>
                          </a:solidFill>
                          <a:effectLs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35.143,42</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51.156,33</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31.045,36</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21.455,74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22.640,02</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161.440,87</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extLst>
                  <a:ext uri="{0D108BD9-81ED-4DB2-BD59-A6C34878D82A}">
                    <a16:rowId xmlns:a16="http://schemas.microsoft.com/office/drawing/2014/main" val="2628387321"/>
                  </a:ext>
                </a:extLst>
              </a:tr>
              <a:tr h="274498">
                <a:tc>
                  <a:txBody>
                    <a:bodyPr/>
                    <a:lstStyle/>
                    <a:p>
                      <a:pPr algn="ctr" rtl="0" fontAlgn="ctr"/>
                      <a:r>
                        <a:rPr lang="es-CO" sz="110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35.020,34</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50.125,69</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30.575,06</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21.181,48</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22.127,44</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159.030,01</a:t>
                      </a:r>
                    </a:p>
                  </a:txBody>
                  <a:tcPr marL="0" marR="0" marT="0" marB="0" anchor="ctr">
                    <a:lnL>
                      <a:noFill/>
                    </a:lnL>
                    <a:lnR>
                      <a:noFill/>
                    </a:lnR>
                    <a:lnT>
                      <a:noFill/>
                    </a:lnT>
                    <a:lnB>
                      <a:noFill/>
                    </a:lnB>
                    <a:noFill/>
                  </a:tcPr>
                </a:tc>
                <a:extLst>
                  <a:ext uri="{0D108BD9-81ED-4DB2-BD59-A6C34878D82A}">
                    <a16:rowId xmlns:a16="http://schemas.microsoft.com/office/drawing/2014/main" val="1566948410"/>
                  </a:ext>
                </a:extLst>
              </a:tr>
              <a:tr h="301947">
                <a:tc>
                  <a:txBody>
                    <a:bodyPr/>
                    <a:lstStyle/>
                    <a:p>
                      <a:pPr algn="ctr" rtl="0" fontAlgn="ctr"/>
                      <a:r>
                        <a:rPr lang="es-CO" sz="1100" b="0" i="0" u="none" strike="noStrike">
                          <a:solidFill>
                            <a:srgbClr val="002060"/>
                          </a:solidFill>
                          <a:effectLs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35.092,98</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50.269,24</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30.689,20</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21.200,89</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22.049,71</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159.302,02</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2539604131"/>
                  </a:ext>
                </a:extLst>
              </a:tr>
              <a:tr h="274498">
                <a:tc>
                  <a:txBody>
                    <a:bodyPr/>
                    <a:lstStyle/>
                    <a:p>
                      <a:pPr algn="ctr" rtl="0" fontAlgn="ctr"/>
                      <a:r>
                        <a:rPr lang="es-CO" sz="1100" b="0"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36.031,96</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52.195,60</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31.311,25</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21.420,89</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22.533,93</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163.493,63</a:t>
                      </a:r>
                    </a:p>
                  </a:txBody>
                  <a:tcPr marL="0" marR="0" marT="0" marB="0" anchor="ctr">
                    <a:lnL>
                      <a:noFill/>
                    </a:lnL>
                    <a:lnR>
                      <a:noFill/>
                    </a:lnR>
                    <a:lnT>
                      <a:noFill/>
                    </a:lnT>
                    <a:lnB>
                      <a:noFill/>
                    </a:lnB>
                    <a:noFill/>
                  </a:tcPr>
                </a:tc>
                <a:extLst>
                  <a:ext uri="{0D108BD9-81ED-4DB2-BD59-A6C34878D82A}">
                    <a16:rowId xmlns:a16="http://schemas.microsoft.com/office/drawing/2014/main" val="3098151178"/>
                  </a:ext>
                </a:extLst>
              </a:tr>
              <a:tr h="274498">
                <a:tc>
                  <a:txBody>
                    <a:bodyPr/>
                    <a:lstStyle/>
                    <a:p>
                      <a:pPr algn="ctr" rtl="0" fontAlgn="ctr"/>
                      <a:r>
                        <a:rPr lang="es-CO" sz="1100" b="0" i="0" u="none" strike="noStrike">
                          <a:solidFill>
                            <a:srgbClr val="002060"/>
                          </a:solidFill>
                          <a:effectLst/>
                          <a:latin typeface="Calibri" panose="020F0502020204030204" pitchFamily="34" charset="0"/>
                        </a:rPr>
                        <a:t>may-24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38.045,74</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may-24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54.396,61</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may-24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33.995,20</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may-24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22.786,38</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may-24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24.503,41</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may-24</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173.727,34</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2319517972"/>
                  </a:ext>
                </a:extLst>
              </a:tr>
              <a:tr h="274498">
                <a:tc>
                  <a:txBody>
                    <a:bodyPr/>
                    <a:lstStyle/>
                    <a:p>
                      <a:pPr algn="ctr" rtl="0" fontAlgn="ctr"/>
                      <a:r>
                        <a:rPr lang="es-CO" sz="1100" b="0" i="0" u="none" strike="noStrike">
                          <a:solidFill>
                            <a:srgbClr val="002060"/>
                          </a:solidFill>
                          <a:effectLst/>
                          <a:latin typeface="Calibri" panose="020F0502020204030204" pitchFamily="34" charset="0"/>
                        </a:rPr>
                        <a:t>jun-24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35.040,09</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jun-24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51.916,88</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jun-24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32.113,64</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jun-24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22.149,10</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jun-24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22.699,83</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jun-24</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163.919,54</a:t>
                      </a:r>
                    </a:p>
                  </a:txBody>
                  <a:tcPr marL="0" marR="0" marT="0" marB="0" anchor="ctr">
                    <a:lnL>
                      <a:noFill/>
                    </a:lnL>
                    <a:lnR>
                      <a:noFill/>
                    </a:lnR>
                    <a:lnT>
                      <a:noFill/>
                    </a:lnT>
                    <a:lnB>
                      <a:noFill/>
                    </a:lnB>
                    <a:noFill/>
                  </a:tcPr>
                </a:tc>
                <a:extLst>
                  <a:ext uri="{0D108BD9-81ED-4DB2-BD59-A6C34878D82A}">
                    <a16:rowId xmlns:a16="http://schemas.microsoft.com/office/drawing/2014/main" val="3954666095"/>
                  </a:ext>
                </a:extLst>
              </a:tr>
              <a:tr h="274498">
                <a:tc>
                  <a:txBody>
                    <a:bodyPr/>
                    <a:lstStyle/>
                    <a:p>
                      <a:pPr algn="ctr" rtl="0" fontAlgn="ctr"/>
                      <a:r>
                        <a:rPr lang="es-CO" sz="1100" b="0" i="0" u="none" strike="noStrike">
                          <a:solidFill>
                            <a:srgbClr val="002060"/>
                          </a:solidFill>
                          <a:effectLst/>
                          <a:latin typeface="Calibri" panose="020F0502020204030204" pitchFamily="34" charset="0"/>
                        </a:rPr>
                        <a:t>jul-24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36.829,85</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jul-24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54.853,89</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jul-24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34.280,23</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jul-24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23.150,98</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jul-24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23.930,10</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jul-24</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173.045,05</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3230850268"/>
                  </a:ext>
                </a:extLst>
              </a:tr>
              <a:tr h="274498">
                <a:tc>
                  <a:txBody>
                    <a:bodyPr/>
                    <a:lstStyle/>
                    <a:p>
                      <a:pPr algn="ctr" rtl="0" fontAlgn="ctr"/>
                      <a:r>
                        <a:rPr lang="es-CO" sz="1100" b="0" i="0" u="none" strike="noStrike">
                          <a:solidFill>
                            <a:srgbClr val="002060"/>
                          </a:solidFill>
                          <a:effectLst/>
                          <a:latin typeface="Calibri" panose="020F0502020204030204" pitchFamily="34" charset="0"/>
                        </a:rPr>
                        <a:t>ago-24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35.896,66</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ago-24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51.893,04</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ago-24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32.140,17</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ago-24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21.967,74</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ago-24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22.524,67</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ago-24</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164.422,28</a:t>
                      </a:r>
                    </a:p>
                  </a:txBody>
                  <a:tcPr marL="0" marR="0" marT="0" marB="0" anchor="ctr">
                    <a:lnL>
                      <a:noFill/>
                    </a:lnL>
                    <a:lnR>
                      <a:noFill/>
                    </a:lnR>
                    <a:lnT>
                      <a:noFill/>
                    </a:lnT>
                    <a:lnB>
                      <a:noFill/>
                    </a:lnB>
                    <a:noFill/>
                  </a:tcPr>
                </a:tc>
                <a:extLst>
                  <a:ext uri="{0D108BD9-81ED-4DB2-BD59-A6C34878D82A}">
                    <a16:rowId xmlns:a16="http://schemas.microsoft.com/office/drawing/2014/main" val="748665141"/>
                  </a:ext>
                </a:extLst>
              </a:tr>
              <a:tr h="274498">
                <a:tc>
                  <a:txBody>
                    <a:bodyPr/>
                    <a:lstStyle/>
                    <a:p>
                      <a:pPr algn="ctr" rtl="0" fontAlgn="ctr"/>
                      <a:r>
                        <a:rPr lang="es-CO" sz="1100" b="0" i="0" u="none" strike="noStrike">
                          <a:solidFill>
                            <a:srgbClr val="002060"/>
                          </a:solidFill>
                          <a:effectLst/>
                          <a:latin typeface="Calibri" panose="020F0502020204030204" pitchFamily="34" charset="0"/>
                        </a:rPr>
                        <a:t>sep-24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33.307,19</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sep-24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48.459,25</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sep-24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29.531,04</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sep-24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20.266,12</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sep-24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21.031,91</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sep-24</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152.595,51</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687213942"/>
                  </a:ext>
                </a:extLst>
              </a:tr>
              <a:tr h="274498">
                <a:tc>
                  <a:txBody>
                    <a:bodyPr/>
                    <a:lstStyle/>
                    <a:p>
                      <a:pPr algn="ctr" rtl="0" fontAlgn="ctr"/>
                      <a:r>
                        <a:rPr lang="es-CO" sz="1100" b="0" i="0" u="none" strike="noStrike">
                          <a:solidFill>
                            <a:srgbClr val="002060"/>
                          </a:solidFill>
                          <a:effectLst/>
                          <a:latin typeface="Calibri" panose="020F0502020204030204" pitchFamily="34" charset="0"/>
                        </a:rPr>
                        <a:t>oct-24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36.662,79</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oct-24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54.219,95</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oct-24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33.298,25</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oct-24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22.645,51</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oct-24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23.606,36</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oct-24</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170.432,86</a:t>
                      </a:r>
                    </a:p>
                  </a:txBody>
                  <a:tcPr marL="0" marR="0" marT="0" marB="0" anchor="ctr">
                    <a:lnL>
                      <a:noFill/>
                    </a:lnL>
                    <a:lnR>
                      <a:noFill/>
                    </a:lnR>
                    <a:lnT>
                      <a:noFill/>
                    </a:lnT>
                    <a:lnB>
                      <a:noFill/>
                    </a:lnB>
                    <a:noFill/>
                  </a:tcPr>
                </a:tc>
                <a:extLst>
                  <a:ext uri="{0D108BD9-81ED-4DB2-BD59-A6C34878D82A}">
                    <a16:rowId xmlns:a16="http://schemas.microsoft.com/office/drawing/2014/main" val="3323960377"/>
                  </a:ext>
                </a:extLst>
              </a:tr>
              <a:tr h="274498">
                <a:tc>
                  <a:txBody>
                    <a:bodyPr/>
                    <a:lstStyle/>
                    <a:p>
                      <a:pPr algn="ctr" rtl="0" fontAlgn="ctr"/>
                      <a:r>
                        <a:rPr lang="es-CO" sz="1100" b="0" i="0" u="none" strike="noStrike">
                          <a:solidFill>
                            <a:srgbClr val="002060"/>
                          </a:solidFill>
                          <a:effectLst/>
                          <a:latin typeface="Calibri" panose="020F0502020204030204" pitchFamily="34" charset="0"/>
                        </a:rPr>
                        <a:t>nov-24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37.639,60</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nov-24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55.364,75</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nov-24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34.366,15</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nov-24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22.862,64</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nov-24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24.354,16</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nov-24</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174.587,30</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2696771148"/>
                  </a:ext>
                </a:extLst>
              </a:tr>
              <a:tr h="288222">
                <a:tc>
                  <a:txBody>
                    <a:bodyPr/>
                    <a:lstStyle/>
                    <a:p>
                      <a:pPr algn="ctr" rtl="0" fontAlgn="ctr"/>
                      <a:r>
                        <a:rPr lang="es-CO" sz="1100" b="0" i="0" u="none" strike="noStrike">
                          <a:solidFill>
                            <a:srgbClr val="203864"/>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394.710,62</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574.851,23</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353.345,55</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241.087,47</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 </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252.001,54</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dirty="0">
                          <a:solidFill>
                            <a:srgbClr val="203864"/>
                          </a:solidFill>
                          <a:effectLst/>
                          <a:latin typeface="Calibri" panose="020F0502020204030204" pitchFamily="34" charset="0"/>
                        </a:rPr>
                        <a:t>1.815.996,41</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extLst>
                  <a:ext uri="{0D108BD9-81ED-4DB2-BD59-A6C34878D82A}">
                    <a16:rowId xmlns:a16="http://schemas.microsoft.com/office/drawing/2014/main" val="1572448076"/>
                  </a:ext>
                </a:extLst>
              </a:tr>
            </a:tbl>
          </a:graphicData>
        </a:graphic>
      </p:graphicFrame>
    </p:spTree>
    <p:extLst>
      <p:ext uri="{BB962C8B-B14F-4D97-AF65-F5344CB8AC3E}">
        <p14:creationId xmlns:p14="http://schemas.microsoft.com/office/powerpoint/2010/main" val="649487894"/>
      </p:ext>
    </p:extLst>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201CCC2-A5E8-8A6F-FA9F-6556F10BB232}"/>
            </a:ext>
          </a:extLst>
        </p:cNvPr>
        <p:cNvGrpSpPr/>
        <p:nvPr/>
      </p:nvGrpSpPr>
      <p:grpSpPr>
        <a:xfrm>
          <a:off x="0" y="0"/>
          <a:ext cx="0" cy="0"/>
          <a:chOff x="0" y="0"/>
          <a:chExt cx="0" cy="0"/>
        </a:xfrm>
      </p:grpSpPr>
      <p:sp>
        <p:nvSpPr>
          <p:cNvPr id="5" name="Rectángulo 4">
            <a:extLst>
              <a:ext uri="{FF2B5EF4-FFF2-40B4-BE49-F238E27FC236}">
                <a16:creationId xmlns:a16="http://schemas.microsoft.com/office/drawing/2014/main" id="{7C56A3B3-4538-A191-C7F0-7F8F623238BC}"/>
              </a:ext>
            </a:extLst>
          </p:cNvPr>
          <p:cNvSpPr/>
          <p:nvPr/>
        </p:nvSpPr>
        <p:spPr>
          <a:xfrm>
            <a:off x="446427" y="2037494"/>
            <a:ext cx="11348044" cy="3087812"/>
          </a:xfrm>
          <a:prstGeom prst="rect">
            <a:avLst/>
          </a:prstGeom>
          <a:solidFill>
            <a:srgbClr val="122D4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3" name="Grupo 2">
            <a:extLst>
              <a:ext uri="{FF2B5EF4-FFF2-40B4-BE49-F238E27FC236}">
                <a16:creationId xmlns:a16="http://schemas.microsoft.com/office/drawing/2014/main" id="{EED30306-7D77-65CE-BF23-0D6A9A873284}"/>
              </a:ext>
            </a:extLst>
          </p:cNvPr>
          <p:cNvGrpSpPr/>
          <p:nvPr/>
        </p:nvGrpSpPr>
        <p:grpSpPr>
          <a:xfrm>
            <a:off x="421978" y="1605049"/>
            <a:ext cx="11348044" cy="468155"/>
            <a:chOff x="535336" y="1429010"/>
            <a:chExt cx="11086768" cy="452082"/>
          </a:xfrm>
        </p:grpSpPr>
        <p:pic>
          <p:nvPicPr>
            <p:cNvPr id="2" name="Imagen 1">
              <a:extLst>
                <a:ext uri="{FF2B5EF4-FFF2-40B4-BE49-F238E27FC236}">
                  <a16:creationId xmlns:a16="http://schemas.microsoft.com/office/drawing/2014/main" id="{92CA0FE5-13B6-30D8-7CDD-D578C6ABEBB0}"/>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535336" y="1429763"/>
              <a:ext cx="3797615" cy="450981"/>
            </a:xfrm>
            <a:prstGeom prst="rect">
              <a:avLst/>
            </a:prstGeom>
          </p:spPr>
        </p:pic>
        <p:pic>
          <p:nvPicPr>
            <p:cNvPr id="28" name="Imagen 27">
              <a:extLst>
                <a:ext uri="{FF2B5EF4-FFF2-40B4-BE49-F238E27FC236}">
                  <a16:creationId xmlns:a16="http://schemas.microsoft.com/office/drawing/2014/main" id="{00E6249F-38FA-E1D4-0F62-121997ECA837}"/>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4182942" y="1429010"/>
              <a:ext cx="3797615" cy="450981"/>
            </a:xfrm>
            <a:prstGeom prst="rect">
              <a:avLst/>
            </a:prstGeom>
          </p:spPr>
        </p:pic>
        <p:pic>
          <p:nvPicPr>
            <p:cNvPr id="30" name="Imagen 29">
              <a:extLst>
                <a:ext uri="{FF2B5EF4-FFF2-40B4-BE49-F238E27FC236}">
                  <a16:creationId xmlns:a16="http://schemas.microsoft.com/office/drawing/2014/main" id="{359D39F6-0B33-F10D-CCFD-17567D6C069E}"/>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7824489" y="1430111"/>
              <a:ext cx="3797615" cy="450981"/>
            </a:xfrm>
            <a:prstGeom prst="rect">
              <a:avLst/>
            </a:prstGeom>
          </p:spPr>
        </p:pic>
      </p:grpSp>
      <p:grpSp>
        <p:nvGrpSpPr>
          <p:cNvPr id="39" name="Grupo 38">
            <a:extLst>
              <a:ext uri="{FF2B5EF4-FFF2-40B4-BE49-F238E27FC236}">
                <a16:creationId xmlns:a16="http://schemas.microsoft.com/office/drawing/2014/main" id="{6158C5A9-B975-FF45-55B1-0EC298F44DB0}"/>
              </a:ext>
            </a:extLst>
          </p:cNvPr>
          <p:cNvGrpSpPr/>
          <p:nvPr/>
        </p:nvGrpSpPr>
        <p:grpSpPr>
          <a:xfrm>
            <a:off x="421979" y="5131005"/>
            <a:ext cx="11362644" cy="475401"/>
            <a:chOff x="535336" y="1429010"/>
            <a:chExt cx="11086768" cy="459079"/>
          </a:xfrm>
        </p:grpSpPr>
        <p:pic>
          <p:nvPicPr>
            <p:cNvPr id="40" name="Imagen 39">
              <a:extLst>
                <a:ext uri="{FF2B5EF4-FFF2-40B4-BE49-F238E27FC236}">
                  <a16:creationId xmlns:a16="http://schemas.microsoft.com/office/drawing/2014/main" id="{F152A115-015F-B227-5AC6-67A784B967B9}"/>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535336" y="1429763"/>
              <a:ext cx="3797615" cy="450981"/>
            </a:xfrm>
            <a:prstGeom prst="rect">
              <a:avLst/>
            </a:prstGeom>
          </p:spPr>
        </p:pic>
        <p:pic>
          <p:nvPicPr>
            <p:cNvPr id="41" name="Imagen 40">
              <a:extLst>
                <a:ext uri="{FF2B5EF4-FFF2-40B4-BE49-F238E27FC236}">
                  <a16:creationId xmlns:a16="http://schemas.microsoft.com/office/drawing/2014/main" id="{8C4FC409-F269-3E68-0DF4-1467365CE9CD}"/>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4182942" y="1429010"/>
              <a:ext cx="3797615" cy="450981"/>
            </a:xfrm>
            <a:prstGeom prst="rect">
              <a:avLst/>
            </a:prstGeom>
          </p:spPr>
        </p:pic>
        <p:pic>
          <p:nvPicPr>
            <p:cNvPr id="42" name="Imagen 41">
              <a:extLst>
                <a:ext uri="{FF2B5EF4-FFF2-40B4-BE49-F238E27FC236}">
                  <a16:creationId xmlns:a16="http://schemas.microsoft.com/office/drawing/2014/main" id="{F4EC658B-7CD3-2D08-0D95-37B5292FF291}"/>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7824489" y="1430111"/>
              <a:ext cx="3797615" cy="457978"/>
            </a:xfrm>
            <a:prstGeom prst="rect">
              <a:avLst/>
            </a:prstGeom>
          </p:spPr>
        </p:pic>
      </p:grpSp>
      <p:sp>
        <p:nvSpPr>
          <p:cNvPr id="4" name="AutoShape 2">
            <a:extLst>
              <a:ext uri="{FF2B5EF4-FFF2-40B4-BE49-F238E27FC236}">
                <a16:creationId xmlns:a16="http://schemas.microsoft.com/office/drawing/2014/main" id="{D446B5B9-7E9C-212B-EDDD-FFE4C1E0FE29}"/>
              </a:ext>
            </a:extLst>
          </p:cNvPr>
          <p:cNvSpPr>
            <a:spLocks noChangeAspect="1" noChangeArrowheads="1"/>
          </p:cNvSpPr>
          <p:nvPr/>
        </p:nvSpPr>
        <p:spPr bwMode="auto">
          <a:xfrm>
            <a:off x="5943600" y="3276600"/>
            <a:ext cx="304800" cy="304800"/>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 name="AutoShape 2">
            <a:extLst>
              <a:ext uri="{FF2B5EF4-FFF2-40B4-BE49-F238E27FC236}">
                <a16:creationId xmlns:a16="http://schemas.microsoft.com/office/drawing/2014/main" id="{42EBBB7E-9531-F838-D207-0679CADE233A}"/>
              </a:ext>
            </a:extLst>
          </p:cNvPr>
          <p:cNvSpPr>
            <a:spLocks noChangeAspect="1" noChangeArrowheads="1"/>
          </p:cNvSpPr>
          <p:nvPr/>
        </p:nvSpPr>
        <p:spPr bwMode="auto">
          <a:xfrm>
            <a:off x="6096000" y="3429000"/>
            <a:ext cx="304800" cy="304800"/>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7" name="Imagen 6">
            <a:extLst>
              <a:ext uri="{FF2B5EF4-FFF2-40B4-BE49-F238E27FC236}">
                <a16:creationId xmlns:a16="http://schemas.microsoft.com/office/drawing/2014/main" id="{B7146D79-48F2-22E4-3C15-F8F58AA6F8D8}"/>
              </a:ext>
            </a:extLst>
          </p:cNvPr>
          <p:cNvPicPr>
            <a:picLocks noChangeAspect="1"/>
          </p:cNvPicPr>
          <p:nvPr/>
        </p:nvPicPr>
        <p:blipFill>
          <a:blip r:embed="rId4">
            <a:extLst>
              <a:ext uri="{BEBA8EAE-BF5A-486C-A8C5-ECC9F3942E4B}">
                <a14:imgProps xmlns:a14="http://schemas.microsoft.com/office/drawing/2010/main">
                  <a14:imgLayer r:embed="rId5">
                    <a14:imgEffect>
                      <a14:backgroundRemoval t="10000" b="90000" l="10000" r="90000"/>
                    </a14:imgEffect>
                    <a14:imgEffect>
                      <a14:colorTemperature colorTemp="10784"/>
                    </a14:imgEffect>
                    <a14:imgEffect>
                      <a14:saturation sat="400000"/>
                    </a14:imgEffect>
                  </a14:imgLayer>
                </a14:imgProps>
              </a:ext>
            </a:extLst>
          </a:blip>
          <a:stretch>
            <a:fillRect/>
          </a:stretch>
        </p:blipFill>
        <p:spPr>
          <a:xfrm>
            <a:off x="163360" y="81672"/>
            <a:ext cx="1975154" cy="1040296"/>
          </a:xfrm>
          <a:prstGeom prst="rect">
            <a:avLst/>
          </a:prstGeom>
        </p:spPr>
      </p:pic>
      <p:sp>
        <p:nvSpPr>
          <p:cNvPr id="12" name="CuadroTexto 11">
            <a:extLst>
              <a:ext uri="{FF2B5EF4-FFF2-40B4-BE49-F238E27FC236}">
                <a16:creationId xmlns:a16="http://schemas.microsoft.com/office/drawing/2014/main" id="{99B232A9-7BCE-7F16-73AA-EDB728B0927B}"/>
              </a:ext>
            </a:extLst>
          </p:cNvPr>
          <p:cNvSpPr txBox="1"/>
          <p:nvPr/>
        </p:nvSpPr>
        <p:spPr>
          <a:xfrm>
            <a:off x="1552001" y="158780"/>
            <a:ext cx="8687468"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MX" sz="3600" b="1" kern="0" cap="small" dirty="0">
                <a:solidFill>
                  <a:schemeClr val="accent1">
                    <a:lumMod val="50000"/>
                  </a:schemeClr>
                </a:solidFill>
                <a:latin typeface="Candara" panose="020E0502030303020204" pitchFamily="34" charset="0"/>
              </a:rPr>
              <a:t>RESIDUOS ORDINARIOS ESPORÁDICOS</a:t>
            </a:r>
          </a:p>
          <a:p>
            <a:pPr lvl="1"/>
            <a:r>
              <a:rPr lang="es-ES" sz="1600" b="0" dirty="0">
                <a:solidFill>
                  <a:schemeClr val="accent1">
                    <a:lumMod val="50000"/>
                  </a:schemeClr>
                </a:solidFill>
              </a:rPr>
              <a:t>Cuadrillas verificadas por concesionario</a:t>
            </a:r>
          </a:p>
        </p:txBody>
      </p:sp>
      <p:pic>
        <p:nvPicPr>
          <p:cNvPr id="6" name="Picture 2">
            <a:extLst>
              <a:ext uri="{FF2B5EF4-FFF2-40B4-BE49-F238E27FC236}">
                <a16:creationId xmlns:a16="http://schemas.microsoft.com/office/drawing/2014/main" id="{6BFAC113-67A5-D176-4E3D-3520D5ABC1DE}"/>
              </a:ext>
            </a:extLst>
          </p:cNvPr>
          <p:cNvPicPr>
            <a:picLocks noChangeAspect="1" noChangeArrowheads="1"/>
          </p:cNvPicPr>
          <p:nvPr/>
        </p:nvPicPr>
        <p:blipFill rotWithShape="1">
          <a:blip r:embed="rId6" cstate="email">
            <a:extLst>
              <a:ext uri="{28A0092B-C50C-407E-A947-70E740481C1C}">
                <a14:useLocalDpi xmlns:a14="http://schemas.microsoft.com/office/drawing/2010/main"/>
              </a:ext>
            </a:extLst>
          </a:blip>
          <a:srcRect/>
          <a:stretch/>
        </p:blipFill>
        <p:spPr bwMode="auto">
          <a:xfrm>
            <a:off x="5497606" y="5483816"/>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 name="Picture 2">
            <a:extLst>
              <a:ext uri="{FF2B5EF4-FFF2-40B4-BE49-F238E27FC236}">
                <a16:creationId xmlns:a16="http://schemas.microsoft.com/office/drawing/2014/main" id="{3DFDC41D-91DE-C270-8694-C3EDC66A0A8C}"/>
              </a:ext>
            </a:extLst>
          </p:cNvPr>
          <p:cNvPicPr>
            <a:picLocks noChangeAspect="1" noChangeArrowheads="1"/>
          </p:cNvPicPr>
          <p:nvPr/>
        </p:nvPicPr>
        <p:blipFill rotWithShape="1">
          <a:blip r:embed="rId7" cstate="email">
            <a:extLst>
              <a:ext uri="{28A0092B-C50C-407E-A947-70E740481C1C}">
                <a14:useLocalDpi xmlns:a14="http://schemas.microsoft.com/office/drawing/2010/main"/>
              </a:ext>
            </a:extLst>
          </a:blip>
          <a:srcRect/>
          <a:stretch/>
        </p:blipFill>
        <p:spPr bwMode="auto">
          <a:xfrm>
            <a:off x="5497606" y="6103821"/>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 name="Imagen 10">
            <a:extLst>
              <a:ext uri="{FF2B5EF4-FFF2-40B4-BE49-F238E27FC236}">
                <a16:creationId xmlns:a16="http://schemas.microsoft.com/office/drawing/2014/main" id="{2A7AF68E-52FA-C16B-F25F-C4BBC4731EE0}"/>
              </a:ext>
            </a:extLst>
          </p:cNvPr>
          <p:cNvPicPr>
            <a:picLocks noChangeAspect="1"/>
          </p:cNvPicPr>
          <p:nvPr/>
        </p:nvPicPr>
        <p:blipFill>
          <a:blip r:embed="rId8"/>
          <a:stretch>
            <a:fillRect/>
          </a:stretch>
        </p:blipFill>
        <p:spPr>
          <a:xfrm>
            <a:off x="477532" y="2064464"/>
            <a:ext cx="3507420" cy="3029353"/>
          </a:xfrm>
          <a:prstGeom prst="rect">
            <a:avLst/>
          </a:prstGeom>
        </p:spPr>
      </p:pic>
      <p:pic>
        <p:nvPicPr>
          <p:cNvPr id="14" name="Imagen 13">
            <a:extLst>
              <a:ext uri="{FF2B5EF4-FFF2-40B4-BE49-F238E27FC236}">
                <a16:creationId xmlns:a16="http://schemas.microsoft.com/office/drawing/2014/main" id="{9173A4AA-44A2-327B-2B1E-C16C715FA9B4}"/>
              </a:ext>
            </a:extLst>
          </p:cNvPr>
          <p:cNvPicPr>
            <a:picLocks noChangeAspect="1"/>
          </p:cNvPicPr>
          <p:nvPr/>
        </p:nvPicPr>
        <p:blipFill>
          <a:blip r:embed="rId9"/>
          <a:stretch>
            <a:fillRect/>
          </a:stretch>
        </p:blipFill>
        <p:spPr>
          <a:xfrm>
            <a:off x="4065659" y="2059492"/>
            <a:ext cx="4048690" cy="3015275"/>
          </a:xfrm>
          <a:prstGeom prst="rect">
            <a:avLst/>
          </a:prstGeom>
        </p:spPr>
      </p:pic>
      <p:pic>
        <p:nvPicPr>
          <p:cNvPr id="16" name="Imagen 15">
            <a:extLst>
              <a:ext uri="{FF2B5EF4-FFF2-40B4-BE49-F238E27FC236}">
                <a16:creationId xmlns:a16="http://schemas.microsoft.com/office/drawing/2014/main" id="{A1B15B5D-DC79-60B3-E099-5583031D4EB5}"/>
              </a:ext>
            </a:extLst>
          </p:cNvPr>
          <p:cNvPicPr>
            <a:picLocks noChangeAspect="1"/>
          </p:cNvPicPr>
          <p:nvPr/>
        </p:nvPicPr>
        <p:blipFill>
          <a:blip r:embed="rId10"/>
          <a:stretch>
            <a:fillRect/>
          </a:stretch>
        </p:blipFill>
        <p:spPr>
          <a:xfrm>
            <a:off x="8173780" y="2056544"/>
            <a:ext cx="3540751" cy="3015275"/>
          </a:xfrm>
          <a:prstGeom prst="rect">
            <a:avLst/>
          </a:prstGeom>
        </p:spPr>
      </p:pic>
    </p:spTree>
    <p:extLst>
      <p:ext uri="{BB962C8B-B14F-4D97-AF65-F5344CB8AC3E}">
        <p14:creationId xmlns:p14="http://schemas.microsoft.com/office/powerpoint/2010/main" val="2183451888"/>
      </p:ext>
    </p:extLst>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22F489C-5B8C-1451-E4CA-23AEA57CFD05}"/>
            </a:ext>
          </a:extLst>
        </p:cNvPr>
        <p:cNvGrpSpPr/>
        <p:nvPr/>
      </p:nvGrpSpPr>
      <p:grpSpPr>
        <a:xfrm>
          <a:off x="0" y="0"/>
          <a:ext cx="0" cy="0"/>
          <a:chOff x="0" y="0"/>
          <a:chExt cx="0" cy="0"/>
        </a:xfrm>
      </p:grpSpPr>
      <p:sp>
        <p:nvSpPr>
          <p:cNvPr id="5" name="Rectángulo 4">
            <a:extLst>
              <a:ext uri="{FF2B5EF4-FFF2-40B4-BE49-F238E27FC236}">
                <a16:creationId xmlns:a16="http://schemas.microsoft.com/office/drawing/2014/main" id="{81EE2BD0-34EA-D1BA-1747-2BA6F525F366}"/>
              </a:ext>
            </a:extLst>
          </p:cNvPr>
          <p:cNvSpPr/>
          <p:nvPr/>
        </p:nvSpPr>
        <p:spPr>
          <a:xfrm>
            <a:off x="446427" y="2037494"/>
            <a:ext cx="11348044" cy="3087812"/>
          </a:xfrm>
          <a:prstGeom prst="rect">
            <a:avLst/>
          </a:prstGeom>
          <a:solidFill>
            <a:srgbClr val="122D4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3" name="Grupo 2">
            <a:extLst>
              <a:ext uri="{FF2B5EF4-FFF2-40B4-BE49-F238E27FC236}">
                <a16:creationId xmlns:a16="http://schemas.microsoft.com/office/drawing/2014/main" id="{E6BEA05E-3278-E565-83BD-9114F15CB46D}"/>
              </a:ext>
            </a:extLst>
          </p:cNvPr>
          <p:cNvGrpSpPr/>
          <p:nvPr/>
        </p:nvGrpSpPr>
        <p:grpSpPr>
          <a:xfrm>
            <a:off x="421978" y="1605049"/>
            <a:ext cx="11348044" cy="468155"/>
            <a:chOff x="535336" y="1429010"/>
            <a:chExt cx="11086768" cy="452082"/>
          </a:xfrm>
        </p:grpSpPr>
        <p:pic>
          <p:nvPicPr>
            <p:cNvPr id="2" name="Imagen 1">
              <a:extLst>
                <a:ext uri="{FF2B5EF4-FFF2-40B4-BE49-F238E27FC236}">
                  <a16:creationId xmlns:a16="http://schemas.microsoft.com/office/drawing/2014/main" id="{B6D8F73D-2075-2B45-629B-E21EB7599480}"/>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535336" y="1429763"/>
              <a:ext cx="3797615" cy="450981"/>
            </a:xfrm>
            <a:prstGeom prst="rect">
              <a:avLst/>
            </a:prstGeom>
          </p:spPr>
        </p:pic>
        <p:pic>
          <p:nvPicPr>
            <p:cNvPr id="28" name="Imagen 27">
              <a:extLst>
                <a:ext uri="{FF2B5EF4-FFF2-40B4-BE49-F238E27FC236}">
                  <a16:creationId xmlns:a16="http://schemas.microsoft.com/office/drawing/2014/main" id="{9EEC9198-2410-8E40-9E76-3F19451CAC02}"/>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4182942" y="1429010"/>
              <a:ext cx="3797615" cy="450981"/>
            </a:xfrm>
            <a:prstGeom prst="rect">
              <a:avLst/>
            </a:prstGeom>
          </p:spPr>
        </p:pic>
        <p:pic>
          <p:nvPicPr>
            <p:cNvPr id="30" name="Imagen 29">
              <a:extLst>
                <a:ext uri="{FF2B5EF4-FFF2-40B4-BE49-F238E27FC236}">
                  <a16:creationId xmlns:a16="http://schemas.microsoft.com/office/drawing/2014/main" id="{B2C6815F-C575-4F1C-53B0-4A83076EB616}"/>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7824489" y="1430111"/>
              <a:ext cx="3797615" cy="450981"/>
            </a:xfrm>
            <a:prstGeom prst="rect">
              <a:avLst/>
            </a:prstGeom>
          </p:spPr>
        </p:pic>
      </p:grpSp>
      <p:grpSp>
        <p:nvGrpSpPr>
          <p:cNvPr id="39" name="Grupo 38">
            <a:extLst>
              <a:ext uri="{FF2B5EF4-FFF2-40B4-BE49-F238E27FC236}">
                <a16:creationId xmlns:a16="http://schemas.microsoft.com/office/drawing/2014/main" id="{E1D3525F-57E3-A412-F52D-7333E6C9B877}"/>
              </a:ext>
            </a:extLst>
          </p:cNvPr>
          <p:cNvGrpSpPr/>
          <p:nvPr/>
        </p:nvGrpSpPr>
        <p:grpSpPr>
          <a:xfrm>
            <a:off x="421979" y="5131005"/>
            <a:ext cx="11362644" cy="475401"/>
            <a:chOff x="535336" y="1429010"/>
            <a:chExt cx="11086768" cy="459079"/>
          </a:xfrm>
        </p:grpSpPr>
        <p:pic>
          <p:nvPicPr>
            <p:cNvPr id="40" name="Imagen 39">
              <a:extLst>
                <a:ext uri="{FF2B5EF4-FFF2-40B4-BE49-F238E27FC236}">
                  <a16:creationId xmlns:a16="http://schemas.microsoft.com/office/drawing/2014/main" id="{AD23D62B-A3BA-F410-F29C-2D9A5C0977CF}"/>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535336" y="1429763"/>
              <a:ext cx="3797615" cy="450981"/>
            </a:xfrm>
            <a:prstGeom prst="rect">
              <a:avLst/>
            </a:prstGeom>
          </p:spPr>
        </p:pic>
        <p:pic>
          <p:nvPicPr>
            <p:cNvPr id="41" name="Imagen 40">
              <a:extLst>
                <a:ext uri="{FF2B5EF4-FFF2-40B4-BE49-F238E27FC236}">
                  <a16:creationId xmlns:a16="http://schemas.microsoft.com/office/drawing/2014/main" id="{F3B7E287-DAA1-9C84-8283-62B53514E067}"/>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4182942" y="1429010"/>
              <a:ext cx="3797615" cy="450981"/>
            </a:xfrm>
            <a:prstGeom prst="rect">
              <a:avLst/>
            </a:prstGeom>
          </p:spPr>
        </p:pic>
        <p:pic>
          <p:nvPicPr>
            <p:cNvPr id="42" name="Imagen 41">
              <a:extLst>
                <a:ext uri="{FF2B5EF4-FFF2-40B4-BE49-F238E27FC236}">
                  <a16:creationId xmlns:a16="http://schemas.microsoft.com/office/drawing/2014/main" id="{E8F8B706-C900-D873-C593-442367611817}"/>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7824489" y="1430111"/>
              <a:ext cx="3797615" cy="457978"/>
            </a:xfrm>
            <a:prstGeom prst="rect">
              <a:avLst/>
            </a:prstGeom>
          </p:spPr>
        </p:pic>
      </p:grpSp>
      <p:sp>
        <p:nvSpPr>
          <p:cNvPr id="4" name="AutoShape 2">
            <a:extLst>
              <a:ext uri="{FF2B5EF4-FFF2-40B4-BE49-F238E27FC236}">
                <a16:creationId xmlns:a16="http://schemas.microsoft.com/office/drawing/2014/main" id="{CCB3A7D9-299B-E79D-D409-0ED27178DEE9}"/>
              </a:ext>
            </a:extLst>
          </p:cNvPr>
          <p:cNvSpPr>
            <a:spLocks noChangeAspect="1" noChangeArrowheads="1"/>
          </p:cNvSpPr>
          <p:nvPr/>
        </p:nvSpPr>
        <p:spPr bwMode="auto">
          <a:xfrm>
            <a:off x="5943600" y="3276600"/>
            <a:ext cx="304800" cy="304800"/>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 name="AutoShape 2">
            <a:extLst>
              <a:ext uri="{FF2B5EF4-FFF2-40B4-BE49-F238E27FC236}">
                <a16:creationId xmlns:a16="http://schemas.microsoft.com/office/drawing/2014/main" id="{CA491D92-06B6-0C32-042D-522227F0C23E}"/>
              </a:ext>
            </a:extLst>
          </p:cNvPr>
          <p:cNvSpPr>
            <a:spLocks noChangeAspect="1" noChangeArrowheads="1"/>
          </p:cNvSpPr>
          <p:nvPr/>
        </p:nvSpPr>
        <p:spPr bwMode="auto">
          <a:xfrm>
            <a:off x="6096000" y="3429000"/>
            <a:ext cx="304800" cy="304800"/>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7" name="Imagen 6">
            <a:extLst>
              <a:ext uri="{FF2B5EF4-FFF2-40B4-BE49-F238E27FC236}">
                <a16:creationId xmlns:a16="http://schemas.microsoft.com/office/drawing/2014/main" id="{9627C4C1-A5C8-A8E8-F085-3E0C2521B429}"/>
              </a:ext>
            </a:extLst>
          </p:cNvPr>
          <p:cNvPicPr>
            <a:picLocks noChangeAspect="1"/>
          </p:cNvPicPr>
          <p:nvPr/>
        </p:nvPicPr>
        <p:blipFill>
          <a:blip r:embed="rId4">
            <a:extLst>
              <a:ext uri="{BEBA8EAE-BF5A-486C-A8C5-ECC9F3942E4B}">
                <a14:imgProps xmlns:a14="http://schemas.microsoft.com/office/drawing/2010/main">
                  <a14:imgLayer r:embed="rId5">
                    <a14:imgEffect>
                      <a14:backgroundRemoval t="10000" b="90000" l="10000" r="90000"/>
                    </a14:imgEffect>
                    <a14:imgEffect>
                      <a14:colorTemperature colorTemp="10784"/>
                    </a14:imgEffect>
                    <a14:imgEffect>
                      <a14:saturation sat="400000"/>
                    </a14:imgEffect>
                  </a14:imgLayer>
                </a14:imgProps>
              </a:ext>
            </a:extLst>
          </a:blip>
          <a:stretch>
            <a:fillRect/>
          </a:stretch>
        </p:blipFill>
        <p:spPr>
          <a:xfrm>
            <a:off x="163360" y="81672"/>
            <a:ext cx="1975154" cy="1040296"/>
          </a:xfrm>
          <a:prstGeom prst="rect">
            <a:avLst/>
          </a:prstGeom>
        </p:spPr>
      </p:pic>
      <p:sp>
        <p:nvSpPr>
          <p:cNvPr id="12" name="CuadroTexto 11">
            <a:extLst>
              <a:ext uri="{FF2B5EF4-FFF2-40B4-BE49-F238E27FC236}">
                <a16:creationId xmlns:a16="http://schemas.microsoft.com/office/drawing/2014/main" id="{2ED1ED8B-72C5-8537-1A79-8B63F3604A75}"/>
              </a:ext>
            </a:extLst>
          </p:cNvPr>
          <p:cNvSpPr txBox="1"/>
          <p:nvPr/>
        </p:nvSpPr>
        <p:spPr>
          <a:xfrm>
            <a:off x="1552001" y="158780"/>
            <a:ext cx="8687468"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MX" sz="3600" b="1" kern="0" cap="small" dirty="0">
                <a:solidFill>
                  <a:schemeClr val="accent1">
                    <a:lumMod val="50000"/>
                  </a:schemeClr>
                </a:solidFill>
                <a:latin typeface="Candara" panose="020E0502030303020204" pitchFamily="34" charset="0"/>
              </a:rPr>
              <a:t>RESIDUOS ORDINARIOS ESPORÁDICOS</a:t>
            </a:r>
          </a:p>
          <a:p>
            <a:pPr lvl="1"/>
            <a:r>
              <a:rPr lang="es-ES" sz="1600" b="0" dirty="0">
                <a:solidFill>
                  <a:schemeClr val="accent1">
                    <a:lumMod val="50000"/>
                  </a:schemeClr>
                </a:solidFill>
              </a:rPr>
              <a:t>Cuadrillas verificadas por concesionario</a:t>
            </a:r>
          </a:p>
        </p:txBody>
      </p:sp>
      <p:pic>
        <p:nvPicPr>
          <p:cNvPr id="6" name="Imagen 5">
            <a:extLst>
              <a:ext uri="{FF2B5EF4-FFF2-40B4-BE49-F238E27FC236}">
                <a16:creationId xmlns:a16="http://schemas.microsoft.com/office/drawing/2014/main" id="{B57890F3-9963-239A-6EDD-58D1AFA7FF0D}"/>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5432748" y="5981023"/>
            <a:ext cx="1347315" cy="317332"/>
          </a:xfrm>
          <a:prstGeom prst="rect">
            <a:avLst/>
          </a:prstGeom>
        </p:spPr>
      </p:pic>
      <p:pic>
        <p:nvPicPr>
          <p:cNvPr id="10" name="Imagen 9">
            <a:extLst>
              <a:ext uri="{FF2B5EF4-FFF2-40B4-BE49-F238E27FC236}">
                <a16:creationId xmlns:a16="http://schemas.microsoft.com/office/drawing/2014/main" id="{00275BFB-882A-97E2-E9BD-49842345C5D6}"/>
              </a:ext>
            </a:extLst>
          </p:cNvPr>
          <p:cNvPicPr>
            <a:picLocks noChangeAspect="1"/>
          </p:cNvPicPr>
          <p:nvPr/>
        </p:nvPicPr>
        <p:blipFill>
          <a:blip r:embed="rId7"/>
          <a:stretch>
            <a:fillRect/>
          </a:stretch>
        </p:blipFill>
        <p:spPr>
          <a:xfrm>
            <a:off x="580742" y="2058218"/>
            <a:ext cx="3427208" cy="3067478"/>
          </a:xfrm>
          <a:prstGeom prst="rect">
            <a:avLst/>
          </a:prstGeom>
        </p:spPr>
      </p:pic>
      <p:pic>
        <p:nvPicPr>
          <p:cNvPr id="13" name="Imagen 12">
            <a:extLst>
              <a:ext uri="{FF2B5EF4-FFF2-40B4-BE49-F238E27FC236}">
                <a16:creationId xmlns:a16="http://schemas.microsoft.com/office/drawing/2014/main" id="{CD674ACF-4C3A-1E66-A119-BB51AD586D59}"/>
              </a:ext>
            </a:extLst>
          </p:cNvPr>
          <p:cNvPicPr>
            <a:picLocks noChangeAspect="1"/>
          </p:cNvPicPr>
          <p:nvPr/>
        </p:nvPicPr>
        <p:blipFill>
          <a:blip r:embed="rId8"/>
          <a:stretch>
            <a:fillRect/>
          </a:stretch>
        </p:blipFill>
        <p:spPr>
          <a:xfrm>
            <a:off x="4085944" y="2076237"/>
            <a:ext cx="4020111" cy="3048425"/>
          </a:xfrm>
          <a:prstGeom prst="rect">
            <a:avLst/>
          </a:prstGeom>
        </p:spPr>
      </p:pic>
      <p:pic>
        <p:nvPicPr>
          <p:cNvPr id="15" name="Imagen 14">
            <a:extLst>
              <a:ext uri="{FF2B5EF4-FFF2-40B4-BE49-F238E27FC236}">
                <a16:creationId xmlns:a16="http://schemas.microsoft.com/office/drawing/2014/main" id="{57533191-6840-5ACB-6074-CB9C3C9EA064}"/>
              </a:ext>
            </a:extLst>
          </p:cNvPr>
          <p:cNvPicPr>
            <a:picLocks noChangeAspect="1"/>
          </p:cNvPicPr>
          <p:nvPr/>
        </p:nvPicPr>
        <p:blipFill>
          <a:blip r:embed="rId9"/>
          <a:stretch>
            <a:fillRect/>
          </a:stretch>
        </p:blipFill>
        <p:spPr>
          <a:xfrm>
            <a:off x="8182666" y="2029580"/>
            <a:ext cx="3544030" cy="3048424"/>
          </a:xfrm>
          <a:prstGeom prst="rect">
            <a:avLst/>
          </a:prstGeom>
        </p:spPr>
      </p:pic>
    </p:spTree>
    <p:extLst>
      <p:ext uri="{BB962C8B-B14F-4D97-AF65-F5344CB8AC3E}">
        <p14:creationId xmlns:p14="http://schemas.microsoft.com/office/powerpoint/2010/main" val="2833908909"/>
      </p:ext>
    </p:extLst>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8005224-8A81-7C9B-7484-E205DB00040E}"/>
            </a:ext>
          </a:extLst>
        </p:cNvPr>
        <p:cNvGrpSpPr/>
        <p:nvPr/>
      </p:nvGrpSpPr>
      <p:grpSpPr>
        <a:xfrm>
          <a:off x="0" y="0"/>
          <a:ext cx="0" cy="0"/>
          <a:chOff x="0" y="0"/>
          <a:chExt cx="0" cy="0"/>
        </a:xfrm>
      </p:grpSpPr>
      <p:sp>
        <p:nvSpPr>
          <p:cNvPr id="5" name="Rectángulo 4">
            <a:extLst>
              <a:ext uri="{FF2B5EF4-FFF2-40B4-BE49-F238E27FC236}">
                <a16:creationId xmlns:a16="http://schemas.microsoft.com/office/drawing/2014/main" id="{C4A5B738-6E4D-4056-2DBA-58D0A2331D8F}"/>
              </a:ext>
            </a:extLst>
          </p:cNvPr>
          <p:cNvSpPr/>
          <p:nvPr/>
        </p:nvSpPr>
        <p:spPr>
          <a:xfrm>
            <a:off x="446427" y="2037494"/>
            <a:ext cx="11348044" cy="3087812"/>
          </a:xfrm>
          <a:prstGeom prst="rect">
            <a:avLst/>
          </a:prstGeom>
          <a:solidFill>
            <a:srgbClr val="122D4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3" name="Grupo 2">
            <a:extLst>
              <a:ext uri="{FF2B5EF4-FFF2-40B4-BE49-F238E27FC236}">
                <a16:creationId xmlns:a16="http://schemas.microsoft.com/office/drawing/2014/main" id="{3616B49D-8956-E72A-CE45-46427C9FEFB9}"/>
              </a:ext>
            </a:extLst>
          </p:cNvPr>
          <p:cNvGrpSpPr/>
          <p:nvPr/>
        </p:nvGrpSpPr>
        <p:grpSpPr>
          <a:xfrm>
            <a:off x="421978" y="1605049"/>
            <a:ext cx="11348044" cy="468155"/>
            <a:chOff x="535336" y="1429010"/>
            <a:chExt cx="11086768" cy="452082"/>
          </a:xfrm>
        </p:grpSpPr>
        <p:pic>
          <p:nvPicPr>
            <p:cNvPr id="2" name="Imagen 1">
              <a:extLst>
                <a:ext uri="{FF2B5EF4-FFF2-40B4-BE49-F238E27FC236}">
                  <a16:creationId xmlns:a16="http://schemas.microsoft.com/office/drawing/2014/main" id="{1E0CA189-49C1-AC10-A28E-08AC8E61B312}"/>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535336" y="1429763"/>
              <a:ext cx="3797615" cy="450981"/>
            </a:xfrm>
            <a:prstGeom prst="rect">
              <a:avLst/>
            </a:prstGeom>
          </p:spPr>
        </p:pic>
        <p:pic>
          <p:nvPicPr>
            <p:cNvPr id="28" name="Imagen 27">
              <a:extLst>
                <a:ext uri="{FF2B5EF4-FFF2-40B4-BE49-F238E27FC236}">
                  <a16:creationId xmlns:a16="http://schemas.microsoft.com/office/drawing/2014/main" id="{9F5C9AAD-C099-C61D-32D4-5A7E258EAE97}"/>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4182942" y="1429010"/>
              <a:ext cx="3797615" cy="450981"/>
            </a:xfrm>
            <a:prstGeom prst="rect">
              <a:avLst/>
            </a:prstGeom>
          </p:spPr>
        </p:pic>
        <p:pic>
          <p:nvPicPr>
            <p:cNvPr id="30" name="Imagen 29">
              <a:extLst>
                <a:ext uri="{FF2B5EF4-FFF2-40B4-BE49-F238E27FC236}">
                  <a16:creationId xmlns:a16="http://schemas.microsoft.com/office/drawing/2014/main" id="{504C7151-8B3E-13E3-4CA9-BEB99450995A}"/>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7824489" y="1430111"/>
              <a:ext cx="3797615" cy="450981"/>
            </a:xfrm>
            <a:prstGeom prst="rect">
              <a:avLst/>
            </a:prstGeom>
          </p:spPr>
        </p:pic>
      </p:grpSp>
      <p:grpSp>
        <p:nvGrpSpPr>
          <p:cNvPr id="39" name="Grupo 38">
            <a:extLst>
              <a:ext uri="{FF2B5EF4-FFF2-40B4-BE49-F238E27FC236}">
                <a16:creationId xmlns:a16="http://schemas.microsoft.com/office/drawing/2014/main" id="{7E6A9F6D-338D-9945-9E83-9B5DA2615965}"/>
              </a:ext>
            </a:extLst>
          </p:cNvPr>
          <p:cNvGrpSpPr/>
          <p:nvPr/>
        </p:nvGrpSpPr>
        <p:grpSpPr>
          <a:xfrm>
            <a:off x="421979" y="5131005"/>
            <a:ext cx="11362644" cy="475401"/>
            <a:chOff x="535336" y="1429010"/>
            <a:chExt cx="11086768" cy="459079"/>
          </a:xfrm>
        </p:grpSpPr>
        <p:pic>
          <p:nvPicPr>
            <p:cNvPr id="40" name="Imagen 39">
              <a:extLst>
                <a:ext uri="{FF2B5EF4-FFF2-40B4-BE49-F238E27FC236}">
                  <a16:creationId xmlns:a16="http://schemas.microsoft.com/office/drawing/2014/main" id="{176AEB43-1888-ED23-1FA3-B1277B75C7A1}"/>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535336" y="1429763"/>
              <a:ext cx="3797615" cy="450981"/>
            </a:xfrm>
            <a:prstGeom prst="rect">
              <a:avLst/>
            </a:prstGeom>
          </p:spPr>
        </p:pic>
        <p:pic>
          <p:nvPicPr>
            <p:cNvPr id="41" name="Imagen 40">
              <a:extLst>
                <a:ext uri="{FF2B5EF4-FFF2-40B4-BE49-F238E27FC236}">
                  <a16:creationId xmlns:a16="http://schemas.microsoft.com/office/drawing/2014/main" id="{7BAF5693-A510-2DB9-A899-F73EBCD5CFD0}"/>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4182942" y="1429010"/>
              <a:ext cx="3797615" cy="450981"/>
            </a:xfrm>
            <a:prstGeom prst="rect">
              <a:avLst/>
            </a:prstGeom>
          </p:spPr>
        </p:pic>
        <p:pic>
          <p:nvPicPr>
            <p:cNvPr id="42" name="Imagen 41">
              <a:extLst>
                <a:ext uri="{FF2B5EF4-FFF2-40B4-BE49-F238E27FC236}">
                  <a16:creationId xmlns:a16="http://schemas.microsoft.com/office/drawing/2014/main" id="{7924777C-DCD7-4DF4-BEF4-F7D1688CF5D4}"/>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7824489" y="1430111"/>
              <a:ext cx="3797615" cy="457978"/>
            </a:xfrm>
            <a:prstGeom prst="rect">
              <a:avLst/>
            </a:prstGeom>
          </p:spPr>
        </p:pic>
      </p:grpSp>
      <p:sp>
        <p:nvSpPr>
          <p:cNvPr id="4" name="AutoShape 2">
            <a:extLst>
              <a:ext uri="{FF2B5EF4-FFF2-40B4-BE49-F238E27FC236}">
                <a16:creationId xmlns:a16="http://schemas.microsoft.com/office/drawing/2014/main" id="{053B1E75-A369-3637-3B0C-0315634B8911}"/>
              </a:ext>
            </a:extLst>
          </p:cNvPr>
          <p:cNvSpPr>
            <a:spLocks noChangeAspect="1" noChangeArrowheads="1"/>
          </p:cNvSpPr>
          <p:nvPr/>
        </p:nvSpPr>
        <p:spPr bwMode="auto">
          <a:xfrm>
            <a:off x="5943600" y="3276600"/>
            <a:ext cx="304800" cy="304800"/>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 name="AutoShape 2">
            <a:extLst>
              <a:ext uri="{FF2B5EF4-FFF2-40B4-BE49-F238E27FC236}">
                <a16:creationId xmlns:a16="http://schemas.microsoft.com/office/drawing/2014/main" id="{CDC22D97-A784-8C52-DCAA-DA160C512704}"/>
              </a:ext>
            </a:extLst>
          </p:cNvPr>
          <p:cNvSpPr>
            <a:spLocks noChangeAspect="1" noChangeArrowheads="1"/>
          </p:cNvSpPr>
          <p:nvPr/>
        </p:nvSpPr>
        <p:spPr bwMode="auto">
          <a:xfrm>
            <a:off x="6096000" y="3429000"/>
            <a:ext cx="304800" cy="304800"/>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7" name="Imagen 6">
            <a:extLst>
              <a:ext uri="{FF2B5EF4-FFF2-40B4-BE49-F238E27FC236}">
                <a16:creationId xmlns:a16="http://schemas.microsoft.com/office/drawing/2014/main" id="{406517D9-FB4B-CCA0-EB57-1F87E379C191}"/>
              </a:ext>
            </a:extLst>
          </p:cNvPr>
          <p:cNvPicPr>
            <a:picLocks noChangeAspect="1"/>
          </p:cNvPicPr>
          <p:nvPr/>
        </p:nvPicPr>
        <p:blipFill>
          <a:blip r:embed="rId4">
            <a:extLst>
              <a:ext uri="{BEBA8EAE-BF5A-486C-A8C5-ECC9F3942E4B}">
                <a14:imgProps xmlns:a14="http://schemas.microsoft.com/office/drawing/2010/main">
                  <a14:imgLayer r:embed="rId5">
                    <a14:imgEffect>
                      <a14:backgroundRemoval t="10000" b="90000" l="10000" r="90000"/>
                    </a14:imgEffect>
                    <a14:imgEffect>
                      <a14:colorTemperature colorTemp="10784"/>
                    </a14:imgEffect>
                    <a14:imgEffect>
                      <a14:saturation sat="400000"/>
                    </a14:imgEffect>
                  </a14:imgLayer>
                </a14:imgProps>
              </a:ext>
            </a:extLst>
          </a:blip>
          <a:stretch>
            <a:fillRect/>
          </a:stretch>
        </p:blipFill>
        <p:spPr>
          <a:xfrm>
            <a:off x="163360" y="81672"/>
            <a:ext cx="1975154" cy="1040296"/>
          </a:xfrm>
          <a:prstGeom prst="rect">
            <a:avLst/>
          </a:prstGeom>
        </p:spPr>
      </p:pic>
      <p:sp>
        <p:nvSpPr>
          <p:cNvPr id="12" name="CuadroTexto 11">
            <a:extLst>
              <a:ext uri="{FF2B5EF4-FFF2-40B4-BE49-F238E27FC236}">
                <a16:creationId xmlns:a16="http://schemas.microsoft.com/office/drawing/2014/main" id="{2EB56916-A133-44B0-EED3-AC385A325B07}"/>
              </a:ext>
            </a:extLst>
          </p:cNvPr>
          <p:cNvSpPr txBox="1"/>
          <p:nvPr/>
        </p:nvSpPr>
        <p:spPr>
          <a:xfrm>
            <a:off x="1552001" y="158780"/>
            <a:ext cx="8687468"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MX" sz="3600" b="1" kern="0" cap="small" dirty="0">
                <a:solidFill>
                  <a:schemeClr val="accent1">
                    <a:lumMod val="50000"/>
                  </a:schemeClr>
                </a:solidFill>
                <a:latin typeface="Candara" panose="020E0502030303020204" pitchFamily="34" charset="0"/>
              </a:rPr>
              <a:t>RESIDUOS ORDINARIOS ESPORÁDICOS</a:t>
            </a:r>
          </a:p>
          <a:p>
            <a:pPr lvl="1"/>
            <a:r>
              <a:rPr lang="es-ES" sz="1600" b="0" dirty="0">
                <a:solidFill>
                  <a:schemeClr val="accent1">
                    <a:lumMod val="50000"/>
                  </a:schemeClr>
                </a:solidFill>
              </a:rPr>
              <a:t>Cuadrillas verificadas por concesionario</a:t>
            </a:r>
          </a:p>
        </p:txBody>
      </p:sp>
      <p:pic>
        <p:nvPicPr>
          <p:cNvPr id="6" name="Imagen 5">
            <a:extLst>
              <a:ext uri="{FF2B5EF4-FFF2-40B4-BE49-F238E27FC236}">
                <a16:creationId xmlns:a16="http://schemas.microsoft.com/office/drawing/2014/main" id="{7D4F4491-5B18-E45B-A71E-BED81B5FB0AB}"/>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5416346" y="5898117"/>
            <a:ext cx="1347315" cy="455624"/>
          </a:xfrm>
          <a:prstGeom prst="rect">
            <a:avLst/>
          </a:prstGeom>
        </p:spPr>
      </p:pic>
      <p:pic>
        <p:nvPicPr>
          <p:cNvPr id="10" name="Imagen 9">
            <a:extLst>
              <a:ext uri="{FF2B5EF4-FFF2-40B4-BE49-F238E27FC236}">
                <a16:creationId xmlns:a16="http://schemas.microsoft.com/office/drawing/2014/main" id="{552073E6-61CB-518C-9970-BAC90E1F335F}"/>
              </a:ext>
            </a:extLst>
          </p:cNvPr>
          <p:cNvPicPr>
            <a:picLocks noChangeAspect="1"/>
          </p:cNvPicPr>
          <p:nvPr/>
        </p:nvPicPr>
        <p:blipFill>
          <a:blip r:embed="rId7"/>
          <a:stretch>
            <a:fillRect/>
          </a:stretch>
        </p:blipFill>
        <p:spPr>
          <a:xfrm>
            <a:off x="604555" y="2037666"/>
            <a:ext cx="3416514" cy="3043715"/>
          </a:xfrm>
          <a:prstGeom prst="rect">
            <a:avLst/>
          </a:prstGeom>
        </p:spPr>
      </p:pic>
      <p:pic>
        <p:nvPicPr>
          <p:cNvPr id="13" name="Imagen 12">
            <a:extLst>
              <a:ext uri="{FF2B5EF4-FFF2-40B4-BE49-F238E27FC236}">
                <a16:creationId xmlns:a16="http://schemas.microsoft.com/office/drawing/2014/main" id="{6F23E36B-82CD-3981-0D7F-A4D4E3F85CC9}"/>
              </a:ext>
            </a:extLst>
          </p:cNvPr>
          <p:cNvPicPr>
            <a:picLocks noChangeAspect="1"/>
          </p:cNvPicPr>
          <p:nvPr/>
        </p:nvPicPr>
        <p:blipFill>
          <a:blip r:embed="rId8"/>
          <a:stretch>
            <a:fillRect/>
          </a:stretch>
        </p:blipFill>
        <p:spPr>
          <a:xfrm>
            <a:off x="4071655" y="2019087"/>
            <a:ext cx="4048690" cy="3048425"/>
          </a:xfrm>
          <a:prstGeom prst="rect">
            <a:avLst/>
          </a:prstGeom>
        </p:spPr>
      </p:pic>
      <p:pic>
        <p:nvPicPr>
          <p:cNvPr id="15" name="Imagen 14">
            <a:extLst>
              <a:ext uri="{FF2B5EF4-FFF2-40B4-BE49-F238E27FC236}">
                <a16:creationId xmlns:a16="http://schemas.microsoft.com/office/drawing/2014/main" id="{B02D26CA-FD61-78E5-5508-A0EC63A33B20}"/>
              </a:ext>
            </a:extLst>
          </p:cNvPr>
          <p:cNvPicPr>
            <a:picLocks noChangeAspect="1"/>
          </p:cNvPicPr>
          <p:nvPr/>
        </p:nvPicPr>
        <p:blipFill>
          <a:blip r:embed="rId9"/>
          <a:stretch>
            <a:fillRect/>
          </a:stretch>
        </p:blipFill>
        <p:spPr>
          <a:xfrm>
            <a:off x="8265535" y="2016405"/>
            <a:ext cx="3460988" cy="3048425"/>
          </a:xfrm>
          <a:prstGeom prst="rect">
            <a:avLst/>
          </a:prstGeom>
        </p:spPr>
      </p:pic>
    </p:spTree>
    <p:extLst>
      <p:ext uri="{BB962C8B-B14F-4D97-AF65-F5344CB8AC3E}">
        <p14:creationId xmlns:p14="http://schemas.microsoft.com/office/powerpoint/2010/main" val="1763314921"/>
      </p:ext>
    </p:extLst>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ítulo 3">
            <a:extLst>
              <a:ext uri="{FF2B5EF4-FFF2-40B4-BE49-F238E27FC236}">
                <a16:creationId xmlns:a16="http://schemas.microsoft.com/office/drawing/2014/main" id="{1B5642A8-6D9E-457A-894D-805FBC5B8B73}"/>
              </a:ext>
            </a:extLst>
          </p:cNvPr>
          <p:cNvSpPr>
            <a:spLocks noGrp="1"/>
          </p:cNvSpPr>
          <p:nvPr>
            <p:ph type="title"/>
          </p:nvPr>
        </p:nvSpPr>
        <p:spPr>
          <a:xfrm>
            <a:off x="3410899" y="3048855"/>
            <a:ext cx="7397516" cy="760290"/>
          </a:xfrm>
        </p:spPr>
        <p:txBody>
          <a:bodyPr>
            <a:normAutofit fontScale="90000"/>
          </a:bodyPr>
          <a:lstStyle/>
          <a:p>
            <a:pPr lvl="1" algn="ctr">
              <a:tabLst>
                <a:tab pos="914400" algn="l"/>
              </a:tabLst>
            </a:pPr>
            <a:r>
              <a:rPr lang="es-CO" sz="4400" b="1" cap="small">
                <a:solidFill>
                  <a:schemeClr val="accent1">
                    <a:lumMod val="50000"/>
                  </a:schemeClr>
                </a:solidFill>
                <a:latin typeface="Candara" panose="020E0502030303020204" pitchFamily="34" charset="0"/>
              </a:rPr>
              <a:t> </a:t>
            </a:r>
          </a:p>
        </p:txBody>
      </p:sp>
      <p:sp>
        <p:nvSpPr>
          <p:cNvPr id="13" name="Título 3">
            <a:extLst>
              <a:ext uri="{FF2B5EF4-FFF2-40B4-BE49-F238E27FC236}">
                <a16:creationId xmlns:a16="http://schemas.microsoft.com/office/drawing/2014/main" id="{6CE79864-94DA-41D9-8C3F-588AE4C08112}"/>
              </a:ext>
            </a:extLst>
          </p:cNvPr>
          <p:cNvSpPr txBox="1">
            <a:spLocks/>
          </p:cNvSpPr>
          <p:nvPr/>
        </p:nvSpPr>
        <p:spPr>
          <a:xfrm>
            <a:off x="3271692" y="4289549"/>
            <a:ext cx="7857459" cy="1409700"/>
          </a:xfrm>
          <a:prstGeom prst="rect">
            <a:avLst/>
          </a:prstGeom>
        </p:spPr>
        <p:txBody>
          <a:bodyPr vert="horz" lIns="91440" tIns="45720" rIns="91440" bIns="45720" rtlCol="0" anchor="ctr">
            <a:normAutofit fontScale="45000" lnSpcReduction="20000"/>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1" indent="0" algn="r" defTabSz="914400" rtl="0" eaLnBrk="1" fontAlgn="auto" latinLnBrk="0" hangingPunct="1">
              <a:lnSpc>
                <a:spcPct val="100000"/>
              </a:lnSpc>
              <a:spcBef>
                <a:spcPts val="0"/>
              </a:spcBef>
              <a:spcAft>
                <a:spcPts val="0"/>
              </a:spcAft>
              <a:buClrTx/>
              <a:buSzTx/>
              <a:buFontTx/>
              <a:buNone/>
              <a:tabLst>
                <a:tab pos="914400" algn="l"/>
              </a:tabLst>
              <a:defRPr/>
            </a:pPr>
            <a:r>
              <a:rPr kumimoji="0" lang="es-CO" sz="4400" b="1" i="0" u="none" strike="noStrike" kern="0" cap="small" spc="0" normalizeH="0" baseline="0" noProof="0">
                <a:ln>
                  <a:noFill/>
                </a:ln>
                <a:solidFill>
                  <a:srgbClr val="4472C4">
                    <a:lumMod val="50000"/>
                  </a:srgbClr>
                </a:solidFill>
                <a:effectLst/>
                <a:uLnTx/>
                <a:uFillTx/>
                <a:latin typeface="Candara" panose="020E0502030303020204" pitchFamily="34" charset="0"/>
                <a:ea typeface="+mn-ea"/>
                <a:cs typeface="+mn-cs"/>
              </a:rPr>
              <a:t> </a:t>
            </a:r>
            <a:br>
              <a:rPr kumimoji="0" lang="es-CO" sz="4400" b="1" i="0" u="none" strike="noStrike" kern="0" cap="small" spc="0" normalizeH="0" baseline="0" noProof="0">
                <a:ln>
                  <a:noFill/>
                </a:ln>
                <a:solidFill>
                  <a:srgbClr val="4472C4">
                    <a:lumMod val="50000"/>
                  </a:srgbClr>
                </a:solidFill>
                <a:effectLst/>
                <a:uLnTx/>
                <a:uFillTx/>
                <a:latin typeface="Candara" panose="020E0502030303020204" pitchFamily="34" charset="0"/>
                <a:ea typeface="+mn-ea"/>
                <a:cs typeface="+mn-cs"/>
              </a:rPr>
            </a:br>
            <a:r>
              <a:rPr kumimoji="0" lang="es-CO" sz="7600" b="1" i="0" u="none" strike="noStrike" kern="0" cap="small" spc="0" normalizeH="0" baseline="0" noProof="0">
                <a:ln>
                  <a:noFill/>
                </a:ln>
                <a:solidFill>
                  <a:srgbClr val="4472C4">
                    <a:lumMod val="50000"/>
                  </a:srgbClr>
                </a:solidFill>
                <a:effectLst/>
                <a:uLnTx/>
                <a:uFillTx/>
                <a:latin typeface="Candara" panose="020E0502030303020204" pitchFamily="34" charset="0"/>
                <a:ea typeface="+mn-ea"/>
                <a:cs typeface="+mn-cs"/>
              </a:rPr>
              <a:t>actividades adicionales</a:t>
            </a:r>
            <a:br>
              <a:rPr kumimoji="0" lang="es-CO" sz="5300" b="1" i="0" u="none" strike="noStrike" kern="0" cap="small" spc="0" normalizeH="0" baseline="0" noProof="0">
                <a:ln>
                  <a:noFill/>
                </a:ln>
                <a:solidFill>
                  <a:srgbClr val="4472C4">
                    <a:lumMod val="50000"/>
                  </a:srgbClr>
                </a:solidFill>
                <a:effectLst/>
                <a:uLnTx/>
                <a:uFillTx/>
                <a:latin typeface="Candara" panose="020E0502030303020204" pitchFamily="34" charset="0"/>
                <a:ea typeface="+mn-ea"/>
                <a:cs typeface="+mn-cs"/>
              </a:rPr>
            </a:br>
            <a:r>
              <a:rPr kumimoji="0" lang="es-CO" sz="4400" b="1" i="0" u="none" strike="noStrike" kern="0" cap="small" spc="0" normalizeH="0" baseline="0" noProof="0">
                <a:ln>
                  <a:noFill/>
                </a:ln>
                <a:solidFill>
                  <a:srgbClr val="4472C4">
                    <a:lumMod val="50000"/>
                  </a:srgbClr>
                </a:solidFill>
                <a:effectLst/>
                <a:uLnTx/>
                <a:uFillTx/>
                <a:latin typeface="Candara" panose="020E0502030303020204" pitchFamily="34" charset="0"/>
                <a:ea typeface="+mn-ea"/>
                <a:cs typeface="+mn-cs"/>
              </a:rPr>
              <a:t> FRECUENCIAS ADICIONALES DE LAVADO DE ÁREAS PÚBLICAS</a:t>
            </a:r>
          </a:p>
        </p:txBody>
      </p:sp>
      <p:pic>
        <p:nvPicPr>
          <p:cNvPr id="3" name="Imagen 2">
            <a:extLst>
              <a:ext uri="{FF2B5EF4-FFF2-40B4-BE49-F238E27FC236}">
                <a16:creationId xmlns:a16="http://schemas.microsoft.com/office/drawing/2014/main" id="{004938DA-1F8B-4DE7-81F1-67AEFF728163}"/>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8418639" y="3018975"/>
            <a:ext cx="2593220" cy="1580339"/>
          </a:xfrm>
          <a:prstGeom prst="rect">
            <a:avLst/>
          </a:prstGeom>
        </p:spPr>
      </p:pic>
    </p:spTree>
    <p:extLst>
      <p:ext uri="{BB962C8B-B14F-4D97-AF65-F5344CB8AC3E}">
        <p14:creationId xmlns:p14="http://schemas.microsoft.com/office/powerpoint/2010/main" val="517449092"/>
      </p:ext>
    </p:extLst>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 name="CuadroTexto 37">
            <a:extLst>
              <a:ext uri="{FF2B5EF4-FFF2-40B4-BE49-F238E27FC236}">
                <a16:creationId xmlns:a16="http://schemas.microsoft.com/office/drawing/2014/main" id="{21039E42-7822-4168-B788-72907FB76E54}"/>
              </a:ext>
            </a:extLst>
          </p:cNvPr>
          <p:cNvSpPr txBox="1"/>
          <p:nvPr/>
        </p:nvSpPr>
        <p:spPr>
          <a:xfrm>
            <a:off x="1552001" y="158780"/>
            <a:ext cx="9289037"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marL="457200" marR="0" lvl="1" indent="0" algn="l" defTabSz="914400" rtl="0" eaLnBrk="1" fontAlgn="auto" latinLnBrk="0" hangingPunct="1">
              <a:lnSpc>
                <a:spcPct val="100000"/>
              </a:lnSpc>
              <a:spcBef>
                <a:spcPts val="0"/>
              </a:spcBef>
              <a:spcAft>
                <a:spcPts val="0"/>
              </a:spcAft>
              <a:buClrTx/>
              <a:buSzTx/>
              <a:buFontTx/>
              <a:buNone/>
              <a:tabLst>
                <a:tab pos="914400" algn="l"/>
              </a:tabLst>
              <a:defRPr/>
            </a:pPr>
            <a:r>
              <a:rPr kumimoji="0" lang="es-CO" sz="3600" b="1" i="0" u="none" strike="noStrike" kern="0" cap="small" spc="0" normalizeH="0" baseline="0" noProof="0">
                <a:ln>
                  <a:noFill/>
                </a:ln>
                <a:solidFill>
                  <a:srgbClr val="4472C4">
                    <a:lumMod val="50000"/>
                  </a:srgbClr>
                </a:solidFill>
                <a:effectLst/>
                <a:uLnTx/>
                <a:uFillTx/>
                <a:latin typeface="Candara" panose="020E0502030303020204" pitchFamily="34" charset="0"/>
                <a:ea typeface="+mn-ea"/>
                <a:cs typeface="+mn-cs"/>
              </a:rPr>
              <a:t>INVENTARIO mayores frecuencias de lavado</a:t>
            </a:r>
          </a:p>
          <a:p>
            <a:pPr marL="457200" marR="0" lvl="1" indent="0" algn="l" defTabSz="914400" rtl="0" eaLnBrk="1" fontAlgn="auto" latinLnBrk="0" hangingPunct="1">
              <a:lnSpc>
                <a:spcPct val="100000"/>
              </a:lnSpc>
              <a:spcBef>
                <a:spcPts val="0"/>
              </a:spcBef>
              <a:spcAft>
                <a:spcPts val="0"/>
              </a:spcAft>
              <a:buClrTx/>
              <a:buSzTx/>
              <a:buFontTx/>
              <a:buNone/>
              <a:tabLst>
                <a:tab pos="914400" algn="l"/>
              </a:tabLst>
              <a:defRPr/>
            </a:pPr>
            <a:r>
              <a:rPr kumimoji="0" lang="es-CO" sz="1600" b="0" i="0" u="none" strike="noStrike" kern="0" cap="small" spc="0" normalizeH="0" baseline="0" noProof="0">
                <a:ln>
                  <a:noFill/>
                </a:ln>
                <a:solidFill>
                  <a:srgbClr val="4472C4">
                    <a:lumMod val="50000"/>
                  </a:srgbClr>
                </a:solidFill>
                <a:effectLst/>
                <a:uLnTx/>
                <a:uFillTx/>
                <a:latin typeface="Candara" panose="020E0502030303020204" pitchFamily="34" charset="0"/>
                <a:ea typeface="+mn-ea"/>
                <a:cs typeface="+mn-cs"/>
              </a:rPr>
              <a:t>Puntos por Localidad ju</a:t>
            </a:r>
            <a:r>
              <a:rPr lang="es-CO" sz="1600" b="0" kern="0">
                <a:solidFill>
                  <a:srgbClr val="4472C4">
                    <a:lumMod val="50000"/>
                  </a:srgbClr>
                </a:solidFill>
              </a:rPr>
              <a:t>l</a:t>
            </a:r>
            <a:r>
              <a:rPr kumimoji="0" lang="es-CO" sz="1600" b="0" i="0" u="none" strike="noStrike" kern="0" cap="small" spc="0" normalizeH="0" baseline="0" noProof="0" err="1">
                <a:ln>
                  <a:noFill/>
                </a:ln>
                <a:solidFill>
                  <a:srgbClr val="4472C4">
                    <a:lumMod val="50000"/>
                  </a:srgbClr>
                </a:solidFill>
                <a:effectLst/>
                <a:uLnTx/>
                <a:uFillTx/>
                <a:latin typeface="Candara" panose="020E0502030303020204" pitchFamily="34" charset="0"/>
                <a:ea typeface="+mn-ea"/>
                <a:cs typeface="+mn-cs"/>
              </a:rPr>
              <a:t>io</a:t>
            </a:r>
            <a:r>
              <a:rPr kumimoji="0" lang="es-CO" sz="1600" b="0" i="0" u="none" strike="noStrike" kern="0" cap="small" spc="0" normalizeH="0" baseline="0" noProof="0">
                <a:ln>
                  <a:noFill/>
                </a:ln>
                <a:solidFill>
                  <a:srgbClr val="4472C4">
                    <a:lumMod val="50000"/>
                  </a:srgbClr>
                </a:solidFill>
                <a:effectLst/>
                <a:uLnTx/>
                <a:uFillTx/>
                <a:latin typeface="Candara" panose="020E0502030303020204" pitchFamily="34" charset="0"/>
                <a:ea typeface="+mn-ea"/>
                <a:cs typeface="+mn-cs"/>
              </a:rPr>
              <a:t> 2024</a:t>
            </a:r>
          </a:p>
        </p:txBody>
      </p:sp>
      <p:cxnSp>
        <p:nvCxnSpPr>
          <p:cNvPr id="39" name="Conector recto 38">
            <a:extLst>
              <a:ext uri="{FF2B5EF4-FFF2-40B4-BE49-F238E27FC236}">
                <a16:creationId xmlns:a16="http://schemas.microsoft.com/office/drawing/2014/main" id="{A9618C22-BDCB-4FD8-9C23-0AC038199E83}"/>
              </a:ext>
            </a:extLst>
          </p:cNvPr>
          <p:cNvCxnSpPr>
            <a:cxnSpLocks/>
          </p:cNvCxnSpPr>
          <p:nvPr/>
        </p:nvCxnSpPr>
        <p:spPr>
          <a:xfrm>
            <a:off x="318052" y="1252366"/>
            <a:ext cx="11648661"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31" name="Imagen 30">
            <a:extLst>
              <a:ext uri="{FF2B5EF4-FFF2-40B4-BE49-F238E27FC236}">
                <a16:creationId xmlns:a16="http://schemas.microsoft.com/office/drawing/2014/main" id="{8126ABF8-BD60-4EC5-A1D4-06CD5E900727}"/>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318052" y="173174"/>
            <a:ext cx="1233949" cy="863764"/>
          </a:xfrm>
          <a:prstGeom prst="rect">
            <a:avLst/>
          </a:prstGeom>
        </p:spPr>
      </p:pic>
      <p:pic>
        <p:nvPicPr>
          <p:cNvPr id="29" name="Imagen 28">
            <a:extLst>
              <a:ext uri="{FF2B5EF4-FFF2-40B4-BE49-F238E27FC236}">
                <a16:creationId xmlns:a16="http://schemas.microsoft.com/office/drawing/2014/main" id="{3EF5EA41-6445-48B8-BE34-43385785B2E8}"/>
              </a:ext>
            </a:extLst>
          </p:cNvPr>
          <p:cNvPicPr>
            <a:picLocks noChangeAspect="1"/>
          </p:cNvPicPr>
          <p:nvPr/>
        </p:nvPicPr>
        <p:blipFill>
          <a:blip r:embed="rId3" cstate="screen">
            <a:extLst>
              <a:ext uri="{28A0092B-C50C-407E-A947-70E740481C1C}">
                <a14:useLocalDpi xmlns:a14="http://schemas.microsoft.com/office/drawing/2010/main"/>
              </a:ext>
            </a:extLst>
          </a:blip>
          <a:srcRect/>
          <a:stretch/>
        </p:blipFill>
        <p:spPr>
          <a:xfrm>
            <a:off x="3565354" y="1904043"/>
            <a:ext cx="7765910" cy="3794791"/>
          </a:xfrm>
          <a:prstGeom prst="rect">
            <a:avLst/>
          </a:prstGeom>
        </p:spPr>
      </p:pic>
      <p:sp>
        <p:nvSpPr>
          <p:cNvPr id="36" name="Título 1">
            <a:extLst>
              <a:ext uri="{FF2B5EF4-FFF2-40B4-BE49-F238E27FC236}">
                <a16:creationId xmlns:a16="http://schemas.microsoft.com/office/drawing/2014/main" id="{86703BDE-E452-4ECF-8300-A4D96A391A6A}"/>
              </a:ext>
            </a:extLst>
          </p:cNvPr>
          <p:cNvSpPr txBox="1">
            <a:spLocks/>
          </p:cNvSpPr>
          <p:nvPr/>
        </p:nvSpPr>
        <p:spPr>
          <a:xfrm>
            <a:off x="6846832" y="1371056"/>
            <a:ext cx="5220839" cy="1271119"/>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050" b="1" i="0" u="none" strike="noStrike" kern="1200" cap="none" spc="0" normalizeH="0" baseline="0" noProof="0">
                <a:ln>
                  <a:noFill/>
                </a:ln>
                <a:solidFill>
                  <a:srgbClr val="4472C4">
                    <a:lumMod val="50000"/>
                  </a:srgbClr>
                </a:solidFill>
                <a:effectLst/>
                <a:uLnTx/>
                <a:uFillTx/>
                <a:latin typeface="Calibri" panose="020F0502020204030204"/>
                <a:ea typeface="+mj-ea"/>
                <a:cs typeface="+mj-cs"/>
              </a:rPr>
              <a:t>CANDELARIA      		 SAN CRISTÓBAL        	USME   </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050" b="0" i="0" u="none" strike="noStrike" kern="1200" cap="none" spc="0" normalizeH="0" baseline="0" noProof="0">
                <a:ln>
                  <a:noFill/>
                </a:ln>
                <a:solidFill>
                  <a:srgbClr val="4472C4">
                    <a:lumMod val="50000"/>
                  </a:srgbClr>
                </a:solidFill>
                <a:effectLst/>
                <a:uLnTx/>
                <a:uFillTx/>
                <a:latin typeface="Calibri" panose="020F0502020204030204"/>
                <a:ea typeface="+mj-ea"/>
                <a:cs typeface="+mj-cs"/>
              </a:rPr>
              <a:t>115		70		30</a:t>
            </a:r>
            <a:r>
              <a:rPr kumimoji="0" lang="es-CO" sz="1050" b="1" i="0" u="none" strike="noStrike" kern="1200" cap="none" spc="0" normalizeH="0" baseline="0" noProof="0">
                <a:ln>
                  <a:noFill/>
                </a:ln>
                <a:solidFill>
                  <a:srgbClr val="4472C4">
                    <a:lumMod val="50000"/>
                  </a:srgbClr>
                </a:solidFill>
                <a:effectLst/>
                <a:uLnTx/>
                <a:uFillTx/>
                <a:latin typeface="Calibri" panose="020F0502020204030204"/>
                <a:ea typeface="+mj-ea"/>
                <a:cs typeface="+mj-cs"/>
              </a:rPr>
              <a:t>	      	 </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800" b="1" i="0" u="none" strike="noStrike" kern="1200" cap="none" spc="0" normalizeH="0" baseline="0" noProof="0">
                <a:ln>
                  <a:noFill/>
                </a:ln>
                <a:solidFill>
                  <a:srgbClr val="4472C4">
                    <a:lumMod val="50000"/>
                  </a:srgbClr>
                </a:solidFill>
                <a:effectLst/>
                <a:uLnTx/>
                <a:uFillTx/>
                <a:latin typeface="Calibri Light" panose="020F0302020204030204"/>
                <a:ea typeface="+mj-ea"/>
                <a:cs typeface="+mj-cs"/>
              </a:rPr>
              <a:t>- - - - - - - - - - - - - - - - - - - - - - -	 - - - - - - - - - - - - - - - - - - - - - - -      	- - - - - - - - - - - - - - - - - - - - - - - -  </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050" b="1" i="0" u="none" strike="noStrike" kern="1200" cap="none" spc="0" normalizeH="0" baseline="0" noProof="0">
                <a:ln>
                  <a:noFill/>
                </a:ln>
                <a:solidFill>
                  <a:srgbClr val="4472C4">
                    <a:lumMod val="50000"/>
                  </a:srgbClr>
                </a:solidFill>
                <a:effectLst/>
                <a:uLnTx/>
                <a:uFillTx/>
                <a:latin typeface="Calibri" panose="020F0502020204030204"/>
                <a:ea typeface="+mj-ea"/>
                <a:cs typeface="+mj-cs"/>
              </a:rPr>
              <a:t>CHAPINERO             	SANTA FE                  	USAQUÉN</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050" b="0" i="0" u="none" strike="noStrike" kern="1200" cap="none" spc="0" normalizeH="0" baseline="0" noProof="0">
                <a:ln>
                  <a:noFill/>
                </a:ln>
                <a:solidFill>
                  <a:srgbClr val="4472C4">
                    <a:lumMod val="50000"/>
                  </a:srgbClr>
                </a:solidFill>
                <a:effectLst/>
                <a:uLnTx/>
                <a:uFillTx/>
                <a:latin typeface="Calibri Light" panose="020F0302020204030204"/>
                <a:ea typeface="+mj-ea"/>
                <a:cs typeface="+mj-cs"/>
              </a:rPr>
              <a:t>171		205		37</a:t>
            </a:r>
            <a:r>
              <a:rPr kumimoji="0" lang="es-CO" sz="1050" b="0" i="0" u="none" strike="noStrike" kern="1200" cap="small" spc="0" normalizeH="0" baseline="0" noProof="0">
                <a:ln>
                  <a:noFill/>
                </a:ln>
                <a:solidFill>
                  <a:srgbClr val="4472C4">
                    <a:lumMod val="50000"/>
                  </a:srgbClr>
                </a:solidFill>
                <a:effectLst/>
                <a:uLnTx/>
                <a:uFillTx/>
                <a:latin typeface="Calibri" panose="020F0502020204030204"/>
                <a:ea typeface="+mj-ea"/>
                <a:cs typeface="+mj-cs"/>
              </a:rPr>
              <a:t>	</a:t>
            </a:r>
          </a:p>
        </p:txBody>
      </p:sp>
      <p:sp>
        <p:nvSpPr>
          <p:cNvPr id="37" name="Título 1">
            <a:extLst>
              <a:ext uri="{FF2B5EF4-FFF2-40B4-BE49-F238E27FC236}">
                <a16:creationId xmlns:a16="http://schemas.microsoft.com/office/drawing/2014/main" id="{0827B0F1-7F61-418A-BAF4-C17A58EAE28E}"/>
              </a:ext>
            </a:extLst>
          </p:cNvPr>
          <p:cNvSpPr txBox="1">
            <a:spLocks/>
          </p:cNvSpPr>
          <p:nvPr/>
        </p:nvSpPr>
        <p:spPr>
          <a:xfrm>
            <a:off x="2160493" y="2207451"/>
            <a:ext cx="1518084" cy="795647"/>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200" b="1" i="0" u="none" strike="noStrike" kern="1200" cap="none" spc="0" normalizeH="0" baseline="0" noProof="0">
                <a:ln>
                  <a:noFill/>
                </a:ln>
                <a:solidFill>
                  <a:srgbClr val="002060"/>
                </a:solidFill>
                <a:effectLst/>
                <a:uLnTx/>
                <a:uFillTx/>
                <a:latin typeface="Calibri" panose="020F0502020204030204"/>
                <a:ea typeface="+mj-ea"/>
                <a:cs typeface="+mj-cs"/>
              </a:rPr>
              <a:t>SUBA</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100" b="0" i="0" u="none" strike="noStrike" kern="1200" cap="none" spc="0" normalizeH="0" baseline="0" noProof="0">
                <a:ln>
                  <a:noFill/>
                </a:ln>
                <a:solidFill>
                  <a:srgbClr val="4472C4">
                    <a:lumMod val="50000"/>
                  </a:srgbClr>
                </a:solidFill>
                <a:effectLst/>
                <a:uLnTx/>
                <a:uFillTx/>
                <a:latin typeface="Calibri Light" panose="020F0302020204030204"/>
                <a:ea typeface="+mj-ea"/>
                <a:cs typeface="+mj-cs"/>
              </a:rPr>
              <a:t>125</a:t>
            </a:r>
            <a:endParaRPr kumimoji="0" lang="es-CO" sz="1200" b="0" i="0" u="none" strike="noStrike" kern="1200" cap="small" spc="0" normalizeH="0" baseline="0" noProof="0">
              <a:ln>
                <a:noFill/>
              </a:ln>
              <a:solidFill>
                <a:srgbClr val="002060"/>
              </a:solidFill>
              <a:effectLst/>
              <a:uLnTx/>
              <a:uFillTx/>
              <a:latin typeface="Calibri" panose="020F0502020204030204"/>
              <a:ea typeface="+mj-ea"/>
              <a:cs typeface="+mj-cs"/>
            </a:endParaRPr>
          </a:p>
        </p:txBody>
      </p:sp>
      <p:sp>
        <p:nvSpPr>
          <p:cNvPr id="40" name="Título 1">
            <a:extLst>
              <a:ext uri="{FF2B5EF4-FFF2-40B4-BE49-F238E27FC236}">
                <a16:creationId xmlns:a16="http://schemas.microsoft.com/office/drawing/2014/main" id="{A7D17111-DEE5-4EE2-B751-F00B9D42FFA2}"/>
              </a:ext>
            </a:extLst>
          </p:cNvPr>
          <p:cNvSpPr txBox="1">
            <a:spLocks/>
          </p:cNvSpPr>
          <p:nvPr/>
        </p:nvSpPr>
        <p:spPr>
          <a:xfrm>
            <a:off x="1688185" y="3826615"/>
            <a:ext cx="635834" cy="454263"/>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800" b="1" i="0" u="none" strike="noStrike" kern="1200" cap="none" spc="0" normalizeH="0" baseline="0" noProof="0">
                <a:ln>
                  <a:noFill/>
                </a:ln>
                <a:solidFill>
                  <a:srgbClr val="002060"/>
                </a:solidFill>
                <a:effectLst/>
                <a:uLnTx/>
                <a:uFillTx/>
                <a:latin typeface="Calibri" panose="020F0502020204030204"/>
                <a:ea typeface="+mj-ea"/>
                <a:cs typeface="+mj-cs"/>
              </a:rPr>
              <a:t>477</a:t>
            </a:r>
            <a:endParaRPr kumimoji="0" lang="es-CO" sz="1000" b="1" i="0" u="none" strike="noStrike" kern="1200" cap="none" spc="0" normalizeH="0" baseline="0" noProof="0">
              <a:ln>
                <a:noFill/>
              </a:ln>
              <a:solidFill>
                <a:srgbClr val="002060"/>
              </a:solidFill>
              <a:effectLst/>
              <a:uLnTx/>
              <a:uFillTx/>
              <a:latin typeface="Calibri Light" panose="020F0302020204030204"/>
              <a:ea typeface="+mj-ea"/>
              <a:cs typeface="+mj-cs"/>
            </a:endParaRPr>
          </a:p>
        </p:txBody>
      </p:sp>
      <p:sp>
        <p:nvSpPr>
          <p:cNvPr id="41" name="Título 1">
            <a:extLst>
              <a:ext uri="{FF2B5EF4-FFF2-40B4-BE49-F238E27FC236}">
                <a16:creationId xmlns:a16="http://schemas.microsoft.com/office/drawing/2014/main" id="{46011B1B-D377-4486-8ED6-0887A764C94B}"/>
              </a:ext>
            </a:extLst>
          </p:cNvPr>
          <p:cNvSpPr txBox="1">
            <a:spLocks/>
          </p:cNvSpPr>
          <p:nvPr/>
        </p:nvSpPr>
        <p:spPr>
          <a:xfrm>
            <a:off x="2155317" y="5157870"/>
            <a:ext cx="2133584" cy="1601036"/>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100" b="1" i="0" u="none" strike="noStrike" kern="1200" cap="none" spc="0" normalizeH="0" baseline="0" noProof="0">
                <a:ln>
                  <a:noFill/>
                </a:ln>
                <a:solidFill>
                  <a:srgbClr val="4472C4">
                    <a:lumMod val="50000"/>
                  </a:srgbClr>
                </a:solidFill>
                <a:effectLst/>
                <a:uLnTx/>
                <a:uFillTx/>
                <a:latin typeface="Calibri" panose="020F0502020204030204"/>
                <a:ea typeface="+mj-ea"/>
                <a:cs typeface="+mj-cs"/>
              </a:rPr>
              <a:t>FONTIBÓN </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100" b="0" i="0" u="none" strike="noStrike" kern="1200" cap="none" spc="0" normalizeH="0" baseline="0" noProof="0">
                <a:ln>
                  <a:noFill/>
                </a:ln>
                <a:solidFill>
                  <a:srgbClr val="4472C4">
                    <a:lumMod val="50000"/>
                  </a:srgbClr>
                </a:solidFill>
                <a:effectLst/>
                <a:uLnTx/>
                <a:uFillTx/>
                <a:latin typeface="Calibri Light" panose="020F0302020204030204"/>
                <a:ea typeface="+mj-ea"/>
                <a:cs typeface="+mj-cs"/>
              </a:rPr>
              <a:t>58</a:t>
            </a:r>
            <a:endParaRPr kumimoji="0" lang="es-CO" sz="1200" b="1" i="0" u="none" strike="noStrike" kern="1200" cap="none" spc="0" normalizeH="0" baseline="0" noProof="0">
              <a:ln>
                <a:noFill/>
              </a:ln>
              <a:solidFill>
                <a:srgbClr val="4472C4">
                  <a:lumMod val="50000"/>
                </a:srgbClr>
              </a:solidFill>
              <a:effectLst/>
              <a:uLnTx/>
              <a:uFillTx/>
              <a:latin typeface="Calibri" panose="020F0502020204030204"/>
              <a:ea typeface="+mj-ea"/>
              <a:cs typeface="+mj-cs"/>
            </a:endParaRP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200" b="1" i="0" u="none" strike="noStrike" kern="1200" cap="none" spc="0" normalizeH="0" baseline="0" noProof="0">
                <a:ln>
                  <a:noFill/>
                </a:ln>
                <a:solidFill>
                  <a:srgbClr val="4472C4">
                    <a:lumMod val="50000"/>
                  </a:srgbClr>
                </a:solidFill>
                <a:effectLst/>
                <a:uLnTx/>
                <a:uFillTx/>
                <a:latin typeface="Calibri Light" panose="020F0302020204030204"/>
                <a:ea typeface="+mj-ea"/>
                <a:cs typeface="+mj-cs"/>
              </a:rPr>
              <a:t>- - - - - - - - - - - - - - - - - </a:t>
            </a:r>
            <a:endParaRPr kumimoji="0" lang="es-CO" sz="1200" b="1" i="0" u="none" strike="noStrike" kern="1200" cap="none" spc="0" normalizeH="0" baseline="0" noProof="0">
              <a:ln>
                <a:noFill/>
              </a:ln>
              <a:solidFill>
                <a:srgbClr val="4472C4">
                  <a:lumMod val="50000"/>
                </a:srgbClr>
              </a:solidFill>
              <a:effectLst/>
              <a:uLnTx/>
              <a:uFillTx/>
              <a:latin typeface="Calibri" panose="020F0502020204030204"/>
              <a:ea typeface="+mj-ea"/>
              <a:cs typeface="+mj-cs"/>
            </a:endParaRP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100" b="1" i="0" u="none" strike="noStrike" kern="1200" cap="none" spc="0" normalizeH="0" baseline="0" noProof="0">
                <a:ln>
                  <a:noFill/>
                </a:ln>
                <a:solidFill>
                  <a:srgbClr val="4472C4">
                    <a:lumMod val="50000"/>
                  </a:srgbClr>
                </a:solidFill>
                <a:effectLst/>
                <a:uLnTx/>
                <a:uFillTx/>
                <a:latin typeface="Calibri" panose="020F0502020204030204"/>
                <a:ea typeface="+mj-ea"/>
                <a:cs typeface="+mj-cs"/>
              </a:rPr>
              <a:t>KENNEDY</a:t>
            </a:r>
            <a:endParaRPr kumimoji="0" lang="es-CO" sz="1100" b="0" i="0" u="none" strike="noStrike" kern="1200" cap="none" spc="0" normalizeH="0" baseline="0" noProof="0">
              <a:ln>
                <a:noFill/>
              </a:ln>
              <a:solidFill>
                <a:srgbClr val="4472C4">
                  <a:lumMod val="50000"/>
                </a:srgbClr>
              </a:solidFill>
              <a:effectLst/>
              <a:uLnTx/>
              <a:uFillTx/>
              <a:latin typeface="Calibri Light" panose="020F0302020204030204"/>
              <a:ea typeface="+mj-ea"/>
              <a:cs typeface="+mj-cs"/>
            </a:endParaRP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100" b="0" i="0" u="none" strike="noStrike" kern="1200" cap="none" spc="0" normalizeH="0" baseline="0" noProof="0">
                <a:ln>
                  <a:noFill/>
                </a:ln>
                <a:solidFill>
                  <a:srgbClr val="4472C4">
                    <a:lumMod val="50000"/>
                  </a:srgbClr>
                </a:solidFill>
                <a:effectLst/>
                <a:uLnTx/>
                <a:uFillTx/>
                <a:latin typeface="Calibri Light" panose="020F0302020204030204"/>
                <a:ea typeface="+mj-ea"/>
                <a:cs typeface="+mj-cs"/>
              </a:rPr>
              <a:t>159</a:t>
            </a:r>
            <a:endParaRPr kumimoji="0" lang="es-CO" sz="1100" b="0" i="0" u="none" strike="noStrike" kern="1200" cap="none" spc="0" normalizeH="0" baseline="0" noProof="0">
              <a:ln>
                <a:noFill/>
              </a:ln>
              <a:solidFill>
                <a:srgbClr val="4472C4">
                  <a:lumMod val="50000"/>
                </a:srgbClr>
              </a:solidFill>
              <a:effectLst/>
              <a:uLnTx/>
              <a:uFillTx/>
              <a:latin typeface="Calibri" panose="020F0502020204030204"/>
              <a:ea typeface="+mj-ea"/>
              <a:cs typeface="+mj-cs"/>
            </a:endParaRPr>
          </a:p>
        </p:txBody>
      </p:sp>
      <p:sp>
        <p:nvSpPr>
          <p:cNvPr id="42" name="Título 1">
            <a:extLst>
              <a:ext uri="{FF2B5EF4-FFF2-40B4-BE49-F238E27FC236}">
                <a16:creationId xmlns:a16="http://schemas.microsoft.com/office/drawing/2014/main" id="{EF398803-0AC1-488F-81D7-B63C4390E406}"/>
              </a:ext>
            </a:extLst>
          </p:cNvPr>
          <p:cNvSpPr txBox="1">
            <a:spLocks/>
          </p:cNvSpPr>
          <p:nvPr/>
        </p:nvSpPr>
        <p:spPr>
          <a:xfrm>
            <a:off x="4977194" y="5196062"/>
            <a:ext cx="7159752" cy="1639409"/>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050" b="1" i="0" u="none" strike="noStrike" kern="1200" cap="none" spc="0" normalizeH="0" baseline="0" noProof="0">
                <a:ln>
                  <a:noFill/>
                </a:ln>
                <a:solidFill>
                  <a:srgbClr val="002060"/>
                </a:solidFill>
                <a:effectLst/>
                <a:uLnTx/>
                <a:uFillTx/>
                <a:latin typeface="Calibri" panose="020F0502020204030204"/>
                <a:ea typeface="+mj-ea"/>
                <a:cs typeface="+mj-cs"/>
              </a:rPr>
              <a:t>ANTONIO NARIÑO      	CIUDAD BOLÍVAR       	PUENTE ARANDA     	TEUSAQUILLO</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050" b="0" i="0" u="none" strike="noStrike" kern="1200" cap="none" spc="0" normalizeH="0" baseline="0" noProof="0">
                <a:ln>
                  <a:noFill/>
                </a:ln>
                <a:solidFill>
                  <a:srgbClr val="4472C4">
                    <a:lumMod val="50000"/>
                  </a:srgbClr>
                </a:solidFill>
                <a:effectLst/>
                <a:uLnTx/>
                <a:uFillTx/>
                <a:latin typeface="Calibri" panose="020F0502020204030204"/>
                <a:ea typeface="+mj-ea"/>
                <a:cs typeface="+mj-cs"/>
              </a:rPr>
              <a:t>30		9		32		79</a:t>
            </a:r>
            <a:endParaRPr kumimoji="0" lang="es-CO" sz="1050" b="0" i="0" u="none" strike="noStrike" kern="1200" cap="none" spc="0" normalizeH="0" baseline="0" noProof="0">
              <a:ln>
                <a:noFill/>
              </a:ln>
              <a:solidFill>
                <a:srgbClr val="002060"/>
              </a:solidFill>
              <a:effectLst/>
              <a:uLnTx/>
              <a:uFillTx/>
              <a:latin typeface="Calibri" panose="020F0502020204030204"/>
              <a:ea typeface="+mj-ea"/>
              <a:cs typeface="+mj-cs"/>
            </a:endParaRP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800" b="1" i="0" u="none" strike="noStrike" kern="1200" cap="none" spc="0" normalizeH="0" baseline="0" noProof="0">
                <a:ln>
                  <a:noFill/>
                </a:ln>
                <a:solidFill>
                  <a:srgbClr val="002060"/>
                </a:solidFill>
                <a:effectLst/>
                <a:uLnTx/>
                <a:uFillTx/>
                <a:latin typeface="Calibri Light" panose="020F0302020204030204"/>
                <a:ea typeface="+mj-ea"/>
                <a:cs typeface="+mj-cs"/>
              </a:rPr>
              <a:t>- - - - - - - - - - - - - - - - - - - - - - -                             - - - - - - - - - - - - - - - - -  - - - - - - -                          - - - - - - - - - - - - - - - - - - - - - - - - - -                      - - - - - - - - - - - - - - - - - - - - - - - - </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050" b="1" i="0" u="none" strike="noStrike" kern="1200" cap="none" spc="0" normalizeH="0" baseline="0" noProof="0">
                <a:ln>
                  <a:noFill/>
                </a:ln>
                <a:solidFill>
                  <a:srgbClr val="002060"/>
                </a:solidFill>
                <a:effectLst/>
                <a:uLnTx/>
                <a:uFillTx/>
                <a:latin typeface="Calibri" panose="020F0502020204030204"/>
                <a:ea typeface="+mj-ea"/>
                <a:cs typeface="+mj-cs"/>
              </a:rPr>
              <a:t>BOSA                              	LOS MÁRTIRES           	RAFAEL URIBE </a:t>
            </a:r>
            <a:r>
              <a:rPr kumimoji="0" lang="es-CO" sz="1050" b="1" i="0" u="none" strike="noStrike" kern="1200" cap="none" spc="0" normalizeH="0" baseline="0" noProof="0" err="1">
                <a:ln>
                  <a:noFill/>
                </a:ln>
                <a:solidFill>
                  <a:srgbClr val="002060"/>
                </a:solidFill>
                <a:effectLst/>
                <a:uLnTx/>
                <a:uFillTx/>
                <a:latin typeface="Calibri" panose="020F0502020204030204"/>
                <a:ea typeface="+mj-ea"/>
                <a:cs typeface="+mj-cs"/>
              </a:rPr>
              <a:t>URIBE</a:t>
            </a:r>
            <a:r>
              <a:rPr kumimoji="0" lang="es-CO" sz="1050" b="1" i="0" u="none" strike="noStrike" kern="1200" cap="none" spc="0" normalizeH="0" baseline="0" noProof="0">
                <a:ln>
                  <a:noFill/>
                </a:ln>
                <a:solidFill>
                  <a:srgbClr val="002060"/>
                </a:solidFill>
                <a:effectLst/>
                <a:uLnTx/>
                <a:uFillTx/>
                <a:latin typeface="Calibri" panose="020F0502020204030204"/>
                <a:ea typeface="+mj-ea"/>
                <a:cs typeface="+mj-cs"/>
              </a:rPr>
              <a:t>          	TUNJUELITO</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050" b="0" i="0" u="none" strike="noStrike" kern="1200" cap="none" spc="0" normalizeH="0" baseline="0" noProof="0">
                <a:ln>
                  <a:noFill/>
                </a:ln>
                <a:solidFill>
                  <a:srgbClr val="4472C4">
                    <a:lumMod val="50000"/>
                  </a:srgbClr>
                </a:solidFill>
                <a:effectLst/>
                <a:uLnTx/>
                <a:uFillTx/>
                <a:latin typeface="Calibri" panose="020F0502020204030204"/>
                <a:ea typeface="+mj-ea"/>
                <a:cs typeface="+mj-cs"/>
              </a:rPr>
              <a:t>19		93		38		10</a:t>
            </a:r>
            <a:endParaRPr kumimoji="0" lang="es-CO" sz="1050" b="0" i="0" u="none" strike="noStrike" kern="1200" cap="none" spc="0" normalizeH="0" baseline="0" noProof="0">
              <a:ln>
                <a:noFill/>
              </a:ln>
              <a:solidFill>
                <a:srgbClr val="002060"/>
              </a:solidFill>
              <a:effectLst/>
              <a:uLnTx/>
              <a:uFillTx/>
              <a:latin typeface="Calibri" panose="020F0502020204030204"/>
              <a:ea typeface="+mj-ea"/>
              <a:cs typeface="+mj-cs"/>
            </a:endParaRPr>
          </a:p>
        </p:txBody>
      </p:sp>
      <p:sp>
        <p:nvSpPr>
          <p:cNvPr id="49" name="CuadroTexto 48">
            <a:extLst>
              <a:ext uri="{FF2B5EF4-FFF2-40B4-BE49-F238E27FC236}">
                <a16:creationId xmlns:a16="http://schemas.microsoft.com/office/drawing/2014/main" id="{5932685B-9090-4B0B-A9FA-7EEC4E814115}"/>
              </a:ext>
            </a:extLst>
          </p:cNvPr>
          <p:cNvSpPr txBox="1"/>
          <p:nvPr/>
        </p:nvSpPr>
        <p:spPr>
          <a:xfrm>
            <a:off x="150026" y="3339344"/>
            <a:ext cx="1436650" cy="1323439"/>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CO" sz="1600" b="1" i="0" u="none" strike="noStrike" kern="1200" cap="none" spc="0" normalizeH="0" baseline="0" noProof="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mn-cs"/>
              </a:rPr>
              <a:t>Total puntos MFL</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CO" sz="3200" b="1" i="0" u="none" strike="noStrike" kern="1200" cap="none" spc="0" normalizeH="0" baseline="0" noProof="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mn-cs"/>
              </a:rPr>
              <a:t>1.757</a:t>
            </a:r>
            <a:endParaRPr kumimoji="0" lang="es-CO" sz="4000" b="1" i="0" u="none" strike="noStrike" kern="1200" cap="none" spc="0" normalizeH="0" baseline="0" noProof="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CO" sz="1600" b="1" i="0" u="none" strike="noStrike" kern="1200" cap="none" spc="0" normalizeH="0" baseline="0" noProof="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mn-cs"/>
            </a:endParaRPr>
          </a:p>
        </p:txBody>
      </p:sp>
      <p:cxnSp>
        <p:nvCxnSpPr>
          <p:cNvPr id="50" name="126 Conector recto">
            <a:extLst>
              <a:ext uri="{FF2B5EF4-FFF2-40B4-BE49-F238E27FC236}">
                <a16:creationId xmlns:a16="http://schemas.microsoft.com/office/drawing/2014/main" id="{269BB9E2-D4A6-4407-BE9A-9684623DCA2A}"/>
              </a:ext>
            </a:extLst>
          </p:cNvPr>
          <p:cNvCxnSpPr>
            <a:cxnSpLocks/>
          </p:cNvCxnSpPr>
          <p:nvPr/>
        </p:nvCxnSpPr>
        <p:spPr>
          <a:xfrm flipH="1">
            <a:off x="7409473" y="2094690"/>
            <a:ext cx="1334478" cy="1199161"/>
          </a:xfrm>
          <a:prstGeom prst="line">
            <a:avLst/>
          </a:prstGeom>
          <a:ln w="9525" cap="flat" cmpd="sng" algn="ctr">
            <a:solidFill>
              <a:schemeClr val="dk1"/>
            </a:solidFill>
            <a:prstDash val="dash"/>
            <a:round/>
            <a:headEnd type="none" w="med" len="med"/>
            <a:tailEnd type="none" w="med" len="med"/>
          </a:ln>
        </p:spPr>
        <p:style>
          <a:lnRef idx="0">
            <a:scrgbClr r="0" g="0" b="0"/>
          </a:lnRef>
          <a:fillRef idx="0">
            <a:scrgbClr r="0" g="0" b="0"/>
          </a:fillRef>
          <a:effectRef idx="0">
            <a:scrgbClr r="0" g="0" b="0"/>
          </a:effectRef>
          <a:fontRef idx="minor">
            <a:schemeClr val="tx1"/>
          </a:fontRef>
        </p:style>
      </p:cxnSp>
      <p:cxnSp>
        <p:nvCxnSpPr>
          <p:cNvPr id="51" name="126 Conector recto">
            <a:extLst>
              <a:ext uri="{FF2B5EF4-FFF2-40B4-BE49-F238E27FC236}">
                <a16:creationId xmlns:a16="http://schemas.microsoft.com/office/drawing/2014/main" id="{D15F77F3-D403-4095-B832-34838E6F6941}"/>
              </a:ext>
            </a:extLst>
          </p:cNvPr>
          <p:cNvCxnSpPr>
            <a:cxnSpLocks/>
          </p:cNvCxnSpPr>
          <p:nvPr/>
        </p:nvCxnSpPr>
        <p:spPr>
          <a:xfrm flipH="1">
            <a:off x="3632311" y="3739265"/>
            <a:ext cx="1538726" cy="308675"/>
          </a:xfrm>
          <a:prstGeom prst="line">
            <a:avLst/>
          </a:prstGeom>
          <a:ln w="9525" cap="flat" cmpd="sng" algn="ctr">
            <a:solidFill>
              <a:schemeClr val="dk1"/>
            </a:solidFill>
            <a:prstDash val="dash"/>
            <a:round/>
            <a:headEnd type="none" w="med" len="med"/>
            <a:tailEnd type="none" w="med" len="med"/>
          </a:ln>
        </p:spPr>
        <p:style>
          <a:lnRef idx="0">
            <a:scrgbClr r="0" g="0" b="0"/>
          </a:lnRef>
          <a:fillRef idx="0">
            <a:scrgbClr r="0" g="0" b="0"/>
          </a:fillRef>
          <a:effectRef idx="0">
            <a:scrgbClr r="0" g="0" b="0"/>
          </a:effectRef>
          <a:fontRef idx="minor">
            <a:schemeClr val="tx1"/>
          </a:fontRef>
        </p:style>
      </p:cxnSp>
      <p:cxnSp>
        <p:nvCxnSpPr>
          <p:cNvPr id="52" name="126 Conector recto">
            <a:extLst>
              <a:ext uri="{FF2B5EF4-FFF2-40B4-BE49-F238E27FC236}">
                <a16:creationId xmlns:a16="http://schemas.microsoft.com/office/drawing/2014/main" id="{F7E68FD5-DF15-4CD7-B124-DDC12768EDC7}"/>
              </a:ext>
            </a:extLst>
          </p:cNvPr>
          <p:cNvCxnSpPr>
            <a:cxnSpLocks/>
          </p:cNvCxnSpPr>
          <p:nvPr/>
        </p:nvCxnSpPr>
        <p:spPr>
          <a:xfrm flipH="1">
            <a:off x="3590005" y="3988494"/>
            <a:ext cx="2193966" cy="1979892"/>
          </a:xfrm>
          <a:prstGeom prst="line">
            <a:avLst/>
          </a:prstGeom>
          <a:ln w="9525" cap="flat" cmpd="sng" algn="ctr">
            <a:solidFill>
              <a:schemeClr val="dk1"/>
            </a:solidFill>
            <a:prstDash val="dash"/>
            <a:round/>
            <a:headEnd type="none" w="med" len="med"/>
            <a:tailEnd type="none" w="med" len="med"/>
          </a:ln>
        </p:spPr>
        <p:style>
          <a:lnRef idx="0">
            <a:scrgbClr r="0" g="0" b="0"/>
          </a:lnRef>
          <a:fillRef idx="0">
            <a:scrgbClr r="0" g="0" b="0"/>
          </a:fillRef>
          <a:effectRef idx="0">
            <a:scrgbClr r="0" g="0" b="0"/>
          </a:effectRef>
          <a:fontRef idx="minor">
            <a:schemeClr val="tx1"/>
          </a:fontRef>
        </p:style>
      </p:cxnSp>
      <p:cxnSp>
        <p:nvCxnSpPr>
          <p:cNvPr id="53" name="Conector recto 52">
            <a:extLst>
              <a:ext uri="{FF2B5EF4-FFF2-40B4-BE49-F238E27FC236}">
                <a16:creationId xmlns:a16="http://schemas.microsoft.com/office/drawing/2014/main" id="{29B8067C-30C6-4D09-83D7-8F73B362185B}"/>
              </a:ext>
            </a:extLst>
          </p:cNvPr>
          <p:cNvCxnSpPr>
            <a:cxnSpLocks/>
          </p:cNvCxnSpPr>
          <p:nvPr/>
        </p:nvCxnSpPr>
        <p:spPr>
          <a:xfrm>
            <a:off x="7025306" y="3988494"/>
            <a:ext cx="1718645" cy="2005367"/>
          </a:xfrm>
          <a:prstGeom prst="line">
            <a:avLst/>
          </a:prstGeom>
          <a:ln>
            <a:solidFill>
              <a:srgbClr val="002060"/>
            </a:solidFill>
            <a:prstDash val="dash"/>
          </a:ln>
        </p:spPr>
        <p:style>
          <a:lnRef idx="1">
            <a:schemeClr val="accent1"/>
          </a:lnRef>
          <a:fillRef idx="0">
            <a:schemeClr val="accent1"/>
          </a:fillRef>
          <a:effectRef idx="0">
            <a:schemeClr val="accent1"/>
          </a:effectRef>
          <a:fontRef idx="minor">
            <a:schemeClr val="tx1"/>
          </a:fontRef>
        </p:style>
      </p:cxnSp>
      <p:sp>
        <p:nvSpPr>
          <p:cNvPr id="54" name="CuadroTexto 53">
            <a:extLst>
              <a:ext uri="{FF2B5EF4-FFF2-40B4-BE49-F238E27FC236}">
                <a16:creationId xmlns:a16="http://schemas.microsoft.com/office/drawing/2014/main" id="{AB980EAD-2668-4F3D-A013-7E077D7A08FD}"/>
              </a:ext>
            </a:extLst>
          </p:cNvPr>
          <p:cNvSpPr txBox="1"/>
          <p:nvPr/>
        </p:nvSpPr>
        <p:spPr>
          <a:xfrm>
            <a:off x="6375118" y="1886998"/>
            <a:ext cx="784962"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1800" b="1" i="0" u="none" strike="noStrike" kern="1200" cap="none" spc="0" normalizeH="0" baseline="0" noProof="0">
                <a:ln>
                  <a:noFill/>
                </a:ln>
                <a:solidFill>
                  <a:srgbClr val="002060"/>
                </a:solidFill>
                <a:effectLst/>
                <a:uLnTx/>
                <a:uFillTx/>
                <a:latin typeface="Calibri" panose="020F0502020204030204"/>
                <a:ea typeface="+mn-ea"/>
                <a:cs typeface="+mn-cs"/>
              </a:rPr>
              <a:t>628</a:t>
            </a:r>
          </a:p>
        </p:txBody>
      </p:sp>
      <p:cxnSp>
        <p:nvCxnSpPr>
          <p:cNvPr id="55" name="Conector recto 54">
            <a:extLst>
              <a:ext uri="{FF2B5EF4-FFF2-40B4-BE49-F238E27FC236}">
                <a16:creationId xmlns:a16="http://schemas.microsoft.com/office/drawing/2014/main" id="{DC176189-9470-445A-8673-071DDDAE6829}"/>
              </a:ext>
            </a:extLst>
          </p:cNvPr>
          <p:cNvCxnSpPr>
            <a:cxnSpLocks/>
          </p:cNvCxnSpPr>
          <p:nvPr/>
        </p:nvCxnSpPr>
        <p:spPr>
          <a:xfrm>
            <a:off x="2680151" y="2640210"/>
            <a:ext cx="1919558" cy="883506"/>
          </a:xfrm>
          <a:prstGeom prst="line">
            <a:avLst/>
          </a:prstGeom>
          <a:ln>
            <a:solidFill>
              <a:srgbClr val="002060"/>
            </a:solidFill>
            <a:prstDash val="dash"/>
          </a:ln>
        </p:spPr>
        <p:style>
          <a:lnRef idx="1">
            <a:schemeClr val="accent1"/>
          </a:lnRef>
          <a:fillRef idx="0">
            <a:schemeClr val="accent1"/>
          </a:fillRef>
          <a:effectRef idx="0">
            <a:schemeClr val="accent1"/>
          </a:effectRef>
          <a:fontRef idx="minor">
            <a:schemeClr val="tx1"/>
          </a:fontRef>
        </p:style>
      </p:cxnSp>
      <p:sp>
        <p:nvSpPr>
          <p:cNvPr id="56" name="CuadroTexto 55">
            <a:extLst>
              <a:ext uri="{FF2B5EF4-FFF2-40B4-BE49-F238E27FC236}">
                <a16:creationId xmlns:a16="http://schemas.microsoft.com/office/drawing/2014/main" id="{9871E033-0FFC-4968-88C6-793E1BB4AF3B}"/>
              </a:ext>
            </a:extLst>
          </p:cNvPr>
          <p:cNvSpPr txBox="1"/>
          <p:nvPr/>
        </p:nvSpPr>
        <p:spPr>
          <a:xfrm>
            <a:off x="1688185" y="5791948"/>
            <a:ext cx="1108752"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1800" b="1" i="0" u="none" strike="noStrike" kern="1200" cap="none" spc="0" normalizeH="0" baseline="0" noProof="0">
                <a:ln>
                  <a:noFill/>
                </a:ln>
                <a:solidFill>
                  <a:srgbClr val="002060"/>
                </a:solidFill>
                <a:effectLst/>
                <a:uLnTx/>
                <a:uFillTx/>
                <a:latin typeface="Calibri" panose="020F0502020204030204"/>
                <a:ea typeface="+mn-ea"/>
                <a:cs typeface="+mn-cs"/>
              </a:rPr>
              <a:t>217</a:t>
            </a:r>
          </a:p>
        </p:txBody>
      </p:sp>
      <p:sp>
        <p:nvSpPr>
          <p:cNvPr id="57" name="CuadroTexto 56">
            <a:extLst>
              <a:ext uri="{FF2B5EF4-FFF2-40B4-BE49-F238E27FC236}">
                <a16:creationId xmlns:a16="http://schemas.microsoft.com/office/drawing/2014/main" id="{DD36FD86-B4AB-44E0-95CA-35FE21CD08DD}"/>
              </a:ext>
            </a:extLst>
          </p:cNvPr>
          <p:cNvSpPr txBox="1"/>
          <p:nvPr/>
        </p:nvSpPr>
        <p:spPr>
          <a:xfrm>
            <a:off x="4480144" y="5834870"/>
            <a:ext cx="1309244"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1800" b="1" i="0" u="none" strike="noStrike" kern="1200" cap="none" spc="0" normalizeH="0" baseline="0" noProof="0">
                <a:ln>
                  <a:noFill/>
                </a:ln>
                <a:solidFill>
                  <a:srgbClr val="002060"/>
                </a:solidFill>
                <a:effectLst/>
                <a:uLnTx/>
                <a:uFillTx/>
                <a:latin typeface="Calibri" panose="020F0502020204030204"/>
                <a:ea typeface="+mn-ea"/>
                <a:cs typeface="+mn-cs"/>
              </a:rPr>
              <a:t>310</a:t>
            </a:r>
          </a:p>
        </p:txBody>
      </p:sp>
      <p:sp>
        <p:nvSpPr>
          <p:cNvPr id="58" name="Título 1">
            <a:extLst>
              <a:ext uri="{FF2B5EF4-FFF2-40B4-BE49-F238E27FC236}">
                <a16:creationId xmlns:a16="http://schemas.microsoft.com/office/drawing/2014/main" id="{1E0F4A12-FB53-4E7F-BA28-DE17364F8B75}"/>
              </a:ext>
            </a:extLst>
          </p:cNvPr>
          <p:cNvSpPr txBox="1">
            <a:spLocks/>
          </p:cNvSpPr>
          <p:nvPr/>
        </p:nvSpPr>
        <p:spPr>
          <a:xfrm>
            <a:off x="2152250" y="3367290"/>
            <a:ext cx="2133584" cy="1361301"/>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100" b="1" i="0" u="none" strike="noStrike" kern="1200" cap="none" spc="0" normalizeH="0" baseline="0" noProof="0">
                <a:ln>
                  <a:noFill/>
                </a:ln>
                <a:solidFill>
                  <a:srgbClr val="4472C4">
                    <a:lumMod val="50000"/>
                  </a:srgbClr>
                </a:solidFill>
                <a:effectLst/>
                <a:uLnTx/>
                <a:uFillTx/>
                <a:latin typeface="Calibri" panose="020F0502020204030204"/>
                <a:ea typeface="+mj-ea"/>
                <a:cs typeface="+mj-cs"/>
              </a:rPr>
              <a:t>BARRIOS UNIDOS </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100" b="0" i="0" u="none" strike="noStrike" kern="1200" cap="none" spc="0" normalizeH="0" baseline="0" noProof="0">
                <a:ln>
                  <a:noFill/>
                </a:ln>
                <a:solidFill>
                  <a:srgbClr val="4472C4">
                    <a:lumMod val="50000"/>
                  </a:srgbClr>
                </a:solidFill>
                <a:effectLst/>
                <a:uLnTx/>
                <a:uFillTx/>
                <a:latin typeface="Calibri Light" panose="020F0302020204030204"/>
                <a:ea typeface="+mj-ea"/>
                <a:cs typeface="+mj-cs"/>
              </a:rPr>
              <a:t>302</a:t>
            </a:r>
            <a:endParaRPr kumimoji="0" lang="es-CO" sz="1200" b="1" i="0" u="none" strike="noStrike" kern="1200" cap="none" spc="0" normalizeH="0" baseline="0" noProof="0">
              <a:ln>
                <a:noFill/>
              </a:ln>
              <a:solidFill>
                <a:srgbClr val="4472C4">
                  <a:lumMod val="50000"/>
                </a:srgbClr>
              </a:solidFill>
              <a:effectLst/>
              <a:uLnTx/>
              <a:uFillTx/>
              <a:latin typeface="Calibri" panose="020F0502020204030204"/>
              <a:ea typeface="+mj-ea"/>
              <a:cs typeface="+mj-cs"/>
            </a:endParaRP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200" b="1" i="0" u="none" strike="noStrike" kern="1200" cap="none" spc="0" normalizeH="0" baseline="0" noProof="0">
                <a:ln>
                  <a:noFill/>
                </a:ln>
                <a:solidFill>
                  <a:srgbClr val="4472C4">
                    <a:lumMod val="50000"/>
                  </a:srgbClr>
                </a:solidFill>
                <a:effectLst/>
                <a:uLnTx/>
                <a:uFillTx/>
                <a:latin typeface="Calibri Light" panose="020F0302020204030204"/>
                <a:ea typeface="+mj-ea"/>
                <a:cs typeface="+mj-cs"/>
              </a:rPr>
              <a:t>- - - - - - - - - - - - - - - - -</a:t>
            </a:r>
            <a:endParaRPr kumimoji="0" lang="es-CO" sz="1200" b="1" i="0" u="none" strike="noStrike" kern="1200" cap="none" spc="0" normalizeH="0" baseline="0" noProof="0">
              <a:ln>
                <a:noFill/>
              </a:ln>
              <a:solidFill>
                <a:srgbClr val="4472C4">
                  <a:lumMod val="50000"/>
                </a:srgbClr>
              </a:solidFill>
              <a:effectLst/>
              <a:uLnTx/>
              <a:uFillTx/>
              <a:latin typeface="Calibri" panose="020F0502020204030204"/>
              <a:ea typeface="+mj-ea"/>
              <a:cs typeface="+mj-cs"/>
            </a:endParaRP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100" b="1" i="0" u="none" strike="noStrike" kern="1200" cap="none" spc="0" normalizeH="0" baseline="0" noProof="0">
                <a:ln>
                  <a:noFill/>
                </a:ln>
                <a:solidFill>
                  <a:srgbClr val="4472C4">
                    <a:lumMod val="50000"/>
                  </a:srgbClr>
                </a:solidFill>
                <a:effectLst/>
                <a:uLnTx/>
                <a:uFillTx/>
                <a:latin typeface="Calibri" panose="020F0502020204030204"/>
                <a:ea typeface="+mj-ea"/>
                <a:cs typeface="+mj-cs"/>
              </a:rPr>
              <a:t>ENGATIVÁ</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100" b="0" i="0" u="none" strike="noStrike" kern="1200" cap="none" spc="0" normalizeH="0" baseline="0" noProof="0">
                <a:ln>
                  <a:noFill/>
                </a:ln>
                <a:solidFill>
                  <a:srgbClr val="4472C4">
                    <a:lumMod val="50000"/>
                  </a:srgbClr>
                </a:solidFill>
                <a:effectLst/>
                <a:uLnTx/>
                <a:uFillTx/>
                <a:latin typeface="Calibri" panose="020F0502020204030204"/>
                <a:ea typeface="+mj-ea"/>
                <a:cs typeface="+mj-cs"/>
              </a:rPr>
              <a:t>175</a:t>
            </a:r>
          </a:p>
        </p:txBody>
      </p:sp>
      <p:sp>
        <p:nvSpPr>
          <p:cNvPr id="59" name="Título 1">
            <a:extLst>
              <a:ext uri="{FF2B5EF4-FFF2-40B4-BE49-F238E27FC236}">
                <a16:creationId xmlns:a16="http://schemas.microsoft.com/office/drawing/2014/main" id="{A8955C4F-A17F-4E81-A93E-F8DAEAC22555}"/>
              </a:ext>
            </a:extLst>
          </p:cNvPr>
          <p:cNvSpPr txBox="1">
            <a:spLocks/>
          </p:cNvSpPr>
          <p:nvPr/>
        </p:nvSpPr>
        <p:spPr>
          <a:xfrm>
            <a:off x="1675904" y="2392409"/>
            <a:ext cx="635834" cy="454263"/>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800" b="1" i="0" u="none" strike="noStrike" kern="1200" cap="none" spc="0" normalizeH="0" baseline="0" noProof="0">
                <a:ln>
                  <a:noFill/>
                </a:ln>
                <a:solidFill>
                  <a:srgbClr val="002060"/>
                </a:solidFill>
                <a:effectLst/>
                <a:uLnTx/>
                <a:uFillTx/>
                <a:latin typeface="Calibri" panose="020F0502020204030204"/>
                <a:ea typeface="+mj-ea"/>
                <a:cs typeface="+mj-cs"/>
              </a:rPr>
              <a:t>125</a:t>
            </a:r>
            <a:endParaRPr kumimoji="0" lang="es-CO" sz="1000" b="1" i="0" u="none" strike="noStrike" kern="1200" cap="none" spc="0" normalizeH="0" baseline="0" noProof="0">
              <a:ln>
                <a:noFill/>
              </a:ln>
              <a:solidFill>
                <a:srgbClr val="002060"/>
              </a:solidFill>
              <a:effectLst/>
              <a:uLnTx/>
              <a:uFillTx/>
              <a:latin typeface="Calibri Light" panose="020F0302020204030204"/>
              <a:ea typeface="+mj-ea"/>
              <a:cs typeface="+mj-cs"/>
            </a:endParaRPr>
          </a:p>
        </p:txBody>
      </p:sp>
    </p:spTree>
    <p:extLst>
      <p:ext uri="{BB962C8B-B14F-4D97-AF65-F5344CB8AC3E}">
        <p14:creationId xmlns:p14="http://schemas.microsoft.com/office/powerpoint/2010/main" val="328406560"/>
      </p:ext>
    </p:extLst>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1FD6F409-70E3-47BC-A994-98B75A9A91B6}"/>
              </a:ext>
            </a:extLst>
          </p:cNvPr>
          <p:cNvSpPr>
            <a:spLocks noGrp="1"/>
          </p:cNvSpPr>
          <p:nvPr>
            <p:ph type="title"/>
          </p:nvPr>
        </p:nvSpPr>
        <p:spPr>
          <a:xfrm>
            <a:off x="901700" y="676217"/>
            <a:ext cx="11150600" cy="706263"/>
          </a:xfrm>
        </p:spPr>
        <p:txBody>
          <a:bodyPr>
            <a:noAutofit/>
          </a:bodyPr>
          <a:lstStyle/>
          <a:p>
            <a:pPr lvl="1" algn="l">
              <a:tabLst>
                <a:tab pos="914400" algn="l"/>
              </a:tabLst>
            </a:pPr>
            <a:r>
              <a:rPr lang="es-CO" sz="1600">
                <a:solidFill>
                  <a:schemeClr val="tx1"/>
                </a:solidFill>
              </a:rPr>
              <a:t>	       </a:t>
            </a:r>
            <a:r>
              <a:rPr lang="es-CO" sz="1600" cap="small">
                <a:solidFill>
                  <a:schemeClr val="accent1">
                    <a:lumMod val="50000"/>
                  </a:schemeClr>
                </a:solidFill>
                <a:latin typeface="Candara" panose="020E0502030303020204" pitchFamily="34" charset="0"/>
              </a:rPr>
              <a:t>Frecuencias adicionales de Lavado de Áreas Públicas - CONSOLIDADO DE LAVADOS EJECUTADOS – 2018 a 2023</a:t>
            </a:r>
            <a:br>
              <a:rPr lang="es-CO" sz="1600"/>
            </a:br>
            <a:endParaRPr lang="es-CO" sz="1600" cap="small">
              <a:solidFill>
                <a:schemeClr val="accent1">
                  <a:lumMod val="50000"/>
                </a:schemeClr>
              </a:solidFill>
              <a:latin typeface="Candara" panose="020E0502030303020204" pitchFamily="34" charset="0"/>
            </a:endParaRPr>
          </a:p>
        </p:txBody>
      </p:sp>
      <p:sp>
        <p:nvSpPr>
          <p:cNvPr id="21" name="CuadroTexto 20">
            <a:extLst>
              <a:ext uri="{FF2B5EF4-FFF2-40B4-BE49-F238E27FC236}">
                <a16:creationId xmlns:a16="http://schemas.microsoft.com/office/drawing/2014/main" id="{B9FD863B-A59E-4582-A76F-12FF9C78D58C}"/>
              </a:ext>
            </a:extLst>
          </p:cNvPr>
          <p:cNvSpPr txBox="1"/>
          <p:nvPr/>
        </p:nvSpPr>
        <p:spPr>
          <a:xfrm>
            <a:off x="2310063" y="21920"/>
            <a:ext cx="9881937" cy="646331"/>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marL="457200" marR="0" lvl="1" indent="0" algn="l" defTabSz="914400" rtl="0" eaLnBrk="1" fontAlgn="auto" latinLnBrk="0" hangingPunct="1">
              <a:lnSpc>
                <a:spcPct val="100000"/>
              </a:lnSpc>
              <a:spcBef>
                <a:spcPts val="0"/>
              </a:spcBef>
              <a:spcAft>
                <a:spcPts val="0"/>
              </a:spcAft>
              <a:buClrTx/>
              <a:buSzTx/>
              <a:buFontTx/>
              <a:buNone/>
              <a:tabLst>
                <a:tab pos="914400" algn="l"/>
              </a:tabLst>
              <a:defRPr/>
            </a:pPr>
            <a:r>
              <a:rPr kumimoji="0" lang="es-CO" sz="3600" b="1" i="0" u="none" strike="noStrike" kern="0" cap="small" spc="0" normalizeH="0" baseline="0" noProof="0">
                <a:ln>
                  <a:noFill/>
                </a:ln>
                <a:solidFill>
                  <a:srgbClr val="4472C4">
                    <a:lumMod val="50000"/>
                  </a:srgbClr>
                </a:solidFill>
                <a:effectLst/>
                <a:uLnTx/>
                <a:uFillTx/>
                <a:latin typeface="Candara" panose="020E0502030303020204" pitchFamily="34" charset="0"/>
                <a:ea typeface="+mn-ea"/>
                <a:cs typeface="+mn-cs"/>
              </a:rPr>
              <a:t>OBLIGACIONES DE HACER</a:t>
            </a:r>
            <a:r>
              <a:rPr kumimoji="0" lang="es-CO" sz="2000" b="1" i="0" u="none" strike="noStrike" kern="1200" cap="small" spc="0" normalizeH="0" baseline="0" noProof="0">
                <a:ln>
                  <a:noFill/>
                </a:ln>
                <a:solidFill>
                  <a:prstClr val="white"/>
                </a:solidFill>
                <a:effectLst/>
                <a:uLnTx/>
                <a:uFillTx/>
                <a:latin typeface="Candara" panose="020E0502030303020204" pitchFamily="34" charset="0"/>
                <a:ea typeface="+mn-ea"/>
                <a:cs typeface="+mn-cs"/>
              </a:rPr>
              <a:t>         </a:t>
            </a:r>
            <a:r>
              <a:rPr kumimoji="0" lang="es-CO" sz="1400" b="1" i="0" u="none" strike="noStrike" kern="1200" cap="small" spc="0" normalizeH="0" baseline="0" noProof="0">
                <a:ln>
                  <a:noFill/>
                </a:ln>
                <a:solidFill>
                  <a:prstClr val="white"/>
                </a:solidFill>
                <a:effectLst/>
                <a:uLnTx/>
                <a:uFillTx/>
                <a:latin typeface="Candara" panose="020E0502030303020204" pitchFamily="34" charset="0"/>
                <a:ea typeface="+mn-ea"/>
                <a:cs typeface="+mn-cs"/>
              </a:rPr>
              <a:t>MAYOR ACOGIDA AL ESQUEMA DE</a:t>
            </a:r>
            <a:endParaRPr kumimoji="0" lang="es-CO" sz="2000" b="1" i="0" u="none" strike="noStrike" kern="1200" cap="small" spc="0" normalizeH="0" baseline="0" noProof="0">
              <a:ln>
                <a:noFill/>
              </a:ln>
              <a:solidFill>
                <a:prstClr val="white"/>
              </a:solidFill>
              <a:effectLst/>
              <a:uLnTx/>
              <a:uFillTx/>
              <a:latin typeface="Candara" panose="020E0502030303020204" pitchFamily="34" charset="0"/>
              <a:ea typeface="+mn-ea"/>
              <a:cs typeface="+mn-cs"/>
            </a:endParaRPr>
          </a:p>
        </p:txBody>
      </p:sp>
      <p:pic>
        <p:nvPicPr>
          <p:cNvPr id="26" name="Imagen 25">
            <a:extLst>
              <a:ext uri="{FF2B5EF4-FFF2-40B4-BE49-F238E27FC236}">
                <a16:creationId xmlns:a16="http://schemas.microsoft.com/office/drawing/2014/main" id="{29C3E140-3E01-4629-9B8A-3F92FF178A0C}"/>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715763" y="156825"/>
            <a:ext cx="1443585" cy="879738"/>
          </a:xfrm>
          <a:prstGeom prst="rect">
            <a:avLst/>
          </a:prstGeom>
        </p:spPr>
      </p:pic>
      <p:sp>
        <p:nvSpPr>
          <p:cNvPr id="14" name="CuadroTexto 13">
            <a:extLst>
              <a:ext uri="{FF2B5EF4-FFF2-40B4-BE49-F238E27FC236}">
                <a16:creationId xmlns:a16="http://schemas.microsoft.com/office/drawing/2014/main" id="{E48C8B43-0411-4D42-9CEE-D1BB53CFC965}"/>
              </a:ext>
            </a:extLst>
          </p:cNvPr>
          <p:cNvSpPr txBox="1"/>
          <p:nvPr/>
        </p:nvSpPr>
        <p:spPr>
          <a:xfrm>
            <a:off x="171450" y="6380184"/>
            <a:ext cx="10964094" cy="50783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900" b="0" i="0" u="none" strike="noStrike" kern="1200" cap="none" spc="0" normalizeH="0" baseline="0" noProof="0">
                <a:ln>
                  <a:noFill/>
                </a:ln>
                <a:solidFill>
                  <a:srgbClr val="4472C4">
                    <a:lumMod val="50000"/>
                  </a:srgbClr>
                </a:solidFill>
                <a:effectLst/>
                <a:uLnTx/>
                <a:uFillTx/>
                <a:latin typeface="Calibri" panose="020F0502020204030204"/>
                <a:ea typeface="+mn-ea"/>
                <a:cs typeface="+mn-cs"/>
              </a:rPr>
              <a:t>¹ Adición N° 4 de ASE 2 inicia ejecución en diciembre de 2018</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900" b="0" i="0" u="none" strike="noStrike" kern="1200" cap="none" spc="0" normalizeH="0" baseline="0" noProof="0">
                <a:ln>
                  <a:noFill/>
                </a:ln>
                <a:solidFill>
                  <a:srgbClr val="4472C4">
                    <a:lumMod val="50000"/>
                  </a:srgbClr>
                </a:solidFill>
                <a:effectLst/>
                <a:uLnTx/>
                <a:uFillTx/>
                <a:latin typeface="Calibri" panose="020F0502020204030204"/>
                <a:ea typeface="+mn-ea"/>
                <a:cs typeface="+mn-cs"/>
              </a:rPr>
              <a:t>² Adición N° 2 de ASE 3 inicia ejecución en octubre de 2018</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900" b="0" i="0" u="none" strike="noStrike" kern="1200" cap="none" spc="0" normalizeH="0" baseline="0" noProof="0">
                <a:ln>
                  <a:noFill/>
                </a:ln>
                <a:solidFill>
                  <a:srgbClr val="4472C4">
                    <a:lumMod val="50000"/>
                  </a:srgbClr>
                </a:solidFill>
                <a:effectLst/>
                <a:uLnTx/>
                <a:uFillTx/>
                <a:latin typeface="Calibri" panose="020F0502020204030204"/>
                <a:ea typeface="+mn-ea"/>
                <a:cs typeface="+mn-cs"/>
              </a:rPr>
              <a:t>Periodo comprendido entre el 11 de septiembre 2018 y el 31 de diciembre de 2023.  </a:t>
            </a:r>
          </a:p>
        </p:txBody>
      </p:sp>
      <p:pic>
        <p:nvPicPr>
          <p:cNvPr id="16" name="Imagen 15">
            <a:extLst>
              <a:ext uri="{FF2B5EF4-FFF2-40B4-BE49-F238E27FC236}">
                <a16:creationId xmlns:a16="http://schemas.microsoft.com/office/drawing/2014/main" id="{FB83AB6A-CCF0-4636-B17A-35F02D2D90E1}"/>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638888" y="1532679"/>
            <a:ext cx="993389" cy="780399"/>
          </a:xfrm>
          <a:prstGeom prst="rect">
            <a:avLst/>
          </a:prstGeom>
        </p:spPr>
      </p:pic>
      <p:pic>
        <p:nvPicPr>
          <p:cNvPr id="17" name="Imagen 16">
            <a:extLst>
              <a:ext uri="{FF2B5EF4-FFF2-40B4-BE49-F238E27FC236}">
                <a16:creationId xmlns:a16="http://schemas.microsoft.com/office/drawing/2014/main" id="{AD6B4712-D73E-4A52-BBE3-7C724BD44272}"/>
              </a:ext>
            </a:extLst>
          </p:cNvPr>
          <p:cNvPicPr>
            <a:picLocks noChangeAspect="1"/>
          </p:cNvPicPr>
          <p:nvPr/>
        </p:nvPicPr>
        <p:blipFill rotWithShape="1">
          <a:blip r:embed="rId5" cstate="email">
            <a:extLst>
              <a:ext uri="{28A0092B-C50C-407E-A947-70E740481C1C}">
                <a14:useLocalDpi xmlns:a14="http://schemas.microsoft.com/office/drawing/2010/main"/>
              </a:ext>
            </a:extLst>
          </a:blip>
          <a:srcRect l="12658" t="17307" r="12911" b="19214"/>
          <a:stretch/>
        </p:blipFill>
        <p:spPr>
          <a:xfrm>
            <a:off x="2434422" y="1577504"/>
            <a:ext cx="1427930" cy="808731"/>
          </a:xfrm>
          <a:prstGeom prst="rect">
            <a:avLst/>
          </a:prstGeom>
        </p:spPr>
      </p:pic>
      <p:pic>
        <p:nvPicPr>
          <p:cNvPr id="18" name="Imagen 17">
            <a:extLst>
              <a:ext uri="{FF2B5EF4-FFF2-40B4-BE49-F238E27FC236}">
                <a16:creationId xmlns:a16="http://schemas.microsoft.com/office/drawing/2014/main" id="{D2DE9B97-CEFB-4719-AE3D-F029512A5A86}"/>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6366482" y="1859063"/>
            <a:ext cx="1347315" cy="317332"/>
          </a:xfrm>
          <a:prstGeom prst="rect">
            <a:avLst/>
          </a:prstGeom>
        </p:spPr>
      </p:pic>
      <p:pic>
        <p:nvPicPr>
          <p:cNvPr id="19" name="Imagen 18">
            <a:extLst>
              <a:ext uri="{FF2B5EF4-FFF2-40B4-BE49-F238E27FC236}">
                <a16:creationId xmlns:a16="http://schemas.microsoft.com/office/drawing/2014/main" id="{7E56EEDB-AA19-4FAE-A4AF-5F7F03C66DD6}"/>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8358508" y="1754057"/>
            <a:ext cx="1347315" cy="455624"/>
          </a:xfrm>
          <a:prstGeom prst="rect">
            <a:avLst/>
          </a:prstGeom>
        </p:spPr>
      </p:pic>
      <p:sp>
        <p:nvSpPr>
          <p:cNvPr id="20" name="CuadroTexto 19">
            <a:extLst>
              <a:ext uri="{FF2B5EF4-FFF2-40B4-BE49-F238E27FC236}">
                <a16:creationId xmlns:a16="http://schemas.microsoft.com/office/drawing/2014/main" id="{B9F4F11D-4324-4DE8-BE2C-903D610D4884}"/>
              </a:ext>
            </a:extLst>
          </p:cNvPr>
          <p:cNvSpPr txBox="1"/>
          <p:nvPr/>
        </p:nvSpPr>
        <p:spPr>
          <a:xfrm>
            <a:off x="10186627" y="1694563"/>
            <a:ext cx="1714810" cy="64633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CO" sz="3600" b="1" i="0" u="none" strike="noStrike" kern="0" cap="small" spc="0" normalizeH="0" baseline="0" noProof="0">
                <a:ln>
                  <a:noFill/>
                </a:ln>
                <a:solidFill>
                  <a:srgbClr val="4472C4">
                    <a:lumMod val="50000"/>
                  </a:srgbClr>
                </a:solidFill>
                <a:effectLst/>
                <a:uLnTx/>
                <a:uFillTx/>
                <a:latin typeface="Candara" panose="020E0502030303020204" pitchFamily="34" charset="0"/>
                <a:ea typeface="+mn-ea"/>
                <a:cs typeface="+mn-cs"/>
              </a:rPr>
              <a:t>TOTAL</a:t>
            </a:r>
            <a:endParaRPr kumimoji="0" lang="es-CO"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23" name="Picture 2">
            <a:extLst>
              <a:ext uri="{FF2B5EF4-FFF2-40B4-BE49-F238E27FC236}">
                <a16:creationId xmlns:a16="http://schemas.microsoft.com/office/drawing/2014/main" id="{CF8D3B08-AE44-48FF-A68C-D676D11466AA}"/>
              </a:ext>
            </a:extLst>
          </p:cNvPr>
          <p:cNvPicPr>
            <a:picLocks noChangeAspect="1" noChangeArrowheads="1"/>
          </p:cNvPicPr>
          <p:nvPr/>
        </p:nvPicPr>
        <p:blipFill rotWithShape="1">
          <a:blip r:embed="rId8" cstate="email">
            <a:extLst>
              <a:ext uri="{28A0092B-C50C-407E-A947-70E740481C1C}">
                <a14:useLocalDpi xmlns:a14="http://schemas.microsoft.com/office/drawing/2010/main"/>
              </a:ext>
            </a:extLst>
          </a:blip>
          <a:srcRect/>
          <a:stretch/>
        </p:blipFill>
        <p:spPr bwMode="auto">
          <a:xfrm>
            <a:off x="4381872" y="1762612"/>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5" name="Picture 2">
            <a:extLst>
              <a:ext uri="{FF2B5EF4-FFF2-40B4-BE49-F238E27FC236}">
                <a16:creationId xmlns:a16="http://schemas.microsoft.com/office/drawing/2014/main" id="{AA220005-DD23-452B-9636-B47D513DC244}"/>
              </a:ext>
            </a:extLst>
          </p:cNvPr>
          <p:cNvPicPr>
            <a:picLocks noChangeAspect="1" noChangeArrowheads="1"/>
          </p:cNvPicPr>
          <p:nvPr/>
        </p:nvPicPr>
        <p:blipFill rotWithShape="1">
          <a:blip r:embed="rId9" cstate="email">
            <a:extLst>
              <a:ext uri="{28A0092B-C50C-407E-A947-70E740481C1C}">
                <a14:useLocalDpi xmlns:a14="http://schemas.microsoft.com/office/drawing/2010/main"/>
              </a:ext>
            </a:extLst>
          </a:blip>
          <a:srcRect/>
          <a:stretch/>
        </p:blipFill>
        <p:spPr bwMode="auto">
          <a:xfrm>
            <a:off x="4381872" y="1142607"/>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cxnSp>
        <p:nvCxnSpPr>
          <p:cNvPr id="27" name="Conector recto 26">
            <a:extLst>
              <a:ext uri="{FF2B5EF4-FFF2-40B4-BE49-F238E27FC236}">
                <a16:creationId xmlns:a16="http://schemas.microsoft.com/office/drawing/2014/main" id="{743093C6-2681-49AE-9DEC-635921FC61CD}"/>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4" name="Tabla 3">
            <a:extLst>
              <a:ext uri="{FF2B5EF4-FFF2-40B4-BE49-F238E27FC236}">
                <a16:creationId xmlns:a16="http://schemas.microsoft.com/office/drawing/2014/main" id="{786A4712-9849-2F30-DA5B-B7114FC4E016}"/>
              </a:ext>
            </a:extLst>
          </p:cNvPr>
          <p:cNvGraphicFramePr>
            <a:graphicFrameLocks noGrp="1"/>
          </p:cNvGraphicFramePr>
          <p:nvPr/>
        </p:nvGraphicFramePr>
        <p:xfrm>
          <a:off x="171450" y="2420172"/>
          <a:ext cx="11873658" cy="3996836"/>
        </p:xfrm>
        <a:graphic>
          <a:graphicData uri="http://schemas.openxmlformats.org/drawingml/2006/table">
            <a:tbl>
              <a:tblPr/>
              <a:tblGrid>
                <a:gridCol w="609948">
                  <a:extLst>
                    <a:ext uri="{9D8B030D-6E8A-4147-A177-3AD203B41FA5}">
                      <a16:colId xmlns:a16="http://schemas.microsoft.com/office/drawing/2014/main" val="703329926"/>
                    </a:ext>
                  </a:extLst>
                </a:gridCol>
                <a:gridCol w="609948">
                  <a:extLst>
                    <a:ext uri="{9D8B030D-6E8A-4147-A177-3AD203B41FA5}">
                      <a16:colId xmlns:a16="http://schemas.microsoft.com/office/drawing/2014/main" val="2581819725"/>
                    </a:ext>
                  </a:extLst>
                </a:gridCol>
                <a:gridCol w="711607">
                  <a:extLst>
                    <a:ext uri="{9D8B030D-6E8A-4147-A177-3AD203B41FA5}">
                      <a16:colId xmlns:a16="http://schemas.microsoft.com/office/drawing/2014/main" val="2709093638"/>
                    </a:ext>
                  </a:extLst>
                </a:gridCol>
                <a:gridCol w="121990">
                  <a:extLst>
                    <a:ext uri="{9D8B030D-6E8A-4147-A177-3AD203B41FA5}">
                      <a16:colId xmlns:a16="http://schemas.microsoft.com/office/drawing/2014/main" val="2302578286"/>
                    </a:ext>
                  </a:extLst>
                </a:gridCol>
                <a:gridCol w="609948">
                  <a:extLst>
                    <a:ext uri="{9D8B030D-6E8A-4147-A177-3AD203B41FA5}">
                      <a16:colId xmlns:a16="http://schemas.microsoft.com/office/drawing/2014/main" val="1163523303"/>
                    </a:ext>
                  </a:extLst>
                </a:gridCol>
                <a:gridCol w="609948">
                  <a:extLst>
                    <a:ext uri="{9D8B030D-6E8A-4147-A177-3AD203B41FA5}">
                      <a16:colId xmlns:a16="http://schemas.microsoft.com/office/drawing/2014/main" val="4050536382"/>
                    </a:ext>
                  </a:extLst>
                </a:gridCol>
                <a:gridCol w="609948">
                  <a:extLst>
                    <a:ext uri="{9D8B030D-6E8A-4147-A177-3AD203B41FA5}">
                      <a16:colId xmlns:a16="http://schemas.microsoft.com/office/drawing/2014/main" val="2754506536"/>
                    </a:ext>
                  </a:extLst>
                </a:gridCol>
                <a:gridCol w="121990">
                  <a:extLst>
                    <a:ext uri="{9D8B030D-6E8A-4147-A177-3AD203B41FA5}">
                      <a16:colId xmlns:a16="http://schemas.microsoft.com/office/drawing/2014/main" val="971085245"/>
                    </a:ext>
                  </a:extLst>
                </a:gridCol>
                <a:gridCol w="609948">
                  <a:extLst>
                    <a:ext uri="{9D8B030D-6E8A-4147-A177-3AD203B41FA5}">
                      <a16:colId xmlns:a16="http://schemas.microsoft.com/office/drawing/2014/main" val="146097150"/>
                    </a:ext>
                  </a:extLst>
                </a:gridCol>
                <a:gridCol w="609948">
                  <a:extLst>
                    <a:ext uri="{9D8B030D-6E8A-4147-A177-3AD203B41FA5}">
                      <a16:colId xmlns:a16="http://schemas.microsoft.com/office/drawing/2014/main" val="3004279338"/>
                    </a:ext>
                  </a:extLst>
                </a:gridCol>
                <a:gridCol w="609948">
                  <a:extLst>
                    <a:ext uri="{9D8B030D-6E8A-4147-A177-3AD203B41FA5}">
                      <a16:colId xmlns:a16="http://schemas.microsoft.com/office/drawing/2014/main" val="1884593708"/>
                    </a:ext>
                  </a:extLst>
                </a:gridCol>
                <a:gridCol w="121990">
                  <a:extLst>
                    <a:ext uri="{9D8B030D-6E8A-4147-A177-3AD203B41FA5}">
                      <a16:colId xmlns:a16="http://schemas.microsoft.com/office/drawing/2014/main" val="2480576048"/>
                    </a:ext>
                  </a:extLst>
                </a:gridCol>
                <a:gridCol w="609948">
                  <a:extLst>
                    <a:ext uri="{9D8B030D-6E8A-4147-A177-3AD203B41FA5}">
                      <a16:colId xmlns:a16="http://schemas.microsoft.com/office/drawing/2014/main" val="4012322561"/>
                    </a:ext>
                  </a:extLst>
                </a:gridCol>
                <a:gridCol w="609948">
                  <a:extLst>
                    <a:ext uri="{9D8B030D-6E8A-4147-A177-3AD203B41FA5}">
                      <a16:colId xmlns:a16="http://schemas.microsoft.com/office/drawing/2014/main" val="1327156612"/>
                    </a:ext>
                  </a:extLst>
                </a:gridCol>
                <a:gridCol w="660777">
                  <a:extLst>
                    <a:ext uri="{9D8B030D-6E8A-4147-A177-3AD203B41FA5}">
                      <a16:colId xmlns:a16="http://schemas.microsoft.com/office/drawing/2014/main" val="1106564625"/>
                    </a:ext>
                  </a:extLst>
                </a:gridCol>
                <a:gridCol w="121990">
                  <a:extLst>
                    <a:ext uri="{9D8B030D-6E8A-4147-A177-3AD203B41FA5}">
                      <a16:colId xmlns:a16="http://schemas.microsoft.com/office/drawing/2014/main" val="3435464429"/>
                    </a:ext>
                  </a:extLst>
                </a:gridCol>
                <a:gridCol w="609948">
                  <a:extLst>
                    <a:ext uri="{9D8B030D-6E8A-4147-A177-3AD203B41FA5}">
                      <a16:colId xmlns:a16="http://schemas.microsoft.com/office/drawing/2014/main" val="2026287212"/>
                    </a:ext>
                  </a:extLst>
                </a:gridCol>
                <a:gridCol w="609948">
                  <a:extLst>
                    <a:ext uri="{9D8B030D-6E8A-4147-A177-3AD203B41FA5}">
                      <a16:colId xmlns:a16="http://schemas.microsoft.com/office/drawing/2014/main" val="165222566"/>
                    </a:ext>
                  </a:extLst>
                </a:gridCol>
                <a:gridCol w="609948">
                  <a:extLst>
                    <a:ext uri="{9D8B030D-6E8A-4147-A177-3AD203B41FA5}">
                      <a16:colId xmlns:a16="http://schemas.microsoft.com/office/drawing/2014/main" val="4160779226"/>
                    </a:ext>
                  </a:extLst>
                </a:gridCol>
                <a:gridCol w="121990">
                  <a:extLst>
                    <a:ext uri="{9D8B030D-6E8A-4147-A177-3AD203B41FA5}">
                      <a16:colId xmlns:a16="http://schemas.microsoft.com/office/drawing/2014/main" val="179917523"/>
                    </a:ext>
                  </a:extLst>
                </a:gridCol>
                <a:gridCol w="609948">
                  <a:extLst>
                    <a:ext uri="{9D8B030D-6E8A-4147-A177-3AD203B41FA5}">
                      <a16:colId xmlns:a16="http://schemas.microsoft.com/office/drawing/2014/main" val="338553941"/>
                    </a:ext>
                  </a:extLst>
                </a:gridCol>
                <a:gridCol w="609948">
                  <a:extLst>
                    <a:ext uri="{9D8B030D-6E8A-4147-A177-3AD203B41FA5}">
                      <a16:colId xmlns:a16="http://schemas.microsoft.com/office/drawing/2014/main" val="1226981370"/>
                    </a:ext>
                  </a:extLst>
                </a:gridCol>
                <a:gridCol w="742104">
                  <a:extLst>
                    <a:ext uri="{9D8B030D-6E8A-4147-A177-3AD203B41FA5}">
                      <a16:colId xmlns:a16="http://schemas.microsoft.com/office/drawing/2014/main" val="893803933"/>
                    </a:ext>
                  </a:extLst>
                </a:gridCol>
              </a:tblGrid>
              <a:tr h="273522">
                <a:tc>
                  <a:txBody>
                    <a:bodyPr/>
                    <a:lstStyle/>
                    <a:p>
                      <a:pPr algn="ctr" rtl="0" fontAlgn="ctr"/>
                      <a:r>
                        <a:rPr lang="es-CO" sz="950" b="1" i="0" u="none" strike="noStrike">
                          <a:solidFill>
                            <a:srgbClr val="203864"/>
                          </a:solidFill>
                          <a:effectLst/>
                          <a:latin typeface="Calibri" panose="020F0502020204030204" pitchFamily="34" charset="0"/>
                        </a:rPr>
                        <a:t>PERIODO</a:t>
                      </a:r>
                    </a:p>
                  </a:txBody>
                  <a:tcPr marL="6752" marR="6752" marT="6752"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a:solidFill>
                            <a:srgbClr val="203864"/>
                          </a:solidFill>
                          <a:effectLst/>
                          <a:latin typeface="Calibri" panose="020F0502020204030204" pitchFamily="34" charset="0"/>
                        </a:rPr>
                        <a:t>INTERVENC. EJECUT. (#)</a:t>
                      </a:r>
                    </a:p>
                  </a:txBody>
                  <a:tcPr marL="6752" marR="6752" marT="6752"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a:solidFill>
                            <a:srgbClr val="203864"/>
                          </a:solidFill>
                          <a:effectLst/>
                          <a:latin typeface="Calibri" panose="020F0502020204030204" pitchFamily="34" charset="0"/>
                        </a:rPr>
                        <a:t>ÁREA (m²)</a:t>
                      </a:r>
                    </a:p>
                  </a:txBody>
                  <a:tcPr marL="6752" marR="6752" marT="6752"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1" i="0" u="none" strike="noStrike">
                          <a:solidFill>
                            <a:srgbClr val="203864"/>
                          </a:solidFill>
                          <a:effectLst/>
                          <a:latin typeface="Calibri" panose="020F0502020204030204" pitchFamily="34" charset="0"/>
                        </a:rPr>
                        <a:t>PERIODO</a:t>
                      </a:r>
                    </a:p>
                  </a:txBody>
                  <a:tcPr marL="6752" marR="6752" marT="6752"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a:solidFill>
                            <a:srgbClr val="203864"/>
                          </a:solidFill>
                          <a:effectLst/>
                          <a:latin typeface="Calibri" panose="020F0502020204030204" pitchFamily="34" charset="0"/>
                        </a:rPr>
                        <a:t>INTERVENC. EJECUT. (#)</a:t>
                      </a:r>
                    </a:p>
                  </a:txBody>
                  <a:tcPr marL="6752" marR="6752" marT="6752"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a:solidFill>
                            <a:srgbClr val="203864"/>
                          </a:solidFill>
                          <a:effectLst/>
                          <a:latin typeface="Calibri" panose="020F0502020204030204" pitchFamily="34" charset="0"/>
                        </a:rPr>
                        <a:t>ÁREA (m²)</a:t>
                      </a:r>
                    </a:p>
                  </a:txBody>
                  <a:tcPr marL="6752" marR="6752" marT="6752"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1" i="0" u="none" strike="noStrike">
                          <a:solidFill>
                            <a:srgbClr val="203864"/>
                          </a:solidFill>
                          <a:effectLst/>
                          <a:latin typeface="Calibri" panose="020F0502020204030204" pitchFamily="34" charset="0"/>
                        </a:rPr>
                        <a:t>PERIODO</a:t>
                      </a:r>
                    </a:p>
                  </a:txBody>
                  <a:tcPr marL="6752" marR="6752" marT="6752"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a:solidFill>
                            <a:srgbClr val="203864"/>
                          </a:solidFill>
                          <a:effectLst/>
                          <a:latin typeface="Calibri" panose="020F0502020204030204" pitchFamily="34" charset="0"/>
                        </a:rPr>
                        <a:t>INTERVENC. EJECUT. (#)</a:t>
                      </a:r>
                    </a:p>
                  </a:txBody>
                  <a:tcPr marL="6752" marR="6752" marT="6752"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a:solidFill>
                            <a:srgbClr val="203864"/>
                          </a:solidFill>
                          <a:effectLst/>
                          <a:latin typeface="Calibri" panose="020F0502020204030204" pitchFamily="34" charset="0"/>
                        </a:rPr>
                        <a:t>ÁREA (m²)</a:t>
                      </a:r>
                    </a:p>
                  </a:txBody>
                  <a:tcPr marL="6752" marR="6752" marT="6752"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1" i="0" u="none" strike="noStrike">
                          <a:solidFill>
                            <a:srgbClr val="203864"/>
                          </a:solidFill>
                          <a:effectLst/>
                          <a:latin typeface="Calibri" panose="020F0502020204030204" pitchFamily="34" charset="0"/>
                        </a:rPr>
                        <a:t>PERIODO</a:t>
                      </a:r>
                    </a:p>
                  </a:txBody>
                  <a:tcPr marL="6752" marR="6752" marT="6752"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a:solidFill>
                            <a:srgbClr val="203864"/>
                          </a:solidFill>
                          <a:effectLst/>
                          <a:latin typeface="Calibri" panose="020F0502020204030204" pitchFamily="34" charset="0"/>
                        </a:rPr>
                        <a:t>INTERVENC. EJECUT. (#)</a:t>
                      </a:r>
                    </a:p>
                  </a:txBody>
                  <a:tcPr marL="6752" marR="6752" marT="6752"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a:solidFill>
                            <a:srgbClr val="203864"/>
                          </a:solidFill>
                          <a:effectLst/>
                          <a:latin typeface="Calibri" panose="020F0502020204030204" pitchFamily="34" charset="0"/>
                        </a:rPr>
                        <a:t>ÁREA (m²)</a:t>
                      </a:r>
                    </a:p>
                  </a:txBody>
                  <a:tcPr marL="6752" marR="6752" marT="6752"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1" i="0" u="none" strike="noStrike">
                          <a:solidFill>
                            <a:srgbClr val="203864"/>
                          </a:solidFill>
                          <a:effectLst/>
                          <a:latin typeface="Calibri" panose="020F0502020204030204" pitchFamily="34" charset="0"/>
                        </a:rPr>
                        <a:t>PERIODO</a:t>
                      </a:r>
                    </a:p>
                  </a:txBody>
                  <a:tcPr marL="6752" marR="6752" marT="6752"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a:solidFill>
                            <a:srgbClr val="203864"/>
                          </a:solidFill>
                          <a:effectLst/>
                          <a:latin typeface="Calibri" panose="020F0502020204030204" pitchFamily="34" charset="0"/>
                        </a:rPr>
                        <a:t>INTERVENC. EJECUT. (#)</a:t>
                      </a:r>
                    </a:p>
                  </a:txBody>
                  <a:tcPr marL="6752" marR="6752" marT="6752"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a:solidFill>
                            <a:srgbClr val="203864"/>
                          </a:solidFill>
                          <a:effectLst/>
                          <a:latin typeface="Calibri" panose="020F0502020204030204" pitchFamily="34" charset="0"/>
                        </a:rPr>
                        <a:t>ÁREA (m²)</a:t>
                      </a:r>
                    </a:p>
                  </a:txBody>
                  <a:tcPr marL="6752" marR="6752" marT="6752"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1" i="0" u="none" strike="noStrike">
                          <a:solidFill>
                            <a:srgbClr val="203864"/>
                          </a:solidFill>
                          <a:effectLst/>
                          <a:latin typeface="Calibri" panose="020F0502020204030204" pitchFamily="34" charset="0"/>
                        </a:rPr>
                        <a:t>PERIODO</a:t>
                      </a:r>
                    </a:p>
                  </a:txBody>
                  <a:tcPr marL="6752" marR="6752" marT="6752"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a:solidFill>
                            <a:srgbClr val="203864"/>
                          </a:solidFill>
                          <a:effectLst/>
                          <a:latin typeface="Calibri" panose="020F0502020204030204" pitchFamily="34" charset="0"/>
                        </a:rPr>
                        <a:t>INTERVENC. EJECUT. (#)</a:t>
                      </a:r>
                    </a:p>
                  </a:txBody>
                  <a:tcPr marL="6752" marR="6752" marT="6752"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a:solidFill>
                            <a:srgbClr val="203864"/>
                          </a:solidFill>
                          <a:effectLst/>
                          <a:latin typeface="Calibri" panose="020F0502020204030204" pitchFamily="34" charset="0"/>
                        </a:rPr>
                        <a:t>ÁREA (m²)</a:t>
                      </a:r>
                    </a:p>
                  </a:txBody>
                  <a:tcPr marL="6752" marR="6752" marT="6752"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621882552"/>
                  </a:ext>
                </a:extLst>
              </a:tr>
              <a:tr h="281811">
                <a:tc>
                  <a:txBody>
                    <a:bodyPr/>
                    <a:lstStyle/>
                    <a:p>
                      <a:pPr algn="ctr" rtl="0" fontAlgn="ctr"/>
                      <a:r>
                        <a:rPr lang="es-CO" sz="950" b="1" i="0" u="none" strike="noStrike">
                          <a:solidFill>
                            <a:srgbClr val="203864"/>
                          </a:solidFill>
                          <a:effectLst/>
                          <a:latin typeface="Calibri" panose="020F0502020204030204" pitchFamily="34" charset="0"/>
                        </a:rPr>
                        <a:t>Sep a Dic 2018</a:t>
                      </a:r>
                    </a:p>
                  </a:txBody>
                  <a:tcPr marL="6752" marR="6752" marT="6752" marB="0" anchor="ctr">
                    <a:lnL>
                      <a:noFill/>
                    </a:lnL>
                    <a:lnR>
                      <a:noFill/>
                    </a:lnR>
                    <a:lnT w="12700" cap="flat" cmpd="sng" algn="ctr">
                      <a:solidFill>
                        <a:srgbClr val="70AD47"/>
                      </a:solidFill>
                      <a:prstDash val="solid"/>
                      <a:round/>
                      <a:headEnd type="none" w="med" len="med"/>
                      <a:tailEnd type="none" w="med" len="med"/>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1.224</a:t>
                      </a:r>
                    </a:p>
                  </a:txBody>
                  <a:tcPr marL="6752" marR="6752" marT="6752" marB="0" anchor="ctr">
                    <a:lnL>
                      <a:noFill/>
                    </a:lnL>
                    <a:lnR>
                      <a:noFill/>
                    </a:lnR>
                    <a:lnT w="12700" cap="flat" cmpd="sng" algn="ctr">
                      <a:solidFill>
                        <a:srgbClr val="70AD47"/>
                      </a:solidFill>
                      <a:prstDash val="solid"/>
                      <a:round/>
                      <a:headEnd type="none" w="med" len="med"/>
                      <a:tailEnd type="none" w="med" len="med"/>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2.687.512,77</a:t>
                      </a:r>
                    </a:p>
                  </a:txBody>
                  <a:tcPr marL="6752" marR="6752" marT="6752" marB="0" anchor="ctr">
                    <a:lnL>
                      <a:noFill/>
                    </a:lnL>
                    <a:lnR>
                      <a:noFill/>
                    </a:lnR>
                    <a:lnT w="12700" cap="flat" cmpd="sng" algn="ctr">
                      <a:solidFill>
                        <a:srgbClr val="70AD47"/>
                      </a:solidFill>
                      <a:prstDash val="solid"/>
                      <a:round/>
                      <a:headEnd type="none" w="med" len="med"/>
                      <a:tailEnd type="none" w="med" len="med"/>
                    </a:lnT>
                    <a:lnB>
                      <a:noFill/>
                    </a:lnB>
                    <a:solidFill>
                      <a:srgbClr val="E2EFDA"/>
                    </a:solid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dic-18¹</a:t>
                      </a:r>
                    </a:p>
                  </a:txBody>
                  <a:tcPr marL="6752" marR="6752" marT="6752" marB="0" anchor="ctr">
                    <a:lnL>
                      <a:noFill/>
                    </a:lnL>
                    <a:lnR>
                      <a:noFill/>
                    </a:lnR>
                    <a:lnT w="12700" cap="flat" cmpd="sng" algn="ctr">
                      <a:solidFill>
                        <a:srgbClr val="70AD47"/>
                      </a:solidFill>
                      <a:prstDash val="solid"/>
                      <a:round/>
                      <a:headEnd type="none" w="med" len="med"/>
                      <a:tailEnd type="none" w="med" len="med"/>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183</a:t>
                      </a:r>
                    </a:p>
                  </a:txBody>
                  <a:tcPr marL="6752" marR="6752" marT="6752" marB="0" anchor="ctr">
                    <a:lnL>
                      <a:noFill/>
                    </a:lnL>
                    <a:lnR>
                      <a:noFill/>
                    </a:lnR>
                    <a:lnT w="12700" cap="flat" cmpd="sng" algn="ctr">
                      <a:solidFill>
                        <a:srgbClr val="70AD47"/>
                      </a:solidFill>
                      <a:prstDash val="solid"/>
                      <a:round/>
                      <a:headEnd type="none" w="med" len="med"/>
                      <a:tailEnd type="none" w="med" len="med"/>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158.833,00</a:t>
                      </a:r>
                    </a:p>
                  </a:txBody>
                  <a:tcPr marL="6752" marR="6752" marT="6752" marB="0" anchor="ctr">
                    <a:lnL>
                      <a:noFill/>
                    </a:lnL>
                    <a:lnR>
                      <a:noFill/>
                    </a:lnR>
                    <a:lnT w="12700" cap="flat" cmpd="sng" algn="ctr">
                      <a:solidFill>
                        <a:srgbClr val="70AD47"/>
                      </a:solidFill>
                      <a:prstDash val="solid"/>
                      <a:round/>
                      <a:headEnd type="none" w="med" len="med"/>
                      <a:tailEnd type="none" w="med" len="med"/>
                    </a:lnT>
                    <a:lnB>
                      <a:noFill/>
                    </a:lnB>
                    <a:solidFill>
                      <a:srgbClr val="E2EFDA"/>
                    </a:solid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Oct a Dic 2018²</a:t>
                      </a:r>
                    </a:p>
                  </a:txBody>
                  <a:tcPr marL="6752" marR="6752" marT="6752" marB="0" anchor="ctr">
                    <a:lnL>
                      <a:noFill/>
                    </a:lnL>
                    <a:lnR>
                      <a:noFill/>
                    </a:lnR>
                    <a:lnT w="12700" cap="flat" cmpd="sng" algn="ctr">
                      <a:solidFill>
                        <a:srgbClr val="70AD47"/>
                      </a:solidFill>
                      <a:prstDash val="solid"/>
                      <a:round/>
                      <a:headEnd type="none" w="med" len="med"/>
                      <a:tailEnd type="none" w="med" len="med"/>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278</a:t>
                      </a:r>
                    </a:p>
                  </a:txBody>
                  <a:tcPr marL="6752" marR="6752" marT="6752" marB="0" anchor="ctr">
                    <a:lnL>
                      <a:noFill/>
                    </a:lnL>
                    <a:lnR>
                      <a:noFill/>
                    </a:lnR>
                    <a:lnT w="12700" cap="flat" cmpd="sng" algn="ctr">
                      <a:solidFill>
                        <a:srgbClr val="70AD47"/>
                      </a:solidFill>
                      <a:prstDash val="solid"/>
                      <a:round/>
                      <a:headEnd type="none" w="med" len="med"/>
                      <a:tailEnd type="none" w="med" len="med"/>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175.871,29</a:t>
                      </a:r>
                    </a:p>
                  </a:txBody>
                  <a:tcPr marL="6752" marR="6752" marT="6752" marB="0" anchor="ctr">
                    <a:lnL>
                      <a:noFill/>
                    </a:lnL>
                    <a:lnR>
                      <a:noFill/>
                    </a:lnR>
                    <a:lnT w="12700" cap="flat" cmpd="sng" algn="ctr">
                      <a:solidFill>
                        <a:srgbClr val="70AD47"/>
                      </a:solidFill>
                      <a:prstDash val="solid"/>
                      <a:round/>
                      <a:headEnd type="none" w="med" len="med"/>
                      <a:tailEnd type="none" w="med" len="med"/>
                    </a:lnT>
                    <a:lnB>
                      <a:noFill/>
                    </a:lnB>
                    <a:solidFill>
                      <a:srgbClr val="E2EFDA"/>
                    </a:solid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Sep a Dic 2018</a:t>
                      </a:r>
                    </a:p>
                  </a:txBody>
                  <a:tcPr marL="6752" marR="6752" marT="6752" marB="0" anchor="ctr">
                    <a:lnL>
                      <a:noFill/>
                    </a:lnL>
                    <a:lnR>
                      <a:noFill/>
                    </a:lnR>
                    <a:lnT w="12700" cap="flat" cmpd="sng" algn="ctr">
                      <a:solidFill>
                        <a:srgbClr val="70AD47"/>
                      </a:solidFill>
                      <a:prstDash val="solid"/>
                      <a:round/>
                      <a:headEnd type="none" w="med" len="med"/>
                      <a:tailEnd type="none" w="med" len="med"/>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507</a:t>
                      </a:r>
                    </a:p>
                  </a:txBody>
                  <a:tcPr marL="6752" marR="6752" marT="6752" marB="0" anchor="ctr">
                    <a:lnL>
                      <a:noFill/>
                    </a:lnL>
                    <a:lnR>
                      <a:noFill/>
                    </a:lnR>
                    <a:lnT w="12700" cap="flat" cmpd="sng" algn="ctr">
                      <a:solidFill>
                        <a:srgbClr val="70AD47"/>
                      </a:solidFill>
                      <a:prstDash val="solid"/>
                      <a:round/>
                      <a:headEnd type="none" w="med" len="med"/>
                      <a:tailEnd type="none" w="med" len="med"/>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531.166,21</a:t>
                      </a:r>
                    </a:p>
                  </a:txBody>
                  <a:tcPr marL="6752" marR="6752" marT="6752" marB="0" anchor="ctr">
                    <a:lnL>
                      <a:noFill/>
                    </a:lnL>
                    <a:lnR>
                      <a:noFill/>
                    </a:lnR>
                    <a:lnT w="12700" cap="flat" cmpd="sng" algn="ctr">
                      <a:solidFill>
                        <a:srgbClr val="70AD47"/>
                      </a:solidFill>
                      <a:prstDash val="solid"/>
                      <a:round/>
                      <a:headEnd type="none" w="med" len="med"/>
                      <a:tailEnd type="none" w="med" len="med"/>
                    </a:lnT>
                    <a:lnB>
                      <a:noFill/>
                    </a:lnB>
                    <a:solidFill>
                      <a:srgbClr val="E2EFDA"/>
                    </a:solid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Sep a Dic 2018</a:t>
                      </a:r>
                    </a:p>
                  </a:txBody>
                  <a:tcPr marL="6752" marR="6752" marT="6752" marB="0" anchor="ctr">
                    <a:lnL>
                      <a:noFill/>
                    </a:lnL>
                    <a:lnR>
                      <a:noFill/>
                    </a:lnR>
                    <a:lnT w="12700" cap="flat" cmpd="sng" algn="ctr">
                      <a:solidFill>
                        <a:srgbClr val="70AD47"/>
                      </a:solidFill>
                      <a:prstDash val="solid"/>
                      <a:round/>
                      <a:headEnd type="none" w="med" len="med"/>
                      <a:tailEnd type="none" w="med" len="med"/>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330</a:t>
                      </a:r>
                    </a:p>
                  </a:txBody>
                  <a:tcPr marL="6752" marR="6752" marT="6752" marB="0" anchor="ctr">
                    <a:lnL>
                      <a:noFill/>
                    </a:lnL>
                    <a:lnR>
                      <a:noFill/>
                    </a:lnR>
                    <a:lnT w="12700" cap="flat" cmpd="sng" algn="ctr">
                      <a:solidFill>
                        <a:srgbClr val="70AD47"/>
                      </a:solidFill>
                      <a:prstDash val="solid"/>
                      <a:round/>
                      <a:headEnd type="none" w="med" len="med"/>
                      <a:tailEnd type="none" w="med" len="med"/>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486.302,68</a:t>
                      </a:r>
                    </a:p>
                  </a:txBody>
                  <a:tcPr marL="6752" marR="6752" marT="6752" marB="0" anchor="ctr">
                    <a:lnL>
                      <a:noFill/>
                    </a:lnL>
                    <a:lnR>
                      <a:noFill/>
                    </a:lnR>
                    <a:lnT w="12700" cap="flat" cmpd="sng" algn="ctr">
                      <a:solidFill>
                        <a:srgbClr val="70AD47"/>
                      </a:solidFill>
                      <a:prstDash val="solid"/>
                      <a:round/>
                      <a:headEnd type="none" w="med" len="med"/>
                      <a:tailEnd type="none" w="med" len="med"/>
                    </a:lnT>
                    <a:lnB>
                      <a:noFill/>
                    </a:lnB>
                    <a:solidFill>
                      <a:srgbClr val="E2EFDA"/>
                    </a:solid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Sep a Dic 2018</a:t>
                      </a:r>
                    </a:p>
                  </a:txBody>
                  <a:tcPr marL="6752" marR="6752" marT="6752" marB="0" anchor="ctr">
                    <a:lnL>
                      <a:noFill/>
                    </a:lnL>
                    <a:lnR>
                      <a:noFill/>
                    </a:lnR>
                    <a:lnT w="12700" cap="flat" cmpd="sng" algn="ctr">
                      <a:solidFill>
                        <a:srgbClr val="70AD47"/>
                      </a:solidFill>
                      <a:prstDash val="solid"/>
                      <a:round/>
                      <a:headEnd type="none" w="med" len="med"/>
                      <a:tailEnd type="none" w="med" len="med"/>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2.342</a:t>
                      </a:r>
                    </a:p>
                  </a:txBody>
                  <a:tcPr marL="6752" marR="6752" marT="6752" marB="0" anchor="ctr">
                    <a:lnL>
                      <a:noFill/>
                    </a:lnL>
                    <a:lnR>
                      <a:noFill/>
                    </a:lnR>
                    <a:lnT w="12700" cap="flat" cmpd="sng" algn="ctr">
                      <a:solidFill>
                        <a:srgbClr val="70AD47"/>
                      </a:solidFill>
                      <a:prstDash val="solid"/>
                      <a:round/>
                      <a:headEnd type="none" w="med" len="med"/>
                      <a:tailEnd type="none" w="med" len="med"/>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3.927.704,82</a:t>
                      </a:r>
                    </a:p>
                  </a:txBody>
                  <a:tcPr marL="6752" marR="6752" marT="6752" marB="0" anchor="ctr">
                    <a:lnL>
                      <a:noFill/>
                    </a:lnL>
                    <a:lnR>
                      <a:noFill/>
                    </a:lnR>
                    <a:lnT w="12700" cap="flat" cmpd="sng" algn="ctr">
                      <a:solidFill>
                        <a:srgbClr val="70AD47"/>
                      </a:solidFill>
                      <a:prstDash val="solid"/>
                      <a:round/>
                      <a:headEnd type="none" w="med" len="med"/>
                      <a:tailEnd type="none" w="med" len="med"/>
                    </a:lnT>
                    <a:lnB>
                      <a:noFill/>
                    </a:lnB>
                    <a:solidFill>
                      <a:srgbClr val="E2EFDA"/>
                    </a:solidFill>
                  </a:tcPr>
                </a:tc>
                <a:extLst>
                  <a:ext uri="{0D108BD9-81ED-4DB2-BD59-A6C34878D82A}">
                    <a16:rowId xmlns:a16="http://schemas.microsoft.com/office/drawing/2014/main" val="4189378849"/>
                  </a:ext>
                </a:extLst>
              </a:tr>
              <a:tr h="281811">
                <a:tc>
                  <a:txBody>
                    <a:bodyPr/>
                    <a:lstStyle/>
                    <a:p>
                      <a:pPr algn="ctr" rtl="0" fontAlgn="ctr"/>
                      <a:r>
                        <a:rPr lang="es-CO" sz="950" b="1" i="0" u="none" strike="noStrike">
                          <a:solidFill>
                            <a:srgbClr val="203864"/>
                          </a:solidFill>
                          <a:effectLst/>
                          <a:latin typeface="Calibri" panose="020F0502020204030204" pitchFamily="34" charset="0"/>
                        </a:rPr>
                        <a:t>Ene a Jun 2019</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1.320</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1.875.620,23</a:t>
                      </a:r>
                    </a:p>
                  </a:txBody>
                  <a:tcPr marL="6752" marR="6752" marT="6752" marB="0" anchor="ctr">
                    <a:lnL>
                      <a:noFill/>
                    </a:lnL>
                    <a:lnR>
                      <a:noFill/>
                    </a:lnR>
                    <a:lnT>
                      <a:noFill/>
                    </a:lnT>
                    <a:lnB>
                      <a:noFill/>
                    </a:lnB>
                    <a:no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Ene a Jun 2019</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590</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375.384,70</a:t>
                      </a:r>
                    </a:p>
                  </a:txBody>
                  <a:tcPr marL="6752" marR="6752" marT="6752" marB="0" anchor="ctr">
                    <a:lnL>
                      <a:noFill/>
                    </a:lnL>
                    <a:lnR>
                      <a:noFill/>
                    </a:lnR>
                    <a:lnT>
                      <a:noFill/>
                    </a:lnT>
                    <a:lnB>
                      <a:noFill/>
                    </a:lnB>
                    <a:no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Ene a Jun 2019</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98</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62.649,82</a:t>
                      </a:r>
                    </a:p>
                  </a:txBody>
                  <a:tcPr marL="6752" marR="6752" marT="6752" marB="0" anchor="ctr">
                    <a:lnL>
                      <a:noFill/>
                    </a:lnL>
                    <a:lnR>
                      <a:noFill/>
                    </a:lnR>
                    <a:lnT>
                      <a:noFill/>
                    </a:lnT>
                    <a:lnB>
                      <a:noFill/>
                    </a:lnB>
                    <a:no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Ene a Jun 2019</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251</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270.470,79</a:t>
                      </a:r>
                    </a:p>
                  </a:txBody>
                  <a:tcPr marL="6752" marR="6752" marT="6752" marB="0" anchor="ctr">
                    <a:lnL>
                      <a:noFill/>
                    </a:lnL>
                    <a:lnR>
                      <a:noFill/>
                    </a:lnR>
                    <a:lnT>
                      <a:noFill/>
                    </a:lnT>
                    <a:lnB>
                      <a:noFill/>
                    </a:lnB>
                    <a:no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Ene a Jun 2019</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155</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224.079,65</a:t>
                      </a:r>
                    </a:p>
                  </a:txBody>
                  <a:tcPr marL="6752" marR="6752" marT="6752" marB="0" anchor="ctr">
                    <a:lnL>
                      <a:noFill/>
                    </a:lnL>
                    <a:lnR>
                      <a:noFill/>
                    </a:lnR>
                    <a:lnT>
                      <a:noFill/>
                    </a:lnT>
                    <a:lnB>
                      <a:noFill/>
                    </a:lnB>
                    <a:no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Ene a Jun 2019</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2.414</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2.794.596,16</a:t>
                      </a:r>
                    </a:p>
                  </a:txBody>
                  <a:tcPr marL="6752" marR="6752" marT="6752" marB="0" anchor="ctr">
                    <a:lnL>
                      <a:noFill/>
                    </a:lnL>
                    <a:lnR>
                      <a:noFill/>
                    </a:lnR>
                    <a:lnT>
                      <a:noFill/>
                    </a:lnT>
                    <a:lnB>
                      <a:noFill/>
                    </a:lnB>
                    <a:noFill/>
                  </a:tcPr>
                </a:tc>
                <a:extLst>
                  <a:ext uri="{0D108BD9-81ED-4DB2-BD59-A6C34878D82A}">
                    <a16:rowId xmlns:a16="http://schemas.microsoft.com/office/drawing/2014/main" val="3125849081"/>
                  </a:ext>
                </a:extLst>
              </a:tr>
              <a:tr h="281811">
                <a:tc>
                  <a:txBody>
                    <a:bodyPr/>
                    <a:lstStyle/>
                    <a:p>
                      <a:pPr algn="ctr" rtl="0" fontAlgn="ctr"/>
                      <a:r>
                        <a:rPr lang="es-CO" sz="950" b="1" i="0" u="none" strike="noStrike">
                          <a:solidFill>
                            <a:srgbClr val="203864"/>
                          </a:solidFill>
                          <a:effectLst/>
                          <a:latin typeface="Calibri" panose="020F0502020204030204" pitchFamily="34" charset="0"/>
                        </a:rPr>
                        <a:t>Jul a Dic 2019</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2.923</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879.366,81</a:t>
                      </a:r>
                    </a:p>
                  </a:txBody>
                  <a:tcPr marL="6752" marR="6752" marT="6752" marB="0" anchor="ctr">
                    <a:lnL>
                      <a:noFill/>
                    </a:lnL>
                    <a:lnR>
                      <a:noFill/>
                    </a:lnR>
                    <a:lnT>
                      <a:noFill/>
                    </a:lnT>
                    <a:lnB>
                      <a:noFill/>
                    </a:lnB>
                    <a:solidFill>
                      <a:srgbClr val="E2EFDA"/>
                    </a:solid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Jul a Dic 2019</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1001</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375.384,70</a:t>
                      </a:r>
                    </a:p>
                  </a:txBody>
                  <a:tcPr marL="6752" marR="6752" marT="6752" marB="0" anchor="ctr">
                    <a:lnL>
                      <a:noFill/>
                    </a:lnL>
                    <a:lnR>
                      <a:noFill/>
                    </a:lnR>
                    <a:lnT>
                      <a:noFill/>
                    </a:lnT>
                    <a:lnB>
                      <a:noFill/>
                    </a:lnB>
                    <a:solidFill>
                      <a:srgbClr val="E2EFDA"/>
                    </a:solid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Jul a Dic 2019</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279</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309.671,55</a:t>
                      </a:r>
                    </a:p>
                  </a:txBody>
                  <a:tcPr marL="6752" marR="6752" marT="6752" marB="0" anchor="ctr">
                    <a:lnL>
                      <a:noFill/>
                    </a:lnL>
                    <a:lnR>
                      <a:noFill/>
                    </a:lnR>
                    <a:lnT>
                      <a:noFill/>
                    </a:lnT>
                    <a:lnB>
                      <a:noFill/>
                    </a:lnB>
                    <a:solidFill>
                      <a:srgbClr val="E2EFDA"/>
                    </a:solid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Jul a Dic 2019</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779</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541.164,28</a:t>
                      </a:r>
                    </a:p>
                  </a:txBody>
                  <a:tcPr marL="6752" marR="6752" marT="6752" marB="0" anchor="ctr">
                    <a:lnL>
                      <a:noFill/>
                    </a:lnL>
                    <a:lnR>
                      <a:noFill/>
                    </a:lnR>
                    <a:lnT>
                      <a:noFill/>
                    </a:lnT>
                    <a:lnB>
                      <a:noFill/>
                    </a:lnB>
                    <a:solidFill>
                      <a:srgbClr val="E2EFDA"/>
                    </a:solid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Jul a Dic 2019</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599</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547.658,32</a:t>
                      </a:r>
                    </a:p>
                  </a:txBody>
                  <a:tcPr marL="6752" marR="6752" marT="6752" marB="0" anchor="ctr">
                    <a:lnL>
                      <a:noFill/>
                    </a:lnL>
                    <a:lnR>
                      <a:noFill/>
                    </a:lnR>
                    <a:lnT>
                      <a:noFill/>
                    </a:lnT>
                    <a:lnB>
                      <a:noFill/>
                    </a:lnB>
                    <a:solidFill>
                      <a:srgbClr val="E2EFDA"/>
                    </a:solid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Jul a Dic 2019</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5.581</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2.653.245,66</a:t>
                      </a:r>
                    </a:p>
                  </a:txBody>
                  <a:tcPr marL="6752" marR="6752" marT="6752" marB="0" anchor="ctr">
                    <a:lnL>
                      <a:noFill/>
                    </a:lnL>
                    <a:lnR>
                      <a:noFill/>
                    </a:lnR>
                    <a:lnT>
                      <a:noFill/>
                    </a:lnT>
                    <a:lnB>
                      <a:noFill/>
                    </a:lnB>
                    <a:solidFill>
                      <a:srgbClr val="E2EFDA"/>
                    </a:solidFill>
                  </a:tcPr>
                </a:tc>
                <a:extLst>
                  <a:ext uri="{0D108BD9-81ED-4DB2-BD59-A6C34878D82A}">
                    <a16:rowId xmlns:a16="http://schemas.microsoft.com/office/drawing/2014/main" val="4233982565"/>
                  </a:ext>
                </a:extLst>
              </a:tr>
              <a:tr h="281811">
                <a:tc>
                  <a:txBody>
                    <a:bodyPr/>
                    <a:lstStyle/>
                    <a:p>
                      <a:pPr algn="ctr" rtl="0" fontAlgn="ctr"/>
                      <a:r>
                        <a:rPr lang="es-CO" sz="950" b="1" i="0" u="none" strike="noStrike">
                          <a:solidFill>
                            <a:srgbClr val="203864"/>
                          </a:solidFill>
                          <a:effectLst/>
                          <a:latin typeface="Calibri" panose="020F0502020204030204" pitchFamily="34" charset="0"/>
                        </a:rPr>
                        <a:t>Ene a Jun 2020</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3.875</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1.142.196,03</a:t>
                      </a:r>
                    </a:p>
                  </a:txBody>
                  <a:tcPr marL="6752" marR="6752" marT="6752" marB="0" anchor="ctr">
                    <a:lnL>
                      <a:noFill/>
                    </a:lnL>
                    <a:lnR>
                      <a:noFill/>
                    </a:lnR>
                    <a:lnT>
                      <a:noFill/>
                    </a:lnT>
                    <a:lnB>
                      <a:noFill/>
                    </a:lnB>
                    <a:no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Ene a Jun 2020</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2.158</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634.081,76</a:t>
                      </a:r>
                    </a:p>
                  </a:txBody>
                  <a:tcPr marL="6752" marR="6752" marT="6752" marB="0" anchor="ctr">
                    <a:lnL>
                      <a:noFill/>
                    </a:lnL>
                    <a:lnR>
                      <a:noFill/>
                    </a:lnR>
                    <a:lnT>
                      <a:noFill/>
                    </a:lnT>
                    <a:lnB>
                      <a:noFill/>
                    </a:lnB>
                    <a:no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Ene a Jun 2020</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367</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447.641,32</a:t>
                      </a:r>
                    </a:p>
                  </a:txBody>
                  <a:tcPr marL="6752" marR="6752" marT="6752" marB="0" anchor="ctr">
                    <a:lnL>
                      <a:noFill/>
                    </a:lnL>
                    <a:lnR>
                      <a:noFill/>
                    </a:lnR>
                    <a:lnT>
                      <a:noFill/>
                    </a:lnT>
                    <a:lnB>
                      <a:noFill/>
                    </a:lnB>
                    <a:no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Ene a Jun 2020</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766</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598.482,64</a:t>
                      </a:r>
                    </a:p>
                  </a:txBody>
                  <a:tcPr marL="6752" marR="6752" marT="6752" marB="0" anchor="ctr">
                    <a:lnL>
                      <a:noFill/>
                    </a:lnL>
                    <a:lnR>
                      <a:noFill/>
                    </a:lnR>
                    <a:lnT>
                      <a:noFill/>
                    </a:lnT>
                    <a:lnB>
                      <a:noFill/>
                    </a:lnB>
                    <a:no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Ene a Jun 2020</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435</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469.453,31</a:t>
                      </a:r>
                    </a:p>
                  </a:txBody>
                  <a:tcPr marL="6752" marR="6752" marT="6752" marB="0" anchor="ctr">
                    <a:lnL>
                      <a:noFill/>
                    </a:lnL>
                    <a:lnR>
                      <a:noFill/>
                    </a:lnR>
                    <a:lnT>
                      <a:noFill/>
                    </a:lnT>
                    <a:lnB>
                      <a:noFill/>
                    </a:lnB>
                    <a:no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Ene a Jun 2020</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7.601</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3.291.855,06</a:t>
                      </a:r>
                    </a:p>
                  </a:txBody>
                  <a:tcPr marL="6752" marR="6752" marT="6752" marB="0" anchor="ctr">
                    <a:lnL>
                      <a:noFill/>
                    </a:lnL>
                    <a:lnR>
                      <a:noFill/>
                    </a:lnR>
                    <a:lnT>
                      <a:noFill/>
                    </a:lnT>
                    <a:lnB>
                      <a:noFill/>
                    </a:lnB>
                    <a:noFill/>
                  </a:tcPr>
                </a:tc>
                <a:extLst>
                  <a:ext uri="{0D108BD9-81ED-4DB2-BD59-A6C34878D82A}">
                    <a16:rowId xmlns:a16="http://schemas.microsoft.com/office/drawing/2014/main" val="1616683170"/>
                  </a:ext>
                </a:extLst>
              </a:tr>
              <a:tr h="281811">
                <a:tc>
                  <a:txBody>
                    <a:bodyPr/>
                    <a:lstStyle/>
                    <a:p>
                      <a:pPr algn="ctr" rtl="0" fontAlgn="ctr"/>
                      <a:r>
                        <a:rPr lang="es-CO" sz="950" b="1" i="0" u="none" strike="noStrike">
                          <a:solidFill>
                            <a:srgbClr val="203864"/>
                          </a:solidFill>
                          <a:effectLst/>
                          <a:latin typeface="Calibri" panose="020F0502020204030204" pitchFamily="34" charset="0"/>
                        </a:rPr>
                        <a:t>Jul a Dic 2020</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3.508</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1.193.691,91</a:t>
                      </a:r>
                    </a:p>
                  </a:txBody>
                  <a:tcPr marL="6752" marR="6752" marT="6752" marB="0" anchor="ctr">
                    <a:lnL>
                      <a:noFill/>
                    </a:lnL>
                    <a:lnR>
                      <a:noFill/>
                    </a:lnR>
                    <a:lnT>
                      <a:noFill/>
                    </a:lnT>
                    <a:lnB>
                      <a:noFill/>
                    </a:lnB>
                    <a:solidFill>
                      <a:srgbClr val="E2EFDA"/>
                    </a:solid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Jul a Dic 2020</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1432</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565.234,87</a:t>
                      </a:r>
                    </a:p>
                  </a:txBody>
                  <a:tcPr marL="6752" marR="6752" marT="6752" marB="0" anchor="ctr">
                    <a:lnL>
                      <a:noFill/>
                    </a:lnL>
                    <a:lnR>
                      <a:noFill/>
                    </a:lnR>
                    <a:lnT>
                      <a:noFill/>
                    </a:lnT>
                    <a:lnB>
                      <a:noFill/>
                    </a:lnB>
                    <a:solidFill>
                      <a:srgbClr val="E2EFDA"/>
                    </a:solid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Jul a Dic 2020</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335</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392.360,17</a:t>
                      </a:r>
                    </a:p>
                  </a:txBody>
                  <a:tcPr marL="6752" marR="6752" marT="6752" marB="0" anchor="ctr">
                    <a:lnL>
                      <a:noFill/>
                    </a:lnL>
                    <a:lnR>
                      <a:noFill/>
                    </a:lnR>
                    <a:lnT>
                      <a:noFill/>
                    </a:lnT>
                    <a:lnB>
                      <a:noFill/>
                    </a:lnB>
                    <a:solidFill>
                      <a:srgbClr val="E2EFDA"/>
                    </a:solid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Jul a Dic 2020</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805</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578.205,44</a:t>
                      </a:r>
                    </a:p>
                  </a:txBody>
                  <a:tcPr marL="6752" marR="6752" marT="6752" marB="0" anchor="ctr">
                    <a:lnL>
                      <a:noFill/>
                    </a:lnL>
                    <a:lnR>
                      <a:noFill/>
                    </a:lnR>
                    <a:lnT>
                      <a:noFill/>
                    </a:lnT>
                    <a:lnB>
                      <a:noFill/>
                    </a:lnB>
                    <a:solidFill>
                      <a:srgbClr val="E2EFDA"/>
                    </a:solid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Jul a Dic 2020</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519</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515.456,49</a:t>
                      </a:r>
                    </a:p>
                  </a:txBody>
                  <a:tcPr marL="6752" marR="6752" marT="6752" marB="0" anchor="ctr">
                    <a:lnL>
                      <a:noFill/>
                    </a:lnL>
                    <a:lnR>
                      <a:noFill/>
                    </a:lnR>
                    <a:lnT>
                      <a:noFill/>
                    </a:lnT>
                    <a:lnB>
                      <a:noFill/>
                    </a:lnB>
                    <a:solidFill>
                      <a:srgbClr val="E2EFDA"/>
                    </a:solid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Jul a Dic 2020</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6.599</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3.244.948,88</a:t>
                      </a:r>
                    </a:p>
                  </a:txBody>
                  <a:tcPr marL="6752" marR="6752" marT="6752" marB="0" anchor="ctr">
                    <a:lnL>
                      <a:noFill/>
                    </a:lnL>
                    <a:lnR>
                      <a:noFill/>
                    </a:lnR>
                    <a:lnT>
                      <a:noFill/>
                    </a:lnT>
                    <a:lnB>
                      <a:noFill/>
                    </a:lnB>
                    <a:solidFill>
                      <a:srgbClr val="E2EFDA"/>
                    </a:solidFill>
                  </a:tcPr>
                </a:tc>
                <a:extLst>
                  <a:ext uri="{0D108BD9-81ED-4DB2-BD59-A6C34878D82A}">
                    <a16:rowId xmlns:a16="http://schemas.microsoft.com/office/drawing/2014/main" val="2019321210"/>
                  </a:ext>
                </a:extLst>
              </a:tr>
              <a:tr h="281811">
                <a:tc>
                  <a:txBody>
                    <a:bodyPr/>
                    <a:lstStyle/>
                    <a:p>
                      <a:pPr algn="ctr" rtl="0" fontAlgn="ctr"/>
                      <a:r>
                        <a:rPr lang="es-CO" sz="950" b="1" i="0" u="none" strike="noStrike">
                          <a:solidFill>
                            <a:srgbClr val="203864"/>
                          </a:solidFill>
                          <a:effectLst/>
                          <a:latin typeface="Calibri" panose="020F0502020204030204" pitchFamily="34" charset="0"/>
                        </a:rPr>
                        <a:t>Ene a Jun 2021</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3.589</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1.411.466,64</a:t>
                      </a:r>
                    </a:p>
                  </a:txBody>
                  <a:tcPr marL="6752" marR="6752" marT="6752" marB="0" anchor="ctr">
                    <a:lnL>
                      <a:noFill/>
                    </a:lnL>
                    <a:lnR>
                      <a:noFill/>
                    </a:lnR>
                    <a:lnT>
                      <a:noFill/>
                    </a:lnT>
                    <a:lnB>
                      <a:noFill/>
                    </a:lnB>
                    <a:no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Ene a Jun 2021</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1.710</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694.878,80</a:t>
                      </a:r>
                    </a:p>
                  </a:txBody>
                  <a:tcPr marL="6752" marR="6752" marT="6752" marB="0" anchor="ctr">
                    <a:lnL>
                      <a:noFill/>
                    </a:lnL>
                    <a:lnR>
                      <a:noFill/>
                    </a:lnR>
                    <a:lnT>
                      <a:noFill/>
                    </a:lnT>
                    <a:lnB>
                      <a:noFill/>
                    </a:lnB>
                    <a:no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Ene a Jun 2021</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497</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543.932,77</a:t>
                      </a:r>
                    </a:p>
                  </a:txBody>
                  <a:tcPr marL="6752" marR="6752" marT="6752" marB="0" anchor="ctr">
                    <a:lnL>
                      <a:noFill/>
                    </a:lnL>
                    <a:lnR>
                      <a:noFill/>
                    </a:lnR>
                    <a:lnT>
                      <a:noFill/>
                    </a:lnT>
                    <a:lnB>
                      <a:noFill/>
                    </a:lnB>
                    <a:no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Ene a Jun 2021</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863</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590.124,52</a:t>
                      </a:r>
                    </a:p>
                  </a:txBody>
                  <a:tcPr marL="6752" marR="6752" marT="6752" marB="0" anchor="ctr">
                    <a:lnL>
                      <a:noFill/>
                    </a:lnL>
                    <a:lnR>
                      <a:noFill/>
                    </a:lnR>
                    <a:lnT>
                      <a:noFill/>
                    </a:lnT>
                    <a:lnB>
                      <a:noFill/>
                    </a:lnB>
                    <a:no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Ene a Jun 2021</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464</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419.340,34</a:t>
                      </a:r>
                    </a:p>
                  </a:txBody>
                  <a:tcPr marL="6752" marR="6752" marT="6752" marB="0" anchor="ctr">
                    <a:lnL>
                      <a:noFill/>
                    </a:lnL>
                    <a:lnR>
                      <a:noFill/>
                    </a:lnR>
                    <a:lnT>
                      <a:noFill/>
                    </a:lnT>
                    <a:lnB>
                      <a:noFill/>
                    </a:lnB>
                    <a:no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Ene a Jun 2021</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7.123</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3.659.743,07</a:t>
                      </a:r>
                    </a:p>
                  </a:txBody>
                  <a:tcPr marL="6752" marR="6752" marT="6752" marB="0" anchor="ctr">
                    <a:lnL>
                      <a:noFill/>
                    </a:lnL>
                    <a:lnR>
                      <a:noFill/>
                    </a:lnR>
                    <a:lnT>
                      <a:noFill/>
                    </a:lnT>
                    <a:lnB>
                      <a:noFill/>
                    </a:lnB>
                    <a:noFill/>
                  </a:tcPr>
                </a:tc>
                <a:extLst>
                  <a:ext uri="{0D108BD9-81ED-4DB2-BD59-A6C34878D82A}">
                    <a16:rowId xmlns:a16="http://schemas.microsoft.com/office/drawing/2014/main" val="3175684875"/>
                  </a:ext>
                </a:extLst>
              </a:tr>
              <a:tr h="281811">
                <a:tc>
                  <a:txBody>
                    <a:bodyPr/>
                    <a:lstStyle/>
                    <a:p>
                      <a:pPr algn="ctr" rtl="0" fontAlgn="ctr"/>
                      <a:r>
                        <a:rPr lang="es-CO" sz="950" b="1" i="0" u="none" strike="noStrike">
                          <a:solidFill>
                            <a:srgbClr val="203864"/>
                          </a:solidFill>
                          <a:effectLst/>
                          <a:latin typeface="Calibri" panose="020F0502020204030204" pitchFamily="34" charset="0"/>
                        </a:rPr>
                        <a:t>Jul a Dic 2021</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3.956</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1.685.942,62</a:t>
                      </a:r>
                    </a:p>
                  </a:txBody>
                  <a:tcPr marL="6752" marR="6752" marT="6752" marB="0" anchor="ctr">
                    <a:lnL>
                      <a:noFill/>
                    </a:lnL>
                    <a:lnR>
                      <a:noFill/>
                    </a:lnR>
                    <a:lnT>
                      <a:noFill/>
                    </a:lnT>
                    <a:lnB>
                      <a:noFill/>
                    </a:lnB>
                    <a:solidFill>
                      <a:srgbClr val="E2EFDA"/>
                    </a:solid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Jul a Dic 2021</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1702</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768.688,97</a:t>
                      </a:r>
                    </a:p>
                  </a:txBody>
                  <a:tcPr marL="6752" marR="6752" marT="6752" marB="0" anchor="ctr">
                    <a:lnL>
                      <a:noFill/>
                    </a:lnL>
                    <a:lnR>
                      <a:noFill/>
                    </a:lnR>
                    <a:lnT>
                      <a:noFill/>
                    </a:lnT>
                    <a:lnB>
                      <a:noFill/>
                    </a:lnB>
                    <a:solidFill>
                      <a:srgbClr val="E2EFDA"/>
                    </a:solid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Jul a Dic 2021</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620</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616.216,97</a:t>
                      </a:r>
                    </a:p>
                  </a:txBody>
                  <a:tcPr marL="6752" marR="6752" marT="6752" marB="0" anchor="ctr">
                    <a:lnL>
                      <a:noFill/>
                    </a:lnL>
                    <a:lnR>
                      <a:noFill/>
                    </a:lnR>
                    <a:lnT>
                      <a:noFill/>
                    </a:lnT>
                    <a:lnB>
                      <a:noFill/>
                    </a:lnB>
                    <a:solidFill>
                      <a:srgbClr val="E2EFDA"/>
                    </a:solid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Jul a Dic 2021</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1159</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785.913,46</a:t>
                      </a:r>
                    </a:p>
                  </a:txBody>
                  <a:tcPr marL="6752" marR="6752" marT="6752" marB="0" anchor="ctr">
                    <a:lnL>
                      <a:noFill/>
                    </a:lnL>
                    <a:lnR>
                      <a:noFill/>
                    </a:lnR>
                    <a:lnT>
                      <a:noFill/>
                    </a:lnT>
                    <a:lnB>
                      <a:noFill/>
                    </a:lnB>
                    <a:solidFill>
                      <a:srgbClr val="E2EFDA"/>
                    </a:solid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Jul a Dic 2021</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658</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566.842,95</a:t>
                      </a:r>
                    </a:p>
                  </a:txBody>
                  <a:tcPr marL="6752" marR="6752" marT="6752" marB="0" anchor="ctr">
                    <a:lnL>
                      <a:noFill/>
                    </a:lnL>
                    <a:lnR>
                      <a:noFill/>
                    </a:lnR>
                    <a:lnT>
                      <a:noFill/>
                    </a:lnT>
                    <a:lnB>
                      <a:noFill/>
                    </a:lnB>
                    <a:solidFill>
                      <a:srgbClr val="E2EFDA"/>
                    </a:solid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Jul a Dic 2021</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8.095</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4.423.604,97</a:t>
                      </a:r>
                    </a:p>
                  </a:txBody>
                  <a:tcPr marL="6752" marR="6752" marT="6752" marB="0" anchor="ctr">
                    <a:lnL>
                      <a:noFill/>
                    </a:lnL>
                    <a:lnR>
                      <a:noFill/>
                    </a:lnR>
                    <a:lnT>
                      <a:noFill/>
                    </a:lnT>
                    <a:lnB>
                      <a:noFill/>
                    </a:lnB>
                    <a:solidFill>
                      <a:srgbClr val="E2EFDA"/>
                    </a:solidFill>
                  </a:tcPr>
                </a:tc>
                <a:extLst>
                  <a:ext uri="{0D108BD9-81ED-4DB2-BD59-A6C34878D82A}">
                    <a16:rowId xmlns:a16="http://schemas.microsoft.com/office/drawing/2014/main" val="3156154730"/>
                  </a:ext>
                </a:extLst>
              </a:tr>
              <a:tr h="281811">
                <a:tc>
                  <a:txBody>
                    <a:bodyPr/>
                    <a:lstStyle/>
                    <a:p>
                      <a:pPr algn="ctr" rtl="0" fontAlgn="ctr"/>
                      <a:r>
                        <a:rPr lang="es-CO" sz="950" b="1" i="0" u="none" strike="noStrike">
                          <a:solidFill>
                            <a:srgbClr val="203864"/>
                          </a:solidFill>
                          <a:effectLst/>
                          <a:latin typeface="Calibri" panose="020F0502020204030204" pitchFamily="34" charset="0"/>
                        </a:rPr>
                        <a:t>Ene a Jun 2022</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7.605</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3.706.970,22</a:t>
                      </a:r>
                    </a:p>
                  </a:txBody>
                  <a:tcPr marL="6752" marR="6752" marT="6752" marB="0" anchor="ctr">
                    <a:lnL>
                      <a:noFill/>
                    </a:lnL>
                    <a:lnR>
                      <a:noFill/>
                    </a:lnR>
                    <a:lnT>
                      <a:noFill/>
                    </a:lnT>
                    <a:lnB>
                      <a:noFill/>
                    </a:lnB>
                    <a:no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Ene a Jun 2022</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2.094</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1.318.790,29</a:t>
                      </a:r>
                    </a:p>
                  </a:txBody>
                  <a:tcPr marL="6752" marR="6752" marT="6752" marB="0" anchor="ctr">
                    <a:lnL>
                      <a:noFill/>
                    </a:lnL>
                    <a:lnR>
                      <a:noFill/>
                    </a:lnR>
                    <a:lnT>
                      <a:noFill/>
                    </a:lnT>
                    <a:lnB>
                      <a:noFill/>
                    </a:lnB>
                    <a:no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Ene a Jun 2022</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1362</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1.121.414,71</a:t>
                      </a:r>
                    </a:p>
                  </a:txBody>
                  <a:tcPr marL="6752" marR="6752" marT="6752" marB="0" anchor="ctr">
                    <a:lnL>
                      <a:noFill/>
                    </a:lnL>
                    <a:lnR>
                      <a:noFill/>
                    </a:lnR>
                    <a:lnT>
                      <a:noFill/>
                    </a:lnT>
                    <a:lnB>
                      <a:noFill/>
                    </a:lnB>
                    <a:no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Ene a Jun 2022</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2561</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1.717.189,90</a:t>
                      </a:r>
                    </a:p>
                  </a:txBody>
                  <a:tcPr marL="6752" marR="6752" marT="6752" marB="0" anchor="ctr">
                    <a:lnL>
                      <a:noFill/>
                    </a:lnL>
                    <a:lnR>
                      <a:noFill/>
                    </a:lnR>
                    <a:lnT>
                      <a:noFill/>
                    </a:lnT>
                    <a:lnB>
                      <a:noFill/>
                    </a:lnB>
                    <a:no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Ene a Jun 2022</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951</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681.767,57</a:t>
                      </a:r>
                    </a:p>
                  </a:txBody>
                  <a:tcPr marL="6752" marR="6752" marT="6752" marB="0" anchor="ctr">
                    <a:lnL>
                      <a:noFill/>
                    </a:lnL>
                    <a:lnR>
                      <a:noFill/>
                    </a:lnR>
                    <a:lnT>
                      <a:noFill/>
                    </a:lnT>
                    <a:lnB>
                      <a:noFill/>
                    </a:lnB>
                    <a:no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Ene a Jun 2022</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14.573</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8.546.132,69</a:t>
                      </a:r>
                    </a:p>
                  </a:txBody>
                  <a:tcPr marL="6752" marR="6752" marT="6752" marB="0" anchor="ctr">
                    <a:lnL>
                      <a:noFill/>
                    </a:lnL>
                    <a:lnR>
                      <a:noFill/>
                    </a:lnR>
                    <a:lnT>
                      <a:noFill/>
                    </a:lnT>
                    <a:lnB>
                      <a:noFill/>
                    </a:lnB>
                    <a:noFill/>
                  </a:tcPr>
                </a:tc>
                <a:extLst>
                  <a:ext uri="{0D108BD9-81ED-4DB2-BD59-A6C34878D82A}">
                    <a16:rowId xmlns:a16="http://schemas.microsoft.com/office/drawing/2014/main" val="3244410793"/>
                  </a:ext>
                </a:extLst>
              </a:tr>
              <a:tr h="281811">
                <a:tc>
                  <a:txBody>
                    <a:bodyPr/>
                    <a:lstStyle/>
                    <a:p>
                      <a:pPr algn="ctr" rtl="0" fontAlgn="ctr"/>
                      <a:r>
                        <a:rPr lang="es-CO" sz="950" b="1" i="0" u="none" strike="noStrike">
                          <a:solidFill>
                            <a:srgbClr val="203864"/>
                          </a:solidFill>
                          <a:effectLst/>
                          <a:latin typeface="Calibri" panose="020F0502020204030204" pitchFamily="34" charset="0"/>
                        </a:rPr>
                        <a:t>Jul a Dic 2022</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6.770</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3.194.038,08</a:t>
                      </a:r>
                    </a:p>
                  </a:txBody>
                  <a:tcPr marL="6752" marR="6752" marT="6752" marB="0" anchor="ctr">
                    <a:lnL>
                      <a:noFill/>
                    </a:lnL>
                    <a:lnR>
                      <a:noFill/>
                    </a:lnR>
                    <a:lnT>
                      <a:noFill/>
                    </a:lnT>
                    <a:lnB>
                      <a:noFill/>
                    </a:lnB>
                    <a:solidFill>
                      <a:srgbClr val="E2EFDA"/>
                    </a:solid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Jul a Dic 2022</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2049</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1.408.084,34</a:t>
                      </a:r>
                    </a:p>
                  </a:txBody>
                  <a:tcPr marL="6752" marR="6752" marT="6752" marB="0" anchor="ctr">
                    <a:lnL>
                      <a:noFill/>
                    </a:lnL>
                    <a:lnR>
                      <a:noFill/>
                    </a:lnR>
                    <a:lnT>
                      <a:noFill/>
                    </a:lnT>
                    <a:lnB>
                      <a:noFill/>
                    </a:lnB>
                    <a:solidFill>
                      <a:srgbClr val="E2EFDA"/>
                    </a:solid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Jul a Dic 2022</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1311</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901.699,45</a:t>
                      </a:r>
                    </a:p>
                  </a:txBody>
                  <a:tcPr marL="6752" marR="6752" marT="6752" marB="0" anchor="ctr">
                    <a:lnL>
                      <a:noFill/>
                    </a:lnL>
                    <a:lnR>
                      <a:noFill/>
                    </a:lnR>
                    <a:lnT>
                      <a:noFill/>
                    </a:lnT>
                    <a:lnB>
                      <a:noFill/>
                    </a:lnB>
                    <a:solidFill>
                      <a:srgbClr val="E2EFDA"/>
                    </a:solid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Jul a Dic 2022</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3135</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1.941.991,36</a:t>
                      </a:r>
                    </a:p>
                  </a:txBody>
                  <a:tcPr marL="6752" marR="6752" marT="6752" marB="0" anchor="ctr">
                    <a:lnL>
                      <a:noFill/>
                    </a:lnL>
                    <a:lnR>
                      <a:noFill/>
                    </a:lnR>
                    <a:lnT>
                      <a:noFill/>
                    </a:lnT>
                    <a:lnB>
                      <a:noFill/>
                    </a:lnB>
                    <a:solidFill>
                      <a:srgbClr val="E2EFDA"/>
                    </a:solid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Jul a Dic 2022</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1008</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610.372,05</a:t>
                      </a:r>
                    </a:p>
                  </a:txBody>
                  <a:tcPr marL="6752" marR="6752" marT="6752" marB="0" anchor="ctr">
                    <a:lnL>
                      <a:noFill/>
                    </a:lnL>
                    <a:lnR>
                      <a:noFill/>
                    </a:lnR>
                    <a:lnT>
                      <a:noFill/>
                    </a:lnT>
                    <a:lnB>
                      <a:noFill/>
                    </a:lnB>
                    <a:solidFill>
                      <a:srgbClr val="E2EFDA"/>
                    </a:solid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Jul a Dic 2022</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14.273</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8.056.185,28</a:t>
                      </a:r>
                    </a:p>
                  </a:txBody>
                  <a:tcPr marL="6752" marR="6752" marT="6752" marB="0" anchor="ctr">
                    <a:lnL>
                      <a:noFill/>
                    </a:lnL>
                    <a:lnR>
                      <a:noFill/>
                    </a:lnR>
                    <a:lnT>
                      <a:noFill/>
                    </a:lnT>
                    <a:lnB>
                      <a:noFill/>
                    </a:lnB>
                    <a:solidFill>
                      <a:srgbClr val="E2EFDA"/>
                    </a:solidFill>
                  </a:tcPr>
                </a:tc>
                <a:extLst>
                  <a:ext uri="{0D108BD9-81ED-4DB2-BD59-A6C34878D82A}">
                    <a16:rowId xmlns:a16="http://schemas.microsoft.com/office/drawing/2014/main" val="4195956231"/>
                  </a:ext>
                </a:extLst>
              </a:tr>
              <a:tr h="281811">
                <a:tc>
                  <a:txBody>
                    <a:bodyPr/>
                    <a:lstStyle/>
                    <a:p>
                      <a:pPr algn="ctr" rtl="0" fontAlgn="ctr"/>
                      <a:r>
                        <a:rPr lang="es-CO" sz="950" b="1" i="0" u="none" strike="noStrike">
                          <a:solidFill>
                            <a:srgbClr val="203864"/>
                          </a:solidFill>
                          <a:effectLst/>
                          <a:latin typeface="Calibri" panose="020F0502020204030204" pitchFamily="34" charset="0"/>
                        </a:rPr>
                        <a:t>Ene a Jun 2023</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6.084</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2.811.307,46</a:t>
                      </a:r>
                    </a:p>
                  </a:txBody>
                  <a:tcPr marL="6752" marR="6752" marT="6752" marB="0" anchor="ctr">
                    <a:lnL>
                      <a:noFill/>
                    </a:lnL>
                    <a:lnR>
                      <a:noFill/>
                    </a:lnR>
                    <a:lnT>
                      <a:noFill/>
                    </a:lnT>
                    <a:lnB>
                      <a:noFill/>
                    </a:lnB>
                    <a:no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Ene a Jun 2023</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1.645</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1.054.878,74</a:t>
                      </a:r>
                    </a:p>
                  </a:txBody>
                  <a:tcPr marL="6752" marR="6752" marT="6752" marB="0" anchor="ctr">
                    <a:lnL>
                      <a:noFill/>
                    </a:lnL>
                    <a:lnR>
                      <a:noFill/>
                    </a:lnR>
                    <a:lnT>
                      <a:noFill/>
                    </a:lnT>
                    <a:lnB>
                      <a:noFill/>
                    </a:lnB>
                    <a:no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Ene a Jun 2023</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1112</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779.738,57</a:t>
                      </a:r>
                    </a:p>
                  </a:txBody>
                  <a:tcPr marL="6752" marR="6752" marT="6752" marB="0" anchor="ctr">
                    <a:lnL>
                      <a:noFill/>
                    </a:lnL>
                    <a:lnR>
                      <a:noFill/>
                    </a:lnR>
                    <a:lnT>
                      <a:noFill/>
                    </a:lnT>
                    <a:lnB>
                      <a:noFill/>
                    </a:lnB>
                    <a:no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Ene a Jun 2023</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3.060</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1.917.219,63</a:t>
                      </a:r>
                    </a:p>
                  </a:txBody>
                  <a:tcPr marL="6752" marR="6752" marT="6752" marB="0" anchor="ctr">
                    <a:lnL>
                      <a:noFill/>
                    </a:lnL>
                    <a:lnR>
                      <a:noFill/>
                    </a:lnR>
                    <a:lnT>
                      <a:noFill/>
                    </a:lnT>
                    <a:lnB>
                      <a:noFill/>
                    </a:lnB>
                    <a:no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Ene a Jun 2023</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893</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546.778,12</a:t>
                      </a:r>
                    </a:p>
                  </a:txBody>
                  <a:tcPr marL="6752" marR="6752" marT="6752" marB="0" anchor="ctr">
                    <a:lnL>
                      <a:noFill/>
                    </a:lnL>
                    <a:lnR>
                      <a:noFill/>
                    </a:lnR>
                    <a:lnT>
                      <a:noFill/>
                    </a:lnT>
                    <a:lnB>
                      <a:noFill/>
                    </a:lnB>
                    <a:no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Ene a Jun 2023</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12.794</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7.109.922,52</a:t>
                      </a:r>
                    </a:p>
                  </a:txBody>
                  <a:tcPr marL="6752" marR="6752" marT="6752" marB="0" anchor="ctr">
                    <a:lnL>
                      <a:noFill/>
                    </a:lnL>
                    <a:lnR>
                      <a:noFill/>
                    </a:lnR>
                    <a:lnT>
                      <a:noFill/>
                    </a:lnT>
                    <a:lnB>
                      <a:noFill/>
                    </a:lnB>
                    <a:noFill/>
                  </a:tcPr>
                </a:tc>
                <a:extLst>
                  <a:ext uri="{0D108BD9-81ED-4DB2-BD59-A6C34878D82A}">
                    <a16:rowId xmlns:a16="http://schemas.microsoft.com/office/drawing/2014/main" val="1613675187"/>
                  </a:ext>
                </a:extLst>
              </a:tr>
              <a:tr h="281811">
                <a:tc>
                  <a:txBody>
                    <a:bodyPr/>
                    <a:lstStyle/>
                    <a:p>
                      <a:pPr algn="ctr" rtl="0" fontAlgn="ctr"/>
                      <a:r>
                        <a:rPr lang="es-CO" sz="950" b="1" i="0" u="none" strike="noStrike">
                          <a:solidFill>
                            <a:srgbClr val="203864"/>
                          </a:solidFill>
                          <a:effectLst/>
                          <a:latin typeface="Calibri" panose="020F0502020204030204" pitchFamily="34" charset="0"/>
                        </a:rPr>
                        <a:t>Jul a Dic 2023</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8.071</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3.702.512,08</a:t>
                      </a:r>
                    </a:p>
                  </a:txBody>
                  <a:tcPr marL="6752" marR="6752" marT="6752" marB="0" anchor="ctr">
                    <a:lnL>
                      <a:noFill/>
                    </a:lnL>
                    <a:lnR>
                      <a:noFill/>
                    </a:lnR>
                    <a:lnT>
                      <a:noFill/>
                    </a:lnT>
                    <a:lnB>
                      <a:noFill/>
                    </a:lnB>
                    <a:solidFill>
                      <a:srgbClr val="E2EFDA"/>
                    </a:solid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Jul a Dic 2023</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2152</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1.443.945,09</a:t>
                      </a:r>
                    </a:p>
                  </a:txBody>
                  <a:tcPr marL="6752" marR="6752" marT="6752" marB="0" anchor="ctr">
                    <a:lnL>
                      <a:noFill/>
                    </a:lnL>
                    <a:lnR>
                      <a:noFill/>
                    </a:lnR>
                    <a:lnT>
                      <a:noFill/>
                    </a:lnT>
                    <a:lnB>
                      <a:noFill/>
                    </a:lnB>
                    <a:solidFill>
                      <a:srgbClr val="E2EFDA"/>
                    </a:solid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Jul a Dic 2023</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1354</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964.711,01</a:t>
                      </a:r>
                    </a:p>
                  </a:txBody>
                  <a:tcPr marL="6752" marR="6752" marT="6752" marB="0" anchor="ctr">
                    <a:lnL>
                      <a:noFill/>
                    </a:lnL>
                    <a:lnR>
                      <a:noFill/>
                    </a:lnR>
                    <a:lnT>
                      <a:noFill/>
                    </a:lnT>
                    <a:lnB>
                      <a:noFill/>
                    </a:lnB>
                    <a:solidFill>
                      <a:srgbClr val="E2EFDA"/>
                    </a:solid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Jul a Dic 2023</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3054</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1.894.142,46</a:t>
                      </a:r>
                    </a:p>
                  </a:txBody>
                  <a:tcPr marL="6752" marR="6752" marT="6752" marB="0" anchor="ctr">
                    <a:lnL>
                      <a:noFill/>
                    </a:lnL>
                    <a:lnR>
                      <a:noFill/>
                    </a:lnR>
                    <a:lnT>
                      <a:noFill/>
                    </a:lnT>
                    <a:lnB>
                      <a:noFill/>
                    </a:lnB>
                    <a:solidFill>
                      <a:srgbClr val="E2EFDA"/>
                    </a:solid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Jul a Dic 2023</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1152</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760.808,66</a:t>
                      </a:r>
                    </a:p>
                  </a:txBody>
                  <a:tcPr marL="6752" marR="6752" marT="6752" marB="0" anchor="ctr">
                    <a:lnL>
                      <a:noFill/>
                    </a:lnL>
                    <a:lnR>
                      <a:noFill/>
                    </a:lnR>
                    <a:lnT>
                      <a:noFill/>
                    </a:lnT>
                    <a:lnB>
                      <a:noFill/>
                    </a:lnB>
                    <a:solidFill>
                      <a:srgbClr val="E2EFDA"/>
                    </a:solid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Jul a Dic 2023</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15.783</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8.766.119,30</a:t>
                      </a:r>
                    </a:p>
                  </a:txBody>
                  <a:tcPr marL="6752" marR="6752" marT="6752" marB="0" anchor="ctr">
                    <a:lnL>
                      <a:noFill/>
                    </a:lnL>
                    <a:lnR>
                      <a:noFill/>
                    </a:lnR>
                    <a:lnT>
                      <a:noFill/>
                    </a:lnT>
                    <a:lnB>
                      <a:noFill/>
                    </a:lnB>
                    <a:solidFill>
                      <a:srgbClr val="E2EFDA"/>
                    </a:solidFill>
                  </a:tcPr>
                </a:tc>
                <a:extLst>
                  <a:ext uri="{0D108BD9-81ED-4DB2-BD59-A6C34878D82A}">
                    <a16:rowId xmlns:a16="http://schemas.microsoft.com/office/drawing/2014/main" val="3913037082"/>
                  </a:ext>
                </a:extLst>
              </a:tr>
              <a:tr h="251483">
                <a:tc>
                  <a:txBody>
                    <a:bodyPr/>
                    <a:lstStyle/>
                    <a:p>
                      <a:pPr algn="ctr" rtl="0" fontAlgn="ctr"/>
                      <a:r>
                        <a:rPr lang="es-CO" sz="950" b="1" i="0" u="none" strike="noStrike">
                          <a:solidFill>
                            <a:srgbClr val="203864"/>
                          </a:solidFill>
                          <a:effectLst/>
                          <a:latin typeface="Calibri" panose="020F0502020204030204" pitchFamily="34" charset="0"/>
                        </a:rPr>
                        <a:t>TOTAL</a:t>
                      </a:r>
                    </a:p>
                  </a:txBody>
                  <a:tcPr marL="6752" marR="6752" marT="6752"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a:solidFill>
                            <a:srgbClr val="203864"/>
                          </a:solidFill>
                          <a:effectLst/>
                          <a:latin typeface="Calibri" panose="020F0502020204030204" pitchFamily="34" charset="0"/>
                        </a:rPr>
                        <a:t>48.925</a:t>
                      </a:r>
                    </a:p>
                  </a:txBody>
                  <a:tcPr marL="6752" marR="6752" marT="6752"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a:solidFill>
                            <a:srgbClr val="203864"/>
                          </a:solidFill>
                          <a:effectLst/>
                          <a:latin typeface="Calibri" panose="020F0502020204030204" pitchFamily="34" charset="0"/>
                        </a:rPr>
                        <a:t>24.290.624,9</a:t>
                      </a:r>
                    </a:p>
                  </a:txBody>
                  <a:tcPr marL="6752" marR="6752" marT="6752"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1" i="0" u="none" strike="noStrike">
                          <a:solidFill>
                            <a:srgbClr val="203864"/>
                          </a:solidFill>
                          <a:effectLst/>
                          <a:latin typeface="Calibri" panose="020F0502020204030204" pitchFamily="34" charset="0"/>
                        </a:rPr>
                        <a:t>TOTAL</a:t>
                      </a:r>
                    </a:p>
                  </a:txBody>
                  <a:tcPr marL="6752" marR="6752" marT="6752"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a:solidFill>
                            <a:srgbClr val="203864"/>
                          </a:solidFill>
                          <a:effectLst/>
                          <a:latin typeface="Calibri" panose="020F0502020204030204" pitchFamily="34" charset="0"/>
                        </a:rPr>
                        <a:t>16.716</a:t>
                      </a:r>
                    </a:p>
                  </a:txBody>
                  <a:tcPr marL="6752" marR="6752" marT="6752"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a:solidFill>
                            <a:srgbClr val="203864"/>
                          </a:solidFill>
                          <a:effectLst/>
                          <a:latin typeface="Calibri" panose="020F0502020204030204" pitchFamily="34" charset="0"/>
                        </a:rPr>
                        <a:t>8.798.185,3</a:t>
                      </a:r>
                    </a:p>
                  </a:txBody>
                  <a:tcPr marL="6752" marR="6752" marT="6752"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1" i="0" u="none" strike="noStrike">
                          <a:solidFill>
                            <a:srgbClr val="203864"/>
                          </a:solidFill>
                          <a:effectLst/>
                          <a:latin typeface="Calibri" panose="020F0502020204030204" pitchFamily="34" charset="0"/>
                        </a:rPr>
                        <a:t>TOTAL</a:t>
                      </a:r>
                    </a:p>
                  </a:txBody>
                  <a:tcPr marL="6752" marR="6752" marT="6752"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a:solidFill>
                            <a:srgbClr val="203864"/>
                          </a:solidFill>
                          <a:effectLst/>
                          <a:latin typeface="Calibri" panose="020F0502020204030204" pitchFamily="34" charset="0"/>
                        </a:rPr>
                        <a:t>7.613</a:t>
                      </a:r>
                    </a:p>
                  </a:txBody>
                  <a:tcPr marL="6752" marR="6752" marT="6752"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a:solidFill>
                            <a:srgbClr val="203864"/>
                          </a:solidFill>
                          <a:effectLst/>
                          <a:latin typeface="Calibri" panose="020F0502020204030204" pitchFamily="34" charset="0"/>
                        </a:rPr>
                        <a:t>6.315.907,6</a:t>
                      </a:r>
                    </a:p>
                  </a:txBody>
                  <a:tcPr marL="6752" marR="6752" marT="6752"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1" i="0" u="none" strike="noStrike">
                          <a:solidFill>
                            <a:srgbClr val="203864"/>
                          </a:solidFill>
                          <a:effectLst/>
                          <a:latin typeface="Calibri" panose="020F0502020204030204" pitchFamily="34" charset="0"/>
                        </a:rPr>
                        <a:t>TOTAL</a:t>
                      </a:r>
                    </a:p>
                  </a:txBody>
                  <a:tcPr marL="6752" marR="6752" marT="6752"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a:solidFill>
                            <a:srgbClr val="203864"/>
                          </a:solidFill>
                          <a:effectLst/>
                          <a:latin typeface="Calibri" panose="020F0502020204030204" pitchFamily="34" charset="0"/>
                        </a:rPr>
                        <a:t>16.940</a:t>
                      </a:r>
                    </a:p>
                  </a:txBody>
                  <a:tcPr marL="6752" marR="6752" marT="6752"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a:solidFill>
                            <a:srgbClr val="203864"/>
                          </a:solidFill>
                          <a:effectLst/>
                          <a:latin typeface="Calibri" panose="020F0502020204030204" pitchFamily="34" charset="0"/>
                        </a:rPr>
                        <a:t>11.366.070,7</a:t>
                      </a:r>
                    </a:p>
                  </a:txBody>
                  <a:tcPr marL="6752" marR="6752" marT="6752"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1" i="0" u="none" strike="noStrike">
                          <a:solidFill>
                            <a:srgbClr val="203864"/>
                          </a:solidFill>
                          <a:effectLst/>
                          <a:latin typeface="Calibri" panose="020F0502020204030204" pitchFamily="34" charset="0"/>
                        </a:rPr>
                        <a:t>TOTAL</a:t>
                      </a:r>
                    </a:p>
                  </a:txBody>
                  <a:tcPr marL="6752" marR="6752" marT="6752"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a:solidFill>
                            <a:srgbClr val="203864"/>
                          </a:solidFill>
                          <a:effectLst/>
                          <a:latin typeface="Calibri" panose="020F0502020204030204" pitchFamily="34" charset="0"/>
                        </a:rPr>
                        <a:t>7.164</a:t>
                      </a:r>
                    </a:p>
                  </a:txBody>
                  <a:tcPr marL="6752" marR="6752" marT="6752"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a:solidFill>
                            <a:srgbClr val="203864"/>
                          </a:solidFill>
                          <a:effectLst/>
                          <a:latin typeface="Calibri" panose="020F0502020204030204" pitchFamily="34" charset="0"/>
                        </a:rPr>
                        <a:t>5.828.860,1</a:t>
                      </a:r>
                    </a:p>
                  </a:txBody>
                  <a:tcPr marL="6752" marR="6752" marT="6752"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1" i="0" u="none" strike="noStrike">
                          <a:solidFill>
                            <a:srgbClr val="203864"/>
                          </a:solidFill>
                          <a:effectLst/>
                          <a:latin typeface="Calibri" panose="020F0502020204030204" pitchFamily="34" charset="0"/>
                        </a:rPr>
                        <a:t>TOTAL</a:t>
                      </a:r>
                    </a:p>
                  </a:txBody>
                  <a:tcPr marL="6752" marR="6752" marT="6752"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a:solidFill>
                            <a:srgbClr val="203864"/>
                          </a:solidFill>
                          <a:effectLst/>
                          <a:latin typeface="Calibri" panose="020F0502020204030204" pitchFamily="34" charset="0"/>
                        </a:rPr>
                        <a:t>97.178</a:t>
                      </a:r>
                    </a:p>
                  </a:txBody>
                  <a:tcPr marL="6752" marR="6752" marT="6752"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a:solidFill>
                            <a:srgbClr val="203864"/>
                          </a:solidFill>
                          <a:effectLst/>
                          <a:latin typeface="Calibri" panose="020F0502020204030204" pitchFamily="34" charset="0"/>
                        </a:rPr>
                        <a:t>56.474.058,4</a:t>
                      </a:r>
                    </a:p>
                  </a:txBody>
                  <a:tcPr marL="6752" marR="6752" marT="6752" marB="0" anchor="ctr">
                    <a:lnL>
                      <a:noFill/>
                    </a:lnL>
                    <a:lnR>
                      <a:noFill/>
                    </a:lnR>
                    <a:lnT>
                      <a:noFill/>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1089582355"/>
                  </a:ext>
                </a:extLst>
              </a:tr>
            </a:tbl>
          </a:graphicData>
        </a:graphic>
      </p:graphicFrame>
    </p:spTree>
    <p:extLst>
      <p:ext uri="{BB962C8B-B14F-4D97-AF65-F5344CB8AC3E}">
        <p14:creationId xmlns:p14="http://schemas.microsoft.com/office/powerpoint/2010/main" val="888257103"/>
      </p:ext>
    </p:extLst>
  </p:cSld>
  <p:clrMapOvr>
    <a:masterClrMapping/>
  </p:clrMapOvr>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1FD6F409-70E3-47BC-A994-98B75A9A91B6}"/>
              </a:ext>
            </a:extLst>
          </p:cNvPr>
          <p:cNvSpPr>
            <a:spLocks noGrp="1"/>
          </p:cNvSpPr>
          <p:nvPr>
            <p:ph type="title"/>
          </p:nvPr>
        </p:nvSpPr>
        <p:spPr>
          <a:xfrm>
            <a:off x="1308100" y="759982"/>
            <a:ext cx="10553699" cy="546298"/>
          </a:xfrm>
        </p:spPr>
        <p:txBody>
          <a:bodyPr vert="horz" lIns="91440" tIns="45720" rIns="91440" bIns="45720" rtlCol="0" anchor="ctr">
            <a:noAutofit/>
          </a:bodyPr>
          <a:lstStyle/>
          <a:p>
            <a:pPr lvl="1" algn="l">
              <a:tabLst>
                <a:tab pos="914400" algn="l"/>
              </a:tabLst>
            </a:pPr>
            <a:r>
              <a:rPr lang="es-CO" sz="1600">
                <a:solidFill>
                  <a:schemeClr val="tx1"/>
                </a:solidFill>
                <a:latin typeface="Candara" panose="020E0502030303020204" pitchFamily="34" charset="0"/>
              </a:rPr>
              <a:t>	       </a:t>
            </a:r>
            <a:r>
              <a:rPr lang="es-CO" sz="1600" cap="small">
                <a:solidFill>
                  <a:schemeClr val="accent1">
                    <a:lumMod val="50000"/>
                  </a:schemeClr>
                </a:solidFill>
                <a:latin typeface="Candara" panose="020E0502030303020204" pitchFamily="34" charset="0"/>
              </a:rPr>
              <a:t>Frecuencias adicionales de Lavado de Áreas Públicas, CONSOLIDADO DE LAVADOS EJECUTADOS – 2024</a:t>
            </a:r>
            <a:br>
              <a:rPr lang="es-CO" sz="1600" cap="small">
                <a:solidFill>
                  <a:schemeClr val="accent1">
                    <a:lumMod val="50000"/>
                  </a:schemeClr>
                </a:solidFill>
                <a:latin typeface="Candara" panose="020E0502030303020204" pitchFamily="34" charset="0"/>
              </a:rPr>
            </a:br>
            <a:endParaRPr lang="es-CO" sz="1600" cap="small">
              <a:solidFill>
                <a:schemeClr val="accent1">
                  <a:lumMod val="50000"/>
                </a:schemeClr>
              </a:solidFill>
              <a:latin typeface="Candara" panose="020E0502030303020204" pitchFamily="34" charset="0"/>
            </a:endParaRPr>
          </a:p>
        </p:txBody>
      </p:sp>
      <p:sp>
        <p:nvSpPr>
          <p:cNvPr id="21" name="CuadroTexto 20">
            <a:extLst>
              <a:ext uri="{FF2B5EF4-FFF2-40B4-BE49-F238E27FC236}">
                <a16:creationId xmlns:a16="http://schemas.microsoft.com/office/drawing/2014/main" id="{B9FD863B-A59E-4582-A76F-12FF9C78D58C}"/>
              </a:ext>
            </a:extLst>
          </p:cNvPr>
          <p:cNvSpPr txBox="1"/>
          <p:nvPr/>
        </p:nvSpPr>
        <p:spPr>
          <a:xfrm>
            <a:off x="2310063" y="21920"/>
            <a:ext cx="9881937" cy="646331"/>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marL="457200" marR="0" lvl="1" indent="0" algn="l" defTabSz="914400" rtl="0" eaLnBrk="1" fontAlgn="auto" latinLnBrk="0" hangingPunct="1">
              <a:lnSpc>
                <a:spcPct val="100000"/>
              </a:lnSpc>
              <a:spcBef>
                <a:spcPts val="0"/>
              </a:spcBef>
              <a:spcAft>
                <a:spcPts val="0"/>
              </a:spcAft>
              <a:buClrTx/>
              <a:buSzTx/>
              <a:buFontTx/>
              <a:buNone/>
              <a:tabLst>
                <a:tab pos="914400" algn="l"/>
              </a:tabLst>
              <a:defRPr/>
            </a:pPr>
            <a:r>
              <a:rPr kumimoji="0" lang="es-CO" sz="3600" b="1" i="0" u="none" strike="noStrike" kern="0" cap="small" spc="0" normalizeH="0" baseline="0" noProof="0">
                <a:ln>
                  <a:noFill/>
                </a:ln>
                <a:solidFill>
                  <a:srgbClr val="4472C4">
                    <a:lumMod val="50000"/>
                  </a:srgbClr>
                </a:solidFill>
                <a:effectLst/>
                <a:uLnTx/>
                <a:uFillTx/>
                <a:latin typeface="Candara" panose="020E0502030303020204" pitchFamily="34" charset="0"/>
                <a:ea typeface="+mn-ea"/>
                <a:cs typeface="+mn-cs"/>
              </a:rPr>
              <a:t>OBLIGACIONES DE HACER</a:t>
            </a:r>
            <a:r>
              <a:rPr kumimoji="0" lang="es-CO" sz="2000" b="1" i="0" u="none" strike="noStrike" kern="1200" cap="small" spc="0" normalizeH="0" baseline="0" noProof="0">
                <a:ln>
                  <a:noFill/>
                </a:ln>
                <a:solidFill>
                  <a:prstClr val="white"/>
                </a:solidFill>
                <a:effectLst/>
                <a:uLnTx/>
                <a:uFillTx/>
                <a:latin typeface="Candara" panose="020E0502030303020204" pitchFamily="34" charset="0"/>
                <a:ea typeface="+mn-ea"/>
                <a:cs typeface="+mn-cs"/>
              </a:rPr>
              <a:t>         </a:t>
            </a:r>
            <a:r>
              <a:rPr kumimoji="0" lang="es-CO" sz="1400" b="1" i="0" u="none" strike="noStrike" kern="1200" cap="small" spc="0" normalizeH="0" baseline="0" noProof="0">
                <a:ln>
                  <a:noFill/>
                </a:ln>
                <a:solidFill>
                  <a:prstClr val="white"/>
                </a:solidFill>
                <a:effectLst/>
                <a:uLnTx/>
                <a:uFillTx/>
                <a:latin typeface="Candara" panose="020E0502030303020204" pitchFamily="34" charset="0"/>
                <a:ea typeface="+mn-ea"/>
                <a:cs typeface="+mn-cs"/>
              </a:rPr>
              <a:t>MAYOR ACOGIDA AL ESQUEMA DE</a:t>
            </a:r>
            <a:endParaRPr kumimoji="0" lang="es-CO" sz="2000" b="1" i="0" u="none" strike="noStrike" kern="1200" cap="small" spc="0" normalizeH="0" baseline="0" noProof="0">
              <a:ln>
                <a:noFill/>
              </a:ln>
              <a:solidFill>
                <a:prstClr val="white"/>
              </a:solidFill>
              <a:effectLst/>
              <a:uLnTx/>
              <a:uFillTx/>
              <a:latin typeface="Candara" panose="020E0502030303020204" pitchFamily="34" charset="0"/>
              <a:ea typeface="+mn-ea"/>
              <a:cs typeface="+mn-cs"/>
            </a:endParaRPr>
          </a:p>
        </p:txBody>
      </p:sp>
      <p:pic>
        <p:nvPicPr>
          <p:cNvPr id="26" name="Imagen 25">
            <a:extLst>
              <a:ext uri="{FF2B5EF4-FFF2-40B4-BE49-F238E27FC236}">
                <a16:creationId xmlns:a16="http://schemas.microsoft.com/office/drawing/2014/main" id="{29C3E140-3E01-4629-9B8A-3F92FF178A0C}"/>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715763" y="156825"/>
            <a:ext cx="1443585" cy="879738"/>
          </a:xfrm>
          <a:prstGeom prst="rect">
            <a:avLst/>
          </a:prstGeom>
        </p:spPr>
      </p:pic>
      <p:cxnSp>
        <p:nvCxnSpPr>
          <p:cNvPr id="24" name="Conector recto 23">
            <a:extLst>
              <a:ext uri="{FF2B5EF4-FFF2-40B4-BE49-F238E27FC236}">
                <a16:creationId xmlns:a16="http://schemas.microsoft.com/office/drawing/2014/main" id="{9FACE898-24B0-4A15-A9D1-74AB61F6FC94}"/>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4" name="Imagen 13">
            <a:extLst>
              <a:ext uri="{FF2B5EF4-FFF2-40B4-BE49-F238E27FC236}">
                <a16:creationId xmlns:a16="http://schemas.microsoft.com/office/drawing/2014/main" id="{520EC3A3-343F-43F6-BA03-2F745CCD9EFB}"/>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721184" y="1382237"/>
            <a:ext cx="993389" cy="780399"/>
          </a:xfrm>
          <a:prstGeom prst="rect">
            <a:avLst/>
          </a:prstGeom>
        </p:spPr>
      </p:pic>
      <p:pic>
        <p:nvPicPr>
          <p:cNvPr id="15" name="Imagen 14">
            <a:extLst>
              <a:ext uri="{FF2B5EF4-FFF2-40B4-BE49-F238E27FC236}">
                <a16:creationId xmlns:a16="http://schemas.microsoft.com/office/drawing/2014/main" id="{9241F5C3-483F-464A-8D5F-F31FBE575542}"/>
              </a:ext>
            </a:extLst>
          </p:cNvPr>
          <p:cNvPicPr>
            <a:picLocks noChangeAspect="1"/>
          </p:cNvPicPr>
          <p:nvPr/>
        </p:nvPicPr>
        <p:blipFill rotWithShape="1">
          <a:blip r:embed="rId5" cstate="email">
            <a:extLst>
              <a:ext uri="{28A0092B-C50C-407E-A947-70E740481C1C}">
                <a14:useLocalDpi xmlns:a14="http://schemas.microsoft.com/office/drawing/2010/main"/>
              </a:ext>
            </a:extLst>
          </a:blip>
          <a:srcRect l="12658" t="17307" r="12911" b="19214"/>
          <a:stretch/>
        </p:blipFill>
        <p:spPr>
          <a:xfrm>
            <a:off x="2485840" y="1427062"/>
            <a:ext cx="1427930" cy="808731"/>
          </a:xfrm>
          <a:prstGeom prst="rect">
            <a:avLst/>
          </a:prstGeom>
        </p:spPr>
      </p:pic>
      <p:pic>
        <p:nvPicPr>
          <p:cNvPr id="17" name="Imagen 16">
            <a:extLst>
              <a:ext uri="{FF2B5EF4-FFF2-40B4-BE49-F238E27FC236}">
                <a16:creationId xmlns:a16="http://schemas.microsoft.com/office/drawing/2014/main" id="{987D619D-417D-46BA-95A6-84142DE8EAA8}"/>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6302654" y="1708621"/>
            <a:ext cx="1347315" cy="317332"/>
          </a:xfrm>
          <a:prstGeom prst="rect">
            <a:avLst/>
          </a:prstGeom>
        </p:spPr>
      </p:pic>
      <p:pic>
        <p:nvPicPr>
          <p:cNvPr id="18" name="Imagen 17">
            <a:extLst>
              <a:ext uri="{FF2B5EF4-FFF2-40B4-BE49-F238E27FC236}">
                <a16:creationId xmlns:a16="http://schemas.microsoft.com/office/drawing/2014/main" id="{A90FFA3E-C902-4870-8749-49835E5867ED}"/>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8235844" y="1603615"/>
            <a:ext cx="1347315" cy="455624"/>
          </a:xfrm>
          <a:prstGeom prst="rect">
            <a:avLst/>
          </a:prstGeom>
        </p:spPr>
      </p:pic>
      <p:sp>
        <p:nvSpPr>
          <p:cNvPr id="19" name="CuadroTexto 18">
            <a:extLst>
              <a:ext uri="{FF2B5EF4-FFF2-40B4-BE49-F238E27FC236}">
                <a16:creationId xmlns:a16="http://schemas.microsoft.com/office/drawing/2014/main" id="{7C05DAD5-B51F-443D-8089-75240B83F647}"/>
              </a:ext>
            </a:extLst>
          </p:cNvPr>
          <p:cNvSpPr txBox="1"/>
          <p:nvPr/>
        </p:nvSpPr>
        <p:spPr>
          <a:xfrm>
            <a:off x="10022730" y="1544121"/>
            <a:ext cx="1714810" cy="64633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CO" sz="3600" b="1" i="0" u="none" strike="noStrike" kern="0" cap="small" spc="0" normalizeH="0" baseline="0" noProof="0">
                <a:ln>
                  <a:noFill/>
                </a:ln>
                <a:solidFill>
                  <a:srgbClr val="4472C4">
                    <a:lumMod val="50000"/>
                  </a:srgbClr>
                </a:solidFill>
                <a:effectLst/>
                <a:uLnTx/>
                <a:uFillTx/>
                <a:latin typeface="Candara" panose="020E0502030303020204" pitchFamily="34" charset="0"/>
                <a:ea typeface="+mn-ea"/>
                <a:cs typeface="+mn-cs"/>
              </a:rPr>
              <a:t>TOTAL</a:t>
            </a:r>
            <a:endParaRPr kumimoji="0" lang="es-CO"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27" name="Picture 2">
            <a:extLst>
              <a:ext uri="{FF2B5EF4-FFF2-40B4-BE49-F238E27FC236}">
                <a16:creationId xmlns:a16="http://schemas.microsoft.com/office/drawing/2014/main" id="{9ADA2605-91E5-48A1-84BC-F84B0BAC3431}"/>
              </a:ext>
            </a:extLst>
          </p:cNvPr>
          <p:cNvPicPr>
            <a:picLocks noChangeAspect="1" noChangeArrowheads="1"/>
          </p:cNvPicPr>
          <p:nvPr/>
        </p:nvPicPr>
        <p:blipFill rotWithShape="1">
          <a:blip r:embed="rId8" cstate="email">
            <a:extLst>
              <a:ext uri="{28A0092B-C50C-407E-A947-70E740481C1C}">
                <a14:useLocalDpi xmlns:a14="http://schemas.microsoft.com/office/drawing/2010/main"/>
              </a:ext>
            </a:extLst>
          </a:blip>
          <a:srcRect/>
          <a:stretch/>
        </p:blipFill>
        <p:spPr bwMode="auto">
          <a:xfrm>
            <a:off x="4437835" y="1746548"/>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8" name="Picture 2">
            <a:extLst>
              <a:ext uri="{FF2B5EF4-FFF2-40B4-BE49-F238E27FC236}">
                <a16:creationId xmlns:a16="http://schemas.microsoft.com/office/drawing/2014/main" id="{01DF6A8E-449C-4CB3-B4AD-8103619CC815}"/>
              </a:ext>
            </a:extLst>
          </p:cNvPr>
          <p:cNvPicPr>
            <a:picLocks noChangeAspect="1" noChangeArrowheads="1"/>
          </p:cNvPicPr>
          <p:nvPr/>
        </p:nvPicPr>
        <p:blipFill rotWithShape="1">
          <a:blip r:embed="rId9" cstate="email">
            <a:extLst>
              <a:ext uri="{28A0092B-C50C-407E-A947-70E740481C1C}">
                <a14:useLocalDpi xmlns:a14="http://schemas.microsoft.com/office/drawing/2010/main"/>
              </a:ext>
            </a:extLst>
          </a:blip>
          <a:srcRect/>
          <a:stretch/>
        </p:blipFill>
        <p:spPr bwMode="auto">
          <a:xfrm>
            <a:off x="4437835" y="1066161"/>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2" name="CuadroTexto 21">
            <a:extLst>
              <a:ext uri="{FF2B5EF4-FFF2-40B4-BE49-F238E27FC236}">
                <a16:creationId xmlns:a16="http://schemas.microsoft.com/office/drawing/2014/main" id="{795790A5-1AE5-443B-8754-0D1D2CB3FEB5}"/>
              </a:ext>
            </a:extLst>
          </p:cNvPr>
          <p:cNvSpPr txBox="1"/>
          <p:nvPr/>
        </p:nvSpPr>
        <p:spPr>
          <a:xfrm>
            <a:off x="173031" y="6207771"/>
            <a:ext cx="11564509" cy="50783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900" b="0" i="0" u="none" strike="noStrike" kern="1200" cap="none" spc="0" normalizeH="0" baseline="0" noProof="0">
                <a:ln>
                  <a:noFill/>
                </a:ln>
                <a:solidFill>
                  <a:srgbClr val="4472C4">
                    <a:lumMod val="50000"/>
                  </a:srgbClr>
                </a:solidFill>
                <a:effectLst/>
                <a:uLnTx/>
                <a:uFillTx/>
                <a:latin typeface="Calibri" panose="020F0502020204030204"/>
                <a:ea typeface="+mn-ea"/>
                <a:cs typeface="+mn-cs"/>
              </a:rPr>
              <a:t>Fuente: Informe de los Concesionarios</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900" b="0" i="0" u="none" strike="noStrike" kern="1200" cap="none" spc="0" normalizeH="0" baseline="0" noProof="0">
                <a:ln>
                  <a:noFill/>
                </a:ln>
                <a:solidFill>
                  <a:srgbClr val="4472C4">
                    <a:lumMod val="50000"/>
                  </a:srgbClr>
                </a:solidFill>
                <a:effectLst/>
                <a:uLnTx/>
                <a:uFillTx/>
                <a:latin typeface="Calibri" panose="020F0502020204030204"/>
                <a:ea typeface="+mn-ea"/>
                <a:cs typeface="+mn-cs"/>
              </a:rPr>
              <a:t>Nota: Se presentan históricos de ejecución hasta el 30 de junio de 2024, debido a para julio de 2024 la Interventoría no contaba con Adición de Mayores Frecuencias de Lavado vigente.</a:t>
            </a:r>
            <a:endParaRPr kumimoji="0" lang="es-CO" sz="900" b="0" i="0" u="none" strike="noStrike" kern="1200" cap="none" spc="0" normalizeH="0" baseline="0" noProof="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900" b="0" i="0" u="none" strike="noStrike" kern="1200" cap="none" spc="0" normalizeH="0" baseline="0" noProof="0">
                <a:ln>
                  <a:noFill/>
                </a:ln>
                <a:solidFill>
                  <a:srgbClr val="4472C4">
                    <a:lumMod val="50000"/>
                  </a:srgbClr>
                </a:solidFill>
                <a:effectLst/>
                <a:uLnTx/>
                <a:uFillTx/>
                <a:latin typeface="Calibri" panose="020F0502020204030204"/>
                <a:ea typeface="+mn-ea"/>
                <a:cs typeface="+mn-cs"/>
              </a:rPr>
              <a:t>Periodo comprendido entre el 1 de enero de 2024 y el 30 de junio de 2024</a:t>
            </a:r>
          </a:p>
        </p:txBody>
      </p:sp>
      <p:graphicFrame>
        <p:nvGraphicFramePr>
          <p:cNvPr id="6" name="Tabla 5">
            <a:extLst>
              <a:ext uri="{FF2B5EF4-FFF2-40B4-BE49-F238E27FC236}">
                <a16:creationId xmlns:a16="http://schemas.microsoft.com/office/drawing/2014/main" id="{74645F21-B911-B8A5-1A96-806C74AEAFC0}"/>
              </a:ext>
            </a:extLst>
          </p:cNvPr>
          <p:cNvGraphicFramePr>
            <a:graphicFrameLocks noGrp="1"/>
          </p:cNvGraphicFramePr>
          <p:nvPr/>
        </p:nvGraphicFramePr>
        <p:xfrm>
          <a:off x="155275" y="2459971"/>
          <a:ext cx="11889835" cy="2794112"/>
        </p:xfrm>
        <a:graphic>
          <a:graphicData uri="http://schemas.openxmlformats.org/drawingml/2006/table">
            <a:tbl>
              <a:tblPr/>
              <a:tblGrid>
                <a:gridCol w="610779">
                  <a:extLst>
                    <a:ext uri="{9D8B030D-6E8A-4147-A177-3AD203B41FA5}">
                      <a16:colId xmlns:a16="http://schemas.microsoft.com/office/drawing/2014/main" val="1219959693"/>
                    </a:ext>
                  </a:extLst>
                </a:gridCol>
                <a:gridCol w="610779">
                  <a:extLst>
                    <a:ext uri="{9D8B030D-6E8A-4147-A177-3AD203B41FA5}">
                      <a16:colId xmlns:a16="http://schemas.microsoft.com/office/drawing/2014/main" val="3720587915"/>
                    </a:ext>
                  </a:extLst>
                </a:gridCol>
                <a:gridCol w="712576">
                  <a:extLst>
                    <a:ext uri="{9D8B030D-6E8A-4147-A177-3AD203B41FA5}">
                      <a16:colId xmlns:a16="http://schemas.microsoft.com/office/drawing/2014/main" val="2637266711"/>
                    </a:ext>
                  </a:extLst>
                </a:gridCol>
                <a:gridCol w="122156">
                  <a:extLst>
                    <a:ext uri="{9D8B030D-6E8A-4147-A177-3AD203B41FA5}">
                      <a16:colId xmlns:a16="http://schemas.microsoft.com/office/drawing/2014/main" val="2703668381"/>
                    </a:ext>
                  </a:extLst>
                </a:gridCol>
                <a:gridCol w="610779">
                  <a:extLst>
                    <a:ext uri="{9D8B030D-6E8A-4147-A177-3AD203B41FA5}">
                      <a16:colId xmlns:a16="http://schemas.microsoft.com/office/drawing/2014/main" val="2272951294"/>
                    </a:ext>
                  </a:extLst>
                </a:gridCol>
                <a:gridCol w="610779">
                  <a:extLst>
                    <a:ext uri="{9D8B030D-6E8A-4147-A177-3AD203B41FA5}">
                      <a16:colId xmlns:a16="http://schemas.microsoft.com/office/drawing/2014/main" val="1708401306"/>
                    </a:ext>
                  </a:extLst>
                </a:gridCol>
                <a:gridCol w="647171">
                  <a:extLst>
                    <a:ext uri="{9D8B030D-6E8A-4147-A177-3AD203B41FA5}">
                      <a16:colId xmlns:a16="http://schemas.microsoft.com/office/drawing/2014/main" val="2202344167"/>
                    </a:ext>
                  </a:extLst>
                </a:gridCol>
                <a:gridCol w="85764">
                  <a:extLst>
                    <a:ext uri="{9D8B030D-6E8A-4147-A177-3AD203B41FA5}">
                      <a16:colId xmlns:a16="http://schemas.microsoft.com/office/drawing/2014/main" val="320217918"/>
                    </a:ext>
                  </a:extLst>
                </a:gridCol>
                <a:gridCol w="610779">
                  <a:extLst>
                    <a:ext uri="{9D8B030D-6E8A-4147-A177-3AD203B41FA5}">
                      <a16:colId xmlns:a16="http://schemas.microsoft.com/office/drawing/2014/main" val="3699501904"/>
                    </a:ext>
                  </a:extLst>
                </a:gridCol>
                <a:gridCol w="610779">
                  <a:extLst>
                    <a:ext uri="{9D8B030D-6E8A-4147-A177-3AD203B41FA5}">
                      <a16:colId xmlns:a16="http://schemas.microsoft.com/office/drawing/2014/main" val="203672787"/>
                    </a:ext>
                  </a:extLst>
                </a:gridCol>
                <a:gridCol w="610779">
                  <a:extLst>
                    <a:ext uri="{9D8B030D-6E8A-4147-A177-3AD203B41FA5}">
                      <a16:colId xmlns:a16="http://schemas.microsoft.com/office/drawing/2014/main" val="475778696"/>
                    </a:ext>
                  </a:extLst>
                </a:gridCol>
                <a:gridCol w="122156">
                  <a:extLst>
                    <a:ext uri="{9D8B030D-6E8A-4147-A177-3AD203B41FA5}">
                      <a16:colId xmlns:a16="http://schemas.microsoft.com/office/drawing/2014/main" val="2543829529"/>
                    </a:ext>
                  </a:extLst>
                </a:gridCol>
                <a:gridCol w="610779">
                  <a:extLst>
                    <a:ext uri="{9D8B030D-6E8A-4147-A177-3AD203B41FA5}">
                      <a16:colId xmlns:a16="http://schemas.microsoft.com/office/drawing/2014/main" val="13765203"/>
                    </a:ext>
                  </a:extLst>
                </a:gridCol>
                <a:gridCol w="610779">
                  <a:extLst>
                    <a:ext uri="{9D8B030D-6E8A-4147-A177-3AD203B41FA5}">
                      <a16:colId xmlns:a16="http://schemas.microsoft.com/office/drawing/2014/main" val="3111923197"/>
                    </a:ext>
                  </a:extLst>
                </a:gridCol>
                <a:gridCol w="661678">
                  <a:extLst>
                    <a:ext uri="{9D8B030D-6E8A-4147-A177-3AD203B41FA5}">
                      <a16:colId xmlns:a16="http://schemas.microsoft.com/office/drawing/2014/main" val="358394738"/>
                    </a:ext>
                  </a:extLst>
                </a:gridCol>
                <a:gridCol w="122156">
                  <a:extLst>
                    <a:ext uri="{9D8B030D-6E8A-4147-A177-3AD203B41FA5}">
                      <a16:colId xmlns:a16="http://schemas.microsoft.com/office/drawing/2014/main" val="2813563557"/>
                    </a:ext>
                  </a:extLst>
                </a:gridCol>
                <a:gridCol w="610779">
                  <a:extLst>
                    <a:ext uri="{9D8B030D-6E8A-4147-A177-3AD203B41FA5}">
                      <a16:colId xmlns:a16="http://schemas.microsoft.com/office/drawing/2014/main" val="1221617461"/>
                    </a:ext>
                  </a:extLst>
                </a:gridCol>
                <a:gridCol w="610779">
                  <a:extLst>
                    <a:ext uri="{9D8B030D-6E8A-4147-A177-3AD203B41FA5}">
                      <a16:colId xmlns:a16="http://schemas.microsoft.com/office/drawing/2014/main" val="1554274322"/>
                    </a:ext>
                  </a:extLst>
                </a:gridCol>
                <a:gridCol w="610779">
                  <a:extLst>
                    <a:ext uri="{9D8B030D-6E8A-4147-A177-3AD203B41FA5}">
                      <a16:colId xmlns:a16="http://schemas.microsoft.com/office/drawing/2014/main" val="4277051858"/>
                    </a:ext>
                  </a:extLst>
                </a:gridCol>
                <a:gridCol w="122156">
                  <a:extLst>
                    <a:ext uri="{9D8B030D-6E8A-4147-A177-3AD203B41FA5}">
                      <a16:colId xmlns:a16="http://schemas.microsoft.com/office/drawing/2014/main" val="3639299544"/>
                    </a:ext>
                  </a:extLst>
                </a:gridCol>
                <a:gridCol w="610779">
                  <a:extLst>
                    <a:ext uri="{9D8B030D-6E8A-4147-A177-3AD203B41FA5}">
                      <a16:colId xmlns:a16="http://schemas.microsoft.com/office/drawing/2014/main" val="3728016731"/>
                    </a:ext>
                  </a:extLst>
                </a:gridCol>
                <a:gridCol w="610779">
                  <a:extLst>
                    <a:ext uri="{9D8B030D-6E8A-4147-A177-3AD203B41FA5}">
                      <a16:colId xmlns:a16="http://schemas.microsoft.com/office/drawing/2014/main" val="1396157702"/>
                    </a:ext>
                  </a:extLst>
                </a:gridCol>
                <a:gridCol w="743116">
                  <a:extLst>
                    <a:ext uri="{9D8B030D-6E8A-4147-A177-3AD203B41FA5}">
                      <a16:colId xmlns:a16="http://schemas.microsoft.com/office/drawing/2014/main" val="271290554"/>
                    </a:ext>
                  </a:extLst>
                </a:gridCol>
              </a:tblGrid>
              <a:tr h="359246">
                <a:tc>
                  <a:txBody>
                    <a:bodyPr/>
                    <a:lstStyle/>
                    <a:p>
                      <a:pPr algn="ctr" rtl="0" fontAlgn="ctr"/>
                      <a:r>
                        <a:rPr lang="es-CO" sz="1000" b="1" i="0" u="none" strike="noStrike">
                          <a:solidFill>
                            <a:srgbClr val="203864"/>
                          </a:solidFill>
                          <a:effectLst/>
                          <a:latin typeface="Calibri" panose="020F0502020204030204" pitchFamily="34" charset="0"/>
                        </a:rPr>
                        <a:t>PERIODO</a:t>
                      </a:r>
                    </a:p>
                  </a:txBody>
                  <a:tcPr marL="6752" marR="6752" marT="6752"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203864"/>
                          </a:solidFill>
                          <a:effectLst/>
                          <a:latin typeface="Calibri" panose="020F0502020204030204" pitchFamily="34" charset="0"/>
                        </a:rPr>
                        <a:t>INTERVENC. EJECUT. (#)</a:t>
                      </a:r>
                    </a:p>
                  </a:txBody>
                  <a:tcPr marL="6752" marR="6752" marT="6752"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203864"/>
                          </a:solidFill>
                          <a:effectLst/>
                          <a:latin typeface="Calibri" panose="020F0502020204030204" pitchFamily="34" charset="0"/>
                        </a:rPr>
                        <a:t>ÁREA (m²)</a:t>
                      </a:r>
                    </a:p>
                  </a:txBody>
                  <a:tcPr marL="6752" marR="6752" marT="6752"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100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1000" b="1" i="0" u="none" strike="noStrike">
                          <a:solidFill>
                            <a:srgbClr val="203864"/>
                          </a:solidFill>
                          <a:effectLst/>
                          <a:latin typeface="Calibri" panose="020F0502020204030204" pitchFamily="34" charset="0"/>
                        </a:rPr>
                        <a:t>PERIODO</a:t>
                      </a:r>
                    </a:p>
                  </a:txBody>
                  <a:tcPr marL="6752" marR="6752" marT="6752"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203864"/>
                          </a:solidFill>
                          <a:effectLst/>
                          <a:latin typeface="Calibri" panose="020F0502020204030204" pitchFamily="34" charset="0"/>
                        </a:rPr>
                        <a:t>INTERVENC. EJECUT. (#)</a:t>
                      </a:r>
                    </a:p>
                  </a:txBody>
                  <a:tcPr marL="6752" marR="6752" marT="6752"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203864"/>
                          </a:solidFill>
                          <a:effectLst/>
                          <a:latin typeface="Calibri" panose="020F0502020204030204" pitchFamily="34" charset="0"/>
                        </a:rPr>
                        <a:t>ÁREA (m²)</a:t>
                      </a:r>
                    </a:p>
                  </a:txBody>
                  <a:tcPr marL="6752" marR="6752" marT="6752"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100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1000" b="1" i="0" u="none" strike="noStrike">
                          <a:solidFill>
                            <a:srgbClr val="203864"/>
                          </a:solidFill>
                          <a:effectLst/>
                          <a:latin typeface="Calibri" panose="020F0502020204030204" pitchFamily="34" charset="0"/>
                        </a:rPr>
                        <a:t>PERIODO</a:t>
                      </a:r>
                    </a:p>
                  </a:txBody>
                  <a:tcPr marL="6752" marR="6752" marT="6752"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203864"/>
                          </a:solidFill>
                          <a:effectLst/>
                          <a:latin typeface="Calibri" panose="020F0502020204030204" pitchFamily="34" charset="0"/>
                        </a:rPr>
                        <a:t>INTERVENC. EJECUT. (#)</a:t>
                      </a:r>
                    </a:p>
                  </a:txBody>
                  <a:tcPr marL="6752" marR="6752" marT="6752"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203864"/>
                          </a:solidFill>
                          <a:effectLst/>
                          <a:latin typeface="Calibri" panose="020F0502020204030204" pitchFamily="34" charset="0"/>
                        </a:rPr>
                        <a:t>ÁREA (m²)</a:t>
                      </a:r>
                    </a:p>
                  </a:txBody>
                  <a:tcPr marL="6752" marR="6752" marT="6752"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100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1000" b="1" i="0" u="none" strike="noStrike">
                          <a:solidFill>
                            <a:srgbClr val="203864"/>
                          </a:solidFill>
                          <a:effectLst/>
                          <a:latin typeface="Calibri" panose="020F0502020204030204" pitchFamily="34" charset="0"/>
                        </a:rPr>
                        <a:t>PERIODO</a:t>
                      </a:r>
                    </a:p>
                  </a:txBody>
                  <a:tcPr marL="6752" marR="6752" marT="6752"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203864"/>
                          </a:solidFill>
                          <a:effectLst/>
                          <a:latin typeface="Calibri" panose="020F0502020204030204" pitchFamily="34" charset="0"/>
                        </a:rPr>
                        <a:t>INTERVENC. EJECUT. (#)</a:t>
                      </a:r>
                    </a:p>
                  </a:txBody>
                  <a:tcPr marL="6752" marR="6752" marT="6752"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203864"/>
                          </a:solidFill>
                          <a:effectLst/>
                          <a:latin typeface="Calibri" panose="020F0502020204030204" pitchFamily="34" charset="0"/>
                        </a:rPr>
                        <a:t>ÁREA (m²)</a:t>
                      </a:r>
                    </a:p>
                  </a:txBody>
                  <a:tcPr marL="6752" marR="6752" marT="6752"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100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1000" b="1" i="0" u="none" strike="noStrike">
                          <a:solidFill>
                            <a:srgbClr val="203864"/>
                          </a:solidFill>
                          <a:effectLst/>
                          <a:latin typeface="Calibri" panose="020F0502020204030204" pitchFamily="34" charset="0"/>
                        </a:rPr>
                        <a:t>PERIODO</a:t>
                      </a:r>
                    </a:p>
                  </a:txBody>
                  <a:tcPr marL="6752" marR="6752" marT="6752"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203864"/>
                          </a:solidFill>
                          <a:effectLst/>
                          <a:latin typeface="Calibri" panose="020F0502020204030204" pitchFamily="34" charset="0"/>
                        </a:rPr>
                        <a:t>INTERVENC. EJECUT. (#)</a:t>
                      </a:r>
                    </a:p>
                  </a:txBody>
                  <a:tcPr marL="6752" marR="6752" marT="6752"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203864"/>
                          </a:solidFill>
                          <a:effectLst/>
                          <a:latin typeface="Calibri" panose="020F0502020204030204" pitchFamily="34" charset="0"/>
                        </a:rPr>
                        <a:t>ÁREA (m²)</a:t>
                      </a:r>
                    </a:p>
                  </a:txBody>
                  <a:tcPr marL="6752" marR="6752" marT="6752"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100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1000" b="1" i="0" u="none" strike="noStrike">
                          <a:solidFill>
                            <a:srgbClr val="203864"/>
                          </a:solidFill>
                          <a:effectLst/>
                          <a:latin typeface="Calibri" panose="020F0502020204030204" pitchFamily="34" charset="0"/>
                        </a:rPr>
                        <a:t>PERIODO</a:t>
                      </a:r>
                    </a:p>
                  </a:txBody>
                  <a:tcPr marL="6752" marR="6752" marT="6752"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203864"/>
                          </a:solidFill>
                          <a:effectLst/>
                          <a:latin typeface="Calibri" panose="020F0502020204030204" pitchFamily="34" charset="0"/>
                        </a:rPr>
                        <a:t>INTERVENC. EJECUT. (#)</a:t>
                      </a:r>
                    </a:p>
                  </a:txBody>
                  <a:tcPr marL="6752" marR="6752" marT="6752"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203864"/>
                          </a:solidFill>
                          <a:effectLst/>
                          <a:latin typeface="Calibri" panose="020F0502020204030204" pitchFamily="34" charset="0"/>
                        </a:rPr>
                        <a:t>ÁREA (m²)</a:t>
                      </a:r>
                    </a:p>
                  </a:txBody>
                  <a:tcPr marL="6752" marR="6752" marT="6752"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1419303229"/>
                  </a:ext>
                </a:extLst>
              </a:tr>
              <a:tr h="330300">
                <a:tc>
                  <a:txBody>
                    <a:bodyPr/>
                    <a:lstStyle/>
                    <a:p>
                      <a:pPr algn="ctr" rtl="0" fontAlgn="ctr"/>
                      <a:r>
                        <a:rPr lang="es-CO" sz="1000" b="1" i="0" u="none" strike="noStrike">
                          <a:solidFill>
                            <a:srgbClr val="203764"/>
                          </a:solidFill>
                          <a:effectLst/>
                          <a:latin typeface="Calibri" panose="020F0502020204030204" pitchFamily="34" charset="0"/>
                        </a:rPr>
                        <a:t>ene-24</a:t>
                      </a:r>
                    </a:p>
                  </a:txBody>
                  <a:tcPr marL="6752" marR="6752" marT="6752"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000" b="0" i="0" u="none" strike="noStrike">
                          <a:solidFill>
                            <a:srgbClr val="203764"/>
                          </a:solidFill>
                          <a:effectLst/>
                          <a:latin typeface="Calibri" panose="020F0502020204030204" pitchFamily="34" charset="0"/>
                        </a:rPr>
                        <a:t>1.359</a:t>
                      </a:r>
                    </a:p>
                  </a:txBody>
                  <a:tcPr marL="6752" marR="6752" marT="6752"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000" b="0" i="0" u="none" strike="noStrike">
                          <a:solidFill>
                            <a:srgbClr val="203764"/>
                          </a:solidFill>
                          <a:effectLst/>
                          <a:latin typeface="Calibri" panose="020F0502020204030204" pitchFamily="34" charset="0"/>
                        </a:rPr>
                        <a:t>622.927,37</a:t>
                      </a:r>
                    </a:p>
                  </a:txBody>
                  <a:tcPr marL="6752" marR="6752" marT="6752"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fontAlgn="ctr"/>
                      <a:endParaRPr lang="es-CO" sz="180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1000" b="0" i="0" u="none" strike="noStrike">
                          <a:solidFill>
                            <a:srgbClr val="203764"/>
                          </a:solidFill>
                          <a:effectLst/>
                          <a:latin typeface="Calibri" panose="020F0502020204030204" pitchFamily="34" charset="0"/>
                        </a:rPr>
                        <a:t>ene-24</a:t>
                      </a:r>
                    </a:p>
                  </a:txBody>
                  <a:tcPr marL="6752" marR="6752" marT="6752"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000" b="0" i="0" u="none" strike="noStrike">
                          <a:solidFill>
                            <a:srgbClr val="203764"/>
                          </a:solidFill>
                          <a:effectLst/>
                          <a:latin typeface="Calibri" panose="020F0502020204030204" pitchFamily="34" charset="0"/>
                        </a:rPr>
                        <a:t>389</a:t>
                      </a:r>
                    </a:p>
                  </a:txBody>
                  <a:tcPr marL="6752" marR="6752" marT="6752"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000" b="0" i="0" u="none" strike="noStrike">
                          <a:solidFill>
                            <a:srgbClr val="203764"/>
                          </a:solidFill>
                          <a:effectLst/>
                          <a:latin typeface="Calibri" panose="020F0502020204030204" pitchFamily="34" charset="0"/>
                        </a:rPr>
                        <a:t>302.114,97</a:t>
                      </a:r>
                    </a:p>
                  </a:txBody>
                  <a:tcPr marL="6752" marR="6752" marT="6752"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fontAlgn="ctr"/>
                      <a:endParaRPr lang="es-CO" sz="180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1000" b="0" i="0" u="none" strike="noStrike">
                          <a:solidFill>
                            <a:srgbClr val="203764"/>
                          </a:solidFill>
                          <a:effectLst/>
                          <a:latin typeface="Calibri" panose="020F0502020204030204" pitchFamily="34" charset="0"/>
                        </a:rPr>
                        <a:t>ene-24</a:t>
                      </a:r>
                    </a:p>
                  </a:txBody>
                  <a:tcPr marL="6752" marR="6752" marT="6752"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000" b="0" i="0" u="none" strike="noStrike">
                          <a:solidFill>
                            <a:srgbClr val="203764"/>
                          </a:solidFill>
                          <a:effectLst/>
                          <a:latin typeface="Calibri" panose="020F0502020204030204" pitchFamily="34" charset="0"/>
                        </a:rPr>
                        <a:t>228</a:t>
                      </a:r>
                    </a:p>
                  </a:txBody>
                  <a:tcPr marL="6752" marR="6752" marT="6752"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000" b="0" i="0" u="none" strike="noStrike">
                          <a:solidFill>
                            <a:srgbClr val="203764"/>
                          </a:solidFill>
                          <a:effectLst/>
                          <a:latin typeface="Calibri" panose="020F0502020204030204" pitchFamily="34" charset="0"/>
                        </a:rPr>
                        <a:t>160.286,50</a:t>
                      </a:r>
                    </a:p>
                  </a:txBody>
                  <a:tcPr marL="6752" marR="6752" marT="6752"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fontAlgn="ctr"/>
                      <a:endParaRPr lang="es-CO" sz="180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1000" b="0" i="0" u="none" strike="noStrike">
                          <a:solidFill>
                            <a:srgbClr val="203764"/>
                          </a:solidFill>
                          <a:effectLst/>
                          <a:latin typeface="Calibri" panose="020F0502020204030204" pitchFamily="34" charset="0"/>
                        </a:rPr>
                        <a:t>ene-24</a:t>
                      </a:r>
                    </a:p>
                  </a:txBody>
                  <a:tcPr marL="6752" marR="6752" marT="6752"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000" b="0" i="0" u="none" strike="noStrike">
                          <a:solidFill>
                            <a:srgbClr val="203764"/>
                          </a:solidFill>
                          <a:effectLst/>
                          <a:latin typeface="Calibri" panose="020F0502020204030204" pitchFamily="34" charset="0"/>
                        </a:rPr>
                        <a:t>506</a:t>
                      </a:r>
                    </a:p>
                  </a:txBody>
                  <a:tcPr marL="6752" marR="6752" marT="6752"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000" b="0" i="0" u="none" strike="noStrike">
                          <a:solidFill>
                            <a:srgbClr val="203764"/>
                          </a:solidFill>
                          <a:effectLst/>
                          <a:latin typeface="Calibri" panose="020F0502020204030204" pitchFamily="34" charset="0"/>
                        </a:rPr>
                        <a:t>311.723,78</a:t>
                      </a:r>
                    </a:p>
                  </a:txBody>
                  <a:tcPr marL="6752" marR="6752" marT="6752"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fontAlgn="ctr"/>
                      <a:endParaRPr lang="es-CO" sz="180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1000" b="0" i="0" u="none" strike="noStrike">
                          <a:solidFill>
                            <a:srgbClr val="203764"/>
                          </a:solidFill>
                          <a:effectLst/>
                          <a:latin typeface="Calibri" panose="020F0502020204030204" pitchFamily="34" charset="0"/>
                        </a:rPr>
                        <a:t>ene-24</a:t>
                      </a:r>
                    </a:p>
                  </a:txBody>
                  <a:tcPr marL="6752" marR="6752" marT="6752"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000" b="0" i="0" u="none" strike="noStrike">
                          <a:solidFill>
                            <a:srgbClr val="203764"/>
                          </a:solidFill>
                          <a:effectLst/>
                          <a:latin typeface="Calibri" panose="020F0502020204030204" pitchFamily="34" charset="0"/>
                        </a:rPr>
                        <a:t>172</a:t>
                      </a:r>
                    </a:p>
                  </a:txBody>
                  <a:tcPr marL="6752" marR="6752" marT="6752"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000" b="0" i="0" u="none" strike="noStrike">
                          <a:solidFill>
                            <a:srgbClr val="203764"/>
                          </a:solidFill>
                          <a:effectLst/>
                          <a:latin typeface="Calibri" panose="020F0502020204030204" pitchFamily="34" charset="0"/>
                        </a:rPr>
                        <a:t>109.654,80</a:t>
                      </a:r>
                    </a:p>
                  </a:txBody>
                  <a:tcPr marL="6752" marR="6752" marT="6752"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fontAlgn="ctr"/>
                      <a:endParaRPr lang="es-CO" sz="180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1000" b="0" i="0" u="none" strike="noStrike">
                          <a:solidFill>
                            <a:srgbClr val="203764"/>
                          </a:solidFill>
                          <a:effectLst/>
                          <a:latin typeface="Calibri" panose="020F0502020204030204" pitchFamily="34" charset="0"/>
                        </a:rPr>
                        <a:t>ene-24</a:t>
                      </a:r>
                    </a:p>
                  </a:txBody>
                  <a:tcPr marL="6752" marR="6752" marT="6752"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2.654</a:t>
                      </a:r>
                    </a:p>
                  </a:txBody>
                  <a:tcPr marL="6752" marR="6752" marT="6752"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1.506.707,42</a:t>
                      </a:r>
                    </a:p>
                  </a:txBody>
                  <a:tcPr marL="6752" marR="6752" marT="6752" marB="0" anchor="ctr">
                    <a:lnL>
                      <a:noFill/>
                    </a:lnL>
                    <a:lnR>
                      <a:noFill/>
                    </a:lnR>
                    <a:lnT w="12700" cap="flat" cmpd="sng" algn="ctr">
                      <a:solidFill>
                        <a:srgbClr val="70AD47"/>
                      </a:solidFill>
                      <a:prstDash val="solid"/>
                      <a:round/>
                      <a:headEnd type="none" w="med" len="med"/>
                      <a:tailEnd type="none" w="med" len="med"/>
                    </a:lnT>
                    <a:lnB>
                      <a:noFill/>
                    </a:lnB>
                    <a:noFill/>
                  </a:tcPr>
                </a:tc>
                <a:extLst>
                  <a:ext uri="{0D108BD9-81ED-4DB2-BD59-A6C34878D82A}">
                    <a16:rowId xmlns:a16="http://schemas.microsoft.com/office/drawing/2014/main" val="3682077749"/>
                  </a:ext>
                </a:extLst>
              </a:tr>
              <a:tr h="330300">
                <a:tc>
                  <a:txBody>
                    <a:bodyPr/>
                    <a:lstStyle/>
                    <a:p>
                      <a:pPr algn="ctr" rtl="0" fontAlgn="ctr"/>
                      <a:r>
                        <a:rPr lang="es-CO" sz="1000" b="1" i="0" u="none" strike="noStrike">
                          <a:solidFill>
                            <a:srgbClr val="203764"/>
                          </a:solidFill>
                          <a:effectLst/>
                          <a:latin typeface="Calibri" panose="020F0502020204030204" pitchFamily="34" charset="0"/>
                        </a:rPr>
                        <a:t>feb-24</a:t>
                      </a:r>
                    </a:p>
                  </a:txBody>
                  <a:tcPr marL="6752" marR="6752" marT="6752" marB="0" anchor="ctr">
                    <a:lnL>
                      <a:noFill/>
                    </a:lnL>
                    <a:lnR>
                      <a:noFill/>
                    </a:lnR>
                    <a:lnT>
                      <a:noFill/>
                    </a:lnT>
                    <a:lnB>
                      <a:noFill/>
                    </a:lnB>
                    <a:solidFill>
                      <a:srgbClr val="E2EFDA"/>
                    </a:solidFill>
                  </a:tcPr>
                </a:tc>
                <a:tc>
                  <a:txBody>
                    <a:bodyPr/>
                    <a:lstStyle/>
                    <a:p>
                      <a:pPr algn="ctr" rtl="0" fontAlgn="ctr"/>
                      <a:r>
                        <a:rPr lang="es-CO" sz="1000" b="0" i="0" u="none" strike="noStrike">
                          <a:solidFill>
                            <a:srgbClr val="203764"/>
                          </a:solidFill>
                          <a:effectLst/>
                          <a:latin typeface="Calibri" panose="020F0502020204030204" pitchFamily="34" charset="0"/>
                        </a:rPr>
                        <a:t>1.356</a:t>
                      </a:r>
                    </a:p>
                  </a:txBody>
                  <a:tcPr marL="6752" marR="6752" marT="6752" marB="0" anchor="ctr">
                    <a:lnL>
                      <a:noFill/>
                    </a:lnL>
                    <a:lnR>
                      <a:noFill/>
                    </a:lnR>
                    <a:lnT>
                      <a:noFill/>
                    </a:lnT>
                    <a:lnB>
                      <a:noFill/>
                    </a:lnB>
                    <a:solidFill>
                      <a:srgbClr val="E2EFDA"/>
                    </a:solidFill>
                  </a:tcPr>
                </a:tc>
                <a:tc>
                  <a:txBody>
                    <a:bodyPr/>
                    <a:lstStyle/>
                    <a:p>
                      <a:pPr algn="ctr" rtl="0" fontAlgn="ctr"/>
                      <a:r>
                        <a:rPr lang="es-CO" sz="1000" b="0" i="0" u="none" strike="noStrike">
                          <a:solidFill>
                            <a:srgbClr val="203764"/>
                          </a:solidFill>
                          <a:effectLst/>
                          <a:latin typeface="Calibri" panose="020F0502020204030204" pitchFamily="34" charset="0"/>
                        </a:rPr>
                        <a:t>618.313,10</a:t>
                      </a:r>
                    </a:p>
                  </a:txBody>
                  <a:tcPr marL="6752" marR="6752" marT="6752" marB="0" anchor="ctr">
                    <a:lnL>
                      <a:noFill/>
                    </a:lnL>
                    <a:lnR>
                      <a:noFill/>
                    </a:lnR>
                    <a:lnT>
                      <a:noFill/>
                    </a:lnT>
                    <a:lnB>
                      <a:noFill/>
                    </a:lnB>
                    <a:solidFill>
                      <a:srgbClr val="E2EFDA"/>
                    </a:solidFill>
                  </a:tcPr>
                </a:tc>
                <a:tc>
                  <a:txBody>
                    <a:bodyPr/>
                    <a:lstStyle/>
                    <a:p>
                      <a:pPr algn="l" fontAlgn="ctr"/>
                      <a:endParaRPr lang="es-CO" sz="180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1000" b="0" i="0" u="none" strike="noStrike">
                          <a:solidFill>
                            <a:srgbClr val="203764"/>
                          </a:solidFill>
                          <a:effectLst/>
                          <a:latin typeface="Calibri" panose="020F0502020204030204" pitchFamily="34" charset="0"/>
                        </a:rPr>
                        <a:t>feb-24</a:t>
                      </a:r>
                    </a:p>
                  </a:txBody>
                  <a:tcPr marL="6752" marR="6752" marT="6752" marB="0" anchor="ctr">
                    <a:lnL>
                      <a:noFill/>
                    </a:lnL>
                    <a:lnR>
                      <a:noFill/>
                    </a:lnR>
                    <a:lnT>
                      <a:noFill/>
                    </a:lnT>
                    <a:lnB>
                      <a:noFill/>
                    </a:lnB>
                    <a:solidFill>
                      <a:srgbClr val="E2EFDA"/>
                    </a:solidFill>
                  </a:tcPr>
                </a:tc>
                <a:tc>
                  <a:txBody>
                    <a:bodyPr/>
                    <a:lstStyle/>
                    <a:p>
                      <a:pPr algn="ctr" rtl="0" fontAlgn="ctr"/>
                      <a:r>
                        <a:rPr lang="es-CO" sz="1000" b="0" i="0" u="none" strike="noStrike">
                          <a:solidFill>
                            <a:srgbClr val="203764"/>
                          </a:solidFill>
                          <a:effectLst/>
                          <a:latin typeface="Calibri" panose="020F0502020204030204" pitchFamily="34" charset="0"/>
                        </a:rPr>
                        <a:t>387</a:t>
                      </a:r>
                    </a:p>
                  </a:txBody>
                  <a:tcPr marL="6752" marR="6752" marT="6752" marB="0" anchor="ctr">
                    <a:lnL>
                      <a:noFill/>
                    </a:lnL>
                    <a:lnR>
                      <a:noFill/>
                    </a:lnR>
                    <a:lnT>
                      <a:noFill/>
                    </a:lnT>
                    <a:lnB>
                      <a:noFill/>
                    </a:lnB>
                    <a:solidFill>
                      <a:srgbClr val="E2EFDA"/>
                    </a:solidFill>
                  </a:tcPr>
                </a:tc>
                <a:tc>
                  <a:txBody>
                    <a:bodyPr/>
                    <a:lstStyle/>
                    <a:p>
                      <a:pPr algn="ctr" rtl="0" fontAlgn="ctr"/>
                      <a:r>
                        <a:rPr lang="es-CO" sz="1000" b="0" i="0" u="none" strike="noStrike">
                          <a:solidFill>
                            <a:srgbClr val="203764"/>
                          </a:solidFill>
                          <a:effectLst/>
                          <a:latin typeface="Calibri" panose="020F0502020204030204" pitchFamily="34" charset="0"/>
                        </a:rPr>
                        <a:t>298.417,82</a:t>
                      </a:r>
                    </a:p>
                  </a:txBody>
                  <a:tcPr marL="6752" marR="6752" marT="6752" marB="0" anchor="ctr">
                    <a:lnL>
                      <a:noFill/>
                    </a:lnL>
                    <a:lnR>
                      <a:noFill/>
                    </a:lnR>
                    <a:lnT>
                      <a:noFill/>
                    </a:lnT>
                    <a:lnB>
                      <a:noFill/>
                    </a:lnB>
                    <a:solidFill>
                      <a:srgbClr val="E2EFDA"/>
                    </a:solidFill>
                  </a:tcPr>
                </a:tc>
                <a:tc>
                  <a:txBody>
                    <a:bodyPr/>
                    <a:lstStyle/>
                    <a:p>
                      <a:pPr algn="l" fontAlgn="ctr"/>
                      <a:endParaRPr lang="es-CO" sz="180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1000" b="0" i="0" u="none" strike="noStrike">
                          <a:solidFill>
                            <a:srgbClr val="203764"/>
                          </a:solidFill>
                          <a:effectLst/>
                          <a:latin typeface="Calibri" panose="020F0502020204030204" pitchFamily="34" charset="0"/>
                        </a:rPr>
                        <a:t>feb-24</a:t>
                      </a:r>
                    </a:p>
                  </a:txBody>
                  <a:tcPr marL="6752" marR="6752" marT="6752" marB="0" anchor="ctr">
                    <a:lnL>
                      <a:noFill/>
                    </a:lnL>
                    <a:lnR>
                      <a:noFill/>
                    </a:lnR>
                    <a:lnT>
                      <a:noFill/>
                    </a:lnT>
                    <a:lnB>
                      <a:noFill/>
                    </a:lnB>
                    <a:solidFill>
                      <a:srgbClr val="E2EFDA"/>
                    </a:solidFill>
                  </a:tcPr>
                </a:tc>
                <a:tc>
                  <a:txBody>
                    <a:bodyPr/>
                    <a:lstStyle/>
                    <a:p>
                      <a:pPr algn="ctr" rtl="0" fontAlgn="ctr"/>
                      <a:r>
                        <a:rPr lang="es-CO" sz="1000" b="0" i="0" u="none" strike="noStrike">
                          <a:solidFill>
                            <a:srgbClr val="203764"/>
                          </a:solidFill>
                          <a:effectLst/>
                          <a:latin typeface="Calibri" panose="020F0502020204030204" pitchFamily="34" charset="0"/>
                        </a:rPr>
                        <a:t>228</a:t>
                      </a:r>
                    </a:p>
                  </a:txBody>
                  <a:tcPr marL="6752" marR="6752" marT="6752" marB="0" anchor="ctr">
                    <a:lnL>
                      <a:noFill/>
                    </a:lnL>
                    <a:lnR>
                      <a:noFill/>
                    </a:lnR>
                    <a:lnT>
                      <a:noFill/>
                    </a:lnT>
                    <a:lnB>
                      <a:noFill/>
                    </a:lnB>
                    <a:solidFill>
                      <a:srgbClr val="E2EFDA"/>
                    </a:solidFill>
                  </a:tcPr>
                </a:tc>
                <a:tc>
                  <a:txBody>
                    <a:bodyPr/>
                    <a:lstStyle/>
                    <a:p>
                      <a:pPr algn="ctr" rtl="0" fontAlgn="ctr"/>
                      <a:r>
                        <a:rPr lang="es-CO" sz="1000" b="0" i="0" u="none" strike="noStrike">
                          <a:solidFill>
                            <a:srgbClr val="203764"/>
                          </a:solidFill>
                          <a:effectLst/>
                          <a:latin typeface="Calibri" panose="020F0502020204030204" pitchFamily="34" charset="0"/>
                        </a:rPr>
                        <a:t>160.508,36</a:t>
                      </a:r>
                    </a:p>
                  </a:txBody>
                  <a:tcPr marL="6752" marR="6752" marT="6752" marB="0" anchor="ctr">
                    <a:lnL>
                      <a:noFill/>
                    </a:lnL>
                    <a:lnR>
                      <a:noFill/>
                    </a:lnR>
                    <a:lnT>
                      <a:noFill/>
                    </a:lnT>
                    <a:lnB>
                      <a:noFill/>
                    </a:lnB>
                    <a:solidFill>
                      <a:srgbClr val="E2EFDA"/>
                    </a:solidFill>
                  </a:tcPr>
                </a:tc>
                <a:tc>
                  <a:txBody>
                    <a:bodyPr/>
                    <a:lstStyle/>
                    <a:p>
                      <a:pPr algn="l" fontAlgn="ctr"/>
                      <a:endParaRPr lang="es-CO" sz="180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1000" b="0" i="0" u="none" strike="noStrike">
                          <a:solidFill>
                            <a:srgbClr val="203764"/>
                          </a:solidFill>
                          <a:effectLst/>
                          <a:latin typeface="Calibri" panose="020F0502020204030204" pitchFamily="34" charset="0"/>
                        </a:rPr>
                        <a:t>feb-24</a:t>
                      </a:r>
                    </a:p>
                  </a:txBody>
                  <a:tcPr marL="6752" marR="6752" marT="6752" marB="0" anchor="ctr">
                    <a:lnL>
                      <a:noFill/>
                    </a:lnL>
                    <a:lnR>
                      <a:noFill/>
                    </a:lnR>
                    <a:lnT>
                      <a:noFill/>
                    </a:lnT>
                    <a:lnB>
                      <a:noFill/>
                    </a:lnB>
                    <a:solidFill>
                      <a:srgbClr val="E2EFDA"/>
                    </a:solidFill>
                  </a:tcPr>
                </a:tc>
                <a:tc>
                  <a:txBody>
                    <a:bodyPr/>
                    <a:lstStyle/>
                    <a:p>
                      <a:pPr algn="ctr" rtl="0" fontAlgn="ctr"/>
                      <a:r>
                        <a:rPr lang="es-CO" sz="1000" b="0" i="0" u="none" strike="noStrike">
                          <a:solidFill>
                            <a:srgbClr val="203764"/>
                          </a:solidFill>
                          <a:effectLst/>
                          <a:latin typeface="Calibri" panose="020F0502020204030204" pitchFamily="34" charset="0"/>
                        </a:rPr>
                        <a:t>507</a:t>
                      </a:r>
                    </a:p>
                  </a:txBody>
                  <a:tcPr marL="6752" marR="6752" marT="6752" marB="0" anchor="ctr">
                    <a:lnL>
                      <a:noFill/>
                    </a:lnL>
                    <a:lnR>
                      <a:noFill/>
                    </a:lnR>
                    <a:lnT>
                      <a:noFill/>
                    </a:lnT>
                    <a:lnB>
                      <a:noFill/>
                    </a:lnB>
                    <a:solidFill>
                      <a:srgbClr val="E2EFDA"/>
                    </a:solidFill>
                  </a:tcPr>
                </a:tc>
                <a:tc>
                  <a:txBody>
                    <a:bodyPr/>
                    <a:lstStyle/>
                    <a:p>
                      <a:pPr algn="ctr" rtl="0" fontAlgn="ctr"/>
                      <a:r>
                        <a:rPr lang="es-CO" sz="1000" b="0" i="0" u="none" strike="noStrike">
                          <a:solidFill>
                            <a:srgbClr val="203764"/>
                          </a:solidFill>
                          <a:effectLst/>
                          <a:latin typeface="Calibri" panose="020F0502020204030204" pitchFamily="34" charset="0"/>
                        </a:rPr>
                        <a:t>315.310,86</a:t>
                      </a:r>
                    </a:p>
                  </a:txBody>
                  <a:tcPr marL="6752" marR="6752" marT="6752" marB="0" anchor="ctr">
                    <a:lnL>
                      <a:noFill/>
                    </a:lnL>
                    <a:lnR>
                      <a:noFill/>
                    </a:lnR>
                    <a:lnT>
                      <a:noFill/>
                    </a:lnT>
                    <a:lnB>
                      <a:noFill/>
                    </a:lnB>
                    <a:solidFill>
                      <a:srgbClr val="E2EFDA"/>
                    </a:solidFill>
                  </a:tcPr>
                </a:tc>
                <a:tc>
                  <a:txBody>
                    <a:bodyPr/>
                    <a:lstStyle/>
                    <a:p>
                      <a:pPr algn="l" fontAlgn="ctr"/>
                      <a:endParaRPr lang="es-CO" sz="180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1000" b="0" i="0" u="none" strike="noStrike">
                          <a:solidFill>
                            <a:srgbClr val="203764"/>
                          </a:solidFill>
                          <a:effectLst/>
                          <a:latin typeface="Calibri" panose="020F0502020204030204" pitchFamily="34" charset="0"/>
                        </a:rPr>
                        <a:t>feb-24</a:t>
                      </a:r>
                    </a:p>
                  </a:txBody>
                  <a:tcPr marL="6752" marR="6752" marT="6752" marB="0" anchor="ctr">
                    <a:lnL>
                      <a:noFill/>
                    </a:lnL>
                    <a:lnR>
                      <a:noFill/>
                    </a:lnR>
                    <a:lnT>
                      <a:noFill/>
                    </a:lnT>
                    <a:lnB>
                      <a:noFill/>
                    </a:lnB>
                    <a:solidFill>
                      <a:srgbClr val="E2EFDA"/>
                    </a:solidFill>
                  </a:tcPr>
                </a:tc>
                <a:tc>
                  <a:txBody>
                    <a:bodyPr/>
                    <a:lstStyle/>
                    <a:p>
                      <a:pPr algn="ctr" rtl="0" fontAlgn="ctr"/>
                      <a:r>
                        <a:rPr lang="es-CO" sz="1000" b="0" i="0" u="none" strike="noStrike">
                          <a:solidFill>
                            <a:srgbClr val="203764"/>
                          </a:solidFill>
                          <a:effectLst/>
                          <a:latin typeface="Calibri" panose="020F0502020204030204" pitchFamily="34" charset="0"/>
                        </a:rPr>
                        <a:t>172</a:t>
                      </a:r>
                    </a:p>
                  </a:txBody>
                  <a:tcPr marL="6752" marR="6752" marT="6752" marB="0" anchor="ctr">
                    <a:lnL>
                      <a:noFill/>
                    </a:lnL>
                    <a:lnR>
                      <a:noFill/>
                    </a:lnR>
                    <a:lnT>
                      <a:noFill/>
                    </a:lnT>
                    <a:lnB>
                      <a:noFill/>
                    </a:lnB>
                    <a:solidFill>
                      <a:srgbClr val="E2EFDA"/>
                    </a:solidFill>
                  </a:tcPr>
                </a:tc>
                <a:tc>
                  <a:txBody>
                    <a:bodyPr/>
                    <a:lstStyle/>
                    <a:p>
                      <a:pPr algn="ctr" rtl="0" fontAlgn="ctr"/>
                      <a:r>
                        <a:rPr lang="es-CO" sz="1000" b="0" i="0" u="none" strike="noStrike">
                          <a:solidFill>
                            <a:srgbClr val="203764"/>
                          </a:solidFill>
                          <a:effectLst/>
                          <a:latin typeface="Calibri" panose="020F0502020204030204" pitchFamily="34" charset="0"/>
                        </a:rPr>
                        <a:t>109.654,80</a:t>
                      </a:r>
                    </a:p>
                  </a:txBody>
                  <a:tcPr marL="6752" marR="6752" marT="6752" marB="0" anchor="ctr">
                    <a:lnL>
                      <a:noFill/>
                    </a:lnL>
                    <a:lnR>
                      <a:noFill/>
                    </a:lnR>
                    <a:lnT>
                      <a:noFill/>
                    </a:lnT>
                    <a:lnB>
                      <a:noFill/>
                    </a:lnB>
                    <a:solidFill>
                      <a:srgbClr val="E2EFDA"/>
                    </a:solidFill>
                  </a:tcPr>
                </a:tc>
                <a:tc>
                  <a:txBody>
                    <a:bodyPr/>
                    <a:lstStyle/>
                    <a:p>
                      <a:pPr algn="l" fontAlgn="ctr"/>
                      <a:endParaRPr lang="es-CO" sz="180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1000" b="0" i="0" u="none" strike="noStrike">
                          <a:solidFill>
                            <a:srgbClr val="203764"/>
                          </a:solidFill>
                          <a:effectLst/>
                          <a:latin typeface="Calibri" panose="020F0502020204030204" pitchFamily="34" charset="0"/>
                        </a:rPr>
                        <a:t>feb-24</a:t>
                      </a:r>
                    </a:p>
                  </a:txBody>
                  <a:tcPr marL="6752" marR="6752" marT="6752" marB="0" anchor="ctr">
                    <a:lnL>
                      <a:noFill/>
                    </a:lnL>
                    <a:lnR>
                      <a:noFill/>
                    </a:lnR>
                    <a:lnT>
                      <a:noFill/>
                    </a:lnT>
                    <a:lnB>
                      <a:noFill/>
                    </a:lnB>
                    <a:solidFill>
                      <a:srgbClr val="E2EFDA"/>
                    </a:solidFill>
                  </a:tcPr>
                </a:tc>
                <a:tc>
                  <a:txBody>
                    <a:bodyPr/>
                    <a:lstStyle/>
                    <a:p>
                      <a:pPr algn="ctr" rtl="0" fontAlgn="ctr"/>
                      <a:r>
                        <a:rPr lang="es-CO" sz="1000" b="0" i="0" u="none" strike="noStrike">
                          <a:solidFill>
                            <a:srgbClr val="203764"/>
                          </a:solidFill>
                          <a:effectLst/>
                          <a:latin typeface="Calibri" panose="020F0502020204030204" pitchFamily="34" charset="0"/>
                        </a:rPr>
                        <a:t>2.650</a:t>
                      </a:r>
                    </a:p>
                  </a:txBody>
                  <a:tcPr marL="6752" marR="6752" marT="6752" marB="0" anchor="ctr">
                    <a:lnL>
                      <a:noFill/>
                    </a:lnL>
                    <a:lnR>
                      <a:noFill/>
                    </a:lnR>
                    <a:lnT>
                      <a:noFill/>
                    </a:lnT>
                    <a:lnB>
                      <a:noFill/>
                    </a:lnB>
                    <a:solidFill>
                      <a:srgbClr val="E2EFDA"/>
                    </a:solidFill>
                  </a:tcPr>
                </a:tc>
                <a:tc>
                  <a:txBody>
                    <a:bodyPr/>
                    <a:lstStyle/>
                    <a:p>
                      <a:pPr algn="ctr" rtl="0" fontAlgn="ctr"/>
                      <a:r>
                        <a:rPr lang="es-CO" sz="1000" b="0" i="0" u="none" strike="noStrike">
                          <a:solidFill>
                            <a:srgbClr val="203764"/>
                          </a:solidFill>
                          <a:effectLst/>
                          <a:latin typeface="Calibri" panose="020F0502020204030204" pitchFamily="34" charset="0"/>
                        </a:rPr>
                        <a:t>1.502.204,94</a:t>
                      </a:r>
                    </a:p>
                  </a:txBody>
                  <a:tcPr marL="6752" marR="6752" marT="6752" marB="0" anchor="ctr">
                    <a:lnL>
                      <a:noFill/>
                    </a:lnL>
                    <a:lnR>
                      <a:noFill/>
                    </a:lnR>
                    <a:lnT>
                      <a:noFill/>
                    </a:lnT>
                    <a:lnB>
                      <a:noFill/>
                    </a:lnB>
                    <a:solidFill>
                      <a:srgbClr val="E2EFDA"/>
                    </a:solidFill>
                  </a:tcPr>
                </a:tc>
                <a:extLst>
                  <a:ext uri="{0D108BD9-81ED-4DB2-BD59-A6C34878D82A}">
                    <a16:rowId xmlns:a16="http://schemas.microsoft.com/office/drawing/2014/main" val="287082791"/>
                  </a:ext>
                </a:extLst>
              </a:tr>
              <a:tr h="330300">
                <a:tc>
                  <a:txBody>
                    <a:bodyPr/>
                    <a:lstStyle/>
                    <a:p>
                      <a:pPr algn="ctr" rtl="0" fontAlgn="ctr"/>
                      <a:r>
                        <a:rPr lang="es-CO" sz="1000" b="1" i="0" u="none" strike="noStrike">
                          <a:solidFill>
                            <a:srgbClr val="203764"/>
                          </a:solidFill>
                          <a:effectLst/>
                          <a:latin typeface="Calibri" panose="020F0502020204030204" pitchFamily="34" charset="0"/>
                        </a:rPr>
                        <a:t>mar-24</a:t>
                      </a:r>
                    </a:p>
                  </a:txBody>
                  <a:tcPr marL="6752" marR="6752" marT="6752" marB="0" anchor="ctr">
                    <a:lnL>
                      <a:noFill/>
                    </a:lnL>
                    <a:lnR>
                      <a:noFill/>
                    </a:lnR>
                    <a:lnT>
                      <a:noFill/>
                    </a:lnT>
                    <a:lnB>
                      <a:noFill/>
                    </a:lnB>
                    <a:noFill/>
                  </a:tcPr>
                </a:tc>
                <a:tc>
                  <a:txBody>
                    <a:bodyPr/>
                    <a:lstStyle/>
                    <a:p>
                      <a:pPr algn="ctr" rtl="0" fontAlgn="ctr"/>
                      <a:r>
                        <a:rPr lang="es-CO" sz="1000" b="0" i="0" u="none" strike="noStrike">
                          <a:solidFill>
                            <a:srgbClr val="203764"/>
                          </a:solidFill>
                          <a:effectLst/>
                          <a:latin typeface="Calibri" panose="020F0502020204030204" pitchFamily="34" charset="0"/>
                        </a:rPr>
                        <a:t>1.296</a:t>
                      </a:r>
                    </a:p>
                  </a:txBody>
                  <a:tcPr marL="6752" marR="6752" marT="6752" marB="0" anchor="ctr">
                    <a:lnL>
                      <a:noFill/>
                    </a:lnL>
                    <a:lnR>
                      <a:noFill/>
                    </a:lnR>
                    <a:lnT>
                      <a:noFill/>
                    </a:lnT>
                    <a:lnB>
                      <a:noFill/>
                    </a:lnB>
                    <a:noFill/>
                  </a:tcPr>
                </a:tc>
                <a:tc>
                  <a:txBody>
                    <a:bodyPr/>
                    <a:lstStyle/>
                    <a:p>
                      <a:pPr algn="ctr" rtl="0" fontAlgn="ctr"/>
                      <a:r>
                        <a:rPr lang="es-CO" sz="1000" b="0" i="0" u="none" strike="noStrike">
                          <a:solidFill>
                            <a:srgbClr val="203764"/>
                          </a:solidFill>
                          <a:effectLst/>
                          <a:latin typeface="Calibri" panose="020F0502020204030204" pitchFamily="34" charset="0"/>
                        </a:rPr>
                        <a:t>589.121,41</a:t>
                      </a:r>
                    </a:p>
                  </a:txBody>
                  <a:tcPr marL="6752" marR="6752" marT="6752" marB="0" anchor="ctr">
                    <a:lnL>
                      <a:noFill/>
                    </a:lnL>
                    <a:lnR>
                      <a:noFill/>
                    </a:lnR>
                    <a:lnT>
                      <a:noFill/>
                    </a:lnT>
                    <a:lnB>
                      <a:noFill/>
                    </a:lnB>
                    <a:noFill/>
                  </a:tcPr>
                </a:tc>
                <a:tc>
                  <a:txBody>
                    <a:bodyPr/>
                    <a:lstStyle/>
                    <a:p>
                      <a:pPr algn="l" fontAlgn="ctr"/>
                      <a:endParaRPr lang="es-CO" sz="180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1000" b="0" i="0" u="none" strike="noStrike">
                          <a:solidFill>
                            <a:srgbClr val="203764"/>
                          </a:solidFill>
                          <a:effectLst/>
                          <a:latin typeface="Calibri" panose="020F0502020204030204" pitchFamily="34" charset="0"/>
                        </a:rPr>
                        <a:t>mar-24</a:t>
                      </a:r>
                    </a:p>
                  </a:txBody>
                  <a:tcPr marL="6752" marR="6752" marT="6752" marB="0" anchor="ctr">
                    <a:lnL>
                      <a:noFill/>
                    </a:lnL>
                    <a:lnR>
                      <a:noFill/>
                    </a:lnR>
                    <a:lnT>
                      <a:noFill/>
                    </a:lnT>
                    <a:lnB>
                      <a:noFill/>
                    </a:lnB>
                    <a:noFill/>
                  </a:tcPr>
                </a:tc>
                <a:tc>
                  <a:txBody>
                    <a:bodyPr/>
                    <a:lstStyle/>
                    <a:p>
                      <a:pPr algn="ctr" rtl="0" fontAlgn="ctr"/>
                      <a:r>
                        <a:rPr lang="es-CO" sz="1000" b="0" i="0" u="none" strike="noStrike">
                          <a:solidFill>
                            <a:srgbClr val="203764"/>
                          </a:solidFill>
                          <a:effectLst/>
                          <a:latin typeface="Calibri" panose="020F0502020204030204" pitchFamily="34" charset="0"/>
                        </a:rPr>
                        <a:t>381</a:t>
                      </a:r>
                    </a:p>
                  </a:txBody>
                  <a:tcPr marL="6752" marR="6752" marT="6752" marB="0" anchor="ctr">
                    <a:lnL>
                      <a:noFill/>
                    </a:lnL>
                    <a:lnR>
                      <a:noFill/>
                    </a:lnR>
                    <a:lnT>
                      <a:noFill/>
                    </a:lnT>
                    <a:lnB>
                      <a:noFill/>
                    </a:lnB>
                    <a:noFill/>
                  </a:tcPr>
                </a:tc>
                <a:tc>
                  <a:txBody>
                    <a:bodyPr/>
                    <a:lstStyle/>
                    <a:p>
                      <a:pPr algn="ctr" rtl="0" fontAlgn="ctr"/>
                      <a:r>
                        <a:rPr lang="es-CO" sz="1000" b="0" i="0" u="none" strike="noStrike">
                          <a:solidFill>
                            <a:srgbClr val="203764"/>
                          </a:solidFill>
                          <a:effectLst/>
                          <a:latin typeface="Calibri" panose="020F0502020204030204" pitchFamily="34" charset="0"/>
                        </a:rPr>
                        <a:t>295.500,62</a:t>
                      </a:r>
                    </a:p>
                  </a:txBody>
                  <a:tcPr marL="6752" marR="6752" marT="6752" marB="0" anchor="ctr">
                    <a:lnL>
                      <a:noFill/>
                    </a:lnL>
                    <a:lnR>
                      <a:noFill/>
                    </a:lnR>
                    <a:lnT>
                      <a:noFill/>
                    </a:lnT>
                    <a:lnB>
                      <a:noFill/>
                    </a:lnB>
                    <a:noFill/>
                  </a:tcPr>
                </a:tc>
                <a:tc>
                  <a:txBody>
                    <a:bodyPr/>
                    <a:lstStyle/>
                    <a:p>
                      <a:pPr algn="l" fontAlgn="ctr"/>
                      <a:endParaRPr lang="es-CO" sz="180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1000" b="0" i="0" u="none" strike="noStrike">
                          <a:solidFill>
                            <a:srgbClr val="203764"/>
                          </a:solidFill>
                          <a:effectLst/>
                          <a:latin typeface="Calibri" panose="020F0502020204030204" pitchFamily="34" charset="0"/>
                        </a:rPr>
                        <a:t>mar-24</a:t>
                      </a:r>
                    </a:p>
                  </a:txBody>
                  <a:tcPr marL="6752" marR="6752" marT="6752" marB="0" anchor="ctr">
                    <a:lnL>
                      <a:noFill/>
                    </a:lnL>
                    <a:lnR>
                      <a:noFill/>
                    </a:lnR>
                    <a:lnT>
                      <a:noFill/>
                    </a:lnT>
                    <a:lnB>
                      <a:noFill/>
                    </a:lnB>
                    <a:noFill/>
                  </a:tcPr>
                </a:tc>
                <a:tc>
                  <a:txBody>
                    <a:bodyPr/>
                    <a:lstStyle/>
                    <a:p>
                      <a:pPr algn="ctr" rtl="0" fontAlgn="ctr"/>
                      <a:r>
                        <a:rPr lang="es-CO" sz="1000" b="0" i="0" u="none" strike="noStrike">
                          <a:solidFill>
                            <a:srgbClr val="203764"/>
                          </a:solidFill>
                          <a:effectLst/>
                          <a:latin typeface="Calibri" panose="020F0502020204030204" pitchFamily="34" charset="0"/>
                        </a:rPr>
                        <a:t>228</a:t>
                      </a:r>
                    </a:p>
                  </a:txBody>
                  <a:tcPr marL="6752" marR="6752" marT="6752" marB="0" anchor="ctr">
                    <a:lnL>
                      <a:noFill/>
                    </a:lnL>
                    <a:lnR>
                      <a:noFill/>
                    </a:lnR>
                    <a:lnT>
                      <a:noFill/>
                    </a:lnT>
                    <a:lnB>
                      <a:noFill/>
                    </a:lnB>
                    <a:noFill/>
                  </a:tcPr>
                </a:tc>
                <a:tc>
                  <a:txBody>
                    <a:bodyPr/>
                    <a:lstStyle/>
                    <a:p>
                      <a:pPr algn="ctr" rtl="0" fontAlgn="ctr"/>
                      <a:r>
                        <a:rPr lang="es-CO" sz="1000" b="0" i="0" u="none" strike="noStrike">
                          <a:solidFill>
                            <a:srgbClr val="203764"/>
                          </a:solidFill>
                          <a:effectLst/>
                          <a:latin typeface="Calibri" panose="020F0502020204030204" pitchFamily="34" charset="0"/>
                        </a:rPr>
                        <a:t>160.508,36</a:t>
                      </a:r>
                    </a:p>
                  </a:txBody>
                  <a:tcPr marL="6752" marR="6752" marT="6752" marB="0" anchor="ctr">
                    <a:lnL>
                      <a:noFill/>
                    </a:lnL>
                    <a:lnR>
                      <a:noFill/>
                    </a:lnR>
                    <a:lnT>
                      <a:noFill/>
                    </a:lnT>
                    <a:lnB>
                      <a:noFill/>
                    </a:lnB>
                    <a:noFill/>
                  </a:tcPr>
                </a:tc>
                <a:tc>
                  <a:txBody>
                    <a:bodyPr/>
                    <a:lstStyle/>
                    <a:p>
                      <a:pPr algn="l" fontAlgn="ctr"/>
                      <a:endParaRPr lang="es-CO" sz="180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1000" b="0" i="0" u="none" strike="noStrike">
                          <a:solidFill>
                            <a:srgbClr val="203764"/>
                          </a:solidFill>
                          <a:effectLst/>
                          <a:latin typeface="Calibri" panose="020F0502020204030204" pitchFamily="34" charset="0"/>
                        </a:rPr>
                        <a:t>mar-24</a:t>
                      </a:r>
                    </a:p>
                  </a:txBody>
                  <a:tcPr marL="6752" marR="6752" marT="6752" marB="0" anchor="ctr">
                    <a:lnL>
                      <a:noFill/>
                    </a:lnL>
                    <a:lnR>
                      <a:noFill/>
                    </a:lnR>
                    <a:lnT>
                      <a:noFill/>
                    </a:lnT>
                    <a:lnB>
                      <a:noFill/>
                    </a:lnB>
                    <a:noFill/>
                  </a:tcPr>
                </a:tc>
                <a:tc>
                  <a:txBody>
                    <a:bodyPr/>
                    <a:lstStyle/>
                    <a:p>
                      <a:pPr algn="ctr" rtl="0" fontAlgn="ctr"/>
                      <a:r>
                        <a:rPr lang="es-CO" sz="1000" b="0" i="0" u="none" strike="noStrike">
                          <a:solidFill>
                            <a:srgbClr val="203764"/>
                          </a:solidFill>
                          <a:effectLst/>
                          <a:latin typeface="Calibri" panose="020F0502020204030204" pitchFamily="34" charset="0"/>
                        </a:rPr>
                        <a:t>510</a:t>
                      </a:r>
                    </a:p>
                  </a:txBody>
                  <a:tcPr marL="6752" marR="6752" marT="6752" marB="0" anchor="ctr">
                    <a:lnL>
                      <a:noFill/>
                    </a:lnL>
                    <a:lnR>
                      <a:noFill/>
                    </a:lnR>
                    <a:lnT>
                      <a:noFill/>
                    </a:lnT>
                    <a:lnB>
                      <a:noFill/>
                    </a:lnB>
                    <a:noFill/>
                  </a:tcPr>
                </a:tc>
                <a:tc>
                  <a:txBody>
                    <a:bodyPr/>
                    <a:lstStyle/>
                    <a:p>
                      <a:pPr algn="ctr" rtl="0" fontAlgn="ctr"/>
                      <a:r>
                        <a:rPr lang="es-CO" sz="1000" b="0" i="0" u="none" strike="noStrike">
                          <a:solidFill>
                            <a:srgbClr val="203764"/>
                          </a:solidFill>
                          <a:effectLst/>
                          <a:latin typeface="Calibri" panose="020F0502020204030204" pitchFamily="34" charset="0"/>
                        </a:rPr>
                        <a:t>319.049,26</a:t>
                      </a:r>
                    </a:p>
                  </a:txBody>
                  <a:tcPr marL="6752" marR="6752" marT="6752" marB="0" anchor="ctr">
                    <a:lnL>
                      <a:noFill/>
                    </a:lnL>
                    <a:lnR>
                      <a:noFill/>
                    </a:lnR>
                    <a:lnT>
                      <a:noFill/>
                    </a:lnT>
                    <a:lnB>
                      <a:noFill/>
                    </a:lnB>
                    <a:noFill/>
                  </a:tcPr>
                </a:tc>
                <a:tc>
                  <a:txBody>
                    <a:bodyPr/>
                    <a:lstStyle/>
                    <a:p>
                      <a:pPr algn="l" fontAlgn="ctr"/>
                      <a:endParaRPr lang="es-CO" sz="180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1000" b="0" i="0" u="none" strike="noStrike">
                          <a:solidFill>
                            <a:srgbClr val="203764"/>
                          </a:solidFill>
                          <a:effectLst/>
                          <a:latin typeface="Calibri" panose="020F0502020204030204" pitchFamily="34" charset="0"/>
                        </a:rPr>
                        <a:t>mar-24</a:t>
                      </a:r>
                    </a:p>
                  </a:txBody>
                  <a:tcPr marL="6752" marR="6752" marT="6752" marB="0" anchor="ctr">
                    <a:lnL>
                      <a:noFill/>
                    </a:lnL>
                    <a:lnR>
                      <a:noFill/>
                    </a:lnR>
                    <a:lnT>
                      <a:noFill/>
                    </a:lnT>
                    <a:lnB>
                      <a:noFill/>
                    </a:lnB>
                    <a:noFill/>
                  </a:tcPr>
                </a:tc>
                <a:tc>
                  <a:txBody>
                    <a:bodyPr/>
                    <a:lstStyle/>
                    <a:p>
                      <a:pPr algn="ctr" rtl="0" fontAlgn="ctr"/>
                      <a:r>
                        <a:rPr lang="es-CO" sz="1000" b="0" i="0" u="none" strike="noStrike">
                          <a:solidFill>
                            <a:srgbClr val="203764"/>
                          </a:solidFill>
                          <a:effectLst/>
                          <a:latin typeface="Calibri" panose="020F0502020204030204" pitchFamily="34" charset="0"/>
                        </a:rPr>
                        <a:t>172</a:t>
                      </a:r>
                    </a:p>
                  </a:txBody>
                  <a:tcPr marL="6752" marR="6752" marT="6752" marB="0" anchor="ctr">
                    <a:lnL>
                      <a:noFill/>
                    </a:lnL>
                    <a:lnR>
                      <a:noFill/>
                    </a:lnR>
                    <a:lnT>
                      <a:noFill/>
                    </a:lnT>
                    <a:lnB>
                      <a:noFill/>
                    </a:lnB>
                    <a:noFill/>
                  </a:tcPr>
                </a:tc>
                <a:tc>
                  <a:txBody>
                    <a:bodyPr/>
                    <a:lstStyle/>
                    <a:p>
                      <a:pPr algn="ctr" rtl="0" fontAlgn="ctr"/>
                      <a:r>
                        <a:rPr lang="es-CO" sz="1000" b="0" i="0" u="none" strike="noStrike">
                          <a:solidFill>
                            <a:srgbClr val="203764"/>
                          </a:solidFill>
                          <a:effectLst/>
                          <a:latin typeface="Calibri" panose="020F0502020204030204" pitchFamily="34" charset="0"/>
                        </a:rPr>
                        <a:t>109.654,80</a:t>
                      </a:r>
                    </a:p>
                  </a:txBody>
                  <a:tcPr marL="6752" marR="6752" marT="6752" marB="0" anchor="ctr">
                    <a:lnL>
                      <a:noFill/>
                    </a:lnL>
                    <a:lnR>
                      <a:noFill/>
                    </a:lnR>
                    <a:lnT>
                      <a:noFill/>
                    </a:lnT>
                    <a:lnB>
                      <a:noFill/>
                    </a:lnB>
                    <a:noFill/>
                  </a:tcPr>
                </a:tc>
                <a:tc>
                  <a:txBody>
                    <a:bodyPr/>
                    <a:lstStyle/>
                    <a:p>
                      <a:pPr algn="l" fontAlgn="ctr"/>
                      <a:endParaRPr lang="es-CO" sz="180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1000" b="0" i="0" u="none" strike="noStrike">
                          <a:solidFill>
                            <a:srgbClr val="203764"/>
                          </a:solidFill>
                          <a:effectLst/>
                          <a:latin typeface="Calibri" panose="020F0502020204030204" pitchFamily="34" charset="0"/>
                        </a:rPr>
                        <a:t>mar-24</a:t>
                      </a:r>
                    </a:p>
                  </a:txBody>
                  <a:tcPr marL="6752" marR="6752" marT="6752"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2.587</a:t>
                      </a:r>
                    </a:p>
                  </a:txBody>
                  <a:tcPr marL="6752" marR="6752" marT="6752"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1.473.834,45</a:t>
                      </a:r>
                    </a:p>
                  </a:txBody>
                  <a:tcPr marL="6752" marR="6752" marT="6752" marB="0" anchor="ctr">
                    <a:lnL>
                      <a:noFill/>
                    </a:lnL>
                    <a:lnR>
                      <a:noFill/>
                    </a:lnR>
                    <a:lnT>
                      <a:noFill/>
                    </a:lnT>
                    <a:lnB>
                      <a:noFill/>
                    </a:lnB>
                    <a:noFill/>
                  </a:tcPr>
                </a:tc>
                <a:extLst>
                  <a:ext uri="{0D108BD9-81ED-4DB2-BD59-A6C34878D82A}">
                    <a16:rowId xmlns:a16="http://schemas.microsoft.com/office/drawing/2014/main" val="2774519471"/>
                  </a:ext>
                </a:extLst>
              </a:tr>
              <a:tr h="330300">
                <a:tc>
                  <a:txBody>
                    <a:bodyPr/>
                    <a:lstStyle/>
                    <a:p>
                      <a:pPr algn="ctr" rtl="0" fontAlgn="ctr"/>
                      <a:r>
                        <a:rPr lang="es-CO" sz="1000" b="1" i="0" u="none" strike="noStrike">
                          <a:solidFill>
                            <a:srgbClr val="203764"/>
                          </a:solidFill>
                          <a:effectLst/>
                          <a:latin typeface="Calibri" panose="020F0502020204030204" pitchFamily="34" charset="0"/>
                        </a:rPr>
                        <a:t>abr-24</a:t>
                      </a:r>
                    </a:p>
                  </a:txBody>
                  <a:tcPr marL="6752" marR="6752" marT="6752" marB="0" anchor="ctr">
                    <a:lnL>
                      <a:noFill/>
                    </a:lnL>
                    <a:lnR>
                      <a:noFill/>
                    </a:lnR>
                    <a:lnT>
                      <a:noFill/>
                    </a:lnT>
                    <a:lnB>
                      <a:noFill/>
                    </a:lnB>
                    <a:solidFill>
                      <a:srgbClr val="E2EFDA"/>
                    </a:solidFill>
                  </a:tcPr>
                </a:tc>
                <a:tc>
                  <a:txBody>
                    <a:bodyPr/>
                    <a:lstStyle/>
                    <a:p>
                      <a:pPr algn="ctr" rtl="0" fontAlgn="ctr"/>
                      <a:r>
                        <a:rPr lang="es-CO" sz="1000" b="0" i="0" u="none" strike="noStrike">
                          <a:solidFill>
                            <a:srgbClr val="203764"/>
                          </a:solidFill>
                          <a:effectLst/>
                          <a:latin typeface="Calibri" panose="020F0502020204030204" pitchFamily="34" charset="0"/>
                        </a:rPr>
                        <a:t>482</a:t>
                      </a:r>
                    </a:p>
                  </a:txBody>
                  <a:tcPr marL="6752" marR="6752" marT="6752" marB="0" anchor="ctr">
                    <a:lnL>
                      <a:noFill/>
                    </a:lnL>
                    <a:lnR>
                      <a:noFill/>
                    </a:lnR>
                    <a:lnT>
                      <a:noFill/>
                    </a:lnT>
                    <a:lnB>
                      <a:noFill/>
                    </a:lnB>
                    <a:solidFill>
                      <a:srgbClr val="E2EFDA"/>
                    </a:solidFill>
                  </a:tcPr>
                </a:tc>
                <a:tc>
                  <a:txBody>
                    <a:bodyPr/>
                    <a:lstStyle/>
                    <a:p>
                      <a:pPr algn="ctr" rtl="0" fontAlgn="ctr"/>
                      <a:r>
                        <a:rPr lang="es-CO" sz="1000" b="0" i="0" u="none" strike="noStrike">
                          <a:solidFill>
                            <a:srgbClr val="203764"/>
                          </a:solidFill>
                          <a:effectLst/>
                          <a:latin typeface="Calibri" panose="020F0502020204030204" pitchFamily="34" charset="0"/>
                        </a:rPr>
                        <a:t>193.732,89</a:t>
                      </a:r>
                    </a:p>
                  </a:txBody>
                  <a:tcPr marL="6752" marR="6752" marT="6752" marB="0" anchor="ctr">
                    <a:lnL>
                      <a:noFill/>
                    </a:lnL>
                    <a:lnR>
                      <a:noFill/>
                    </a:lnR>
                    <a:lnT>
                      <a:noFill/>
                    </a:lnT>
                    <a:lnB>
                      <a:noFill/>
                    </a:lnB>
                    <a:solidFill>
                      <a:srgbClr val="E2EFDA"/>
                    </a:solidFill>
                  </a:tcPr>
                </a:tc>
                <a:tc>
                  <a:txBody>
                    <a:bodyPr/>
                    <a:lstStyle/>
                    <a:p>
                      <a:pPr algn="l" fontAlgn="ctr"/>
                      <a:endParaRPr lang="es-CO" sz="180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1000" b="0" i="0" u="none" strike="noStrike">
                          <a:solidFill>
                            <a:srgbClr val="203764"/>
                          </a:solidFill>
                          <a:effectLst/>
                          <a:latin typeface="Calibri" panose="020F0502020204030204" pitchFamily="34" charset="0"/>
                        </a:rPr>
                        <a:t>abr-24</a:t>
                      </a:r>
                    </a:p>
                  </a:txBody>
                  <a:tcPr marL="6752" marR="6752" marT="6752" marB="0" anchor="ctr">
                    <a:lnL>
                      <a:noFill/>
                    </a:lnL>
                    <a:lnR>
                      <a:noFill/>
                    </a:lnR>
                    <a:lnT>
                      <a:noFill/>
                    </a:lnT>
                    <a:lnB>
                      <a:noFill/>
                    </a:lnB>
                    <a:solidFill>
                      <a:srgbClr val="E2EFDA"/>
                    </a:solidFill>
                  </a:tcPr>
                </a:tc>
                <a:tc>
                  <a:txBody>
                    <a:bodyPr/>
                    <a:lstStyle/>
                    <a:p>
                      <a:pPr algn="ctr" rtl="0" fontAlgn="ctr"/>
                      <a:r>
                        <a:rPr lang="es-CO" sz="1000" b="0" i="0" u="none" strike="noStrike">
                          <a:solidFill>
                            <a:srgbClr val="203764"/>
                          </a:solidFill>
                          <a:effectLst/>
                          <a:latin typeface="Calibri" panose="020F0502020204030204" pitchFamily="34" charset="0"/>
                        </a:rPr>
                        <a:t>162</a:t>
                      </a:r>
                    </a:p>
                  </a:txBody>
                  <a:tcPr marL="6752" marR="6752" marT="6752" marB="0" anchor="ctr">
                    <a:lnL>
                      <a:noFill/>
                    </a:lnL>
                    <a:lnR>
                      <a:noFill/>
                    </a:lnR>
                    <a:lnT>
                      <a:noFill/>
                    </a:lnT>
                    <a:lnB>
                      <a:noFill/>
                    </a:lnB>
                    <a:solidFill>
                      <a:srgbClr val="E2EFDA"/>
                    </a:solidFill>
                  </a:tcPr>
                </a:tc>
                <a:tc>
                  <a:txBody>
                    <a:bodyPr/>
                    <a:lstStyle/>
                    <a:p>
                      <a:pPr algn="ctr" rtl="0" fontAlgn="ctr"/>
                      <a:r>
                        <a:rPr lang="es-CO" sz="1000" b="0" i="0" u="none" strike="noStrike">
                          <a:solidFill>
                            <a:srgbClr val="203764"/>
                          </a:solidFill>
                          <a:effectLst/>
                          <a:latin typeface="Calibri" panose="020F0502020204030204" pitchFamily="34" charset="0"/>
                        </a:rPr>
                        <a:t>137.219,51</a:t>
                      </a:r>
                    </a:p>
                  </a:txBody>
                  <a:tcPr marL="6752" marR="6752" marT="6752" marB="0" anchor="ctr">
                    <a:lnL>
                      <a:noFill/>
                    </a:lnL>
                    <a:lnR>
                      <a:noFill/>
                    </a:lnR>
                    <a:lnT>
                      <a:noFill/>
                    </a:lnT>
                    <a:lnB>
                      <a:noFill/>
                    </a:lnB>
                    <a:solidFill>
                      <a:srgbClr val="E2EFDA"/>
                    </a:solidFill>
                  </a:tcPr>
                </a:tc>
                <a:tc>
                  <a:txBody>
                    <a:bodyPr/>
                    <a:lstStyle/>
                    <a:p>
                      <a:pPr algn="ctr" fontAlgn="ctr"/>
                      <a:endParaRPr lang="es-CO" sz="180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1000" b="0" i="0" u="none" strike="noStrike">
                          <a:solidFill>
                            <a:srgbClr val="203764"/>
                          </a:solidFill>
                          <a:effectLst/>
                          <a:latin typeface="Calibri" panose="020F0502020204030204" pitchFamily="34" charset="0"/>
                        </a:rPr>
                        <a:t>abr-24</a:t>
                      </a:r>
                    </a:p>
                  </a:txBody>
                  <a:tcPr marL="6752" marR="6752" marT="6752" marB="0" anchor="ctr">
                    <a:lnL>
                      <a:noFill/>
                    </a:lnL>
                    <a:lnR>
                      <a:noFill/>
                    </a:lnR>
                    <a:lnT>
                      <a:noFill/>
                    </a:lnT>
                    <a:lnB>
                      <a:noFill/>
                    </a:lnB>
                    <a:solidFill>
                      <a:srgbClr val="E2EFDA"/>
                    </a:solidFill>
                  </a:tcPr>
                </a:tc>
                <a:tc>
                  <a:txBody>
                    <a:bodyPr/>
                    <a:lstStyle/>
                    <a:p>
                      <a:pPr algn="ctr" rtl="0" fontAlgn="ctr"/>
                      <a:r>
                        <a:rPr lang="es-CO" sz="1000" b="0" i="0" u="none" strike="noStrike">
                          <a:solidFill>
                            <a:srgbClr val="203764"/>
                          </a:solidFill>
                          <a:effectLst/>
                          <a:latin typeface="Calibri" panose="020F0502020204030204" pitchFamily="34" charset="0"/>
                        </a:rPr>
                        <a:t>112</a:t>
                      </a:r>
                    </a:p>
                  </a:txBody>
                  <a:tcPr marL="6752" marR="6752" marT="6752" marB="0" anchor="ctr">
                    <a:lnL>
                      <a:noFill/>
                    </a:lnL>
                    <a:lnR>
                      <a:noFill/>
                    </a:lnR>
                    <a:lnT>
                      <a:noFill/>
                    </a:lnT>
                    <a:lnB>
                      <a:noFill/>
                    </a:lnB>
                    <a:solidFill>
                      <a:srgbClr val="E2EFDA"/>
                    </a:solidFill>
                  </a:tcPr>
                </a:tc>
                <a:tc>
                  <a:txBody>
                    <a:bodyPr/>
                    <a:lstStyle/>
                    <a:p>
                      <a:pPr algn="ctr" rtl="0" fontAlgn="ctr"/>
                      <a:r>
                        <a:rPr lang="es-CO" sz="1000" b="0" i="0" u="none" strike="noStrike">
                          <a:solidFill>
                            <a:srgbClr val="203764"/>
                          </a:solidFill>
                          <a:effectLst/>
                          <a:latin typeface="Calibri" panose="020F0502020204030204" pitchFamily="34" charset="0"/>
                        </a:rPr>
                        <a:t>65.684,21</a:t>
                      </a:r>
                    </a:p>
                  </a:txBody>
                  <a:tcPr marL="6752" marR="6752" marT="6752" marB="0" anchor="ctr">
                    <a:lnL>
                      <a:noFill/>
                    </a:lnL>
                    <a:lnR>
                      <a:noFill/>
                    </a:lnR>
                    <a:lnT>
                      <a:noFill/>
                    </a:lnT>
                    <a:lnB>
                      <a:noFill/>
                    </a:lnB>
                    <a:solidFill>
                      <a:srgbClr val="E2EFDA"/>
                    </a:solidFill>
                  </a:tcPr>
                </a:tc>
                <a:tc>
                  <a:txBody>
                    <a:bodyPr/>
                    <a:lstStyle/>
                    <a:p>
                      <a:pPr algn="l" fontAlgn="ctr"/>
                      <a:endParaRPr lang="es-CO" sz="180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1000" b="0" i="0" u="none" strike="noStrike">
                          <a:solidFill>
                            <a:srgbClr val="203764"/>
                          </a:solidFill>
                          <a:effectLst/>
                          <a:latin typeface="Calibri" panose="020F0502020204030204" pitchFamily="34" charset="0"/>
                        </a:rPr>
                        <a:t>abr-24</a:t>
                      </a:r>
                    </a:p>
                  </a:txBody>
                  <a:tcPr marL="6752" marR="6752" marT="6752" marB="0" anchor="ctr">
                    <a:lnL>
                      <a:noFill/>
                    </a:lnL>
                    <a:lnR>
                      <a:noFill/>
                    </a:lnR>
                    <a:lnT>
                      <a:noFill/>
                    </a:lnT>
                    <a:lnB>
                      <a:noFill/>
                    </a:lnB>
                    <a:solidFill>
                      <a:srgbClr val="E2EFDA"/>
                    </a:solidFill>
                  </a:tcPr>
                </a:tc>
                <a:tc>
                  <a:txBody>
                    <a:bodyPr/>
                    <a:lstStyle/>
                    <a:p>
                      <a:pPr algn="ctr" rtl="0" fontAlgn="ctr"/>
                      <a:r>
                        <a:rPr lang="es-CO" sz="1000" b="0" i="0" u="none" strike="noStrike">
                          <a:solidFill>
                            <a:srgbClr val="203764"/>
                          </a:solidFill>
                          <a:effectLst/>
                          <a:latin typeface="Calibri" panose="020F0502020204030204" pitchFamily="34" charset="0"/>
                        </a:rPr>
                        <a:t>254</a:t>
                      </a:r>
                    </a:p>
                  </a:txBody>
                  <a:tcPr marL="6752" marR="6752" marT="6752" marB="0" anchor="ctr">
                    <a:lnL>
                      <a:noFill/>
                    </a:lnL>
                    <a:lnR>
                      <a:noFill/>
                    </a:lnR>
                    <a:lnT>
                      <a:noFill/>
                    </a:lnT>
                    <a:lnB>
                      <a:noFill/>
                    </a:lnB>
                    <a:solidFill>
                      <a:srgbClr val="E2EFDA"/>
                    </a:solidFill>
                  </a:tcPr>
                </a:tc>
                <a:tc>
                  <a:txBody>
                    <a:bodyPr/>
                    <a:lstStyle/>
                    <a:p>
                      <a:pPr algn="ctr" rtl="0" fontAlgn="ctr"/>
                      <a:r>
                        <a:rPr lang="es-CO" sz="1000" b="0" i="0" u="none" strike="noStrike">
                          <a:solidFill>
                            <a:srgbClr val="203764"/>
                          </a:solidFill>
                          <a:effectLst/>
                          <a:latin typeface="Calibri" panose="020F0502020204030204" pitchFamily="34" charset="0"/>
                        </a:rPr>
                        <a:t>169.500,23</a:t>
                      </a:r>
                    </a:p>
                  </a:txBody>
                  <a:tcPr marL="6752" marR="6752" marT="6752" marB="0" anchor="ctr">
                    <a:lnL>
                      <a:noFill/>
                    </a:lnL>
                    <a:lnR>
                      <a:noFill/>
                    </a:lnR>
                    <a:lnT>
                      <a:noFill/>
                    </a:lnT>
                    <a:lnB>
                      <a:noFill/>
                    </a:lnB>
                    <a:solidFill>
                      <a:srgbClr val="E2EFDA"/>
                    </a:solidFill>
                  </a:tcPr>
                </a:tc>
                <a:tc>
                  <a:txBody>
                    <a:bodyPr/>
                    <a:lstStyle/>
                    <a:p>
                      <a:pPr algn="l" fontAlgn="ctr"/>
                      <a:endParaRPr lang="es-CO" sz="180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1000" b="0" i="0" u="none" strike="noStrike">
                          <a:solidFill>
                            <a:srgbClr val="203764"/>
                          </a:solidFill>
                          <a:effectLst/>
                          <a:latin typeface="Calibri" panose="020F0502020204030204" pitchFamily="34" charset="0"/>
                        </a:rPr>
                        <a:t>abr-24</a:t>
                      </a:r>
                    </a:p>
                  </a:txBody>
                  <a:tcPr marL="6752" marR="6752" marT="6752" marB="0" anchor="ctr">
                    <a:lnL>
                      <a:noFill/>
                    </a:lnL>
                    <a:lnR>
                      <a:noFill/>
                    </a:lnR>
                    <a:lnT>
                      <a:noFill/>
                    </a:lnT>
                    <a:lnB>
                      <a:noFill/>
                    </a:lnB>
                    <a:solidFill>
                      <a:srgbClr val="E2EFDA"/>
                    </a:solidFill>
                  </a:tcPr>
                </a:tc>
                <a:tc>
                  <a:txBody>
                    <a:bodyPr/>
                    <a:lstStyle/>
                    <a:p>
                      <a:pPr algn="ctr" rtl="0" fontAlgn="ctr"/>
                      <a:r>
                        <a:rPr lang="es-CO" sz="1000" b="0" i="0" u="none" strike="noStrike">
                          <a:solidFill>
                            <a:srgbClr val="203764"/>
                          </a:solidFill>
                          <a:effectLst/>
                          <a:latin typeface="Calibri" panose="020F0502020204030204" pitchFamily="34" charset="0"/>
                        </a:rPr>
                        <a:t>85</a:t>
                      </a:r>
                    </a:p>
                  </a:txBody>
                  <a:tcPr marL="6752" marR="6752" marT="6752" marB="0" anchor="ctr">
                    <a:lnL>
                      <a:noFill/>
                    </a:lnL>
                    <a:lnR>
                      <a:noFill/>
                    </a:lnR>
                    <a:lnT>
                      <a:noFill/>
                    </a:lnT>
                    <a:lnB>
                      <a:noFill/>
                    </a:lnB>
                    <a:solidFill>
                      <a:srgbClr val="E2EFDA"/>
                    </a:solidFill>
                  </a:tcPr>
                </a:tc>
                <a:tc>
                  <a:txBody>
                    <a:bodyPr/>
                    <a:lstStyle/>
                    <a:p>
                      <a:pPr algn="ctr" rtl="0" fontAlgn="ctr"/>
                      <a:r>
                        <a:rPr lang="es-CO" sz="1000" b="0" i="0" u="none" strike="noStrike">
                          <a:solidFill>
                            <a:srgbClr val="203764"/>
                          </a:solidFill>
                          <a:effectLst/>
                          <a:latin typeface="Calibri" panose="020F0502020204030204" pitchFamily="34" charset="0"/>
                        </a:rPr>
                        <a:t>61.115,61</a:t>
                      </a:r>
                    </a:p>
                  </a:txBody>
                  <a:tcPr marL="6752" marR="6752" marT="6752" marB="0" anchor="ctr">
                    <a:lnL>
                      <a:noFill/>
                    </a:lnL>
                    <a:lnR>
                      <a:noFill/>
                    </a:lnR>
                    <a:lnT>
                      <a:noFill/>
                    </a:lnT>
                    <a:lnB>
                      <a:noFill/>
                    </a:lnB>
                    <a:solidFill>
                      <a:srgbClr val="E2EFDA"/>
                    </a:solidFill>
                  </a:tcPr>
                </a:tc>
                <a:tc>
                  <a:txBody>
                    <a:bodyPr/>
                    <a:lstStyle/>
                    <a:p>
                      <a:pPr algn="l" fontAlgn="ctr"/>
                      <a:endParaRPr lang="es-CO" sz="180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1000" b="0" i="0" u="none" strike="noStrike">
                          <a:solidFill>
                            <a:srgbClr val="203764"/>
                          </a:solidFill>
                          <a:effectLst/>
                          <a:latin typeface="Calibri" panose="020F0502020204030204" pitchFamily="34" charset="0"/>
                        </a:rPr>
                        <a:t>abr-24</a:t>
                      </a:r>
                    </a:p>
                  </a:txBody>
                  <a:tcPr marL="6752" marR="6752" marT="6752" marB="0" anchor="ctr">
                    <a:lnL>
                      <a:noFill/>
                    </a:lnL>
                    <a:lnR>
                      <a:noFill/>
                    </a:lnR>
                    <a:lnT>
                      <a:noFill/>
                    </a:lnT>
                    <a:lnB>
                      <a:noFill/>
                    </a:lnB>
                    <a:solidFill>
                      <a:srgbClr val="E2EFDA"/>
                    </a:solidFill>
                  </a:tcPr>
                </a:tc>
                <a:tc>
                  <a:txBody>
                    <a:bodyPr/>
                    <a:lstStyle/>
                    <a:p>
                      <a:pPr algn="ctr" rtl="0" fontAlgn="ctr"/>
                      <a:r>
                        <a:rPr lang="es-CO" sz="1000" b="0" i="0" u="none" strike="noStrike">
                          <a:solidFill>
                            <a:srgbClr val="203764"/>
                          </a:solidFill>
                          <a:effectLst/>
                          <a:latin typeface="Calibri" panose="020F0502020204030204" pitchFamily="34" charset="0"/>
                        </a:rPr>
                        <a:t>1.095</a:t>
                      </a:r>
                    </a:p>
                  </a:txBody>
                  <a:tcPr marL="6752" marR="6752" marT="6752" marB="0" anchor="ctr">
                    <a:lnL>
                      <a:noFill/>
                    </a:lnL>
                    <a:lnR>
                      <a:noFill/>
                    </a:lnR>
                    <a:lnT>
                      <a:noFill/>
                    </a:lnT>
                    <a:lnB>
                      <a:noFill/>
                    </a:lnB>
                    <a:solidFill>
                      <a:srgbClr val="E2EFDA"/>
                    </a:solidFill>
                  </a:tcPr>
                </a:tc>
                <a:tc>
                  <a:txBody>
                    <a:bodyPr/>
                    <a:lstStyle/>
                    <a:p>
                      <a:pPr algn="ctr" rtl="0" fontAlgn="ctr"/>
                      <a:r>
                        <a:rPr lang="es-CO" sz="1000" b="0" i="0" u="none" strike="noStrike">
                          <a:solidFill>
                            <a:srgbClr val="203764"/>
                          </a:solidFill>
                          <a:effectLst/>
                          <a:latin typeface="Calibri" panose="020F0502020204030204" pitchFamily="34" charset="0"/>
                        </a:rPr>
                        <a:t>627.252,45</a:t>
                      </a:r>
                    </a:p>
                  </a:txBody>
                  <a:tcPr marL="6752" marR="6752" marT="6752" marB="0" anchor="ctr">
                    <a:lnL>
                      <a:noFill/>
                    </a:lnL>
                    <a:lnR>
                      <a:noFill/>
                    </a:lnR>
                    <a:lnT>
                      <a:noFill/>
                    </a:lnT>
                    <a:lnB>
                      <a:noFill/>
                    </a:lnB>
                    <a:solidFill>
                      <a:srgbClr val="E2EFDA"/>
                    </a:solidFill>
                  </a:tcPr>
                </a:tc>
                <a:extLst>
                  <a:ext uri="{0D108BD9-81ED-4DB2-BD59-A6C34878D82A}">
                    <a16:rowId xmlns:a16="http://schemas.microsoft.com/office/drawing/2014/main" val="2102737604"/>
                  </a:ext>
                </a:extLst>
              </a:tr>
              <a:tr h="330300">
                <a:tc>
                  <a:txBody>
                    <a:bodyPr/>
                    <a:lstStyle/>
                    <a:p>
                      <a:pPr algn="ctr" rtl="0" fontAlgn="ctr"/>
                      <a:r>
                        <a:rPr lang="es-CO" sz="1000" b="1" i="0" u="none" strike="noStrike">
                          <a:solidFill>
                            <a:srgbClr val="203764"/>
                          </a:solidFill>
                          <a:effectLst/>
                          <a:latin typeface="Calibri" panose="020F0502020204030204" pitchFamily="34" charset="0"/>
                        </a:rPr>
                        <a:t>may-24</a:t>
                      </a:r>
                    </a:p>
                  </a:txBody>
                  <a:tcPr marL="6752" marR="6752" marT="6752" marB="0" anchor="ctr">
                    <a:lnL>
                      <a:noFill/>
                    </a:lnL>
                    <a:lnR>
                      <a:noFill/>
                    </a:lnR>
                    <a:lnT>
                      <a:noFill/>
                    </a:lnT>
                    <a:lnB>
                      <a:noFill/>
                    </a:lnB>
                    <a:noFill/>
                  </a:tcPr>
                </a:tc>
                <a:tc>
                  <a:txBody>
                    <a:bodyPr/>
                    <a:lstStyle/>
                    <a:p>
                      <a:pPr algn="ctr" rtl="0" fontAlgn="ctr"/>
                      <a:r>
                        <a:rPr lang="es-CO" sz="1000" b="0" i="0" u="none" strike="noStrike">
                          <a:solidFill>
                            <a:srgbClr val="203764"/>
                          </a:solidFill>
                          <a:effectLst/>
                          <a:latin typeface="Calibri" panose="020F0502020204030204" pitchFamily="34" charset="0"/>
                        </a:rPr>
                        <a:t>32</a:t>
                      </a:r>
                    </a:p>
                  </a:txBody>
                  <a:tcPr marL="6752" marR="6752" marT="6752" marB="0" anchor="ctr">
                    <a:lnL>
                      <a:noFill/>
                    </a:lnL>
                    <a:lnR>
                      <a:noFill/>
                    </a:lnR>
                    <a:lnT>
                      <a:noFill/>
                    </a:lnT>
                    <a:lnB>
                      <a:noFill/>
                    </a:lnB>
                    <a:noFill/>
                  </a:tcPr>
                </a:tc>
                <a:tc>
                  <a:txBody>
                    <a:bodyPr/>
                    <a:lstStyle/>
                    <a:p>
                      <a:pPr algn="ctr" rtl="0" fontAlgn="ctr"/>
                      <a:r>
                        <a:rPr lang="es-CO" sz="1000" b="0" i="0" u="none" strike="noStrike">
                          <a:solidFill>
                            <a:srgbClr val="203764"/>
                          </a:solidFill>
                          <a:effectLst/>
                          <a:latin typeface="Calibri" panose="020F0502020204030204" pitchFamily="34" charset="0"/>
                        </a:rPr>
                        <a:t>52.615,78</a:t>
                      </a:r>
                    </a:p>
                  </a:txBody>
                  <a:tcPr marL="6752" marR="6752" marT="6752" marB="0" anchor="ctr">
                    <a:lnL>
                      <a:noFill/>
                    </a:lnL>
                    <a:lnR>
                      <a:noFill/>
                    </a:lnR>
                    <a:lnT>
                      <a:noFill/>
                    </a:lnT>
                    <a:lnB>
                      <a:noFill/>
                    </a:lnB>
                    <a:noFill/>
                  </a:tcPr>
                </a:tc>
                <a:tc>
                  <a:txBody>
                    <a:bodyPr/>
                    <a:lstStyle/>
                    <a:p>
                      <a:pPr algn="ctr" fontAlgn="ctr"/>
                      <a:endParaRPr lang="es-CO" sz="180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1000" b="0" i="0" u="none" strike="noStrike">
                          <a:solidFill>
                            <a:srgbClr val="203764"/>
                          </a:solidFill>
                          <a:effectLst/>
                          <a:latin typeface="Calibri" panose="020F0502020204030204" pitchFamily="34" charset="0"/>
                        </a:rPr>
                        <a:t>may-24</a:t>
                      </a:r>
                    </a:p>
                  </a:txBody>
                  <a:tcPr marL="6752" marR="6752" marT="6752" marB="0" anchor="ctr">
                    <a:lnL>
                      <a:noFill/>
                    </a:lnL>
                    <a:lnR>
                      <a:noFill/>
                    </a:lnR>
                    <a:lnT>
                      <a:noFill/>
                    </a:lnT>
                    <a:lnB>
                      <a:noFill/>
                    </a:lnB>
                    <a:noFill/>
                  </a:tcPr>
                </a:tc>
                <a:tc>
                  <a:txBody>
                    <a:bodyPr/>
                    <a:lstStyle/>
                    <a:p>
                      <a:pPr algn="ctr" rtl="0" fontAlgn="ctr"/>
                      <a:r>
                        <a:rPr lang="es-CO" sz="1000" b="0" i="0" u="none" strike="noStrike">
                          <a:solidFill>
                            <a:srgbClr val="203764"/>
                          </a:solidFill>
                          <a:effectLst/>
                          <a:latin typeface="Calibri" panose="020F0502020204030204" pitchFamily="34" charset="0"/>
                        </a:rPr>
                        <a:t>0</a:t>
                      </a:r>
                    </a:p>
                  </a:txBody>
                  <a:tcPr marL="6752" marR="6752" marT="6752" marB="0" anchor="ctr">
                    <a:lnL>
                      <a:noFill/>
                    </a:lnL>
                    <a:lnR>
                      <a:noFill/>
                    </a:lnR>
                    <a:lnT>
                      <a:noFill/>
                    </a:lnT>
                    <a:lnB>
                      <a:noFill/>
                    </a:lnB>
                    <a:noFill/>
                  </a:tcPr>
                </a:tc>
                <a:tc>
                  <a:txBody>
                    <a:bodyPr/>
                    <a:lstStyle/>
                    <a:p>
                      <a:pPr algn="ctr" rtl="0" fontAlgn="ctr"/>
                      <a:r>
                        <a:rPr lang="es-CO" sz="1000" b="0" i="0" u="none" strike="noStrike">
                          <a:solidFill>
                            <a:srgbClr val="203764"/>
                          </a:solidFill>
                          <a:effectLst/>
                          <a:latin typeface="Calibri" panose="020F0502020204030204" pitchFamily="34" charset="0"/>
                        </a:rPr>
                        <a:t>0,00</a:t>
                      </a:r>
                    </a:p>
                  </a:txBody>
                  <a:tcPr marL="6752" marR="6752" marT="6752" marB="0" anchor="ctr">
                    <a:lnL>
                      <a:noFill/>
                    </a:lnL>
                    <a:lnR>
                      <a:noFill/>
                    </a:lnR>
                    <a:lnT>
                      <a:noFill/>
                    </a:lnT>
                    <a:lnB>
                      <a:noFill/>
                    </a:lnB>
                    <a:noFill/>
                  </a:tcPr>
                </a:tc>
                <a:tc>
                  <a:txBody>
                    <a:bodyPr/>
                    <a:lstStyle/>
                    <a:p>
                      <a:pPr algn="ctr" fontAlgn="ctr"/>
                      <a:endParaRPr lang="es-CO" sz="180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1000" b="0" i="0" u="none" strike="noStrike">
                          <a:solidFill>
                            <a:srgbClr val="203764"/>
                          </a:solidFill>
                          <a:effectLst/>
                          <a:latin typeface="Calibri" panose="020F0502020204030204" pitchFamily="34" charset="0"/>
                        </a:rPr>
                        <a:t>may-24</a:t>
                      </a:r>
                    </a:p>
                  </a:txBody>
                  <a:tcPr marL="6752" marR="6752" marT="6752" marB="0" anchor="ctr">
                    <a:lnL>
                      <a:noFill/>
                    </a:lnL>
                    <a:lnR>
                      <a:noFill/>
                    </a:lnR>
                    <a:lnT>
                      <a:noFill/>
                    </a:lnT>
                    <a:lnB>
                      <a:noFill/>
                    </a:lnB>
                    <a:noFill/>
                  </a:tcPr>
                </a:tc>
                <a:tc>
                  <a:txBody>
                    <a:bodyPr/>
                    <a:lstStyle/>
                    <a:p>
                      <a:pPr algn="ctr" rtl="0" fontAlgn="ctr"/>
                      <a:r>
                        <a:rPr lang="es-CO" sz="1000" b="0" i="0" u="none" strike="noStrike">
                          <a:solidFill>
                            <a:srgbClr val="203764"/>
                          </a:solidFill>
                          <a:effectLst/>
                          <a:latin typeface="Calibri" panose="020F0502020204030204" pitchFamily="34" charset="0"/>
                        </a:rPr>
                        <a:t>0</a:t>
                      </a:r>
                    </a:p>
                  </a:txBody>
                  <a:tcPr marL="6752" marR="6752" marT="6752" marB="0" anchor="ctr">
                    <a:lnL>
                      <a:noFill/>
                    </a:lnL>
                    <a:lnR>
                      <a:noFill/>
                    </a:lnR>
                    <a:lnT>
                      <a:noFill/>
                    </a:lnT>
                    <a:lnB>
                      <a:noFill/>
                    </a:lnB>
                    <a:noFill/>
                  </a:tcPr>
                </a:tc>
                <a:tc>
                  <a:txBody>
                    <a:bodyPr/>
                    <a:lstStyle/>
                    <a:p>
                      <a:pPr algn="ctr" rtl="0" fontAlgn="ctr"/>
                      <a:r>
                        <a:rPr lang="es-CO" sz="1000" b="0" i="0" u="none" strike="noStrike">
                          <a:solidFill>
                            <a:srgbClr val="203764"/>
                          </a:solidFill>
                          <a:effectLst/>
                          <a:latin typeface="Calibri" panose="020F0502020204030204" pitchFamily="34" charset="0"/>
                        </a:rPr>
                        <a:t>0,00</a:t>
                      </a:r>
                    </a:p>
                  </a:txBody>
                  <a:tcPr marL="6752" marR="6752" marT="6752" marB="0" anchor="ctr">
                    <a:lnL>
                      <a:noFill/>
                    </a:lnL>
                    <a:lnR>
                      <a:noFill/>
                    </a:lnR>
                    <a:lnT>
                      <a:noFill/>
                    </a:lnT>
                    <a:lnB>
                      <a:noFill/>
                    </a:lnB>
                    <a:noFill/>
                  </a:tcPr>
                </a:tc>
                <a:tc>
                  <a:txBody>
                    <a:bodyPr/>
                    <a:lstStyle/>
                    <a:p>
                      <a:pPr algn="ctr" fontAlgn="ctr"/>
                      <a:endParaRPr lang="es-CO" sz="180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1000" b="0" i="0" u="none" strike="noStrike">
                          <a:solidFill>
                            <a:srgbClr val="203764"/>
                          </a:solidFill>
                          <a:effectLst/>
                          <a:latin typeface="Calibri" panose="020F0502020204030204" pitchFamily="34" charset="0"/>
                        </a:rPr>
                        <a:t>may-24</a:t>
                      </a:r>
                    </a:p>
                  </a:txBody>
                  <a:tcPr marL="6752" marR="6752" marT="6752" marB="0" anchor="ctr">
                    <a:lnL>
                      <a:noFill/>
                    </a:lnL>
                    <a:lnR>
                      <a:noFill/>
                    </a:lnR>
                    <a:lnT>
                      <a:noFill/>
                    </a:lnT>
                    <a:lnB>
                      <a:noFill/>
                    </a:lnB>
                    <a:noFill/>
                  </a:tcPr>
                </a:tc>
                <a:tc>
                  <a:txBody>
                    <a:bodyPr/>
                    <a:lstStyle/>
                    <a:p>
                      <a:pPr algn="ctr" rtl="0" fontAlgn="ctr"/>
                      <a:r>
                        <a:rPr lang="es-CO" sz="1000" b="0" i="0" u="none" strike="noStrike">
                          <a:solidFill>
                            <a:srgbClr val="203764"/>
                          </a:solidFill>
                          <a:effectLst/>
                          <a:latin typeface="Calibri" panose="020F0502020204030204" pitchFamily="34" charset="0"/>
                        </a:rPr>
                        <a:t>25</a:t>
                      </a:r>
                    </a:p>
                  </a:txBody>
                  <a:tcPr marL="6752" marR="6752" marT="6752" marB="0" anchor="ctr">
                    <a:lnL>
                      <a:noFill/>
                    </a:lnL>
                    <a:lnR>
                      <a:noFill/>
                    </a:lnR>
                    <a:lnT>
                      <a:noFill/>
                    </a:lnT>
                    <a:lnB>
                      <a:noFill/>
                    </a:lnB>
                    <a:noFill/>
                  </a:tcPr>
                </a:tc>
                <a:tc>
                  <a:txBody>
                    <a:bodyPr/>
                    <a:lstStyle/>
                    <a:p>
                      <a:pPr algn="ctr" rtl="0" fontAlgn="ctr"/>
                      <a:r>
                        <a:rPr lang="es-CO" sz="1000" b="0" i="0" u="none" strike="noStrike">
                          <a:solidFill>
                            <a:srgbClr val="203764"/>
                          </a:solidFill>
                          <a:effectLst/>
                          <a:latin typeface="Calibri" panose="020F0502020204030204" pitchFamily="34" charset="0"/>
                        </a:rPr>
                        <a:t>21.596,77</a:t>
                      </a:r>
                    </a:p>
                  </a:txBody>
                  <a:tcPr marL="6752" marR="6752" marT="6752" marB="0" anchor="ctr">
                    <a:lnL>
                      <a:noFill/>
                    </a:lnL>
                    <a:lnR>
                      <a:noFill/>
                    </a:lnR>
                    <a:lnT>
                      <a:noFill/>
                    </a:lnT>
                    <a:lnB>
                      <a:noFill/>
                    </a:lnB>
                    <a:noFill/>
                  </a:tcPr>
                </a:tc>
                <a:tc>
                  <a:txBody>
                    <a:bodyPr/>
                    <a:lstStyle/>
                    <a:p>
                      <a:pPr algn="ctr" fontAlgn="ctr"/>
                      <a:endParaRPr lang="es-CO" sz="180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1000" b="0" i="0" u="none" strike="noStrike">
                          <a:solidFill>
                            <a:srgbClr val="203764"/>
                          </a:solidFill>
                          <a:effectLst/>
                          <a:latin typeface="Calibri" panose="020F0502020204030204" pitchFamily="34" charset="0"/>
                        </a:rPr>
                        <a:t>may-24</a:t>
                      </a:r>
                    </a:p>
                  </a:txBody>
                  <a:tcPr marL="6752" marR="6752" marT="6752" marB="0" anchor="ctr">
                    <a:lnL>
                      <a:noFill/>
                    </a:lnL>
                    <a:lnR>
                      <a:noFill/>
                    </a:lnR>
                    <a:lnT>
                      <a:noFill/>
                    </a:lnT>
                    <a:lnB>
                      <a:noFill/>
                    </a:lnB>
                    <a:noFill/>
                  </a:tcPr>
                </a:tc>
                <a:tc>
                  <a:txBody>
                    <a:bodyPr/>
                    <a:lstStyle/>
                    <a:p>
                      <a:pPr algn="ctr" rtl="0" fontAlgn="ctr"/>
                      <a:r>
                        <a:rPr lang="es-CO" sz="1000" b="0" i="0" u="none" strike="noStrike">
                          <a:solidFill>
                            <a:srgbClr val="203764"/>
                          </a:solidFill>
                          <a:effectLst/>
                          <a:latin typeface="Calibri" panose="020F0502020204030204" pitchFamily="34" charset="0"/>
                        </a:rPr>
                        <a:t>16</a:t>
                      </a:r>
                    </a:p>
                  </a:txBody>
                  <a:tcPr marL="6752" marR="6752" marT="6752" marB="0" anchor="ctr">
                    <a:lnL>
                      <a:noFill/>
                    </a:lnL>
                    <a:lnR>
                      <a:noFill/>
                    </a:lnR>
                    <a:lnT>
                      <a:noFill/>
                    </a:lnT>
                    <a:lnB>
                      <a:noFill/>
                    </a:lnB>
                    <a:noFill/>
                  </a:tcPr>
                </a:tc>
                <a:tc>
                  <a:txBody>
                    <a:bodyPr/>
                    <a:lstStyle/>
                    <a:p>
                      <a:pPr algn="ctr" rtl="0" fontAlgn="ctr"/>
                      <a:r>
                        <a:rPr lang="es-CO" sz="1000" b="0" i="0" u="none" strike="noStrike">
                          <a:solidFill>
                            <a:srgbClr val="203764"/>
                          </a:solidFill>
                          <a:effectLst/>
                          <a:latin typeface="Calibri" panose="020F0502020204030204" pitchFamily="34" charset="0"/>
                        </a:rPr>
                        <a:t>13.094,72</a:t>
                      </a:r>
                    </a:p>
                  </a:txBody>
                  <a:tcPr marL="6752" marR="6752" marT="6752" marB="0" anchor="ctr">
                    <a:lnL>
                      <a:noFill/>
                    </a:lnL>
                    <a:lnR>
                      <a:noFill/>
                    </a:lnR>
                    <a:lnT>
                      <a:noFill/>
                    </a:lnT>
                    <a:lnB>
                      <a:noFill/>
                    </a:lnB>
                    <a:noFill/>
                  </a:tcPr>
                </a:tc>
                <a:tc>
                  <a:txBody>
                    <a:bodyPr/>
                    <a:lstStyle/>
                    <a:p>
                      <a:pPr algn="ctr" fontAlgn="ctr"/>
                      <a:endParaRPr lang="es-CO" sz="180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1000" b="0" i="0" u="none" strike="noStrike">
                          <a:solidFill>
                            <a:srgbClr val="203764"/>
                          </a:solidFill>
                          <a:effectLst/>
                          <a:latin typeface="Calibri" panose="020F0502020204030204" pitchFamily="34" charset="0"/>
                        </a:rPr>
                        <a:t>may-24</a:t>
                      </a:r>
                    </a:p>
                  </a:txBody>
                  <a:tcPr marL="6752" marR="6752" marT="6752"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73</a:t>
                      </a:r>
                    </a:p>
                  </a:txBody>
                  <a:tcPr marL="6752" marR="6752" marT="6752"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87.307,27</a:t>
                      </a:r>
                    </a:p>
                  </a:txBody>
                  <a:tcPr marL="6752" marR="6752" marT="6752" marB="0" anchor="ctr">
                    <a:lnL>
                      <a:noFill/>
                    </a:lnL>
                    <a:lnR>
                      <a:noFill/>
                    </a:lnR>
                    <a:lnT>
                      <a:noFill/>
                    </a:lnT>
                    <a:lnB>
                      <a:noFill/>
                    </a:lnB>
                    <a:noFill/>
                  </a:tcPr>
                </a:tc>
                <a:extLst>
                  <a:ext uri="{0D108BD9-81ED-4DB2-BD59-A6C34878D82A}">
                    <a16:rowId xmlns:a16="http://schemas.microsoft.com/office/drawing/2014/main" val="519086135"/>
                  </a:ext>
                </a:extLst>
              </a:tr>
              <a:tr h="330300">
                <a:tc>
                  <a:txBody>
                    <a:bodyPr/>
                    <a:lstStyle/>
                    <a:p>
                      <a:pPr algn="ctr" rtl="0" fontAlgn="ctr"/>
                      <a:r>
                        <a:rPr lang="es-CO" sz="1000" b="1" i="0" u="none" strike="noStrike">
                          <a:solidFill>
                            <a:srgbClr val="203764"/>
                          </a:solidFill>
                          <a:effectLst/>
                          <a:latin typeface="Calibri" panose="020F0502020204030204" pitchFamily="34" charset="0"/>
                        </a:rPr>
                        <a:t>jun-24</a:t>
                      </a:r>
                    </a:p>
                  </a:txBody>
                  <a:tcPr marL="6752" marR="6752" marT="6752" marB="0" anchor="ctr">
                    <a:lnL>
                      <a:noFill/>
                    </a:lnL>
                    <a:lnR>
                      <a:noFill/>
                    </a:lnR>
                    <a:lnT>
                      <a:noFill/>
                    </a:lnT>
                    <a:lnB>
                      <a:noFill/>
                    </a:lnB>
                    <a:solidFill>
                      <a:srgbClr val="E2EFDA"/>
                    </a:solidFill>
                  </a:tcPr>
                </a:tc>
                <a:tc>
                  <a:txBody>
                    <a:bodyPr/>
                    <a:lstStyle/>
                    <a:p>
                      <a:pPr algn="ctr" rtl="0" fontAlgn="ctr"/>
                      <a:r>
                        <a:rPr lang="es-CO" sz="1000" b="0" i="0" u="none" strike="noStrike">
                          <a:solidFill>
                            <a:srgbClr val="203764"/>
                          </a:solidFill>
                          <a:effectLst/>
                          <a:latin typeface="Calibri" panose="020F0502020204030204" pitchFamily="34" charset="0"/>
                        </a:rPr>
                        <a:t>34</a:t>
                      </a:r>
                    </a:p>
                  </a:txBody>
                  <a:tcPr marL="6752" marR="6752" marT="6752" marB="0" anchor="ctr">
                    <a:lnL>
                      <a:noFill/>
                    </a:lnL>
                    <a:lnR>
                      <a:noFill/>
                    </a:lnR>
                    <a:lnT>
                      <a:noFill/>
                    </a:lnT>
                    <a:lnB>
                      <a:noFill/>
                    </a:lnB>
                    <a:solidFill>
                      <a:srgbClr val="E2EFDA"/>
                    </a:solidFill>
                  </a:tcPr>
                </a:tc>
                <a:tc>
                  <a:txBody>
                    <a:bodyPr/>
                    <a:lstStyle/>
                    <a:p>
                      <a:pPr algn="ctr" rtl="0" fontAlgn="ctr"/>
                      <a:r>
                        <a:rPr lang="es-CO" sz="1000" b="0" i="0" u="none" strike="noStrike">
                          <a:solidFill>
                            <a:srgbClr val="203764"/>
                          </a:solidFill>
                          <a:effectLst/>
                          <a:latin typeface="Calibri" panose="020F0502020204030204" pitchFamily="34" charset="0"/>
                        </a:rPr>
                        <a:t>53.257,07</a:t>
                      </a:r>
                    </a:p>
                  </a:txBody>
                  <a:tcPr marL="6752" marR="6752" marT="6752" marB="0" anchor="ctr">
                    <a:lnL>
                      <a:noFill/>
                    </a:lnL>
                    <a:lnR>
                      <a:noFill/>
                    </a:lnR>
                    <a:lnT>
                      <a:noFill/>
                    </a:lnT>
                    <a:lnB>
                      <a:noFill/>
                    </a:lnB>
                    <a:solidFill>
                      <a:srgbClr val="E2EFDA"/>
                    </a:solidFill>
                  </a:tcPr>
                </a:tc>
                <a:tc>
                  <a:txBody>
                    <a:bodyPr/>
                    <a:lstStyle/>
                    <a:p>
                      <a:pPr algn="l" fontAlgn="ctr"/>
                      <a:endParaRPr lang="es-CO" sz="180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1000" b="0" i="0" u="none" strike="noStrike">
                          <a:solidFill>
                            <a:srgbClr val="203764"/>
                          </a:solidFill>
                          <a:effectLst/>
                          <a:latin typeface="Calibri" panose="020F0502020204030204" pitchFamily="34" charset="0"/>
                        </a:rPr>
                        <a:t>jun-24</a:t>
                      </a:r>
                    </a:p>
                  </a:txBody>
                  <a:tcPr marL="6752" marR="6752" marT="6752" marB="0" anchor="ctr">
                    <a:lnL>
                      <a:noFill/>
                    </a:lnL>
                    <a:lnR>
                      <a:noFill/>
                    </a:lnR>
                    <a:lnT>
                      <a:noFill/>
                    </a:lnT>
                    <a:lnB>
                      <a:noFill/>
                    </a:lnB>
                    <a:solidFill>
                      <a:srgbClr val="E2EFDA"/>
                    </a:solidFill>
                  </a:tcPr>
                </a:tc>
                <a:tc>
                  <a:txBody>
                    <a:bodyPr/>
                    <a:lstStyle/>
                    <a:p>
                      <a:pPr algn="ctr" rtl="0" fontAlgn="ctr"/>
                      <a:r>
                        <a:rPr lang="es-CO" sz="1000" b="0" i="0" u="none" strike="noStrike">
                          <a:solidFill>
                            <a:srgbClr val="203764"/>
                          </a:solidFill>
                          <a:effectLst/>
                          <a:latin typeface="Calibri" panose="020F0502020204030204" pitchFamily="34" charset="0"/>
                        </a:rPr>
                        <a:t>9</a:t>
                      </a:r>
                    </a:p>
                  </a:txBody>
                  <a:tcPr marL="6752" marR="6752" marT="6752" marB="0" anchor="ctr">
                    <a:lnL>
                      <a:noFill/>
                    </a:lnL>
                    <a:lnR>
                      <a:noFill/>
                    </a:lnR>
                    <a:lnT>
                      <a:noFill/>
                    </a:lnT>
                    <a:lnB>
                      <a:noFill/>
                    </a:lnB>
                    <a:solidFill>
                      <a:srgbClr val="E2EFDA"/>
                    </a:solidFill>
                  </a:tcPr>
                </a:tc>
                <a:tc>
                  <a:txBody>
                    <a:bodyPr/>
                    <a:lstStyle/>
                    <a:p>
                      <a:pPr algn="ctr" rtl="0" fontAlgn="ctr"/>
                      <a:r>
                        <a:rPr lang="es-CO" sz="1000" b="0" i="0" u="none" strike="noStrike">
                          <a:solidFill>
                            <a:srgbClr val="203764"/>
                          </a:solidFill>
                          <a:effectLst/>
                          <a:latin typeface="Calibri" panose="020F0502020204030204" pitchFamily="34" charset="0"/>
                        </a:rPr>
                        <a:t>6.035,74</a:t>
                      </a:r>
                    </a:p>
                  </a:txBody>
                  <a:tcPr marL="6752" marR="6752" marT="6752" marB="0" anchor="ctr">
                    <a:lnL>
                      <a:noFill/>
                    </a:lnL>
                    <a:lnR>
                      <a:noFill/>
                    </a:lnR>
                    <a:lnT>
                      <a:noFill/>
                    </a:lnT>
                    <a:lnB>
                      <a:noFill/>
                    </a:lnB>
                    <a:solidFill>
                      <a:srgbClr val="E2EFDA"/>
                    </a:solidFill>
                  </a:tcPr>
                </a:tc>
                <a:tc>
                  <a:txBody>
                    <a:bodyPr/>
                    <a:lstStyle/>
                    <a:p>
                      <a:pPr algn="ctr" fontAlgn="ctr"/>
                      <a:endParaRPr lang="es-CO" sz="180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1000" b="0" i="0" u="none" strike="noStrike">
                          <a:solidFill>
                            <a:srgbClr val="203764"/>
                          </a:solidFill>
                          <a:effectLst/>
                          <a:latin typeface="Calibri" panose="020F0502020204030204" pitchFamily="34" charset="0"/>
                        </a:rPr>
                        <a:t>jun-24</a:t>
                      </a:r>
                    </a:p>
                  </a:txBody>
                  <a:tcPr marL="6752" marR="6752" marT="6752" marB="0" anchor="ctr">
                    <a:lnL>
                      <a:noFill/>
                    </a:lnL>
                    <a:lnR>
                      <a:noFill/>
                    </a:lnR>
                    <a:lnT>
                      <a:noFill/>
                    </a:lnT>
                    <a:lnB>
                      <a:noFill/>
                    </a:lnB>
                    <a:solidFill>
                      <a:srgbClr val="E2EFDA"/>
                    </a:solidFill>
                  </a:tcPr>
                </a:tc>
                <a:tc>
                  <a:txBody>
                    <a:bodyPr/>
                    <a:lstStyle/>
                    <a:p>
                      <a:pPr algn="ctr" rtl="0" fontAlgn="ctr"/>
                      <a:r>
                        <a:rPr lang="es-CO" sz="1000" b="0" i="0" u="none" strike="noStrike">
                          <a:solidFill>
                            <a:srgbClr val="203764"/>
                          </a:solidFill>
                          <a:effectLst/>
                          <a:latin typeface="Calibri" panose="020F0502020204030204" pitchFamily="34" charset="0"/>
                        </a:rPr>
                        <a:t>2</a:t>
                      </a:r>
                    </a:p>
                  </a:txBody>
                  <a:tcPr marL="6752" marR="6752" marT="6752" marB="0" anchor="ctr">
                    <a:lnL>
                      <a:noFill/>
                    </a:lnL>
                    <a:lnR>
                      <a:noFill/>
                    </a:lnR>
                    <a:lnT>
                      <a:noFill/>
                    </a:lnT>
                    <a:lnB>
                      <a:noFill/>
                    </a:lnB>
                    <a:solidFill>
                      <a:srgbClr val="E2EFDA"/>
                    </a:solidFill>
                  </a:tcPr>
                </a:tc>
                <a:tc>
                  <a:txBody>
                    <a:bodyPr/>
                    <a:lstStyle/>
                    <a:p>
                      <a:pPr algn="ctr" rtl="0" fontAlgn="ctr"/>
                      <a:r>
                        <a:rPr lang="es-CO" sz="1000" b="0" i="0" u="none" strike="noStrike">
                          <a:solidFill>
                            <a:srgbClr val="203764"/>
                          </a:solidFill>
                          <a:effectLst/>
                          <a:latin typeface="Calibri" panose="020F0502020204030204" pitchFamily="34" charset="0"/>
                        </a:rPr>
                        <a:t>1.002,76</a:t>
                      </a:r>
                    </a:p>
                  </a:txBody>
                  <a:tcPr marL="6752" marR="6752" marT="6752" marB="0" anchor="ctr">
                    <a:lnL>
                      <a:noFill/>
                    </a:lnL>
                    <a:lnR>
                      <a:noFill/>
                    </a:lnR>
                    <a:lnT>
                      <a:noFill/>
                    </a:lnT>
                    <a:lnB>
                      <a:noFill/>
                    </a:lnB>
                    <a:solidFill>
                      <a:srgbClr val="E2EFDA"/>
                    </a:solidFill>
                  </a:tcPr>
                </a:tc>
                <a:tc>
                  <a:txBody>
                    <a:bodyPr/>
                    <a:lstStyle/>
                    <a:p>
                      <a:pPr algn="l" fontAlgn="ctr"/>
                      <a:endParaRPr lang="es-CO" sz="180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1000" b="0" i="0" u="none" strike="noStrike">
                          <a:solidFill>
                            <a:srgbClr val="203764"/>
                          </a:solidFill>
                          <a:effectLst/>
                          <a:latin typeface="Calibri" panose="020F0502020204030204" pitchFamily="34" charset="0"/>
                        </a:rPr>
                        <a:t>jun-24</a:t>
                      </a:r>
                    </a:p>
                  </a:txBody>
                  <a:tcPr marL="6752" marR="6752" marT="6752" marB="0" anchor="ctr">
                    <a:lnL>
                      <a:noFill/>
                    </a:lnL>
                    <a:lnR>
                      <a:noFill/>
                    </a:lnR>
                    <a:lnT>
                      <a:noFill/>
                    </a:lnT>
                    <a:lnB>
                      <a:noFill/>
                    </a:lnB>
                    <a:solidFill>
                      <a:srgbClr val="E2EFDA"/>
                    </a:solidFill>
                  </a:tcPr>
                </a:tc>
                <a:tc>
                  <a:txBody>
                    <a:bodyPr/>
                    <a:lstStyle/>
                    <a:p>
                      <a:pPr algn="ctr" rtl="0" fontAlgn="ctr"/>
                      <a:r>
                        <a:rPr lang="es-CO" sz="1000" b="0" i="0" u="none" strike="noStrike">
                          <a:solidFill>
                            <a:srgbClr val="203764"/>
                          </a:solidFill>
                          <a:effectLst/>
                          <a:latin typeface="Calibri" panose="020F0502020204030204" pitchFamily="34" charset="0"/>
                        </a:rPr>
                        <a:t>25</a:t>
                      </a:r>
                    </a:p>
                  </a:txBody>
                  <a:tcPr marL="6752" marR="6752" marT="6752" marB="0" anchor="ctr">
                    <a:lnL>
                      <a:noFill/>
                    </a:lnL>
                    <a:lnR>
                      <a:noFill/>
                    </a:lnR>
                    <a:lnT>
                      <a:noFill/>
                    </a:lnT>
                    <a:lnB>
                      <a:noFill/>
                    </a:lnB>
                    <a:solidFill>
                      <a:srgbClr val="E2EFDA"/>
                    </a:solidFill>
                  </a:tcPr>
                </a:tc>
                <a:tc>
                  <a:txBody>
                    <a:bodyPr/>
                    <a:lstStyle/>
                    <a:p>
                      <a:pPr algn="ctr" rtl="0" fontAlgn="ctr"/>
                      <a:r>
                        <a:rPr lang="es-CO" sz="1000" b="0" i="0" u="none" strike="noStrike">
                          <a:solidFill>
                            <a:srgbClr val="203764"/>
                          </a:solidFill>
                          <a:effectLst/>
                          <a:latin typeface="Calibri" panose="020F0502020204030204" pitchFamily="34" charset="0"/>
                        </a:rPr>
                        <a:t>21.596,77</a:t>
                      </a:r>
                    </a:p>
                  </a:txBody>
                  <a:tcPr marL="6752" marR="6752" marT="6752" marB="0" anchor="ctr">
                    <a:lnL>
                      <a:noFill/>
                    </a:lnL>
                    <a:lnR>
                      <a:noFill/>
                    </a:lnR>
                    <a:lnT>
                      <a:noFill/>
                    </a:lnT>
                    <a:lnB>
                      <a:noFill/>
                    </a:lnB>
                    <a:solidFill>
                      <a:srgbClr val="E2EFDA"/>
                    </a:solidFill>
                  </a:tcPr>
                </a:tc>
                <a:tc>
                  <a:txBody>
                    <a:bodyPr/>
                    <a:lstStyle/>
                    <a:p>
                      <a:pPr algn="l" fontAlgn="ctr"/>
                      <a:endParaRPr lang="es-CO" sz="180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1000" b="0" i="0" u="none" strike="noStrike">
                          <a:solidFill>
                            <a:srgbClr val="203764"/>
                          </a:solidFill>
                          <a:effectLst/>
                          <a:latin typeface="Calibri" panose="020F0502020204030204" pitchFamily="34" charset="0"/>
                        </a:rPr>
                        <a:t>jun-24</a:t>
                      </a:r>
                    </a:p>
                  </a:txBody>
                  <a:tcPr marL="6752" marR="6752" marT="6752" marB="0" anchor="ctr">
                    <a:lnL>
                      <a:noFill/>
                    </a:lnL>
                    <a:lnR>
                      <a:noFill/>
                    </a:lnR>
                    <a:lnT>
                      <a:noFill/>
                    </a:lnT>
                    <a:lnB>
                      <a:noFill/>
                    </a:lnB>
                    <a:solidFill>
                      <a:srgbClr val="E2EFDA"/>
                    </a:solidFill>
                  </a:tcPr>
                </a:tc>
                <a:tc>
                  <a:txBody>
                    <a:bodyPr/>
                    <a:lstStyle/>
                    <a:p>
                      <a:pPr algn="ctr" rtl="0" fontAlgn="ctr"/>
                      <a:r>
                        <a:rPr lang="es-CO" sz="1000" b="0" i="0" u="none" strike="noStrike">
                          <a:solidFill>
                            <a:srgbClr val="203764"/>
                          </a:solidFill>
                          <a:effectLst/>
                          <a:latin typeface="Calibri" panose="020F0502020204030204" pitchFamily="34" charset="0"/>
                        </a:rPr>
                        <a:t>16</a:t>
                      </a:r>
                    </a:p>
                  </a:txBody>
                  <a:tcPr marL="6752" marR="6752" marT="6752" marB="0" anchor="ctr">
                    <a:lnL>
                      <a:noFill/>
                    </a:lnL>
                    <a:lnR>
                      <a:noFill/>
                    </a:lnR>
                    <a:lnT>
                      <a:noFill/>
                    </a:lnT>
                    <a:lnB>
                      <a:noFill/>
                    </a:lnB>
                    <a:solidFill>
                      <a:srgbClr val="E2EFDA"/>
                    </a:solidFill>
                  </a:tcPr>
                </a:tc>
                <a:tc>
                  <a:txBody>
                    <a:bodyPr/>
                    <a:lstStyle/>
                    <a:p>
                      <a:pPr algn="ctr" rtl="0" fontAlgn="ctr"/>
                      <a:r>
                        <a:rPr lang="es-CO" sz="1000" b="0" i="0" u="none" strike="noStrike">
                          <a:solidFill>
                            <a:srgbClr val="203764"/>
                          </a:solidFill>
                          <a:effectLst/>
                          <a:latin typeface="Calibri" panose="020F0502020204030204" pitchFamily="34" charset="0"/>
                        </a:rPr>
                        <a:t>13.094,72</a:t>
                      </a:r>
                    </a:p>
                  </a:txBody>
                  <a:tcPr marL="6752" marR="6752" marT="6752" marB="0" anchor="ctr">
                    <a:lnL>
                      <a:noFill/>
                    </a:lnL>
                    <a:lnR>
                      <a:noFill/>
                    </a:lnR>
                    <a:lnT>
                      <a:noFill/>
                    </a:lnT>
                    <a:lnB>
                      <a:noFill/>
                    </a:lnB>
                    <a:solidFill>
                      <a:srgbClr val="E2EFDA"/>
                    </a:solidFill>
                  </a:tcPr>
                </a:tc>
                <a:tc>
                  <a:txBody>
                    <a:bodyPr/>
                    <a:lstStyle/>
                    <a:p>
                      <a:pPr algn="l" fontAlgn="ctr"/>
                      <a:endParaRPr lang="es-CO" sz="180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1000" b="0" i="0" u="none" strike="noStrike">
                          <a:solidFill>
                            <a:srgbClr val="203764"/>
                          </a:solidFill>
                          <a:effectLst/>
                          <a:latin typeface="Calibri" panose="020F0502020204030204" pitchFamily="34" charset="0"/>
                        </a:rPr>
                        <a:t>jun-24</a:t>
                      </a:r>
                    </a:p>
                  </a:txBody>
                  <a:tcPr marL="6752" marR="6752" marT="6752" marB="0" anchor="ctr">
                    <a:lnL>
                      <a:noFill/>
                    </a:lnL>
                    <a:lnR>
                      <a:noFill/>
                    </a:lnR>
                    <a:lnT>
                      <a:noFill/>
                    </a:lnT>
                    <a:lnB>
                      <a:noFill/>
                    </a:lnB>
                    <a:solidFill>
                      <a:srgbClr val="E2EFDA"/>
                    </a:solidFill>
                  </a:tcPr>
                </a:tc>
                <a:tc>
                  <a:txBody>
                    <a:bodyPr/>
                    <a:lstStyle/>
                    <a:p>
                      <a:pPr algn="ctr" rtl="0" fontAlgn="ctr"/>
                      <a:r>
                        <a:rPr lang="es-CO" sz="1000" b="0" i="0" u="none" strike="noStrike">
                          <a:solidFill>
                            <a:srgbClr val="203764"/>
                          </a:solidFill>
                          <a:effectLst/>
                          <a:latin typeface="Calibri" panose="020F0502020204030204" pitchFamily="34" charset="0"/>
                        </a:rPr>
                        <a:t>86</a:t>
                      </a:r>
                    </a:p>
                  </a:txBody>
                  <a:tcPr marL="6752" marR="6752" marT="6752" marB="0" anchor="ctr">
                    <a:lnL>
                      <a:noFill/>
                    </a:lnL>
                    <a:lnR>
                      <a:noFill/>
                    </a:lnR>
                    <a:lnT>
                      <a:noFill/>
                    </a:lnT>
                    <a:lnB>
                      <a:noFill/>
                    </a:lnB>
                    <a:solidFill>
                      <a:srgbClr val="E2EFDA"/>
                    </a:solidFill>
                  </a:tcPr>
                </a:tc>
                <a:tc>
                  <a:txBody>
                    <a:bodyPr/>
                    <a:lstStyle/>
                    <a:p>
                      <a:pPr algn="ctr" rtl="0" fontAlgn="ctr"/>
                      <a:r>
                        <a:rPr lang="es-CO" sz="1000" b="0" i="0" u="none" strike="noStrike">
                          <a:solidFill>
                            <a:srgbClr val="203764"/>
                          </a:solidFill>
                          <a:effectLst/>
                          <a:latin typeface="Calibri" panose="020F0502020204030204" pitchFamily="34" charset="0"/>
                        </a:rPr>
                        <a:t>94.987,06</a:t>
                      </a:r>
                    </a:p>
                  </a:txBody>
                  <a:tcPr marL="6752" marR="6752" marT="6752" marB="0" anchor="ctr">
                    <a:lnL>
                      <a:noFill/>
                    </a:lnL>
                    <a:lnR>
                      <a:noFill/>
                    </a:lnR>
                    <a:lnT>
                      <a:noFill/>
                    </a:lnT>
                    <a:lnB>
                      <a:noFill/>
                    </a:lnB>
                    <a:solidFill>
                      <a:srgbClr val="E2EFDA"/>
                    </a:solidFill>
                  </a:tcPr>
                </a:tc>
                <a:extLst>
                  <a:ext uri="{0D108BD9-81ED-4DB2-BD59-A6C34878D82A}">
                    <a16:rowId xmlns:a16="http://schemas.microsoft.com/office/drawing/2014/main" val="3640085187"/>
                  </a:ext>
                </a:extLst>
              </a:tr>
              <a:tr h="348360">
                <a:tc>
                  <a:txBody>
                    <a:bodyPr/>
                    <a:lstStyle/>
                    <a:p>
                      <a:pPr algn="ctr" rtl="0" fontAlgn="ctr"/>
                      <a:r>
                        <a:rPr lang="es-CO" sz="1000" b="1" i="0" u="none" strike="noStrike">
                          <a:solidFill>
                            <a:srgbClr val="203764"/>
                          </a:solidFill>
                          <a:effectLst/>
                          <a:latin typeface="Calibri" panose="020F0502020204030204" pitchFamily="34" charset="0"/>
                        </a:rPr>
                        <a:t>TOTAL</a:t>
                      </a:r>
                    </a:p>
                  </a:txBody>
                  <a:tcPr marL="6752" marR="6752" marT="6752"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203764"/>
                          </a:solidFill>
                          <a:effectLst/>
                          <a:latin typeface="Calibri" panose="020F0502020204030204" pitchFamily="34" charset="0"/>
                        </a:rPr>
                        <a:t>4.559</a:t>
                      </a:r>
                    </a:p>
                  </a:txBody>
                  <a:tcPr marL="6752" marR="6752" marT="6752"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203764"/>
                          </a:solidFill>
                          <a:effectLst/>
                          <a:latin typeface="Calibri" panose="020F0502020204030204" pitchFamily="34" charset="0"/>
                        </a:rPr>
                        <a:t>2.129.967,6</a:t>
                      </a:r>
                    </a:p>
                  </a:txBody>
                  <a:tcPr marL="6752" marR="6752" marT="6752"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fontAlgn="ctr"/>
                      <a:endParaRPr lang="es-CO" sz="180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1000" b="1" i="0" u="none" strike="noStrike">
                          <a:solidFill>
                            <a:srgbClr val="203764"/>
                          </a:solidFill>
                          <a:effectLst/>
                          <a:latin typeface="Calibri" panose="020F0502020204030204" pitchFamily="34" charset="0"/>
                        </a:rPr>
                        <a:t>TOTAL</a:t>
                      </a:r>
                    </a:p>
                  </a:txBody>
                  <a:tcPr marL="6752" marR="6752" marT="6752"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203764"/>
                          </a:solidFill>
                          <a:effectLst/>
                          <a:latin typeface="Calibri" panose="020F0502020204030204" pitchFamily="34" charset="0"/>
                        </a:rPr>
                        <a:t>1.328</a:t>
                      </a:r>
                    </a:p>
                  </a:txBody>
                  <a:tcPr marL="6752" marR="6752" marT="6752"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203764"/>
                          </a:solidFill>
                          <a:effectLst/>
                          <a:latin typeface="Calibri" panose="020F0502020204030204" pitchFamily="34" charset="0"/>
                        </a:rPr>
                        <a:t>1.039.288,7</a:t>
                      </a:r>
                    </a:p>
                  </a:txBody>
                  <a:tcPr marL="6752" marR="6752" marT="6752"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fontAlgn="ctr"/>
                      <a:endParaRPr lang="es-CO" sz="180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1000" b="1" i="0" u="none" strike="noStrike">
                          <a:solidFill>
                            <a:srgbClr val="203764"/>
                          </a:solidFill>
                          <a:effectLst/>
                          <a:latin typeface="Calibri" panose="020F0502020204030204" pitchFamily="34" charset="0"/>
                        </a:rPr>
                        <a:t>TOTAL</a:t>
                      </a:r>
                    </a:p>
                  </a:txBody>
                  <a:tcPr marL="6752" marR="6752" marT="6752"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203764"/>
                          </a:solidFill>
                          <a:effectLst/>
                          <a:latin typeface="Calibri" panose="020F0502020204030204" pitchFamily="34" charset="0"/>
                        </a:rPr>
                        <a:t>798</a:t>
                      </a:r>
                    </a:p>
                  </a:txBody>
                  <a:tcPr marL="6752" marR="6752" marT="6752"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203764"/>
                          </a:solidFill>
                          <a:effectLst/>
                          <a:latin typeface="Calibri" panose="020F0502020204030204" pitchFamily="34" charset="0"/>
                        </a:rPr>
                        <a:t>547.990,2</a:t>
                      </a:r>
                    </a:p>
                  </a:txBody>
                  <a:tcPr marL="6752" marR="6752" marT="6752"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fontAlgn="ctr"/>
                      <a:endParaRPr lang="es-CO" sz="180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1000" b="1" i="0" u="none" strike="noStrike">
                          <a:solidFill>
                            <a:srgbClr val="203764"/>
                          </a:solidFill>
                          <a:effectLst/>
                          <a:latin typeface="Calibri" panose="020F0502020204030204" pitchFamily="34" charset="0"/>
                        </a:rPr>
                        <a:t>TOTAL</a:t>
                      </a:r>
                    </a:p>
                  </a:txBody>
                  <a:tcPr marL="6752" marR="6752" marT="6752"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203764"/>
                          </a:solidFill>
                          <a:effectLst/>
                          <a:latin typeface="Calibri" panose="020F0502020204030204" pitchFamily="34" charset="0"/>
                        </a:rPr>
                        <a:t>1.827</a:t>
                      </a:r>
                    </a:p>
                  </a:txBody>
                  <a:tcPr marL="6752" marR="6752" marT="6752"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203764"/>
                          </a:solidFill>
                          <a:effectLst/>
                          <a:latin typeface="Calibri" panose="020F0502020204030204" pitchFamily="34" charset="0"/>
                        </a:rPr>
                        <a:t>1.158.777,7</a:t>
                      </a:r>
                    </a:p>
                  </a:txBody>
                  <a:tcPr marL="6752" marR="6752" marT="6752"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fontAlgn="ctr"/>
                      <a:endParaRPr lang="es-CO" sz="180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1000" b="1" i="0" u="none" strike="noStrike">
                          <a:solidFill>
                            <a:srgbClr val="203764"/>
                          </a:solidFill>
                          <a:effectLst/>
                          <a:latin typeface="Calibri" panose="020F0502020204030204" pitchFamily="34" charset="0"/>
                        </a:rPr>
                        <a:t>TOTAL</a:t>
                      </a:r>
                    </a:p>
                  </a:txBody>
                  <a:tcPr marL="6752" marR="6752" marT="6752"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203764"/>
                          </a:solidFill>
                          <a:effectLst/>
                          <a:latin typeface="Calibri" panose="020F0502020204030204" pitchFamily="34" charset="0"/>
                        </a:rPr>
                        <a:t>633</a:t>
                      </a:r>
                    </a:p>
                  </a:txBody>
                  <a:tcPr marL="6752" marR="6752" marT="6752"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203764"/>
                          </a:solidFill>
                          <a:effectLst/>
                          <a:latin typeface="Calibri" panose="020F0502020204030204" pitchFamily="34" charset="0"/>
                        </a:rPr>
                        <a:t>416.269,5</a:t>
                      </a:r>
                    </a:p>
                  </a:txBody>
                  <a:tcPr marL="6752" marR="6752" marT="6752"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fontAlgn="ctr"/>
                      <a:endParaRPr lang="es-CO" sz="180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1000" b="1" i="0" u="none" strike="noStrike">
                          <a:solidFill>
                            <a:srgbClr val="203764"/>
                          </a:solidFill>
                          <a:effectLst/>
                          <a:latin typeface="Calibri" panose="020F0502020204030204" pitchFamily="34" charset="0"/>
                        </a:rPr>
                        <a:t>TOTAL</a:t>
                      </a:r>
                    </a:p>
                  </a:txBody>
                  <a:tcPr marL="6752" marR="6752" marT="6752"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203764"/>
                          </a:solidFill>
                          <a:effectLst/>
                          <a:latin typeface="Calibri" panose="020F0502020204030204" pitchFamily="34" charset="0"/>
                        </a:rPr>
                        <a:t>9.145</a:t>
                      </a:r>
                    </a:p>
                  </a:txBody>
                  <a:tcPr marL="6752" marR="6752" marT="6752"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203764"/>
                          </a:solidFill>
                          <a:effectLst/>
                          <a:latin typeface="Calibri" panose="020F0502020204030204" pitchFamily="34" charset="0"/>
                        </a:rPr>
                        <a:t>5.292.293,6</a:t>
                      </a:r>
                    </a:p>
                  </a:txBody>
                  <a:tcPr marL="6752" marR="6752" marT="6752" marB="0" anchor="ctr">
                    <a:lnL>
                      <a:noFill/>
                    </a:lnL>
                    <a:lnR>
                      <a:noFill/>
                    </a:lnR>
                    <a:lnT>
                      <a:noFill/>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1113911558"/>
                  </a:ext>
                </a:extLst>
              </a:tr>
            </a:tbl>
          </a:graphicData>
        </a:graphic>
      </p:graphicFrame>
    </p:spTree>
    <p:extLst>
      <p:ext uri="{BB962C8B-B14F-4D97-AF65-F5344CB8AC3E}">
        <p14:creationId xmlns:p14="http://schemas.microsoft.com/office/powerpoint/2010/main" val="1666633961"/>
      </p:ext>
    </p:extLst>
  </p:cSld>
  <p:clrMapOvr>
    <a:masterClrMapping/>
  </p:clrMapOvr>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ítulo 3">
            <a:extLst>
              <a:ext uri="{FF2B5EF4-FFF2-40B4-BE49-F238E27FC236}">
                <a16:creationId xmlns:a16="http://schemas.microsoft.com/office/drawing/2014/main" id="{1B5642A8-6D9E-457A-894D-805FBC5B8B73}"/>
              </a:ext>
            </a:extLst>
          </p:cNvPr>
          <p:cNvSpPr>
            <a:spLocks noGrp="1"/>
          </p:cNvSpPr>
          <p:nvPr>
            <p:ph type="title"/>
          </p:nvPr>
        </p:nvSpPr>
        <p:spPr>
          <a:xfrm>
            <a:off x="3437793" y="3048855"/>
            <a:ext cx="7397516" cy="760290"/>
          </a:xfrm>
        </p:spPr>
        <p:txBody>
          <a:bodyPr>
            <a:normAutofit fontScale="90000"/>
          </a:bodyPr>
          <a:lstStyle/>
          <a:p>
            <a:pPr lvl="1" algn="ctr">
              <a:tabLst>
                <a:tab pos="914400" algn="l"/>
              </a:tabLst>
            </a:pPr>
            <a:r>
              <a:rPr lang="es-CO" sz="4400" b="1" cap="small">
                <a:solidFill>
                  <a:schemeClr val="accent1">
                    <a:lumMod val="50000"/>
                  </a:schemeClr>
                </a:solidFill>
                <a:latin typeface="Candara" panose="020E0502030303020204" pitchFamily="34" charset="0"/>
              </a:rPr>
              <a:t> </a:t>
            </a:r>
          </a:p>
        </p:txBody>
      </p:sp>
      <p:sp>
        <p:nvSpPr>
          <p:cNvPr id="13" name="Título 3">
            <a:extLst>
              <a:ext uri="{FF2B5EF4-FFF2-40B4-BE49-F238E27FC236}">
                <a16:creationId xmlns:a16="http://schemas.microsoft.com/office/drawing/2014/main" id="{6CE79864-94DA-41D9-8C3F-588AE4C08112}"/>
              </a:ext>
            </a:extLst>
          </p:cNvPr>
          <p:cNvSpPr txBox="1">
            <a:spLocks/>
          </p:cNvSpPr>
          <p:nvPr/>
        </p:nvSpPr>
        <p:spPr>
          <a:xfrm>
            <a:off x="4900036" y="4750805"/>
            <a:ext cx="7397516" cy="1277358"/>
          </a:xfrm>
          <a:prstGeom prst="rect">
            <a:avLst/>
          </a:prstGeom>
        </p:spPr>
        <p:txBody>
          <a:bodyPr vert="horz" lIns="91440" tIns="45720" rIns="91440" bIns="45720" rtlCol="0" anchor="ctr">
            <a:normAutofit fontScale="67500" lnSpcReduction="20000"/>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lvl="1" algn="just">
              <a:tabLst>
                <a:tab pos="914400" algn="l"/>
              </a:tabLst>
            </a:pPr>
            <a:r>
              <a:rPr lang="es-CO" sz="4400" b="1" kern="0" cap="small">
                <a:solidFill>
                  <a:schemeClr val="accent1">
                    <a:lumMod val="50000"/>
                  </a:schemeClr>
                </a:solidFill>
                <a:latin typeface="Candara" panose="020E0502030303020204" pitchFamily="34" charset="0"/>
              </a:rPr>
              <a:t> </a:t>
            </a:r>
            <a:br>
              <a:rPr lang="es-CO" sz="4400" b="1" kern="0" cap="small">
                <a:solidFill>
                  <a:schemeClr val="accent1">
                    <a:lumMod val="50000"/>
                  </a:schemeClr>
                </a:solidFill>
                <a:latin typeface="Candara" panose="020E0502030303020204" pitchFamily="34" charset="0"/>
              </a:rPr>
            </a:br>
            <a:r>
              <a:rPr lang="es-CO" sz="6700" b="1" kern="0" cap="small">
                <a:solidFill>
                  <a:schemeClr val="accent1">
                    <a:lumMod val="50000"/>
                  </a:schemeClr>
                </a:solidFill>
                <a:latin typeface="Candara" panose="020E0502030303020204" pitchFamily="34" charset="0"/>
              </a:rPr>
              <a:t>VERIFICACIONES EN CAMPO</a:t>
            </a:r>
            <a:endParaRPr lang="es-CO" sz="4400" b="1" kern="0" cap="small">
              <a:solidFill>
                <a:schemeClr val="accent1">
                  <a:lumMod val="50000"/>
                </a:schemeClr>
              </a:solidFill>
              <a:latin typeface="Candara" panose="020E0502030303020204" pitchFamily="34" charset="0"/>
            </a:endParaRPr>
          </a:p>
        </p:txBody>
      </p:sp>
      <p:pic>
        <p:nvPicPr>
          <p:cNvPr id="3" name="Imagen 2">
            <a:extLst>
              <a:ext uri="{FF2B5EF4-FFF2-40B4-BE49-F238E27FC236}">
                <a16:creationId xmlns:a16="http://schemas.microsoft.com/office/drawing/2014/main" id="{1303ED24-DA27-44E5-9A83-EA48CAEA0B96}"/>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9103696" y="3429000"/>
            <a:ext cx="2593220" cy="1580339"/>
          </a:xfrm>
          <a:prstGeom prst="rect">
            <a:avLst/>
          </a:prstGeom>
        </p:spPr>
      </p:pic>
    </p:spTree>
    <p:extLst>
      <p:ext uri="{BB962C8B-B14F-4D97-AF65-F5344CB8AC3E}">
        <p14:creationId xmlns:p14="http://schemas.microsoft.com/office/powerpoint/2010/main" val="1650446054"/>
      </p:ext>
    </p:extLst>
  </p:cSld>
  <p:clrMapOvr>
    <a:masterClrMapping/>
  </p:clrMapOvr>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45" name="Conector recto 44">
            <a:extLst>
              <a:ext uri="{FF2B5EF4-FFF2-40B4-BE49-F238E27FC236}">
                <a16:creationId xmlns:a16="http://schemas.microsoft.com/office/drawing/2014/main" id="{35287CFB-9D52-4C1C-91E1-7ED6E1636E07}"/>
              </a:ext>
            </a:extLst>
          </p:cNvPr>
          <p:cNvCxnSpPr>
            <a:cxnSpLocks/>
          </p:cNvCxnSpPr>
          <p:nvPr/>
        </p:nvCxnSpPr>
        <p:spPr>
          <a:xfrm>
            <a:off x="118268" y="904199"/>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46" name="CuadroTexto 45">
            <a:extLst>
              <a:ext uri="{FF2B5EF4-FFF2-40B4-BE49-F238E27FC236}">
                <a16:creationId xmlns:a16="http://schemas.microsoft.com/office/drawing/2014/main" id="{0D2F997C-8D14-494C-AE5B-56C9049E3FBF}"/>
              </a:ext>
            </a:extLst>
          </p:cNvPr>
          <p:cNvSpPr txBox="1"/>
          <p:nvPr/>
        </p:nvSpPr>
        <p:spPr>
          <a:xfrm>
            <a:off x="415907" y="82181"/>
            <a:ext cx="11155204" cy="646331"/>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marL="0" marR="0" lvl="1" indent="0" algn="l" defTabSz="914400" rtl="0" eaLnBrk="1" fontAlgn="auto" latinLnBrk="0" hangingPunct="1">
              <a:lnSpc>
                <a:spcPct val="100000"/>
              </a:lnSpc>
              <a:spcBef>
                <a:spcPts val="0"/>
              </a:spcBef>
              <a:spcAft>
                <a:spcPts val="0"/>
              </a:spcAft>
              <a:buClrTx/>
              <a:buSzTx/>
              <a:buFontTx/>
              <a:buNone/>
              <a:tabLst>
                <a:tab pos="914400" algn="l"/>
              </a:tabLst>
              <a:defRPr/>
            </a:pPr>
            <a:r>
              <a:rPr kumimoji="0" lang="es-CO" sz="3600" b="1" i="0" u="none" strike="noStrike" kern="1200" cap="small" spc="0" normalizeH="0" baseline="0" noProof="0" dirty="0">
                <a:ln>
                  <a:noFill/>
                </a:ln>
                <a:solidFill>
                  <a:srgbClr val="4472C4">
                    <a:lumMod val="50000"/>
                  </a:srgbClr>
                </a:solidFill>
                <a:effectLst/>
                <a:uLnTx/>
                <a:uFillTx/>
                <a:latin typeface="Candara" panose="020E0502030303020204" pitchFamily="34" charset="0"/>
                <a:ea typeface="+mn-ea"/>
                <a:cs typeface="+mn-cs"/>
              </a:rPr>
              <a:t>Verificación en Campo* NOVIEMBRE DE 2024</a:t>
            </a:r>
          </a:p>
        </p:txBody>
      </p:sp>
      <p:sp>
        <p:nvSpPr>
          <p:cNvPr id="29" name="CuadroTexto 28">
            <a:extLst>
              <a:ext uri="{FF2B5EF4-FFF2-40B4-BE49-F238E27FC236}">
                <a16:creationId xmlns:a16="http://schemas.microsoft.com/office/drawing/2014/main" id="{588C04A8-1E35-439D-9E0E-10C016717BD8}"/>
              </a:ext>
            </a:extLst>
          </p:cNvPr>
          <p:cNvSpPr txBox="1"/>
          <p:nvPr/>
        </p:nvSpPr>
        <p:spPr>
          <a:xfrm>
            <a:off x="6334613" y="5825390"/>
            <a:ext cx="5390051" cy="615553"/>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CO" sz="3400" b="1" i="0" u="none" strike="noStrike" kern="0" cap="small" spc="0" normalizeH="0" baseline="0" noProof="0" dirty="0">
                <a:ln>
                  <a:noFill/>
                </a:ln>
                <a:solidFill>
                  <a:srgbClr val="4472C4">
                    <a:lumMod val="50000"/>
                  </a:srgbClr>
                </a:solidFill>
                <a:effectLst/>
                <a:uLnTx/>
                <a:uFillTx/>
                <a:latin typeface="Candara" panose="020E0502030303020204" pitchFamily="34" charset="0"/>
                <a:ea typeface="+mn-ea"/>
                <a:cs typeface="+mn-cs"/>
              </a:rPr>
              <a:t>Total, Verificaciones  10.523 </a:t>
            </a:r>
          </a:p>
        </p:txBody>
      </p:sp>
      <p:grpSp>
        <p:nvGrpSpPr>
          <p:cNvPr id="88" name="Grupo 87">
            <a:extLst>
              <a:ext uri="{FF2B5EF4-FFF2-40B4-BE49-F238E27FC236}">
                <a16:creationId xmlns:a16="http://schemas.microsoft.com/office/drawing/2014/main" id="{A8F3693D-21C2-4038-9CE1-FCB8F7D28AD4}"/>
              </a:ext>
            </a:extLst>
          </p:cNvPr>
          <p:cNvGrpSpPr/>
          <p:nvPr/>
        </p:nvGrpSpPr>
        <p:grpSpPr>
          <a:xfrm>
            <a:off x="415907" y="943013"/>
            <a:ext cx="4807237" cy="707886"/>
            <a:chOff x="415907" y="1107903"/>
            <a:chExt cx="4807237" cy="707886"/>
          </a:xfrm>
        </p:grpSpPr>
        <p:sp>
          <p:nvSpPr>
            <p:cNvPr id="31" name="CuadroTexto 30">
              <a:extLst>
                <a:ext uri="{FF2B5EF4-FFF2-40B4-BE49-F238E27FC236}">
                  <a16:creationId xmlns:a16="http://schemas.microsoft.com/office/drawing/2014/main" id="{1AA7EF3A-414C-415E-BF5C-C6AE57FA4037}"/>
                </a:ext>
              </a:extLst>
            </p:cNvPr>
            <p:cNvSpPr txBox="1"/>
            <p:nvPr/>
          </p:nvSpPr>
          <p:spPr>
            <a:xfrm>
              <a:off x="1329282" y="1107903"/>
              <a:ext cx="3893862" cy="707886"/>
            </a:xfrm>
            <a:prstGeom prst="rect">
              <a:avLst/>
            </a:prstGeom>
            <a:noFill/>
          </p:spPr>
          <p:txBody>
            <a:bodyPr wrap="square"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2000" b="1"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Recolección y Transporte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2000" b="1"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 2.132 </a:t>
              </a:r>
            </a:p>
          </p:txBody>
        </p:sp>
        <p:pic>
          <p:nvPicPr>
            <p:cNvPr id="33" name="Imagen 32">
              <a:extLst>
                <a:ext uri="{FF2B5EF4-FFF2-40B4-BE49-F238E27FC236}">
                  <a16:creationId xmlns:a16="http://schemas.microsoft.com/office/drawing/2014/main" id="{2B9B872A-0027-44BB-8F52-30DC8674BBAD}"/>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flipH="1">
              <a:off x="415907" y="1191846"/>
              <a:ext cx="771429" cy="540000"/>
            </a:xfrm>
            <a:prstGeom prst="rect">
              <a:avLst/>
            </a:prstGeom>
          </p:spPr>
        </p:pic>
      </p:grpSp>
      <p:grpSp>
        <p:nvGrpSpPr>
          <p:cNvPr id="89" name="Grupo 88">
            <a:extLst>
              <a:ext uri="{FF2B5EF4-FFF2-40B4-BE49-F238E27FC236}">
                <a16:creationId xmlns:a16="http://schemas.microsoft.com/office/drawing/2014/main" id="{115FFF43-CA70-4BF0-9390-22BEB0052264}"/>
              </a:ext>
            </a:extLst>
          </p:cNvPr>
          <p:cNvGrpSpPr/>
          <p:nvPr/>
        </p:nvGrpSpPr>
        <p:grpSpPr>
          <a:xfrm>
            <a:off x="484557" y="1704709"/>
            <a:ext cx="4738587" cy="763900"/>
            <a:chOff x="484557" y="2128426"/>
            <a:chExt cx="4738587" cy="763900"/>
          </a:xfrm>
        </p:grpSpPr>
        <p:pic>
          <p:nvPicPr>
            <p:cNvPr id="35" name="Imagen 34">
              <a:extLst>
                <a:ext uri="{FF2B5EF4-FFF2-40B4-BE49-F238E27FC236}">
                  <a16:creationId xmlns:a16="http://schemas.microsoft.com/office/drawing/2014/main" id="{CAB05671-5EFE-4987-9B64-0BA06F37092F}"/>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484557" y="2172326"/>
              <a:ext cx="694785" cy="720000"/>
            </a:xfrm>
            <a:prstGeom prst="rect">
              <a:avLst/>
            </a:prstGeom>
            <a:ln>
              <a:noFill/>
            </a:ln>
          </p:spPr>
        </p:pic>
        <p:sp>
          <p:nvSpPr>
            <p:cNvPr id="37" name="CuadroTexto 36">
              <a:extLst>
                <a:ext uri="{FF2B5EF4-FFF2-40B4-BE49-F238E27FC236}">
                  <a16:creationId xmlns:a16="http://schemas.microsoft.com/office/drawing/2014/main" id="{AB5E4685-D5FC-4A03-8E49-083BA87DE68A}"/>
                </a:ext>
              </a:extLst>
            </p:cNvPr>
            <p:cNvSpPr txBox="1"/>
            <p:nvPr/>
          </p:nvSpPr>
          <p:spPr>
            <a:xfrm>
              <a:off x="1329282" y="2128426"/>
              <a:ext cx="3893862" cy="707886"/>
            </a:xfrm>
            <a:prstGeom prst="rect">
              <a:avLst/>
            </a:prstGeom>
            <a:noFill/>
          </p:spPr>
          <p:txBody>
            <a:bodyPr wrap="square"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2000" b="1" i="0" u="none" strike="noStrike" kern="1200" cap="none" spc="0" normalizeH="0" baseline="0" noProof="0" dirty="0" err="1">
                  <a:ln>
                    <a:noFill/>
                  </a:ln>
                  <a:solidFill>
                    <a:srgbClr val="4472C4">
                      <a:lumMod val="50000"/>
                    </a:srgbClr>
                  </a:solidFill>
                  <a:effectLst/>
                  <a:uLnTx/>
                  <a:uFillTx/>
                  <a:latin typeface="Calibri" panose="020F0502020204030204"/>
                  <a:ea typeface="+mn-ea"/>
                  <a:cs typeface="+mn-cs"/>
                </a:rPr>
                <a:t>Contenerización</a:t>
              </a:r>
              <a:r>
                <a:rPr kumimoji="0" lang="es-CO" sz="2000" b="1"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 </a:t>
              </a:r>
              <a:r>
                <a:rPr kumimoji="0" lang="es-MX" sz="2000" b="0" i="0" u="none" strike="noStrike" kern="1200" cap="none" spc="0" normalizeH="0" baseline="30000" noProof="0" dirty="0">
                  <a:ln>
                    <a:noFill/>
                  </a:ln>
                  <a:solidFill>
                    <a:srgbClr val="4472C4">
                      <a:lumMod val="50000"/>
                    </a:srgbClr>
                  </a:solidFill>
                  <a:effectLst/>
                  <a:uLnTx/>
                  <a:uFillTx/>
                  <a:latin typeface="Calibri" panose="020F0502020204030204"/>
                  <a:ea typeface="+mn-ea"/>
                  <a:cs typeface="+mn-cs"/>
                </a:rPr>
                <a:t>1</a:t>
              </a:r>
              <a:endParaRPr kumimoji="0" lang="es-CO" sz="2000" b="1" i="0" u="none" strike="noStrike" kern="1200" cap="none" spc="0" normalizeH="0" baseline="30000" noProof="0" dirty="0">
                <a:ln>
                  <a:noFill/>
                </a:ln>
                <a:solidFill>
                  <a:srgbClr val="4472C4">
                    <a:lumMod val="50000"/>
                  </a:srgbClr>
                </a:solidFill>
                <a:effectLst/>
                <a:uLnTx/>
                <a:uFillTx/>
                <a:latin typeface="Calibri" panose="020F0502020204030204"/>
                <a:ea typeface="+mn-ea"/>
                <a:cs typeface="Times New Roman" panose="02020603050405020304" pitchFamily="18"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2000" b="1"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34</a:t>
              </a:r>
              <a:r>
                <a:rPr lang="es-CO" sz="2000" b="1" dirty="0">
                  <a:solidFill>
                    <a:srgbClr val="4472C4">
                      <a:lumMod val="50000"/>
                    </a:srgbClr>
                  </a:solidFill>
                  <a:latin typeface="Calibri" panose="020F0502020204030204"/>
                </a:rPr>
                <a:t>6</a:t>
              </a:r>
              <a:r>
                <a:rPr kumimoji="0" lang="es-CO" sz="2000" b="1"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 </a:t>
              </a:r>
            </a:p>
          </p:txBody>
        </p:sp>
      </p:grpSp>
      <p:grpSp>
        <p:nvGrpSpPr>
          <p:cNvPr id="91" name="Grupo 90">
            <a:extLst>
              <a:ext uri="{FF2B5EF4-FFF2-40B4-BE49-F238E27FC236}">
                <a16:creationId xmlns:a16="http://schemas.microsoft.com/office/drawing/2014/main" id="{44737337-3FF0-437A-AD23-4114ABAD3562}"/>
              </a:ext>
            </a:extLst>
          </p:cNvPr>
          <p:cNvGrpSpPr/>
          <p:nvPr/>
        </p:nvGrpSpPr>
        <p:grpSpPr>
          <a:xfrm>
            <a:off x="467336" y="4863788"/>
            <a:ext cx="5525517" cy="707886"/>
            <a:chOff x="454707" y="4307278"/>
            <a:chExt cx="5525517" cy="707886"/>
          </a:xfrm>
        </p:grpSpPr>
        <p:pic>
          <p:nvPicPr>
            <p:cNvPr id="25" name="Imagen 24">
              <a:extLst>
                <a:ext uri="{FF2B5EF4-FFF2-40B4-BE49-F238E27FC236}">
                  <a16:creationId xmlns:a16="http://schemas.microsoft.com/office/drawing/2014/main" id="{9738186C-4736-43FC-A446-0D2E2ED20848}"/>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454707" y="4424343"/>
              <a:ext cx="717332" cy="540000"/>
            </a:xfrm>
            <a:prstGeom prst="rect">
              <a:avLst/>
            </a:prstGeom>
            <a:ln>
              <a:noFill/>
            </a:ln>
          </p:spPr>
        </p:pic>
        <p:sp>
          <p:nvSpPr>
            <p:cNvPr id="41" name="CuadroTexto 40">
              <a:extLst>
                <a:ext uri="{FF2B5EF4-FFF2-40B4-BE49-F238E27FC236}">
                  <a16:creationId xmlns:a16="http://schemas.microsoft.com/office/drawing/2014/main" id="{23272282-A121-4524-8042-9CD43A48DEA9}"/>
                </a:ext>
              </a:extLst>
            </p:cNvPr>
            <p:cNvSpPr txBox="1"/>
            <p:nvPr/>
          </p:nvSpPr>
          <p:spPr>
            <a:xfrm>
              <a:off x="1329282" y="4307278"/>
              <a:ext cx="4650942" cy="707886"/>
            </a:xfrm>
            <a:prstGeom prst="rect">
              <a:avLst/>
            </a:prstGeom>
            <a:noFill/>
          </p:spPr>
          <p:txBody>
            <a:bodyPr wrap="square"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2000" b="1"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Lavado  de Áreas Públicas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2000" b="1"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 4</a:t>
              </a:r>
              <a:r>
                <a:rPr lang="es-CO" sz="2000" b="1" dirty="0">
                  <a:solidFill>
                    <a:srgbClr val="4472C4">
                      <a:lumMod val="50000"/>
                    </a:srgbClr>
                  </a:solidFill>
                  <a:latin typeface="Calibri" panose="020F0502020204030204"/>
                </a:rPr>
                <a:t>0</a:t>
              </a:r>
              <a:r>
                <a:rPr kumimoji="0" lang="es-CO" sz="2000" b="1"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 </a:t>
              </a:r>
            </a:p>
          </p:txBody>
        </p:sp>
      </p:grpSp>
      <p:grpSp>
        <p:nvGrpSpPr>
          <p:cNvPr id="90" name="Grupo 89">
            <a:extLst>
              <a:ext uri="{FF2B5EF4-FFF2-40B4-BE49-F238E27FC236}">
                <a16:creationId xmlns:a16="http://schemas.microsoft.com/office/drawing/2014/main" id="{9F60E579-A73F-421C-A133-4FA1EF4AFFEE}"/>
              </a:ext>
            </a:extLst>
          </p:cNvPr>
          <p:cNvGrpSpPr/>
          <p:nvPr/>
        </p:nvGrpSpPr>
        <p:grpSpPr>
          <a:xfrm>
            <a:off x="498565" y="2476386"/>
            <a:ext cx="4755808" cy="720000"/>
            <a:chOff x="467336" y="3213474"/>
            <a:chExt cx="4755808" cy="720000"/>
          </a:xfrm>
        </p:grpSpPr>
        <p:sp>
          <p:nvSpPr>
            <p:cNvPr id="39" name="CuadroTexto 38">
              <a:extLst>
                <a:ext uri="{FF2B5EF4-FFF2-40B4-BE49-F238E27FC236}">
                  <a16:creationId xmlns:a16="http://schemas.microsoft.com/office/drawing/2014/main" id="{91E551CB-B92A-4112-8B63-680A286A437E}"/>
                </a:ext>
              </a:extLst>
            </p:cNvPr>
            <p:cNvSpPr txBox="1"/>
            <p:nvPr/>
          </p:nvSpPr>
          <p:spPr>
            <a:xfrm>
              <a:off x="1329282" y="3213474"/>
              <a:ext cx="3893862" cy="707886"/>
            </a:xfrm>
            <a:prstGeom prst="rect">
              <a:avLst/>
            </a:prstGeom>
            <a:noFill/>
          </p:spPr>
          <p:txBody>
            <a:bodyPr wrap="square"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2000" b="1"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Barrido y Limpieza </a:t>
              </a:r>
              <a:r>
                <a:rPr kumimoji="0" lang="es-MX" sz="2000" b="0" i="0" u="none" strike="noStrike" kern="1200" cap="none" spc="0" normalizeH="0" baseline="30000" noProof="0" dirty="0">
                  <a:ln>
                    <a:noFill/>
                  </a:ln>
                  <a:solidFill>
                    <a:srgbClr val="4472C4">
                      <a:lumMod val="50000"/>
                    </a:srgbClr>
                  </a:solidFill>
                  <a:effectLst/>
                  <a:uLnTx/>
                  <a:uFillTx/>
                  <a:latin typeface="Calibri" panose="020F0502020204030204"/>
                  <a:ea typeface="+mn-ea"/>
                  <a:cs typeface="+mn-cs"/>
                </a:rPr>
                <a:t>2</a:t>
              </a:r>
              <a:r>
                <a:rPr kumimoji="0" lang="es-CO" sz="2000" b="1" i="0" u="none" strike="noStrike" kern="1200" cap="none" spc="0" normalizeH="0" baseline="30000" noProof="0" dirty="0">
                  <a:ln>
                    <a:noFill/>
                  </a:ln>
                  <a:solidFill>
                    <a:srgbClr val="4472C4">
                      <a:lumMod val="50000"/>
                    </a:srgbClr>
                  </a:solidFill>
                  <a:effectLst/>
                  <a:uLnTx/>
                  <a:uFillTx/>
                  <a:latin typeface="Calibri" panose="020F0502020204030204"/>
                  <a:ea typeface="+mn-ea"/>
                  <a:cs typeface="Times New Roman" panose="02020603050405020304" pitchFamily="18" charset="0"/>
                </a:rPr>
                <a:t>	</a:t>
              </a:r>
              <a:endParaRPr kumimoji="0" lang="es-CO" sz="2000" b="1"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2000" b="1"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 1.855</a:t>
              </a:r>
            </a:p>
          </p:txBody>
        </p:sp>
        <p:pic>
          <p:nvPicPr>
            <p:cNvPr id="67" name="Gráfico 66" descr="Cubo y fregona">
              <a:extLst>
                <a:ext uri="{FF2B5EF4-FFF2-40B4-BE49-F238E27FC236}">
                  <a16:creationId xmlns:a16="http://schemas.microsoft.com/office/drawing/2014/main" id="{08B62153-E92A-429A-B41C-A9E676B92864}"/>
                </a:ext>
              </a:extLst>
            </p:cNvPr>
            <p:cNvPicPr>
              <a:picLocks noChangeAspect="1"/>
            </p:cNvPicPr>
            <p:nvPr/>
          </p:nvPicPr>
          <p:blipFill>
            <a:blip r:embed="rId6" cstate="email">
              <a:extLst>
                <a:ext uri="{28A0092B-C50C-407E-A947-70E740481C1C}">
                  <a14:useLocalDpi xmlns:a14="http://schemas.microsoft.com/office/drawing/2010/main"/>
                </a:ext>
                <a:ext uri="{96DAC541-7B7A-43D3-8B79-37D633B846F1}">
                  <asvg:svgBlip xmlns:asvg="http://schemas.microsoft.com/office/drawing/2016/SVG/main" r:embed="rId7"/>
                </a:ext>
              </a:extLst>
            </a:blip>
            <a:stretch>
              <a:fillRect/>
            </a:stretch>
          </p:blipFill>
          <p:spPr>
            <a:xfrm>
              <a:off x="467336" y="3213474"/>
              <a:ext cx="720000" cy="720000"/>
            </a:xfrm>
            <a:prstGeom prst="rect">
              <a:avLst/>
            </a:prstGeom>
          </p:spPr>
        </p:pic>
      </p:grpSp>
      <p:grpSp>
        <p:nvGrpSpPr>
          <p:cNvPr id="92" name="Grupo 91">
            <a:extLst>
              <a:ext uri="{FF2B5EF4-FFF2-40B4-BE49-F238E27FC236}">
                <a16:creationId xmlns:a16="http://schemas.microsoft.com/office/drawing/2014/main" id="{63C9395D-A0F8-4E47-B19B-1F2A4F9483BF}"/>
              </a:ext>
            </a:extLst>
          </p:cNvPr>
          <p:cNvGrpSpPr/>
          <p:nvPr/>
        </p:nvGrpSpPr>
        <p:grpSpPr>
          <a:xfrm>
            <a:off x="498565" y="4094843"/>
            <a:ext cx="6234775" cy="768945"/>
            <a:chOff x="442956" y="5364457"/>
            <a:chExt cx="6234775" cy="768945"/>
          </a:xfrm>
        </p:grpSpPr>
        <p:pic>
          <p:nvPicPr>
            <p:cNvPr id="65" name="Gráfico 64" descr="Escena de autopista">
              <a:extLst>
                <a:ext uri="{FF2B5EF4-FFF2-40B4-BE49-F238E27FC236}">
                  <a16:creationId xmlns:a16="http://schemas.microsoft.com/office/drawing/2014/main" id="{725F3CA4-8A54-4303-8673-8807C7DA0108}"/>
                </a:ext>
              </a:extLst>
            </p:cNvPr>
            <p:cNvPicPr>
              <a:picLocks noChangeAspect="1"/>
            </p:cNvPicPr>
            <p:nvPr/>
          </p:nvPicPr>
          <p:blipFill>
            <a:blip r:embed="rId8" cstate="email">
              <a:extLst>
                <a:ext uri="{28A0092B-C50C-407E-A947-70E740481C1C}">
                  <a14:useLocalDpi xmlns:a14="http://schemas.microsoft.com/office/drawing/2010/main"/>
                </a:ext>
                <a:ext uri="{96DAC541-7B7A-43D3-8B79-37D633B846F1}">
                  <asvg:svgBlip xmlns:asvg="http://schemas.microsoft.com/office/drawing/2016/SVG/main" r:embed="rId9"/>
                </a:ext>
              </a:extLst>
            </a:blip>
            <a:stretch>
              <a:fillRect/>
            </a:stretch>
          </p:blipFill>
          <p:spPr>
            <a:xfrm>
              <a:off x="442956" y="5364457"/>
              <a:ext cx="720000" cy="720000"/>
            </a:xfrm>
            <a:prstGeom prst="rect">
              <a:avLst/>
            </a:prstGeom>
          </p:spPr>
        </p:pic>
        <p:sp>
          <p:nvSpPr>
            <p:cNvPr id="71" name="CuadroTexto 70">
              <a:extLst>
                <a:ext uri="{FF2B5EF4-FFF2-40B4-BE49-F238E27FC236}">
                  <a16:creationId xmlns:a16="http://schemas.microsoft.com/office/drawing/2014/main" id="{B38A43B2-F208-4131-9014-D000FFBE723B}"/>
                </a:ext>
              </a:extLst>
            </p:cNvPr>
            <p:cNvSpPr txBox="1"/>
            <p:nvPr/>
          </p:nvSpPr>
          <p:spPr>
            <a:xfrm>
              <a:off x="1287681" y="5425516"/>
              <a:ext cx="5390050" cy="707886"/>
            </a:xfrm>
            <a:prstGeom prst="rect">
              <a:avLst/>
            </a:prstGeom>
            <a:noFill/>
          </p:spPr>
          <p:txBody>
            <a:bodyPr wrap="square"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2000" b="1"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Corte de Césped</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2000" b="1"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 1.1</a:t>
              </a:r>
              <a:r>
                <a:rPr lang="es-CO" sz="2000" b="1" dirty="0">
                  <a:solidFill>
                    <a:srgbClr val="4472C4">
                      <a:lumMod val="50000"/>
                    </a:srgbClr>
                  </a:solidFill>
                  <a:latin typeface="Calibri" panose="020F0502020204030204"/>
                </a:rPr>
                <a:t>65</a:t>
              </a:r>
              <a:endParaRPr kumimoji="0" lang="es-CO" sz="2000" b="1"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p:txBody>
        </p:sp>
      </p:grpSp>
      <p:grpSp>
        <p:nvGrpSpPr>
          <p:cNvPr id="93" name="Grupo 92">
            <a:extLst>
              <a:ext uri="{FF2B5EF4-FFF2-40B4-BE49-F238E27FC236}">
                <a16:creationId xmlns:a16="http://schemas.microsoft.com/office/drawing/2014/main" id="{EA5913C6-6E43-45DE-8A4A-09772536909A}"/>
              </a:ext>
            </a:extLst>
          </p:cNvPr>
          <p:cNvGrpSpPr/>
          <p:nvPr/>
        </p:nvGrpSpPr>
        <p:grpSpPr>
          <a:xfrm>
            <a:off x="467336" y="3368347"/>
            <a:ext cx="4738587" cy="726496"/>
            <a:chOff x="6276950" y="1097656"/>
            <a:chExt cx="4738587" cy="726496"/>
          </a:xfrm>
        </p:grpSpPr>
        <p:pic>
          <p:nvPicPr>
            <p:cNvPr id="59" name="Gráfico 58" descr="Árbol de hojas podridas">
              <a:extLst>
                <a:ext uri="{FF2B5EF4-FFF2-40B4-BE49-F238E27FC236}">
                  <a16:creationId xmlns:a16="http://schemas.microsoft.com/office/drawing/2014/main" id="{93C03901-9C1B-43E0-B03C-848361A90C27}"/>
                </a:ext>
              </a:extLst>
            </p:cNvPr>
            <p:cNvPicPr>
              <a:picLocks noChangeAspect="1"/>
            </p:cNvPicPr>
            <p:nvPr/>
          </p:nvPicPr>
          <p:blipFill>
            <a:blip r:embed="rId10" cstate="email">
              <a:extLst>
                <a:ext uri="{28A0092B-C50C-407E-A947-70E740481C1C}">
                  <a14:useLocalDpi xmlns:a14="http://schemas.microsoft.com/office/drawing/2010/main"/>
                </a:ext>
                <a:ext uri="{96DAC541-7B7A-43D3-8B79-37D633B846F1}">
                  <asvg:svgBlip xmlns:asvg="http://schemas.microsoft.com/office/drawing/2016/SVG/main" r:embed="rId11"/>
                </a:ext>
              </a:extLst>
            </a:blip>
            <a:stretch>
              <a:fillRect/>
            </a:stretch>
          </p:blipFill>
          <p:spPr>
            <a:xfrm>
              <a:off x="6276950" y="1104152"/>
              <a:ext cx="720000" cy="720000"/>
            </a:xfrm>
            <a:prstGeom prst="rect">
              <a:avLst/>
            </a:prstGeom>
          </p:spPr>
        </p:pic>
        <p:sp>
          <p:nvSpPr>
            <p:cNvPr id="73" name="CuadroTexto 72">
              <a:extLst>
                <a:ext uri="{FF2B5EF4-FFF2-40B4-BE49-F238E27FC236}">
                  <a16:creationId xmlns:a16="http://schemas.microsoft.com/office/drawing/2014/main" id="{546EF7EC-FA94-4DC6-B6F8-31F3D48A3E2B}"/>
                </a:ext>
              </a:extLst>
            </p:cNvPr>
            <p:cNvSpPr txBox="1"/>
            <p:nvPr/>
          </p:nvSpPr>
          <p:spPr>
            <a:xfrm>
              <a:off x="7121675" y="1097656"/>
              <a:ext cx="3893862" cy="707886"/>
            </a:xfrm>
            <a:prstGeom prst="rect">
              <a:avLst/>
            </a:prstGeom>
            <a:noFill/>
          </p:spPr>
          <p:txBody>
            <a:bodyPr wrap="square"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2000" b="1"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Poda de Árboles</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2000" b="1"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 </a:t>
              </a:r>
              <a:r>
                <a:rPr lang="es-CO" sz="2000" b="1" dirty="0">
                  <a:solidFill>
                    <a:srgbClr val="4472C4">
                      <a:lumMod val="50000"/>
                    </a:srgbClr>
                  </a:solidFill>
                  <a:latin typeface="Calibri" panose="020F0502020204030204"/>
                </a:rPr>
                <a:t>1.114</a:t>
              </a:r>
              <a:r>
                <a:rPr kumimoji="0" lang="es-CO" sz="2000" b="1"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 </a:t>
              </a:r>
            </a:p>
          </p:txBody>
        </p:sp>
      </p:grpSp>
      <p:grpSp>
        <p:nvGrpSpPr>
          <p:cNvPr id="94" name="Grupo 93">
            <a:extLst>
              <a:ext uri="{FF2B5EF4-FFF2-40B4-BE49-F238E27FC236}">
                <a16:creationId xmlns:a16="http://schemas.microsoft.com/office/drawing/2014/main" id="{5DB38099-5BEF-441E-9C8A-D6719A877064}"/>
              </a:ext>
            </a:extLst>
          </p:cNvPr>
          <p:cNvGrpSpPr/>
          <p:nvPr/>
        </p:nvGrpSpPr>
        <p:grpSpPr>
          <a:xfrm>
            <a:off x="6444502" y="967417"/>
            <a:ext cx="4827655" cy="720000"/>
            <a:chOff x="6250315" y="2159652"/>
            <a:chExt cx="4827655" cy="720000"/>
          </a:xfrm>
        </p:grpSpPr>
        <p:pic>
          <p:nvPicPr>
            <p:cNvPr id="57" name="Gráfico 56" descr="Mecánico de automóviles">
              <a:extLst>
                <a:ext uri="{FF2B5EF4-FFF2-40B4-BE49-F238E27FC236}">
                  <a16:creationId xmlns:a16="http://schemas.microsoft.com/office/drawing/2014/main" id="{55AC6B4B-71AF-4A5C-81E3-7CCD48B554BD}"/>
                </a:ext>
              </a:extLst>
            </p:cNvPr>
            <p:cNvPicPr>
              <a:picLocks noChangeAspect="1"/>
            </p:cNvPicPr>
            <p:nvPr/>
          </p:nvPicPr>
          <p:blipFill>
            <a:blip r:embed="rId12" cstate="email">
              <a:extLst>
                <a:ext uri="{28A0092B-C50C-407E-A947-70E740481C1C}">
                  <a14:useLocalDpi xmlns:a14="http://schemas.microsoft.com/office/drawing/2010/main"/>
                </a:ext>
                <a:ext uri="{96DAC541-7B7A-43D3-8B79-37D633B846F1}">
                  <asvg:svgBlip xmlns:asvg="http://schemas.microsoft.com/office/drawing/2016/SVG/main" r:embed="rId13"/>
                </a:ext>
              </a:extLst>
            </a:blip>
            <a:stretch>
              <a:fillRect/>
            </a:stretch>
          </p:blipFill>
          <p:spPr>
            <a:xfrm>
              <a:off x="6250315" y="2159652"/>
              <a:ext cx="720000" cy="720000"/>
            </a:xfrm>
            <a:prstGeom prst="rect">
              <a:avLst/>
            </a:prstGeom>
          </p:spPr>
        </p:pic>
        <p:sp>
          <p:nvSpPr>
            <p:cNvPr id="75" name="CuadroTexto 74">
              <a:extLst>
                <a:ext uri="{FF2B5EF4-FFF2-40B4-BE49-F238E27FC236}">
                  <a16:creationId xmlns:a16="http://schemas.microsoft.com/office/drawing/2014/main" id="{44E12EB4-74B8-4F5A-9673-950CE519F319}"/>
                </a:ext>
              </a:extLst>
            </p:cNvPr>
            <p:cNvSpPr txBox="1"/>
            <p:nvPr/>
          </p:nvSpPr>
          <p:spPr>
            <a:xfrm>
              <a:off x="7184108" y="2171743"/>
              <a:ext cx="3893862" cy="707886"/>
            </a:xfrm>
            <a:prstGeom prst="rect">
              <a:avLst/>
            </a:prstGeom>
            <a:noFill/>
          </p:spPr>
          <p:txBody>
            <a:bodyPr wrap="square"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2000" b="1"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Mantenimiento Flota Vehicular </a:t>
              </a:r>
              <a:r>
                <a:rPr kumimoji="0" lang="es-CO" sz="2000" b="0" i="0" u="none" strike="noStrike" kern="1200" cap="none" spc="0" normalizeH="0" baseline="30000" noProof="0" dirty="0">
                  <a:ln>
                    <a:noFill/>
                  </a:ln>
                  <a:solidFill>
                    <a:srgbClr val="4472C4">
                      <a:lumMod val="50000"/>
                    </a:srgbClr>
                  </a:solidFill>
                  <a:effectLst/>
                  <a:uLnTx/>
                  <a:uFillTx/>
                  <a:latin typeface="Calibri" panose="020F0502020204030204"/>
                  <a:ea typeface="+mn-ea"/>
                  <a:cs typeface="Times New Roman" panose="02020603050405020304" pitchFamily="18" charset="0"/>
                </a:rPr>
                <a:t>4</a:t>
              </a:r>
              <a:endParaRPr kumimoji="0" lang="es-CO" sz="2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2000" b="1"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 278</a:t>
              </a:r>
            </a:p>
          </p:txBody>
        </p:sp>
      </p:grpSp>
      <p:grpSp>
        <p:nvGrpSpPr>
          <p:cNvPr id="96" name="Grupo 95">
            <a:extLst>
              <a:ext uri="{FF2B5EF4-FFF2-40B4-BE49-F238E27FC236}">
                <a16:creationId xmlns:a16="http://schemas.microsoft.com/office/drawing/2014/main" id="{99A1CCEE-E939-4027-933B-E8D3B6DC40B0}"/>
              </a:ext>
            </a:extLst>
          </p:cNvPr>
          <p:cNvGrpSpPr/>
          <p:nvPr/>
        </p:nvGrpSpPr>
        <p:grpSpPr>
          <a:xfrm>
            <a:off x="6444502" y="2501422"/>
            <a:ext cx="4827655" cy="720000"/>
            <a:chOff x="6300632" y="4079316"/>
            <a:chExt cx="4827655" cy="720000"/>
          </a:xfrm>
        </p:grpSpPr>
        <p:pic>
          <p:nvPicPr>
            <p:cNvPr id="61" name="Gráfico 60" descr="Globo terráqueo: América">
              <a:extLst>
                <a:ext uri="{FF2B5EF4-FFF2-40B4-BE49-F238E27FC236}">
                  <a16:creationId xmlns:a16="http://schemas.microsoft.com/office/drawing/2014/main" id="{5D54DC45-A290-4DEA-96B2-A581B87FCFAF}"/>
                </a:ext>
              </a:extLst>
            </p:cNvPr>
            <p:cNvPicPr>
              <a:picLocks noChangeAspect="1"/>
            </p:cNvPicPr>
            <p:nvPr/>
          </p:nvPicPr>
          <p:blipFill>
            <a:blip r:embed="rId14" cstate="email">
              <a:extLst>
                <a:ext uri="{28A0092B-C50C-407E-A947-70E740481C1C}">
                  <a14:useLocalDpi xmlns:a14="http://schemas.microsoft.com/office/drawing/2010/main"/>
                </a:ext>
                <a:ext uri="{96DAC541-7B7A-43D3-8B79-37D633B846F1}">
                  <asvg:svgBlip xmlns:asvg="http://schemas.microsoft.com/office/drawing/2016/SVG/main" r:embed="rId15"/>
                </a:ext>
              </a:extLst>
            </a:blip>
            <a:stretch>
              <a:fillRect/>
            </a:stretch>
          </p:blipFill>
          <p:spPr>
            <a:xfrm>
              <a:off x="6300632" y="4079316"/>
              <a:ext cx="720000" cy="720000"/>
            </a:xfrm>
            <a:prstGeom prst="rect">
              <a:avLst/>
            </a:prstGeom>
          </p:spPr>
        </p:pic>
        <p:sp>
          <p:nvSpPr>
            <p:cNvPr id="79" name="CuadroTexto 78">
              <a:extLst>
                <a:ext uri="{FF2B5EF4-FFF2-40B4-BE49-F238E27FC236}">
                  <a16:creationId xmlns:a16="http://schemas.microsoft.com/office/drawing/2014/main" id="{82BFECD8-F759-47DD-85DF-08036ADE3182}"/>
                </a:ext>
              </a:extLst>
            </p:cNvPr>
            <p:cNvSpPr txBox="1"/>
            <p:nvPr/>
          </p:nvSpPr>
          <p:spPr>
            <a:xfrm>
              <a:off x="7234425" y="4079316"/>
              <a:ext cx="3893862" cy="707886"/>
            </a:xfrm>
            <a:prstGeom prst="rect">
              <a:avLst/>
            </a:prstGeom>
            <a:noFill/>
          </p:spPr>
          <p:txBody>
            <a:bodyPr wrap="square"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2000" b="1"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Ambiental </a:t>
              </a:r>
              <a:r>
                <a:rPr lang="es-CO" sz="2000" baseline="30000" dirty="0">
                  <a:solidFill>
                    <a:srgbClr val="4472C4">
                      <a:lumMod val="50000"/>
                    </a:srgbClr>
                  </a:solidFill>
                  <a:latin typeface="Calibri" panose="020F0502020204030204"/>
                  <a:cs typeface="Times New Roman" panose="02020603050405020304" pitchFamily="18" charset="0"/>
                </a:rPr>
                <a:t>6</a:t>
              </a:r>
              <a:endParaRPr kumimoji="0" lang="es-CO" sz="2000" b="1"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2000" b="1"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 5 </a:t>
              </a:r>
            </a:p>
          </p:txBody>
        </p:sp>
      </p:grpSp>
      <p:grpSp>
        <p:nvGrpSpPr>
          <p:cNvPr id="98" name="Grupo 97">
            <a:extLst>
              <a:ext uri="{FF2B5EF4-FFF2-40B4-BE49-F238E27FC236}">
                <a16:creationId xmlns:a16="http://schemas.microsoft.com/office/drawing/2014/main" id="{0EC6370E-F066-47E8-87D4-02D24721C59C}"/>
              </a:ext>
            </a:extLst>
          </p:cNvPr>
          <p:cNvGrpSpPr/>
          <p:nvPr/>
        </p:nvGrpSpPr>
        <p:grpSpPr>
          <a:xfrm>
            <a:off x="6442934" y="3293150"/>
            <a:ext cx="5521570" cy="707886"/>
            <a:chOff x="6224817" y="5979579"/>
            <a:chExt cx="5521570" cy="707886"/>
          </a:xfrm>
        </p:grpSpPr>
        <p:pic>
          <p:nvPicPr>
            <p:cNvPr id="21" name="Imagen 20">
              <a:extLst>
                <a:ext uri="{FF2B5EF4-FFF2-40B4-BE49-F238E27FC236}">
                  <a16:creationId xmlns:a16="http://schemas.microsoft.com/office/drawing/2014/main" id="{BE277550-3B51-4E8B-9730-81EBEDA2F95F}"/>
                </a:ext>
              </a:extLst>
            </p:cNvPr>
            <p:cNvPicPr>
              <a:picLocks noChangeAspect="1"/>
            </p:cNvPicPr>
            <p:nvPr/>
          </p:nvPicPr>
          <p:blipFill>
            <a:blip r:embed="rId16" cstate="email">
              <a:extLst>
                <a:ext uri="{28A0092B-C50C-407E-A947-70E740481C1C}">
                  <a14:useLocalDpi xmlns:a14="http://schemas.microsoft.com/office/drawing/2010/main"/>
                </a:ext>
              </a:extLst>
            </a:blip>
            <a:stretch>
              <a:fillRect/>
            </a:stretch>
          </p:blipFill>
          <p:spPr>
            <a:xfrm>
              <a:off x="6224817" y="6106458"/>
              <a:ext cx="797314" cy="496672"/>
            </a:xfrm>
            <a:prstGeom prst="rect">
              <a:avLst/>
            </a:prstGeom>
            <a:ln>
              <a:noFill/>
            </a:ln>
          </p:spPr>
        </p:pic>
        <p:sp>
          <p:nvSpPr>
            <p:cNvPr id="83" name="CuadroTexto 82">
              <a:extLst>
                <a:ext uri="{FF2B5EF4-FFF2-40B4-BE49-F238E27FC236}">
                  <a16:creationId xmlns:a16="http://schemas.microsoft.com/office/drawing/2014/main" id="{AF0521F0-A2AA-4B4E-9584-F4C817836268}"/>
                </a:ext>
              </a:extLst>
            </p:cNvPr>
            <p:cNvSpPr txBox="1"/>
            <p:nvPr/>
          </p:nvSpPr>
          <p:spPr>
            <a:xfrm>
              <a:off x="7243221" y="5979579"/>
              <a:ext cx="4503166" cy="707886"/>
            </a:xfrm>
            <a:prstGeom prst="rect">
              <a:avLst/>
            </a:prstGeom>
            <a:noFill/>
          </p:spPr>
          <p:txBody>
            <a:bodyPr wrap="square"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2000" b="1"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Puntos Críticos y Arrojo Clandestino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2000" b="1"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 3.005</a:t>
              </a:r>
            </a:p>
          </p:txBody>
        </p:sp>
      </p:grpSp>
      <p:grpSp>
        <p:nvGrpSpPr>
          <p:cNvPr id="95" name="Grupo 94">
            <a:extLst>
              <a:ext uri="{FF2B5EF4-FFF2-40B4-BE49-F238E27FC236}">
                <a16:creationId xmlns:a16="http://schemas.microsoft.com/office/drawing/2014/main" id="{9BCBC44D-3AFD-4055-AC3F-F9ABFB9FE78C}"/>
              </a:ext>
            </a:extLst>
          </p:cNvPr>
          <p:cNvGrpSpPr/>
          <p:nvPr/>
        </p:nvGrpSpPr>
        <p:grpSpPr>
          <a:xfrm>
            <a:off x="467336" y="5624388"/>
            <a:ext cx="4770798" cy="764281"/>
            <a:chOff x="6376526" y="3106465"/>
            <a:chExt cx="4770798" cy="764281"/>
          </a:xfrm>
        </p:grpSpPr>
        <p:sp>
          <p:nvSpPr>
            <p:cNvPr id="77" name="CuadroTexto 76">
              <a:extLst>
                <a:ext uri="{FF2B5EF4-FFF2-40B4-BE49-F238E27FC236}">
                  <a16:creationId xmlns:a16="http://schemas.microsoft.com/office/drawing/2014/main" id="{A6957FE2-3410-4876-BA8A-998BF11EA5E9}"/>
                </a:ext>
              </a:extLst>
            </p:cNvPr>
            <p:cNvSpPr txBox="1"/>
            <p:nvPr/>
          </p:nvSpPr>
          <p:spPr>
            <a:xfrm>
              <a:off x="7253462" y="3162860"/>
              <a:ext cx="3893862" cy="707886"/>
            </a:xfrm>
            <a:prstGeom prst="rect">
              <a:avLst/>
            </a:prstGeom>
            <a:noFill/>
          </p:spPr>
          <p:txBody>
            <a:bodyPr wrap="square"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2000" b="1"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Cestas Públicas </a:t>
              </a:r>
              <a:r>
                <a:rPr kumimoji="0" lang="es-CO" sz="2000" b="0" i="0" u="none" strike="noStrike" kern="1200" cap="none" spc="0" normalizeH="0" baseline="30000" noProof="0" dirty="0">
                  <a:ln>
                    <a:noFill/>
                  </a:ln>
                  <a:solidFill>
                    <a:srgbClr val="4472C4">
                      <a:lumMod val="50000"/>
                    </a:srgbClr>
                  </a:solidFill>
                  <a:effectLst/>
                  <a:uLnTx/>
                  <a:uFillTx/>
                  <a:latin typeface="Calibri" panose="020F0502020204030204"/>
                  <a:ea typeface="Times New Roman" panose="02020603050405020304" pitchFamily="18" charset="0"/>
                  <a:cs typeface="+mn-cs"/>
                </a:rPr>
                <a:t>3</a:t>
              </a:r>
              <a:r>
                <a:rPr kumimoji="0" lang="es-CO" sz="2000" b="0" i="0" u="none" strike="noStrike" kern="1200" cap="none" spc="0" normalizeH="0" baseline="30000" noProof="0" dirty="0">
                  <a:ln>
                    <a:noFill/>
                  </a:ln>
                  <a:solidFill>
                    <a:prstClr val="black"/>
                  </a:solidFill>
                  <a:effectLst/>
                  <a:uLnTx/>
                  <a:uFillTx/>
                  <a:latin typeface="Calibri" panose="020F0502020204030204"/>
                  <a:ea typeface="Times New Roman" panose="02020603050405020304" pitchFamily="18" charset="0"/>
                  <a:cs typeface="+mn-cs"/>
                </a:rPr>
                <a:t> </a:t>
              </a:r>
              <a:r>
                <a:rPr kumimoji="0" lang="es-CO" sz="2000" b="1"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 </a:t>
              </a:r>
              <a:r>
                <a:rPr kumimoji="0" lang="es-CO" sz="2000" b="1" i="0" u="none" strike="noStrike" kern="1200" cap="none" spc="0" normalizeH="0" baseline="30000" noProof="0" dirty="0">
                  <a:ln>
                    <a:noFill/>
                  </a:ln>
                  <a:solidFill>
                    <a:srgbClr val="4472C4">
                      <a:lumMod val="50000"/>
                    </a:srgbClr>
                  </a:solidFill>
                  <a:effectLst/>
                  <a:uLnTx/>
                  <a:uFillTx/>
                  <a:latin typeface="Calibri" panose="020F0502020204030204"/>
                  <a:ea typeface="Calibri" panose="020F0502020204030204" pitchFamily="34" charset="0"/>
                  <a:cs typeface="Times New Roman" panose="02020603050405020304" pitchFamily="18" charset="0"/>
                </a:rPr>
                <a:t>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2000" b="1"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 123 </a:t>
              </a:r>
            </a:p>
          </p:txBody>
        </p:sp>
        <p:pic>
          <p:nvPicPr>
            <p:cNvPr id="85" name="Gráfico 84" descr="Basura">
              <a:extLst>
                <a:ext uri="{FF2B5EF4-FFF2-40B4-BE49-F238E27FC236}">
                  <a16:creationId xmlns:a16="http://schemas.microsoft.com/office/drawing/2014/main" id="{AD567C57-38EF-4D22-A02D-A245E4B4B529}"/>
                </a:ext>
              </a:extLst>
            </p:cNvPr>
            <p:cNvPicPr>
              <a:picLocks noChangeAspect="1"/>
            </p:cNvPicPr>
            <p:nvPr/>
          </p:nvPicPr>
          <p:blipFill>
            <a:blip r:embed="rId17" cstate="email">
              <a:extLst>
                <a:ext uri="{28A0092B-C50C-407E-A947-70E740481C1C}">
                  <a14:useLocalDpi xmlns:a14="http://schemas.microsoft.com/office/drawing/2010/main"/>
                </a:ext>
                <a:ext uri="{96DAC541-7B7A-43D3-8B79-37D633B846F1}">
                  <asvg:svgBlip xmlns:asvg="http://schemas.microsoft.com/office/drawing/2016/SVG/main" r:embed="rId18"/>
                </a:ext>
              </a:extLst>
            </a:blip>
            <a:stretch>
              <a:fillRect/>
            </a:stretch>
          </p:blipFill>
          <p:spPr>
            <a:xfrm>
              <a:off x="6376526" y="3106465"/>
              <a:ext cx="720000" cy="720000"/>
            </a:xfrm>
            <a:prstGeom prst="rect">
              <a:avLst/>
            </a:prstGeom>
          </p:spPr>
        </p:pic>
      </p:grpSp>
      <p:grpSp>
        <p:nvGrpSpPr>
          <p:cNvPr id="97" name="Grupo 96">
            <a:extLst>
              <a:ext uri="{FF2B5EF4-FFF2-40B4-BE49-F238E27FC236}">
                <a16:creationId xmlns:a16="http://schemas.microsoft.com/office/drawing/2014/main" id="{DE298BCA-FE7E-4FAC-BECF-A6598E48DA93}"/>
              </a:ext>
            </a:extLst>
          </p:cNvPr>
          <p:cNvGrpSpPr/>
          <p:nvPr/>
        </p:nvGrpSpPr>
        <p:grpSpPr>
          <a:xfrm>
            <a:off x="6442934" y="1713008"/>
            <a:ext cx="5521570" cy="732815"/>
            <a:chOff x="6300632" y="4970073"/>
            <a:chExt cx="5521570" cy="732815"/>
          </a:xfrm>
        </p:grpSpPr>
        <p:sp>
          <p:nvSpPr>
            <p:cNvPr id="81" name="CuadroTexto 80">
              <a:extLst>
                <a:ext uri="{FF2B5EF4-FFF2-40B4-BE49-F238E27FC236}">
                  <a16:creationId xmlns:a16="http://schemas.microsoft.com/office/drawing/2014/main" id="{A0490CF3-4E98-4BE4-A3A7-C90934C67FF7}"/>
                </a:ext>
              </a:extLst>
            </p:cNvPr>
            <p:cNvSpPr txBox="1"/>
            <p:nvPr/>
          </p:nvSpPr>
          <p:spPr>
            <a:xfrm>
              <a:off x="7234425" y="4970073"/>
              <a:ext cx="4587777" cy="707886"/>
            </a:xfrm>
            <a:prstGeom prst="rect">
              <a:avLst/>
            </a:prstGeom>
            <a:noFill/>
          </p:spPr>
          <p:txBody>
            <a:bodyPr wrap="square"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2000" b="1"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Seguridad y Salud en el Trabajo </a:t>
              </a:r>
              <a:r>
                <a:rPr kumimoji="0" lang="es-CO" sz="2000" b="0" i="0" u="none" strike="noStrike" kern="1200" cap="none" spc="0" normalizeH="0" baseline="30000" noProof="0" dirty="0">
                  <a:ln>
                    <a:noFill/>
                  </a:ln>
                  <a:solidFill>
                    <a:srgbClr val="4472C4">
                      <a:lumMod val="50000"/>
                    </a:srgbClr>
                  </a:solidFill>
                  <a:effectLst/>
                  <a:uLnTx/>
                  <a:uFillTx/>
                  <a:latin typeface="Calibri" panose="020F0502020204030204"/>
                  <a:ea typeface="+mn-ea"/>
                  <a:cs typeface="Times New Roman" panose="02020603050405020304" pitchFamily="18" charset="0"/>
                </a:rPr>
                <a:t>5</a:t>
              </a:r>
              <a:endParaRPr kumimoji="0" lang="es-CO" sz="2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2000" b="1"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 20 </a:t>
              </a:r>
            </a:p>
          </p:txBody>
        </p:sp>
        <p:pic>
          <p:nvPicPr>
            <p:cNvPr id="87" name="Gráfico 86" descr="Médico">
              <a:extLst>
                <a:ext uri="{FF2B5EF4-FFF2-40B4-BE49-F238E27FC236}">
                  <a16:creationId xmlns:a16="http://schemas.microsoft.com/office/drawing/2014/main" id="{FC1DBB53-66AE-4E3E-A68A-165ADD5178D1}"/>
                </a:ext>
              </a:extLst>
            </p:cNvPr>
            <p:cNvPicPr>
              <a:picLocks noChangeAspect="1"/>
            </p:cNvPicPr>
            <p:nvPr/>
          </p:nvPicPr>
          <p:blipFill>
            <a:blip r:embed="rId19" cstate="email">
              <a:extLst>
                <a:ext uri="{28A0092B-C50C-407E-A947-70E740481C1C}">
                  <a14:useLocalDpi xmlns:a14="http://schemas.microsoft.com/office/drawing/2010/main"/>
                </a:ext>
                <a:ext uri="{96DAC541-7B7A-43D3-8B79-37D633B846F1}">
                  <asvg:svgBlip xmlns:asvg="http://schemas.microsoft.com/office/drawing/2016/SVG/main" r:embed="rId20"/>
                </a:ext>
              </a:extLst>
            </a:blip>
            <a:stretch>
              <a:fillRect/>
            </a:stretch>
          </p:blipFill>
          <p:spPr>
            <a:xfrm>
              <a:off x="6300632" y="4982888"/>
              <a:ext cx="720000" cy="720000"/>
            </a:xfrm>
            <a:prstGeom prst="rect">
              <a:avLst/>
            </a:prstGeom>
          </p:spPr>
        </p:pic>
      </p:grpSp>
      <p:sp>
        <p:nvSpPr>
          <p:cNvPr id="47" name="CuadroTexto 46">
            <a:extLst>
              <a:ext uri="{FF2B5EF4-FFF2-40B4-BE49-F238E27FC236}">
                <a16:creationId xmlns:a16="http://schemas.microsoft.com/office/drawing/2014/main" id="{E7452025-156A-48DC-B5B0-8D1EEF2AF092}"/>
              </a:ext>
            </a:extLst>
          </p:cNvPr>
          <p:cNvSpPr txBox="1"/>
          <p:nvPr/>
        </p:nvSpPr>
        <p:spPr>
          <a:xfrm>
            <a:off x="53459" y="6475685"/>
            <a:ext cx="12020273" cy="369332"/>
          </a:xfrm>
          <a:prstGeom prst="rect">
            <a:avLst/>
          </a:prstGeom>
          <a:noFill/>
        </p:spPr>
        <p:txBody>
          <a:bodyPr wrap="square">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s-MX" sz="9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Notas: Los datos presentados suman las visitas de: 1 - Instalación, mantenimiento y lavado de contenedores; 2- Barrido manual y barrido mecánico; 3 – Instalación y mantenimiento 4- Vehículos en el despacho, seguimiento a vehículos </a:t>
            </a:r>
            <a:r>
              <a:rPr lang="es-MX" sz="900" dirty="0">
                <a:solidFill>
                  <a:srgbClr val="4472C4">
                    <a:lumMod val="50000"/>
                  </a:srgbClr>
                </a:solidFill>
                <a:latin typeface="Calibri" panose="020F0502020204030204"/>
              </a:rPr>
              <a:t>e</a:t>
            </a:r>
            <a:r>
              <a:rPr kumimoji="0" lang="es-MX" sz="9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 Inoperatividad de flota; 5 – SST y cuartelillos * Para todas las ASE; 6. Base de Operaciones</a:t>
            </a:r>
          </a:p>
        </p:txBody>
      </p:sp>
      <p:pic>
        <p:nvPicPr>
          <p:cNvPr id="3" name="Imagen 2">
            <a:extLst>
              <a:ext uri="{FF2B5EF4-FFF2-40B4-BE49-F238E27FC236}">
                <a16:creationId xmlns:a16="http://schemas.microsoft.com/office/drawing/2014/main" id="{987973C0-712E-8E67-DD7B-203DF882B533}"/>
              </a:ext>
            </a:extLst>
          </p:cNvPr>
          <p:cNvPicPr>
            <a:picLocks noChangeAspect="1"/>
          </p:cNvPicPr>
          <p:nvPr/>
        </p:nvPicPr>
        <p:blipFill>
          <a:blip r:embed="rId21"/>
          <a:stretch>
            <a:fillRect/>
          </a:stretch>
        </p:blipFill>
        <p:spPr>
          <a:xfrm>
            <a:off x="6334613" y="4057720"/>
            <a:ext cx="1041471" cy="984476"/>
          </a:xfrm>
          <a:prstGeom prst="rect">
            <a:avLst/>
          </a:prstGeom>
        </p:spPr>
      </p:pic>
      <p:sp>
        <p:nvSpPr>
          <p:cNvPr id="6" name="CuadroTexto 5">
            <a:extLst>
              <a:ext uri="{FF2B5EF4-FFF2-40B4-BE49-F238E27FC236}">
                <a16:creationId xmlns:a16="http://schemas.microsoft.com/office/drawing/2014/main" id="{BBDB5312-1E05-C84A-A6D0-AB71FF4A6ADD}"/>
              </a:ext>
            </a:extLst>
          </p:cNvPr>
          <p:cNvSpPr txBox="1"/>
          <p:nvPr/>
        </p:nvSpPr>
        <p:spPr>
          <a:xfrm>
            <a:off x="7376084" y="4159584"/>
            <a:ext cx="4503166" cy="707886"/>
          </a:xfrm>
          <a:prstGeom prst="rect">
            <a:avLst/>
          </a:prstGeom>
          <a:noFill/>
        </p:spPr>
        <p:txBody>
          <a:bodyPr wrap="square"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2000" b="1"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Residuos Esporádicos</a:t>
            </a:r>
          </a:p>
          <a:p>
            <a:pPr marL="0" marR="0" lvl="0" indent="0" algn="l" defTabSz="914400" rtl="0" eaLnBrk="1" fontAlgn="auto" latinLnBrk="0" hangingPunct="1">
              <a:lnSpc>
                <a:spcPct val="100000"/>
              </a:lnSpc>
              <a:spcBef>
                <a:spcPts val="0"/>
              </a:spcBef>
              <a:spcAft>
                <a:spcPts val="0"/>
              </a:spcAft>
              <a:buClrTx/>
              <a:buSzTx/>
              <a:buFontTx/>
              <a:buNone/>
              <a:tabLst/>
              <a:defRPr/>
            </a:pPr>
            <a:r>
              <a:rPr lang="es-CO" sz="2000" b="1" dirty="0">
                <a:solidFill>
                  <a:srgbClr val="4472C4">
                    <a:lumMod val="50000"/>
                  </a:srgbClr>
                </a:solidFill>
                <a:latin typeface="Calibri" panose="020F0502020204030204"/>
              </a:rPr>
              <a:t>440</a:t>
            </a:r>
            <a:r>
              <a:rPr kumimoji="0" lang="es-CO" sz="2000" b="1"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 </a:t>
            </a:r>
          </a:p>
        </p:txBody>
      </p:sp>
    </p:spTree>
    <p:extLst>
      <p:ext uri="{BB962C8B-B14F-4D97-AF65-F5344CB8AC3E}">
        <p14:creationId xmlns:p14="http://schemas.microsoft.com/office/powerpoint/2010/main" val="3553152967"/>
      </p:ext>
    </p:extLst>
  </p:cSld>
  <p:clrMapOvr>
    <a:masterClrMapping/>
  </p:clrMapOvr>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CuadroTexto 18">
            <a:extLst>
              <a:ext uri="{FF2B5EF4-FFF2-40B4-BE49-F238E27FC236}">
                <a16:creationId xmlns:a16="http://schemas.microsoft.com/office/drawing/2014/main" id="{F7383330-82FF-48CE-BA66-168E9E5358A4}"/>
              </a:ext>
            </a:extLst>
          </p:cNvPr>
          <p:cNvSpPr txBox="1"/>
          <p:nvPr/>
        </p:nvSpPr>
        <p:spPr>
          <a:xfrm>
            <a:off x="2345167" y="154202"/>
            <a:ext cx="9617084"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Verificación en Campo - Operativos Especiales</a:t>
            </a:r>
            <a:endParaRPr lang="es-CO" sz="2000" dirty="0">
              <a:latin typeface="Candara" panose="020E0502030303020204" pitchFamily="34" charset="0"/>
            </a:endParaRPr>
          </a:p>
          <a:p>
            <a:pPr lvl="1"/>
            <a:r>
              <a:rPr lang="es-CO" sz="1600" b="0" dirty="0">
                <a:solidFill>
                  <a:schemeClr val="tx2"/>
                </a:solidFill>
              </a:rPr>
              <a:t>Cantidad ejecutada por ase por componente del servicio – noviembre de 2024</a:t>
            </a:r>
            <a:r>
              <a:rPr lang="es-CO" sz="1400" b="1" dirty="0">
                <a:latin typeface="Candara" panose="020E0502030303020204" pitchFamily="34" charset="0"/>
              </a:rPr>
              <a:t>ESQUEMA DE</a:t>
            </a:r>
            <a:endParaRPr lang="es-CO" sz="2000" b="1" dirty="0">
              <a:latin typeface="Candara" panose="020E0502030303020204" pitchFamily="34" charset="0"/>
            </a:endParaRPr>
          </a:p>
        </p:txBody>
      </p:sp>
      <p:cxnSp>
        <p:nvCxnSpPr>
          <p:cNvPr id="20" name="Conector recto 19">
            <a:extLst>
              <a:ext uri="{FF2B5EF4-FFF2-40B4-BE49-F238E27FC236}">
                <a16:creationId xmlns:a16="http://schemas.microsoft.com/office/drawing/2014/main" id="{FEBDD9BE-BA31-4BEC-8405-1BA4F4A10AB9}"/>
              </a:ext>
            </a:extLst>
          </p:cNvPr>
          <p:cNvCxnSpPr>
            <a:cxnSpLocks/>
          </p:cNvCxnSpPr>
          <p:nvPr/>
        </p:nvCxnSpPr>
        <p:spPr>
          <a:xfrm>
            <a:off x="89647" y="1123057"/>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21" name="Imagen 20">
            <a:extLst>
              <a:ext uri="{FF2B5EF4-FFF2-40B4-BE49-F238E27FC236}">
                <a16:creationId xmlns:a16="http://schemas.microsoft.com/office/drawing/2014/main" id="{AF1699C0-A20B-431E-84DB-E46ED8A3AC49}"/>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726520" y="154202"/>
            <a:ext cx="1443585" cy="879738"/>
          </a:xfrm>
          <a:prstGeom prst="rect">
            <a:avLst/>
          </a:prstGeom>
        </p:spPr>
      </p:pic>
      <p:graphicFrame>
        <p:nvGraphicFramePr>
          <p:cNvPr id="7" name="1 Tabla">
            <a:extLst>
              <a:ext uri="{FF2B5EF4-FFF2-40B4-BE49-F238E27FC236}">
                <a16:creationId xmlns:a16="http://schemas.microsoft.com/office/drawing/2014/main" id="{B74E3660-BCD9-4814-B4E9-874363A7D0A9}"/>
              </a:ext>
            </a:extLst>
          </p:cNvPr>
          <p:cNvGraphicFramePr>
            <a:graphicFrameLocks noGrp="1"/>
          </p:cNvGraphicFramePr>
          <p:nvPr/>
        </p:nvGraphicFramePr>
        <p:xfrm>
          <a:off x="406400" y="1364348"/>
          <a:ext cx="11408229" cy="5257221"/>
        </p:xfrm>
        <a:graphic>
          <a:graphicData uri="http://schemas.openxmlformats.org/drawingml/2006/table">
            <a:tbl>
              <a:tblPr firstRow="1" bandRow="1">
                <a:tableStyleId>{68D230F3-CF80-4859-8CE7-A43EE81993B5}</a:tableStyleId>
              </a:tblPr>
              <a:tblGrid>
                <a:gridCol w="3238305">
                  <a:extLst>
                    <a:ext uri="{9D8B030D-6E8A-4147-A177-3AD203B41FA5}">
                      <a16:colId xmlns:a16="http://schemas.microsoft.com/office/drawing/2014/main" val="20000"/>
                    </a:ext>
                  </a:extLst>
                </a:gridCol>
                <a:gridCol w="1478131">
                  <a:extLst>
                    <a:ext uri="{9D8B030D-6E8A-4147-A177-3AD203B41FA5}">
                      <a16:colId xmlns:a16="http://schemas.microsoft.com/office/drawing/2014/main" val="20001"/>
                    </a:ext>
                  </a:extLst>
                </a:gridCol>
                <a:gridCol w="1702606">
                  <a:extLst>
                    <a:ext uri="{9D8B030D-6E8A-4147-A177-3AD203B41FA5}">
                      <a16:colId xmlns:a16="http://schemas.microsoft.com/office/drawing/2014/main" val="20002"/>
                    </a:ext>
                  </a:extLst>
                </a:gridCol>
                <a:gridCol w="1364380">
                  <a:extLst>
                    <a:ext uri="{9D8B030D-6E8A-4147-A177-3AD203B41FA5}">
                      <a16:colId xmlns:a16="http://schemas.microsoft.com/office/drawing/2014/main" val="20003"/>
                    </a:ext>
                  </a:extLst>
                </a:gridCol>
                <a:gridCol w="1234775">
                  <a:extLst>
                    <a:ext uri="{9D8B030D-6E8A-4147-A177-3AD203B41FA5}">
                      <a16:colId xmlns:a16="http://schemas.microsoft.com/office/drawing/2014/main" val="20004"/>
                    </a:ext>
                  </a:extLst>
                </a:gridCol>
                <a:gridCol w="1240999">
                  <a:extLst>
                    <a:ext uri="{9D8B030D-6E8A-4147-A177-3AD203B41FA5}">
                      <a16:colId xmlns:a16="http://schemas.microsoft.com/office/drawing/2014/main" val="20005"/>
                    </a:ext>
                  </a:extLst>
                </a:gridCol>
                <a:gridCol w="1149033">
                  <a:extLst>
                    <a:ext uri="{9D8B030D-6E8A-4147-A177-3AD203B41FA5}">
                      <a16:colId xmlns:a16="http://schemas.microsoft.com/office/drawing/2014/main" val="20006"/>
                    </a:ext>
                  </a:extLst>
                </a:gridCol>
              </a:tblGrid>
              <a:tr h="830453">
                <a:tc>
                  <a:txBody>
                    <a:bodyPr/>
                    <a:lstStyle/>
                    <a:p>
                      <a:pPr algn="ctr" rtl="0" fontAlgn="ctr"/>
                      <a:r>
                        <a:rPr lang="es-ES" sz="1200" u="none" strike="noStrike" dirty="0">
                          <a:solidFill>
                            <a:srgbClr val="002060"/>
                          </a:solidFill>
                          <a:effectLst/>
                          <a:latin typeface="+mn-lt"/>
                        </a:rPr>
                        <a:t>ACTIVIDAD</a:t>
                      </a:r>
                      <a:endParaRPr lang="es-ES" sz="1200" b="1" i="0" u="none" strike="noStrike" dirty="0">
                        <a:solidFill>
                          <a:srgbClr val="002060"/>
                        </a:solidFill>
                        <a:effectLst/>
                        <a:latin typeface="+mn-lt"/>
                      </a:endParaRPr>
                    </a:p>
                  </a:txBody>
                  <a:tcPr marL="0" marR="0" marT="0" marB="0" anchor="ctr"/>
                </a:tc>
                <a:tc>
                  <a:txBody>
                    <a:bodyPr/>
                    <a:lstStyle/>
                    <a:p>
                      <a:pPr algn="ctr" rtl="0" fontAlgn="ctr"/>
                      <a:r>
                        <a:rPr lang="es-ES" sz="1200" u="none" strike="noStrike" dirty="0">
                          <a:solidFill>
                            <a:srgbClr val="002060"/>
                          </a:solidFill>
                          <a:effectLst/>
                          <a:latin typeface="+mn-lt"/>
                        </a:rPr>
                        <a:t>PROMOAMBIENTAL S.A.S E.S.P.</a:t>
                      </a:r>
                      <a:endParaRPr lang="es-ES" sz="1200" b="1" i="0" u="none" strike="noStrike" dirty="0">
                        <a:solidFill>
                          <a:srgbClr val="002060"/>
                        </a:solidFill>
                        <a:effectLst/>
                        <a:latin typeface="+mn-lt"/>
                      </a:endParaRPr>
                    </a:p>
                  </a:txBody>
                  <a:tcPr marL="0" marR="0" marT="0" marB="0" anchor="ctr"/>
                </a:tc>
                <a:tc>
                  <a:txBody>
                    <a:bodyPr/>
                    <a:lstStyle/>
                    <a:p>
                      <a:pPr algn="ctr" rtl="0" fontAlgn="ctr"/>
                      <a:r>
                        <a:rPr lang="es-ES" sz="1200" u="none" strike="noStrike" dirty="0">
                          <a:solidFill>
                            <a:srgbClr val="002060"/>
                          </a:solidFill>
                          <a:effectLst/>
                          <a:latin typeface="+mn-lt"/>
                        </a:rPr>
                        <a:t>LIMPIEZA METROPOLITANA S.A. E.S.P.</a:t>
                      </a:r>
                      <a:endParaRPr lang="es-ES" sz="1200" b="1" i="0" u="none" strike="noStrike" dirty="0">
                        <a:solidFill>
                          <a:srgbClr val="002060"/>
                        </a:solidFill>
                        <a:effectLst/>
                        <a:latin typeface="+mn-lt"/>
                      </a:endParaRPr>
                    </a:p>
                  </a:txBody>
                  <a:tcPr marL="0" marR="0" marT="0" marB="0" anchor="ctr"/>
                </a:tc>
                <a:tc>
                  <a:txBody>
                    <a:bodyPr/>
                    <a:lstStyle/>
                    <a:p>
                      <a:pPr algn="ctr" rtl="0" fontAlgn="ctr"/>
                      <a:r>
                        <a:rPr lang="es-ES" sz="1200" u="none" strike="noStrike" dirty="0">
                          <a:solidFill>
                            <a:srgbClr val="002060"/>
                          </a:solidFill>
                          <a:effectLst/>
                          <a:latin typeface="+mn-lt"/>
                        </a:rPr>
                        <a:t>CIUDAD LIMPIA S.A. E.S.P.</a:t>
                      </a:r>
                      <a:endParaRPr lang="es-ES" sz="1200" b="1" i="0" u="none" strike="noStrike" dirty="0">
                        <a:solidFill>
                          <a:srgbClr val="002060"/>
                        </a:solidFill>
                        <a:effectLst/>
                        <a:latin typeface="+mn-lt"/>
                      </a:endParaRPr>
                    </a:p>
                  </a:txBody>
                  <a:tcPr marL="0" marR="0" marT="0" marB="0" anchor="ctr"/>
                </a:tc>
                <a:tc>
                  <a:txBody>
                    <a:bodyPr/>
                    <a:lstStyle/>
                    <a:p>
                      <a:pPr algn="ctr" rtl="0" fontAlgn="ctr"/>
                      <a:r>
                        <a:rPr lang="es-ES" sz="1200" u="none" strike="noStrike" dirty="0">
                          <a:solidFill>
                            <a:srgbClr val="002060"/>
                          </a:solidFill>
                          <a:effectLst/>
                          <a:latin typeface="+mn-lt"/>
                        </a:rPr>
                        <a:t>BOGOTÁ LIMPIA S.A.S</a:t>
                      </a:r>
                      <a:endParaRPr lang="es-ES" sz="1200" b="1" i="0" u="none" strike="noStrike" dirty="0">
                        <a:solidFill>
                          <a:srgbClr val="002060"/>
                        </a:solidFill>
                        <a:effectLst/>
                        <a:latin typeface="+mn-lt"/>
                      </a:endParaRPr>
                    </a:p>
                  </a:txBody>
                  <a:tcPr marL="0" marR="0" marT="0" marB="0" anchor="ctr"/>
                </a:tc>
                <a:tc>
                  <a:txBody>
                    <a:bodyPr/>
                    <a:lstStyle/>
                    <a:p>
                      <a:pPr algn="ctr" rtl="0" fontAlgn="ctr"/>
                      <a:r>
                        <a:rPr lang="es-ES" sz="1200" u="none" strike="noStrike" dirty="0">
                          <a:solidFill>
                            <a:srgbClr val="002060"/>
                          </a:solidFill>
                          <a:effectLst/>
                          <a:latin typeface="+mn-lt"/>
                        </a:rPr>
                        <a:t>ÁREA LIMPIA S.A.S. E.S.P.</a:t>
                      </a:r>
                      <a:endParaRPr lang="es-ES" sz="1200" b="1" i="0" u="none" strike="noStrike" dirty="0">
                        <a:solidFill>
                          <a:srgbClr val="002060"/>
                        </a:solidFill>
                        <a:effectLst/>
                        <a:latin typeface="+mn-lt"/>
                      </a:endParaRPr>
                    </a:p>
                  </a:txBody>
                  <a:tcPr marL="0" marR="0" marT="0" marB="0" anchor="ctr"/>
                </a:tc>
                <a:tc>
                  <a:txBody>
                    <a:bodyPr/>
                    <a:lstStyle/>
                    <a:p>
                      <a:pPr algn="ctr" rtl="0" fontAlgn="ctr"/>
                      <a:r>
                        <a:rPr lang="es-ES" sz="1200" u="none" strike="noStrike" dirty="0">
                          <a:solidFill>
                            <a:srgbClr val="002060"/>
                          </a:solidFill>
                          <a:effectLst/>
                          <a:latin typeface="+mn-lt"/>
                        </a:rPr>
                        <a:t>TOTAL</a:t>
                      </a:r>
                      <a:endParaRPr lang="es-ES" sz="1200" b="1" i="0" u="none" strike="noStrike" dirty="0">
                        <a:solidFill>
                          <a:srgbClr val="002060"/>
                        </a:solidFill>
                        <a:effectLst/>
                        <a:latin typeface="+mn-lt"/>
                      </a:endParaRPr>
                    </a:p>
                  </a:txBody>
                  <a:tcPr marL="0" marR="0" marT="0" marB="0" anchor="ctr"/>
                </a:tc>
                <a:extLst>
                  <a:ext uri="{0D108BD9-81ED-4DB2-BD59-A6C34878D82A}">
                    <a16:rowId xmlns:a16="http://schemas.microsoft.com/office/drawing/2014/main" val="10000"/>
                  </a:ext>
                </a:extLst>
              </a:tr>
              <a:tr h="231314">
                <a:tc>
                  <a:txBody>
                    <a:bodyPr/>
                    <a:lstStyle/>
                    <a:p>
                      <a:pPr algn="l" rtl="0" fontAlgn="b">
                        <a:lnSpc>
                          <a:spcPct val="150000"/>
                        </a:lnSpc>
                      </a:pPr>
                      <a:r>
                        <a:rPr lang="es-ES" sz="1100" u="none" strike="noStrike" dirty="0">
                          <a:solidFill>
                            <a:srgbClr val="002060"/>
                          </a:solidFill>
                          <a:effectLst/>
                          <a:latin typeface="+mn-lt"/>
                          <a:cs typeface="Arial" panose="020B0604020202020204" pitchFamily="34" charset="0"/>
                        </a:rPr>
                        <a:t>BARRIDO MANUAL</a:t>
                      </a:r>
                      <a:endParaRPr lang="es-ES" sz="1100" b="0" i="0" u="none" strike="noStrike" dirty="0">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50000"/>
                        </a:lnSpc>
                      </a:pPr>
                      <a:r>
                        <a:rPr lang="es-ES" sz="1100" b="0" u="none" strike="noStrike" dirty="0">
                          <a:solidFill>
                            <a:srgbClr val="002060"/>
                          </a:solidFill>
                          <a:effectLst/>
                          <a:latin typeface="+mn-lt"/>
                          <a:cs typeface="Arial" panose="020B0604020202020204" pitchFamily="34" charset="0"/>
                        </a:rPr>
                        <a:t>236</a:t>
                      </a:r>
                      <a:endParaRPr lang="es-ES" sz="1100" b="0" i="0" u="none" strike="noStrike" dirty="0">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50000"/>
                        </a:lnSpc>
                      </a:pPr>
                      <a:r>
                        <a:rPr lang="es-ES" sz="1100" b="0" i="0" u="none" strike="noStrike" dirty="0">
                          <a:solidFill>
                            <a:srgbClr val="002060"/>
                          </a:solidFill>
                          <a:effectLst/>
                          <a:latin typeface="+mn-lt"/>
                          <a:cs typeface="Arial" panose="020B0604020202020204" pitchFamily="34" charset="0"/>
                        </a:rPr>
                        <a:t>262</a:t>
                      </a:r>
                    </a:p>
                  </a:txBody>
                  <a:tcPr marL="0" marR="0" marT="0" marB="0" anchor="ctr"/>
                </a:tc>
                <a:tc>
                  <a:txBody>
                    <a:bodyPr/>
                    <a:lstStyle/>
                    <a:p>
                      <a:pPr algn="ctr" rtl="0" fontAlgn="b">
                        <a:lnSpc>
                          <a:spcPct val="150000"/>
                        </a:lnSpc>
                      </a:pPr>
                      <a:r>
                        <a:rPr lang="es-ES" sz="1100" b="0" u="none" strike="noStrike" dirty="0">
                          <a:solidFill>
                            <a:srgbClr val="002060"/>
                          </a:solidFill>
                          <a:effectLst/>
                          <a:latin typeface="+mn-lt"/>
                          <a:cs typeface="Arial" panose="020B0604020202020204" pitchFamily="34" charset="0"/>
                        </a:rPr>
                        <a:t>201</a:t>
                      </a:r>
                      <a:endParaRPr lang="es-CO" sz="1100" b="0" i="0" u="none" strike="noStrike" dirty="0">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50000"/>
                        </a:lnSpc>
                      </a:pPr>
                      <a:r>
                        <a:rPr lang="es-ES" sz="1100" b="0" i="0" u="none" strike="noStrike" dirty="0">
                          <a:solidFill>
                            <a:srgbClr val="002060"/>
                          </a:solidFill>
                          <a:effectLst/>
                          <a:latin typeface="+mn-lt"/>
                          <a:cs typeface="Arial" panose="020B0604020202020204" pitchFamily="34" charset="0"/>
                        </a:rPr>
                        <a:t>268</a:t>
                      </a:r>
                    </a:p>
                  </a:txBody>
                  <a:tcPr marL="0" marR="0" marT="0" marB="0" anchor="ctr"/>
                </a:tc>
                <a:tc>
                  <a:txBody>
                    <a:bodyPr/>
                    <a:lstStyle/>
                    <a:p>
                      <a:pPr algn="ctr" rtl="0" fontAlgn="b">
                        <a:lnSpc>
                          <a:spcPct val="150000"/>
                        </a:lnSpc>
                      </a:pPr>
                      <a:r>
                        <a:rPr lang="es-ES" sz="1100" b="0" i="0" u="none" strike="noStrike" dirty="0">
                          <a:solidFill>
                            <a:srgbClr val="002060"/>
                          </a:solidFill>
                          <a:effectLst/>
                          <a:latin typeface="+mn-lt"/>
                          <a:cs typeface="Arial" panose="020B0604020202020204" pitchFamily="34" charset="0"/>
                        </a:rPr>
                        <a:t>196</a:t>
                      </a:r>
                    </a:p>
                  </a:txBody>
                  <a:tcPr marL="0" marR="0" marT="0" marB="0" anchor="ctr"/>
                </a:tc>
                <a:tc>
                  <a:txBody>
                    <a:bodyPr/>
                    <a:lstStyle/>
                    <a:p>
                      <a:pPr algn="ctr" rtl="0" fontAlgn="b">
                        <a:lnSpc>
                          <a:spcPct val="150000"/>
                        </a:lnSpc>
                      </a:pPr>
                      <a:r>
                        <a:rPr lang="es-ES" sz="1100" b="1" u="none" strike="noStrike" dirty="0">
                          <a:solidFill>
                            <a:srgbClr val="002060"/>
                          </a:solidFill>
                          <a:effectLst/>
                          <a:latin typeface="+mn-lt"/>
                          <a:cs typeface="Arial" panose="020B0604020202020204" pitchFamily="34" charset="0"/>
                        </a:rPr>
                        <a:t>1.163</a:t>
                      </a:r>
                      <a:endParaRPr lang="es-ES" sz="1100" b="1" i="0" u="none" strike="noStrike" dirty="0">
                        <a:solidFill>
                          <a:srgbClr val="002060"/>
                        </a:solidFill>
                        <a:effectLst/>
                        <a:latin typeface="+mn-lt"/>
                        <a:cs typeface="Arial" panose="020B0604020202020204" pitchFamily="34" charset="0"/>
                      </a:endParaRPr>
                    </a:p>
                  </a:txBody>
                  <a:tcPr marL="0" marR="0" marT="0" marB="0" anchor="ctr"/>
                </a:tc>
                <a:extLst>
                  <a:ext uri="{0D108BD9-81ED-4DB2-BD59-A6C34878D82A}">
                    <a16:rowId xmlns:a16="http://schemas.microsoft.com/office/drawing/2014/main" val="10001"/>
                  </a:ext>
                </a:extLst>
              </a:tr>
              <a:tr h="263253">
                <a:tc>
                  <a:txBody>
                    <a:bodyPr/>
                    <a:lstStyle/>
                    <a:p>
                      <a:pPr algn="l" rtl="0" fontAlgn="b">
                        <a:lnSpc>
                          <a:spcPct val="150000"/>
                        </a:lnSpc>
                      </a:pPr>
                      <a:r>
                        <a:rPr lang="es-ES" sz="1100" u="none" strike="noStrike" dirty="0">
                          <a:solidFill>
                            <a:srgbClr val="002060"/>
                          </a:solidFill>
                          <a:effectLst/>
                          <a:latin typeface="+mn-lt"/>
                          <a:cs typeface="Arial" panose="020B0604020202020204" pitchFamily="34" charset="0"/>
                        </a:rPr>
                        <a:t>BARRIDO MECÁNICO</a:t>
                      </a:r>
                      <a:endParaRPr lang="es-ES" sz="1100" b="0" i="0" u="none" strike="noStrike" dirty="0">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50000"/>
                        </a:lnSpc>
                      </a:pPr>
                      <a:r>
                        <a:rPr lang="es-ES" sz="1100" b="0" i="0" u="none" strike="noStrike" dirty="0">
                          <a:solidFill>
                            <a:srgbClr val="002060"/>
                          </a:solidFill>
                          <a:effectLst/>
                          <a:latin typeface="+mn-lt"/>
                          <a:cs typeface="Arial" panose="020B0604020202020204" pitchFamily="34" charset="0"/>
                        </a:rPr>
                        <a:t>36</a:t>
                      </a:r>
                    </a:p>
                  </a:txBody>
                  <a:tcPr marL="0" marR="0" marT="0" marB="0" anchor="ctr"/>
                </a:tc>
                <a:tc>
                  <a:txBody>
                    <a:bodyPr/>
                    <a:lstStyle/>
                    <a:p>
                      <a:pPr algn="ctr" rtl="0" fontAlgn="b">
                        <a:lnSpc>
                          <a:spcPct val="150000"/>
                        </a:lnSpc>
                      </a:pPr>
                      <a:r>
                        <a:rPr lang="es-ES" sz="1100" b="0" i="0" u="none" strike="noStrike" dirty="0">
                          <a:solidFill>
                            <a:srgbClr val="002060"/>
                          </a:solidFill>
                          <a:effectLst/>
                          <a:latin typeface="+mn-lt"/>
                          <a:cs typeface="Arial" panose="020B0604020202020204" pitchFamily="34" charset="0"/>
                        </a:rPr>
                        <a:t>16</a:t>
                      </a:r>
                    </a:p>
                  </a:txBody>
                  <a:tcPr marL="0" marR="0" marT="0" marB="0" anchor="ctr"/>
                </a:tc>
                <a:tc>
                  <a:txBody>
                    <a:bodyPr/>
                    <a:lstStyle/>
                    <a:p>
                      <a:pPr algn="ctr" rtl="0" fontAlgn="b">
                        <a:lnSpc>
                          <a:spcPct val="150000"/>
                        </a:lnSpc>
                      </a:pPr>
                      <a:r>
                        <a:rPr lang="es-ES" sz="1100" b="0" i="0" u="none" strike="noStrike" dirty="0">
                          <a:solidFill>
                            <a:srgbClr val="002060"/>
                          </a:solidFill>
                          <a:effectLst/>
                          <a:latin typeface="+mn-lt"/>
                          <a:cs typeface="Arial" panose="020B0604020202020204" pitchFamily="34" charset="0"/>
                        </a:rPr>
                        <a:t>13</a:t>
                      </a:r>
                      <a:endParaRPr lang="es-CO" sz="1100" b="0" i="0" u="none" strike="noStrike" dirty="0">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50000"/>
                        </a:lnSpc>
                      </a:pPr>
                      <a:r>
                        <a:rPr lang="es-ES" sz="1100" b="0" i="0" u="none" strike="noStrike" dirty="0">
                          <a:solidFill>
                            <a:srgbClr val="002060"/>
                          </a:solidFill>
                          <a:effectLst/>
                          <a:latin typeface="+mn-lt"/>
                          <a:cs typeface="Arial" panose="020B0604020202020204" pitchFamily="34" charset="0"/>
                        </a:rPr>
                        <a:t>43</a:t>
                      </a:r>
                    </a:p>
                  </a:txBody>
                  <a:tcPr marL="0" marR="0" marT="0" marB="0" anchor="ctr"/>
                </a:tc>
                <a:tc>
                  <a:txBody>
                    <a:bodyPr/>
                    <a:lstStyle/>
                    <a:p>
                      <a:pPr algn="ctr" rtl="0" fontAlgn="b">
                        <a:lnSpc>
                          <a:spcPct val="150000"/>
                        </a:lnSpc>
                      </a:pPr>
                      <a:r>
                        <a:rPr lang="es-ES" sz="1100" b="0" i="0" u="none" strike="noStrike" dirty="0">
                          <a:solidFill>
                            <a:srgbClr val="002060"/>
                          </a:solidFill>
                          <a:effectLst/>
                          <a:latin typeface="+mn-lt"/>
                          <a:cs typeface="Arial" panose="020B0604020202020204" pitchFamily="34" charset="0"/>
                        </a:rPr>
                        <a:t>17</a:t>
                      </a:r>
                    </a:p>
                  </a:txBody>
                  <a:tcPr marL="0" marR="0" marT="0" marB="0" anchor="ctr"/>
                </a:tc>
                <a:tc>
                  <a:txBody>
                    <a:bodyPr/>
                    <a:lstStyle/>
                    <a:p>
                      <a:pPr algn="ctr" rtl="0" fontAlgn="b">
                        <a:lnSpc>
                          <a:spcPct val="150000"/>
                        </a:lnSpc>
                      </a:pPr>
                      <a:r>
                        <a:rPr lang="es-ES" sz="1100" b="1" u="none" strike="noStrike" dirty="0">
                          <a:solidFill>
                            <a:srgbClr val="002060"/>
                          </a:solidFill>
                          <a:effectLst/>
                          <a:latin typeface="+mn-lt"/>
                          <a:cs typeface="Arial" panose="020B0604020202020204" pitchFamily="34" charset="0"/>
                        </a:rPr>
                        <a:t>125</a:t>
                      </a:r>
                      <a:endParaRPr lang="es-ES" sz="1100" b="1" i="0" u="none" strike="noStrike" dirty="0">
                        <a:solidFill>
                          <a:srgbClr val="002060"/>
                        </a:solidFill>
                        <a:effectLst/>
                        <a:latin typeface="+mn-lt"/>
                        <a:cs typeface="Arial" panose="020B0604020202020204" pitchFamily="34" charset="0"/>
                      </a:endParaRPr>
                    </a:p>
                  </a:txBody>
                  <a:tcPr marL="0" marR="0" marT="0" marB="0" anchor="ctr"/>
                </a:tc>
                <a:extLst>
                  <a:ext uri="{0D108BD9-81ED-4DB2-BD59-A6C34878D82A}">
                    <a16:rowId xmlns:a16="http://schemas.microsoft.com/office/drawing/2014/main" val="726033857"/>
                  </a:ext>
                </a:extLst>
              </a:tr>
              <a:tr h="245162">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s-ES" sz="1100" u="none" strike="noStrike" dirty="0">
                          <a:solidFill>
                            <a:srgbClr val="002060"/>
                          </a:solidFill>
                          <a:effectLst/>
                          <a:latin typeface="+mn-lt"/>
                          <a:cs typeface="Arial" panose="020B0604020202020204" pitchFamily="34" charset="0"/>
                        </a:rPr>
                        <a:t>LAVADO</a:t>
                      </a:r>
                      <a:r>
                        <a:rPr lang="es-ES" sz="1100" u="none" strike="noStrike" baseline="0" dirty="0">
                          <a:solidFill>
                            <a:srgbClr val="002060"/>
                          </a:solidFill>
                          <a:effectLst/>
                          <a:latin typeface="+mn-lt"/>
                          <a:cs typeface="Arial" panose="020B0604020202020204" pitchFamily="34" charset="0"/>
                        </a:rPr>
                        <a:t> DE CONTENEDORES</a:t>
                      </a:r>
                      <a:endParaRPr lang="es-ES" sz="1100" b="0" i="0" u="none" strike="noStrike" dirty="0">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50000"/>
                        </a:lnSpc>
                      </a:pPr>
                      <a:r>
                        <a:rPr lang="es-ES" sz="1100" b="0" i="0" u="none" strike="noStrike" dirty="0">
                          <a:solidFill>
                            <a:srgbClr val="002060"/>
                          </a:solidFill>
                          <a:effectLst/>
                          <a:latin typeface="+mn-lt"/>
                          <a:cs typeface="Arial" panose="020B0604020202020204" pitchFamily="34" charset="0"/>
                        </a:rPr>
                        <a:t>-</a:t>
                      </a:r>
                    </a:p>
                  </a:txBody>
                  <a:tcPr marL="0" marR="0" marT="0" marB="0" anchor="ctr"/>
                </a:tc>
                <a:tc>
                  <a:txBody>
                    <a:bodyPr/>
                    <a:lstStyle/>
                    <a:p>
                      <a:pPr algn="ctr" rtl="0" fontAlgn="b">
                        <a:lnSpc>
                          <a:spcPct val="150000"/>
                        </a:lnSpc>
                      </a:pPr>
                      <a:r>
                        <a:rPr lang="es-ES" sz="1100" b="0" u="none" strike="noStrike" dirty="0">
                          <a:solidFill>
                            <a:srgbClr val="002060"/>
                          </a:solidFill>
                          <a:effectLst/>
                          <a:latin typeface="+mn-lt"/>
                          <a:cs typeface="Arial" panose="020B0604020202020204" pitchFamily="34" charset="0"/>
                        </a:rPr>
                        <a:t>-</a:t>
                      </a:r>
                      <a:endParaRPr lang="es-ES" sz="1100" b="0" i="0" u="none" strike="noStrike" dirty="0">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50000"/>
                        </a:lnSpc>
                      </a:pPr>
                      <a:r>
                        <a:rPr lang="es-CO" sz="1100" b="0" u="none" strike="noStrike" dirty="0">
                          <a:solidFill>
                            <a:srgbClr val="002060"/>
                          </a:solidFill>
                          <a:effectLst/>
                          <a:latin typeface="+mn-lt"/>
                          <a:cs typeface="Arial" panose="020B0604020202020204" pitchFamily="34" charset="0"/>
                        </a:rPr>
                        <a:t>-</a:t>
                      </a:r>
                      <a:endParaRPr lang="es-CO" sz="1100" b="0" i="0" u="none" strike="noStrike" dirty="0">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50000"/>
                        </a:lnSpc>
                      </a:pPr>
                      <a:r>
                        <a:rPr lang="es-ES" sz="1100" b="0" i="0" u="none" strike="noStrike" dirty="0">
                          <a:solidFill>
                            <a:srgbClr val="002060"/>
                          </a:solidFill>
                          <a:effectLst/>
                          <a:latin typeface="+mn-lt"/>
                          <a:cs typeface="Arial" panose="020B0604020202020204" pitchFamily="34" charset="0"/>
                        </a:rPr>
                        <a:t>1</a:t>
                      </a:r>
                    </a:p>
                  </a:txBody>
                  <a:tcPr marL="0" marR="0" marT="0" marB="0" anchor="ctr"/>
                </a:tc>
                <a:tc>
                  <a:txBody>
                    <a:bodyPr/>
                    <a:lstStyle/>
                    <a:p>
                      <a:pPr algn="ctr" rtl="0" fontAlgn="b">
                        <a:lnSpc>
                          <a:spcPct val="150000"/>
                        </a:lnSpc>
                      </a:pPr>
                      <a:r>
                        <a:rPr lang="es-ES" sz="1100" b="0" i="0" u="none" strike="noStrike" dirty="0">
                          <a:solidFill>
                            <a:srgbClr val="002060"/>
                          </a:solidFill>
                          <a:effectLst/>
                          <a:latin typeface="+mn-lt"/>
                          <a:cs typeface="Arial" panose="020B0604020202020204" pitchFamily="34" charset="0"/>
                        </a:rPr>
                        <a:t>-</a:t>
                      </a:r>
                    </a:p>
                  </a:txBody>
                  <a:tcPr marL="0" marR="0" marT="0" marB="0" anchor="ctr"/>
                </a:tc>
                <a:tc>
                  <a:txBody>
                    <a:bodyPr/>
                    <a:lstStyle/>
                    <a:p>
                      <a:pPr algn="ctr" rtl="0" fontAlgn="b">
                        <a:lnSpc>
                          <a:spcPct val="150000"/>
                        </a:lnSpc>
                      </a:pPr>
                      <a:r>
                        <a:rPr lang="es-ES" sz="1100" b="1" i="0" u="none" strike="noStrike" dirty="0">
                          <a:solidFill>
                            <a:srgbClr val="002060"/>
                          </a:solidFill>
                          <a:effectLst/>
                          <a:latin typeface="+mn-lt"/>
                          <a:cs typeface="Arial" panose="020B0604020202020204" pitchFamily="34" charset="0"/>
                        </a:rPr>
                        <a:t>1</a:t>
                      </a:r>
                    </a:p>
                  </a:txBody>
                  <a:tcPr marL="0" marR="0" marT="0" marB="0" anchor="ctr"/>
                </a:tc>
                <a:extLst>
                  <a:ext uri="{0D108BD9-81ED-4DB2-BD59-A6C34878D82A}">
                    <a16:rowId xmlns:a16="http://schemas.microsoft.com/office/drawing/2014/main" val="2477299706"/>
                  </a:ext>
                </a:extLst>
              </a:tr>
              <a:tr h="245162">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s-ES" sz="1100" b="0" i="0" u="none" strike="noStrike" dirty="0">
                          <a:solidFill>
                            <a:srgbClr val="002060"/>
                          </a:solidFill>
                          <a:effectLst/>
                          <a:latin typeface="+mn-lt"/>
                          <a:cs typeface="Arial" panose="020B0604020202020204" pitchFamily="34" charset="0"/>
                        </a:rPr>
                        <a:t>MANTENIMIENTO DE </a:t>
                      </a:r>
                      <a:r>
                        <a:rPr lang="es-ES" sz="1100" u="none" strike="noStrike" baseline="0" dirty="0">
                          <a:solidFill>
                            <a:srgbClr val="002060"/>
                          </a:solidFill>
                          <a:effectLst/>
                          <a:latin typeface="+mn-lt"/>
                          <a:cs typeface="Arial" panose="020B0604020202020204" pitchFamily="34" charset="0"/>
                        </a:rPr>
                        <a:t>CONTENEDORES</a:t>
                      </a:r>
                      <a:endParaRPr lang="es-ES" sz="1100" b="0" i="0" u="none" strike="noStrike" dirty="0">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50000"/>
                        </a:lnSpc>
                      </a:pPr>
                      <a:r>
                        <a:rPr lang="es-ES" sz="1100" b="0" i="0" u="none" strike="noStrike" dirty="0">
                          <a:solidFill>
                            <a:srgbClr val="002060"/>
                          </a:solidFill>
                          <a:effectLst/>
                          <a:latin typeface="+mn-lt"/>
                          <a:cs typeface="Arial" panose="020B0604020202020204" pitchFamily="34" charset="0"/>
                        </a:rPr>
                        <a:t>1</a:t>
                      </a:r>
                    </a:p>
                  </a:txBody>
                  <a:tcPr marL="0" marR="0" marT="0" marB="0" anchor="ctr"/>
                </a:tc>
                <a:tc>
                  <a:txBody>
                    <a:bodyPr/>
                    <a:lstStyle/>
                    <a:p>
                      <a:pPr algn="ctr" rtl="0" fontAlgn="b">
                        <a:lnSpc>
                          <a:spcPct val="150000"/>
                        </a:lnSpc>
                      </a:pPr>
                      <a:r>
                        <a:rPr lang="es-ES" sz="1100" b="0" i="0" u="none" strike="noStrike" dirty="0">
                          <a:solidFill>
                            <a:srgbClr val="002060"/>
                          </a:solidFill>
                          <a:effectLst/>
                          <a:latin typeface="+mn-lt"/>
                          <a:cs typeface="Arial" panose="020B0604020202020204" pitchFamily="34" charset="0"/>
                        </a:rPr>
                        <a:t>-</a:t>
                      </a:r>
                    </a:p>
                  </a:txBody>
                  <a:tcPr marL="0" marR="0" marT="0" marB="0" anchor="ctr"/>
                </a:tc>
                <a:tc>
                  <a:txBody>
                    <a:bodyPr/>
                    <a:lstStyle/>
                    <a:p>
                      <a:pPr algn="ctr" rtl="0" fontAlgn="b">
                        <a:lnSpc>
                          <a:spcPct val="150000"/>
                        </a:lnSpc>
                      </a:pPr>
                      <a:r>
                        <a:rPr lang="es-MX" sz="1100" b="0" i="0" u="none" strike="noStrike" dirty="0">
                          <a:solidFill>
                            <a:srgbClr val="002060"/>
                          </a:solidFill>
                          <a:effectLst/>
                          <a:latin typeface="+mn-lt"/>
                          <a:cs typeface="Arial" panose="020B0604020202020204" pitchFamily="34" charset="0"/>
                        </a:rPr>
                        <a:t>12</a:t>
                      </a:r>
                      <a:endParaRPr lang="es-CO" sz="1100" b="0" i="0" u="none" strike="noStrike" dirty="0">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50000"/>
                        </a:lnSpc>
                      </a:pPr>
                      <a:r>
                        <a:rPr lang="es-ES" sz="1100" b="0" i="0" u="none" strike="noStrike" dirty="0">
                          <a:solidFill>
                            <a:srgbClr val="002060"/>
                          </a:solidFill>
                          <a:effectLst/>
                          <a:latin typeface="+mn-lt"/>
                          <a:cs typeface="Arial" panose="020B0604020202020204" pitchFamily="34" charset="0"/>
                        </a:rPr>
                        <a:t>-</a:t>
                      </a:r>
                    </a:p>
                  </a:txBody>
                  <a:tcPr marL="0" marR="0" marT="0" marB="0" anchor="ctr"/>
                </a:tc>
                <a:tc>
                  <a:txBody>
                    <a:bodyPr/>
                    <a:lstStyle/>
                    <a:p>
                      <a:pPr algn="ctr" rtl="0" fontAlgn="b">
                        <a:lnSpc>
                          <a:spcPct val="150000"/>
                        </a:lnSpc>
                      </a:pPr>
                      <a:r>
                        <a:rPr lang="es-ES" sz="1100" b="0" i="0" u="none" strike="noStrike" dirty="0">
                          <a:solidFill>
                            <a:srgbClr val="002060"/>
                          </a:solidFill>
                          <a:effectLst/>
                          <a:latin typeface="+mn-lt"/>
                          <a:cs typeface="Arial" panose="020B0604020202020204" pitchFamily="34" charset="0"/>
                        </a:rPr>
                        <a:t>-</a:t>
                      </a:r>
                    </a:p>
                  </a:txBody>
                  <a:tcPr marL="0" marR="0" marT="0" marB="0" anchor="ctr"/>
                </a:tc>
                <a:tc>
                  <a:txBody>
                    <a:bodyPr/>
                    <a:lstStyle/>
                    <a:p>
                      <a:pPr algn="ctr" rtl="0" fontAlgn="b">
                        <a:lnSpc>
                          <a:spcPct val="150000"/>
                        </a:lnSpc>
                      </a:pPr>
                      <a:r>
                        <a:rPr lang="es-ES" sz="1100" b="1" i="0" u="none" strike="noStrike" dirty="0">
                          <a:solidFill>
                            <a:srgbClr val="002060"/>
                          </a:solidFill>
                          <a:effectLst/>
                          <a:latin typeface="+mn-lt"/>
                          <a:cs typeface="Arial" panose="020B0604020202020204" pitchFamily="34" charset="0"/>
                        </a:rPr>
                        <a:t>13</a:t>
                      </a:r>
                    </a:p>
                  </a:txBody>
                  <a:tcPr marL="0" marR="0" marT="0" marB="0" anchor="ctr"/>
                </a:tc>
                <a:extLst>
                  <a:ext uri="{0D108BD9-81ED-4DB2-BD59-A6C34878D82A}">
                    <a16:rowId xmlns:a16="http://schemas.microsoft.com/office/drawing/2014/main" val="2445874834"/>
                  </a:ext>
                </a:extLst>
              </a:tr>
              <a:tr h="245162">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s-ES" sz="1100" u="none" strike="noStrike" dirty="0">
                          <a:solidFill>
                            <a:srgbClr val="002060"/>
                          </a:solidFill>
                          <a:effectLst/>
                          <a:latin typeface="+mn-lt"/>
                          <a:cs typeface="Arial" panose="020B0604020202020204" pitchFamily="34" charset="0"/>
                        </a:rPr>
                        <a:t>PODA DE ÁRBOLES</a:t>
                      </a:r>
                      <a:endParaRPr lang="es-ES" sz="1100" b="0" i="0" u="none" strike="noStrike" dirty="0">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50000"/>
                        </a:lnSpc>
                      </a:pPr>
                      <a:r>
                        <a:rPr lang="es-ES" sz="1100" b="0" i="0" u="none" strike="noStrike" dirty="0">
                          <a:solidFill>
                            <a:srgbClr val="002060"/>
                          </a:solidFill>
                          <a:effectLst/>
                          <a:latin typeface="+mn-lt"/>
                          <a:cs typeface="Arial" panose="020B0604020202020204" pitchFamily="34" charset="0"/>
                        </a:rPr>
                        <a:t>-</a:t>
                      </a:r>
                    </a:p>
                  </a:txBody>
                  <a:tcPr marL="0" marR="0" marT="0" marB="0" anchor="ctr"/>
                </a:tc>
                <a:tc>
                  <a:txBody>
                    <a:bodyPr/>
                    <a:lstStyle/>
                    <a:p>
                      <a:pPr algn="ctr" rtl="0" fontAlgn="b">
                        <a:lnSpc>
                          <a:spcPct val="150000"/>
                        </a:lnSpc>
                      </a:pPr>
                      <a:r>
                        <a:rPr lang="es-ES" sz="1100" b="0" i="0" u="none" strike="noStrike" dirty="0">
                          <a:solidFill>
                            <a:srgbClr val="002060"/>
                          </a:solidFill>
                          <a:effectLst/>
                          <a:latin typeface="+mn-lt"/>
                          <a:cs typeface="Arial" panose="020B0604020202020204" pitchFamily="34" charset="0"/>
                        </a:rPr>
                        <a:t>-</a:t>
                      </a:r>
                    </a:p>
                  </a:txBody>
                  <a:tcPr marL="0" marR="0" marT="0" marB="0" anchor="ctr"/>
                </a:tc>
                <a:tc>
                  <a:txBody>
                    <a:bodyPr/>
                    <a:lstStyle/>
                    <a:p>
                      <a:pPr algn="ctr" rtl="0" fontAlgn="b">
                        <a:lnSpc>
                          <a:spcPct val="150000"/>
                        </a:lnSpc>
                      </a:pPr>
                      <a:r>
                        <a:rPr lang="es-CO" sz="1100" b="0" i="0" u="none" strike="noStrike" dirty="0">
                          <a:solidFill>
                            <a:srgbClr val="002060"/>
                          </a:solidFill>
                          <a:effectLst/>
                          <a:latin typeface="+mn-lt"/>
                          <a:cs typeface="Arial" panose="020B0604020202020204" pitchFamily="34" charset="0"/>
                        </a:rPr>
                        <a:t>-</a:t>
                      </a:r>
                    </a:p>
                  </a:txBody>
                  <a:tcPr marL="0" marR="0" marT="0" marB="0" anchor="ctr"/>
                </a:tc>
                <a:tc>
                  <a:txBody>
                    <a:bodyPr/>
                    <a:lstStyle/>
                    <a:p>
                      <a:pPr algn="ctr" rtl="0" fontAlgn="b">
                        <a:lnSpc>
                          <a:spcPct val="150000"/>
                        </a:lnSpc>
                      </a:pPr>
                      <a:r>
                        <a:rPr lang="es-ES" sz="1100" b="0" i="0" u="none" strike="noStrike" dirty="0">
                          <a:solidFill>
                            <a:srgbClr val="002060"/>
                          </a:solidFill>
                          <a:effectLst/>
                          <a:latin typeface="+mn-lt"/>
                          <a:cs typeface="Arial" panose="020B0604020202020204" pitchFamily="34" charset="0"/>
                        </a:rPr>
                        <a:t>1</a:t>
                      </a:r>
                    </a:p>
                  </a:txBody>
                  <a:tcPr marL="0" marR="0" marT="0" marB="0" anchor="ctr"/>
                </a:tc>
                <a:tc>
                  <a:txBody>
                    <a:bodyPr/>
                    <a:lstStyle/>
                    <a:p>
                      <a:pPr algn="ctr" rtl="0" fontAlgn="b">
                        <a:lnSpc>
                          <a:spcPct val="150000"/>
                        </a:lnSpc>
                      </a:pPr>
                      <a:r>
                        <a:rPr lang="es-ES" sz="1100" b="0" i="0" u="none" strike="noStrike" dirty="0">
                          <a:solidFill>
                            <a:srgbClr val="002060"/>
                          </a:solidFill>
                          <a:effectLst/>
                          <a:latin typeface="+mn-lt"/>
                          <a:cs typeface="Arial" panose="020B0604020202020204" pitchFamily="34" charset="0"/>
                        </a:rPr>
                        <a:t>-</a:t>
                      </a:r>
                    </a:p>
                  </a:txBody>
                  <a:tcPr marL="0" marR="0" marT="0" marB="0" anchor="ctr"/>
                </a:tc>
                <a:tc>
                  <a:txBody>
                    <a:bodyPr/>
                    <a:lstStyle/>
                    <a:p>
                      <a:pPr algn="ctr" rtl="0" fontAlgn="b">
                        <a:lnSpc>
                          <a:spcPct val="150000"/>
                        </a:lnSpc>
                      </a:pPr>
                      <a:r>
                        <a:rPr lang="es-ES" sz="1100" b="1" i="0" u="none" strike="noStrike" dirty="0">
                          <a:solidFill>
                            <a:srgbClr val="002060"/>
                          </a:solidFill>
                          <a:effectLst/>
                          <a:latin typeface="+mn-lt"/>
                          <a:cs typeface="Arial" panose="020B0604020202020204" pitchFamily="34" charset="0"/>
                        </a:rPr>
                        <a:t>1</a:t>
                      </a:r>
                    </a:p>
                  </a:txBody>
                  <a:tcPr marL="0" marR="0" marT="0" marB="0" anchor="ctr"/>
                </a:tc>
                <a:extLst>
                  <a:ext uri="{0D108BD9-81ED-4DB2-BD59-A6C34878D82A}">
                    <a16:rowId xmlns:a16="http://schemas.microsoft.com/office/drawing/2014/main" val="3806803689"/>
                  </a:ext>
                </a:extLst>
              </a:tr>
              <a:tr h="281300">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s-ES" sz="1100" u="none" strike="noStrike" dirty="0">
                          <a:solidFill>
                            <a:srgbClr val="002060"/>
                          </a:solidFill>
                          <a:effectLst/>
                          <a:latin typeface="+mn-lt"/>
                          <a:cs typeface="Arial" panose="020B0604020202020204" pitchFamily="34" charset="0"/>
                        </a:rPr>
                        <a:t>RECOLECCIÓN Y TRANSPORTE - ARROJO CLANDESTINO</a:t>
                      </a:r>
                      <a:endParaRPr lang="es-ES" sz="1100" b="0" i="0" u="none" strike="noStrike" dirty="0">
                        <a:solidFill>
                          <a:srgbClr val="002060"/>
                        </a:solidFill>
                        <a:effectLst/>
                        <a:latin typeface="+mn-lt"/>
                        <a:cs typeface="Arial" panose="020B0604020202020204" pitchFamily="34" charset="0"/>
                      </a:endParaRPr>
                    </a:p>
                  </a:txBody>
                  <a:tcPr marL="0" marR="0" marT="0" marB="0" anchor="ctr"/>
                </a:tc>
                <a:tc>
                  <a:txBody>
                    <a:bodyPr/>
                    <a:lstStyle/>
                    <a:p>
                      <a:pPr algn="ctr" rtl="0" fontAlgn="b"/>
                      <a:r>
                        <a:rPr lang="es-ES" sz="1100" b="0" i="0" u="none" strike="noStrike" dirty="0">
                          <a:solidFill>
                            <a:srgbClr val="002060"/>
                          </a:solidFill>
                          <a:effectLst/>
                          <a:latin typeface="+mn-lt"/>
                          <a:cs typeface="Arial" panose="020B0604020202020204" pitchFamily="34" charset="0"/>
                        </a:rPr>
                        <a:t>3</a:t>
                      </a:r>
                    </a:p>
                  </a:txBody>
                  <a:tcPr marL="0" marR="0" marT="0" marB="0" anchor="ctr"/>
                </a:tc>
                <a:tc>
                  <a:txBody>
                    <a:bodyPr/>
                    <a:lstStyle/>
                    <a:p>
                      <a:pPr algn="ctr" rtl="0" fontAlgn="b"/>
                      <a:r>
                        <a:rPr lang="es-ES" sz="1100" b="0" i="0" u="none" strike="noStrike" dirty="0">
                          <a:solidFill>
                            <a:srgbClr val="002060"/>
                          </a:solidFill>
                          <a:effectLst/>
                          <a:latin typeface="+mn-lt"/>
                          <a:cs typeface="Arial" panose="020B0604020202020204" pitchFamily="34" charset="0"/>
                        </a:rPr>
                        <a:t>1</a:t>
                      </a:r>
                    </a:p>
                  </a:txBody>
                  <a:tcPr marL="0" marR="0" marT="0" marB="0" anchor="ctr"/>
                </a:tc>
                <a:tc>
                  <a:txBody>
                    <a:bodyPr/>
                    <a:lstStyle/>
                    <a:p>
                      <a:pPr algn="ctr" rtl="0" fontAlgn="b"/>
                      <a:r>
                        <a:rPr lang="es-MX" sz="1100" b="0" i="0" u="none" strike="noStrike" dirty="0">
                          <a:solidFill>
                            <a:srgbClr val="002060"/>
                          </a:solidFill>
                          <a:effectLst/>
                          <a:latin typeface="+mn-lt"/>
                          <a:cs typeface="Arial" panose="020B0604020202020204" pitchFamily="34" charset="0"/>
                        </a:rPr>
                        <a:t>3</a:t>
                      </a:r>
                      <a:endParaRPr lang="es-CO" sz="1100" b="0" i="0" u="none" strike="noStrike" dirty="0">
                        <a:solidFill>
                          <a:srgbClr val="002060"/>
                        </a:solidFill>
                        <a:effectLst/>
                        <a:latin typeface="+mn-lt"/>
                        <a:cs typeface="Arial" panose="020B0604020202020204" pitchFamily="34" charset="0"/>
                      </a:endParaRPr>
                    </a:p>
                  </a:txBody>
                  <a:tcPr marL="0" marR="0" marT="0" marB="0" anchor="ctr"/>
                </a:tc>
                <a:tc>
                  <a:txBody>
                    <a:bodyPr/>
                    <a:lstStyle/>
                    <a:p>
                      <a:pPr algn="ctr" rtl="0" fontAlgn="b"/>
                      <a:r>
                        <a:rPr lang="es-ES" sz="1100" b="0" i="0" u="none" strike="noStrike" dirty="0">
                          <a:solidFill>
                            <a:srgbClr val="002060"/>
                          </a:solidFill>
                          <a:effectLst/>
                          <a:latin typeface="+mn-lt"/>
                          <a:cs typeface="Arial" panose="020B0604020202020204" pitchFamily="34" charset="0"/>
                        </a:rPr>
                        <a:t>3</a:t>
                      </a:r>
                    </a:p>
                  </a:txBody>
                  <a:tcPr marL="0" marR="0" marT="0" marB="0" anchor="ctr"/>
                </a:tc>
                <a:tc>
                  <a:txBody>
                    <a:bodyPr/>
                    <a:lstStyle/>
                    <a:p>
                      <a:pPr algn="ctr" rtl="0" fontAlgn="b"/>
                      <a:r>
                        <a:rPr lang="es-ES" sz="1100" b="0" i="0" u="none" strike="noStrike" dirty="0">
                          <a:solidFill>
                            <a:srgbClr val="002060"/>
                          </a:solidFill>
                          <a:effectLst/>
                          <a:latin typeface="+mn-lt"/>
                          <a:cs typeface="Arial" panose="020B0604020202020204" pitchFamily="34" charset="0"/>
                        </a:rPr>
                        <a:t>3</a:t>
                      </a:r>
                    </a:p>
                  </a:txBody>
                  <a:tcPr marL="0" marR="0" marT="0" marB="0" anchor="ctr"/>
                </a:tc>
                <a:tc>
                  <a:txBody>
                    <a:bodyPr/>
                    <a:lstStyle/>
                    <a:p>
                      <a:pPr algn="ctr" rtl="0" fontAlgn="b"/>
                      <a:r>
                        <a:rPr lang="es-ES" sz="1100" b="1" i="0" u="none" strike="noStrike" dirty="0">
                          <a:solidFill>
                            <a:srgbClr val="002060"/>
                          </a:solidFill>
                          <a:effectLst/>
                          <a:latin typeface="+mn-lt"/>
                          <a:cs typeface="Arial" panose="020B0604020202020204" pitchFamily="34" charset="0"/>
                        </a:rPr>
                        <a:t>13</a:t>
                      </a:r>
                    </a:p>
                  </a:txBody>
                  <a:tcPr marL="0" marR="0" marT="0" marB="0" anchor="ctr"/>
                </a:tc>
                <a:extLst>
                  <a:ext uri="{0D108BD9-81ED-4DB2-BD59-A6C34878D82A}">
                    <a16:rowId xmlns:a16="http://schemas.microsoft.com/office/drawing/2014/main" val="2911114083"/>
                  </a:ext>
                </a:extLst>
              </a:tr>
              <a:tr h="273378">
                <a:tc>
                  <a:txBody>
                    <a:bodyPr/>
                    <a:lstStyle/>
                    <a:p>
                      <a:pPr marL="0" marR="0" indent="0" algn="l" defTabSz="914400" rtl="0" eaLnBrk="1" fontAlgn="b" latinLnBrk="0" hangingPunct="1">
                        <a:lnSpc>
                          <a:spcPct val="100000"/>
                        </a:lnSpc>
                        <a:spcBef>
                          <a:spcPts val="0"/>
                        </a:spcBef>
                        <a:spcAft>
                          <a:spcPts val="0"/>
                        </a:spcAft>
                        <a:buClrTx/>
                        <a:buSzTx/>
                        <a:buFontTx/>
                        <a:buNone/>
                        <a:tabLst/>
                        <a:defRPr/>
                      </a:pPr>
                      <a:r>
                        <a:rPr lang="es-ES" sz="1100" u="none" strike="noStrike" dirty="0">
                          <a:solidFill>
                            <a:srgbClr val="002060"/>
                          </a:solidFill>
                          <a:effectLst/>
                          <a:latin typeface="+mn-lt"/>
                          <a:cs typeface="Arial" panose="020B0604020202020204" pitchFamily="34" charset="0"/>
                        </a:rPr>
                        <a:t>RECOLECCIÓN Y TRANSPORTE - BOLSAS DE BARRIDO</a:t>
                      </a:r>
                      <a:endParaRPr lang="es-ES" sz="1100" b="0" i="0" u="none" strike="noStrike" dirty="0">
                        <a:solidFill>
                          <a:srgbClr val="002060"/>
                        </a:solidFill>
                        <a:effectLst/>
                        <a:latin typeface="+mn-lt"/>
                        <a:cs typeface="Arial" panose="020B0604020202020204" pitchFamily="34" charset="0"/>
                      </a:endParaRPr>
                    </a:p>
                  </a:txBody>
                  <a:tcPr marL="0" marR="0" marT="0" marB="0" anchor="ctr"/>
                </a:tc>
                <a:tc>
                  <a:txBody>
                    <a:bodyPr/>
                    <a:lstStyle/>
                    <a:p>
                      <a:pPr algn="ctr" rtl="0" fontAlgn="b"/>
                      <a:r>
                        <a:rPr lang="es-ES" sz="1100" b="0" i="0" u="none" strike="noStrike" dirty="0">
                          <a:solidFill>
                            <a:srgbClr val="002060"/>
                          </a:solidFill>
                          <a:effectLst/>
                          <a:latin typeface="+mn-lt"/>
                          <a:cs typeface="Arial" panose="020B0604020202020204" pitchFamily="34" charset="0"/>
                        </a:rPr>
                        <a:t>10</a:t>
                      </a:r>
                    </a:p>
                  </a:txBody>
                  <a:tcPr marL="0" marR="0" marT="0" marB="0" anchor="ctr"/>
                </a:tc>
                <a:tc>
                  <a:txBody>
                    <a:bodyPr/>
                    <a:lstStyle/>
                    <a:p>
                      <a:pPr algn="ctr" rtl="0" fontAlgn="b"/>
                      <a:r>
                        <a:rPr lang="es-ES" sz="1100" b="0" u="none" strike="noStrike" dirty="0">
                          <a:solidFill>
                            <a:srgbClr val="002060"/>
                          </a:solidFill>
                          <a:effectLst/>
                          <a:latin typeface="+mn-lt"/>
                          <a:cs typeface="Arial" panose="020B0604020202020204" pitchFamily="34" charset="0"/>
                        </a:rPr>
                        <a:t>28</a:t>
                      </a:r>
                      <a:endParaRPr lang="es-ES" sz="1100" b="0" i="0" u="none" strike="noStrike" dirty="0">
                        <a:solidFill>
                          <a:srgbClr val="002060"/>
                        </a:solidFill>
                        <a:effectLst/>
                        <a:latin typeface="+mn-lt"/>
                        <a:cs typeface="Arial" panose="020B0604020202020204" pitchFamily="34" charset="0"/>
                      </a:endParaRPr>
                    </a:p>
                  </a:txBody>
                  <a:tcPr marL="0" marR="0" marT="0" marB="0" anchor="ctr"/>
                </a:tc>
                <a:tc>
                  <a:txBody>
                    <a:bodyPr/>
                    <a:lstStyle/>
                    <a:p>
                      <a:pPr algn="ctr" rtl="0" fontAlgn="b"/>
                      <a:r>
                        <a:rPr lang="es-ES" sz="1100" b="0" i="0" u="none" strike="noStrike" dirty="0">
                          <a:solidFill>
                            <a:srgbClr val="002060"/>
                          </a:solidFill>
                          <a:effectLst/>
                          <a:latin typeface="+mn-lt"/>
                          <a:cs typeface="Arial" panose="020B0604020202020204" pitchFamily="34" charset="0"/>
                        </a:rPr>
                        <a:t>3</a:t>
                      </a:r>
                      <a:endParaRPr lang="es-CO" sz="1100" b="0" i="0" u="none" strike="noStrike" dirty="0">
                        <a:solidFill>
                          <a:srgbClr val="002060"/>
                        </a:solidFill>
                        <a:effectLst/>
                        <a:latin typeface="+mn-lt"/>
                        <a:cs typeface="Arial" panose="020B0604020202020204" pitchFamily="34" charset="0"/>
                      </a:endParaRPr>
                    </a:p>
                  </a:txBody>
                  <a:tcPr marL="0" marR="0" marT="0" marB="0" anchor="ctr"/>
                </a:tc>
                <a:tc>
                  <a:txBody>
                    <a:bodyPr/>
                    <a:lstStyle/>
                    <a:p>
                      <a:pPr algn="ctr" rtl="0" fontAlgn="b"/>
                      <a:r>
                        <a:rPr lang="es-ES" sz="1100" b="0" i="0" u="none" strike="noStrike" dirty="0">
                          <a:solidFill>
                            <a:srgbClr val="002060"/>
                          </a:solidFill>
                          <a:effectLst/>
                          <a:latin typeface="+mn-lt"/>
                          <a:cs typeface="Arial" panose="020B0604020202020204" pitchFamily="34" charset="0"/>
                        </a:rPr>
                        <a:t>7</a:t>
                      </a:r>
                    </a:p>
                  </a:txBody>
                  <a:tcPr marL="0" marR="0" marT="0" marB="0" anchor="ctr"/>
                </a:tc>
                <a:tc>
                  <a:txBody>
                    <a:bodyPr/>
                    <a:lstStyle/>
                    <a:p>
                      <a:pPr algn="ctr" rtl="0" fontAlgn="b"/>
                      <a:r>
                        <a:rPr lang="es-ES" sz="1100" b="0" i="0" u="none" strike="noStrike" dirty="0">
                          <a:solidFill>
                            <a:srgbClr val="002060"/>
                          </a:solidFill>
                          <a:effectLst/>
                          <a:latin typeface="+mn-lt"/>
                          <a:cs typeface="Arial" panose="020B0604020202020204" pitchFamily="34" charset="0"/>
                        </a:rPr>
                        <a:t>2</a:t>
                      </a:r>
                    </a:p>
                  </a:txBody>
                  <a:tcPr marL="0" marR="0" marT="0" marB="0" anchor="ctr"/>
                </a:tc>
                <a:tc>
                  <a:txBody>
                    <a:bodyPr/>
                    <a:lstStyle/>
                    <a:p>
                      <a:pPr algn="ctr" rtl="0" fontAlgn="b"/>
                      <a:r>
                        <a:rPr lang="es-ES" sz="1100" b="1" u="none" strike="noStrike" dirty="0">
                          <a:solidFill>
                            <a:srgbClr val="002060"/>
                          </a:solidFill>
                          <a:effectLst/>
                          <a:latin typeface="+mn-lt"/>
                          <a:cs typeface="Arial" panose="020B0604020202020204" pitchFamily="34" charset="0"/>
                        </a:rPr>
                        <a:t>50</a:t>
                      </a:r>
                      <a:endParaRPr lang="es-ES" sz="1100" b="1" i="0" u="none" strike="noStrike" dirty="0">
                        <a:solidFill>
                          <a:srgbClr val="002060"/>
                        </a:solidFill>
                        <a:effectLst/>
                        <a:latin typeface="+mn-lt"/>
                        <a:cs typeface="Arial" panose="020B0604020202020204" pitchFamily="34" charset="0"/>
                      </a:endParaRPr>
                    </a:p>
                  </a:txBody>
                  <a:tcPr marL="0" marR="0" marT="0" marB="0" anchor="ctr"/>
                </a:tc>
                <a:extLst>
                  <a:ext uri="{0D108BD9-81ED-4DB2-BD59-A6C34878D82A}">
                    <a16:rowId xmlns:a16="http://schemas.microsoft.com/office/drawing/2014/main" val="148354766"/>
                  </a:ext>
                </a:extLst>
              </a:tr>
              <a:tr h="250836">
                <a:tc>
                  <a:txBody>
                    <a:bodyPr/>
                    <a:lstStyle/>
                    <a:p>
                      <a:pPr marL="0" marR="0" indent="0" algn="l" defTabSz="914400" rtl="0" eaLnBrk="1" fontAlgn="b" latinLnBrk="0" hangingPunct="1">
                        <a:lnSpc>
                          <a:spcPct val="100000"/>
                        </a:lnSpc>
                        <a:spcBef>
                          <a:spcPts val="0"/>
                        </a:spcBef>
                        <a:spcAft>
                          <a:spcPts val="0"/>
                        </a:spcAft>
                        <a:buClrTx/>
                        <a:buSzTx/>
                        <a:buFontTx/>
                        <a:buNone/>
                        <a:tabLst/>
                        <a:defRPr/>
                      </a:pPr>
                      <a:r>
                        <a:rPr lang="es-ES" sz="1100" u="none" strike="noStrike" dirty="0">
                          <a:solidFill>
                            <a:srgbClr val="002060"/>
                          </a:solidFill>
                          <a:effectLst/>
                          <a:latin typeface="+mn-lt"/>
                          <a:cs typeface="Arial" panose="020B0604020202020204" pitchFamily="34" charset="0"/>
                        </a:rPr>
                        <a:t>RECOLECCIÓN Y TRANSPORTE - DOMICILIARIA</a:t>
                      </a:r>
                      <a:endParaRPr lang="es-ES" sz="1100" b="0" i="0" u="none" strike="noStrike" dirty="0">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00000"/>
                        </a:lnSpc>
                      </a:pPr>
                      <a:r>
                        <a:rPr lang="es-ES" sz="1100" b="0" i="0" u="none" strike="noStrike" dirty="0">
                          <a:solidFill>
                            <a:srgbClr val="002060"/>
                          </a:solidFill>
                          <a:effectLst/>
                          <a:latin typeface="+mn-lt"/>
                          <a:cs typeface="Arial" panose="020B0604020202020204" pitchFamily="34" charset="0"/>
                        </a:rPr>
                        <a:t>62</a:t>
                      </a:r>
                    </a:p>
                  </a:txBody>
                  <a:tcPr marL="0" marR="0" marT="0" marB="0" anchor="ctr"/>
                </a:tc>
                <a:tc>
                  <a:txBody>
                    <a:bodyPr/>
                    <a:lstStyle/>
                    <a:p>
                      <a:pPr algn="ctr" rtl="0" fontAlgn="b">
                        <a:lnSpc>
                          <a:spcPct val="100000"/>
                        </a:lnSpc>
                      </a:pPr>
                      <a:r>
                        <a:rPr lang="es-ES" sz="1100" b="0" i="0" u="none" strike="noStrike" dirty="0">
                          <a:solidFill>
                            <a:srgbClr val="002060"/>
                          </a:solidFill>
                          <a:effectLst/>
                          <a:latin typeface="+mn-lt"/>
                          <a:cs typeface="Arial" panose="020B0604020202020204" pitchFamily="34" charset="0"/>
                        </a:rPr>
                        <a:t>268</a:t>
                      </a:r>
                    </a:p>
                  </a:txBody>
                  <a:tcPr marL="0" marR="0" marT="0" marB="0" anchor="ctr"/>
                </a:tc>
                <a:tc>
                  <a:txBody>
                    <a:bodyPr/>
                    <a:lstStyle/>
                    <a:p>
                      <a:pPr algn="ctr" rtl="0" fontAlgn="b">
                        <a:lnSpc>
                          <a:spcPct val="100000"/>
                        </a:lnSpc>
                      </a:pPr>
                      <a:r>
                        <a:rPr lang="es-ES" sz="1100" b="0" i="0" u="none" strike="noStrike" dirty="0">
                          <a:solidFill>
                            <a:srgbClr val="002060"/>
                          </a:solidFill>
                          <a:effectLst/>
                          <a:latin typeface="+mn-lt"/>
                          <a:cs typeface="Arial" panose="020B0604020202020204" pitchFamily="34" charset="0"/>
                        </a:rPr>
                        <a:t>111</a:t>
                      </a:r>
                      <a:endParaRPr lang="es-CO" sz="1100" b="0" i="0" u="none" strike="noStrike" dirty="0">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00000"/>
                        </a:lnSpc>
                      </a:pPr>
                      <a:r>
                        <a:rPr lang="es-ES" sz="1100" b="0" i="0" u="none" strike="noStrike" dirty="0">
                          <a:solidFill>
                            <a:srgbClr val="002060"/>
                          </a:solidFill>
                          <a:effectLst/>
                          <a:latin typeface="+mn-lt"/>
                          <a:cs typeface="Arial" panose="020B0604020202020204" pitchFamily="34" charset="0"/>
                        </a:rPr>
                        <a:t>95</a:t>
                      </a:r>
                    </a:p>
                  </a:txBody>
                  <a:tcPr marL="0" marR="0" marT="0" marB="0" anchor="ctr"/>
                </a:tc>
                <a:tc>
                  <a:txBody>
                    <a:bodyPr/>
                    <a:lstStyle/>
                    <a:p>
                      <a:pPr algn="ctr" rtl="0" fontAlgn="b">
                        <a:lnSpc>
                          <a:spcPct val="100000"/>
                        </a:lnSpc>
                      </a:pPr>
                      <a:r>
                        <a:rPr lang="es-ES" sz="1100" b="0" u="none" strike="noStrike" dirty="0">
                          <a:solidFill>
                            <a:srgbClr val="002060"/>
                          </a:solidFill>
                          <a:effectLst/>
                          <a:latin typeface="+mn-lt"/>
                          <a:cs typeface="Arial" panose="020B0604020202020204" pitchFamily="34" charset="0"/>
                        </a:rPr>
                        <a:t>122</a:t>
                      </a:r>
                      <a:endParaRPr lang="es-ES" sz="1100" b="0" i="0" u="none" strike="noStrike" dirty="0">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00000"/>
                        </a:lnSpc>
                      </a:pPr>
                      <a:r>
                        <a:rPr lang="es-ES" sz="1100" b="1" u="none" strike="noStrike" dirty="0">
                          <a:solidFill>
                            <a:srgbClr val="002060"/>
                          </a:solidFill>
                          <a:effectLst/>
                          <a:latin typeface="+mn-lt"/>
                          <a:cs typeface="Arial" panose="020B0604020202020204" pitchFamily="34" charset="0"/>
                        </a:rPr>
                        <a:t>658</a:t>
                      </a:r>
                      <a:endParaRPr lang="es-ES" sz="1100" b="1" i="0" u="none" strike="noStrike" dirty="0">
                        <a:solidFill>
                          <a:srgbClr val="002060"/>
                        </a:solidFill>
                        <a:effectLst/>
                        <a:latin typeface="+mn-lt"/>
                        <a:cs typeface="Arial" panose="020B0604020202020204" pitchFamily="34" charset="0"/>
                      </a:endParaRPr>
                    </a:p>
                  </a:txBody>
                  <a:tcPr marL="0" marR="0" marT="0" marB="0" anchor="ctr"/>
                </a:tc>
                <a:extLst>
                  <a:ext uri="{0D108BD9-81ED-4DB2-BD59-A6C34878D82A}">
                    <a16:rowId xmlns:a16="http://schemas.microsoft.com/office/drawing/2014/main" val="1615291762"/>
                  </a:ext>
                </a:extLst>
              </a:tr>
              <a:tr h="250836">
                <a:tc>
                  <a:txBody>
                    <a:bodyPr/>
                    <a:lstStyle/>
                    <a:p>
                      <a:pPr marL="0" marR="0" indent="0" algn="l" defTabSz="914400" rtl="0" eaLnBrk="1" fontAlgn="b" latinLnBrk="0" hangingPunct="1">
                        <a:lnSpc>
                          <a:spcPct val="100000"/>
                        </a:lnSpc>
                        <a:spcBef>
                          <a:spcPts val="0"/>
                        </a:spcBef>
                        <a:spcAft>
                          <a:spcPts val="0"/>
                        </a:spcAft>
                        <a:buClrTx/>
                        <a:buSzTx/>
                        <a:buFontTx/>
                        <a:buNone/>
                        <a:tabLst/>
                        <a:defRPr/>
                      </a:pPr>
                      <a:r>
                        <a:rPr lang="es-ES" sz="1100" u="none" strike="noStrike" dirty="0">
                          <a:solidFill>
                            <a:srgbClr val="002060"/>
                          </a:solidFill>
                          <a:effectLst/>
                          <a:latin typeface="+mn-lt"/>
                          <a:cs typeface="Arial" panose="020B0604020202020204" pitchFamily="34" charset="0"/>
                        </a:rPr>
                        <a:t>RECOLECCIÓN Y TRANSPORTE - GRANDES GENERADORES</a:t>
                      </a:r>
                      <a:endParaRPr lang="es-ES" sz="1100" b="0" i="0" u="none" strike="noStrike" dirty="0">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00000"/>
                        </a:lnSpc>
                      </a:pPr>
                      <a:r>
                        <a:rPr lang="es-ES" sz="1100" b="0" i="0" u="none" strike="noStrike" dirty="0">
                          <a:solidFill>
                            <a:srgbClr val="002060"/>
                          </a:solidFill>
                          <a:effectLst/>
                          <a:latin typeface="+mn-lt"/>
                          <a:cs typeface="Arial" panose="020B0604020202020204" pitchFamily="34" charset="0"/>
                        </a:rPr>
                        <a:t>1</a:t>
                      </a:r>
                    </a:p>
                  </a:txBody>
                  <a:tcPr marL="0" marR="0" marT="0" marB="0" anchor="ctr"/>
                </a:tc>
                <a:tc>
                  <a:txBody>
                    <a:bodyPr/>
                    <a:lstStyle/>
                    <a:p>
                      <a:pPr algn="ctr" rtl="0" fontAlgn="b">
                        <a:lnSpc>
                          <a:spcPct val="100000"/>
                        </a:lnSpc>
                      </a:pPr>
                      <a:r>
                        <a:rPr lang="es-ES" sz="1100" b="0" i="0" u="none" strike="noStrike" dirty="0">
                          <a:solidFill>
                            <a:srgbClr val="002060"/>
                          </a:solidFill>
                          <a:effectLst/>
                          <a:latin typeface="+mn-lt"/>
                          <a:cs typeface="Arial" panose="020B0604020202020204" pitchFamily="34" charset="0"/>
                        </a:rPr>
                        <a:t>-</a:t>
                      </a:r>
                    </a:p>
                  </a:txBody>
                  <a:tcPr marL="0" marR="0" marT="0" marB="0" anchor="ctr"/>
                </a:tc>
                <a:tc>
                  <a:txBody>
                    <a:bodyPr/>
                    <a:lstStyle/>
                    <a:p>
                      <a:pPr algn="ctr" rtl="0" fontAlgn="b">
                        <a:lnSpc>
                          <a:spcPct val="100000"/>
                        </a:lnSpc>
                      </a:pPr>
                      <a:r>
                        <a:rPr lang="es-ES" sz="1100" b="0" i="0" u="none" strike="noStrike" dirty="0">
                          <a:solidFill>
                            <a:srgbClr val="002060"/>
                          </a:solidFill>
                          <a:effectLst/>
                          <a:latin typeface="+mn-lt"/>
                          <a:cs typeface="Arial" panose="020B0604020202020204" pitchFamily="34" charset="0"/>
                        </a:rPr>
                        <a:t>-</a:t>
                      </a:r>
                      <a:endParaRPr lang="es-CO" sz="1100" b="0" i="0" u="none" strike="noStrike" dirty="0">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00000"/>
                        </a:lnSpc>
                      </a:pPr>
                      <a:r>
                        <a:rPr lang="es-ES" sz="1100" b="0" i="0" u="none" strike="noStrike" dirty="0">
                          <a:solidFill>
                            <a:srgbClr val="002060"/>
                          </a:solidFill>
                          <a:effectLst/>
                          <a:latin typeface="+mn-lt"/>
                          <a:cs typeface="Arial" panose="020B0604020202020204" pitchFamily="34" charset="0"/>
                        </a:rPr>
                        <a:t>2</a:t>
                      </a:r>
                    </a:p>
                  </a:txBody>
                  <a:tcPr marL="0" marR="0" marT="0" marB="0" anchor="ctr"/>
                </a:tc>
                <a:tc>
                  <a:txBody>
                    <a:bodyPr/>
                    <a:lstStyle/>
                    <a:p>
                      <a:pPr algn="ctr" rtl="0" fontAlgn="b">
                        <a:lnSpc>
                          <a:spcPct val="100000"/>
                        </a:lnSpc>
                      </a:pPr>
                      <a:r>
                        <a:rPr lang="es-ES" sz="1100" b="0" u="none" strike="noStrike" dirty="0">
                          <a:solidFill>
                            <a:srgbClr val="002060"/>
                          </a:solidFill>
                          <a:effectLst/>
                          <a:latin typeface="+mn-lt"/>
                          <a:cs typeface="Arial" panose="020B0604020202020204" pitchFamily="34" charset="0"/>
                        </a:rPr>
                        <a:t>2</a:t>
                      </a:r>
                      <a:endParaRPr lang="es-ES" sz="1100" b="0" i="0" u="none" strike="noStrike" dirty="0">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00000"/>
                        </a:lnSpc>
                      </a:pPr>
                      <a:r>
                        <a:rPr lang="es-ES" sz="1100" b="1" u="none" strike="noStrike" dirty="0">
                          <a:solidFill>
                            <a:srgbClr val="002060"/>
                          </a:solidFill>
                          <a:effectLst/>
                          <a:latin typeface="+mn-lt"/>
                          <a:cs typeface="Arial" panose="020B0604020202020204" pitchFamily="34" charset="0"/>
                        </a:rPr>
                        <a:t>5</a:t>
                      </a:r>
                      <a:endParaRPr lang="es-ES" sz="1100" b="1" i="0" u="none" strike="noStrike" dirty="0">
                        <a:solidFill>
                          <a:srgbClr val="002060"/>
                        </a:solidFill>
                        <a:effectLst/>
                        <a:latin typeface="+mn-lt"/>
                        <a:cs typeface="Arial" panose="020B0604020202020204" pitchFamily="34" charset="0"/>
                      </a:endParaRPr>
                    </a:p>
                  </a:txBody>
                  <a:tcPr marL="0" marR="0" marT="0" marB="0" anchor="ctr"/>
                </a:tc>
                <a:extLst>
                  <a:ext uri="{0D108BD9-81ED-4DB2-BD59-A6C34878D82A}">
                    <a16:rowId xmlns:a16="http://schemas.microsoft.com/office/drawing/2014/main" val="2175452422"/>
                  </a:ext>
                </a:extLst>
              </a:tr>
              <a:tr h="250836">
                <a:tc>
                  <a:txBody>
                    <a:bodyPr/>
                    <a:lstStyle/>
                    <a:p>
                      <a:pPr marL="0" marR="0" indent="0" algn="l" defTabSz="914400" rtl="0" eaLnBrk="1" fontAlgn="b" latinLnBrk="0" hangingPunct="1">
                        <a:lnSpc>
                          <a:spcPct val="100000"/>
                        </a:lnSpc>
                        <a:spcBef>
                          <a:spcPts val="0"/>
                        </a:spcBef>
                        <a:spcAft>
                          <a:spcPts val="0"/>
                        </a:spcAft>
                        <a:buClrTx/>
                        <a:buSzTx/>
                        <a:buFontTx/>
                        <a:buNone/>
                        <a:tabLst/>
                        <a:defRPr/>
                      </a:pPr>
                      <a:r>
                        <a:rPr lang="es-ES" sz="1100" u="none" strike="noStrike" dirty="0">
                          <a:solidFill>
                            <a:srgbClr val="002060"/>
                          </a:solidFill>
                          <a:effectLst/>
                          <a:latin typeface="+mn-lt"/>
                          <a:cs typeface="Arial" panose="020B0604020202020204" pitchFamily="34" charset="0"/>
                        </a:rPr>
                        <a:t>RECOLECCIÓN Y TRANSPORTE – PUNTOS CRÍTICOS</a:t>
                      </a:r>
                      <a:endParaRPr lang="es-ES" sz="1100" b="0" i="0" u="none" strike="noStrike" dirty="0">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00000"/>
                        </a:lnSpc>
                      </a:pPr>
                      <a:r>
                        <a:rPr lang="es-ES" sz="1100" b="0" u="none" strike="noStrike" dirty="0">
                          <a:solidFill>
                            <a:srgbClr val="002060"/>
                          </a:solidFill>
                          <a:effectLst/>
                          <a:latin typeface="+mn-lt"/>
                          <a:cs typeface="Arial" panose="020B0604020202020204" pitchFamily="34" charset="0"/>
                        </a:rPr>
                        <a:t>-</a:t>
                      </a:r>
                      <a:endParaRPr lang="es-ES" sz="1100" b="0" i="0" u="none" strike="noStrike" dirty="0">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00000"/>
                        </a:lnSpc>
                      </a:pPr>
                      <a:r>
                        <a:rPr lang="es-ES" sz="1100" b="0" i="0" u="none" strike="noStrike" dirty="0">
                          <a:solidFill>
                            <a:srgbClr val="002060"/>
                          </a:solidFill>
                          <a:effectLst/>
                          <a:latin typeface="+mn-lt"/>
                          <a:cs typeface="Arial" panose="020B0604020202020204" pitchFamily="34" charset="0"/>
                        </a:rPr>
                        <a:t>27</a:t>
                      </a:r>
                    </a:p>
                  </a:txBody>
                  <a:tcPr marL="0" marR="0" marT="0" marB="0" anchor="ctr"/>
                </a:tc>
                <a:tc>
                  <a:txBody>
                    <a:bodyPr/>
                    <a:lstStyle/>
                    <a:p>
                      <a:pPr algn="ctr" rtl="0" fontAlgn="b">
                        <a:lnSpc>
                          <a:spcPct val="100000"/>
                        </a:lnSpc>
                      </a:pPr>
                      <a:r>
                        <a:rPr lang="es-ES" sz="1100" b="0" i="0" u="none" strike="noStrike" dirty="0">
                          <a:solidFill>
                            <a:srgbClr val="002060"/>
                          </a:solidFill>
                          <a:effectLst/>
                          <a:latin typeface="+mn-lt"/>
                          <a:cs typeface="Arial" panose="020B0604020202020204" pitchFamily="34" charset="0"/>
                        </a:rPr>
                        <a:t>-</a:t>
                      </a:r>
                      <a:endParaRPr lang="es-CO" sz="1100" b="0" i="0" u="none" strike="noStrike" dirty="0">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00000"/>
                        </a:lnSpc>
                      </a:pPr>
                      <a:r>
                        <a:rPr lang="es-ES" sz="1100" b="0" i="0" u="none" strike="noStrike" dirty="0">
                          <a:solidFill>
                            <a:srgbClr val="002060"/>
                          </a:solidFill>
                          <a:effectLst/>
                          <a:latin typeface="+mn-lt"/>
                          <a:cs typeface="Arial" panose="020B0604020202020204" pitchFamily="34" charset="0"/>
                        </a:rPr>
                        <a:t>-</a:t>
                      </a:r>
                    </a:p>
                  </a:txBody>
                  <a:tcPr marL="0" marR="0" marT="0" marB="0" anchor="ctr"/>
                </a:tc>
                <a:tc>
                  <a:txBody>
                    <a:bodyPr/>
                    <a:lstStyle/>
                    <a:p>
                      <a:pPr algn="ctr" rtl="0" fontAlgn="b">
                        <a:lnSpc>
                          <a:spcPct val="100000"/>
                        </a:lnSpc>
                      </a:pPr>
                      <a:r>
                        <a:rPr lang="es-ES" sz="1100" b="0" u="none" strike="noStrike" dirty="0">
                          <a:solidFill>
                            <a:srgbClr val="002060"/>
                          </a:solidFill>
                          <a:effectLst/>
                          <a:latin typeface="+mn-lt"/>
                          <a:cs typeface="Arial" panose="020B0604020202020204" pitchFamily="34" charset="0"/>
                        </a:rPr>
                        <a:t>-</a:t>
                      </a:r>
                      <a:endParaRPr lang="es-ES" sz="1100" b="0" i="0" u="none" strike="noStrike" dirty="0">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00000"/>
                        </a:lnSpc>
                      </a:pPr>
                      <a:r>
                        <a:rPr lang="es-ES" sz="1100" b="1" i="0" u="none" strike="noStrike" dirty="0">
                          <a:solidFill>
                            <a:srgbClr val="002060"/>
                          </a:solidFill>
                          <a:effectLst/>
                          <a:latin typeface="+mn-lt"/>
                          <a:cs typeface="Arial" panose="020B0604020202020204" pitchFamily="34" charset="0"/>
                        </a:rPr>
                        <a:t>27</a:t>
                      </a:r>
                    </a:p>
                  </a:txBody>
                  <a:tcPr marL="0" marR="0" marT="0" marB="0" anchor="ctr"/>
                </a:tc>
                <a:extLst>
                  <a:ext uri="{0D108BD9-81ED-4DB2-BD59-A6C34878D82A}">
                    <a16:rowId xmlns:a16="http://schemas.microsoft.com/office/drawing/2014/main" val="323915662"/>
                  </a:ext>
                </a:extLst>
              </a:tr>
              <a:tr h="250858">
                <a:tc>
                  <a:txBody>
                    <a:bodyPr/>
                    <a:lstStyle/>
                    <a:p>
                      <a:pPr marL="0" marR="0" indent="0" algn="l" defTabSz="914400" rtl="0" eaLnBrk="1" fontAlgn="b" latinLnBrk="0" hangingPunct="1">
                        <a:lnSpc>
                          <a:spcPct val="100000"/>
                        </a:lnSpc>
                        <a:spcBef>
                          <a:spcPts val="0"/>
                        </a:spcBef>
                        <a:spcAft>
                          <a:spcPts val="0"/>
                        </a:spcAft>
                        <a:buClrTx/>
                        <a:buSzTx/>
                        <a:buFontTx/>
                        <a:buNone/>
                        <a:tabLst/>
                        <a:defRPr/>
                      </a:pPr>
                      <a:r>
                        <a:rPr lang="es-ES" sz="1100" u="none" strike="noStrike" dirty="0">
                          <a:solidFill>
                            <a:srgbClr val="002060"/>
                          </a:solidFill>
                          <a:effectLst/>
                          <a:latin typeface="+mn-lt"/>
                          <a:cs typeface="Arial" panose="020B0604020202020204" pitchFamily="34" charset="0"/>
                        </a:rPr>
                        <a:t>RECOLECCIÓN Y TRANSPORTE - RCD DOMICILIARIOS</a:t>
                      </a:r>
                      <a:endParaRPr lang="es-ES" sz="1100" b="0" i="0" u="none" strike="noStrike" dirty="0">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00000"/>
                        </a:lnSpc>
                      </a:pPr>
                      <a:r>
                        <a:rPr lang="es-ES" sz="1100" b="0" u="none" strike="noStrike" dirty="0">
                          <a:solidFill>
                            <a:srgbClr val="002060"/>
                          </a:solidFill>
                          <a:effectLst/>
                          <a:latin typeface="+mn-lt"/>
                          <a:cs typeface="Arial" panose="020B0604020202020204" pitchFamily="34" charset="0"/>
                        </a:rPr>
                        <a:t>2</a:t>
                      </a:r>
                      <a:endParaRPr lang="es-ES" sz="1100" b="0" i="0" u="none" strike="noStrike" dirty="0">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00000"/>
                        </a:lnSpc>
                      </a:pPr>
                      <a:r>
                        <a:rPr lang="es-ES" sz="1100" b="0" i="0" u="none" strike="noStrike" dirty="0">
                          <a:solidFill>
                            <a:srgbClr val="002060"/>
                          </a:solidFill>
                          <a:effectLst/>
                          <a:latin typeface="+mn-lt"/>
                          <a:cs typeface="Arial" panose="020B0604020202020204" pitchFamily="34" charset="0"/>
                        </a:rPr>
                        <a:t>1</a:t>
                      </a:r>
                    </a:p>
                  </a:txBody>
                  <a:tcPr marL="0" marR="0" marT="0" marB="0" anchor="ctr"/>
                </a:tc>
                <a:tc>
                  <a:txBody>
                    <a:bodyPr/>
                    <a:lstStyle/>
                    <a:p>
                      <a:pPr algn="ctr" rtl="0" fontAlgn="b">
                        <a:lnSpc>
                          <a:spcPct val="100000"/>
                        </a:lnSpc>
                      </a:pPr>
                      <a:r>
                        <a:rPr lang="es-ES" sz="1100" b="0" i="0" u="none" strike="noStrike" dirty="0">
                          <a:solidFill>
                            <a:srgbClr val="002060"/>
                          </a:solidFill>
                          <a:effectLst/>
                          <a:latin typeface="+mn-lt"/>
                          <a:cs typeface="Arial" panose="020B0604020202020204" pitchFamily="34" charset="0"/>
                        </a:rPr>
                        <a:t>1</a:t>
                      </a:r>
                      <a:endParaRPr lang="es-CO" sz="1100" b="0" i="0" u="none" strike="noStrike" dirty="0">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00000"/>
                        </a:lnSpc>
                      </a:pPr>
                      <a:r>
                        <a:rPr lang="es-ES" sz="1100" b="0" i="0" u="none" strike="noStrike" dirty="0">
                          <a:solidFill>
                            <a:srgbClr val="002060"/>
                          </a:solidFill>
                          <a:effectLst/>
                          <a:latin typeface="+mn-lt"/>
                          <a:cs typeface="Arial" panose="020B0604020202020204" pitchFamily="34" charset="0"/>
                        </a:rPr>
                        <a:t>2</a:t>
                      </a:r>
                    </a:p>
                  </a:txBody>
                  <a:tcPr marL="0" marR="0" marT="0" marB="0" anchor="ctr"/>
                </a:tc>
                <a:tc>
                  <a:txBody>
                    <a:bodyPr/>
                    <a:lstStyle/>
                    <a:p>
                      <a:pPr algn="ctr" rtl="0" fontAlgn="b">
                        <a:lnSpc>
                          <a:spcPct val="100000"/>
                        </a:lnSpc>
                      </a:pPr>
                      <a:r>
                        <a:rPr lang="es-ES" sz="1100" b="0" u="none" strike="noStrike" dirty="0">
                          <a:solidFill>
                            <a:srgbClr val="002060"/>
                          </a:solidFill>
                          <a:effectLst/>
                          <a:latin typeface="+mn-lt"/>
                          <a:cs typeface="Arial" panose="020B0604020202020204" pitchFamily="34" charset="0"/>
                        </a:rPr>
                        <a:t>2</a:t>
                      </a:r>
                      <a:endParaRPr lang="es-ES" sz="1100" b="0" i="0" u="none" strike="noStrike" dirty="0">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00000"/>
                        </a:lnSpc>
                      </a:pPr>
                      <a:r>
                        <a:rPr lang="es-ES" sz="1100" b="1" i="0" u="none" strike="noStrike" dirty="0">
                          <a:solidFill>
                            <a:srgbClr val="002060"/>
                          </a:solidFill>
                          <a:effectLst/>
                          <a:latin typeface="+mn-lt"/>
                          <a:cs typeface="Arial" panose="020B0604020202020204" pitchFamily="34" charset="0"/>
                        </a:rPr>
                        <a:t>8</a:t>
                      </a:r>
                    </a:p>
                  </a:txBody>
                  <a:tcPr marL="0" marR="0" marT="0" marB="0" anchor="ctr"/>
                </a:tc>
                <a:extLst>
                  <a:ext uri="{0D108BD9-81ED-4DB2-BD59-A6C34878D82A}">
                    <a16:rowId xmlns:a16="http://schemas.microsoft.com/office/drawing/2014/main" val="10009"/>
                  </a:ext>
                </a:extLst>
              </a:tr>
              <a:tr h="267166">
                <a:tc>
                  <a:txBody>
                    <a:bodyPr/>
                    <a:lstStyle/>
                    <a:p>
                      <a:pPr marL="0" marR="0" indent="0" algn="l" defTabSz="914400" rtl="0" eaLnBrk="1" fontAlgn="b" latinLnBrk="0" hangingPunct="1">
                        <a:lnSpc>
                          <a:spcPct val="100000"/>
                        </a:lnSpc>
                        <a:spcBef>
                          <a:spcPts val="0"/>
                        </a:spcBef>
                        <a:spcAft>
                          <a:spcPts val="0"/>
                        </a:spcAft>
                        <a:buClrTx/>
                        <a:buSzTx/>
                        <a:buFontTx/>
                        <a:buNone/>
                        <a:tabLst/>
                        <a:defRPr/>
                      </a:pPr>
                      <a:r>
                        <a:rPr lang="es-ES" sz="1100" u="none" strike="noStrike" dirty="0">
                          <a:solidFill>
                            <a:srgbClr val="002060"/>
                          </a:solidFill>
                          <a:effectLst/>
                          <a:latin typeface="+mn-lt"/>
                          <a:cs typeface="Arial" panose="020B0604020202020204" pitchFamily="34" charset="0"/>
                        </a:rPr>
                        <a:t>RECOLECCIÓN Y TRANSPORTE - </a:t>
                      </a:r>
                      <a:r>
                        <a:rPr lang="es-CO" sz="1100" u="none" strike="noStrike" dirty="0">
                          <a:solidFill>
                            <a:srgbClr val="002060"/>
                          </a:solidFill>
                          <a:effectLst/>
                          <a:latin typeface="+mn-lt"/>
                          <a:cs typeface="Arial" panose="020B0604020202020204" pitchFamily="34" charset="0"/>
                        </a:rPr>
                        <a:t>RECHAZO EN ECAS</a:t>
                      </a:r>
                      <a:endParaRPr lang="es-ES" sz="1100" b="0" i="0" u="none" strike="noStrike" dirty="0">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00000"/>
                        </a:lnSpc>
                      </a:pPr>
                      <a:r>
                        <a:rPr lang="es-ES" sz="1100" b="0" i="0" u="none" strike="noStrike" dirty="0">
                          <a:solidFill>
                            <a:srgbClr val="002060"/>
                          </a:solidFill>
                          <a:effectLst/>
                          <a:latin typeface="+mn-lt"/>
                          <a:cs typeface="Arial" panose="020B0604020202020204" pitchFamily="34" charset="0"/>
                        </a:rPr>
                        <a:t>6</a:t>
                      </a:r>
                    </a:p>
                  </a:txBody>
                  <a:tcPr marL="0" marR="0" marT="0" marB="0" anchor="ctr"/>
                </a:tc>
                <a:tc>
                  <a:txBody>
                    <a:bodyPr/>
                    <a:lstStyle/>
                    <a:p>
                      <a:pPr algn="ctr" rtl="0" fontAlgn="b">
                        <a:lnSpc>
                          <a:spcPct val="100000"/>
                        </a:lnSpc>
                      </a:pPr>
                      <a:r>
                        <a:rPr lang="es-ES" sz="1100" b="0" i="0" u="none" strike="noStrike" dirty="0">
                          <a:solidFill>
                            <a:srgbClr val="002060"/>
                          </a:solidFill>
                          <a:effectLst/>
                          <a:latin typeface="+mn-lt"/>
                          <a:cs typeface="Arial" panose="020B0604020202020204" pitchFamily="34" charset="0"/>
                        </a:rPr>
                        <a:t>10</a:t>
                      </a:r>
                    </a:p>
                  </a:txBody>
                  <a:tcPr marL="0" marR="0" marT="0" marB="0" anchor="ctr"/>
                </a:tc>
                <a:tc>
                  <a:txBody>
                    <a:bodyPr/>
                    <a:lstStyle/>
                    <a:p>
                      <a:pPr algn="ctr" rtl="0" fontAlgn="b">
                        <a:lnSpc>
                          <a:spcPct val="100000"/>
                        </a:lnSpc>
                      </a:pPr>
                      <a:r>
                        <a:rPr lang="es-MX" sz="1100" b="0" i="0" u="none" strike="noStrike" dirty="0">
                          <a:solidFill>
                            <a:srgbClr val="002060"/>
                          </a:solidFill>
                          <a:effectLst/>
                          <a:latin typeface="+mn-lt"/>
                          <a:cs typeface="Arial" panose="020B0604020202020204" pitchFamily="34" charset="0"/>
                        </a:rPr>
                        <a:t>9</a:t>
                      </a:r>
                      <a:endParaRPr lang="es-CO" sz="1100" b="0" i="0" u="none" strike="noStrike" dirty="0">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00000"/>
                        </a:lnSpc>
                      </a:pPr>
                      <a:r>
                        <a:rPr lang="es-ES" sz="1100" b="0" i="0" u="none" strike="noStrike" dirty="0">
                          <a:solidFill>
                            <a:srgbClr val="002060"/>
                          </a:solidFill>
                          <a:effectLst/>
                          <a:latin typeface="+mn-lt"/>
                          <a:cs typeface="Arial" panose="020B0604020202020204" pitchFamily="34" charset="0"/>
                        </a:rPr>
                        <a:t>8</a:t>
                      </a:r>
                    </a:p>
                  </a:txBody>
                  <a:tcPr marL="0" marR="0" marT="0" marB="0" anchor="ctr"/>
                </a:tc>
                <a:tc>
                  <a:txBody>
                    <a:bodyPr/>
                    <a:lstStyle/>
                    <a:p>
                      <a:pPr algn="ctr" rtl="0" fontAlgn="b">
                        <a:lnSpc>
                          <a:spcPct val="100000"/>
                        </a:lnSpc>
                      </a:pPr>
                      <a:r>
                        <a:rPr lang="es-ES" sz="1100" b="0" i="0" u="none" strike="noStrike" dirty="0">
                          <a:solidFill>
                            <a:srgbClr val="002060"/>
                          </a:solidFill>
                          <a:effectLst/>
                          <a:latin typeface="+mn-lt"/>
                          <a:cs typeface="Arial" panose="020B0604020202020204" pitchFamily="34" charset="0"/>
                        </a:rPr>
                        <a:t>11</a:t>
                      </a:r>
                    </a:p>
                  </a:txBody>
                  <a:tcPr marL="0" marR="0" marT="0" marB="0" anchor="ctr"/>
                </a:tc>
                <a:tc>
                  <a:txBody>
                    <a:bodyPr/>
                    <a:lstStyle/>
                    <a:p>
                      <a:pPr algn="ctr" rtl="0" fontAlgn="b">
                        <a:lnSpc>
                          <a:spcPct val="100000"/>
                        </a:lnSpc>
                      </a:pPr>
                      <a:r>
                        <a:rPr lang="es-ES" sz="1100" b="1" i="0" u="none" strike="noStrike" dirty="0">
                          <a:solidFill>
                            <a:srgbClr val="002060"/>
                          </a:solidFill>
                          <a:effectLst/>
                          <a:latin typeface="+mn-lt"/>
                          <a:cs typeface="Arial" panose="020B0604020202020204" pitchFamily="34" charset="0"/>
                        </a:rPr>
                        <a:t>44</a:t>
                      </a:r>
                    </a:p>
                  </a:txBody>
                  <a:tcPr marL="0" marR="0" marT="0" marB="0" anchor="ctr"/>
                </a:tc>
                <a:extLst>
                  <a:ext uri="{0D108BD9-81ED-4DB2-BD59-A6C34878D82A}">
                    <a16:rowId xmlns:a16="http://schemas.microsoft.com/office/drawing/2014/main" val="219236170"/>
                  </a:ext>
                </a:extLst>
              </a:tr>
              <a:tr h="296849">
                <a:tc>
                  <a:txBody>
                    <a:bodyPr/>
                    <a:lstStyle/>
                    <a:p>
                      <a:pPr marL="0" marR="0" indent="0" algn="l" defTabSz="914400" rtl="0" eaLnBrk="1" fontAlgn="b" latinLnBrk="0" hangingPunct="1">
                        <a:lnSpc>
                          <a:spcPct val="100000"/>
                        </a:lnSpc>
                        <a:spcBef>
                          <a:spcPts val="0"/>
                        </a:spcBef>
                        <a:spcAft>
                          <a:spcPts val="0"/>
                        </a:spcAft>
                        <a:buClrTx/>
                        <a:buSzTx/>
                        <a:buFontTx/>
                        <a:buNone/>
                        <a:tabLst/>
                        <a:defRPr/>
                      </a:pPr>
                      <a:r>
                        <a:rPr lang="es-CO" sz="1100" u="none" strike="noStrike" dirty="0">
                          <a:solidFill>
                            <a:srgbClr val="002060"/>
                          </a:solidFill>
                          <a:effectLst/>
                          <a:latin typeface="+mn-lt"/>
                          <a:cs typeface="Arial" panose="020B0604020202020204" pitchFamily="34" charset="0"/>
                        </a:rPr>
                        <a:t>RECOLECCIÓN Y TRANSPORTE - RESIDUOS CORTE CÉSPED</a:t>
                      </a:r>
                      <a:endParaRPr lang="es-CO" sz="1100" b="0" i="0" u="none" strike="noStrike" dirty="0">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00000"/>
                        </a:lnSpc>
                      </a:pPr>
                      <a:r>
                        <a:rPr lang="es-ES" sz="1100" b="0" i="0" u="none" strike="noStrike" dirty="0">
                          <a:solidFill>
                            <a:srgbClr val="002060"/>
                          </a:solidFill>
                          <a:effectLst/>
                          <a:latin typeface="+mn-lt"/>
                          <a:cs typeface="Arial" panose="020B0604020202020204" pitchFamily="34" charset="0"/>
                        </a:rPr>
                        <a:t>4</a:t>
                      </a:r>
                    </a:p>
                  </a:txBody>
                  <a:tcPr marL="0" marR="0" marT="0" marB="0" anchor="ctr"/>
                </a:tc>
                <a:tc>
                  <a:txBody>
                    <a:bodyPr/>
                    <a:lstStyle/>
                    <a:p>
                      <a:pPr algn="ctr" rtl="0" fontAlgn="b">
                        <a:lnSpc>
                          <a:spcPct val="100000"/>
                        </a:lnSpc>
                      </a:pPr>
                      <a:r>
                        <a:rPr lang="es-ES" sz="1100" b="0" i="0" u="none" strike="noStrike" dirty="0">
                          <a:solidFill>
                            <a:srgbClr val="002060"/>
                          </a:solidFill>
                          <a:effectLst/>
                          <a:latin typeface="+mn-lt"/>
                          <a:cs typeface="Arial" panose="020B0604020202020204" pitchFamily="34" charset="0"/>
                        </a:rPr>
                        <a:t>4</a:t>
                      </a:r>
                    </a:p>
                  </a:txBody>
                  <a:tcPr marL="0" marR="0" marT="0" marB="0" anchor="ctr"/>
                </a:tc>
                <a:tc>
                  <a:txBody>
                    <a:bodyPr/>
                    <a:lstStyle/>
                    <a:p>
                      <a:pPr algn="ctr" rtl="0" fontAlgn="b">
                        <a:lnSpc>
                          <a:spcPct val="100000"/>
                        </a:lnSpc>
                      </a:pPr>
                      <a:r>
                        <a:rPr lang="es-ES" sz="1100" b="0" i="0" u="none" strike="noStrike" dirty="0">
                          <a:solidFill>
                            <a:srgbClr val="002060"/>
                          </a:solidFill>
                          <a:effectLst/>
                          <a:latin typeface="+mn-lt"/>
                          <a:cs typeface="Arial" panose="020B0604020202020204" pitchFamily="34" charset="0"/>
                        </a:rPr>
                        <a:t>-</a:t>
                      </a:r>
                      <a:endParaRPr lang="es-CO" sz="1100" b="0" i="0" u="none" strike="noStrike" dirty="0">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00000"/>
                        </a:lnSpc>
                      </a:pPr>
                      <a:r>
                        <a:rPr lang="es-ES" sz="1100" b="0" i="0" u="none" strike="noStrike" dirty="0">
                          <a:solidFill>
                            <a:srgbClr val="002060"/>
                          </a:solidFill>
                          <a:effectLst/>
                          <a:latin typeface="+mn-lt"/>
                          <a:cs typeface="Arial" panose="020B0604020202020204" pitchFamily="34" charset="0"/>
                        </a:rPr>
                        <a:t>2</a:t>
                      </a:r>
                    </a:p>
                  </a:txBody>
                  <a:tcPr marL="0" marR="0" marT="0" marB="0" anchor="ctr"/>
                </a:tc>
                <a:tc>
                  <a:txBody>
                    <a:bodyPr/>
                    <a:lstStyle/>
                    <a:p>
                      <a:pPr algn="ctr" rtl="0" fontAlgn="b">
                        <a:lnSpc>
                          <a:spcPct val="100000"/>
                        </a:lnSpc>
                      </a:pPr>
                      <a:r>
                        <a:rPr lang="es-ES" sz="1100" b="0" i="0" u="none" strike="noStrike" dirty="0">
                          <a:solidFill>
                            <a:srgbClr val="002060"/>
                          </a:solidFill>
                          <a:effectLst/>
                          <a:latin typeface="+mn-lt"/>
                          <a:cs typeface="Arial" panose="020B0604020202020204" pitchFamily="34" charset="0"/>
                        </a:rPr>
                        <a:t>11</a:t>
                      </a:r>
                    </a:p>
                  </a:txBody>
                  <a:tcPr marL="0" marR="0" marT="0" marB="0" anchor="ctr"/>
                </a:tc>
                <a:tc>
                  <a:txBody>
                    <a:bodyPr/>
                    <a:lstStyle/>
                    <a:p>
                      <a:pPr algn="ctr" rtl="0" fontAlgn="b">
                        <a:lnSpc>
                          <a:spcPct val="100000"/>
                        </a:lnSpc>
                      </a:pPr>
                      <a:r>
                        <a:rPr lang="es-ES" sz="1100" b="1" i="0" u="none" strike="noStrike" dirty="0">
                          <a:solidFill>
                            <a:srgbClr val="002060"/>
                          </a:solidFill>
                          <a:effectLst/>
                          <a:latin typeface="+mn-lt"/>
                          <a:cs typeface="Arial" panose="020B0604020202020204" pitchFamily="34" charset="0"/>
                        </a:rPr>
                        <a:t>21</a:t>
                      </a:r>
                    </a:p>
                  </a:txBody>
                  <a:tcPr marL="0" marR="0" marT="0" marB="0" anchor="ctr"/>
                </a:tc>
                <a:extLst>
                  <a:ext uri="{0D108BD9-81ED-4DB2-BD59-A6C34878D82A}">
                    <a16:rowId xmlns:a16="http://schemas.microsoft.com/office/drawing/2014/main" val="876894161"/>
                  </a:ext>
                </a:extLst>
              </a:tr>
              <a:tr h="280930">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s-CO" sz="1100" u="none" strike="noStrike" dirty="0">
                          <a:solidFill>
                            <a:srgbClr val="002060"/>
                          </a:solidFill>
                          <a:effectLst/>
                          <a:latin typeface="+mn-lt"/>
                          <a:cs typeface="Arial" panose="020B0604020202020204" pitchFamily="34" charset="0"/>
                        </a:rPr>
                        <a:t>RECOLECCIÓN Y TRANSPORTE - RESIDUOS CONTENEDORES</a:t>
                      </a:r>
                      <a:endParaRPr lang="es-CO" sz="1100" b="0" i="0" u="none" strike="noStrike" dirty="0">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00000"/>
                        </a:lnSpc>
                      </a:pPr>
                      <a:r>
                        <a:rPr lang="es-ES" sz="1100" b="0" i="0" u="none" strike="noStrike" dirty="0">
                          <a:solidFill>
                            <a:srgbClr val="002060"/>
                          </a:solidFill>
                          <a:effectLst/>
                          <a:latin typeface="+mn-lt"/>
                          <a:cs typeface="Arial" panose="020B0604020202020204" pitchFamily="34" charset="0"/>
                        </a:rPr>
                        <a:t>124</a:t>
                      </a:r>
                    </a:p>
                  </a:txBody>
                  <a:tcPr marL="0" marR="0" marT="0" marB="0" anchor="ctr"/>
                </a:tc>
                <a:tc>
                  <a:txBody>
                    <a:bodyPr/>
                    <a:lstStyle/>
                    <a:p>
                      <a:pPr algn="ctr" rtl="0" fontAlgn="b">
                        <a:lnSpc>
                          <a:spcPct val="100000"/>
                        </a:lnSpc>
                      </a:pPr>
                      <a:r>
                        <a:rPr lang="es-ES" sz="1100" b="0" i="0" u="none" strike="noStrike" dirty="0">
                          <a:solidFill>
                            <a:srgbClr val="002060"/>
                          </a:solidFill>
                          <a:effectLst/>
                          <a:latin typeface="+mn-lt"/>
                          <a:cs typeface="Arial" panose="020B0604020202020204" pitchFamily="34" charset="0"/>
                        </a:rPr>
                        <a:t>5</a:t>
                      </a:r>
                    </a:p>
                  </a:txBody>
                  <a:tcPr marL="0" marR="0" marT="0" marB="0" anchor="ctr"/>
                </a:tc>
                <a:tc>
                  <a:txBody>
                    <a:bodyPr/>
                    <a:lstStyle/>
                    <a:p>
                      <a:pPr algn="ctr" rtl="0" fontAlgn="b">
                        <a:lnSpc>
                          <a:spcPct val="100000"/>
                        </a:lnSpc>
                      </a:pPr>
                      <a:r>
                        <a:rPr lang="es-CO" sz="1100" b="0" i="0" u="none" strike="noStrike" dirty="0">
                          <a:solidFill>
                            <a:srgbClr val="002060"/>
                          </a:solidFill>
                          <a:effectLst/>
                          <a:latin typeface="+mn-lt"/>
                          <a:cs typeface="Arial" panose="020B0604020202020204" pitchFamily="34" charset="0"/>
                        </a:rPr>
                        <a:t>7</a:t>
                      </a:r>
                    </a:p>
                  </a:txBody>
                  <a:tcPr marL="0" marR="0" marT="0" marB="0" anchor="ctr"/>
                </a:tc>
                <a:tc>
                  <a:txBody>
                    <a:bodyPr/>
                    <a:lstStyle/>
                    <a:p>
                      <a:pPr algn="ctr" rtl="0" fontAlgn="b">
                        <a:lnSpc>
                          <a:spcPct val="100000"/>
                        </a:lnSpc>
                      </a:pPr>
                      <a:r>
                        <a:rPr lang="es-ES" sz="1100" b="0" i="0" u="none" strike="noStrike" dirty="0">
                          <a:solidFill>
                            <a:srgbClr val="002060"/>
                          </a:solidFill>
                          <a:effectLst/>
                          <a:latin typeface="+mn-lt"/>
                          <a:cs typeface="Arial" panose="020B0604020202020204" pitchFamily="34" charset="0"/>
                        </a:rPr>
                        <a:t>24</a:t>
                      </a:r>
                    </a:p>
                  </a:txBody>
                  <a:tcPr marL="0" marR="0" marT="0" marB="0" anchor="ctr"/>
                </a:tc>
                <a:tc>
                  <a:txBody>
                    <a:bodyPr/>
                    <a:lstStyle/>
                    <a:p>
                      <a:pPr algn="ctr" rtl="0" fontAlgn="b">
                        <a:lnSpc>
                          <a:spcPct val="100000"/>
                        </a:lnSpc>
                      </a:pPr>
                      <a:r>
                        <a:rPr lang="es-ES" sz="1100" b="0" i="0" u="none" strike="noStrike" dirty="0">
                          <a:solidFill>
                            <a:srgbClr val="002060"/>
                          </a:solidFill>
                          <a:effectLst/>
                          <a:latin typeface="+mn-lt"/>
                          <a:cs typeface="Arial" panose="020B0604020202020204" pitchFamily="34" charset="0"/>
                        </a:rPr>
                        <a:t>31</a:t>
                      </a:r>
                    </a:p>
                  </a:txBody>
                  <a:tcPr marL="0" marR="0" marT="0" marB="0" anchor="ctr"/>
                </a:tc>
                <a:tc>
                  <a:txBody>
                    <a:bodyPr/>
                    <a:lstStyle/>
                    <a:p>
                      <a:pPr algn="ctr" rtl="0" fontAlgn="b">
                        <a:lnSpc>
                          <a:spcPct val="100000"/>
                        </a:lnSpc>
                      </a:pPr>
                      <a:r>
                        <a:rPr lang="es-ES" sz="1100" b="1" i="0" u="none" strike="noStrike" dirty="0">
                          <a:solidFill>
                            <a:srgbClr val="002060"/>
                          </a:solidFill>
                          <a:effectLst/>
                          <a:latin typeface="+mn-lt"/>
                          <a:cs typeface="Arial" panose="020B0604020202020204" pitchFamily="34" charset="0"/>
                        </a:rPr>
                        <a:t>191</a:t>
                      </a:r>
                    </a:p>
                  </a:txBody>
                  <a:tcPr marL="0" marR="0" marT="0" marB="0" anchor="ctr"/>
                </a:tc>
                <a:extLst>
                  <a:ext uri="{0D108BD9-81ED-4DB2-BD59-A6C34878D82A}">
                    <a16:rowId xmlns:a16="http://schemas.microsoft.com/office/drawing/2014/main" val="1082644928"/>
                  </a:ext>
                </a:extLst>
              </a:tr>
              <a:tr h="245590">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s-CO" sz="1100" b="0" i="0" u="none" strike="noStrike" dirty="0">
                          <a:solidFill>
                            <a:srgbClr val="002060"/>
                          </a:solidFill>
                          <a:effectLst/>
                          <a:latin typeface="+mn-lt"/>
                          <a:cs typeface="Arial" panose="020B0604020202020204" pitchFamily="34" charset="0"/>
                        </a:rPr>
                        <a:t>REUBICACIÓN DE CONTENEDORES</a:t>
                      </a:r>
                    </a:p>
                  </a:txBody>
                  <a:tcPr marL="0" marR="0" marT="0" marB="0" anchor="ctr"/>
                </a:tc>
                <a:tc>
                  <a:txBody>
                    <a:bodyPr/>
                    <a:lstStyle/>
                    <a:p>
                      <a:pPr algn="ctr" rtl="0" fontAlgn="b">
                        <a:lnSpc>
                          <a:spcPct val="100000"/>
                        </a:lnSpc>
                      </a:pPr>
                      <a:r>
                        <a:rPr lang="es-ES" sz="1100" b="0" i="0" u="none" strike="noStrike" dirty="0">
                          <a:solidFill>
                            <a:srgbClr val="002060"/>
                          </a:solidFill>
                          <a:effectLst/>
                          <a:latin typeface="+mn-lt"/>
                          <a:cs typeface="Arial" panose="020B0604020202020204" pitchFamily="34" charset="0"/>
                        </a:rPr>
                        <a:t>3</a:t>
                      </a:r>
                    </a:p>
                  </a:txBody>
                  <a:tcPr marL="0" marR="0" marT="0" marB="0" anchor="ctr"/>
                </a:tc>
                <a:tc>
                  <a:txBody>
                    <a:bodyPr/>
                    <a:lstStyle/>
                    <a:p>
                      <a:pPr algn="ctr" rtl="0" fontAlgn="b">
                        <a:lnSpc>
                          <a:spcPct val="100000"/>
                        </a:lnSpc>
                      </a:pPr>
                      <a:r>
                        <a:rPr lang="es-ES" sz="1100" b="0" i="0" u="none" strike="noStrike" dirty="0">
                          <a:solidFill>
                            <a:srgbClr val="002060"/>
                          </a:solidFill>
                          <a:effectLst/>
                          <a:latin typeface="+mn-lt"/>
                          <a:cs typeface="Arial" panose="020B0604020202020204" pitchFamily="34" charset="0"/>
                        </a:rPr>
                        <a:t>1</a:t>
                      </a:r>
                    </a:p>
                  </a:txBody>
                  <a:tcPr marL="0" marR="0" marT="0" marB="0" anchor="ctr"/>
                </a:tc>
                <a:tc>
                  <a:txBody>
                    <a:bodyPr/>
                    <a:lstStyle/>
                    <a:p>
                      <a:pPr algn="ctr" rtl="0" fontAlgn="b">
                        <a:lnSpc>
                          <a:spcPct val="100000"/>
                        </a:lnSpc>
                      </a:pPr>
                      <a:r>
                        <a:rPr lang="es-ES" sz="1100" b="0" i="0" u="none" strike="noStrike" dirty="0">
                          <a:solidFill>
                            <a:srgbClr val="002060"/>
                          </a:solidFill>
                          <a:effectLst/>
                          <a:latin typeface="+mn-lt"/>
                          <a:cs typeface="Arial" panose="020B0604020202020204" pitchFamily="34" charset="0"/>
                        </a:rPr>
                        <a:t>3</a:t>
                      </a:r>
                      <a:endParaRPr lang="es-CO" sz="1100" b="0" i="0" u="none" strike="noStrike" dirty="0">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00000"/>
                        </a:lnSpc>
                      </a:pPr>
                      <a:r>
                        <a:rPr lang="es-ES" sz="1100" b="0" i="0" u="none" strike="noStrike" dirty="0">
                          <a:solidFill>
                            <a:srgbClr val="002060"/>
                          </a:solidFill>
                          <a:effectLst/>
                          <a:latin typeface="+mn-lt"/>
                          <a:cs typeface="Arial" panose="020B0604020202020204" pitchFamily="34" charset="0"/>
                        </a:rPr>
                        <a:t>6</a:t>
                      </a:r>
                    </a:p>
                  </a:txBody>
                  <a:tcPr marL="0" marR="0" marT="0" marB="0" anchor="ctr"/>
                </a:tc>
                <a:tc>
                  <a:txBody>
                    <a:bodyPr/>
                    <a:lstStyle/>
                    <a:p>
                      <a:pPr algn="ctr" rtl="0" fontAlgn="b">
                        <a:lnSpc>
                          <a:spcPct val="100000"/>
                        </a:lnSpc>
                      </a:pPr>
                      <a:r>
                        <a:rPr lang="es-ES" sz="1100" b="0" i="0" u="none" strike="noStrike" dirty="0">
                          <a:solidFill>
                            <a:srgbClr val="002060"/>
                          </a:solidFill>
                          <a:effectLst/>
                          <a:latin typeface="+mn-lt"/>
                          <a:cs typeface="Arial" panose="020B0604020202020204" pitchFamily="34" charset="0"/>
                        </a:rPr>
                        <a:t>-</a:t>
                      </a:r>
                    </a:p>
                  </a:txBody>
                  <a:tcPr marL="0" marR="0" marT="0" marB="0" anchor="ctr"/>
                </a:tc>
                <a:tc>
                  <a:txBody>
                    <a:bodyPr/>
                    <a:lstStyle/>
                    <a:p>
                      <a:pPr algn="ctr" rtl="0" fontAlgn="b">
                        <a:lnSpc>
                          <a:spcPct val="100000"/>
                        </a:lnSpc>
                      </a:pPr>
                      <a:r>
                        <a:rPr lang="es-ES" sz="1100" b="1" i="0" u="none" strike="noStrike" dirty="0">
                          <a:solidFill>
                            <a:srgbClr val="002060"/>
                          </a:solidFill>
                          <a:effectLst/>
                          <a:latin typeface="+mn-lt"/>
                          <a:cs typeface="Arial" panose="020B0604020202020204" pitchFamily="34" charset="0"/>
                        </a:rPr>
                        <a:t>13</a:t>
                      </a:r>
                    </a:p>
                  </a:txBody>
                  <a:tcPr marL="0" marR="0" marT="0" marB="0" anchor="ctr"/>
                </a:tc>
                <a:extLst>
                  <a:ext uri="{0D108BD9-81ED-4DB2-BD59-A6C34878D82A}">
                    <a16:rowId xmlns:a16="http://schemas.microsoft.com/office/drawing/2014/main" val="865138859"/>
                  </a:ext>
                </a:extLst>
              </a:tr>
              <a:tr h="370911">
                <a:tc>
                  <a:txBody>
                    <a:bodyPr/>
                    <a:lstStyle/>
                    <a:p>
                      <a:pPr algn="ctr" rtl="0" fontAlgn="b">
                        <a:lnSpc>
                          <a:spcPct val="150000"/>
                        </a:lnSpc>
                      </a:pPr>
                      <a:r>
                        <a:rPr lang="es-ES" sz="1100" b="1" u="none" strike="noStrike" dirty="0">
                          <a:solidFill>
                            <a:srgbClr val="002060"/>
                          </a:solidFill>
                          <a:effectLst/>
                          <a:latin typeface="+mn-lt"/>
                          <a:cs typeface="Arial" panose="020B0604020202020204" pitchFamily="34" charset="0"/>
                        </a:rPr>
                        <a:t>TOTAL</a:t>
                      </a:r>
                      <a:endParaRPr lang="es-ES" sz="1100" b="1" i="0" u="none" strike="noStrike" dirty="0">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50000"/>
                        </a:lnSpc>
                      </a:pPr>
                      <a:r>
                        <a:rPr lang="es-ES" sz="1100" b="1" u="none" strike="noStrike" dirty="0">
                          <a:solidFill>
                            <a:srgbClr val="002060"/>
                          </a:solidFill>
                          <a:effectLst/>
                          <a:latin typeface="+mn-lt"/>
                          <a:cs typeface="Arial" panose="020B0604020202020204" pitchFamily="34" charset="0"/>
                        </a:rPr>
                        <a:t>488</a:t>
                      </a:r>
                      <a:endParaRPr lang="es-ES" sz="1100" b="1" i="0" u="none" strike="noStrike" dirty="0">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50000"/>
                        </a:lnSpc>
                      </a:pPr>
                      <a:r>
                        <a:rPr lang="es-ES" sz="1100" b="1" u="none" strike="noStrike" dirty="0">
                          <a:solidFill>
                            <a:srgbClr val="002060"/>
                          </a:solidFill>
                          <a:effectLst/>
                          <a:latin typeface="+mn-lt"/>
                          <a:cs typeface="Arial" panose="020B0604020202020204" pitchFamily="34" charset="0"/>
                        </a:rPr>
                        <a:t>623</a:t>
                      </a:r>
                      <a:endParaRPr lang="es-ES" sz="1100" b="1" i="0" u="none" strike="noStrike" dirty="0">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50000"/>
                        </a:lnSpc>
                      </a:pPr>
                      <a:r>
                        <a:rPr lang="es-ES" sz="1100" b="1" u="none" strike="noStrike" dirty="0">
                          <a:solidFill>
                            <a:srgbClr val="002060"/>
                          </a:solidFill>
                          <a:effectLst/>
                          <a:latin typeface="+mn-lt"/>
                          <a:cs typeface="Arial" panose="020B0604020202020204" pitchFamily="34" charset="0"/>
                        </a:rPr>
                        <a:t>363</a:t>
                      </a:r>
                      <a:endParaRPr lang="es-ES" sz="1100" b="1" i="0" u="none" strike="noStrike" dirty="0">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50000"/>
                        </a:lnSpc>
                      </a:pPr>
                      <a:r>
                        <a:rPr lang="es-ES" sz="1100" b="1" u="none" strike="noStrike" dirty="0">
                          <a:solidFill>
                            <a:srgbClr val="002060"/>
                          </a:solidFill>
                          <a:effectLst/>
                          <a:latin typeface="+mn-lt"/>
                          <a:cs typeface="Arial" panose="020B0604020202020204" pitchFamily="34" charset="0"/>
                        </a:rPr>
                        <a:t>462</a:t>
                      </a:r>
                      <a:endParaRPr lang="es-ES" sz="1100" b="1" i="0" u="none" strike="noStrike" dirty="0">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50000"/>
                        </a:lnSpc>
                      </a:pPr>
                      <a:r>
                        <a:rPr lang="es-ES" sz="1100" b="1" u="none" strike="noStrike" dirty="0">
                          <a:solidFill>
                            <a:srgbClr val="002060"/>
                          </a:solidFill>
                          <a:effectLst/>
                          <a:latin typeface="+mn-lt"/>
                          <a:cs typeface="Arial" panose="020B0604020202020204" pitchFamily="34" charset="0"/>
                        </a:rPr>
                        <a:t>397</a:t>
                      </a:r>
                      <a:endParaRPr lang="es-ES" sz="1100" b="1" i="0" u="none" strike="noStrike" dirty="0">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50000"/>
                        </a:lnSpc>
                      </a:pPr>
                      <a:r>
                        <a:rPr lang="es-ES" sz="1100" b="1" u="none" strike="noStrike" dirty="0">
                          <a:solidFill>
                            <a:srgbClr val="002060"/>
                          </a:solidFill>
                          <a:effectLst/>
                          <a:latin typeface="+mn-lt"/>
                          <a:cs typeface="Arial" panose="020B0604020202020204" pitchFamily="34" charset="0"/>
                        </a:rPr>
                        <a:t>2.333</a:t>
                      </a:r>
                      <a:endParaRPr lang="es-ES" sz="1100" b="1" i="0" u="none" strike="noStrike" dirty="0">
                        <a:solidFill>
                          <a:srgbClr val="002060"/>
                        </a:solidFill>
                        <a:effectLst/>
                        <a:latin typeface="+mn-lt"/>
                        <a:cs typeface="Arial" panose="020B0604020202020204" pitchFamily="34" charset="0"/>
                      </a:endParaRPr>
                    </a:p>
                  </a:txBody>
                  <a:tcPr marL="0" marR="0" marT="0" marB="0" anchor="ctr"/>
                </a:tc>
                <a:extLst>
                  <a:ext uri="{0D108BD9-81ED-4DB2-BD59-A6C34878D82A}">
                    <a16:rowId xmlns:a16="http://schemas.microsoft.com/office/drawing/2014/main" val="10010"/>
                  </a:ext>
                </a:extLst>
              </a:tr>
            </a:tbl>
          </a:graphicData>
        </a:graphic>
      </p:graphicFrame>
    </p:spTree>
    <p:extLst>
      <p:ext uri="{BB962C8B-B14F-4D97-AF65-F5344CB8AC3E}">
        <p14:creationId xmlns:p14="http://schemas.microsoft.com/office/powerpoint/2010/main" val="337036195"/>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CuadroTexto 12">
            <a:extLst>
              <a:ext uri="{FF2B5EF4-FFF2-40B4-BE49-F238E27FC236}">
                <a16:creationId xmlns:a16="http://schemas.microsoft.com/office/drawing/2014/main" id="{C5263FFE-FF8F-4C2A-AAB2-1E72C2D6FA56}"/>
              </a:ext>
            </a:extLst>
          </p:cNvPr>
          <p:cNvSpPr txBox="1"/>
          <p:nvPr/>
        </p:nvSpPr>
        <p:spPr>
          <a:xfrm>
            <a:off x="2310063" y="216714"/>
            <a:ext cx="9881937" cy="923330"/>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a:solidFill>
                  <a:schemeClr val="accent1">
                    <a:lumMod val="50000"/>
                  </a:schemeClr>
                </a:solidFill>
              </a:rPr>
              <a:t>gestión técnica operativa </a:t>
            </a:r>
          </a:p>
          <a:p>
            <a:pPr lvl="1"/>
            <a:r>
              <a:rPr lang="es-CO" sz="1600" b="0">
                <a:solidFill>
                  <a:srgbClr val="4472C4">
                    <a:lumMod val="50000"/>
                  </a:srgbClr>
                </a:solidFill>
              </a:rPr>
              <a:t>Total de toneladas recolectadas y transportadas  </a:t>
            </a:r>
            <a:r>
              <a:rPr lang="es-CO" sz="1600" b="0" u="sng">
                <a:solidFill>
                  <a:srgbClr val="4472C4">
                    <a:lumMod val="50000"/>
                  </a:srgbClr>
                </a:solidFill>
              </a:rPr>
              <a:t>residuos ordinarios* </a:t>
            </a:r>
            <a:r>
              <a:rPr lang="es-CO" sz="1600" b="0">
                <a:solidFill>
                  <a:srgbClr val="4472C4">
                    <a:lumMod val="50000"/>
                  </a:srgbClr>
                </a:solidFill>
              </a:rPr>
              <a:t>por concesionario - 2024</a:t>
            </a:r>
            <a:endParaRPr lang="es-CO" sz="1600" b="0">
              <a:solidFill>
                <a:schemeClr val="accent1">
                  <a:lumMod val="50000"/>
                </a:schemeClr>
              </a:solidFill>
            </a:endParaRPr>
          </a:p>
        </p:txBody>
      </p:sp>
      <p:cxnSp>
        <p:nvCxnSpPr>
          <p:cNvPr id="20" name="Conector recto 19">
            <a:extLst>
              <a:ext uri="{FF2B5EF4-FFF2-40B4-BE49-F238E27FC236}">
                <a16:creationId xmlns:a16="http://schemas.microsoft.com/office/drawing/2014/main" id="{0581A4F2-BE93-4240-9408-754063FD32C0}"/>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21" name="Imagen 20">
            <a:extLst>
              <a:ext uri="{FF2B5EF4-FFF2-40B4-BE49-F238E27FC236}">
                <a16:creationId xmlns:a16="http://schemas.microsoft.com/office/drawing/2014/main" id="{6306B1D1-ADC9-4C86-8609-7E5968C2436A}"/>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861384" y="186272"/>
            <a:ext cx="1233949" cy="863764"/>
          </a:xfrm>
          <a:prstGeom prst="rect">
            <a:avLst/>
          </a:prstGeom>
        </p:spPr>
      </p:pic>
      <p:sp>
        <p:nvSpPr>
          <p:cNvPr id="9" name="CuadroTexto 8">
            <a:extLst>
              <a:ext uri="{FF2B5EF4-FFF2-40B4-BE49-F238E27FC236}">
                <a16:creationId xmlns:a16="http://schemas.microsoft.com/office/drawing/2014/main" id="{83EE8067-572D-4692-883A-A21DF4B2DB3B}"/>
              </a:ext>
            </a:extLst>
          </p:cNvPr>
          <p:cNvSpPr txBox="1"/>
          <p:nvPr/>
        </p:nvSpPr>
        <p:spPr>
          <a:xfrm>
            <a:off x="107719" y="6328249"/>
            <a:ext cx="6279433" cy="507831"/>
          </a:xfrm>
          <a:prstGeom prst="rect">
            <a:avLst/>
          </a:prstGeom>
          <a:noFill/>
        </p:spPr>
        <p:txBody>
          <a:bodyPr wrap="square" rtlCol="0">
            <a:spAutoFit/>
          </a:bodyPr>
          <a:lstStyle/>
          <a:p>
            <a:r>
              <a:rPr lang="es-CO" sz="900" dirty="0">
                <a:solidFill>
                  <a:schemeClr val="accent1">
                    <a:lumMod val="50000"/>
                  </a:schemeClr>
                </a:solidFill>
              </a:rPr>
              <a:t>(*)</a:t>
            </a:r>
            <a:r>
              <a:rPr lang="es-MX" sz="900" dirty="0">
                <a:solidFill>
                  <a:schemeClr val="accent1">
                    <a:lumMod val="50000"/>
                  </a:schemeClr>
                </a:solidFill>
              </a:rPr>
              <a:t> De acuerdo con lo establecido en el Decreto 1077 de 2015, artículo 2.3.2.1.1. “Definiciones”. Numeral 43.</a:t>
            </a:r>
            <a:endParaRPr lang="es-CO" sz="900" dirty="0">
              <a:solidFill>
                <a:schemeClr val="accent1">
                  <a:lumMod val="50000"/>
                </a:schemeClr>
              </a:solidFill>
            </a:endParaRPr>
          </a:p>
          <a:p>
            <a:r>
              <a:rPr lang="es-CO" sz="900" dirty="0">
                <a:solidFill>
                  <a:schemeClr val="accent1">
                    <a:lumMod val="50000"/>
                  </a:schemeClr>
                </a:solidFill>
                <a:highlight>
                  <a:srgbClr val="FFFFFF"/>
                </a:highlight>
              </a:rPr>
              <a:t>Fuente: Base de datos PIDJ.</a:t>
            </a:r>
          </a:p>
          <a:p>
            <a:r>
              <a:rPr lang="es-MX" sz="900" dirty="0">
                <a:solidFill>
                  <a:schemeClr val="accent1">
                    <a:lumMod val="50000"/>
                  </a:schemeClr>
                </a:solidFill>
                <a:highlight>
                  <a:srgbClr val="FFFFFF"/>
                </a:highlight>
              </a:rPr>
              <a:t>Periodo comprendido entre el 1 de enero y el 30 de noviembre de 2024</a:t>
            </a:r>
            <a:endParaRPr lang="es-CO" sz="900" dirty="0">
              <a:solidFill>
                <a:schemeClr val="accent1">
                  <a:lumMod val="50000"/>
                </a:schemeClr>
              </a:solidFill>
              <a:highlight>
                <a:srgbClr val="FFFFFF"/>
              </a:highlight>
            </a:endParaRPr>
          </a:p>
        </p:txBody>
      </p:sp>
      <p:graphicFrame>
        <p:nvGraphicFramePr>
          <p:cNvPr id="4" name="1 Gráfico">
            <a:extLst>
              <a:ext uri="{FF2B5EF4-FFF2-40B4-BE49-F238E27FC236}">
                <a16:creationId xmlns:a16="http://schemas.microsoft.com/office/drawing/2014/main" id="{AABD9520-9908-4137-9151-B9983C106C32}"/>
              </a:ext>
            </a:extLst>
          </p:cNvPr>
          <p:cNvGraphicFramePr>
            <a:graphicFrameLocks/>
          </p:cNvGraphicFramePr>
          <p:nvPr>
            <p:extLst>
              <p:ext uri="{D42A27DB-BD31-4B8C-83A1-F6EECF244321}">
                <p14:modId xmlns:p14="http://schemas.microsoft.com/office/powerpoint/2010/main" val="2020388953"/>
              </p:ext>
            </p:extLst>
          </p:nvPr>
        </p:nvGraphicFramePr>
        <p:xfrm>
          <a:off x="1271805" y="1327524"/>
          <a:ext cx="9918705" cy="2812995"/>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5" name="Tabla 4">
            <a:extLst>
              <a:ext uri="{FF2B5EF4-FFF2-40B4-BE49-F238E27FC236}">
                <a16:creationId xmlns:a16="http://schemas.microsoft.com/office/drawing/2014/main" id="{36B06AEA-67AA-5220-80D6-BA1A5FC2125E}"/>
              </a:ext>
            </a:extLst>
          </p:cNvPr>
          <p:cNvGraphicFramePr>
            <a:graphicFrameLocks noGrp="1"/>
          </p:cNvGraphicFramePr>
          <p:nvPr>
            <p:extLst>
              <p:ext uri="{D42A27DB-BD31-4B8C-83A1-F6EECF244321}">
                <p14:modId xmlns:p14="http://schemas.microsoft.com/office/powerpoint/2010/main" val="1115986439"/>
              </p:ext>
            </p:extLst>
          </p:nvPr>
        </p:nvGraphicFramePr>
        <p:xfrm>
          <a:off x="1271805" y="4335421"/>
          <a:ext cx="9918705" cy="1800225"/>
        </p:xfrm>
        <a:graphic>
          <a:graphicData uri="http://schemas.openxmlformats.org/drawingml/2006/table">
            <a:tbl>
              <a:tblPr/>
              <a:tblGrid>
                <a:gridCol w="886446">
                  <a:extLst>
                    <a:ext uri="{9D8B030D-6E8A-4147-A177-3AD203B41FA5}">
                      <a16:colId xmlns:a16="http://schemas.microsoft.com/office/drawing/2014/main" val="1598599096"/>
                    </a:ext>
                  </a:extLst>
                </a:gridCol>
                <a:gridCol w="797802">
                  <a:extLst>
                    <a:ext uri="{9D8B030D-6E8A-4147-A177-3AD203B41FA5}">
                      <a16:colId xmlns:a16="http://schemas.microsoft.com/office/drawing/2014/main" val="1690765674"/>
                    </a:ext>
                  </a:extLst>
                </a:gridCol>
                <a:gridCol w="826295">
                  <a:extLst>
                    <a:ext uri="{9D8B030D-6E8A-4147-A177-3AD203B41FA5}">
                      <a16:colId xmlns:a16="http://schemas.microsoft.com/office/drawing/2014/main" val="54625688"/>
                    </a:ext>
                  </a:extLst>
                </a:gridCol>
                <a:gridCol w="826295">
                  <a:extLst>
                    <a:ext uri="{9D8B030D-6E8A-4147-A177-3AD203B41FA5}">
                      <a16:colId xmlns:a16="http://schemas.microsoft.com/office/drawing/2014/main" val="309521148"/>
                    </a:ext>
                  </a:extLst>
                </a:gridCol>
                <a:gridCol w="826295">
                  <a:extLst>
                    <a:ext uri="{9D8B030D-6E8A-4147-A177-3AD203B41FA5}">
                      <a16:colId xmlns:a16="http://schemas.microsoft.com/office/drawing/2014/main" val="3446120123"/>
                    </a:ext>
                  </a:extLst>
                </a:gridCol>
                <a:gridCol w="826295">
                  <a:extLst>
                    <a:ext uri="{9D8B030D-6E8A-4147-A177-3AD203B41FA5}">
                      <a16:colId xmlns:a16="http://schemas.microsoft.com/office/drawing/2014/main" val="4097215089"/>
                    </a:ext>
                  </a:extLst>
                </a:gridCol>
                <a:gridCol w="826295">
                  <a:extLst>
                    <a:ext uri="{9D8B030D-6E8A-4147-A177-3AD203B41FA5}">
                      <a16:colId xmlns:a16="http://schemas.microsoft.com/office/drawing/2014/main" val="3810778974"/>
                    </a:ext>
                  </a:extLst>
                </a:gridCol>
                <a:gridCol w="826295">
                  <a:extLst>
                    <a:ext uri="{9D8B030D-6E8A-4147-A177-3AD203B41FA5}">
                      <a16:colId xmlns:a16="http://schemas.microsoft.com/office/drawing/2014/main" val="906935787"/>
                    </a:ext>
                  </a:extLst>
                </a:gridCol>
                <a:gridCol w="797802">
                  <a:extLst>
                    <a:ext uri="{9D8B030D-6E8A-4147-A177-3AD203B41FA5}">
                      <a16:colId xmlns:a16="http://schemas.microsoft.com/office/drawing/2014/main" val="650850302"/>
                    </a:ext>
                  </a:extLst>
                </a:gridCol>
                <a:gridCol w="826295">
                  <a:extLst>
                    <a:ext uri="{9D8B030D-6E8A-4147-A177-3AD203B41FA5}">
                      <a16:colId xmlns:a16="http://schemas.microsoft.com/office/drawing/2014/main" val="3705152874"/>
                    </a:ext>
                  </a:extLst>
                </a:gridCol>
                <a:gridCol w="826295">
                  <a:extLst>
                    <a:ext uri="{9D8B030D-6E8A-4147-A177-3AD203B41FA5}">
                      <a16:colId xmlns:a16="http://schemas.microsoft.com/office/drawing/2014/main" val="1917103657"/>
                    </a:ext>
                  </a:extLst>
                </a:gridCol>
                <a:gridCol w="826295">
                  <a:extLst>
                    <a:ext uri="{9D8B030D-6E8A-4147-A177-3AD203B41FA5}">
                      <a16:colId xmlns:a16="http://schemas.microsoft.com/office/drawing/2014/main" val="2528617757"/>
                    </a:ext>
                  </a:extLst>
                </a:gridCol>
              </a:tblGrid>
              <a:tr h="381000">
                <a:tc>
                  <a:txBody>
                    <a:bodyPr/>
                    <a:lstStyle/>
                    <a:p>
                      <a:pPr algn="l" rtl="0" fontAlgn="ctr"/>
                      <a:r>
                        <a:rPr lang="es-CO" sz="1100" b="1" i="0" u="none" strike="noStrike">
                          <a:solidFill>
                            <a:srgbClr val="122D40"/>
                          </a:solidFill>
                          <a:effectLst/>
                          <a:latin typeface="Calibri" panose="020F0502020204030204" pitchFamily="34" charset="0"/>
                        </a:rPr>
                        <a:t> SERVICIO</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feb-24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mar-24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abr-24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may-24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jun-24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jul-24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ago-24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sep-24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oct-24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nov-24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extLst>
                  <a:ext uri="{0D108BD9-81ED-4DB2-BD59-A6C34878D82A}">
                    <a16:rowId xmlns:a16="http://schemas.microsoft.com/office/drawing/2014/main" val="3869490606"/>
                  </a:ext>
                </a:extLst>
              </a:tr>
              <a:tr h="200025">
                <a:tc>
                  <a:txBody>
                    <a:bodyPr/>
                    <a:lstStyle/>
                    <a:p>
                      <a:pPr algn="l" rtl="0" fontAlgn="ctr"/>
                      <a:r>
                        <a:rPr lang="es-CO" sz="1200" b="0" i="0" u="none" strike="noStrike">
                          <a:solidFill>
                            <a:srgbClr val="122D40"/>
                          </a:solidFill>
                          <a:effectLst/>
                          <a:latin typeface="Calibri" panose="020F0502020204030204" pitchFamily="34" charset="0"/>
                        </a:rPr>
                        <a:t>Domiciliario</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151.714,24</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149.465,81</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150.077,91</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153.534,55</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160.235,48</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150.217,84</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159.394,91</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154.277,66</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144.109,59</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159.373,62</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161.065,42</a:t>
                      </a:r>
                    </a:p>
                  </a:txBody>
                  <a:tcPr marL="0" marR="0" marT="0" marB="0" anchor="ctr">
                    <a:lnL>
                      <a:noFill/>
                    </a:lnL>
                    <a:lnR>
                      <a:noFill/>
                    </a:lnR>
                    <a:lnT>
                      <a:noFill/>
                    </a:lnT>
                    <a:lnB>
                      <a:noFill/>
                    </a:lnB>
                    <a:noFill/>
                  </a:tcPr>
                </a:tc>
                <a:extLst>
                  <a:ext uri="{0D108BD9-81ED-4DB2-BD59-A6C34878D82A}">
                    <a16:rowId xmlns:a16="http://schemas.microsoft.com/office/drawing/2014/main" val="514015662"/>
                  </a:ext>
                </a:extLst>
              </a:tr>
              <a:tr h="200025">
                <a:tc>
                  <a:txBody>
                    <a:bodyPr/>
                    <a:lstStyle/>
                    <a:p>
                      <a:pPr algn="l" rtl="0" fontAlgn="ctr"/>
                      <a:r>
                        <a:rPr lang="es-CO" sz="1200" b="0" i="0" u="none" strike="noStrike">
                          <a:solidFill>
                            <a:srgbClr val="122D40"/>
                          </a:solidFill>
                          <a:effectLst/>
                          <a:latin typeface="Calibri" panose="020F0502020204030204" pitchFamily="34" charset="0"/>
                        </a:rPr>
                        <a:t>Barrido</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7.623,69</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7.772,83</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7.844,41</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7.883,53</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8.706,21</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8.186,86</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8.737,22</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7.955,99</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7.203,48</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8.797,15</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8.495,26</a:t>
                      </a:r>
                    </a:p>
                  </a:txBody>
                  <a:tcPr marL="0" marR="0" marT="0" marB="0" anchor="ctr">
                    <a:lnL>
                      <a:noFill/>
                    </a:lnL>
                    <a:lnR>
                      <a:noFill/>
                    </a:lnR>
                    <a:lnT>
                      <a:noFill/>
                    </a:lnT>
                    <a:lnB>
                      <a:noFill/>
                    </a:lnB>
                    <a:noFill/>
                  </a:tcPr>
                </a:tc>
                <a:extLst>
                  <a:ext uri="{0D108BD9-81ED-4DB2-BD59-A6C34878D82A}">
                    <a16:rowId xmlns:a16="http://schemas.microsoft.com/office/drawing/2014/main" val="2030270155"/>
                  </a:ext>
                </a:extLst>
              </a:tr>
              <a:tr h="200025">
                <a:tc>
                  <a:txBody>
                    <a:bodyPr/>
                    <a:lstStyle/>
                    <a:p>
                      <a:pPr algn="l" rtl="0" fontAlgn="b"/>
                      <a:r>
                        <a:rPr lang="es-CO" sz="1200" b="0" i="0" u="none" strike="noStrike">
                          <a:solidFill>
                            <a:srgbClr val="122D40"/>
                          </a:solidFill>
                          <a:effectLst/>
                          <a:latin typeface="Calibri" panose="020F0502020204030204" pitchFamily="34" charset="0"/>
                        </a:rPr>
                        <a:t>Corte césped</a:t>
                      </a:r>
                    </a:p>
                  </a:txBody>
                  <a:tcPr marL="0" marR="0" marT="0" marB="0" anchor="b">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1.534,26</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1.232,10</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920,41</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1.442,38</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3.971,17</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4.632,48</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4.088,20</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1.630,64</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854,51</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1.662,46</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4.322,36</a:t>
                      </a:r>
                    </a:p>
                  </a:txBody>
                  <a:tcPr marL="0" marR="0" marT="0" marB="0" anchor="ctr">
                    <a:lnL>
                      <a:noFill/>
                    </a:lnL>
                    <a:lnR>
                      <a:noFill/>
                    </a:lnR>
                    <a:lnT>
                      <a:noFill/>
                    </a:lnT>
                    <a:lnB>
                      <a:noFill/>
                    </a:lnB>
                    <a:noFill/>
                  </a:tcPr>
                </a:tc>
                <a:extLst>
                  <a:ext uri="{0D108BD9-81ED-4DB2-BD59-A6C34878D82A}">
                    <a16:rowId xmlns:a16="http://schemas.microsoft.com/office/drawing/2014/main" val="2431616231"/>
                  </a:ext>
                </a:extLst>
              </a:tr>
              <a:tr h="200025">
                <a:tc>
                  <a:txBody>
                    <a:bodyPr/>
                    <a:lstStyle/>
                    <a:p>
                      <a:pPr algn="l" rtl="0" fontAlgn="b"/>
                      <a:r>
                        <a:rPr lang="es-CO" sz="1200" b="0" i="0" u="none" strike="noStrike">
                          <a:solidFill>
                            <a:srgbClr val="122D40"/>
                          </a:solidFill>
                          <a:effectLst/>
                          <a:latin typeface="Calibri" panose="020F0502020204030204" pitchFamily="34" charset="0"/>
                        </a:rPr>
                        <a:t>Poda</a:t>
                      </a:r>
                    </a:p>
                  </a:txBody>
                  <a:tcPr marL="0" marR="0" marT="0" marB="0" anchor="b">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568,68</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559,27</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459,29</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633,17</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814,48</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882,36</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824,72</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557,99</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427,93</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598,02</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704,26</a:t>
                      </a:r>
                    </a:p>
                  </a:txBody>
                  <a:tcPr marL="0" marR="0" marT="0" marB="0" anchor="ctr">
                    <a:lnL>
                      <a:noFill/>
                    </a:lnL>
                    <a:lnR>
                      <a:noFill/>
                    </a:lnR>
                    <a:lnT>
                      <a:noFill/>
                    </a:lnT>
                    <a:lnB>
                      <a:noFill/>
                    </a:lnB>
                    <a:noFill/>
                  </a:tcPr>
                </a:tc>
                <a:extLst>
                  <a:ext uri="{0D108BD9-81ED-4DB2-BD59-A6C34878D82A}">
                    <a16:rowId xmlns:a16="http://schemas.microsoft.com/office/drawing/2014/main" val="3340714775"/>
                  </a:ext>
                </a:extLst>
              </a:tr>
              <a:tr h="209550">
                <a:tc>
                  <a:txBody>
                    <a:bodyPr/>
                    <a:lstStyle/>
                    <a:p>
                      <a:pPr algn="l" rtl="0" fontAlgn="ctr"/>
                      <a:r>
                        <a:rPr lang="es-CO" sz="1200" b="1" i="0" u="none" strike="noStrike">
                          <a:solidFill>
                            <a:srgbClr val="122D4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122D40"/>
                          </a:solidFill>
                          <a:effectLst/>
                          <a:latin typeface="Calibri" panose="020F0502020204030204" pitchFamily="34" charset="0"/>
                        </a:rPr>
                        <a:t>161.440,87</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122D40"/>
                          </a:solidFill>
                          <a:effectLst/>
                          <a:latin typeface="Calibri" panose="020F0502020204030204" pitchFamily="34" charset="0"/>
                        </a:rPr>
                        <a:t>159.030,01</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122D40"/>
                          </a:solidFill>
                          <a:effectLst/>
                          <a:latin typeface="Calibri" panose="020F0502020204030204" pitchFamily="34" charset="0"/>
                        </a:rPr>
                        <a:t>159.302,02</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122D40"/>
                          </a:solidFill>
                          <a:effectLst/>
                          <a:latin typeface="Calibri" panose="020F0502020204030204" pitchFamily="34" charset="0"/>
                        </a:rPr>
                        <a:t>163.493,63</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122D40"/>
                          </a:solidFill>
                          <a:effectLst/>
                          <a:latin typeface="Calibri" panose="020F0502020204030204" pitchFamily="34" charset="0"/>
                        </a:rPr>
                        <a:t>173.727,34</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122D40"/>
                          </a:solidFill>
                          <a:effectLst/>
                          <a:latin typeface="Calibri" panose="020F0502020204030204" pitchFamily="34" charset="0"/>
                        </a:rPr>
                        <a:t>163.919,54</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122D40"/>
                          </a:solidFill>
                          <a:effectLst/>
                          <a:latin typeface="Calibri" panose="020F0502020204030204" pitchFamily="34" charset="0"/>
                        </a:rPr>
                        <a:t>173.045,05</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122D40"/>
                          </a:solidFill>
                          <a:effectLst/>
                          <a:latin typeface="Calibri" panose="020F0502020204030204" pitchFamily="34" charset="0"/>
                        </a:rPr>
                        <a:t>164.422,28</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122D40"/>
                          </a:solidFill>
                          <a:effectLst/>
                          <a:latin typeface="Calibri" panose="020F0502020204030204" pitchFamily="34" charset="0"/>
                        </a:rPr>
                        <a:t>152.595,51</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122D40"/>
                          </a:solidFill>
                          <a:effectLst/>
                          <a:latin typeface="Calibri" panose="020F0502020204030204" pitchFamily="34" charset="0"/>
                        </a:rPr>
                        <a:t>170.431,25</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122D40"/>
                          </a:solidFill>
                          <a:effectLst/>
                          <a:latin typeface="Calibri" panose="020F0502020204030204" pitchFamily="34" charset="0"/>
                        </a:rPr>
                        <a:t>174.587,30</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2565612059"/>
                  </a:ext>
                </a:extLst>
              </a:tr>
              <a:tr h="409575">
                <a:tc>
                  <a:txBody>
                    <a:bodyPr/>
                    <a:lstStyle/>
                    <a:p>
                      <a:pPr algn="l" rtl="0" fontAlgn="ctr"/>
                      <a:r>
                        <a:rPr lang="es-CO" sz="1200" b="1" i="0" u="none" strike="noStrike">
                          <a:solidFill>
                            <a:srgbClr val="122D40"/>
                          </a:solidFill>
                          <a:effectLst/>
                          <a:latin typeface="Calibri" panose="020F0502020204030204" pitchFamily="34" charset="0"/>
                        </a:rPr>
                        <a:t>Promedio diario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122D40"/>
                          </a:solidFill>
                          <a:effectLst/>
                          <a:latin typeface="Calibri" panose="020F0502020204030204" pitchFamily="34" charset="0"/>
                        </a:rPr>
                        <a:t>5.207,77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122D40"/>
                          </a:solidFill>
                          <a:effectLst/>
                          <a:latin typeface="Calibri" panose="020F0502020204030204" pitchFamily="34" charset="0"/>
                        </a:rPr>
                        <a:t>5.483,79</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122D40"/>
                          </a:solidFill>
                          <a:effectLst/>
                          <a:latin typeface="Calibri" panose="020F0502020204030204" pitchFamily="34" charset="0"/>
                        </a:rPr>
                        <a:t>5.138,77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122D40"/>
                          </a:solidFill>
                          <a:effectLst/>
                          <a:latin typeface="Calibri" panose="020F0502020204030204" pitchFamily="34" charset="0"/>
                        </a:rPr>
                        <a:t>5.449,79</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122D40"/>
                          </a:solidFill>
                          <a:effectLst/>
                          <a:latin typeface="Calibri" panose="020F0502020204030204" pitchFamily="34" charset="0"/>
                        </a:rPr>
                        <a:t>5.604,11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122D40"/>
                          </a:solidFill>
                          <a:effectLst/>
                          <a:latin typeface="Calibri" panose="020F0502020204030204" pitchFamily="34" charset="0"/>
                        </a:rPr>
                        <a:t>5.463,98</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122D40"/>
                          </a:solidFill>
                          <a:effectLst/>
                          <a:latin typeface="Calibri" panose="020F0502020204030204" pitchFamily="34" charset="0"/>
                        </a:rPr>
                        <a:t>5.582,10</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122D40"/>
                          </a:solidFill>
                          <a:effectLst/>
                          <a:latin typeface="Calibri" panose="020F0502020204030204" pitchFamily="34" charset="0"/>
                        </a:rPr>
                        <a:t>5.303,94</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122D40"/>
                          </a:solidFill>
                          <a:effectLst/>
                          <a:latin typeface="Calibri" panose="020F0502020204030204" pitchFamily="34" charset="0"/>
                        </a:rPr>
                        <a:t>5.086,52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122D40"/>
                          </a:solidFill>
                          <a:effectLst/>
                          <a:latin typeface="Calibri" panose="020F0502020204030204" pitchFamily="34" charset="0"/>
                        </a:rPr>
                        <a:t>5.497,78</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dirty="0">
                          <a:solidFill>
                            <a:srgbClr val="122D40"/>
                          </a:solidFill>
                          <a:effectLst/>
                          <a:latin typeface="Calibri" panose="020F0502020204030204" pitchFamily="34" charset="0"/>
                        </a:rPr>
                        <a:t>5.631,85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2779297525"/>
                  </a:ext>
                </a:extLst>
              </a:tr>
            </a:tbl>
          </a:graphicData>
        </a:graphic>
      </p:graphicFrame>
    </p:spTree>
    <p:extLst>
      <p:ext uri="{BB962C8B-B14F-4D97-AF65-F5344CB8AC3E}">
        <p14:creationId xmlns:p14="http://schemas.microsoft.com/office/powerpoint/2010/main" val="28827384"/>
      </p:ext>
    </p:extLst>
  </p:cSld>
  <p:clrMapOvr>
    <a:masterClrMapping/>
  </p:clrMapOvr>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CuadroTexto 18">
            <a:extLst>
              <a:ext uri="{FF2B5EF4-FFF2-40B4-BE49-F238E27FC236}">
                <a16:creationId xmlns:a16="http://schemas.microsoft.com/office/drawing/2014/main" id="{F7383330-82FF-48CE-BA66-168E9E5358A4}"/>
              </a:ext>
            </a:extLst>
          </p:cNvPr>
          <p:cNvSpPr txBox="1"/>
          <p:nvPr/>
        </p:nvSpPr>
        <p:spPr>
          <a:xfrm>
            <a:off x="2248995" y="-3471"/>
            <a:ext cx="9724148" cy="1200329"/>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Verificación en Campo - Operativos Especiales</a:t>
            </a:r>
            <a:endParaRPr lang="es-CO" sz="2000" dirty="0">
              <a:latin typeface="Candara" panose="020E0502030303020204" pitchFamily="34" charset="0"/>
            </a:endParaRPr>
          </a:p>
          <a:p>
            <a:pPr lvl="1"/>
            <a:r>
              <a:rPr lang="es-CO" sz="1600" b="0" dirty="0">
                <a:solidFill>
                  <a:schemeClr val="tx2"/>
                </a:solidFill>
              </a:rPr>
              <a:t>Cantidad ejecutada por localidad – noviembre de 2024</a:t>
            </a:r>
          </a:p>
          <a:p>
            <a:pPr lvl="1"/>
            <a:endParaRPr lang="es-CO" sz="2000" b="1" dirty="0">
              <a:latin typeface="Candara" panose="020E0502030303020204" pitchFamily="34" charset="0"/>
            </a:endParaRPr>
          </a:p>
        </p:txBody>
      </p:sp>
      <p:cxnSp>
        <p:nvCxnSpPr>
          <p:cNvPr id="20" name="Conector recto 19">
            <a:extLst>
              <a:ext uri="{FF2B5EF4-FFF2-40B4-BE49-F238E27FC236}">
                <a16:creationId xmlns:a16="http://schemas.microsoft.com/office/drawing/2014/main" id="{FEBDD9BE-BA31-4BEC-8405-1BA4F4A10AB9}"/>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21" name="Imagen 20">
            <a:extLst>
              <a:ext uri="{FF2B5EF4-FFF2-40B4-BE49-F238E27FC236}">
                <a16:creationId xmlns:a16="http://schemas.microsoft.com/office/drawing/2014/main" id="{AF1699C0-A20B-431E-84DB-E46ED8A3AC49}"/>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715763" y="156825"/>
            <a:ext cx="1443585" cy="879738"/>
          </a:xfrm>
          <a:prstGeom prst="rect">
            <a:avLst/>
          </a:prstGeom>
        </p:spPr>
      </p:pic>
      <p:cxnSp>
        <p:nvCxnSpPr>
          <p:cNvPr id="4" name="Conector recto 3">
            <a:extLst>
              <a:ext uri="{FF2B5EF4-FFF2-40B4-BE49-F238E27FC236}">
                <a16:creationId xmlns:a16="http://schemas.microsoft.com/office/drawing/2014/main" id="{805441BF-1AD5-73CF-BA75-D280F8666AFA}"/>
              </a:ext>
            </a:extLst>
          </p:cNvPr>
          <p:cNvCxnSpPr>
            <a:cxnSpLocks/>
          </p:cNvCxnSpPr>
          <p:nvPr/>
        </p:nvCxnSpPr>
        <p:spPr>
          <a:xfrm>
            <a:off x="89647" y="1123057"/>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2" name="Gráfico 1">
            <a:extLst>
              <a:ext uri="{FF2B5EF4-FFF2-40B4-BE49-F238E27FC236}">
                <a16:creationId xmlns:a16="http://schemas.microsoft.com/office/drawing/2014/main" id="{65CF2DFD-818A-8F4B-7940-3CB8FB6D9A30}"/>
              </a:ext>
            </a:extLst>
          </p:cNvPr>
          <p:cNvGraphicFramePr>
            <a:graphicFrameLocks/>
          </p:cNvGraphicFramePr>
          <p:nvPr/>
        </p:nvGraphicFramePr>
        <p:xfrm>
          <a:off x="261257" y="1402237"/>
          <a:ext cx="11711886" cy="5056617"/>
        </p:xfrm>
        <a:graphic>
          <a:graphicData uri="http://schemas.openxmlformats.org/drawingml/2006/chart">
            <c:chart xmlns:c="http://schemas.openxmlformats.org/drawingml/2006/chart" xmlns:r="http://schemas.openxmlformats.org/officeDocument/2006/relationships" r:id="rId4"/>
          </a:graphicData>
        </a:graphic>
      </p:graphicFrame>
    </p:spTree>
    <p:extLst>
      <p:ext uri="{BB962C8B-B14F-4D97-AF65-F5344CB8AC3E}">
        <p14:creationId xmlns:p14="http://schemas.microsoft.com/office/powerpoint/2010/main" val="3509271106"/>
      </p:ext>
    </p:extLst>
  </p:cSld>
  <p:clrMapOvr>
    <a:masterClrMapping/>
  </p:clrMapOvr>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ítulo 3">
            <a:extLst>
              <a:ext uri="{FF2B5EF4-FFF2-40B4-BE49-F238E27FC236}">
                <a16:creationId xmlns:a16="http://schemas.microsoft.com/office/drawing/2014/main" id="{1B5642A8-6D9E-457A-894D-805FBC5B8B73}"/>
              </a:ext>
            </a:extLst>
          </p:cNvPr>
          <p:cNvSpPr>
            <a:spLocks noGrp="1"/>
          </p:cNvSpPr>
          <p:nvPr>
            <p:ph type="title"/>
          </p:nvPr>
        </p:nvSpPr>
        <p:spPr>
          <a:xfrm>
            <a:off x="3437793" y="3048855"/>
            <a:ext cx="7397516" cy="760290"/>
          </a:xfrm>
        </p:spPr>
        <p:txBody>
          <a:bodyPr>
            <a:normAutofit fontScale="90000"/>
          </a:bodyPr>
          <a:lstStyle/>
          <a:p>
            <a:pPr lvl="1" algn="ctr">
              <a:tabLst>
                <a:tab pos="914400" algn="l"/>
              </a:tabLst>
            </a:pPr>
            <a:r>
              <a:rPr lang="es-CO" sz="4400" b="1" cap="small">
                <a:solidFill>
                  <a:schemeClr val="accent1">
                    <a:lumMod val="50000"/>
                  </a:schemeClr>
                </a:solidFill>
                <a:latin typeface="Candara" panose="020E0502030303020204" pitchFamily="34" charset="0"/>
              </a:rPr>
              <a:t> </a:t>
            </a:r>
          </a:p>
        </p:txBody>
      </p:sp>
      <p:sp>
        <p:nvSpPr>
          <p:cNvPr id="13" name="Título 3">
            <a:extLst>
              <a:ext uri="{FF2B5EF4-FFF2-40B4-BE49-F238E27FC236}">
                <a16:creationId xmlns:a16="http://schemas.microsoft.com/office/drawing/2014/main" id="{6CE79864-94DA-41D9-8C3F-588AE4C08112}"/>
              </a:ext>
            </a:extLst>
          </p:cNvPr>
          <p:cNvSpPr txBox="1">
            <a:spLocks/>
          </p:cNvSpPr>
          <p:nvPr/>
        </p:nvSpPr>
        <p:spPr>
          <a:xfrm>
            <a:off x="4900036" y="4750805"/>
            <a:ext cx="7397516" cy="1277358"/>
          </a:xfrm>
          <a:prstGeom prst="rect">
            <a:avLst/>
          </a:prstGeom>
        </p:spPr>
        <p:txBody>
          <a:bodyPr vert="horz" lIns="91440" tIns="45720" rIns="91440" bIns="45720" rtlCol="0" anchor="ctr">
            <a:normAutofit fontScale="60000" lnSpcReduction="20000"/>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lvl="1" algn="just">
              <a:tabLst>
                <a:tab pos="914400" algn="l"/>
              </a:tabLst>
            </a:pPr>
            <a:r>
              <a:rPr lang="es-CO" sz="4400" b="1" kern="0" cap="small">
                <a:solidFill>
                  <a:schemeClr val="accent1">
                    <a:lumMod val="50000"/>
                  </a:schemeClr>
                </a:solidFill>
                <a:latin typeface="Candara" panose="020E0502030303020204" pitchFamily="34" charset="0"/>
              </a:rPr>
              <a:t> </a:t>
            </a:r>
            <a:br>
              <a:rPr lang="es-CO" sz="4400" b="1" kern="0" cap="small">
                <a:solidFill>
                  <a:schemeClr val="accent1">
                    <a:lumMod val="50000"/>
                  </a:schemeClr>
                </a:solidFill>
                <a:latin typeface="Candara" panose="020E0502030303020204" pitchFamily="34" charset="0"/>
              </a:rPr>
            </a:br>
            <a:r>
              <a:rPr lang="es-CO" sz="6700" b="1" kern="0" cap="small">
                <a:solidFill>
                  <a:schemeClr val="accent1">
                    <a:lumMod val="50000"/>
                  </a:schemeClr>
                </a:solidFill>
                <a:latin typeface="Candara" panose="020E0502030303020204" pitchFamily="34" charset="0"/>
              </a:rPr>
              <a:t>INDICADORES DE COBERTURA</a:t>
            </a:r>
            <a:endParaRPr lang="es-CO" sz="4400" b="1" kern="0" cap="small">
              <a:solidFill>
                <a:schemeClr val="accent1">
                  <a:lumMod val="50000"/>
                </a:schemeClr>
              </a:solidFill>
              <a:latin typeface="Candara" panose="020E0502030303020204" pitchFamily="34" charset="0"/>
            </a:endParaRPr>
          </a:p>
        </p:txBody>
      </p:sp>
      <p:pic>
        <p:nvPicPr>
          <p:cNvPr id="3" name="Imagen 2">
            <a:extLst>
              <a:ext uri="{FF2B5EF4-FFF2-40B4-BE49-F238E27FC236}">
                <a16:creationId xmlns:a16="http://schemas.microsoft.com/office/drawing/2014/main" id="{1303ED24-DA27-44E5-9A83-EA48CAEA0B96}"/>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9103696" y="3429000"/>
            <a:ext cx="2593220" cy="1580339"/>
          </a:xfrm>
          <a:prstGeom prst="rect">
            <a:avLst/>
          </a:prstGeom>
        </p:spPr>
      </p:pic>
    </p:spTree>
    <p:extLst>
      <p:ext uri="{BB962C8B-B14F-4D97-AF65-F5344CB8AC3E}">
        <p14:creationId xmlns:p14="http://schemas.microsoft.com/office/powerpoint/2010/main" val="290732888"/>
      </p:ext>
    </p:extLst>
  </p:cSld>
  <p:clrMapOvr>
    <a:masterClrMapping/>
  </p:clrMapOvr>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CuadroTexto 18">
            <a:extLst>
              <a:ext uri="{FF2B5EF4-FFF2-40B4-BE49-F238E27FC236}">
                <a16:creationId xmlns:a16="http://schemas.microsoft.com/office/drawing/2014/main" id="{F7383330-82FF-48CE-BA66-168E9E5358A4}"/>
              </a:ext>
            </a:extLst>
          </p:cNvPr>
          <p:cNvSpPr txBox="1"/>
          <p:nvPr/>
        </p:nvSpPr>
        <p:spPr>
          <a:xfrm>
            <a:off x="2345167" y="154202"/>
            <a:ext cx="9617084"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Indicadores De Cobertura Territorial</a:t>
            </a:r>
            <a:endParaRPr lang="es-CO" sz="2000" dirty="0">
              <a:latin typeface="Candara" panose="020E0502030303020204" pitchFamily="34" charset="0"/>
            </a:endParaRPr>
          </a:p>
          <a:p>
            <a:pPr lvl="1"/>
            <a:r>
              <a:rPr lang="es-CO" sz="1600" b="0" dirty="0">
                <a:solidFill>
                  <a:schemeClr val="tx2"/>
                </a:solidFill>
              </a:rPr>
              <a:t>Porcentaje de cubrimiento – noviembre de 2024</a:t>
            </a:r>
            <a:r>
              <a:rPr lang="es-CO" sz="1600" b="0" dirty="0">
                <a:latin typeface="Candara" panose="020E0502030303020204" pitchFamily="34" charset="0"/>
              </a:rPr>
              <a:t> </a:t>
            </a:r>
            <a:r>
              <a:rPr lang="es-CO" sz="1400" b="1" dirty="0">
                <a:latin typeface="Candara" panose="020E0502030303020204" pitchFamily="34" charset="0"/>
              </a:rPr>
              <a:t>ACOGIDA AL ESQUEMA DE</a:t>
            </a:r>
            <a:endParaRPr lang="es-CO" sz="2000" b="1" dirty="0">
              <a:latin typeface="Candara" panose="020E0502030303020204" pitchFamily="34" charset="0"/>
            </a:endParaRPr>
          </a:p>
        </p:txBody>
      </p:sp>
      <p:cxnSp>
        <p:nvCxnSpPr>
          <p:cNvPr id="20" name="Conector recto 19">
            <a:extLst>
              <a:ext uri="{FF2B5EF4-FFF2-40B4-BE49-F238E27FC236}">
                <a16:creationId xmlns:a16="http://schemas.microsoft.com/office/drawing/2014/main" id="{FEBDD9BE-BA31-4BEC-8405-1BA4F4A10AB9}"/>
              </a:ext>
            </a:extLst>
          </p:cNvPr>
          <p:cNvCxnSpPr>
            <a:cxnSpLocks/>
          </p:cNvCxnSpPr>
          <p:nvPr/>
        </p:nvCxnSpPr>
        <p:spPr>
          <a:xfrm>
            <a:off x="89647" y="1123057"/>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21" name="Imagen 20">
            <a:extLst>
              <a:ext uri="{FF2B5EF4-FFF2-40B4-BE49-F238E27FC236}">
                <a16:creationId xmlns:a16="http://schemas.microsoft.com/office/drawing/2014/main" id="{AF1699C0-A20B-431E-84DB-E46ED8A3AC49}"/>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726520" y="154202"/>
            <a:ext cx="1443585" cy="879738"/>
          </a:xfrm>
          <a:prstGeom prst="rect">
            <a:avLst/>
          </a:prstGeom>
        </p:spPr>
      </p:pic>
      <p:graphicFrame>
        <p:nvGraphicFramePr>
          <p:cNvPr id="7" name="1 Tabla">
            <a:extLst>
              <a:ext uri="{FF2B5EF4-FFF2-40B4-BE49-F238E27FC236}">
                <a16:creationId xmlns:a16="http://schemas.microsoft.com/office/drawing/2014/main" id="{B74E3660-BCD9-4814-B4E9-874363A7D0A9}"/>
              </a:ext>
            </a:extLst>
          </p:cNvPr>
          <p:cNvGraphicFramePr>
            <a:graphicFrameLocks noGrp="1"/>
          </p:cNvGraphicFramePr>
          <p:nvPr/>
        </p:nvGraphicFramePr>
        <p:xfrm>
          <a:off x="464457" y="1349830"/>
          <a:ext cx="11248572" cy="5071554"/>
        </p:xfrm>
        <a:graphic>
          <a:graphicData uri="http://schemas.openxmlformats.org/drawingml/2006/table">
            <a:tbl>
              <a:tblPr firstRow="1" bandRow="1">
                <a:tableStyleId>{68D230F3-CF80-4859-8CE7-A43EE81993B5}</a:tableStyleId>
              </a:tblPr>
              <a:tblGrid>
                <a:gridCol w="1950960">
                  <a:extLst>
                    <a:ext uri="{9D8B030D-6E8A-4147-A177-3AD203B41FA5}">
                      <a16:colId xmlns:a16="http://schemas.microsoft.com/office/drawing/2014/main" val="20000"/>
                    </a:ext>
                  </a:extLst>
                </a:gridCol>
                <a:gridCol w="2728967">
                  <a:extLst>
                    <a:ext uri="{9D8B030D-6E8A-4147-A177-3AD203B41FA5}">
                      <a16:colId xmlns:a16="http://schemas.microsoft.com/office/drawing/2014/main" val="20001"/>
                    </a:ext>
                  </a:extLst>
                </a:gridCol>
                <a:gridCol w="974631">
                  <a:extLst>
                    <a:ext uri="{9D8B030D-6E8A-4147-A177-3AD203B41FA5}">
                      <a16:colId xmlns:a16="http://schemas.microsoft.com/office/drawing/2014/main" val="20002"/>
                    </a:ext>
                  </a:extLst>
                </a:gridCol>
                <a:gridCol w="1393325">
                  <a:extLst>
                    <a:ext uri="{9D8B030D-6E8A-4147-A177-3AD203B41FA5}">
                      <a16:colId xmlns:a16="http://schemas.microsoft.com/office/drawing/2014/main" val="20003"/>
                    </a:ext>
                  </a:extLst>
                </a:gridCol>
                <a:gridCol w="1031657">
                  <a:extLst>
                    <a:ext uri="{9D8B030D-6E8A-4147-A177-3AD203B41FA5}">
                      <a16:colId xmlns:a16="http://schemas.microsoft.com/office/drawing/2014/main" val="20004"/>
                    </a:ext>
                  </a:extLst>
                </a:gridCol>
                <a:gridCol w="1375544">
                  <a:extLst>
                    <a:ext uri="{9D8B030D-6E8A-4147-A177-3AD203B41FA5}">
                      <a16:colId xmlns:a16="http://schemas.microsoft.com/office/drawing/2014/main" val="20005"/>
                    </a:ext>
                  </a:extLst>
                </a:gridCol>
                <a:gridCol w="1793488">
                  <a:extLst>
                    <a:ext uri="{9D8B030D-6E8A-4147-A177-3AD203B41FA5}">
                      <a16:colId xmlns:a16="http://schemas.microsoft.com/office/drawing/2014/main" val="20006"/>
                    </a:ext>
                  </a:extLst>
                </a:gridCol>
              </a:tblGrid>
              <a:tr h="398719">
                <a:tc>
                  <a:txBody>
                    <a:bodyPr/>
                    <a:lstStyle/>
                    <a:p>
                      <a:pPr algn="ctr" rtl="0" fontAlgn="ctr"/>
                      <a:r>
                        <a:rPr lang="es-ES" sz="1200" u="none" strike="noStrike" dirty="0">
                          <a:solidFill>
                            <a:srgbClr val="002060"/>
                          </a:solidFill>
                          <a:effectLst/>
                          <a:latin typeface="Calibri" panose="020F0502020204030204" pitchFamily="34" charset="0"/>
                          <a:cs typeface="Calibri" panose="020F0502020204030204" pitchFamily="34" charset="0"/>
                        </a:rPr>
                        <a:t>ACTIVIDAD</a:t>
                      </a:r>
                      <a:endParaRPr lang="es-ES" sz="1200" b="1"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tc>
                <a:tc>
                  <a:txBody>
                    <a:bodyPr/>
                    <a:lstStyle/>
                    <a:p>
                      <a:pPr algn="ctr" rtl="0" fontAlgn="ctr"/>
                      <a:r>
                        <a:rPr lang="es-ES" sz="1200" u="none" strike="noStrike" dirty="0">
                          <a:solidFill>
                            <a:srgbClr val="002060"/>
                          </a:solidFill>
                          <a:effectLst/>
                          <a:latin typeface="Calibri" panose="020F0502020204030204" pitchFamily="34" charset="0"/>
                          <a:cs typeface="Calibri" panose="020F0502020204030204" pitchFamily="34" charset="0"/>
                        </a:rPr>
                        <a:t>COMPONENTE</a:t>
                      </a:r>
                      <a:endParaRPr lang="es-ES" sz="1200" b="1"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tc>
                <a:tc>
                  <a:txBody>
                    <a:bodyPr/>
                    <a:lstStyle/>
                    <a:p>
                      <a:pPr algn="ctr" rtl="0" fontAlgn="ctr"/>
                      <a:r>
                        <a:rPr lang="es-ES" sz="1200" u="none" strike="noStrike" dirty="0">
                          <a:solidFill>
                            <a:srgbClr val="002060"/>
                          </a:solidFill>
                          <a:effectLst/>
                          <a:latin typeface="Calibri" panose="020F0502020204030204" pitchFamily="34" charset="0"/>
                          <a:cs typeface="Calibri" panose="020F0502020204030204" pitchFamily="34" charset="0"/>
                        </a:rPr>
                        <a:t>FORMATO</a:t>
                      </a:r>
                      <a:endParaRPr lang="es-ES" sz="1200" b="1"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tc>
                <a:tc>
                  <a:txBody>
                    <a:bodyPr/>
                    <a:lstStyle/>
                    <a:p>
                      <a:pPr algn="ctr" rtl="0" fontAlgn="ctr"/>
                      <a:r>
                        <a:rPr lang="es-ES" sz="1200" u="none" strike="noStrike" dirty="0">
                          <a:solidFill>
                            <a:srgbClr val="002060"/>
                          </a:solidFill>
                          <a:effectLst/>
                          <a:latin typeface="Calibri" panose="020F0502020204030204" pitchFamily="34" charset="0"/>
                          <a:cs typeface="Calibri" panose="020F0502020204030204" pitchFamily="34" charset="0"/>
                        </a:rPr>
                        <a:t>NÚMERO DE VISITAS</a:t>
                      </a:r>
                      <a:endParaRPr lang="es-ES" sz="1200" b="1"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tc>
                <a:tc>
                  <a:txBody>
                    <a:bodyPr/>
                    <a:lstStyle/>
                    <a:p>
                      <a:pPr algn="ctr" rtl="0" fontAlgn="ctr"/>
                      <a:r>
                        <a:rPr lang="es-ES" sz="1200" u="none" strike="noStrike" dirty="0">
                          <a:solidFill>
                            <a:srgbClr val="002060"/>
                          </a:solidFill>
                          <a:effectLst/>
                          <a:latin typeface="Calibri" panose="020F0502020204030204" pitchFamily="34" charset="0"/>
                          <a:cs typeface="Calibri" panose="020F0502020204030204" pitchFamily="34" charset="0"/>
                        </a:rPr>
                        <a:t>BARRIOS VISITADOS</a:t>
                      </a:r>
                      <a:endParaRPr lang="es-ES" sz="1200" b="1"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tc>
                <a:tc>
                  <a:txBody>
                    <a:bodyPr/>
                    <a:lstStyle/>
                    <a:p>
                      <a:pPr algn="ctr" rtl="0" fontAlgn="ctr"/>
                      <a:r>
                        <a:rPr lang="es-ES" sz="1200" u="none" strike="noStrike" dirty="0">
                          <a:solidFill>
                            <a:srgbClr val="002060"/>
                          </a:solidFill>
                          <a:effectLst/>
                          <a:latin typeface="Calibri" panose="020F0502020204030204" pitchFamily="34" charset="0"/>
                          <a:cs typeface="Calibri" panose="020F0502020204030204" pitchFamily="34" charset="0"/>
                        </a:rPr>
                        <a:t>BARRIOS AFECTOS A VISITA</a:t>
                      </a:r>
                      <a:endParaRPr lang="es-ES" sz="1200" b="1"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tc>
                <a:tc>
                  <a:txBody>
                    <a:bodyPr/>
                    <a:lstStyle/>
                    <a:p>
                      <a:pPr algn="ctr" rtl="0" fontAlgn="ctr"/>
                      <a:r>
                        <a:rPr lang="es-ES" sz="1200" u="none" strike="noStrike" dirty="0">
                          <a:solidFill>
                            <a:srgbClr val="002060"/>
                          </a:solidFill>
                          <a:effectLst/>
                          <a:latin typeface="Calibri" panose="020F0502020204030204" pitchFamily="34" charset="0"/>
                          <a:cs typeface="Calibri" panose="020F0502020204030204" pitchFamily="34" charset="0"/>
                        </a:rPr>
                        <a:t>PORCENTAJE DE COBERTURA</a:t>
                      </a:r>
                      <a:endParaRPr lang="es-ES" sz="1200" b="1"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tc>
                <a:extLst>
                  <a:ext uri="{0D108BD9-81ED-4DB2-BD59-A6C34878D82A}">
                    <a16:rowId xmlns:a16="http://schemas.microsoft.com/office/drawing/2014/main" val="10000"/>
                  </a:ext>
                </a:extLst>
              </a:tr>
              <a:tr h="252294">
                <a:tc rowSpan="6">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RECOLECCIÓN Y TRANSPORTE</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tc>
                <a:tc>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DESPACHO BASE – TIEMPOS Y RENDIM.</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tc>
                <a:tc>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2 y 6</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tc>
                <a:tc rowSpan="6">
                  <a:txBody>
                    <a:bodyPr/>
                    <a:lstStyle/>
                    <a:p>
                      <a:pPr algn="ctr" rtl="0" fontAlgn="b">
                        <a:lnSpc>
                          <a:spcPct val="150000"/>
                        </a:lnSpc>
                      </a:pPr>
                      <a:r>
                        <a:rPr lang="es-CO" sz="1100" u="none" strike="noStrike" dirty="0">
                          <a:solidFill>
                            <a:srgbClr val="002060"/>
                          </a:solidFill>
                          <a:effectLst/>
                          <a:latin typeface="Calibri" panose="020F0502020204030204" pitchFamily="34" charset="0"/>
                          <a:cs typeface="Calibri" panose="020F0502020204030204" pitchFamily="34" charset="0"/>
                        </a:rPr>
                        <a:t>1.452</a:t>
                      </a:r>
                      <a:endParaRPr lang="es-CO"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tc>
                <a:tc rowSpan="6">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549</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tc>
                <a:tc rowSpan="6">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1.085</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tc>
                <a:tc rowSpan="6">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50,6%</a:t>
                      </a:r>
                      <a:endParaRPr lang="es-ES" sz="1100" b="1"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tc>
                <a:extLst>
                  <a:ext uri="{0D108BD9-81ED-4DB2-BD59-A6C34878D82A}">
                    <a16:rowId xmlns:a16="http://schemas.microsoft.com/office/drawing/2014/main" val="10001"/>
                  </a:ext>
                </a:extLst>
              </a:tr>
              <a:tr h="252294">
                <a:tc vMerge="1">
                  <a:txBody>
                    <a:bodyPr/>
                    <a:lstStyle/>
                    <a:p>
                      <a:pPr algn="l" rtl="0" fontAlgn="b">
                        <a:lnSpc>
                          <a:spcPct val="150000"/>
                        </a:lnSpc>
                      </a:pPr>
                      <a:endParaRPr lang="es-ES" sz="1300" b="0" i="0" u="none" strike="noStrike" dirty="0">
                        <a:solidFill>
                          <a:srgbClr val="002060"/>
                        </a:solidFill>
                        <a:effectLst/>
                        <a:latin typeface="Calibri"/>
                      </a:endParaRPr>
                    </a:p>
                  </a:txBody>
                  <a:tcPr marL="0" marR="0" marT="0" marB="0" anchor="ctr">
                    <a:solidFill>
                      <a:schemeClr val="accent6">
                        <a:lumMod val="20000"/>
                        <a:lumOff val="80000"/>
                      </a:schemeClr>
                    </a:solidFill>
                  </a:tcPr>
                </a:tc>
                <a:tc>
                  <a:txBody>
                    <a:bodyPr/>
                    <a:lstStyle/>
                    <a:p>
                      <a:pPr marL="0" algn="ctr" defTabSz="914400" rtl="0" eaLnBrk="1" fontAlgn="b" latinLnBrk="0" hangingPunct="1">
                        <a:lnSpc>
                          <a:spcPct val="150000"/>
                        </a:lnSpc>
                      </a:pPr>
                      <a:r>
                        <a:rPr lang="es-ES" sz="1100" u="none" strike="noStrike" kern="1200" dirty="0">
                          <a:solidFill>
                            <a:srgbClr val="002060"/>
                          </a:solidFill>
                          <a:effectLst/>
                          <a:latin typeface="Calibri" panose="020F0502020204030204" pitchFamily="34" charset="0"/>
                          <a:cs typeface="Calibri" panose="020F0502020204030204" pitchFamily="34" charset="0"/>
                        </a:rPr>
                        <a:t>DOMICILIARIA</a:t>
                      </a:r>
                      <a:endParaRPr lang="es-ES" sz="1100" u="none" strike="noStrike" kern="1200" dirty="0">
                        <a:solidFill>
                          <a:srgbClr val="002060"/>
                        </a:solidFill>
                        <a:effectLst/>
                        <a:latin typeface="Calibri" panose="020F0502020204030204" pitchFamily="34" charset="0"/>
                        <a:ea typeface="+mn-ea"/>
                        <a:cs typeface="Calibri" panose="020F0502020204030204" pitchFamily="34" charset="0"/>
                      </a:endParaRPr>
                    </a:p>
                  </a:txBody>
                  <a:tcPr marL="0" marR="0" marT="0" marB="0" anchor="ctr">
                    <a:solidFill>
                      <a:schemeClr val="accent6">
                        <a:lumMod val="20000"/>
                        <a:lumOff val="80000"/>
                      </a:schemeClr>
                    </a:solidFill>
                  </a:tcPr>
                </a:tc>
                <a:tc>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3</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vMerge="1">
                  <a:txBody>
                    <a:bodyPr/>
                    <a:lstStyle/>
                    <a:p>
                      <a:pPr algn="ctr" rtl="0" fontAlgn="b">
                        <a:lnSpc>
                          <a:spcPct val="150000"/>
                        </a:lnSpc>
                      </a:pPr>
                      <a:endParaRPr lang="es-CO" sz="1300" b="0" i="0" u="none" strike="noStrike" dirty="0">
                        <a:solidFill>
                          <a:srgbClr val="002060"/>
                        </a:solidFill>
                        <a:effectLst/>
                        <a:latin typeface="Calibri"/>
                      </a:endParaRPr>
                    </a:p>
                  </a:txBody>
                  <a:tcPr marL="0" marR="0" marT="0" marB="0" anchor="ctr"/>
                </a:tc>
                <a:tc vMerge="1">
                  <a:txBody>
                    <a:bodyPr/>
                    <a:lstStyle/>
                    <a:p>
                      <a:pPr algn="ctr" rtl="0" fontAlgn="b">
                        <a:lnSpc>
                          <a:spcPct val="150000"/>
                        </a:lnSpc>
                      </a:pPr>
                      <a:endParaRPr lang="es-ES" sz="1300" b="0" i="0" u="none" strike="noStrike" dirty="0">
                        <a:solidFill>
                          <a:srgbClr val="002060"/>
                        </a:solidFill>
                        <a:effectLst/>
                        <a:latin typeface="Calibri"/>
                      </a:endParaRPr>
                    </a:p>
                  </a:txBody>
                  <a:tcPr marL="0" marR="0" marT="0" marB="0" anchor="ctr"/>
                </a:tc>
                <a:tc vMerge="1">
                  <a:txBody>
                    <a:bodyPr/>
                    <a:lstStyle/>
                    <a:p>
                      <a:pPr algn="ctr" rtl="0" fontAlgn="b">
                        <a:lnSpc>
                          <a:spcPct val="150000"/>
                        </a:lnSpc>
                      </a:pPr>
                      <a:endParaRPr lang="es-ES" sz="1300" b="0" i="0" u="none" strike="noStrike" dirty="0">
                        <a:solidFill>
                          <a:srgbClr val="002060"/>
                        </a:solidFill>
                        <a:effectLst/>
                        <a:latin typeface="Calibri"/>
                      </a:endParaRPr>
                    </a:p>
                  </a:txBody>
                  <a:tcPr marL="0" marR="0" marT="0" marB="0" anchor="ctr"/>
                </a:tc>
                <a:tc vMerge="1">
                  <a:txBody>
                    <a:bodyPr/>
                    <a:lstStyle/>
                    <a:p>
                      <a:pPr algn="ctr" rtl="0" fontAlgn="b">
                        <a:lnSpc>
                          <a:spcPct val="150000"/>
                        </a:lnSpc>
                      </a:pPr>
                      <a:endParaRPr lang="es-ES" sz="1300" b="1" i="0" u="none" strike="noStrike" dirty="0">
                        <a:solidFill>
                          <a:srgbClr val="002060"/>
                        </a:solidFill>
                        <a:effectLst/>
                        <a:latin typeface="Calibri"/>
                      </a:endParaRPr>
                    </a:p>
                  </a:txBody>
                  <a:tcPr marL="0" marR="0" marT="0" marB="0" anchor="ctr"/>
                </a:tc>
                <a:extLst>
                  <a:ext uri="{0D108BD9-81ED-4DB2-BD59-A6C34878D82A}">
                    <a16:rowId xmlns:a16="http://schemas.microsoft.com/office/drawing/2014/main" val="726033857"/>
                  </a:ext>
                </a:extLst>
              </a:tr>
              <a:tr h="252294">
                <a:tc vMerge="1">
                  <a:txBody>
                    <a:bodyPr/>
                    <a:lstStyle/>
                    <a:p>
                      <a:endParaRPr lang="es-CO"/>
                    </a:p>
                  </a:txBody>
                  <a:tcPr/>
                </a:tc>
                <a:tc>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RCD USUARIOS</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tc>
                <a:tc>
                  <a:txBody>
                    <a:bodyPr/>
                    <a:lstStyle/>
                    <a:p>
                      <a:pPr marL="0" algn="ctr" defTabSz="914400" rtl="0" eaLnBrk="1" fontAlgn="b" latinLnBrk="0" hangingPunct="1">
                        <a:lnSpc>
                          <a:spcPct val="150000"/>
                        </a:lnSpc>
                      </a:pPr>
                      <a:r>
                        <a:rPr lang="es-ES" sz="1100" u="none" strike="noStrike" kern="1200" dirty="0">
                          <a:solidFill>
                            <a:srgbClr val="002060"/>
                          </a:solidFill>
                          <a:effectLst/>
                          <a:latin typeface="Calibri" panose="020F0502020204030204" pitchFamily="34" charset="0"/>
                          <a:cs typeface="Calibri" panose="020F0502020204030204" pitchFamily="34" charset="0"/>
                        </a:rPr>
                        <a:t>4</a:t>
                      </a:r>
                      <a:endParaRPr lang="es-ES" sz="1100" b="0" i="0" u="none" strike="noStrike" kern="1200" dirty="0">
                        <a:solidFill>
                          <a:srgbClr val="002060"/>
                        </a:solidFill>
                        <a:effectLst/>
                        <a:latin typeface="Calibri" panose="020F0502020204030204" pitchFamily="34" charset="0"/>
                        <a:ea typeface="+mn-ea"/>
                        <a:cs typeface="Calibri" panose="020F0502020204030204" pitchFamily="34" charset="0"/>
                      </a:endParaRPr>
                    </a:p>
                  </a:txBody>
                  <a:tcPr marL="0" marR="0" marT="0" marB="0" anchor="ctr"/>
                </a:tc>
                <a:tc vMerge="1">
                  <a:txBody>
                    <a:bodyPr/>
                    <a:lstStyle/>
                    <a:p>
                      <a:endParaRPr lang="es-CO"/>
                    </a:p>
                  </a:txBody>
                  <a:tcPr/>
                </a:tc>
                <a:tc vMerge="1">
                  <a:txBody>
                    <a:bodyPr/>
                    <a:lstStyle/>
                    <a:p>
                      <a:endParaRPr lang="es-CO"/>
                    </a:p>
                  </a:txBody>
                  <a:tcPr/>
                </a:tc>
                <a:tc vMerge="1">
                  <a:txBody>
                    <a:bodyPr/>
                    <a:lstStyle/>
                    <a:p>
                      <a:endParaRPr lang="es-CO"/>
                    </a:p>
                  </a:txBody>
                  <a:tcPr/>
                </a:tc>
                <a:tc vMerge="1">
                  <a:txBody>
                    <a:bodyPr/>
                    <a:lstStyle/>
                    <a:p>
                      <a:endParaRPr lang="es-CO"/>
                    </a:p>
                  </a:txBody>
                  <a:tcPr/>
                </a:tc>
                <a:extLst>
                  <a:ext uri="{0D108BD9-81ED-4DB2-BD59-A6C34878D82A}">
                    <a16:rowId xmlns:a16="http://schemas.microsoft.com/office/drawing/2014/main" val="1626635168"/>
                  </a:ext>
                </a:extLst>
              </a:tr>
              <a:tr h="252294">
                <a:tc vMerge="1">
                  <a:txBody>
                    <a:bodyPr/>
                    <a:lstStyle/>
                    <a:p>
                      <a:pPr algn="l" rtl="0" fontAlgn="b">
                        <a:lnSpc>
                          <a:spcPct val="150000"/>
                        </a:lnSpc>
                      </a:pPr>
                      <a:endParaRPr lang="es-ES" sz="1300" b="0" i="0" u="none" strike="noStrike" dirty="0">
                        <a:solidFill>
                          <a:srgbClr val="002060"/>
                        </a:solidFill>
                        <a:effectLst/>
                        <a:latin typeface="Calibri"/>
                      </a:endParaRPr>
                    </a:p>
                  </a:txBody>
                  <a:tcPr marL="0" marR="0" marT="0" marB="0" anchor="ctr"/>
                </a:tc>
                <a:tc>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BOLSAS BARRIDO – RES. VEGETALES</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5 y 32</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vMerge="1">
                  <a:txBody>
                    <a:bodyPr/>
                    <a:lstStyle/>
                    <a:p>
                      <a:pPr algn="ctr" rtl="0" fontAlgn="b">
                        <a:lnSpc>
                          <a:spcPct val="150000"/>
                        </a:lnSpc>
                      </a:pPr>
                      <a:endParaRPr lang="es-CO" sz="1300" b="0" i="0" u="none" strike="noStrike" dirty="0">
                        <a:solidFill>
                          <a:srgbClr val="002060"/>
                        </a:solidFill>
                        <a:effectLst/>
                        <a:latin typeface="Calibri"/>
                      </a:endParaRPr>
                    </a:p>
                  </a:txBody>
                  <a:tcPr marL="0" marR="0" marT="0" marB="0" anchor="ctr"/>
                </a:tc>
                <a:tc vMerge="1">
                  <a:txBody>
                    <a:bodyPr/>
                    <a:lstStyle/>
                    <a:p>
                      <a:pPr algn="ctr" rtl="0" fontAlgn="b">
                        <a:lnSpc>
                          <a:spcPct val="150000"/>
                        </a:lnSpc>
                      </a:pPr>
                      <a:endParaRPr lang="es-ES" sz="1300" b="0" i="0" u="none" strike="noStrike" dirty="0">
                        <a:solidFill>
                          <a:srgbClr val="002060"/>
                        </a:solidFill>
                        <a:effectLst/>
                        <a:latin typeface="Calibri"/>
                      </a:endParaRPr>
                    </a:p>
                  </a:txBody>
                  <a:tcPr marL="0" marR="0" marT="0" marB="0" anchor="ctr"/>
                </a:tc>
                <a:tc vMerge="1">
                  <a:txBody>
                    <a:bodyPr/>
                    <a:lstStyle/>
                    <a:p>
                      <a:pPr algn="ctr" rtl="0" fontAlgn="b">
                        <a:lnSpc>
                          <a:spcPct val="150000"/>
                        </a:lnSpc>
                      </a:pPr>
                      <a:endParaRPr lang="es-ES" sz="1300" b="0" i="0" u="none" strike="noStrike" dirty="0">
                        <a:solidFill>
                          <a:srgbClr val="002060"/>
                        </a:solidFill>
                        <a:effectLst/>
                        <a:latin typeface="Calibri"/>
                      </a:endParaRPr>
                    </a:p>
                  </a:txBody>
                  <a:tcPr marL="0" marR="0" marT="0" marB="0" anchor="ctr"/>
                </a:tc>
                <a:tc vMerge="1">
                  <a:txBody>
                    <a:bodyPr/>
                    <a:lstStyle/>
                    <a:p>
                      <a:pPr algn="ctr" rtl="0" fontAlgn="b">
                        <a:lnSpc>
                          <a:spcPct val="150000"/>
                        </a:lnSpc>
                      </a:pPr>
                      <a:endParaRPr lang="es-ES" sz="1300" b="1" i="0" u="none" strike="noStrike" dirty="0">
                        <a:solidFill>
                          <a:srgbClr val="002060"/>
                        </a:solidFill>
                        <a:effectLst/>
                        <a:latin typeface="Calibri"/>
                      </a:endParaRPr>
                    </a:p>
                  </a:txBody>
                  <a:tcPr marL="0" marR="0" marT="0" marB="0" anchor="ctr"/>
                </a:tc>
                <a:extLst>
                  <a:ext uri="{0D108BD9-81ED-4DB2-BD59-A6C34878D82A}">
                    <a16:rowId xmlns:a16="http://schemas.microsoft.com/office/drawing/2014/main" val="10003"/>
                  </a:ext>
                </a:extLst>
              </a:tr>
              <a:tr h="252294">
                <a:tc vMerge="1">
                  <a:txBody>
                    <a:bodyPr/>
                    <a:lstStyle/>
                    <a:p>
                      <a:pPr algn="ctr" rtl="0" fontAlgn="b">
                        <a:lnSpc>
                          <a:spcPct val="150000"/>
                        </a:lnSpc>
                      </a:pPr>
                      <a:endParaRPr lang="es-ES" sz="1300" b="0" i="0" u="none" strike="noStrike" dirty="0">
                        <a:solidFill>
                          <a:srgbClr val="002060"/>
                        </a:solidFill>
                        <a:effectLst/>
                        <a:latin typeface="+mn-lt"/>
                      </a:endParaRPr>
                    </a:p>
                  </a:txBody>
                  <a:tcPr marL="0" marR="0" marT="0" marB="0" anchor="ctr"/>
                </a:tc>
                <a:tc>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DESCUENTO A CUENTAS CONTRATO</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tc>
                <a:tc>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22</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tc>
                <a:tc vMerge="1">
                  <a:txBody>
                    <a:bodyPr/>
                    <a:lstStyle/>
                    <a:p>
                      <a:pPr algn="ctr" rtl="0" fontAlgn="b">
                        <a:lnSpc>
                          <a:spcPct val="150000"/>
                        </a:lnSpc>
                      </a:pPr>
                      <a:endParaRPr lang="es-CO" sz="1300" b="0" i="0" u="none" strike="noStrike" dirty="0">
                        <a:solidFill>
                          <a:srgbClr val="002060"/>
                        </a:solidFill>
                        <a:effectLst/>
                        <a:latin typeface="Calibri"/>
                      </a:endParaRPr>
                    </a:p>
                  </a:txBody>
                  <a:tcPr marL="0" marR="0" marT="0" marB="0" anchor="ctr"/>
                </a:tc>
                <a:tc vMerge="1">
                  <a:txBody>
                    <a:bodyPr/>
                    <a:lstStyle/>
                    <a:p>
                      <a:pPr algn="ctr" rtl="0" fontAlgn="b">
                        <a:lnSpc>
                          <a:spcPct val="150000"/>
                        </a:lnSpc>
                      </a:pPr>
                      <a:endParaRPr lang="es-ES" sz="1300" b="0" i="0" u="none" strike="noStrike" dirty="0">
                        <a:solidFill>
                          <a:srgbClr val="002060"/>
                        </a:solidFill>
                        <a:effectLst/>
                        <a:latin typeface="Calibri"/>
                      </a:endParaRPr>
                    </a:p>
                  </a:txBody>
                  <a:tcPr marL="0" marR="0" marT="0" marB="0" anchor="ctr"/>
                </a:tc>
                <a:tc vMerge="1">
                  <a:txBody>
                    <a:bodyPr/>
                    <a:lstStyle/>
                    <a:p>
                      <a:pPr algn="ctr" rtl="0" fontAlgn="b">
                        <a:lnSpc>
                          <a:spcPct val="150000"/>
                        </a:lnSpc>
                      </a:pPr>
                      <a:endParaRPr lang="es-ES" sz="1300" b="0" i="0" u="none" strike="noStrike" dirty="0">
                        <a:solidFill>
                          <a:srgbClr val="002060"/>
                        </a:solidFill>
                        <a:effectLst/>
                        <a:latin typeface="Calibri"/>
                      </a:endParaRPr>
                    </a:p>
                  </a:txBody>
                  <a:tcPr marL="0" marR="0" marT="0" marB="0" anchor="ctr"/>
                </a:tc>
                <a:tc vMerge="1">
                  <a:txBody>
                    <a:bodyPr/>
                    <a:lstStyle/>
                    <a:p>
                      <a:pPr algn="ctr" rtl="0" fontAlgn="b">
                        <a:lnSpc>
                          <a:spcPct val="150000"/>
                        </a:lnSpc>
                      </a:pPr>
                      <a:endParaRPr lang="es-ES" sz="1300" b="1" i="0" u="none" strike="noStrike" dirty="0">
                        <a:solidFill>
                          <a:srgbClr val="002060"/>
                        </a:solidFill>
                        <a:effectLst/>
                        <a:latin typeface="Calibri"/>
                      </a:endParaRPr>
                    </a:p>
                  </a:txBody>
                  <a:tcPr marL="0" marR="0" marT="0" marB="0" anchor="ctr"/>
                </a:tc>
                <a:extLst>
                  <a:ext uri="{0D108BD9-81ED-4DB2-BD59-A6C34878D82A}">
                    <a16:rowId xmlns:a16="http://schemas.microsoft.com/office/drawing/2014/main" val="1400176250"/>
                  </a:ext>
                </a:extLst>
              </a:tr>
              <a:tr h="200086">
                <a:tc vMerge="1">
                  <a:txBody>
                    <a:bodyPr/>
                    <a:lstStyle/>
                    <a:p>
                      <a:pPr algn="ctr" rtl="0" fontAlgn="b">
                        <a:lnSpc>
                          <a:spcPct val="150000"/>
                        </a:lnSpc>
                      </a:pPr>
                      <a:endParaRPr lang="es-ES" sz="1300" b="0" i="0" u="none" strike="noStrike" dirty="0">
                        <a:solidFill>
                          <a:srgbClr val="002060"/>
                        </a:solidFill>
                        <a:effectLst/>
                        <a:latin typeface="+mn-lt"/>
                      </a:endParaRPr>
                    </a:p>
                  </a:txBody>
                  <a:tcPr marL="0" marR="0" marT="0" marB="0" anchor="ctr"/>
                </a:tc>
                <a:tc>
                  <a:txBody>
                    <a:bodyPr/>
                    <a:lstStyle/>
                    <a:p>
                      <a:pPr marL="0" algn="ctr" defTabSz="914400" rtl="0" eaLnBrk="1" fontAlgn="b" latinLnBrk="0" hangingPunct="1">
                        <a:lnSpc>
                          <a:spcPct val="150000"/>
                        </a:lnSpc>
                      </a:pPr>
                      <a:r>
                        <a:rPr lang="es-ES" sz="1100" u="none" strike="noStrike" kern="1200" dirty="0">
                          <a:solidFill>
                            <a:srgbClr val="002060"/>
                          </a:solidFill>
                          <a:effectLst/>
                          <a:latin typeface="Calibri" panose="020F0502020204030204" pitchFamily="34" charset="0"/>
                          <a:ea typeface="+mn-ea"/>
                          <a:cs typeface="Calibri" panose="020F0502020204030204" pitchFamily="34" charset="0"/>
                        </a:rPr>
                        <a:t>VERIFICACIPON AL INTERIOR DEL RSDJ</a:t>
                      </a:r>
                    </a:p>
                  </a:txBody>
                  <a:tcPr marL="0" marR="0" marT="0" marB="0" anchor="ctr">
                    <a:solidFill>
                      <a:schemeClr val="accent6">
                        <a:lumMod val="20000"/>
                        <a:lumOff val="80000"/>
                      </a:schemeClr>
                    </a:solidFill>
                  </a:tcPr>
                </a:tc>
                <a:tc>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35</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vMerge="1">
                  <a:txBody>
                    <a:bodyPr/>
                    <a:lstStyle/>
                    <a:p>
                      <a:pPr marL="0" algn="ctr" defTabSz="914400" rtl="0" eaLnBrk="1" fontAlgn="b" latinLnBrk="0" hangingPunct="1">
                        <a:lnSpc>
                          <a:spcPct val="150000"/>
                        </a:lnSpc>
                      </a:pPr>
                      <a:endParaRPr lang="es-CO" sz="1300" u="none" strike="noStrike" kern="1200" dirty="0">
                        <a:solidFill>
                          <a:schemeClr val="tx1"/>
                        </a:solidFill>
                        <a:effectLst/>
                        <a:latin typeface="+mn-lt"/>
                        <a:ea typeface="+mn-ea"/>
                        <a:cs typeface="+mn-cs"/>
                      </a:endParaRPr>
                    </a:p>
                  </a:txBody>
                  <a:tcPr marL="0" marR="0" marT="0" marB="0" anchor="ctr"/>
                </a:tc>
                <a:tc vMerge="1">
                  <a:txBody>
                    <a:bodyPr/>
                    <a:lstStyle/>
                    <a:p>
                      <a:pPr marL="0" algn="ctr" defTabSz="914400" rtl="0" eaLnBrk="1" fontAlgn="b" latinLnBrk="0" hangingPunct="1">
                        <a:lnSpc>
                          <a:spcPct val="150000"/>
                        </a:lnSpc>
                      </a:pPr>
                      <a:endParaRPr lang="es-ES" sz="1300" u="none" strike="noStrike" kern="1200" dirty="0">
                        <a:solidFill>
                          <a:schemeClr val="tx1"/>
                        </a:solidFill>
                        <a:effectLst/>
                        <a:latin typeface="+mn-lt"/>
                        <a:ea typeface="+mn-ea"/>
                        <a:cs typeface="+mn-cs"/>
                      </a:endParaRPr>
                    </a:p>
                  </a:txBody>
                  <a:tcPr marL="0" marR="0" marT="0" marB="0" anchor="ctr"/>
                </a:tc>
                <a:tc vMerge="1">
                  <a:txBody>
                    <a:bodyPr/>
                    <a:lstStyle/>
                    <a:p>
                      <a:pPr marL="0" algn="ctr" defTabSz="914400" rtl="0" eaLnBrk="1" fontAlgn="b" latinLnBrk="0" hangingPunct="1">
                        <a:lnSpc>
                          <a:spcPct val="150000"/>
                        </a:lnSpc>
                      </a:pPr>
                      <a:endParaRPr lang="es-ES" sz="1300" u="none" strike="noStrike" kern="1200" dirty="0">
                        <a:solidFill>
                          <a:schemeClr val="tx1"/>
                        </a:solidFill>
                        <a:effectLst/>
                        <a:latin typeface="+mn-lt"/>
                        <a:ea typeface="+mn-ea"/>
                        <a:cs typeface="+mn-cs"/>
                      </a:endParaRPr>
                    </a:p>
                  </a:txBody>
                  <a:tcPr marL="0" marR="0" marT="0" marB="0" anchor="ctr"/>
                </a:tc>
                <a:tc vMerge="1">
                  <a:txBody>
                    <a:bodyPr/>
                    <a:lstStyle/>
                    <a:p>
                      <a:pPr marL="0" algn="ctr" defTabSz="914400" rtl="0" eaLnBrk="1" fontAlgn="b" latinLnBrk="0" hangingPunct="1">
                        <a:lnSpc>
                          <a:spcPct val="150000"/>
                        </a:lnSpc>
                      </a:pPr>
                      <a:endParaRPr lang="es-ES" sz="1300" u="none" strike="noStrike" kern="1200" dirty="0">
                        <a:solidFill>
                          <a:schemeClr val="tx1"/>
                        </a:solidFill>
                        <a:effectLst/>
                        <a:latin typeface="+mn-lt"/>
                        <a:ea typeface="+mn-ea"/>
                        <a:cs typeface="+mn-cs"/>
                      </a:endParaRPr>
                    </a:p>
                  </a:txBody>
                  <a:tcPr marL="0" marR="0" marT="0" marB="0" anchor="ctr"/>
                </a:tc>
                <a:extLst>
                  <a:ext uri="{0D108BD9-81ED-4DB2-BD59-A6C34878D82A}">
                    <a16:rowId xmlns:a16="http://schemas.microsoft.com/office/drawing/2014/main" val="66659449"/>
                  </a:ext>
                </a:extLst>
              </a:tr>
              <a:tr h="252294">
                <a:tc rowSpan="3">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BARRIDO Y LIMPIEZA</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noFill/>
                  </a:tcPr>
                </a:tc>
                <a:tc>
                  <a:txBody>
                    <a:bodyPr/>
                    <a:lstStyle/>
                    <a:p>
                      <a:pPr marL="0" marR="0" lvl="0" indent="0" algn="ctr" defTabSz="914400" rtl="0" eaLnBrk="1" fontAlgn="b" latinLnBrk="0" hangingPunct="1">
                        <a:lnSpc>
                          <a:spcPct val="150000"/>
                        </a:lnSpc>
                        <a:spcBef>
                          <a:spcPts val="0"/>
                        </a:spcBef>
                        <a:spcAft>
                          <a:spcPts val="0"/>
                        </a:spcAft>
                        <a:buClrTx/>
                        <a:buSzTx/>
                        <a:buFontTx/>
                        <a:buNone/>
                        <a:tabLst/>
                        <a:defRPr/>
                      </a:pPr>
                      <a:r>
                        <a:rPr lang="es-ES" sz="1100" u="none" strike="noStrike" dirty="0">
                          <a:solidFill>
                            <a:srgbClr val="002060"/>
                          </a:solidFill>
                          <a:effectLst/>
                          <a:latin typeface="Calibri" panose="020F0502020204030204" pitchFamily="34" charset="0"/>
                          <a:cs typeface="Calibri" panose="020F0502020204030204" pitchFamily="34" charset="0"/>
                        </a:rPr>
                        <a:t>BARRIDO MANUAL</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noFill/>
                  </a:tcPr>
                </a:tc>
                <a:tc>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7</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noFill/>
                  </a:tcPr>
                </a:tc>
                <a:tc rowSpan="3">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981</a:t>
                      </a:r>
                      <a:endParaRPr lang="es-CO"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noFill/>
                  </a:tcPr>
                </a:tc>
                <a:tc rowSpan="3">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453</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noFill/>
                  </a:tcPr>
                </a:tc>
                <a:tc rowSpan="3">
                  <a:txBody>
                    <a:bodyPr/>
                    <a:lstStyle/>
                    <a:p>
                      <a:pPr marL="0" algn="ctr" defTabSz="914400" rtl="0" eaLnBrk="1" fontAlgn="b" latinLnBrk="0" hangingPunct="1">
                        <a:lnSpc>
                          <a:spcPct val="150000"/>
                        </a:lnSpc>
                      </a:pPr>
                      <a:r>
                        <a:rPr lang="es-ES" sz="1100" u="none" strike="noStrike" kern="1200" dirty="0">
                          <a:solidFill>
                            <a:srgbClr val="002060"/>
                          </a:solidFill>
                          <a:effectLst/>
                          <a:latin typeface="Calibri" panose="020F0502020204030204" pitchFamily="34" charset="0"/>
                          <a:cs typeface="Calibri" panose="020F0502020204030204" pitchFamily="34" charset="0"/>
                        </a:rPr>
                        <a:t>1.077</a:t>
                      </a:r>
                      <a:endParaRPr lang="es-ES" sz="1100" b="0" i="0" u="none" strike="noStrike" kern="1200" dirty="0">
                        <a:solidFill>
                          <a:srgbClr val="002060"/>
                        </a:solidFill>
                        <a:effectLst/>
                        <a:latin typeface="Calibri" panose="020F0502020204030204" pitchFamily="34" charset="0"/>
                        <a:ea typeface="+mn-ea"/>
                        <a:cs typeface="Calibri" panose="020F0502020204030204" pitchFamily="34" charset="0"/>
                      </a:endParaRPr>
                    </a:p>
                  </a:txBody>
                  <a:tcPr marL="0" marR="0" marT="0" marB="0" anchor="ctr">
                    <a:noFill/>
                  </a:tcPr>
                </a:tc>
                <a:tc rowSpan="3">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42,1%</a:t>
                      </a:r>
                      <a:endParaRPr lang="es-ES" sz="1100" b="1"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noFill/>
                  </a:tcPr>
                </a:tc>
                <a:extLst>
                  <a:ext uri="{0D108BD9-81ED-4DB2-BD59-A6C34878D82A}">
                    <a16:rowId xmlns:a16="http://schemas.microsoft.com/office/drawing/2014/main" val="3674210074"/>
                  </a:ext>
                </a:extLst>
              </a:tr>
              <a:tr h="252294">
                <a:tc vMerge="1">
                  <a:txBody>
                    <a:bodyPr/>
                    <a:lstStyle/>
                    <a:p>
                      <a:pPr algn="ctr" rtl="0" fontAlgn="b">
                        <a:lnSpc>
                          <a:spcPct val="150000"/>
                        </a:lnSpc>
                      </a:pPr>
                      <a:endParaRPr lang="es-ES" sz="1300" b="0" i="0" u="none" strike="noStrike" dirty="0">
                        <a:solidFill>
                          <a:srgbClr val="002060"/>
                        </a:solidFill>
                        <a:effectLst/>
                        <a:latin typeface="+mn-lt"/>
                      </a:endParaRPr>
                    </a:p>
                  </a:txBody>
                  <a:tcPr marL="0" marR="0" marT="0"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ES" sz="1100" u="none" strike="noStrike" dirty="0">
                          <a:solidFill>
                            <a:srgbClr val="002060"/>
                          </a:solidFill>
                          <a:effectLst/>
                          <a:latin typeface="Calibri" panose="020F0502020204030204" pitchFamily="34" charset="0"/>
                          <a:cs typeface="Calibri" panose="020F0502020204030204" pitchFamily="34" charset="0"/>
                        </a:rPr>
                        <a:t>BARRIDO MECÁNICO</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noFill/>
                  </a:tcPr>
                </a:tc>
                <a:tc>
                  <a:txBody>
                    <a:bodyPr/>
                    <a:lstStyle/>
                    <a:p>
                      <a:pPr algn="ctr" rtl="0" fontAlgn="b">
                        <a:lnSpc>
                          <a:spcPct val="100000"/>
                        </a:lnSpc>
                      </a:pPr>
                      <a:r>
                        <a:rPr lang="es-ES" sz="1100" u="none" strike="noStrike" dirty="0">
                          <a:solidFill>
                            <a:srgbClr val="002060"/>
                          </a:solidFill>
                          <a:effectLst/>
                          <a:latin typeface="Calibri" panose="020F0502020204030204" pitchFamily="34" charset="0"/>
                          <a:cs typeface="Calibri" panose="020F0502020204030204" pitchFamily="34" charset="0"/>
                        </a:rPr>
                        <a:t>8</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noFill/>
                  </a:tcPr>
                </a:tc>
                <a:tc vMerge="1">
                  <a:txBody>
                    <a:bodyPr/>
                    <a:lstStyle/>
                    <a:p>
                      <a:pPr algn="ctr" rtl="0" fontAlgn="b">
                        <a:lnSpc>
                          <a:spcPct val="150000"/>
                        </a:lnSpc>
                      </a:pPr>
                      <a:endParaRPr lang="es-CO" sz="1300" b="0" i="0" u="none" strike="noStrike" dirty="0">
                        <a:solidFill>
                          <a:srgbClr val="002060"/>
                        </a:solidFill>
                        <a:effectLst/>
                        <a:latin typeface="Calibri"/>
                      </a:endParaRPr>
                    </a:p>
                  </a:txBody>
                  <a:tcPr marL="0" marR="0" marT="0" marB="0" anchor="ctr"/>
                </a:tc>
                <a:tc vMerge="1">
                  <a:txBody>
                    <a:bodyPr/>
                    <a:lstStyle/>
                    <a:p>
                      <a:pPr algn="ctr" rtl="0" fontAlgn="b">
                        <a:lnSpc>
                          <a:spcPct val="150000"/>
                        </a:lnSpc>
                      </a:pPr>
                      <a:endParaRPr lang="es-ES" sz="1300" b="0" i="0" u="none" strike="noStrike" dirty="0">
                        <a:solidFill>
                          <a:srgbClr val="002060"/>
                        </a:solidFill>
                        <a:effectLst/>
                        <a:latin typeface="Calibri"/>
                      </a:endParaRPr>
                    </a:p>
                  </a:txBody>
                  <a:tcPr marL="0" marR="0" marT="0" marB="0" anchor="ctr"/>
                </a:tc>
                <a:tc vMerge="1">
                  <a:txBody>
                    <a:bodyPr/>
                    <a:lstStyle/>
                    <a:p>
                      <a:pPr marL="0" algn="ctr" defTabSz="914400" rtl="0" eaLnBrk="1" fontAlgn="b" latinLnBrk="0" hangingPunct="1">
                        <a:lnSpc>
                          <a:spcPct val="150000"/>
                        </a:lnSpc>
                      </a:pPr>
                      <a:endParaRPr lang="es-ES" sz="1300" b="0" i="0" u="none" strike="noStrike" kern="1200" dirty="0">
                        <a:solidFill>
                          <a:srgbClr val="002060"/>
                        </a:solidFill>
                        <a:effectLst/>
                        <a:latin typeface="Calibri"/>
                        <a:ea typeface="+mn-ea"/>
                        <a:cs typeface="+mn-cs"/>
                      </a:endParaRPr>
                    </a:p>
                  </a:txBody>
                  <a:tcPr marL="0" marR="0" marT="0" marB="0" anchor="ctr"/>
                </a:tc>
                <a:tc vMerge="1">
                  <a:txBody>
                    <a:bodyPr/>
                    <a:lstStyle/>
                    <a:p>
                      <a:pPr algn="ctr" rtl="0" fontAlgn="b">
                        <a:lnSpc>
                          <a:spcPct val="150000"/>
                        </a:lnSpc>
                      </a:pPr>
                      <a:endParaRPr lang="es-ES" sz="1300" b="1" i="0" u="none" strike="noStrike" dirty="0">
                        <a:solidFill>
                          <a:srgbClr val="002060"/>
                        </a:solidFill>
                        <a:effectLst/>
                        <a:latin typeface="Calibri"/>
                      </a:endParaRPr>
                    </a:p>
                  </a:txBody>
                  <a:tcPr marL="0" marR="0" marT="0" marB="0" anchor="ctr"/>
                </a:tc>
                <a:extLst>
                  <a:ext uri="{0D108BD9-81ED-4DB2-BD59-A6C34878D82A}">
                    <a16:rowId xmlns:a16="http://schemas.microsoft.com/office/drawing/2014/main" val="10002"/>
                  </a:ext>
                </a:extLst>
              </a:tr>
              <a:tr h="211291">
                <a:tc vMerge="1">
                  <a:txBody>
                    <a:bodyPr/>
                    <a:lstStyle/>
                    <a:p>
                      <a:pPr marL="0" marR="0" lvl="0" indent="0" algn="l" defTabSz="914400" rtl="0" eaLnBrk="1" fontAlgn="b" latinLnBrk="0" hangingPunct="1">
                        <a:lnSpc>
                          <a:spcPct val="100000"/>
                        </a:lnSpc>
                        <a:spcBef>
                          <a:spcPts val="0"/>
                        </a:spcBef>
                        <a:spcAft>
                          <a:spcPts val="0"/>
                        </a:spcAft>
                        <a:buClrTx/>
                        <a:buSzTx/>
                        <a:buFontTx/>
                        <a:buNone/>
                        <a:tabLst/>
                        <a:defRPr/>
                      </a:pPr>
                      <a:endParaRPr lang="es-ES" sz="1300" b="0" i="0" u="none" strike="noStrike" dirty="0">
                        <a:solidFill>
                          <a:srgbClr val="002060"/>
                        </a:solidFill>
                        <a:effectLst/>
                        <a:latin typeface="+mn-lt"/>
                      </a:endParaRPr>
                    </a:p>
                  </a:txBody>
                  <a:tcPr marL="0" marR="0" marT="0"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ES" sz="1100" u="none" strike="noStrike" dirty="0">
                          <a:solidFill>
                            <a:srgbClr val="002060"/>
                          </a:solidFill>
                          <a:effectLst/>
                          <a:latin typeface="Calibri" panose="020F0502020204030204" pitchFamily="34" charset="0"/>
                          <a:cs typeface="Calibri" panose="020F0502020204030204" pitchFamily="34" charset="0"/>
                        </a:rPr>
                        <a:t>CUARTELILLO</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noFill/>
                  </a:tcPr>
                </a:tc>
                <a:tc>
                  <a:txBody>
                    <a:bodyPr/>
                    <a:lstStyle/>
                    <a:p>
                      <a:pPr algn="ctr" rtl="0" fontAlgn="b">
                        <a:lnSpc>
                          <a:spcPct val="100000"/>
                        </a:lnSpc>
                      </a:pPr>
                      <a:r>
                        <a:rPr lang="es-ES" sz="1100" u="none" strike="noStrike" dirty="0">
                          <a:solidFill>
                            <a:srgbClr val="002060"/>
                          </a:solidFill>
                          <a:effectLst/>
                          <a:latin typeface="Calibri" panose="020F0502020204030204" pitchFamily="34" charset="0"/>
                          <a:cs typeface="Calibri" panose="020F0502020204030204" pitchFamily="34" charset="0"/>
                        </a:rPr>
                        <a:t>14</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noFill/>
                  </a:tcPr>
                </a:tc>
                <a:tc vMerge="1">
                  <a:txBody>
                    <a:bodyPr/>
                    <a:lstStyle/>
                    <a:p>
                      <a:pPr algn="ctr" rtl="0" fontAlgn="b">
                        <a:lnSpc>
                          <a:spcPct val="100000"/>
                        </a:lnSpc>
                      </a:pPr>
                      <a:endParaRPr lang="es-CO" sz="1300" b="0" i="0" u="none" strike="noStrike" dirty="0">
                        <a:solidFill>
                          <a:srgbClr val="002060"/>
                        </a:solidFill>
                        <a:effectLst/>
                        <a:latin typeface="Calibri"/>
                      </a:endParaRPr>
                    </a:p>
                  </a:txBody>
                  <a:tcPr marL="0" marR="0" marT="0" marB="0" anchor="ctr"/>
                </a:tc>
                <a:tc vMerge="1">
                  <a:txBody>
                    <a:bodyPr/>
                    <a:lstStyle/>
                    <a:p>
                      <a:pPr algn="ctr" rtl="0" fontAlgn="b">
                        <a:lnSpc>
                          <a:spcPct val="100000"/>
                        </a:lnSpc>
                      </a:pPr>
                      <a:endParaRPr lang="es-ES" sz="1300" b="0" i="0" u="none" strike="noStrike" dirty="0">
                        <a:solidFill>
                          <a:srgbClr val="002060"/>
                        </a:solidFill>
                        <a:effectLst/>
                        <a:latin typeface="Calibri"/>
                      </a:endParaRPr>
                    </a:p>
                  </a:txBody>
                  <a:tcPr marL="0" marR="0" marT="0" marB="0" anchor="ctr"/>
                </a:tc>
                <a:tc vMerge="1">
                  <a:txBody>
                    <a:bodyPr/>
                    <a:lstStyle/>
                    <a:p>
                      <a:pPr marL="0" algn="ctr" defTabSz="914400" rtl="0" eaLnBrk="1" fontAlgn="b" latinLnBrk="0" hangingPunct="1">
                        <a:lnSpc>
                          <a:spcPct val="100000"/>
                        </a:lnSpc>
                      </a:pPr>
                      <a:endParaRPr lang="es-ES" sz="1300" b="0" i="0" u="none" strike="noStrike" kern="1200" dirty="0">
                        <a:solidFill>
                          <a:srgbClr val="002060"/>
                        </a:solidFill>
                        <a:effectLst/>
                        <a:latin typeface="Calibri"/>
                        <a:ea typeface="+mn-ea"/>
                        <a:cs typeface="+mn-cs"/>
                      </a:endParaRPr>
                    </a:p>
                  </a:txBody>
                  <a:tcPr marL="0" marR="0" marT="0" marB="0" anchor="ctr"/>
                </a:tc>
                <a:tc vMerge="1">
                  <a:txBody>
                    <a:bodyPr/>
                    <a:lstStyle/>
                    <a:p>
                      <a:pPr algn="ctr" rtl="0" fontAlgn="b">
                        <a:lnSpc>
                          <a:spcPct val="100000"/>
                        </a:lnSpc>
                      </a:pPr>
                      <a:endParaRPr lang="es-ES" sz="1300" b="1" i="0" u="none" strike="noStrike" dirty="0">
                        <a:solidFill>
                          <a:srgbClr val="002060"/>
                        </a:solidFill>
                        <a:effectLst/>
                        <a:latin typeface="Calibri"/>
                      </a:endParaRPr>
                    </a:p>
                  </a:txBody>
                  <a:tcPr marL="0" marR="0" marT="0" marB="0" anchor="ctr"/>
                </a:tc>
                <a:extLst>
                  <a:ext uri="{0D108BD9-81ED-4DB2-BD59-A6C34878D82A}">
                    <a16:rowId xmlns:a16="http://schemas.microsoft.com/office/drawing/2014/main" val="2307062242"/>
                  </a:ext>
                </a:extLst>
              </a:tr>
              <a:tr h="204192">
                <a:tc rowSpan="4">
                  <a:txBody>
                    <a:bodyPr/>
                    <a:lstStyle/>
                    <a:p>
                      <a:pPr marL="0" marR="0" lvl="0" indent="0" algn="ctr" defTabSz="914400" rtl="0" eaLnBrk="1" fontAlgn="b" latinLnBrk="0" hangingPunct="1">
                        <a:lnSpc>
                          <a:spcPct val="150000"/>
                        </a:lnSpc>
                        <a:spcBef>
                          <a:spcPts val="0"/>
                        </a:spcBef>
                        <a:spcAft>
                          <a:spcPts val="0"/>
                        </a:spcAft>
                        <a:buClrTx/>
                        <a:buSzTx/>
                        <a:buFontTx/>
                        <a:buNone/>
                        <a:tabLst/>
                        <a:defRPr/>
                      </a:pPr>
                      <a:r>
                        <a:rPr lang="es-ES" sz="1100" u="none" strike="noStrike" dirty="0">
                          <a:solidFill>
                            <a:srgbClr val="002060"/>
                          </a:solidFill>
                          <a:effectLst/>
                          <a:latin typeface="Calibri" panose="020F0502020204030204" pitchFamily="34" charset="0"/>
                          <a:cs typeface="Calibri" panose="020F0502020204030204" pitchFamily="34" charset="0"/>
                        </a:rPr>
                        <a:t>COSTO LIMPIEZA URBANA  SUSCRIPTOR</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a:txBody>
                    <a:bodyPr/>
                    <a:lstStyle/>
                    <a:p>
                      <a:pPr algn="ctr" rtl="0" fontAlgn="b">
                        <a:lnSpc>
                          <a:spcPct val="100000"/>
                        </a:lnSpc>
                      </a:pPr>
                      <a:r>
                        <a:rPr lang="es-ES" sz="1100" u="none" strike="noStrike" dirty="0">
                          <a:solidFill>
                            <a:srgbClr val="002060"/>
                          </a:solidFill>
                          <a:effectLst/>
                          <a:latin typeface="Calibri" panose="020F0502020204030204" pitchFamily="34" charset="0"/>
                          <a:cs typeface="Calibri" panose="020F0502020204030204" pitchFamily="34" charset="0"/>
                        </a:rPr>
                        <a:t>LAVADO PGIRS</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a:txBody>
                    <a:bodyPr/>
                    <a:lstStyle/>
                    <a:p>
                      <a:pPr algn="ctr" rtl="0" fontAlgn="b">
                        <a:lnSpc>
                          <a:spcPct val="100000"/>
                        </a:lnSpc>
                      </a:pPr>
                      <a:r>
                        <a:rPr lang="es-ES" sz="1100" u="none" strike="noStrike" dirty="0">
                          <a:solidFill>
                            <a:srgbClr val="002060"/>
                          </a:solidFill>
                          <a:effectLst/>
                          <a:latin typeface="Calibri" panose="020F0502020204030204" pitchFamily="34" charset="0"/>
                          <a:cs typeface="Calibri" panose="020F0502020204030204" pitchFamily="34" charset="0"/>
                        </a:rPr>
                        <a:t>9</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rowSpan="4">
                  <a:txBody>
                    <a:bodyPr/>
                    <a:lstStyle/>
                    <a:p>
                      <a:pPr algn="ctr" rtl="0" fontAlgn="b">
                        <a:lnSpc>
                          <a:spcPct val="100000"/>
                        </a:lnSpc>
                      </a:pPr>
                      <a:r>
                        <a:rPr lang="es-ES" sz="1100" u="none" strike="noStrike" dirty="0">
                          <a:solidFill>
                            <a:srgbClr val="002060"/>
                          </a:solidFill>
                          <a:effectLst/>
                          <a:latin typeface="Calibri" panose="020F0502020204030204" pitchFamily="34" charset="0"/>
                          <a:cs typeface="Calibri" panose="020F0502020204030204" pitchFamily="34" charset="0"/>
                        </a:rPr>
                        <a:t>2.364</a:t>
                      </a:r>
                      <a:endParaRPr lang="es-CO"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rowSpan="4">
                  <a:txBody>
                    <a:bodyPr/>
                    <a:lstStyle/>
                    <a:p>
                      <a:pPr algn="ctr" rtl="0" fontAlgn="b">
                        <a:lnSpc>
                          <a:spcPct val="100000"/>
                        </a:lnSpc>
                      </a:pPr>
                      <a:r>
                        <a:rPr lang="es-ES" sz="1100" u="none" strike="noStrike" dirty="0">
                          <a:solidFill>
                            <a:srgbClr val="002060"/>
                          </a:solidFill>
                          <a:effectLst/>
                          <a:latin typeface="Calibri" panose="020F0502020204030204" pitchFamily="34" charset="0"/>
                          <a:cs typeface="Calibri" panose="020F0502020204030204" pitchFamily="34" charset="0"/>
                        </a:rPr>
                        <a:t>250</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rowSpan="4">
                  <a:txBody>
                    <a:bodyPr/>
                    <a:lstStyle/>
                    <a:p>
                      <a:pPr marL="0" algn="ctr" defTabSz="914400" rtl="0" eaLnBrk="1" fontAlgn="b" latinLnBrk="0" hangingPunct="1">
                        <a:lnSpc>
                          <a:spcPct val="100000"/>
                        </a:lnSpc>
                      </a:pPr>
                      <a:r>
                        <a:rPr lang="es-ES" sz="1100" u="none" strike="noStrike" kern="1200" dirty="0">
                          <a:solidFill>
                            <a:srgbClr val="002060"/>
                          </a:solidFill>
                          <a:effectLst/>
                          <a:latin typeface="Calibri" panose="020F0502020204030204" pitchFamily="34" charset="0"/>
                          <a:cs typeface="Calibri" panose="020F0502020204030204" pitchFamily="34" charset="0"/>
                        </a:rPr>
                        <a:t>1.077</a:t>
                      </a:r>
                      <a:endParaRPr lang="es-ES" sz="1100" b="0" i="0" u="none" strike="noStrike" kern="1200" dirty="0">
                        <a:solidFill>
                          <a:srgbClr val="002060"/>
                        </a:solidFill>
                        <a:effectLst/>
                        <a:latin typeface="Calibri" panose="020F0502020204030204" pitchFamily="34" charset="0"/>
                        <a:ea typeface="+mn-ea"/>
                        <a:cs typeface="Calibri" panose="020F0502020204030204" pitchFamily="34" charset="0"/>
                      </a:endParaRPr>
                    </a:p>
                  </a:txBody>
                  <a:tcPr marL="0" marR="0" marT="0" marB="0" anchor="ctr">
                    <a:solidFill>
                      <a:schemeClr val="accent6">
                        <a:lumMod val="20000"/>
                        <a:lumOff val="80000"/>
                      </a:schemeClr>
                    </a:solidFill>
                  </a:tcPr>
                </a:tc>
                <a:tc rowSpan="4">
                  <a:txBody>
                    <a:bodyPr/>
                    <a:lstStyle/>
                    <a:p>
                      <a:pPr algn="ctr" rtl="0" fontAlgn="b">
                        <a:lnSpc>
                          <a:spcPct val="100000"/>
                        </a:lnSpc>
                      </a:pPr>
                      <a:r>
                        <a:rPr lang="es-ES" sz="1100" u="none" strike="noStrike" dirty="0">
                          <a:solidFill>
                            <a:srgbClr val="002060"/>
                          </a:solidFill>
                          <a:effectLst/>
                          <a:latin typeface="Calibri" panose="020F0502020204030204" pitchFamily="34" charset="0"/>
                          <a:cs typeface="Calibri" panose="020F0502020204030204" pitchFamily="34" charset="0"/>
                        </a:rPr>
                        <a:t>23,2%</a:t>
                      </a:r>
                      <a:endParaRPr lang="es-ES" sz="1100" b="1"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extLst>
                  <a:ext uri="{0D108BD9-81ED-4DB2-BD59-A6C34878D82A}">
                    <a16:rowId xmlns:a16="http://schemas.microsoft.com/office/drawing/2014/main" val="1681665366"/>
                  </a:ext>
                </a:extLst>
              </a:tr>
              <a:tr h="252294">
                <a:tc vMerge="1">
                  <a:txBody>
                    <a:bodyPr/>
                    <a:lstStyle/>
                    <a:p>
                      <a:pPr marL="0" marR="0" lvl="0" indent="0" algn="l" defTabSz="914400" rtl="0" eaLnBrk="1" fontAlgn="b" latinLnBrk="0" hangingPunct="1">
                        <a:lnSpc>
                          <a:spcPct val="150000"/>
                        </a:lnSpc>
                        <a:spcBef>
                          <a:spcPts val="0"/>
                        </a:spcBef>
                        <a:spcAft>
                          <a:spcPts val="0"/>
                        </a:spcAft>
                        <a:buClrTx/>
                        <a:buSzTx/>
                        <a:buFontTx/>
                        <a:buNone/>
                        <a:tabLst/>
                        <a:defRPr/>
                      </a:pPr>
                      <a:endParaRPr lang="es-ES" sz="1300" b="0" i="0" u="none" strike="noStrike" dirty="0">
                        <a:solidFill>
                          <a:srgbClr val="002060"/>
                        </a:solidFill>
                        <a:effectLst/>
                        <a:latin typeface="+mn-lt"/>
                      </a:endParaRPr>
                    </a:p>
                  </a:txBody>
                  <a:tcPr marL="0" marR="0" marT="0" marB="0" anchor="ctr"/>
                </a:tc>
                <a:tc>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INST. Y MTTO CESTAS</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10, 11 y 28</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vMerge="1">
                  <a:txBody>
                    <a:bodyPr/>
                    <a:lstStyle/>
                    <a:p>
                      <a:pPr algn="ctr" rtl="0" fontAlgn="b">
                        <a:lnSpc>
                          <a:spcPct val="150000"/>
                        </a:lnSpc>
                      </a:pPr>
                      <a:endParaRPr lang="es-CO" sz="1300" b="0" i="0" u="none" strike="noStrike" dirty="0">
                        <a:solidFill>
                          <a:srgbClr val="002060"/>
                        </a:solidFill>
                        <a:effectLst/>
                        <a:latin typeface="Calibri"/>
                      </a:endParaRPr>
                    </a:p>
                  </a:txBody>
                  <a:tcPr marL="0" marR="0" marT="0" marB="0" anchor="ctr"/>
                </a:tc>
                <a:tc vMerge="1">
                  <a:txBody>
                    <a:bodyPr/>
                    <a:lstStyle/>
                    <a:p>
                      <a:pPr algn="ctr" rtl="0" fontAlgn="b">
                        <a:lnSpc>
                          <a:spcPct val="150000"/>
                        </a:lnSpc>
                      </a:pPr>
                      <a:endParaRPr lang="es-ES" sz="1300" b="0" i="0" u="none" strike="noStrike" dirty="0">
                        <a:solidFill>
                          <a:srgbClr val="002060"/>
                        </a:solidFill>
                        <a:effectLst/>
                        <a:latin typeface="Calibri"/>
                      </a:endParaRPr>
                    </a:p>
                  </a:txBody>
                  <a:tcPr marL="0" marR="0" marT="0" marB="0" anchor="ctr"/>
                </a:tc>
                <a:tc vMerge="1">
                  <a:txBody>
                    <a:bodyPr/>
                    <a:lstStyle/>
                    <a:p>
                      <a:pPr marL="0" algn="ctr" defTabSz="914400" rtl="0" eaLnBrk="1" fontAlgn="b" latinLnBrk="0" hangingPunct="1">
                        <a:lnSpc>
                          <a:spcPct val="150000"/>
                        </a:lnSpc>
                      </a:pPr>
                      <a:endParaRPr lang="es-ES" sz="1300" b="0" i="0" u="none" strike="noStrike" kern="1200" dirty="0">
                        <a:solidFill>
                          <a:srgbClr val="002060"/>
                        </a:solidFill>
                        <a:effectLst/>
                        <a:latin typeface="Calibri"/>
                        <a:ea typeface="+mn-ea"/>
                        <a:cs typeface="+mn-cs"/>
                      </a:endParaRPr>
                    </a:p>
                  </a:txBody>
                  <a:tcPr marL="0" marR="0" marT="0" marB="0" anchor="ctr"/>
                </a:tc>
                <a:tc vMerge="1">
                  <a:txBody>
                    <a:bodyPr/>
                    <a:lstStyle/>
                    <a:p>
                      <a:pPr algn="ctr" rtl="0" fontAlgn="b">
                        <a:lnSpc>
                          <a:spcPct val="150000"/>
                        </a:lnSpc>
                      </a:pPr>
                      <a:endParaRPr lang="es-ES" sz="1300" b="1" i="0" u="none" strike="noStrike" dirty="0">
                        <a:solidFill>
                          <a:srgbClr val="002060"/>
                        </a:solidFill>
                        <a:effectLst/>
                        <a:latin typeface="Calibri"/>
                      </a:endParaRPr>
                    </a:p>
                  </a:txBody>
                  <a:tcPr marL="0" marR="0" marT="0" marB="0" anchor="ctr"/>
                </a:tc>
                <a:extLst>
                  <a:ext uri="{0D108BD9-81ED-4DB2-BD59-A6C34878D82A}">
                    <a16:rowId xmlns:a16="http://schemas.microsoft.com/office/drawing/2014/main" val="3896255396"/>
                  </a:ext>
                </a:extLst>
              </a:tr>
              <a:tr h="252294">
                <a:tc vMerge="1">
                  <a:txBody>
                    <a:bodyPr/>
                    <a:lstStyle/>
                    <a:p>
                      <a:pPr algn="l" rtl="0" fontAlgn="b">
                        <a:lnSpc>
                          <a:spcPct val="150000"/>
                        </a:lnSpc>
                      </a:pPr>
                      <a:endParaRPr lang="es-ES" sz="1300" b="0" i="0" u="none" strike="noStrike" dirty="0">
                        <a:solidFill>
                          <a:srgbClr val="002060"/>
                        </a:solidFill>
                        <a:effectLst/>
                        <a:latin typeface="Calibri"/>
                      </a:endParaRPr>
                    </a:p>
                  </a:txBody>
                  <a:tcPr marL="0" marR="0" marT="0" marB="0" anchor="ctr"/>
                </a:tc>
                <a:tc>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CORTE DE CÉSPED</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15 y 16</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vMerge="1">
                  <a:txBody>
                    <a:bodyPr/>
                    <a:lstStyle/>
                    <a:p>
                      <a:pPr algn="ctr" rtl="0" fontAlgn="b">
                        <a:lnSpc>
                          <a:spcPct val="150000"/>
                        </a:lnSpc>
                      </a:pPr>
                      <a:endParaRPr lang="es-CO" sz="1300" b="0" i="0" u="none" strike="noStrike" dirty="0">
                        <a:solidFill>
                          <a:srgbClr val="002060"/>
                        </a:solidFill>
                        <a:effectLst/>
                        <a:latin typeface="Calibri"/>
                      </a:endParaRPr>
                    </a:p>
                  </a:txBody>
                  <a:tcPr marL="0" marR="0" marT="0" marB="0" anchor="ctr"/>
                </a:tc>
                <a:tc vMerge="1">
                  <a:txBody>
                    <a:bodyPr/>
                    <a:lstStyle/>
                    <a:p>
                      <a:pPr algn="ctr" rtl="0" fontAlgn="b">
                        <a:lnSpc>
                          <a:spcPct val="150000"/>
                        </a:lnSpc>
                      </a:pPr>
                      <a:endParaRPr lang="es-ES" sz="1300" b="0" i="0" u="none" strike="noStrike" dirty="0">
                        <a:solidFill>
                          <a:srgbClr val="002060"/>
                        </a:solidFill>
                        <a:effectLst/>
                        <a:latin typeface="Calibri"/>
                      </a:endParaRPr>
                    </a:p>
                  </a:txBody>
                  <a:tcPr marL="0" marR="0" marT="0" marB="0" anchor="ctr"/>
                </a:tc>
                <a:tc vMerge="1">
                  <a:txBody>
                    <a:bodyPr/>
                    <a:lstStyle/>
                    <a:p>
                      <a:pPr algn="ctr" rtl="0" fontAlgn="b">
                        <a:lnSpc>
                          <a:spcPct val="150000"/>
                        </a:lnSpc>
                      </a:pPr>
                      <a:endParaRPr lang="es-ES" sz="1300" b="0" i="0" u="none" strike="noStrike" dirty="0">
                        <a:solidFill>
                          <a:srgbClr val="002060"/>
                        </a:solidFill>
                        <a:effectLst/>
                        <a:latin typeface="Calibri"/>
                      </a:endParaRPr>
                    </a:p>
                  </a:txBody>
                  <a:tcPr marL="0" marR="0" marT="0" marB="0" anchor="ctr"/>
                </a:tc>
                <a:tc vMerge="1">
                  <a:txBody>
                    <a:bodyPr/>
                    <a:lstStyle/>
                    <a:p>
                      <a:pPr algn="ctr" rtl="0" fontAlgn="b">
                        <a:lnSpc>
                          <a:spcPct val="150000"/>
                        </a:lnSpc>
                      </a:pPr>
                      <a:endParaRPr lang="es-ES" sz="1300" b="1" i="0" u="none" strike="noStrike" dirty="0">
                        <a:solidFill>
                          <a:srgbClr val="002060"/>
                        </a:solidFill>
                        <a:effectLst/>
                        <a:latin typeface="Calibri"/>
                      </a:endParaRPr>
                    </a:p>
                  </a:txBody>
                  <a:tcPr marL="0" marR="0" marT="0" marB="0" anchor="ctr"/>
                </a:tc>
                <a:extLst>
                  <a:ext uri="{0D108BD9-81ED-4DB2-BD59-A6C34878D82A}">
                    <a16:rowId xmlns:a16="http://schemas.microsoft.com/office/drawing/2014/main" val="10004"/>
                  </a:ext>
                </a:extLst>
              </a:tr>
              <a:tr h="162418">
                <a:tc vMerge="1">
                  <a:txBody>
                    <a:bodyPr/>
                    <a:lstStyle/>
                    <a:p>
                      <a:pPr algn="l" rtl="0" fontAlgn="b"/>
                      <a:endParaRPr lang="es-CO" sz="1300" b="0" i="0" u="none" strike="noStrike" dirty="0">
                        <a:solidFill>
                          <a:srgbClr val="002060"/>
                        </a:solidFill>
                        <a:effectLst/>
                        <a:latin typeface="+mn-lt"/>
                      </a:endParaRPr>
                    </a:p>
                  </a:txBody>
                  <a:tcPr marL="0" marR="0" marT="0" marB="0" anchor="ctr"/>
                </a:tc>
                <a:tc>
                  <a:txBody>
                    <a:bodyPr/>
                    <a:lstStyle/>
                    <a:p>
                      <a:pPr algn="ctr" rtl="0" fontAlgn="b"/>
                      <a:r>
                        <a:rPr lang="es-ES" sz="1100" u="none" strike="noStrike" dirty="0">
                          <a:solidFill>
                            <a:srgbClr val="002060"/>
                          </a:solidFill>
                          <a:effectLst/>
                          <a:latin typeface="Calibri" panose="020F0502020204030204" pitchFamily="34" charset="0"/>
                          <a:cs typeface="Calibri" panose="020F0502020204030204" pitchFamily="34" charset="0"/>
                        </a:rPr>
                        <a:t>PODA DE ÁRBOLES</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a:txBody>
                    <a:bodyPr/>
                    <a:lstStyle/>
                    <a:p>
                      <a:pPr algn="ctr" rtl="0" fontAlgn="b"/>
                      <a:r>
                        <a:rPr lang="es-ES" sz="1100" u="none" strike="noStrike" dirty="0">
                          <a:solidFill>
                            <a:srgbClr val="002060"/>
                          </a:solidFill>
                          <a:effectLst/>
                          <a:latin typeface="Calibri" panose="020F0502020204030204" pitchFamily="34" charset="0"/>
                          <a:cs typeface="Calibri" panose="020F0502020204030204" pitchFamily="34" charset="0"/>
                        </a:rPr>
                        <a:t>17 y 18</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vMerge="1">
                  <a:txBody>
                    <a:bodyPr/>
                    <a:lstStyle/>
                    <a:p>
                      <a:pPr algn="ctr" rtl="0" fontAlgn="b"/>
                      <a:endParaRPr lang="es-CO" sz="1300" b="0" i="0" u="none" strike="noStrike" dirty="0">
                        <a:solidFill>
                          <a:srgbClr val="002060"/>
                        </a:solidFill>
                        <a:effectLst/>
                        <a:latin typeface="Calibri"/>
                      </a:endParaRPr>
                    </a:p>
                  </a:txBody>
                  <a:tcPr marL="0" marR="0" marT="0" marB="0" anchor="ctr"/>
                </a:tc>
                <a:tc vMerge="1">
                  <a:txBody>
                    <a:bodyPr/>
                    <a:lstStyle/>
                    <a:p>
                      <a:pPr algn="ctr" rtl="0" fontAlgn="b"/>
                      <a:endParaRPr lang="es-ES" sz="1300" b="0" i="0" u="none" strike="noStrike" dirty="0">
                        <a:solidFill>
                          <a:srgbClr val="002060"/>
                        </a:solidFill>
                        <a:effectLst/>
                        <a:latin typeface="Calibri"/>
                      </a:endParaRPr>
                    </a:p>
                  </a:txBody>
                  <a:tcPr marL="0" marR="0" marT="0" marB="0" anchor="ctr"/>
                </a:tc>
                <a:tc vMerge="1">
                  <a:txBody>
                    <a:bodyPr/>
                    <a:lstStyle/>
                    <a:p>
                      <a:pPr algn="ctr" rtl="0" fontAlgn="b"/>
                      <a:endParaRPr lang="es-ES" sz="1300" b="0" i="0" u="none" strike="noStrike" dirty="0">
                        <a:solidFill>
                          <a:srgbClr val="002060"/>
                        </a:solidFill>
                        <a:effectLst/>
                        <a:latin typeface="Calibri"/>
                      </a:endParaRPr>
                    </a:p>
                  </a:txBody>
                  <a:tcPr marL="0" marR="0" marT="0" marB="0" anchor="ctr"/>
                </a:tc>
                <a:tc vMerge="1">
                  <a:txBody>
                    <a:bodyPr/>
                    <a:lstStyle/>
                    <a:p>
                      <a:pPr algn="ctr" rtl="0" fontAlgn="b"/>
                      <a:endParaRPr lang="es-ES" sz="1300" b="1" i="0" u="none" strike="noStrike" dirty="0">
                        <a:solidFill>
                          <a:srgbClr val="002060"/>
                        </a:solidFill>
                        <a:effectLst/>
                        <a:latin typeface="Calibri"/>
                      </a:endParaRPr>
                    </a:p>
                  </a:txBody>
                  <a:tcPr marL="0" marR="0" marT="0" marB="0" anchor="ctr"/>
                </a:tc>
                <a:extLst>
                  <a:ext uri="{0D108BD9-81ED-4DB2-BD59-A6C34878D82A}">
                    <a16:rowId xmlns:a16="http://schemas.microsoft.com/office/drawing/2014/main" val="4265432237"/>
                  </a:ext>
                </a:extLst>
              </a:tr>
              <a:tr h="485799">
                <a:tc rowSpan="2">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es-ES" sz="1100" u="none" strike="noStrike" dirty="0">
                          <a:solidFill>
                            <a:srgbClr val="002060"/>
                          </a:solidFill>
                          <a:effectLst/>
                          <a:latin typeface="Calibri" panose="020F0502020204030204" pitchFamily="34" charset="0"/>
                          <a:cs typeface="Calibri" panose="020F0502020204030204" pitchFamily="34" charset="0"/>
                        </a:rPr>
                        <a:t>CONTENERIZACIÓN</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bg1">
                        <a:alpha val="20000"/>
                      </a:schemeClr>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ES" sz="1100" u="none" strike="noStrike" dirty="0">
                          <a:solidFill>
                            <a:srgbClr val="002060"/>
                          </a:solidFill>
                          <a:effectLst/>
                          <a:latin typeface="Calibri" panose="020F0502020204030204" pitchFamily="34" charset="0"/>
                          <a:cs typeface="Calibri" panose="020F0502020204030204" pitchFamily="34" charset="0"/>
                        </a:rPr>
                        <a:t>LAVADO</a:t>
                      </a:r>
                      <a:endParaRPr lang="es-ES" sz="1100" b="0" i="0" u="none" strike="noStrike" dirty="0">
                        <a:solidFill>
                          <a:srgbClr val="002060"/>
                        </a:solidFill>
                        <a:effectLst/>
                        <a:latin typeface="Calibri" panose="020F0502020204030204" pitchFamily="34" charset="0"/>
                        <a:cs typeface="Calibri" panose="020F0502020204030204" pitchFamily="34" charset="0"/>
                      </a:endParaRPr>
                    </a:p>
                    <a:p>
                      <a:pPr marL="0" marR="0" lvl="0" indent="0" algn="ctr" defTabSz="914400" rtl="0" eaLnBrk="1" fontAlgn="b" latinLnBrk="0" hangingPunct="1">
                        <a:lnSpc>
                          <a:spcPct val="100000"/>
                        </a:lnSpc>
                        <a:spcBef>
                          <a:spcPts val="0"/>
                        </a:spcBef>
                        <a:spcAft>
                          <a:spcPts val="0"/>
                        </a:spcAft>
                        <a:buClrTx/>
                        <a:buSzTx/>
                        <a:buFontTx/>
                        <a:buNone/>
                        <a:tabLst/>
                        <a:defRPr/>
                      </a:pPr>
                      <a:r>
                        <a:rPr lang="es-ES" sz="1100" u="none" strike="noStrike" dirty="0">
                          <a:solidFill>
                            <a:srgbClr val="002060"/>
                          </a:solidFill>
                          <a:effectLst/>
                          <a:latin typeface="Calibri" panose="020F0502020204030204" pitchFamily="34" charset="0"/>
                          <a:cs typeface="Calibri" panose="020F0502020204030204" pitchFamily="34" charset="0"/>
                        </a:rPr>
                        <a:t>RECONTEO</a:t>
                      </a:r>
                      <a:endParaRPr lang="es-ES" sz="1100" b="0" i="0" u="none" strike="noStrike" dirty="0">
                        <a:solidFill>
                          <a:srgbClr val="002060"/>
                        </a:solidFill>
                        <a:effectLst/>
                        <a:latin typeface="Calibri" panose="020F0502020204030204" pitchFamily="34" charset="0"/>
                        <a:cs typeface="Calibri" panose="020F0502020204030204" pitchFamily="34" charset="0"/>
                      </a:endParaRPr>
                    </a:p>
                    <a:p>
                      <a:pPr marL="0" marR="0" lvl="0" indent="0" algn="ctr" defTabSz="914400" rtl="0" eaLnBrk="1" fontAlgn="b" latinLnBrk="0" hangingPunct="1">
                        <a:lnSpc>
                          <a:spcPct val="100000"/>
                        </a:lnSpc>
                        <a:spcBef>
                          <a:spcPts val="0"/>
                        </a:spcBef>
                        <a:spcAft>
                          <a:spcPts val="0"/>
                        </a:spcAft>
                        <a:buClrTx/>
                        <a:buSzTx/>
                        <a:buFontTx/>
                        <a:buNone/>
                        <a:tabLst/>
                        <a:defRPr/>
                      </a:pPr>
                      <a:r>
                        <a:rPr lang="es-ES" sz="1100" u="none" strike="noStrike" dirty="0">
                          <a:solidFill>
                            <a:srgbClr val="002060"/>
                          </a:solidFill>
                          <a:effectLst/>
                          <a:latin typeface="Calibri" panose="020F0502020204030204" pitchFamily="34" charset="0"/>
                          <a:cs typeface="Calibri" panose="020F0502020204030204" pitchFamily="34" charset="0"/>
                        </a:rPr>
                        <a:t>RECOLECCIÓN</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bg1">
                        <a:alpha val="20000"/>
                      </a:schemeClr>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ES" sz="1100" u="none" strike="noStrike" dirty="0">
                          <a:solidFill>
                            <a:srgbClr val="002060"/>
                          </a:solidFill>
                          <a:effectLst/>
                          <a:latin typeface="Calibri" panose="020F0502020204030204" pitchFamily="34" charset="0"/>
                          <a:cs typeface="Calibri" panose="020F0502020204030204" pitchFamily="34" charset="0"/>
                        </a:rPr>
                        <a:t>21 </a:t>
                      </a:r>
                      <a:endParaRPr lang="es-ES" sz="1100" b="0" i="0" u="none" strike="noStrike" dirty="0">
                        <a:solidFill>
                          <a:srgbClr val="002060"/>
                        </a:solidFill>
                        <a:effectLst/>
                        <a:latin typeface="Calibri" panose="020F0502020204030204" pitchFamily="34" charset="0"/>
                        <a:cs typeface="Calibri" panose="020F0502020204030204" pitchFamily="34" charset="0"/>
                      </a:endParaRPr>
                    </a:p>
                    <a:p>
                      <a:pPr algn="ctr" rtl="0" fontAlgn="b">
                        <a:lnSpc>
                          <a:spcPct val="100000"/>
                        </a:lnSpc>
                      </a:pPr>
                      <a:r>
                        <a:rPr lang="es-ES" sz="1100" u="none" strike="noStrike" dirty="0">
                          <a:solidFill>
                            <a:srgbClr val="002060"/>
                          </a:solidFill>
                          <a:effectLst/>
                          <a:latin typeface="Calibri" panose="020F0502020204030204" pitchFamily="34" charset="0"/>
                          <a:cs typeface="Calibri" panose="020F0502020204030204" pitchFamily="34" charset="0"/>
                        </a:rPr>
                        <a:t>22</a:t>
                      </a:r>
                    </a:p>
                    <a:p>
                      <a:pPr marL="0" marR="0" lvl="0" indent="0" algn="ctr" defTabSz="914400" rtl="0" eaLnBrk="1" fontAlgn="b" latinLnBrk="0" hangingPunct="1">
                        <a:lnSpc>
                          <a:spcPct val="100000"/>
                        </a:lnSpc>
                        <a:spcBef>
                          <a:spcPts val="0"/>
                        </a:spcBef>
                        <a:spcAft>
                          <a:spcPts val="0"/>
                        </a:spcAft>
                        <a:buClrTx/>
                        <a:buSzTx/>
                        <a:buFontTx/>
                        <a:buNone/>
                        <a:tabLst/>
                        <a:defRPr/>
                      </a:pPr>
                      <a:r>
                        <a:rPr lang="es-ES" sz="1100" u="none" strike="noStrike" dirty="0">
                          <a:solidFill>
                            <a:srgbClr val="002060"/>
                          </a:solidFill>
                          <a:effectLst/>
                          <a:latin typeface="Calibri" panose="020F0502020204030204" pitchFamily="34" charset="0"/>
                          <a:cs typeface="Calibri" panose="020F0502020204030204" pitchFamily="34" charset="0"/>
                        </a:rPr>
                        <a:t>25</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bg1">
                        <a:alpha val="20000"/>
                      </a:schemeClr>
                    </a:solidFill>
                  </a:tcPr>
                </a:tc>
                <a:tc row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ES" sz="1100" u="none" strike="noStrike" dirty="0">
                          <a:solidFill>
                            <a:srgbClr val="002060"/>
                          </a:solidFill>
                          <a:effectLst/>
                          <a:latin typeface="Calibri" panose="020F0502020204030204" pitchFamily="34" charset="0"/>
                          <a:cs typeface="Calibri" panose="020F0502020204030204" pitchFamily="34" charset="0"/>
                        </a:rPr>
                        <a:t>459</a:t>
                      </a:r>
                      <a:endParaRPr lang="es-CO"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bg1">
                        <a:alpha val="20000"/>
                      </a:schemeClr>
                    </a:solidFill>
                  </a:tcPr>
                </a:tc>
                <a:tc row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ES" sz="1100" u="none" strike="noStrike" dirty="0">
                          <a:solidFill>
                            <a:srgbClr val="002060"/>
                          </a:solidFill>
                          <a:effectLst/>
                          <a:latin typeface="Calibri" panose="020F0502020204030204" pitchFamily="34" charset="0"/>
                          <a:cs typeface="Calibri" panose="020F0502020204030204" pitchFamily="34" charset="0"/>
                        </a:rPr>
                        <a:t>123</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bg1">
                        <a:alpha val="20000"/>
                      </a:schemeClr>
                    </a:solidFill>
                  </a:tcPr>
                </a:tc>
                <a:tc row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ES" sz="1100" u="none" strike="noStrike" dirty="0">
                          <a:solidFill>
                            <a:srgbClr val="002060"/>
                          </a:solidFill>
                          <a:effectLst/>
                          <a:latin typeface="Calibri" panose="020F0502020204030204" pitchFamily="34" charset="0"/>
                          <a:cs typeface="Calibri" panose="020F0502020204030204" pitchFamily="34" charset="0"/>
                        </a:rPr>
                        <a:t>348</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bg1">
                        <a:alpha val="20000"/>
                      </a:schemeClr>
                    </a:solidFill>
                  </a:tcPr>
                </a:tc>
                <a:tc row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ES" sz="1100" u="none" strike="noStrike" dirty="0">
                          <a:solidFill>
                            <a:srgbClr val="002060"/>
                          </a:solidFill>
                          <a:effectLst/>
                          <a:latin typeface="Calibri" panose="020F0502020204030204" pitchFamily="34" charset="0"/>
                          <a:cs typeface="Calibri" panose="020F0502020204030204" pitchFamily="34" charset="0"/>
                        </a:rPr>
                        <a:t>35,3%</a:t>
                      </a:r>
                      <a:endParaRPr lang="es-ES" sz="1100" b="1"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bg1">
                        <a:alpha val="20000"/>
                      </a:schemeClr>
                    </a:solidFill>
                  </a:tcPr>
                </a:tc>
                <a:extLst>
                  <a:ext uri="{0D108BD9-81ED-4DB2-BD59-A6C34878D82A}">
                    <a16:rowId xmlns:a16="http://schemas.microsoft.com/office/drawing/2014/main" val="10007"/>
                  </a:ext>
                </a:extLst>
              </a:tr>
              <a:tr h="161933">
                <a:tc vMerge="1">
                  <a:txBody>
                    <a:bodyPr/>
                    <a:lstStyle/>
                    <a:p>
                      <a:pPr marL="0" marR="0" indent="0" algn="ctr" defTabSz="914400" rtl="0" eaLnBrk="1" fontAlgn="b" latinLnBrk="0" hangingPunct="1">
                        <a:lnSpc>
                          <a:spcPct val="100000"/>
                        </a:lnSpc>
                        <a:spcBef>
                          <a:spcPts val="0"/>
                        </a:spcBef>
                        <a:spcAft>
                          <a:spcPts val="0"/>
                        </a:spcAft>
                        <a:buClrTx/>
                        <a:buSzTx/>
                        <a:buFontTx/>
                        <a:buNone/>
                        <a:tabLst/>
                        <a:defRPr/>
                      </a:pP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es-ES" sz="1100" u="none" strike="noStrike" dirty="0">
                          <a:solidFill>
                            <a:srgbClr val="002060"/>
                          </a:solidFill>
                          <a:effectLst/>
                          <a:latin typeface="Calibri" panose="020F0502020204030204" pitchFamily="34" charset="0"/>
                          <a:cs typeface="Calibri" panose="020F0502020204030204" pitchFamily="34" charset="0"/>
                        </a:rPr>
                        <a:t>MANTENIMIENTO</a:t>
                      </a:r>
                    </a:p>
                  </a:txBody>
                  <a:tcPr marL="0" marR="0" marT="0" marB="0" anchor="ctr">
                    <a:noFill/>
                  </a:tcPr>
                </a:tc>
                <a:tc>
                  <a:txBody>
                    <a:bodyPr/>
                    <a:lstStyle/>
                    <a:p>
                      <a:pPr algn="ctr" rtl="0" fontAlgn="b">
                        <a:lnSpc>
                          <a:spcPct val="100000"/>
                        </a:lnSpc>
                      </a:pPr>
                      <a:r>
                        <a:rPr lang="es-ES" sz="1100" b="0" i="0" u="none" strike="noStrike" dirty="0">
                          <a:solidFill>
                            <a:srgbClr val="002060"/>
                          </a:solidFill>
                          <a:effectLst/>
                          <a:highlight>
                            <a:srgbClr val="FFFFFF"/>
                          </a:highlight>
                          <a:latin typeface="Calibri" panose="020F0502020204030204" pitchFamily="34" charset="0"/>
                          <a:cs typeface="Calibri" panose="020F0502020204030204" pitchFamily="34" charset="0"/>
                        </a:rPr>
                        <a:t>26</a:t>
                      </a:r>
                    </a:p>
                  </a:txBody>
                  <a:tcPr marL="0" marR="0" marT="0" marB="0" anchor="ctr">
                    <a:noFill/>
                  </a:tcPr>
                </a:tc>
                <a:tc vMerge="1">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endParaRPr lang="es-CO" sz="1100" u="none" strike="noStrike" kern="1200" dirty="0">
                        <a:solidFill>
                          <a:srgbClr val="002060"/>
                        </a:solidFill>
                        <a:effectLst/>
                        <a:latin typeface="Calibri" panose="020F0502020204030204" pitchFamily="34" charset="0"/>
                        <a:ea typeface="+mn-ea"/>
                        <a:cs typeface="Calibri" panose="020F0502020204030204" pitchFamily="34" charset="0"/>
                      </a:endParaRPr>
                    </a:p>
                  </a:txBody>
                  <a:tcPr marL="0" marR="0" marT="0" marB="0">
                    <a:solidFill>
                      <a:schemeClr val="accent6">
                        <a:lumMod val="20000"/>
                        <a:lumOff val="80000"/>
                      </a:schemeClr>
                    </a:solidFill>
                  </a:tcPr>
                </a:tc>
                <a:tc vMerge="1">
                  <a:txBody>
                    <a:bodyPr/>
                    <a:lstStyle/>
                    <a:p>
                      <a:pPr algn="ctr" rtl="0" fontAlgn="b">
                        <a:lnSpc>
                          <a:spcPct val="100000"/>
                        </a:lnSpc>
                      </a:pP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solidFill>
                      <a:schemeClr val="accent6">
                        <a:lumMod val="20000"/>
                        <a:lumOff val="80000"/>
                      </a:schemeClr>
                    </a:solidFill>
                  </a:tcPr>
                </a:tc>
                <a:tc vMerge="1">
                  <a:txBody>
                    <a:bodyPr/>
                    <a:lstStyle/>
                    <a:p>
                      <a:pPr algn="ctr" rtl="0" fontAlgn="b">
                        <a:lnSpc>
                          <a:spcPct val="100000"/>
                        </a:lnSpc>
                      </a:pP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solidFill>
                      <a:schemeClr val="accent6">
                        <a:lumMod val="20000"/>
                        <a:lumOff val="80000"/>
                      </a:schemeClr>
                    </a:solidFill>
                  </a:tcPr>
                </a:tc>
                <a:tc vMerge="1">
                  <a:txBody>
                    <a:bodyPr/>
                    <a:lstStyle/>
                    <a:p>
                      <a:pPr algn="ctr" rtl="0" fontAlgn="b">
                        <a:lnSpc>
                          <a:spcPct val="100000"/>
                        </a:lnSpc>
                      </a:pPr>
                      <a:endParaRPr lang="es-ES" sz="1100" b="1"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solidFill>
                      <a:schemeClr val="accent6">
                        <a:lumMod val="20000"/>
                        <a:lumOff val="80000"/>
                      </a:schemeClr>
                    </a:solidFill>
                  </a:tcPr>
                </a:tc>
                <a:extLst>
                  <a:ext uri="{0D108BD9-81ED-4DB2-BD59-A6C34878D82A}">
                    <a16:rowId xmlns:a16="http://schemas.microsoft.com/office/drawing/2014/main" val="3664490346"/>
                  </a:ext>
                </a:extLst>
              </a:tr>
              <a:tr h="204192">
                <a:tc>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es-ES" sz="1100" u="none" strike="noStrike" dirty="0">
                          <a:solidFill>
                            <a:srgbClr val="002060"/>
                          </a:solidFill>
                          <a:effectLst/>
                          <a:latin typeface="Calibri" panose="020F0502020204030204" pitchFamily="34" charset="0"/>
                          <a:cs typeface="Calibri" panose="020F0502020204030204" pitchFamily="34" charset="0"/>
                        </a:rPr>
                        <a:t>PUNTOS CRÍTICOS</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es-ES" sz="1100" u="none" strike="noStrike" dirty="0">
                          <a:solidFill>
                            <a:srgbClr val="002060"/>
                          </a:solidFill>
                          <a:effectLst/>
                          <a:latin typeface="Calibri" panose="020F0502020204030204" pitchFamily="34" charset="0"/>
                          <a:cs typeface="Calibri" panose="020F0502020204030204" pitchFamily="34" charset="0"/>
                        </a:rPr>
                        <a:t>P. CRÍTICOS - A. CLANDESTINO</a:t>
                      </a:r>
                    </a:p>
                  </a:txBody>
                  <a:tcPr marL="0" marR="0" marT="0" marB="0" anchor="ctr">
                    <a:solidFill>
                      <a:schemeClr val="accent6">
                        <a:lumMod val="20000"/>
                        <a:lumOff val="80000"/>
                      </a:schemeClr>
                    </a:solidFill>
                  </a:tcPr>
                </a:tc>
                <a:tc>
                  <a:txBody>
                    <a:bodyPr/>
                    <a:lstStyle/>
                    <a:p>
                      <a:pPr algn="ctr" rtl="0" fontAlgn="b">
                        <a:lnSpc>
                          <a:spcPct val="100000"/>
                        </a:lnSpc>
                      </a:pPr>
                      <a:r>
                        <a:rPr lang="es-ES" sz="1100" u="none" strike="noStrike" dirty="0">
                          <a:solidFill>
                            <a:srgbClr val="002060"/>
                          </a:solidFill>
                          <a:effectLst/>
                          <a:latin typeface="Calibri" panose="020F0502020204030204" pitchFamily="34" charset="0"/>
                          <a:cs typeface="Calibri" panose="020F0502020204030204" pitchFamily="34" charset="0"/>
                        </a:rPr>
                        <a:t>13, 38 y 39</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CO" sz="1100" u="none" strike="noStrike" kern="1200" dirty="0">
                          <a:solidFill>
                            <a:srgbClr val="002060"/>
                          </a:solidFill>
                          <a:effectLst/>
                          <a:latin typeface="Calibri" panose="020F0502020204030204" pitchFamily="34" charset="0"/>
                          <a:ea typeface="+mn-ea"/>
                          <a:cs typeface="Calibri" panose="020F0502020204030204" pitchFamily="34" charset="0"/>
                        </a:rPr>
                        <a:t>3.326</a:t>
                      </a:r>
                    </a:p>
                  </a:txBody>
                  <a:tcPr marL="0" marR="0" marT="0" marB="0">
                    <a:solidFill>
                      <a:schemeClr val="accent6">
                        <a:lumMod val="20000"/>
                        <a:lumOff val="80000"/>
                      </a:schemeClr>
                    </a:solidFill>
                  </a:tcPr>
                </a:tc>
                <a:tc>
                  <a:txBody>
                    <a:bodyPr/>
                    <a:lstStyle/>
                    <a:p>
                      <a:pPr algn="ctr" rtl="0" fontAlgn="b">
                        <a:lnSpc>
                          <a:spcPct val="100000"/>
                        </a:lnSpc>
                      </a:pPr>
                      <a:r>
                        <a:rPr lang="es-ES" sz="1100" u="none" strike="noStrike" dirty="0">
                          <a:solidFill>
                            <a:srgbClr val="002060"/>
                          </a:solidFill>
                          <a:effectLst/>
                          <a:latin typeface="Calibri" panose="020F0502020204030204" pitchFamily="34" charset="0"/>
                          <a:cs typeface="Calibri" panose="020F0502020204030204" pitchFamily="34" charset="0"/>
                        </a:rPr>
                        <a:t>656</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solidFill>
                      <a:schemeClr val="accent6">
                        <a:lumMod val="20000"/>
                        <a:lumOff val="80000"/>
                      </a:schemeClr>
                    </a:solidFill>
                  </a:tcPr>
                </a:tc>
                <a:tc>
                  <a:txBody>
                    <a:bodyPr/>
                    <a:lstStyle/>
                    <a:p>
                      <a:pPr algn="ctr" rtl="0" fontAlgn="b">
                        <a:lnSpc>
                          <a:spcPct val="100000"/>
                        </a:lnSpc>
                      </a:pPr>
                      <a:r>
                        <a:rPr lang="es-ES" sz="1100" u="none" strike="noStrike" dirty="0">
                          <a:solidFill>
                            <a:srgbClr val="002060"/>
                          </a:solidFill>
                          <a:effectLst/>
                          <a:latin typeface="Calibri" panose="020F0502020204030204" pitchFamily="34" charset="0"/>
                          <a:cs typeface="Calibri" panose="020F0502020204030204" pitchFamily="34" charset="0"/>
                        </a:rPr>
                        <a:t>1.077</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solidFill>
                      <a:schemeClr val="accent6">
                        <a:lumMod val="20000"/>
                        <a:lumOff val="80000"/>
                      </a:schemeClr>
                    </a:solidFill>
                  </a:tcPr>
                </a:tc>
                <a:tc>
                  <a:txBody>
                    <a:bodyPr/>
                    <a:lstStyle/>
                    <a:p>
                      <a:pPr algn="ctr" rtl="0" fontAlgn="b">
                        <a:lnSpc>
                          <a:spcPct val="100000"/>
                        </a:lnSpc>
                      </a:pPr>
                      <a:r>
                        <a:rPr lang="es-ES" sz="1100" u="none" strike="noStrike" dirty="0">
                          <a:solidFill>
                            <a:srgbClr val="002060"/>
                          </a:solidFill>
                          <a:effectLst/>
                          <a:latin typeface="Calibri" panose="020F0502020204030204" pitchFamily="34" charset="0"/>
                          <a:cs typeface="Calibri" panose="020F0502020204030204" pitchFamily="34" charset="0"/>
                        </a:rPr>
                        <a:t>60,9%</a:t>
                      </a:r>
                      <a:endParaRPr lang="es-ES" sz="1100" b="1"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solidFill>
                      <a:schemeClr val="accent6">
                        <a:lumMod val="20000"/>
                        <a:lumOff val="80000"/>
                      </a:schemeClr>
                    </a:solidFill>
                  </a:tcPr>
                </a:tc>
                <a:extLst>
                  <a:ext uri="{0D108BD9-81ED-4DB2-BD59-A6C34878D82A}">
                    <a16:rowId xmlns:a16="http://schemas.microsoft.com/office/drawing/2014/main" val="10011"/>
                  </a:ext>
                </a:extLst>
              </a:tr>
              <a:tr h="232589">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ES" sz="1100" u="none" strike="noStrike" dirty="0">
                          <a:solidFill>
                            <a:srgbClr val="002060"/>
                          </a:solidFill>
                          <a:effectLst/>
                          <a:latin typeface="Calibri" panose="020F0502020204030204" pitchFamily="34" charset="0"/>
                          <a:cs typeface="Calibri" panose="020F0502020204030204" pitchFamily="34" charset="0"/>
                        </a:rPr>
                        <a:t>ADICIÓN RESIDUOS ESPORÁDICOS</a:t>
                      </a:r>
                      <a:endParaRPr lang="es-CO"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bg1">
                        <a:alpha val="20000"/>
                      </a:schemeClr>
                    </a:solidFill>
                  </a:tcPr>
                </a:tc>
                <a:tc>
                  <a:txBody>
                    <a:bodyPr/>
                    <a:lstStyle/>
                    <a:p>
                      <a:pPr algn="ctr" rtl="0" fontAlgn="b"/>
                      <a:r>
                        <a:rPr lang="es-ES" sz="1100" u="none" strike="noStrike" dirty="0">
                          <a:solidFill>
                            <a:srgbClr val="002060"/>
                          </a:solidFill>
                          <a:effectLst/>
                          <a:latin typeface="Calibri" panose="020F0502020204030204" pitchFamily="34" charset="0"/>
                          <a:cs typeface="Calibri" panose="020F0502020204030204" pitchFamily="34" charset="0"/>
                        </a:rPr>
                        <a:t>RESIDUOS ESPORÁDICOS</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bg1">
                        <a:alpha val="20000"/>
                      </a:schemeClr>
                    </a:solidFill>
                  </a:tcPr>
                </a:tc>
                <a:tc>
                  <a:txBody>
                    <a:bodyPr/>
                    <a:lstStyle/>
                    <a:p>
                      <a:pPr algn="ctr" rtl="0" fontAlgn="b"/>
                      <a:r>
                        <a:rPr lang="es-ES" sz="1100" u="none" strike="noStrike" dirty="0">
                          <a:solidFill>
                            <a:srgbClr val="002060"/>
                          </a:solidFill>
                          <a:effectLst/>
                          <a:latin typeface="Calibri" panose="020F0502020204030204" pitchFamily="34" charset="0"/>
                          <a:cs typeface="Calibri" panose="020F0502020204030204" pitchFamily="34" charset="0"/>
                        </a:rPr>
                        <a:t>40</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bg1">
                        <a:alpha val="20000"/>
                      </a:schemeClr>
                    </a:solidFill>
                  </a:tcPr>
                </a:tc>
                <a:tc>
                  <a:txBody>
                    <a:bodyPr/>
                    <a:lstStyle/>
                    <a:p>
                      <a:pPr algn="ctr" rtl="0" fontAlgn="b"/>
                      <a:r>
                        <a:rPr lang="es-ES" sz="1100" u="none" strike="noStrike" dirty="0">
                          <a:solidFill>
                            <a:srgbClr val="002060"/>
                          </a:solidFill>
                          <a:effectLst/>
                          <a:latin typeface="Calibri" panose="020F0502020204030204" pitchFamily="34" charset="0"/>
                          <a:cs typeface="Calibri" panose="020F0502020204030204" pitchFamily="34" charset="0"/>
                        </a:rPr>
                        <a:t>18</a:t>
                      </a:r>
                      <a:endParaRPr lang="es-CO"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bg1">
                        <a:alpha val="20000"/>
                      </a:schemeClr>
                    </a:solidFill>
                  </a:tcPr>
                </a:tc>
                <a:tc>
                  <a:txBody>
                    <a:bodyPr/>
                    <a:lstStyle/>
                    <a:p>
                      <a:pPr algn="ctr" rtl="0" fontAlgn="b"/>
                      <a:r>
                        <a:rPr lang="es-ES" sz="1100" u="none" strike="noStrike" dirty="0">
                          <a:solidFill>
                            <a:srgbClr val="002060"/>
                          </a:solidFill>
                          <a:effectLst/>
                          <a:latin typeface="Calibri" panose="020F0502020204030204" pitchFamily="34" charset="0"/>
                          <a:cs typeface="Calibri" panose="020F0502020204030204" pitchFamily="34" charset="0"/>
                        </a:rPr>
                        <a:t>150</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bg1">
                        <a:alpha val="20000"/>
                      </a:schemeClr>
                    </a:solidFill>
                  </a:tcPr>
                </a:tc>
                <a:tc>
                  <a:txBody>
                    <a:bodyPr/>
                    <a:lstStyle/>
                    <a:p>
                      <a:pPr algn="ctr" rtl="0" fontAlgn="b"/>
                      <a:r>
                        <a:rPr lang="es-ES" sz="1100" u="none" strike="noStrike" dirty="0">
                          <a:solidFill>
                            <a:srgbClr val="002060"/>
                          </a:solidFill>
                          <a:effectLst/>
                          <a:latin typeface="Calibri" panose="020F0502020204030204" pitchFamily="34" charset="0"/>
                          <a:cs typeface="Calibri" panose="020F0502020204030204" pitchFamily="34" charset="0"/>
                        </a:rPr>
                        <a:t>1.077</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bg1">
                        <a:alpha val="20000"/>
                      </a:schemeClr>
                    </a:solidFill>
                  </a:tcPr>
                </a:tc>
                <a:tc>
                  <a:txBody>
                    <a:bodyPr/>
                    <a:lstStyle/>
                    <a:p>
                      <a:pPr algn="ctr" rtl="0" fontAlgn="b"/>
                      <a:r>
                        <a:rPr lang="es-ES" sz="1100" u="none" strike="noStrike" dirty="0">
                          <a:solidFill>
                            <a:srgbClr val="002060"/>
                          </a:solidFill>
                          <a:effectLst/>
                          <a:latin typeface="Calibri" panose="020F0502020204030204" pitchFamily="34" charset="0"/>
                          <a:cs typeface="Calibri" panose="020F0502020204030204" pitchFamily="34" charset="0"/>
                        </a:rPr>
                        <a:t>1,4%0%</a:t>
                      </a:r>
                      <a:endParaRPr lang="es-ES" sz="1100" b="1"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bg1">
                        <a:alpha val="20000"/>
                      </a:schemeClr>
                    </a:solidFill>
                  </a:tcPr>
                </a:tc>
                <a:extLst>
                  <a:ext uri="{0D108BD9-81ED-4DB2-BD59-A6C34878D82A}">
                    <a16:rowId xmlns:a16="http://schemas.microsoft.com/office/drawing/2014/main" val="1335463508"/>
                  </a:ext>
                </a:extLst>
              </a:tr>
              <a:tr h="252294">
                <a:tc>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CALIDAD</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CALIDAD DEL SERVICIO</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12</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2.333</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627</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1.077</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58,2%</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extLst>
                  <a:ext uri="{0D108BD9-81ED-4DB2-BD59-A6C34878D82A}">
                    <a16:rowId xmlns:a16="http://schemas.microsoft.com/office/drawing/2014/main" val="730247817"/>
                  </a:ext>
                </a:extLst>
              </a:tr>
              <a:tr h="252294">
                <a:tc>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COBERTURA TOTAL</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bg1">
                        <a:alpha val="20000"/>
                      </a:schemeClr>
                    </a:solidFill>
                  </a:tcPr>
                </a:tc>
                <a:tc>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TODOS</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bg1">
                        <a:alpha val="20000"/>
                      </a:schemeClr>
                    </a:solidFill>
                  </a:tcPr>
                </a:tc>
                <a:tc>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NA</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bg1">
                        <a:alpha val="20000"/>
                      </a:schemeClr>
                    </a:solidFill>
                  </a:tcPr>
                </a:tc>
                <a:tc>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10.933</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bg1">
                        <a:alpha val="20000"/>
                      </a:schemeClr>
                    </a:solidFill>
                  </a:tcPr>
                </a:tc>
                <a:tc>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869</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bg1">
                        <a:alpha val="20000"/>
                      </a:schemeClr>
                    </a:solidFill>
                  </a:tcPr>
                </a:tc>
                <a:tc>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1.085</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bg1">
                        <a:alpha val="20000"/>
                      </a:schemeClr>
                    </a:solidFill>
                  </a:tcPr>
                </a:tc>
                <a:tc>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80,1%</a:t>
                      </a:r>
                      <a:endParaRPr lang="es-ES" sz="1100" b="1"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bg1">
                        <a:alpha val="20000"/>
                      </a:schemeClr>
                    </a:solidFill>
                  </a:tcPr>
                </a:tc>
                <a:extLst>
                  <a:ext uri="{0D108BD9-81ED-4DB2-BD59-A6C34878D82A}">
                    <a16:rowId xmlns:a16="http://schemas.microsoft.com/office/drawing/2014/main" val="2287251108"/>
                  </a:ext>
                </a:extLst>
              </a:tr>
            </a:tbl>
          </a:graphicData>
        </a:graphic>
      </p:graphicFrame>
    </p:spTree>
    <p:extLst>
      <p:ext uri="{BB962C8B-B14F-4D97-AF65-F5344CB8AC3E}">
        <p14:creationId xmlns:p14="http://schemas.microsoft.com/office/powerpoint/2010/main" val="3653466254"/>
      </p:ext>
    </p:extLst>
  </p:cSld>
  <p:clrMapOvr>
    <a:masterClrMapping/>
  </p:clrMapOvr>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CuadroTexto 18">
            <a:extLst>
              <a:ext uri="{FF2B5EF4-FFF2-40B4-BE49-F238E27FC236}">
                <a16:creationId xmlns:a16="http://schemas.microsoft.com/office/drawing/2014/main" id="{F7383330-82FF-48CE-BA66-168E9E5358A4}"/>
              </a:ext>
            </a:extLst>
          </p:cNvPr>
          <p:cNvSpPr txBox="1"/>
          <p:nvPr/>
        </p:nvSpPr>
        <p:spPr>
          <a:xfrm>
            <a:off x="2345167" y="154202"/>
            <a:ext cx="9617084"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Indicadores De Cobertura Territorial</a:t>
            </a:r>
            <a:endParaRPr lang="es-CO" sz="2000" dirty="0">
              <a:latin typeface="Candara" panose="020E0502030303020204" pitchFamily="34" charset="0"/>
            </a:endParaRPr>
          </a:p>
          <a:p>
            <a:pPr lvl="1"/>
            <a:r>
              <a:rPr lang="es-CO" sz="1600" b="0" dirty="0">
                <a:solidFill>
                  <a:schemeClr val="tx2"/>
                </a:solidFill>
              </a:rPr>
              <a:t>Mapa de cobertura total del servicio de aseo – noviembre de 2024</a:t>
            </a:r>
            <a:endParaRPr lang="es-CO" sz="2000" b="1" dirty="0">
              <a:latin typeface="Candara" panose="020E0502030303020204" pitchFamily="34" charset="0"/>
            </a:endParaRPr>
          </a:p>
        </p:txBody>
      </p:sp>
      <p:cxnSp>
        <p:nvCxnSpPr>
          <p:cNvPr id="20" name="Conector recto 19">
            <a:extLst>
              <a:ext uri="{FF2B5EF4-FFF2-40B4-BE49-F238E27FC236}">
                <a16:creationId xmlns:a16="http://schemas.microsoft.com/office/drawing/2014/main" id="{FEBDD9BE-BA31-4BEC-8405-1BA4F4A10AB9}"/>
              </a:ext>
            </a:extLst>
          </p:cNvPr>
          <p:cNvCxnSpPr>
            <a:cxnSpLocks/>
          </p:cNvCxnSpPr>
          <p:nvPr/>
        </p:nvCxnSpPr>
        <p:spPr>
          <a:xfrm>
            <a:off x="89647" y="1123057"/>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21" name="Imagen 20">
            <a:extLst>
              <a:ext uri="{FF2B5EF4-FFF2-40B4-BE49-F238E27FC236}">
                <a16:creationId xmlns:a16="http://schemas.microsoft.com/office/drawing/2014/main" id="{AF1699C0-A20B-431E-84DB-E46ED8A3AC49}"/>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726520" y="154202"/>
            <a:ext cx="1443585" cy="879738"/>
          </a:xfrm>
          <a:prstGeom prst="rect">
            <a:avLst/>
          </a:prstGeom>
        </p:spPr>
      </p:pic>
      <p:pic>
        <p:nvPicPr>
          <p:cNvPr id="4" name="Imagen 3" descr="Mapa&#10;&#10;Descripción generada automáticamente">
            <a:extLst>
              <a:ext uri="{FF2B5EF4-FFF2-40B4-BE49-F238E27FC236}">
                <a16:creationId xmlns:a16="http://schemas.microsoft.com/office/drawing/2014/main" id="{4F5B4EB5-5644-3668-8111-C96639108503}"/>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146889" y="1110243"/>
            <a:ext cx="11898222" cy="5747756"/>
          </a:xfrm>
          <a:prstGeom prst="rect">
            <a:avLst/>
          </a:prstGeom>
        </p:spPr>
      </p:pic>
    </p:spTree>
    <p:extLst>
      <p:ext uri="{BB962C8B-B14F-4D97-AF65-F5344CB8AC3E}">
        <p14:creationId xmlns:p14="http://schemas.microsoft.com/office/powerpoint/2010/main" val="3914692230"/>
      </p:ext>
    </p:extLst>
  </p:cSld>
  <p:clrMapOvr>
    <a:masterClrMapping/>
  </p:clrMapOvr>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Título 3">
            <a:extLst>
              <a:ext uri="{FF2B5EF4-FFF2-40B4-BE49-F238E27FC236}">
                <a16:creationId xmlns:a16="http://schemas.microsoft.com/office/drawing/2014/main" id="{6E3455A4-4AEA-4A34-89E1-4C69A696CF3C}"/>
              </a:ext>
            </a:extLst>
          </p:cNvPr>
          <p:cNvSpPr txBox="1">
            <a:spLocks/>
          </p:cNvSpPr>
          <p:nvPr/>
        </p:nvSpPr>
        <p:spPr>
          <a:xfrm>
            <a:off x="6232844" y="5003629"/>
            <a:ext cx="5959156" cy="698392"/>
          </a:xfrm>
          <a:prstGeom prst="rect">
            <a:avLst/>
          </a:prstGeom>
        </p:spPr>
        <p:txBody>
          <a:bodyPr>
            <a:normAutofit fontScale="90000" lnSpcReduction="10000"/>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lvl="1" algn="ctr">
              <a:tabLst>
                <a:tab pos="914400" algn="l"/>
              </a:tabLst>
            </a:pPr>
            <a:r>
              <a:rPr lang="es-CO" sz="4400" b="1" kern="0" cap="small" dirty="0">
                <a:solidFill>
                  <a:schemeClr val="accent1">
                    <a:lumMod val="50000"/>
                  </a:schemeClr>
                </a:solidFill>
                <a:latin typeface="Candara" panose="020E0502030303020204" pitchFamily="34" charset="0"/>
              </a:rPr>
              <a:t> gestión social</a:t>
            </a:r>
          </a:p>
        </p:txBody>
      </p:sp>
      <p:pic>
        <p:nvPicPr>
          <p:cNvPr id="4" name="Gráfico 3" descr="Usuarios">
            <a:extLst>
              <a:ext uri="{FF2B5EF4-FFF2-40B4-BE49-F238E27FC236}">
                <a16:creationId xmlns:a16="http://schemas.microsoft.com/office/drawing/2014/main" id="{51CA8675-2182-4860-A721-6E25C5FAE871}"/>
              </a:ext>
            </a:extLst>
          </p:cNvPr>
          <p:cNvPicPr>
            <a:picLocks noChangeAspect="1"/>
          </p:cNvPicPr>
          <p:nvPr/>
        </p:nvPicPr>
        <p:blipFill>
          <a:blip r:embed="rId2">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7791068" y="2160921"/>
            <a:ext cx="2842708" cy="2842708"/>
          </a:xfrm>
          <a:prstGeom prst="rect">
            <a:avLst/>
          </a:prstGeom>
        </p:spPr>
      </p:pic>
    </p:spTree>
    <p:extLst>
      <p:ext uri="{BB962C8B-B14F-4D97-AF65-F5344CB8AC3E}">
        <p14:creationId xmlns:p14="http://schemas.microsoft.com/office/powerpoint/2010/main" val="507137960"/>
      </p:ext>
    </p:extLst>
  </p:cSld>
  <p:clrMapOvr>
    <a:masterClrMapping/>
  </p:clrMapOvr>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Imagen 2">
            <a:extLst>
              <a:ext uri="{FF2B5EF4-FFF2-40B4-BE49-F238E27FC236}">
                <a16:creationId xmlns:a16="http://schemas.microsoft.com/office/drawing/2014/main" id="{72C390B0-9495-4F5E-2860-101C1804C737}"/>
              </a:ext>
            </a:extLst>
          </p:cNvPr>
          <p:cNvPicPr>
            <a:picLocks noChangeAspect="1"/>
          </p:cNvPicPr>
          <p:nvPr/>
        </p:nvPicPr>
        <p:blipFill>
          <a:blip r:embed="rId3">
            <a:extLst>
              <a:ext uri="{28A0092B-C50C-407E-A947-70E740481C1C}">
                <a14:useLocalDpi xmlns:a14="http://schemas.microsoft.com/office/drawing/2010/main" val="0"/>
              </a:ext>
            </a:extLst>
          </a:blip>
          <a:srcRect/>
          <a:stretch/>
        </p:blipFill>
        <p:spPr>
          <a:xfrm>
            <a:off x="1814392" y="1692424"/>
            <a:ext cx="8376241" cy="4093029"/>
          </a:xfrm>
          <a:prstGeom prst="rect">
            <a:avLst/>
          </a:prstGeom>
        </p:spPr>
      </p:pic>
      <p:sp>
        <p:nvSpPr>
          <p:cNvPr id="23" name="Título 1">
            <a:extLst>
              <a:ext uri="{FF2B5EF4-FFF2-40B4-BE49-F238E27FC236}">
                <a16:creationId xmlns:a16="http://schemas.microsoft.com/office/drawing/2014/main" id="{9E5E0D85-D483-416A-9BE3-211380D728FF}"/>
              </a:ext>
            </a:extLst>
          </p:cNvPr>
          <p:cNvSpPr txBox="1">
            <a:spLocks/>
          </p:cNvSpPr>
          <p:nvPr/>
        </p:nvSpPr>
        <p:spPr>
          <a:xfrm>
            <a:off x="342973" y="3692337"/>
            <a:ext cx="1824878" cy="795647"/>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es-CO" sz="1200" b="1" dirty="0">
                <a:solidFill>
                  <a:schemeClr val="accent1">
                    <a:lumMod val="50000"/>
                  </a:schemeClr>
                </a:solidFill>
                <a:latin typeface="+mn-lt"/>
              </a:rPr>
              <a:t>SUBA</a:t>
            </a:r>
          </a:p>
          <a:p>
            <a:r>
              <a:rPr lang="es-CO" sz="1200" cap="small" dirty="0">
                <a:solidFill>
                  <a:schemeClr val="accent1">
                    <a:lumMod val="50000"/>
                  </a:schemeClr>
                </a:solidFill>
                <a:latin typeface="+mn-lt"/>
                <a:ea typeface="+mn-ea"/>
                <a:cs typeface="+mn-cs"/>
              </a:rPr>
              <a:t>459 Actividades</a:t>
            </a:r>
          </a:p>
        </p:txBody>
      </p:sp>
      <p:cxnSp>
        <p:nvCxnSpPr>
          <p:cNvPr id="25" name="52 Conector recto">
            <a:extLst>
              <a:ext uri="{FF2B5EF4-FFF2-40B4-BE49-F238E27FC236}">
                <a16:creationId xmlns:a16="http://schemas.microsoft.com/office/drawing/2014/main" id="{D7F378B1-F09F-4935-8918-881956639E29}"/>
              </a:ext>
            </a:extLst>
          </p:cNvPr>
          <p:cNvCxnSpPr>
            <a:cxnSpLocks/>
          </p:cNvCxnSpPr>
          <p:nvPr/>
        </p:nvCxnSpPr>
        <p:spPr>
          <a:xfrm flipH="1">
            <a:off x="2077637" y="4013725"/>
            <a:ext cx="2127312" cy="1120761"/>
          </a:xfrm>
          <a:prstGeom prst="line">
            <a:avLst/>
          </a:prstGeom>
          <a:ln>
            <a:solidFill>
              <a:schemeClr val="tx2"/>
            </a:solidFill>
          </a:ln>
        </p:spPr>
        <p:style>
          <a:lnRef idx="3">
            <a:schemeClr val="accent1"/>
          </a:lnRef>
          <a:fillRef idx="0">
            <a:schemeClr val="accent1"/>
          </a:fillRef>
          <a:effectRef idx="2">
            <a:schemeClr val="accent1"/>
          </a:effectRef>
          <a:fontRef idx="minor">
            <a:schemeClr val="tx1"/>
          </a:fontRef>
        </p:style>
      </p:cxnSp>
      <p:sp>
        <p:nvSpPr>
          <p:cNvPr id="27" name="Título 1">
            <a:extLst>
              <a:ext uri="{FF2B5EF4-FFF2-40B4-BE49-F238E27FC236}">
                <a16:creationId xmlns:a16="http://schemas.microsoft.com/office/drawing/2014/main" id="{8A7D24BF-4B80-4CBD-880B-5583ACA02B8C}"/>
              </a:ext>
            </a:extLst>
          </p:cNvPr>
          <p:cNvSpPr txBox="1">
            <a:spLocks/>
          </p:cNvSpPr>
          <p:nvPr/>
        </p:nvSpPr>
        <p:spPr>
          <a:xfrm>
            <a:off x="257883" y="1299611"/>
            <a:ext cx="1863350" cy="1886520"/>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es-CO" sz="1200" b="1" dirty="0">
                <a:solidFill>
                  <a:schemeClr val="accent1">
                    <a:lumMod val="50000"/>
                  </a:schemeClr>
                </a:solidFill>
                <a:latin typeface="+mn-lt"/>
              </a:rPr>
              <a:t>BARRIOS UNIDOS</a:t>
            </a:r>
          </a:p>
          <a:p>
            <a:r>
              <a:rPr lang="es-MX" sz="1200" cap="small" dirty="0">
                <a:solidFill>
                  <a:schemeClr val="accent1">
                    <a:lumMod val="50000"/>
                  </a:schemeClr>
                </a:solidFill>
                <a:latin typeface="+mn-lt"/>
                <a:ea typeface="+mn-ea"/>
                <a:cs typeface="+mn-cs"/>
              </a:rPr>
              <a:t>116  Actividades</a:t>
            </a:r>
            <a:endParaRPr lang="es-CO" sz="1200" cap="small" dirty="0">
              <a:solidFill>
                <a:schemeClr val="accent1">
                  <a:lumMod val="50000"/>
                </a:schemeClr>
              </a:solidFill>
              <a:latin typeface="+mn-lt"/>
              <a:ea typeface="+mn-ea"/>
              <a:cs typeface="+mn-cs"/>
            </a:endParaRPr>
          </a:p>
          <a:p>
            <a:r>
              <a:rPr lang="es-CO" sz="1200" b="1" dirty="0">
                <a:solidFill>
                  <a:schemeClr val="accent1">
                    <a:lumMod val="50000"/>
                  </a:schemeClr>
                </a:solidFill>
              </a:rPr>
              <a:t> - - - - - - - - - - - - -- -  - </a:t>
            </a:r>
          </a:p>
          <a:p>
            <a:r>
              <a:rPr lang="es-CO" sz="1200" b="1" dirty="0">
                <a:solidFill>
                  <a:schemeClr val="accent1">
                    <a:lumMod val="50000"/>
                  </a:schemeClr>
                </a:solidFill>
                <a:latin typeface="+mn-lt"/>
              </a:rPr>
              <a:t>ENGATIVÁ</a:t>
            </a:r>
            <a:endParaRPr lang="es-CO" sz="1200" cap="small" dirty="0">
              <a:solidFill>
                <a:schemeClr val="accent1">
                  <a:lumMod val="50000"/>
                </a:schemeClr>
              </a:solidFill>
              <a:latin typeface="+mn-lt"/>
              <a:ea typeface="+mn-ea"/>
              <a:cs typeface="+mn-cs"/>
            </a:endParaRPr>
          </a:p>
          <a:p>
            <a:r>
              <a:rPr lang="es-MX" sz="1200" cap="small" dirty="0">
                <a:solidFill>
                  <a:schemeClr val="accent1">
                    <a:lumMod val="50000"/>
                  </a:schemeClr>
                </a:solidFill>
                <a:latin typeface="+mn-lt"/>
                <a:ea typeface="+mn-ea"/>
                <a:cs typeface="+mn-cs"/>
              </a:rPr>
              <a:t>311  Actividades</a:t>
            </a:r>
            <a:endParaRPr lang="es-CO" sz="1200" cap="small" dirty="0">
              <a:solidFill>
                <a:schemeClr val="accent1">
                  <a:lumMod val="50000"/>
                </a:schemeClr>
              </a:solidFill>
              <a:latin typeface="+mn-lt"/>
              <a:ea typeface="+mn-ea"/>
              <a:cs typeface="+mn-cs"/>
            </a:endParaRPr>
          </a:p>
        </p:txBody>
      </p:sp>
      <p:cxnSp>
        <p:nvCxnSpPr>
          <p:cNvPr id="28" name="2064 Conector recto">
            <a:extLst>
              <a:ext uri="{FF2B5EF4-FFF2-40B4-BE49-F238E27FC236}">
                <a16:creationId xmlns:a16="http://schemas.microsoft.com/office/drawing/2014/main" id="{9164A419-C365-49CC-88D0-27B7E35A568E}"/>
              </a:ext>
            </a:extLst>
          </p:cNvPr>
          <p:cNvCxnSpPr>
            <a:cxnSpLocks/>
          </p:cNvCxnSpPr>
          <p:nvPr/>
        </p:nvCxnSpPr>
        <p:spPr>
          <a:xfrm flipH="1">
            <a:off x="1541324" y="3474839"/>
            <a:ext cx="1124951" cy="671649"/>
          </a:xfrm>
          <a:prstGeom prst="line">
            <a:avLst/>
          </a:prstGeom>
          <a:ln>
            <a:solidFill>
              <a:schemeClr val="tx2"/>
            </a:solidFill>
          </a:ln>
        </p:spPr>
        <p:style>
          <a:lnRef idx="3">
            <a:schemeClr val="accent1"/>
          </a:lnRef>
          <a:fillRef idx="0">
            <a:schemeClr val="accent1"/>
          </a:fillRef>
          <a:effectRef idx="2">
            <a:schemeClr val="accent1"/>
          </a:effectRef>
          <a:fontRef idx="minor">
            <a:schemeClr val="tx1"/>
          </a:fontRef>
        </p:style>
      </p:cxnSp>
      <p:sp>
        <p:nvSpPr>
          <p:cNvPr id="29" name="Título 1">
            <a:extLst>
              <a:ext uri="{FF2B5EF4-FFF2-40B4-BE49-F238E27FC236}">
                <a16:creationId xmlns:a16="http://schemas.microsoft.com/office/drawing/2014/main" id="{9E81E5DF-0383-4F11-96E0-66E874DE479C}"/>
              </a:ext>
            </a:extLst>
          </p:cNvPr>
          <p:cNvSpPr txBox="1">
            <a:spLocks/>
          </p:cNvSpPr>
          <p:nvPr/>
        </p:nvSpPr>
        <p:spPr>
          <a:xfrm>
            <a:off x="325195" y="5092477"/>
            <a:ext cx="3892001" cy="951011"/>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es-CO" sz="1200" b="1" dirty="0">
                <a:solidFill>
                  <a:schemeClr val="accent1">
                    <a:lumMod val="50000"/>
                  </a:schemeClr>
                </a:solidFill>
                <a:latin typeface="+mn-lt"/>
              </a:rPr>
              <a:t>    FONTIBÓN                                 KENNEDY</a:t>
            </a:r>
            <a:endParaRPr lang="es-CO" sz="1200" cap="small" dirty="0">
              <a:solidFill>
                <a:schemeClr val="accent1">
                  <a:lumMod val="50000"/>
                </a:schemeClr>
              </a:solidFill>
              <a:latin typeface="+mn-lt"/>
              <a:ea typeface="+mn-ea"/>
              <a:cs typeface="+mn-cs"/>
            </a:endParaRPr>
          </a:p>
          <a:p>
            <a:r>
              <a:rPr lang="es-MX" sz="1200" cap="small" dirty="0">
                <a:solidFill>
                  <a:schemeClr val="accent1">
                    <a:lumMod val="50000"/>
                  </a:schemeClr>
                </a:solidFill>
                <a:latin typeface="+mn-lt"/>
                <a:ea typeface="+mn-ea"/>
                <a:cs typeface="+mn-cs"/>
              </a:rPr>
              <a:t>493 Actividades                         768 Actividades</a:t>
            </a:r>
            <a:endParaRPr lang="es-CO" sz="1200" cap="small" dirty="0">
              <a:solidFill>
                <a:schemeClr val="accent1">
                  <a:lumMod val="50000"/>
                </a:schemeClr>
              </a:solidFill>
              <a:latin typeface="+mn-lt"/>
              <a:ea typeface="+mn-ea"/>
              <a:cs typeface="+mn-cs"/>
            </a:endParaRPr>
          </a:p>
        </p:txBody>
      </p:sp>
      <p:sp>
        <p:nvSpPr>
          <p:cNvPr id="30" name="2073 Rectángulo">
            <a:extLst>
              <a:ext uri="{FF2B5EF4-FFF2-40B4-BE49-F238E27FC236}">
                <a16:creationId xmlns:a16="http://schemas.microsoft.com/office/drawing/2014/main" id="{B71EBB28-5D77-4CC8-9F16-2182C2D0B368}"/>
              </a:ext>
            </a:extLst>
          </p:cNvPr>
          <p:cNvSpPr/>
          <p:nvPr/>
        </p:nvSpPr>
        <p:spPr>
          <a:xfrm rot="16200000">
            <a:off x="1380008" y="5406498"/>
            <a:ext cx="868768" cy="338554"/>
          </a:xfrm>
          <a:prstGeom prst="rect">
            <a:avLst/>
          </a:prstGeom>
        </p:spPr>
        <p:txBody>
          <a:bodyPr wrap="square">
            <a:spAutoFit/>
          </a:bodyPr>
          <a:lstStyle/>
          <a:p>
            <a:r>
              <a:rPr lang="es-CO" sz="1600" dirty="0">
                <a:solidFill>
                  <a:schemeClr val="accent1">
                    <a:lumMod val="50000"/>
                  </a:schemeClr>
                </a:solidFill>
              </a:rPr>
              <a:t>- - - - - -</a:t>
            </a:r>
            <a:endParaRPr lang="es-CO" sz="1600" dirty="0"/>
          </a:p>
        </p:txBody>
      </p:sp>
      <p:cxnSp>
        <p:nvCxnSpPr>
          <p:cNvPr id="31" name="2075 Conector recto">
            <a:extLst>
              <a:ext uri="{FF2B5EF4-FFF2-40B4-BE49-F238E27FC236}">
                <a16:creationId xmlns:a16="http://schemas.microsoft.com/office/drawing/2014/main" id="{C3230C9F-914A-4B1C-AC7C-5E2BBDEC0EFC}"/>
              </a:ext>
            </a:extLst>
          </p:cNvPr>
          <p:cNvCxnSpPr>
            <a:cxnSpLocks/>
          </p:cNvCxnSpPr>
          <p:nvPr/>
        </p:nvCxnSpPr>
        <p:spPr>
          <a:xfrm flipH="1" flipV="1">
            <a:off x="1655899" y="2257743"/>
            <a:ext cx="2020753" cy="1364635"/>
          </a:xfrm>
          <a:prstGeom prst="line">
            <a:avLst/>
          </a:prstGeom>
          <a:ln>
            <a:solidFill>
              <a:schemeClr val="tx2"/>
            </a:solidFill>
          </a:ln>
        </p:spPr>
        <p:style>
          <a:lnRef idx="3">
            <a:schemeClr val="accent1"/>
          </a:lnRef>
          <a:fillRef idx="0">
            <a:schemeClr val="accent1"/>
          </a:fillRef>
          <a:effectRef idx="2">
            <a:schemeClr val="accent1"/>
          </a:effectRef>
          <a:fontRef idx="minor">
            <a:schemeClr val="tx1"/>
          </a:fontRef>
        </p:style>
      </p:cxnSp>
      <p:cxnSp>
        <p:nvCxnSpPr>
          <p:cNvPr id="32" name="2082 Conector recto">
            <a:extLst>
              <a:ext uri="{FF2B5EF4-FFF2-40B4-BE49-F238E27FC236}">
                <a16:creationId xmlns:a16="http://schemas.microsoft.com/office/drawing/2014/main" id="{79662042-7B48-462C-AF69-F2A5300EE924}"/>
              </a:ext>
            </a:extLst>
          </p:cNvPr>
          <p:cNvCxnSpPr/>
          <p:nvPr/>
        </p:nvCxnSpPr>
        <p:spPr>
          <a:xfrm>
            <a:off x="1406710" y="5134486"/>
            <a:ext cx="1396412" cy="0"/>
          </a:xfrm>
          <a:prstGeom prst="line">
            <a:avLst/>
          </a:prstGeom>
          <a:ln>
            <a:solidFill>
              <a:schemeClr val="tx2"/>
            </a:solidFill>
          </a:ln>
        </p:spPr>
        <p:style>
          <a:lnRef idx="3">
            <a:schemeClr val="accent1"/>
          </a:lnRef>
          <a:fillRef idx="0">
            <a:schemeClr val="accent1"/>
          </a:fillRef>
          <a:effectRef idx="2">
            <a:schemeClr val="accent1"/>
          </a:effectRef>
          <a:fontRef idx="minor">
            <a:schemeClr val="tx1"/>
          </a:fontRef>
        </p:style>
      </p:cxnSp>
      <p:sp>
        <p:nvSpPr>
          <p:cNvPr id="33" name="Título 1">
            <a:extLst>
              <a:ext uri="{FF2B5EF4-FFF2-40B4-BE49-F238E27FC236}">
                <a16:creationId xmlns:a16="http://schemas.microsoft.com/office/drawing/2014/main" id="{BF354081-6685-4A56-A112-9F5FC3D18FEC}"/>
              </a:ext>
            </a:extLst>
          </p:cNvPr>
          <p:cNvSpPr txBox="1">
            <a:spLocks/>
          </p:cNvSpPr>
          <p:nvPr/>
        </p:nvSpPr>
        <p:spPr>
          <a:xfrm>
            <a:off x="5703885" y="1045692"/>
            <a:ext cx="6714755" cy="1743276"/>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es-CO" sz="1200" b="1" dirty="0">
                <a:solidFill>
                  <a:schemeClr val="accent1">
                    <a:lumMod val="50000"/>
                  </a:schemeClr>
                </a:solidFill>
                <a:latin typeface="+mn-lt"/>
              </a:rPr>
              <a:t>CANDELARIA                      SAN CRISTÓBAL                 SUMAPAZ                        USME         </a:t>
            </a:r>
          </a:p>
          <a:p>
            <a:r>
              <a:rPr lang="es-MX" sz="1200" cap="small" dirty="0">
                <a:solidFill>
                  <a:schemeClr val="accent1">
                    <a:lumMod val="50000"/>
                  </a:schemeClr>
                </a:solidFill>
                <a:latin typeface="+mn-lt"/>
                <a:ea typeface="+mn-ea"/>
                <a:cs typeface="+mn-cs"/>
              </a:rPr>
              <a:t>416  Actividades                 482 Actividades                   19  Actividad                   599 Actividades</a:t>
            </a:r>
            <a:endParaRPr lang="es-CO" sz="1200" cap="small" dirty="0">
              <a:solidFill>
                <a:schemeClr val="accent1">
                  <a:lumMod val="50000"/>
                </a:schemeClr>
              </a:solidFill>
              <a:latin typeface="+mn-lt"/>
              <a:ea typeface="+mn-ea"/>
              <a:cs typeface="+mn-cs"/>
            </a:endParaRPr>
          </a:p>
          <a:p>
            <a:r>
              <a:rPr lang="es-CO" sz="1200" b="1" dirty="0">
                <a:solidFill>
                  <a:schemeClr val="accent1">
                    <a:lumMod val="50000"/>
                  </a:schemeClr>
                </a:solidFill>
              </a:rPr>
              <a:t> - - - - - - - - - - - - - - -  - - - -  - - -     - - - - - - - - - - - - - - - - -  - - - - - -      - - - - - - - - - - - - - - -  - - - - - - - - -- - -      </a:t>
            </a:r>
          </a:p>
          <a:p>
            <a:r>
              <a:rPr lang="es-CO" sz="1200" b="1" dirty="0">
                <a:solidFill>
                  <a:schemeClr val="accent1">
                    <a:lumMod val="50000"/>
                  </a:schemeClr>
                </a:solidFill>
                <a:latin typeface="+mn-lt"/>
              </a:rPr>
              <a:t>                                  CHAPINERO                         SANTA FE                             USAQUÉN</a:t>
            </a:r>
          </a:p>
          <a:p>
            <a:r>
              <a:rPr lang="es-MX" sz="1200" cap="small" dirty="0">
                <a:solidFill>
                  <a:schemeClr val="accent1">
                    <a:lumMod val="50000"/>
                  </a:schemeClr>
                </a:solidFill>
                <a:latin typeface="+mn-lt"/>
                <a:ea typeface="+mn-ea"/>
                <a:cs typeface="+mn-cs"/>
              </a:rPr>
              <a:t>                                  546 Actividades                    509  Actividades                  583  Actividades</a:t>
            </a:r>
            <a:endParaRPr lang="es-CO" sz="1200" cap="small" dirty="0">
              <a:solidFill>
                <a:schemeClr val="accent1">
                  <a:lumMod val="50000"/>
                </a:schemeClr>
              </a:solidFill>
              <a:latin typeface="+mn-lt"/>
              <a:ea typeface="+mn-ea"/>
              <a:cs typeface="+mn-cs"/>
            </a:endParaRPr>
          </a:p>
        </p:txBody>
      </p:sp>
      <p:cxnSp>
        <p:nvCxnSpPr>
          <p:cNvPr id="34" name="126 Conector recto">
            <a:extLst>
              <a:ext uri="{FF2B5EF4-FFF2-40B4-BE49-F238E27FC236}">
                <a16:creationId xmlns:a16="http://schemas.microsoft.com/office/drawing/2014/main" id="{46228E9D-8DE0-4FED-9745-BE995AB81082}"/>
              </a:ext>
            </a:extLst>
          </p:cNvPr>
          <p:cNvCxnSpPr/>
          <p:nvPr/>
        </p:nvCxnSpPr>
        <p:spPr>
          <a:xfrm flipH="1">
            <a:off x="5273567" y="1403715"/>
            <a:ext cx="430318" cy="943517"/>
          </a:xfrm>
          <a:prstGeom prst="line">
            <a:avLst/>
          </a:prstGeom>
          <a:ln>
            <a:solidFill>
              <a:schemeClr val="tx2"/>
            </a:solidFill>
          </a:ln>
        </p:spPr>
        <p:style>
          <a:lnRef idx="3">
            <a:schemeClr val="accent1"/>
          </a:lnRef>
          <a:fillRef idx="0">
            <a:schemeClr val="accent1"/>
          </a:fillRef>
          <a:effectRef idx="2">
            <a:schemeClr val="accent1"/>
          </a:effectRef>
          <a:fontRef idx="minor">
            <a:schemeClr val="tx1"/>
          </a:fontRef>
        </p:style>
      </p:cxnSp>
      <p:cxnSp>
        <p:nvCxnSpPr>
          <p:cNvPr id="35" name="130 Conector recto">
            <a:extLst>
              <a:ext uri="{FF2B5EF4-FFF2-40B4-BE49-F238E27FC236}">
                <a16:creationId xmlns:a16="http://schemas.microsoft.com/office/drawing/2014/main" id="{FE9682A9-ED51-420F-8DCF-DE32DC251851}"/>
              </a:ext>
            </a:extLst>
          </p:cNvPr>
          <p:cNvCxnSpPr/>
          <p:nvPr/>
        </p:nvCxnSpPr>
        <p:spPr>
          <a:xfrm flipH="1">
            <a:off x="5703885" y="1403715"/>
            <a:ext cx="4409190" cy="0"/>
          </a:xfrm>
          <a:prstGeom prst="line">
            <a:avLst/>
          </a:prstGeom>
          <a:ln>
            <a:solidFill>
              <a:schemeClr val="tx2"/>
            </a:solidFill>
          </a:ln>
        </p:spPr>
        <p:style>
          <a:lnRef idx="3">
            <a:schemeClr val="accent1"/>
          </a:lnRef>
          <a:fillRef idx="0">
            <a:schemeClr val="accent1"/>
          </a:fillRef>
          <a:effectRef idx="2">
            <a:schemeClr val="accent1"/>
          </a:effectRef>
          <a:fontRef idx="minor">
            <a:schemeClr val="tx1"/>
          </a:fontRef>
        </p:style>
      </p:cxnSp>
      <p:sp>
        <p:nvSpPr>
          <p:cNvPr id="36" name="Título 1">
            <a:extLst>
              <a:ext uri="{FF2B5EF4-FFF2-40B4-BE49-F238E27FC236}">
                <a16:creationId xmlns:a16="http://schemas.microsoft.com/office/drawing/2014/main" id="{95BE5F81-9503-41FF-97B4-9259B9F3ACD1}"/>
              </a:ext>
            </a:extLst>
          </p:cNvPr>
          <p:cNvSpPr txBox="1">
            <a:spLocks/>
          </p:cNvSpPr>
          <p:nvPr/>
        </p:nvSpPr>
        <p:spPr>
          <a:xfrm>
            <a:off x="4401108" y="5184923"/>
            <a:ext cx="7014744" cy="1894407"/>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es-CO" sz="1200" b="1" dirty="0">
                <a:solidFill>
                  <a:schemeClr val="accent1">
                    <a:lumMod val="50000"/>
                  </a:schemeClr>
                </a:solidFill>
                <a:latin typeface="+mn-lt"/>
              </a:rPr>
              <a:t>ANTONIO NARIÑO          CIUDAD BOLÍVAR                PUENTE ARANDA             TEUSAQUILLO</a:t>
            </a:r>
          </a:p>
          <a:p>
            <a:r>
              <a:rPr lang="es-MX" sz="1200" cap="small" dirty="0">
                <a:solidFill>
                  <a:schemeClr val="accent1">
                    <a:lumMod val="50000"/>
                  </a:schemeClr>
                </a:solidFill>
                <a:latin typeface="+mn-lt"/>
                <a:ea typeface="+mn-ea"/>
                <a:cs typeface="+mn-cs"/>
              </a:rPr>
              <a:t>198 Actividades                542 Actividades                    283  Actividades                 269 Actividades</a:t>
            </a:r>
            <a:endParaRPr lang="es-CO" sz="1200" cap="small" dirty="0">
              <a:solidFill>
                <a:schemeClr val="accent1">
                  <a:lumMod val="50000"/>
                </a:schemeClr>
              </a:solidFill>
              <a:latin typeface="+mn-lt"/>
              <a:ea typeface="+mn-ea"/>
              <a:cs typeface="+mn-cs"/>
            </a:endParaRPr>
          </a:p>
          <a:p>
            <a:r>
              <a:rPr lang="es-CO" sz="1200" b="1" dirty="0">
                <a:solidFill>
                  <a:schemeClr val="accent1">
                    <a:lumMod val="50000"/>
                  </a:schemeClr>
                </a:solidFill>
              </a:rPr>
              <a:t> - - - - - - - - - - - - - - - - - -   - - - - - - - - - - - - - - - - - - -     - - - - - - - - - - - - - - - - - - -   - - - - - - - - - - - - - - - - - - -  </a:t>
            </a:r>
          </a:p>
          <a:p>
            <a:r>
              <a:rPr lang="es-CO" sz="1200" b="1" dirty="0">
                <a:solidFill>
                  <a:schemeClr val="accent1">
                    <a:lumMod val="50000"/>
                  </a:schemeClr>
                </a:solidFill>
                <a:latin typeface="+mn-lt"/>
              </a:rPr>
              <a:t>BOSA                                  LOS MÁRTIRES                    RAFAEL URIBE                   TUNJUELITO</a:t>
            </a:r>
            <a:endParaRPr lang="es-CO" sz="1200" b="1" dirty="0">
              <a:solidFill>
                <a:schemeClr val="accent1">
                  <a:lumMod val="50000"/>
                </a:schemeClr>
              </a:solidFill>
              <a:latin typeface="+mn-lt"/>
              <a:cs typeface="Calibri"/>
            </a:endParaRPr>
          </a:p>
          <a:p>
            <a:r>
              <a:rPr lang="es-MX" sz="1200" cap="small" dirty="0">
                <a:solidFill>
                  <a:schemeClr val="accent1">
                    <a:lumMod val="50000"/>
                  </a:schemeClr>
                </a:solidFill>
                <a:latin typeface="+mn-lt"/>
                <a:ea typeface="+mn-ea"/>
                <a:cs typeface="+mn-cs"/>
              </a:rPr>
              <a:t>500 Actividades                 246  Actividades                   332 Actividades                 254 Actividades </a:t>
            </a:r>
            <a:endParaRPr lang="es-CO" sz="1200" cap="small" dirty="0">
              <a:solidFill>
                <a:schemeClr val="accent1">
                  <a:lumMod val="50000"/>
                </a:schemeClr>
              </a:solidFill>
              <a:latin typeface="+mn-lt"/>
              <a:ea typeface="+mn-ea"/>
              <a:cs typeface="+mn-cs"/>
            </a:endParaRPr>
          </a:p>
        </p:txBody>
      </p:sp>
      <p:cxnSp>
        <p:nvCxnSpPr>
          <p:cNvPr id="37" name="152 Conector recto">
            <a:extLst>
              <a:ext uri="{FF2B5EF4-FFF2-40B4-BE49-F238E27FC236}">
                <a16:creationId xmlns:a16="http://schemas.microsoft.com/office/drawing/2014/main" id="{0BAB4A61-A5BD-4DEC-AD72-7706B6A1E886}"/>
              </a:ext>
            </a:extLst>
          </p:cNvPr>
          <p:cNvCxnSpPr/>
          <p:nvPr/>
        </p:nvCxnSpPr>
        <p:spPr>
          <a:xfrm flipH="1" flipV="1">
            <a:off x="4364354" y="5600394"/>
            <a:ext cx="3695435" cy="10480"/>
          </a:xfrm>
          <a:prstGeom prst="line">
            <a:avLst/>
          </a:prstGeom>
          <a:ln>
            <a:solidFill>
              <a:schemeClr val="tx2"/>
            </a:solidFill>
          </a:ln>
        </p:spPr>
        <p:style>
          <a:lnRef idx="3">
            <a:schemeClr val="accent1"/>
          </a:lnRef>
          <a:fillRef idx="0">
            <a:schemeClr val="accent1"/>
          </a:fillRef>
          <a:effectRef idx="2">
            <a:schemeClr val="accent1"/>
          </a:effectRef>
          <a:fontRef idx="minor">
            <a:schemeClr val="tx1"/>
          </a:fontRef>
        </p:style>
      </p:cxnSp>
      <p:cxnSp>
        <p:nvCxnSpPr>
          <p:cNvPr id="38" name="158 Conector recto">
            <a:extLst>
              <a:ext uri="{FF2B5EF4-FFF2-40B4-BE49-F238E27FC236}">
                <a16:creationId xmlns:a16="http://schemas.microsoft.com/office/drawing/2014/main" id="{017D60C8-A69E-410F-B4E8-8B18BA4EF2B5}"/>
              </a:ext>
            </a:extLst>
          </p:cNvPr>
          <p:cNvCxnSpPr/>
          <p:nvPr/>
        </p:nvCxnSpPr>
        <p:spPr>
          <a:xfrm>
            <a:off x="4364354" y="5587232"/>
            <a:ext cx="0" cy="716988"/>
          </a:xfrm>
          <a:prstGeom prst="line">
            <a:avLst/>
          </a:prstGeom>
          <a:ln>
            <a:solidFill>
              <a:schemeClr val="tx2"/>
            </a:solidFill>
          </a:ln>
        </p:spPr>
        <p:style>
          <a:lnRef idx="3">
            <a:schemeClr val="accent1"/>
          </a:lnRef>
          <a:fillRef idx="0">
            <a:schemeClr val="accent1"/>
          </a:fillRef>
          <a:effectRef idx="2">
            <a:schemeClr val="accent1"/>
          </a:effectRef>
          <a:fontRef idx="minor">
            <a:schemeClr val="tx1"/>
          </a:fontRef>
        </p:style>
      </p:cxnSp>
      <p:cxnSp>
        <p:nvCxnSpPr>
          <p:cNvPr id="39" name="161 Conector recto">
            <a:extLst>
              <a:ext uri="{FF2B5EF4-FFF2-40B4-BE49-F238E27FC236}">
                <a16:creationId xmlns:a16="http://schemas.microsoft.com/office/drawing/2014/main" id="{86117C25-F17C-4A44-A59F-3B391F214E6B}"/>
              </a:ext>
            </a:extLst>
          </p:cNvPr>
          <p:cNvCxnSpPr>
            <a:cxnSpLocks/>
          </p:cNvCxnSpPr>
          <p:nvPr/>
        </p:nvCxnSpPr>
        <p:spPr>
          <a:xfrm flipH="1">
            <a:off x="4363442" y="4427152"/>
            <a:ext cx="999133" cy="1173242"/>
          </a:xfrm>
          <a:prstGeom prst="line">
            <a:avLst/>
          </a:prstGeom>
          <a:ln>
            <a:solidFill>
              <a:schemeClr val="tx2"/>
            </a:solidFill>
          </a:ln>
        </p:spPr>
        <p:style>
          <a:lnRef idx="3">
            <a:schemeClr val="accent1"/>
          </a:lnRef>
          <a:fillRef idx="0">
            <a:schemeClr val="accent1"/>
          </a:fillRef>
          <a:effectRef idx="2">
            <a:schemeClr val="accent1"/>
          </a:effectRef>
          <a:fontRef idx="minor">
            <a:schemeClr val="tx1"/>
          </a:fontRef>
        </p:style>
      </p:cxnSp>
      <p:cxnSp>
        <p:nvCxnSpPr>
          <p:cNvPr id="45" name="Conector recto 44">
            <a:extLst>
              <a:ext uri="{FF2B5EF4-FFF2-40B4-BE49-F238E27FC236}">
                <a16:creationId xmlns:a16="http://schemas.microsoft.com/office/drawing/2014/main" id="{35287CFB-9D52-4C1C-91E1-7ED6E1636E07}"/>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46" name="CuadroTexto 45">
            <a:extLst>
              <a:ext uri="{FF2B5EF4-FFF2-40B4-BE49-F238E27FC236}">
                <a16:creationId xmlns:a16="http://schemas.microsoft.com/office/drawing/2014/main" id="{0D2F997C-8D14-494C-AE5B-56C9049E3FBF}"/>
              </a:ext>
            </a:extLst>
          </p:cNvPr>
          <p:cNvSpPr txBox="1"/>
          <p:nvPr/>
        </p:nvSpPr>
        <p:spPr>
          <a:xfrm>
            <a:off x="1306058" y="134547"/>
            <a:ext cx="9881937"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GESTIÓN SOCIAL 2024</a:t>
            </a:r>
          </a:p>
          <a:p>
            <a:pPr lvl="1"/>
            <a:r>
              <a:rPr lang="es-CO" sz="1600" b="0" dirty="0">
                <a:solidFill>
                  <a:schemeClr val="accent1">
                    <a:lumMod val="50000"/>
                  </a:schemeClr>
                </a:solidFill>
              </a:rPr>
              <a:t>Así va la socialización y sensibilización del Esquema de Aseo con las comunidades al 31 de octubre de 2024</a:t>
            </a:r>
            <a:endParaRPr lang="es-CO" kern="0" dirty="0">
              <a:solidFill>
                <a:schemeClr val="accent1">
                  <a:lumMod val="50000"/>
                </a:schemeClr>
              </a:solidFill>
            </a:endParaRPr>
          </a:p>
        </p:txBody>
      </p:sp>
      <p:pic>
        <p:nvPicPr>
          <p:cNvPr id="40" name="Gráfico 3" descr="Usuarios">
            <a:extLst>
              <a:ext uri="{FF2B5EF4-FFF2-40B4-BE49-F238E27FC236}">
                <a16:creationId xmlns:a16="http://schemas.microsoft.com/office/drawing/2014/main" id="{51CA8675-2182-4860-A721-6E25C5FAE871}"/>
              </a:ext>
            </a:extLst>
          </p:cNvPr>
          <p:cNvPicPr>
            <a:picLocks noChangeAspect="1"/>
          </p:cNvPicPr>
          <p:nvPr/>
        </p:nvPicPr>
        <p:blipFill>
          <a:blip r:embed="rId4">
            <a:extLst>
              <a:ext uri="{28A0092B-C50C-407E-A947-70E740481C1C}">
                <a14:useLocalDpi xmlns:a14="http://schemas.microsoft.com/office/drawing/2010/main"/>
              </a:ext>
              <a:ext uri="{96DAC541-7B7A-43D3-8B79-37D633B846F1}">
                <asvg:svgBlip xmlns:asvg="http://schemas.microsoft.com/office/drawing/2016/SVG/main" r:embed="rId5"/>
              </a:ext>
            </a:extLst>
          </a:blip>
          <a:stretch>
            <a:fillRect/>
          </a:stretch>
        </p:blipFill>
        <p:spPr>
          <a:xfrm>
            <a:off x="342973" y="115953"/>
            <a:ext cx="929739" cy="929739"/>
          </a:xfrm>
          <a:prstGeom prst="rect">
            <a:avLst/>
          </a:prstGeom>
        </p:spPr>
      </p:pic>
    </p:spTree>
    <p:extLst>
      <p:ext uri="{BB962C8B-B14F-4D97-AF65-F5344CB8AC3E}">
        <p14:creationId xmlns:p14="http://schemas.microsoft.com/office/powerpoint/2010/main" val="371052512"/>
      </p:ext>
    </p:extLst>
  </p:cSld>
  <p:clrMapOvr>
    <a:masterClrMapping/>
  </p:clrMapOvr>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Imagen 1">
            <a:extLst>
              <a:ext uri="{FF2B5EF4-FFF2-40B4-BE49-F238E27FC236}">
                <a16:creationId xmlns:a16="http://schemas.microsoft.com/office/drawing/2014/main" id="{008A2CC0-E782-A897-3014-DA2A40690181}"/>
              </a:ext>
            </a:extLst>
          </p:cNvPr>
          <p:cNvPicPr>
            <a:picLocks noChangeAspect="1"/>
          </p:cNvPicPr>
          <p:nvPr/>
        </p:nvPicPr>
        <p:blipFill>
          <a:blip r:embed="rId3"/>
          <a:stretch>
            <a:fillRect/>
          </a:stretch>
        </p:blipFill>
        <p:spPr>
          <a:xfrm>
            <a:off x="1903317" y="2001006"/>
            <a:ext cx="7550480" cy="3687316"/>
          </a:xfrm>
          <a:prstGeom prst="rect">
            <a:avLst/>
          </a:prstGeom>
        </p:spPr>
      </p:pic>
      <p:sp>
        <p:nvSpPr>
          <p:cNvPr id="23" name="Título 1">
            <a:extLst>
              <a:ext uri="{FF2B5EF4-FFF2-40B4-BE49-F238E27FC236}">
                <a16:creationId xmlns:a16="http://schemas.microsoft.com/office/drawing/2014/main" id="{9E5E0D85-D483-416A-9BE3-211380D728FF}"/>
              </a:ext>
            </a:extLst>
          </p:cNvPr>
          <p:cNvSpPr txBox="1">
            <a:spLocks/>
          </p:cNvSpPr>
          <p:nvPr/>
        </p:nvSpPr>
        <p:spPr>
          <a:xfrm>
            <a:off x="159788" y="3989072"/>
            <a:ext cx="1824878" cy="1191445"/>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es-CO" sz="1200" b="1" dirty="0">
                <a:solidFill>
                  <a:schemeClr val="accent1">
                    <a:lumMod val="50000"/>
                  </a:schemeClr>
                </a:solidFill>
                <a:latin typeface="+mn-lt"/>
              </a:rPr>
              <a:t>SUBA</a:t>
            </a:r>
          </a:p>
          <a:p>
            <a:r>
              <a:rPr lang="es-CO" sz="1200" cap="small" dirty="0">
                <a:solidFill>
                  <a:schemeClr val="accent1">
                    <a:lumMod val="50000"/>
                  </a:schemeClr>
                </a:solidFill>
                <a:latin typeface="+mn-lt"/>
                <a:ea typeface="+mn-ea"/>
                <a:cs typeface="+mn-cs"/>
              </a:rPr>
              <a:t>2018      354 Actividades </a:t>
            </a:r>
          </a:p>
          <a:p>
            <a:pPr marL="342900" indent="-342900">
              <a:buAutoNum type="arabicPlain" startAt="2019"/>
            </a:pPr>
            <a:r>
              <a:rPr lang="es-CO" sz="1200" cap="small" dirty="0">
                <a:solidFill>
                  <a:schemeClr val="accent1">
                    <a:lumMod val="50000"/>
                  </a:schemeClr>
                </a:solidFill>
                <a:latin typeface="+mn-lt"/>
                <a:ea typeface="+mn-ea"/>
                <a:cs typeface="+mn-cs"/>
              </a:rPr>
              <a:t>     745 Actividades</a:t>
            </a:r>
          </a:p>
          <a:p>
            <a:pPr marL="342900" indent="-342900">
              <a:buAutoNum type="arabicPlain" startAt="2019"/>
            </a:pPr>
            <a:r>
              <a:rPr lang="es-CO" sz="1200" cap="small" dirty="0">
                <a:solidFill>
                  <a:schemeClr val="accent1">
                    <a:lumMod val="50000"/>
                  </a:schemeClr>
                </a:solidFill>
                <a:latin typeface="+mn-lt"/>
                <a:ea typeface="+mn-ea"/>
                <a:cs typeface="+mn-cs"/>
              </a:rPr>
              <a:t>     508 Actividades</a:t>
            </a:r>
          </a:p>
          <a:p>
            <a:pPr marL="342900" indent="-342900">
              <a:buAutoNum type="arabicPlain" startAt="2019"/>
            </a:pPr>
            <a:r>
              <a:rPr lang="es-CO" sz="1200" cap="small" dirty="0">
                <a:solidFill>
                  <a:schemeClr val="accent1">
                    <a:lumMod val="50000"/>
                  </a:schemeClr>
                </a:solidFill>
                <a:latin typeface="+mn-lt"/>
                <a:ea typeface="+mn-ea"/>
                <a:cs typeface="+mn-cs"/>
              </a:rPr>
              <a:t>     714 Actividades</a:t>
            </a:r>
          </a:p>
          <a:p>
            <a:pPr marL="228600" indent="-228600">
              <a:buAutoNum type="arabicPlain" startAt="2022"/>
            </a:pPr>
            <a:r>
              <a:rPr lang="es-CO" sz="1200" cap="small" dirty="0">
                <a:solidFill>
                  <a:schemeClr val="accent1">
                    <a:lumMod val="50000"/>
                  </a:schemeClr>
                </a:solidFill>
                <a:latin typeface="+mn-lt"/>
                <a:ea typeface="+mn-ea"/>
                <a:cs typeface="+mn-cs"/>
              </a:rPr>
              <a:t>      560 Actividades</a:t>
            </a:r>
          </a:p>
          <a:p>
            <a:pPr marL="228600" indent="-228600">
              <a:buAutoNum type="arabicPlain" startAt="2022"/>
            </a:pPr>
            <a:r>
              <a:rPr lang="es-CO" sz="1200" cap="small" dirty="0">
                <a:solidFill>
                  <a:schemeClr val="accent1">
                    <a:lumMod val="50000"/>
                  </a:schemeClr>
                </a:solidFill>
                <a:latin typeface="+mn-lt"/>
                <a:ea typeface="+mn-ea"/>
                <a:cs typeface="+mn-cs"/>
              </a:rPr>
              <a:t>      557 Actividades</a:t>
            </a:r>
          </a:p>
        </p:txBody>
      </p:sp>
      <p:cxnSp>
        <p:nvCxnSpPr>
          <p:cNvPr id="25" name="52 Conector recto">
            <a:extLst>
              <a:ext uri="{FF2B5EF4-FFF2-40B4-BE49-F238E27FC236}">
                <a16:creationId xmlns:a16="http://schemas.microsoft.com/office/drawing/2014/main" id="{D7F378B1-F09F-4935-8918-881956639E29}"/>
              </a:ext>
            </a:extLst>
          </p:cNvPr>
          <p:cNvCxnSpPr>
            <a:cxnSpLocks/>
          </p:cNvCxnSpPr>
          <p:nvPr/>
        </p:nvCxnSpPr>
        <p:spPr>
          <a:xfrm flipV="1">
            <a:off x="1968220" y="4010397"/>
            <a:ext cx="2036522" cy="1452664"/>
          </a:xfrm>
          <a:prstGeom prst="line">
            <a:avLst/>
          </a:prstGeom>
          <a:ln>
            <a:solidFill>
              <a:schemeClr val="tx2"/>
            </a:solidFill>
          </a:ln>
        </p:spPr>
        <p:style>
          <a:lnRef idx="3">
            <a:schemeClr val="accent1"/>
          </a:lnRef>
          <a:fillRef idx="0">
            <a:schemeClr val="accent1"/>
          </a:fillRef>
          <a:effectRef idx="2">
            <a:schemeClr val="accent1"/>
          </a:effectRef>
          <a:fontRef idx="minor">
            <a:schemeClr val="tx1"/>
          </a:fontRef>
        </p:style>
      </p:cxnSp>
      <p:cxnSp>
        <p:nvCxnSpPr>
          <p:cNvPr id="26" name="54 Conector recto">
            <a:extLst>
              <a:ext uri="{FF2B5EF4-FFF2-40B4-BE49-F238E27FC236}">
                <a16:creationId xmlns:a16="http://schemas.microsoft.com/office/drawing/2014/main" id="{A14C810D-2D8E-48CB-9AC5-4B3062EDD597}"/>
              </a:ext>
            </a:extLst>
          </p:cNvPr>
          <p:cNvCxnSpPr>
            <a:cxnSpLocks/>
          </p:cNvCxnSpPr>
          <p:nvPr/>
        </p:nvCxnSpPr>
        <p:spPr>
          <a:xfrm flipH="1">
            <a:off x="892930" y="5224746"/>
            <a:ext cx="1012517" cy="0"/>
          </a:xfrm>
          <a:prstGeom prst="line">
            <a:avLst/>
          </a:prstGeom>
          <a:ln>
            <a:solidFill>
              <a:schemeClr val="tx2"/>
            </a:solidFill>
          </a:ln>
        </p:spPr>
        <p:style>
          <a:lnRef idx="3">
            <a:schemeClr val="accent1"/>
          </a:lnRef>
          <a:fillRef idx="0">
            <a:schemeClr val="accent1"/>
          </a:fillRef>
          <a:effectRef idx="2">
            <a:schemeClr val="accent1"/>
          </a:effectRef>
          <a:fontRef idx="minor">
            <a:schemeClr val="tx1"/>
          </a:fontRef>
        </p:style>
      </p:cxnSp>
      <p:sp>
        <p:nvSpPr>
          <p:cNvPr id="27" name="Título 1">
            <a:extLst>
              <a:ext uri="{FF2B5EF4-FFF2-40B4-BE49-F238E27FC236}">
                <a16:creationId xmlns:a16="http://schemas.microsoft.com/office/drawing/2014/main" id="{8A7D24BF-4B80-4CBD-880B-5583ACA02B8C}"/>
              </a:ext>
            </a:extLst>
          </p:cNvPr>
          <p:cNvSpPr txBox="1">
            <a:spLocks/>
          </p:cNvSpPr>
          <p:nvPr/>
        </p:nvSpPr>
        <p:spPr>
          <a:xfrm>
            <a:off x="166764" y="1368500"/>
            <a:ext cx="1863350" cy="2509618"/>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es-CO" sz="1200" b="1" dirty="0">
                <a:solidFill>
                  <a:schemeClr val="accent1">
                    <a:lumMod val="50000"/>
                  </a:schemeClr>
                </a:solidFill>
                <a:latin typeface="+mn-lt"/>
              </a:rPr>
              <a:t>BARRIOS UNIDOS</a:t>
            </a:r>
          </a:p>
          <a:p>
            <a:r>
              <a:rPr lang="es-CO" sz="1200" cap="small" dirty="0">
                <a:solidFill>
                  <a:schemeClr val="accent1">
                    <a:lumMod val="50000"/>
                  </a:schemeClr>
                </a:solidFill>
                <a:latin typeface="+mn-lt"/>
                <a:ea typeface="+mn-ea"/>
                <a:cs typeface="+mn-cs"/>
              </a:rPr>
              <a:t>2018      308 Actividades </a:t>
            </a:r>
            <a:endParaRPr lang="es-CO" sz="1200" cap="small" dirty="0">
              <a:solidFill>
                <a:schemeClr val="accent1">
                  <a:lumMod val="50000"/>
                </a:schemeClr>
              </a:solidFill>
            </a:endParaRPr>
          </a:p>
          <a:p>
            <a:pPr marL="342900" indent="-342900">
              <a:buAutoNum type="arabicPlain" startAt="2019"/>
            </a:pPr>
            <a:r>
              <a:rPr lang="es-CO" sz="1200" cap="small" dirty="0">
                <a:solidFill>
                  <a:schemeClr val="accent1">
                    <a:lumMod val="50000"/>
                  </a:schemeClr>
                </a:solidFill>
                <a:latin typeface="+mn-lt"/>
                <a:ea typeface="+mn-ea"/>
                <a:cs typeface="+mn-cs"/>
              </a:rPr>
              <a:t>     313 Actividades </a:t>
            </a:r>
          </a:p>
          <a:p>
            <a:pPr marL="342900" indent="-342900">
              <a:buAutoNum type="arabicPlain" startAt="2019"/>
            </a:pPr>
            <a:r>
              <a:rPr lang="es-CO" sz="1200" cap="small" dirty="0">
                <a:solidFill>
                  <a:schemeClr val="accent1">
                    <a:lumMod val="50000"/>
                  </a:schemeClr>
                </a:solidFill>
                <a:latin typeface="+mn-lt"/>
                <a:ea typeface="+mn-ea"/>
                <a:cs typeface="+mn-cs"/>
              </a:rPr>
              <a:t>     211 Actividades</a:t>
            </a:r>
          </a:p>
          <a:p>
            <a:pPr marL="342900" indent="-342900">
              <a:buAutoNum type="arabicPlain" startAt="2019"/>
            </a:pPr>
            <a:r>
              <a:rPr lang="es-CO" sz="1200" cap="small" dirty="0">
                <a:solidFill>
                  <a:schemeClr val="accent1">
                    <a:lumMod val="50000"/>
                  </a:schemeClr>
                </a:solidFill>
                <a:latin typeface="+mn-lt"/>
                <a:ea typeface="+mn-ea"/>
                <a:cs typeface="+mn-cs"/>
              </a:rPr>
              <a:t>     171 Actividades</a:t>
            </a:r>
          </a:p>
          <a:p>
            <a:pPr marL="228600" indent="-228600">
              <a:buAutoNum type="arabicPlain" startAt="2022"/>
            </a:pPr>
            <a:r>
              <a:rPr lang="es-MX" sz="1200" cap="small" dirty="0">
                <a:solidFill>
                  <a:schemeClr val="accent1">
                    <a:lumMod val="50000"/>
                  </a:schemeClr>
                </a:solidFill>
                <a:latin typeface="+mn-lt"/>
                <a:ea typeface="+mn-ea"/>
                <a:cs typeface="+mn-cs"/>
              </a:rPr>
              <a:t>      189 Actividades</a:t>
            </a:r>
          </a:p>
          <a:p>
            <a:pPr marL="228600" indent="-228600">
              <a:buAutoNum type="arabicPlain" startAt="2022"/>
            </a:pPr>
            <a:r>
              <a:rPr lang="es-MX" sz="1200" cap="small" dirty="0">
                <a:solidFill>
                  <a:schemeClr val="accent1">
                    <a:lumMod val="50000"/>
                  </a:schemeClr>
                </a:solidFill>
                <a:latin typeface="+mn-lt"/>
                <a:ea typeface="+mn-ea"/>
                <a:cs typeface="+mn-cs"/>
              </a:rPr>
              <a:t>      186 Actividades</a:t>
            </a:r>
            <a:endParaRPr lang="es-CO" sz="1200" cap="small" dirty="0">
              <a:solidFill>
                <a:schemeClr val="accent1">
                  <a:lumMod val="50000"/>
                </a:schemeClr>
              </a:solidFill>
              <a:latin typeface="+mn-lt"/>
              <a:ea typeface="+mn-ea"/>
              <a:cs typeface="+mn-cs"/>
            </a:endParaRPr>
          </a:p>
          <a:p>
            <a:r>
              <a:rPr lang="es-CO" sz="1200" b="1" dirty="0">
                <a:solidFill>
                  <a:schemeClr val="accent1">
                    <a:lumMod val="50000"/>
                  </a:schemeClr>
                </a:solidFill>
              </a:rPr>
              <a:t> - - - - - - - - - - - - -- - - - - - </a:t>
            </a:r>
          </a:p>
          <a:p>
            <a:r>
              <a:rPr lang="es-CO" sz="1200" b="1" dirty="0">
                <a:solidFill>
                  <a:schemeClr val="accent1">
                    <a:lumMod val="50000"/>
                  </a:schemeClr>
                </a:solidFill>
                <a:latin typeface="+mn-lt"/>
              </a:rPr>
              <a:t>ENGATIVÁ</a:t>
            </a:r>
          </a:p>
          <a:p>
            <a:r>
              <a:rPr lang="es-CO" sz="1200" cap="small" dirty="0">
                <a:solidFill>
                  <a:schemeClr val="accent1">
                    <a:lumMod val="50000"/>
                  </a:schemeClr>
                </a:solidFill>
                <a:latin typeface="+mn-lt"/>
                <a:ea typeface="+mn-ea"/>
                <a:cs typeface="+mn-cs"/>
              </a:rPr>
              <a:t>2018      612 Actividades </a:t>
            </a:r>
          </a:p>
          <a:p>
            <a:pPr marL="342900" indent="-342900">
              <a:buAutoNum type="arabicPlain" startAt="2019"/>
            </a:pPr>
            <a:r>
              <a:rPr lang="es-CO" sz="1200" cap="small" dirty="0">
                <a:solidFill>
                  <a:schemeClr val="accent1">
                    <a:lumMod val="50000"/>
                  </a:schemeClr>
                </a:solidFill>
                <a:latin typeface="+mn-lt"/>
                <a:ea typeface="+mn-ea"/>
                <a:cs typeface="+mn-cs"/>
              </a:rPr>
              <a:t>     566 Actividades</a:t>
            </a:r>
          </a:p>
          <a:p>
            <a:pPr marL="342900" indent="-342900">
              <a:buAutoNum type="arabicPlain" startAt="2019"/>
            </a:pPr>
            <a:r>
              <a:rPr lang="es-CO" sz="1200" cap="small" dirty="0">
                <a:solidFill>
                  <a:schemeClr val="accent1">
                    <a:lumMod val="50000"/>
                  </a:schemeClr>
                </a:solidFill>
                <a:latin typeface="+mn-lt"/>
                <a:ea typeface="+mn-ea"/>
                <a:cs typeface="+mn-cs"/>
              </a:rPr>
              <a:t>     371 Actividades</a:t>
            </a:r>
          </a:p>
          <a:p>
            <a:pPr marL="342900" indent="-342900">
              <a:buAutoNum type="arabicPlain" startAt="2019"/>
            </a:pPr>
            <a:r>
              <a:rPr lang="es-CO" sz="1200" cap="small" dirty="0">
                <a:solidFill>
                  <a:schemeClr val="accent1">
                    <a:lumMod val="50000"/>
                  </a:schemeClr>
                </a:solidFill>
                <a:latin typeface="+mn-lt"/>
                <a:ea typeface="+mn-ea"/>
                <a:cs typeface="+mn-cs"/>
              </a:rPr>
              <a:t>     381 Actividades</a:t>
            </a:r>
          </a:p>
          <a:p>
            <a:r>
              <a:rPr lang="es-MX" sz="1200" cap="small" dirty="0">
                <a:solidFill>
                  <a:schemeClr val="accent1">
                    <a:lumMod val="50000"/>
                  </a:schemeClr>
                </a:solidFill>
                <a:latin typeface="+mn-lt"/>
                <a:ea typeface="+mn-ea"/>
                <a:cs typeface="+mn-cs"/>
              </a:rPr>
              <a:t>2022      348 Actividades</a:t>
            </a:r>
          </a:p>
          <a:p>
            <a:r>
              <a:rPr lang="es-CO" sz="1200" cap="small" dirty="0">
                <a:solidFill>
                  <a:schemeClr val="accent1">
                    <a:lumMod val="50000"/>
                  </a:schemeClr>
                </a:solidFill>
                <a:latin typeface="+mn-lt"/>
                <a:ea typeface="+mn-ea"/>
                <a:cs typeface="+mn-cs"/>
              </a:rPr>
              <a:t>2023      369 Actividades</a:t>
            </a:r>
          </a:p>
        </p:txBody>
      </p:sp>
      <p:cxnSp>
        <p:nvCxnSpPr>
          <p:cNvPr id="28" name="2064 Conector recto">
            <a:extLst>
              <a:ext uri="{FF2B5EF4-FFF2-40B4-BE49-F238E27FC236}">
                <a16:creationId xmlns:a16="http://schemas.microsoft.com/office/drawing/2014/main" id="{9164A419-C365-49CC-88D0-27B7E35A568E}"/>
              </a:ext>
            </a:extLst>
          </p:cNvPr>
          <p:cNvCxnSpPr>
            <a:cxnSpLocks/>
          </p:cNvCxnSpPr>
          <p:nvPr/>
        </p:nvCxnSpPr>
        <p:spPr>
          <a:xfrm flipH="1" flipV="1">
            <a:off x="1818228" y="2656380"/>
            <a:ext cx="1663149" cy="1102643"/>
          </a:xfrm>
          <a:prstGeom prst="line">
            <a:avLst/>
          </a:prstGeom>
          <a:ln>
            <a:solidFill>
              <a:schemeClr val="tx2"/>
            </a:solidFill>
          </a:ln>
        </p:spPr>
        <p:style>
          <a:lnRef idx="3">
            <a:schemeClr val="accent1"/>
          </a:lnRef>
          <a:fillRef idx="0">
            <a:schemeClr val="accent1"/>
          </a:fillRef>
          <a:effectRef idx="2">
            <a:schemeClr val="accent1"/>
          </a:effectRef>
          <a:fontRef idx="minor">
            <a:schemeClr val="tx1"/>
          </a:fontRef>
        </p:style>
      </p:cxnSp>
      <p:sp>
        <p:nvSpPr>
          <p:cNvPr id="29" name="Título 1">
            <a:extLst>
              <a:ext uri="{FF2B5EF4-FFF2-40B4-BE49-F238E27FC236}">
                <a16:creationId xmlns:a16="http://schemas.microsoft.com/office/drawing/2014/main" id="{9E81E5DF-0383-4F11-96E0-66E874DE479C}"/>
              </a:ext>
            </a:extLst>
          </p:cNvPr>
          <p:cNvSpPr txBox="1">
            <a:spLocks/>
          </p:cNvSpPr>
          <p:nvPr/>
        </p:nvSpPr>
        <p:spPr>
          <a:xfrm>
            <a:off x="142230" y="5463061"/>
            <a:ext cx="3892001" cy="1278986"/>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es-CO" sz="1200" b="1" dirty="0">
                <a:solidFill>
                  <a:schemeClr val="accent1">
                    <a:lumMod val="50000"/>
                  </a:schemeClr>
                </a:solidFill>
                <a:latin typeface="+mn-lt"/>
              </a:rPr>
              <a:t>              FONTIBÓN                             KENNEDY</a:t>
            </a:r>
          </a:p>
          <a:p>
            <a:r>
              <a:rPr lang="es-CO" sz="1200" cap="small" dirty="0">
                <a:solidFill>
                  <a:schemeClr val="accent1">
                    <a:lumMod val="50000"/>
                  </a:schemeClr>
                </a:solidFill>
                <a:latin typeface="+mn-lt"/>
                <a:ea typeface="+mn-ea"/>
                <a:cs typeface="+mn-cs"/>
              </a:rPr>
              <a:t>2018      481 Actividades              2018     684 Actividades</a:t>
            </a:r>
          </a:p>
          <a:p>
            <a:pPr marL="342900" indent="-342900">
              <a:buAutoNum type="arabicPlain" startAt="2019"/>
            </a:pPr>
            <a:r>
              <a:rPr lang="es-CO" sz="1200" cap="small" dirty="0">
                <a:solidFill>
                  <a:schemeClr val="accent1">
                    <a:lumMod val="50000"/>
                  </a:schemeClr>
                </a:solidFill>
                <a:latin typeface="+mn-lt"/>
                <a:ea typeface="+mn-ea"/>
                <a:cs typeface="+mn-cs"/>
              </a:rPr>
              <a:t>     436 Actividades              2019     712 Actividades</a:t>
            </a:r>
          </a:p>
          <a:p>
            <a:pPr marL="342900" indent="-342900">
              <a:buAutoNum type="arabicPlain" startAt="2019"/>
            </a:pPr>
            <a:r>
              <a:rPr lang="es-CO" sz="1200" cap="small" dirty="0">
                <a:solidFill>
                  <a:schemeClr val="accent1">
                    <a:lumMod val="50000"/>
                  </a:schemeClr>
                </a:solidFill>
                <a:latin typeface="+mn-lt"/>
                <a:ea typeface="+mn-ea"/>
                <a:cs typeface="+mn-cs"/>
              </a:rPr>
              <a:t>     310 Actividades              2020     449 Actividades</a:t>
            </a:r>
          </a:p>
          <a:p>
            <a:pPr marL="342900" indent="-342900">
              <a:buAutoNum type="arabicPlain" startAt="2019"/>
            </a:pPr>
            <a:r>
              <a:rPr lang="es-CO" sz="1200" cap="small" dirty="0">
                <a:solidFill>
                  <a:schemeClr val="accent1">
                    <a:lumMod val="50000"/>
                  </a:schemeClr>
                </a:solidFill>
                <a:latin typeface="+mn-lt"/>
                <a:ea typeface="+mn-ea"/>
                <a:cs typeface="+mn-cs"/>
              </a:rPr>
              <a:t>     471 Actividades              2021     659 Actividades</a:t>
            </a:r>
          </a:p>
          <a:p>
            <a:pPr marL="228600" indent="-228600">
              <a:buAutoNum type="arabicPlain" startAt="2022"/>
            </a:pPr>
            <a:r>
              <a:rPr lang="es-MX" sz="1200" cap="small" dirty="0">
                <a:solidFill>
                  <a:schemeClr val="accent1">
                    <a:lumMod val="50000"/>
                  </a:schemeClr>
                </a:solidFill>
                <a:latin typeface="+mn-lt"/>
                <a:ea typeface="+mn-ea"/>
                <a:cs typeface="+mn-cs"/>
              </a:rPr>
              <a:t>      476 Actividades              2022     727 Actividades</a:t>
            </a:r>
          </a:p>
          <a:p>
            <a:pPr marL="228600" indent="-228600">
              <a:buAutoNum type="arabicPlain" startAt="2022"/>
            </a:pPr>
            <a:r>
              <a:rPr lang="es-CO" sz="1200" cap="small" dirty="0">
                <a:solidFill>
                  <a:schemeClr val="accent1">
                    <a:lumMod val="50000"/>
                  </a:schemeClr>
                </a:solidFill>
                <a:latin typeface="+mn-lt"/>
                <a:ea typeface="+mn-ea"/>
                <a:cs typeface="+mn-cs"/>
              </a:rPr>
              <a:t>      611 Actividades              2023     887 Actividades </a:t>
            </a:r>
          </a:p>
        </p:txBody>
      </p:sp>
      <p:sp>
        <p:nvSpPr>
          <p:cNvPr id="30" name="2073 Rectángulo">
            <a:extLst>
              <a:ext uri="{FF2B5EF4-FFF2-40B4-BE49-F238E27FC236}">
                <a16:creationId xmlns:a16="http://schemas.microsoft.com/office/drawing/2014/main" id="{B71EBB28-5D77-4CC8-9F16-2182C2D0B368}"/>
              </a:ext>
            </a:extLst>
          </p:cNvPr>
          <p:cNvSpPr/>
          <p:nvPr/>
        </p:nvSpPr>
        <p:spPr>
          <a:xfrm rot="16200000">
            <a:off x="1130614" y="5815563"/>
            <a:ext cx="1332851" cy="584775"/>
          </a:xfrm>
          <a:prstGeom prst="rect">
            <a:avLst/>
          </a:prstGeom>
        </p:spPr>
        <p:txBody>
          <a:bodyPr wrap="square">
            <a:spAutoFit/>
          </a:bodyPr>
          <a:lstStyle/>
          <a:p>
            <a:endParaRPr lang="es-CO" sz="1600" dirty="0">
              <a:solidFill>
                <a:schemeClr val="accent1">
                  <a:lumMod val="50000"/>
                </a:schemeClr>
              </a:solidFill>
            </a:endParaRPr>
          </a:p>
          <a:p>
            <a:r>
              <a:rPr lang="es-CO" sz="1600" dirty="0">
                <a:solidFill>
                  <a:schemeClr val="accent1">
                    <a:lumMod val="50000"/>
                  </a:schemeClr>
                </a:solidFill>
              </a:rPr>
              <a:t> - - - -- - - - - -</a:t>
            </a:r>
            <a:endParaRPr lang="es-CO" sz="1600" dirty="0"/>
          </a:p>
        </p:txBody>
      </p:sp>
      <p:cxnSp>
        <p:nvCxnSpPr>
          <p:cNvPr id="31" name="2075 Conector recto">
            <a:extLst>
              <a:ext uri="{FF2B5EF4-FFF2-40B4-BE49-F238E27FC236}">
                <a16:creationId xmlns:a16="http://schemas.microsoft.com/office/drawing/2014/main" id="{C3230C9F-914A-4B1C-AC7C-5E2BBDEC0EFC}"/>
              </a:ext>
            </a:extLst>
          </p:cNvPr>
          <p:cNvCxnSpPr>
            <a:cxnSpLocks/>
          </p:cNvCxnSpPr>
          <p:nvPr/>
        </p:nvCxnSpPr>
        <p:spPr>
          <a:xfrm flipH="1">
            <a:off x="1903317" y="3813192"/>
            <a:ext cx="876482" cy="1411554"/>
          </a:xfrm>
          <a:prstGeom prst="line">
            <a:avLst/>
          </a:prstGeom>
          <a:ln>
            <a:solidFill>
              <a:schemeClr val="tx2"/>
            </a:solidFill>
          </a:ln>
        </p:spPr>
        <p:style>
          <a:lnRef idx="3">
            <a:schemeClr val="accent1"/>
          </a:lnRef>
          <a:fillRef idx="0">
            <a:schemeClr val="accent1"/>
          </a:fillRef>
          <a:effectRef idx="2">
            <a:schemeClr val="accent1"/>
          </a:effectRef>
          <a:fontRef idx="minor">
            <a:schemeClr val="tx1"/>
          </a:fontRef>
        </p:style>
      </p:cxnSp>
      <p:cxnSp>
        <p:nvCxnSpPr>
          <p:cNvPr id="32" name="2082 Conector recto">
            <a:extLst>
              <a:ext uri="{FF2B5EF4-FFF2-40B4-BE49-F238E27FC236}">
                <a16:creationId xmlns:a16="http://schemas.microsoft.com/office/drawing/2014/main" id="{79662042-7B48-462C-AF69-F2A5300EE924}"/>
              </a:ext>
            </a:extLst>
          </p:cNvPr>
          <p:cNvCxnSpPr>
            <a:cxnSpLocks/>
          </p:cNvCxnSpPr>
          <p:nvPr/>
        </p:nvCxnSpPr>
        <p:spPr>
          <a:xfrm flipV="1">
            <a:off x="1231574" y="5463061"/>
            <a:ext cx="1573755" cy="6635"/>
          </a:xfrm>
          <a:prstGeom prst="line">
            <a:avLst/>
          </a:prstGeom>
          <a:ln>
            <a:solidFill>
              <a:schemeClr val="tx2"/>
            </a:solidFill>
          </a:ln>
        </p:spPr>
        <p:style>
          <a:lnRef idx="3">
            <a:schemeClr val="accent1"/>
          </a:lnRef>
          <a:fillRef idx="0">
            <a:schemeClr val="accent1"/>
          </a:fillRef>
          <a:effectRef idx="2">
            <a:schemeClr val="accent1"/>
          </a:effectRef>
          <a:fontRef idx="minor">
            <a:schemeClr val="tx1"/>
          </a:fontRef>
        </p:style>
      </p:cxnSp>
      <p:sp>
        <p:nvSpPr>
          <p:cNvPr id="33" name="Título 1">
            <a:extLst>
              <a:ext uri="{FF2B5EF4-FFF2-40B4-BE49-F238E27FC236}">
                <a16:creationId xmlns:a16="http://schemas.microsoft.com/office/drawing/2014/main" id="{BF354081-6685-4A56-A112-9F5FC3D18FEC}"/>
              </a:ext>
            </a:extLst>
          </p:cNvPr>
          <p:cNvSpPr txBox="1">
            <a:spLocks/>
          </p:cNvSpPr>
          <p:nvPr/>
        </p:nvSpPr>
        <p:spPr>
          <a:xfrm>
            <a:off x="4048202" y="1352121"/>
            <a:ext cx="8010880" cy="2556583"/>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es-CO" sz="1200" b="1" dirty="0">
                <a:solidFill>
                  <a:schemeClr val="accent1">
                    <a:lumMod val="50000"/>
                  </a:schemeClr>
                </a:solidFill>
                <a:latin typeface="+mn-lt"/>
              </a:rPr>
              <a:t>CANDELARIA                      SAN CRISTÓBAL                 SUMAPAZ                        USME                                CHAPINERO        </a:t>
            </a:r>
          </a:p>
          <a:p>
            <a:r>
              <a:rPr lang="es-CO" sz="1200" cap="small" dirty="0">
                <a:solidFill>
                  <a:schemeClr val="accent1">
                    <a:lumMod val="50000"/>
                  </a:schemeClr>
                </a:solidFill>
                <a:latin typeface="+mn-lt"/>
                <a:ea typeface="+mn-ea"/>
                <a:cs typeface="+mn-cs"/>
              </a:rPr>
              <a:t>2018    329 Actividades     2018    366 Actividades      2018    50 Actividades     2018  342 Actividades     2018    408 Actividades </a:t>
            </a:r>
          </a:p>
          <a:p>
            <a:pPr marL="342900" indent="-342900">
              <a:buAutoNum type="arabicPlain" startAt="2019"/>
            </a:pPr>
            <a:r>
              <a:rPr lang="es-CO" sz="1200" cap="small" dirty="0">
                <a:solidFill>
                  <a:schemeClr val="accent1">
                    <a:lumMod val="50000"/>
                  </a:schemeClr>
                </a:solidFill>
                <a:latin typeface="+mn-lt"/>
                <a:ea typeface="+mn-ea"/>
                <a:cs typeface="+mn-cs"/>
              </a:rPr>
              <a:t>   337 Actividades     2019    351 Actividades      2019    61 Actividades     2019  424 Actividades     2019    403 Actividades </a:t>
            </a:r>
          </a:p>
          <a:p>
            <a:pPr marL="342900" indent="-342900">
              <a:buAutoNum type="arabicPlain" startAt="2019"/>
            </a:pPr>
            <a:r>
              <a:rPr lang="es-CO" sz="1200" cap="small" dirty="0">
                <a:solidFill>
                  <a:schemeClr val="accent1">
                    <a:lumMod val="50000"/>
                  </a:schemeClr>
                </a:solidFill>
                <a:latin typeface="+mn-lt"/>
                <a:ea typeface="+mn-ea"/>
                <a:cs typeface="+mn-cs"/>
              </a:rPr>
              <a:t>   367 Actividades     2020    411 Actividades      2020    32 Actividades     2020  413 Actividades     2020    447 Actividades </a:t>
            </a:r>
          </a:p>
          <a:p>
            <a:pPr marL="342900" indent="-342900">
              <a:buAutoNum type="arabicPlain" startAt="2019"/>
            </a:pPr>
            <a:r>
              <a:rPr lang="es-CO" sz="1200" cap="small" dirty="0">
                <a:solidFill>
                  <a:schemeClr val="accent1">
                    <a:lumMod val="50000"/>
                  </a:schemeClr>
                </a:solidFill>
                <a:latin typeface="+mn-lt"/>
                <a:ea typeface="+mn-ea"/>
                <a:cs typeface="+mn-cs"/>
              </a:rPr>
              <a:t>   411 Actividades     2021    587 Actividades      2021    30 Actividades     2021  571 Actividades     2021    554 Actividades </a:t>
            </a:r>
          </a:p>
          <a:p>
            <a:pPr marL="228600" indent="-228600">
              <a:buAutoNum type="arabicPlain" startAt="2022"/>
            </a:pPr>
            <a:r>
              <a:rPr lang="es-MX" sz="1200" cap="small" dirty="0">
                <a:solidFill>
                  <a:schemeClr val="accent1">
                    <a:lumMod val="50000"/>
                  </a:schemeClr>
                </a:solidFill>
                <a:latin typeface="+mn-lt"/>
                <a:ea typeface="+mn-ea"/>
                <a:cs typeface="+mn-cs"/>
              </a:rPr>
              <a:t>    367 Actividades     2022    610 Actividades      2022    34 Actividades     2022  634 Actividades     2022    555 Actividades </a:t>
            </a:r>
          </a:p>
          <a:p>
            <a:r>
              <a:rPr lang="es-MX" sz="1200" cap="small" dirty="0">
                <a:solidFill>
                  <a:schemeClr val="accent1">
                    <a:lumMod val="50000"/>
                  </a:schemeClr>
                </a:solidFill>
                <a:latin typeface="+mn-lt"/>
                <a:ea typeface="+mn-ea"/>
                <a:cs typeface="+mn-cs"/>
              </a:rPr>
              <a:t>2023    372 Actividades     2023    534 Actividades </a:t>
            </a:r>
            <a:r>
              <a:rPr lang="es-CO" sz="1200" cap="small" dirty="0">
                <a:solidFill>
                  <a:schemeClr val="accent1">
                    <a:lumMod val="50000"/>
                  </a:schemeClr>
                </a:solidFill>
                <a:latin typeface="+mn-lt"/>
                <a:ea typeface="+mn-ea"/>
                <a:cs typeface="+mn-cs"/>
              </a:rPr>
              <a:t>     </a:t>
            </a:r>
            <a:r>
              <a:rPr lang="es-MX" sz="1200" cap="small" dirty="0">
                <a:solidFill>
                  <a:schemeClr val="accent1">
                    <a:lumMod val="50000"/>
                  </a:schemeClr>
                </a:solidFill>
                <a:latin typeface="+mn-lt"/>
                <a:ea typeface="+mn-ea"/>
                <a:cs typeface="+mn-cs"/>
              </a:rPr>
              <a:t>2023    20 Actividades     2023  711 actividades      2023    624 Actividades</a:t>
            </a:r>
            <a:endParaRPr lang="es-CO" sz="1200" cap="small" dirty="0">
              <a:solidFill>
                <a:schemeClr val="accent1">
                  <a:lumMod val="50000"/>
                </a:schemeClr>
              </a:solidFill>
              <a:latin typeface="+mn-lt"/>
              <a:ea typeface="+mn-ea"/>
              <a:cs typeface="+mn-cs"/>
            </a:endParaRPr>
          </a:p>
          <a:p>
            <a:r>
              <a:rPr lang="es-CO" sz="1200" b="1" dirty="0">
                <a:solidFill>
                  <a:schemeClr val="accent1">
                    <a:lumMod val="50000"/>
                  </a:schemeClr>
                </a:solidFill>
              </a:rPr>
              <a:t>- - - - - - - - - - - - - - - - - - -  - - - - - - - - - - - - - - - - - - -     - - - - - - - - - - - - - - - - -  - - - - - - - - - - - - - - - - - - -    - -  - - - - - - - - -- - - - - - -       </a:t>
            </a:r>
          </a:p>
          <a:p>
            <a:r>
              <a:rPr lang="es-CO" sz="1200" b="1" dirty="0">
                <a:solidFill>
                  <a:schemeClr val="accent1">
                    <a:lumMod val="50000"/>
                  </a:schemeClr>
                </a:solidFill>
                <a:latin typeface="+mn-lt"/>
              </a:rPr>
              <a:t>                                                                                                                                     SANTA FE                            USAQUÉN</a:t>
            </a:r>
          </a:p>
          <a:p>
            <a:r>
              <a:rPr lang="es-CO" sz="1200" cap="small" dirty="0">
                <a:solidFill>
                  <a:schemeClr val="accent1">
                    <a:lumMod val="50000"/>
                  </a:schemeClr>
                </a:solidFill>
                <a:latin typeface="+mn-lt"/>
                <a:ea typeface="+mn-ea"/>
                <a:cs typeface="+mn-cs"/>
              </a:rPr>
              <a:t>                                                                                                                                     2018    366 Actividades     2018    297 Actividades</a:t>
            </a:r>
          </a:p>
          <a:p>
            <a:r>
              <a:rPr lang="es-CO" sz="1200" cap="small" dirty="0">
                <a:solidFill>
                  <a:schemeClr val="accent1">
                    <a:lumMod val="50000"/>
                  </a:schemeClr>
                </a:solidFill>
                <a:latin typeface="+mn-lt"/>
                <a:ea typeface="+mn-ea"/>
                <a:cs typeface="+mn-cs"/>
              </a:rPr>
              <a:t>                                                                                                                                     2019    286 Actividades     2019    453 Actividades</a:t>
            </a:r>
          </a:p>
          <a:p>
            <a:r>
              <a:rPr lang="es-CO" sz="1200" cap="small" dirty="0">
                <a:solidFill>
                  <a:schemeClr val="accent1">
                    <a:lumMod val="50000"/>
                  </a:schemeClr>
                </a:solidFill>
                <a:latin typeface="+mn-lt"/>
                <a:ea typeface="+mn-ea"/>
                <a:cs typeface="+mn-cs"/>
              </a:rPr>
              <a:t>                                                                                                                                     2020    442 Actividades     2020    520 Actividades</a:t>
            </a:r>
          </a:p>
          <a:p>
            <a:r>
              <a:rPr lang="es-CO" sz="1200" cap="small" dirty="0">
                <a:solidFill>
                  <a:schemeClr val="accent1">
                    <a:lumMod val="50000"/>
                  </a:schemeClr>
                </a:solidFill>
                <a:latin typeface="+mn-lt"/>
                <a:ea typeface="+mn-ea"/>
                <a:cs typeface="+mn-cs"/>
              </a:rPr>
              <a:t>                                                                                                                                     2021    492 Actividades     2021    624 Actividades</a:t>
            </a:r>
          </a:p>
          <a:p>
            <a:r>
              <a:rPr lang="es-MX" sz="1200" cap="small" dirty="0">
                <a:solidFill>
                  <a:schemeClr val="accent1">
                    <a:lumMod val="50000"/>
                  </a:schemeClr>
                </a:solidFill>
                <a:latin typeface="+mn-lt"/>
                <a:ea typeface="+mn-ea"/>
                <a:cs typeface="+mn-cs"/>
              </a:rPr>
              <a:t>                                                                                                                                     2022    466 Actividades     2022    647 Actividades</a:t>
            </a:r>
          </a:p>
          <a:p>
            <a:r>
              <a:rPr lang="es-MX" sz="1200" cap="small" dirty="0">
                <a:solidFill>
                  <a:schemeClr val="accent1">
                    <a:lumMod val="50000"/>
                  </a:schemeClr>
                </a:solidFill>
                <a:latin typeface="+mn-lt"/>
                <a:ea typeface="+mn-ea"/>
                <a:cs typeface="+mn-cs"/>
              </a:rPr>
              <a:t>                                                                                                                                     2023    559 Actividades     2023    736 Actividades</a:t>
            </a:r>
            <a:endParaRPr lang="es-CO" sz="1200" cap="small" dirty="0">
              <a:solidFill>
                <a:schemeClr val="accent1">
                  <a:lumMod val="50000"/>
                </a:schemeClr>
              </a:solidFill>
              <a:latin typeface="+mn-lt"/>
              <a:ea typeface="+mn-ea"/>
              <a:cs typeface="+mn-cs"/>
            </a:endParaRPr>
          </a:p>
        </p:txBody>
      </p:sp>
      <p:cxnSp>
        <p:nvCxnSpPr>
          <p:cNvPr id="34" name="126 Conector recto">
            <a:extLst>
              <a:ext uri="{FF2B5EF4-FFF2-40B4-BE49-F238E27FC236}">
                <a16:creationId xmlns:a16="http://schemas.microsoft.com/office/drawing/2014/main" id="{46228E9D-8DE0-4FED-9745-BE995AB81082}"/>
              </a:ext>
            </a:extLst>
          </p:cNvPr>
          <p:cNvCxnSpPr>
            <a:cxnSpLocks/>
          </p:cNvCxnSpPr>
          <p:nvPr/>
        </p:nvCxnSpPr>
        <p:spPr>
          <a:xfrm>
            <a:off x="4020261" y="2473791"/>
            <a:ext cx="913246" cy="690993"/>
          </a:xfrm>
          <a:prstGeom prst="line">
            <a:avLst/>
          </a:prstGeom>
          <a:ln>
            <a:solidFill>
              <a:schemeClr val="tx2"/>
            </a:solidFill>
          </a:ln>
        </p:spPr>
        <p:style>
          <a:lnRef idx="3">
            <a:schemeClr val="accent1"/>
          </a:lnRef>
          <a:fillRef idx="0">
            <a:schemeClr val="accent1"/>
          </a:fillRef>
          <a:effectRef idx="2">
            <a:schemeClr val="accent1"/>
          </a:effectRef>
          <a:fontRef idx="minor">
            <a:schemeClr val="tx1"/>
          </a:fontRef>
        </p:style>
      </p:cxnSp>
      <p:sp>
        <p:nvSpPr>
          <p:cNvPr id="36" name="Título 1">
            <a:extLst>
              <a:ext uri="{FF2B5EF4-FFF2-40B4-BE49-F238E27FC236}">
                <a16:creationId xmlns:a16="http://schemas.microsoft.com/office/drawing/2014/main" id="{95BE5F81-9503-41FF-97B4-9259B9F3ACD1}"/>
              </a:ext>
            </a:extLst>
          </p:cNvPr>
          <p:cNvSpPr txBox="1">
            <a:spLocks/>
          </p:cNvSpPr>
          <p:nvPr/>
        </p:nvSpPr>
        <p:spPr>
          <a:xfrm>
            <a:off x="4561544" y="4245324"/>
            <a:ext cx="7659945" cy="2624586"/>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es-CO" sz="1200" b="1" dirty="0">
                <a:solidFill>
                  <a:schemeClr val="accent1">
                    <a:lumMod val="50000"/>
                  </a:schemeClr>
                </a:solidFill>
                <a:latin typeface="+mn-lt"/>
              </a:rPr>
              <a:t>ANTONIO NARIÑO            CIUDAD BOLÍVAR                                                   PUENTE ARANDA             TEUSAQUILLO</a:t>
            </a:r>
          </a:p>
          <a:p>
            <a:pPr marL="342900" indent="-342900">
              <a:buAutoNum type="arabicPlain" startAt="2018"/>
            </a:pPr>
            <a:r>
              <a:rPr lang="es-CO" sz="1200" cap="small" dirty="0">
                <a:solidFill>
                  <a:schemeClr val="accent1">
                    <a:lumMod val="50000"/>
                  </a:schemeClr>
                </a:solidFill>
                <a:latin typeface="+mn-lt"/>
                <a:ea typeface="+mn-ea"/>
                <a:cs typeface="+mn-cs"/>
              </a:rPr>
              <a:t>      79 Actividades     2018     279 Actividades                                         2018    174 Actividades     2018    164 Actividades </a:t>
            </a:r>
          </a:p>
          <a:p>
            <a:r>
              <a:rPr lang="es-CO" sz="1200" cap="small" dirty="0">
                <a:solidFill>
                  <a:schemeClr val="accent1">
                    <a:lumMod val="50000"/>
                  </a:schemeClr>
                </a:solidFill>
                <a:latin typeface="+mn-lt"/>
                <a:ea typeface="+mn-ea"/>
                <a:cs typeface="+mn-cs"/>
              </a:rPr>
              <a:t>2019     158 Actividades     2019     372 Actividades                                         2019    283 Actividades     2019    256 Actividades</a:t>
            </a:r>
            <a:br>
              <a:rPr lang="es-CO" sz="1200" cap="small" dirty="0">
                <a:solidFill>
                  <a:schemeClr val="accent1">
                    <a:lumMod val="50000"/>
                  </a:schemeClr>
                </a:solidFill>
                <a:latin typeface="+mn-lt"/>
                <a:ea typeface="+mn-ea"/>
                <a:cs typeface="+mn-cs"/>
              </a:rPr>
            </a:br>
            <a:r>
              <a:rPr lang="es-CO" sz="1200" cap="small" dirty="0">
                <a:solidFill>
                  <a:schemeClr val="accent1">
                    <a:lumMod val="50000"/>
                  </a:schemeClr>
                </a:solidFill>
                <a:latin typeface="+mn-lt"/>
                <a:ea typeface="+mn-ea"/>
                <a:cs typeface="+mn-cs"/>
              </a:rPr>
              <a:t>2020     218 Actividades     2020     550 Actividades                                         2020    262 Actividades     2020    199 Actividades</a:t>
            </a:r>
          </a:p>
          <a:p>
            <a:pPr marL="228600" indent="-228600">
              <a:buAutoNum type="arabicPlain" startAt="2021"/>
            </a:pPr>
            <a:r>
              <a:rPr lang="es-CO" sz="1200" cap="small" dirty="0">
                <a:solidFill>
                  <a:schemeClr val="accent1">
                    <a:lumMod val="50000"/>
                  </a:schemeClr>
                </a:solidFill>
                <a:latin typeface="+mn-lt"/>
                <a:ea typeface="+mn-ea"/>
                <a:cs typeface="+mn-cs"/>
              </a:rPr>
              <a:t>     202 Actividades     2021     438 Actividades                                         2021    345 Actividades     2021    267 Actividades</a:t>
            </a:r>
          </a:p>
          <a:p>
            <a:pPr marL="228600" indent="-228600">
              <a:buAutoNum type="arabicPlain" startAt="2022"/>
            </a:pPr>
            <a:r>
              <a:rPr lang="es-MX" sz="1200" cap="small" dirty="0">
                <a:solidFill>
                  <a:schemeClr val="accent1">
                    <a:lumMod val="50000"/>
                  </a:schemeClr>
                </a:solidFill>
                <a:latin typeface="+mn-lt"/>
                <a:ea typeface="+mn-ea"/>
                <a:cs typeface="+mn-cs"/>
              </a:rPr>
              <a:t>     226 Actividades     2022     457 Actividades                                         2022    325 Actividades     2022    331 Actividades</a:t>
            </a:r>
          </a:p>
          <a:p>
            <a:pPr marL="228600" indent="-228600">
              <a:buAutoNum type="arabicPlain" startAt="2022"/>
            </a:pPr>
            <a:r>
              <a:rPr lang="es-CO" sz="1200" cap="small" dirty="0">
                <a:solidFill>
                  <a:schemeClr val="accent1">
                    <a:lumMod val="50000"/>
                  </a:schemeClr>
                </a:solidFill>
                <a:latin typeface="+mn-lt"/>
                <a:ea typeface="+mn-ea"/>
                <a:cs typeface="+mn-cs"/>
              </a:rPr>
              <a:t>     187 Actividades     2023     493 Actividades                                         2023    301 Actividades     2023    259 Actividades</a:t>
            </a:r>
          </a:p>
          <a:p>
            <a:r>
              <a:rPr lang="es-CO" sz="1200" b="1" dirty="0">
                <a:solidFill>
                  <a:schemeClr val="accent1">
                    <a:lumMod val="50000"/>
                  </a:schemeClr>
                </a:solidFill>
              </a:rPr>
              <a:t>- - - - - - - - - - - - - - - - - -   - - - - - - - - - - - - - - - - - - -     - - - - - - - - - - - - - - - - - - -   - - - - - - - - - - - - - - - - - - - - - - - - - - - - - - - - - - -  </a:t>
            </a:r>
          </a:p>
          <a:p>
            <a:r>
              <a:rPr lang="es-CO" sz="1200" b="1" dirty="0">
                <a:solidFill>
                  <a:schemeClr val="accent1">
                    <a:lumMod val="50000"/>
                  </a:schemeClr>
                </a:solidFill>
                <a:latin typeface="+mn-lt"/>
              </a:rPr>
              <a:t>BOSA                                    LOS MÁRTIRES                  RAFAEL URIBE                   TUNJUELITO</a:t>
            </a:r>
            <a:endParaRPr lang="es-CO" sz="1200" b="1" dirty="0">
              <a:solidFill>
                <a:schemeClr val="accent1">
                  <a:lumMod val="50000"/>
                </a:schemeClr>
              </a:solidFill>
              <a:latin typeface="+mn-lt"/>
              <a:cs typeface="Calibri"/>
            </a:endParaRPr>
          </a:p>
          <a:p>
            <a:pPr marL="342900" indent="-342900">
              <a:buAutoNum type="arabicPlain" startAt="2018"/>
            </a:pPr>
            <a:r>
              <a:rPr lang="es-CO" sz="1200" cap="small" dirty="0">
                <a:solidFill>
                  <a:schemeClr val="accent1">
                    <a:lumMod val="50000"/>
                  </a:schemeClr>
                </a:solidFill>
                <a:latin typeface="+mn-lt"/>
                <a:ea typeface="+mn-ea"/>
                <a:cs typeface="+mn-cs"/>
              </a:rPr>
              <a:t>    188 Actividades     2018    120 Actividades     2018    175 Actividades     2018    125 Actividades</a:t>
            </a:r>
            <a:endParaRPr lang="es-CO" sz="1200" cap="small" dirty="0">
              <a:solidFill>
                <a:schemeClr val="accent1">
                  <a:lumMod val="50000"/>
                </a:schemeClr>
              </a:solidFill>
              <a:latin typeface="+mn-lt"/>
              <a:ea typeface="+mn-ea"/>
              <a:cs typeface="Calibri"/>
            </a:endParaRPr>
          </a:p>
          <a:p>
            <a:r>
              <a:rPr lang="es-CO" sz="1200" cap="small" dirty="0">
                <a:solidFill>
                  <a:schemeClr val="accent1">
                    <a:lumMod val="50000"/>
                  </a:schemeClr>
                </a:solidFill>
                <a:latin typeface="+mn-lt"/>
                <a:ea typeface="+mn-ea"/>
                <a:cs typeface="+mn-cs"/>
              </a:rPr>
              <a:t>2019     339 Actividades     2019    175 Actividades     2019    234 Actividades     2019    375 Actividades</a:t>
            </a:r>
            <a:endParaRPr lang="es-CO" sz="1200" cap="small" dirty="0">
              <a:solidFill>
                <a:schemeClr val="accent1">
                  <a:lumMod val="50000"/>
                </a:schemeClr>
              </a:solidFill>
              <a:latin typeface="+mn-lt"/>
              <a:ea typeface="+mn-ea"/>
              <a:cs typeface="Calibri"/>
            </a:endParaRPr>
          </a:p>
          <a:p>
            <a:r>
              <a:rPr lang="es-CO" sz="1200" cap="small" dirty="0">
                <a:solidFill>
                  <a:schemeClr val="accent1">
                    <a:lumMod val="50000"/>
                  </a:schemeClr>
                </a:solidFill>
                <a:latin typeface="+mn-lt"/>
                <a:ea typeface="+mn-ea"/>
                <a:cs typeface="+mn-cs"/>
              </a:rPr>
              <a:t>2020     485 Actividades     2020    191 Actividades     2020    270 Actividades     2020    348 Actividades</a:t>
            </a:r>
          </a:p>
          <a:p>
            <a:pPr marL="228600" indent="-228600">
              <a:buAutoNum type="arabicPlain" startAt="2021"/>
            </a:pPr>
            <a:r>
              <a:rPr lang="es-CO" sz="1200" cap="small" dirty="0">
                <a:solidFill>
                  <a:schemeClr val="accent1">
                    <a:lumMod val="50000"/>
                  </a:schemeClr>
                </a:solidFill>
                <a:latin typeface="+mn-lt"/>
                <a:ea typeface="+mn-ea"/>
                <a:cs typeface="+mn-cs"/>
              </a:rPr>
              <a:t>     472 Actividades     2021    220 Actividades     2021    338 Actividades     2021    266 Actividades</a:t>
            </a:r>
          </a:p>
          <a:p>
            <a:pPr marL="228600" indent="-228600">
              <a:buAutoNum type="arabicPlain" startAt="2022"/>
            </a:pPr>
            <a:r>
              <a:rPr lang="es-MX" sz="1200" cap="small" dirty="0">
                <a:solidFill>
                  <a:schemeClr val="accent1">
                    <a:lumMod val="50000"/>
                  </a:schemeClr>
                </a:solidFill>
                <a:latin typeface="+mn-lt"/>
                <a:ea typeface="+mn-ea"/>
                <a:cs typeface="+mn-cs"/>
              </a:rPr>
              <a:t>     579 Actividades     2022    334 Actividades     2022    458 Actividades     2022    301 Actividades     </a:t>
            </a:r>
          </a:p>
          <a:p>
            <a:pPr marL="228600" indent="-228600">
              <a:buAutoNum type="arabicPlain" startAt="2022"/>
            </a:pPr>
            <a:r>
              <a:rPr lang="es-MX" sz="1200" cap="small" dirty="0">
                <a:solidFill>
                  <a:schemeClr val="accent1">
                    <a:lumMod val="50000"/>
                  </a:schemeClr>
                </a:solidFill>
                <a:latin typeface="+mn-lt"/>
                <a:ea typeface="+mn-ea"/>
                <a:cs typeface="+mn-cs"/>
              </a:rPr>
              <a:t>     561 Actividades     2023    292 Actividades     2023    488 Actividades     2023    266 Actividades</a:t>
            </a:r>
            <a:endParaRPr lang="es-CO" sz="1200" cap="small" dirty="0">
              <a:solidFill>
                <a:schemeClr val="accent1">
                  <a:lumMod val="50000"/>
                </a:schemeClr>
              </a:solidFill>
              <a:latin typeface="+mn-lt"/>
              <a:ea typeface="+mn-ea"/>
              <a:cs typeface="+mn-cs"/>
            </a:endParaRPr>
          </a:p>
        </p:txBody>
      </p:sp>
      <p:cxnSp>
        <p:nvCxnSpPr>
          <p:cNvPr id="39" name="161 Conector recto">
            <a:extLst>
              <a:ext uri="{FF2B5EF4-FFF2-40B4-BE49-F238E27FC236}">
                <a16:creationId xmlns:a16="http://schemas.microsoft.com/office/drawing/2014/main" id="{86117C25-F17C-4A44-A59F-3B391F214E6B}"/>
              </a:ext>
            </a:extLst>
          </p:cNvPr>
          <p:cNvCxnSpPr>
            <a:cxnSpLocks/>
          </p:cNvCxnSpPr>
          <p:nvPr/>
        </p:nvCxnSpPr>
        <p:spPr>
          <a:xfrm>
            <a:off x="4561544" y="4680444"/>
            <a:ext cx="0" cy="782617"/>
          </a:xfrm>
          <a:prstGeom prst="line">
            <a:avLst/>
          </a:prstGeom>
          <a:ln>
            <a:solidFill>
              <a:schemeClr val="tx2"/>
            </a:solidFill>
          </a:ln>
        </p:spPr>
        <p:style>
          <a:lnRef idx="3">
            <a:schemeClr val="accent1"/>
          </a:lnRef>
          <a:fillRef idx="0">
            <a:schemeClr val="accent1"/>
          </a:fillRef>
          <a:effectRef idx="2">
            <a:schemeClr val="accent1"/>
          </a:effectRef>
          <a:fontRef idx="minor">
            <a:schemeClr val="tx1"/>
          </a:fontRef>
        </p:style>
      </p:cxnSp>
      <p:cxnSp>
        <p:nvCxnSpPr>
          <p:cNvPr id="45" name="Conector recto 44">
            <a:extLst>
              <a:ext uri="{FF2B5EF4-FFF2-40B4-BE49-F238E27FC236}">
                <a16:creationId xmlns:a16="http://schemas.microsoft.com/office/drawing/2014/main" id="{35287CFB-9D52-4C1C-91E1-7ED6E1636E07}"/>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46" name="CuadroTexto 45">
            <a:extLst>
              <a:ext uri="{FF2B5EF4-FFF2-40B4-BE49-F238E27FC236}">
                <a16:creationId xmlns:a16="http://schemas.microsoft.com/office/drawing/2014/main" id="{0D2F997C-8D14-494C-AE5B-56C9049E3FBF}"/>
              </a:ext>
            </a:extLst>
          </p:cNvPr>
          <p:cNvSpPr txBox="1"/>
          <p:nvPr/>
        </p:nvSpPr>
        <p:spPr>
          <a:xfrm>
            <a:off x="1306058" y="134547"/>
            <a:ext cx="9881937"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GESTIÓN SOCIAL 2018 - 2023</a:t>
            </a:r>
          </a:p>
          <a:p>
            <a:pPr lvl="1"/>
            <a:r>
              <a:rPr lang="es-CO" sz="1600" b="0" dirty="0">
                <a:solidFill>
                  <a:schemeClr val="accent1">
                    <a:lumMod val="50000"/>
                  </a:schemeClr>
                </a:solidFill>
              </a:rPr>
              <a:t>Así va la socialización y sensibilización del Esquema de Aseo con las comunidades</a:t>
            </a:r>
            <a:endParaRPr lang="es-CO" kern="0" dirty="0">
              <a:solidFill>
                <a:schemeClr val="accent1">
                  <a:lumMod val="50000"/>
                </a:schemeClr>
              </a:solidFill>
            </a:endParaRPr>
          </a:p>
        </p:txBody>
      </p:sp>
      <p:pic>
        <p:nvPicPr>
          <p:cNvPr id="40" name="Gráfico 3" descr="Usuarios">
            <a:extLst>
              <a:ext uri="{FF2B5EF4-FFF2-40B4-BE49-F238E27FC236}">
                <a16:creationId xmlns:a16="http://schemas.microsoft.com/office/drawing/2014/main" id="{51CA8675-2182-4860-A721-6E25C5FAE871}"/>
              </a:ext>
            </a:extLst>
          </p:cNvPr>
          <p:cNvPicPr>
            <a:picLocks noChangeAspect="1"/>
          </p:cNvPicPr>
          <p:nvPr/>
        </p:nvPicPr>
        <p:blipFill>
          <a:blip r:embed="rId4">
            <a:extLst>
              <a:ext uri="{28A0092B-C50C-407E-A947-70E740481C1C}">
                <a14:useLocalDpi xmlns:a14="http://schemas.microsoft.com/office/drawing/2010/main"/>
              </a:ext>
              <a:ext uri="{96DAC541-7B7A-43D3-8B79-37D633B846F1}">
                <asvg:svgBlip xmlns:asvg="http://schemas.microsoft.com/office/drawing/2016/SVG/main" r:embed="rId5"/>
              </a:ext>
            </a:extLst>
          </a:blip>
          <a:stretch>
            <a:fillRect/>
          </a:stretch>
        </p:blipFill>
        <p:spPr>
          <a:xfrm>
            <a:off x="342973" y="115953"/>
            <a:ext cx="929739" cy="929739"/>
          </a:xfrm>
          <a:prstGeom prst="rect">
            <a:avLst/>
          </a:prstGeom>
        </p:spPr>
      </p:pic>
      <p:cxnSp>
        <p:nvCxnSpPr>
          <p:cNvPr id="22" name="161 Conector recto">
            <a:extLst>
              <a:ext uri="{FF2B5EF4-FFF2-40B4-BE49-F238E27FC236}">
                <a16:creationId xmlns:a16="http://schemas.microsoft.com/office/drawing/2014/main" id="{299C7766-6F85-D4EB-2E00-F07F93E00266}"/>
              </a:ext>
            </a:extLst>
          </p:cNvPr>
          <p:cNvCxnSpPr>
            <a:cxnSpLocks/>
          </p:cNvCxnSpPr>
          <p:nvPr/>
        </p:nvCxnSpPr>
        <p:spPr>
          <a:xfrm>
            <a:off x="4034231" y="1324549"/>
            <a:ext cx="0" cy="1149242"/>
          </a:xfrm>
          <a:prstGeom prst="line">
            <a:avLst/>
          </a:prstGeom>
          <a:ln>
            <a:solidFill>
              <a:schemeClr val="tx2"/>
            </a:solidFill>
          </a:ln>
        </p:spPr>
        <p:style>
          <a:lnRef idx="3">
            <a:schemeClr val="accent1"/>
          </a:lnRef>
          <a:fillRef idx="0">
            <a:schemeClr val="accent1"/>
          </a:fillRef>
          <a:effectRef idx="2">
            <a:schemeClr val="accent1"/>
          </a:effectRef>
          <a:fontRef idx="minor">
            <a:schemeClr val="tx1"/>
          </a:fontRef>
        </p:style>
      </p:cxnSp>
      <p:cxnSp>
        <p:nvCxnSpPr>
          <p:cNvPr id="44" name="54 Conector recto">
            <a:extLst>
              <a:ext uri="{FF2B5EF4-FFF2-40B4-BE49-F238E27FC236}">
                <a16:creationId xmlns:a16="http://schemas.microsoft.com/office/drawing/2014/main" id="{425813C8-F5C8-5DD0-4E3C-0F1893CAA1EC}"/>
              </a:ext>
            </a:extLst>
          </p:cNvPr>
          <p:cNvCxnSpPr>
            <a:cxnSpLocks/>
          </p:cNvCxnSpPr>
          <p:nvPr/>
        </p:nvCxnSpPr>
        <p:spPr>
          <a:xfrm flipV="1">
            <a:off x="4561544" y="3949833"/>
            <a:ext cx="82959" cy="735835"/>
          </a:xfrm>
          <a:prstGeom prst="line">
            <a:avLst/>
          </a:prstGeom>
          <a:ln>
            <a:solidFill>
              <a:schemeClr val="tx2"/>
            </a:solidFill>
          </a:ln>
        </p:spPr>
        <p:style>
          <a:lnRef idx="3">
            <a:schemeClr val="accent1"/>
          </a:lnRef>
          <a:fillRef idx="0">
            <a:schemeClr val="accent1"/>
          </a:fillRef>
          <a:effectRef idx="2">
            <a:schemeClr val="accent1"/>
          </a:effectRef>
          <a:fontRef idx="minor">
            <a:schemeClr val="tx1"/>
          </a:fontRef>
        </p:style>
      </p:cxnSp>
    </p:spTree>
    <p:extLst>
      <p:ext uri="{BB962C8B-B14F-4D97-AF65-F5344CB8AC3E}">
        <p14:creationId xmlns:p14="http://schemas.microsoft.com/office/powerpoint/2010/main" val="1577985284"/>
      </p:ext>
    </p:extLst>
  </p:cSld>
  <p:clrMapOvr>
    <a:masterClrMapping/>
  </p:clrMapOvr>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5" name="Conector recto 4">
            <a:extLst>
              <a:ext uri="{FF2B5EF4-FFF2-40B4-BE49-F238E27FC236}">
                <a16:creationId xmlns:a16="http://schemas.microsoft.com/office/drawing/2014/main" id="{D4502295-7C5B-4FFD-B638-93EEC95F2A27}"/>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9" name="Gráfico 3" descr="Usuarios">
            <a:extLst>
              <a:ext uri="{FF2B5EF4-FFF2-40B4-BE49-F238E27FC236}">
                <a16:creationId xmlns:a16="http://schemas.microsoft.com/office/drawing/2014/main" id="{51CA8675-2182-4860-A721-6E25C5FAE871}"/>
              </a:ext>
            </a:extLst>
          </p:cNvPr>
          <p:cNvPicPr>
            <a:picLocks noChangeAspect="1"/>
          </p:cNvPicPr>
          <p:nvPr/>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00093" y="183947"/>
            <a:ext cx="929739" cy="929739"/>
          </a:xfrm>
          <a:prstGeom prst="rect">
            <a:avLst/>
          </a:prstGeom>
        </p:spPr>
      </p:pic>
      <p:sp>
        <p:nvSpPr>
          <p:cNvPr id="10" name="CuadroTexto 5">
            <a:extLst>
              <a:ext uri="{FF2B5EF4-FFF2-40B4-BE49-F238E27FC236}">
                <a16:creationId xmlns:a16="http://schemas.microsoft.com/office/drawing/2014/main" id="{79CA2A3B-7101-4E4C-972D-39F8CB0B9794}"/>
              </a:ext>
            </a:extLst>
          </p:cNvPr>
          <p:cNvSpPr txBox="1"/>
          <p:nvPr/>
        </p:nvSpPr>
        <p:spPr>
          <a:xfrm>
            <a:off x="564963" y="183947"/>
            <a:ext cx="12102353"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ACTIVIDADES DE GESTIÓN SOCIAL</a:t>
            </a:r>
          </a:p>
          <a:p>
            <a:pPr lvl="1"/>
            <a:r>
              <a:rPr lang="es-CO" sz="1600" b="0" dirty="0">
                <a:solidFill>
                  <a:schemeClr val="accent1">
                    <a:lumMod val="50000"/>
                  </a:schemeClr>
                </a:solidFill>
              </a:rPr>
              <a:t>Así va  la socialización y sensibilización del Esquema de Aseo con las comunidades</a:t>
            </a:r>
            <a:endParaRPr lang="es-CO" kern="0" dirty="0">
              <a:solidFill>
                <a:schemeClr val="accent1">
                  <a:lumMod val="50000"/>
                </a:schemeClr>
              </a:solidFill>
            </a:endParaRPr>
          </a:p>
        </p:txBody>
      </p:sp>
      <p:graphicFrame>
        <p:nvGraphicFramePr>
          <p:cNvPr id="8" name="12 Tabla">
            <a:extLst>
              <a:ext uri="{FF2B5EF4-FFF2-40B4-BE49-F238E27FC236}">
                <a16:creationId xmlns:a16="http://schemas.microsoft.com/office/drawing/2014/main" id="{A5BEAAFC-FA2E-4912-9208-9FB748500BCA}"/>
              </a:ext>
            </a:extLst>
          </p:cNvPr>
          <p:cNvGraphicFramePr>
            <a:graphicFrameLocks noGrp="1"/>
          </p:cNvGraphicFramePr>
          <p:nvPr/>
        </p:nvGraphicFramePr>
        <p:xfrm>
          <a:off x="2601867" y="1459012"/>
          <a:ext cx="6931024" cy="5301541"/>
        </p:xfrm>
        <a:graphic>
          <a:graphicData uri="http://schemas.openxmlformats.org/drawingml/2006/table">
            <a:tbl>
              <a:tblPr firstRow="1" firstCol="1" bandRow="1">
                <a:tableStyleId>{68D230F3-CF80-4859-8CE7-A43EE81993B5}</a:tableStyleId>
              </a:tblPr>
              <a:tblGrid>
                <a:gridCol w="1352240">
                  <a:extLst>
                    <a:ext uri="{9D8B030D-6E8A-4147-A177-3AD203B41FA5}">
                      <a16:colId xmlns:a16="http://schemas.microsoft.com/office/drawing/2014/main" val="20000"/>
                    </a:ext>
                  </a:extLst>
                </a:gridCol>
                <a:gridCol w="1452282">
                  <a:extLst>
                    <a:ext uri="{9D8B030D-6E8A-4147-A177-3AD203B41FA5}">
                      <a16:colId xmlns:a16="http://schemas.microsoft.com/office/drawing/2014/main" val="20002"/>
                    </a:ext>
                  </a:extLst>
                </a:gridCol>
                <a:gridCol w="1561681">
                  <a:extLst>
                    <a:ext uri="{9D8B030D-6E8A-4147-A177-3AD203B41FA5}">
                      <a16:colId xmlns:a16="http://schemas.microsoft.com/office/drawing/2014/main" val="20003"/>
                    </a:ext>
                  </a:extLst>
                </a:gridCol>
                <a:gridCol w="1640896">
                  <a:extLst>
                    <a:ext uri="{9D8B030D-6E8A-4147-A177-3AD203B41FA5}">
                      <a16:colId xmlns:a16="http://schemas.microsoft.com/office/drawing/2014/main" val="1581033583"/>
                    </a:ext>
                  </a:extLst>
                </a:gridCol>
                <a:gridCol w="923925">
                  <a:extLst>
                    <a:ext uri="{9D8B030D-6E8A-4147-A177-3AD203B41FA5}">
                      <a16:colId xmlns:a16="http://schemas.microsoft.com/office/drawing/2014/main" val="20004"/>
                    </a:ext>
                  </a:extLst>
                </a:gridCol>
              </a:tblGrid>
              <a:tr h="319338">
                <a:tc rowSpan="2">
                  <a:txBody>
                    <a:bodyPr/>
                    <a:lstStyle/>
                    <a:p>
                      <a:pPr marL="0" algn="ctr" defTabSz="914400" rtl="0" eaLnBrk="1" fontAlgn="b" latinLnBrk="0" hangingPunct="1"/>
                      <a:r>
                        <a:rPr lang="es-CO" sz="1200" u="none" strike="noStrike" kern="1200" dirty="0">
                          <a:solidFill>
                            <a:schemeClr val="accent1">
                              <a:lumMod val="50000"/>
                            </a:schemeClr>
                          </a:solidFill>
                          <a:effectLst/>
                        </a:rPr>
                        <a:t>LOCALIDAD</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gridSpan="4">
                  <a:txBody>
                    <a:bodyPr/>
                    <a:lstStyle/>
                    <a:p>
                      <a:pPr marL="0" algn="ctr" defTabSz="914400" rtl="0" eaLnBrk="1" fontAlgn="b" latinLnBrk="0" hangingPunct="1"/>
                      <a:r>
                        <a:rPr lang="es-ES" sz="1200" b="1" u="none" strike="noStrike" kern="1200" dirty="0">
                          <a:solidFill>
                            <a:schemeClr val="accent1">
                              <a:lumMod val="50000"/>
                            </a:schemeClr>
                          </a:solidFill>
                          <a:effectLst/>
                          <a:latin typeface="+mn-lt"/>
                          <a:ea typeface="+mn-ea"/>
                          <a:cs typeface="+mn-cs"/>
                        </a:rPr>
                        <a:t>ACTIVIDADES PROGRAMA DE GESTIÓN SOCIAL</a:t>
                      </a:r>
                      <a:endParaRPr lang="es-CO" sz="1200" b="1" u="none" strike="noStrike" kern="1200" dirty="0">
                        <a:solidFill>
                          <a:schemeClr val="accent1">
                            <a:lumMod val="50000"/>
                          </a:schemeClr>
                        </a:solidFill>
                        <a:effectLst/>
                        <a:latin typeface="+mn-lt"/>
                        <a:ea typeface="+mn-ea"/>
                        <a:cs typeface="+mn-cs"/>
                      </a:endParaRPr>
                    </a:p>
                  </a:txBody>
                  <a:tcPr marL="0" marR="0" marT="0" marB="0" anchor="ctr"/>
                </a:tc>
                <a:tc hMerge="1">
                  <a:txBody>
                    <a:bodyPr/>
                    <a:lstStyle/>
                    <a:p>
                      <a:pPr marL="0" algn="ctr" defTabSz="914400" rtl="0" eaLnBrk="1" fontAlgn="b" latinLnBrk="0" hangingPunct="1"/>
                      <a:r>
                        <a:rPr lang="es-ES" sz="1200" b="1" u="none" strike="noStrike" kern="1200" dirty="0">
                          <a:solidFill>
                            <a:schemeClr val="accent1">
                              <a:lumMod val="50000"/>
                            </a:schemeClr>
                          </a:solidFill>
                          <a:effectLst/>
                          <a:latin typeface="+mn-lt"/>
                          <a:ea typeface="+mn-ea"/>
                          <a:cs typeface="+mn-cs"/>
                        </a:rPr>
                        <a:t>ACTIVIDADES ANEXO 2</a:t>
                      </a:r>
                      <a:endParaRPr lang="es-CO" sz="1200" b="1" u="none" strike="noStrike" kern="1200" dirty="0">
                        <a:solidFill>
                          <a:schemeClr val="accent1">
                            <a:lumMod val="50000"/>
                          </a:schemeClr>
                        </a:solidFill>
                        <a:effectLst/>
                        <a:latin typeface="+mn-lt"/>
                        <a:ea typeface="+mn-ea"/>
                        <a:cs typeface="+mn-cs"/>
                      </a:endParaRPr>
                    </a:p>
                  </a:txBody>
                  <a:tcPr marL="0" marR="0" marT="0" marB="0" anchor="ctr"/>
                </a:tc>
                <a:tc hMerge="1">
                  <a:txBody>
                    <a:bodyPr/>
                    <a:lstStyle/>
                    <a:p>
                      <a:pPr marL="0" algn="ctr" defTabSz="914400" rtl="0" eaLnBrk="1" fontAlgn="b" latinLnBrk="0" hangingPunct="1"/>
                      <a:endParaRPr lang="es-CO" sz="1200" b="1" u="none" strike="noStrike" kern="1200" dirty="0">
                        <a:solidFill>
                          <a:schemeClr val="accent1">
                            <a:lumMod val="50000"/>
                          </a:schemeClr>
                        </a:solidFill>
                        <a:effectLst/>
                        <a:latin typeface="+mn-lt"/>
                        <a:ea typeface="+mn-ea"/>
                        <a:cs typeface="+mn-cs"/>
                      </a:endParaRPr>
                    </a:p>
                  </a:txBody>
                  <a:tcPr marL="0" marR="0" marT="0" marB="0" anchor="ctr"/>
                </a:tc>
                <a:tc hMerge="1">
                  <a:txBody>
                    <a:bodyPr/>
                    <a:lstStyle/>
                    <a:p>
                      <a:pPr marL="0" algn="ctr" defTabSz="914400" rtl="0" eaLnBrk="1" fontAlgn="b" latinLnBrk="0" hangingPunct="1"/>
                      <a:endParaRPr lang="es-CO" sz="1200" b="1" u="none" strike="noStrike" kern="1200" dirty="0">
                        <a:solidFill>
                          <a:schemeClr val="accent1">
                            <a:lumMod val="50000"/>
                          </a:schemeClr>
                        </a:solidFill>
                        <a:effectLst/>
                        <a:latin typeface="+mn-lt"/>
                        <a:ea typeface="+mn-ea"/>
                        <a:cs typeface="+mn-cs"/>
                      </a:endParaRPr>
                    </a:p>
                  </a:txBody>
                  <a:tcPr marL="0" marR="0" marT="0" marB="0" anchor="ctr"/>
                </a:tc>
                <a:extLst>
                  <a:ext uri="{0D108BD9-81ED-4DB2-BD59-A6C34878D82A}">
                    <a16:rowId xmlns:a16="http://schemas.microsoft.com/office/drawing/2014/main" val="2691018954"/>
                  </a:ext>
                </a:extLst>
              </a:tr>
              <a:tr h="288758">
                <a:tc vMerge="1">
                  <a:txBody>
                    <a:bodyPr/>
                    <a:lstStyle/>
                    <a:p>
                      <a:pPr marL="0" algn="ctr" defTabSz="914400" rtl="0" eaLnBrk="1" fontAlgn="b" latinLnBrk="0" hangingPunct="1"/>
                      <a:r>
                        <a:rPr lang="es-CO" sz="1200" u="none" strike="noStrike" kern="1200" dirty="0">
                          <a:solidFill>
                            <a:schemeClr val="accent1">
                              <a:lumMod val="50000"/>
                            </a:schemeClr>
                          </a:solidFill>
                          <a:effectLst/>
                        </a:rPr>
                        <a:t>LOCALIDAD</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1" u="none" strike="noStrike" kern="1200" dirty="0">
                          <a:solidFill>
                            <a:schemeClr val="accent1">
                              <a:lumMod val="50000"/>
                            </a:schemeClr>
                          </a:solidFill>
                          <a:effectLst/>
                          <a:latin typeface="+mn-lt"/>
                          <a:ea typeface="+mn-ea"/>
                          <a:cs typeface="+mn-cs"/>
                        </a:rPr>
                        <a:t>ACTIVIDADES</a:t>
                      </a:r>
                    </a:p>
                    <a:p>
                      <a:pPr marL="0" algn="ctr" defTabSz="914400" rtl="0" eaLnBrk="1" fontAlgn="b" latinLnBrk="0" hangingPunct="1"/>
                      <a:r>
                        <a:rPr lang="es-CO" sz="1200" b="1" u="none" strike="noStrike" kern="1200" dirty="0">
                          <a:solidFill>
                            <a:schemeClr val="accent1">
                              <a:lumMod val="50000"/>
                            </a:schemeClr>
                          </a:solidFill>
                          <a:effectLst/>
                          <a:latin typeface="+mn-lt"/>
                          <a:ea typeface="+mn-ea"/>
                          <a:cs typeface="+mn-cs"/>
                        </a:rPr>
                        <a:t>2018 - DIC 2022</a:t>
                      </a:r>
                    </a:p>
                  </a:txBody>
                  <a:tcPr marL="0" marR="0" marT="0" marB="0" anchor="ctr"/>
                </a:tc>
                <a:tc>
                  <a:txBody>
                    <a:bodyPr/>
                    <a:lstStyle/>
                    <a:p>
                      <a:pPr marL="0" algn="ctr" defTabSz="914400" rtl="0" eaLnBrk="1" fontAlgn="b" latinLnBrk="0" hangingPunct="1"/>
                      <a:r>
                        <a:rPr lang="es-MX" sz="1200" b="1" u="none" strike="noStrike" kern="1200" dirty="0">
                          <a:solidFill>
                            <a:schemeClr val="accent1">
                              <a:lumMod val="50000"/>
                            </a:schemeClr>
                          </a:solidFill>
                          <a:effectLst/>
                          <a:latin typeface="+mn-lt"/>
                          <a:ea typeface="+mn-ea"/>
                          <a:cs typeface="+mn-cs"/>
                        </a:rPr>
                        <a:t>ACTIVIDADES </a:t>
                      </a:r>
                    </a:p>
                    <a:p>
                      <a:pPr marL="0" algn="ctr" defTabSz="914400" rtl="0" eaLnBrk="1" fontAlgn="b" latinLnBrk="0" hangingPunct="1"/>
                      <a:r>
                        <a:rPr lang="es-MX" sz="1200" b="1" u="none" strike="noStrike" kern="1200" dirty="0">
                          <a:solidFill>
                            <a:schemeClr val="accent1">
                              <a:lumMod val="50000"/>
                            </a:schemeClr>
                          </a:solidFill>
                          <a:effectLst/>
                          <a:latin typeface="+mn-lt"/>
                          <a:ea typeface="+mn-ea"/>
                          <a:cs typeface="+mn-cs"/>
                        </a:rPr>
                        <a:t>ENERO - DIC 2023</a:t>
                      </a:r>
                      <a:endParaRPr lang="es-CO" sz="1200" b="1" u="none" strike="noStrike" kern="1200" dirty="0">
                        <a:solidFill>
                          <a:schemeClr val="accent1">
                            <a:lumMod val="50000"/>
                          </a:schemeClr>
                        </a:solidFill>
                        <a:effectLst/>
                        <a:latin typeface="+mn-lt"/>
                        <a:ea typeface="+mn-ea"/>
                        <a:cs typeface="+mn-cs"/>
                      </a:endParaRPr>
                    </a:p>
                  </a:txBody>
                  <a:tcPr marL="0" marR="0" marT="0" marB="0" anchor="ctr"/>
                </a:tc>
                <a:tc>
                  <a:txBody>
                    <a:bodyPr/>
                    <a:lstStyle/>
                    <a:p>
                      <a:pPr marL="0" algn="ctr" defTabSz="914400" rtl="0" eaLnBrk="1" fontAlgn="b" latinLnBrk="0" hangingPunct="1"/>
                      <a:r>
                        <a:rPr lang="es-MX" sz="1200" b="1" u="none" strike="noStrike" kern="1200" dirty="0">
                          <a:solidFill>
                            <a:schemeClr val="accent1">
                              <a:lumMod val="50000"/>
                            </a:schemeClr>
                          </a:solidFill>
                          <a:effectLst/>
                          <a:latin typeface="+mn-lt"/>
                          <a:ea typeface="+mn-ea"/>
                          <a:cs typeface="+mn-cs"/>
                        </a:rPr>
                        <a:t>ACTIVIDADES </a:t>
                      </a:r>
                    </a:p>
                    <a:p>
                      <a:pPr marL="0" algn="ctr" defTabSz="914400" rtl="0" eaLnBrk="1" fontAlgn="b" latinLnBrk="0" hangingPunct="1"/>
                      <a:r>
                        <a:rPr lang="es-MX" sz="1200" b="1" u="none" strike="noStrike" kern="1200" dirty="0">
                          <a:solidFill>
                            <a:schemeClr val="accent1">
                              <a:lumMod val="50000"/>
                            </a:schemeClr>
                          </a:solidFill>
                          <a:effectLst/>
                          <a:latin typeface="+mn-lt"/>
                          <a:ea typeface="+mn-ea"/>
                          <a:cs typeface="+mn-cs"/>
                        </a:rPr>
                        <a:t>ENERO A OCT 2024</a:t>
                      </a:r>
                      <a:endParaRPr lang="es-CO" sz="1200" b="1" u="none" strike="noStrike" kern="1200" dirty="0">
                        <a:solidFill>
                          <a:schemeClr val="accent1">
                            <a:lumMod val="50000"/>
                          </a:schemeClr>
                        </a:solidFill>
                        <a:effectLst/>
                        <a:latin typeface="+mn-lt"/>
                        <a:ea typeface="+mn-ea"/>
                        <a:cs typeface="+mn-cs"/>
                      </a:endParaRPr>
                    </a:p>
                  </a:txBody>
                  <a:tcPr marL="0" marR="0" marT="0" marB="0" anchor="ctr"/>
                </a:tc>
                <a:tc>
                  <a:txBody>
                    <a:bodyPr/>
                    <a:lstStyle/>
                    <a:p>
                      <a:pPr marL="0" algn="ctr" defTabSz="914400" rtl="0" eaLnBrk="1" fontAlgn="b" latinLnBrk="0" hangingPunct="1"/>
                      <a:r>
                        <a:rPr lang="es-CO" sz="1200" b="1" u="none" strike="noStrike" kern="1200" dirty="0">
                          <a:solidFill>
                            <a:schemeClr val="accent1">
                              <a:lumMod val="50000"/>
                            </a:schemeClr>
                          </a:solidFill>
                          <a:effectLst/>
                          <a:latin typeface="+mn-lt"/>
                          <a:ea typeface="+mn-ea"/>
                          <a:cs typeface="+mn-cs"/>
                        </a:rPr>
                        <a:t>TOTAL</a:t>
                      </a:r>
                    </a:p>
                  </a:txBody>
                  <a:tcPr marL="0" marR="0" marT="0" marB="0" anchor="ctr"/>
                </a:tc>
                <a:extLst>
                  <a:ext uri="{0D108BD9-81ED-4DB2-BD59-A6C34878D82A}">
                    <a16:rowId xmlns:a16="http://schemas.microsoft.com/office/drawing/2014/main" val="10000"/>
                  </a:ext>
                </a:extLst>
              </a:tr>
              <a:tr h="256367">
                <a:tc>
                  <a:txBody>
                    <a:bodyPr/>
                    <a:lstStyle/>
                    <a:p>
                      <a:pPr marL="0" algn="l" defTabSz="914400" rtl="0" eaLnBrk="1" fontAlgn="b" latinLnBrk="0" hangingPunct="1"/>
                      <a:r>
                        <a:rPr lang="es-CO" sz="1200" u="none" strike="noStrike" kern="1200" dirty="0">
                          <a:solidFill>
                            <a:schemeClr val="accent1">
                              <a:lumMod val="50000"/>
                            </a:schemeClr>
                          </a:solidFill>
                          <a:effectLst/>
                        </a:rPr>
                        <a:t>Antonio Nariño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1.002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176</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193</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1.371</a:t>
                      </a:r>
                    </a:p>
                  </a:txBody>
                  <a:tcPr marL="9525" marR="9525" marT="9525" marB="0" anchor="ctr"/>
                </a:tc>
                <a:extLst>
                  <a:ext uri="{0D108BD9-81ED-4DB2-BD59-A6C34878D82A}">
                    <a16:rowId xmlns:a16="http://schemas.microsoft.com/office/drawing/2014/main" val="10001"/>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Barrios Unidos</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1.192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150</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108</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1.450</a:t>
                      </a:r>
                    </a:p>
                  </a:txBody>
                  <a:tcPr marL="9525" marR="9525" marT="9525" marB="0" anchor="ctr"/>
                </a:tc>
                <a:extLst>
                  <a:ext uri="{0D108BD9-81ED-4DB2-BD59-A6C34878D82A}">
                    <a16:rowId xmlns:a16="http://schemas.microsoft.com/office/drawing/2014/main" val="10002"/>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Bosa</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2.384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549</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495</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3.428</a:t>
                      </a:r>
                    </a:p>
                  </a:txBody>
                  <a:tcPr marL="9525" marR="9525" marT="9525" marB="0" anchor="ctr"/>
                </a:tc>
                <a:extLst>
                  <a:ext uri="{0D108BD9-81ED-4DB2-BD59-A6C34878D82A}">
                    <a16:rowId xmlns:a16="http://schemas.microsoft.com/office/drawing/2014/main" val="10003"/>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Candelaria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2.039</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331</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345</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2.715</a:t>
                      </a:r>
                    </a:p>
                  </a:txBody>
                  <a:tcPr marL="9525" marR="9525" marT="9525" marB="0" anchor="ctr"/>
                </a:tc>
                <a:extLst>
                  <a:ext uri="{0D108BD9-81ED-4DB2-BD59-A6C34878D82A}">
                    <a16:rowId xmlns:a16="http://schemas.microsoft.com/office/drawing/2014/main" val="10004"/>
                  </a:ext>
                </a:extLst>
              </a:tr>
              <a:tr h="242845">
                <a:tc>
                  <a:txBody>
                    <a:bodyPr/>
                    <a:lstStyle/>
                    <a:p>
                      <a:pPr marL="0" algn="l" defTabSz="914400" rtl="0" eaLnBrk="1" fontAlgn="b" latinLnBrk="0" hangingPunct="1"/>
                      <a:r>
                        <a:rPr lang="es-CO" sz="1200" u="none" strike="noStrike" kern="1200" dirty="0">
                          <a:solidFill>
                            <a:schemeClr val="accent1">
                              <a:lumMod val="50000"/>
                            </a:schemeClr>
                          </a:solidFill>
                          <a:effectLst/>
                        </a:rPr>
                        <a:t>Chapinero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2.624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528</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459</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3.611</a:t>
                      </a:r>
                    </a:p>
                  </a:txBody>
                  <a:tcPr marL="9525" marR="9525" marT="9525" marB="0" anchor="ctr"/>
                </a:tc>
                <a:extLst>
                  <a:ext uri="{0D108BD9-81ED-4DB2-BD59-A6C34878D82A}">
                    <a16:rowId xmlns:a16="http://schemas.microsoft.com/office/drawing/2014/main" val="10005"/>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Ciudad Bolívar</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2.400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480</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537</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3.417</a:t>
                      </a:r>
                    </a:p>
                  </a:txBody>
                  <a:tcPr marL="9525" marR="9525" marT="9525" marB="0" anchor="ctr"/>
                </a:tc>
                <a:extLst>
                  <a:ext uri="{0D108BD9-81ED-4DB2-BD59-A6C34878D82A}">
                    <a16:rowId xmlns:a16="http://schemas.microsoft.com/office/drawing/2014/main" val="10006"/>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Engativá</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2.065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284</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255</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2.604</a:t>
                      </a:r>
                    </a:p>
                  </a:txBody>
                  <a:tcPr marL="9525" marR="9525" marT="9525" marB="0" anchor="ctr"/>
                </a:tc>
                <a:extLst>
                  <a:ext uri="{0D108BD9-81ED-4DB2-BD59-A6C34878D82A}">
                    <a16:rowId xmlns:a16="http://schemas.microsoft.com/office/drawing/2014/main" val="10007"/>
                  </a:ext>
                </a:extLst>
              </a:tr>
              <a:tr h="209954">
                <a:tc>
                  <a:txBody>
                    <a:bodyPr/>
                    <a:lstStyle/>
                    <a:p>
                      <a:pPr marL="0" algn="l" defTabSz="914400" rtl="0" eaLnBrk="1" fontAlgn="b" latinLnBrk="0" hangingPunct="1"/>
                      <a:r>
                        <a:rPr lang="es-CO" sz="1200" u="none" strike="noStrike" kern="1200" dirty="0">
                          <a:solidFill>
                            <a:schemeClr val="accent1">
                              <a:lumMod val="50000"/>
                            </a:schemeClr>
                          </a:solidFill>
                          <a:effectLst/>
                        </a:rPr>
                        <a:t>Fontibón</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2.132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552</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433</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3.117</a:t>
                      </a:r>
                    </a:p>
                  </a:txBody>
                  <a:tcPr marL="9525" marR="9525" marT="9525" marB="0" anchor="ctr"/>
                </a:tc>
                <a:extLst>
                  <a:ext uri="{0D108BD9-81ED-4DB2-BD59-A6C34878D82A}">
                    <a16:rowId xmlns:a16="http://schemas.microsoft.com/office/drawing/2014/main" val="10008"/>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Kennedy</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3.354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798</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666</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4.818</a:t>
                      </a:r>
                    </a:p>
                  </a:txBody>
                  <a:tcPr marL="9525" marR="9525" marT="9525" marB="0" anchor="ctr"/>
                </a:tc>
                <a:extLst>
                  <a:ext uri="{0D108BD9-81ED-4DB2-BD59-A6C34878D82A}">
                    <a16:rowId xmlns:a16="http://schemas.microsoft.com/office/drawing/2014/main" val="10009"/>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Los Mártires</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1.183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279</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241</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1.703</a:t>
                      </a:r>
                    </a:p>
                  </a:txBody>
                  <a:tcPr marL="9525" marR="9525" marT="9525" marB="0" anchor="ctr"/>
                </a:tc>
                <a:extLst>
                  <a:ext uri="{0D108BD9-81ED-4DB2-BD59-A6C34878D82A}">
                    <a16:rowId xmlns:a16="http://schemas.microsoft.com/office/drawing/2014/main" val="10010"/>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Puente Aranda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1.614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289</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278</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2.181</a:t>
                      </a:r>
                    </a:p>
                  </a:txBody>
                  <a:tcPr marL="9525" marR="9525" marT="9525" marB="0" anchor="ctr"/>
                </a:tc>
                <a:extLst>
                  <a:ext uri="{0D108BD9-81ED-4DB2-BD59-A6C34878D82A}">
                    <a16:rowId xmlns:a16="http://schemas.microsoft.com/office/drawing/2014/main" val="10011"/>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Rafael Uribe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1.710</a:t>
                      </a:r>
                    </a:p>
                  </a:txBody>
                  <a:tcPr marL="9525" marR="9525" marT="9525" marB="0" anchor="ctr"/>
                </a:tc>
                <a:tc>
                  <a:txBody>
                    <a:bodyPr/>
                    <a:lstStyle/>
                    <a:p>
                      <a:pPr marL="0" algn="ctr" defTabSz="914400" rtl="0" eaLnBrk="1" fontAlgn="b" latinLnBrk="0" hangingPunct="1"/>
                      <a:r>
                        <a:rPr lang="es-MX" sz="1200" b="0" i="0" u="none" strike="noStrike" kern="1200" dirty="0">
                          <a:solidFill>
                            <a:srgbClr val="203864"/>
                          </a:solidFill>
                          <a:effectLst/>
                          <a:latin typeface="Calibri" panose="020F0502020204030204" pitchFamily="34" charset="0"/>
                          <a:ea typeface="+mn-ea"/>
                          <a:cs typeface="+mn-cs"/>
                        </a:rPr>
                        <a:t>476</a:t>
                      </a:r>
                      <a:endParaRPr lang="es-CO" sz="1200" b="0" i="0" u="none" strike="noStrike" kern="1200" dirty="0">
                        <a:solidFill>
                          <a:srgbClr val="203864"/>
                        </a:solidFill>
                        <a:effectLst/>
                        <a:latin typeface="Calibri" panose="020F0502020204030204" pitchFamily="34" charset="0"/>
                        <a:ea typeface="+mn-ea"/>
                        <a:cs typeface="+mn-cs"/>
                      </a:endParaRP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327</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2.513</a:t>
                      </a:r>
                    </a:p>
                  </a:txBody>
                  <a:tcPr marL="9525" marR="9525" marT="9525" marB="0" anchor="ctr"/>
                </a:tc>
                <a:extLst>
                  <a:ext uri="{0D108BD9-81ED-4DB2-BD59-A6C34878D82A}">
                    <a16:rowId xmlns:a16="http://schemas.microsoft.com/office/drawing/2014/main" val="10012"/>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San Cristóbal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2.623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415</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380</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3.418</a:t>
                      </a:r>
                    </a:p>
                  </a:txBody>
                  <a:tcPr marL="9525" marR="9525" marT="9525" marB="0" anchor="ctr"/>
                </a:tc>
                <a:extLst>
                  <a:ext uri="{0D108BD9-81ED-4DB2-BD59-A6C34878D82A}">
                    <a16:rowId xmlns:a16="http://schemas.microsoft.com/office/drawing/2014/main" val="10013"/>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Santa Fe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2.279</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498</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377</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3.154</a:t>
                      </a:r>
                    </a:p>
                  </a:txBody>
                  <a:tcPr marL="9525" marR="9525" marT="9525" marB="0" anchor="ctr"/>
                </a:tc>
                <a:extLst>
                  <a:ext uri="{0D108BD9-81ED-4DB2-BD59-A6C34878D82A}">
                    <a16:rowId xmlns:a16="http://schemas.microsoft.com/office/drawing/2014/main" val="10014"/>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Suba</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2.918</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495</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395</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3.808</a:t>
                      </a:r>
                    </a:p>
                  </a:txBody>
                  <a:tcPr marL="9525" marR="9525" marT="9525" marB="0" anchor="ctr"/>
                </a:tc>
                <a:extLst>
                  <a:ext uri="{0D108BD9-81ED-4DB2-BD59-A6C34878D82A}">
                    <a16:rowId xmlns:a16="http://schemas.microsoft.com/office/drawing/2014/main" val="10015"/>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Sumapaz</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230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20</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19</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269</a:t>
                      </a:r>
                    </a:p>
                  </a:txBody>
                  <a:tcPr marL="9525" marR="9525" marT="9525" marB="0" anchor="ctr"/>
                </a:tc>
                <a:extLst>
                  <a:ext uri="{0D108BD9-81ED-4DB2-BD59-A6C34878D82A}">
                    <a16:rowId xmlns:a16="http://schemas.microsoft.com/office/drawing/2014/main" val="10016"/>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Teusaquillo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1.382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247</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263</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1.892</a:t>
                      </a:r>
                    </a:p>
                  </a:txBody>
                  <a:tcPr marL="9525" marR="9525" marT="9525" marB="0" anchor="ctr"/>
                </a:tc>
                <a:extLst>
                  <a:ext uri="{0D108BD9-81ED-4DB2-BD59-A6C34878D82A}">
                    <a16:rowId xmlns:a16="http://schemas.microsoft.com/office/drawing/2014/main" val="10017"/>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Tunjuelito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1.588</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252</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249</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2.089</a:t>
                      </a:r>
                    </a:p>
                  </a:txBody>
                  <a:tcPr marL="9525" marR="9525" marT="9525" marB="0" anchor="ctr"/>
                </a:tc>
                <a:extLst>
                  <a:ext uri="{0D108BD9-81ED-4DB2-BD59-A6C34878D82A}">
                    <a16:rowId xmlns:a16="http://schemas.microsoft.com/office/drawing/2014/main" val="10018"/>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Usaquén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2.776</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621</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457</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3.854</a:t>
                      </a:r>
                    </a:p>
                  </a:txBody>
                  <a:tcPr marL="9525" marR="9525" marT="9525" marB="0" anchor="ctr"/>
                </a:tc>
                <a:extLst>
                  <a:ext uri="{0D108BD9-81ED-4DB2-BD59-A6C34878D82A}">
                    <a16:rowId xmlns:a16="http://schemas.microsoft.com/office/drawing/2014/main" val="10019"/>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Usme</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2.592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612</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493</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3.697</a:t>
                      </a:r>
                    </a:p>
                  </a:txBody>
                  <a:tcPr marL="9525" marR="9525" marT="9525" marB="0" anchor="ctr"/>
                </a:tc>
                <a:extLst>
                  <a:ext uri="{0D108BD9-81ED-4DB2-BD59-A6C34878D82A}">
                    <a16:rowId xmlns:a16="http://schemas.microsoft.com/office/drawing/2014/main" val="10020"/>
                  </a:ext>
                </a:extLst>
              </a:tr>
              <a:tr h="249081">
                <a:tc>
                  <a:txBody>
                    <a:bodyPr/>
                    <a:lstStyle/>
                    <a:p>
                      <a:pPr marL="0" algn="ctr" defTabSz="914400" rtl="0" eaLnBrk="1" fontAlgn="b" latinLnBrk="0" hangingPunct="1"/>
                      <a:r>
                        <a:rPr lang="es-CO" sz="1200" u="none" strike="noStrike" kern="1200" dirty="0">
                          <a:solidFill>
                            <a:schemeClr val="accent1">
                              <a:lumMod val="50000"/>
                            </a:schemeClr>
                          </a:solidFill>
                          <a:effectLst/>
                        </a:rPr>
                        <a:t>TOTAL</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40.087</a:t>
                      </a:r>
                    </a:p>
                  </a:txBody>
                  <a:tcPr marL="9525" marR="9525" marT="9525" marB="0" anchor="ctr"/>
                </a:tc>
                <a:tc>
                  <a:txBody>
                    <a:bodyPr/>
                    <a:lstStyle/>
                    <a:p>
                      <a:pPr algn="ctr" rtl="0" fontAlgn="ctr"/>
                      <a:r>
                        <a:rPr lang="es-MX" sz="1200" b="1" i="0" u="none" strike="noStrike" dirty="0">
                          <a:solidFill>
                            <a:srgbClr val="1F4E79"/>
                          </a:solidFill>
                          <a:effectLst/>
                          <a:latin typeface="Calibri" panose="020F0502020204030204" pitchFamily="34" charset="0"/>
                        </a:rPr>
                        <a:t>8.052</a:t>
                      </a:r>
                      <a:endParaRPr lang="es-CO" sz="1200" b="1" i="0" u="none" strike="noStrike" dirty="0">
                        <a:solidFill>
                          <a:srgbClr val="1F4E79"/>
                        </a:solidFill>
                        <a:effectLst/>
                        <a:latin typeface="Calibri" panose="020F0502020204030204" pitchFamily="34" charset="0"/>
                      </a:endParaRP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6.970</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55.109</a:t>
                      </a:r>
                    </a:p>
                  </a:txBody>
                  <a:tcPr marL="9525" marR="9525" marT="9525" marB="0" anchor="ctr"/>
                </a:tc>
                <a:extLst>
                  <a:ext uri="{0D108BD9-81ED-4DB2-BD59-A6C34878D82A}">
                    <a16:rowId xmlns:a16="http://schemas.microsoft.com/office/drawing/2014/main" val="10021"/>
                  </a:ext>
                </a:extLst>
              </a:tr>
            </a:tbl>
          </a:graphicData>
        </a:graphic>
      </p:graphicFrame>
    </p:spTree>
    <p:extLst>
      <p:ext uri="{BB962C8B-B14F-4D97-AF65-F5344CB8AC3E}">
        <p14:creationId xmlns:p14="http://schemas.microsoft.com/office/powerpoint/2010/main" val="2096961225"/>
      </p:ext>
    </p:extLst>
  </p:cSld>
  <p:clrMapOvr>
    <a:masterClrMapping/>
  </p:clrMapOvr>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5" name="Conector recto 4">
            <a:extLst>
              <a:ext uri="{FF2B5EF4-FFF2-40B4-BE49-F238E27FC236}">
                <a16:creationId xmlns:a16="http://schemas.microsoft.com/office/drawing/2014/main" id="{D4502295-7C5B-4FFD-B638-93EEC95F2A27}"/>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8" name="CuadroTexto 45">
            <a:extLst>
              <a:ext uri="{FF2B5EF4-FFF2-40B4-BE49-F238E27FC236}">
                <a16:creationId xmlns:a16="http://schemas.microsoft.com/office/drawing/2014/main" id="{0D2F997C-8D14-494C-AE5B-56C9049E3FBF}"/>
              </a:ext>
            </a:extLst>
          </p:cNvPr>
          <p:cNvSpPr txBox="1"/>
          <p:nvPr/>
        </p:nvSpPr>
        <p:spPr>
          <a:xfrm>
            <a:off x="841188" y="134547"/>
            <a:ext cx="9881937"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ACTIVIDADES DE GESTIÓN SOCIAL 2024</a:t>
            </a:r>
          </a:p>
          <a:p>
            <a:pPr lvl="1"/>
            <a:r>
              <a:rPr lang="es-CO" sz="1600" b="0" dirty="0">
                <a:solidFill>
                  <a:schemeClr val="accent1">
                    <a:lumMod val="50000"/>
                  </a:schemeClr>
                </a:solidFill>
              </a:rPr>
              <a:t>Así va la socialización y sensibilización del Esquema de Aseo con las comunidades</a:t>
            </a:r>
            <a:endParaRPr lang="es-CO" kern="0" dirty="0">
              <a:solidFill>
                <a:schemeClr val="accent1">
                  <a:lumMod val="50000"/>
                </a:schemeClr>
              </a:solidFill>
            </a:endParaRPr>
          </a:p>
        </p:txBody>
      </p:sp>
      <p:pic>
        <p:nvPicPr>
          <p:cNvPr id="9" name="Gráfico 3" descr="Usuarios">
            <a:extLst>
              <a:ext uri="{FF2B5EF4-FFF2-40B4-BE49-F238E27FC236}">
                <a16:creationId xmlns:a16="http://schemas.microsoft.com/office/drawing/2014/main" id="{51CA8675-2182-4860-A721-6E25C5FAE871}"/>
              </a:ext>
            </a:extLst>
          </p:cNvPr>
          <p:cNvPicPr>
            <a:picLocks noChangeAspect="1"/>
          </p:cNvPicPr>
          <p:nvPr/>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376319" y="134547"/>
            <a:ext cx="929739" cy="929739"/>
          </a:xfrm>
          <a:prstGeom prst="rect">
            <a:avLst/>
          </a:prstGeom>
        </p:spPr>
      </p:pic>
      <p:graphicFrame>
        <p:nvGraphicFramePr>
          <p:cNvPr id="7" name="12 Tabla">
            <a:extLst>
              <a:ext uri="{FF2B5EF4-FFF2-40B4-BE49-F238E27FC236}">
                <a16:creationId xmlns:a16="http://schemas.microsoft.com/office/drawing/2014/main" id="{E292E9DA-9CD4-4093-A9A0-3A534E12576E}"/>
              </a:ext>
            </a:extLst>
          </p:cNvPr>
          <p:cNvGraphicFramePr>
            <a:graphicFrameLocks noGrp="1"/>
          </p:cNvGraphicFramePr>
          <p:nvPr/>
        </p:nvGraphicFramePr>
        <p:xfrm>
          <a:off x="1753796" y="1420331"/>
          <a:ext cx="8684408" cy="5303122"/>
        </p:xfrm>
        <a:graphic>
          <a:graphicData uri="http://schemas.openxmlformats.org/drawingml/2006/table">
            <a:tbl>
              <a:tblPr firstRow="1" firstCol="1" bandRow="1">
                <a:tableStyleId>{68D230F3-CF80-4859-8CE7-A43EE81993B5}</a:tableStyleId>
              </a:tblPr>
              <a:tblGrid>
                <a:gridCol w="1010406">
                  <a:extLst>
                    <a:ext uri="{9D8B030D-6E8A-4147-A177-3AD203B41FA5}">
                      <a16:colId xmlns:a16="http://schemas.microsoft.com/office/drawing/2014/main" val="20000"/>
                    </a:ext>
                  </a:extLst>
                </a:gridCol>
                <a:gridCol w="592218">
                  <a:extLst>
                    <a:ext uri="{9D8B030D-6E8A-4147-A177-3AD203B41FA5}">
                      <a16:colId xmlns:a16="http://schemas.microsoft.com/office/drawing/2014/main" val="20002"/>
                    </a:ext>
                  </a:extLst>
                </a:gridCol>
                <a:gridCol w="692652">
                  <a:extLst>
                    <a:ext uri="{9D8B030D-6E8A-4147-A177-3AD203B41FA5}">
                      <a16:colId xmlns:a16="http://schemas.microsoft.com/office/drawing/2014/main" val="2888747854"/>
                    </a:ext>
                  </a:extLst>
                </a:gridCol>
                <a:gridCol w="713277">
                  <a:extLst>
                    <a:ext uri="{9D8B030D-6E8A-4147-A177-3AD203B41FA5}">
                      <a16:colId xmlns:a16="http://schemas.microsoft.com/office/drawing/2014/main" val="2748814764"/>
                    </a:ext>
                  </a:extLst>
                </a:gridCol>
                <a:gridCol w="491913">
                  <a:extLst>
                    <a:ext uri="{9D8B030D-6E8A-4147-A177-3AD203B41FA5}">
                      <a16:colId xmlns:a16="http://schemas.microsoft.com/office/drawing/2014/main" val="3707920918"/>
                    </a:ext>
                  </a:extLst>
                </a:gridCol>
                <a:gridCol w="664083">
                  <a:extLst>
                    <a:ext uri="{9D8B030D-6E8A-4147-A177-3AD203B41FA5}">
                      <a16:colId xmlns:a16="http://schemas.microsoft.com/office/drawing/2014/main" val="2287080822"/>
                    </a:ext>
                  </a:extLst>
                </a:gridCol>
                <a:gridCol w="446779">
                  <a:extLst>
                    <a:ext uri="{9D8B030D-6E8A-4147-A177-3AD203B41FA5}">
                      <a16:colId xmlns:a16="http://schemas.microsoft.com/office/drawing/2014/main" val="735773324"/>
                    </a:ext>
                  </a:extLst>
                </a:gridCol>
                <a:gridCol w="614588">
                  <a:extLst>
                    <a:ext uri="{9D8B030D-6E8A-4147-A177-3AD203B41FA5}">
                      <a16:colId xmlns:a16="http://schemas.microsoft.com/office/drawing/2014/main" val="213667809"/>
                    </a:ext>
                  </a:extLst>
                </a:gridCol>
                <a:gridCol w="546299">
                  <a:extLst>
                    <a:ext uri="{9D8B030D-6E8A-4147-A177-3AD203B41FA5}">
                      <a16:colId xmlns:a16="http://schemas.microsoft.com/office/drawing/2014/main" val="3210574466"/>
                    </a:ext>
                  </a:extLst>
                </a:gridCol>
                <a:gridCol w="955886">
                  <a:extLst>
                    <a:ext uri="{9D8B030D-6E8A-4147-A177-3AD203B41FA5}">
                      <a16:colId xmlns:a16="http://schemas.microsoft.com/office/drawing/2014/main" val="640199408"/>
                    </a:ext>
                  </a:extLst>
                </a:gridCol>
                <a:gridCol w="700713">
                  <a:extLst>
                    <a:ext uri="{9D8B030D-6E8A-4147-A177-3AD203B41FA5}">
                      <a16:colId xmlns:a16="http://schemas.microsoft.com/office/drawing/2014/main" val="2531650823"/>
                    </a:ext>
                  </a:extLst>
                </a:gridCol>
                <a:gridCol w="1255594">
                  <a:extLst>
                    <a:ext uri="{9D8B030D-6E8A-4147-A177-3AD203B41FA5}">
                      <a16:colId xmlns:a16="http://schemas.microsoft.com/office/drawing/2014/main" val="667159598"/>
                    </a:ext>
                  </a:extLst>
                </a:gridCol>
              </a:tblGrid>
              <a:tr h="377595">
                <a:tc rowSpan="2">
                  <a:txBody>
                    <a:bodyPr/>
                    <a:lstStyle/>
                    <a:p>
                      <a:pPr marL="0" algn="ctr" defTabSz="914400" rtl="0" eaLnBrk="1" fontAlgn="b" latinLnBrk="0" hangingPunct="1"/>
                      <a:r>
                        <a:rPr lang="es-CO" sz="1200" u="none" strike="noStrike" kern="1200" dirty="0">
                          <a:solidFill>
                            <a:schemeClr val="accent1">
                              <a:lumMod val="50000"/>
                            </a:schemeClr>
                          </a:solidFill>
                          <a:effectLst/>
                        </a:rPr>
                        <a:t>LOCALIDAD</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gridSpan="11">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MX" sz="1200" b="1" i="0" u="none" strike="noStrike" dirty="0">
                          <a:solidFill>
                            <a:srgbClr val="203864"/>
                          </a:solidFill>
                          <a:effectLst/>
                          <a:latin typeface="Calibri" panose="020F0502020204030204" pitchFamily="34" charset="0"/>
                        </a:rPr>
                        <a:t>ACTIVIDADES ENERO A OCTUBRE 2024</a:t>
                      </a:r>
                      <a:endParaRPr kumimoji="0" lang="es-CO" sz="1200" b="1"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txBody>
                  <a:tcPr marL="0" marR="0" marT="0" marB="0" anchor="ctr"/>
                </a:tc>
                <a:tc hMerge="1">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MX" sz="1200" b="1" i="0" u="none" strike="noStrike" dirty="0">
                          <a:solidFill>
                            <a:srgbClr val="203864"/>
                          </a:solidFill>
                          <a:effectLst/>
                          <a:latin typeface="Calibri" panose="020F0502020204030204" pitchFamily="34" charset="0"/>
                        </a:rPr>
                        <a:t>ACTIVIDADES ENERO A ABRIL 2024</a:t>
                      </a:r>
                      <a:endParaRPr kumimoji="0" lang="es-CO" sz="1200" b="1"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txBody>
                  <a:tcPr marL="0" marR="0" marT="0" marB="0" anchor="ctr"/>
                </a:tc>
                <a:tc hMerge="1">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endParaRPr kumimoji="0" lang="es-CO" sz="1200" b="1" i="0" u="none" strike="noStrike" kern="1200" cap="none" spc="0" normalizeH="0" baseline="0" noProof="0" dirty="0">
                        <a:ln>
                          <a:noFill/>
                        </a:ln>
                        <a:solidFill>
                          <a:srgbClr val="4472C4">
                            <a:lumMod val="50000"/>
                          </a:srgbClr>
                        </a:solidFill>
                        <a:effectLst/>
                        <a:uLnTx/>
                        <a:uFillTx/>
                        <a:latin typeface="+mn-lt"/>
                        <a:ea typeface="+mn-ea"/>
                        <a:cs typeface="+mn-cs"/>
                      </a:endParaRPr>
                    </a:p>
                  </a:txBody>
                  <a:tcPr marL="0" marR="0" marT="0" marB="0" anchor="ct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endParaRPr kumimoji="0" lang="es-CO" sz="1200" b="1"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txBody>
                  <a:tcPr marL="0" marR="0" marT="0" marB="0" anchor="ctr"/>
                </a:tc>
                <a:extLst>
                  <a:ext uri="{0D108BD9-81ED-4DB2-BD59-A6C34878D82A}">
                    <a16:rowId xmlns:a16="http://schemas.microsoft.com/office/drawing/2014/main" val="2004052776"/>
                  </a:ext>
                </a:extLst>
              </a:tr>
              <a:tr h="144603">
                <a:tc vMerge="1">
                  <a:txBody>
                    <a:bodyPr/>
                    <a:lstStyle/>
                    <a:p>
                      <a:pPr marL="0" algn="ctr" defTabSz="914400" rtl="0" eaLnBrk="1" fontAlgn="b" latinLnBrk="0" hangingPunct="1"/>
                      <a:r>
                        <a:rPr lang="es-CO" sz="1200" u="none" strike="noStrike" kern="1200" dirty="0">
                          <a:solidFill>
                            <a:schemeClr val="accent1">
                              <a:lumMod val="50000"/>
                            </a:schemeClr>
                          </a:solidFill>
                          <a:effectLst/>
                        </a:rPr>
                        <a:t>LOCALIDAD</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MX" sz="1200" b="1" i="0" u="none" strike="noStrike" dirty="0">
                          <a:solidFill>
                            <a:srgbClr val="203864"/>
                          </a:solidFill>
                          <a:effectLst/>
                          <a:latin typeface="Calibri" panose="020F0502020204030204" pitchFamily="34" charset="0"/>
                        </a:rPr>
                        <a:t>ENERO</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MX" sz="1200" b="1" i="0" u="none" strike="noStrike" dirty="0">
                          <a:solidFill>
                            <a:srgbClr val="203864"/>
                          </a:solidFill>
                          <a:effectLst/>
                          <a:latin typeface="Calibri" panose="020F0502020204030204" pitchFamily="34" charset="0"/>
                        </a:rPr>
                        <a:t>FEBRERO </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MX" sz="1200" b="1" i="0" u="none" strike="noStrike" dirty="0">
                          <a:solidFill>
                            <a:srgbClr val="203864"/>
                          </a:solidFill>
                          <a:effectLst/>
                          <a:latin typeface="Calibri" panose="020F0502020204030204" pitchFamily="34" charset="0"/>
                        </a:rPr>
                        <a:t>MARZO</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MX" sz="1200" b="1" i="0" u="none" strike="noStrike" dirty="0">
                          <a:solidFill>
                            <a:srgbClr val="203864"/>
                          </a:solidFill>
                          <a:effectLst/>
                          <a:latin typeface="Calibri" panose="020F0502020204030204" pitchFamily="34" charset="0"/>
                        </a:rPr>
                        <a:t>ABRIL</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MX" sz="1200" b="1" i="0" u="none" strike="noStrike" dirty="0">
                          <a:solidFill>
                            <a:srgbClr val="203864"/>
                          </a:solidFill>
                          <a:effectLst/>
                          <a:latin typeface="Calibri" panose="020F0502020204030204" pitchFamily="34" charset="0"/>
                        </a:rPr>
                        <a:t>MAYO</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s-MX" sz="1200" b="1"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JUNIO</a:t>
                      </a:r>
                      <a:endParaRPr kumimoji="0" lang="es-CO" sz="1200" b="1"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txBody>
                  <a:tcPr marL="0" marR="0" marT="0"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s-MX" sz="1200" b="1"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JULIO</a:t>
                      </a:r>
                      <a:endParaRPr kumimoji="0" lang="es-CO" sz="1200" b="1"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txBody>
                  <a:tcPr marL="0" marR="0" marT="0"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s-MX" sz="1200" b="1"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AGOSTO</a:t>
                      </a:r>
                      <a:endParaRPr kumimoji="0" lang="es-CO" sz="1200" b="1"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txBody>
                  <a:tcPr marL="0" marR="0" marT="0"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s-MX" sz="1200" b="1"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SEPTIEMBRE</a:t>
                      </a:r>
                      <a:endParaRPr kumimoji="0" lang="es-CO" sz="1200" b="1"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txBody>
                  <a:tcPr marL="0" marR="0" marT="0"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s-MX" sz="1200" b="1"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OCTUBRE</a:t>
                      </a:r>
                      <a:endParaRPr kumimoji="0" lang="es-CO" sz="1200" b="1"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txBody>
                  <a:tcPr marL="0" marR="0" marT="0"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s-MX" sz="1200" b="1"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TOTAL </a:t>
                      </a:r>
                    </a:p>
                    <a:p>
                      <a:pPr marL="0" marR="0" lvl="0" indent="0" algn="ctr" defTabSz="914400" rtl="0" eaLnBrk="1" fontAlgn="b" latinLnBrk="0" hangingPunct="1">
                        <a:lnSpc>
                          <a:spcPct val="100000"/>
                        </a:lnSpc>
                        <a:spcBef>
                          <a:spcPts val="0"/>
                        </a:spcBef>
                        <a:spcAft>
                          <a:spcPts val="0"/>
                        </a:spcAft>
                        <a:buClrTx/>
                        <a:buSzTx/>
                        <a:buFontTx/>
                        <a:buNone/>
                        <a:tabLst/>
                        <a:defRPr/>
                      </a:pPr>
                      <a:r>
                        <a:rPr kumimoji="0" lang="es-MX" sz="1200" b="1"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ACTIVIDADES 2024</a:t>
                      </a:r>
                      <a:endParaRPr kumimoji="0" lang="es-CO" sz="1200" b="1"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txBody>
                  <a:tcPr marL="0" marR="0" marT="0" marB="0" anchor="ctr"/>
                </a:tc>
                <a:extLst>
                  <a:ext uri="{0D108BD9-81ED-4DB2-BD59-A6C34878D82A}">
                    <a16:rowId xmlns:a16="http://schemas.microsoft.com/office/drawing/2014/main" val="10000"/>
                  </a:ext>
                </a:extLst>
              </a:tr>
              <a:tr h="256367">
                <a:tc>
                  <a:txBody>
                    <a:bodyPr/>
                    <a:lstStyle/>
                    <a:p>
                      <a:pPr marL="0" algn="l" defTabSz="914400" rtl="0" eaLnBrk="1" fontAlgn="b" latinLnBrk="0" hangingPunct="1"/>
                      <a:r>
                        <a:rPr lang="es-CO" sz="1200" u="none" strike="noStrike" kern="1200" dirty="0">
                          <a:solidFill>
                            <a:schemeClr val="accent1">
                              <a:lumMod val="50000"/>
                            </a:schemeClr>
                          </a:solidFill>
                          <a:effectLst/>
                        </a:rPr>
                        <a:t>Antonio Nariño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16</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18</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20</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18</a:t>
                      </a:r>
                    </a:p>
                  </a:txBody>
                  <a:tcPr marL="9525" marR="9525" marT="9525" marB="0" anchor="b"/>
                </a:tc>
                <a:tc>
                  <a:txBody>
                    <a:bodyPr/>
                    <a:lstStyle/>
                    <a:p>
                      <a:pPr algn="ctr" rtl="0" fontAlgn="b"/>
                      <a:r>
                        <a:rPr lang="es-CO" sz="1200" b="0" i="0" u="none" strike="noStrike" dirty="0">
                          <a:solidFill>
                            <a:srgbClr val="203864"/>
                          </a:solidFill>
                          <a:effectLst/>
                          <a:latin typeface="Calibri" panose="020F0502020204030204" pitchFamily="34" charset="0"/>
                        </a:rPr>
                        <a:t>21</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23</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22</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193</a:t>
                      </a:r>
                    </a:p>
                  </a:txBody>
                  <a:tcPr marL="9525" marR="9525" marT="9525" marB="0" anchor="ctr"/>
                </a:tc>
                <a:extLst>
                  <a:ext uri="{0D108BD9-81ED-4DB2-BD59-A6C34878D82A}">
                    <a16:rowId xmlns:a16="http://schemas.microsoft.com/office/drawing/2014/main" val="10001"/>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Barrios Unidos</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9</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8</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10</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13</a:t>
                      </a:r>
                    </a:p>
                  </a:txBody>
                  <a:tcPr marL="9525" marR="9525" marT="9525" marB="0" anchor="b"/>
                </a:tc>
                <a:tc>
                  <a:txBody>
                    <a:bodyPr/>
                    <a:lstStyle/>
                    <a:p>
                      <a:pPr algn="ctr" rtl="0" fontAlgn="b"/>
                      <a:r>
                        <a:rPr lang="es-CO" sz="1200" b="0" i="0" u="none" strike="noStrike" dirty="0">
                          <a:solidFill>
                            <a:srgbClr val="203864"/>
                          </a:solidFill>
                          <a:effectLst/>
                          <a:latin typeface="Calibri" panose="020F0502020204030204" pitchFamily="34" charset="0"/>
                        </a:rPr>
                        <a:t>12</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12</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12</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108</a:t>
                      </a:r>
                    </a:p>
                  </a:txBody>
                  <a:tcPr marL="9525" marR="9525" marT="9525" marB="0" anchor="ctr"/>
                </a:tc>
                <a:extLst>
                  <a:ext uri="{0D108BD9-81ED-4DB2-BD59-A6C34878D82A}">
                    <a16:rowId xmlns:a16="http://schemas.microsoft.com/office/drawing/2014/main" val="10002"/>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Bosa</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56</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45</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55</a:t>
                      </a:r>
                    </a:p>
                  </a:txBody>
                  <a:tcPr marL="9525" marR="9525" marT="9525" marB="0" anchor="b"/>
                </a:tc>
                <a:tc>
                  <a:txBody>
                    <a:bodyPr/>
                    <a:lstStyle/>
                    <a:p>
                      <a:pPr algn="ctr" rtl="0" fontAlgn="b"/>
                      <a:r>
                        <a:rPr lang="es-CO" sz="1200" b="0" i="0" u="none" strike="noStrike" dirty="0">
                          <a:solidFill>
                            <a:srgbClr val="203864"/>
                          </a:solidFill>
                          <a:effectLst/>
                          <a:latin typeface="Calibri" panose="020F0502020204030204" pitchFamily="34" charset="0"/>
                        </a:rPr>
                        <a:t>55</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48</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58</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495</a:t>
                      </a:r>
                    </a:p>
                  </a:txBody>
                  <a:tcPr marL="9525" marR="9525" marT="9525" marB="0" anchor="ctr"/>
                </a:tc>
                <a:extLst>
                  <a:ext uri="{0D108BD9-81ED-4DB2-BD59-A6C34878D82A}">
                    <a16:rowId xmlns:a16="http://schemas.microsoft.com/office/drawing/2014/main" val="10003"/>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Candelaria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36</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37</a:t>
                      </a:r>
                    </a:p>
                  </a:txBody>
                  <a:tcPr marL="9525" marR="9525" marT="9525" marB="0" anchor="b"/>
                </a:tc>
                <a:tc>
                  <a:txBody>
                    <a:bodyPr/>
                    <a:lstStyle/>
                    <a:p>
                      <a:pPr algn="ctr" rtl="0" fontAlgn="b"/>
                      <a:r>
                        <a:rPr lang="es-CO" sz="1200" b="0" i="0" u="none" strike="noStrike" dirty="0">
                          <a:solidFill>
                            <a:srgbClr val="203864"/>
                          </a:solidFill>
                          <a:effectLst/>
                          <a:latin typeface="Calibri" panose="020F0502020204030204" pitchFamily="34" charset="0"/>
                        </a:rPr>
                        <a:t>33</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23</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31</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345</a:t>
                      </a:r>
                    </a:p>
                  </a:txBody>
                  <a:tcPr marL="9525" marR="9525" marT="9525" marB="0" anchor="ctr"/>
                </a:tc>
                <a:extLst>
                  <a:ext uri="{0D108BD9-81ED-4DB2-BD59-A6C34878D82A}">
                    <a16:rowId xmlns:a16="http://schemas.microsoft.com/office/drawing/2014/main" val="10004"/>
                  </a:ext>
                </a:extLst>
              </a:tr>
              <a:tr h="242845">
                <a:tc>
                  <a:txBody>
                    <a:bodyPr/>
                    <a:lstStyle/>
                    <a:p>
                      <a:pPr marL="0" algn="l" defTabSz="914400" rtl="0" eaLnBrk="1" fontAlgn="b" latinLnBrk="0" hangingPunct="1"/>
                      <a:r>
                        <a:rPr lang="es-CO" sz="1200" u="none" strike="noStrike" kern="1200" dirty="0">
                          <a:solidFill>
                            <a:schemeClr val="accent1">
                              <a:lumMod val="50000"/>
                            </a:schemeClr>
                          </a:solidFill>
                          <a:effectLst/>
                        </a:rPr>
                        <a:t>Chapinero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49</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37</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51</a:t>
                      </a:r>
                    </a:p>
                  </a:txBody>
                  <a:tcPr marL="9525" marR="9525" marT="9525" marB="0" anchor="b"/>
                </a:tc>
                <a:tc>
                  <a:txBody>
                    <a:bodyPr/>
                    <a:lstStyle/>
                    <a:p>
                      <a:pPr algn="ctr" rtl="0" fontAlgn="b"/>
                      <a:r>
                        <a:rPr lang="es-CO" sz="1200" b="0" i="0" u="none" strike="noStrike" dirty="0">
                          <a:solidFill>
                            <a:srgbClr val="203864"/>
                          </a:solidFill>
                          <a:effectLst/>
                          <a:latin typeface="Calibri" panose="020F0502020204030204" pitchFamily="34" charset="0"/>
                        </a:rPr>
                        <a:t>48</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46</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42</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459</a:t>
                      </a:r>
                    </a:p>
                  </a:txBody>
                  <a:tcPr marL="9525" marR="9525" marT="9525" marB="0" anchor="ctr"/>
                </a:tc>
                <a:extLst>
                  <a:ext uri="{0D108BD9-81ED-4DB2-BD59-A6C34878D82A}">
                    <a16:rowId xmlns:a16="http://schemas.microsoft.com/office/drawing/2014/main" val="10005"/>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Ciudad Bolívar</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56</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68</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58</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46</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55</a:t>
                      </a:r>
                    </a:p>
                  </a:txBody>
                  <a:tcPr marL="9525" marR="9525" marT="9525" marB="0" anchor="b"/>
                </a:tc>
                <a:tc>
                  <a:txBody>
                    <a:bodyPr/>
                    <a:lstStyle/>
                    <a:p>
                      <a:pPr algn="ctr" rtl="0" fontAlgn="b"/>
                      <a:r>
                        <a:rPr lang="es-CO" sz="1200" b="0" i="0" u="none" strike="noStrike" dirty="0">
                          <a:solidFill>
                            <a:srgbClr val="203864"/>
                          </a:solidFill>
                          <a:effectLst/>
                          <a:latin typeface="Calibri" panose="020F0502020204030204" pitchFamily="34" charset="0"/>
                        </a:rPr>
                        <a:t>51</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53</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62</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537</a:t>
                      </a:r>
                    </a:p>
                  </a:txBody>
                  <a:tcPr marL="9525" marR="9525" marT="9525" marB="0" anchor="ctr"/>
                </a:tc>
                <a:extLst>
                  <a:ext uri="{0D108BD9-81ED-4DB2-BD59-A6C34878D82A}">
                    <a16:rowId xmlns:a16="http://schemas.microsoft.com/office/drawing/2014/main" val="10006"/>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Engativá</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26</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38</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27</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25</a:t>
                      </a:r>
                    </a:p>
                  </a:txBody>
                  <a:tcPr marL="9525" marR="9525" marT="9525" marB="0" anchor="b"/>
                </a:tc>
                <a:tc>
                  <a:txBody>
                    <a:bodyPr/>
                    <a:lstStyle/>
                    <a:p>
                      <a:pPr algn="ctr" rtl="0" fontAlgn="b"/>
                      <a:r>
                        <a:rPr lang="es-CO" sz="1200" b="0" i="0" u="none" strike="noStrike" dirty="0">
                          <a:solidFill>
                            <a:srgbClr val="203864"/>
                          </a:solidFill>
                          <a:effectLst/>
                          <a:latin typeface="Calibri" panose="020F0502020204030204" pitchFamily="34" charset="0"/>
                        </a:rPr>
                        <a:t>25</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28</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27</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255</a:t>
                      </a:r>
                    </a:p>
                  </a:txBody>
                  <a:tcPr marL="9525" marR="9525" marT="9525" marB="0" anchor="ctr"/>
                </a:tc>
                <a:extLst>
                  <a:ext uri="{0D108BD9-81ED-4DB2-BD59-A6C34878D82A}">
                    <a16:rowId xmlns:a16="http://schemas.microsoft.com/office/drawing/2014/main" val="10007"/>
                  </a:ext>
                </a:extLst>
              </a:tr>
              <a:tr h="209954">
                <a:tc>
                  <a:txBody>
                    <a:bodyPr/>
                    <a:lstStyle/>
                    <a:p>
                      <a:pPr marL="0" algn="l" defTabSz="914400" rtl="0" eaLnBrk="1" fontAlgn="b" latinLnBrk="0" hangingPunct="1"/>
                      <a:r>
                        <a:rPr lang="es-CO" sz="1200" u="none" strike="noStrike" kern="1200" dirty="0">
                          <a:solidFill>
                            <a:schemeClr val="accent1">
                              <a:lumMod val="50000"/>
                            </a:schemeClr>
                          </a:solidFill>
                          <a:effectLst/>
                        </a:rPr>
                        <a:t>Fontibón</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38</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38</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59</a:t>
                      </a:r>
                    </a:p>
                  </a:txBody>
                  <a:tcPr marL="9525" marR="9525" marT="9525" marB="0" anchor="b"/>
                </a:tc>
                <a:tc>
                  <a:txBody>
                    <a:bodyPr/>
                    <a:lstStyle/>
                    <a:p>
                      <a:pPr algn="ctr" rtl="0" fontAlgn="b"/>
                      <a:r>
                        <a:rPr lang="es-CO" sz="1200" b="0" i="0" u="none" strike="noStrike" dirty="0">
                          <a:solidFill>
                            <a:srgbClr val="203864"/>
                          </a:solidFill>
                          <a:effectLst/>
                          <a:latin typeface="Calibri" panose="020F0502020204030204" pitchFamily="34" charset="0"/>
                        </a:rPr>
                        <a:t>49</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38</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46</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433</a:t>
                      </a:r>
                    </a:p>
                  </a:txBody>
                  <a:tcPr marL="9525" marR="9525" marT="9525" marB="0" anchor="ctr"/>
                </a:tc>
                <a:extLst>
                  <a:ext uri="{0D108BD9-81ED-4DB2-BD59-A6C34878D82A}">
                    <a16:rowId xmlns:a16="http://schemas.microsoft.com/office/drawing/2014/main" val="10008"/>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Kennedy</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80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71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80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68</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54</a:t>
                      </a:r>
                    </a:p>
                  </a:txBody>
                  <a:tcPr marL="9525" marR="9525" marT="9525" marB="0" anchor="b"/>
                </a:tc>
                <a:tc>
                  <a:txBody>
                    <a:bodyPr/>
                    <a:lstStyle/>
                    <a:p>
                      <a:pPr algn="ctr" rtl="0" fontAlgn="b"/>
                      <a:r>
                        <a:rPr lang="es-CO" sz="1200" b="0" i="0" u="none" strike="noStrike" dirty="0">
                          <a:solidFill>
                            <a:srgbClr val="203864"/>
                          </a:solidFill>
                          <a:effectLst/>
                          <a:latin typeface="Calibri" panose="020F0502020204030204" pitchFamily="34" charset="0"/>
                        </a:rPr>
                        <a:t>72</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73</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51</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666</a:t>
                      </a:r>
                    </a:p>
                  </a:txBody>
                  <a:tcPr marL="9525" marR="9525" marT="9525" marB="0" anchor="ctr"/>
                </a:tc>
                <a:extLst>
                  <a:ext uri="{0D108BD9-81ED-4DB2-BD59-A6C34878D82A}">
                    <a16:rowId xmlns:a16="http://schemas.microsoft.com/office/drawing/2014/main" val="10009"/>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Los Mártires</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26</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21</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27</a:t>
                      </a:r>
                    </a:p>
                  </a:txBody>
                  <a:tcPr marL="9525" marR="9525" marT="9525" marB="0" anchor="b"/>
                </a:tc>
                <a:tc>
                  <a:txBody>
                    <a:bodyPr/>
                    <a:lstStyle/>
                    <a:p>
                      <a:pPr algn="ctr" rtl="0" fontAlgn="b"/>
                      <a:r>
                        <a:rPr lang="es-CO" sz="1200" b="0" i="0" u="none" strike="noStrike" dirty="0">
                          <a:solidFill>
                            <a:srgbClr val="203864"/>
                          </a:solidFill>
                          <a:effectLst/>
                          <a:latin typeface="Calibri" panose="020F0502020204030204" pitchFamily="34" charset="0"/>
                        </a:rPr>
                        <a:t>28</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21</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33</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241</a:t>
                      </a:r>
                    </a:p>
                  </a:txBody>
                  <a:tcPr marL="9525" marR="9525" marT="9525" marB="0" anchor="ctr"/>
                </a:tc>
                <a:extLst>
                  <a:ext uri="{0D108BD9-81ED-4DB2-BD59-A6C34878D82A}">
                    <a16:rowId xmlns:a16="http://schemas.microsoft.com/office/drawing/2014/main" val="10010"/>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Puente Aranda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18</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29</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33</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35</a:t>
                      </a:r>
                    </a:p>
                  </a:txBody>
                  <a:tcPr marL="9525" marR="9525" marT="9525" marB="0" anchor="b"/>
                </a:tc>
                <a:tc>
                  <a:txBody>
                    <a:bodyPr/>
                    <a:lstStyle/>
                    <a:p>
                      <a:pPr algn="ctr" rtl="0" fontAlgn="b"/>
                      <a:r>
                        <a:rPr lang="es-CO" sz="1200" b="0" i="0" u="none" strike="noStrike" dirty="0">
                          <a:solidFill>
                            <a:srgbClr val="203864"/>
                          </a:solidFill>
                          <a:effectLst/>
                          <a:latin typeface="Calibri" panose="020F0502020204030204" pitchFamily="34" charset="0"/>
                        </a:rPr>
                        <a:t>25</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35</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32</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278</a:t>
                      </a:r>
                    </a:p>
                  </a:txBody>
                  <a:tcPr marL="9525" marR="9525" marT="9525" marB="0" anchor="ctr"/>
                </a:tc>
                <a:extLst>
                  <a:ext uri="{0D108BD9-81ED-4DB2-BD59-A6C34878D82A}">
                    <a16:rowId xmlns:a16="http://schemas.microsoft.com/office/drawing/2014/main" val="10011"/>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Rafael Uribe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26</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40</a:t>
                      </a:r>
                    </a:p>
                  </a:txBody>
                  <a:tcPr marL="9525" marR="9525" marT="9525" marB="0" anchor="b"/>
                </a:tc>
                <a:tc>
                  <a:txBody>
                    <a:bodyPr/>
                    <a:lstStyle/>
                    <a:p>
                      <a:pPr algn="ctr" rtl="0" fontAlgn="b"/>
                      <a:r>
                        <a:rPr lang="es-CO" sz="1200" b="0" i="0" u="none" strike="noStrike" dirty="0">
                          <a:solidFill>
                            <a:srgbClr val="203864"/>
                          </a:solidFill>
                          <a:effectLst/>
                          <a:latin typeface="Calibri" panose="020F0502020204030204" pitchFamily="34" charset="0"/>
                        </a:rPr>
                        <a:t>29</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40</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32</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327</a:t>
                      </a:r>
                    </a:p>
                  </a:txBody>
                  <a:tcPr marL="9525" marR="9525" marT="9525" marB="0" anchor="ctr"/>
                </a:tc>
                <a:extLst>
                  <a:ext uri="{0D108BD9-81ED-4DB2-BD59-A6C34878D82A}">
                    <a16:rowId xmlns:a16="http://schemas.microsoft.com/office/drawing/2014/main" val="10012"/>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San Cristóbal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34</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39</a:t>
                      </a:r>
                    </a:p>
                  </a:txBody>
                  <a:tcPr marL="9525" marR="9525" marT="9525" marB="0" anchor="b"/>
                </a:tc>
                <a:tc>
                  <a:txBody>
                    <a:bodyPr/>
                    <a:lstStyle/>
                    <a:p>
                      <a:pPr algn="ctr" rtl="0" fontAlgn="b"/>
                      <a:r>
                        <a:rPr lang="es-CO" sz="1200" b="0" i="0" u="none" strike="noStrike" dirty="0">
                          <a:solidFill>
                            <a:srgbClr val="203864"/>
                          </a:solidFill>
                          <a:effectLst/>
                          <a:latin typeface="Calibri" panose="020F0502020204030204" pitchFamily="34" charset="0"/>
                        </a:rPr>
                        <a:t>28</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43</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41</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380</a:t>
                      </a:r>
                    </a:p>
                  </a:txBody>
                  <a:tcPr marL="9525" marR="9525" marT="9525" marB="0" anchor="ctr"/>
                </a:tc>
                <a:extLst>
                  <a:ext uri="{0D108BD9-81ED-4DB2-BD59-A6C34878D82A}">
                    <a16:rowId xmlns:a16="http://schemas.microsoft.com/office/drawing/2014/main" val="10013"/>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Santa Fe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46</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49</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29</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37</a:t>
                      </a:r>
                    </a:p>
                  </a:txBody>
                  <a:tcPr marL="9525" marR="9525" marT="9525" marB="0" anchor="b"/>
                </a:tc>
                <a:tc>
                  <a:txBody>
                    <a:bodyPr/>
                    <a:lstStyle/>
                    <a:p>
                      <a:pPr algn="ctr" rtl="0" fontAlgn="b"/>
                      <a:r>
                        <a:rPr lang="es-CO" sz="1200" b="0" i="0" u="none" strike="noStrike" dirty="0">
                          <a:solidFill>
                            <a:srgbClr val="203864"/>
                          </a:solidFill>
                          <a:effectLst/>
                          <a:latin typeface="Calibri" panose="020F0502020204030204" pitchFamily="34" charset="0"/>
                        </a:rPr>
                        <a:t>44</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30</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32</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377</a:t>
                      </a:r>
                    </a:p>
                  </a:txBody>
                  <a:tcPr marL="9525" marR="9525" marT="9525" marB="0" anchor="ctr"/>
                </a:tc>
                <a:extLst>
                  <a:ext uri="{0D108BD9-81ED-4DB2-BD59-A6C34878D82A}">
                    <a16:rowId xmlns:a16="http://schemas.microsoft.com/office/drawing/2014/main" val="10014"/>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Suba</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48</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40</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46</a:t>
                      </a:r>
                    </a:p>
                  </a:txBody>
                  <a:tcPr marL="9525" marR="9525" marT="9525" marB="0" anchor="b"/>
                </a:tc>
                <a:tc>
                  <a:txBody>
                    <a:bodyPr/>
                    <a:lstStyle/>
                    <a:p>
                      <a:pPr algn="ctr" rtl="0" fontAlgn="b"/>
                      <a:r>
                        <a:rPr lang="es-CO" sz="1200" b="0" i="0" u="none" strike="noStrike" dirty="0">
                          <a:solidFill>
                            <a:srgbClr val="203864"/>
                          </a:solidFill>
                          <a:effectLst/>
                          <a:latin typeface="Calibri" panose="020F0502020204030204" pitchFamily="34" charset="0"/>
                        </a:rPr>
                        <a:t>34</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38</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41</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395</a:t>
                      </a:r>
                    </a:p>
                  </a:txBody>
                  <a:tcPr marL="9525" marR="9525" marT="9525" marB="0" anchor="ctr"/>
                </a:tc>
                <a:extLst>
                  <a:ext uri="{0D108BD9-81ED-4DB2-BD59-A6C34878D82A}">
                    <a16:rowId xmlns:a16="http://schemas.microsoft.com/office/drawing/2014/main" val="10015"/>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Sumapaz</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3</a:t>
                      </a:r>
                    </a:p>
                  </a:txBody>
                  <a:tcPr marL="9525" marR="9525" marT="9525" marB="0" anchor="b"/>
                </a:tc>
                <a:tc>
                  <a:txBody>
                    <a:bodyPr/>
                    <a:lstStyle/>
                    <a:p>
                      <a:pPr algn="ctr" rtl="0" fontAlgn="b"/>
                      <a:r>
                        <a:rPr lang="es-CO" sz="1200" b="0" i="0" u="none" strike="noStrike" dirty="0">
                          <a:solidFill>
                            <a:srgbClr val="203864"/>
                          </a:solidFill>
                          <a:effectLst/>
                          <a:latin typeface="Calibri" panose="020F0502020204030204" pitchFamily="34" charset="0"/>
                        </a:rPr>
                        <a:t>1</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4</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1</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19</a:t>
                      </a:r>
                    </a:p>
                  </a:txBody>
                  <a:tcPr marL="9525" marR="9525" marT="9525" marB="0" anchor="ctr"/>
                </a:tc>
                <a:extLst>
                  <a:ext uri="{0D108BD9-81ED-4DB2-BD59-A6C34878D82A}">
                    <a16:rowId xmlns:a16="http://schemas.microsoft.com/office/drawing/2014/main" val="10016"/>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Teusaquillo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19</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19</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29</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21</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38</a:t>
                      </a:r>
                    </a:p>
                  </a:txBody>
                  <a:tcPr marL="9525" marR="9525" marT="9525" marB="0" anchor="b"/>
                </a:tc>
                <a:tc>
                  <a:txBody>
                    <a:bodyPr/>
                    <a:lstStyle/>
                    <a:p>
                      <a:pPr algn="ctr" rtl="0" fontAlgn="b"/>
                      <a:r>
                        <a:rPr lang="es-CO" sz="1200" b="0" i="0" u="none" strike="noStrike" dirty="0">
                          <a:solidFill>
                            <a:srgbClr val="203864"/>
                          </a:solidFill>
                          <a:effectLst/>
                          <a:latin typeface="Calibri" panose="020F0502020204030204" pitchFamily="34" charset="0"/>
                        </a:rPr>
                        <a:t>32</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27</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31</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263</a:t>
                      </a:r>
                    </a:p>
                  </a:txBody>
                  <a:tcPr marL="9525" marR="9525" marT="9525" marB="0" anchor="ctr"/>
                </a:tc>
                <a:extLst>
                  <a:ext uri="{0D108BD9-81ED-4DB2-BD59-A6C34878D82A}">
                    <a16:rowId xmlns:a16="http://schemas.microsoft.com/office/drawing/2014/main" val="10017"/>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Tunjuelito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29</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20</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27</a:t>
                      </a:r>
                    </a:p>
                  </a:txBody>
                  <a:tcPr marL="9525" marR="9525" marT="9525" marB="0" anchor="b"/>
                </a:tc>
                <a:tc>
                  <a:txBody>
                    <a:bodyPr/>
                    <a:lstStyle/>
                    <a:p>
                      <a:pPr algn="ctr" rtl="0" fontAlgn="b"/>
                      <a:r>
                        <a:rPr lang="es-CO" sz="1200" b="0" i="0" u="none" strike="noStrike" dirty="0">
                          <a:solidFill>
                            <a:srgbClr val="203864"/>
                          </a:solidFill>
                          <a:effectLst/>
                          <a:latin typeface="Calibri" panose="020F0502020204030204" pitchFamily="34" charset="0"/>
                        </a:rPr>
                        <a:t>21</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27</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25</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249</a:t>
                      </a:r>
                    </a:p>
                  </a:txBody>
                  <a:tcPr marL="9525" marR="9525" marT="9525" marB="0" anchor="ctr"/>
                </a:tc>
                <a:extLst>
                  <a:ext uri="{0D108BD9-81ED-4DB2-BD59-A6C34878D82A}">
                    <a16:rowId xmlns:a16="http://schemas.microsoft.com/office/drawing/2014/main" val="10018"/>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Usaquén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49</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38</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48</a:t>
                      </a:r>
                    </a:p>
                  </a:txBody>
                  <a:tcPr marL="9525" marR="9525" marT="9525" marB="0" anchor="b"/>
                </a:tc>
                <a:tc>
                  <a:txBody>
                    <a:bodyPr/>
                    <a:lstStyle/>
                    <a:p>
                      <a:pPr algn="ctr" rtl="0" fontAlgn="b"/>
                      <a:r>
                        <a:rPr lang="es-CO" sz="1200" b="0" i="0" u="none" strike="noStrike" dirty="0">
                          <a:solidFill>
                            <a:srgbClr val="203864"/>
                          </a:solidFill>
                          <a:effectLst/>
                          <a:latin typeface="Calibri" panose="020F0502020204030204" pitchFamily="34" charset="0"/>
                        </a:rPr>
                        <a:t>45</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53</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47</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457</a:t>
                      </a:r>
                    </a:p>
                  </a:txBody>
                  <a:tcPr marL="9525" marR="9525" marT="9525" marB="0" anchor="ctr"/>
                </a:tc>
                <a:extLst>
                  <a:ext uri="{0D108BD9-81ED-4DB2-BD59-A6C34878D82A}">
                    <a16:rowId xmlns:a16="http://schemas.microsoft.com/office/drawing/2014/main" val="10019"/>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Usme</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38</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58</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54</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49</a:t>
                      </a:r>
                    </a:p>
                  </a:txBody>
                  <a:tcPr marL="9525" marR="9525" marT="9525" marB="0" anchor="b"/>
                </a:tc>
                <a:tc>
                  <a:txBody>
                    <a:bodyPr/>
                    <a:lstStyle/>
                    <a:p>
                      <a:pPr algn="ctr" rtl="0" fontAlgn="b"/>
                      <a:r>
                        <a:rPr lang="es-CO" sz="1200" b="0" i="0" u="none" strike="noStrike" dirty="0">
                          <a:solidFill>
                            <a:srgbClr val="203864"/>
                          </a:solidFill>
                          <a:effectLst/>
                          <a:latin typeface="Calibri" panose="020F0502020204030204" pitchFamily="34" charset="0"/>
                        </a:rPr>
                        <a:t>42</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31</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48</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493</a:t>
                      </a:r>
                    </a:p>
                  </a:txBody>
                  <a:tcPr marL="9525" marR="9525" marT="9525" marB="0" anchor="ctr"/>
                </a:tc>
                <a:extLst>
                  <a:ext uri="{0D108BD9-81ED-4DB2-BD59-A6C34878D82A}">
                    <a16:rowId xmlns:a16="http://schemas.microsoft.com/office/drawing/2014/main" val="10020"/>
                  </a:ext>
                </a:extLst>
              </a:tr>
              <a:tr h="115782">
                <a:tc>
                  <a:txBody>
                    <a:bodyPr/>
                    <a:lstStyle/>
                    <a:p>
                      <a:pPr marL="0" algn="ctr" defTabSz="914400" rtl="0" eaLnBrk="1" fontAlgn="b" latinLnBrk="0" hangingPunct="1"/>
                      <a:r>
                        <a:rPr lang="es-CO" sz="1200" u="none" strike="noStrike" kern="1200" dirty="0">
                          <a:solidFill>
                            <a:schemeClr val="accent1">
                              <a:lumMod val="50000"/>
                            </a:schemeClr>
                          </a:solidFill>
                          <a:effectLst/>
                        </a:rPr>
                        <a:t>TOTAL</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603</a:t>
                      </a:r>
                    </a:p>
                  </a:txBody>
                  <a:tcPr marL="9525" marR="9525" marT="9525" marB="0" anchor="ctr"/>
                </a:tc>
                <a:tc>
                  <a:txBody>
                    <a:bodyPr/>
                    <a:lstStyle/>
                    <a:p>
                      <a:pPr algn="ctr" rtl="0" fontAlgn="b"/>
                      <a:r>
                        <a:rPr lang="es-CO" sz="1200" b="1" i="0" u="none" strike="noStrike" dirty="0">
                          <a:solidFill>
                            <a:srgbClr val="203864"/>
                          </a:solidFill>
                          <a:effectLst/>
                          <a:highlight>
                            <a:srgbClr val="EBF1E9"/>
                          </a:highlight>
                          <a:latin typeface="Calibri" panose="020F0502020204030204" pitchFamily="34" charset="0"/>
                        </a:rPr>
                        <a:t>734</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638</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778</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713</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646</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756</a:t>
                      </a:r>
                    </a:p>
                  </a:txBody>
                  <a:tcPr marL="9525" marR="9525" marT="9525" marB="0" anchor="b"/>
                </a:tc>
                <a:tc>
                  <a:txBody>
                    <a:bodyPr/>
                    <a:lstStyle/>
                    <a:p>
                      <a:pPr algn="ctr" rtl="0" fontAlgn="b"/>
                      <a:r>
                        <a:rPr lang="es-CO" sz="1200" b="1" i="0" u="none" strike="noStrike" dirty="0">
                          <a:solidFill>
                            <a:srgbClr val="203864"/>
                          </a:solidFill>
                          <a:effectLst/>
                          <a:latin typeface="Calibri" panose="020F0502020204030204" pitchFamily="34" charset="0"/>
                        </a:rPr>
                        <a:t>695</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693</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714</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6.970</a:t>
                      </a:r>
                    </a:p>
                  </a:txBody>
                  <a:tcPr marL="9525" marR="9525" marT="9525" marB="0" anchor="ctr"/>
                </a:tc>
                <a:extLst>
                  <a:ext uri="{0D108BD9-81ED-4DB2-BD59-A6C34878D82A}">
                    <a16:rowId xmlns:a16="http://schemas.microsoft.com/office/drawing/2014/main" val="10021"/>
                  </a:ext>
                </a:extLst>
              </a:tr>
            </a:tbl>
          </a:graphicData>
        </a:graphic>
      </p:graphicFrame>
    </p:spTree>
    <p:extLst>
      <p:ext uri="{BB962C8B-B14F-4D97-AF65-F5344CB8AC3E}">
        <p14:creationId xmlns:p14="http://schemas.microsoft.com/office/powerpoint/2010/main" val="3976706697"/>
      </p:ext>
    </p:extLst>
  </p:cSld>
  <p:clrMapOvr>
    <a:masterClrMapping/>
  </p:clrMapOvr>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3" name="12 Tabla"/>
          <p:cNvGraphicFramePr>
            <a:graphicFrameLocks noGrp="1"/>
          </p:cNvGraphicFramePr>
          <p:nvPr/>
        </p:nvGraphicFramePr>
        <p:xfrm>
          <a:off x="3650141" y="1477634"/>
          <a:ext cx="8075134" cy="5161739"/>
        </p:xfrm>
        <a:graphic>
          <a:graphicData uri="http://schemas.openxmlformats.org/drawingml/2006/table">
            <a:tbl>
              <a:tblPr firstRow="1" firstCol="1" bandRow="1">
                <a:tableStyleId>{68D230F3-CF80-4859-8CE7-A43EE81993B5}</a:tableStyleId>
              </a:tblPr>
              <a:tblGrid>
                <a:gridCol w="1005316">
                  <a:extLst>
                    <a:ext uri="{9D8B030D-6E8A-4147-A177-3AD203B41FA5}">
                      <a16:colId xmlns:a16="http://schemas.microsoft.com/office/drawing/2014/main" val="20000"/>
                    </a:ext>
                  </a:extLst>
                </a:gridCol>
                <a:gridCol w="1473896">
                  <a:extLst>
                    <a:ext uri="{9D8B030D-6E8A-4147-A177-3AD203B41FA5}">
                      <a16:colId xmlns:a16="http://schemas.microsoft.com/office/drawing/2014/main" val="20001"/>
                    </a:ext>
                  </a:extLst>
                </a:gridCol>
                <a:gridCol w="1601692">
                  <a:extLst>
                    <a:ext uri="{9D8B030D-6E8A-4147-A177-3AD203B41FA5}">
                      <a16:colId xmlns:a16="http://schemas.microsoft.com/office/drawing/2014/main" val="20002"/>
                    </a:ext>
                  </a:extLst>
                </a:gridCol>
                <a:gridCol w="1426603">
                  <a:extLst>
                    <a:ext uri="{9D8B030D-6E8A-4147-A177-3AD203B41FA5}">
                      <a16:colId xmlns:a16="http://schemas.microsoft.com/office/drawing/2014/main" val="368655991"/>
                    </a:ext>
                  </a:extLst>
                </a:gridCol>
                <a:gridCol w="1605602">
                  <a:extLst>
                    <a:ext uri="{9D8B030D-6E8A-4147-A177-3AD203B41FA5}">
                      <a16:colId xmlns:a16="http://schemas.microsoft.com/office/drawing/2014/main" val="3639436991"/>
                    </a:ext>
                  </a:extLst>
                </a:gridCol>
                <a:gridCol w="962025">
                  <a:extLst>
                    <a:ext uri="{9D8B030D-6E8A-4147-A177-3AD203B41FA5}">
                      <a16:colId xmlns:a16="http://schemas.microsoft.com/office/drawing/2014/main" val="20003"/>
                    </a:ext>
                  </a:extLst>
                </a:gridCol>
              </a:tblGrid>
              <a:tr h="447419">
                <a:tc rowSpan="2">
                  <a:txBody>
                    <a:bodyPr/>
                    <a:lstStyle/>
                    <a:p>
                      <a:pPr algn="ctr" rtl="0" fontAlgn="ctr"/>
                      <a:r>
                        <a:rPr lang="es-CO" sz="1200" b="1" i="0" u="none" strike="noStrike" dirty="0">
                          <a:solidFill>
                            <a:srgbClr val="203864"/>
                          </a:solidFill>
                          <a:effectLst/>
                          <a:latin typeface="Calibri" panose="020F0502020204030204" pitchFamily="34" charset="0"/>
                        </a:rPr>
                        <a:t>LOCALIDAD</a:t>
                      </a:r>
                    </a:p>
                  </a:txBody>
                  <a:tcPr marL="9525" marR="9525" marT="9525" marB="0" anchor="ctr"/>
                </a:tc>
                <a:tc gridSpan="5">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200" b="1" i="0" u="none" strike="noStrike" dirty="0">
                          <a:solidFill>
                            <a:srgbClr val="203864"/>
                          </a:solidFill>
                          <a:effectLst/>
                          <a:latin typeface="Calibri" panose="020F0502020204030204" pitchFamily="34" charset="0"/>
                        </a:rPr>
                        <a:t>ASISTENCIA ACTIVIDADES PROGRAMA GESTI</a:t>
                      </a:r>
                      <a:r>
                        <a:rPr lang="es-CO" sz="1200" b="1" i="0" u="none" strike="noStrike" dirty="0">
                          <a:solidFill>
                            <a:srgbClr val="203864"/>
                          </a:solidFill>
                          <a:effectLst/>
                          <a:latin typeface="Calibri" panose="020F0502020204030204" pitchFamily="34" charset="0"/>
                        </a:rPr>
                        <a:t>ÓN SOCIAL</a:t>
                      </a:r>
                      <a:endParaRPr lang="es-MX" sz="1200" b="1" i="0" u="none" strike="noStrike" dirty="0">
                        <a:solidFill>
                          <a:srgbClr val="203864"/>
                        </a:solidFill>
                        <a:effectLst/>
                        <a:latin typeface="Calibri" panose="020F0502020204030204" pitchFamily="34" charset="0"/>
                      </a:endParaRPr>
                    </a:p>
                  </a:txBody>
                  <a:tcPr marL="9525" marR="9525" marT="9525" marB="0" anchor="ctr"/>
                </a:tc>
                <a:tc hMerge="1">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200" b="1" i="0" u="none" strike="noStrike" dirty="0">
                          <a:solidFill>
                            <a:srgbClr val="203864"/>
                          </a:solidFill>
                          <a:effectLst/>
                          <a:latin typeface="Calibri" panose="020F0502020204030204" pitchFamily="34" charset="0"/>
                        </a:rPr>
                        <a:t>ASISTENCIA ACTIVIDADES ANEXO 2</a:t>
                      </a:r>
                    </a:p>
                    <a:p>
                      <a:pPr algn="ctr" rtl="0" fontAlgn="ctr"/>
                      <a:endParaRPr lang="es-MX" sz="1200" b="1" i="0" u="none" strike="noStrike" dirty="0">
                        <a:solidFill>
                          <a:srgbClr val="203864"/>
                        </a:solidFill>
                        <a:effectLst/>
                        <a:latin typeface="Calibri" panose="020F0502020204030204" pitchFamily="34" charset="0"/>
                      </a:endParaRPr>
                    </a:p>
                  </a:txBody>
                  <a:tcPr marL="9525" marR="9525" marT="9525" marB="0" anchor="ctr"/>
                </a:tc>
                <a:tc hMerge="1">
                  <a:txBody>
                    <a:bodyPr/>
                    <a:lstStyle/>
                    <a:p>
                      <a:pPr algn="ctr" rtl="0" fontAlgn="ctr"/>
                      <a:endParaRPr lang="es-MX" sz="1200" b="1" i="0" u="none" strike="noStrike" dirty="0">
                        <a:solidFill>
                          <a:srgbClr val="203864"/>
                        </a:solidFill>
                        <a:effectLst/>
                        <a:latin typeface="Calibri" panose="020F0502020204030204" pitchFamily="34" charset="0"/>
                      </a:endParaRPr>
                    </a:p>
                  </a:txBody>
                  <a:tcPr marL="9525" marR="9525" marT="9525" marB="0" anchor="ctr"/>
                </a:tc>
                <a:tc hMerge="1">
                  <a:txBody>
                    <a:bodyPr/>
                    <a:lstStyle/>
                    <a:p>
                      <a:pPr algn="ctr" rtl="0" fontAlgn="ctr"/>
                      <a:endParaRPr lang="es-CO" sz="1200" b="1" i="0" u="none" strike="noStrike" dirty="0">
                        <a:solidFill>
                          <a:srgbClr val="203864"/>
                        </a:solidFill>
                        <a:effectLst/>
                        <a:latin typeface="Calibri" panose="020F0502020204030204" pitchFamily="34" charset="0"/>
                      </a:endParaRPr>
                    </a:p>
                  </a:txBody>
                  <a:tcPr marL="7940" marR="7940" marT="7940" marB="0" anchor="ctr"/>
                </a:tc>
                <a:tc hMerge="1">
                  <a:txBody>
                    <a:bodyPr/>
                    <a:lstStyle/>
                    <a:p>
                      <a:pPr algn="ctr" rtl="0" fontAlgn="ctr"/>
                      <a:endParaRPr lang="es-CO" sz="1200" b="1" i="0" u="none" strike="noStrike" dirty="0">
                        <a:solidFill>
                          <a:srgbClr val="203864"/>
                        </a:solidFill>
                        <a:effectLst/>
                        <a:latin typeface="Calibri" panose="020F0502020204030204" pitchFamily="34" charset="0"/>
                      </a:endParaRPr>
                    </a:p>
                  </a:txBody>
                  <a:tcPr marL="9525" marR="9525" marT="9525" marB="0" anchor="ctr"/>
                </a:tc>
                <a:extLst>
                  <a:ext uri="{0D108BD9-81ED-4DB2-BD59-A6C34878D82A}">
                    <a16:rowId xmlns:a16="http://schemas.microsoft.com/office/drawing/2014/main" val="2511220804"/>
                  </a:ext>
                </a:extLst>
              </a:tr>
              <a:tr h="478957">
                <a:tc vMerge="1">
                  <a:txBody>
                    <a:bodyPr/>
                    <a:lstStyle/>
                    <a:p>
                      <a:pPr algn="ctr" rtl="0" fontAlgn="ctr"/>
                      <a:r>
                        <a:rPr lang="es-CO" sz="1200" b="1" i="0" u="none" strike="noStrike" dirty="0">
                          <a:solidFill>
                            <a:srgbClr val="203864"/>
                          </a:solidFill>
                          <a:effectLst/>
                          <a:latin typeface="Calibri" panose="020F0502020204030204" pitchFamily="34" charset="0"/>
                        </a:rPr>
                        <a:t>LOCALIDAD</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ASISTENCIA </a:t>
                      </a:r>
                    </a:p>
                    <a:p>
                      <a:pPr algn="ctr" rtl="0" fontAlgn="b"/>
                      <a:r>
                        <a:rPr lang="es-CO" sz="1200" b="1" i="0" u="none" strike="noStrike" dirty="0">
                          <a:solidFill>
                            <a:srgbClr val="203864"/>
                          </a:solidFill>
                          <a:effectLst/>
                          <a:latin typeface="Calibri" panose="020F0502020204030204" pitchFamily="34" charset="0"/>
                        </a:rPr>
                        <a:t>2018 - DIC 2021</a:t>
                      </a:r>
                    </a:p>
                  </a:txBody>
                  <a:tcPr marL="9525" marR="9525" marT="9525" marB="0" anchor="ctr"/>
                </a:tc>
                <a:tc>
                  <a:txBody>
                    <a:bodyPr/>
                    <a:lstStyle/>
                    <a:p>
                      <a:pPr algn="ctr" rtl="0" fontAlgn="b"/>
                      <a:r>
                        <a:rPr lang="es-MX" sz="1200" b="1" i="0" u="none" strike="noStrike" dirty="0">
                          <a:solidFill>
                            <a:srgbClr val="203864"/>
                          </a:solidFill>
                          <a:effectLst/>
                          <a:latin typeface="Calibri" panose="020F0502020204030204" pitchFamily="34" charset="0"/>
                        </a:rPr>
                        <a:t>ASISTENCIA </a:t>
                      </a:r>
                    </a:p>
                    <a:p>
                      <a:pPr algn="ctr" rtl="0" fontAlgn="b"/>
                      <a:r>
                        <a:rPr lang="es-MX" sz="1200" b="1" i="0" u="none" strike="noStrike" dirty="0">
                          <a:solidFill>
                            <a:srgbClr val="203864"/>
                          </a:solidFill>
                          <a:effectLst/>
                          <a:latin typeface="Calibri" panose="020F0502020204030204" pitchFamily="34" charset="0"/>
                        </a:rPr>
                        <a:t>ENERO – DIC 2022</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MX" sz="1200" b="1" i="0" u="none" strike="noStrike" dirty="0">
                          <a:solidFill>
                            <a:srgbClr val="203864"/>
                          </a:solidFill>
                          <a:effectLst/>
                          <a:latin typeface="Calibri" panose="020F0502020204030204" pitchFamily="34" charset="0"/>
                        </a:rPr>
                        <a:t>ASISTENCIA </a:t>
                      </a:r>
                    </a:p>
                    <a:p>
                      <a:pPr marL="0" marR="0" lvl="0" indent="0" algn="ctr" defTabSz="914400" rtl="0" eaLnBrk="1" fontAlgn="b" latinLnBrk="0" hangingPunct="1">
                        <a:lnSpc>
                          <a:spcPct val="100000"/>
                        </a:lnSpc>
                        <a:spcBef>
                          <a:spcPts val="0"/>
                        </a:spcBef>
                        <a:spcAft>
                          <a:spcPts val="0"/>
                        </a:spcAft>
                        <a:buClrTx/>
                        <a:buSzTx/>
                        <a:buFontTx/>
                        <a:buNone/>
                        <a:tabLst/>
                        <a:defRPr/>
                      </a:pPr>
                      <a:r>
                        <a:rPr lang="es-MX" sz="1200" b="1" i="0" u="none" strike="noStrike" dirty="0">
                          <a:solidFill>
                            <a:srgbClr val="203864"/>
                          </a:solidFill>
                          <a:effectLst/>
                          <a:latin typeface="Calibri" panose="020F0502020204030204" pitchFamily="34" charset="0"/>
                        </a:rPr>
                        <a:t>FEB – DIC 2023</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MX" sz="1200" b="1" i="0" u="none" strike="noStrike" dirty="0">
                          <a:solidFill>
                            <a:srgbClr val="203864"/>
                          </a:solidFill>
                          <a:effectLst/>
                          <a:latin typeface="Calibri" panose="020F0502020204030204" pitchFamily="34" charset="0"/>
                        </a:rPr>
                        <a:t>ASISTENCIA </a:t>
                      </a:r>
                    </a:p>
                    <a:p>
                      <a:pPr marL="0" marR="0" lvl="0" indent="0" algn="ctr" defTabSz="914400" rtl="0" eaLnBrk="1" fontAlgn="b" latinLnBrk="0" hangingPunct="1">
                        <a:lnSpc>
                          <a:spcPct val="100000"/>
                        </a:lnSpc>
                        <a:spcBef>
                          <a:spcPts val="0"/>
                        </a:spcBef>
                        <a:spcAft>
                          <a:spcPts val="0"/>
                        </a:spcAft>
                        <a:buClrTx/>
                        <a:buSzTx/>
                        <a:buFontTx/>
                        <a:buNone/>
                        <a:tabLst/>
                        <a:defRPr/>
                      </a:pPr>
                      <a:r>
                        <a:rPr lang="es-MX" sz="1200" b="1" i="0" u="none" strike="noStrike" dirty="0">
                          <a:solidFill>
                            <a:srgbClr val="203864"/>
                          </a:solidFill>
                          <a:effectLst/>
                          <a:latin typeface="Calibri" panose="020F0502020204030204" pitchFamily="34" charset="0"/>
                        </a:rPr>
                        <a:t>ENERO – OCT 2024</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TOTAL</a:t>
                      </a:r>
                    </a:p>
                  </a:txBody>
                  <a:tcPr marL="9525" marR="9525" marT="9525" marB="0" anchor="ctr"/>
                </a:tc>
                <a:extLst>
                  <a:ext uri="{0D108BD9-81ED-4DB2-BD59-A6C34878D82A}">
                    <a16:rowId xmlns:a16="http://schemas.microsoft.com/office/drawing/2014/main" val="10000"/>
                  </a:ext>
                </a:extLst>
              </a:tr>
              <a:tr h="234938">
                <a:tc>
                  <a:txBody>
                    <a:bodyPr/>
                    <a:lstStyle/>
                    <a:p>
                      <a:pPr algn="l" rtl="0" fontAlgn="b"/>
                      <a:r>
                        <a:rPr lang="es-CO" sz="1200" b="1" i="0" u="none" strike="noStrike" dirty="0">
                          <a:solidFill>
                            <a:srgbClr val="203864"/>
                          </a:solidFill>
                          <a:effectLst/>
                          <a:latin typeface="Calibri" panose="020F0502020204030204" pitchFamily="34" charset="0"/>
                        </a:rPr>
                        <a:t>Antonio Nariño </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26.680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9.057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7.744</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6.060</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49.541</a:t>
                      </a:r>
                    </a:p>
                  </a:txBody>
                  <a:tcPr marL="9525" marR="9525" marT="9525" marB="0" anchor="ctr"/>
                </a:tc>
                <a:extLst>
                  <a:ext uri="{0D108BD9-81ED-4DB2-BD59-A6C34878D82A}">
                    <a16:rowId xmlns:a16="http://schemas.microsoft.com/office/drawing/2014/main" val="10001"/>
                  </a:ext>
                </a:extLst>
              </a:tr>
              <a:tr h="197201">
                <a:tc>
                  <a:txBody>
                    <a:bodyPr/>
                    <a:lstStyle/>
                    <a:p>
                      <a:pPr algn="l" rtl="0" fontAlgn="b"/>
                      <a:r>
                        <a:rPr lang="es-CO" sz="1200" b="1" i="0" u="none" strike="noStrike" dirty="0">
                          <a:solidFill>
                            <a:srgbClr val="203864"/>
                          </a:solidFill>
                          <a:effectLst/>
                          <a:latin typeface="Calibri" panose="020F0502020204030204" pitchFamily="34" charset="0"/>
                        </a:rPr>
                        <a:t>Barrios Unidos</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40.984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6.020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4.295</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3.687</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54.986</a:t>
                      </a:r>
                    </a:p>
                  </a:txBody>
                  <a:tcPr marL="9525" marR="9525" marT="9525" marB="0" anchor="ctr"/>
                </a:tc>
                <a:extLst>
                  <a:ext uri="{0D108BD9-81ED-4DB2-BD59-A6C34878D82A}">
                    <a16:rowId xmlns:a16="http://schemas.microsoft.com/office/drawing/2014/main" val="10002"/>
                  </a:ext>
                </a:extLst>
              </a:tr>
              <a:tr h="197201">
                <a:tc>
                  <a:txBody>
                    <a:bodyPr/>
                    <a:lstStyle/>
                    <a:p>
                      <a:pPr algn="l" rtl="0" fontAlgn="b"/>
                      <a:r>
                        <a:rPr lang="es-CO" sz="1200" b="1" i="0" u="none" strike="noStrike" dirty="0">
                          <a:solidFill>
                            <a:srgbClr val="203864"/>
                          </a:solidFill>
                          <a:effectLst/>
                          <a:latin typeface="Calibri" panose="020F0502020204030204" pitchFamily="34" charset="0"/>
                        </a:rPr>
                        <a:t>Bosa</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54.027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22.293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26.662</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17.428</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120.410</a:t>
                      </a:r>
                    </a:p>
                  </a:txBody>
                  <a:tcPr marL="9525" marR="9525" marT="9525" marB="0" anchor="ctr"/>
                </a:tc>
                <a:extLst>
                  <a:ext uri="{0D108BD9-81ED-4DB2-BD59-A6C34878D82A}">
                    <a16:rowId xmlns:a16="http://schemas.microsoft.com/office/drawing/2014/main" val="10003"/>
                  </a:ext>
                </a:extLst>
              </a:tr>
              <a:tr h="197201">
                <a:tc>
                  <a:txBody>
                    <a:bodyPr/>
                    <a:lstStyle/>
                    <a:p>
                      <a:pPr algn="l" rtl="0" fontAlgn="b"/>
                      <a:r>
                        <a:rPr lang="es-CO" sz="1200" b="1" i="0" u="none" strike="noStrike" dirty="0">
                          <a:solidFill>
                            <a:srgbClr val="203864"/>
                          </a:solidFill>
                          <a:effectLst/>
                          <a:latin typeface="Calibri" panose="020F0502020204030204" pitchFamily="34" charset="0"/>
                        </a:rPr>
                        <a:t>Candelaria </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21.094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4.562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4.258</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5.159</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35.073</a:t>
                      </a:r>
                    </a:p>
                  </a:txBody>
                  <a:tcPr marL="9525" marR="9525" marT="9525" marB="0" anchor="ctr"/>
                </a:tc>
                <a:extLst>
                  <a:ext uri="{0D108BD9-81ED-4DB2-BD59-A6C34878D82A}">
                    <a16:rowId xmlns:a16="http://schemas.microsoft.com/office/drawing/2014/main" val="10004"/>
                  </a:ext>
                </a:extLst>
              </a:tr>
              <a:tr h="222546">
                <a:tc>
                  <a:txBody>
                    <a:bodyPr/>
                    <a:lstStyle/>
                    <a:p>
                      <a:pPr algn="l" rtl="0" fontAlgn="b"/>
                      <a:r>
                        <a:rPr lang="es-CO" sz="1200" b="1" i="0" u="none" strike="noStrike" dirty="0">
                          <a:solidFill>
                            <a:srgbClr val="203864"/>
                          </a:solidFill>
                          <a:effectLst/>
                          <a:latin typeface="Calibri" panose="020F0502020204030204" pitchFamily="34" charset="0"/>
                        </a:rPr>
                        <a:t>Chapinero </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43.483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8.113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6.514</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4.600</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62.710</a:t>
                      </a:r>
                    </a:p>
                  </a:txBody>
                  <a:tcPr marL="9525" marR="9525" marT="9525" marB="0" anchor="ctr"/>
                </a:tc>
                <a:extLst>
                  <a:ext uri="{0D108BD9-81ED-4DB2-BD59-A6C34878D82A}">
                    <a16:rowId xmlns:a16="http://schemas.microsoft.com/office/drawing/2014/main" val="10005"/>
                  </a:ext>
                </a:extLst>
              </a:tr>
              <a:tr h="197201">
                <a:tc>
                  <a:txBody>
                    <a:bodyPr/>
                    <a:lstStyle/>
                    <a:p>
                      <a:pPr algn="l" rtl="0" fontAlgn="b"/>
                      <a:r>
                        <a:rPr lang="es-CO" sz="1200" b="1" i="0" u="none" strike="noStrike" dirty="0">
                          <a:solidFill>
                            <a:srgbClr val="203864"/>
                          </a:solidFill>
                          <a:effectLst/>
                          <a:latin typeface="Calibri" panose="020F0502020204030204" pitchFamily="34" charset="0"/>
                        </a:rPr>
                        <a:t>Ciudad Bolívar</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54.334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18.007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17.560</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16.814</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106.715</a:t>
                      </a:r>
                    </a:p>
                  </a:txBody>
                  <a:tcPr marL="9525" marR="9525" marT="9525" marB="0" anchor="ctr"/>
                </a:tc>
                <a:extLst>
                  <a:ext uri="{0D108BD9-81ED-4DB2-BD59-A6C34878D82A}">
                    <a16:rowId xmlns:a16="http://schemas.microsoft.com/office/drawing/2014/main" val="10006"/>
                  </a:ext>
                </a:extLst>
              </a:tr>
              <a:tr h="197201">
                <a:tc>
                  <a:txBody>
                    <a:bodyPr/>
                    <a:lstStyle/>
                    <a:p>
                      <a:pPr algn="l" rtl="0" fontAlgn="b"/>
                      <a:r>
                        <a:rPr lang="es-CO" sz="1200" b="1" i="0" u="none" strike="noStrike" dirty="0">
                          <a:solidFill>
                            <a:srgbClr val="203864"/>
                          </a:solidFill>
                          <a:effectLst/>
                          <a:latin typeface="Calibri" panose="020F0502020204030204" pitchFamily="34" charset="0"/>
                        </a:rPr>
                        <a:t>Engativá</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65.322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13.005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11.529</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9.454</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99.310</a:t>
                      </a:r>
                    </a:p>
                  </a:txBody>
                  <a:tcPr marL="9525" marR="9525" marT="9525" marB="0" anchor="ctr"/>
                </a:tc>
                <a:extLst>
                  <a:ext uri="{0D108BD9-81ED-4DB2-BD59-A6C34878D82A}">
                    <a16:rowId xmlns:a16="http://schemas.microsoft.com/office/drawing/2014/main" val="10007"/>
                  </a:ext>
                </a:extLst>
              </a:tr>
              <a:tr h="197201">
                <a:tc>
                  <a:txBody>
                    <a:bodyPr/>
                    <a:lstStyle/>
                    <a:p>
                      <a:pPr algn="l" rtl="0" fontAlgn="b"/>
                      <a:r>
                        <a:rPr lang="es-CO" sz="1200" b="1" i="0" u="none" strike="noStrike" dirty="0">
                          <a:solidFill>
                            <a:srgbClr val="203864"/>
                          </a:solidFill>
                          <a:effectLst/>
                          <a:latin typeface="Calibri" panose="020F0502020204030204" pitchFamily="34" charset="0"/>
                        </a:rPr>
                        <a:t>Fontibón</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77.054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21.308</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21.526</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18.347</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138.235</a:t>
                      </a:r>
                    </a:p>
                  </a:txBody>
                  <a:tcPr marL="9525" marR="9525" marT="9525" marB="0" anchor="ctr"/>
                </a:tc>
                <a:extLst>
                  <a:ext uri="{0D108BD9-81ED-4DB2-BD59-A6C34878D82A}">
                    <a16:rowId xmlns:a16="http://schemas.microsoft.com/office/drawing/2014/main" val="10008"/>
                  </a:ext>
                </a:extLst>
              </a:tr>
              <a:tr h="197201">
                <a:tc>
                  <a:txBody>
                    <a:bodyPr/>
                    <a:lstStyle/>
                    <a:p>
                      <a:pPr algn="l" rtl="0" fontAlgn="b"/>
                      <a:r>
                        <a:rPr lang="es-CO" sz="1200" b="1" i="0" u="none" strike="noStrike" dirty="0">
                          <a:solidFill>
                            <a:srgbClr val="203864"/>
                          </a:solidFill>
                          <a:effectLst/>
                          <a:latin typeface="Calibri" panose="020F0502020204030204" pitchFamily="34" charset="0"/>
                        </a:rPr>
                        <a:t>Kennedy</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161.129</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56.657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46.790</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31.403</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295.979</a:t>
                      </a:r>
                    </a:p>
                  </a:txBody>
                  <a:tcPr marL="9525" marR="9525" marT="9525" marB="0" anchor="ctr"/>
                </a:tc>
                <a:extLst>
                  <a:ext uri="{0D108BD9-81ED-4DB2-BD59-A6C34878D82A}">
                    <a16:rowId xmlns:a16="http://schemas.microsoft.com/office/drawing/2014/main" val="10009"/>
                  </a:ext>
                </a:extLst>
              </a:tr>
              <a:tr h="197201">
                <a:tc>
                  <a:txBody>
                    <a:bodyPr/>
                    <a:lstStyle/>
                    <a:p>
                      <a:pPr algn="l" rtl="0" fontAlgn="b"/>
                      <a:r>
                        <a:rPr lang="es-CO" sz="1200" b="1" i="0" u="none" strike="noStrike" dirty="0">
                          <a:solidFill>
                            <a:srgbClr val="203864"/>
                          </a:solidFill>
                          <a:effectLst/>
                          <a:latin typeface="Calibri" panose="020F0502020204030204" pitchFamily="34" charset="0"/>
                        </a:rPr>
                        <a:t>Los Mártires</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23.638</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7.570</a:t>
                      </a:r>
                    </a:p>
                  </a:txBody>
                  <a:tcPr marL="9525" marR="9525" marT="9525" marB="0" anchor="ctr"/>
                </a:tc>
                <a:tc>
                  <a:txBody>
                    <a:bodyPr/>
                    <a:lstStyle/>
                    <a:p>
                      <a:pPr marL="0" algn="ctr" defTabSz="914400" rtl="0" eaLnBrk="1" fontAlgn="b" latinLnBrk="0" hangingPunct="1"/>
                      <a:r>
                        <a:rPr lang="es-MX" sz="1200" b="0" i="0" u="none" strike="noStrike" kern="1200" dirty="0">
                          <a:solidFill>
                            <a:srgbClr val="203864"/>
                          </a:solidFill>
                          <a:effectLst/>
                          <a:latin typeface="Calibri" panose="020F0502020204030204" pitchFamily="34" charset="0"/>
                          <a:ea typeface="+mn-ea"/>
                          <a:cs typeface="+mn-cs"/>
                        </a:rPr>
                        <a:t>8</a:t>
                      </a:r>
                      <a:r>
                        <a:rPr lang="es-CO" sz="1200" b="0" i="0" u="none" strike="noStrike" kern="1200" dirty="0">
                          <a:solidFill>
                            <a:srgbClr val="203864"/>
                          </a:solidFill>
                          <a:effectLst/>
                          <a:latin typeface="Calibri" panose="020F0502020204030204" pitchFamily="34" charset="0"/>
                          <a:ea typeface="+mn-ea"/>
                          <a:cs typeface="+mn-cs"/>
                        </a:rPr>
                        <a:t>.142</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5.653</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45.003</a:t>
                      </a:r>
                    </a:p>
                  </a:txBody>
                  <a:tcPr marL="9525" marR="9525" marT="9525" marB="0" anchor="ctr"/>
                </a:tc>
                <a:extLst>
                  <a:ext uri="{0D108BD9-81ED-4DB2-BD59-A6C34878D82A}">
                    <a16:rowId xmlns:a16="http://schemas.microsoft.com/office/drawing/2014/main" val="10010"/>
                  </a:ext>
                </a:extLst>
              </a:tr>
              <a:tr h="197201">
                <a:tc>
                  <a:txBody>
                    <a:bodyPr/>
                    <a:lstStyle/>
                    <a:p>
                      <a:pPr algn="l" rtl="0" fontAlgn="b"/>
                      <a:r>
                        <a:rPr lang="es-CO" sz="1200" b="1" i="0" u="none" strike="noStrike" dirty="0">
                          <a:solidFill>
                            <a:srgbClr val="203864"/>
                          </a:solidFill>
                          <a:effectLst/>
                          <a:latin typeface="Calibri" panose="020F0502020204030204" pitchFamily="34" charset="0"/>
                        </a:rPr>
                        <a:t>Puente Aranda </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42.261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12.867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8.760</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7.524</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71.412</a:t>
                      </a:r>
                    </a:p>
                  </a:txBody>
                  <a:tcPr marL="9525" marR="9525" marT="9525" marB="0" anchor="ctr"/>
                </a:tc>
                <a:extLst>
                  <a:ext uri="{0D108BD9-81ED-4DB2-BD59-A6C34878D82A}">
                    <a16:rowId xmlns:a16="http://schemas.microsoft.com/office/drawing/2014/main" val="10011"/>
                  </a:ext>
                </a:extLst>
              </a:tr>
              <a:tr h="197201">
                <a:tc>
                  <a:txBody>
                    <a:bodyPr/>
                    <a:lstStyle/>
                    <a:p>
                      <a:pPr algn="l" rtl="0" fontAlgn="b"/>
                      <a:r>
                        <a:rPr lang="es-CO" sz="1200" b="1" i="0" u="none" strike="noStrike" dirty="0">
                          <a:solidFill>
                            <a:srgbClr val="203864"/>
                          </a:solidFill>
                          <a:effectLst/>
                          <a:latin typeface="Calibri" panose="020F0502020204030204" pitchFamily="34" charset="0"/>
                        </a:rPr>
                        <a:t>Rafael Uribe </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51.211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16.663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20.626</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11.240</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99.740</a:t>
                      </a:r>
                    </a:p>
                  </a:txBody>
                  <a:tcPr marL="9525" marR="9525" marT="9525" marB="0" anchor="ctr"/>
                </a:tc>
                <a:extLst>
                  <a:ext uri="{0D108BD9-81ED-4DB2-BD59-A6C34878D82A}">
                    <a16:rowId xmlns:a16="http://schemas.microsoft.com/office/drawing/2014/main" val="10012"/>
                  </a:ext>
                </a:extLst>
              </a:tr>
              <a:tr h="197201">
                <a:tc>
                  <a:txBody>
                    <a:bodyPr/>
                    <a:lstStyle/>
                    <a:p>
                      <a:pPr algn="l" rtl="0" fontAlgn="b"/>
                      <a:r>
                        <a:rPr lang="es-CO" sz="1200" b="1" i="0" u="none" strike="noStrike" dirty="0">
                          <a:solidFill>
                            <a:srgbClr val="203864"/>
                          </a:solidFill>
                          <a:effectLst/>
                          <a:latin typeface="Calibri" panose="020F0502020204030204" pitchFamily="34" charset="0"/>
                        </a:rPr>
                        <a:t>San Cristóbal </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122.770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13.313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8.947</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9.099</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154.129</a:t>
                      </a:r>
                    </a:p>
                  </a:txBody>
                  <a:tcPr marL="9525" marR="9525" marT="9525" marB="0" anchor="ctr"/>
                </a:tc>
                <a:extLst>
                  <a:ext uri="{0D108BD9-81ED-4DB2-BD59-A6C34878D82A}">
                    <a16:rowId xmlns:a16="http://schemas.microsoft.com/office/drawing/2014/main" val="10013"/>
                  </a:ext>
                </a:extLst>
              </a:tr>
              <a:tr h="197201">
                <a:tc>
                  <a:txBody>
                    <a:bodyPr/>
                    <a:lstStyle/>
                    <a:p>
                      <a:pPr algn="l" rtl="0" fontAlgn="b"/>
                      <a:r>
                        <a:rPr lang="es-CO" sz="1200" b="1" i="0" u="none" strike="noStrike" dirty="0">
                          <a:solidFill>
                            <a:srgbClr val="203864"/>
                          </a:solidFill>
                          <a:effectLst/>
                          <a:latin typeface="Calibri" panose="020F0502020204030204" pitchFamily="34" charset="0"/>
                        </a:rPr>
                        <a:t>Santa Fe </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36.053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6.174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7.527</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4.368</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54.122</a:t>
                      </a:r>
                    </a:p>
                  </a:txBody>
                  <a:tcPr marL="9525" marR="9525" marT="9525" marB="0" anchor="ctr"/>
                </a:tc>
                <a:extLst>
                  <a:ext uri="{0D108BD9-81ED-4DB2-BD59-A6C34878D82A}">
                    <a16:rowId xmlns:a16="http://schemas.microsoft.com/office/drawing/2014/main" val="10014"/>
                  </a:ext>
                </a:extLst>
              </a:tr>
              <a:tr h="197201">
                <a:tc>
                  <a:txBody>
                    <a:bodyPr/>
                    <a:lstStyle/>
                    <a:p>
                      <a:pPr algn="l" rtl="0" fontAlgn="b"/>
                      <a:r>
                        <a:rPr lang="es-CO" sz="1200" b="1" i="0" u="none" strike="noStrike" dirty="0">
                          <a:solidFill>
                            <a:srgbClr val="203864"/>
                          </a:solidFill>
                          <a:effectLst/>
                          <a:latin typeface="Calibri" panose="020F0502020204030204" pitchFamily="34" charset="0"/>
                        </a:rPr>
                        <a:t>Suba</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68.393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19.238</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19.638</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15.346</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122.615</a:t>
                      </a:r>
                    </a:p>
                  </a:txBody>
                  <a:tcPr marL="9525" marR="9525" marT="9525" marB="0" anchor="ctr"/>
                </a:tc>
                <a:extLst>
                  <a:ext uri="{0D108BD9-81ED-4DB2-BD59-A6C34878D82A}">
                    <a16:rowId xmlns:a16="http://schemas.microsoft.com/office/drawing/2014/main" val="10015"/>
                  </a:ext>
                </a:extLst>
              </a:tr>
              <a:tr h="197201">
                <a:tc>
                  <a:txBody>
                    <a:bodyPr/>
                    <a:lstStyle/>
                    <a:p>
                      <a:pPr algn="l" rtl="0" fontAlgn="b"/>
                      <a:r>
                        <a:rPr lang="es-CO" sz="1200" b="1" i="0" u="none" strike="noStrike" dirty="0">
                          <a:solidFill>
                            <a:srgbClr val="203864"/>
                          </a:solidFill>
                          <a:effectLst/>
                          <a:latin typeface="Calibri" panose="020F0502020204030204" pitchFamily="34" charset="0"/>
                        </a:rPr>
                        <a:t>Sumapaz</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2.187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365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292</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207</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3.051</a:t>
                      </a:r>
                    </a:p>
                  </a:txBody>
                  <a:tcPr marL="9525" marR="9525" marT="9525" marB="0" anchor="ctr"/>
                </a:tc>
                <a:extLst>
                  <a:ext uri="{0D108BD9-81ED-4DB2-BD59-A6C34878D82A}">
                    <a16:rowId xmlns:a16="http://schemas.microsoft.com/office/drawing/2014/main" val="10016"/>
                  </a:ext>
                </a:extLst>
              </a:tr>
              <a:tr h="197201">
                <a:tc>
                  <a:txBody>
                    <a:bodyPr/>
                    <a:lstStyle/>
                    <a:p>
                      <a:pPr algn="l" rtl="0" fontAlgn="b"/>
                      <a:r>
                        <a:rPr lang="es-CO" sz="1200" b="1" i="0" u="none" strike="noStrike" dirty="0">
                          <a:solidFill>
                            <a:srgbClr val="203864"/>
                          </a:solidFill>
                          <a:effectLst/>
                          <a:latin typeface="Calibri" panose="020F0502020204030204" pitchFamily="34" charset="0"/>
                        </a:rPr>
                        <a:t>Teusaquillo </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33.077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5.836</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6.591</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5.431</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50.935</a:t>
                      </a:r>
                    </a:p>
                  </a:txBody>
                  <a:tcPr marL="9525" marR="9525" marT="9525" marB="0" anchor="ctr"/>
                </a:tc>
                <a:extLst>
                  <a:ext uri="{0D108BD9-81ED-4DB2-BD59-A6C34878D82A}">
                    <a16:rowId xmlns:a16="http://schemas.microsoft.com/office/drawing/2014/main" val="10017"/>
                  </a:ext>
                </a:extLst>
              </a:tr>
              <a:tr h="197201">
                <a:tc>
                  <a:txBody>
                    <a:bodyPr/>
                    <a:lstStyle/>
                    <a:p>
                      <a:pPr algn="l" rtl="0" fontAlgn="b"/>
                      <a:r>
                        <a:rPr lang="es-CO" sz="1200" b="1" i="0" u="none" strike="noStrike" dirty="0">
                          <a:solidFill>
                            <a:srgbClr val="203864"/>
                          </a:solidFill>
                          <a:effectLst/>
                          <a:latin typeface="Calibri" panose="020F0502020204030204" pitchFamily="34" charset="0"/>
                        </a:rPr>
                        <a:t>Tunjuelito </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40.656</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8.543</a:t>
                      </a:r>
                    </a:p>
                  </a:txBody>
                  <a:tcPr marL="9525" marR="9525" marT="9525" marB="0" anchor="ctr"/>
                </a:tc>
                <a:tc>
                  <a:txBody>
                    <a:bodyPr/>
                    <a:lstStyle/>
                    <a:p>
                      <a:pPr marL="0" algn="ctr" defTabSz="914400" rtl="0" eaLnBrk="1" fontAlgn="b" latinLnBrk="0" hangingPunct="1"/>
                      <a:r>
                        <a:rPr lang="es-MX" sz="1200" b="0" i="0" u="none" strike="noStrike" kern="1200" dirty="0">
                          <a:solidFill>
                            <a:srgbClr val="203864"/>
                          </a:solidFill>
                          <a:effectLst/>
                          <a:latin typeface="Calibri" panose="020F0502020204030204" pitchFamily="34" charset="0"/>
                          <a:ea typeface="+mn-ea"/>
                          <a:cs typeface="+mn-cs"/>
                        </a:rPr>
                        <a:t>8</a:t>
                      </a:r>
                      <a:r>
                        <a:rPr lang="es-CO" sz="1200" b="0" i="0" u="none" strike="noStrike" kern="1200" dirty="0">
                          <a:solidFill>
                            <a:srgbClr val="203864"/>
                          </a:solidFill>
                          <a:effectLst/>
                          <a:latin typeface="Calibri" panose="020F0502020204030204" pitchFamily="34" charset="0"/>
                          <a:ea typeface="+mn-ea"/>
                          <a:cs typeface="+mn-cs"/>
                        </a:rPr>
                        <a:t>.848</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5.561</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63.608</a:t>
                      </a:r>
                    </a:p>
                  </a:txBody>
                  <a:tcPr marL="9525" marR="9525" marT="9525" marB="0" anchor="ctr"/>
                </a:tc>
                <a:extLst>
                  <a:ext uri="{0D108BD9-81ED-4DB2-BD59-A6C34878D82A}">
                    <a16:rowId xmlns:a16="http://schemas.microsoft.com/office/drawing/2014/main" val="10018"/>
                  </a:ext>
                </a:extLst>
              </a:tr>
              <a:tr h="197201">
                <a:tc>
                  <a:txBody>
                    <a:bodyPr/>
                    <a:lstStyle/>
                    <a:p>
                      <a:pPr algn="l" rtl="0" fontAlgn="b"/>
                      <a:r>
                        <a:rPr lang="es-CO" sz="1200" b="1" i="0" u="none" strike="noStrike" dirty="0">
                          <a:solidFill>
                            <a:srgbClr val="203864"/>
                          </a:solidFill>
                          <a:effectLst/>
                          <a:latin typeface="Calibri" panose="020F0502020204030204" pitchFamily="34" charset="0"/>
                        </a:rPr>
                        <a:t>Usaquén </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123.243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11.349</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8.882</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8.688</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152.162</a:t>
                      </a:r>
                    </a:p>
                  </a:txBody>
                  <a:tcPr marL="9525" marR="9525" marT="9525" marB="0" anchor="ctr"/>
                </a:tc>
                <a:extLst>
                  <a:ext uri="{0D108BD9-81ED-4DB2-BD59-A6C34878D82A}">
                    <a16:rowId xmlns:a16="http://schemas.microsoft.com/office/drawing/2014/main" val="10019"/>
                  </a:ext>
                </a:extLst>
              </a:tr>
              <a:tr h="197201">
                <a:tc>
                  <a:txBody>
                    <a:bodyPr/>
                    <a:lstStyle/>
                    <a:p>
                      <a:pPr algn="l" rtl="0" fontAlgn="b"/>
                      <a:r>
                        <a:rPr lang="es-CO" sz="1200" b="1" i="0" u="none" strike="noStrike" dirty="0">
                          <a:solidFill>
                            <a:srgbClr val="203864"/>
                          </a:solidFill>
                          <a:effectLst/>
                          <a:latin typeface="Calibri" panose="020F0502020204030204" pitchFamily="34" charset="0"/>
                        </a:rPr>
                        <a:t>Usme</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127.557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13.757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7.756</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11.882</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160.952</a:t>
                      </a:r>
                    </a:p>
                  </a:txBody>
                  <a:tcPr marL="9525" marR="9525" marT="9525" marB="0" anchor="ctr"/>
                </a:tc>
                <a:extLst>
                  <a:ext uri="{0D108BD9-81ED-4DB2-BD59-A6C34878D82A}">
                    <a16:rowId xmlns:a16="http://schemas.microsoft.com/office/drawing/2014/main" val="10020"/>
                  </a:ext>
                </a:extLst>
              </a:tr>
              <a:tr h="228261">
                <a:tc>
                  <a:txBody>
                    <a:bodyPr/>
                    <a:lstStyle/>
                    <a:p>
                      <a:pPr algn="ctr" rtl="0" fontAlgn="b"/>
                      <a:r>
                        <a:rPr lang="es-CO" sz="1200" b="1" i="0" u="none" strike="noStrike" dirty="0">
                          <a:solidFill>
                            <a:srgbClr val="203864"/>
                          </a:solidFill>
                          <a:effectLst/>
                          <a:latin typeface="Calibri" panose="020F0502020204030204" pitchFamily="34" charset="0"/>
                        </a:rPr>
                        <a:t>TOTAL</a:t>
                      </a:r>
                    </a:p>
                  </a:txBody>
                  <a:tcPr marL="9525" marR="9525" marT="9525" marB="0" anchor="ctr"/>
                </a:tc>
                <a:tc>
                  <a:txBody>
                    <a:bodyPr/>
                    <a:lstStyle/>
                    <a:p>
                      <a:pPr algn="ctr" rtl="0" fontAlgn="ctr"/>
                      <a:r>
                        <a:rPr lang="es-CO" sz="1200" b="1" i="0" u="none" strike="noStrike" dirty="0">
                          <a:solidFill>
                            <a:srgbClr val="203864"/>
                          </a:solidFill>
                          <a:effectLst/>
                          <a:latin typeface="Calibri" panose="020F0502020204030204" pitchFamily="34" charset="0"/>
                        </a:rPr>
                        <a:t>1.215.153</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274.697</a:t>
                      </a:r>
                    </a:p>
                  </a:txBody>
                  <a:tcPr marL="9525" marR="9525" marT="9525" marB="0" anchor="ctr"/>
                </a:tc>
                <a:tc>
                  <a:txBody>
                    <a:bodyPr/>
                    <a:lstStyle/>
                    <a:p>
                      <a:pPr algn="ctr" rtl="0" fontAlgn="b"/>
                      <a:r>
                        <a:rPr lang="es-MX" sz="1200" b="1" i="0" u="none" strike="noStrike" dirty="0">
                          <a:solidFill>
                            <a:srgbClr val="203864"/>
                          </a:solidFill>
                          <a:effectLst/>
                          <a:latin typeface="Calibri" panose="020F0502020204030204" pitchFamily="34" charset="0"/>
                        </a:rPr>
                        <a:t>252.887</a:t>
                      </a:r>
                      <a:endParaRPr lang="es-CO" sz="1200" b="1" i="0" u="none" strike="noStrike" dirty="0">
                        <a:solidFill>
                          <a:srgbClr val="203864"/>
                        </a:solidFill>
                        <a:effectLst/>
                        <a:latin typeface="Calibri" panose="020F0502020204030204" pitchFamily="34" charset="0"/>
                      </a:endParaRPr>
                    </a:p>
                  </a:txBody>
                  <a:tcPr marL="9525" marR="9525" marT="9525" marB="0" anchor="ctr"/>
                </a:tc>
                <a:tc>
                  <a:txBody>
                    <a:bodyPr/>
                    <a:lstStyle/>
                    <a:p>
                      <a:pPr algn="ctr" rtl="0" fontAlgn="ctr"/>
                      <a:r>
                        <a:rPr lang="es-CO" sz="1200" b="1" i="0" u="none" strike="noStrike" dirty="0">
                          <a:solidFill>
                            <a:srgbClr val="203864"/>
                          </a:solidFill>
                          <a:effectLst/>
                          <a:latin typeface="Calibri" panose="020F0502020204030204" pitchFamily="34" charset="0"/>
                        </a:rPr>
                        <a:t>197.951</a:t>
                      </a:r>
                    </a:p>
                  </a:txBody>
                  <a:tcPr marL="9525" marR="9525" marT="9525" marB="0" anchor="ctr"/>
                </a:tc>
                <a:tc>
                  <a:txBody>
                    <a:bodyPr/>
                    <a:lstStyle/>
                    <a:p>
                      <a:pPr algn="ctr" rtl="0" fontAlgn="ctr"/>
                      <a:r>
                        <a:rPr lang="es-CO" sz="1200" b="1" i="0" u="none" strike="noStrike" dirty="0">
                          <a:solidFill>
                            <a:srgbClr val="203864"/>
                          </a:solidFill>
                          <a:effectLst/>
                          <a:latin typeface="Calibri" panose="020F0502020204030204" pitchFamily="34" charset="0"/>
                        </a:rPr>
                        <a:t>1.940.688</a:t>
                      </a:r>
                    </a:p>
                  </a:txBody>
                  <a:tcPr marL="9525" marR="9525" marT="9525" marB="0" anchor="ctr"/>
                </a:tc>
                <a:extLst>
                  <a:ext uri="{0D108BD9-81ED-4DB2-BD59-A6C34878D82A}">
                    <a16:rowId xmlns:a16="http://schemas.microsoft.com/office/drawing/2014/main" val="10021"/>
                  </a:ext>
                </a:extLst>
              </a:tr>
            </a:tbl>
          </a:graphicData>
        </a:graphic>
      </p:graphicFrame>
      <p:cxnSp>
        <p:nvCxnSpPr>
          <p:cNvPr id="16" name="Conector recto 15">
            <a:extLst>
              <a:ext uri="{FF2B5EF4-FFF2-40B4-BE49-F238E27FC236}">
                <a16:creationId xmlns:a16="http://schemas.microsoft.com/office/drawing/2014/main" id="{E69823F1-50A9-4EAC-B715-0FB37813795B}"/>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2" name="Imagen 1">
            <a:extLst>
              <a:ext uri="{FF2B5EF4-FFF2-40B4-BE49-F238E27FC236}">
                <a16:creationId xmlns:a16="http://schemas.microsoft.com/office/drawing/2014/main" id="{62139D61-8D36-47FA-A3C9-CEDCCD55970F}"/>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544798" y="2835726"/>
            <a:ext cx="2757641" cy="1930349"/>
          </a:xfrm>
          <a:prstGeom prst="rect">
            <a:avLst/>
          </a:prstGeom>
        </p:spPr>
      </p:pic>
      <p:sp>
        <p:nvSpPr>
          <p:cNvPr id="8" name="CuadroTexto 45">
            <a:extLst>
              <a:ext uri="{FF2B5EF4-FFF2-40B4-BE49-F238E27FC236}">
                <a16:creationId xmlns:a16="http://schemas.microsoft.com/office/drawing/2014/main" id="{0D2F997C-8D14-494C-AE5B-56C9049E3FBF}"/>
              </a:ext>
            </a:extLst>
          </p:cNvPr>
          <p:cNvSpPr txBox="1"/>
          <p:nvPr/>
        </p:nvSpPr>
        <p:spPr>
          <a:xfrm>
            <a:off x="955184" y="134547"/>
            <a:ext cx="9881937"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ACTIVIDADES DE GESTIÓN SOCIAL</a:t>
            </a:r>
          </a:p>
          <a:p>
            <a:pPr lvl="1"/>
            <a:r>
              <a:rPr lang="es-CO" sz="1600" b="0" dirty="0">
                <a:solidFill>
                  <a:schemeClr val="accent1">
                    <a:lumMod val="50000"/>
                  </a:schemeClr>
                </a:solidFill>
              </a:rPr>
              <a:t>Así va la socialización y sensibilización del Esquema de Aseo con las comunidades</a:t>
            </a:r>
            <a:endParaRPr lang="es-CO" kern="0" dirty="0">
              <a:solidFill>
                <a:schemeClr val="accent1">
                  <a:lumMod val="50000"/>
                </a:schemeClr>
              </a:solidFill>
            </a:endParaRPr>
          </a:p>
        </p:txBody>
      </p:sp>
      <p:pic>
        <p:nvPicPr>
          <p:cNvPr id="10" name="Gráfico 3" descr="Usuarios">
            <a:extLst>
              <a:ext uri="{FF2B5EF4-FFF2-40B4-BE49-F238E27FC236}">
                <a16:creationId xmlns:a16="http://schemas.microsoft.com/office/drawing/2014/main" id="{51CA8675-2182-4860-A721-6E25C5FAE871}"/>
              </a:ext>
            </a:extLst>
          </p:cNvPr>
          <p:cNvPicPr>
            <a:picLocks noChangeAspect="1"/>
          </p:cNvPicPr>
          <p:nvPr/>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363053" y="134547"/>
            <a:ext cx="929739" cy="929739"/>
          </a:xfrm>
          <a:prstGeom prst="rect">
            <a:avLst/>
          </a:prstGeom>
        </p:spPr>
      </p:pic>
    </p:spTree>
    <p:extLst>
      <p:ext uri="{BB962C8B-B14F-4D97-AF65-F5344CB8AC3E}">
        <p14:creationId xmlns:p14="http://schemas.microsoft.com/office/powerpoint/2010/main" val="1266324134"/>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9" name="Conector recto 28">
            <a:extLst>
              <a:ext uri="{FF2B5EF4-FFF2-40B4-BE49-F238E27FC236}">
                <a16:creationId xmlns:a16="http://schemas.microsoft.com/office/drawing/2014/main" id="{E461885A-9441-4ADE-982B-DA9345520816}"/>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37" name="Imagen 36">
            <a:extLst>
              <a:ext uri="{FF2B5EF4-FFF2-40B4-BE49-F238E27FC236}">
                <a16:creationId xmlns:a16="http://schemas.microsoft.com/office/drawing/2014/main" id="{8CA5A062-9F83-4481-9751-6BD17B3F3018}"/>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758296" y="1312750"/>
            <a:ext cx="873808" cy="628391"/>
          </a:xfrm>
          <a:prstGeom prst="rect">
            <a:avLst/>
          </a:prstGeom>
        </p:spPr>
      </p:pic>
      <p:pic>
        <p:nvPicPr>
          <p:cNvPr id="38" name="Imagen 37">
            <a:extLst>
              <a:ext uri="{FF2B5EF4-FFF2-40B4-BE49-F238E27FC236}">
                <a16:creationId xmlns:a16="http://schemas.microsoft.com/office/drawing/2014/main" id="{6699C94C-AB3F-4DE9-87F3-B6FDCBB4F20B}"/>
              </a:ext>
            </a:extLst>
          </p:cNvPr>
          <p:cNvPicPr>
            <a:picLocks noChangeAspect="1"/>
          </p:cNvPicPr>
          <p:nvPr/>
        </p:nvPicPr>
        <p:blipFill rotWithShape="1">
          <a:blip r:embed="rId3" cstate="email">
            <a:extLst>
              <a:ext uri="{28A0092B-C50C-407E-A947-70E740481C1C}">
                <a14:useLocalDpi xmlns:a14="http://schemas.microsoft.com/office/drawing/2010/main"/>
              </a:ext>
            </a:extLst>
          </a:blip>
          <a:srcRect l="12658" t="17307" r="12911" b="19214"/>
          <a:stretch/>
        </p:blipFill>
        <p:spPr>
          <a:xfrm>
            <a:off x="2466243" y="1321774"/>
            <a:ext cx="1336349" cy="628391"/>
          </a:xfrm>
          <a:prstGeom prst="rect">
            <a:avLst/>
          </a:prstGeom>
        </p:spPr>
      </p:pic>
      <p:pic>
        <p:nvPicPr>
          <p:cNvPr id="40" name="Imagen 39">
            <a:extLst>
              <a:ext uri="{FF2B5EF4-FFF2-40B4-BE49-F238E27FC236}">
                <a16:creationId xmlns:a16="http://schemas.microsoft.com/office/drawing/2014/main" id="{72550A7E-5376-4DE4-BDB1-88C427DDD7B4}"/>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6237882" y="1416340"/>
            <a:ext cx="1320780" cy="280051"/>
          </a:xfrm>
          <a:prstGeom prst="rect">
            <a:avLst/>
          </a:prstGeom>
        </p:spPr>
      </p:pic>
      <p:pic>
        <p:nvPicPr>
          <p:cNvPr id="41" name="Imagen 40">
            <a:extLst>
              <a:ext uri="{FF2B5EF4-FFF2-40B4-BE49-F238E27FC236}">
                <a16:creationId xmlns:a16="http://schemas.microsoft.com/office/drawing/2014/main" id="{A86479F3-181D-4F05-AB7C-32E8E2BB7F74}"/>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8373431" y="1323301"/>
            <a:ext cx="1159775" cy="446651"/>
          </a:xfrm>
          <a:prstGeom prst="rect">
            <a:avLst/>
          </a:prstGeom>
        </p:spPr>
      </p:pic>
      <p:pic>
        <p:nvPicPr>
          <p:cNvPr id="47" name="Imagen 46">
            <a:extLst>
              <a:ext uri="{FF2B5EF4-FFF2-40B4-BE49-F238E27FC236}">
                <a16:creationId xmlns:a16="http://schemas.microsoft.com/office/drawing/2014/main" id="{9C6C6B1D-138C-4FE0-8F21-E52FA8DB077B}"/>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861384" y="186272"/>
            <a:ext cx="1233949" cy="863764"/>
          </a:xfrm>
          <a:prstGeom prst="rect">
            <a:avLst/>
          </a:prstGeom>
        </p:spPr>
      </p:pic>
      <p:sp>
        <p:nvSpPr>
          <p:cNvPr id="2" name="CuadroTexto 1">
            <a:extLst>
              <a:ext uri="{FF2B5EF4-FFF2-40B4-BE49-F238E27FC236}">
                <a16:creationId xmlns:a16="http://schemas.microsoft.com/office/drawing/2014/main" id="{2EAB69B5-FAE7-4453-84DE-26E4C74E32EC}"/>
              </a:ext>
            </a:extLst>
          </p:cNvPr>
          <p:cNvSpPr txBox="1"/>
          <p:nvPr/>
        </p:nvSpPr>
        <p:spPr>
          <a:xfrm>
            <a:off x="10149742" y="1276329"/>
            <a:ext cx="1714810" cy="646331"/>
          </a:xfrm>
          <a:prstGeom prst="rect">
            <a:avLst/>
          </a:prstGeom>
          <a:noFill/>
        </p:spPr>
        <p:txBody>
          <a:bodyPr wrap="square" rtlCol="0">
            <a:spAutoFit/>
          </a:bodyPr>
          <a:lstStyle/>
          <a:p>
            <a:r>
              <a:rPr lang="es-CO" sz="3600" b="1" kern="0" cap="small">
                <a:solidFill>
                  <a:schemeClr val="accent1">
                    <a:lumMod val="50000"/>
                  </a:schemeClr>
                </a:solidFill>
                <a:latin typeface="Candara" panose="020E0502030303020204" pitchFamily="34" charset="0"/>
              </a:rPr>
              <a:t>TOTAL</a:t>
            </a:r>
            <a:endParaRPr lang="es-CO"/>
          </a:p>
        </p:txBody>
      </p:sp>
      <p:sp>
        <p:nvSpPr>
          <p:cNvPr id="18" name="CuadroTexto 17">
            <a:extLst>
              <a:ext uri="{FF2B5EF4-FFF2-40B4-BE49-F238E27FC236}">
                <a16:creationId xmlns:a16="http://schemas.microsoft.com/office/drawing/2014/main" id="{12498162-9F2A-4873-9238-CBDDB2BBBB62}"/>
              </a:ext>
            </a:extLst>
          </p:cNvPr>
          <p:cNvSpPr txBox="1"/>
          <p:nvPr/>
        </p:nvSpPr>
        <p:spPr>
          <a:xfrm>
            <a:off x="2310063" y="21920"/>
            <a:ext cx="9881937" cy="923330"/>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a:solidFill>
                  <a:schemeClr val="accent1">
                    <a:lumMod val="50000"/>
                  </a:schemeClr>
                </a:solidFill>
              </a:rPr>
              <a:t>gestión técnica operativa </a:t>
            </a:r>
          </a:p>
          <a:p>
            <a:pPr lvl="1"/>
            <a:r>
              <a:rPr lang="es-CO" sz="1600" b="0">
                <a:solidFill>
                  <a:srgbClr val="4472C4">
                    <a:lumMod val="50000"/>
                  </a:srgbClr>
                </a:solidFill>
              </a:rPr>
              <a:t>Histórico –  solicitudes Residuos Especiales/RCD 2018 a 2023</a:t>
            </a:r>
            <a:endParaRPr lang="es-CO" sz="1600" b="0" kern="0">
              <a:solidFill>
                <a:schemeClr val="accent1">
                  <a:lumMod val="50000"/>
                </a:schemeClr>
              </a:solidFill>
            </a:endParaRPr>
          </a:p>
        </p:txBody>
      </p:sp>
      <p:sp>
        <p:nvSpPr>
          <p:cNvPr id="19" name="CuadroTexto 18">
            <a:extLst>
              <a:ext uri="{FF2B5EF4-FFF2-40B4-BE49-F238E27FC236}">
                <a16:creationId xmlns:a16="http://schemas.microsoft.com/office/drawing/2014/main" id="{038D656D-80D8-4F74-A956-7C50C582F320}"/>
              </a:ext>
            </a:extLst>
          </p:cNvPr>
          <p:cNvSpPr txBox="1"/>
          <p:nvPr/>
        </p:nvSpPr>
        <p:spPr>
          <a:xfrm>
            <a:off x="97497" y="6384485"/>
            <a:ext cx="6038024" cy="369332"/>
          </a:xfrm>
          <a:prstGeom prst="rect">
            <a:avLst/>
          </a:prstGeom>
          <a:noFill/>
        </p:spPr>
        <p:txBody>
          <a:bodyPr wrap="square" rtlCol="0">
            <a:spAutoFit/>
          </a:bodyPr>
          <a:lstStyle/>
          <a:p>
            <a:r>
              <a:rPr lang="es-CO" sz="900">
                <a:solidFill>
                  <a:schemeClr val="accent1">
                    <a:lumMod val="50000"/>
                  </a:schemeClr>
                </a:solidFill>
              </a:rPr>
              <a:t>Fuente: Informe del Concesionario</a:t>
            </a:r>
          </a:p>
          <a:p>
            <a:r>
              <a:rPr lang="es-CO" sz="900">
                <a:solidFill>
                  <a:schemeClr val="accent1">
                    <a:lumMod val="50000"/>
                  </a:schemeClr>
                </a:solidFill>
              </a:rPr>
              <a:t>Periodo comprendido entre el 12 de febrero de 2018 y el </a:t>
            </a:r>
            <a:r>
              <a:rPr lang="es-MX" sz="900">
                <a:solidFill>
                  <a:schemeClr val="accent1">
                    <a:lumMod val="50000"/>
                  </a:schemeClr>
                </a:solidFill>
              </a:rPr>
              <a:t>31 de diciembre de 2023</a:t>
            </a:r>
            <a:r>
              <a:rPr lang="es-CO" sz="900">
                <a:solidFill>
                  <a:schemeClr val="accent1">
                    <a:lumMod val="50000"/>
                  </a:schemeClr>
                </a:solidFill>
              </a:rPr>
              <a:t>.</a:t>
            </a:r>
          </a:p>
        </p:txBody>
      </p:sp>
      <p:pic>
        <p:nvPicPr>
          <p:cNvPr id="25" name="Picture 2">
            <a:extLst>
              <a:ext uri="{FF2B5EF4-FFF2-40B4-BE49-F238E27FC236}">
                <a16:creationId xmlns:a16="http://schemas.microsoft.com/office/drawing/2014/main" id="{DB75ABD1-ABD1-4B73-B3BC-D73869C61B2D}"/>
              </a:ext>
            </a:extLst>
          </p:cNvPr>
          <p:cNvPicPr>
            <a:picLocks noChangeAspect="1" noChangeArrowheads="1"/>
          </p:cNvPicPr>
          <p:nvPr/>
        </p:nvPicPr>
        <p:blipFill rotWithShape="1">
          <a:blip r:embed="rId7" cstate="email">
            <a:extLst>
              <a:ext uri="{28A0092B-C50C-407E-A947-70E740481C1C}">
                <a14:useLocalDpi xmlns:a14="http://schemas.microsoft.com/office/drawing/2010/main"/>
              </a:ext>
            </a:extLst>
          </a:blip>
          <a:srcRect/>
          <a:stretch/>
        </p:blipFill>
        <p:spPr bwMode="auto">
          <a:xfrm>
            <a:off x="4617361" y="1543807"/>
            <a:ext cx="770813" cy="43694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6" name="Picture 2">
            <a:extLst>
              <a:ext uri="{FF2B5EF4-FFF2-40B4-BE49-F238E27FC236}">
                <a16:creationId xmlns:a16="http://schemas.microsoft.com/office/drawing/2014/main" id="{72B7452B-5D51-4883-A396-765CA50C4BF1}"/>
              </a:ext>
            </a:extLst>
          </p:cNvPr>
          <p:cNvPicPr>
            <a:picLocks noChangeAspect="1" noChangeArrowheads="1"/>
          </p:cNvPicPr>
          <p:nvPr/>
        </p:nvPicPr>
        <p:blipFill rotWithShape="1">
          <a:blip r:embed="rId8" cstate="email">
            <a:extLst>
              <a:ext uri="{28A0092B-C50C-407E-A947-70E740481C1C}">
                <a14:useLocalDpi xmlns:a14="http://schemas.microsoft.com/office/drawing/2010/main"/>
              </a:ext>
            </a:extLst>
          </a:blip>
          <a:srcRect/>
          <a:stretch/>
        </p:blipFill>
        <p:spPr bwMode="auto">
          <a:xfrm>
            <a:off x="4582423" y="1147365"/>
            <a:ext cx="840690" cy="47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5" name="Tabla 4">
            <a:extLst>
              <a:ext uri="{FF2B5EF4-FFF2-40B4-BE49-F238E27FC236}">
                <a16:creationId xmlns:a16="http://schemas.microsoft.com/office/drawing/2014/main" id="{7494D7DE-2EC2-C290-72E8-E2327D5D9E7F}"/>
              </a:ext>
            </a:extLst>
          </p:cNvPr>
          <p:cNvGraphicFramePr>
            <a:graphicFrameLocks noGrp="1"/>
          </p:cNvGraphicFramePr>
          <p:nvPr>
            <p:extLst>
              <p:ext uri="{D42A27DB-BD31-4B8C-83A1-F6EECF244321}">
                <p14:modId xmlns:p14="http://schemas.microsoft.com/office/powerpoint/2010/main" val="752202648"/>
              </p:ext>
            </p:extLst>
          </p:nvPr>
        </p:nvGraphicFramePr>
        <p:xfrm>
          <a:off x="286603" y="2130209"/>
          <a:ext cx="11657634" cy="4214669"/>
        </p:xfrm>
        <a:graphic>
          <a:graphicData uri="http://schemas.openxmlformats.org/drawingml/2006/table">
            <a:tbl>
              <a:tblPr/>
              <a:tblGrid>
                <a:gridCol w="609613">
                  <a:extLst>
                    <a:ext uri="{9D8B030D-6E8A-4147-A177-3AD203B41FA5}">
                      <a16:colId xmlns:a16="http://schemas.microsoft.com/office/drawing/2014/main" val="4177687339"/>
                    </a:ext>
                  </a:extLst>
                </a:gridCol>
                <a:gridCol w="377379">
                  <a:extLst>
                    <a:ext uri="{9D8B030D-6E8A-4147-A177-3AD203B41FA5}">
                      <a16:colId xmlns:a16="http://schemas.microsoft.com/office/drawing/2014/main" val="1904208223"/>
                    </a:ext>
                  </a:extLst>
                </a:gridCol>
                <a:gridCol w="377379">
                  <a:extLst>
                    <a:ext uri="{9D8B030D-6E8A-4147-A177-3AD203B41FA5}">
                      <a16:colId xmlns:a16="http://schemas.microsoft.com/office/drawing/2014/main" val="3228469468"/>
                    </a:ext>
                  </a:extLst>
                </a:gridCol>
                <a:gridCol w="377379">
                  <a:extLst>
                    <a:ext uri="{9D8B030D-6E8A-4147-A177-3AD203B41FA5}">
                      <a16:colId xmlns:a16="http://schemas.microsoft.com/office/drawing/2014/main" val="913211075"/>
                    </a:ext>
                  </a:extLst>
                </a:gridCol>
                <a:gridCol w="203204">
                  <a:extLst>
                    <a:ext uri="{9D8B030D-6E8A-4147-A177-3AD203B41FA5}">
                      <a16:colId xmlns:a16="http://schemas.microsoft.com/office/drawing/2014/main" val="3016518714"/>
                    </a:ext>
                  </a:extLst>
                </a:gridCol>
                <a:gridCol w="551554">
                  <a:extLst>
                    <a:ext uri="{9D8B030D-6E8A-4147-A177-3AD203B41FA5}">
                      <a16:colId xmlns:a16="http://schemas.microsoft.com/office/drawing/2014/main" val="209234360"/>
                    </a:ext>
                  </a:extLst>
                </a:gridCol>
                <a:gridCol w="454790">
                  <a:extLst>
                    <a:ext uri="{9D8B030D-6E8A-4147-A177-3AD203B41FA5}">
                      <a16:colId xmlns:a16="http://schemas.microsoft.com/office/drawing/2014/main" val="106137872"/>
                    </a:ext>
                  </a:extLst>
                </a:gridCol>
                <a:gridCol w="454790">
                  <a:extLst>
                    <a:ext uri="{9D8B030D-6E8A-4147-A177-3AD203B41FA5}">
                      <a16:colId xmlns:a16="http://schemas.microsoft.com/office/drawing/2014/main" val="1445421460"/>
                    </a:ext>
                  </a:extLst>
                </a:gridCol>
                <a:gridCol w="454790">
                  <a:extLst>
                    <a:ext uri="{9D8B030D-6E8A-4147-A177-3AD203B41FA5}">
                      <a16:colId xmlns:a16="http://schemas.microsoft.com/office/drawing/2014/main" val="2827607255"/>
                    </a:ext>
                  </a:extLst>
                </a:gridCol>
                <a:gridCol w="203204">
                  <a:extLst>
                    <a:ext uri="{9D8B030D-6E8A-4147-A177-3AD203B41FA5}">
                      <a16:colId xmlns:a16="http://schemas.microsoft.com/office/drawing/2014/main" val="3807746952"/>
                    </a:ext>
                  </a:extLst>
                </a:gridCol>
                <a:gridCol w="551554">
                  <a:extLst>
                    <a:ext uri="{9D8B030D-6E8A-4147-A177-3AD203B41FA5}">
                      <a16:colId xmlns:a16="http://schemas.microsoft.com/office/drawing/2014/main" val="878928080"/>
                    </a:ext>
                  </a:extLst>
                </a:gridCol>
                <a:gridCol w="406409">
                  <a:extLst>
                    <a:ext uri="{9D8B030D-6E8A-4147-A177-3AD203B41FA5}">
                      <a16:colId xmlns:a16="http://schemas.microsoft.com/office/drawing/2014/main" val="2032217536"/>
                    </a:ext>
                  </a:extLst>
                </a:gridCol>
                <a:gridCol w="406409">
                  <a:extLst>
                    <a:ext uri="{9D8B030D-6E8A-4147-A177-3AD203B41FA5}">
                      <a16:colId xmlns:a16="http://schemas.microsoft.com/office/drawing/2014/main" val="3917947583"/>
                    </a:ext>
                  </a:extLst>
                </a:gridCol>
                <a:gridCol w="406409">
                  <a:extLst>
                    <a:ext uri="{9D8B030D-6E8A-4147-A177-3AD203B41FA5}">
                      <a16:colId xmlns:a16="http://schemas.microsoft.com/office/drawing/2014/main" val="4184734917"/>
                    </a:ext>
                  </a:extLst>
                </a:gridCol>
                <a:gridCol w="203204">
                  <a:extLst>
                    <a:ext uri="{9D8B030D-6E8A-4147-A177-3AD203B41FA5}">
                      <a16:colId xmlns:a16="http://schemas.microsoft.com/office/drawing/2014/main" val="3505294939"/>
                    </a:ext>
                  </a:extLst>
                </a:gridCol>
                <a:gridCol w="561231">
                  <a:extLst>
                    <a:ext uri="{9D8B030D-6E8A-4147-A177-3AD203B41FA5}">
                      <a16:colId xmlns:a16="http://schemas.microsoft.com/office/drawing/2014/main" val="3469649236"/>
                    </a:ext>
                  </a:extLst>
                </a:gridCol>
                <a:gridCol w="358025">
                  <a:extLst>
                    <a:ext uri="{9D8B030D-6E8A-4147-A177-3AD203B41FA5}">
                      <a16:colId xmlns:a16="http://schemas.microsoft.com/office/drawing/2014/main" val="1805734242"/>
                    </a:ext>
                  </a:extLst>
                </a:gridCol>
                <a:gridCol w="358025">
                  <a:extLst>
                    <a:ext uri="{9D8B030D-6E8A-4147-A177-3AD203B41FA5}">
                      <a16:colId xmlns:a16="http://schemas.microsoft.com/office/drawing/2014/main" val="4283334396"/>
                    </a:ext>
                  </a:extLst>
                </a:gridCol>
                <a:gridCol w="358025">
                  <a:extLst>
                    <a:ext uri="{9D8B030D-6E8A-4147-A177-3AD203B41FA5}">
                      <a16:colId xmlns:a16="http://schemas.microsoft.com/office/drawing/2014/main" val="1243447358"/>
                    </a:ext>
                  </a:extLst>
                </a:gridCol>
                <a:gridCol w="166918">
                  <a:extLst>
                    <a:ext uri="{9D8B030D-6E8A-4147-A177-3AD203B41FA5}">
                      <a16:colId xmlns:a16="http://schemas.microsoft.com/office/drawing/2014/main" val="4093182025"/>
                    </a:ext>
                  </a:extLst>
                </a:gridCol>
                <a:gridCol w="606798">
                  <a:extLst>
                    <a:ext uri="{9D8B030D-6E8A-4147-A177-3AD203B41FA5}">
                      <a16:colId xmlns:a16="http://schemas.microsoft.com/office/drawing/2014/main" val="3587668628"/>
                    </a:ext>
                  </a:extLst>
                </a:gridCol>
                <a:gridCol w="285850">
                  <a:extLst>
                    <a:ext uri="{9D8B030D-6E8A-4147-A177-3AD203B41FA5}">
                      <a16:colId xmlns:a16="http://schemas.microsoft.com/office/drawing/2014/main" val="3663789190"/>
                    </a:ext>
                  </a:extLst>
                </a:gridCol>
                <a:gridCol w="367703">
                  <a:extLst>
                    <a:ext uri="{9D8B030D-6E8A-4147-A177-3AD203B41FA5}">
                      <a16:colId xmlns:a16="http://schemas.microsoft.com/office/drawing/2014/main" val="3347734334"/>
                    </a:ext>
                  </a:extLst>
                </a:gridCol>
                <a:gridCol w="367703">
                  <a:extLst>
                    <a:ext uri="{9D8B030D-6E8A-4147-A177-3AD203B41FA5}">
                      <a16:colId xmlns:a16="http://schemas.microsoft.com/office/drawing/2014/main" val="2937844340"/>
                    </a:ext>
                  </a:extLst>
                </a:gridCol>
                <a:gridCol w="166918">
                  <a:extLst>
                    <a:ext uri="{9D8B030D-6E8A-4147-A177-3AD203B41FA5}">
                      <a16:colId xmlns:a16="http://schemas.microsoft.com/office/drawing/2014/main" val="3566356762"/>
                    </a:ext>
                  </a:extLst>
                </a:gridCol>
                <a:gridCol w="570908">
                  <a:extLst>
                    <a:ext uri="{9D8B030D-6E8A-4147-A177-3AD203B41FA5}">
                      <a16:colId xmlns:a16="http://schemas.microsoft.com/office/drawing/2014/main" val="2637064716"/>
                    </a:ext>
                  </a:extLst>
                </a:gridCol>
                <a:gridCol w="483821">
                  <a:extLst>
                    <a:ext uri="{9D8B030D-6E8A-4147-A177-3AD203B41FA5}">
                      <a16:colId xmlns:a16="http://schemas.microsoft.com/office/drawing/2014/main" val="2335563124"/>
                    </a:ext>
                  </a:extLst>
                </a:gridCol>
                <a:gridCol w="483821">
                  <a:extLst>
                    <a:ext uri="{9D8B030D-6E8A-4147-A177-3AD203B41FA5}">
                      <a16:colId xmlns:a16="http://schemas.microsoft.com/office/drawing/2014/main" val="520574071"/>
                    </a:ext>
                  </a:extLst>
                </a:gridCol>
                <a:gridCol w="483821">
                  <a:extLst>
                    <a:ext uri="{9D8B030D-6E8A-4147-A177-3AD203B41FA5}">
                      <a16:colId xmlns:a16="http://schemas.microsoft.com/office/drawing/2014/main" val="1671921458"/>
                    </a:ext>
                  </a:extLst>
                </a:gridCol>
              </a:tblGrid>
              <a:tr h="1159670">
                <a:tc>
                  <a:txBody>
                    <a:bodyPr/>
                    <a:lstStyle/>
                    <a:p>
                      <a:pPr algn="ctr" rtl="0" fontAlgn="ctr"/>
                      <a:r>
                        <a:rPr lang="es-CO" sz="9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002060"/>
                          </a:solidFill>
                          <a:effectLst/>
                          <a:latin typeface="Calibri" panose="020F0502020204030204" pitchFamily="34" charset="0"/>
                        </a:rPr>
                        <a:t>TONELADAS</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002060"/>
                          </a:solidFill>
                          <a:effectLst/>
                          <a:latin typeface="Calibri" panose="020F0502020204030204" pitchFamily="34" charset="0"/>
                        </a:rPr>
                        <a:t>VOLUMEN M3</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002060"/>
                          </a:solidFill>
                          <a:effectLst/>
                          <a:latin typeface="Calibri" panose="020F0502020204030204" pitchFamily="34" charset="0"/>
                        </a:rPr>
                        <a:t>SOLICITUDES ATENDIDAS</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002060"/>
                          </a:solidFill>
                          <a:effectLst/>
                          <a:latin typeface="Calibri" panose="020F0502020204030204" pitchFamily="34" charset="0"/>
                        </a:rPr>
                        <a:t>TONELADAS</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002060"/>
                          </a:solidFill>
                          <a:effectLst/>
                          <a:latin typeface="Calibri" panose="020F0502020204030204" pitchFamily="34" charset="0"/>
                        </a:rPr>
                        <a:t>VOLUMEN M3</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002060"/>
                          </a:solidFill>
                          <a:effectLst/>
                          <a:latin typeface="Calibri" panose="020F0502020204030204" pitchFamily="34" charset="0"/>
                        </a:rPr>
                        <a:t>SOLICITUDES ATENDIDAS</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002060"/>
                          </a:solidFill>
                          <a:effectLst/>
                          <a:latin typeface="Calibri" panose="020F0502020204030204" pitchFamily="34" charset="0"/>
                        </a:rPr>
                        <a:t>TONELADAS</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002060"/>
                          </a:solidFill>
                          <a:effectLst/>
                          <a:latin typeface="Calibri" panose="020F0502020204030204" pitchFamily="34" charset="0"/>
                        </a:rPr>
                        <a:t>VOLUMEN M3</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002060"/>
                          </a:solidFill>
                          <a:effectLst/>
                          <a:latin typeface="Calibri" panose="020F0502020204030204" pitchFamily="34" charset="0"/>
                        </a:rPr>
                        <a:t>SOLICITUDES ATENDIDAS</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002060"/>
                          </a:solidFill>
                          <a:effectLst/>
                          <a:latin typeface="Calibri" panose="020F0502020204030204" pitchFamily="34" charset="0"/>
                        </a:rPr>
                        <a:t>TONELADAS</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002060"/>
                          </a:solidFill>
                          <a:effectLst/>
                          <a:latin typeface="Calibri" panose="020F0502020204030204" pitchFamily="34" charset="0"/>
                        </a:rPr>
                        <a:t>VOLUMEN M3</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002060"/>
                          </a:solidFill>
                          <a:effectLst/>
                          <a:latin typeface="Calibri" panose="020F0502020204030204" pitchFamily="34" charset="0"/>
                        </a:rPr>
                        <a:t>SOLICITUDES ATENDIDAS</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002060"/>
                          </a:solidFill>
                          <a:effectLst/>
                          <a:latin typeface="Calibri" panose="020F0502020204030204" pitchFamily="34" charset="0"/>
                        </a:rPr>
                        <a:t>TONELADAS</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002060"/>
                          </a:solidFill>
                          <a:effectLst/>
                          <a:latin typeface="Calibri" panose="020F0502020204030204" pitchFamily="34" charset="0"/>
                        </a:rPr>
                        <a:t>VOLUMEN M3</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002060"/>
                          </a:solidFill>
                          <a:effectLst/>
                          <a:latin typeface="Calibri" panose="020F0502020204030204" pitchFamily="34" charset="0"/>
                        </a:rPr>
                        <a:t>SOLICITUDES ATENDIDAS</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002060"/>
                          </a:solidFill>
                          <a:effectLst/>
                          <a:latin typeface="Calibri" panose="020F0502020204030204" pitchFamily="34" charset="0"/>
                        </a:rPr>
                        <a:t>TONELADAS</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002060"/>
                          </a:solidFill>
                          <a:effectLst/>
                          <a:latin typeface="Calibri" panose="020F0502020204030204" pitchFamily="34" charset="0"/>
                        </a:rPr>
                        <a:t>VOLUMEN M3</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002060"/>
                          </a:solidFill>
                          <a:effectLst/>
                          <a:latin typeface="Calibri" panose="020F0502020204030204" pitchFamily="34" charset="0"/>
                        </a:rPr>
                        <a:t>SOLICITUDES ATENDIDAS</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2808359100"/>
                  </a:ext>
                </a:extLst>
              </a:tr>
              <a:tr h="193279">
                <a:tc>
                  <a:txBody>
                    <a:bodyPr/>
                    <a:lstStyle/>
                    <a:p>
                      <a:pPr algn="ctr" rtl="0" fontAlgn="ctr"/>
                      <a:r>
                        <a:rPr lang="es-CO" sz="900" b="0" i="0" u="none" strike="noStrike">
                          <a:solidFill>
                            <a:srgbClr val="002060"/>
                          </a:solidFill>
                          <a:effectLs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1.392</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757</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1.265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5.584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8.085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2.790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542</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111</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3.851</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4.524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1.945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900" b="1" i="0" u="none" strike="noStrike">
                          <a:solidFill>
                            <a:srgbClr val="203864"/>
                          </a:solidFill>
                          <a:effectLst/>
                          <a:latin typeface="Calibri" panose="020F0502020204030204" pitchFamily="34" charset="0"/>
                        </a:rPr>
                        <a:t>7.181</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900" b="1" i="0" u="none" strike="noStrike">
                          <a:solidFill>
                            <a:srgbClr val="203864"/>
                          </a:solidFill>
                          <a:effectLst/>
                          <a:latin typeface="Calibri" panose="020F0502020204030204" pitchFamily="34" charset="0"/>
                        </a:rPr>
                        <a:t>8.485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900" b="1" i="0" u="none" strike="noStrike">
                          <a:solidFill>
                            <a:srgbClr val="203864"/>
                          </a:solidFill>
                          <a:effectLst/>
                          <a:latin typeface="Calibri" panose="020F0502020204030204" pitchFamily="34" charset="0"/>
                        </a:rPr>
                        <a:t>15.180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extLst>
                  <a:ext uri="{0D108BD9-81ED-4DB2-BD59-A6C34878D82A}">
                    <a16:rowId xmlns:a16="http://schemas.microsoft.com/office/drawing/2014/main" val="310823871"/>
                  </a:ext>
                </a:extLst>
              </a:tr>
              <a:tr h="281661">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J-18 A D-18</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highlight>
                            <a:srgbClr val="EBF1E9"/>
                          </a:highlight>
                          <a:latin typeface="Calibri" panose="020F0502020204030204" pitchFamily="34" charset="0"/>
                        </a:rPr>
                        <a:t>3.198</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highlight>
                            <a:srgbClr val="EBF1E9"/>
                          </a:highlight>
                          <a:latin typeface="Calibri" panose="020F0502020204030204" pitchFamily="34" charset="0"/>
                        </a:rPr>
                        <a:t>0</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highlight>
                            <a:srgbClr val="EBF1E9"/>
                          </a:highlight>
                          <a:latin typeface="Calibri" panose="020F0502020204030204" pitchFamily="34" charset="0"/>
                        </a:rPr>
                        <a:t>2.224</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J-18 A D-18</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highlight>
                            <a:srgbClr val="EBF1E9"/>
                          </a:highlight>
                          <a:latin typeface="Calibri" panose="020F0502020204030204" pitchFamily="34" charset="0"/>
                        </a:rPr>
                        <a:t>1.996</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highlight>
                            <a:srgbClr val="EBF1E9"/>
                          </a:highlight>
                          <a:latin typeface="Calibri" panose="020F0502020204030204" pitchFamily="34" charset="0"/>
                        </a:rPr>
                        <a:t>7.120</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highlight>
                            <a:srgbClr val="EBF1E9"/>
                          </a:highlight>
                          <a:latin typeface="Calibri" panose="020F0502020204030204" pitchFamily="34" charset="0"/>
                        </a:rPr>
                        <a:t>5.780</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J-18 A D-18</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highlight>
                            <a:srgbClr val="EBF1E9"/>
                          </a:highlight>
                          <a:latin typeface="Calibri" panose="020F0502020204030204" pitchFamily="34" charset="0"/>
                        </a:rPr>
                        <a:t>2.266</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highlight>
                            <a:srgbClr val="EBF1E9"/>
                          </a:highlight>
                          <a:latin typeface="Calibri" panose="020F0502020204030204" pitchFamily="34" charset="0"/>
                        </a:rPr>
                        <a:t>5.085</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highlight>
                            <a:srgbClr val="EBF1E9"/>
                          </a:highlight>
                          <a:latin typeface="Calibri" panose="020F0502020204030204" pitchFamily="34" charset="0"/>
                        </a:rPr>
                        <a:t>1.691</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J-18 A D-18</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highlight>
                            <a:srgbClr val="EBF1E9"/>
                          </a:highlight>
                          <a:latin typeface="Calibri" panose="020F0502020204030204" pitchFamily="34" charset="0"/>
                        </a:rPr>
                        <a:t>22</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highlight>
                            <a:srgbClr val="EBF1E9"/>
                          </a:highlight>
                          <a:latin typeface="Calibri" panose="020F0502020204030204" pitchFamily="34" charset="0"/>
                        </a:rPr>
                        <a:t>356</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highlight>
                            <a:srgbClr val="EBF1E9"/>
                          </a:highlight>
                          <a:latin typeface="Calibri" panose="020F0502020204030204" pitchFamily="34" charset="0"/>
                        </a:rPr>
                        <a:t>277</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J-18 A D-18</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highlight>
                            <a:srgbClr val="EBF1E9"/>
                          </a:highlight>
                          <a:latin typeface="Calibri" panose="020F0502020204030204" pitchFamily="34" charset="0"/>
                        </a:rPr>
                        <a:t>2.730</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highlight>
                            <a:srgbClr val="EBF1E9"/>
                          </a:highlight>
                          <a:latin typeface="Calibri" panose="020F0502020204030204" pitchFamily="34" charset="0"/>
                        </a:rPr>
                        <a:t>0</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highlight>
                            <a:srgbClr val="EBF1E9"/>
                          </a:highlight>
                          <a:latin typeface="Calibri" panose="020F0502020204030204" pitchFamily="34" charset="0"/>
                        </a:rPr>
                        <a:t>1.060</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highlight>
                            <a:srgbClr val="EBF1E9"/>
                          </a:highlight>
                          <a:latin typeface="Calibri" panose="020F0502020204030204" pitchFamily="34" charset="0"/>
                        </a:rPr>
                        <a:t>J-18 A D-18</a:t>
                      </a:r>
                    </a:p>
                  </a:txBody>
                  <a:tcPr marL="0" marR="0" marT="0" marB="0" anchor="ctr">
                    <a:lnL>
                      <a:noFill/>
                    </a:lnL>
                    <a:lnR>
                      <a:noFill/>
                    </a:lnR>
                    <a:lnT>
                      <a:noFill/>
                    </a:lnT>
                    <a:lnB>
                      <a:noFill/>
                    </a:lnB>
                    <a:solidFill>
                      <a:srgbClr val="EBF1E9"/>
                    </a:solidFill>
                  </a:tcPr>
                </a:tc>
                <a:tc>
                  <a:txBody>
                    <a:bodyPr/>
                    <a:lstStyle/>
                    <a:p>
                      <a:pPr algn="ctr" rtl="0" fontAlgn="ctr"/>
                      <a:r>
                        <a:rPr lang="es-CO" sz="900" b="1" i="0" u="none" strike="noStrike">
                          <a:solidFill>
                            <a:srgbClr val="203864"/>
                          </a:solidFill>
                          <a:effectLst/>
                          <a:highlight>
                            <a:srgbClr val="EBF1E9"/>
                          </a:highlight>
                          <a:latin typeface="Calibri" panose="020F0502020204030204" pitchFamily="34" charset="0"/>
                        </a:rPr>
                        <a:t>10.213</a:t>
                      </a:r>
                    </a:p>
                  </a:txBody>
                  <a:tcPr marL="0" marR="0" marT="0" marB="0" anchor="ctr">
                    <a:lnL>
                      <a:noFill/>
                    </a:lnL>
                    <a:lnR>
                      <a:noFill/>
                    </a:lnR>
                    <a:lnT>
                      <a:noFill/>
                    </a:lnT>
                    <a:lnB>
                      <a:noFill/>
                    </a:lnB>
                    <a:solidFill>
                      <a:srgbClr val="EBF1E9"/>
                    </a:solidFill>
                  </a:tcPr>
                </a:tc>
                <a:tc>
                  <a:txBody>
                    <a:bodyPr/>
                    <a:lstStyle/>
                    <a:p>
                      <a:pPr algn="ctr" rtl="0" fontAlgn="ctr"/>
                      <a:r>
                        <a:rPr lang="es-CO" sz="900" b="1" i="0" u="none" strike="noStrike">
                          <a:solidFill>
                            <a:srgbClr val="203864"/>
                          </a:solidFill>
                          <a:effectLst/>
                          <a:highlight>
                            <a:srgbClr val="EBF1E9"/>
                          </a:highlight>
                          <a:latin typeface="Calibri" panose="020F0502020204030204" pitchFamily="34" charset="0"/>
                        </a:rPr>
                        <a:t>12.561</a:t>
                      </a:r>
                    </a:p>
                  </a:txBody>
                  <a:tcPr marL="0" marR="0" marT="0" marB="0" anchor="ctr">
                    <a:lnL>
                      <a:noFill/>
                    </a:lnL>
                    <a:lnR>
                      <a:noFill/>
                    </a:lnR>
                    <a:lnT>
                      <a:noFill/>
                    </a:lnT>
                    <a:lnB>
                      <a:noFill/>
                    </a:lnB>
                    <a:solidFill>
                      <a:srgbClr val="EBF1E9"/>
                    </a:solidFill>
                  </a:tcPr>
                </a:tc>
                <a:tc>
                  <a:txBody>
                    <a:bodyPr/>
                    <a:lstStyle/>
                    <a:p>
                      <a:pPr algn="ctr" rtl="0" fontAlgn="ctr"/>
                      <a:r>
                        <a:rPr lang="es-CO" sz="900" b="1" i="0" u="none" strike="noStrike">
                          <a:solidFill>
                            <a:srgbClr val="203864"/>
                          </a:solidFill>
                          <a:effectLst/>
                          <a:highlight>
                            <a:srgbClr val="EBF1E9"/>
                          </a:highlight>
                          <a:latin typeface="Calibri" panose="020F0502020204030204" pitchFamily="34" charset="0"/>
                        </a:rPr>
                        <a:t>11.032</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1793971538"/>
                  </a:ext>
                </a:extLst>
              </a:tr>
              <a:tr h="193279">
                <a:tc>
                  <a:txBody>
                    <a:bodyPr/>
                    <a:lstStyle/>
                    <a:p>
                      <a:pPr algn="ctr" rtl="0" fontAlgn="ctr"/>
                      <a:r>
                        <a:rPr lang="es-CO" sz="900" b="0" i="0" u="none" strike="noStrike">
                          <a:solidFill>
                            <a:srgbClr val="002060"/>
                          </a:solidFill>
                          <a:effectLst/>
                          <a:latin typeface="Calibri" panose="020F0502020204030204" pitchFamily="34" charset="0"/>
                        </a:rPr>
                        <a:t>E-19 A J-19</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3.230</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0</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2.966</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E-19 A J-19</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1.842</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7.072</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4.464</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E-19 A J-19</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4.834</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5.205</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2.585</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E-19 A J-19</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0</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119</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71</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E-19 A J-19</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519</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40</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879</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E-19 A J-19</a:t>
                      </a:r>
                    </a:p>
                  </a:txBody>
                  <a:tcPr marL="0" marR="0" marT="0" marB="0" anchor="ctr">
                    <a:lnL>
                      <a:noFill/>
                    </a:lnL>
                    <a:lnR>
                      <a:noFill/>
                    </a:lnR>
                    <a:lnT>
                      <a:noFill/>
                    </a:lnT>
                    <a:lnB>
                      <a:noFill/>
                    </a:lnB>
                    <a:noFill/>
                  </a:tcPr>
                </a:tc>
                <a:tc>
                  <a:txBody>
                    <a:bodyPr/>
                    <a:lstStyle/>
                    <a:p>
                      <a:pPr algn="ctr" rtl="0" fontAlgn="ctr"/>
                      <a:r>
                        <a:rPr lang="es-CO" sz="900" b="1" i="0" u="none" strike="noStrike">
                          <a:solidFill>
                            <a:srgbClr val="203864"/>
                          </a:solidFill>
                          <a:effectLst/>
                          <a:latin typeface="Calibri" panose="020F0502020204030204" pitchFamily="34" charset="0"/>
                        </a:rPr>
                        <a:t>10.425</a:t>
                      </a:r>
                    </a:p>
                  </a:txBody>
                  <a:tcPr marL="0" marR="0" marT="0" marB="0" anchor="ctr">
                    <a:lnL>
                      <a:noFill/>
                    </a:lnL>
                    <a:lnR>
                      <a:noFill/>
                    </a:lnR>
                    <a:lnT>
                      <a:noFill/>
                    </a:lnT>
                    <a:lnB>
                      <a:noFill/>
                    </a:lnB>
                    <a:noFill/>
                  </a:tcPr>
                </a:tc>
                <a:tc>
                  <a:txBody>
                    <a:bodyPr/>
                    <a:lstStyle/>
                    <a:p>
                      <a:pPr algn="ctr" rtl="0" fontAlgn="ctr"/>
                      <a:r>
                        <a:rPr lang="es-CO" sz="900" b="1" i="0" u="none" strike="noStrike">
                          <a:solidFill>
                            <a:srgbClr val="203864"/>
                          </a:solidFill>
                          <a:effectLst/>
                          <a:latin typeface="Calibri" panose="020F0502020204030204" pitchFamily="34" charset="0"/>
                        </a:rPr>
                        <a:t>12.436</a:t>
                      </a:r>
                    </a:p>
                  </a:txBody>
                  <a:tcPr marL="0" marR="0" marT="0" marB="0" anchor="ctr">
                    <a:lnL>
                      <a:noFill/>
                    </a:lnL>
                    <a:lnR>
                      <a:noFill/>
                    </a:lnR>
                    <a:lnT>
                      <a:noFill/>
                    </a:lnT>
                    <a:lnB>
                      <a:noFill/>
                    </a:lnB>
                    <a:noFill/>
                  </a:tcPr>
                </a:tc>
                <a:tc>
                  <a:txBody>
                    <a:bodyPr/>
                    <a:lstStyle/>
                    <a:p>
                      <a:pPr algn="ctr" rtl="0" fontAlgn="ctr"/>
                      <a:r>
                        <a:rPr lang="es-CO" sz="900" b="1" i="0" u="none" strike="noStrike">
                          <a:solidFill>
                            <a:srgbClr val="203864"/>
                          </a:solidFill>
                          <a:effectLst/>
                          <a:latin typeface="Calibri" panose="020F0502020204030204" pitchFamily="34" charset="0"/>
                        </a:rPr>
                        <a:t>10.965</a:t>
                      </a:r>
                    </a:p>
                  </a:txBody>
                  <a:tcPr marL="0" marR="0" marT="0" marB="0" anchor="ctr">
                    <a:lnL>
                      <a:noFill/>
                    </a:lnL>
                    <a:lnR>
                      <a:noFill/>
                    </a:lnR>
                    <a:lnT>
                      <a:noFill/>
                    </a:lnT>
                    <a:lnB>
                      <a:noFill/>
                    </a:lnB>
                    <a:noFill/>
                  </a:tcPr>
                </a:tc>
                <a:extLst>
                  <a:ext uri="{0D108BD9-81ED-4DB2-BD59-A6C34878D82A}">
                    <a16:rowId xmlns:a16="http://schemas.microsoft.com/office/drawing/2014/main" val="2708454542"/>
                  </a:ext>
                </a:extLst>
              </a:tr>
              <a:tr h="281661">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J-19 A D-19</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highlight>
                            <a:srgbClr val="EBF1E9"/>
                          </a:highlight>
                          <a:latin typeface="Calibri" panose="020F0502020204030204" pitchFamily="34" charset="0"/>
                        </a:rPr>
                        <a:t>1.638</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highlight>
                            <a:srgbClr val="EBF1E9"/>
                          </a:highlight>
                          <a:latin typeface="Calibri" panose="020F0502020204030204" pitchFamily="34" charset="0"/>
                        </a:rPr>
                        <a:t>0</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highlight>
                            <a:srgbClr val="EBF1E9"/>
                          </a:highlight>
                          <a:latin typeface="Calibri" panose="020F0502020204030204" pitchFamily="34" charset="0"/>
                        </a:rPr>
                        <a:t>1.107</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J-19 A D-19</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highlight>
                            <a:srgbClr val="EBF1E9"/>
                          </a:highlight>
                          <a:latin typeface="Calibri" panose="020F0502020204030204" pitchFamily="34" charset="0"/>
                        </a:rPr>
                        <a:t>1.473</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highlight>
                            <a:srgbClr val="EBF1E9"/>
                          </a:highlight>
                          <a:latin typeface="Calibri" panose="020F0502020204030204" pitchFamily="34" charset="0"/>
                        </a:rPr>
                        <a:t>7.712</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highlight>
                            <a:srgbClr val="EBF1E9"/>
                          </a:highlight>
                          <a:latin typeface="Calibri" panose="020F0502020204030204" pitchFamily="34" charset="0"/>
                        </a:rPr>
                        <a:t>3.800</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J-19 A D-19</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highlight>
                            <a:srgbClr val="EBF1E9"/>
                          </a:highlight>
                          <a:latin typeface="Calibri" panose="020F0502020204030204" pitchFamily="34" charset="0"/>
                        </a:rPr>
                        <a:t>1.598</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highlight>
                            <a:srgbClr val="EBF1E9"/>
                          </a:highlight>
                          <a:latin typeface="Calibri" panose="020F0502020204030204" pitchFamily="34" charset="0"/>
                        </a:rPr>
                        <a:t>4.783</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highlight>
                            <a:srgbClr val="EBF1E9"/>
                          </a:highlight>
                          <a:latin typeface="Calibri" panose="020F0502020204030204" pitchFamily="34" charset="0"/>
                        </a:rPr>
                        <a:t>2.488</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J-19 A D-19</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highlight>
                            <a:srgbClr val="EBF1E9"/>
                          </a:highlight>
                          <a:latin typeface="Calibri" panose="020F0502020204030204" pitchFamily="34" charset="0"/>
                        </a:rPr>
                        <a:t>0</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highlight>
                            <a:srgbClr val="EBF1E9"/>
                          </a:highlight>
                          <a:latin typeface="Calibri" panose="020F0502020204030204" pitchFamily="34" charset="0"/>
                        </a:rPr>
                        <a:t>382</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highlight>
                            <a:srgbClr val="EBF1E9"/>
                          </a:highlight>
                          <a:latin typeface="Calibri" panose="020F0502020204030204" pitchFamily="34" charset="0"/>
                        </a:rPr>
                        <a:t>250</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J-19 A D-19</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highlight>
                            <a:srgbClr val="EBF1E9"/>
                          </a:highlight>
                          <a:latin typeface="Calibri" panose="020F0502020204030204" pitchFamily="34" charset="0"/>
                        </a:rPr>
                        <a:t>433</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highlight>
                            <a:srgbClr val="EBF1E9"/>
                          </a:highlight>
                          <a:latin typeface="Calibri" panose="020F0502020204030204" pitchFamily="34" charset="0"/>
                        </a:rPr>
                        <a:t>42</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highlight>
                            <a:srgbClr val="EBF1E9"/>
                          </a:highlight>
                          <a:latin typeface="Calibri" panose="020F0502020204030204" pitchFamily="34" charset="0"/>
                        </a:rPr>
                        <a:t>764</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highlight>
                            <a:srgbClr val="EBF1E9"/>
                          </a:highlight>
                          <a:latin typeface="Calibri" panose="020F0502020204030204" pitchFamily="34" charset="0"/>
                        </a:rPr>
                        <a:t>J-19 A D-19</a:t>
                      </a:r>
                    </a:p>
                  </a:txBody>
                  <a:tcPr marL="0" marR="0" marT="0" marB="0" anchor="ctr">
                    <a:lnL>
                      <a:noFill/>
                    </a:lnL>
                    <a:lnR>
                      <a:noFill/>
                    </a:lnR>
                    <a:lnT>
                      <a:noFill/>
                    </a:lnT>
                    <a:lnB>
                      <a:noFill/>
                    </a:lnB>
                    <a:solidFill>
                      <a:srgbClr val="EBF1E9"/>
                    </a:solidFill>
                  </a:tcPr>
                </a:tc>
                <a:tc>
                  <a:txBody>
                    <a:bodyPr/>
                    <a:lstStyle/>
                    <a:p>
                      <a:pPr algn="ctr" rtl="0" fontAlgn="ctr"/>
                      <a:r>
                        <a:rPr lang="es-CO" sz="900" b="1" i="0" u="none" strike="noStrike">
                          <a:solidFill>
                            <a:srgbClr val="203864"/>
                          </a:solidFill>
                          <a:effectLst/>
                          <a:highlight>
                            <a:srgbClr val="EBF1E9"/>
                          </a:highlight>
                          <a:latin typeface="Calibri" panose="020F0502020204030204" pitchFamily="34" charset="0"/>
                        </a:rPr>
                        <a:t>5.143</a:t>
                      </a:r>
                    </a:p>
                  </a:txBody>
                  <a:tcPr marL="0" marR="0" marT="0" marB="0" anchor="ctr">
                    <a:lnL>
                      <a:noFill/>
                    </a:lnL>
                    <a:lnR>
                      <a:noFill/>
                    </a:lnR>
                    <a:lnT>
                      <a:noFill/>
                    </a:lnT>
                    <a:lnB>
                      <a:noFill/>
                    </a:lnB>
                    <a:solidFill>
                      <a:srgbClr val="EBF1E9"/>
                    </a:solidFill>
                  </a:tcPr>
                </a:tc>
                <a:tc>
                  <a:txBody>
                    <a:bodyPr/>
                    <a:lstStyle/>
                    <a:p>
                      <a:pPr algn="ctr" rtl="0" fontAlgn="ctr"/>
                      <a:r>
                        <a:rPr lang="es-CO" sz="900" b="1" i="0" u="none" strike="noStrike">
                          <a:solidFill>
                            <a:srgbClr val="203864"/>
                          </a:solidFill>
                          <a:effectLst/>
                          <a:highlight>
                            <a:srgbClr val="EBF1E9"/>
                          </a:highlight>
                          <a:latin typeface="Calibri" panose="020F0502020204030204" pitchFamily="34" charset="0"/>
                        </a:rPr>
                        <a:t>12.919</a:t>
                      </a:r>
                    </a:p>
                  </a:txBody>
                  <a:tcPr marL="0" marR="0" marT="0" marB="0" anchor="ctr">
                    <a:lnL>
                      <a:noFill/>
                    </a:lnL>
                    <a:lnR>
                      <a:noFill/>
                    </a:lnR>
                    <a:lnT>
                      <a:noFill/>
                    </a:lnT>
                    <a:lnB>
                      <a:noFill/>
                    </a:lnB>
                    <a:solidFill>
                      <a:srgbClr val="EBF1E9"/>
                    </a:solidFill>
                  </a:tcPr>
                </a:tc>
                <a:tc>
                  <a:txBody>
                    <a:bodyPr/>
                    <a:lstStyle/>
                    <a:p>
                      <a:pPr algn="ctr" rtl="0" fontAlgn="ctr"/>
                      <a:r>
                        <a:rPr lang="es-CO" sz="900" b="1" i="0" u="none" strike="noStrike">
                          <a:solidFill>
                            <a:srgbClr val="203864"/>
                          </a:solidFill>
                          <a:effectLst/>
                          <a:highlight>
                            <a:srgbClr val="EBF1E9"/>
                          </a:highlight>
                          <a:latin typeface="Calibri" panose="020F0502020204030204" pitchFamily="34" charset="0"/>
                        </a:rPr>
                        <a:t>8.409</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3218056360"/>
                  </a:ext>
                </a:extLst>
              </a:tr>
              <a:tr h="193279">
                <a:tc>
                  <a:txBody>
                    <a:bodyPr/>
                    <a:lstStyle/>
                    <a:p>
                      <a:pPr algn="ctr" rtl="0" fontAlgn="ctr"/>
                      <a:r>
                        <a:rPr lang="es-CO" sz="900" b="0" i="0" u="none" strike="noStrike">
                          <a:solidFill>
                            <a:srgbClr val="002060"/>
                          </a:solidFill>
                          <a:effectLst/>
                          <a:latin typeface="Calibri" panose="020F0502020204030204" pitchFamily="34" charset="0"/>
                        </a:rPr>
                        <a:t>E-20 A J-20</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2.133</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0</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2.048</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E-20 A J-20</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1.813</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4.080</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2.522</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E-20 A J-20</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792</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1.384</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875</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E-20 A J-20</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839</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172</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635</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E-20 A J-20</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233</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25</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454</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E-20 A J-20</a:t>
                      </a:r>
                    </a:p>
                  </a:txBody>
                  <a:tcPr marL="0" marR="0" marT="0" marB="0" anchor="ctr">
                    <a:lnL>
                      <a:noFill/>
                    </a:lnL>
                    <a:lnR>
                      <a:noFill/>
                    </a:lnR>
                    <a:lnT>
                      <a:noFill/>
                    </a:lnT>
                    <a:lnB>
                      <a:noFill/>
                    </a:lnB>
                    <a:noFill/>
                  </a:tcPr>
                </a:tc>
                <a:tc>
                  <a:txBody>
                    <a:bodyPr/>
                    <a:lstStyle/>
                    <a:p>
                      <a:pPr algn="ctr" rtl="0" fontAlgn="ctr"/>
                      <a:r>
                        <a:rPr lang="es-CO" sz="900" b="1" i="0" u="none" strike="noStrike">
                          <a:solidFill>
                            <a:srgbClr val="203864"/>
                          </a:solidFill>
                          <a:effectLst/>
                          <a:latin typeface="Calibri" panose="020F0502020204030204" pitchFamily="34" charset="0"/>
                        </a:rPr>
                        <a:t>5.810</a:t>
                      </a:r>
                    </a:p>
                  </a:txBody>
                  <a:tcPr marL="0" marR="0" marT="0" marB="0" anchor="ctr">
                    <a:lnL>
                      <a:noFill/>
                    </a:lnL>
                    <a:lnR>
                      <a:noFill/>
                    </a:lnR>
                    <a:lnT>
                      <a:noFill/>
                    </a:lnT>
                    <a:lnB>
                      <a:noFill/>
                    </a:lnB>
                    <a:noFill/>
                  </a:tcPr>
                </a:tc>
                <a:tc>
                  <a:txBody>
                    <a:bodyPr/>
                    <a:lstStyle/>
                    <a:p>
                      <a:pPr algn="ctr" rtl="0" fontAlgn="ctr"/>
                      <a:r>
                        <a:rPr lang="es-CO" sz="900" b="1" i="0" u="none" strike="noStrike">
                          <a:solidFill>
                            <a:srgbClr val="203864"/>
                          </a:solidFill>
                          <a:effectLst/>
                          <a:latin typeface="Calibri" panose="020F0502020204030204" pitchFamily="34" charset="0"/>
                        </a:rPr>
                        <a:t>5.661</a:t>
                      </a:r>
                    </a:p>
                  </a:txBody>
                  <a:tcPr marL="0" marR="0" marT="0" marB="0" anchor="ctr">
                    <a:lnL>
                      <a:noFill/>
                    </a:lnL>
                    <a:lnR>
                      <a:noFill/>
                    </a:lnR>
                    <a:lnT>
                      <a:noFill/>
                    </a:lnT>
                    <a:lnB>
                      <a:noFill/>
                    </a:lnB>
                    <a:noFill/>
                  </a:tcPr>
                </a:tc>
                <a:tc>
                  <a:txBody>
                    <a:bodyPr/>
                    <a:lstStyle/>
                    <a:p>
                      <a:pPr algn="ctr" rtl="0" fontAlgn="ctr"/>
                      <a:r>
                        <a:rPr lang="es-CO" sz="900" b="1" i="0" u="none" strike="noStrike">
                          <a:solidFill>
                            <a:srgbClr val="203864"/>
                          </a:solidFill>
                          <a:effectLst/>
                          <a:latin typeface="Calibri" panose="020F0502020204030204" pitchFamily="34" charset="0"/>
                        </a:rPr>
                        <a:t>6.534</a:t>
                      </a:r>
                    </a:p>
                  </a:txBody>
                  <a:tcPr marL="0" marR="0" marT="0" marB="0" anchor="ctr">
                    <a:lnL>
                      <a:noFill/>
                    </a:lnL>
                    <a:lnR>
                      <a:noFill/>
                    </a:lnR>
                    <a:lnT>
                      <a:noFill/>
                    </a:lnT>
                    <a:lnB>
                      <a:noFill/>
                    </a:lnB>
                    <a:noFill/>
                  </a:tcPr>
                </a:tc>
                <a:extLst>
                  <a:ext uri="{0D108BD9-81ED-4DB2-BD59-A6C34878D82A}">
                    <a16:rowId xmlns:a16="http://schemas.microsoft.com/office/drawing/2014/main" val="2105877962"/>
                  </a:ext>
                </a:extLst>
              </a:tr>
              <a:tr h="281661">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J-20 A D-20</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highlight>
                            <a:srgbClr val="EBF1E9"/>
                          </a:highlight>
                          <a:latin typeface="Calibri" panose="020F0502020204030204" pitchFamily="34" charset="0"/>
                        </a:rPr>
                        <a:t>1.301</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highlight>
                            <a:srgbClr val="EBF1E9"/>
                          </a:highlight>
                          <a:latin typeface="Calibri" panose="020F0502020204030204" pitchFamily="34" charset="0"/>
                        </a:rPr>
                        <a:t>0</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highlight>
                            <a:srgbClr val="EBF1E9"/>
                          </a:highlight>
                          <a:latin typeface="Calibri" panose="020F0502020204030204" pitchFamily="34" charset="0"/>
                        </a:rPr>
                        <a:t>2.394</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J-20 A D-20</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highlight>
                            <a:srgbClr val="EBF1E9"/>
                          </a:highlight>
                          <a:latin typeface="Calibri" panose="020F0502020204030204" pitchFamily="34" charset="0"/>
                        </a:rPr>
                        <a:t>1.082</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highlight>
                            <a:srgbClr val="EBF1E9"/>
                          </a:highlight>
                          <a:latin typeface="Calibri" panose="020F0502020204030204" pitchFamily="34" charset="0"/>
                        </a:rPr>
                        <a:t>4.044</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highlight>
                            <a:srgbClr val="EBF1E9"/>
                          </a:highlight>
                          <a:latin typeface="Calibri" panose="020F0502020204030204" pitchFamily="34" charset="0"/>
                        </a:rPr>
                        <a:t>2.934</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J-20 A D-20</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highlight>
                            <a:srgbClr val="EBF1E9"/>
                          </a:highlight>
                          <a:latin typeface="Calibri" panose="020F0502020204030204" pitchFamily="34" charset="0"/>
                        </a:rPr>
                        <a:t>0</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highlight>
                            <a:srgbClr val="EBF1E9"/>
                          </a:highlight>
                          <a:latin typeface="Calibri" panose="020F0502020204030204" pitchFamily="34" charset="0"/>
                        </a:rPr>
                        <a:t>1.672</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highlight>
                            <a:srgbClr val="EBF1E9"/>
                          </a:highlight>
                          <a:latin typeface="Calibri" panose="020F0502020204030204" pitchFamily="34" charset="0"/>
                        </a:rPr>
                        <a:t>1.277</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J-20 A D-20</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highlight>
                            <a:srgbClr val="EBF1E9"/>
                          </a:highlight>
                          <a:latin typeface="Calibri" panose="020F0502020204030204" pitchFamily="34" charset="0"/>
                        </a:rPr>
                        <a:t>829</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highlight>
                            <a:srgbClr val="EBF1E9"/>
                          </a:highlight>
                          <a:latin typeface="Calibri" panose="020F0502020204030204" pitchFamily="34" charset="0"/>
                        </a:rPr>
                        <a:t>0</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highlight>
                            <a:srgbClr val="EBF1E9"/>
                          </a:highlight>
                          <a:latin typeface="Calibri" panose="020F0502020204030204" pitchFamily="34" charset="0"/>
                        </a:rPr>
                        <a:t>762</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J-20 A D-20</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highlight>
                            <a:srgbClr val="EBF1E9"/>
                          </a:highlight>
                          <a:latin typeface="Calibri" panose="020F0502020204030204" pitchFamily="34" charset="0"/>
                        </a:rPr>
                        <a:t>307</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highlight>
                            <a:srgbClr val="EBF1E9"/>
                          </a:highlight>
                          <a:latin typeface="Calibri" panose="020F0502020204030204" pitchFamily="34" charset="0"/>
                        </a:rPr>
                        <a:t>63</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highlight>
                            <a:srgbClr val="EBF1E9"/>
                          </a:highlight>
                          <a:latin typeface="Calibri" panose="020F0502020204030204" pitchFamily="34" charset="0"/>
                        </a:rPr>
                        <a:t>701</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highlight>
                            <a:srgbClr val="EBF1E9"/>
                          </a:highlight>
                          <a:latin typeface="Calibri" panose="020F0502020204030204" pitchFamily="34" charset="0"/>
                        </a:rPr>
                        <a:t>J-20 A D-20</a:t>
                      </a:r>
                    </a:p>
                  </a:txBody>
                  <a:tcPr marL="0" marR="0" marT="0" marB="0" anchor="ctr">
                    <a:lnL>
                      <a:noFill/>
                    </a:lnL>
                    <a:lnR>
                      <a:noFill/>
                    </a:lnR>
                    <a:lnT>
                      <a:noFill/>
                    </a:lnT>
                    <a:lnB>
                      <a:noFill/>
                    </a:lnB>
                    <a:solidFill>
                      <a:srgbClr val="EBF1E9"/>
                    </a:solidFill>
                  </a:tcPr>
                </a:tc>
                <a:tc>
                  <a:txBody>
                    <a:bodyPr/>
                    <a:lstStyle/>
                    <a:p>
                      <a:pPr algn="ctr" rtl="0" fontAlgn="ctr"/>
                      <a:r>
                        <a:rPr lang="es-CO" sz="900" b="1" i="0" u="none" strike="noStrike">
                          <a:solidFill>
                            <a:srgbClr val="203864"/>
                          </a:solidFill>
                          <a:effectLst/>
                          <a:highlight>
                            <a:srgbClr val="EBF1E9"/>
                          </a:highlight>
                          <a:latin typeface="Calibri" panose="020F0502020204030204" pitchFamily="34" charset="0"/>
                        </a:rPr>
                        <a:t>3.518</a:t>
                      </a:r>
                    </a:p>
                  </a:txBody>
                  <a:tcPr marL="0" marR="0" marT="0" marB="0" anchor="ctr">
                    <a:lnL>
                      <a:noFill/>
                    </a:lnL>
                    <a:lnR>
                      <a:noFill/>
                    </a:lnR>
                    <a:lnT>
                      <a:noFill/>
                    </a:lnT>
                    <a:lnB>
                      <a:noFill/>
                    </a:lnB>
                    <a:solidFill>
                      <a:srgbClr val="EBF1E9"/>
                    </a:solidFill>
                  </a:tcPr>
                </a:tc>
                <a:tc>
                  <a:txBody>
                    <a:bodyPr/>
                    <a:lstStyle/>
                    <a:p>
                      <a:pPr algn="ctr" rtl="0" fontAlgn="ctr"/>
                      <a:r>
                        <a:rPr lang="es-CO" sz="900" b="1" i="0" u="none" strike="noStrike">
                          <a:solidFill>
                            <a:srgbClr val="203864"/>
                          </a:solidFill>
                          <a:effectLst/>
                          <a:highlight>
                            <a:srgbClr val="EBF1E9"/>
                          </a:highlight>
                          <a:latin typeface="Calibri" panose="020F0502020204030204" pitchFamily="34" charset="0"/>
                        </a:rPr>
                        <a:t>5.779</a:t>
                      </a:r>
                    </a:p>
                  </a:txBody>
                  <a:tcPr marL="0" marR="0" marT="0" marB="0" anchor="ctr">
                    <a:lnL>
                      <a:noFill/>
                    </a:lnL>
                    <a:lnR>
                      <a:noFill/>
                    </a:lnR>
                    <a:lnT>
                      <a:noFill/>
                    </a:lnT>
                    <a:lnB>
                      <a:noFill/>
                    </a:lnB>
                    <a:solidFill>
                      <a:srgbClr val="EBF1E9"/>
                    </a:solidFill>
                  </a:tcPr>
                </a:tc>
                <a:tc>
                  <a:txBody>
                    <a:bodyPr/>
                    <a:lstStyle/>
                    <a:p>
                      <a:pPr algn="ctr" rtl="0" fontAlgn="ctr"/>
                      <a:r>
                        <a:rPr lang="es-CO" sz="900" b="1" i="0" u="none" strike="noStrike">
                          <a:solidFill>
                            <a:srgbClr val="203864"/>
                          </a:solidFill>
                          <a:effectLst/>
                          <a:highlight>
                            <a:srgbClr val="EBF1E9"/>
                          </a:highlight>
                          <a:latin typeface="Calibri" panose="020F0502020204030204" pitchFamily="34" charset="0"/>
                        </a:rPr>
                        <a:t>8.068</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1619998653"/>
                  </a:ext>
                </a:extLst>
              </a:tr>
              <a:tr h="193279">
                <a:tc>
                  <a:txBody>
                    <a:bodyPr/>
                    <a:lstStyle/>
                    <a:p>
                      <a:pPr algn="ctr" rtl="0" fontAlgn="ctr"/>
                      <a:r>
                        <a:rPr lang="es-CO" sz="900" b="0" i="0" u="none" strike="noStrike">
                          <a:solidFill>
                            <a:srgbClr val="002060"/>
                          </a:solidFill>
                          <a:effectLst/>
                          <a:latin typeface="Calibri" panose="020F0502020204030204" pitchFamily="34" charset="0"/>
                        </a:rPr>
                        <a:t>E-21 A J-21</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1.144</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0</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1.725</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E-21 A J-21</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1.409</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2.618</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2.506</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E-21 A J-21</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0</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1.377</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1.015</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E-21 A J-21</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1.472</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300</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1.052</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E-21 A J-21</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205</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285</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681</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E-21 A J-21</a:t>
                      </a:r>
                    </a:p>
                  </a:txBody>
                  <a:tcPr marL="0" marR="0" marT="0" marB="0" anchor="ctr">
                    <a:lnL>
                      <a:noFill/>
                    </a:lnL>
                    <a:lnR>
                      <a:noFill/>
                    </a:lnR>
                    <a:lnT>
                      <a:noFill/>
                    </a:lnT>
                    <a:lnB>
                      <a:noFill/>
                    </a:lnB>
                    <a:noFill/>
                  </a:tcPr>
                </a:tc>
                <a:tc>
                  <a:txBody>
                    <a:bodyPr/>
                    <a:lstStyle/>
                    <a:p>
                      <a:pPr algn="ctr" rtl="0" fontAlgn="ctr"/>
                      <a:r>
                        <a:rPr lang="es-CO" sz="900" b="1" i="0" u="none" strike="noStrike">
                          <a:solidFill>
                            <a:srgbClr val="203864"/>
                          </a:solidFill>
                          <a:effectLst/>
                          <a:latin typeface="Calibri" panose="020F0502020204030204" pitchFamily="34" charset="0"/>
                        </a:rPr>
                        <a:t>4.230</a:t>
                      </a:r>
                    </a:p>
                  </a:txBody>
                  <a:tcPr marL="0" marR="0" marT="0" marB="0" anchor="ctr">
                    <a:lnL>
                      <a:noFill/>
                    </a:lnL>
                    <a:lnR>
                      <a:noFill/>
                    </a:lnR>
                    <a:lnT>
                      <a:noFill/>
                    </a:lnT>
                    <a:lnB>
                      <a:noFill/>
                    </a:lnB>
                    <a:noFill/>
                  </a:tcPr>
                </a:tc>
                <a:tc>
                  <a:txBody>
                    <a:bodyPr/>
                    <a:lstStyle/>
                    <a:p>
                      <a:pPr algn="ctr" rtl="0" fontAlgn="ctr"/>
                      <a:r>
                        <a:rPr lang="es-CO" sz="900" b="1" i="0" u="none" strike="noStrike">
                          <a:solidFill>
                            <a:srgbClr val="203864"/>
                          </a:solidFill>
                          <a:effectLst/>
                          <a:latin typeface="Calibri" panose="020F0502020204030204" pitchFamily="34" charset="0"/>
                        </a:rPr>
                        <a:t>4.580</a:t>
                      </a:r>
                    </a:p>
                  </a:txBody>
                  <a:tcPr marL="0" marR="0" marT="0" marB="0" anchor="ctr">
                    <a:lnL>
                      <a:noFill/>
                    </a:lnL>
                    <a:lnR>
                      <a:noFill/>
                    </a:lnR>
                    <a:lnT>
                      <a:noFill/>
                    </a:lnT>
                    <a:lnB>
                      <a:noFill/>
                    </a:lnB>
                    <a:noFill/>
                  </a:tcPr>
                </a:tc>
                <a:tc>
                  <a:txBody>
                    <a:bodyPr/>
                    <a:lstStyle/>
                    <a:p>
                      <a:pPr algn="ctr" rtl="0" fontAlgn="ctr"/>
                      <a:r>
                        <a:rPr lang="es-CO" sz="900" b="1" i="0" u="none" strike="noStrike">
                          <a:solidFill>
                            <a:srgbClr val="203864"/>
                          </a:solidFill>
                          <a:effectLst/>
                          <a:latin typeface="Calibri" panose="020F0502020204030204" pitchFamily="34" charset="0"/>
                        </a:rPr>
                        <a:t>6.979</a:t>
                      </a:r>
                    </a:p>
                  </a:txBody>
                  <a:tcPr marL="0" marR="0" marT="0" marB="0" anchor="ctr">
                    <a:lnL>
                      <a:noFill/>
                    </a:lnL>
                    <a:lnR>
                      <a:noFill/>
                    </a:lnR>
                    <a:lnT>
                      <a:noFill/>
                    </a:lnT>
                    <a:lnB>
                      <a:noFill/>
                    </a:lnB>
                    <a:noFill/>
                  </a:tcPr>
                </a:tc>
                <a:extLst>
                  <a:ext uri="{0D108BD9-81ED-4DB2-BD59-A6C34878D82A}">
                    <a16:rowId xmlns:a16="http://schemas.microsoft.com/office/drawing/2014/main" val="2000716247"/>
                  </a:ext>
                </a:extLst>
              </a:tr>
              <a:tr h="281661">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J-21 A D-21</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highlight>
                            <a:srgbClr val="EBF1E9"/>
                          </a:highlight>
                          <a:latin typeface="Calibri" panose="020F0502020204030204" pitchFamily="34" charset="0"/>
                        </a:rPr>
                        <a:t>890</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highlight>
                            <a:srgbClr val="EBF1E9"/>
                          </a:highlight>
                          <a:latin typeface="Calibri" panose="020F0502020204030204" pitchFamily="34" charset="0"/>
                        </a:rPr>
                        <a:t>42</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highlight>
                            <a:srgbClr val="EBF1E9"/>
                          </a:highlight>
                          <a:latin typeface="Calibri" panose="020F0502020204030204" pitchFamily="34" charset="0"/>
                        </a:rPr>
                        <a:t>1.179</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J-21 A D-21</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highlight>
                            <a:srgbClr val="EBF1E9"/>
                          </a:highlight>
                          <a:latin typeface="Calibri" panose="020F0502020204030204" pitchFamily="34" charset="0"/>
                        </a:rPr>
                        <a:t>1.653</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highlight>
                            <a:srgbClr val="EBF1E9"/>
                          </a:highlight>
                          <a:latin typeface="Calibri" panose="020F0502020204030204" pitchFamily="34" charset="0"/>
                        </a:rPr>
                        <a:t>2.709</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highlight>
                            <a:srgbClr val="EBF1E9"/>
                          </a:highlight>
                          <a:latin typeface="Calibri" panose="020F0502020204030204" pitchFamily="34" charset="0"/>
                        </a:rPr>
                        <a:t>2.327</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J-21 A D-21</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highlight>
                            <a:srgbClr val="EBF1E9"/>
                          </a:highlight>
                          <a:latin typeface="Calibri" panose="020F0502020204030204" pitchFamily="34" charset="0"/>
                        </a:rPr>
                        <a:t>156</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highlight>
                            <a:srgbClr val="EBF1E9"/>
                          </a:highlight>
                          <a:latin typeface="Calibri" panose="020F0502020204030204" pitchFamily="34" charset="0"/>
                        </a:rPr>
                        <a:t>1.410</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highlight>
                            <a:srgbClr val="EBF1E9"/>
                          </a:highlight>
                          <a:latin typeface="Calibri" panose="020F0502020204030204" pitchFamily="34" charset="0"/>
                        </a:rPr>
                        <a:t>1.020</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J-21 A D-21</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highlight>
                            <a:srgbClr val="EBF1E9"/>
                          </a:highlight>
                          <a:latin typeface="Calibri" panose="020F0502020204030204" pitchFamily="34" charset="0"/>
                        </a:rPr>
                        <a:t>155</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highlight>
                            <a:srgbClr val="EBF1E9"/>
                          </a:highlight>
                          <a:latin typeface="Calibri" panose="020F0502020204030204" pitchFamily="34" charset="0"/>
                        </a:rPr>
                        <a:t>867</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highlight>
                            <a:srgbClr val="EBF1E9"/>
                          </a:highlight>
                          <a:latin typeface="Calibri" panose="020F0502020204030204" pitchFamily="34" charset="0"/>
                        </a:rPr>
                        <a:t>1.083</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J-21 A D-21</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highlight>
                            <a:srgbClr val="EBF1E9"/>
                          </a:highlight>
                          <a:latin typeface="Calibri" panose="020F0502020204030204" pitchFamily="34" charset="0"/>
                        </a:rPr>
                        <a:t>171</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highlight>
                            <a:srgbClr val="EBF1E9"/>
                          </a:highlight>
                          <a:latin typeface="Calibri" panose="020F0502020204030204" pitchFamily="34" charset="0"/>
                        </a:rPr>
                        <a:t>287</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highlight>
                            <a:srgbClr val="EBF1E9"/>
                          </a:highlight>
                          <a:latin typeface="Calibri" panose="020F0502020204030204" pitchFamily="34" charset="0"/>
                        </a:rPr>
                        <a:t>727</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highlight>
                            <a:srgbClr val="EBF1E9"/>
                          </a:highlight>
                          <a:latin typeface="Calibri" panose="020F0502020204030204" pitchFamily="34" charset="0"/>
                        </a:rPr>
                        <a:t>J-21 A D-21</a:t>
                      </a:r>
                    </a:p>
                  </a:txBody>
                  <a:tcPr marL="0" marR="0" marT="0" marB="0" anchor="ctr">
                    <a:lnL>
                      <a:noFill/>
                    </a:lnL>
                    <a:lnR>
                      <a:noFill/>
                    </a:lnR>
                    <a:lnT>
                      <a:noFill/>
                    </a:lnT>
                    <a:lnB>
                      <a:noFill/>
                    </a:lnB>
                    <a:solidFill>
                      <a:srgbClr val="EBF1E9"/>
                    </a:solidFill>
                  </a:tcPr>
                </a:tc>
                <a:tc>
                  <a:txBody>
                    <a:bodyPr/>
                    <a:lstStyle/>
                    <a:p>
                      <a:pPr algn="ctr" rtl="0" fontAlgn="ctr"/>
                      <a:r>
                        <a:rPr lang="es-CO" sz="900" b="1" i="0" u="none" strike="noStrike">
                          <a:solidFill>
                            <a:srgbClr val="203864"/>
                          </a:solidFill>
                          <a:effectLst/>
                          <a:highlight>
                            <a:srgbClr val="EBF1E9"/>
                          </a:highlight>
                          <a:latin typeface="Calibri" panose="020F0502020204030204" pitchFamily="34" charset="0"/>
                        </a:rPr>
                        <a:t>3.025</a:t>
                      </a:r>
                    </a:p>
                  </a:txBody>
                  <a:tcPr marL="0" marR="0" marT="0" marB="0" anchor="ctr">
                    <a:lnL>
                      <a:noFill/>
                    </a:lnL>
                    <a:lnR>
                      <a:noFill/>
                    </a:lnR>
                    <a:lnT>
                      <a:noFill/>
                    </a:lnT>
                    <a:lnB>
                      <a:noFill/>
                    </a:lnB>
                    <a:solidFill>
                      <a:srgbClr val="EBF1E9"/>
                    </a:solidFill>
                  </a:tcPr>
                </a:tc>
                <a:tc>
                  <a:txBody>
                    <a:bodyPr/>
                    <a:lstStyle/>
                    <a:p>
                      <a:pPr algn="ctr" rtl="0" fontAlgn="ctr"/>
                      <a:r>
                        <a:rPr lang="es-CO" sz="900" b="1" i="0" u="none" strike="noStrike">
                          <a:solidFill>
                            <a:srgbClr val="203864"/>
                          </a:solidFill>
                          <a:effectLst/>
                          <a:highlight>
                            <a:srgbClr val="EBF1E9"/>
                          </a:highlight>
                          <a:latin typeface="Calibri" panose="020F0502020204030204" pitchFamily="34" charset="0"/>
                        </a:rPr>
                        <a:t>5.315</a:t>
                      </a:r>
                    </a:p>
                  </a:txBody>
                  <a:tcPr marL="0" marR="0" marT="0" marB="0" anchor="ctr">
                    <a:lnL>
                      <a:noFill/>
                    </a:lnL>
                    <a:lnR>
                      <a:noFill/>
                    </a:lnR>
                    <a:lnT>
                      <a:noFill/>
                    </a:lnT>
                    <a:lnB>
                      <a:noFill/>
                    </a:lnB>
                    <a:solidFill>
                      <a:srgbClr val="EBF1E9"/>
                    </a:solidFill>
                  </a:tcPr>
                </a:tc>
                <a:tc>
                  <a:txBody>
                    <a:bodyPr/>
                    <a:lstStyle/>
                    <a:p>
                      <a:pPr algn="ctr" rtl="0" fontAlgn="ctr"/>
                      <a:r>
                        <a:rPr lang="es-CO" sz="900" b="1" i="0" u="none" strike="noStrike">
                          <a:solidFill>
                            <a:srgbClr val="203864"/>
                          </a:solidFill>
                          <a:effectLst/>
                          <a:highlight>
                            <a:srgbClr val="EBF1E9"/>
                          </a:highlight>
                          <a:latin typeface="Calibri" panose="020F0502020204030204" pitchFamily="34" charset="0"/>
                        </a:rPr>
                        <a:t>6.336</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3239024009"/>
                  </a:ext>
                </a:extLst>
              </a:tr>
              <a:tr h="193279">
                <a:tc>
                  <a:txBody>
                    <a:bodyPr/>
                    <a:lstStyle/>
                    <a:p>
                      <a:pPr algn="ctr" rtl="0" fontAlgn="ctr"/>
                      <a:r>
                        <a:rPr lang="es-CO" sz="900" b="0" i="0" u="none" strike="noStrike">
                          <a:solidFill>
                            <a:srgbClr val="002060"/>
                          </a:solidFill>
                          <a:effectLst/>
                          <a:latin typeface="Calibri" panose="020F0502020204030204" pitchFamily="34" charset="0"/>
                        </a:rPr>
                        <a:t>E-22 A J-22</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1.155</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77</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689</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E-22 A J-22</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777</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3.148</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1.839</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E-22 A J-22</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1.416</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801</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738</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E-22 A J-22</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76</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587</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799</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E-22 A J-22</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188</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280</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556</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E-22 A J-22</a:t>
                      </a:r>
                    </a:p>
                  </a:txBody>
                  <a:tcPr marL="0" marR="0" marT="0" marB="0" anchor="ctr">
                    <a:lnL>
                      <a:noFill/>
                    </a:lnL>
                    <a:lnR>
                      <a:noFill/>
                    </a:lnR>
                    <a:lnT>
                      <a:noFill/>
                    </a:lnT>
                    <a:lnB>
                      <a:noFill/>
                    </a:lnB>
                    <a:noFill/>
                  </a:tcPr>
                </a:tc>
                <a:tc>
                  <a:txBody>
                    <a:bodyPr/>
                    <a:lstStyle/>
                    <a:p>
                      <a:pPr algn="ctr" rtl="0" fontAlgn="ctr"/>
                      <a:r>
                        <a:rPr lang="es-CO" sz="900" b="1" i="0" u="none" strike="noStrike">
                          <a:solidFill>
                            <a:srgbClr val="203864"/>
                          </a:solidFill>
                          <a:effectLst/>
                          <a:latin typeface="Calibri" panose="020F0502020204030204" pitchFamily="34" charset="0"/>
                        </a:rPr>
                        <a:t>3.611</a:t>
                      </a:r>
                    </a:p>
                  </a:txBody>
                  <a:tcPr marL="0" marR="0" marT="0" marB="0" anchor="ctr">
                    <a:lnL>
                      <a:noFill/>
                    </a:lnL>
                    <a:lnR>
                      <a:noFill/>
                    </a:lnR>
                    <a:lnT>
                      <a:noFill/>
                    </a:lnT>
                    <a:lnB>
                      <a:noFill/>
                    </a:lnB>
                    <a:noFill/>
                  </a:tcPr>
                </a:tc>
                <a:tc>
                  <a:txBody>
                    <a:bodyPr/>
                    <a:lstStyle/>
                    <a:p>
                      <a:pPr algn="ctr" rtl="0" fontAlgn="ctr"/>
                      <a:r>
                        <a:rPr lang="es-CO" sz="900" b="1" i="0" u="none" strike="noStrike">
                          <a:solidFill>
                            <a:srgbClr val="203864"/>
                          </a:solidFill>
                          <a:effectLst/>
                          <a:latin typeface="Calibri" panose="020F0502020204030204" pitchFamily="34" charset="0"/>
                        </a:rPr>
                        <a:t>4.893</a:t>
                      </a:r>
                    </a:p>
                  </a:txBody>
                  <a:tcPr marL="0" marR="0" marT="0" marB="0" anchor="ctr">
                    <a:lnL>
                      <a:noFill/>
                    </a:lnL>
                    <a:lnR>
                      <a:noFill/>
                    </a:lnR>
                    <a:lnT>
                      <a:noFill/>
                    </a:lnT>
                    <a:lnB>
                      <a:noFill/>
                    </a:lnB>
                    <a:noFill/>
                  </a:tcPr>
                </a:tc>
                <a:tc>
                  <a:txBody>
                    <a:bodyPr/>
                    <a:lstStyle/>
                    <a:p>
                      <a:pPr algn="ctr" rtl="0" fontAlgn="ctr"/>
                      <a:r>
                        <a:rPr lang="es-CO" sz="900" b="1" i="0" u="none" strike="noStrike">
                          <a:solidFill>
                            <a:srgbClr val="203864"/>
                          </a:solidFill>
                          <a:effectLst/>
                          <a:latin typeface="Calibri" panose="020F0502020204030204" pitchFamily="34" charset="0"/>
                        </a:rPr>
                        <a:t>4.621</a:t>
                      </a:r>
                    </a:p>
                  </a:txBody>
                  <a:tcPr marL="0" marR="0" marT="0" marB="0" anchor="ctr">
                    <a:lnL>
                      <a:noFill/>
                    </a:lnL>
                    <a:lnR>
                      <a:noFill/>
                    </a:lnR>
                    <a:lnT>
                      <a:noFill/>
                    </a:lnT>
                    <a:lnB>
                      <a:noFill/>
                    </a:lnB>
                    <a:noFill/>
                  </a:tcPr>
                </a:tc>
                <a:extLst>
                  <a:ext uri="{0D108BD9-81ED-4DB2-BD59-A6C34878D82A}">
                    <a16:rowId xmlns:a16="http://schemas.microsoft.com/office/drawing/2014/main" val="3673827298"/>
                  </a:ext>
                </a:extLst>
              </a:tr>
              <a:tr h="281661">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J-22 A D-22</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highlight>
                            <a:srgbClr val="EBF1E9"/>
                          </a:highlight>
                          <a:latin typeface="Calibri" panose="020F0502020204030204" pitchFamily="34" charset="0"/>
                        </a:rPr>
                        <a:t>1.525</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highlight>
                            <a:srgbClr val="EBF1E9"/>
                          </a:highlight>
                          <a:latin typeface="Calibri" panose="020F0502020204030204" pitchFamily="34" charset="0"/>
                        </a:rPr>
                        <a:t>98</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highlight>
                            <a:srgbClr val="EBF1E9"/>
                          </a:highlight>
                          <a:latin typeface="Calibri" panose="020F0502020204030204" pitchFamily="34" charset="0"/>
                        </a:rPr>
                        <a:t>490</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J-22 A D-22</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highlight>
                            <a:srgbClr val="EBF1E9"/>
                          </a:highlight>
                          <a:latin typeface="Calibri" panose="020F0502020204030204" pitchFamily="34" charset="0"/>
                        </a:rPr>
                        <a:t>832</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highlight>
                            <a:srgbClr val="EBF1E9"/>
                          </a:highlight>
                          <a:latin typeface="Calibri" panose="020F0502020204030204" pitchFamily="34" charset="0"/>
                        </a:rPr>
                        <a:t>2.982</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highlight>
                            <a:srgbClr val="EBF1E9"/>
                          </a:highlight>
                          <a:latin typeface="Calibri" panose="020F0502020204030204" pitchFamily="34" charset="0"/>
                        </a:rPr>
                        <a:t>2.024</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J-22 A D-22</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highlight>
                            <a:srgbClr val="EBF1E9"/>
                          </a:highlight>
                          <a:latin typeface="Calibri" panose="020F0502020204030204" pitchFamily="34" charset="0"/>
                        </a:rPr>
                        <a:t>598</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highlight>
                            <a:srgbClr val="EBF1E9"/>
                          </a:highlight>
                          <a:latin typeface="Calibri" panose="020F0502020204030204" pitchFamily="34" charset="0"/>
                        </a:rPr>
                        <a:t>838</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highlight>
                            <a:srgbClr val="EBF1E9"/>
                          </a:highlight>
                          <a:latin typeface="Calibri" panose="020F0502020204030204" pitchFamily="34" charset="0"/>
                        </a:rPr>
                        <a:t>643</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J-22 A D-22</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highlight>
                            <a:srgbClr val="EBF1E9"/>
                          </a:highlight>
                          <a:latin typeface="Calibri" panose="020F0502020204030204" pitchFamily="34" charset="0"/>
                        </a:rPr>
                        <a:t>132</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highlight>
                            <a:srgbClr val="EBF1E9"/>
                          </a:highlight>
                          <a:latin typeface="Calibri" panose="020F0502020204030204" pitchFamily="34" charset="0"/>
                        </a:rPr>
                        <a:t>734</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highlight>
                            <a:srgbClr val="EBF1E9"/>
                          </a:highlight>
                          <a:latin typeface="Calibri" panose="020F0502020204030204" pitchFamily="34" charset="0"/>
                        </a:rPr>
                        <a:t>952</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J-22 A D-22</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highlight>
                            <a:srgbClr val="EBF1E9"/>
                          </a:highlight>
                          <a:latin typeface="Calibri" panose="020F0502020204030204" pitchFamily="34" charset="0"/>
                        </a:rPr>
                        <a:t>268</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highlight>
                            <a:srgbClr val="EBF1E9"/>
                          </a:highlight>
                          <a:latin typeface="Calibri" panose="020F0502020204030204" pitchFamily="34" charset="0"/>
                        </a:rPr>
                        <a:t>339</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highlight>
                            <a:srgbClr val="EBF1E9"/>
                          </a:highlight>
                          <a:latin typeface="Calibri" panose="020F0502020204030204" pitchFamily="34" charset="0"/>
                        </a:rPr>
                        <a:t>546</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highlight>
                            <a:srgbClr val="EBF1E9"/>
                          </a:highlight>
                          <a:latin typeface="Calibri" panose="020F0502020204030204" pitchFamily="34" charset="0"/>
                        </a:rPr>
                        <a:t>J-22 A D-22</a:t>
                      </a:r>
                    </a:p>
                  </a:txBody>
                  <a:tcPr marL="0" marR="0" marT="0" marB="0" anchor="ctr">
                    <a:lnL>
                      <a:noFill/>
                    </a:lnL>
                    <a:lnR>
                      <a:noFill/>
                    </a:lnR>
                    <a:lnT>
                      <a:noFill/>
                    </a:lnT>
                    <a:lnB>
                      <a:noFill/>
                    </a:lnB>
                    <a:solidFill>
                      <a:srgbClr val="EBF1E9"/>
                    </a:solidFill>
                  </a:tcPr>
                </a:tc>
                <a:tc>
                  <a:txBody>
                    <a:bodyPr/>
                    <a:lstStyle/>
                    <a:p>
                      <a:pPr algn="ctr" rtl="0" fontAlgn="ctr"/>
                      <a:r>
                        <a:rPr lang="es-CO" sz="900" b="1" i="0" u="none" strike="noStrike">
                          <a:solidFill>
                            <a:srgbClr val="203864"/>
                          </a:solidFill>
                          <a:effectLst/>
                          <a:highlight>
                            <a:srgbClr val="EBF1E9"/>
                          </a:highlight>
                          <a:latin typeface="Calibri" panose="020F0502020204030204" pitchFamily="34" charset="0"/>
                        </a:rPr>
                        <a:t>3.356</a:t>
                      </a:r>
                    </a:p>
                  </a:txBody>
                  <a:tcPr marL="0" marR="0" marT="0" marB="0" anchor="ctr">
                    <a:lnL>
                      <a:noFill/>
                    </a:lnL>
                    <a:lnR>
                      <a:noFill/>
                    </a:lnR>
                    <a:lnT>
                      <a:noFill/>
                    </a:lnT>
                    <a:lnB>
                      <a:noFill/>
                    </a:lnB>
                    <a:solidFill>
                      <a:srgbClr val="EBF1E9"/>
                    </a:solidFill>
                  </a:tcPr>
                </a:tc>
                <a:tc>
                  <a:txBody>
                    <a:bodyPr/>
                    <a:lstStyle/>
                    <a:p>
                      <a:pPr algn="ctr" rtl="0" fontAlgn="ctr"/>
                      <a:r>
                        <a:rPr lang="es-CO" sz="900" b="1" i="0" u="none" strike="noStrike">
                          <a:solidFill>
                            <a:srgbClr val="203864"/>
                          </a:solidFill>
                          <a:effectLst/>
                          <a:highlight>
                            <a:srgbClr val="EBF1E9"/>
                          </a:highlight>
                          <a:latin typeface="Calibri" panose="020F0502020204030204" pitchFamily="34" charset="0"/>
                        </a:rPr>
                        <a:t>4.991</a:t>
                      </a:r>
                    </a:p>
                  </a:txBody>
                  <a:tcPr marL="0" marR="0" marT="0" marB="0" anchor="ctr">
                    <a:lnL>
                      <a:noFill/>
                    </a:lnL>
                    <a:lnR>
                      <a:noFill/>
                    </a:lnR>
                    <a:lnT>
                      <a:noFill/>
                    </a:lnT>
                    <a:lnB>
                      <a:noFill/>
                    </a:lnB>
                    <a:solidFill>
                      <a:srgbClr val="EBF1E9"/>
                    </a:solidFill>
                  </a:tcPr>
                </a:tc>
                <a:tc>
                  <a:txBody>
                    <a:bodyPr/>
                    <a:lstStyle/>
                    <a:p>
                      <a:pPr algn="ctr" rtl="0" fontAlgn="ctr"/>
                      <a:r>
                        <a:rPr lang="es-CO" sz="900" b="1" i="0" u="none" strike="noStrike">
                          <a:solidFill>
                            <a:srgbClr val="203864"/>
                          </a:solidFill>
                          <a:effectLst/>
                          <a:highlight>
                            <a:srgbClr val="EBF1E9"/>
                          </a:highlight>
                          <a:latin typeface="Calibri" panose="020F0502020204030204" pitchFamily="34" charset="0"/>
                        </a:rPr>
                        <a:t>4.655</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946748644"/>
                  </a:ext>
                </a:extLst>
              </a:tr>
              <a:tr h="193279">
                <a:tc>
                  <a:txBody>
                    <a:bodyPr/>
                    <a:lstStyle/>
                    <a:p>
                      <a:pPr algn="ctr" rtl="0" fontAlgn="ctr"/>
                      <a:r>
                        <a:rPr lang="es-CO" sz="900" b="0" i="0" u="none" strike="noStrike">
                          <a:solidFill>
                            <a:srgbClr val="002060"/>
                          </a:solidFill>
                          <a:effectLst/>
                          <a:latin typeface="Calibri" panose="020F0502020204030204" pitchFamily="34" charset="0"/>
                        </a:rPr>
                        <a:t>E-23 A J-23</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1.317</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7</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912</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E-23 A J-23</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770</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2.167</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1.792</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E-23 A J-23</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544</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842</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510</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E-23 A J-23</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227</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674</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921</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E-23 A J-23</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207</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264</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203864"/>
                          </a:solidFill>
                          <a:effectLst/>
                          <a:latin typeface="Calibri" panose="020F0502020204030204" pitchFamily="34" charset="0"/>
                        </a:rPr>
                        <a:t>518</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E-23 A J-23</a:t>
                      </a:r>
                    </a:p>
                  </a:txBody>
                  <a:tcPr marL="0" marR="0" marT="0" marB="0" anchor="ctr">
                    <a:lnL>
                      <a:noFill/>
                    </a:lnL>
                    <a:lnR>
                      <a:noFill/>
                    </a:lnR>
                    <a:lnT>
                      <a:noFill/>
                    </a:lnT>
                    <a:lnB>
                      <a:noFill/>
                    </a:lnB>
                    <a:noFill/>
                  </a:tcPr>
                </a:tc>
                <a:tc>
                  <a:txBody>
                    <a:bodyPr/>
                    <a:lstStyle/>
                    <a:p>
                      <a:pPr algn="ctr" rtl="0" fontAlgn="ctr"/>
                      <a:r>
                        <a:rPr lang="es-CO" sz="900" b="1" i="0" u="none" strike="noStrike">
                          <a:solidFill>
                            <a:srgbClr val="203864"/>
                          </a:solidFill>
                          <a:effectLst/>
                          <a:latin typeface="Calibri" panose="020F0502020204030204" pitchFamily="34" charset="0"/>
                        </a:rPr>
                        <a:t>3.065</a:t>
                      </a:r>
                    </a:p>
                  </a:txBody>
                  <a:tcPr marL="0" marR="0" marT="0" marB="0" anchor="ctr">
                    <a:lnL>
                      <a:noFill/>
                    </a:lnL>
                    <a:lnR>
                      <a:noFill/>
                    </a:lnR>
                    <a:lnT>
                      <a:noFill/>
                    </a:lnT>
                    <a:lnB>
                      <a:noFill/>
                    </a:lnB>
                    <a:noFill/>
                  </a:tcPr>
                </a:tc>
                <a:tc>
                  <a:txBody>
                    <a:bodyPr/>
                    <a:lstStyle/>
                    <a:p>
                      <a:pPr algn="ctr" rtl="0" fontAlgn="ctr"/>
                      <a:r>
                        <a:rPr lang="es-CO" sz="900" b="1" i="0" u="none" strike="noStrike">
                          <a:solidFill>
                            <a:srgbClr val="203864"/>
                          </a:solidFill>
                          <a:effectLst/>
                          <a:latin typeface="Calibri" panose="020F0502020204030204" pitchFamily="34" charset="0"/>
                        </a:rPr>
                        <a:t>3.954</a:t>
                      </a:r>
                    </a:p>
                  </a:txBody>
                  <a:tcPr marL="0" marR="0" marT="0" marB="0" anchor="ctr">
                    <a:lnL>
                      <a:noFill/>
                    </a:lnL>
                    <a:lnR>
                      <a:noFill/>
                    </a:lnR>
                    <a:lnT>
                      <a:noFill/>
                    </a:lnT>
                    <a:lnB>
                      <a:noFill/>
                    </a:lnB>
                    <a:noFill/>
                  </a:tcPr>
                </a:tc>
                <a:tc>
                  <a:txBody>
                    <a:bodyPr/>
                    <a:lstStyle/>
                    <a:p>
                      <a:pPr algn="ctr" rtl="0" fontAlgn="ctr"/>
                      <a:r>
                        <a:rPr lang="es-CO" sz="900" b="1" i="0" u="none" strike="noStrike">
                          <a:solidFill>
                            <a:srgbClr val="203864"/>
                          </a:solidFill>
                          <a:effectLst/>
                          <a:latin typeface="Calibri" panose="020F0502020204030204" pitchFamily="34" charset="0"/>
                        </a:rPr>
                        <a:t>4.653</a:t>
                      </a:r>
                    </a:p>
                  </a:txBody>
                  <a:tcPr marL="0" marR="0" marT="0" marB="0" anchor="ctr">
                    <a:lnL>
                      <a:noFill/>
                    </a:lnL>
                    <a:lnR>
                      <a:noFill/>
                    </a:lnR>
                    <a:lnT>
                      <a:noFill/>
                    </a:lnT>
                    <a:lnB>
                      <a:noFill/>
                    </a:lnB>
                    <a:noFill/>
                  </a:tcPr>
                </a:tc>
                <a:extLst>
                  <a:ext uri="{0D108BD9-81ED-4DB2-BD59-A6C34878D82A}">
                    <a16:rowId xmlns:a16="http://schemas.microsoft.com/office/drawing/2014/main" val="2433706072"/>
                  </a:ext>
                </a:extLst>
              </a:tr>
              <a:tr h="281661">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J-23 A D-23</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highlight>
                            <a:srgbClr val="EBF1E9"/>
                          </a:highlight>
                          <a:latin typeface="Calibri" panose="020F0502020204030204" pitchFamily="34" charset="0"/>
                        </a:rPr>
                        <a:t>1.270</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highlight>
                            <a:srgbClr val="EBF1E9"/>
                          </a:highlight>
                          <a:latin typeface="Calibri" panose="020F0502020204030204" pitchFamily="34" charset="0"/>
                        </a:rPr>
                        <a:t>28</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highlight>
                            <a:srgbClr val="EBF1E9"/>
                          </a:highlight>
                          <a:latin typeface="Calibri" panose="020F0502020204030204" pitchFamily="34" charset="0"/>
                        </a:rPr>
                        <a:t>1.107</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J-23 A D-23</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highlight>
                            <a:srgbClr val="EBF1E9"/>
                          </a:highlight>
                          <a:latin typeface="Calibri" panose="020F0502020204030204" pitchFamily="34" charset="0"/>
                        </a:rPr>
                        <a:t>879</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highlight>
                            <a:srgbClr val="EBF1E9"/>
                          </a:highlight>
                          <a:latin typeface="Calibri" panose="020F0502020204030204" pitchFamily="34" charset="0"/>
                        </a:rPr>
                        <a:t>2.292</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highlight>
                            <a:srgbClr val="EBF1E9"/>
                          </a:highlight>
                          <a:latin typeface="Calibri" panose="020F0502020204030204" pitchFamily="34" charset="0"/>
                        </a:rPr>
                        <a:t>2.263</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J-23 A D-23</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highlight>
                            <a:srgbClr val="EBF1E9"/>
                          </a:highlight>
                          <a:latin typeface="Calibri" panose="020F0502020204030204" pitchFamily="34" charset="0"/>
                        </a:rPr>
                        <a:t>247</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highlight>
                            <a:srgbClr val="EBF1E9"/>
                          </a:highlight>
                          <a:latin typeface="Calibri" panose="020F0502020204030204" pitchFamily="34" charset="0"/>
                        </a:rPr>
                        <a:t>954</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highlight>
                            <a:srgbClr val="EBF1E9"/>
                          </a:highlight>
                          <a:latin typeface="Calibri" panose="020F0502020204030204" pitchFamily="34" charset="0"/>
                        </a:rPr>
                        <a:t>664</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J-23 A D-23</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highlight>
                            <a:srgbClr val="EBF1E9"/>
                          </a:highlight>
                          <a:latin typeface="Calibri" panose="020F0502020204030204" pitchFamily="34" charset="0"/>
                        </a:rPr>
                        <a:t>265</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highlight>
                            <a:srgbClr val="EBF1E9"/>
                          </a:highlight>
                          <a:latin typeface="Calibri" panose="020F0502020204030204" pitchFamily="34" charset="0"/>
                        </a:rPr>
                        <a:t>712</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highlight>
                            <a:srgbClr val="EBF1E9"/>
                          </a:highlight>
                          <a:latin typeface="Calibri" panose="020F0502020204030204" pitchFamily="34" charset="0"/>
                        </a:rPr>
                        <a:t>960</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J-23 A D-23</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highlight>
                            <a:srgbClr val="EBF1E9"/>
                          </a:highlight>
                          <a:latin typeface="Calibri" panose="020F0502020204030204" pitchFamily="34" charset="0"/>
                        </a:rPr>
                        <a:t>138</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highlight>
                            <a:srgbClr val="EBF1E9"/>
                          </a:highlight>
                          <a:latin typeface="Calibri" panose="020F0502020204030204" pitchFamily="34" charset="0"/>
                        </a:rPr>
                        <a:t>292</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203864"/>
                          </a:solidFill>
                          <a:effectLst/>
                          <a:highlight>
                            <a:srgbClr val="EBF1E9"/>
                          </a:highlight>
                          <a:latin typeface="Calibri" panose="020F0502020204030204" pitchFamily="34" charset="0"/>
                        </a:rPr>
                        <a:t>611</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highlight>
                            <a:srgbClr val="EBF1E9"/>
                          </a:highlight>
                          <a:latin typeface="Calibri" panose="020F0502020204030204" pitchFamily="34" charset="0"/>
                        </a:rPr>
                        <a:t>J-23 A D-23</a:t>
                      </a:r>
                    </a:p>
                  </a:txBody>
                  <a:tcPr marL="0" marR="0" marT="0" marB="0" anchor="ctr">
                    <a:lnL>
                      <a:noFill/>
                    </a:lnL>
                    <a:lnR>
                      <a:noFill/>
                    </a:lnR>
                    <a:lnT>
                      <a:noFill/>
                    </a:lnT>
                    <a:lnB>
                      <a:noFill/>
                    </a:lnB>
                    <a:solidFill>
                      <a:srgbClr val="EBF1E9"/>
                    </a:solidFill>
                  </a:tcPr>
                </a:tc>
                <a:tc>
                  <a:txBody>
                    <a:bodyPr/>
                    <a:lstStyle/>
                    <a:p>
                      <a:pPr algn="ctr" rtl="0" fontAlgn="ctr"/>
                      <a:r>
                        <a:rPr lang="es-CO" sz="900" b="1" i="0" u="none" strike="noStrike">
                          <a:solidFill>
                            <a:srgbClr val="203864"/>
                          </a:solidFill>
                          <a:effectLst/>
                          <a:highlight>
                            <a:srgbClr val="EBF1E9"/>
                          </a:highlight>
                          <a:latin typeface="Calibri" panose="020F0502020204030204" pitchFamily="34" charset="0"/>
                        </a:rPr>
                        <a:t>2.799</a:t>
                      </a:r>
                    </a:p>
                  </a:txBody>
                  <a:tcPr marL="0" marR="0" marT="0" marB="0" anchor="ctr">
                    <a:lnL>
                      <a:noFill/>
                    </a:lnL>
                    <a:lnR>
                      <a:noFill/>
                    </a:lnR>
                    <a:lnT>
                      <a:noFill/>
                    </a:lnT>
                    <a:lnB>
                      <a:noFill/>
                    </a:lnB>
                    <a:solidFill>
                      <a:srgbClr val="EBF1E9"/>
                    </a:solidFill>
                  </a:tcPr>
                </a:tc>
                <a:tc>
                  <a:txBody>
                    <a:bodyPr/>
                    <a:lstStyle/>
                    <a:p>
                      <a:pPr algn="ctr" rtl="0" fontAlgn="ctr"/>
                      <a:r>
                        <a:rPr lang="es-CO" sz="900" b="1" i="0" u="none" strike="noStrike">
                          <a:solidFill>
                            <a:srgbClr val="203864"/>
                          </a:solidFill>
                          <a:effectLst/>
                          <a:highlight>
                            <a:srgbClr val="EBF1E9"/>
                          </a:highlight>
                          <a:latin typeface="Calibri" panose="020F0502020204030204" pitchFamily="34" charset="0"/>
                        </a:rPr>
                        <a:t>4.278</a:t>
                      </a:r>
                    </a:p>
                  </a:txBody>
                  <a:tcPr marL="0" marR="0" marT="0" marB="0" anchor="ctr">
                    <a:lnL>
                      <a:noFill/>
                    </a:lnL>
                    <a:lnR>
                      <a:noFill/>
                    </a:lnR>
                    <a:lnT>
                      <a:noFill/>
                    </a:lnT>
                    <a:lnB>
                      <a:noFill/>
                    </a:lnB>
                    <a:solidFill>
                      <a:srgbClr val="EBF1E9"/>
                    </a:solidFill>
                  </a:tcPr>
                </a:tc>
                <a:tc>
                  <a:txBody>
                    <a:bodyPr/>
                    <a:lstStyle/>
                    <a:p>
                      <a:pPr algn="ctr" rtl="0" fontAlgn="ctr"/>
                      <a:r>
                        <a:rPr lang="es-CO" sz="900" b="1" i="0" u="none" strike="noStrike">
                          <a:solidFill>
                            <a:srgbClr val="203864"/>
                          </a:solidFill>
                          <a:effectLst/>
                          <a:highlight>
                            <a:srgbClr val="EBF1E9"/>
                          </a:highlight>
                          <a:latin typeface="Calibri" panose="020F0502020204030204" pitchFamily="34" charset="0"/>
                        </a:rPr>
                        <a:t>5.605</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1981598477"/>
                  </a:ext>
                </a:extLst>
              </a:tr>
              <a:tr h="205359">
                <a:tc>
                  <a:txBody>
                    <a:bodyPr/>
                    <a:lstStyle/>
                    <a:p>
                      <a:pPr algn="ctr" rtl="0" fontAlgn="ctr"/>
                      <a:r>
                        <a:rPr lang="es-CO" sz="900" b="1" i="0" u="none" strike="noStrike" dirty="0">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203864"/>
                          </a:solidFill>
                          <a:effectLst/>
                          <a:latin typeface="Calibri" panose="020F0502020204030204" pitchFamily="34" charset="0"/>
                        </a:rPr>
                        <a:t>20.192</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203864"/>
                          </a:solidFill>
                          <a:effectLst/>
                          <a:latin typeface="Calibri" panose="020F0502020204030204" pitchFamily="34" charset="0"/>
                        </a:rPr>
                        <a:t>252</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203864"/>
                          </a:solidFill>
                          <a:effectLst/>
                          <a:latin typeface="Calibri" panose="020F0502020204030204" pitchFamily="34" charset="0"/>
                        </a:rPr>
                        <a:t>17.598</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l" fontAlgn="b"/>
                      <a:endParaRPr lang="es-CO" sz="900" b="1"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203864"/>
                          </a:solidFill>
                          <a:effectLst/>
                          <a:latin typeface="Calibri" panose="020F0502020204030204" pitchFamily="34" charset="0"/>
                        </a:rPr>
                        <a:t>15.792</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203864"/>
                          </a:solidFill>
                          <a:effectLst/>
                          <a:latin typeface="Calibri" panose="020F0502020204030204" pitchFamily="34" charset="0"/>
                        </a:rPr>
                        <a:t>51.528</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203864"/>
                          </a:solidFill>
                          <a:effectLst/>
                          <a:latin typeface="Calibri" panose="020F0502020204030204" pitchFamily="34" charset="0"/>
                        </a:rPr>
                        <a:t>40.336</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l" fontAlgn="b"/>
                      <a:endParaRPr lang="es-CO" sz="900" b="1"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203864"/>
                          </a:solidFill>
                          <a:effectLst/>
                          <a:latin typeface="Calibri" panose="020F0502020204030204" pitchFamily="34" charset="0"/>
                        </a:rPr>
                        <a:t>12.451</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203864"/>
                          </a:solidFill>
                          <a:effectLst/>
                          <a:latin typeface="Calibri" panose="020F0502020204030204" pitchFamily="34" charset="0"/>
                        </a:rPr>
                        <a:t>27.141</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203864"/>
                          </a:solidFill>
                          <a:effectLst/>
                          <a:latin typeface="Calibri" panose="020F0502020204030204" pitchFamily="34" charset="0"/>
                        </a:rPr>
                        <a:t>14.048</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l" fontAlgn="b"/>
                      <a:endParaRPr lang="es-CO" sz="900" b="1"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203864"/>
                          </a:solidFill>
                          <a:effectLst/>
                          <a:latin typeface="Calibri" panose="020F0502020204030204" pitchFamily="34" charset="0"/>
                        </a:rPr>
                        <a:t>4.017</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203864"/>
                          </a:solidFill>
                          <a:effectLst/>
                          <a:latin typeface="Calibri" panose="020F0502020204030204" pitchFamily="34" charset="0"/>
                        </a:rPr>
                        <a:t>5.013</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203864"/>
                          </a:solidFill>
                          <a:effectLst/>
                          <a:latin typeface="Calibri" panose="020F0502020204030204" pitchFamily="34" charset="0"/>
                        </a:rPr>
                        <a:t>11.613</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l" fontAlgn="b"/>
                      <a:endParaRPr lang="es-CO" sz="900" b="1"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203864"/>
                          </a:solidFill>
                          <a:effectLst/>
                          <a:latin typeface="Calibri" panose="020F0502020204030204" pitchFamily="34" charset="0"/>
                        </a:rPr>
                        <a:t>9.924</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203864"/>
                          </a:solidFill>
                          <a:effectLst/>
                          <a:latin typeface="Calibri" panose="020F0502020204030204" pitchFamily="34" charset="0"/>
                        </a:rPr>
                        <a:t>1.917</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203864"/>
                          </a:solidFill>
                          <a:effectLst/>
                          <a:latin typeface="Calibri" panose="020F0502020204030204" pitchFamily="34" charset="0"/>
                        </a:rPr>
                        <a:t>9.442</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l" fontAlgn="b"/>
                      <a:endParaRPr lang="es-CO" sz="900" b="1"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203864"/>
                          </a:solidFill>
                          <a:effectLst/>
                          <a:latin typeface="Calibri" panose="020F0502020204030204" pitchFamily="34" charset="0"/>
                        </a:rPr>
                        <a:t>62.376</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203864"/>
                          </a:solidFill>
                          <a:effectLst/>
                          <a:latin typeface="Calibri" panose="020F0502020204030204" pitchFamily="34" charset="0"/>
                        </a:rPr>
                        <a:t>85.851</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dirty="0">
                          <a:solidFill>
                            <a:srgbClr val="203864"/>
                          </a:solidFill>
                          <a:effectLst/>
                          <a:latin typeface="Calibri" panose="020F0502020204030204" pitchFamily="34" charset="0"/>
                        </a:rPr>
                        <a:t>93.037</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1376907576"/>
                  </a:ext>
                </a:extLst>
              </a:tr>
            </a:tbl>
          </a:graphicData>
        </a:graphic>
      </p:graphicFrame>
    </p:spTree>
    <p:extLst>
      <p:ext uri="{BB962C8B-B14F-4D97-AF65-F5344CB8AC3E}">
        <p14:creationId xmlns:p14="http://schemas.microsoft.com/office/powerpoint/2010/main" val="115904827"/>
      </p:ext>
    </p:extLst>
  </p:cSld>
  <p:clrMapOvr>
    <a:masterClrMapping/>
  </p:clrMapOvr>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6" name="Conector recto 15">
            <a:extLst>
              <a:ext uri="{FF2B5EF4-FFF2-40B4-BE49-F238E27FC236}">
                <a16:creationId xmlns:a16="http://schemas.microsoft.com/office/drawing/2014/main" id="{E69823F1-50A9-4EAC-B715-0FB37813795B}"/>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2" name="Imagen 1">
            <a:extLst>
              <a:ext uri="{FF2B5EF4-FFF2-40B4-BE49-F238E27FC236}">
                <a16:creationId xmlns:a16="http://schemas.microsoft.com/office/drawing/2014/main" id="{62139D61-8D36-47FA-A3C9-CEDCCD55970F}"/>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146889" y="3153143"/>
            <a:ext cx="2523360" cy="1766352"/>
          </a:xfrm>
          <a:prstGeom prst="rect">
            <a:avLst/>
          </a:prstGeom>
        </p:spPr>
      </p:pic>
      <p:sp>
        <p:nvSpPr>
          <p:cNvPr id="8" name="CuadroTexto 45">
            <a:extLst>
              <a:ext uri="{FF2B5EF4-FFF2-40B4-BE49-F238E27FC236}">
                <a16:creationId xmlns:a16="http://schemas.microsoft.com/office/drawing/2014/main" id="{0D2F997C-8D14-494C-AE5B-56C9049E3FBF}"/>
              </a:ext>
            </a:extLst>
          </p:cNvPr>
          <p:cNvSpPr txBox="1"/>
          <p:nvPr/>
        </p:nvSpPr>
        <p:spPr>
          <a:xfrm>
            <a:off x="933919" y="134547"/>
            <a:ext cx="9881937"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ACTIVIDADES DE GESTIÓN SOCIAL 2024</a:t>
            </a:r>
          </a:p>
          <a:p>
            <a:pPr lvl="1"/>
            <a:r>
              <a:rPr lang="es-CO" sz="1600" b="0" dirty="0">
                <a:solidFill>
                  <a:schemeClr val="accent1">
                    <a:lumMod val="50000"/>
                  </a:schemeClr>
                </a:solidFill>
              </a:rPr>
              <a:t>Así va la socialización y sensibilización del Esquema de Aseo con las comunidades</a:t>
            </a:r>
            <a:endParaRPr lang="es-CO" kern="0" dirty="0">
              <a:solidFill>
                <a:schemeClr val="accent1">
                  <a:lumMod val="50000"/>
                </a:schemeClr>
              </a:solidFill>
            </a:endParaRPr>
          </a:p>
        </p:txBody>
      </p:sp>
      <p:pic>
        <p:nvPicPr>
          <p:cNvPr id="10" name="Gráfico 3" descr="Usuarios">
            <a:extLst>
              <a:ext uri="{FF2B5EF4-FFF2-40B4-BE49-F238E27FC236}">
                <a16:creationId xmlns:a16="http://schemas.microsoft.com/office/drawing/2014/main" id="{51CA8675-2182-4860-A721-6E25C5FAE871}"/>
              </a:ext>
            </a:extLst>
          </p:cNvPr>
          <p:cNvPicPr>
            <a:picLocks noChangeAspect="1"/>
          </p:cNvPicPr>
          <p:nvPr/>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363053" y="134547"/>
            <a:ext cx="929739" cy="929739"/>
          </a:xfrm>
          <a:prstGeom prst="rect">
            <a:avLst/>
          </a:prstGeom>
        </p:spPr>
      </p:pic>
      <p:graphicFrame>
        <p:nvGraphicFramePr>
          <p:cNvPr id="11" name="12 Tabla">
            <a:extLst>
              <a:ext uri="{FF2B5EF4-FFF2-40B4-BE49-F238E27FC236}">
                <a16:creationId xmlns:a16="http://schemas.microsoft.com/office/drawing/2014/main" id="{DA526A8A-45F1-4C2A-AA9B-1B3216387C1B}"/>
              </a:ext>
            </a:extLst>
          </p:cNvPr>
          <p:cNvGraphicFramePr>
            <a:graphicFrameLocks noGrp="1"/>
          </p:cNvGraphicFramePr>
          <p:nvPr/>
        </p:nvGraphicFramePr>
        <p:xfrm>
          <a:off x="2799347" y="1477634"/>
          <a:ext cx="8883316" cy="5117370"/>
        </p:xfrm>
        <a:graphic>
          <a:graphicData uri="http://schemas.openxmlformats.org/drawingml/2006/table">
            <a:tbl>
              <a:tblPr firstRow="1" firstCol="1" bandRow="1">
                <a:tableStyleId>{68D230F3-CF80-4859-8CE7-A43EE81993B5}</a:tableStyleId>
              </a:tblPr>
              <a:tblGrid>
                <a:gridCol w="983411">
                  <a:extLst>
                    <a:ext uri="{9D8B030D-6E8A-4147-A177-3AD203B41FA5}">
                      <a16:colId xmlns:a16="http://schemas.microsoft.com/office/drawing/2014/main" val="20000"/>
                    </a:ext>
                  </a:extLst>
                </a:gridCol>
                <a:gridCol w="634745">
                  <a:extLst>
                    <a:ext uri="{9D8B030D-6E8A-4147-A177-3AD203B41FA5}">
                      <a16:colId xmlns:a16="http://schemas.microsoft.com/office/drawing/2014/main" val="20002"/>
                    </a:ext>
                  </a:extLst>
                </a:gridCol>
                <a:gridCol w="634745">
                  <a:extLst>
                    <a:ext uri="{9D8B030D-6E8A-4147-A177-3AD203B41FA5}">
                      <a16:colId xmlns:a16="http://schemas.microsoft.com/office/drawing/2014/main" val="2503963018"/>
                    </a:ext>
                  </a:extLst>
                </a:gridCol>
                <a:gridCol w="616867">
                  <a:extLst>
                    <a:ext uri="{9D8B030D-6E8A-4147-A177-3AD203B41FA5}">
                      <a16:colId xmlns:a16="http://schemas.microsoft.com/office/drawing/2014/main" val="561345334"/>
                    </a:ext>
                  </a:extLst>
                </a:gridCol>
                <a:gridCol w="566695">
                  <a:extLst>
                    <a:ext uri="{9D8B030D-6E8A-4147-A177-3AD203B41FA5}">
                      <a16:colId xmlns:a16="http://schemas.microsoft.com/office/drawing/2014/main" val="2667194400"/>
                    </a:ext>
                  </a:extLst>
                </a:gridCol>
                <a:gridCol w="672064">
                  <a:extLst>
                    <a:ext uri="{9D8B030D-6E8A-4147-A177-3AD203B41FA5}">
                      <a16:colId xmlns:a16="http://schemas.microsoft.com/office/drawing/2014/main" val="916079464"/>
                    </a:ext>
                  </a:extLst>
                </a:gridCol>
                <a:gridCol w="550302">
                  <a:extLst>
                    <a:ext uri="{9D8B030D-6E8A-4147-A177-3AD203B41FA5}">
                      <a16:colId xmlns:a16="http://schemas.microsoft.com/office/drawing/2014/main" val="3487433489"/>
                    </a:ext>
                  </a:extLst>
                </a:gridCol>
                <a:gridCol w="645804">
                  <a:extLst>
                    <a:ext uri="{9D8B030D-6E8A-4147-A177-3AD203B41FA5}">
                      <a16:colId xmlns:a16="http://schemas.microsoft.com/office/drawing/2014/main" val="1477968562"/>
                    </a:ext>
                  </a:extLst>
                </a:gridCol>
                <a:gridCol w="645804">
                  <a:extLst>
                    <a:ext uri="{9D8B030D-6E8A-4147-A177-3AD203B41FA5}">
                      <a16:colId xmlns:a16="http://schemas.microsoft.com/office/drawing/2014/main" val="22820744"/>
                    </a:ext>
                  </a:extLst>
                </a:gridCol>
                <a:gridCol w="971732">
                  <a:extLst>
                    <a:ext uri="{9D8B030D-6E8A-4147-A177-3AD203B41FA5}">
                      <a16:colId xmlns:a16="http://schemas.microsoft.com/office/drawing/2014/main" val="847637330"/>
                    </a:ext>
                  </a:extLst>
                </a:gridCol>
                <a:gridCol w="782052">
                  <a:extLst>
                    <a:ext uri="{9D8B030D-6E8A-4147-A177-3AD203B41FA5}">
                      <a16:colId xmlns:a16="http://schemas.microsoft.com/office/drawing/2014/main" val="2374134191"/>
                    </a:ext>
                  </a:extLst>
                </a:gridCol>
                <a:gridCol w="1179095">
                  <a:extLst>
                    <a:ext uri="{9D8B030D-6E8A-4147-A177-3AD203B41FA5}">
                      <a16:colId xmlns:a16="http://schemas.microsoft.com/office/drawing/2014/main" val="720647983"/>
                    </a:ext>
                  </a:extLst>
                </a:gridCol>
              </a:tblGrid>
              <a:tr h="441635">
                <a:tc rowSpan="2">
                  <a:txBody>
                    <a:bodyPr/>
                    <a:lstStyle/>
                    <a:p>
                      <a:pPr marL="0" algn="ctr" defTabSz="914400" rtl="0" eaLnBrk="1" fontAlgn="b" latinLnBrk="0" hangingPunct="1"/>
                      <a:r>
                        <a:rPr lang="es-CO" sz="1200" u="none" strike="noStrike" kern="1200" dirty="0">
                          <a:solidFill>
                            <a:schemeClr val="accent1">
                              <a:lumMod val="50000"/>
                            </a:schemeClr>
                          </a:solidFill>
                          <a:effectLst/>
                        </a:rPr>
                        <a:t>LOCALIDAD</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gridSpan="11">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MX" sz="1200" b="1" i="0" u="none" strike="noStrike" dirty="0">
                          <a:solidFill>
                            <a:srgbClr val="203864"/>
                          </a:solidFill>
                          <a:effectLst/>
                          <a:latin typeface="Calibri" panose="020F0502020204030204" pitchFamily="34" charset="0"/>
                        </a:rPr>
                        <a:t>ASISTENCIA ENERO A OCTUBRE 2024</a:t>
                      </a:r>
                    </a:p>
                  </a:txBody>
                  <a:tcPr marL="9525" marR="9525" marT="9525" marB="0" anchor="ctr"/>
                </a:tc>
                <a:tc hMerge="1">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endParaRPr lang="es-MX" sz="1200" b="1" i="0" u="none" strike="noStrike" dirty="0">
                        <a:solidFill>
                          <a:srgbClr val="203864"/>
                        </a:solidFill>
                        <a:effectLst/>
                        <a:latin typeface="Calibri" panose="020F0502020204030204" pitchFamily="34" charset="0"/>
                      </a:endParaRPr>
                    </a:p>
                  </a:txBody>
                  <a:tcPr marL="9525" marR="9525" marT="9525" marB="0" anchor="ctr"/>
                </a:tc>
                <a:tc hMerge="1">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endParaRPr lang="es-MX" sz="1200" b="1" i="0" u="none" strike="noStrike" dirty="0">
                        <a:solidFill>
                          <a:srgbClr val="203864"/>
                        </a:solidFill>
                        <a:effectLst/>
                        <a:latin typeface="Calibri" panose="020F0502020204030204" pitchFamily="34" charset="0"/>
                      </a:endParaRPr>
                    </a:p>
                  </a:txBody>
                  <a:tcPr marL="9525" marR="9525" marT="9525" marB="0" anchor="ctr"/>
                </a:tc>
                <a:tc hMerge="1">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endParaRPr lang="es-MX" sz="1200" b="1" i="0" u="none" strike="noStrike" dirty="0">
                        <a:solidFill>
                          <a:srgbClr val="203864"/>
                        </a:solidFill>
                        <a:effectLst/>
                        <a:latin typeface="Calibri" panose="020F0502020204030204" pitchFamily="34" charset="0"/>
                      </a:endParaRPr>
                    </a:p>
                  </a:txBody>
                  <a:tcPr marL="9525" marR="9525" marT="9525" marB="0" anchor="ct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endParaRPr lang="es-MX" sz="1200" b="1" i="0" u="none" strike="noStrike" dirty="0">
                        <a:solidFill>
                          <a:srgbClr val="203864"/>
                        </a:solidFill>
                        <a:effectLst/>
                        <a:latin typeface="Calibri" panose="020F0502020204030204" pitchFamily="34" charset="0"/>
                      </a:endParaRPr>
                    </a:p>
                  </a:txBody>
                  <a:tcPr marL="9525" marR="9525" marT="9525" marB="0" anchor="ctr"/>
                </a:tc>
                <a:extLst>
                  <a:ext uri="{0D108BD9-81ED-4DB2-BD59-A6C34878D82A}">
                    <a16:rowId xmlns:a16="http://schemas.microsoft.com/office/drawing/2014/main" val="4128970749"/>
                  </a:ext>
                </a:extLst>
              </a:tr>
              <a:tr h="445168">
                <a:tc vMerge="1">
                  <a:txBody>
                    <a:bodyPr/>
                    <a:lstStyle/>
                    <a:p>
                      <a:pPr marL="0" algn="ctr" defTabSz="914400" rtl="0" eaLnBrk="1" fontAlgn="b" latinLnBrk="0" hangingPunct="1"/>
                      <a:r>
                        <a:rPr lang="es-CO" sz="1200" u="none" strike="noStrike" kern="1200" dirty="0">
                          <a:solidFill>
                            <a:schemeClr val="accent1">
                              <a:lumMod val="50000"/>
                            </a:schemeClr>
                          </a:solidFill>
                          <a:effectLst/>
                        </a:rPr>
                        <a:t>LOCALIDAD</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MX" sz="1200" b="1" i="0" u="none" strike="noStrike" dirty="0">
                          <a:solidFill>
                            <a:srgbClr val="203864"/>
                          </a:solidFill>
                          <a:effectLst/>
                          <a:latin typeface="Calibri" panose="020F0502020204030204" pitchFamily="34" charset="0"/>
                        </a:rPr>
                        <a:t>ENERO</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MX" sz="1200" b="1" i="0" u="none" strike="noStrike" dirty="0">
                          <a:solidFill>
                            <a:srgbClr val="203864"/>
                          </a:solidFill>
                          <a:effectLst/>
                          <a:latin typeface="Calibri" panose="020F0502020204030204" pitchFamily="34" charset="0"/>
                        </a:rPr>
                        <a:t>FEBRERO </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MX" sz="1200" b="1" i="0" u="none" strike="noStrike" dirty="0">
                          <a:solidFill>
                            <a:srgbClr val="203864"/>
                          </a:solidFill>
                          <a:effectLst/>
                          <a:latin typeface="Calibri" panose="020F0502020204030204" pitchFamily="34" charset="0"/>
                        </a:rPr>
                        <a:t>MARZO</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MX" sz="1200" b="1" i="0" u="none" strike="noStrike" dirty="0">
                          <a:solidFill>
                            <a:srgbClr val="203864"/>
                          </a:solidFill>
                          <a:effectLst/>
                          <a:latin typeface="Calibri" panose="020F0502020204030204" pitchFamily="34" charset="0"/>
                        </a:rPr>
                        <a:t>ABRIL </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MX" sz="1200" b="1" i="0" u="none" strike="noStrike" dirty="0">
                          <a:solidFill>
                            <a:srgbClr val="203864"/>
                          </a:solidFill>
                          <a:effectLst/>
                          <a:latin typeface="Calibri" panose="020F0502020204030204" pitchFamily="34" charset="0"/>
                        </a:rPr>
                        <a:t>MAYO</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MX" sz="1200" b="1" i="0" u="none" strike="noStrike" dirty="0">
                          <a:solidFill>
                            <a:srgbClr val="203864"/>
                          </a:solidFill>
                          <a:effectLst/>
                          <a:latin typeface="Calibri" panose="020F0502020204030204" pitchFamily="34" charset="0"/>
                        </a:rPr>
                        <a:t>JUNIO</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MX" sz="1200" b="1" i="0" u="none" strike="noStrike" dirty="0">
                          <a:solidFill>
                            <a:srgbClr val="203864"/>
                          </a:solidFill>
                          <a:effectLst/>
                          <a:latin typeface="Calibri" panose="020F0502020204030204" pitchFamily="34" charset="0"/>
                        </a:rPr>
                        <a:t>JULIO</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MX" sz="1200" b="1" i="0" u="none" strike="noStrike" dirty="0">
                          <a:solidFill>
                            <a:srgbClr val="203864"/>
                          </a:solidFill>
                          <a:effectLst/>
                          <a:latin typeface="Calibri" panose="020F0502020204030204" pitchFamily="34" charset="0"/>
                        </a:rPr>
                        <a:t>AGOSTO</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MX" sz="1200" b="1" i="0" u="none" strike="noStrike" dirty="0">
                          <a:solidFill>
                            <a:srgbClr val="203864"/>
                          </a:solidFill>
                          <a:effectLst/>
                          <a:latin typeface="Calibri" panose="020F0502020204030204" pitchFamily="34" charset="0"/>
                        </a:rPr>
                        <a:t>SEPTIEMBRE</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MX" sz="1200" b="1" i="0" u="none" strike="noStrike" dirty="0">
                          <a:solidFill>
                            <a:srgbClr val="203864"/>
                          </a:solidFill>
                          <a:effectLst/>
                          <a:latin typeface="Calibri" panose="020F0502020204030204" pitchFamily="34" charset="0"/>
                        </a:rPr>
                        <a:t>OCTUBRE</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MX" sz="1200" b="1" i="0" u="none" strike="noStrike" dirty="0">
                          <a:solidFill>
                            <a:srgbClr val="203864"/>
                          </a:solidFill>
                          <a:effectLst/>
                          <a:latin typeface="Calibri" panose="020F0502020204030204" pitchFamily="34" charset="0"/>
                        </a:rPr>
                        <a:t>TOTAL </a:t>
                      </a:r>
                    </a:p>
                    <a:p>
                      <a:pPr marL="0" marR="0" lvl="0" indent="0" algn="ctr" defTabSz="914400" rtl="0" eaLnBrk="1" fontAlgn="b" latinLnBrk="0" hangingPunct="1">
                        <a:lnSpc>
                          <a:spcPct val="100000"/>
                        </a:lnSpc>
                        <a:spcBef>
                          <a:spcPts val="0"/>
                        </a:spcBef>
                        <a:spcAft>
                          <a:spcPts val="0"/>
                        </a:spcAft>
                        <a:buClrTx/>
                        <a:buSzTx/>
                        <a:buFontTx/>
                        <a:buNone/>
                        <a:tabLst/>
                        <a:defRPr/>
                      </a:pPr>
                      <a:r>
                        <a:rPr lang="es-MX" sz="1200" b="1" i="0" u="none" strike="noStrike" dirty="0">
                          <a:solidFill>
                            <a:srgbClr val="203864"/>
                          </a:solidFill>
                          <a:effectLst/>
                          <a:latin typeface="Calibri" panose="020F0502020204030204" pitchFamily="34" charset="0"/>
                        </a:rPr>
                        <a:t>ASISTENCIA 2024</a:t>
                      </a:r>
                    </a:p>
                  </a:txBody>
                  <a:tcPr marL="9525" marR="9525" marT="9525" marB="0" anchor="ctr"/>
                </a:tc>
                <a:extLst>
                  <a:ext uri="{0D108BD9-81ED-4DB2-BD59-A6C34878D82A}">
                    <a16:rowId xmlns:a16="http://schemas.microsoft.com/office/drawing/2014/main" val="10000"/>
                  </a:ext>
                </a:extLst>
              </a:tr>
              <a:tr h="234938">
                <a:tc>
                  <a:txBody>
                    <a:bodyPr/>
                    <a:lstStyle/>
                    <a:p>
                      <a:pPr marL="0" algn="l" defTabSz="914400" rtl="0" eaLnBrk="1" fontAlgn="b" latinLnBrk="0" hangingPunct="1"/>
                      <a:r>
                        <a:rPr lang="es-CO" sz="1200" u="none" strike="noStrike" kern="1200" dirty="0">
                          <a:solidFill>
                            <a:schemeClr val="accent1">
                              <a:lumMod val="50000"/>
                            </a:schemeClr>
                          </a:solidFill>
                          <a:effectLst/>
                        </a:rPr>
                        <a:t>Antonio Nariño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601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603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790</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769</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814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526</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412</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502</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529</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514</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6.060</a:t>
                      </a:r>
                    </a:p>
                  </a:txBody>
                  <a:tcPr marL="9525" marR="9525" marT="9525" marB="0" anchor="ctr"/>
                </a:tc>
                <a:extLst>
                  <a:ext uri="{0D108BD9-81ED-4DB2-BD59-A6C34878D82A}">
                    <a16:rowId xmlns:a16="http://schemas.microsoft.com/office/drawing/2014/main" val="10001"/>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Barrios Unidos</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342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296</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724</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262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197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413</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301</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299</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389</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464</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3.687</a:t>
                      </a:r>
                    </a:p>
                  </a:txBody>
                  <a:tcPr marL="9525" marR="9525" marT="9525" marB="0" anchor="ctr"/>
                </a:tc>
                <a:extLst>
                  <a:ext uri="{0D108BD9-81ED-4DB2-BD59-A6C34878D82A}">
                    <a16:rowId xmlns:a16="http://schemas.microsoft.com/office/drawing/2014/main" val="10002"/>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Bosa</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972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1.821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1.877</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2.279</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1.935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1.782</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1.472</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1.667</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1.565</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2.058</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17.428</a:t>
                      </a:r>
                    </a:p>
                  </a:txBody>
                  <a:tcPr marL="9525" marR="9525" marT="9525" marB="0" anchor="ctr"/>
                </a:tc>
                <a:extLst>
                  <a:ext uri="{0D108BD9-81ED-4DB2-BD59-A6C34878D82A}">
                    <a16:rowId xmlns:a16="http://schemas.microsoft.com/office/drawing/2014/main" val="10003"/>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Candelaria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247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440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426</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500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612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659</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598</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356</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548</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773</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5.159</a:t>
                      </a:r>
                    </a:p>
                  </a:txBody>
                  <a:tcPr marL="9525" marR="9525" marT="9525" marB="0" anchor="ctr"/>
                </a:tc>
                <a:extLst>
                  <a:ext uri="{0D108BD9-81ED-4DB2-BD59-A6C34878D82A}">
                    <a16:rowId xmlns:a16="http://schemas.microsoft.com/office/drawing/2014/main" val="10004"/>
                  </a:ext>
                </a:extLst>
              </a:tr>
              <a:tr h="222546">
                <a:tc>
                  <a:txBody>
                    <a:bodyPr/>
                    <a:lstStyle/>
                    <a:p>
                      <a:pPr marL="0" algn="l" defTabSz="914400" rtl="0" eaLnBrk="1" fontAlgn="b" latinLnBrk="0" hangingPunct="1"/>
                      <a:r>
                        <a:rPr lang="es-CO" sz="1200" u="none" strike="noStrike" kern="1200" dirty="0">
                          <a:solidFill>
                            <a:schemeClr val="accent1">
                              <a:lumMod val="50000"/>
                            </a:schemeClr>
                          </a:solidFill>
                          <a:effectLst/>
                        </a:rPr>
                        <a:t>Chapinero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256</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330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523</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698</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354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517</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515</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534</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556</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317</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4.600</a:t>
                      </a:r>
                    </a:p>
                  </a:txBody>
                  <a:tcPr marL="9525" marR="9525" marT="9525" marB="0" anchor="ctr"/>
                </a:tc>
                <a:extLst>
                  <a:ext uri="{0D108BD9-81ED-4DB2-BD59-A6C34878D82A}">
                    <a16:rowId xmlns:a16="http://schemas.microsoft.com/office/drawing/2014/main" val="10005"/>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Ciudad Bolívar</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1.315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1.473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1.944</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2.053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1.773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1.562</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1.561</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1.609</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1.626</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1.898</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16.814</a:t>
                      </a:r>
                    </a:p>
                  </a:txBody>
                  <a:tcPr marL="9525" marR="9525" marT="9525" marB="0" anchor="ctr"/>
                </a:tc>
                <a:extLst>
                  <a:ext uri="{0D108BD9-81ED-4DB2-BD59-A6C34878D82A}">
                    <a16:rowId xmlns:a16="http://schemas.microsoft.com/office/drawing/2014/main" val="10006"/>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Engativá</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1.064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688</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643</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1361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630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834</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826</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808</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1761</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839</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9.454</a:t>
                      </a:r>
                    </a:p>
                  </a:txBody>
                  <a:tcPr marL="9525" marR="9525" marT="9525" marB="0" anchor="ctr"/>
                </a:tc>
                <a:extLst>
                  <a:ext uri="{0D108BD9-81ED-4DB2-BD59-A6C34878D82A}">
                    <a16:rowId xmlns:a16="http://schemas.microsoft.com/office/drawing/2014/main" val="10007"/>
                  </a:ext>
                </a:extLst>
              </a:tr>
              <a:tr h="0">
                <a:tc>
                  <a:txBody>
                    <a:bodyPr/>
                    <a:lstStyle/>
                    <a:p>
                      <a:pPr marL="0" algn="l" defTabSz="914400" rtl="0" eaLnBrk="1" fontAlgn="b" latinLnBrk="0" hangingPunct="1"/>
                      <a:r>
                        <a:rPr lang="es-CO" sz="1200" u="none" strike="noStrike" kern="1200" dirty="0">
                          <a:solidFill>
                            <a:schemeClr val="accent1">
                              <a:lumMod val="50000"/>
                            </a:schemeClr>
                          </a:solidFill>
                          <a:effectLst/>
                        </a:rPr>
                        <a:t>Fontibón</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990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2.041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1.655</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1.670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2.003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1.046</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3.203</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2.223</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1.232</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2.284</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18.347</a:t>
                      </a:r>
                    </a:p>
                  </a:txBody>
                  <a:tcPr marL="9525" marR="9525" marT="9525" marB="0" anchor="ctr"/>
                </a:tc>
                <a:extLst>
                  <a:ext uri="{0D108BD9-81ED-4DB2-BD59-A6C34878D82A}">
                    <a16:rowId xmlns:a16="http://schemas.microsoft.com/office/drawing/2014/main" val="10008"/>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Kennedy</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2.277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3.883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3.703</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4.376</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2.112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2.524</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2.992</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3.215</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3.631</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2.690</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31.403</a:t>
                      </a:r>
                    </a:p>
                  </a:txBody>
                  <a:tcPr marL="9525" marR="9525" marT="9525" marB="0" anchor="ctr"/>
                </a:tc>
                <a:extLst>
                  <a:ext uri="{0D108BD9-81ED-4DB2-BD59-A6C34878D82A}">
                    <a16:rowId xmlns:a16="http://schemas.microsoft.com/office/drawing/2014/main" val="10009"/>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Los Mártires</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750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535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440</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505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1044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314</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642</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520</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328</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575</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5.653</a:t>
                      </a:r>
                    </a:p>
                  </a:txBody>
                  <a:tcPr marL="9525" marR="9525" marT="9525" marB="0" anchor="ctr"/>
                </a:tc>
                <a:extLst>
                  <a:ext uri="{0D108BD9-81ED-4DB2-BD59-A6C34878D82A}">
                    <a16:rowId xmlns:a16="http://schemas.microsoft.com/office/drawing/2014/main" val="10010"/>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Puente Aranda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800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888</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560</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1051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556</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622</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722</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412</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621</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1292</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7.524</a:t>
                      </a:r>
                    </a:p>
                  </a:txBody>
                  <a:tcPr marL="9525" marR="9525" marT="9525" marB="0" anchor="ctr"/>
                </a:tc>
                <a:extLst>
                  <a:ext uri="{0D108BD9-81ED-4DB2-BD59-A6C34878D82A}">
                    <a16:rowId xmlns:a16="http://schemas.microsoft.com/office/drawing/2014/main" val="10011"/>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Rafael Uribe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1.261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1.254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829</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1605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1.037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1.031</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1.139</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908</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1285</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891</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11.240</a:t>
                      </a:r>
                    </a:p>
                  </a:txBody>
                  <a:tcPr marL="9525" marR="9525" marT="9525" marB="0" anchor="ctr"/>
                </a:tc>
                <a:extLst>
                  <a:ext uri="{0D108BD9-81ED-4DB2-BD59-A6C34878D82A}">
                    <a16:rowId xmlns:a16="http://schemas.microsoft.com/office/drawing/2014/main" val="10012"/>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San Cristóbal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738</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847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715</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717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1.808</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850</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516</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619</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832</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1457</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9.099</a:t>
                      </a:r>
                    </a:p>
                  </a:txBody>
                  <a:tcPr marL="9525" marR="9525" marT="9525" marB="0" anchor="ctr"/>
                </a:tc>
                <a:extLst>
                  <a:ext uri="{0D108BD9-81ED-4DB2-BD59-A6C34878D82A}">
                    <a16:rowId xmlns:a16="http://schemas.microsoft.com/office/drawing/2014/main" val="10013"/>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Santa Fe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159</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280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383</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799</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990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357</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355</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438</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220</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387</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4.368</a:t>
                      </a:r>
                    </a:p>
                  </a:txBody>
                  <a:tcPr marL="9525" marR="9525" marT="9525" marB="0" anchor="ctr"/>
                </a:tc>
                <a:extLst>
                  <a:ext uri="{0D108BD9-81ED-4DB2-BD59-A6C34878D82A}">
                    <a16:rowId xmlns:a16="http://schemas.microsoft.com/office/drawing/2014/main" val="10014"/>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Suba</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1.373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2.013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1.611</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1.802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2.058</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1.216</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1.491</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1.626</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961</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1.195</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15.346</a:t>
                      </a:r>
                    </a:p>
                  </a:txBody>
                  <a:tcPr marL="9525" marR="9525" marT="9525" marB="0" anchor="ctr"/>
                </a:tc>
                <a:extLst>
                  <a:ext uri="{0D108BD9-81ED-4DB2-BD59-A6C34878D82A}">
                    <a16:rowId xmlns:a16="http://schemas.microsoft.com/office/drawing/2014/main" val="10015"/>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Sumapaz</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15</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15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50</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25</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13</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29</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13</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207</a:t>
                      </a:r>
                    </a:p>
                  </a:txBody>
                  <a:tcPr marL="9525" marR="9525" marT="9525" marB="0" anchor="ctr"/>
                </a:tc>
                <a:extLst>
                  <a:ext uri="{0D108BD9-81ED-4DB2-BD59-A6C34878D82A}">
                    <a16:rowId xmlns:a16="http://schemas.microsoft.com/office/drawing/2014/main" val="10016"/>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Teusaquillo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518</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656</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454</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617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617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387</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780</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462</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369</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571</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5.431</a:t>
                      </a:r>
                    </a:p>
                  </a:txBody>
                  <a:tcPr marL="9525" marR="9525" marT="9525" marB="0" anchor="ctr"/>
                </a:tc>
                <a:extLst>
                  <a:ext uri="{0D108BD9-81ED-4DB2-BD59-A6C34878D82A}">
                    <a16:rowId xmlns:a16="http://schemas.microsoft.com/office/drawing/2014/main" val="10017"/>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Tunjuelito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724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803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570</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581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491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339</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392</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629</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495</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537</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5.561</a:t>
                      </a:r>
                    </a:p>
                  </a:txBody>
                  <a:tcPr marL="9525" marR="9525" marT="9525" marB="0" anchor="ctr"/>
                </a:tc>
                <a:extLst>
                  <a:ext uri="{0D108BD9-81ED-4DB2-BD59-A6C34878D82A}">
                    <a16:rowId xmlns:a16="http://schemas.microsoft.com/office/drawing/2014/main" val="10018"/>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Usaquén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521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630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830</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804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564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1.016</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578</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1965</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830</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950</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8.688</a:t>
                      </a:r>
                    </a:p>
                  </a:txBody>
                  <a:tcPr marL="9525" marR="9525" marT="9525" marB="0" anchor="ctr"/>
                </a:tc>
                <a:extLst>
                  <a:ext uri="{0D108BD9-81ED-4DB2-BD59-A6C34878D82A}">
                    <a16:rowId xmlns:a16="http://schemas.microsoft.com/office/drawing/2014/main" val="10019"/>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Usme</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396</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402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819</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487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1.323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5.896</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753</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661</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199</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946</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11.882</a:t>
                      </a:r>
                    </a:p>
                  </a:txBody>
                  <a:tcPr marL="9525" marR="9525" marT="9525" marB="0" anchor="ctr"/>
                </a:tc>
                <a:extLst>
                  <a:ext uri="{0D108BD9-81ED-4DB2-BD59-A6C34878D82A}">
                    <a16:rowId xmlns:a16="http://schemas.microsoft.com/office/drawing/2014/main" val="10020"/>
                  </a:ext>
                </a:extLst>
              </a:tr>
              <a:tr h="228261">
                <a:tc>
                  <a:txBody>
                    <a:bodyPr/>
                    <a:lstStyle/>
                    <a:p>
                      <a:pPr marL="0" algn="ctr" defTabSz="914400" rtl="0" eaLnBrk="1" fontAlgn="b" latinLnBrk="0" hangingPunct="1"/>
                      <a:r>
                        <a:rPr lang="es-CO" sz="1200" u="none" strike="noStrike" kern="1200" dirty="0">
                          <a:solidFill>
                            <a:schemeClr val="accent1">
                              <a:lumMod val="50000"/>
                            </a:schemeClr>
                          </a:solidFill>
                          <a:effectLst/>
                        </a:rPr>
                        <a:t>TOTAL</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15.304</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19.885</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19.511</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22.951</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20.963</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21.941</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19.273</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19.466</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18.006</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20.651</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197.951</a:t>
                      </a:r>
                    </a:p>
                  </a:txBody>
                  <a:tcPr marL="9525" marR="9525" marT="9525" marB="0" anchor="ctr"/>
                </a:tc>
                <a:extLst>
                  <a:ext uri="{0D108BD9-81ED-4DB2-BD59-A6C34878D82A}">
                    <a16:rowId xmlns:a16="http://schemas.microsoft.com/office/drawing/2014/main" val="10021"/>
                  </a:ext>
                </a:extLst>
              </a:tr>
            </a:tbl>
          </a:graphicData>
        </a:graphic>
      </p:graphicFrame>
    </p:spTree>
    <p:extLst>
      <p:ext uri="{BB962C8B-B14F-4D97-AF65-F5344CB8AC3E}">
        <p14:creationId xmlns:p14="http://schemas.microsoft.com/office/powerpoint/2010/main" val="3888107432"/>
      </p:ext>
    </p:extLst>
  </p:cSld>
  <p:clrMapOvr>
    <a:masterClrMapping/>
  </p:clrMapOvr>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5" name="Conector recto 4">
            <a:extLst>
              <a:ext uri="{FF2B5EF4-FFF2-40B4-BE49-F238E27FC236}">
                <a16:creationId xmlns:a16="http://schemas.microsoft.com/office/drawing/2014/main" id="{D4502295-7C5B-4FFD-B638-93EEC95F2A27}"/>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9" name="Gráfico 3" descr="Usuarios">
            <a:extLst>
              <a:ext uri="{FF2B5EF4-FFF2-40B4-BE49-F238E27FC236}">
                <a16:creationId xmlns:a16="http://schemas.microsoft.com/office/drawing/2014/main" id="{51CA8675-2182-4860-A721-6E25C5FAE871}"/>
              </a:ext>
            </a:extLst>
          </p:cNvPr>
          <p:cNvPicPr>
            <a:picLocks noChangeAspect="1"/>
          </p:cNvPicPr>
          <p:nvPr/>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00093" y="183947"/>
            <a:ext cx="929739" cy="929739"/>
          </a:xfrm>
          <a:prstGeom prst="rect">
            <a:avLst/>
          </a:prstGeom>
        </p:spPr>
      </p:pic>
      <p:sp>
        <p:nvSpPr>
          <p:cNvPr id="10" name="CuadroTexto 5">
            <a:extLst>
              <a:ext uri="{FF2B5EF4-FFF2-40B4-BE49-F238E27FC236}">
                <a16:creationId xmlns:a16="http://schemas.microsoft.com/office/drawing/2014/main" id="{79CA2A3B-7101-4E4C-972D-39F8CB0B9794}"/>
              </a:ext>
            </a:extLst>
          </p:cNvPr>
          <p:cNvSpPr txBox="1"/>
          <p:nvPr/>
        </p:nvSpPr>
        <p:spPr>
          <a:xfrm>
            <a:off x="564963" y="183947"/>
            <a:ext cx="12102353" cy="877163"/>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sz="3500" kern="0" dirty="0">
                <a:solidFill>
                  <a:schemeClr val="accent1">
                    <a:lumMod val="50000"/>
                  </a:schemeClr>
                </a:solidFill>
              </a:rPr>
              <a:t>CAMPAÑAS CULTURA CIUDADANA - APROVECHAMIENTO</a:t>
            </a:r>
          </a:p>
          <a:p>
            <a:pPr lvl="1"/>
            <a:r>
              <a:rPr lang="es-CO" sz="1600" b="0" dirty="0">
                <a:solidFill>
                  <a:schemeClr val="accent1">
                    <a:lumMod val="50000"/>
                  </a:schemeClr>
                </a:solidFill>
              </a:rPr>
              <a:t>Así va  la socialización y sensibilización del Esquema de Aseo con las comunidades</a:t>
            </a:r>
            <a:endParaRPr lang="es-CO" kern="0" dirty="0">
              <a:solidFill>
                <a:schemeClr val="accent1">
                  <a:lumMod val="50000"/>
                </a:schemeClr>
              </a:solidFill>
            </a:endParaRPr>
          </a:p>
        </p:txBody>
      </p:sp>
      <p:graphicFrame>
        <p:nvGraphicFramePr>
          <p:cNvPr id="8" name="12 Tabla">
            <a:extLst>
              <a:ext uri="{FF2B5EF4-FFF2-40B4-BE49-F238E27FC236}">
                <a16:creationId xmlns:a16="http://schemas.microsoft.com/office/drawing/2014/main" id="{A5BEAAFC-FA2E-4912-9208-9FB748500BCA}"/>
              </a:ext>
            </a:extLst>
          </p:cNvPr>
          <p:cNvGraphicFramePr>
            <a:graphicFrameLocks noGrp="1"/>
          </p:cNvGraphicFramePr>
          <p:nvPr/>
        </p:nvGraphicFramePr>
        <p:xfrm>
          <a:off x="1873935" y="1443623"/>
          <a:ext cx="8444130" cy="5301541"/>
        </p:xfrm>
        <a:graphic>
          <a:graphicData uri="http://schemas.openxmlformats.org/drawingml/2006/table">
            <a:tbl>
              <a:tblPr firstRow="1" firstCol="1" bandRow="1">
                <a:tableStyleId>{68D230F3-CF80-4859-8CE7-A43EE81993B5}</a:tableStyleId>
              </a:tblPr>
              <a:tblGrid>
                <a:gridCol w="1352240">
                  <a:extLst>
                    <a:ext uri="{9D8B030D-6E8A-4147-A177-3AD203B41FA5}">
                      <a16:colId xmlns:a16="http://schemas.microsoft.com/office/drawing/2014/main" val="20000"/>
                    </a:ext>
                  </a:extLst>
                </a:gridCol>
                <a:gridCol w="1452282">
                  <a:extLst>
                    <a:ext uri="{9D8B030D-6E8A-4147-A177-3AD203B41FA5}">
                      <a16:colId xmlns:a16="http://schemas.microsoft.com/office/drawing/2014/main" val="20002"/>
                    </a:ext>
                  </a:extLst>
                </a:gridCol>
                <a:gridCol w="1561681">
                  <a:extLst>
                    <a:ext uri="{9D8B030D-6E8A-4147-A177-3AD203B41FA5}">
                      <a16:colId xmlns:a16="http://schemas.microsoft.com/office/drawing/2014/main" val="20003"/>
                    </a:ext>
                  </a:extLst>
                </a:gridCol>
                <a:gridCol w="1363820">
                  <a:extLst>
                    <a:ext uri="{9D8B030D-6E8A-4147-A177-3AD203B41FA5}">
                      <a16:colId xmlns:a16="http://schemas.microsoft.com/office/drawing/2014/main" val="1581033583"/>
                    </a:ext>
                  </a:extLst>
                </a:gridCol>
                <a:gridCol w="1499099">
                  <a:extLst>
                    <a:ext uri="{9D8B030D-6E8A-4147-A177-3AD203B41FA5}">
                      <a16:colId xmlns:a16="http://schemas.microsoft.com/office/drawing/2014/main" val="2076764876"/>
                    </a:ext>
                  </a:extLst>
                </a:gridCol>
                <a:gridCol w="1215008">
                  <a:extLst>
                    <a:ext uri="{9D8B030D-6E8A-4147-A177-3AD203B41FA5}">
                      <a16:colId xmlns:a16="http://schemas.microsoft.com/office/drawing/2014/main" val="20004"/>
                    </a:ext>
                  </a:extLst>
                </a:gridCol>
              </a:tblGrid>
              <a:tr h="319338">
                <a:tc rowSpan="2">
                  <a:txBody>
                    <a:bodyPr/>
                    <a:lstStyle/>
                    <a:p>
                      <a:pPr marL="0" algn="ctr" defTabSz="914400" rtl="0" eaLnBrk="1" fontAlgn="b" latinLnBrk="0" hangingPunct="1"/>
                      <a:r>
                        <a:rPr lang="es-CO" sz="1200" u="none" strike="noStrike" kern="1200" dirty="0">
                          <a:solidFill>
                            <a:schemeClr val="accent1">
                              <a:lumMod val="50000"/>
                            </a:schemeClr>
                          </a:solidFill>
                          <a:effectLst/>
                        </a:rPr>
                        <a:t>LOCALIDAD</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gridSpan="5">
                  <a:txBody>
                    <a:bodyPr/>
                    <a:lstStyle/>
                    <a:p>
                      <a:pPr marL="0" algn="ctr" defTabSz="914400" rtl="0" eaLnBrk="1" fontAlgn="b" latinLnBrk="0" hangingPunct="1"/>
                      <a:r>
                        <a:rPr lang="es-ES" sz="1200" b="1" u="none" strike="noStrike" kern="1200" dirty="0">
                          <a:solidFill>
                            <a:schemeClr val="accent1">
                              <a:lumMod val="50000"/>
                            </a:schemeClr>
                          </a:solidFill>
                          <a:effectLst/>
                          <a:latin typeface="+mn-lt"/>
                          <a:ea typeface="+mn-ea"/>
                          <a:cs typeface="+mn-cs"/>
                        </a:rPr>
                        <a:t>ACTIVIDADES PLAN DE CAMPAÑAS</a:t>
                      </a:r>
                      <a:endParaRPr lang="es-CO" sz="1200" b="1" u="none" strike="noStrike" kern="1200" dirty="0">
                        <a:solidFill>
                          <a:schemeClr val="accent1">
                            <a:lumMod val="50000"/>
                          </a:schemeClr>
                        </a:solidFill>
                        <a:effectLst/>
                        <a:latin typeface="+mn-lt"/>
                        <a:ea typeface="+mn-ea"/>
                        <a:cs typeface="+mn-cs"/>
                      </a:endParaRPr>
                    </a:p>
                  </a:txBody>
                  <a:tcPr marL="0" marR="0" marT="0" marB="0" anchor="ctr"/>
                </a:tc>
                <a:tc hMerge="1">
                  <a:txBody>
                    <a:bodyPr/>
                    <a:lstStyle/>
                    <a:p>
                      <a:pPr marL="0" algn="ctr" defTabSz="914400" rtl="0" eaLnBrk="1" fontAlgn="b" latinLnBrk="0" hangingPunct="1"/>
                      <a:r>
                        <a:rPr lang="es-ES" sz="1200" b="1" u="none" strike="noStrike" kern="1200" dirty="0">
                          <a:solidFill>
                            <a:schemeClr val="accent1">
                              <a:lumMod val="50000"/>
                            </a:schemeClr>
                          </a:solidFill>
                          <a:effectLst/>
                          <a:latin typeface="+mn-lt"/>
                          <a:ea typeface="+mn-ea"/>
                          <a:cs typeface="+mn-cs"/>
                        </a:rPr>
                        <a:t>ACTIVIDADES ANEXO 2</a:t>
                      </a:r>
                      <a:endParaRPr lang="es-CO" sz="1200" b="1" u="none" strike="noStrike" kern="1200" dirty="0">
                        <a:solidFill>
                          <a:schemeClr val="accent1">
                            <a:lumMod val="50000"/>
                          </a:schemeClr>
                        </a:solidFill>
                        <a:effectLst/>
                        <a:latin typeface="+mn-lt"/>
                        <a:ea typeface="+mn-ea"/>
                        <a:cs typeface="+mn-cs"/>
                      </a:endParaRPr>
                    </a:p>
                  </a:txBody>
                  <a:tcPr marL="0" marR="0" marT="0" marB="0" anchor="ctr"/>
                </a:tc>
                <a:tc hMerge="1">
                  <a:txBody>
                    <a:bodyPr/>
                    <a:lstStyle/>
                    <a:p>
                      <a:pPr marL="0" algn="ctr" defTabSz="914400" rtl="0" eaLnBrk="1" fontAlgn="b" latinLnBrk="0" hangingPunct="1"/>
                      <a:endParaRPr lang="es-CO" sz="1200" b="1" u="none" strike="noStrike" kern="1200" dirty="0">
                        <a:solidFill>
                          <a:schemeClr val="accent1">
                            <a:lumMod val="50000"/>
                          </a:schemeClr>
                        </a:solidFill>
                        <a:effectLst/>
                        <a:latin typeface="+mn-lt"/>
                        <a:ea typeface="+mn-ea"/>
                        <a:cs typeface="+mn-cs"/>
                      </a:endParaRPr>
                    </a:p>
                  </a:txBody>
                  <a:tcPr marL="0" marR="0" marT="0" marB="0" anchor="ctr"/>
                </a:tc>
                <a:tc hMerge="1">
                  <a:txBody>
                    <a:bodyPr/>
                    <a:lstStyle/>
                    <a:p>
                      <a:pPr marL="0" algn="ctr" defTabSz="914400" rtl="0" eaLnBrk="1" fontAlgn="b" latinLnBrk="0" hangingPunct="1"/>
                      <a:endParaRPr lang="es-CO" sz="1200" b="1" u="none" strike="noStrike" kern="1200" dirty="0">
                        <a:solidFill>
                          <a:schemeClr val="accent1">
                            <a:lumMod val="50000"/>
                          </a:schemeClr>
                        </a:solidFill>
                        <a:effectLst/>
                        <a:latin typeface="+mn-lt"/>
                        <a:ea typeface="+mn-ea"/>
                        <a:cs typeface="+mn-cs"/>
                      </a:endParaRPr>
                    </a:p>
                  </a:txBody>
                  <a:tcPr marL="0" marR="0" marT="0" marB="0" anchor="ctr"/>
                </a:tc>
                <a:tc hMerge="1">
                  <a:txBody>
                    <a:bodyPr/>
                    <a:lstStyle/>
                    <a:p>
                      <a:pPr marL="0" algn="ctr" defTabSz="914400" rtl="0" eaLnBrk="1" fontAlgn="b" latinLnBrk="0" hangingPunct="1"/>
                      <a:endParaRPr lang="es-CO" sz="1200" b="1" u="none" strike="noStrike" kern="1200" dirty="0">
                        <a:solidFill>
                          <a:schemeClr val="accent1">
                            <a:lumMod val="50000"/>
                          </a:schemeClr>
                        </a:solidFill>
                        <a:effectLst/>
                        <a:latin typeface="+mn-lt"/>
                        <a:ea typeface="+mn-ea"/>
                        <a:cs typeface="+mn-cs"/>
                      </a:endParaRPr>
                    </a:p>
                  </a:txBody>
                  <a:tcPr marL="0" marR="0" marT="0" marB="0" anchor="ctr"/>
                </a:tc>
                <a:extLst>
                  <a:ext uri="{0D108BD9-81ED-4DB2-BD59-A6C34878D82A}">
                    <a16:rowId xmlns:a16="http://schemas.microsoft.com/office/drawing/2014/main" val="2691018954"/>
                  </a:ext>
                </a:extLst>
              </a:tr>
              <a:tr h="288758">
                <a:tc vMerge="1">
                  <a:txBody>
                    <a:bodyPr/>
                    <a:lstStyle/>
                    <a:p>
                      <a:pPr marL="0" algn="ctr" defTabSz="914400" rtl="0" eaLnBrk="1" fontAlgn="b" latinLnBrk="0" hangingPunct="1"/>
                      <a:r>
                        <a:rPr lang="es-CO" sz="1200" u="none" strike="noStrike" kern="1200" dirty="0">
                          <a:solidFill>
                            <a:schemeClr val="accent1">
                              <a:lumMod val="50000"/>
                            </a:schemeClr>
                          </a:solidFill>
                          <a:effectLst/>
                        </a:rPr>
                        <a:t>LOCALIDAD</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1" u="none" strike="noStrike" kern="1200" dirty="0">
                          <a:solidFill>
                            <a:schemeClr val="accent1">
                              <a:lumMod val="50000"/>
                            </a:schemeClr>
                          </a:solidFill>
                          <a:effectLst/>
                          <a:latin typeface="+mn-lt"/>
                          <a:ea typeface="+mn-ea"/>
                          <a:cs typeface="+mn-cs"/>
                        </a:rPr>
                        <a:t>ACTIVIDADES</a:t>
                      </a:r>
                    </a:p>
                    <a:p>
                      <a:pPr marL="0" algn="ctr" defTabSz="914400" rtl="0" eaLnBrk="1" fontAlgn="b" latinLnBrk="0" hangingPunct="1"/>
                      <a:r>
                        <a:rPr lang="es-CO" sz="1200" b="1" u="none" strike="noStrike" kern="1200" dirty="0">
                          <a:solidFill>
                            <a:schemeClr val="accent1">
                              <a:lumMod val="50000"/>
                            </a:schemeClr>
                          </a:solidFill>
                          <a:effectLst/>
                          <a:latin typeface="+mn-lt"/>
                          <a:ea typeface="+mn-ea"/>
                          <a:cs typeface="+mn-cs"/>
                        </a:rPr>
                        <a:t>2018 - DIC 2021</a:t>
                      </a:r>
                    </a:p>
                  </a:txBody>
                  <a:tcPr marL="0" marR="0" marT="0" marB="0" anchor="ctr"/>
                </a:tc>
                <a:tc>
                  <a:txBody>
                    <a:bodyPr/>
                    <a:lstStyle/>
                    <a:p>
                      <a:pPr marL="0" algn="ctr" defTabSz="914400" rtl="0" eaLnBrk="1" fontAlgn="b" latinLnBrk="0" hangingPunct="1"/>
                      <a:r>
                        <a:rPr lang="es-MX" sz="1200" b="1" u="none" strike="noStrike" kern="1200" dirty="0">
                          <a:solidFill>
                            <a:schemeClr val="accent1">
                              <a:lumMod val="50000"/>
                            </a:schemeClr>
                          </a:solidFill>
                          <a:effectLst/>
                          <a:latin typeface="+mn-lt"/>
                          <a:ea typeface="+mn-ea"/>
                          <a:cs typeface="+mn-cs"/>
                        </a:rPr>
                        <a:t>ACTIVIDADES </a:t>
                      </a:r>
                    </a:p>
                    <a:p>
                      <a:pPr marL="0" algn="ctr" defTabSz="914400" rtl="0" eaLnBrk="1" fontAlgn="b" latinLnBrk="0" hangingPunct="1"/>
                      <a:r>
                        <a:rPr lang="es-MX" sz="1200" b="1" u="none" strike="noStrike" kern="1200" dirty="0">
                          <a:solidFill>
                            <a:schemeClr val="accent1">
                              <a:lumMod val="50000"/>
                            </a:schemeClr>
                          </a:solidFill>
                          <a:effectLst/>
                          <a:latin typeface="+mn-lt"/>
                          <a:ea typeface="+mn-ea"/>
                          <a:cs typeface="+mn-cs"/>
                        </a:rPr>
                        <a:t>ENERO - DIC 2022</a:t>
                      </a:r>
                      <a:endParaRPr lang="es-CO" sz="1200" b="1" u="none" strike="noStrike" kern="1200" dirty="0">
                        <a:solidFill>
                          <a:schemeClr val="accent1">
                            <a:lumMod val="50000"/>
                          </a:schemeClr>
                        </a:solidFill>
                        <a:effectLst/>
                        <a:latin typeface="+mn-lt"/>
                        <a:ea typeface="+mn-ea"/>
                        <a:cs typeface="+mn-cs"/>
                      </a:endParaRPr>
                    </a:p>
                  </a:txBody>
                  <a:tcPr marL="0" marR="0" marT="0" marB="0" anchor="ctr"/>
                </a:tc>
                <a:tc>
                  <a:txBody>
                    <a:bodyPr/>
                    <a:lstStyle/>
                    <a:p>
                      <a:pPr marL="0" algn="ctr" defTabSz="914400" rtl="0" eaLnBrk="1" fontAlgn="b" latinLnBrk="0" hangingPunct="1"/>
                      <a:r>
                        <a:rPr lang="es-MX" sz="1200" b="1" u="none" strike="noStrike" kern="1200" dirty="0">
                          <a:solidFill>
                            <a:schemeClr val="accent1">
                              <a:lumMod val="50000"/>
                            </a:schemeClr>
                          </a:solidFill>
                          <a:effectLst/>
                          <a:latin typeface="+mn-lt"/>
                          <a:ea typeface="+mn-ea"/>
                          <a:cs typeface="+mn-cs"/>
                        </a:rPr>
                        <a:t>ACTIVIDADES </a:t>
                      </a:r>
                    </a:p>
                    <a:p>
                      <a:pPr marL="0" algn="ctr" defTabSz="914400" rtl="0" eaLnBrk="1" fontAlgn="b" latinLnBrk="0" hangingPunct="1"/>
                      <a:r>
                        <a:rPr lang="es-MX" sz="1200" b="1" u="none" strike="noStrike" kern="1200" dirty="0">
                          <a:solidFill>
                            <a:schemeClr val="accent1">
                              <a:lumMod val="50000"/>
                            </a:schemeClr>
                          </a:solidFill>
                          <a:effectLst/>
                          <a:latin typeface="+mn-lt"/>
                          <a:ea typeface="+mn-ea"/>
                          <a:cs typeface="+mn-cs"/>
                        </a:rPr>
                        <a:t>FEB – DIC 2023</a:t>
                      </a:r>
                      <a:endParaRPr lang="es-CO" sz="1200" b="1" u="none" strike="noStrike" kern="1200" dirty="0">
                        <a:solidFill>
                          <a:schemeClr val="accent1">
                            <a:lumMod val="50000"/>
                          </a:schemeClr>
                        </a:solidFill>
                        <a:effectLst/>
                        <a:latin typeface="+mn-lt"/>
                        <a:ea typeface="+mn-ea"/>
                        <a:cs typeface="+mn-cs"/>
                      </a:endParaRPr>
                    </a:p>
                  </a:txBody>
                  <a:tcPr marL="0" marR="0" marT="0" marB="0" anchor="ctr"/>
                </a:tc>
                <a:tc>
                  <a:txBody>
                    <a:bodyPr/>
                    <a:lstStyle/>
                    <a:p>
                      <a:pPr marL="0" algn="ctr" defTabSz="914400" rtl="0" eaLnBrk="1" fontAlgn="b" latinLnBrk="0" hangingPunct="1"/>
                      <a:r>
                        <a:rPr lang="es-MX" sz="1200" b="1" u="none" strike="noStrike" kern="1200" dirty="0">
                          <a:solidFill>
                            <a:schemeClr val="accent1">
                              <a:lumMod val="50000"/>
                            </a:schemeClr>
                          </a:solidFill>
                          <a:effectLst/>
                          <a:latin typeface="+mn-lt"/>
                          <a:ea typeface="+mn-ea"/>
                          <a:cs typeface="+mn-cs"/>
                        </a:rPr>
                        <a:t>ACTIVIDADES </a:t>
                      </a:r>
                    </a:p>
                    <a:p>
                      <a:pPr marL="0" algn="ctr" defTabSz="914400" rtl="0" eaLnBrk="1" fontAlgn="b" latinLnBrk="0" hangingPunct="1"/>
                      <a:r>
                        <a:rPr lang="es-MX" sz="1200" b="1" i="0" u="none" strike="noStrike" dirty="0">
                          <a:solidFill>
                            <a:srgbClr val="203864"/>
                          </a:solidFill>
                          <a:effectLst/>
                          <a:latin typeface="Calibri" panose="020F0502020204030204" pitchFamily="34" charset="0"/>
                        </a:rPr>
                        <a:t>ENERO – OCT 2024</a:t>
                      </a:r>
                      <a:endParaRPr lang="es-CO" sz="1200" b="1" u="none" strike="noStrike" kern="1200" dirty="0">
                        <a:solidFill>
                          <a:schemeClr val="accent1">
                            <a:lumMod val="50000"/>
                          </a:schemeClr>
                        </a:solidFill>
                        <a:effectLst/>
                        <a:latin typeface="+mn-lt"/>
                        <a:ea typeface="+mn-ea"/>
                        <a:cs typeface="+mn-cs"/>
                      </a:endParaRPr>
                    </a:p>
                  </a:txBody>
                  <a:tcPr marL="0" marR="0" marT="0" marB="0" anchor="ctr"/>
                </a:tc>
                <a:tc>
                  <a:txBody>
                    <a:bodyPr/>
                    <a:lstStyle/>
                    <a:p>
                      <a:pPr marL="0" algn="ctr" defTabSz="914400" rtl="0" eaLnBrk="1" fontAlgn="b" latinLnBrk="0" hangingPunct="1"/>
                      <a:r>
                        <a:rPr lang="es-CO" sz="1200" b="1" u="none" strike="noStrike" kern="1200" dirty="0">
                          <a:solidFill>
                            <a:schemeClr val="accent1">
                              <a:lumMod val="50000"/>
                            </a:schemeClr>
                          </a:solidFill>
                          <a:effectLst/>
                          <a:latin typeface="+mn-lt"/>
                          <a:ea typeface="+mn-ea"/>
                          <a:cs typeface="+mn-cs"/>
                        </a:rPr>
                        <a:t>TOTAL</a:t>
                      </a:r>
                    </a:p>
                  </a:txBody>
                  <a:tcPr marL="0" marR="0" marT="0" marB="0" anchor="ctr"/>
                </a:tc>
                <a:extLst>
                  <a:ext uri="{0D108BD9-81ED-4DB2-BD59-A6C34878D82A}">
                    <a16:rowId xmlns:a16="http://schemas.microsoft.com/office/drawing/2014/main" val="10000"/>
                  </a:ext>
                </a:extLst>
              </a:tr>
              <a:tr h="256367">
                <a:tc>
                  <a:txBody>
                    <a:bodyPr/>
                    <a:lstStyle/>
                    <a:p>
                      <a:pPr marL="0" algn="l" defTabSz="914400" rtl="0" eaLnBrk="1" fontAlgn="b" latinLnBrk="0" hangingPunct="1"/>
                      <a:r>
                        <a:rPr lang="es-CO" sz="1200" u="none" strike="noStrike" kern="1200" dirty="0">
                          <a:solidFill>
                            <a:schemeClr val="accent1">
                              <a:lumMod val="50000"/>
                            </a:schemeClr>
                          </a:solidFill>
                          <a:effectLst/>
                        </a:rPr>
                        <a:t>Antonio Nariño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32</a:t>
                      </a:r>
                    </a:p>
                  </a:txBody>
                  <a:tcPr marL="9525" marR="9525" marT="9525" marB="0" anchor="ctr"/>
                </a:tc>
                <a:tc>
                  <a:txBody>
                    <a:bodyPr/>
                    <a:lstStyle/>
                    <a:p>
                      <a:pPr marL="0" algn="ctr" defTabSz="914400" rtl="0" eaLnBrk="1" fontAlgn="b" latinLnBrk="0" hangingPunct="1"/>
                      <a:r>
                        <a:rPr lang="es-MX" sz="1200" b="0" i="0" u="none" strike="noStrike" kern="1200" dirty="0">
                          <a:solidFill>
                            <a:srgbClr val="203864"/>
                          </a:solidFill>
                          <a:effectLst/>
                          <a:latin typeface="Calibri" panose="020F0502020204030204" pitchFamily="34" charset="0"/>
                          <a:ea typeface="+mn-ea"/>
                          <a:cs typeface="+mn-cs"/>
                        </a:rPr>
                        <a:t>11</a:t>
                      </a:r>
                      <a:endParaRPr lang="es-CO" sz="1200" b="0" i="0" u="none" strike="noStrike" kern="1200" dirty="0">
                        <a:solidFill>
                          <a:srgbClr val="203864"/>
                        </a:solidFill>
                        <a:effectLst/>
                        <a:latin typeface="Calibri" panose="020F0502020204030204" pitchFamily="34" charset="0"/>
                        <a:ea typeface="+mn-ea"/>
                        <a:cs typeface="+mn-cs"/>
                      </a:endParaRP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11</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5</a:t>
                      </a:r>
                    </a:p>
                  </a:txBody>
                  <a:tcPr marL="9525" marR="9525" marT="9525" marB="0" anchor="b"/>
                </a:tc>
                <a:tc>
                  <a:txBody>
                    <a:bodyPr/>
                    <a:lstStyle/>
                    <a:p>
                      <a:pPr algn="ctr" rtl="0" fontAlgn="b"/>
                      <a:r>
                        <a:rPr lang="es-CO" sz="1200" b="0" i="0" u="none" strike="noStrike" dirty="0">
                          <a:solidFill>
                            <a:srgbClr val="203864"/>
                          </a:solidFill>
                          <a:effectLst/>
                          <a:latin typeface="Calibri" panose="020F0502020204030204" pitchFamily="34" charset="0"/>
                        </a:rPr>
                        <a:t>59</a:t>
                      </a:r>
                    </a:p>
                  </a:txBody>
                  <a:tcPr marL="9525" marR="9525" marT="9525" marB="0" anchor="b"/>
                </a:tc>
                <a:extLst>
                  <a:ext uri="{0D108BD9-81ED-4DB2-BD59-A6C34878D82A}">
                    <a16:rowId xmlns:a16="http://schemas.microsoft.com/office/drawing/2014/main" val="10001"/>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Barrios Unidos</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99</a:t>
                      </a:r>
                    </a:p>
                  </a:txBody>
                  <a:tcPr marL="9525" marR="9525" marT="9525" marB="0" anchor="ctr"/>
                </a:tc>
                <a:tc>
                  <a:txBody>
                    <a:bodyPr/>
                    <a:lstStyle/>
                    <a:p>
                      <a:pPr marL="0" algn="ctr" defTabSz="914400" rtl="0" eaLnBrk="1" fontAlgn="b" latinLnBrk="0" hangingPunct="1"/>
                      <a:r>
                        <a:rPr lang="es-MX" sz="1200" b="0" i="0" u="none" strike="noStrike" kern="1200" dirty="0">
                          <a:solidFill>
                            <a:srgbClr val="203864"/>
                          </a:solidFill>
                          <a:effectLst/>
                          <a:latin typeface="Calibri" panose="020F0502020204030204" pitchFamily="34" charset="0"/>
                          <a:ea typeface="+mn-ea"/>
                          <a:cs typeface="+mn-cs"/>
                        </a:rPr>
                        <a:t>26</a:t>
                      </a:r>
                      <a:endParaRPr lang="es-CO" sz="1200" b="0" i="0" u="none" strike="noStrike" kern="1200" dirty="0">
                        <a:solidFill>
                          <a:srgbClr val="203864"/>
                        </a:solidFill>
                        <a:effectLst/>
                        <a:latin typeface="Calibri" panose="020F0502020204030204" pitchFamily="34" charset="0"/>
                        <a:ea typeface="+mn-ea"/>
                        <a:cs typeface="+mn-cs"/>
                      </a:endParaRP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36</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8</a:t>
                      </a:r>
                    </a:p>
                  </a:txBody>
                  <a:tcPr marL="9525" marR="9525" marT="9525" marB="0" anchor="b"/>
                </a:tc>
                <a:tc>
                  <a:txBody>
                    <a:bodyPr/>
                    <a:lstStyle/>
                    <a:p>
                      <a:pPr algn="ctr" rtl="0" fontAlgn="b"/>
                      <a:r>
                        <a:rPr lang="es-CO" sz="1200" b="0" i="0" u="none" strike="noStrike" dirty="0">
                          <a:solidFill>
                            <a:srgbClr val="203864"/>
                          </a:solidFill>
                          <a:effectLst/>
                          <a:latin typeface="Calibri" panose="020F0502020204030204" pitchFamily="34" charset="0"/>
                        </a:rPr>
                        <a:t>169</a:t>
                      </a:r>
                    </a:p>
                  </a:txBody>
                  <a:tcPr marL="9525" marR="9525" marT="9525" marB="0" anchor="b"/>
                </a:tc>
                <a:extLst>
                  <a:ext uri="{0D108BD9-81ED-4DB2-BD59-A6C34878D82A}">
                    <a16:rowId xmlns:a16="http://schemas.microsoft.com/office/drawing/2014/main" val="10002"/>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Bosa</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27</a:t>
                      </a:r>
                    </a:p>
                  </a:txBody>
                  <a:tcPr marL="9525" marR="9525" marT="9525" marB="0" anchor="ctr"/>
                </a:tc>
                <a:tc>
                  <a:txBody>
                    <a:bodyPr/>
                    <a:lstStyle/>
                    <a:p>
                      <a:pPr marL="0" algn="ctr" defTabSz="914400" rtl="0" eaLnBrk="1" fontAlgn="b" latinLnBrk="0" hangingPunct="1"/>
                      <a:r>
                        <a:rPr lang="es-MX" sz="1200" b="0" i="0" u="none" strike="noStrike" kern="1200" dirty="0">
                          <a:solidFill>
                            <a:srgbClr val="203864"/>
                          </a:solidFill>
                          <a:effectLst/>
                          <a:latin typeface="Calibri" panose="020F0502020204030204" pitchFamily="34" charset="0"/>
                          <a:ea typeface="+mn-ea"/>
                          <a:cs typeface="+mn-cs"/>
                        </a:rPr>
                        <a:t>11</a:t>
                      </a:r>
                      <a:endParaRPr lang="es-CO" sz="1200" b="0" i="0" u="none" strike="noStrike" kern="1200" dirty="0">
                        <a:solidFill>
                          <a:srgbClr val="203864"/>
                        </a:solidFill>
                        <a:effectLst/>
                        <a:latin typeface="Calibri" panose="020F0502020204030204" pitchFamily="34" charset="0"/>
                        <a:ea typeface="+mn-ea"/>
                        <a:cs typeface="+mn-cs"/>
                      </a:endParaRP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12</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5</a:t>
                      </a:r>
                    </a:p>
                  </a:txBody>
                  <a:tcPr marL="9525" marR="9525" marT="9525" marB="0" anchor="b"/>
                </a:tc>
                <a:tc>
                  <a:txBody>
                    <a:bodyPr/>
                    <a:lstStyle/>
                    <a:p>
                      <a:pPr algn="ctr" rtl="0" fontAlgn="b"/>
                      <a:r>
                        <a:rPr lang="es-CO" sz="1200" b="0" i="0" u="none" strike="noStrike" dirty="0">
                          <a:solidFill>
                            <a:srgbClr val="203864"/>
                          </a:solidFill>
                          <a:effectLst/>
                          <a:latin typeface="Calibri" panose="020F0502020204030204" pitchFamily="34" charset="0"/>
                        </a:rPr>
                        <a:t>55</a:t>
                      </a:r>
                    </a:p>
                  </a:txBody>
                  <a:tcPr marL="9525" marR="9525" marT="9525" marB="0" anchor="b"/>
                </a:tc>
                <a:extLst>
                  <a:ext uri="{0D108BD9-81ED-4DB2-BD59-A6C34878D82A}">
                    <a16:rowId xmlns:a16="http://schemas.microsoft.com/office/drawing/2014/main" val="10003"/>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Candelaria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85</a:t>
                      </a:r>
                    </a:p>
                  </a:txBody>
                  <a:tcPr marL="9525" marR="9525" marT="9525" marB="0" anchor="ctr"/>
                </a:tc>
                <a:tc>
                  <a:txBody>
                    <a:bodyPr/>
                    <a:lstStyle/>
                    <a:p>
                      <a:pPr marL="0" algn="ctr" defTabSz="914400" rtl="0" eaLnBrk="1" fontAlgn="b" latinLnBrk="0" hangingPunct="1"/>
                      <a:r>
                        <a:rPr lang="es-MX" sz="1200" b="0" i="0" u="none" strike="noStrike" kern="1200" dirty="0">
                          <a:solidFill>
                            <a:srgbClr val="203864"/>
                          </a:solidFill>
                          <a:effectLst/>
                          <a:latin typeface="Calibri" panose="020F0502020204030204" pitchFamily="34" charset="0"/>
                          <a:ea typeface="+mn-ea"/>
                          <a:cs typeface="+mn-cs"/>
                        </a:rPr>
                        <a:t>47</a:t>
                      </a:r>
                      <a:endParaRPr lang="es-CO" sz="1200" b="0" i="0" u="none" strike="noStrike" kern="1200" dirty="0">
                        <a:solidFill>
                          <a:srgbClr val="203864"/>
                        </a:solidFill>
                        <a:effectLst/>
                        <a:latin typeface="Calibri" panose="020F0502020204030204" pitchFamily="34" charset="0"/>
                        <a:ea typeface="+mn-ea"/>
                        <a:cs typeface="+mn-cs"/>
                      </a:endParaRP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41</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71</a:t>
                      </a:r>
                    </a:p>
                  </a:txBody>
                  <a:tcPr marL="9525" marR="9525" marT="9525" marB="0" anchor="b"/>
                </a:tc>
                <a:tc>
                  <a:txBody>
                    <a:bodyPr/>
                    <a:lstStyle/>
                    <a:p>
                      <a:pPr algn="ctr" rtl="0" fontAlgn="b"/>
                      <a:r>
                        <a:rPr lang="es-CO" sz="1200" b="0" i="0" u="none" strike="noStrike" dirty="0">
                          <a:solidFill>
                            <a:srgbClr val="203864"/>
                          </a:solidFill>
                          <a:effectLst/>
                          <a:latin typeface="Calibri" panose="020F0502020204030204" pitchFamily="34" charset="0"/>
                        </a:rPr>
                        <a:t>244</a:t>
                      </a:r>
                    </a:p>
                  </a:txBody>
                  <a:tcPr marL="9525" marR="9525" marT="9525" marB="0" anchor="b"/>
                </a:tc>
                <a:extLst>
                  <a:ext uri="{0D108BD9-81ED-4DB2-BD59-A6C34878D82A}">
                    <a16:rowId xmlns:a16="http://schemas.microsoft.com/office/drawing/2014/main" val="10004"/>
                  </a:ext>
                </a:extLst>
              </a:tr>
              <a:tr h="242845">
                <a:tc>
                  <a:txBody>
                    <a:bodyPr/>
                    <a:lstStyle/>
                    <a:p>
                      <a:pPr marL="0" algn="l" defTabSz="914400" rtl="0" eaLnBrk="1" fontAlgn="b" latinLnBrk="0" hangingPunct="1"/>
                      <a:r>
                        <a:rPr lang="es-CO" sz="1200" u="none" strike="noStrike" kern="1200" dirty="0">
                          <a:solidFill>
                            <a:schemeClr val="accent1">
                              <a:lumMod val="50000"/>
                            </a:schemeClr>
                          </a:solidFill>
                          <a:effectLst/>
                        </a:rPr>
                        <a:t>Chapinero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83</a:t>
                      </a:r>
                    </a:p>
                  </a:txBody>
                  <a:tcPr marL="9525" marR="9525" marT="9525" marB="0" anchor="ctr"/>
                </a:tc>
                <a:tc>
                  <a:txBody>
                    <a:bodyPr/>
                    <a:lstStyle/>
                    <a:p>
                      <a:pPr marL="0" algn="ctr" defTabSz="914400" rtl="0" eaLnBrk="1" fontAlgn="b" latinLnBrk="0" hangingPunct="1"/>
                      <a:r>
                        <a:rPr lang="es-MX" sz="1200" b="0" i="0" u="none" strike="noStrike" kern="1200" dirty="0">
                          <a:solidFill>
                            <a:srgbClr val="203864"/>
                          </a:solidFill>
                          <a:effectLst/>
                          <a:latin typeface="Calibri" panose="020F0502020204030204" pitchFamily="34" charset="0"/>
                          <a:ea typeface="+mn-ea"/>
                          <a:cs typeface="+mn-cs"/>
                        </a:rPr>
                        <a:t>100</a:t>
                      </a:r>
                      <a:endParaRPr lang="es-CO" sz="1200" b="0" i="0" u="none" strike="noStrike" kern="1200" dirty="0">
                        <a:solidFill>
                          <a:srgbClr val="203864"/>
                        </a:solidFill>
                        <a:effectLst/>
                        <a:latin typeface="Calibri" panose="020F0502020204030204" pitchFamily="34" charset="0"/>
                        <a:ea typeface="+mn-ea"/>
                        <a:cs typeface="+mn-cs"/>
                      </a:endParaRP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96</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87</a:t>
                      </a:r>
                    </a:p>
                  </a:txBody>
                  <a:tcPr marL="9525" marR="9525" marT="9525" marB="0" anchor="b"/>
                </a:tc>
                <a:tc>
                  <a:txBody>
                    <a:bodyPr/>
                    <a:lstStyle/>
                    <a:p>
                      <a:pPr algn="ctr" rtl="0" fontAlgn="b"/>
                      <a:r>
                        <a:rPr lang="es-CO" sz="1200" b="0" i="0" u="none" strike="noStrike" dirty="0">
                          <a:solidFill>
                            <a:srgbClr val="203864"/>
                          </a:solidFill>
                          <a:effectLst/>
                          <a:latin typeface="Calibri" panose="020F0502020204030204" pitchFamily="34" charset="0"/>
                        </a:rPr>
                        <a:t>366</a:t>
                      </a:r>
                    </a:p>
                  </a:txBody>
                  <a:tcPr marL="9525" marR="9525" marT="9525" marB="0" anchor="b"/>
                </a:tc>
                <a:extLst>
                  <a:ext uri="{0D108BD9-81ED-4DB2-BD59-A6C34878D82A}">
                    <a16:rowId xmlns:a16="http://schemas.microsoft.com/office/drawing/2014/main" val="10005"/>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Ciudad Bolívar</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32</a:t>
                      </a:r>
                    </a:p>
                  </a:txBody>
                  <a:tcPr marL="9525" marR="9525" marT="9525" marB="0" anchor="ctr"/>
                </a:tc>
                <a:tc>
                  <a:txBody>
                    <a:bodyPr/>
                    <a:lstStyle/>
                    <a:p>
                      <a:pPr marL="0" algn="ctr" defTabSz="914400" rtl="0" eaLnBrk="1" fontAlgn="b" latinLnBrk="0" hangingPunct="1"/>
                      <a:r>
                        <a:rPr lang="es-MX" sz="1200" b="0" i="0" u="none" strike="noStrike" kern="1200" dirty="0">
                          <a:solidFill>
                            <a:srgbClr val="203864"/>
                          </a:solidFill>
                          <a:effectLst/>
                          <a:latin typeface="Calibri" panose="020F0502020204030204" pitchFamily="34" charset="0"/>
                          <a:ea typeface="+mn-ea"/>
                          <a:cs typeface="+mn-cs"/>
                        </a:rPr>
                        <a:t>11</a:t>
                      </a:r>
                      <a:endParaRPr lang="es-CO" sz="1200" b="0" i="0" u="none" strike="noStrike" kern="1200" dirty="0">
                        <a:solidFill>
                          <a:srgbClr val="203864"/>
                        </a:solidFill>
                        <a:effectLst/>
                        <a:latin typeface="Calibri" panose="020F0502020204030204" pitchFamily="34" charset="0"/>
                        <a:ea typeface="+mn-ea"/>
                        <a:cs typeface="+mn-cs"/>
                      </a:endParaRP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13</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5</a:t>
                      </a:r>
                    </a:p>
                  </a:txBody>
                  <a:tcPr marL="9525" marR="9525" marT="9525" marB="0" anchor="b"/>
                </a:tc>
                <a:tc>
                  <a:txBody>
                    <a:bodyPr/>
                    <a:lstStyle/>
                    <a:p>
                      <a:pPr algn="ctr" rtl="0" fontAlgn="b"/>
                      <a:r>
                        <a:rPr lang="es-CO" sz="1200" b="0" i="0" u="none" strike="noStrike" dirty="0">
                          <a:solidFill>
                            <a:srgbClr val="203864"/>
                          </a:solidFill>
                          <a:effectLst/>
                          <a:latin typeface="Calibri" panose="020F0502020204030204" pitchFamily="34" charset="0"/>
                        </a:rPr>
                        <a:t>61</a:t>
                      </a:r>
                    </a:p>
                  </a:txBody>
                  <a:tcPr marL="9525" marR="9525" marT="9525" marB="0" anchor="b"/>
                </a:tc>
                <a:extLst>
                  <a:ext uri="{0D108BD9-81ED-4DB2-BD59-A6C34878D82A}">
                    <a16:rowId xmlns:a16="http://schemas.microsoft.com/office/drawing/2014/main" val="10006"/>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Engativá</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343</a:t>
                      </a:r>
                    </a:p>
                  </a:txBody>
                  <a:tcPr marL="9525" marR="9525" marT="9525" marB="0" anchor="ctr"/>
                </a:tc>
                <a:tc>
                  <a:txBody>
                    <a:bodyPr/>
                    <a:lstStyle/>
                    <a:p>
                      <a:pPr marL="0" algn="ctr" defTabSz="914400" rtl="0" eaLnBrk="1" fontAlgn="b" latinLnBrk="0" hangingPunct="1"/>
                      <a:r>
                        <a:rPr lang="es-MX" sz="1200" b="0" i="0" u="none" strike="noStrike" kern="1200" dirty="0">
                          <a:solidFill>
                            <a:srgbClr val="203864"/>
                          </a:solidFill>
                          <a:effectLst/>
                          <a:latin typeface="Calibri" panose="020F0502020204030204" pitchFamily="34" charset="0"/>
                          <a:ea typeface="+mn-ea"/>
                          <a:cs typeface="+mn-cs"/>
                        </a:rPr>
                        <a:t>95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85</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56</a:t>
                      </a:r>
                    </a:p>
                  </a:txBody>
                  <a:tcPr marL="9525" marR="9525" marT="9525" marB="0" anchor="b"/>
                </a:tc>
                <a:tc>
                  <a:txBody>
                    <a:bodyPr/>
                    <a:lstStyle/>
                    <a:p>
                      <a:pPr algn="ctr" rtl="0" fontAlgn="b"/>
                      <a:r>
                        <a:rPr lang="es-CO" sz="1200" b="0" i="0" u="none" strike="noStrike" dirty="0">
                          <a:solidFill>
                            <a:srgbClr val="203864"/>
                          </a:solidFill>
                          <a:effectLst/>
                          <a:latin typeface="Calibri" panose="020F0502020204030204" pitchFamily="34" charset="0"/>
                        </a:rPr>
                        <a:t>579</a:t>
                      </a:r>
                    </a:p>
                  </a:txBody>
                  <a:tcPr marL="9525" marR="9525" marT="9525" marB="0" anchor="b"/>
                </a:tc>
                <a:extLst>
                  <a:ext uri="{0D108BD9-81ED-4DB2-BD59-A6C34878D82A}">
                    <a16:rowId xmlns:a16="http://schemas.microsoft.com/office/drawing/2014/main" val="10007"/>
                  </a:ext>
                </a:extLst>
              </a:tr>
              <a:tr h="209954">
                <a:tc>
                  <a:txBody>
                    <a:bodyPr/>
                    <a:lstStyle/>
                    <a:p>
                      <a:pPr marL="0" algn="l" defTabSz="914400" rtl="0" eaLnBrk="1" fontAlgn="b" latinLnBrk="0" hangingPunct="1"/>
                      <a:r>
                        <a:rPr lang="es-CO" sz="1200" u="none" strike="noStrike" kern="1200" dirty="0">
                          <a:solidFill>
                            <a:schemeClr val="accent1">
                              <a:lumMod val="50000"/>
                            </a:schemeClr>
                          </a:solidFill>
                          <a:effectLst/>
                        </a:rPr>
                        <a:t>Fontibón</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251</a:t>
                      </a:r>
                    </a:p>
                  </a:txBody>
                  <a:tcPr marL="9525" marR="9525" marT="9525" marB="0" anchor="ctr"/>
                </a:tc>
                <a:tc>
                  <a:txBody>
                    <a:bodyPr/>
                    <a:lstStyle/>
                    <a:p>
                      <a:pPr marL="0" algn="ctr" defTabSz="914400" rtl="0" eaLnBrk="1" fontAlgn="b" latinLnBrk="0" hangingPunct="1"/>
                      <a:r>
                        <a:rPr lang="es-MX" sz="1200" b="0" i="0" u="none" strike="noStrike" kern="1200" dirty="0">
                          <a:solidFill>
                            <a:srgbClr val="203864"/>
                          </a:solidFill>
                          <a:effectLst/>
                          <a:latin typeface="Calibri" panose="020F0502020204030204" pitchFamily="34" charset="0"/>
                          <a:ea typeface="+mn-ea"/>
                          <a:cs typeface="+mn-cs"/>
                        </a:rPr>
                        <a:t>75</a:t>
                      </a:r>
                      <a:endParaRPr lang="es-CO" sz="1200" b="0" i="0" u="none" strike="noStrike" kern="1200" dirty="0">
                        <a:solidFill>
                          <a:srgbClr val="203864"/>
                        </a:solidFill>
                        <a:effectLst/>
                        <a:latin typeface="Calibri" panose="020F0502020204030204" pitchFamily="34" charset="0"/>
                        <a:ea typeface="+mn-ea"/>
                        <a:cs typeface="+mn-cs"/>
                      </a:endParaRP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59</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60</a:t>
                      </a:r>
                    </a:p>
                  </a:txBody>
                  <a:tcPr marL="9525" marR="9525" marT="9525" marB="0" anchor="b"/>
                </a:tc>
                <a:tc>
                  <a:txBody>
                    <a:bodyPr/>
                    <a:lstStyle/>
                    <a:p>
                      <a:pPr algn="ctr" rtl="0" fontAlgn="b"/>
                      <a:r>
                        <a:rPr lang="es-CO" sz="1200" b="0" i="0" u="none" strike="noStrike" dirty="0">
                          <a:solidFill>
                            <a:srgbClr val="203864"/>
                          </a:solidFill>
                          <a:effectLst/>
                          <a:latin typeface="Calibri" panose="020F0502020204030204" pitchFamily="34" charset="0"/>
                        </a:rPr>
                        <a:t>445</a:t>
                      </a:r>
                    </a:p>
                  </a:txBody>
                  <a:tcPr marL="9525" marR="9525" marT="9525" marB="0" anchor="b"/>
                </a:tc>
                <a:extLst>
                  <a:ext uri="{0D108BD9-81ED-4DB2-BD59-A6C34878D82A}">
                    <a16:rowId xmlns:a16="http://schemas.microsoft.com/office/drawing/2014/main" val="10008"/>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Kennedy</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256</a:t>
                      </a:r>
                    </a:p>
                  </a:txBody>
                  <a:tcPr marL="9525" marR="9525" marT="9525" marB="0" anchor="ctr"/>
                </a:tc>
                <a:tc>
                  <a:txBody>
                    <a:bodyPr/>
                    <a:lstStyle/>
                    <a:p>
                      <a:pPr marL="0" algn="ctr" defTabSz="914400" rtl="0" eaLnBrk="1" fontAlgn="b" latinLnBrk="0" hangingPunct="1"/>
                      <a:r>
                        <a:rPr lang="es-MX" sz="1200" b="0" i="0" u="none" strike="noStrike" kern="1200" dirty="0">
                          <a:solidFill>
                            <a:srgbClr val="203864"/>
                          </a:solidFill>
                          <a:effectLst/>
                          <a:latin typeface="Calibri" panose="020F0502020204030204" pitchFamily="34" charset="0"/>
                          <a:ea typeface="+mn-ea"/>
                          <a:cs typeface="+mn-cs"/>
                        </a:rPr>
                        <a:t>87</a:t>
                      </a:r>
                      <a:endParaRPr lang="es-CO" sz="1200" b="0" i="0" u="none" strike="noStrike" kern="1200" dirty="0">
                        <a:solidFill>
                          <a:srgbClr val="203864"/>
                        </a:solidFill>
                        <a:effectLst/>
                        <a:latin typeface="Calibri" panose="020F0502020204030204" pitchFamily="34" charset="0"/>
                        <a:ea typeface="+mn-ea"/>
                        <a:cs typeface="+mn-cs"/>
                      </a:endParaRP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89</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102</a:t>
                      </a:r>
                    </a:p>
                  </a:txBody>
                  <a:tcPr marL="9525" marR="9525" marT="9525" marB="0" anchor="b"/>
                </a:tc>
                <a:tc>
                  <a:txBody>
                    <a:bodyPr/>
                    <a:lstStyle/>
                    <a:p>
                      <a:pPr algn="ctr" rtl="0" fontAlgn="b"/>
                      <a:r>
                        <a:rPr lang="es-CO" sz="1200" b="0" i="0" u="none" strike="noStrike" dirty="0">
                          <a:solidFill>
                            <a:srgbClr val="203864"/>
                          </a:solidFill>
                          <a:effectLst/>
                          <a:latin typeface="Calibri" panose="020F0502020204030204" pitchFamily="34" charset="0"/>
                        </a:rPr>
                        <a:t>534</a:t>
                      </a:r>
                    </a:p>
                  </a:txBody>
                  <a:tcPr marL="9525" marR="9525" marT="9525" marB="0" anchor="b"/>
                </a:tc>
                <a:extLst>
                  <a:ext uri="{0D108BD9-81ED-4DB2-BD59-A6C34878D82A}">
                    <a16:rowId xmlns:a16="http://schemas.microsoft.com/office/drawing/2014/main" val="10009"/>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Los Mártires</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28</a:t>
                      </a:r>
                    </a:p>
                  </a:txBody>
                  <a:tcPr marL="9525" marR="9525" marT="9525" marB="0" anchor="ctr"/>
                </a:tc>
                <a:tc>
                  <a:txBody>
                    <a:bodyPr/>
                    <a:lstStyle/>
                    <a:p>
                      <a:pPr marL="0" algn="ctr" defTabSz="914400" rtl="0" eaLnBrk="1" fontAlgn="b" latinLnBrk="0" hangingPunct="1"/>
                      <a:r>
                        <a:rPr lang="es-MX" sz="1200" b="0" i="0" u="none" strike="noStrike" kern="1200" dirty="0">
                          <a:solidFill>
                            <a:srgbClr val="203864"/>
                          </a:solidFill>
                          <a:effectLst/>
                          <a:latin typeface="Calibri" panose="020F0502020204030204" pitchFamily="34" charset="0"/>
                          <a:ea typeface="+mn-ea"/>
                          <a:cs typeface="+mn-cs"/>
                        </a:rPr>
                        <a:t>12</a:t>
                      </a:r>
                      <a:endParaRPr lang="es-CO" sz="1200" b="0" i="0" u="none" strike="noStrike" kern="1200" dirty="0">
                        <a:solidFill>
                          <a:srgbClr val="203864"/>
                        </a:solidFill>
                        <a:effectLst/>
                        <a:latin typeface="Calibri" panose="020F0502020204030204" pitchFamily="34" charset="0"/>
                        <a:ea typeface="+mn-ea"/>
                        <a:cs typeface="+mn-cs"/>
                      </a:endParaRP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13</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5</a:t>
                      </a:r>
                    </a:p>
                  </a:txBody>
                  <a:tcPr marL="9525" marR="9525" marT="9525" marB="0" anchor="b"/>
                </a:tc>
                <a:tc>
                  <a:txBody>
                    <a:bodyPr/>
                    <a:lstStyle/>
                    <a:p>
                      <a:pPr algn="ctr" rtl="0" fontAlgn="b"/>
                      <a:r>
                        <a:rPr lang="es-CO" sz="1200" b="0" i="0" u="none" strike="noStrike" dirty="0">
                          <a:solidFill>
                            <a:srgbClr val="203864"/>
                          </a:solidFill>
                          <a:effectLst/>
                          <a:latin typeface="Calibri" panose="020F0502020204030204" pitchFamily="34" charset="0"/>
                        </a:rPr>
                        <a:t>58</a:t>
                      </a:r>
                    </a:p>
                  </a:txBody>
                  <a:tcPr marL="9525" marR="9525" marT="9525" marB="0" anchor="b"/>
                </a:tc>
                <a:extLst>
                  <a:ext uri="{0D108BD9-81ED-4DB2-BD59-A6C34878D82A}">
                    <a16:rowId xmlns:a16="http://schemas.microsoft.com/office/drawing/2014/main" val="10010"/>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Puente Aranda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36</a:t>
                      </a:r>
                    </a:p>
                  </a:txBody>
                  <a:tcPr marL="9525" marR="9525" marT="9525" marB="0" anchor="ctr"/>
                </a:tc>
                <a:tc>
                  <a:txBody>
                    <a:bodyPr/>
                    <a:lstStyle/>
                    <a:p>
                      <a:pPr marL="0" algn="ctr" defTabSz="914400" rtl="0" eaLnBrk="1" fontAlgn="b" latinLnBrk="0" hangingPunct="1"/>
                      <a:r>
                        <a:rPr lang="es-MX" sz="1200" b="0" i="0" u="none" strike="noStrike" kern="1200" dirty="0">
                          <a:solidFill>
                            <a:srgbClr val="203864"/>
                          </a:solidFill>
                          <a:effectLst/>
                          <a:latin typeface="Calibri" panose="020F0502020204030204" pitchFamily="34" charset="0"/>
                          <a:ea typeface="+mn-ea"/>
                          <a:cs typeface="+mn-cs"/>
                        </a:rPr>
                        <a:t>11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12</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5</a:t>
                      </a:r>
                    </a:p>
                  </a:txBody>
                  <a:tcPr marL="9525" marR="9525" marT="9525" marB="0" anchor="b"/>
                </a:tc>
                <a:tc>
                  <a:txBody>
                    <a:bodyPr/>
                    <a:lstStyle/>
                    <a:p>
                      <a:pPr algn="ctr" rtl="0" fontAlgn="b"/>
                      <a:r>
                        <a:rPr lang="es-CO" sz="1200" b="0" i="0" u="none" strike="noStrike" dirty="0">
                          <a:solidFill>
                            <a:srgbClr val="203864"/>
                          </a:solidFill>
                          <a:effectLst/>
                          <a:latin typeface="Calibri" panose="020F0502020204030204" pitchFamily="34" charset="0"/>
                        </a:rPr>
                        <a:t>64</a:t>
                      </a:r>
                    </a:p>
                  </a:txBody>
                  <a:tcPr marL="9525" marR="9525" marT="9525" marB="0" anchor="b"/>
                </a:tc>
                <a:extLst>
                  <a:ext uri="{0D108BD9-81ED-4DB2-BD59-A6C34878D82A}">
                    <a16:rowId xmlns:a16="http://schemas.microsoft.com/office/drawing/2014/main" val="10011"/>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Rafael Uribe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37</a:t>
                      </a:r>
                    </a:p>
                  </a:txBody>
                  <a:tcPr marL="9525" marR="9525" marT="9525" marB="0" anchor="ctr"/>
                </a:tc>
                <a:tc>
                  <a:txBody>
                    <a:bodyPr/>
                    <a:lstStyle/>
                    <a:p>
                      <a:pPr marL="0" algn="ctr" defTabSz="914400" rtl="0" eaLnBrk="1" fontAlgn="b" latinLnBrk="0" hangingPunct="1"/>
                      <a:r>
                        <a:rPr lang="es-MX" sz="1200" b="0" i="0" u="none" strike="noStrike" kern="1200" dirty="0">
                          <a:solidFill>
                            <a:srgbClr val="203864"/>
                          </a:solidFill>
                          <a:effectLst/>
                          <a:latin typeface="Calibri" panose="020F0502020204030204" pitchFamily="34" charset="0"/>
                          <a:ea typeface="+mn-ea"/>
                          <a:cs typeface="+mn-cs"/>
                        </a:rPr>
                        <a:t>11</a:t>
                      </a:r>
                      <a:endParaRPr lang="es-CO" sz="1200" b="0" i="0" u="none" strike="noStrike" kern="1200" dirty="0">
                        <a:solidFill>
                          <a:srgbClr val="203864"/>
                        </a:solidFill>
                        <a:effectLst/>
                        <a:latin typeface="Calibri" panose="020F0502020204030204" pitchFamily="34" charset="0"/>
                        <a:ea typeface="+mn-ea"/>
                        <a:cs typeface="+mn-cs"/>
                      </a:endParaRP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12</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5</a:t>
                      </a:r>
                    </a:p>
                  </a:txBody>
                  <a:tcPr marL="9525" marR="9525" marT="9525" marB="0" anchor="b"/>
                </a:tc>
                <a:tc>
                  <a:txBody>
                    <a:bodyPr/>
                    <a:lstStyle/>
                    <a:p>
                      <a:pPr algn="ctr" rtl="0" fontAlgn="b"/>
                      <a:r>
                        <a:rPr lang="es-CO" sz="1200" b="0" i="0" u="none" strike="noStrike" dirty="0">
                          <a:solidFill>
                            <a:srgbClr val="203864"/>
                          </a:solidFill>
                          <a:effectLst/>
                          <a:latin typeface="Calibri" panose="020F0502020204030204" pitchFamily="34" charset="0"/>
                        </a:rPr>
                        <a:t>65</a:t>
                      </a:r>
                    </a:p>
                  </a:txBody>
                  <a:tcPr marL="9525" marR="9525" marT="9525" marB="0" anchor="b"/>
                </a:tc>
                <a:extLst>
                  <a:ext uri="{0D108BD9-81ED-4DB2-BD59-A6C34878D82A}">
                    <a16:rowId xmlns:a16="http://schemas.microsoft.com/office/drawing/2014/main" val="10012"/>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San Cristóbal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113</a:t>
                      </a:r>
                    </a:p>
                  </a:txBody>
                  <a:tcPr marL="9525" marR="9525" marT="9525" marB="0" anchor="ctr"/>
                </a:tc>
                <a:tc>
                  <a:txBody>
                    <a:bodyPr/>
                    <a:lstStyle/>
                    <a:p>
                      <a:pPr marL="0" algn="ctr" defTabSz="914400" rtl="0" eaLnBrk="1" fontAlgn="b" latinLnBrk="0" hangingPunct="1"/>
                      <a:r>
                        <a:rPr lang="es-MX" sz="1200" b="0" i="0" u="none" strike="noStrike" kern="1200" dirty="0">
                          <a:solidFill>
                            <a:srgbClr val="203864"/>
                          </a:solidFill>
                          <a:effectLst/>
                          <a:latin typeface="Calibri" panose="020F0502020204030204" pitchFamily="34" charset="0"/>
                          <a:ea typeface="+mn-ea"/>
                          <a:cs typeface="+mn-cs"/>
                        </a:rPr>
                        <a:t>50</a:t>
                      </a:r>
                      <a:endParaRPr lang="es-CO" sz="1200" b="0" i="0" u="none" strike="noStrike" kern="1200" dirty="0">
                        <a:solidFill>
                          <a:srgbClr val="203864"/>
                        </a:solidFill>
                        <a:effectLst/>
                        <a:latin typeface="Calibri" panose="020F0502020204030204" pitchFamily="34" charset="0"/>
                        <a:ea typeface="+mn-ea"/>
                        <a:cs typeface="+mn-cs"/>
                      </a:endParaRP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119</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102</a:t>
                      </a:r>
                    </a:p>
                  </a:txBody>
                  <a:tcPr marL="9525" marR="9525" marT="9525" marB="0" anchor="b"/>
                </a:tc>
                <a:tc>
                  <a:txBody>
                    <a:bodyPr/>
                    <a:lstStyle/>
                    <a:p>
                      <a:pPr algn="ctr" rtl="0" fontAlgn="b"/>
                      <a:r>
                        <a:rPr lang="es-CO" sz="1200" b="0" i="0" u="none" strike="noStrike" dirty="0">
                          <a:solidFill>
                            <a:srgbClr val="203864"/>
                          </a:solidFill>
                          <a:effectLst/>
                          <a:latin typeface="Calibri" panose="020F0502020204030204" pitchFamily="34" charset="0"/>
                        </a:rPr>
                        <a:t>384</a:t>
                      </a:r>
                    </a:p>
                  </a:txBody>
                  <a:tcPr marL="9525" marR="9525" marT="9525" marB="0" anchor="b"/>
                </a:tc>
                <a:extLst>
                  <a:ext uri="{0D108BD9-81ED-4DB2-BD59-A6C34878D82A}">
                    <a16:rowId xmlns:a16="http://schemas.microsoft.com/office/drawing/2014/main" val="10013"/>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Santa Fe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137</a:t>
                      </a:r>
                    </a:p>
                  </a:txBody>
                  <a:tcPr marL="9525" marR="9525" marT="9525" marB="0" anchor="ctr"/>
                </a:tc>
                <a:tc>
                  <a:txBody>
                    <a:bodyPr/>
                    <a:lstStyle/>
                    <a:p>
                      <a:pPr marL="0" algn="ctr" defTabSz="914400" rtl="0" eaLnBrk="1" fontAlgn="b" latinLnBrk="0" hangingPunct="1"/>
                      <a:r>
                        <a:rPr lang="es-MX" sz="1200" b="0" i="0" u="none" strike="noStrike" kern="1200" dirty="0">
                          <a:solidFill>
                            <a:srgbClr val="203864"/>
                          </a:solidFill>
                          <a:effectLst/>
                          <a:latin typeface="Calibri" panose="020F0502020204030204" pitchFamily="34" charset="0"/>
                          <a:ea typeface="+mn-ea"/>
                          <a:cs typeface="+mn-cs"/>
                        </a:rPr>
                        <a:t>90</a:t>
                      </a:r>
                      <a:endParaRPr lang="es-CO" sz="1200" b="0" i="0" u="none" strike="noStrike" kern="1200" dirty="0">
                        <a:solidFill>
                          <a:srgbClr val="203864"/>
                        </a:solidFill>
                        <a:effectLst/>
                        <a:latin typeface="Calibri" panose="020F0502020204030204" pitchFamily="34" charset="0"/>
                        <a:ea typeface="+mn-ea"/>
                        <a:cs typeface="+mn-cs"/>
                      </a:endParaRP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61</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132</a:t>
                      </a:r>
                    </a:p>
                  </a:txBody>
                  <a:tcPr marL="9525" marR="9525" marT="9525" marB="0" anchor="b"/>
                </a:tc>
                <a:tc>
                  <a:txBody>
                    <a:bodyPr/>
                    <a:lstStyle/>
                    <a:p>
                      <a:pPr algn="ctr" rtl="0" fontAlgn="b"/>
                      <a:r>
                        <a:rPr lang="es-CO" sz="1200" b="0" i="0" u="none" strike="noStrike" dirty="0">
                          <a:solidFill>
                            <a:srgbClr val="203864"/>
                          </a:solidFill>
                          <a:effectLst/>
                          <a:latin typeface="Calibri" panose="020F0502020204030204" pitchFamily="34" charset="0"/>
                        </a:rPr>
                        <a:t>420</a:t>
                      </a:r>
                    </a:p>
                  </a:txBody>
                  <a:tcPr marL="9525" marR="9525" marT="9525" marB="0" anchor="b"/>
                </a:tc>
                <a:extLst>
                  <a:ext uri="{0D108BD9-81ED-4DB2-BD59-A6C34878D82A}">
                    <a16:rowId xmlns:a16="http://schemas.microsoft.com/office/drawing/2014/main" val="10014"/>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Suba</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432</a:t>
                      </a:r>
                    </a:p>
                  </a:txBody>
                  <a:tcPr marL="9525" marR="9525" marT="9525" marB="0" anchor="ctr"/>
                </a:tc>
                <a:tc>
                  <a:txBody>
                    <a:bodyPr/>
                    <a:lstStyle/>
                    <a:p>
                      <a:pPr marL="0" algn="ctr" defTabSz="914400" rtl="0" eaLnBrk="1" fontAlgn="b" latinLnBrk="0" hangingPunct="1"/>
                      <a:r>
                        <a:rPr lang="es-MX" sz="1200" b="0" i="0" u="none" strike="noStrike" kern="1200" dirty="0">
                          <a:solidFill>
                            <a:srgbClr val="203864"/>
                          </a:solidFill>
                          <a:effectLst/>
                          <a:latin typeface="Calibri" panose="020F0502020204030204" pitchFamily="34" charset="0"/>
                          <a:ea typeface="+mn-ea"/>
                          <a:cs typeface="+mn-cs"/>
                        </a:rPr>
                        <a:t>61</a:t>
                      </a:r>
                      <a:endParaRPr lang="es-CO" sz="1200" b="0" i="0" u="none" strike="noStrike" kern="1200" dirty="0">
                        <a:solidFill>
                          <a:srgbClr val="203864"/>
                        </a:solidFill>
                        <a:effectLst/>
                        <a:latin typeface="Calibri" panose="020F0502020204030204" pitchFamily="34" charset="0"/>
                        <a:ea typeface="+mn-ea"/>
                        <a:cs typeface="+mn-cs"/>
                      </a:endParaRP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62</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64</a:t>
                      </a:r>
                    </a:p>
                  </a:txBody>
                  <a:tcPr marL="9525" marR="9525" marT="9525" marB="0" anchor="b"/>
                </a:tc>
                <a:tc>
                  <a:txBody>
                    <a:bodyPr/>
                    <a:lstStyle/>
                    <a:p>
                      <a:pPr algn="ctr" rtl="0" fontAlgn="b"/>
                      <a:r>
                        <a:rPr lang="es-CO" sz="1200" b="0" i="0" u="none" strike="noStrike" dirty="0">
                          <a:solidFill>
                            <a:srgbClr val="203864"/>
                          </a:solidFill>
                          <a:effectLst/>
                          <a:latin typeface="Calibri" panose="020F0502020204030204" pitchFamily="34" charset="0"/>
                        </a:rPr>
                        <a:t>619</a:t>
                      </a:r>
                    </a:p>
                  </a:txBody>
                  <a:tcPr marL="9525" marR="9525" marT="9525" marB="0" anchor="b"/>
                </a:tc>
                <a:extLst>
                  <a:ext uri="{0D108BD9-81ED-4DB2-BD59-A6C34878D82A}">
                    <a16:rowId xmlns:a16="http://schemas.microsoft.com/office/drawing/2014/main" val="10015"/>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Sumapaz</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MX" sz="1200" b="0" i="0" u="none" strike="noStrike" kern="1200" dirty="0">
                          <a:solidFill>
                            <a:srgbClr val="203864"/>
                          </a:solidFill>
                          <a:effectLst/>
                          <a:latin typeface="Calibri" panose="020F0502020204030204" pitchFamily="34" charset="0"/>
                          <a:ea typeface="+mn-ea"/>
                          <a:cs typeface="+mn-cs"/>
                        </a:rPr>
                        <a:t>0</a:t>
                      </a:r>
                      <a:endParaRPr lang="es-CO" sz="1200" b="0" i="0" u="none" strike="noStrike" kern="1200" dirty="0">
                        <a:solidFill>
                          <a:srgbClr val="203864"/>
                        </a:solidFill>
                        <a:effectLst/>
                        <a:latin typeface="Calibri" panose="020F0502020204030204" pitchFamily="34" charset="0"/>
                        <a:ea typeface="+mn-ea"/>
                        <a:cs typeface="+mn-cs"/>
                      </a:endParaRP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0</a:t>
                      </a:r>
                    </a:p>
                  </a:txBody>
                  <a:tcPr marL="9525" marR="9525" marT="9525" marB="0" anchor="b"/>
                </a:tc>
                <a:tc>
                  <a:txBody>
                    <a:bodyPr/>
                    <a:lstStyle/>
                    <a:p>
                      <a:pPr algn="ctr" rtl="0" fontAlgn="b"/>
                      <a:r>
                        <a:rPr lang="es-CO" sz="1200" b="0" i="0" u="none" strike="noStrike" dirty="0">
                          <a:solidFill>
                            <a:srgbClr val="203864"/>
                          </a:solidFill>
                          <a:effectLst/>
                          <a:latin typeface="Calibri" panose="020F0502020204030204" pitchFamily="34" charset="0"/>
                        </a:rPr>
                        <a:t>0</a:t>
                      </a:r>
                    </a:p>
                  </a:txBody>
                  <a:tcPr marL="9525" marR="9525" marT="9525" marB="0" anchor="b"/>
                </a:tc>
                <a:extLst>
                  <a:ext uri="{0D108BD9-81ED-4DB2-BD59-A6C34878D82A}">
                    <a16:rowId xmlns:a16="http://schemas.microsoft.com/office/drawing/2014/main" val="10016"/>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Teusaquillo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35</a:t>
                      </a:r>
                    </a:p>
                  </a:txBody>
                  <a:tcPr marL="9525" marR="9525" marT="9525" marB="0" anchor="ctr"/>
                </a:tc>
                <a:tc>
                  <a:txBody>
                    <a:bodyPr/>
                    <a:lstStyle/>
                    <a:p>
                      <a:pPr marL="0" algn="ctr" defTabSz="914400" rtl="0" eaLnBrk="1" fontAlgn="b" latinLnBrk="0" hangingPunct="1"/>
                      <a:r>
                        <a:rPr lang="es-MX" sz="1200" b="0" i="0" u="none" strike="noStrike" kern="1200" dirty="0">
                          <a:solidFill>
                            <a:srgbClr val="203864"/>
                          </a:solidFill>
                          <a:effectLst/>
                          <a:latin typeface="Calibri" panose="020F0502020204030204" pitchFamily="34" charset="0"/>
                          <a:ea typeface="+mn-ea"/>
                          <a:cs typeface="+mn-cs"/>
                        </a:rPr>
                        <a:t>11</a:t>
                      </a:r>
                      <a:endParaRPr lang="es-CO" sz="1200" b="0" i="0" u="none" strike="noStrike" kern="1200" dirty="0">
                        <a:solidFill>
                          <a:srgbClr val="203864"/>
                        </a:solidFill>
                        <a:effectLst/>
                        <a:latin typeface="Calibri" panose="020F0502020204030204" pitchFamily="34" charset="0"/>
                        <a:ea typeface="+mn-ea"/>
                        <a:cs typeface="+mn-cs"/>
                      </a:endParaRP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12</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6</a:t>
                      </a:r>
                    </a:p>
                  </a:txBody>
                  <a:tcPr marL="9525" marR="9525" marT="9525" marB="0" anchor="b"/>
                </a:tc>
                <a:tc>
                  <a:txBody>
                    <a:bodyPr/>
                    <a:lstStyle/>
                    <a:p>
                      <a:pPr algn="ctr" rtl="0" fontAlgn="b"/>
                      <a:r>
                        <a:rPr lang="es-CO" sz="1200" b="0" i="0" u="none" strike="noStrike" dirty="0">
                          <a:solidFill>
                            <a:srgbClr val="203864"/>
                          </a:solidFill>
                          <a:effectLst/>
                          <a:latin typeface="Calibri" panose="020F0502020204030204" pitchFamily="34" charset="0"/>
                        </a:rPr>
                        <a:t>64</a:t>
                      </a:r>
                    </a:p>
                  </a:txBody>
                  <a:tcPr marL="9525" marR="9525" marT="9525" marB="0" anchor="b"/>
                </a:tc>
                <a:extLst>
                  <a:ext uri="{0D108BD9-81ED-4DB2-BD59-A6C34878D82A}">
                    <a16:rowId xmlns:a16="http://schemas.microsoft.com/office/drawing/2014/main" val="10017"/>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Tunjuelito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31</a:t>
                      </a:r>
                    </a:p>
                  </a:txBody>
                  <a:tcPr marL="9525" marR="9525" marT="9525" marB="0" anchor="ctr"/>
                </a:tc>
                <a:tc>
                  <a:txBody>
                    <a:bodyPr/>
                    <a:lstStyle/>
                    <a:p>
                      <a:pPr marL="0" algn="ctr" defTabSz="914400" rtl="0" eaLnBrk="1" fontAlgn="b" latinLnBrk="0" hangingPunct="1"/>
                      <a:r>
                        <a:rPr lang="es-MX" sz="1200" b="0" i="0" u="none" strike="noStrike" kern="1200" dirty="0">
                          <a:solidFill>
                            <a:srgbClr val="203864"/>
                          </a:solidFill>
                          <a:effectLst/>
                          <a:latin typeface="Calibri" panose="020F0502020204030204" pitchFamily="34" charset="0"/>
                          <a:ea typeface="+mn-ea"/>
                          <a:cs typeface="+mn-cs"/>
                        </a:rPr>
                        <a:t>14</a:t>
                      </a:r>
                      <a:endParaRPr lang="es-CO" sz="1200" b="0" i="0" u="none" strike="noStrike" kern="1200" dirty="0">
                        <a:solidFill>
                          <a:srgbClr val="203864"/>
                        </a:solidFill>
                        <a:effectLst/>
                        <a:latin typeface="Calibri" panose="020F0502020204030204" pitchFamily="34" charset="0"/>
                        <a:ea typeface="+mn-ea"/>
                        <a:cs typeface="+mn-cs"/>
                      </a:endParaRP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14</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5</a:t>
                      </a:r>
                    </a:p>
                  </a:txBody>
                  <a:tcPr marL="9525" marR="9525" marT="9525" marB="0" anchor="b"/>
                </a:tc>
                <a:tc>
                  <a:txBody>
                    <a:bodyPr/>
                    <a:lstStyle/>
                    <a:p>
                      <a:pPr algn="ctr" rtl="0" fontAlgn="b"/>
                      <a:r>
                        <a:rPr lang="es-CO" sz="1200" b="0" i="0" u="none" strike="noStrike" dirty="0">
                          <a:solidFill>
                            <a:srgbClr val="203864"/>
                          </a:solidFill>
                          <a:effectLst/>
                          <a:latin typeface="Calibri" panose="020F0502020204030204" pitchFamily="34" charset="0"/>
                        </a:rPr>
                        <a:t>64</a:t>
                      </a:r>
                    </a:p>
                  </a:txBody>
                  <a:tcPr marL="9525" marR="9525" marT="9525" marB="0" anchor="b"/>
                </a:tc>
                <a:extLst>
                  <a:ext uri="{0D108BD9-81ED-4DB2-BD59-A6C34878D82A}">
                    <a16:rowId xmlns:a16="http://schemas.microsoft.com/office/drawing/2014/main" val="10018"/>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Usaquén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180</a:t>
                      </a:r>
                    </a:p>
                  </a:txBody>
                  <a:tcPr marL="9525" marR="9525" marT="9525" marB="0" anchor="ctr"/>
                </a:tc>
                <a:tc>
                  <a:txBody>
                    <a:bodyPr/>
                    <a:lstStyle/>
                    <a:p>
                      <a:pPr marL="0" algn="ctr" defTabSz="914400" rtl="0" eaLnBrk="1" fontAlgn="b" latinLnBrk="0" hangingPunct="1"/>
                      <a:r>
                        <a:rPr lang="es-MX" sz="1200" b="0" i="0" u="none" strike="noStrike" kern="1200" dirty="0">
                          <a:solidFill>
                            <a:srgbClr val="203864"/>
                          </a:solidFill>
                          <a:effectLst/>
                          <a:latin typeface="Calibri" panose="020F0502020204030204" pitchFamily="34" charset="0"/>
                          <a:ea typeface="+mn-ea"/>
                          <a:cs typeface="+mn-cs"/>
                        </a:rPr>
                        <a:t>142</a:t>
                      </a:r>
                      <a:endParaRPr lang="es-CO" sz="1200" b="0" i="0" u="none" strike="noStrike" kern="1200" dirty="0">
                        <a:solidFill>
                          <a:srgbClr val="203864"/>
                        </a:solidFill>
                        <a:effectLst/>
                        <a:latin typeface="Calibri" panose="020F0502020204030204" pitchFamily="34" charset="0"/>
                        <a:ea typeface="+mn-ea"/>
                        <a:cs typeface="+mn-cs"/>
                      </a:endParaRP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115</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126</a:t>
                      </a:r>
                    </a:p>
                  </a:txBody>
                  <a:tcPr marL="9525" marR="9525" marT="9525" marB="0" anchor="b"/>
                </a:tc>
                <a:tc>
                  <a:txBody>
                    <a:bodyPr/>
                    <a:lstStyle/>
                    <a:p>
                      <a:pPr algn="ctr" rtl="0" fontAlgn="b"/>
                      <a:r>
                        <a:rPr lang="es-CO" sz="1200" b="0" i="0" u="none" strike="noStrike" dirty="0">
                          <a:solidFill>
                            <a:srgbClr val="203864"/>
                          </a:solidFill>
                          <a:effectLst/>
                          <a:latin typeface="Calibri" panose="020F0502020204030204" pitchFamily="34" charset="0"/>
                        </a:rPr>
                        <a:t>563</a:t>
                      </a:r>
                    </a:p>
                  </a:txBody>
                  <a:tcPr marL="9525" marR="9525" marT="9525" marB="0" anchor="b"/>
                </a:tc>
                <a:extLst>
                  <a:ext uri="{0D108BD9-81ED-4DB2-BD59-A6C34878D82A}">
                    <a16:rowId xmlns:a16="http://schemas.microsoft.com/office/drawing/2014/main" val="10019"/>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Usme</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195</a:t>
                      </a:r>
                    </a:p>
                  </a:txBody>
                  <a:tcPr marL="9525" marR="9525" marT="9525" marB="0" anchor="ctr"/>
                </a:tc>
                <a:tc>
                  <a:txBody>
                    <a:bodyPr/>
                    <a:lstStyle/>
                    <a:p>
                      <a:pPr marL="0" algn="ctr" defTabSz="914400" rtl="0" eaLnBrk="1" fontAlgn="b" latinLnBrk="0" hangingPunct="1"/>
                      <a:r>
                        <a:rPr lang="es-MX" sz="1200" b="0" i="0" u="none" strike="noStrike" kern="1200" dirty="0">
                          <a:solidFill>
                            <a:srgbClr val="203864"/>
                          </a:solidFill>
                          <a:effectLst/>
                          <a:latin typeface="Calibri" panose="020F0502020204030204" pitchFamily="34" charset="0"/>
                          <a:ea typeface="+mn-ea"/>
                          <a:cs typeface="+mn-cs"/>
                        </a:rPr>
                        <a:t>76</a:t>
                      </a:r>
                      <a:endParaRPr lang="es-CO" sz="1200" b="0" i="0" u="none" strike="noStrike" kern="1200" dirty="0">
                        <a:solidFill>
                          <a:srgbClr val="203864"/>
                        </a:solidFill>
                        <a:effectLst/>
                        <a:latin typeface="Calibri" panose="020F0502020204030204" pitchFamily="34" charset="0"/>
                        <a:ea typeface="+mn-ea"/>
                        <a:cs typeface="+mn-cs"/>
                      </a:endParaRP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99</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106</a:t>
                      </a:r>
                    </a:p>
                  </a:txBody>
                  <a:tcPr marL="9525" marR="9525" marT="9525" marB="0" anchor="b"/>
                </a:tc>
                <a:tc>
                  <a:txBody>
                    <a:bodyPr/>
                    <a:lstStyle/>
                    <a:p>
                      <a:pPr algn="ctr" rtl="0" fontAlgn="b"/>
                      <a:r>
                        <a:rPr lang="es-CO" sz="1200" b="0" i="0" u="none" strike="noStrike" dirty="0">
                          <a:solidFill>
                            <a:srgbClr val="203864"/>
                          </a:solidFill>
                          <a:effectLst/>
                          <a:latin typeface="Calibri" panose="020F0502020204030204" pitchFamily="34" charset="0"/>
                        </a:rPr>
                        <a:t>476</a:t>
                      </a:r>
                    </a:p>
                  </a:txBody>
                  <a:tcPr marL="9525" marR="9525" marT="9525" marB="0" anchor="b"/>
                </a:tc>
                <a:extLst>
                  <a:ext uri="{0D108BD9-81ED-4DB2-BD59-A6C34878D82A}">
                    <a16:rowId xmlns:a16="http://schemas.microsoft.com/office/drawing/2014/main" val="10020"/>
                  </a:ext>
                </a:extLst>
              </a:tr>
              <a:tr h="249081">
                <a:tc>
                  <a:txBody>
                    <a:bodyPr/>
                    <a:lstStyle/>
                    <a:p>
                      <a:pPr marL="0" algn="ctr" defTabSz="914400" rtl="0" eaLnBrk="1" fontAlgn="b" latinLnBrk="0" hangingPunct="1"/>
                      <a:r>
                        <a:rPr lang="es-CO" sz="1200" u="none" strike="noStrike" kern="1200" dirty="0">
                          <a:solidFill>
                            <a:schemeClr val="accent1">
                              <a:lumMod val="50000"/>
                            </a:schemeClr>
                          </a:solidFill>
                          <a:effectLst/>
                        </a:rPr>
                        <a:t>TOTAL</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2.432</a:t>
                      </a:r>
                    </a:p>
                  </a:txBody>
                  <a:tcPr marL="9525" marR="9525" marT="9525" marB="0" anchor="ctr"/>
                </a:tc>
                <a:tc>
                  <a:txBody>
                    <a:bodyPr/>
                    <a:lstStyle/>
                    <a:p>
                      <a:pPr marL="0" algn="ctr" defTabSz="914400" rtl="0" eaLnBrk="1" fontAlgn="b" latinLnBrk="0" hangingPunct="1"/>
                      <a:r>
                        <a:rPr lang="es-MX" sz="1200" b="1" i="0" u="none" strike="noStrike" kern="1200" dirty="0">
                          <a:solidFill>
                            <a:srgbClr val="203864"/>
                          </a:solidFill>
                          <a:effectLst/>
                          <a:latin typeface="Calibri" panose="020F0502020204030204" pitchFamily="34" charset="0"/>
                          <a:ea typeface="+mn-ea"/>
                          <a:cs typeface="+mn-cs"/>
                        </a:rPr>
                        <a:t>941</a:t>
                      </a:r>
                      <a:endParaRPr lang="es-CO" sz="1200" b="1" i="0" u="none" strike="noStrike" kern="1200" dirty="0">
                        <a:solidFill>
                          <a:srgbClr val="203864"/>
                        </a:solidFill>
                        <a:effectLst/>
                        <a:latin typeface="Calibri" panose="020F0502020204030204" pitchFamily="34" charset="0"/>
                        <a:ea typeface="+mn-ea"/>
                        <a:cs typeface="+mn-cs"/>
                      </a:endParaRPr>
                    </a:p>
                  </a:txBody>
                  <a:tcPr marL="9525" marR="9525" marT="9525" marB="0" anchor="ctr"/>
                </a:tc>
                <a:tc>
                  <a:txBody>
                    <a:bodyPr/>
                    <a:lstStyle/>
                    <a:p>
                      <a:pPr algn="ctr" rtl="0" fontAlgn="ctr"/>
                      <a:r>
                        <a:rPr lang="es-MX" sz="1200" b="1" i="0" u="none" strike="noStrike" dirty="0">
                          <a:solidFill>
                            <a:srgbClr val="203864"/>
                          </a:solidFill>
                          <a:effectLst/>
                          <a:latin typeface="Calibri" panose="020F0502020204030204" pitchFamily="34" charset="0"/>
                        </a:rPr>
                        <a:t>961</a:t>
                      </a:r>
                      <a:endParaRPr lang="es-CO" sz="1200" b="1" i="0" u="none" strike="noStrike" dirty="0">
                        <a:solidFill>
                          <a:srgbClr val="203864"/>
                        </a:solidFill>
                        <a:effectLst/>
                        <a:latin typeface="Calibri" panose="020F0502020204030204" pitchFamily="34" charset="0"/>
                      </a:endParaRP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955</a:t>
                      </a:r>
                    </a:p>
                  </a:txBody>
                  <a:tcPr marL="9525" marR="9525" marT="9525" marB="0" anchor="b"/>
                </a:tc>
                <a:tc>
                  <a:txBody>
                    <a:bodyPr/>
                    <a:lstStyle/>
                    <a:p>
                      <a:pPr algn="ctr" rtl="0" fontAlgn="b"/>
                      <a:r>
                        <a:rPr lang="es-CO" sz="1200" b="1" i="0" u="none" strike="noStrike" dirty="0">
                          <a:solidFill>
                            <a:srgbClr val="203864"/>
                          </a:solidFill>
                          <a:effectLst/>
                          <a:latin typeface="Calibri" panose="020F0502020204030204" pitchFamily="34" charset="0"/>
                        </a:rPr>
                        <a:t>5.289</a:t>
                      </a:r>
                    </a:p>
                  </a:txBody>
                  <a:tcPr marL="9525" marR="9525" marT="9525" marB="0" anchor="b"/>
                </a:tc>
                <a:extLst>
                  <a:ext uri="{0D108BD9-81ED-4DB2-BD59-A6C34878D82A}">
                    <a16:rowId xmlns:a16="http://schemas.microsoft.com/office/drawing/2014/main" val="10021"/>
                  </a:ext>
                </a:extLst>
              </a:tr>
            </a:tbl>
          </a:graphicData>
        </a:graphic>
      </p:graphicFrame>
    </p:spTree>
    <p:extLst>
      <p:ext uri="{BB962C8B-B14F-4D97-AF65-F5344CB8AC3E}">
        <p14:creationId xmlns:p14="http://schemas.microsoft.com/office/powerpoint/2010/main" val="1296641471"/>
      </p:ext>
    </p:extLst>
  </p:cSld>
  <p:clrMapOvr>
    <a:masterClrMapping/>
  </p:clrMapOvr>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5" name="Conector recto 4">
            <a:extLst>
              <a:ext uri="{FF2B5EF4-FFF2-40B4-BE49-F238E27FC236}">
                <a16:creationId xmlns:a16="http://schemas.microsoft.com/office/drawing/2014/main" id="{D4502295-7C5B-4FFD-B638-93EEC95F2A27}"/>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9" name="Gráfico 3" descr="Usuarios">
            <a:extLst>
              <a:ext uri="{FF2B5EF4-FFF2-40B4-BE49-F238E27FC236}">
                <a16:creationId xmlns:a16="http://schemas.microsoft.com/office/drawing/2014/main" id="{51CA8675-2182-4860-A721-6E25C5FAE871}"/>
              </a:ext>
            </a:extLst>
          </p:cNvPr>
          <p:cNvPicPr>
            <a:picLocks noChangeAspect="1"/>
          </p:cNvPicPr>
          <p:nvPr/>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00093" y="183947"/>
            <a:ext cx="929739" cy="929739"/>
          </a:xfrm>
          <a:prstGeom prst="rect">
            <a:avLst/>
          </a:prstGeom>
        </p:spPr>
      </p:pic>
      <p:sp>
        <p:nvSpPr>
          <p:cNvPr id="10" name="CuadroTexto 5">
            <a:extLst>
              <a:ext uri="{FF2B5EF4-FFF2-40B4-BE49-F238E27FC236}">
                <a16:creationId xmlns:a16="http://schemas.microsoft.com/office/drawing/2014/main" id="{79CA2A3B-7101-4E4C-972D-39F8CB0B9794}"/>
              </a:ext>
            </a:extLst>
          </p:cNvPr>
          <p:cNvSpPr txBox="1"/>
          <p:nvPr/>
        </p:nvSpPr>
        <p:spPr>
          <a:xfrm>
            <a:off x="733405" y="183947"/>
            <a:ext cx="11081605" cy="877163"/>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sz="3500" kern="0" dirty="0">
                <a:solidFill>
                  <a:schemeClr val="accent1">
                    <a:lumMod val="50000"/>
                  </a:schemeClr>
                </a:solidFill>
              </a:rPr>
              <a:t>ACTIVIDADES CAMPAÑAS CULTURA CIUDADANA 2024</a:t>
            </a:r>
          </a:p>
          <a:p>
            <a:pPr lvl="1"/>
            <a:r>
              <a:rPr lang="es-CO" sz="1600" b="0" dirty="0">
                <a:solidFill>
                  <a:schemeClr val="accent1">
                    <a:lumMod val="50000"/>
                  </a:schemeClr>
                </a:solidFill>
              </a:rPr>
              <a:t>Así va  la socialización y sensibilización del Esquema de Aseo con las comunidades</a:t>
            </a:r>
            <a:endParaRPr lang="es-CO" kern="0" dirty="0">
              <a:solidFill>
                <a:schemeClr val="accent1">
                  <a:lumMod val="50000"/>
                </a:schemeClr>
              </a:solidFill>
            </a:endParaRPr>
          </a:p>
        </p:txBody>
      </p:sp>
      <p:graphicFrame>
        <p:nvGraphicFramePr>
          <p:cNvPr id="8" name="12 Tabla">
            <a:extLst>
              <a:ext uri="{FF2B5EF4-FFF2-40B4-BE49-F238E27FC236}">
                <a16:creationId xmlns:a16="http://schemas.microsoft.com/office/drawing/2014/main" id="{A5BEAAFC-FA2E-4912-9208-9FB748500BCA}"/>
              </a:ext>
            </a:extLst>
          </p:cNvPr>
          <p:cNvGraphicFramePr>
            <a:graphicFrameLocks noGrp="1"/>
          </p:cNvGraphicFramePr>
          <p:nvPr/>
        </p:nvGraphicFramePr>
        <p:xfrm>
          <a:off x="1461419" y="1398462"/>
          <a:ext cx="9269161" cy="5311628"/>
        </p:xfrm>
        <a:graphic>
          <a:graphicData uri="http://schemas.openxmlformats.org/drawingml/2006/table">
            <a:tbl>
              <a:tblPr firstRow="1" firstCol="1" bandRow="1">
                <a:tableStyleId>{68D230F3-CF80-4859-8CE7-A43EE81993B5}</a:tableStyleId>
              </a:tblPr>
              <a:tblGrid>
                <a:gridCol w="1003168">
                  <a:extLst>
                    <a:ext uri="{9D8B030D-6E8A-4147-A177-3AD203B41FA5}">
                      <a16:colId xmlns:a16="http://schemas.microsoft.com/office/drawing/2014/main" val="20000"/>
                    </a:ext>
                  </a:extLst>
                </a:gridCol>
                <a:gridCol w="698572">
                  <a:extLst>
                    <a:ext uri="{9D8B030D-6E8A-4147-A177-3AD203B41FA5}">
                      <a16:colId xmlns:a16="http://schemas.microsoft.com/office/drawing/2014/main" val="20002"/>
                    </a:ext>
                  </a:extLst>
                </a:gridCol>
                <a:gridCol w="729291">
                  <a:extLst>
                    <a:ext uri="{9D8B030D-6E8A-4147-A177-3AD203B41FA5}">
                      <a16:colId xmlns:a16="http://schemas.microsoft.com/office/drawing/2014/main" val="2888747854"/>
                    </a:ext>
                  </a:extLst>
                </a:gridCol>
                <a:gridCol w="688791">
                  <a:extLst>
                    <a:ext uri="{9D8B030D-6E8A-4147-A177-3AD203B41FA5}">
                      <a16:colId xmlns:a16="http://schemas.microsoft.com/office/drawing/2014/main" val="2748814764"/>
                    </a:ext>
                  </a:extLst>
                </a:gridCol>
                <a:gridCol w="688791">
                  <a:extLst>
                    <a:ext uri="{9D8B030D-6E8A-4147-A177-3AD203B41FA5}">
                      <a16:colId xmlns:a16="http://schemas.microsoft.com/office/drawing/2014/main" val="2287080822"/>
                    </a:ext>
                  </a:extLst>
                </a:gridCol>
                <a:gridCol w="553736">
                  <a:extLst>
                    <a:ext uri="{9D8B030D-6E8A-4147-A177-3AD203B41FA5}">
                      <a16:colId xmlns:a16="http://schemas.microsoft.com/office/drawing/2014/main" val="284620665"/>
                    </a:ext>
                  </a:extLst>
                </a:gridCol>
                <a:gridCol w="526724">
                  <a:extLst>
                    <a:ext uri="{9D8B030D-6E8A-4147-A177-3AD203B41FA5}">
                      <a16:colId xmlns:a16="http://schemas.microsoft.com/office/drawing/2014/main" val="1326500633"/>
                    </a:ext>
                  </a:extLst>
                </a:gridCol>
                <a:gridCol w="567241">
                  <a:extLst>
                    <a:ext uri="{9D8B030D-6E8A-4147-A177-3AD203B41FA5}">
                      <a16:colId xmlns:a16="http://schemas.microsoft.com/office/drawing/2014/main" val="2078536802"/>
                    </a:ext>
                  </a:extLst>
                </a:gridCol>
                <a:gridCol w="721348">
                  <a:extLst>
                    <a:ext uri="{9D8B030D-6E8A-4147-A177-3AD203B41FA5}">
                      <a16:colId xmlns:a16="http://schemas.microsoft.com/office/drawing/2014/main" val="2828527526"/>
                    </a:ext>
                  </a:extLst>
                </a:gridCol>
                <a:gridCol w="872694">
                  <a:extLst>
                    <a:ext uri="{9D8B030D-6E8A-4147-A177-3AD203B41FA5}">
                      <a16:colId xmlns:a16="http://schemas.microsoft.com/office/drawing/2014/main" val="3175493027"/>
                    </a:ext>
                  </a:extLst>
                </a:gridCol>
                <a:gridCol w="873615">
                  <a:extLst>
                    <a:ext uri="{9D8B030D-6E8A-4147-A177-3AD203B41FA5}">
                      <a16:colId xmlns:a16="http://schemas.microsoft.com/office/drawing/2014/main" val="3675600276"/>
                    </a:ext>
                  </a:extLst>
                </a:gridCol>
                <a:gridCol w="1345190">
                  <a:extLst>
                    <a:ext uri="{9D8B030D-6E8A-4147-A177-3AD203B41FA5}">
                      <a16:colId xmlns:a16="http://schemas.microsoft.com/office/drawing/2014/main" val="667159598"/>
                    </a:ext>
                  </a:extLst>
                </a:gridCol>
              </a:tblGrid>
              <a:tr h="377595">
                <a:tc rowSpan="2">
                  <a:txBody>
                    <a:bodyPr/>
                    <a:lstStyle/>
                    <a:p>
                      <a:pPr marL="0" algn="ctr" defTabSz="914400" rtl="0" eaLnBrk="1" fontAlgn="b" latinLnBrk="0" hangingPunct="1"/>
                      <a:r>
                        <a:rPr lang="es-CO" sz="1200" u="none" strike="noStrike" kern="1200" dirty="0">
                          <a:solidFill>
                            <a:schemeClr val="accent1">
                              <a:lumMod val="50000"/>
                            </a:schemeClr>
                          </a:solidFill>
                          <a:effectLst/>
                        </a:rPr>
                        <a:t>LOCALIDAD</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gridSpan="11">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MX" sz="1200" b="1" i="0" u="none" strike="noStrike" dirty="0">
                          <a:solidFill>
                            <a:srgbClr val="203864"/>
                          </a:solidFill>
                          <a:effectLst/>
                          <a:latin typeface="Calibri" panose="020F0502020204030204" pitchFamily="34" charset="0"/>
                        </a:rPr>
                        <a:t>ACTIVIDADES ENERO A OCTUBRE 2024</a:t>
                      </a:r>
                      <a:endParaRPr kumimoji="0" lang="es-CO" sz="1200" b="1"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txBody>
                  <a:tcPr marL="0" marR="0" marT="0" marB="0" anchor="ctr"/>
                </a:tc>
                <a:tc hMerge="1">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MX" sz="1200" b="1" i="0" u="none" strike="noStrike" dirty="0">
                          <a:solidFill>
                            <a:srgbClr val="203864"/>
                          </a:solidFill>
                          <a:effectLst/>
                          <a:latin typeface="Calibri" panose="020F0502020204030204" pitchFamily="34" charset="0"/>
                        </a:rPr>
                        <a:t>ACTIVIDADES ENERO A ABRIL 2024</a:t>
                      </a:r>
                      <a:endParaRPr kumimoji="0" lang="es-CO" sz="1200" b="1"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txBody>
                  <a:tcPr marL="0" marR="0" marT="0" marB="0" anchor="ctr"/>
                </a:tc>
                <a:tc hMerge="1">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endParaRPr kumimoji="0" lang="es-CO" sz="1200" b="1" i="0" u="none" strike="noStrike" kern="1200" cap="none" spc="0" normalizeH="0" baseline="0" noProof="0" dirty="0">
                        <a:ln>
                          <a:noFill/>
                        </a:ln>
                        <a:solidFill>
                          <a:srgbClr val="4472C4">
                            <a:lumMod val="50000"/>
                          </a:srgbClr>
                        </a:solidFill>
                        <a:effectLst/>
                        <a:uLnTx/>
                        <a:uFillTx/>
                        <a:latin typeface="+mn-lt"/>
                        <a:ea typeface="+mn-ea"/>
                        <a:cs typeface="+mn-cs"/>
                      </a:endParaRPr>
                    </a:p>
                  </a:txBody>
                  <a:tcPr marL="0" marR="0" marT="0" marB="0" anchor="ct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endParaRPr kumimoji="0" lang="es-CO" sz="1200" b="1"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txBody>
                  <a:tcPr marL="0" marR="0" marT="0" marB="0" anchor="ctr"/>
                </a:tc>
                <a:extLst>
                  <a:ext uri="{0D108BD9-81ED-4DB2-BD59-A6C34878D82A}">
                    <a16:rowId xmlns:a16="http://schemas.microsoft.com/office/drawing/2014/main" val="2004052776"/>
                  </a:ext>
                </a:extLst>
              </a:tr>
              <a:tr h="144603">
                <a:tc vMerge="1">
                  <a:txBody>
                    <a:bodyPr/>
                    <a:lstStyle/>
                    <a:p>
                      <a:pPr marL="0" algn="ctr" defTabSz="914400" rtl="0" eaLnBrk="1" fontAlgn="b" latinLnBrk="0" hangingPunct="1"/>
                      <a:r>
                        <a:rPr lang="es-CO" sz="1200" u="none" strike="noStrike" kern="1200" dirty="0">
                          <a:solidFill>
                            <a:schemeClr val="accent1">
                              <a:lumMod val="50000"/>
                            </a:schemeClr>
                          </a:solidFill>
                          <a:effectLst/>
                        </a:rPr>
                        <a:t>LOCALIDAD</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MX" sz="1200" b="1" i="0" u="none" strike="noStrike" dirty="0">
                          <a:solidFill>
                            <a:srgbClr val="203864"/>
                          </a:solidFill>
                          <a:effectLst/>
                          <a:latin typeface="Calibri" panose="020F0502020204030204" pitchFamily="34" charset="0"/>
                        </a:rPr>
                        <a:t>ENERO</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MX" sz="1200" b="1" i="0" u="none" strike="noStrike" dirty="0">
                          <a:solidFill>
                            <a:srgbClr val="203864"/>
                          </a:solidFill>
                          <a:effectLst/>
                          <a:latin typeface="Calibri" panose="020F0502020204030204" pitchFamily="34" charset="0"/>
                        </a:rPr>
                        <a:t>FEBRERO </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MX" sz="1200" b="1" i="0" u="none" strike="noStrike" dirty="0">
                          <a:solidFill>
                            <a:srgbClr val="203864"/>
                          </a:solidFill>
                          <a:effectLst/>
                          <a:latin typeface="Calibri" panose="020F0502020204030204" pitchFamily="34" charset="0"/>
                        </a:rPr>
                        <a:t>MARZO</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MX" sz="1200" b="1" i="0" u="none" strike="noStrike" dirty="0">
                          <a:solidFill>
                            <a:srgbClr val="203864"/>
                          </a:solidFill>
                          <a:effectLst/>
                          <a:latin typeface="Calibri" panose="020F0502020204030204" pitchFamily="34" charset="0"/>
                        </a:rPr>
                        <a:t>ABRIL</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s-MX" sz="1200" b="1"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MAYO</a:t>
                      </a:r>
                      <a:endParaRPr kumimoji="0" lang="es-CO" sz="1200" b="1"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txBody>
                  <a:tcPr marL="0" marR="0" marT="0"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s-MX" sz="1200" b="1"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JUNIO</a:t>
                      </a:r>
                      <a:endParaRPr kumimoji="0" lang="es-CO" sz="1200" b="1"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txBody>
                  <a:tcPr marL="0" marR="0" marT="0"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s-MX" sz="1200" b="1"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JULIO</a:t>
                      </a:r>
                      <a:endParaRPr kumimoji="0" lang="es-CO" sz="1200" b="1"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txBody>
                  <a:tcPr marL="0" marR="0" marT="0"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s-MX" sz="1200" b="1"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AGOSTO</a:t>
                      </a:r>
                      <a:endParaRPr kumimoji="0" lang="es-CO" sz="1200" b="1"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txBody>
                  <a:tcPr marL="0" marR="0" marT="0"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s-MX" sz="1200" b="1"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SEPTIEMBRE</a:t>
                      </a:r>
                      <a:endParaRPr kumimoji="0" lang="es-CO" sz="1200" b="1"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txBody>
                  <a:tcPr marL="0" marR="0" marT="0"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s-MX" sz="1200" b="1"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OCTUBRE</a:t>
                      </a:r>
                      <a:endParaRPr kumimoji="0" lang="es-CO" sz="1200" b="1"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txBody>
                  <a:tcPr marL="0" marR="0" marT="0"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s-MX" sz="1200" b="1"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TOTAL </a:t>
                      </a:r>
                    </a:p>
                    <a:p>
                      <a:pPr marL="0" marR="0" lvl="0" indent="0" algn="ctr" defTabSz="914400" rtl="0" eaLnBrk="1" fontAlgn="b" latinLnBrk="0" hangingPunct="1">
                        <a:lnSpc>
                          <a:spcPct val="100000"/>
                        </a:lnSpc>
                        <a:spcBef>
                          <a:spcPts val="0"/>
                        </a:spcBef>
                        <a:spcAft>
                          <a:spcPts val="0"/>
                        </a:spcAft>
                        <a:buClrTx/>
                        <a:buSzTx/>
                        <a:buFontTx/>
                        <a:buNone/>
                        <a:tabLst/>
                        <a:defRPr/>
                      </a:pPr>
                      <a:r>
                        <a:rPr kumimoji="0" lang="es-MX" sz="1200" b="1"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ACTIVIDADES 2024</a:t>
                      </a:r>
                      <a:endParaRPr kumimoji="0" lang="es-CO" sz="1200" b="1"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txBody>
                  <a:tcPr marL="0" marR="0" marT="0" marB="0" anchor="ctr"/>
                </a:tc>
                <a:extLst>
                  <a:ext uri="{0D108BD9-81ED-4DB2-BD59-A6C34878D82A}">
                    <a16:rowId xmlns:a16="http://schemas.microsoft.com/office/drawing/2014/main" val="10000"/>
                  </a:ext>
                </a:extLst>
              </a:tr>
              <a:tr h="256367">
                <a:tc>
                  <a:txBody>
                    <a:bodyPr/>
                    <a:lstStyle/>
                    <a:p>
                      <a:pPr marL="0" algn="l" defTabSz="914400" rtl="0" eaLnBrk="1" fontAlgn="b" latinLnBrk="0" hangingPunct="1"/>
                      <a:r>
                        <a:rPr lang="es-CO" sz="1200" u="none" strike="noStrike" kern="1200" dirty="0">
                          <a:solidFill>
                            <a:schemeClr val="accent1">
                              <a:lumMod val="50000"/>
                            </a:schemeClr>
                          </a:solidFill>
                          <a:effectLst/>
                        </a:rPr>
                        <a:t>Antonio Nariño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a:t>
                      </a:r>
                    </a:p>
                  </a:txBody>
                  <a:tcPr marL="9525" marR="9525" marT="9525" marB="0" anchor="ctr"/>
                </a:tc>
                <a:extLst>
                  <a:ext uri="{0D108BD9-81ED-4DB2-BD59-A6C34878D82A}">
                    <a16:rowId xmlns:a16="http://schemas.microsoft.com/office/drawing/2014/main" val="10001"/>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Barrios Unidos</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8</a:t>
                      </a:r>
                    </a:p>
                  </a:txBody>
                  <a:tcPr marL="9525" marR="9525" marT="9525" marB="0" anchor="ctr"/>
                </a:tc>
                <a:extLst>
                  <a:ext uri="{0D108BD9-81ED-4DB2-BD59-A6C34878D82A}">
                    <a16:rowId xmlns:a16="http://schemas.microsoft.com/office/drawing/2014/main" val="10002"/>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Bosa</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a:t>
                      </a:r>
                    </a:p>
                  </a:txBody>
                  <a:tcPr marL="9525" marR="9525" marT="9525" marB="0" anchor="ctr"/>
                </a:tc>
                <a:extLst>
                  <a:ext uri="{0D108BD9-81ED-4DB2-BD59-A6C34878D82A}">
                    <a16:rowId xmlns:a16="http://schemas.microsoft.com/office/drawing/2014/main" val="10003"/>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Candelaria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71</a:t>
                      </a:r>
                    </a:p>
                  </a:txBody>
                  <a:tcPr marL="9525" marR="9525" marT="9525" marB="0" anchor="ctr"/>
                </a:tc>
                <a:extLst>
                  <a:ext uri="{0D108BD9-81ED-4DB2-BD59-A6C34878D82A}">
                    <a16:rowId xmlns:a16="http://schemas.microsoft.com/office/drawing/2014/main" val="10004"/>
                  </a:ext>
                </a:extLst>
              </a:tr>
              <a:tr h="242845">
                <a:tc>
                  <a:txBody>
                    <a:bodyPr/>
                    <a:lstStyle/>
                    <a:p>
                      <a:pPr marL="0" algn="l" defTabSz="914400" rtl="0" eaLnBrk="1" fontAlgn="b" latinLnBrk="0" hangingPunct="1"/>
                      <a:r>
                        <a:rPr lang="es-CO" sz="1200" u="none" strike="noStrike" kern="1200" dirty="0">
                          <a:solidFill>
                            <a:schemeClr val="accent1">
                              <a:lumMod val="50000"/>
                            </a:schemeClr>
                          </a:solidFill>
                          <a:effectLst/>
                        </a:rPr>
                        <a:t>Chapinero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9</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8</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87</a:t>
                      </a:r>
                    </a:p>
                  </a:txBody>
                  <a:tcPr marL="9525" marR="9525" marT="9525" marB="0" anchor="ctr"/>
                </a:tc>
                <a:extLst>
                  <a:ext uri="{0D108BD9-81ED-4DB2-BD59-A6C34878D82A}">
                    <a16:rowId xmlns:a16="http://schemas.microsoft.com/office/drawing/2014/main" val="10005"/>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Ciudad Bolívar</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a:t>
                      </a:r>
                    </a:p>
                  </a:txBody>
                  <a:tcPr marL="9525" marR="9525" marT="9525" marB="0" anchor="ctr"/>
                </a:tc>
                <a:extLst>
                  <a:ext uri="{0D108BD9-81ED-4DB2-BD59-A6C34878D82A}">
                    <a16:rowId xmlns:a16="http://schemas.microsoft.com/office/drawing/2014/main" val="10006"/>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Engativá</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56</a:t>
                      </a:r>
                    </a:p>
                  </a:txBody>
                  <a:tcPr marL="9525" marR="9525" marT="9525" marB="0" anchor="ctr"/>
                </a:tc>
                <a:extLst>
                  <a:ext uri="{0D108BD9-81ED-4DB2-BD59-A6C34878D82A}">
                    <a16:rowId xmlns:a16="http://schemas.microsoft.com/office/drawing/2014/main" val="10007"/>
                  </a:ext>
                </a:extLst>
              </a:tr>
              <a:tr h="209954">
                <a:tc>
                  <a:txBody>
                    <a:bodyPr/>
                    <a:lstStyle/>
                    <a:p>
                      <a:pPr marL="0" algn="l" defTabSz="914400" rtl="0" eaLnBrk="1" fontAlgn="b" latinLnBrk="0" hangingPunct="1"/>
                      <a:r>
                        <a:rPr lang="es-CO" sz="1200" u="none" strike="noStrike" kern="1200" dirty="0">
                          <a:solidFill>
                            <a:schemeClr val="accent1">
                              <a:lumMod val="50000"/>
                            </a:schemeClr>
                          </a:solidFill>
                          <a:effectLst/>
                        </a:rPr>
                        <a:t>Fontibón</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9</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60</a:t>
                      </a:r>
                    </a:p>
                  </a:txBody>
                  <a:tcPr marL="9525" marR="9525" marT="9525" marB="0" anchor="ctr"/>
                </a:tc>
                <a:extLst>
                  <a:ext uri="{0D108BD9-81ED-4DB2-BD59-A6C34878D82A}">
                    <a16:rowId xmlns:a16="http://schemas.microsoft.com/office/drawing/2014/main" val="10008"/>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Kennedy</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9</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102</a:t>
                      </a:r>
                    </a:p>
                  </a:txBody>
                  <a:tcPr marL="9525" marR="9525" marT="9525" marB="0" anchor="ctr"/>
                </a:tc>
                <a:extLst>
                  <a:ext uri="{0D108BD9-81ED-4DB2-BD59-A6C34878D82A}">
                    <a16:rowId xmlns:a16="http://schemas.microsoft.com/office/drawing/2014/main" val="10009"/>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Los Mártires</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a:t>
                      </a:r>
                    </a:p>
                  </a:txBody>
                  <a:tcPr marL="9525" marR="9525" marT="9525" marB="0" anchor="ctr"/>
                </a:tc>
                <a:extLst>
                  <a:ext uri="{0D108BD9-81ED-4DB2-BD59-A6C34878D82A}">
                    <a16:rowId xmlns:a16="http://schemas.microsoft.com/office/drawing/2014/main" val="10010"/>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Puente Aranda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a:t>
                      </a:r>
                    </a:p>
                  </a:txBody>
                  <a:tcPr marL="9525" marR="9525" marT="9525" marB="0" anchor="ctr"/>
                </a:tc>
                <a:extLst>
                  <a:ext uri="{0D108BD9-81ED-4DB2-BD59-A6C34878D82A}">
                    <a16:rowId xmlns:a16="http://schemas.microsoft.com/office/drawing/2014/main" val="10011"/>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Rafael Uribe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a:t>
                      </a:r>
                    </a:p>
                  </a:txBody>
                  <a:tcPr marL="9525" marR="9525" marT="9525" marB="0" anchor="ctr"/>
                </a:tc>
                <a:extLst>
                  <a:ext uri="{0D108BD9-81ED-4DB2-BD59-A6C34878D82A}">
                    <a16:rowId xmlns:a16="http://schemas.microsoft.com/office/drawing/2014/main" val="10012"/>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San Cristóbal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102</a:t>
                      </a:r>
                    </a:p>
                  </a:txBody>
                  <a:tcPr marL="9525" marR="9525" marT="9525" marB="0" anchor="ctr"/>
                </a:tc>
                <a:extLst>
                  <a:ext uri="{0D108BD9-81ED-4DB2-BD59-A6C34878D82A}">
                    <a16:rowId xmlns:a16="http://schemas.microsoft.com/office/drawing/2014/main" val="10013"/>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Santa Fe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19</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16</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132</a:t>
                      </a:r>
                    </a:p>
                  </a:txBody>
                  <a:tcPr marL="9525" marR="9525" marT="9525" marB="0" anchor="ctr"/>
                </a:tc>
                <a:extLst>
                  <a:ext uri="{0D108BD9-81ED-4DB2-BD59-A6C34878D82A}">
                    <a16:rowId xmlns:a16="http://schemas.microsoft.com/office/drawing/2014/main" val="10014"/>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Suba</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8</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9</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8</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64</a:t>
                      </a:r>
                    </a:p>
                  </a:txBody>
                  <a:tcPr marL="9525" marR="9525" marT="9525" marB="0" anchor="ctr"/>
                </a:tc>
                <a:extLst>
                  <a:ext uri="{0D108BD9-81ED-4DB2-BD59-A6C34878D82A}">
                    <a16:rowId xmlns:a16="http://schemas.microsoft.com/office/drawing/2014/main" val="10015"/>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Sumapaz</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extLst>
                  <a:ext uri="{0D108BD9-81ED-4DB2-BD59-A6C34878D82A}">
                    <a16:rowId xmlns:a16="http://schemas.microsoft.com/office/drawing/2014/main" val="10016"/>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Teusaquillo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a:t>
                      </a:r>
                    </a:p>
                  </a:txBody>
                  <a:tcPr marL="9525" marR="9525" marT="9525" marB="0" anchor="ctr"/>
                </a:tc>
                <a:extLst>
                  <a:ext uri="{0D108BD9-81ED-4DB2-BD59-A6C34878D82A}">
                    <a16:rowId xmlns:a16="http://schemas.microsoft.com/office/drawing/2014/main" val="10017"/>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Tunjuelito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a:t>
                      </a:r>
                    </a:p>
                  </a:txBody>
                  <a:tcPr marL="9525" marR="9525" marT="9525" marB="0" anchor="ctr"/>
                </a:tc>
                <a:extLst>
                  <a:ext uri="{0D108BD9-81ED-4DB2-BD59-A6C34878D82A}">
                    <a16:rowId xmlns:a16="http://schemas.microsoft.com/office/drawing/2014/main" val="10018"/>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Usaquén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9</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16</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19</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16</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126</a:t>
                      </a:r>
                    </a:p>
                  </a:txBody>
                  <a:tcPr marL="9525" marR="9525" marT="9525" marB="0" anchor="ctr"/>
                </a:tc>
                <a:extLst>
                  <a:ext uri="{0D108BD9-81ED-4DB2-BD59-A6C34878D82A}">
                    <a16:rowId xmlns:a16="http://schemas.microsoft.com/office/drawing/2014/main" val="10019"/>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Usme</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106</a:t>
                      </a:r>
                    </a:p>
                  </a:txBody>
                  <a:tcPr marL="9525" marR="9525" marT="9525" marB="0" anchor="ctr"/>
                </a:tc>
                <a:extLst>
                  <a:ext uri="{0D108BD9-81ED-4DB2-BD59-A6C34878D82A}">
                    <a16:rowId xmlns:a16="http://schemas.microsoft.com/office/drawing/2014/main" val="10020"/>
                  </a:ext>
                </a:extLst>
              </a:tr>
              <a:tr h="200911">
                <a:tc>
                  <a:txBody>
                    <a:bodyPr/>
                    <a:lstStyle/>
                    <a:p>
                      <a:pPr marL="0" algn="ctr" defTabSz="914400" rtl="0" eaLnBrk="1" fontAlgn="b" latinLnBrk="0" hangingPunct="1"/>
                      <a:r>
                        <a:rPr lang="es-CO" sz="1200" u="none" strike="noStrike" kern="1200" dirty="0">
                          <a:solidFill>
                            <a:schemeClr val="accent1">
                              <a:lumMod val="50000"/>
                            </a:schemeClr>
                          </a:solidFill>
                          <a:effectLst/>
                        </a:rPr>
                        <a:t>TOTAL</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56</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99</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104</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125</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126</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62</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115</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123</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69</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76</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955</a:t>
                      </a:r>
                    </a:p>
                  </a:txBody>
                  <a:tcPr marL="9525" marR="9525" marT="9525" marB="0" anchor="ctr"/>
                </a:tc>
                <a:extLst>
                  <a:ext uri="{0D108BD9-81ED-4DB2-BD59-A6C34878D82A}">
                    <a16:rowId xmlns:a16="http://schemas.microsoft.com/office/drawing/2014/main" val="10021"/>
                  </a:ext>
                </a:extLst>
              </a:tr>
            </a:tbl>
          </a:graphicData>
        </a:graphic>
      </p:graphicFrame>
    </p:spTree>
    <p:extLst>
      <p:ext uri="{BB962C8B-B14F-4D97-AF65-F5344CB8AC3E}">
        <p14:creationId xmlns:p14="http://schemas.microsoft.com/office/powerpoint/2010/main" val="4218217820"/>
      </p:ext>
    </p:extLst>
  </p:cSld>
  <p:clrMapOvr>
    <a:masterClrMapping/>
  </p:clrMapOvr>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3" name="12 Tabla"/>
          <p:cNvGraphicFramePr>
            <a:graphicFrameLocks noGrp="1"/>
          </p:cNvGraphicFramePr>
          <p:nvPr/>
        </p:nvGraphicFramePr>
        <p:xfrm>
          <a:off x="3657584" y="1425030"/>
          <a:ext cx="7336481" cy="5288001"/>
        </p:xfrm>
        <a:graphic>
          <a:graphicData uri="http://schemas.openxmlformats.org/drawingml/2006/table">
            <a:tbl>
              <a:tblPr firstRow="1" firstCol="1" bandRow="1">
                <a:tableStyleId>{68D230F3-CF80-4859-8CE7-A43EE81993B5}</a:tableStyleId>
              </a:tblPr>
              <a:tblGrid>
                <a:gridCol w="1166484">
                  <a:extLst>
                    <a:ext uri="{9D8B030D-6E8A-4147-A177-3AD203B41FA5}">
                      <a16:colId xmlns:a16="http://schemas.microsoft.com/office/drawing/2014/main" val="20000"/>
                    </a:ext>
                  </a:extLst>
                </a:gridCol>
                <a:gridCol w="1164041">
                  <a:extLst>
                    <a:ext uri="{9D8B030D-6E8A-4147-A177-3AD203B41FA5}">
                      <a16:colId xmlns:a16="http://schemas.microsoft.com/office/drawing/2014/main" val="20002"/>
                    </a:ext>
                  </a:extLst>
                </a:gridCol>
                <a:gridCol w="1307905">
                  <a:extLst>
                    <a:ext uri="{9D8B030D-6E8A-4147-A177-3AD203B41FA5}">
                      <a16:colId xmlns:a16="http://schemas.microsoft.com/office/drawing/2014/main" val="20003"/>
                    </a:ext>
                  </a:extLst>
                </a:gridCol>
                <a:gridCol w="1311966">
                  <a:extLst>
                    <a:ext uri="{9D8B030D-6E8A-4147-A177-3AD203B41FA5}">
                      <a16:colId xmlns:a16="http://schemas.microsoft.com/office/drawing/2014/main" val="3308399316"/>
                    </a:ext>
                  </a:extLst>
                </a:gridCol>
                <a:gridCol w="1586898">
                  <a:extLst>
                    <a:ext uri="{9D8B030D-6E8A-4147-A177-3AD203B41FA5}">
                      <a16:colId xmlns:a16="http://schemas.microsoft.com/office/drawing/2014/main" val="3923754554"/>
                    </a:ext>
                  </a:extLst>
                </a:gridCol>
                <a:gridCol w="799187">
                  <a:extLst>
                    <a:ext uri="{9D8B030D-6E8A-4147-A177-3AD203B41FA5}">
                      <a16:colId xmlns:a16="http://schemas.microsoft.com/office/drawing/2014/main" val="20004"/>
                    </a:ext>
                  </a:extLst>
                </a:gridCol>
              </a:tblGrid>
              <a:tr h="477730">
                <a:tc rowSpan="2">
                  <a:txBody>
                    <a:bodyPr/>
                    <a:lstStyle/>
                    <a:p>
                      <a:pPr marL="0" algn="ctr" defTabSz="914400" rtl="0" eaLnBrk="1" fontAlgn="b" latinLnBrk="0" hangingPunct="1"/>
                      <a:r>
                        <a:rPr lang="es-CO" sz="1200" u="none" strike="noStrike" kern="1200" dirty="0">
                          <a:solidFill>
                            <a:schemeClr val="accent1">
                              <a:lumMod val="50000"/>
                            </a:schemeClr>
                          </a:solidFill>
                          <a:effectLst/>
                        </a:rPr>
                        <a:t>LOCALIDAD</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gridSpan="5">
                  <a:txBody>
                    <a:bodyPr/>
                    <a:lstStyle/>
                    <a:p>
                      <a:pPr algn="ctr" rtl="0" fontAlgn="b"/>
                      <a:r>
                        <a:rPr lang="es-MX" sz="1200" b="1" i="0" u="none" strike="noStrike" dirty="0">
                          <a:solidFill>
                            <a:srgbClr val="203864"/>
                          </a:solidFill>
                          <a:effectLst/>
                          <a:latin typeface="Calibri" panose="020F0502020204030204" pitchFamily="34" charset="0"/>
                        </a:rPr>
                        <a:t>ASISTENCIA ACTIVIDADES PLAN DE CAMPAÑAS</a:t>
                      </a:r>
                    </a:p>
                  </a:txBody>
                  <a:tcPr marL="9525" marR="9525" marT="9525" marB="0" anchor="ctr"/>
                </a:tc>
                <a:tc hMerge="1">
                  <a:txBody>
                    <a:bodyPr/>
                    <a:lstStyle/>
                    <a:p>
                      <a:pPr algn="ctr" rtl="0" fontAlgn="b"/>
                      <a:r>
                        <a:rPr lang="es-MX" sz="1200" b="1" i="0" u="none" strike="noStrike" dirty="0">
                          <a:solidFill>
                            <a:srgbClr val="203864"/>
                          </a:solidFill>
                          <a:effectLst/>
                          <a:latin typeface="Calibri" panose="020F0502020204030204" pitchFamily="34" charset="0"/>
                        </a:rPr>
                        <a:t>ASISTENCIA ACTIVIDADES ANEXO 2</a:t>
                      </a:r>
                    </a:p>
                  </a:txBody>
                  <a:tcPr marL="9525" marR="9525" marT="9525" marB="0" anchor="ctr"/>
                </a:tc>
                <a:tc hMerge="1">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endParaRPr lang="es-MX" sz="1200" b="1" i="0" u="none" strike="noStrike" dirty="0">
                        <a:solidFill>
                          <a:srgbClr val="203864"/>
                        </a:solidFill>
                        <a:effectLst/>
                        <a:latin typeface="Calibri" panose="020F0502020204030204" pitchFamily="34" charset="0"/>
                      </a:endParaRPr>
                    </a:p>
                  </a:txBody>
                  <a:tcPr marL="9525" marR="9525" marT="9525" marB="0" anchor="ctr"/>
                </a:tc>
                <a:tc hMerge="1">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endParaRPr lang="es-MX" sz="1200" b="1" i="0" u="none" strike="noStrike" dirty="0">
                        <a:solidFill>
                          <a:srgbClr val="203864"/>
                        </a:solidFill>
                        <a:effectLst/>
                        <a:latin typeface="Calibri" panose="020F0502020204030204" pitchFamily="34" charset="0"/>
                      </a:endParaRPr>
                    </a:p>
                  </a:txBody>
                  <a:tcPr marL="9525" marR="9525" marT="9525" marB="0" anchor="ctr"/>
                </a:tc>
                <a:tc hMerge="1">
                  <a:txBody>
                    <a:bodyPr/>
                    <a:lstStyle/>
                    <a:p>
                      <a:pPr algn="ctr" rtl="0" fontAlgn="b"/>
                      <a:endParaRPr lang="es-CO" sz="1200" b="1" i="0" u="none" strike="noStrike" dirty="0">
                        <a:solidFill>
                          <a:srgbClr val="203864"/>
                        </a:solidFill>
                        <a:effectLst/>
                        <a:latin typeface="Calibri" panose="020F0502020204030204" pitchFamily="34" charset="0"/>
                      </a:endParaRPr>
                    </a:p>
                  </a:txBody>
                  <a:tcPr marL="9525" marR="9525" marT="9525" marB="0" anchor="ctr"/>
                </a:tc>
                <a:extLst>
                  <a:ext uri="{0D108BD9-81ED-4DB2-BD59-A6C34878D82A}">
                    <a16:rowId xmlns:a16="http://schemas.microsoft.com/office/drawing/2014/main" val="179388484"/>
                  </a:ext>
                </a:extLst>
              </a:tr>
              <a:tr h="579704">
                <a:tc vMerge="1">
                  <a:txBody>
                    <a:bodyPr/>
                    <a:lstStyle/>
                    <a:p>
                      <a:pPr marL="0" algn="ctr" defTabSz="914400" rtl="0" eaLnBrk="1" fontAlgn="b" latinLnBrk="0" hangingPunct="1"/>
                      <a:r>
                        <a:rPr lang="es-CO" sz="1200" u="none" strike="noStrike" kern="1200" dirty="0">
                          <a:solidFill>
                            <a:schemeClr val="accent1">
                              <a:lumMod val="50000"/>
                            </a:schemeClr>
                          </a:solidFill>
                          <a:effectLst/>
                        </a:rPr>
                        <a:t>LOCALIDAD</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algn="ctr" rtl="0" fontAlgn="b"/>
                      <a:r>
                        <a:rPr lang="es-CO" sz="1200" b="1" i="0" u="none" strike="noStrike" dirty="0">
                          <a:solidFill>
                            <a:srgbClr val="203864"/>
                          </a:solidFill>
                          <a:effectLst/>
                          <a:latin typeface="Calibri" panose="020F0502020204030204" pitchFamily="34" charset="0"/>
                        </a:rPr>
                        <a:t>ASISTENCIA</a:t>
                      </a:r>
                    </a:p>
                    <a:p>
                      <a:pPr algn="ctr" rtl="0" fontAlgn="b"/>
                      <a:r>
                        <a:rPr lang="es-CO" sz="1200" b="1" i="0" u="none" strike="noStrike" dirty="0">
                          <a:solidFill>
                            <a:srgbClr val="203864"/>
                          </a:solidFill>
                          <a:effectLst/>
                          <a:latin typeface="Calibri" panose="020F0502020204030204" pitchFamily="34" charset="0"/>
                        </a:rPr>
                        <a:t>2018 - DIC 2021</a:t>
                      </a:r>
                    </a:p>
                  </a:txBody>
                  <a:tcPr marL="9525" marR="9525" marT="9525" marB="0" anchor="ctr"/>
                </a:tc>
                <a:tc>
                  <a:txBody>
                    <a:bodyPr/>
                    <a:lstStyle/>
                    <a:p>
                      <a:pPr algn="ctr" rtl="0" fontAlgn="b"/>
                      <a:r>
                        <a:rPr lang="es-MX" sz="1200" b="1" i="0" u="none" strike="noStrike" dirty="0">
                          <a:solidFill>
                            <a:srgbClr val="203864"/>
                          </a:solidFill>
                          <a:effectLst/>
                          <a:latin typeface="Calibri" panose="020F0502020204030204" pitchFamily="34" charset="0"/>
                        </a:rPr>
                        <a:t>ASISTENCIA </a:t>
                      </a:r>
                    </a:p>
                    <a:p>
                      <a:pPr algn="ctr" rtl="0" fontAlgn="b"/>
                      <a:r>
                        <a:rPr lang="es-MX" sz="1200" b="1" i="0" u="none" strike="noStrike" dirty="0">
                          <a:solidFill>
                            <a:srgbClr val="203864"/>
                          </a:solidFill>
                          <a:effectLst/>
                          <a:latin typeface="Calibri" panose="020F0502020204030204" pitchFamily="34" charset="0"/>
                        </a:rPr>
                        <a:t>ENERO – DIC 2022</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MX" sz="1200" b="1" i="0" u="none" strike="noStrike" dirty="0">
                          <a:solidFill>
                            <a:srgbClr val="203864"/>
                          </a:solidFill>
                          <a:effectLst/>
                          <a:latin typeface="Calibri" panose="020F0502020204030204" pitchFamily="34" charset="0"/>
                        </a:rPr>
                        <a:t>ASISTENCIA </a:t>
                      </a:r>
                    </a:p>
                    <a:p>
                      <a:pPr marL="0" marR="0" lvl="0" indent="0" algn="ctr" defTabSz="914400" rtl="0" eaLnBrk="1" fontAlgn="b" latinLnBrk="0" hangingPunct="1">
                        <a:lnSpc>
                          <a:spcPct val="100000"/>
                        </a:lnSpc>
                        <a:spcBef>
                          <a:spcPts val="0"/>
                        </a:spcBef>
                        <a:spcAft>
                          <a:spcPts val="0"/>
                        </a:spcAft>
                        <a:buClrTx/>
                        <a:buSzTx/>
                        <a:buFontTx/>
                        <a:buNone/>
                        <a:tabLst/>
                        <a:defRPr/>
                      </a:pPr>
                      <a:r>
                        <a:rPr lang="es-MX" sz="1200" b="1" i="0" u="none" strike="noStrike" dirty="0">
                          <a:solidFill>
                            <a:srgbClr val="203864"/>
                          </a:solidFill>
                          <a:effectLst/>
                          <a:latin typeface="Calibri" panose="020F0502020204030204" pitchFamily="34" charset="0"/>
                        </a:rPr>
                        <a:t>FEB – DIC 2023</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MX" sz="1200" b="1" i="0" u="none" strike="noStrike" dirty="0">
                          <a:solidFill>
                            <a:srgbClr val="203864"/>
                          </a:solidFill>
                          <a:effectLst/>
                          <a:latin typeface="Calibri" panose="020F0502020204030204" pitchFamily="34" charset="0"/>
                        </a:rPr>
                        <a:t>ASISTENCIA </a:t>
                      </a:r>
                    </a:p>
                    <a:p>
                      <a:pPr marL="0" marR="0" lvl="0" indent="0" algn="ctr" defTabSz="914400" rtl="0" eaLnBrk="1" fontAlgn="b" latinLnBrk="0" hangingPunct="1">
                        <a:lnSpc>
                          <a:spcPct val="100000"/>
                        </a:lnSpc>
                        <a:spcBef>
                          <a:spcPts val="0"/>
                        </a:spcBef>
                        <a:spcAft>
                          <a:spcPts val="0"/>
                        </a:spcAft>
                        <a:buClrTx/>
                        <a:buSzTx/>
                        <a:buFontTx/>
                        <a:buNone/>
                        <a:tabLst/>
                        <a:defRPr/>
                      </a:pPr>
                      <a:r>
                        <a:rPr lang="es-MX" sz="1200" b="1" i="0" u="none" strike="noStrike" dirty="0">
                          <a:solidFill>
                            <a:srgbClr val="203864"/>
                          </a:solidFill>
                          <a:effectLst/>
                          <a:latin typeface="Calibri" panose="020F0502020204030204" pitchFamily="34" charset="0"/>
                        </a:rPr>
                        <a:t>ENERO – OCT 2024</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TOTAL</a:t>
                      </a:r>
                    </a:p>
                  </a:txBody>
                  <a:tcPr marL="9525" marR="9525" marT="9525" marB="0" anchor="ctr"/>
                </a:tc>
                <a:extLst>
                  <a:ext uri="{0D108BD9-81ED-4DB2-BD59-A6C34878D82A}">
                    <a16:rowId xmlns:a16="http://schemas.microsoft.com/office/drawing/2014/main" val="10000"/>
                  </a:ext>
                </a:extLst>
              </a:tr>
              <a:tr h="234938">
                <a:tc>
                  <a:txBody>
                    <a:bodyPr/>
                    <a:lstStyle/>
                    <a:p>
                      <a:pPr marL="0" algn="l" defTabSz="914400" rtl="0" eaLnBrk="1" fontAlgn="b" latinLnBrk="0" hangingPunct="1"/>
                      <a:r>
                        <a:rPr lang="es-CO" sz="1200" u="none" strike="noStrike" kern="1200" dirty="0">
                          <a:solidFill>
                            <a:schemeClr val="accent1">
                              <a:lumMod val="50000"/>
                            </a:schemeClr>
                          </a:solidFill>
                          <a:effectLst/>
                        </a:rPr>
                        <a:t>Antonio Nariño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algn="ctr" rtl="0" fontAlgn="b"/>
                      <a:r>
                        <a:rPr lang="es-CO" sz="1200" b="0" i="0" u="none" strike="noStrike" dirty="0">
                          <a:solidFill>
                            <a:srgbClr val="203864"/>
                          </a:solidFill>
                          <a:effectLst/>
                          <a:latin typeface="Calibri" panose="020F0502020204030204" pitchFamily="34" charset="0"/>
                        </a:rPr>
                        <a:t>853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546</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686</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428</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2.513</a:t>
                      </a:r>
                    </a:p>
                  </a:txBody>
                  <a:tcPr marL="9525" marR="9525" marT="9525" marB="0" anchor="ctr"/>
                </a:tc>
                <a:extLst>
                  <a:ext uri="{0D108BD9-81ED-4DB2-BD59-A6C34878D82A}">
                    <a16:rowId xmlns:a16="http://schemas.microsoft.com/office/drawing/2014/main" val="10001"/>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Barrios Unidos</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algn="ctr" rtl="0" fontAlgn="b"/>
                      <a:r>
                        <a:rPr lang="es-CO" sz="1200" b="0" i="0" u="none" strike="noStrike" dirty="0">
                          <a:solidFill>
                            <a:srgbClr val="203864"/>
                          </a:solidFill>
                          <a:effectLst/>
                          <a:latin typeface="Calibri" panose="020F0502020204030204" pitchFamily="34" charset="0"/>
                        </a:rPr>
                        <a:t>10.193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2.344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3.536</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104</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16.177</a:t>
                      </a:r>
                    </a:p>
                  </a:txBody>
                  <a:tcPr marL="9525" marR="9525" marT="9525" marB="0" anchor="ctr"/>
                </a:tc>
                <a:extLst>
                  <a:ext uri="{0D108BD9-81ED-4DB2-BD59-A6C34878D82A}">
                    <a16:rowId xmlns:a16="http://schemas.microsoft.com/office/drawing/2014/main" val="10002"/>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Bosa</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algn="ctr" rtl="0" fontAlgn="b"/>
                      <a:r>
                        <a:rPr lang="es-CO" sz="1200" b="0" i="0" u="none" strike="noStrike" dirty="0">
                          <a:solidFill>
                            <a:srgbClr val="203864"/>
                          </a:solidFill>
                          <a:effectLst/>
                          <a:latin typeface="Calibri" panose="020F0502020204030204" pitchFamily="34" charset="0"/>
                        </a:rPr>
                        <a:t>1.294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598</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685</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370</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2.947</a:t>
                      </a:r>
                    </a:p>
                  </a:txBody>
                  <a:tcPr marL="9525" marR="9525" marT="9525" marB="0" anchor="ctr"/>
                </a:tc>
                <a:extLst>
                  <a:ext uri="{0D108BD9-81ED-4DB2-BD59-A6C34878D82A}">
                    <a16:rowId xmlns:a16="http://schemas.microsoft.com/office/drawing/2014/main" val="10003"/>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Candelaria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algn="ctr" rtl="0" fontAlgn="b"/>
                      <a:r>
                        <a:rPr lang="es-CO" sz="1200" b="0" i="0" u="none" strike="noStrike" dirty="0">
                          <a:solidFill>
                            <a:srgbClr val="203864"/>
                          </a:solidFill>
                          <a:effectLst/>
                          <a:latin typeface="Calibri" panose="020F0502020204030204" pitchFamily="34" charset="0"/>
                        </a:rPr>
                        <a:t>1.225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812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155</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400</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2.592</a:t>
                      </a:r>
                    </a:p>
                  </a:txBody>
                  <a:tcPr marL="9525" marR="9525" marT="9525" marB="0" anchor="ctr"/>
                </a:tc>
                <a:extLst>
                  <a:ext uri="{0D108BD9-81ED-4DB2-BD59-A6C34878D82A}">
                    <a16:rowId xmlns:a16="http://schemas.microsoft.com/office/drawing/2014/main" val="10004"/>
                  </a:ext>
                </a:extLst>
              </a:tr>
              <a:tr h="222546">
                <a:tc>
                  <a:txBody>
                    <a:bodyPr/>
                    <a:lstStyle/>
                    <a:p>
                      <a:pPr marL="0" algn="l" defTabSz="914400" rtl="0" eaLnBrk="1" fontAlgn="b" latinLnBrk="0" hangingPunct="1"/>
                      <a:r>
                        <a:rPr lang="es-CO" sz="1200" u="none" strike="noStrike" kern="1200" dirty="0">
                          <a:solidFill>
                            <a:schemeClr val="accent1">
                              <a:lumMod val="50000"/>
                            </a:schemeClr>
                          </a:solidFill>
                          <a:effectLst/>
                        </a:rPr>
                        <a:t>Chapinero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algn="ctr" rtl="0" fontAlgn="b"/>
                      <a:r>
                        <a:rPr lang="es-CO" sz="1200" b="0" i="0" u="none" strike="noStrike" dirty="0">
                          <a:solidFill>
                            <a:srgbClr val="203864"/>
                          </a:solidFill>
                          <a:effectLst/>
                          <a:latin typeface="Calibri" panose="020F0502020204030204" pitchFamily="34" charset="0"/>
                        </a:rPr>
                        <a:t>964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1.769</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1.694</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1.012</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5.439</a:t>
                      </a:r>
                    </a:p>
                  </a:txBody>
                  <a:tcPr marL="9525" marR="9525" marT="9525" marB="0" anchor="ctr"/>
                </a:tc>
                <a:extLst>
                  <a:ext uri="{0D108BD9-81ED-4DB2-BD59-A6C34878D82A}">
                    <a16:rowId xmlns:a16="http://schemas.microsoft.com/office/drawing/2014/main" val="10005"/>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Ciudad Bolívar</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algn="ctr" rtl="0" fontAlgn="b"/>
                      <a:r>
                        <a:rPr lang="es-CO" sz="1200" b="0" i="0" u="none" strike="noStrike" dirty="0">
                          <a:solidFill>
                            <a:srgbClr val="203864"/>
                          </a:solidFill>
                          <a:effectLst/>
                          <a:latin typeface="Calibri" panose="020F0502020204030204" pitchFamily="34" charset="0"/>
                        </a:rPr>
                        <a:t>2.100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605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600</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297</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3.602</a:t>
                      </a:r>
                    </a:p>
                  </a:txBody>
                  <a:tcPr marL="9525" marR="9525" marT="9525" marB="0" anchor="ctr"/>
                </a:tc>
                <a:extLst>
                  <a:ext uri="{0D108BD9-81ED-4DB2-BD59-A6C34878D82A}">
                    <a16:rowId xmlns:a16="http://schemas.microsoft.com/office/drawing/2014/main" val="10006"/>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Engativá</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algn="ctr" rtl="0" fontAlgn="b"/>
                      <a:r>
                        <a:rPr lang="es-CO" sz="1200" b="0" i="0" u="none" strike="noStrike" dirty="0">
                          <a:solidFill>
                            <a:srgbClr val="203864"/>
                          </a:solidFill>
                          <a:effectLst/>
                          <a:latin typeface="Calibri" panose="020F0502020204030204" pitchFamily="34" charset="0"/>
                        </a:rPr>
                        <a:t>19.126</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3.342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3.852</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2.077</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28.397</a:t>
                      </a:r>
                    </a:p>
                  </a:txBody>
                  <a:tcPr marL="9525" marR="9525" marT="9525" marB="0" anchor="ctr"/>
                </a:tc>
                <a:extLst>
                  <a:ext uri="{0D108BD9-81ED-4DB2-BD59-A6C34878D82A}">
                    <a16:rowId xmlns:a16="http://schemas.microsoft.com/office/drawing/2014/main" val="10007"/>
                  </a:ext>
                </a:extLst>
              </a:tr>
              <a:tr h="0">
                <a:tc>
                  <a:txBody>
                    <a:bodyPr/>
                    <a:lstStyle/>
                    <a:p>
                      <a:pPr marL="0" algn="l" defTabSz="914400" rtl="0" eaLnBrk="1" fontAlgn="b" latinLnBrk="0" hangingPunct="1"/>
                      <a:r>
                        <a:rPr lang="es-CO" sz="1200" u="none" strike="noStrike" kern="1200" dirty="0">
                          <a:solidFill>
                            <a:schemeClr val="accent1">
                              <a:lumMod val="50000"/>
                            </a:schemeClr>
                          </a:solidFill>
                          <a:effectLst/>
                        </a:rPr>
                        <a:t>Fontibón</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algn="ctr" rtl="0" fontAlgn="b"/>
                      <a:r>
                        <a:rPr lang="es-CO" sz="1200" b="0" i="0" u="none" strike="noStrike" dirty="0">
                          <a:solidFill>
                            <a:srgbClr val="203864"/>
                          </a:solidFill>
                          <a:effectLst/>
                          <a:latin typeface="Calibri" panose="020F0502020204030204" pitchFamily="34" charset="0"/>
                        </a:rPr>
                        <a:t>18.803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5.644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4.797</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2.812</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32.056</a:t>
                      </a:r>
                    </a:p>
                  </a:txBody>
                  <a:tcPr marL="9525" marR="9525" marT="9525" marB="0" anchor="ctr"/>
                </a:tc>
                <a:extLst>
                  <a:ext uri="{0D108BD9-81ED-4DB2-BD59-A6C34878D82A}">
                    <a16:rowId xmlns:a16="http://schemas.microsoft.com/office/drawing/2014/main" val="10008"/>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Kennedy</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algn="ctr" rtl="0" fontAlgn="b"/>
                      <a:r>
                        <a:rPr lang="es-CO" sz="1200" b="0" i="0" u="none" strike="noStrike" dirty="0">
                          <a:solidFill>
                            <a:srgbClr val="203864"/>
                          </a:solidFill>
                          <a:effectLst/>
                          <a:latin typeface="Calibri" panose="020F0502020204030204" pitchFamily="34" charset="0"/>
                        </a:rPr>
                        <a:t>23.340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7.313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10.907</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9.916</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51.476</a:t>
                      </a:r>
                    </a:p>
                  </a:txBody>
                  <a:tcPr marL="9525" marR="9525" marT="9525" marB="0" anchor="ctr"/>
                </a:tc>
                <a:extLst>
                  <a:ext uri="{0D108BD9-81ED-4DB2-BD59-A6C34878D82A}">
                    <a16:rowId xmlns:a16="http://schemas.microsoft.com/office/drawing/2014/main" val="10009"/>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Los Mártires</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algn="ctr" rtl="0" fontAlgn="b"/>
                      <a:r>
                        <a:rPr lang="es-CO" sz="1200" b="0" i="0" u="none" strike="noStrike" dirty="0">
                          <a:solidFill>
                            <a:srgbClr val="203864"/>
                          </a:solidFill>
                          <a:effectLst/>
                          <a:latin typeface="Calibri" panose="020F0502020204030204" pitchFamily="34" charset="0"/>
                        </a:rPr>
                        <a:t>504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587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726</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311</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2.128</a:t>
                      </a:r>
                    </a:p>
                  </a:txBody>
                  <a:tcPr marL="9525" marR="9525" marT="9525" marB="0" anchor="ctr"/>
                </a:tc>
                <a:extLst>
                  <a:ext uri="{0D108BD9-81ED-4DB2-BD59-A6C34878D82A}">
                    <a16:rowId xmlns:a16="http://schemas.microsoft.com/office/drawing/2014/main" val="10010"/>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Puente Aranda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algn="ctr" rtl="0" fontAlgn="b"/>
                      <a:r>
                        <a:rPr lang="es-CO" sz="1200" b="0" i="0" u="none" strike="noStrike" dirty="0">
                          <a:solidFill>
                            <a:srgbClr val="203864"/>
                          </a:solidFill>
                          <a:effectLst/>
                          <a:latin typeface="Calibri" panose="020F0502020204030204" pitchFamily="34" charset="0"/>
                        </a:rPr>
                        <a:t>962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644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802</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354</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2.762</a:t>
                      </a:r>
                    </a:p>
                  </a:txBody>
                  <a:tcPr marL="9525" marR="9525" marT="9525" marB="0" anchor="ctr"/>
                </a:tc>
                <a:extLst>
                  <a:ext uri="{0D108BD9-81ED-4DB2-BD59-A6C34878D82A}">
                    <a16:rowId xmlns:a16="http://schemas.microsoft.com/office/drawing/2014/main" val="10011"/>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Rafael Uribe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algn="ctr" rtl="0" fontAlgn="b"/>
                      <a:r>
                        <a:rPr lang="es-CO" sz="1200" b="0" i="0" u="none" strike="noStrike" dirty="0">
                          <a:solidFill>
                            <a:srgbClr val="203864"/>
                          </a:solidFill>
                          <a:effectLst/>
                          <a:latin typeface="Calibri" panose="020F0502020204030204" pitchFamily="34" charset="0"/>
                        </a:rPr>
                        <a:t>1.941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610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706</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363</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3.620</a:t>
                      </a:r>
                    </a:p>
                  </a:txBody>
                  <a:tcPr marL="9525" marR="9525" marT="9525" marB="0" anchor="ctr"/>
                </a:tc>
                <a:extLst>
                  <a:ext uri="{0D108BD9-81ED-4DB2-BD59-A6C34878D82A}">
                    <a16:rowId xmlns:a16="http://schemas.microsoft.com/office/drawing/2014/main" val="10012"/>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San Cristóbal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algn="ctr" rtl="0" fontAlgn="b"/>
                      <a:r>
                        <a:rPr lang="es-CO" sz="1200" b="0" i="0" u="none" strike="noStrike" dirty="0">
                          <a:solidFill>
                            <a:srgbClr val="203864"/>
                          </a:solidFill>
                          <a:effectLst/>
                          <a:latin typeface="Calibri" panose="020F0502020204030204" pitchFamily="34" charset="0"/>
                        </a:rPr>
                        <a:t>3.948</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660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1.982</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2.066</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8.656</a:t>
                      </a:r>
                    </a:p>
                  </a:txBody>
                  <a:tcPr marL="9525" marR="9525" marT="9525" marB="0" anchor="ctr"/>
                </a:tc>
                <a:extLst>
                  <a:ext uri="{0D108BD9-81ED-4DB2-BD59-A6C34878D82A}">
                    <a16:rowId xmlns:a16="http://schemas.microsoft.com/office/drawing/2014/main" val="10013"/>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Santa Fe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algn="ctr" rtl="0" fontAlgn="b"/>
                      <a:r>
                        <a:rPr lang="es-CO" sz="1200" b="0" i="0" u="none" strike="noStrike" dirty="0">
                          <a:solidFill>
                            <a:srgbClr val="203864"/>
                          </a:solidFill>
                          <a:effectLst/>
                          <a:latin typeface="Calibri" panose="020F0502020204030204" pitchFamily="34" charset="0"/>
                        </a:rPr>
                        <a:t>2.963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1.194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563</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2.348</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7.068</a:t>
                      </a:r>
                    </a:p>
                  </a:txBody>
                  <a:tcPr marL="9525" marR="9525" marT="9525" marB="0" anchor="ctr"/>
                </a:tc>
                <a:extLst>
                  <a:ext uri="{0D108BD9-81ED-4DB2-BD59-A6C34878D82A}">
                    <a16:rowId xmlns:a16="http://schemas.microsoft.com/office/drawing/2014/main" val="10014"/>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Suba</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algn="ctr" rtl="0" fontAlgn="b"/>
                      <a:r>
                        <a:rPr lang="es-CO" sz="1200" b="0" i="0" u="none" strike="noStrike" dirty="0">
                          <a:solidFill>
                            <a:srgbClr val="203864"/>
                          </a:solidFill>
                          <a:effectLst/>
                          <a:latin typeface="Calibri" panose="020F0502020204030204" pitchFamily="34" charset="0"/>
                        </a:rPr>
                        <a:t>10.303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2.554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3.602</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2.359</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18.818</a:t>
                      </a:r>
                    </a:p>
                  </a:txBody>
                  <a:tcPr marL="9525" marR="9525" marT="9525" marB="0" anchor="ctr"/>
                </a:tc>
                <a:extLst>
                  <a:ext uri="{0D108BD9-81ED-4DB2-BD59-A6C34878D82A}">
                    <a16:rowId xmlns:a16="http://schemas.microsoft.com/office/drawing/2014/main" val="10015"/>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Sumapaz</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algn="ctr" rtl="0" fontAlgn="b"/>
                      <a:r>
                        <a:rPr lang="es-CO" sz="1200" b="0" i="0" u="none" strike="noStrike" dirty="0">
                          <a:solidFill>
                            <a:srgbClr val="203864"/>
                          </a:solidFill>
                          <a:effectLst/>
                          <a:latin typeface="Calibri" panose="020F0502020204030204" pitchFamily="34" charset="0"/>
                        </a:rPr>
                        <a:t>28</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0</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28</a:t>
                      </a:r>
                    </a:p>
                  </a:txBody>
                  <a:tcPr marL="9525" marR="9525" marT="9525" marB="0" anchor="ctr"/>
                </a:tc>
                <a:extLst>
                  <a:ext uri="{0D108BD9-81ED-4DB2-BD59-A6C34878D82A}">
                    <a16:rowId xmlns:a16="http://schemas.microsoft.com/office/drawing/2014/main" val="10016"/>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Teusaquillo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algn="ctr" rtl="0" fontAlgn="b"/>
                      <a:r>
                        <a:rPr lang="es-CO" sz="1200" b="0" i="0" u="none" strike="noStrike" dirty="0">
                          <a:solidFill>
                            <a:srgbClr val="203864"/>
                          </a:solidFill>
                          <a:effectLst/>
                          <a:latin typeface="Calibri" panose="020F0502020204030204" pitchFamily="34" charset="0"/>
                        </a:rPr>
                        <a:t>795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605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746</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333</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2.479</a:t>
                      </a:r>
                    </a:p>
                  </a:txBody>
                  <a:tcPr marL="9525" marR="9525" marT="9525" marB="0" anchor="ctr"/>
                </a:tc>
                <a:extLst>
                  <a:ext uri="{0D108BD9-81ED-4DB2-BD59-A6C34878D82A}">
                    <a16:rowId xmlns:a16="http://schemas.microsoft.com/office/drawing/2014/main" val="10017"/>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Tunjuelito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algn="ctr" rtl="0" fontAlgn="b"/>
                      <a:r>
                        <a:rPr lang="es-CO" sz="1200" b="0" i="0" u="none" strike="noStrike" dirty="0">
                          <a:solidFill>
                            <a:srgbClr val="203864"/>
                          </a:solidFill>
                          <a:effectLst/>
                          <a:latin typeface="Calibri" panose="020F0502020204030204" pitchFamily="34" charset="0"/>
                        </a:rPr>
                        <a:t>1.413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671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879</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321</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3.284</a:t>
                      </a:r>
                    </a:p>
                  </a:txBody>
                  <a:tcPr marL="9525" marR="9525" marT="9525" marB="0" anchor="ctr"/>
                </a:tc>
                <a:extLst>
                  <a:ext uri="{0D108BD9-81ED-4DB2-BD59-A6C34878D82A}">
                    <a16:rowId xmlns:a16="http://schemas.microsoft.com/office/drawing/2014/main" val="10018"/>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Usaquén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algn="ctr" rtl="0" fontAlgn="b"/>
                      <a:r>
                        <a:rPr lang="es-CO" sz="1200" b="0" i="0" u="none" strike="noStrike" dirty="0">
                          <a:solidFill>
                            <a:srgbClr val="203864"/>
                          </a:solidFill>
                          <a:effectLst/>
                          <a:latin typeface="Calibri" panose="020F0502020204030204" pitchFamily="34" charset="0"/>
                        </a:rPr>
                        <a:t>1.835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3.681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2.612</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1.464</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9.592</a:t>
                      </a:r>
                    </a:p>
                  </a:txBody>
                  <a:tcPr marL="9525" marR="9525" marT="9525" marB="0" anchor="ctr"/>
                </a:tc>
                <a:extLst>
                  <a:ext uri="{0D108BD9-81ED-4DB2-BD59-A6C34878D82A}">
                    <a16:rowId xmlns:a16="http://schemas.microsoft.com/office/drawing/2014/main" val="10019"/>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Usme</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algn="ctr" rtl="0" fontAlgn="b"/>
                      <a:r>
                        <a:rPr lang="es-CO" sz="1200" b="0" i="0" u="none" strike="noStrike" dirty="0">
                          <a:solidFill>
                            <a:srgbClr val="203864"/>
                          </a:solidFill>
                          <a:effectLst/>
                          <a:latin typeface="Calibri" panose="020F0502020204030204" pitchFamily="34" charset="0"/>
                        </a:rPr>
                        <a:t>3.670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2.204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1.983</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1.296</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9.153</a:t>
                      </a:r>
                    </a:p>
                  </a:txBody>
                  <a:tcPr marL="9525" marR="9525" marT="9525" marB="0" anchor="ctr"/>
                </a:tc>
                <a:extLst>
                  <a:ext uri="{0D108BD9-81ED-4DB2-BD59-A6C34878D82A}">
                    <a16:rowId xmlns:a16="http://schemas.microsoft.com/office/drawing/2014/main" val="10020"/>
                  </a:ext>
                </a:extLst>
              </a:tr>
              <a:tr h="228261">
                <a:tc>
                  <a:txBody>
                    <a:bodyPr/>
                    <a:lstStyle/>
                    <a:p>
                      <a:pPr marL="0" algn="ctr" defTabSz="914400" rtl="0" eaLnBrk="1" fontAlgn="b" latinLnBrk="0" hangingPunct="1"/>
                      <a:r>
                        <a:rPr lang="es-CO" sz="1200" u="none" strike="noStrike" kern="1200" dirty="0">
                          <a:solidFill>
                            <a:schemeClr val="accent1">
                              <a:lumMod val="50000"/>
                            </a:schemeClr>
                          </a:solidFill>
                          <a:effectLst/>
                        </a:rPr>
                        <a:t>TOTAL</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algn="ctr" rtl="0" fontAlgn="b"/>
                      <a:r>
                        <a:rPr lang="es-CO" sz="1200" b="1" i="0" u="none" strike="noStrike" dirty="0">
                          <a:solidFill>
                            <a:srgbClr val="203864"/>
                          </a:solidFill>
                          <a:effectLst/>
                          <a:latin typeface="Calibri" panose="020F0502020204030204" pitchFamily="34" charset="0"/>
                        </a:rPr>
                        <a:t>106.260</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36.383</a:t>
                      </a:r>
                    </a:p>
                  </a:txBody>
                  <a:tcPr marL="9525" marR="9525" marT="9525" marB="0" anchor="ctr"/>
                </a:tc>
                <a:tc>
                  <a:txBody>
                    <a:bodyPr/>
                    <a:lstStyle/>
                    <a:p>
                      <a:pPr algn="ctr" rtl="0" fontAlgn="ctr"/>
                      <a:r>
                        <a:rPr lang="es-MX" sz="1200" b="1" i="0" u="none" strike="noStrike" dirty="0">
                          <a:solidFill>
                            <a:srgbClr val="203864"/>
                          </a:solidFill>
                          <a:effectLst/>
                          <a:latin typeface="Calibri" panose="020F0502020204030204" pitchFamily="34" charset="0"/>
                        </a:rPr>
                        <a:t>41.513</a:t>
                      </a:r>
                      <a:endParaRPr lang="es-CO" sz="1200" b="1" i="0" u="none" strike="noStrike" dirty="0">
                        <a:solidFill>
                          <a:srgbClr val="203864"/>
                        </a:solidFill>
                        <a:effectLst/>
                        <a:latin typeface="Calibri" panose="020F0502020204030204" pitchFamily="34" charset="0"/>
                      </a:endParaRPr>
                    </a:p>
                  </a:txBody>
                  <a:tcPr marL="9525" marR="9525" marT="9525" marB="0" anchor="ctr"/>
                </a:tc>
                <a:tc>
                  <a:txBody>
                    <a:bodyPr/>
                    <a:lstStyle/>
                    <a:p>
                      <a:pPr algn="ctr" rtl="0" fontAlgn="ctr"/>
                      <a:r>
                        <a:rPr lang="es-CO" sz="1200" b="1" i="0" u="none" strike="noStrike" dirty="0">
                          <a:solidFill>
                            <a:srgbClr val="203864"/>
                          </a:solidFill>
                          <a:effectLst/>
                          <a:latin typeface="Calibri" panose="020F0502020204030204" pitchFamily="34" charset="0"/>
                        </a:rPr>
                        <a:t>28.631</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212.787</a:t>
                      </a:r>
                    </a:p>
                  </a:txBody>
                  <a:tcPr marL="9525" marR="9525" marT="9525" marB="0" anchor="ctr"/>
                </a:tc>
                <a:extLst>
                  <a:ext uri="{0D108BD9-81ED-4DB2-BD59-A6C34878D82A}">
                    <a16:rowId xmlns:a16="http://schemas.microsoft.com/office/drawing/2014/main" val="10021"/>
                  </a:ext>
                </a:extLst>
              </a:tr>
            </a:tbl>
          </a:graphicData>
        </a:graphic>
      </p:graphicFrame>
      <p:cxnSp>
        <p:nvCxnSpPr>
          <p:cNvPr id="16" name="Conector recto 15">
            <a:extLst>
              <a:ext uri="{FF2B5EF4-FFF2-40B4-BE49-F238E27FC236}">
                <a16:creationId xmlns:a16="http://schemas.microsoft.com/office/drawing/2014/main" id="{E69823F1-50A9-4EAC-B715-0FB37813795B}"/>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2" name="Imagen 1">
            <a:extLst>
              <a:ext uri="{FF2B5EF4-FFF2-40B4-BE49-F238E27FC236}">
                <a16:creationId xmlns:a16="http://schemas.microsoft.com/office/drawing/2014/main" id="{62139D61-8D36-47FA-A3C9-CEDCCD55970F}"/>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554516" y="3031664"/>
            <a:ext cx="2757641" cy="1930349"/>
          </a:xfrm>
          <a:prstGeom prst="rect">
            <a:avLst/>
          </a:prstGeom>
        </p:spPr>
      </p:pic>
      <p:pic>
        <p:nvPicPr>
          <p:cNvPr id="10" name="Gráfico 3" descr="Usuarios">
            <a:extLst>
              <a:ext uri="{FF2B5EF4-FFF2-40B4-BE49-F238E27FC236}">
                <a16:creationId xmlns:a16="http://schemas.microsoft.com/office/drawing/2014/main" id="{51CA8675-2182-4860-A721-6E25C5FAE871}"/>
              </a:ext>
            </a:extLst>
          </p:cNvPr>
          <p:cNvPicPr>
            <a:picLocks noChangeAspect="1"/>
          </p:cNvPicPr>
          <p:nvPr/>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89647" y="149964"/>
            <a:ext cx="929739" cy="929739"/>
          </a:xfrm>
          <a:prstGeom prst="rect">
            <a:avLst/>
          </a:prstGeom>
        </p:spPr>
      </p:pic>
      <p:sp>
        <p:nvSpPr>
          <p:cNvPr id="7" name="CuadroTexto 5">
            <a:extLst>
              <a:ext uri="{FF2B5EF4-FFF2-40B4-BE49-F238E27FC236}">
                <a16:creationId xmlns:a16="http://schemas.microsoft.com/office/drawing/2014/main" id="{3355F43D-2561-479E-A8EA-E7F0B28328D3}"/>
              </a:ext>
            </a:extLst>
          </p:cNvPr>
          <p:cNvSpPr txBox="1"/>
          <p:nvPr/>
        </p:nvSpPr>
        <p:spPr>
          <a:xfrm>
            <a:off x="648345" y="144969"/>
            <a:ext cx="11081605"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ACTIVIDADES CAMPAÑAS CULTURA CIUDADANA </a:t>
            </a:r>
          </a:p>
          <a:p>
            <a:pPr lvl="1"/>
            <a:r>
              <a:rPr lang="es-CO" sz="1600" b="0" dirty="0">
                <a:solidFill>
                  <a:schemeClr val="accent1">
                    <a:lumMod val="50000"/>
                  </a:schemeClr>
                </a:solidFill>
              </a:rPr>
              <a:t>Así va  la socialización y sensibilización del Esquema de Aseo con las comunidades</a:t>
            </a:r>
            <a:endParaRPr lang="es-CO" kern="0" dirty="0">
              <a:solidFill>
                <a:schemeClr val="accent1">
                  <a:lumMod val="50000"/>
                </a:schemeClr>
              </a:solidFill>
            </a:endParaRPr>
          </a:p>
        </p:txBody>
      </p:sp>
    </p:spTree>
    <p:extLst>
      <p:ext uri="{BB962C8B-B14F-4D97-AF65-F5344CB8AC3E}">
        <p14:creationId xmlns:p14="http://schemas.microsoft.com/office/powerpoint/2010/main" val="2709522188"/>
      </p:ext>
    </p:extLst>
  </p:cSld>
  <p:clrMapOvr>
    <a:masterClrMapping/>
  </p:clrMapOvr>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3" name="12 Tabla"/>
          <p:cNvGraphicFramePr>
            <a:graphicFrameLocks noGrp="1"/>
          </p:cNvGraphicFramePr>
          <p:nvPr/>
        </p:nvGraphicFramePr>
        <p:xfrm>
          <a:off x="2982950" y="1512177"/>
          <a:ext cx="8531271" cy="5072882"/>
        </p:xfrm>
        <a:graphic>
          <a:graphicData uri="http://schemas.openxmlformats.org/drawingml/2006/table">
            <a:tbl>
              <a:tblPr firstRow="1" firstCol="1" bandRow="1">
                <a:tableStyleId>{68D230F3-CF80-4859-8CE7-A43EE81993B5}</a:tableStyleId>
              </a:tblPr>
              <a:tblGrid>
                <a:gridCol w="984379">
                  <a:extLst>
                    <a:ext uri="{9D8B030D-6E8A-4147-A177-3AD203B41FA5}">
                      <a16:colId xmlns:a16="http://schemas.microsoft.com/office/drawing/2014/main" val="20000"/>
                    </a:ext>
                  </a:extLst>
                </a:gridCol>
                <a:gridCol w="578294">
                  <a:extLst>
                    <a:ext uri="{9D8B030D-6E8A-4147-A177-3AD203B41FA5}">
                      <a16:colId xmlns:a16="http://schemas.microsoft.com/office/drawing/2014/main" val="20002"/>
                    </a:ext>
                  </a:extLst>
                </a:gridCol>
                <a:gridCol w="741088">
                  <a:extLst>
                    <a:ext uri="{9D8B030D-6E8A-4147-A177-3AD203B41FA5}">
                      <a16:colId xmlns:a16="http://schemas.microsoft.com/office/drawing/2014/main" val="2503963018"/>
                    </a:ext>
                  </a:extLst>
                </a:gridCol>
                <a:gridCol w="564138">
                  <a:extLst>
                    <a:ext uri="{9D8B030D-6E8A-4147-A177-3AD203B41FA5}">
                      <a16:colId xmlns:a16="http://schemas.microsoft.com/office/drawing/2014/main" val="561345334"/>
                    </a:ext>
                  </a:extLst>
                </a:gridCol>
                <a:gridCol w="540574">
                  <a:extLst>
                    <a:ext uri="{9D8B030D-6E8A-4147-A177-3AD203B41FA5}">
                      <a16:colId xmlns:a16="http://schemas.microsoft.com/office/drawing/2014/main" val="2667194400"/>
                    </a:ext>
                  </a:extLst>
                </a:gridCol>
                <a:gridCol w="577431">
                  <a:extLst>
                    <a:ext uri="{9D8B030D-6E8A-4147-A177-3AD203B41FA5}">
                      <a16:colId xmlns:a16="http://schemas.microsoft.com/office/drawing/2014/main" val="2521042923"/>
                    </a:ext>
                  </a:extLst>
                </a:gridCol>
                <a:gridCol w="540574">
                  <a:extLst>
                    <a:ext uri="{9D8B030D-6E8A-4147-A177-3AD203B41FA5}">
                      <a16:colId xmlns:a16="http://schemas.microsoft.com/office/drawing/2014/main" val="1235245814"/>
                    </a:ext>
                  </a:extLst>
                </a:gridCol>
                <a:gridCol w="503716">
                  <a:extLst>
                    <a:ext uri="{9D8B030D-6E8A-4147-A177-3AD203B41FA5}">
                      <a16:colId xmlns:a16="http://schemas.microsoft.com/office/drawing/2014/main" val="1369467735"/>
                    </a:ext>
                  </a:extLst>
                </a:gridCol>
                <a:gridCol w="607028">
                  <a:extLst>
                    <a:ext uri="{9D8B030D-6E8A-4147-A177-3AD203B41FA5}">
                      <a16:colId xmlns:a16="http://schemas.microsoft.com/office/drawing/2014/main" val="3693551277"/>
                    </a:ext>
                  </a:extLst>
                </a:gridCol>
                <a:gridCol w="932902">
                  <a:extLst>
                    <a:ext uri="{9D8B030D-6E8A-4147-A177-3AD203B41FA5}">
                      <a16:colId xmlns:a16="http://schemas.microsoft.com/office/drawing/2014/main" val="3399416660"/>
                    </a:ext>
                  </a:extLst>
                </a:gridCol>
                <a:gridCol w="770021">
                  <a:extLst>
                    <a:ext uri="{9D8B030D-6E8A-4147-A177-3AD203B41FA5}">
                      <a16:colId xmlns:a16="http://schemas.microsoft.com/office/drawing/2014/main" val="863089381"/>
                    </a:ext>
                  </a:extLst>
                </a:gridCol>
                <a:gridCol w="1191126">
                  <a:extLst>
                    <a:ext uri="{9D8B030D-6E8A-4147-A177-3AD203B41FA5}">
                      <a16:colId xmlns:a16="http://schemas.microsoft.com/office/drawing/2014/main" val="720647983"/>
                    </a:ext>
                  </a:extLst>
                </a:gridCol>
              </a:tblGrid>
              <a:tr h="441635">
                <a:tc rowSpan="2">
                  <a:txBody>
                    <a:bodyPr/>
                    <a:lstStyle/>
                    <a:p>
                      <a:pPr marL="0" algn="ctr" defTabSz="914400" rtl="0" eaLnBrk="1" fontAlgn="b" latinLnBrk="0" hangingPunct="1"/>
                      <a:r>
                        <a:rPr lang="es-CO" sz="1200" u="none" strike="noStrike" kern="1200" dirty="0">
                          <a:solidFill>
                            <a:schemeClr val="accent1">
                              <a:lumMod val="50000"/>
                            </a:schemeClr>
                          </a:solidFill>
                          <a:effectLst/>
                        </a:rPr>
                        <a:t>LOCALIDAD</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gridSpan="11">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MX" sz="1200" b="1" i="0" u="none" strike="noStrike" dirty="0">
                          <a:solidFill>
                            <a:srgbClr val="203864"/>
                          </a:solidFill>
                          <a:effectLst/>
                          <a:latin typeface="Calibri" panose="020F0502020204030204" pitchFamily="34" charset="0"/>
                        </a:rPr>
                        <a:t>ASISTENCIA ENERO A OCTUBRE 2024</a:t>
                      </a:r>
                    </a:p>
                  </a:txBody>
                  <a:tcPr marL="9525" marR="9525" marT="9525" marB="0" anchor="ctr"/>
                </a:tc>
                <a:tc hMerge="1">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endParaRPr lang="es-MX" sz="1200" b="1" i="0" u="none" strike="noStrike" dirty="0">
                        <a:solidFill>
                          <a:srgbClr val="203864"/>
                        </a:solidFill>
                        <a:effectLst/>
                        <a:latin typeface="Calibri" panose="020F0502020204030204" pitchFamily="34" charset="0"/>
                      </a:endParaRPr>
                    </a:p>
                  </a:txBody>
                  <a:tcPr marL="9525" marR="9525" marT="9525" marB="0" anchor="ctr"/>
                </a:tc>
                <a:tc hMerge="1">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endParaRPr lang="es-MX" sz="1200" b="1" i="0" u="none" strike="noStrike" dirty="0">
                        <a:solidFill>
                          <a:srgbClr val="203864"/>
                        </a:solidFill>
                        <a:effectLst/>
                        <a:latin typeface="Calibri" panose="020F0502020204030204" pitchFamily="34" charset="0"/>
                      </a:endParaRPr>
                    </a:p>
                  </a:txBody>
                  <a:tcPr marL="9525" marR="9525" marT="9525" marB="0" anchor="ctr"/>
                </a:tc>
                <a:tc hMerge="1">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endParaRPr lang="es-MX" sz="1200" b="1" i="0" u="none" strike="noStrike" dirty="0">
                        <a:solidFill>
                          <a:srgbClr val="203864"/>
                        </a:solidFill>
                        <a:effectLst/>
                        <a:latin typeface="Calibri" panose="020F0502020204030204" pitchFamily="34" charset="0"/>
                      </a:endParaRPr>
                    </a:p>
                  </a:txBody>
                  <a:tcPr marL="9525" marR="9525" marT="9525" marB="0" anchor="ct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endParaRPr lang="es-MX" sz="1200" b="1" i="0" u="none" strike="noStrike" dirty="0">
                        <a:solidFill>
                          <a:srgbClr val="203864"/>
                        </a:solidFill>
                        <a:effectLst/>
                        <a:latin typeface="Calibri" panose="020F0502020204030204" pitchFamily="34" charset="0"/>
                      </a:endParaRPr>
                    </a:p>
                  </a:txBody>
                  <a:tcPr marL="9525" marR="9525" marT="9525" marB="0" anchor="ctr"/>
                </a:tc>
                <a:extLst>
                  <a:ext uri="{0D108BD9-81ED-4DB2-BD59-A6C34878D82A}">
                    <a16:rowId xmlns:a16="http://schemas.microsoft.com/office/drawing/2014/main" val="4128970749"/>
                  </a:ext>
                </a:extLst>
              </a:tr>
              <a:tr h="273220">
                <a:tc vMerge="1">
                  <a:txBody>
                    <a:bodyPr/>
                    <a:lstStyle/>
                    <a:p>
                      <a:pPr marL="0" algn="ctr" defTabSz="914400" rtl="0" eaLnBrk="1" fontAlgn="b" latinLnBrk="0" hangingPunct="1"/>
                      <a:r>
                        <a:rPr lang="es-CO" sz="1200" u="none" strike="noStrike" kern="1200" dirty="0">
                          <a:solidFill>
                            <a:schemeClr val="accent1">
                              <a:lumMod val="50000"/>
                            </a:schemeClr>
                          </a:solidFill>
                          <a:effectLst/>
                        </a:rPr>
                        <a:t>LOCALIDAD</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MX" sz="1200" b="1" i="0" u="none" strike="noStrike" dirty="0">
                          <a:solidFill>
                            <a:srgbClr val="203864"/>
                          </a:solidFill>
                          <a:effectLst/>
                          <a:latin typeface="Calibri" panose="020F0502020204030204" pitchFamily="34" charset="0"/>
                        </a:rPr>
                        <a:t>ENERO</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MX" sz="1200" b="1" i="0" u="none" strike="noStrike" dirty="0">
                          <a:solidFill>
                            <a:srgbClr val="203864"/>
                          </a:solidFill>
                          <a:effectLst/>
                          <a:latin typeface="Calibri" panose="020F0502020204030204" pitchFamily="34" charset="0"/>
                        </a:rPr>
                        <a:t>FEBRERO </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MX" sz="1200" b="1" i="0" u="none" strike="noStrike" dirty="0">
                          <a:solidFill>
                            <a:srgbClr val="203864"/>
                          </a:solidFill>
                          <a:effectLst/>
                          <a:latin typeface="Calibri" panose="020F0502020204030204" pitchFamily="34" charset="0"/>
                        </a:rPr>
                        <a:t>MARZO</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MX" sz="1200" b="1" i="0" u="none" strike="noStrike" dirty="0">
                          <a:solidFill>
                            <a:srgbClr val="203864"/>
                          </a:solidFill>
                          <a:effectLst/>
                          <a:latin typeface="Calibri" panose="020F0502020204030204" pitchFamily="34" charset="0"/>
                        </a:rPr>
                        <a:t>ABRIL </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MX" sz="1200" b="1" i="0" u="none" strike="noStrike" dirty="0">
                          <a:solidFill>
                            <a:srgbClr val="203864"/>
                          </a:solidFill>
                          <a:effectLst/>
                          <a:latin typeface="Calibri" panose="020F0502020204030204" pitchFamily="34" charset="0"/>
                        </a:rPr>
                        <a:t>MAYO</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MX" sz="1200" b="1" i="0" u="none" strike="noStrike" dirty="0">
                          <a:solidFill>
                            <a:srgbClr val="203864"/>
                          </a:solidFill>
                          <a:effectLst/>
                          <a:latin typeface="Calibri" panose="020F0502020204030204" pitchFamily="34" charset="0"/>
                        </a:rPr>
                        <a:t>JUNIO</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MX" sz="1200" b="1" i="0" u="none" strike="noStrike" dirty="0">
                          <a:solidFill>
                            <a:srgbClr val="203864"/>
                          </a:solidFill>
                          <a:effectLst/>
                          <a:latin typeface="Calibri" panose="020F0502020204030204" pitchFamily="34" charset="0"/>
                        </a:rPr>
                        <a:t>JULIO</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MX" sz="1200" b="1" i="0" u="none" strike="noStrike" dirty="0">
                          <a:solidFill>
                            <a:srgbClr val="203864"/>
                          </a:solidFill>
                          <a:effectLst/>
                          <a:latin typeface="Calibri" panose="020F0502020204030204" pitchFamily="34" charset="0"/>
                        </a:rPr>
                        <a:t>AGOSTO</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MX" sz="1200" b="1" i="0" u="none" strike="noStrike" dirty="0">
                          <a:solidFill>
                            <a:srgbClr val="203864"/>
                          </a:solidFill>
                          <a:effectLst/>
                          <a:latin typeface="Calibri" panose="020F0502020204030204" pitchFamily="34" charset="0"/>
                        </a:rPr>
                        <a:t>SEPTIEMBRE</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MX" sz="1200" b="1" i="0" u="none" strike="noStrike" dirty="0">
                          <a:solidFill>
                            <a:srgbClr val="203864"/>
                          </a:solidFill>
                          <a:effectLst/>
                          <a:latin typeface="Calibri" panose="020F0502020204030204" pitchFamily="34" charset="0"/>
                        </a:rPr>
                        <a:t>OCTUBRE</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MX" sz="1200" b="1" i="0" u="none" strike="noStrike" dirty="0">
                          <a:solidFill>
                            <a:srgbClr val="203864"/>
                          </a:solidFill>
                          <a:effectLst/>
                          <a:latin typeface="Calibri" panose="020F0502020204030204" pitchFamily="34" charset="0"/>
                        </a:rPr>
                        <a:t>TOTAL </a:t>
                      </a:r>
                    </a:p>
                    <a:p>
                      <a:pPr marL="0" marR="0" lvl="0" indent="0" algn="ctr" defTabSz="914400" rtl="0" eaLnBrk="1" fontAlgn="b" latinLnBrk="0" hangingPunct="1">
                        <a:lnSpc>
                          <a:spcPct val="100000"/>
                        </a:lnSpc>
                        <a:spcBef>
                          <a:spcPts val="0"/>
                        </a:spcBef>
                        <a:spcAft>
                          <a:spcPts val="0"/>
                        </a:spcAft>
                        <a:buClrTx/>
                        <a:buSzTx/>
                        <a:buFontTx/>
                        <a:buNone/>
                        <a:tabLst/>
                        <a:defRPr/>
                      </a:pPr>
                      <a:r>
                        <a:rPr lang="es-MX" sz="1200" b="1" i="0" u="none" strike="noStrike" dirty="0">
                          <a:solidFill>
                            <a:srgbClr val="203864"/>
                          </a:solidFill>
                          <a:effectLst/>
                          <a:latin typeface="Calibri" panose="020F0502020204030204" pitchFamily="34" charset="0"/>
                        </a:rPr>
                        <a:t>ASISTENCIA 2024</a:t>
                      </a:r>
                    </a:p>
                  </a:txBody>
                  <a:tcPr marL="9525" marR="9525" marT="9525" marB="0" anchor="ctr"/>
                </a:tc>
                <a:extLst>
                  <a:ext uri="{0D108BD9-81ED-4DB2-BD59-A6C34878D82A}">
                    <a16:rowId xmlns:a16="http://schemas.microsoft.com/office/drawing/2014/main" val="10000"/>
                  </a:ext>
                </a:extLst>
              </a:tr>
              <a:tr h="234938">
                <a:tc>
                  <a:txBody>
                    <a:bodyPr/>
                    <a:lstStyle/>
                    <a:p>
                      <a:pPr marL="0" algn="l" defTabSz="914400" rtl="0" eaLnBrk="1" fontAlgn="b" latinLnBrk="0" hangingPunct="1"/>
                      <a:r>
                        <a:rPr lang="es-CO" sz="1200" u="none" strike="noStrike" kern="1200" dirty="0">
                          <a:solidFill>
                            <a:schemeClr val="accent1">
                              <a:lumMod val="50000"/>
                            </a:schemeClr>
                          </a:solidFill>
                          <a:effectLst/>
                        </a:rPr>
                        <a:t>Antonio Nariño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101</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68</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105</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76</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0</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78</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0</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428</a:t>
                      </a:r>
                    </a:p>
                  </a:txBody>
                  <a:tcPr marL="9525" marR="9525" marT="9525" marB="0" anchor="ctr"/>
                </a:tc>
                <a:extLst>
                  <a:ext uri="{0D108BD9-81ED-4DB2-BD59-A6C34878D82A}">
                    <a16:rowId xmlns:a16="http://schemas.microsoft.com/office/drawing/2014/main" val="10001"/>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Barrios Unidos</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13</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0</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31</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0</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60</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104</a:t>
                      </a:r>
                    </a:p>
                  </a:txBody>
                  <a:tcPr marL="9525" marR="9525" marT="9525" marB="0" anchor="ctr"/>
                </a:tc>
                <a:extLst>
                  <a:ext uri="{0D108BD9-81ED-4DB2-BD59-A6C34878D82A}">
                    <a16:rowId xmlns:a16="http://schemas.microsoft.com/office/drawing/2014/main" val="10002"/>
                  </a:ext>
                </a:extLst>
              </a:tr>
              <a:tr h="222596">
                <a:tc>
                  <a:txBody>
                    <a:bodyPr/>
                    <a:lstStyle/>
                    <a:p>
                      <a:pPr marL="0" algn="l" defTabSz="914400" rtl="0" eaLnBrk="1" fontAlgn="b" latinLnBrk="0" hangingPunct="1"/>
                      <a:r>
                        <a:rPr lang="es-CO" sz="1200" u="none" strike="noStrike" kern="1200" dirty="0">
                          <a:solidFill>
                            <a:schemeClr val="accent1">
                              <a:lumMod val="50000"/>
                            </a:schemeClr>
                          </a:solidFill>
                          <a:effectLst/>
                        </a:rPr>
                        <a:t>Bosa</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82</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81</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83</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62</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0</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62</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0</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370</a:t>
                      </a:r>
                    </a:p>
                  </a:txBody>
                  <a:tcPr marL="9525" marR="9525" marT="9525" marB="0" anchor="ctr"/>
                </a:tc>
                <a:extLst>
                  <a:ext uri="{0D108BD9-81ED-4DB2-BD59-A6C34878D82A}">
                    <a16:rowId xmlns:a16="http://schemas.microsoft.com/office/drawing/2014/main" val="10003"/>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Candelaria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5</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79</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7</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58</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136</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3</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7</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93</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12</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0</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400</a:t>
                      </a:r>
                    </a:p>
                  </a:txBody>
                  <a:tcPr marL="9525" marR="9525" marT="9525" marB="0" anchor="ctr"/>
                </a:tc>
                <a:extLst>
                  <a:ext uri="{0D108BD9-81ED-4DB2-BD59-A6C34878D82A}">
                    <a16:rowId xmlns:a16="http://schemas.microsoft.com/office/drawing/2014/main" val="10004"/>
                  </a:ext>
                </a:extLst>
              </a:tr>
              <a:tr h="222546">
                <a:tc>
                  <a:txBody>
                    <a:bodyPr/>
                    <a:lstStyle/>
                    <a:p>
                      <a:pPr marL="0" algn="l" defTabSz="914400" rtl="0" eaLnBrk="1" fontAlgn="b" latinLnBrk="0" hangingPunct="1"/>
                      <a:r>
                        <a:rPr lang="es-CO" sz="1200" u="none" strike="noStrike" kern="1200" dirty="0">
                          <a:solidFill>
                            <a:schemeClr val="accent1">
                              <a:lumMod val="50000"/>
                            </a:schemeClr>
                          </a:solidFill>
                          <a:effectLst/>
                        </a:rPr>
                        <a:t>Chapinero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3</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31</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236</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11</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79</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220</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404</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20</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8</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1.012</a:t>
                      </a:r>
                    </a:p>
                  </a:txBody>
                  <a:tcPr marL="9525" marR="9525" marT="9525" marB="0" anchor="ctr"/>
                </a:tc>
                <a:extLst>
                  <a:ext uri="{0D108BD9-81ED-4DB2-BD59-A6C34878D82A}">
                    <a16:rowId xmlns:a16="http://schemas.microsoft.com/office/drawing/2014/main" val="10005"/>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Ciudad Bolívar</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52</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72</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78</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0</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53</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0</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42</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297</a:t>
                      </a:r>
                    </a:p>
                  </a:txBody>
                  <a:tcPr marL="9525" marR="9525" marT="9525" marB="0" anchor="ctr"/>
                </a:tc>
                <a:extLst>
                  <a:ext uri="{0D108BD9-81ED-4DB2-BD59-A6C34878D82A}">
                    <a16:rowId xmlns:a16="http://schemas.microsoft.com/office/drawing/2014/main" val="10006"/>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Engativá</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193</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514</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980</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136</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126</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18</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110</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2.077</a:t>
                      </a:r>
                    </a:p>
                  </a:txBody>
                  <a:tcPr marL="9525" marR="9525" marT="9525" marB="0" anchor="ctr"/>
                </a:tc>
                <a:extLst>
                  <a:ext uri="{0D108BD9-81ED-4DB2-BD59-A6C34878D82A}">
                    <a16:rowId xmlns:a16="http://schemas.microsoft.com/office/drawing/2014/main" val="10007"/>
                  </a:ext>
                </a:extLst>
              </a:tr>
              <a:tr h="0">
                <a:tc>
                  <a:txBody>
                    <a:bodyPr/>
                    <a:lstStyle/>
                    <a:p>
                      <a:pPr marL="0" algn="l" defTabSz="914400" rtl="0" eaLnBrk="1" fontAlgn="b" latinLnBrk="0" hangingPunct="1"/>
                      <a:r>
                        <a:rPr lang="es-CO" sz="1200" u="none" strike="noStrike" kern="1200" dirty="0">
                          <a:solidFill>
                            <a:schemeClr val="accent1">
                              <a:lumMod val="50000"/>
                            </a:schemeClr>
                          </a:solidFill>
                          <a:effectLst/>
                        </a:rPr>
                        <a:t>Fontibón</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112</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117</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52</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398</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581</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189</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569</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636</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158</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2.812</a:t>
                      </a:r>
                    </a:p>
                  </a:txBody>
                  <a:tcPr marL="9525" marR="9525" marT="9525" marB="0" anchor="ctr"/>
                </a:tc>
                <a:extLst>
                  <a:ext uri="{0D108BD9-81ED-4DB2-BD59-A6C34878D82A}">
                    <a16:rowId xmlns:a16="http://schemas.microsoft.com/office/drawing/2014/main" val="10008"/>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Kennedy</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109</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265</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194</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1610</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2.883</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1.756</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1.120</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570</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939</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470</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9.916</a:t>
                      </a:r>
                    </a:p>
                  </a:txBody>
                  <a:tcPr marL="9525" marR="9525" marT="9525" marB="0" anchor="ctr"/>
                </a:tc>
                <a:extLst>
                  <a:ext uri="{0D108BD9-81ED-4DB2-BD59-A6C34878D82A}">
                    <a16:rowId xmlns:a16="http://schemas.microsoft.com/office/drawing/2014/main" val="10009"/>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Los Mártires</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62</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64</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67</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0</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64</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0</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54</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311</a:t>
                      </a:r>
                    </a:p>
                  </a:txBody>
                  <a:tcPr marL="9525" marR="9525" marT="9525" marB="0" anchor="ctr"/>
                </a:tc>
                <a:extLst>
                  <a:ext uri="{0D108BD9-81ED-4DB2-BD59-A6C34878D82A}">
                    <a16:rowId xmlns:a16="http://schemas.microsoft.com/office/drawing/2014/main" val="10010"/>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Puente Aranda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73</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89</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60</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0</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57</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0</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75</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354</a:t>
                      </a:r>
                    </a:p>
                  </a:txBody>
                  <a:tcPr marL="9525" marR="9525" marT="9525" marB="0" anchor="ctr"/>
                </a:tc>
                <a:extLst>
                  <a:ext uri="{0D108BD9-81ED-4DB2-BD59-A6C34878D82A}">
                    <a16:rowId xmlns:a16="http://schemas.microsoft.com/office/drawing/2014/main" val="10011"/>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Rafael Uribe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90</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60</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79</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0</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64</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0</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70</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363</a:t>
                      </a:r>
                    </a:p>
                  </a:txBody>
                  <a:tcPr marL="9525" marR="9525" marT="9525" marB="0" anchor="ctr"/>
                </a:tc>
                <a:extLst>
                  <a:ext uri="{0D108BD9-81ED-4DB2-BD59-A6C34878D82A}">
                    <a16:rowId xmlns:a16="http://schemas.microsoft.com/office/drawing/2014/main" val="10012"/>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San Cristóbal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7</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15</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377</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382</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241</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601</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170</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193</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80</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2.066</a:t>
                      </a:r>
                    </a:p>
                  </a:txBody>
                  <a:tcPr marL="9525" marR="9525" marT="9525" marB="0" anchor="ctr"/>
                </a:tc>
                <a:extLst>
                  <a:ext uri="{0D108BD9-81ED-4DB2-BD59-A6C34878D82A}">
                    <a16:rowId xmlns:a16="http://schemas.microsoft.com/office/drawing/2014/main" val="10013"/>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Santa Fe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13</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186</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677</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247</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228</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73</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37</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176</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475</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236</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2.348</a:t>
                      </a:r>
                    </a:p>
                  </a:txBody>
                  <a:tcPr marL="9525" marR="9525" marT="9525" marB="0" anchor="ctr"/>
                </a:tc>
                <a:extLst>
                  <a:ext uri="{0D108BD9-81ED-4DB2-BD59-A6C34878D82A}">
                    <a16:rowId xmlns:a16="http://schemas.microsoft.com/office/drawing/2014/main" val="10014"/>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Suba</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74</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203</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396</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205</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426</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216</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161</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436</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36</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206</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2.359</a:t>
                      </a:r>
                    </a:p>
                  </a:txBody>
                  <a:tcPr marL="9525" marR="9525" marT="9525" marB="0" anchor="ctr"/>
                </a:tc>
                <a:extLst>
                  <a:ext uri="{0D108BD9-81ED-4DB2-BD59-A6C34878D82A}">
                    <a16:rowId xmlns:a16="http://schemas.microsoft.com/office/drawing/2014/main" val="10015"/>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Sumapaz</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0</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0</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0</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0</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0</a:t>
                      </a:r>
                    </a:p>
                  </a:txBody>
                  <a:tcPr marL="9525" marR="9525" marT="9525" marB="0" anchor="ctr"/>
                </a:tc>
                <a:extLst>
                  <a:ext uri="{0D108BD9-81ED-4DB2-BD59-A6C34878D82A}">
                    <a16:rowId xmlns:a16="http://schemas.microsoft.com/office/drawing/2014/main" val="10016"/>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Teusaquillo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65</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78</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65</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57</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0</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68</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0</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333</a:t>
                      </a:r>
                    </a:p>
                  </a:txBody>
                  <a:tcPr marL="9525" marR="9525" marT="9525" marB="0" anchor="ctr"/>
                </a:tc>
                <a:extLst>
                  <a:ext uri="{0D108BD9-81ED-4DB2-BD59-A6C34878D82A}">
                    <a16:rowId xmlns:a16="http://schemas.microsoft.com/office/drawing/2014/main" val="10017"/>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Tunjuelito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61</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71</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64</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64</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0</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61</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0</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321</a:t>
                      </a:r>
                    </a:p>
                  </a:txBody>
                  <a:tcPr marL="9525" marR="9525" marT="9525" marB="0" anchor="ctr"/>
                </a:tc>
                <a:extLst>
                  <a:ext uri="{0D108BD9-81ED-4DB2-BD59-A6C34878D82A}">
                    <a16:rowId xmlns:a16="http://schemas.microsoft.com/office/drawing/2014/main" val="10018"/>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Usaquén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76</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58</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34</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49</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334</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13</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334</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194</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278</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94</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1.464</a:t>
                      </a:r>
                    </a:p>
                  </a:txBody>
                  <a:tcPr marL="9525" marR="9525" marT="9525" marB="0" anchor="ctr"/>
                </a:tc>
                <a:extLst>
                  <a:ext uri="{0D108BD9-81ED-4DB2-BD59-A6C34878D82A}">
                    <a16:rowId xmlns:a16="http://schemas.microsoft.com/office/drawing/2014/main" val="10019"/>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Usme</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12</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59</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367</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481</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150</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7</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54</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113</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9</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44</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1.296</a:t>
                      </a:r>
                    </a:p>
                  </a:txBody>
                  <a:tcPr marL="9525" marR="9525" marT="9525" marB="0" anchor="ctr"/>
                </a:tc>
                <a:extLst>
                  <a:ext uri="{0D108BD9-81ED-4DB2-BD59-A6C34878D82A}">
                    <a16:rowId xmlns:a16="http://schemas.microsoft.com/office/drawing/2014/main" val="10020"/>
                  </a:ext>
                </a:extLst>
              </a:tr>
              <a:tr h="228261">
                <a:tc>
                  <a:txBody>
                    <a:bodyPr/>
                    <a:lstStyle/>
                    <a:p>
                      <a:pPr marL="0" algn="ctr" defTabSz="914400" rtl="0" eaLnBrk="1" fontAlgn="b" latinLnBrk="0" hangingPunct="1"/>
                      <a:r>
                        <a:rPr lang="es-CO" sz="1200" u="none" strike="noStrike" kern="1200" dirty="0">
                          <a:solidFill>
                            <a:schemeClr val="accent1">
                              <a:lumMod val="50000"/>
                            </a:schemeClr>
                          </a:solidFill>
                          <a:effectLst/>
                        </a:rPr>
                        <a:t>TOTAL</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algn="ctr" rtl="0" fontAlgn="ctr"/>
                      <a:r>
                        <a:rPr lang="es-MX" sz="1200" b="1" i="0" u="none" strike="noStrike" dirty="0">
                          <a:solidFill>
                            <a:srgbClr val="203864"/>
                          </a:solidFill>
                          <a:effectLst/>
                          <a:latin typeface="Calibri" panose="020F0502020204030204" pitchFamily="34" charset="0"/>
                        </a:rPr>
                        <a:t>608</a:t>
                      </a:r>
                      <a:endParaRPr lang="es-CO" sz="1200" b="1" i="0" u="none" strike="noStrike" dirty="0">
                        <a:solidFill>
                          <a:srgbClr val="203864"/>
                        </a:solidFill>
                        <a:effectLst/>
                        <a:latin typeface="Calibri" panose="020F0502020204030204" pitchFamily="34" charset="0"/>
                      </a:endParaRPr>
                    </a:p>
                  </a:txBody>
                  <a:tcPr marL="9525" marR="9525" marT="9525" marB="0" anchor="ctr"/>
                </a:tc>
                <a:tc>
                  <a:txBody>
                    <a:bodyPr/>
                    <a:lstStyle/>
                    <a:p>
                      <a:pPr algn="ctr" rtl="0" fontAlgn="ctr"/>
                      <a:r>
                        <a:rPr lang="es-CO" sz="1200" b="1" i="0" u="none" strike="noStrike" dirty="0">
                          <a:solidFill>
                            <a:srgbClr val="203864"/>
                          </a:solidFill>
                          <a:effectLst/>
                          <a:latin typeface="Calibri" panose="020F0502020204030204" pitchFamily="34" charset="0"/>
                        </a:rPr>
                        <a:t>1.285</a:t>
                      </a:r>
                    </a:p>
                  </a:txBody>
                  <a:tcPr marL="9525" marR="9525" marT="9525" marB="0" anchor="ctr"/>
                </a:tc>
                <a:tc>
                  <a:txBody>
                    <a:bodyPr/>
                    <a:lstStyle/>
                    <a:p>
                      <a:pPr marL="0" algn="ctr" defTabSz="914400" rtl="0" eaLnBrk="1" fontAlgn="ctr" latinLnBrk="0" hangingPunct="1"/>
                      <a:r>
                        <a:rPr lang="es-CO" sz="1200" b="1" i="0" u="none" strike="noStrike" kern="1200" dirty="0">
                          <a:solidFill>
                            <a:srgbClr val="203864"/>
                          </a:solidFill>
                          <a:effectLst/>
                          <a:latin typeface="Calibri" panose="020F0502020204030204" pitchFamily="34" charset="0"/>
                          <a:ea typeface="+mn-ea"/>
                          <a:cs typeface="+mn-cs"/>
                        </a:rPr>
                        <a:t>2.896</a:t>
                      </a:r>
                    </a:p>
                  </a:txBody>
                  <a:tcPr marL="9525" marR="9525" marT="9525" marB="0" anchor="ctr"/>
                </a:tc>
                <a:tc>
                  <a:txBody>
                    <a:bodyPr/>
                    <a:lstStyle/>
                    <a:p>
                      <a:pPr marL="0" algn="ctr" defTabSz="914400" rtl="0" eaLnBrk="1" fontAlgn="ctr" latinLnBrk="0" hangingPunct="1"/>
                      <a:r>
                        <a:rPr lang="es-CO" sz="1200" b="1" i="0" u="none" strike="noStrike" kern="1200" dirty="0">
                          <a:solidFill>
                            <a:srgbClr val="203864"/>
                          </a:solidFill>
                          <a:effectLst/>
                          <a:latin typeface="Calibri" panose="020F0502020204030204" pitchFamily="34" charset="0"/>
                          <a:ea typeface="+mn-ea"/>
                          <a:cs typeface="+mn-cs"/>
                        </a:rPr>
                        <a:t>3.894</a:t>
                      </a:r>
                    </a:p>
                  </a:txBody>
                  <a:tcPr marL="9525" marR="9525" marT="9525" marB="0" anchor="ctr"/>
                </a:tc>
                <a:tc>
                  <a:txBody>
                    <a:bodyPr/>
                    <a:lstStyle/>
                    <a:p>
                      <a:pPr marL="0" algn="ctr" defTabSz="914400" rtl="0" eaLnBrk="1" fontAlgn="ctr" latinLnBrk="0" hangingPunct="1"/>
                      <a:r>
                        <a:rPr lang="es-CO" sz="1200" b="1" i="0" u="none" strike="noStrike" kern="1200" dirty="0">
                          <a:solidFill>
                            <a:srgbClr val="203864"/>
                          </a:solidFill>
                          <a:effectLst/>
                          <a:latin typeface="Calibri" panose="020F0502020204030204" pitchFamily="34" charset="0"/>
                          <a:ea typeface="+mn-ea"/>
                          <a:cs typeface="+mn-cs"/>
                        </a:rPr>
                        <a:t>6.093</a:t>
                      </a:r>
                    </a:p>
                  </a:txBody>
                  <a:tcPr marL="9525" marR="9525" marT="9525" marB="0" anchor="ctr"/>
                </a:tc>
                <a:tc>
                  <a:txBody>
                    <a:bodyPr/>
                    <a:lstStyle/>
                    <a:p>
                      <a:pPr algn="ctr" rtl="0" fontAlgn="ctr"/>
                      <a:r>
                        <a:rPr lang="es-CO" sz="1200" b="1" i="0" u="none" strike="noStrike" dirty="0">
                          <a:solidFill>
                            <a:srgbClr val="203864"/>
                          </a:solidFill>
                          <a:effectLst/>
                          <a:latin typeface="Calibri" panose="020F0502020204030204" pitchFamily="34" charset="0"/>
                        </a:rPr>
                        <a:t>3.025</a:t>
                      </a:r>
                    </a:p>
                  </a:txBody>
                  <a:tcPr marL="9525" marR="9525" marT="9525" marB="0" anchor="ctr"/>
                </a:tc>
                <a:tc>
                  <a:txBody>
                    <a:bodyPr/>
                    <a:lstStyle/>
                    <a:p>
                      <a:pPr algn="ctr" rtl="0" fontAlgn="ctr"/>
                      <a:r>
                        <a:rPr lang="es-CO" sz="1200" b="1" i="0" u="none" strike="noStrike" dirty="0">
                          <a:solidFill>
                            <a:srgbClr val="203864"/>
                          </a:solidFill>
                          <a:effectLst/>
                          <a:latin typeface="Calibri" panose="020F0502020204030204" pitchFamily="34" charset="0"/>
                        </a:rPr>
                        <a:t>3.118</a:t>
                      </a:r>
                    </a:p>
                  </a:txBody>
                  <a:tcPr marL="9525" marR="9525" marT="9525" marB="0" anchor="ctr"/>
                </a:tc>
                <a:tc>
                  <a:txBody>
                    <a:bodyPr/>
                    <a:lstStyle/>
                    <a:p>
                      <a:pPr algn="ctr" rtl="0" fontAlgn="ctr"/>
                      <a:r>
                        <a:rPr lang="es-CO" sz="1200" b="1" i="0" u="none" strike="noStrike" dirty="0">
                          <a:solidFill>
                            <a:srgbClr val="203864"/>
                          </a:solidFill>
                          <a:effectLst/>
                          <a:latin typeface="Calibri" panose="020F0502020204030204" pitchFamily="34" charset="0"/>
                        </a:rPr>
                        <a:t>3.120</a:t>
                      </a:r>
                    </a:p>
                  </a:txBody>
                  <a:tcPr marL="9525" marR="9525" marT="9525" marB="0" anchor="ctr"/>
                </a:tc>
                <a:tc>
                  <a:txBody>
                    <a:bodyPr/>
                    <a:lstStyle/>
                    <a:p>
                      <a:pPr algn="ctr" rtl="0" fontAlgn="ctr"/>
                      <a:r>
                        <a:rPr lang="es-CO" sz="1200" b="1" i="0" u="none" strike="noStrike" dirty="0">
                          <a:solidFill>
                            <a:srgbClr val="203864"/>
                          </a:solidFill>
                          <a:effectLst/>
                          <a:latin typeface="Calibri" panose="020F0502020204030204" pitchFamily="34" charset="0"/>
                        </a:rPr>
                        <a:t>2.885</a:t>
                      </a:r>
                    </a:p>
                  </a:txBody>
                  <a:tcPr marL="9525" marR="9525" marT="9525" marB="0" anchor="ctr"/>
                </a:tc>
                <a:tc>
                  <a:txBody>
                    <a:bodyPr/>
                    <a:lstStyle/>
                    <a:p>
                      <a:pPr algn="ctr" rtl="0" fontAlgn="ctr"/>
                      <a:r>
                        <a:rPr lang="es-CO" sz="1200" b="1" i="0" u="none" strike="noStrike" dirty="0">
                          <a:solidFill>
                            <a:srgbClr val="203864"/>
                          </a:solidFill>
                          <a:effectLst/>
                          <a:latin typeface="Calibri" panose="020F0502020204030204" pitchFamily="34" charset="0"/>
                        </a:rPr>
                        <a:t>1.707</a:t>
                      </a:r>
                    </a:p>
                  </a:txBody>
                  <a:tcPr marL="9525" marR="9525" marT="9525" marB="0" anchor="ctr"/>
                </a:tc>
                <a:tc>
                  <a:txBody>
                    <a:bodyPr/>
                    <a:lstStyle/>
                    <a:p>
                      <a:pPr algn="ctr" rtl="0" fontAlgn="ctr"/>
                      <a:r>
                        <a:rPr lang="es-CO" sz="1200" b="1" i="0" u="none" strike="noStrike" dirty="0">
                          <a:solidFill>
                            <a:srgbClr val="203864"/>
                          </a:solidFill>
                          <a:effectLst/>
                          <a:latin typeface="Calibri" panose="020F0502020204030204" pitchFamily="34" charset="0"/>
                        </a:rPr>
                        <a:t>28.631</a:t>
                      </a:r>
                    </a:p>
                  </a:txBody>
                  <a:tcPr marL="9525" marR="9525" marT="9525" marB="0" anchor="ctr"/>
                </a:tc>
                <a:extLst>
                  <a:ext uri="{0D108BD9-81ED-4DB2-BD59-A6C34878D82A}">
                    <a16:rowId xmlns:a16="http://schemas.microsoft.com/office/drawing/2014/main" val="10021"/>
                  </a:ext>
                </a:extLst>
              </a:tr>
            </a:tbl>
          </a:graphicData>
        </a:graphic>
      </p:graphicFrame>
      <p:cxnSp>
        <p:nvCxnSpPr>
          <p:cNvPr id="16" name="Conector recto 15">
            <a:extLst>
              <a:ext uri="{FF2B5EF4-FFF2-40B4-BE49-F238E27FC236}">
                <a16:creationId xmlns:a16="http://schemas.microsoft.com/office/drawing/2014/main" id="{E69823F1-50A9-4EAC-B715-0FB37813795B}"/>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2" name="Imagen 1">
            <a:extLst>
              <a:ext uri="{FF2B5EF4-FFF2-40B4-BE49-F238E27FC236}">
                <a16:creationId xmlns:a16="http://schemas.microsoft.com/office/drawing/2014/main" id="{62139D61-8D36-47FA-A3C9-CEDCCD55970F}"/>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373541" y="3070745"/>
            <a:ext cx="2437101" cy="1705971"/>
          </a:xfrm>
          <a:prstGeom prst="rect">
            <a:avLst/>
          </a:prstGeom>
        </p:spPr>
      </p:pic>
      <p:pic>
        <p:nvPicPr>
          <p:cNvPr id="10" name="Gráfico 3" descr="Usuarios">
            <a:extLst>
              <a:ext uri="{FF2B5EF4-FFF2-40B4-BE49-F238E27FC236}">
                <a16:creationId xmlns:a16="http://schemas.microsoft.com/office/drawing/2014/main" id="{51CA8675-2182-4860-A721-6E25C5FAE871}"/>
              </a:ext>
            </a:extLst>
          </p:cNvPr>
          <p:cNvPicPr>
            <a:picLocks noChangeAspect="1"/>
          </p:cNvPicPr>
          <p:nvPr/>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89647" y="149964"/>
            <a:ext cx="929739" cy="929739"/>
          </a:xfrm>
          <a:prstGeom prst="rect">
            <a:avLst/>
          </a:prstGeom>
        </p:spPr>
      </p:pic>
      <p:sp>
        <p:nvSpPr>
          <p:cNvPr id="8" name="CuadroTexto 5">
            <a:extLst>
              <a:ext uri="{FF2B5EF4-FFF2-40B4-BE49-F238E27FC236}">
                <a16:creationId xmlns:a16="http://schemas.microsoft.com/office/drawing/2014/main" id="{F63C3BFA-8714-422E-AA3A-84D70B937F81}"/>
              </a:ext>
            </a:extLst>
          </p:cNvPr>
          <p:cNvSpPr txBox="1"/>
          <p:nvPr/>
        </p:nvSpPr>
        <p:spPr>
          <a:xfrm>
            <a:off x="555197" y="161559"/>
            <a:ext cx="11081605" cy="830997"/>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sz="3200" kern="0" dirty="0">
                <a:solidFill>
                  <a:schemeClr val="accent1">
                    <a:lumMod val="50000"/>
                  </a:schemeClr>
                </a:solidFill>
              </a:rPr>
              <a:t>ACTIVIDADES CAMPAÑAS CULTURA CIUDADANA 2024</a:t>
            </a:r>
          </a:p>
          <a:p>
            <a:pPr lvl="1"/>
            <a:r>
              <a:rPr lang="es-CO" sz="1600" b="0" dirty="0">
                <a:solidFill>
                  <a:schemeClr val="accent1">
                    <a:lumMod val="50000"/>
                  </a:schemeClr>
                </a:solidFill>
              </a:rPr>
              <a:t>Así va  la socialización y sensibilización del Esquema de Aseo con las comunidades</a:t>
            </a:r>
            <a:endParaRPr lang="es-CO" kern="0" dirty="0">
              <a:solidFill>
                <a:schemeClr val="accent1">
                  <a:lumMod val="50000"/>
                </a:schemeClr>
              </a:solidFill>
            </a:endParaRPr>
          </a:p>
        </p:txBody>
      </p:sp>
    </p:spTree>
    <p:extLst>
      <p:ext uri="{BB962C8B-B14F-4D97-AF65-F5344CB8AC3E}">
        <p14:creationId xmlns:p14="http://schemas.microsoft.com/office/powerpoint/2010/main" val="2953626131"/>
      </p:ext>
    </p:extLst>
  </p:cSld>
  <p:clrMapOvr>
    <a:masterClrMapping/>
  </p:clrMapOvr>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6" name="Conector recto 15">
            <a:extLst>
              <a:ext uri="{FF2B5EF4-FFF2-40B4-BE49-F238E27FC236}">
                <a16:creationId xmlns:a16="http://schemas.microsoft.com/office/drawing/2014/main" id="{E69823F1-50A9-4EAC-B715-0FB37813795B}"/>
              </a:ext>
            </a:extLst>
          </p:cNvPr>
          <p:cNvCxnSpPr>
            <a:cxnSpLocks/>
          </p:cNvCxnSpPr>
          <p:nvPr/>
        </p:nvCxnSpPr>
        <p:spPr>
          <a:xfrm>
            <a:off x="89647" y="1028089"/>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17" name="CuadroTexto 16">
            <a:extLst>
              <a:ext uri="{FF2B5EF4-FFF2-40B4-BE49-F238E27FC236}">
                <a16:creationId xmlns:a16="http://schemas.microsoft.com/office/drawing/2014/main" id="{51C09770-F1EF-460C-A934-9957897CC647}"/>
              </a:ext>
            </a:extLst>
          </p:cNvPr>
          <p:cNvSpPr txBox="1"/>
          <p:nvPr/>
        </p:nvSpPr>
        <p:spPr>
          <a:xfrm>
            <a:off x="921952" y="224726"/>
            <a:ext cx="11270048" cy="646331"/>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VERIFICACIONES – GESTIÓN SOCIAL</a:t>
            </a:r>
          </a:p>
        </p:txBody>
      </p:sp>
      <p:pic>
        <p:nvPicPr>
          <p:cNvPr id="9" name="Gráfico 3" descr="Usuarios">
            <a:extLst>
              <a:ext uri="{FF2B5EF4-FFF2-40B4-BE49-F238E27FC236}">
                <a16:creationId xmlns:a16="http://schemas.microsoft.com/office/drawing/2014/main" id="{51CA8675-2182-4860-A721-6E25C5FAE871}"/>
              </a:ext>
            </a:extLst>
          </p:cNvPr>
          <p:cNvPicPr>
            <a:picLocks noChangeAspect="1"/>
          </p:cNvPicPr>
          <p:nvPr/>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216617" y="131972"/>
            <a:ext cx="929739" cy="929739"/>
          </a:xfrm>
          <a:prstGeom prst="rect">
            <a:avLst/>
          </a:prstGeom>
        </p:spPr>
      </p:pic>
      <p:graphicFrame>
        <p:nvGraphicFramePr>
          <p:cNvPr id="6" name="5 Tabla"/>
          <p:cNvGraphicFramePr>
            <a:graphicFrameLocks noGrp="1"/>
          </p:cNvGraphicFramePr>
          <p:nvPr/>
        </p:nvGraphicFramePr>
        <p:xfrm>
          <a:off x="434529" y="1254506"/>
          <a:ext cx="11322942" cy="5471522"/>
        </p:xfrm>
        <a:graphic>
          <a:graphicData uri="http://schemas.openxmlformats.org/drawingml/2006/table">
            <a:tbl>
              <a:tblPr firstRow="1" firstCol="1" bandRow="1">
                <a:tableStyleId>{68D230F3-CF80-4859-8CE7-A43EE81993B5}</a:tableStyleId>
              </a:tblPr>
              <a:tblGrid>
                <a:gridCol w="1087292">
                  <a:extLst>
                    <a:ext uri="{9D8B030D-6E8A-4147-A177-3AD203B41FA5}">
                      <a16:colId xmlns:a16="http://schemas.microsoft.com/office/drawing/2014/main" val="20000"/>
                    </a:ext>
                  </a:extLst>
                </a:gridCol>
                <a:gridCol w="1221492">
                  <a:extLst>
                    <a:ext uri="{9D8B030D-6E8A-4147-A177-3AD203B41FA5}">
                      <a16:colId xmlns:a16="http://schemas.microsoft.com/office/drawing/2014/main" val="20001"/>
                    </a:ext>
                  </a:extLst>
                </a:gridCol>
                <a:gridCol w="1371600">
                  <a:extLst>
                    <a:ext uri="{9D8B030D-6E8A-4147-A177-3AD203B41FA5}">
                      <a16:colId xmlns:a16="http://schemas.microsoft.com/office/drawing/2014/main" val="20002"/>
                    </a:ext>
                  </a:extLst>
                </a:gridCol>
                <a:gridCol w="1359568">
                  <a:extLst>
                    <a:ext uri="{9D8B030D-6E8A-4147-A177-3AD203B41FA5}">
                      <a16:colId xmlns:a16="http://schemas.microsoft.com/office/drawing/2014/main" val="20003"/>
                    </a:ext>
                  </a:extLst>
                </a:gridCol>
                <a:gridCol w="1371600">
                  <a:extLst>
                    <a:ext uri="{9D8B030D-6E8A-4147-A177-3AD203B41FA5}">
                      <a16:colId xmlns:a16="http://schemas.microsoft.com/office/drawing/2014/main" val="20004"/>
                    </a:ext>
                  </a:extLst>
                </a:gridCol>
                <a:gridCol w="1323474">
                  <a:extLst>
                    <a:ext uri="{9D8B030D-6E8A-4147-A177-3AD203B41FA5}">
                      <a16:colId xmlns:a16="http://schemas.microsoft.com/office/drawing/2014/main" val="20006"/>
                    </a:ext>
                  </a:extLst>
                </a:gridCol>
                <a:gridCol w="1227221">
                  <a:extLst>
                    <a:ext uri="{9D8B030D-6E8A-4147-A177-3AD203B41FA5}">
                      <a16:colId xmlns:a16="http://schemas.microsoft.com/office/drawing/2014/main" val="3946207581"/>
                    </a:ext>
                  </a:extLst>
                </a:gridCol>
                <a:gridCol w="1378056">
                  <a:extLst>
                    <a:ext uri="{9D8B030D-6E8A-4147-A177-3AD203B41FA5}">
                      <a16:colId xmlns:a16="http://schemas.microsoft.com/office/drawing/2014/main" val="1718069567"/>
                    </a:ext>
                  </a:extLst>
                </a:gridCol>
                <a:gridCol w="982639">
                  <a:extLst>
                    <a:ext uri="{9D8B030D-6E8A-4147-A177-3AD203B41FA5}">
                      <a16:colId xmlns:a16="http://schemas.microsoft.com/office/drawing/2014/main" val="895959892"/>
                    </a:ext>
                  </a:extLst>
                </a:gridCol>
              </a:tblGrid>
              <a:tr h="417453">
                <a:tc rowSpan="3">
                  <a:txBody>
                    <a:bodyPr/>
                    <a:lstStyle/>
                    <a:p>
                      <a:pPr marL="0" algn="ctr" defTabSz="914400" rtl="0" eaLnBrk="1" fontAlgn="b" latinLnBrk="0" hangingPunct="1"/>
                      <a:r>
                        <a:rPr lang="es-CO" sz="1200" b="1" u="none" strike="noStrike" kern="1200" dirty="0">
                          <a:solidFill>
                            <a:schemeClr val="accent1">
                              <a:lumMod val="50000"/>
                            </a:schemeClr>
                          </a:solidFill>
                          <a:effectLst/>
                          <a:latin typeface="+mn-lt"/>
                          <a:ea typeface="+mn-ea"/>
                          <a:cs typeface="+mn-cs"/>
                        </a:rPr>
                        <a:t>LOCALIDAD</a:t>
                      </a:r>
                      <a:endParaRPr lang="es-ES" sz="1200" b="1" u="none" strike="noStrike" kern="1200" dirty="0">
                        <a:solidFill>
                          <a:schemeClr val="accent1">
                            <a:lumMod val="50000"/>
                          </a:schemeClr>
                        </a:solidFill>
                        <a:effectLst/>
                        <a:latin typeface="+mn-lt"/>
                        <a:ea typeface="+mn-ea"/>
                        <a:cs typeface="+mn-cs"/>
                      </a:endParaRPr>
                    </a:p>
                  </a:txBody>
                  <a:tcPr marL="5725" marR="5725" marT="5725" marB="0" anchor="ctr"/>
                </a:tc>
                <a:tc gridSpan="8">
                  <a:txBody>
                    <a:bodyPr/>
                    <a:lstStyle/>
                    <a:p>
                      <a:pPr marL="0" algn="ctr" defTabSz="914400" rtl="0" eaLnBrk="1" fontAlgn="b" latinLnBrk="0" hangingPunct="1"/>
                      <a:r>
                        <a:rPr lang="es-CO" sz="1200" b="1" u="none" strike="noStrike" kern="1200" dirty="0">
                          <a:solidFill>
                            <a:schemeClr val="accent1">
                              <a:lumMod val="50000"/>
                            </a:schemeClr>
                          </a:solidFill>
                          <a:effectLst/>
                          <a:latin typeface="+mn-lt"/>
                          <a:ea typeface="+mn-ea"/>
                          <a:cs typeface="+mn-cs"/>
                        </a:rPr>
                        <a:t>VERIFICACIÓN INTERVENTORÍA GESTIÓN SOCIAL  - ÁREA URBANA Y RURAL</a:t>
                      </a:r>
                      <a:endParaRPr lang="es-ES" sz="1200" b="1" u="none" strike="noStrike" kern="1200" dirty="0">
                        <a:solidFill>
                          <a:schemeClr val="accent1">
                            <a:lumMod val="50000"/>
                          </a:schemeClr>
                        </a:solidFill>
                        <a:effectLst/>
                        <a:latin typeface="+mn-lt"/>
                        <a:ea typeface="+mn-ea"/>
                        <a:cs typeface="+mn-cs"/>
                      </a:endParaRPr>
                    </a:p>
                  </a:txBody>
                  <a:tcPr marL="5725" marR="5725" marT="5725" marB="0" anchor="ctr"/>
                </a:tc>
                <a:tc hMerge="1">
                  <a:txBody>
                    <a:bodyPr/>
                    <a:lstStyle/>
                    <a:p>
                      <a:endParaRPr lang="es-ES"/>
                    </a:p>
                  </a:txBody>
                  <a:tcPr/>
                </a:tc>
                <a:tc hMerge="1">
                  <a:txBody>
                    <a:bodyPr/>
                    <a:lstStyle/>
                    <a:p>
                      <a:endParaRPr lang="es-ES"/>
                    </a:p>
                  </a:txBody>
                  <a:tcPr/>
                </a:tc>
                <a:tc hMerge="1">
                  <a:txBody>
                    <a:bodyPr/>
                    <a:lstStyle/>
                    <a:p>
                      <a:pPr marL="0" algn="ctr" defTabSz="914400" rtl="0" eaLnBrk="1" fontAlgn="b" latinLnBrk="0" hangingPunct="1"/>
                      <a:endParaRPr lang="es-ES" sz="1200" b="1" u="none" strike="noStrike" kern="1200" dirty="0">
                        <a:solidFill>
                          <a:schemeClr val="accent1">
                            <a:lumMod val="50000"/>
                          </a:schemeClr>
                        </a:solidFill>
                        <a:effectLst/>
                        <a:latin typeface="+mn-lt"/>
                        <a:ea typeface="+mn-ea"/>
                        <a:cs typeface="+mn-cs"/>
                      </a:endParaRPr>
                    </a:p>
                  </a:txBody>
                  <a:tcPr marL="5725" marR="5725" marT="5725" marB="0" anchor="ctr"/>
                </a:tc>
                <a:tc hMerge="1">
                  <a:txBody>
                    <a:bodyPr/>
                    <a:lstStyle/>
                    <a:p>
                      <a:pPr marL="0" algn="ctr" defTabSz="914400" rtl="0" eaLnBrk="1" fontAlgn="b" latinLnBrk="0" hangingPunct="1"/>
                      <a:endParaRPr lang="es-ES" sz="1200" b="1" u="none" strike="noStrike" kern="1200" dirty="0">
                        <a:solidFill>
                          <a:schemeClr val="accent1">
                            <a:lumMod val="50000"/>
                          </a:schemeClr>
                        </a:solidFill>
                        <a:effectLst/>
                        <a:latin typeface="+mn-lt"/>
                        <a:ea typeface="+mn-ea"/>
                        <a:cs typeface="+mn-cs"/>
                      </a:endParaRPr>
                    </a:p>
                  </a:txBody>
                  <a:tcPr marL="5725" marR="5725" marT="5725" marB="0" anchor="ctr"/>
                </a:tc>
                <a:tc hMerge="1">
                  <a:txBody>
                    <a:bodyPr/>
                    <a:lstStyle/>
                    <a:p>
                      <a:pPr marL="0" algn="ctr" defTabSz="914400" rtl="0" eaLnBrk="1" fontAlgn="b" latinLnBrk="0" hangingPunct="1"/>
                      <a:endParaRPr lang="es-ES" sz="1200" b="1" u="none" strike="noStrike" kern="1200" dirty="0">
                        <a:solidFill>
                          <a:schemeClr val="accent1">
                            <a:lumMod val="50000"/>
                          </a:schemeClr>
                        </a:solidFill>
                        <a:effectLst/>
                        <a:latin typeface="+mn-lt"/>
                        <a:ea typeface="+mn-ea"/>
                        <a:cs typeface="+mn-cs"/>
                      </a:endParaRPr>
                    </a:p>
                  </a:txBody>
                  <a:tcPr marL="5725" marR="5725" marT="5725" marB="0" anchor="ctr"/>
                </a:tc>
                <a:tc hMerge="1">
                  <a:txBody>
                    <a:bodyPr/>
                    <a:lstStyle/>
                    <a:p>
                      <a:endParaRPr lang="es-CO"/>
                    </a:p>
                  </a:txBody>
                  <a:tcPr/>
                </a:tc>
                <a:tc hMerge="1">
                  <a:txBody>
                    <a:bodyPr/>
                    <a:lstStyle/>
                    <a:p>
                      <a:pPr marL="0" algn="ctr" defTabSz="914400" rtl="0" eaLnBrk="1" fontAlgn="b" latinLnBrk="0" hangingPunct="1"/>
                      <a:endParaRPr lang="es-ES" sz="1200" b="1" u="none" strike="noStrike" kern="1200" dirty="0">
                        <a:solidFill>
                          <a:schemeClr val="accent1">
                            <a:lumMod val="50000"/>
                          </a:schemeClr>
                        </a:solidFill>
                        <a:effectLst/>
                        <a:latin typeface="+mn-lt"/>
                        <a:ea typeface="+mn-ea"/>
                        <a:cs typeface="+mn-cs"/>
                      </a:endParaRPr>
                    </a:p>
                  </a:txBody>
                  <a:tcPr marL="5725" marR="5725" marT="5725" marB="0" anchor="ctr"/>
                </a:tc>
                <a:extLst>
                  <a:ext uri="{0D108BD9-81ED-4DB2-BD59-A6C34878D82A}">
                    <a16:rowId xmlns:a16="http://schemas.microsoft.com/office/drawing/2014/main" val="10000"/>
                  </a:ext>
                </a:extLst>
              </a:tr>
              <a:tr h="282230">
                <a:tc vMerge="1">
                  <a:txBody>
                    <a:bodyPr/>
                    <a:lstStyle/>
                    <a:p>
                      <a:endParaRPr lang="es-CO"/>
                    </a:p>
                  </a:txBody>
                  <a:tcPr/>
                </a:tc>
                <a:tc gridSpan="8">
                  <a:txBody>
                    <a:bodyPr/>
                    <a:lstStyle/>
                    <a:p>
                      <a:pPr marL="0" algn="ctr" defTabSz="914400" rtl="0" eaLnBrk="1" fontAlgn="b" latinLnBrk="0" hangingPunct="1"/>
                      <a:r>
                        <a:rPr lang="es-CO" sz="1200" b="1" u="none" strike="noStrike" kern="1200" dirty="0">
                          <a:solidFill>
                            <a:schemeClr val="accent1">
                              <a:lumMod val="50000"/>
                            </a:schemeClr>
                          </a:solidFill>
                          <a:effectLst/>
                          <a:latin typeface="+mn-lt"/>
                          <a:ea typeface="+mn-ea"/>
                          <a:cs typeface="+mn-cs"/>
                        </a:rPr>
                        <a:t>VISITAS REALIZADAS</a:t>
                      </a:r>
                      <a:endParaRPr lang="es-ES" sz="1200" b="1" u="none" strike="noStrike" kern="1200" dirty="0">
                        <a:solidFill>
                          <a:schemeClr val="accent1">
                            <a:lumMod val="50000"/>
                          </a:schemeClr>
                        </a:solidFill>
                        <a:effectLst/>
                        <a:latin typeface="+mn-lt"/>
                        <a:ea typeface="+mn-ea"/>
                        <a:cs typeface="+mn-cs"/>
                      </a:endParaRPr>
                    </a:p>
                  </a:txBody>
                  <a:tcPr marL="5725" marR="5725" marT="5725" marB="0" anchor="ctr"/>
                </a:tc>
                <a:tc hMerge="1">
                  <a:txBody>
                    <a:bodyPr/>
                    <a:lstStyle/>
                    <a:p>
                      <a:pPr marL="0" algn="ctr" defTabSz="914400" rtl="0" eaLnBrk="1" fontAlgn="b" latinLnBrk="0" hangingPunct="1"/>
                      <a:endParaRPr lang="es-ES" sz="1200" b="1" u="none" strike="noStrike" kern="1200" dirty="0">
                        <a:solidFill>
                          <a:schemeClr val="accent1">
                            <a:lumMod val="50000"/>
                          </a:schemeClr>
                        </a:solidFill>
                        <a:effectLst/>
                        <a:latin typeface="+mn-lt"/>
                        <a:ea typeface="+mn-ea"/>
                        <a:cs typeface="+mn-cs"/>
                      </a:endParaRPr>
                    </a:p>
                  </a:txBody>
                  <a:tcPr marL="5725" marR="5725" marT="5725" marB="0" anchor="ctr"/>
                </a:tc>
                <a:tc hMerge="1">
                  <a:txBody>
                    <a:bodyPr/>
                    <a:lstStyle/>
                    <a:p>
                      <a:pPr marL="0" algn="ctr" defTabSz="914400" rtl="0" eaLnBrk="1" fontAlgn="b" latinLnBrk="0" hangingPunct="1"/>
                      <a:endParaRPr lang="es-ES" sz="1200" b="1" u="none" strike="noStrike" kern="1200" dirty="0">
                        <a:solidFill>
                          <a:schemeClr val="accent1">
                            <a:lumMod val="50000"/>
                          </a:schemeClr>
                        </a:solidFill>
                        <a:effectLst/>
                        <a:latin typeface="+mn-lt"/>
                        <a:ea typeface="+mn-ea"/>
                        <a:cs typeface="+mn-cs"/>
                      </a:endParaRPr>
                    </a:p>
                  </a:txBody>
                  <a:tcPr marL="5725" marR="5725" marT="5725" marB="0" anchor="ctr"/>
                </a:tc>
                <a:tc hMerge="1">
                  <a:txBody>
                    <a:bodyPr/>
                    <a:lstStyle/>
                    <a:p>
                      <a:pPr marL="0" algn="ctr" defTabSz="914400" rtl="0" eaLnBrk="1" fontAlgn="b" latinLnBrk="0" hangingPunct="1"/>
                      <a:endParaRPr lang="es-ES" sz="1200" b="1" u="none" strike="noStrike" kern="1200" dirty="0">
                        <a:solidFill>
                          <a:schemeClr val="accent1">
                            <a:lumMod val="50000"/>
                          </a:schemeClr>
                        </a:solidFill>
                        <a:effectLst/>
                        <a:latin typeface="+mn-lt"/>
                        <a:ea typeface="+mn-ea"/>
                        <a:cs typeface="+mn-cs"/>
                      </a:endParaRPr>
                    </a:p>
                  </a:txBody>
                  <a:tcPr marL="5725" marR="5725" marT="5725" marB="0" anchor="ctr"/>
                </a:tc>
                <a:tc hMerge="1">
                  <a:txBody>
                    <a:bodyPr/>
                    <a:lstStyle/>
                    <a:p>
                      <a:pPr algn="ctr" rtl="0" fontAlgn="ctr"/>
                      <a:endParaRPr lang="es-CO" sz="1200" b="1" i="0" u="none" strike="noStrike" dirty="0">
                        <a:solidFill>
                          <a:srgbClr val="203864"/>
                        </a:solidFill>
                        <a:effectLst/>
                        <a:latin typeface="Calibri" panose="020F0502020204030204" pitchFamily="34" charset="0"/>
                      </a:endParaRPr>
                    </a:p>
                  </a:txBody>
                  <a:tcPr marL="9525" marR="9525" marT="9525" marB="0" anchor="ctr"/>
                </a:tc>
                <a:tc hMerge="1">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lang="es-CO" sz="1200" b="1" i="0" u="none" strike="noStrike" dirty="0">
                        <a:solidFill>
                          <a:srgbClr val="203864"/>
                        </a:solidFill>
                        <a:effectLst/>
                        <a:latin typeface="Calibri" panose="020F0502020204030204" pitchFamily="34" charset="0"/>
                      </a:endParaRPr>
                    </a:p>
                  </a:txBody>
                  <a:tcPr marL="9525" marR="9525" marT="9525" marB="0" anchor="ctr"/>
                </a:tc>
                <a:tc hMerge="1">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lang="es-CO" sz="1200" b="1" i="0" u="none" strike="noStrike" dirty="0">
                        <a:solidFill>
                          <a:srgbClr val="203864"/>
                        </a:solidFill>
                        <a:effectLst/>
                        <a:latin typeface="Calibri" panose="020F0502020204030204" pitchFamily="34" charset="0"/>
                      </a:endParaRPr>
                    </a:p>
                  </a:txBody>
                  <a:tcPr marL="9525" marR="9525" marT="9525" marB="0" anchor="ctr"/>
                </a:tc>
                <a:tc hMerge="1">
                  <a:txBody>
                    <a:bodyPr/>
                    <a:lstStyle/>
                    <a:p>
                      <a:pPr algn="ctr" rtl="0" fontAlgn="ctr"/>
                      <a:endParaRPr lang="es-CO" sz="1200" b="1" i="0" u="none" strike="noStrike" dirty="0">
                        <a:solidFill>
                          <a:srgbClr val="203864"/>
                        </a:solidFill>
                        <a:effectLst/>
                        <a:latin typeface="Calibri" panose="020F0502020204030204" pitchFamily="34" charset="0"/>
                      </a:endParaRPr>
                    </a:p>
                  </a:txBody>
                  <a:tcPr marL="9525" marR="9525" marT="9525" marB="0" anchor="ctr"/>
                </a:tc>
                <a:extLst>
                  <a:ext uri="{0D108BD9-81ED-4DB2-BD59-A6C34878D82A}">
                    <a16:rowId xmlns:a16="http://schemas.microsoft.com/office/drawing/2014/main" val="3031789867"/>
                  </a:ext>
                </a:extLst>
              </a:tr>
              <a:tr h="300251">
                <a:tc vMerge="1">
                  <a:txBody>
                    <a:bodyPr/>
                    <a:lstStyle/>
                    <a:p>
                      <a:endParaRPr lang="es-ES"/>
                    </a:p>
                  </a:txBody>
                  <a:tcPr/>
                </a:tc>
                <a:tc>
                  <a:txBody>
                    <a:bodyPr/>
                    <a:lstStyle/>
                    <a:p>
                      <a:pPr marL="0" algn="ctr" defTabSz="914400" rtl="0" eaLnBrk="1" fontAlgn="b" latinLnBrk="0" hangingPunct="1"/>
                      <a:r>
                        <a:rPr lang="es-CO" sz="1200" b="1" u="none" strike="noStrike" kern="1200" dirty="0">
                          <a:solidFill>
                            <a:schemeClr val="accent1">
                              <a:lumMod val="50000"/>
                            </a:schemeClr>
                          </a:solidFill>
                          <a:effectLst/>
                          <a:latin typeface="+mn-lt"/>
                          <a:ea typeface="+mn-ea"/>
                          <a:cs typeface="+mn-cs"/>
                        </a:rPr>
                        <a:t>FEB - DIC 2018</a:t>
                      </a:r>
                      <a:endParaRPr lang="es-ES" sz="1200" b="1" u="none" strike="noStrike" kern="1200" dirty="0">
                        <a:solidFill>
                          <a:schemeClr val="accent1">
                            <a:lumMod val="50000"/>
                          </a:schemeClr>
                        </a:solidFill>
                        <a:effectLst/>
                        <a:latin typeface="+mn-lt"/>
                        <a:ea typeface="+mn-ea"/>
                        <a:cs typeface="+mn-cs"/>
                      </a:endParaRPr>
                    </a:p>
                  </a:txBody>
                  <a:tcPr marL="5725" marR="5725" marT="5725" marB="0" anchor="ctr"/>
                </a:tc>
                <a:tc>
                  <a:txBody>
                    <a:bodyPr/>
                    <a:lstStyle/>
                    <a:p>
                      <a:pPr marL="0" algn="ctr" defTabSz="914400" rtl="0" eaLnBrk="1" fontAlgn="b" latinLnBrk="0" hangingPunct="1"/>
                      <a:r>
                        <a:rPr lang="es-CO" sz="1200" b="1" u="none" strike="noStrike" kern="1200" dirty="0">
                          <a:solidFill>
                            <a:schemeClr val="accent1">
                              <a:lumMod val="50000"/>
                            </a:schemeClr>
                          </a:solidFill>
                          <a:effectLst/>
                          <a:latin typeface="+mn-lt"/>
                          <a:ea typeface="+mn-ea"/>
                          <a:cs typeface="+mn-cs"/>
                        </a:rPr>
                        <a:t>ENERO – DIC 2019</a:t>
                      </a:r>
                      <a:endParaRPr lang="es-ES" sz="1200" b="1" u="none" strike="noStrike" kern="1200" dirty="0">
                        <a:solidFill>
                          <a:schemeClr val="accent1">
                            <a:lumMod val="50000"/>
                          </a:schemeClr>
                        </a:solidFill>
                        <a:effectLst/>
                        <a:latin typeface="+mn-lt"/>
                        <a:ea typeface="+mn-ea"/>
                        <a:cs typeface="+mn-cs"/>
                      </a:endParaRPr>
                    </a:p>
                  </a:txBody>
                  <a:tcPr marL="5725" marR="5725" marT="5725" marB="0" anchor="ctr"/>
                </a:tc>
                <a:tc>
                  <a:txBody>
                    <a:bodyPr/>
                    <a:lstStyle/>
                    <a:p>
                      <a:pPr marL="0" algn="ctr" defTabSz="914400" rtl="0" eaLnBrk="1" fontAlgn="b" latinLnBrk="0" hangingPunct="1"/>
                      <a:r>
                        <a:rPr lang="es-CO" sz="1200" b="1" u="none" strike="noStrike" kern="1200" dirty="0">
                          <a:solidFill>
                            <a:schemeClr val="accent1">
                              <a:lumMod val="50000"/>
                            </a:schemeClr>
                          </a:solidFill>
                          <a:effectLst/>
                          <a:latin typeface="+mn-lt"/>
                          <a:ea typeface="+mn-ea"/>
                          <a:cs typeface="+mn-cs"/>
                        </a:rPr>
                        <a:t>ENERO – DIC 2020</a:t>
                      </a:r>
                      <a:endParaRPr lang="es-ES" sz="1200" b="1" u="none" strike="noStrike" kern="1200" dirty="0">
                        <a:solidFill>
                          <a:schemeClr val="accent1">
                            <a:lumMod val="50000"/>
                          </a:schemeClr>
                        </a:solidFill>
                        <a:effectLst/>
                        <a:latin typeface="+mn-lt"/>
                        <a:ea typeface="+mn-ea"/>
                        <a:cs typeface="+mn-cs"/>
                      </a:endParaRPr>
                    </a:p>
                  </a:txBody>
                  <a:tcPr marL="5725" marR="5725" marT="5725" marB="0" anchor="ctr"/>
                </a:tc>
                <a:tc>
                  <a:txBody>
                    <a:bodyPr/>
                    <a:lstStyle/>
                    <a:p>
                      <a:pPr marL="0" algn="ctr" defTabSz="914400" rtl="0" eaLnBrk="1" fontAlgn="b" latinLnBrk="0" hangingPunct="1"/>
                      <a:r>
                        <a:rPr lang="es-CO" sz="1200" b="1" u="none" strike="noStrike" kern="1200" dirty="0">
                          <a:solidFill>
                            <a:schemeClr val="accent1">
                              <a:lumMod val="50000"/>
                            </a:schemeClr>
                          </a:solidFill>
                          <a:effectLst/>
                          <a:latin typeface="+mn-lt"/>
                          <a:ea typeface="+mn-ea"/>
                          <a:cs typeface="+mn-cs"/>
                        </a:rPr>
                        <a:t>ENERO – DIC 2021</a:t>
                      </a:r>
                      <a:endParaRPr lang="es-ES" sz="1200" b="1" u="none" strike="noStrike" kern="1200" dirty="0">
                        <a:solidFill>
                          <a:schemeClr val="accent1">
                            <a:lumMod val="50000"/>
                          </a:schemeClr>
                        </a:solidFill>
                        <a:effectLst/>
                        <a:latin typeface="+mn-lt"/>
                        <a:ea typeface="+mn-ea"/>
                        <a:cs typeface="+mn-cs"/>
                      </a:endParaRPr>
                    </a:p>
                  </a:txBody>
                  <a:tcPr marL="5725" marR="5725" marT="5725" marB="0" anchor="ctr"/>
                </a:tc>
                <a:tc>
                  <a:txBody>
                    <a:bodyPr/>
                    <a:lstStyle/>
                    <a:p>
                      <a:pPr algn="ctr" rtl="0" fontAlgn="ctr"/>
                      <a:r>
                        <a:rPr lang="es-CO" sz="1200" b="1" i="0" u="none" strike="noStrike" dirty="0">
                          <a:solidFill>
                            <a:srgbClr val="203864"/>
                          </a:solidFill>
                          <a:effectLst/>
                          <a:latin typeface="Calibri" panose="020F0502020204030204" pitchFamily="34" charset="0"/>
                        </a:rPr>
                        <a:t>ENERO – DIC 2022 </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CO" sz="1200" b="1" i="0" u="none" strike="noStrike" dirty="0">
                          <a:solidFill>
                            <a:srgbClr val="203864"/>
                          </a:solidFill>
                          <a:effectLst/>
                          <a:latin typeface="Calibri" panose="020F0502020204030204" pitchFamily="34" charset="0"/>
                        </a:rPr>
                        <a:t>ENERO  - DIC 2023</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CO" sz="1200" b="1" i="0" u="none" strike="noStrike" dirty="0">
                          <a:solidFill>
                            <a:srgbClr val="203864"/>
                          </a:solidFill>
                          <a:effectLst/>
                          <a:latin typeface="Calibri" panose="020F0502020204030204" pitchFamily="34" charset="0"/>
                        </a:rPr>
                        <a:t>ENERO  – NOV 2024</a:t>
                      </a:r>
                    </a:p>
                  </a:txBody>
                  <a:tcPr marL="9525" marR="9525" marT="9525" marB="0" anchor="ctr"/>
                </a:tc>
                <a:tc>
                  <a:txBody>
                    <a:bodyPr/>
                    <a:lstStyle/>
                    <a:p>
                      <a:pPr algn="ctr" rtl="0" fontAlgn="ctr"/>
                      <a:r>
                        <a:rPr lang="es-CO" sz="1200" b="1" i="0" u="none" strike="noStrike" dirty="0">
                          <a:solidFill>
                            <a:srgbClr val="203864"/>
                          </a:solidFill>
                          <a:effectLst/>
                          <a:latin typeface="Calibri" panose="020F0502020204030204" pitchFamily="34" charset="0"/>
                        </a:rPr>
                        <a:t>TOTAL</a:t>
                      </a:r>
                    </a:p>
                  </a:txBody>
                  <a:tcPr marL="9525" marR="9525" marT="9525" marB="0" anchor="ctr"/>
                </a:tc>
                <a:extLst>
                  <a:ext uri="{0D108BD9-81ED-4DB2-BD59-A6C34878D82A}">
                    <a16:rowId xmlns:a16="http://schemas.microsoft.com/office/drawing/2014/main" val="10001"/>
                  </a:ext>
                </a:extLst>
              </a:tr>
              <a:tr h="240469">
                <a:tc>
                  <a:txBody>
                    <a:bodyPr/>
                    <a:lstStyle/>
                    <a:p>
                      <a:pPr marL="0" algn="l" defTabSz="914400" rtl="0" eaLnBrk="1" fontAlgn="b" latinLnBrk="0" hangingPunct="1"/>
                      <a:r>
                        <a:rPr lang="es-ES" sz="1200" b="1" u="none" strike="noStrike" kern="1200" dirty="0">
                          <a:solidFill>
                            <a:schemeClr val="accent1">
                              <a:lumMod val="50000"/>
                            </a:schemeClr>
                          </a:solidFill>
                          <a:effectLst/>
                          <a:latin typeface="+mn-lt"/>
                          <a:ea typeface="+mn-ea"/>
                          <a:cs typeface="+mn-cs"/>
                        </a:rPr>
                        <a:t>Antonio Nariño</a:t>
                      </a:r>
                    </a:p>
                  </a:txBody>
                  <a:tcPr marL="5725" marR="5725" marT="5725" marB="0" anchor="ctr"/>
                </a:tc>
                <a:tc>
                  <a:txBody>
                    <a:bodyPr/>
                    <a:lstStyle/>
                    <a:p>
                      <a:pPr algn="ctr" rtl="0" fontAlgn="b"/>
                      <a:r>
                        <a:rPr lang="es-CO" sz="1200" b="0" i="0" u="none" strike="noStrike" dirty="0">
                          <a:solidFill>
                            <a:srgbClr val="203864"/>
                          </a:solidFill>
                          <a:effectLst/>
                          <a:latin typeface="Calibri" panose="020F0502020204030204" pitchFamily="34" charset="0"/>
                        </a:rPr>
                        <a:t>17</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24</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35</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41</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56</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43</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49</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265</a:t>
                      </a:r>
                    </a:p>
                  </a:txBody>
                  <a:tcPr marL="9525" marR="9525" marT="9525" marB="0" anchor="ctr"/>
                </a:tc>
                <a:extLst>
                  <a:ext uri="{0D108BD9-81ED-4DB2-BD59-A6C34878D82A}">
                    <a16:rowId xmlns:a16="http://schemas.microsoft.com/office/drawing/2014/main" val="10002"/>
                  </a:ext>
                </a:extLst>
              </a:tr>
              <a:tr h="240469">
                <a:tc>
                  <a:txBody>
                    <a:bodyPr/>
                    <a:lstStyle/>
                    <a:p>
                      <a:pPr marL="0" algn="l" defTabSz="914400" rtl="0" eaLnBrk="1" fontAlgn="b" latinLnBrk="0" hangingPunct="1"/>
                      <a:r>
                        <a:rPr lang="es-ES" sz="1200" b="1" u="none" strike="noStrike" kern="1200" dirty="0">
                          <a:solidFill>
                            <a:schemeClr val="accent1">
                              <a:lumMod val="50000"/>
                            </a:schemeClr>
                          </a:solidFill>
                          <a:effectLst/>
                          <a:latin typeface="+mn-lt"/>
                          <a:ea typeface="+mn-ea"/>
                          <a:cs typeface="+mn-cs"/>
                        </a:rPr>
                        <a:t>Barrios Unidos</a:t>
                      </a:r>
                    </a:p>
                  </a:txBody>
                  <a:tcPr marL="5725" marR="5725" marT="5725" marB="0" anchor="ctr"/>
                </a:tc>
                <a:tc>
                  <a:txBody>
                    <a:bodyPr/>
                    <a:lstStyle/>
                    <a:p>
                      <a:pPr algn="ctr" rtl="0" fontAlgn="b"/>
                      <a:r>
                        <a:rPr lang="es-CO" sz="1200" b="0" i="0" u="none" strike="noStrike" dirty="0">
                          <a:solidFill>
                            <a:srgbClr val="203864"/>
                          </a:solidFill>
                          <a:effectLst/>
                          <a:latin typeface="Calibri" panose="020F0502020204030204" pitchFamily="34" charset="0"/>
                        </a:rPr>
                        <a:t>38</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48</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100</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66</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77</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61</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66</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456</a:t>
                      </a:r>
                    </a:p>
                  </a:txBody>
                  <a:tcPr marL="9525" marR="9525" marT="9525" marB="0" anchor="ctr"/>
                </a:tc>
                <a:extLst>
                  <a:ext uri="{0D108BD9-81ED-4DB2-BD59-A6C34878D82A}">
                    <a16:rowId xmlns:a16="http://schemas.microsoft.com/office/drawing/2014/main" val="10003"/>
                  </a:ext>
                </a:extLst>
              </a:tr>
              <a:tr h="120234">
                <a:tc>
                  <a:txBody>
                    <a:bodyPr/>
                    <a:lstStyle/>
                    <a:p>
                      <a:pPr marL="0" algn="l" defTabSz="914400" rtl="0" eaLnBrk="1" fontAlgn="b" latinLnBrk="0" hangingPunct="1"/>
                      <a:r>
                        <a:rPr lang="es-ES" sz="1200" b="1" u="none" strike="noStrike" kern="1200" dirty="0">
                          <a:solidFill>
                            <a:schemeClr val="accent1">
                              <a:lumMod val="50000"/>
                            </a:schemeClr>
                          </a:solidFill>
                          <a:effectLst/>
                          <a:latin typeface="+mn-lt"/>
                          <a:ea typeface="+mn-ea"/>
                          <a:cs typeface="+mn-cs"/>
                        </a:rPr>
                        <a:t>Bosa</a:t>
                      </a:r>
                    </a:p>
                  </a:txBody>
                  <a:tcPr marL="5725" marR="5725" marT="5725" marB="0" anchor="ctr"/>
                </a:tc>
                <a:tc>
                  <a:txBody>
                    <a:bodyPr/>
                    <a:lstStyle/>
                    <a:p>
                      <a:pPr algn="ctr" rtl="0" fontAlgn="b"/>
                      <a:r>
                        <a:rPr lang="es-CO" sz="1200" b="0" i="0" u="none" strike="noStrike" dirty="0">
                          <a:solidFill>
                            <a:srgbClr val="203864"/>
                          </a:solidFill>
                          <a:effectLst/>
                          <a:latin typeface="Calibri" panose="020F0502020204030204" pitchFamily="34" charset="0"/>
                        </a:rPr>
                        <a:t>20</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29</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54</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65</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77</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81</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58</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384</a:t>
                      </a:r>
                    </a:p>
                  </a:txBody>
                  <a:tcPr marL="9525" marR="9525" marT="9525" marB="0" anchor="ctr"/>
                </a:tc>
                <a:extLst>
                  <a:ext uri="{0D108BD9-81ED-4DB2-BD59-A6C34878D82A}">
                    <a16:rowId xmlns:a16="http://schemas.microsoft.com/office/drawing/2014/main" val="10004"/>
                  </a:ext>
                </a:extLst>
              </a:tr>
              <a:tr h="0">
                <a:tc>
                  <a:txBody>
                    <a:bodyPr/>
                    <a:lstStyle/>
                    <a:p>
                      <a:pPr marL="0" algn="l" defTabSz="914400" rtl="0" eaLnBrk="1" fontAlgn="b" latinLnBrk="0" hangingPunct="1"/>
                      <a:r>
                        <a:rPr lang="es-ES" sz="1200" b="1" u="none" strike="noStrike" kern="1200" dirty="0">
                          <a:solidFill>
                            <a:schemeClr val="accent1">
                              <a:lumMod val="50000"/>
                            </a:schemeClr>
                          </a:solidFill>
                          <a:effectLst/>
                          <a:latin typeface="+mn-lt"/>
                          <a:ea typeface="+mn-ea"/>
                          <a:cs typeface="+mn-cs"/>
                        </a:rPr>
                        <a:t>Candelaria </a:t>
                      </a:r>
                    </a:p>
                  </a:txBody>
                  <a:tcPr marL="5725" marR="5725" marT="5725" marB="0" anchor="ctr"/>
                </a:tc>
                <a:tc>
                  <a:txBody>
                    <a:bodyPr/>
                    <a:lstStyle/>
                    <a:p>
                      <a:pPr algn="ctr" rtl="0" fontAlgn="b"/>
                      <a:r>
                        <a:rPr lang="es-CO" sz="1200" b="0" i="0" u="none" strike="noStrike" dirty="0">
                          <a:solidFill>
                            <a:srgbClr val="203864"/>
                          </a:solidFill>
                          <a:effectLst/>
                          <a:latin typeface="Calibri" panose="020F0502020204030204" pitchFamily="34" charset="0"/>
                        </a:rPr>
                        <a:t>24</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35</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56</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59</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54</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42</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59</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329</a:t>
                      </a:r>
                    </a:p>
                  </a:txBody>
                  <a:tcPr marL="9525" marR="9525" marT="9525" marB="0" anchor="ctr"/>
                </a:tc>
                <a:extLst>
                  <a:ext uri="{0D108BD9-81ED-4DB2-BD59-A6C34878D82A}">
                    <a16:rowId xmlns:a16="http://schemas.microsoft.com/office/drawing/2014/main" val="10005"/>
                  </a:ext>
                </a:extLst>
              </a:tr>
              <a:tr h="120234">
                <a:tc>
                  <a:txBody>
                    <a:bodyPr/>
                    <a:lstStyle/>
                    <a:p>
                      <a:pPr marL="0" algn="l" defTabSz="914400" rtl="0" eaLnBrk="1" fontAlgn="b" latinLnBrk="0" hangingPunct="1"/>
                      <a:r>
                        <a:rPr lang="es-ES" sz="1200" b="1" u="none" strike="noStrike" kern="1200" dirty="0">
                          <a:solidFill>
                            <a:schemeClr val="accent1">
                              <a:lumMod val="50000"/>
                            </a:schemeClr>
                          </a:solidFill>
                          <a:effectLst/>
                          <a:latin typeface="+mn-lt"/>
                          <a:ea typeface="+mn-ea"/>
                          <a:cs typeface="+mn-cs"/>
                        </a:rPr>
                        <a:t>Chapinero </a:t>
                      </a:r>
                    </a:p>
                  </a:txBody>
                  <a:tcPr marL="5725" marR="5725" marT="5725" marB="0" anchor="ctr"/>
                </a:tc>
                <a:tc>
                  <a:txBody>
                    <a:bodyPr/>
                    <a:lstStyle/>
                    <a:p>
                      <a:pPr algn="ctr" rtl="0" fontAlgn="b"/>
                      <a:r>
                        <a:rPr lang="es-CO" sz="1200" b="0" i="0" u="none" strike="noStrike" dirty="0">
                          <a:solidFill>
                            <a:srgbClr val="203864"/>
                          </a:solidFill>
                          <a:effectLst/>
                          <a:latin typeface="Calibri" panose="020F0502020204030204" pitchFamily="34" charset="0"/>
                        </a:rPr>
                        <a:t>29</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38</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84</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93</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78</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86</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79</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487</a:t>
                      </a:r>
                    </a:p>
                  </a:txBody>
                  <a:tcPr marL="9525" marR="9525" marT="9525" marB="0" anchor="ctr"/>
                </a:tc>
                <a:extLst>
                  <a:ext uri="{0D108BD9-81ED-4DB2-BD59-A6C34878D82A}">
                    <a16:rowId xmlns:a16="http://schemas.microsoft.com/office/drawing/2014/main" val="10006"/>
                  </a:ext>
                </a:extLst>
              </a:tr>
              <a:tr h="222763">
                <a:tc>
                  <a:txBody>
                    <a:bodyPr/>
                    <a:lstStyle/>
                    <a:p>
                      <a:pPr marL="0" algn="l" defTabSz="914400" rtl="0" eaLnBrk="1" fontAlgn="b" latinLnBrk="0" hangingPunct="1"/>
                      <a:r>
                        <a:rPr lang="es-ES" sz="1200" b="1" u="none" strike="noStrike" kern="1200" dirty="0">
                          <a:solidFill>
                            <a:schemeClr val="accent1">
                              <a:lumMod val="50000"/>
                            </a:schemeClr>
                          </a:solidFill>
                          <a:effectLst/>
                          <a:latin typeface="+mn-lt"/>
                          <a:ea typeface="+mn-ea"/>
                          <a:cs typeface="+mn-cs"/>
                        </a:rPr>
                        <a:t>Cuidad Bolívar</a:t>
                      </a:r>
                    </a:p>
                  </a:txBody>
                  <a:tcPr marL="5725" marR="5725" marT="5725" marB="0" anchor="ctr"/>
                </a:tc>
                <a:tc>
                  <a:txBody>
                    <a:bodyPr/>
                    <a:lstStyle/>
                    <a:p>
                      <a:pPr algn="ctr" rtl="0" fontAlgn="b"/>
                      <a:r>
                        <a:rPr lang="es-CO" sz="1200" b="0" i="0" u="none" strike="noStrike" dirty="0">
                          <a:solidFill>
                            <a:srgbClr val="203864"/>
                          </a:solidFill>
                          <a:effectLst/>
                          <a:latin typeface="Calibri" panose="020F0502020204030204" pitchFamily="34" charset="0"/>
                        </a:rPr>
                        <a:t>21</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31</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41</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49</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63</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62</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79</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346</a:t>
                      </a:r>
                    </a:p>
                  </a:txBody>
                  <a:tcPr marL="9525" marR="9525" marT="9525" marB="0" anchor="ctr"/>
                </a:tc>
                <a:extLst>
                  <a:ext uri="{0D108BD9-81ED-4DB2-BD59-A6C34878D82A}">
                    <a16:rowId xmlns:a16="http://schemas.microsoft.com/office/drawing/2014/main" val="10007"/>
                  </a:ext>
                </a:extLst>
              </a:tr>
              <a:tr h="120234">
                <a:tc>
                  <a:txBody>
                    <a:bodyPr/>
                    <a:lstStyle/>
                    <a:p>
                      <a:pPr marL="0" algn="l" defTabSz="914400" rtl="0" eaLnBrk="1" fontAlgn="b" latinLnBrk="0" hangingPunct="1"/>
                      <a:r>
                        <a:rPr lang="es-ES" sz="1200" b="1" u="none" strike="noStrike" kern="1200" dirty="0">
                          <a:solidFill>
                            <a:schemeClr val="accent1">
                              <a:lumMod val="50000"/>
                            </a:schemeClr>
                          </a:solidFill>
                          <a:effectLst/>
                          <a:latin typeface="+mn-lt"/>
                          <a:ea typeface="+mn-ea"/>
                          <a:cs typeface="+mn-cs"/>
                        </a:rPr>
                        <a:t>Engativá</a:t>
                      </a:r>
                    </a:p>
                  </a:txBody>
                  <a:tcPr marL="5725" marR="5725" marT="5725" marB="0" anchor="ctr"/>
                </a:tc>
                <a:tc>
                  <a:txBody>
                    <a:bodyPr/>
                    <a:lstStyle/>
                    <a:p>
                      <a:pPr algn="ctr" rtl="0" fontAlgn="b"/>
                      <a:r>
                        <a:rPr lang="es-CO" sz="1200" b="0" i="0" u="none" strike="noStrike" dirty="0">
                          <a:solidFill>
                            <a:srgbClr val="203864"/>
                          </a:solidFill>
                          <a:effectLst/>
                          <a:latin typeface="Calibri" panose="020F0502020204030204" pitchFamily="34" charset="0"/>
                        </a:rPr>
                        <a:t>91</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81</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157</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116</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113</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129</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113</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800</a:t>
                      </a:r>
                    </a:p>
                  </a:txBody>
                  <a:tcPr marL="9525" marR="9525" marT="9525" marB="0" anchor="ctr"/>
                </a:tc>
                <a:extLst>
                  <a:ext uri="{0D108BD9-81ED-4DB2-BD59-A6C34878D82A}">
                    <a16:rowId xmlns:a16="http://schemas.microsoft.com/office/drawing/2014/main" val="10008"/>
                  </a:ext>
                </a:extLst>
              </a:tr>
              <a:tr h="120234">
                <a:tc>
                  <a:txBody>
                    <a:bodyPr/>
                    <a:lstStyle/>
                    <a:p>
                      <a:pPr marL="0" algn="l" defTabSz="914400" rtl="0" eaLnBrk="1" fontAlgn="b" latinLnBrk="0" hangingPunct="1"/>
                      <a:r>
                        <a:rPr lang="es-ES" sz="1200" b="1" u="none" strike="noStrike" kern="1200" dirty="0">
                          <a:solidFill>
                            <a:schemeClr val="accent1">
                              <a:lumMod val="50000"/>
                            </a:schemeClr>
                          </a:solidFill>
                          <a:effectLst/>
                          <a:latin typeface="+mn-lt"/>
                          <a:ea typeface="+mn-ea"/>
                          <a:cs typeface="+mn-cs"/>
                        </a:rPr>
                        <a:t>Fontibón</a:t>
                      </a:r>
                    </a:p>
                  </a:txBody>
                  <a:tcPr marL="5725" marR="5725" marT="5725" marB="0" anchor="ctr"/>
                </a:tc>
                <a:tc>
                  <a:txBody>
                    <a:bodyPr/>
                    <a:lstStyle/>
                    <a:p>
                      <a:pPr algn="ctr" rtl="0" fontAlgn="b"/>
                      <a:r>
                        <a:rPr lang="es-CO" sz="1200" b="0" i="0" u="none" strike="noStrike" dirty="0">
                          <a:solidFill>
                            <a:srgbClr val="203864"/>
                          </a:solidFill>
                          <a:effectLst/>
                          <a:latin typeface="Calibri" panose="020F0502020204030204" pitchFamily="34" charset="0"/>
                        </a:rPr>
                        <a:t>41</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40</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93</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88</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47</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53</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52</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414</a:t>
                      </a:r>
                    </a:p>
                  </a:txBody>
                  <a:tcPr marL="9525" marR="9525" marT="9525" marB="0" anchor="ctr"/>
                </a:tc>
                <a:extLst>
                  <a:ext uri="{0D108BD9-81ED-4DB2-BD59-A6C34878D82A}">
                    <a16:rowId xmlns:a16="http://schemas.microsoft.com/office/drawing/2014/main" val="10009"/>
                  </a:ext>
                </a:extLst>
              </a:tr>
              <a:tr h="120234">
                <a:tc>
                  <a:txBody>
                    <a:bodyPr/>
                    <a:lstStyle/>
                    <a:p>
                      <a:pPr marL="0" algn="l" defTabSz="914400" rtl="0" eaLnBrk="1" fontAlgn="b" latinLnBrk="0" hangingPunct="1"/>
                      <a:r>
                        <a:rPr lang="es-ES" sz="1200" b="1" u="none" strike="noStrike" kern="1200" dirty="0">
                          <a:solidFill>
                            <a:schemeClr val="accent1">
                              <a:lumMod val="50000"/>
                            </a:schemeClr>
                          </a:solidFill>
                          <a:effectLst/>
                          <a:latin typeface="+mn-lt"/>
                          <a:ea typeface="+mn-ea"/>
                          <a:cs typeface="+mn-cs"/>
                        </a:rPr>
                        <a:t>Kennedy</a:t>
                      </a:r>
                    </a:p>
                  </a:txBody>
                  <a:tcPr marL="5725" marR="5725" marT="5725" marB="0" anchor="ctr"/>
                </a:tc>
                <a:tc>
                  <a:txBody>
                    <a:bodyPr/>
                    <a:lstStyle/>
                    <a:p>
                      <a:pPr algn="ctr" rtl="0" fontAlgn="b"/>
                      <a:r>
                        <a:rPr lang="es-CO" sz="1200" b="0" i="0" u="none" strike="noStrike" dirty="0">
                          <a:solidFill>
                            <a:srgbClr val="203864"/>
                          </a:solidFill>
                          <a:effectLst/>
                          <a:latin typeface="Calibri" panose="020F0502020204030204" pitchFamily="34" charset="0"/>
                        </a:rPr>
                        <a:t>60</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49</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124</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99</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80</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87</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58</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557</a:t>
                      </a:r>
                    </a:p>
                  </a:txBody>
                  <a:tcPr marL="9525" marR="9525" marT="9525" marB="0" anchor="ctr"/>
                </a:tc>
                <a:extLst>
                  <a:ext uri="{0D108BD9-81ED-4DB2-BD59-A6C34878D82A}">
                    <a16:rowId xmlns:a16="http://schemas.microsoft.com/office/drawing/2014/main" val="10010"/>
                  </a:ext>
                </a:extLst>
              </a:tr>
              <a:tr h="240469">
                <a:tc>
                  <a:txBody>
                    <a:bodyPr/>
                    <a:lstStyle/>
                    <a:p>
                      <a:pPr marL="0" algn="l" defTabSz="914400" rtl="0" eaLnBrk="1" fontAlgn="b" latinLnBrk="0" hangingPunct="1"/>
                      <a:r>
                        <a:rPr lang="es-ES" sz="1200" b="1" u="none" strike="noStrike" kern="1200" dirty="0">
                          <a:solidFill>
                            <a:schemeClr val="accent1">
                              <a:lumMod val="50000"/>
                            </a:schemeClr>
                          </a:solidFill>
                          <a:effectLst/>
                          <a:latin typeface="+mn-lt"/>
                          <a:ea typeface="+mn-ea"/>
                          <a:cs typeface="+mn-cs"/>
                        </a:rPr>
                        <a:t>Los Mártires</a:t>
                      </a:r>
                    </a:p>
                  </a:txBody>
                  <a:tcPr marL="5725" marR="5725" marT="5725" marB="0" anchor="ctr"/>
                </a:tc>
                <a:tc>
                  <a:txBody>
                    <a:bodyPr/>
                    <a:lstStyle/>
                    <a:p>
                      <a:pPr algn="ctr" rtl="0" fontAlgn="b"/>
                      <a:r>
                        <a:rPr lang="es-CO" sz="1200" b="0" i="0" u="none" strike="noStrike" dirty="0">
                          <a:solidFill>
                            <a:srgbClr val="203864"/>
                          </a:solidFill>
                          <a:effectLst/>
                          <a:latin typeface="Calibri" panose="020F0502020204030204" pitchFamily="34" charset="0"/>
                        </a:rPr>
                        <a:t>14</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15</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35</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33</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63</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74</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60</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294</a:t>
                      </a:r>
                    </a:p>
                  </a:txBody>
                  <a:tcPr marL="9525" marR="9525" marT="9525" marB="0" anchor="ctr"/>
                </a:tc>
                <a:extLst>
                  <a:ext uri="{0D108BD9-81ED-4DB2-BD59-A6C34878D82A}">
                    <a16:rowId xmlns:a16="http://schemas.microsoft.com/office/drawing/2014/main" val="10011"/>
                  </a:ext>
                </a:extLst>
              </a:tr>
              <a:tr h="240469">
                <a:tc>
                  <a:txBody>
                    <a:bodyPr/>
                    <a:lstStyle/>
                    <a:p>
                      <a:pPr marL="0" algn="l" defTabSz="914400" rtl="0" eaLnBrk="1" fontAlgn="b" latinLnBrk="0" hangingPunct="1"/>
                      <a:r>
                        <a:rPr lang="es-ES" sz="1200" b="1" u="none" strike="noStrike" kern="1200" dirty="0">
                          <a:solidFill>
                            <a:schemeClr val="accent1">
                              <a:lumMod val="50000"/>
                            </a:schemeClr>
                          </a:solidFill>
                          <a:effectLst/>
                          <a:latin typeface="+mn-lt"/>
                          <a:ea typeface="+mn-ea"/>
                          <a:cs typeface="+mn-cs"/>
                        </a:rPr>
                        <a:t>Puente Aranda</a:t>
                      </a:r>
                    </a:p>
                  </a:txBody>
                  <a:tcPr marL="5725" marR="5725" marT="5725" marB="0" anchor="ctr"/>
                </a:tc>
                <a:tc>
                  <a:txBody>
                    <a:bodyPr/>
                    <a:lstStyle/>
                    <a:p>
                      <a:pPr algn="ctr" rtl="0" fontAlgn="b"/>
                      <a:r>
                        <a:rPr lang="es-CO" sz="1200" b="0" i="0" u="none" strike="noStrike" dirty="0">
                          <a:solidFill>
                            <a:srgbClr val="203864"/>
                          </a:solidFill>
                          <a:effectLst/>
                          <a:latin typeface="Calibri" panose="020F0502020204030204" pitchFamily="34" charset="0"/>
                        </a:rPr>
                        <a:t>16</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27</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42</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56</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95</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97</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69</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402</a:t>
                      </a:r>
                    </a:p>
                  </a:txBody>
                  <a:tcPr marL="9525" marR="9525" marT="9525" marB="0" anchor="ctr"/>
                </a:tc>
                <a:extLst>
                  <a:ext uri="{0D108BD9-81ED-4DB2-BD59-A6C34878D82A}">
                    <a16:rowId xmlns:a16="http://schemas.microsoft.com/office/drawing/2014/main" val="10012"/>
                  </a:ext>
                </a:extLst>
              </a:tr>
              <a:tr h="263877">
                <a:tc>
                  <a:txBody>
                    <a:bodyPr/>
                    <a:lstStyle/>
                    <a:p>
                      <a:pPr marL="0" algn="l" defTabSz="914400" rtl="0" eaLnBrk="1" fontAlgn="b" latinLnBrk="0" hangingPunct="1"/>
                      <a:r>
                        <a:rPr lang="es-ES" sz="1200" b="1" u="none" strike="noStrike" kern="1200" dirty="0">
                          <a:solidFill>
                            <a:schemeClr val="accent1">
                              <a:lumMod val="50000"/>
                            </a:schemeClr>
                          </a:solidFill>
                          <a:effectLst/>
                          <a:latin typeface="+mn-lt"/>
                          <a:ea typeface="+mn-ea"/>
                          <a:cs typeface="+mn-cs"/>
                        </a:rPr>
                        <a:t>Rafael Uribe </a:t>
                      </a:r>
                    </a:p>
                  </a:txBody>
                  <a:tcPr marL="5725" marR="5725" marT="5725" marB="0" anchor="ctr"/>
                </a:tc>
                <a:tc>
                  <a:txBody>
                    <a:bodyPr/>
                    <a:lstStyle/>
                    <a:p>
                      <a:pPr algn="ctr" rtl="0" fontAlgn="b"/>
                      <a:r>
                        <a:rPr lang="es-CO" sz="1200" b="0" i="0" u="none" strike="noStrike" dirty="0">
                          <a:solidFill>
                            <a:srgbClr val="203864"/>
                          </a:solidFill>
                          <a:effectLst/>
                          <a:latin typeface="Calibri" panose="020F0502020204030204" pitchFamily="34" charset="0"/>
                        </a:rPr>
                        <a:t>17</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23</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28</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40</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58</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73</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45</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284</a:t>
                      </a:r>
                    </a:p>
                  </a:txBody>
                  <a:tcPr marL="9525" marR="9525" marT="9525" marB="0" anchor="ctr"/>
                </a:tc>
                <a:extLst>
                  <a:ext uri="{0D108BD9-81ED-4DB2-BD59-A6C34878D82A}">
                    <a16:rowId xmlns:a16="http://schemas.microsoft.com/office/drawing/2014/main" val="10013"/>
                  </a:ext>
                </a:extLst>
              </a:tr>
              <a:tr h="240469">
                <a:tc>
                  <a:txBody>
                    <a:bodyPr/>
                    <a:lstStyle/>
                    <a:p>
                      <a:pPr marL="0" algn="l" defTabSz="914400" rtl="0" eaLnBrk="1" fontAlgn="b" latinLnBrk="0" hangingPunct="1"/>
                      <a:r>
                        <a:rPr lang="es-ES" sz="1200" b="1" u="none" strike="noStrike" kern="1200" dirty="0">
                          <a:solidFill>
                            <a:schemeClr val="accent1">
                              <a:lumMod val="50000"/>
                            </a:schemeClr>
                          </a:solidFill>
                          <a:effectLst/>
                          <a:latin typeface="+mn-lt"/>
                          <a:ea typeface="+mn-ea"/>
                          <a:cs typeface="+mn-cs"/>
                        </a:rPr>
                        <a:t>San Cristóbal </a:t>
                      </a:r>
                    </a:p>
                  </a:txBody>
                  <a:tcPr marL="5725" marR="5725" marT="5725" marB="0" anchor="ctr"/>
                </a:tc>
                <a:tc>
                  <a:txBody>
                    <a:bodyPr/>
                    <a:lstStyle/>
                    <a:p>
                      <a:pPr algn="ctr" rtl="0" fontAlgn="b"/>
                      <a:r>
                        <a:rPr lang="es-CO" sz="1200" b="0" i="0" u="none" strike="noStrike" dirty="0">
                          <a:solidFill>
                            <a:srgbClr val="203864"/>
                          </a:solidFill>
                          <a:effectLst/>
                          <a:latin typeface="Calibri" panose="020F0502020204030204" pitchFamily="34" charset="0"/>
                        </a:rPr>
                        <a:t>24</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28</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44</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64</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51</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52</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44</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307</a:t>
                      </a:r>
                    </a:p>
                  </a:txBody>
                  <a:tcPr marL="9525" marR="9525" marT="9525" marB="0" anchor="ctr"/>
                </a:tc>
                <a:extLst>
                  <a:ext uri="{0D108BD9-81ED-4DB2-BD59-A6C34878D82A}">
                    <a16:rowId xmlns:a16="http://schemas.microsoft.com/office/drawing/2014/main" val="10014"/>
                  </a:ext>
                </a:extLst>
              </a:tr>
              <a:tr h="120234">
                <a:tc>
                  <a:txBody>
                    <a:bodyPr/>
                    <a:lstStyle/>
                    <a:p>
                      <a:pPr marL="0" algn="l" defTabSz="914400" rtl="0" eaLnBrk="1" fontAlgn="b" latinLnBrk="0" hangingPunct="1"/>
                      <a:r>
                        <a:rPr lang="es-ES" sz="1200" b="1" u="none" strike="noStrike" kern="1200" dirty="0">
                          <a:solidFill>
                            <a:schemeClr val="accent1">
                              <a:lumMod val="50000"/>
                            </a:schemeClr>
                          </a:solidFill>
                          <a:effectLst/>
                          <a:latin typeface="+mn-lt"/>
                          <a:ea typeface="+mn-ea"/>
                          <a:cs typeface="+mn-cs"/>
                        </a:rPr>
                        <a:t>Santa Fe </a:t>
                      </a:r>
                    </a:p>
                  </a:txBody>
                  <a:tcPr marL="5725" marR="5725" marT="5725" marB="0" anchor="ctr"/>
                </a:tc>
                <a:tc>
                  <a:txBody>
                    <a:bodyPr/>
                    <a:lstStyle/>
                    <a:p>
                      <a:pPr algn="ctr" rtl="0" fontAlgn="b"/>
                      <a:r>
                        <a:rPr lang="es-CO" sz="1200" b="0" i="0" u="none" strike="noStrike" dirty="0">
                          <a:solidFill>
                            <a:srgbClr val="203864"/>
                          </a:solidFill>
                          <a:effectLst/>
                          <a:latin typeface="Calibri" panose="020F0502020204030204" pitchFamily="34" charset="0"/>
                        </a:rPr>
                        <a:t>24</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34</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66</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51</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69</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58</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63</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365</a:t>
                      </a:r>
                    </a:p>
                  </a:txBody>
                  <a:tcPr marL="9525" marR="9525" marT="9525" marB="0" anchor="ctr"/>
                </a:tc>
                <a:extLst>
                  <a:ext uri="{0D108BD9-81ED-4DB2-BD59-A6C34878D82A}">
                    <a16:rowId xmlns:a16="http://schemas.microsoft.com/office/drawing/2014/main" val="10015"/>
                  </a:ext>
                </a:extLst>
              </a:tr>
              <a:tr h="120234">
                <a:tc>
                  <a:txBody>
                    <a:bodyPr/>
                    <a:lstStyle/>
                    <a:p>
                      <a:pPr marL="0" algn="l" defTabSz="914400" rtl="0" eaLnBrk="1" fontAlgn="b" latinLnBrk="0" hangingPunct="1"/>
                      <a:r>
                        <a:rPr lang="es-ES" sz="1200" b="1" u="none" strike="noStrike" kern="1200" dirty="0">
                          <a:solidFill>
                            <a:schemeClr val="accent1">
                              <a:lumMod val="50000"/>
                            </a:schemeClr>
                          </a:solidFill>
                          <a:effectLst/>
                          <a:latin typeface="+mn-lt"/>
                          <a:ea typeface="+mn-ea"/>
                          <a:cs typeface="+mn-cs"/>
                        </a:rPr>
                        <a:t>Suba</a:t>
                      </a:r>
                    </a:p>
                  </a:txBody>
                  <a:tcPr marL="5725" marR="5725" marT="5725" marB="0" anchor="ctr"/>
                </a:tc>
                <a:tc>
                  <a:txBody>
                    <a:bodyPr/>
                    <a:lstStyle/>
                    <a:p>
                      <a:pPr algn="ctr" rtl="0" fontAlgn="b"/>
                      <a:r>
                        <a:rPr lang="es-CO" sz="1200" b="0" i="0" u="none" strike="noStrike" dirty="0">
                          <a:solidFill>
                            <a:srgbClr val="203864"/>
                          </a:solidFill>
                          <a:effectLst/>
                          <a:latin typeface="Calibri" panose="020F0502020204030204" pitchFamily="34" charset="0"/>
                        </a:rPr>
                        <a:t>82</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118</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141</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156</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112</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131</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121</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861</a:t>
                      </a:r>
                    </a:p>
                  </a:txBody>
                  <a:tcPr marL="9525" marR="9525" marT="9525" marB="0" anchor="ctr"/>
                </a:tc>
                <a:extLst>
                  <a:ext uri="{0D108BD9-81ED-4DB2-BD59-A6C34878D82A}">
                    <a16:rowId xmlns:a16="http://schemas.microsoft.com/office/drawing/2014/main" val="10016"/>
                  </a:ext>
                </a:extLst>
              </a:tr>
              <a:tr h="120234">
                <a:tc>
                  <a:txBody>
                    <a:bodyPr/>
                    <a:lstStyle/>
                    <a:p>
                      <a:pPr marL="0" algn="l" defTabSz="914400" rtl="0" eaLnBrk="1" fontAlgn="b" latinLnBrk="0" hangingPunct="1"/>
                      <a:r>
                        <a:rPr lang="es-ES" sz="1200" b="1" u="none" strike="noStrike" kern="1200" dirty="0">
                          <a:solidFill>
                            <a:schemeClr val="accent1">
                              <a:lumMod val="50000"/>
                            </a:schemeClr>
                          </a:solidFill>
                          <a:effectLst/>
                          <a:latin typeface="+mn-lt"/>
                          <a:ea typeface="+mn-ea"/>
                          <a:cs typeface="+mn-cs"/>
                        </a:rPr>
                        <a:t>Sumapaz</a:t>
                      </a:r>
                    </a:p>
                  </a:txBody>
                  <a:tcPr marL="5725" marR="5725" marT="5725" marB="0" anchor="ctr"/>
                </a:tc>
                <a:tc>
                  <a:txBody>
                    <a:bodyPr/>
                    <a:lstStyle/>
                    <a:p>
                      <a:pPr algn="ctr" rtl="0" fontAlgn="b"/>
                      <a:r>
                        <a:rPr lang="es-CO" sz="1200" b="0" i="0" u="none" strike="noStrike" dirty="0">
                          <a:solidFill>
                            <a:srgbClr val="203864"/>
                          </a:solidFill>
                          <a:effectLst/>
                          <a:latin typeface="Calibri" panose="020F0502020204030204" pitchFamily="34" charset="0"/>
                        </a:rPr>
                        <a:t>11</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8</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10</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11</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10</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6</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7</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63</a:t>
                      </a:r>
                    </a:p>
                  </a:txBody>
                  <a:tcPr marL="9525" marR="9525" marT="9525" marB="0" anchor="ctr"/>
                </a:tc>
                <a:extLst>
                  <a:ext uri="{0D108BD9-81ED-4DB2-BD59-A6C34878D82A}">
                    <a16:rowId xmlns:a16="http://schemas.microsoft.com/office/drawing/2014/main" val="10017"/>
                  </a:ext>
                </a:extLst>
              </a:tr>
              <a:tr h="240469">
                <a:tc>
                  <a:txBody>
                    <a:bodyPr/>
                    <a:lstStyle/>
                    <a:p>
                      <a:pPr marL="0" algn="l" defTabSz="914400" rtl="0" eaLnBrk="1" fontAlgn="b" latinLnBrk="0" hangingPunct="1"/>
                      <a:r>
                        <a:rPr lang="es-ES" sz="1200" b="1" u="none" strike="noStrike" kern="1200" dirty="0">
                          <a:solidFill>
                            <a:schemeClr val="accent1">
                              <a:lumMod val="50000"/>
                            </a:schemeClr>
                          </a:solidFill>
                          <a:effectLst/>
                          <a:latin typeface="+mn-lt"/>
                          <a:ea typeface="+mn-ea"/>
                          <a:cs typeface="+mn-cs"/>
                        </a:rPr>
                        <a:t>Teusaquillo</a:t>
                      </a:r>
                    </a:p>
                  </a:txBody>
                  <a:tcPr marL="5725" marR="5725" marT="5725" marB="0" anchor="ctr"/>
                </a:tc>
                <a:tc>
                  <a:txBody>
                    <a:bodyPr/>
                    <a:lstStyle/>
                    <a:p>
                      <a:pPr algn="ctr" rtl="0" fontAlgn="b"/>
                      <a:r>
                        <a:rPr lang="es-CO" sz="1200" b="0" i="0" u="none" strike="noStrike" dirty="0">
                          <a:solidFill>
                            <a:srgbClr val="203864"/>
                          </a:solidFill>
                          <a:effectLst/>
                          <a:latin typeface="Calibri" panose="020F0502020204030204" pitchFamily="34" charset="0"/>
                        </a:rPr>
                        <a:t>20</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26</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49</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49</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65</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73</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63</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345</a:t>
                      </a:r>
                    </a:p>
                  </a:txBody>
                  <a:tcPr marL="9525" marR="9525" marT="9525" marB="0" anchor="ctr"/>
                </a:tc>
                <a:extLst>
                  <a:ext uri="{0D108BD9-81ED-4DB2-BD59-A6C34878D82A}">
                    <a16:rowId xmlns:a16="http://schemas.microsoft.com/office/drawing/2014/main" val="10018"/>
                  </a:ext>
                </a:extLst>
              </a:tr>
              <a:tr h="120234">
                <a:tc>
                  <a:txBody>
                    <a:bodyPr/>
                    <a:lstStyle/>
                    <a:p>
                      <a:pPr marL="0" algn="l" defTabSz="914400" rtl="0" eaLnBrk="1" fontAlgn="b" latinLnBrk="0" hangingPunct="1"/>
                      <a:r>
                        <a:rPr lang="es-ES" sz="1200" b="1" u="none" strike="noStrike" kern="1200" dirty="0">
                          <a:solidFill>
                            <a:schemeClr val="accent1">
                              <a:lumMod val="50000"/>
                            </a:schemeClr>
                          </a:solidFill>
                          <a:effectLst/>
                          <a:latin typeface="+mn-lt"/>
                          <a:ea typeface="+mn-ea"/>
                          <a:cs typeface="+mn-cs"/>
                        </a:rPr>
                        <a:t>Tunjuelito </a:t>
                      </a:r>
                    </a:p>
                  </a:txBody>
                  <a:tcPr marL="5725" marR="5725" marT="5725" marB="0" anchor="ctr"/>
                </a:tc>
                <a:tc>
                  <a:txBody>
                    <a:bodyPr/>
                    <a:lstStyle/>
                    <a:p>
                      <a:pPr algn="ctr" rtl="0" fontAlgn="b"/>
                      <a:r>
                        <a:rPr lang="es-CO" sz="1200" b="0" i="0" u="none" strike="noStrike" dirty="0">
                          <a:solidFill>
                            <a:srgbClr val="203864"/>
                          </a:solidFill>
                          <a:effectLst/>
                          <a:latin typeface="Calibri" panose="020F0502020204030204" pitchFamily="34" charset="0"/>
                        </a:rPr>
                        <a:t>13</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26</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33</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49</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56</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56</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55</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288</a:t>
                      </a:r>
                    </a:p>
                  </a:txBody>
                  <a:tcPr marL="9525" marR="9525" marT="9525" marB="0" anchor="ctr"/>
                </a:tc>
                <a:extLst>
                  <a:ext uri="{0D108BD9-81ED-4DB2-BD59-A6C34878D82A}">
                    <a16:rowId xmlns:a16="http://schemas.microsoft.com/office/drawing/2014/main" val="10019"/>
                  </a:ext>
                </a:extLst>
              </a:tr>
              <a:tr h="120234">
                <a:tc>
                  <a:txBody>
                    <a:bodyPr/>
                    <a:lstStyle/>
                    <a:p>
                      <a:pPr marL="0" algn="l" defTabSz="914400" rtl="0" eaLnBrk="1" fontAlgn="b" latinLnBrk="0" hangingPunct="1"/>
                      <a:r>
                        <a:rPr lang="es-ES" sz="1200" b="1" u="none" strike="noStrike" kern="1200" dirty="0">
                          <a:solidFill>
                            <a:schemeClr val="accent1">
                              <a:lumMod val="50000"/>
                            </a:schemeClr>
                          </a:solidFill>
                          <a:effectLst/>
                          <a:latin typeface="+mn-lt"/>
                          <a:ea typeface="+mn-ea"/>
                          <a:cs typeface="+mn-cs"/>
                        </a:rPr>
                        <a:t>Usaquén </a:t>
                      </a:r>
                    </a:p>
                  </a:txBody>
                  <a:tcPr marL="5725" marR="5725" marT="5725" marB="0" anchor="ctr"/>
                </a:tc>
                <a:tc>
                  <a:txBody>
                    <a:bodyPr/>
                    <a:lstStyle/>
                    <a:p>
                      <a:pPr algn="ctr" rtl="0" fontAlgn="b"/>
                      <a:r>
                        <a:rPr lang="es-CO" sz="1200" b="0" i="0" u="none" strike="noStrike" dirty="0">
                          <a:solidFill>
                            <a:srgbClr val="203864"/>
                          </a:solidFill>
                          <a:effectLst/>
                          <a:latin typeface="Calibri" panose="020F0502020204030204" pitchFamily="34" charset="0"/>
                        </a:rPr>
                        <a:t>27</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39</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73</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61</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82</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61</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81</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424</a:t>
                      </a:r>
                    </a:p>
                  </a:txBody>
                  <a:tcPr marL="9525" marR="9525" marT="9525" marB="0" anchor="ctr"/>
                </a:tc>
                <a:extLst>
                  <a:ext uri="{0D108BD9-81ED-4DB2-BD59-A6C34878D82A}">
                    <a16:rowId xmlns:a16="http://schemas.microsoft.com/office/drawing/2014/main" val="10020"/>
                  </a:ext>
                </a:extLst>
              </a:tr>
              <a:tr h="120234">
                <a:tc>
                  <a:txBody>
                    <a:bodyPr/>
                    <a:lstStyle/>
                    <a:p>
                      <a:pPr marL="0" algn="l" defTabSz="914400" rtl="0" eaLnBrk="1" fontAlgn="b" latinLnBrk="0" hangingPunct="1"/>
                      <a:r>
                        <a:rPr lang="es-ES" sz="1200" b="1" u="none" strike="noStrike" kern="1200" dirty="0">
                          <a:solidFill>
                            <a:schemeClr val="accent1">
                              <a:lumMod val="50000"/>
                            </a:schemeClr>
                          </a:solidFill>
                          <a:effectLst/>
                          <a:latin typeface="+mn-lt"/>
                          <a:ea typeface="+mn-ea"/>
                          <a:cs typeface="+mn-cs"/>
                        </a:rPr>
                        <a:t>Usme</a:t>
                      </a:r>
                    </a:p>
                  </a:txBody>
                  <a:tcPr marL="5725" marR="5725" marT="5725" marB="0" anchor="ctr"/>
                </a:tc>
                <a:tc>
                  <a:txBody>
                    <a:bodyPr/>
                    <a:lstStyle/>
                    <a:p>
                      <a:pPr algn="ctr" rtl="0" fontAlgn="b"/>
                      <a:r>
                        <a:rPr lang="es-CO" sz="1200" b="0" i="0" u="none" strike="noStrike" dirty="0">
                          <a:solidFill>
                            <a:srgbClr val="203864"/>
                          </a:solidFill>
                          <a:effectLst/>
                          <a:latin typeface="Calibri" panose="020F0502020204030204" pitchFamily="34" charset="0"/>
                        </a:rPr>
                        <a:t>27</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25</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44</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52</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64</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56</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60</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328</a:t>
                      </a:r>
                    </a:p>
                  </a:txBody>
                  <a:tcPr marL="9525" marR="9525" marT="9525" marB="0" anchor="ctr"/>
                </a:tc>
                <a:extLst>
                  <a:ext uri="{0D108BD9-81ED-4DB2-BD59-A6C34878D82A}">
                    <a16:rowId xmlns:a16="http://schemas.microsoft.com/office/drawing/2014/main" val="10021"/>
                  </a:ext>
                </a:extLst>
              </a:tr>
              <a:tr h="233274">
                <a:tc>
                  <a:txBody>
                    <a:bodyPr/>
                    <a:lstStyle/>
                    <a:p>
                      <a:pPr marL="0" algn="l" defTabSz="914400" rtl="0" eaLnBrk="1" fontAlgn="b" latinLnBrk="0" hangingPunct="1"/>
                      <a:r>
                        <a:rPr lang="es-ES" sz="1200" b="1" u="none" strike="noStrike" kern="1200" dirty="0">
                          <a:solidFill>
                            <a:schemeClr val="accent1">
                              <a:lumMod val="50000"/>
                            </a:schemeClr>
                          </a:solidFill>
                          <a:effectLst/>
                          <a:latin typeface="+mn-lt"/>
                          <a:ea typeface="+mn-ea"/>
                          <a:cs typeface="+mn-cs"/>
                        </a:rPr>
                        <a:t>TOTAL</a:t>
                      </a:r>
                    </a:p>
                  </a:txBody>
                  <a:tcPr marL="5725" marR="5725" marT="5725" marB="0" anchor="ctr"/>
                </a:tc>
                <a:tc>
                  <a:txBody>
                    <a:bodyPr/>
                    <a:lstStyle/>
                    <a:p>
                      <a:pPr algn="ctr" rtl="0" fontAlgn="b"/>
                      <a:r>
                        <a:rPr lang="es-CO" sz="1200" b="1" i="0" u="none" strike="noStrike" dirty="0">
                          <a:solidFill>
                            <a:srgbClr val="203864"/>
                          </a:solidFill>
                          <a:effectLst/>
                          <a:latin typeface="Calibri" panose="020F0502020204030204" pitchFamily="34" charset="0"/>
                        </a:rPr>
                        <a:t>616</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744</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1.309</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1.298</a:t>
                      </a:r>
                    </a:p>
                  </a:txBody>
                  <a:tcPr marL="9525" marR="9525" marT="9525" marB="0" anchor="ctr"/>
                </a:tc>
                <a:tc>
                  <a:txBody>
                    <a:bodyPr/>
                    <a:lstStyle/>
                    <a:p>
                      <a:pPr marL="0" algn="ctr" defTabSz="914400" rtl="0" eaLnBrk="1" fontAlgn="ctr" latinLnBrk="0" hangingPunct="1"/>
                      <a:r>
                        <a:rPr lang="es-CO" sz="1200" b="1" i="0" u="none" strike="noStrike" kern="1200" dirty="0">
                          <a:solidFill>
                            <a:srgbClr val="203864"/>
                          </a:solidFill>
                          <a:effectLst/>
                          <a:latin typeface="Calibri" panose="020F0502020204030204" pitchFamily="34" charset="0"/>
                          <a:ea typeface="+mn-ea"/>
                          <a:cs typeface="+mn-cs"/>
                        </a:rPr>
                        <a:t>1.370</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1.381</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1.281</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7.999</a:t>
                      </a:r>
                    </a:p>
                  </a:txBody>
                  <a:tcPr marL="9525" marR="9525" marT="9525" marB="0" anchor="ctr"/>
                </a:tc>
                <a:extLst>
                  <a:ext uri="{0D108BD9-81ED-4DB2-BD59-A6C34878D82A}">
                    <a16:rowId xmlns:a16="http://schemas.microsoft.com/office/drawing/2014/main" val="10022"/>
                  </a:ext>
                </a:extLst>
              </a:tr>
            </a:tbl>
          </a:graphicData>
        </a:graphic>
      </p:graphicFrame>
    </p:spTree>
    <p:extLst>
      <p:ext uri="{BB962C8B-B14F-4D97-AF65-F5344CB8AC3E}">
        <p14:creationId xmlns:p14="http://schemas.microsoft.com/office/powerpoint/2010/main" val="4022171205"/>
      </p:ext>
    </p:extLst>
  </p:cSld>
  <p:clrMapOvr>
    <a:masterClrMapping/>
  </p:clrMapOvr>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6" name="Conector recto 15">
            <a:extLst>
              <a:ext uri="{FF2B5EF4-FFF2-40B4-BE49-F238E27FC236}">
                <a16:creationId xmlns:a16="http://schemas.microsoft.com/office/drawing/2014/main" id="{E69823F1-50A9-4EAC-B715-0FB37813795B}"/>
              </a:ext>
            </a:extLst>
          </p:cNvPr>
          <p:cNvCxnSpPr>
            <a:cxnSpLocks/>
          </p:cNvCxnSpPr>
          <p:nvPr/>
        </p:nvCxnSpPr>
        <p:spPr>
          <a:xfrm>
            <a:off x="89647" y="1028089"/>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17" name="CuadroTexto 16">
            <a:extLst>
              <a:ext uri="{FF2B5EF4-FFF2-40B4-BE49-F238E27FC236}">
                <a16:creationId xmlns:a16="http://schemas.microsoft.com/office/drawing/2014/main" id="{51C09770-F1EF-460C-A934-9957897CC647}"/>
              </a:ext>
            </a:extLst>
          </p:cNvPr>
          <p:cNvSpPr txBox="1"/>
          <p:nvPr/>
        </p:nvSpPr>
        <p:spPr>
          <a:xfrm>
            <a:off x="921952" y="224726"/>
            <a:ext cx="11270048" cy="646331"/>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VERIFICACIONES – GESTIÓN SOCIAL 2024</a:t>
            </a:r>
          </a:p>
        </p:txBody>
      </p:sp>
      <p:pic>
        <p:nvPicPr>
          <p:cNvPr id="9" name="Gráfico 3" descr="Usuarios">
            <a:extLst>
              <a:ext uri="{FF2B5EF4-FFF2-40B4-BE49-F238E27FC236}">
                <a16:creationId xmlns:a16="http://schemas.microsoft.com/office/drawing/2014/main" id="{51CA8675-2182-4860-A721-6E25C5FAE871}"/>
              </a:ext>
            </a:extLst>
          </p:cNvPr>
          <p:cNvPicPr>
            <a:picLocks noChangeAspect="1"/>
          </p:cNvPicPr>
          <p:nvPr/>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216617" y="131972"/>
            <a:ext cx="929739" cy="929739"/>
          </a:xfrm>
          <a:prstGeom prst="rect">
            <a:avLst/>
          </a:prstGeom>
        </p:spPr>
      </p:pic>
      <p:graphicFrame>
        <p:nvGraphicFramePr>
          <p:cNvPr id="3" name="Tabla 2">
            <a:extLst>
              <a:ext uri="{FF2B5EF4-FFF2-40B4-BE49-F238E27FC236}">
                <a16:creationId xmlns:a16="http://schemas.microsoft.com/office/drawing/2014/main" id="{74A990BC-A735-497A-A5CB-F067C31EAF2D}"/>
              </a:ext>
            </a:extLst>
          </p:cNvPr>
          <p:cNvGraphicFramePr>
            <a:graphicFrameLocks noGrp="1"/>
          </p:cNvGraphicFramePr>
          <p:nvPr/>
        </p:nvGraphicFramePr>
        <p:xfrm>
          <a:off x="583005" y="1421752"/>
          <a:ext cx="11025990" cy="5211522"/>
        </p:xfrm>
        <a:graphic>
          <a:graphicData uri="http://schemas.openxmlformats.org/drawingml/2006/table">
            <a:tbl>
              <a:tblPr firstRow="1" firstCol="1" bandRow="1">
                <a:tableStyleId>{68D230F3-CF80-4859-8CE7-A43EE81993B5}</a:tableStyleId>
              </a:tblPr>
              <a:tblGrid>
                <a:gridCol w="1012372">
                  <a:extLst>
                    <a:ext uri="{9D8B030D-6E8A-4147-A177-3AD203B41FA5}">
                      <a16:colId xmlns:a16="http://schemas.microsoft.com/office/drawing/2014/main" val="3842499046"/>
                    </a:ext>
                  </a:extLst>
                </a:gridCol>
                <a:gridCol w="793008">
                  <a:extLst>
                    <a:ext uri="{9D8B030D-6E8A-4147-A177-3AD203B41FA5}">
                      <a16:colId xmlns:a16="http://schemas.microsoft.com/office/drawing/2014/main" val="3713484307"/>
                    </a:ext>
                  </a:extLst>
                </a:gridCol>
                <a:gridCol w="925834">
                  <a:extLst>
                    <a:ext uri="{9D8B030D-6E8A-4147-A177-3AD203B41FA5}">
                      <a16:colId xmlns:a16="http://schemas.microsoft.com/office/drawing/2014/main" val="278531685"/>
                    </a:ext>
                  </a:extLst>
                </a:gridCol>
                <a:gridCol w="872005">
                  <a:extLst>
                    <a:ext uri="{9D8B030D-6E8A-4147-A177-3AD203B41FA5}">
                      <a16:colId xmlns:a16="http://schemas.microsoft.com/office/drawing/2014/main" val="2591421517"/>
                    </a:ext>
                  </a:extLst>
                </a:gridCol>
                <a:gridCol w="688993">
                  <a:extLst>
                    <a:ext uri="{9D8B030D-6E8A-4147-A177-3AD203B41FA5}">
                      <a16:colId xmlns:a16="http://schemas.microsoft.com/office/drawing/2014/main" val="1785417455"/>
                    </a:ext>
                  </a:extLst>
                </a:gridCol>
                <a:gridCol w="818177">
                  <a:extLst>
                    <a:ext uri="{9D8B030D-6E8A-4147-A177-3AD203B41FA5}">
                      <a16:colId xmlns:a16="http://schemas.microsoft.com/office/drawing/2014/main" val="4166780616"/>
                    </a:ext>
                  </a:extLst>
                </a:gridCol>
                <a:gridCol w="667462">
                  <a:extLst>
                    <a:ext uri="{9D8B030D-6E8A-4147-A177-3AD203B41FA5}">
                      <a16:colId xmlns:a16="http://schemas.microsoft.com/office/drawing/2014/main" val="3265316170"/>
                    </a:ext>
                  </a:extLst>
                </a:gridCol>
                <a:gridCol w="710523">
                  <a:extLst>
                    <a:ext uri="{9D8B030D-6E8A-4147-A177-3AD203B41FA5}">
                      <a16:colId xmlns:a16="http://schemas.microsoft.com/office/drawing/2014/main" val="1080548763"/>
                    </a:ext>
                  </a:extLst>
                </a:gridCol>
                <a:gridCol w="785881">
                  <a:extLst>
                    <a:ext uri="{9D8B030D-6E8A-4147-A177-3AD203B41FA5}">
                      <a16:colId xmlns:a16="http://schemas.microsoft.com/office/drawing/2014/main" val="855074781"/>
                    </a:ext>
                  </a:extLst>
                </a:gridCol>
                <a:gridCol w="936599">
                  <a:extLst>
                    <a:ext uri="{9D8B030D-6E8A-4147-A177-3AD203B41FA5}">
                      <a16:colId xmlns:a16="http://schemas.microsoft.com/office/drawing/2014/main" val="1081492494"/>
                    </a:ext>
                  </a:extLst>
                </a:gridCol>
                <a:gridCol w="914938">
                  <a:extLst>
                    <a:ext uri="{9D8B030D-6E8A-4147-A177-3AD203B41FA5}">
                      <a16:colId xmlns:a16="http://schemas.microsoft.com/office/drawing/2014/main" val="2060241256"/>
                    </a:ext>
                  </a:extLst>
                </a:gridCol>
                <a:gridCol w="931207">
                  <a:extLst>
                    <a:ext uri="{9D8B030D-6E8A-4147-A177-3AD203B41FA5}">
                      <a16:colId xmlns:a16="http://schemas.microsoft.com/office/drawing/2014/main" val="3974305391"/>
                    </a:ext>
                  </a:extLst>
                </a:gridCol>
                <a:gridCol w="968991">
                  <a:extLst>
                    <a:ext uri="{9D8B030D-6E8A-4147-A177-3AD203B41FA5}">
                      <a16:colId xmlns:a16="http://schemas.microsoft.com/office/drawing/2014/main" val="456789224"/>
                    </a:ext>
                  </a:extLst>
                </a:gridCol>
              </a:tblGrid>
              <a:tr h="461871">
                <a:tc rowSpan="3">
                  <a:txBody>
                    <a:bodyPr/>
                    <a:lstStyle/>
                    <a:p>
                      <a:pPr algn="ctr" rtl="0" fontAlgn="ctr"/>
                      <a:r>
                        <a:rPr lang="es-CO" sz="1200" b="1" u="none" strike="noStrike" dirty="0">
                          <a:solidFill>
                            <a:srgbClr val="203864"/>
                          </a:solidFill>
                          <a:effectLst/>
                        </a:rPr>
                        <a:t>LOCALIDAD</a:t>
                      </a:r>
                      <a:endParaRPr lang="es-CO" sz="1200" b="1" i="0" u="none" strike="noStrike" dirty="0">
                        <a:solidFill>
                          <a:srgbClr val="203864"/>
                        </a:solidFill>
                        <a:effectLst/>
                        <a:latin typeface="Calibri" panose="020F0502020204030204" pitchFamily="34" charset="0"/>
                      </a:endParaRPr>
                    </a:p>
                  </a:txBody>
                  <a:tcPr marL="7408" marR="7408" marT="7408" marB="0" anchor="ctr"/>
                </a:tc>
                <a:tc gridSpan="12">
                  <a:txBody>
                    <a:bodyPr/>
                    <a:lstStyle/>
                    <a:p>
                      <a:pPr algn="ctr" rtl="0" fontAlgn="b"/>
                      <a:r>
                        <a:rPr lang="es-MX" sz="1200" b="1" u="none" strike="noStrike" dirty="0">
                          <a:solidFill>
                            <a:srgbClr val="203864"/>
                          </a:solidFill>
                          <a:effectLst/>
                        </a:rPr>
                        <a:t>VERIFICACIÓN INTERVENTORÍA GESTIÓN SOCIAL  - ÁREA URBANA Y RURAL</a:t>
                      </a:r>
                      <a:endParaRPr lang="es-MX" sz="1200" b="1" i="0" u="none" strike="noStrike" dirty="0">
                        <a:solidFill>
                          <a:srgbClr val="203864"/>
                        </a:solidFill>
                        <a:effectLst/>
                        <a:latin typeface="Calibri" panose="020F0502020204030204" pitchFamily="34" charset="0"/>
                      </a:endParaRPr>
                    </a:p>
                  </a:txBody>
                  <a:tcPr marL="7408" marR="7408" marT="7408" marB="0" anchor="ctr"/>
                </a:tc>
                <a:tc hMerge="1">
                  <a:txBody>
                    <a:bodyPr/>
                    <a:lstStyle/>
                    <a:p>
                      <a:pPr algn="ctr" rtl="0" fontAlgn="b"/>
                      <a:endParaRPr lang="es-MX" sz="1200" b="1" i="0" u="none" strike="noStrike" dirty="0">
                        <a:solidFill>
                          <a:srgbClr val="203864"/>
                        </a:solidFill>
                        <a:effectLst/>
                        <a:latin typeface="Calibri" panose="020F0502020204030204" pitchFamily="34" charset="0"/>
                      </a:endParaRPr>
                    </a:p>
                  </a:txBody>
                  <a:tcPr marL="7408" marR="7408" marT="7408" marB="0" anchor="b"/>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pPr algn="ctr" rtl="0" fontAlgn="b"/>
                      <a:endParaRPr lang="es-MX" sz="1200" b="1" i="0" u="none" strike="noStrike" dirty="0">
                        <a:solidFill>
                          <a:srgbClr val="203864"/>
                        </a:solidFill>
                        <a:effectLst/>
                        <a:latin typeface="Calibri" panose="020F0502020204030204" pitchFamily="34" charset="0"/>
                      </a:endParaRPr>
                    </a:p>
                  </a:txBody>
                  <a:tcPr marL="7408" marR="7408" marT="7408" marB="0" anchor="b"/>
                </a:tc>
                <a:tc hMerge="1">
                  <a:txBody>
                    <a:bodyPr/>
                    <a:lstStyle/>
                    <a:p>
                      <a:endParaRPr lang="es-CO"/>
                    </a:p>
                  </a:txBody>
                  <a:tcPr/>
                </a:tc>
                <a:tc hMerge="1">
                  <a:txBody>
                    <a:bodyPr/>
                    <a:lstStyle/>
                    <a:p>
                      <a:endParaRPr lang="es-CO"/>
                    </a:p>
                  </a:txBody>
                  <a:tcPr/>
                </a:tc>
                <a:tc hMerge="1">
                  <a:txBody>
                    <a:bodyPr/>
                    <a:lstStyle/>
                    <a:p>
                      <a:pPr algn="ctr" rtl="0" fontAlgn="b"/>
                      <a:endParaRPr lang="es-MX" sz="1200" b="1" i="0" u="none" strike="noStrike" dirty="0">
                        <a:solidFill>
                          <a:srgbClr val="203864"/>
                        </a:solidFill>
                        <a:effectLst/>
                        <a:latin typeface="Calibri" panose="020F0502020204030204" pitchFamily="34" charset="0"/>
                      </a:endParaRPr>
                    </a:p>
                  </a:txBody>
                  <a:tcPr marL="7408" marR="7408" marT="7408" marB="0" anchor="ctr"/>
                </a:tc>
                <a:extLst>
                  <a:ext uri="{0D108BD9-81ED-4DB2-BD59-A6C34878D82A}">
                    <a16:rowId xmlns:a16="http://schemas.microsoft.com/office/drawing/2014/main" val="228122846"/>
                  </a:ext>
                </a:extLst>
              </a:tr>
              <a:tr h="365299">
                <a:tc vMerge="1">
                  <a:txBody>
                    <a:bodyPr/>
                    <a:lstStyle/>
                    <a:p>
                      <a:endParaRPr lang="es-CO"/>
                    </a:p>
                  </a:txBody>
                  <a:tcPr/>
                </a:tc>
                <a:tc gridSpan="12">
                  <a:txBody>
                    <a:bodyPr/>
                    <a:lstStyle/>
                    <a:p>
                      <a:pPr marL="0" algn="ctr" defTabSz="914400" rtl="0" eaLnBrk="1" fontAlgn="b" latinLnBrk="0" hangingPunct="1"/>
                      <a:r>
                        <a:rPr lang="es-ES" sz="1200" b="1" u="none" strike="noStrike" kern="1200" dirty="0">
                          <a:solidFill>
                            <a:schemeClr val="accent1">
                              <a:lumMod val="50000"/>
                            </a:schemeClr>
                          </a:solidFill>
                          <a:effectLst/>
                          <a:latin typeface="+mn-lt"/>
                          <a:ea typeface="+mn-ea"/>
                          <a:cs typeface="+mn-cs"/>
                        </a:rPr>
                        <a:t>VISITAS REALIZADAS ENERO A NOVIEMBRE 2024</a:t>
                      </a:r>
                      <a:endParaRPr lang="es-CO" sz="1200" b="1" u="none" strike="noStrike" kern="1200" dirty="0">
                        <a:solidFill>
                          <a:schemeClr val="accent1">
                            <a:lumMod val="50000"/>
                          </a:schemeClr>
                        </a:solidFill>
                        <a:effectLst/>
                        <a:latin typeface="+mn-lt"/>
                        <a:ea typeface="+mn-ea"/>
                        <a:cs typeface="+mn-cs"/>
                      </a:endParaRPr>
                    </a:p>
                  </a:txBody>
                  <a:tcPr marL="7408" marR="7408" marT="7408" marB="0" anchor="ctr"/>
                </a:tc>
                <a:tc hMerge="1">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endParaRPr lang="es-CO" sz="1200" b="1" u="none" strike="noStrike" kern="1200" dirty="0">
                        <a:solidFill>
                          <a:schemeClr val="accent1">
                            <a:lumMod val="50000"/>
                          </a:schemeClr>
                        </a:solidFill>
                        <a:effectLst/>
                        <a:latin typeface="+mn-lt"/>
                        <a:ea typeface="+mn-ea"/>
                        <a:cs typeface="+mn-cs"/>
                      </a:endParaRPr>
                    </a:p>
                  </a:txBody>
                  <a:tcPr marL="7408" marR="7408" marT="7408" marB="0" anchor="ctr"/>
                </a:tc>
                <a:tc hMerge="1">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endParaRPr lang="es-CO" sz="1200" b="1" u="none" strike="noStrike" kern="1200" dirty="0">
                        <a:solidFill>
                          <a:schemeClr val="accent1">
                            <a:lumMod val="50000"/>
                          </a:schemeClr>
                        </a:solidFill>
                        <a:effectLst/>
                        <a:latin typeface="+mn-lt"/>
                        <a:ea typeface="+mn-ea"/>
                        <a:cs typeface="+mn-cs"/>
                      </a:endParaRPr>
                    </a:p>
                  </a:txBody>
                  <a:tcPr marL="7408" marR="7408" marT="7408" marB="0" anchor="ctr"/>
                </a:tc>
                <a:tc hMerge="1">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endParaRPr lang="es-CO" sz="1200" b="1" u="none" strike="noStrike" kern="1200" dirty="0">
                        <a:solidFill>
                          <a:schemeClr val="accent1">
                            <a:lumMod val="50000"/>
                          </a:schemeClr>
                        </a:solidFill>
                        <a:effectLst/>
                        <a:latin typeface="+mn-lt"/>
                        <a:ea typeface="+mn-ea"/>
                        <a:cs typeface="+mn-cs"/>
                      </a:endParaRPr>
                    </a:p>
                  </a:txBody>
                  <a:tcPr marL="7408" marR="7408" marT="7408" marB="0" anchor="ctr"/>
                </a:tc>
                <a:tc hMerge="1">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endParaRPr lang="es-CO" sz="1200" b="1" u="none" strike="noStrike" kern="1200" dirty="0">
                        <a:solidFill>
                          <a:schemeClr val="accent1">
                            <a:lumMod val="50000"/>
                          </a:schemeClr>
                        </a:solidFill>
                        <a:effectLst/>
                        <a:latin typeface="+mn-lt"/>
                        <a:ea typeface="+mn-ea"/>
                        <a:cs typeface="+mn-cs"/>
                      </a:endParaRPr>
                    </a:p>
                  </a:txBody>
                  <a:tcPr marL="7408" marR="7408" marT="7408" marB="0" anchor="ct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pPr marL="0" algn="ctr" defTabSz="914400" rtl="0" eaLnBrk="1" fontAlgn="b" latinLnBrk="0" hangingPunct="1"/>
                      <a:endParaRPr lang="es-CO" sz="1200" b="1" u="none" strike="noStrike" kern="1200" dirty="0">
                        <a:solidFill>
                          <a:schemeClr val="accent1">
                            <a:lumMod val="50000"/>
                          </a:schemeClr>
                        </a:solidFill>
                        <a:effectLst/>
                        <a:latin typeface="+mn-lt"/>
                        <a:ea typeface="+mn-ea"/>
                        <a:cs typeface="+mn-cs"/>
                      </a:endParaRPr>
                    </a:p>
                  </a:txBody>
                  <a:tcPr marL="7408" marR="7408" marT="7408" marB="0" anchor="ctr"/>
                </a:tc>
                <a:tc hMerge="1">
                  <a:txBody>
                    <a:bodyPr/>
                    <a:lstStyle/>
                    <a:p>
                      <a:endParaRPr lang="es-CO"/>
                    </a:p>
                  </a:txBody>
                  <a:tcPr/>
                </a:tc>
                <a:tc hMerge="1">
                  <a:txBody>
                    <a:bodyPr/>
                    <a:lstStyle/>
                    <a:p>
                      <a:endParaRPr lang="es-CO"/>
                    </a:p>
                  </a:txBody>
                  <a:tcPr/>
                </a:tc>
                <a:tc hMerge="1">
                  <a:txBody>
                    <a:bodyPr/>
                    <a:lstStyle/>
                    <a:p>
                      <a:pPr marL="0" algn="ctr" defTabSz="914400" rtl="0" eaLnBrk="1" fontAlgn="b" latinLnBrk="0" hangingPunct="1"/>
                      <a:endParaRPr lang="es-CO" sz="1200" b="1" u="none" strike="noStrike" kern="1200" dirty="0">
                        <a:solidFill>
                          <a:schemeClr val="accent1">
                            <a:lumMod val="50000"/>
                          </a:schemeClr>
                        </a:solidFill>
                        <a:effectLst/>
                        <a:latin typeface="+mn-lt"/>
                        <a:ea typeface="+mn-ea"/>
                        <a:cs typeface="+mn-cs"/>
                      </a:endParaRPr>
                    </a:p>
                  </a:txBody>
                  <a:tcPr marL="7408" marR="7408" marT="7408" marB="0" anchor="ctr"/>
                </a:tc>
                <a:extLst>
                  <a:ext uri="{0D108BD9-81ED-4DB2-BD59-A6C34878D82A}">
                    <a16:rowId xmlns:a16="http://schemas.microsoft.com/office/drawing/2014/main" val="1590358044"/>
                  </a:ext>
                </a:extLst>
              </a:tr>
              <a:tr h="307297">
                <a:tc vMerge="1">
                  <a:txBody>
                    <a:bodyPr/>
                    <a:lstStyle/>
                    <a:p>
                      <a:endParaRPr lang="es-CO"/>
                    </a:p>
                  </a:txBody>
                  <a:tcPr/>
                </a:tc>
                <a:tc>
                  <a:txBody>
                    <a:bodyPr/>
                    <a:lstStyle/>
                    <a:p>
                      <a:pPr marL="0" algn="ctr" defTabSz="914400" rtl="0" eaLnBrk="1" fontAlgn="b" latinLnBrk="0" hangingPunct="1"/>
                      <a:r>
                        <a:rPr lang="es-CO" sz="1200" b="1" u="none" strike="noStrike" kern="1200" dirty="0">
                          <a:solidFill>
                            <a:schemeClr val="accent1">
                              <a:lumMod val="50000"/>
                            </a:schemeClr>
                          </a:solidFill>
                          <a:effectLst/>
                        </a:rPr>
                        <a:t>ENERO</a:t>
                      </a:r>
                      <a:endParaRPr lang="es-CO" sz="1200" b="1" u="none" strike="noStrike" kern="1200" dirty="0">
                        <a:solidFill>
                          <a:schemeClr val="accent1">
                            <a:lumMod val="50000"/>
                          </a:schemeClr>
                        </a:solidFill>
                        <a:effectLst/>
                        <a:latin typeface="+mn-lt"/>
                        <a:ea typeface="+mn-ea"/>
                        <a:cs typeface="+mn-cs"/>
                      </a:endParaRPr>
                    </a:p>
                  </a:txBody>
                  <a:tcPr marL="7408" marR="7408" marT="7408"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CO" sz="1200" b="1" u="none" strike="noStrike" kern="1200" dirty="0">
                          <a:solidFill>
                            <a:schemeClr val="accent1">
                              <a:lumMod val="50000"/>
                            </a:schemeClr>
                          </a:solidFill>
                          <a:effectLst/>
                        </a:rPr>
                        <a:t>FEBRERO</a:t>
                      </a:r>
                      <a:endParaRPr lang="es-CO" sz="1200" b="1" u="none" strike="noStrike" kern="1200" dirty="0">
                        <a:solidFill>
                          <a:schemeClr val="accent1">
                            <a:lumMod val="50000"/>
                          </a:schemeClr>
                        </a:solidFill>
                        <a:effectLst/>
                        <a:latin typeface="+mn-lt"/>
                        <a:ea typeface="+mn-ea"/>
                        <a:cs typeface="+mn-cs"/>
                      </a:endParaRPr>
                    </a:p>
                  </a:txBody>
                  <a:tcPr marL="7408" marR="7408" marT="7408"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CO" sz="1200" b="1" u="none" strike="noStrike" kern="1200" dirty="0">
                          <a:solidFill>
                            <a:schemeClr val="accent1">
                              <a:lumMod val="50000"/>
                            </a:schemeClr>
                          </a:solidFill>
                          <a:effectLst/>
                        </a:rPr>
                        <a:t>MARZO</a:t>
                      </a:r>
                      <a:endParaRPr lang="es-CO" sz="1200" b="1" u="none" strike="noStrike" kern="1200" dirty="0">
                        <a:solidFill>
                          <a:schemeClr val="accent1">
                            <a:lumMod val="50000"/>
                          </a:schemeClr>
                        </a:solidFill>
                        <a:effectLst/>
                        <a:latin typeface="+mn-lt"/>
                        <a:ea typeface="+mn-ea"/>
                        <a:cs typeface="+mn-cs"/>
                      </a:endParaRPr>
                    </a:p>
                  </a:txBody>
                  <a:tcPr marL="7408" marR="7408" marT="7408"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CO" sz="1200" b="1" u="none" strike="noStrike" kern="1200" dirty="0">
                          <a:solidFill>
                            <a:schemeClr val="accent1">
                              <a:lumMod val="50000"/>
                            </a:schemeClr>
                          </a:solidFill>
                          <a:effectLst/>
                        </a:rPr>
                        <a:t>ABRIL</a:t>
                      </a:r>
                      <a:endParaRPr lang="es-CO" sz="1200" b="1" u="none" strike="noStrike" kern="1200" dirty="0">
                        <a:solidFill>
                          <a:schemeClr val="accent1">
                            <a:lumMod val="50000"/>
                          </a:schemeClr>
                        </a:solidFill>
                        <a:effectLst/>
                        <a:latin typeface="+mn-lt"/>
                        <a:ea typeface="+mn-ea"/>
                        <a:cs typeface="+mn-cs"/>
                      </a:endParaRPr>
                    </a:p>
                  </a:txBody>
                  <a:tcPr marL="7408" marR="7408" marT="7408"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CO" sz="1200" b="1" u="none" strike="noStrike" kern="1200" dirty="0">
                          <a:solidFill>
                            <a:schemeClr val="accent1">
                              <a:lumMod val="50000"/>
                            </a:schemeClr>
                          </a:solidFill>
                          <a:effectLst/>
                        </a:rPr>
                        <a:t>MAYO</a:t>
                      </a:r>
                      <a:endParaRPr lang="es-CO" sz="1200" b="1" u="none" strike="noStrike" kern="1200" dirty="0">
                        <a:solidFill>
                          <a:schemeClr val="accent1">
                            <a:lumMod val="50000"/>
                          </a:schemeClr>
                        </a:solidFill>
                        <a:effectLst/>
                        <a:latin typeface="+mn-lt"/>
                        <a:ea typeface="+mn-ea"/>
                        <a:cs typeface="+mn-cs"/>
                      </a:endParaRPr>
                    </a:p>
                  </a:txBody>
                  <a:tcPr marL="7408" marR="7408" marT="7408" marB="0" anchor="ctr"/>
                </a:tc>
                <a:tc>
                  <a:txBody>
                    <a:bodyPr/>
                    <a:lstStyle/>
                    <a:p>
                      <a:pPr marL="0" algn="ctr" defTabSz="914400" rtl="0" eaLnBrk="1" fontAlgn="b" latinLnBrk="0" hangingPunct="1"/>
                      <a:r>
                        <a:rPr lang="es-MX" sz="1200" b="1" u="none" strike="noStrike" kern="1200" dirty="0">
                          <a:solidFill>
                            <a:schemeClr val="accent1">
                              <a:lumMod val="50000"/>
                            </a:schemeClr>
                          </a:solidFill>
                          <a:effectLst/>
                          <a:latin typeface="+mn-lt"/>
                          <a:ea typeface="+mn-ea"/>
                          <a:cs typeface="+mn-cs"/>
                        </a:rPr>
                        <a:t>JUNIO</a:t>
                      </a:r>
                      <a:endParaRPr lang="es-CO" sz="1200" b="1" u="none" strike="noStrike" kern="1200" dirty="0">
                        <a:solidFill>
                          <a:schemeClr val="accent1">
                            <a:lumMod val="50000"/>
                          </a:schemeClr>
                        </a:solidFill>
                        <a:effectLst/>
                        <a:latin typeface="+mn-lt"/>
                        <a:ea typeface="+mn-ea"/>
                        <a:cs typeface="+mn-cs"/>
                      </a:endParaRPr>
                    </a:p>
                  </a:txBody>
                  <a:tcPr marL="7408" marR="7408" marT="7408" marB="0" anchor="ctr"/>
                </a:tc>
                <a:tc>
                  <a:txBody>
                    <a:bodyPr/>
                    <a:lstStyle/>
                    <a:p>
                      <a:pPr marL="0" algn="ctr" defTabSz="914400" rtl="0" eaLnBrk="1" fontAlgn="b" latinLnBrk="0" hangingPunct="1"/>
                      <a:r>
                        <a:rPr lang="es-MX" sz="1200" b="1" u="none" strike="noStrike" kern="1200" dirty="0">
                          <a:solidFill>
                            <a:schemeClr val="accent1">
                              <a:lumMod val="50000"/>
                            </a:schemeClr>
                          </a:solidFill>
                          <a:effectLst/>
                          <a:latin typeface="+mn-lt"/>
                          <a:ea typeface="+mn-ea"/>
                          <a:cs typeface="+mn-cs"/>
                        </a:rPr>
                        <a:t>JULIO</a:t>
                      </a:r>
                      <a:endParaRPr lang="es-CO" sz="1200" b="1" u="none" strike="noStrike" kern="1200" dirty="0">
                        <a:solidFill>
                          <a:schemeClr val="accent1">
                            <a:lumMod val="50000"/>
                          </a:schemeClr>
                        </a:solidFill>
                        <a:effectLst/>
                        <a:latin typeface="+mn-lt"/>
                        <a:ea typeface="+mn-ea"/>
                        <a:cs typeface="+mn-cs"/>
                      </a:endParaRPr>
                    </a:p>
                  </a:txBody>
                  <a:tcPr marL="7408" marR="7408" marT="7408" marB="0" anchor="ctr"/>
                </a:tc>
                <a:tc>
                  <a:txBody>
                    <a:bodyPr/>
                    <a:lstStyle/>
                    <a:p>
                      <a:pPr marL="0" algn="ctr" defTabSz="914400" rtl="0" eaLnBrk="1" fontAlgn="b" latinLnBrk="0" hangingPunct="1"/>
                      <a:r>
                        <a:rPr lang="es-MX" sz="1200" b="1" u="none" strike="noStrike" kern="1200" dirty="0">
                          <a:solidFill>
                            <a:schemeClr val="accent1">
                              <a:lumMod val="50000"/>
                            </a:schemeClr>
                          </a:solidFill>
                          <a:effectLst/>
                          <a:latin typeface="+mn-lt"/>
                          <a:ea typeface="+mn-ea"/>
                          <a:cs typeface="+mn-cs"/>
                        </a:rPr>
                        <a:t>AGOSTO</a:t>
                      </a:r>
                      <a:endParaRPr lang="es-CO" sz="1200" b="1" u="none" strike="noStrike" kern="1200" dirty="0">
                        <a:solidFill>
                          <a:schemeClr val="accent1">
                            <a:lumMod val="50000"/>
                          </a:schemeClr>
                        </a:solidFill>
                        <a:effectLst/>
                        <a:latin typeface="+mn-lt"/>
                        <a:ea typeface="+mn-ea"/>
                        <a:cs typeface="+mn-cs"/>
                      </a:endParaRPr>
                    </a:p>
                  </a:txBody>
                  <a:tcPr marL="7408" marR="7408" marT="7408" marB="0" anchor="ctr"/>
                </a:tc>
                <a:tc>
                  <a:txBody>
                    <a:bodyPr/>
                    <a:lstStyle/>
                    <a:p>
                      <a:pPr marL="0" algn="ctr" defTabSz="914400" rtl="0" eaLnBrk="1" fontAlgn="b" latinLnBrk="0" hangingPunct="1"/>
                      <a:r>
                        <a:rPr lang="es-MX" sz="1200" b="1" u="none" strike="noStrike" kern="1200" dirty="0">
                          <a:solidFill>
                            <a:schemeClr val="accent1">
                              <a:lumMod val="50000"/>
                            </a:schemeClr>
                          </a:solidFill>
                          <a:effectLst/>
                          <a:latin typeface="+mn-lt"/>
                          <a:ea typeface="+mn-ea"/>
                          <a:cs typeface="+mn-cs"/>
                        </a:rPr>
                        <a:t>SEPTIEMBRE</a:t>
                      </a:r>
                      <a:endParaRPr lang="es-CO" sz="1200" b="1" u="none" strike="noStrike" kern="1200" dirty="0">
                        <a:solidFill>
                          <a:schemeClr val="accent1">
                            <a:lumMod val="50000"/>
                          </a:schemeClr>
                        </a:solidFill>
                        <a:effectLst/>
                        <a:latin typeface="+mn-lt"/>
                        <a:ea typeface="+mn-ea"/>
                        <a:cs typeface="+mn-cs"/>
                      </a:endParaRPr>
                    </a:p>
                  </a:txBody>
                  <a:tcPr marL="7408" marR="7408" marT="7408" marB="0" anchor="ctr"/>
                </a:tc>
                <a:tc>
                  <a:txBody>
                    <a:bodyPr/>
                    <a:lstStyle/>
                    <a:p>
                      <a:pPr marL="0" algn="ctr" defTabSz="914400" rtl="0" eaLnBrk="1" fontAlgn="b" latinLnBrk="0" hangingPunct="1"/>
                      <a:r>
                        <a:rPr lang="es-MX" sz="1200" b="1" u="none" strike="noStrike" kern="1200" dirty="0">
                          <a:solidFill>
                            <a:schemeClr val="accent1">
                              <a:lumMod val="50000"/>
                            </a:schemeClr>
                          </a:solidFill>
                          <a:effectLst/>
                          <a:latin typeface="+mn-lt"/>
                          <a:ea typeface="+mn-ea"/>
                          <a:cs typeface="+mn-cs"/>
                        </a:rPr>
                        <a:t>OCTUBRE</a:t>
                      </a:r>
                      <a:endParaRPr lang="es-CO" sz="1200" b="1" u="none" strike="noStrike" kern="1200" dirty="0">
                        <a:solidFill>
                          <a:schemeClr val="accent1">
                            <a:lumMod val="50000"/>
                          </a:schemeClr>
                        </a:solidFill>
                        <a:effectLst/>
                        <a:latin typeface="+mn-lt"/>
                        <a:ea typeface="+mn-ea"/>
                        <a:cs typeface="+mn-cs"/>
                      </a:endParaRPr>
                    </a:p>
                  </a:txBody>
                  <a:tcPr marL="7408" marR="7408" marT="7408" marB="0" anchor="ctr"/>
                </a:tc>
                <a:tc>
                  <a:txBody>
                    <a:bodyPr/>
                    <a:lstStyle/>
                    <a:p>
                      <a:pPr marL="0" algn="ctr" defTabSz="914400" rtl="0" eaLnBrk="1" fontAlgn="b" latinLnBrk="0" hangingPunct="1"/>
                      <a:r>
                        <a:rPr lang="es-MX" sz="1200" b="1" u="none" strike="noStrike" kern="1200" dirty="0">
                          <a:solidFill>
                            <a:schemeClr val="accent1">
                              <a:lumMod val="50000"/>
                            </a:schemeClr>
                          </a:solidFill>
                          <a:effectLst/>
                          <a:latin typeface="+mn-lt"/>
                          <a:ea typeface="+mn-ea"/>
                          <a:cs typeface="+mn-cs"/>
                        </a:rPr>
                        <a:t>NOVIEMBRE</a:t>
                      </a:r>
                      <a:endParaRPr lang="es-CO" sz="1200" b="1" u="none" strike="noStrike" kern="1200" dirty="0">
                        <a:solidFill>
                          <a:schemeClr val="accent1">
                            <a:lumMod val="50000"/>
                          </a:schemeClr>
                        </a:solidFill>
                        <a:effectLst/>
                        <a:latin typeface="+mn-lt"/>
                        <a:ea typeface="+mn-ea"/>
                        <a:cs typeface="+mn-cs"/>
                      </a:endParaRPr>
                    </a:p>
                  </a:txBody>
                  <a:tcPr marL="7408" marR="7408" marT="7408" marB="0" anchor="ctr"/>
                </a:tc>
                <a:tc>
                  <a:txBody>
                    <a:bodyPr/>
                    <a:lstStyle/>
                    <a:p>
                      <a:pPr marL="0" algn="ctr" defTabSz="914400" rtl="0" eaLnBrk="1" fontAlgn="b" latinLnBrk="0" hangingPunct="1"/>
                      <a:r>
                        <a:rPr lang="es-MX" sz="1200" b="1" u="none" strike="noStrike" kern="1200" dirty="0">
                          <a:solidFill>
                            <a:schemeClr val="accent1">
                              <a:lumMod val="50000"/>
                            </a:schemeClr>
                          </a:solidFill>
                          <a:effectLst/>
                          <a:latin typeface="+mn-lt"/>
                          <a:ea typeface="+mn-ea"/>
                          <a:cs typeface="+mn-cs"/>
                        </a:rPr>
                        <a:t>TOTAL 2024</a:t>
                      </a:r>
                      <a:endParaRPr lang="es-CO" sz="1200" b="1" u="none" strike="noStrike" kern="1200" dirty="0">
                        <a:solidFill>
                          <a:schemeClr val="accent1">
                            <a:lumMod val="50000"/>
                          </a:schemeClr>
                        </a:solidFill>
                        <a:effectLst/>
                        <a:latin typeface="+mn-lt"/>
                        <a:ea typeface="+mn-ea"/>
                        <a:cs typeface="+mn-cs"/>
                      </a:endParaRPr>
                    </a:p>
                  </a:txBody>
                  <a:tcPr marL="7408" marR="7408" marT="7408" marB="0" anchor="ctr"/>
                </a:tc>
                <a:extLst>
                  <a:ext uri="{0D108BD9-81ED-4DB2-BD59-A6C34878D82A}">
                    <a16:rowId xmlns:a16="http://schemas.microsoft.com/office/drawing/2014/main" val="1313698546"/>
                  </a:ext>
                </a:extLst>
              </a:tr>
              <a:tr h="206419">
                <a:tc>
                  <a:txBody>
                    <a:bodyPr/>
                    <a:lstStyle/>
                    <a:p>
                      <a:pPr algn="l" rtl="0" fontAlgn="b"/>
                      <a:r>
                        <a:rPr lang="es-CO" sz="1200" b="1" u="none" strike="noStrike" dirty="0">
                          <a:solidFill>
                            <a:srgbClr val="203864"/>
                          </a:solidFill>
                          <a:effectLst/>
                        </a:rPr>
                        <a:t>Antonio Nariño</a:t>
                      </a:r>
                      <a:endParaRPr lang="es-CO" sz="1200" b="1" i="0" u="none" strike="noStrike" dirty="0">
                        <a:solidFill>
                          <a:srgbClr val="203864"/>
                        </a:solidFill>
                        <a:effectLst/>
                        <a:latin typeface="Calibri" panose="020F0502020204030204" pitchFamily="34" charset="0"/>
                      </a:endParaRPr>
                    </a:p>
                  </a:txBody>
                  <a:tcPr marL="7408" marR="7408" marT="7408" marB="0" anchor="b"/>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49</a:t>
                      </a:r>
                    </a:p>
                  </a:txBody>
                  <a:tcPr marL="9525" marR="9525" marT="9525" marB="0" anchor="ctr"/>
                </a:tc>
                <a:extLst>
                  <a:ext uri="{0D108BD9-81ED-4DB2-BD59-A6C34878D82A}">
                    <a16:rowId xmlns:a16="http://schemas.microsoft.com/office/drawing/2014/main" val="2155324781"/>
                  </a:ext>
                </a:extLst>
              </a:tr>
              <a:tr h="174059">
                <a:tc>
                  <a:txBody>
                    <a:bodyPr/>
                    <a:lstStyle/>
                    <a:p>
                      <a:pPr algn="l" rtl="0" fontAlgn="b"/>
                      <a:r>
                        <a:rPr lang="es-CO" sz="1200" b="1" u="none" strike="noStrike" dirty="0">
                          <a:solidFill>
                            <a:srgbClr val="203864"/>
                          </a:solidFill>
                          <a:effectLst/>
                        </a:rPr>
                        <a:t>Barrios Unidos</a:t>
                      </a:r>
                      <a:endParaRPr lang="es-CO" sz="1200" b="1" i="0" u="none" strike="noStrike" dirty="0">
                        <a:solidFill>
                          <a:srgbClr val="203864"/>
                        </a:solidFill>
                        <a:effectLst/>
                        <a:latin typeface="Calibri" panose="020F0502020204030204" pitchFamily="34" charset="0"/>
                      </a:endParaRPr>
                    </a:p>
                  </a:txBody>
                  <a:tcPr marL="7408" marR="7408" marT="7408" marB="0" anchor="b"/>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7</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8</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9</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66</a:t>
                      </a:r>
                    </a:p>
                  </a:txBody>
                  <a:tcPr marL="9525" marR="9525" marT="9525" marB="0" anchor="ctr"/>
                </a:tc>
                <a:extLst>
                  <a:ext uri="{0D108BD9-81ED-4DB2-BD59-A6C34878D82A}">
                    <a16:rowId xmlns:a16="http://schemas.microsoft.com/office/drawing/2014/main" val="254295939"/>
                  </a:ext>
                </a:extLst>
              </a:tr>
              <a:tr h="174059">
                <a:tc>
                  <a:txBody>
                    <a:bodyPr/>
                    <a:lstStyle/>
                    <a:p>
                      <a:pPr algn="l" rtl="0" fontAlgn="b"/>
                      <a:r>
                        <a:rPr lang="es-CO" sz="1200" b="1" u="none" strike="noStrike" dirty="0">
                          <a:solidFill>
                            <a:srgbClr val="203864"/>
                          </a:solidFill>
                          <a:effectLst/>
                        </a:rPr>
                        <a:t>Bosa</a:t>
                      </a:r>
                      <a:endParaRPr lang="es-CO" sz="1200" b="1" i="0" u="none" strike="noStrike" dirty="0">
                        <a:solidFill>
                          <a:srgbClr val="203864"/>
                        </a:solidFill>
                        <a:effectLst/>
                        <a:latin typeface="Calibri" panose="020F0502020204030204" pitchFamily="34" charset="0"/>
                      </a:endParaRPr>
                    </a:p>
                  </a:txBody>
                  <a:tcPr marL="7408" marR="7408" marT="7408" marB="0" anchor="b"/>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8</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6</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58</a:t>
                      </a:r>
                    </a:p>
                  </a:txBody>
                  <a:tcPr marL="9525" marR="9525" marT="9525" marB="0" anchor="ctr"/>
                </a:tc>
                <a:extLst>
                  <a:ext uri="{0D108BD9-81ED-4DB2-BD59-A6C34878D82A}">
                    <a16:rowId xmlns:a16="http://schemas.microsoft.com/office/drawing/2014/main" val="3384566541"/>
                  </a:ext>
                </a:extLst>
              </a:tr>
              <a:tr h="174059">
                <a:tc>
                  <a:txBody>
                    <a:bodyPr/>
                    <a:lstStyle/>
                    <a:p>
                      <a:pPr algn="l" rtl="0" fontAlgn="b"/>
                      <a:r>
                        <a:rPr lang="es-CO" sz="1200" b="1" u="none" strike="noStrike" dirty="0">
                          <a:solidFill>
                            <a:srgbClr val="203864"/>
                          </a:solidFill>
                          <a:effectLst/>
                        </a:rPr>
                        <a:t>Candelaria </a:t>
                      </a:r>
                      <a:endParaRPr lang="es-CO" sz="1200" b="1" i="0" u="none" strike="noStrike" dirty="0">
                        <a:solidFill>
                          <a:srgbClr val="203864"/>
                        </a:solidFill>
                        <a:effectLst/>
                        <a:latin typeface="Calibri" panose="020F0502020204030204" pitchFamily="34" charset="0"/>
                      </a:endParaRPr>
                    </a:p>
                  </a:txBody>
                  <a:tcPr marL="7408" marR="7408" marT="7408" marB="0" anchor="b"/>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9</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7</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59</a:t>
                      </a:r>
                    </a:p>
                  </a:txBody>
                  <a:tcPr marL="9525" marR="9525" marT="9525" marB="0" anchor="ctr"/>
                </a:tc>
                <a:extLst>
                  <a:ext uri="{0D108BD9-81ED-4DB2-BD59-A6C34878D82A}">
                    <a16:rowId xmlns:a16="http://schemas.microsoft.com/office/drawing/2014/main" val="1891800920"/>
                  </a:ext>
                </a:extLst>
              </a:tr>
              <a:tr h="174059">
                <a:tc>
                  <a:txBody>
                    <a:bodyPr/>
                    <a:lstStyle/>
                    <a:p>
                      <a:pPr algn="l" rtl="0" fontAlgn="b"/>
                      <a:r>
                        <a:rPr lang="es-CO" sz="1200" b="1" u="none" strike="noStrike" dirty="0">
                          <a:solidFill>
                            <a:srgbClr val="203864"/>
                          </a:solidFill>
                          <a:effectLst/>
                        </a:rPr>
                        <a:t>Chapinero </a:t>
                      </a:r>
                      <a:endParaRPr lang="es-CO" sz="1200" b="1" i="0" u="none" strike="noStrike" dirty="0">
                        <a:solidFill>
                          <a:srgbClr val="203864"/>
                        </a:solidFill>
                        <a:effectLst/>
                        <a:latin typeface="Calibri" panose="020F0502020204030204" pitchFamily="34" charset="0"/>
                      </a:endParaRPr>
                    </a:p>
                  </a:txBody>
                  <a:tcPr marL="7408" marR="7408" marT="7408" marB="0" anchor="b"/>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6</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79</a:t>
                      </a:r>
                    </a:p>
                  </a:txBody>
                  <a:tcPr marL="9525" marR="9525" marT="9525" marB="0" anchor="ctr"/>
                </a:tc>
                <a:extLst>
                  <a:ext uri="{0D108BD9-81ED-4DB2-BD59-A6C34878D82A}">
                    <a16:rowId xmlns:a16="http://schemas.microsoft.com/office/drawing/2014/main" val="1743242307"/>
                  </a:ext>
                </a:extLst>
              </a:tr>
              <a:tr h="174059">
                <a:tc>
                  <a:txBody>
                    <a:bodyPr/>
                    <a:lstStyle/>
                    <a:p>
                      <a:pPr algn="l" rtl="0" fontAlgn="b"/>
                      <a:r>
                        <a:rPr lang="es-CO" sz="1200" b="1" u="none" strike="noStrike" dirty="0">
                          <a:solidFill>
                            <a:srgbClr val="203864"/>
                          </a:solidFill>
                          <a:effectLst/>
                        </a:rPr>
                        <a:t>Cuidad Bolívar</a:t>
                      </a:r>
                      <a:endParaRPr lang="es-CO" sz="1200" b="1" i="0" u="none" strike="noStrike" dirty="0">
                        <a:solidFill>
                          <a:srgbClr val="203864"/>
                        </a:solidFill>
                        <a:effectLst/>
                        <a:latin typeface="Calibri" panose="020F0502020204030204" pitchFamily="34" charset="0"/>
                      </a:endParaRPr>
                    </a:p>
                  </a:txBody>
                  <a:tcPr marL="7408" marR="7408" marT="7408" marB="0" anchor="b"/>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8</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8</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12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9</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79</a:t>
                      </a:r>
                    </a:p>
                  </a:txBody>
                  <a:tcPr marL="9525" marR="9525" marT="9525" marB="0" anchor="ctr"/>
                </a:tc>
                <a:extLst>
                  <a:ext uri="{0D108BD9-81ED-4DB2-BD59-A6C34878D82A}">
                    <a16:rowId xmlns:a16="http://schemas.microsoft.com/office/drawing/2014/main" val="915907325"/>
                  </a:ext>
                </a:extLst>
              </a:tr>
              <a:tr h="174059">
                <a:tc>
                  <a:txBody>
                    <a:bodyPr/>
                    <a:lstStyle/>
                    <a:p>
                      <a:pPr algn="l" rtl="0" fontAlgn="b"/>
                      <a:r>
                        <a:rPr lang="es-CO" sz="1200" b="1" u="none" strike="noStrike" dirty="0">
                          <a:solidFill>
                            <a:srgbClr val="203864"/>
                          </a:solidFill>
                          <a:effectLst/>
                        </a:rPr>
                        <a:t>Engativá</a:t>
                      </a:r>
                      <a:endParaRPr lang="es-CO" sz="1200" b="1" i="0" u="none" strike="noStrike" dirty="0">
                        <a:solidFill>
                          <a:srgbClr val="203864"/>
                        </a:solidFill>
                        <a:effectLst/>
                        <a:latin typeface="Calibri" panose="020F0502020204030204" pitchFamily="34" charset="0"/>
                      </a:endParaRPr>
                    </a:p>
                  </a:txBody>
                  <a:tcPr marL="7408" marR="7408" marT="7408" marB="0" anchor="b"/>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8</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16</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9</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12</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8</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8</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113</a:t>
                      </a:r>
                    </a:p>
                  </a:txBody>
                  <a:tcPr marL="9525" marR="9525" marT="9525" marB="0" anchor="ctr"/>
                </a:tc>
                <a:extLst>
                  <a:ext uri="{0D108BD9-81ED-4DB2-BD59-A6C34878D82A}">
                    <a16:rowId xmlns:a16="http://schemas.microsoft.com/office/drawing/2014/main" val="788904728"/>
                  </a:ext>
                </a:extLst>
              </a:tr>
              <a:tr h="174059">
                <a:tc>
                  <a:txBody>
                    <a:bodyPr/>
                    <a:lstStyle/>
                    <a:p>
                      <a:pPr algn="l" rtl="0" fontAlgn="b"/>
                      <a:r>
                        <a:rPr lang="es-CO" sz="1200" b="1" u="none" strike="noStrike" dirty="0">
                          <a:solidFill>
                            <a:srgbClr val="203864"/>
                          </a:solidFill>
                          <a:effectLst/>
                        </a:rPr>
                        <a:t>Fontibón</a:t>
                      </a:r>
                      <a:endParaRPr lang="es-CO" sz="1200" b="1" i="0" u="none" strike="noStrike" dirty="0">
                        <a:solidFill>
                          <a:srgbClr val="203864"/>
                        </a:solidFill>
                        <a:effectLst/>
                        <a:latin typeface="Calibri" panose="020F0502020204030204" pitchFamily="34" charset="0"/>
                      </a:endParaRPr>
                    </a:p>
                  </a:txBody>
                  <a:tcPr marL="7408" marR="7408" marT="7408" marB="0" anchor="b"/>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6</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52</a:t>
                      </a:r>
                    </a:p>
                  </a:txBody>
                  <a:tcPr marL="9525" marR="9525" marT="9525" marB="0" anchor="ctr"/>
                </a:tc>
                <a:extLst>
                  <a:ext uri="{0D108BD9-81ED-4DB2-BD59-A6C34878D82A}">
                    <a16:rowId xmlns:a16="http://schemas.microsoft.com/office/drawing/2014/main" val="1454734425"/>
                  </a:ext>
                </a:extLst>
              </a:tr>
              <a:tr h="174059">
                <a:tc>
                  <a:txBody>
                    <a:bodyPr/>
                    <a:lstStyle/>
                    <a:p>
                      <a:pPr algn="l" rtl="0" fontAlgn="b"/>
                      <a:r>
                        <a:rPr lang="es-CO" sz="1200" b="1" u="none" strike="noStrike" dirty="0">
                          <a:solidFill>
                            <a:srgbClr val="203864"/>
                          </a:solidFill>
                          <a:effectLst/>
                        </a:rPr>
                        <a:t>Kennedy</a:t>
                      </a:r>
                      <a:endParaRPr lang="es-CO" sz="1200" b="1" i="0" u="none" strike="noStrike" dirty="0">
                        <a:solidFill>
                          <a:srgbClr val="203864"/>
                        </a:solidFill>
                        <a:effectLst/>
                        <a:latin typeface="Calibri" panose="020F0502020204030204" pitchFamily="34" charset="0"/>
                      </a:endParaRPr>
                    </a:p>
                  </a:txBody>
                  <a:tcPr marL="7408" marR="7408" marT="7408" marB="0" anchor="b"/>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10</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6</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58</a:t>
                      </a:r>
                    </a:p>
                  </a:txBody>
                  <a:tcPr marL="9525" marR="9525" marT="9525" marB="0" anchor="ctr"/>
                </a:tc>
                <a:extLst>
                  <a:ext uri="{0D108BD9-81ED-4DB2-BD59-A6C34878D82A}">
                    <a16:rowId xmlns:a16="http://schemas.microsoft.com/office/drawing/2014/main" val="2373474650"/>
                  </a:ext>
                </a:extLst>
              </a:tr>
              <a:tr h="174059">
                <a:tc>
                  <a:txBody>
                    <a:bodyPr/>
                    <a:lstStyle/>
                    <a:p>
                      <a:pPr algn="l" rtl="0" fontAlgn="b"/>
                      <a:r>
                        <a:rPr lang="es-CO" sz="1200" b="1" u="none" strike="noStrike" dirty="0">
                          <a:solidFill>
                            <a:srgbClr val="203864"/>
                          </a:solidFill>
                          <a:effectLst/>
                        </a:rPr>
                        <a:t>Los Mártires</a:t>
                      </a:r>
                      <a:endParaRPr lang="es-CO" sz="1200" b="1" i="0" u="none" strike="noStrike" dirty="0">
                        <a:solidFill>
                          <a:srgbClr val="203864"/>
                        </a:solidFill>
                        <a:effectLst/>
                        <a:latin typeface="Calibri" panose="020F0502020204030204" pitchFamily="34" charset="0"/>
                      </a:endParaRPr>
                    </a:p>
                  </a:txBody>
                  <a:tcPr marL="7408" marR="7408" marT="7408" marB="0" anchor="b"/>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8</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7</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9</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60</a:t>
                      </a:r>
                    </a:p>
                  </a:txBody>
                  <a:tcPr marL="9525" marR="9525" marT="9525" marB="0" anchor="ctr"/>
                </a:tc>
                <a:extLst>
                  <a:ext uri="{0D108BD9-81ED-4DB2-BD59-A6C34878D82A}">
                    <a16:rowId xmlns:a16="http://schemas.microsoft.com/office/drawing/2014/main" val="309877097"/>
                  </a:ext>
                </a:extLst>
              </a:tr>
              <a:tr h="191079">
                <a:tc>
                  <a:txBody>
                    <a:bodyPr/>
                    <a:lstStyle/>
                    <a:p>
                      <a:pPr algn="l" rtl="0" fontAlgn="b"/>
                      <a:r>
                        <a:rPr lang="es-CO" sz="1200" b="1" u="none" strike="noStrike" dirty="0">
                          <a:solidFill>
                            <a:srgbClr val="203864"/>
                          </a:solidFill>
                          <a:effectLst/>
                        </a:rPr>
                        <a:t>Puente Aranda</a:t>
                      </a:r>
                      <a:endParaRPr lang="es-CO" sz="1200" b="1" i="0" u="none" strike="noStrike" dirty="0">
                        <a:solidFill>
                          <a:srgbClr val="203864"/>
                        </a:solidFill>
                        <a:effectLst/>
                        <a:latin typeface="Calibri" panose="020F0502020204030204" pitchFamily="34" charset="0"/>
                      </a:endParaRPr>
                    </a:p>
                  </a:txBody>
                  <a:tcPr marL="7408" marR="7408" marT="7408" marB="0" anchor="b"/>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8</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8</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8</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69</a:t>
                      </a:r>
                    </a:p>
                  </a:txBody>
                  <a:tcPr marL="9525" marR="9525" marT="9525" marB="0" anchor="ctr"/>
                </a:tc>
                <a:extLst>
                  <a:ext uri="{0D108BD9-81ED-4DB2-BD59-A6C34878D82A}">
                    <a16:rowId xmlns:a16="http://schemas.microsoft.com/office/drawing/2014/main" val="267618544"/>
                  </a:ext>
                </a:extLst>
              </a:tr>
              <a:tr h="174059">
                <a:tc>
                  <a:txBody>
                    <a:bodyPr/>
                    <a:lstStyle/>
                    <a:p>
                      <a:pPr algn="l" rtl="0" fontAlgn="b"/>
                      <a:r>
                        <a:rPr lang="es-CO" sz="1200" b="1" u="none" strike="noStrike" dirty="0">
                          <a:solidFill>
                            <a:srgbClr val="203864"/>
                          </a:solidFill>
                          <a:effectLst/>
                        </a:rPr>
                        <a:t>Rafael Uribe </a:t>
                      </a:r>
                      <a:endParaRPr lang="es-CO" sz="1200" b="1" i="0" u="none" strike="noStrike" dirty="0">
                        <a:solidFill>
                          <a:srgbClr val="203864"/>
                        </a:solidFill>
                        <a:effectLst/>
                        <a:latin typeface="Calibri" panose="020F0502020204030204" pitchFamily="34" charset="0"/>
                      </a:endParaRPr>
                    </a:p>
                  </a:txBody>
                  <a:tcPr marL="7408" marR="7408" marT="7408" marB="0" anchor="b"/>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6</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45</a:t>
                      </a:r>
                    </a:p>
                  </a:txBody>
                  <a:tcPr marL="9525" marR="9525" marT="9525" marB="0" anchor="ctr"/>
                </a:tc>
                <a:extLst>
                  <a:ext uri="{0D108BD9-81ED-4DB2-BD59-A6C34878D82A}">
                    <a16:rowId xmlns:a16="http://schemas.microsoft.com/office/drawing/2014/main" val="2971998991"/>
                  </a:ext>
                </a:extLst>
              </a:tr>
              <a:tr h="214941">
                <a:tc>
                  <a:txBody>
                    <a:bodyPr/>
                    <a:lstStyle/>
                    <a:p>
                      <a:pPr algn="l" rtl="0" fontAlgn="b"/>
                      <a:r>
                        <a:rPr lang="es-CO" sz="1200" b="1" u="none" strike="noStrike" dirty="0">
                          <a:solidFill>
                            <a:srgbClr val="203864"/>
                          </a:solidFill>
                          <a:effectLst/>
                        </a:rPr>
                        <a:t>San Cristóbal </a:t>
                      </a:r>
                      <a:endParaRPr lang="es-CO" sz="1200" b="1" i="0" u="none" strike="noStrike" dirty="0">
                        <a:solidFill>
                          <a:srgbClr val="203864"/>
                        </a:solidFill>
                        <a:effectLst/>
                        <a:latin typeface="Calibri" panose="020F0502020204030204" pitchFamily="34" charset="0"/>
                      </a:endParaRPr>
                    </a:p>
                  </a:txBody>
                  <a:tcPr marL="7408" marR="7408" marT="7408" marB="0" anchor="b"/>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7</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6</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44</a:t>
                      </a:r>
                    </a:p>
                  </a:txBody>
                  <a:tcPr marL="9525" marR="9525" marT="9525" marB="0" anchor="ctr"/>
                </a:tc>
                <a:extLst>
                  <a:ext uri="{0D108BD9-81ED-4DB2-BD59-A6C34878D82A}">
                    <a16:rowId xmlns:a16="http://schemas.microsoft.com/office/drawing/2014/main" val="2431152030"/>
                  </a:ext>
                </a:extLst>
              </a:tr>
              <a:tr h="174059">
                <a:tc>
                  <a:txBody>
                    <a:bodyPr/>
                    <a:lstStyle/>
                    <a:p>
                      <a:pPr algn="l" rtl="0" fontAlgn="b"/>
                      <a:r>
                        <a:rPr lang="es-CO" sz="1200" b="1" u="none" strike="noStrike" dirty="0">
                          <a:solidFill>
                            <a:srgbClr val="203864"/>
                          </a:solidFill>
                          <a:effectLst/>
                        </a:rPr>
                        <a:t>Santa Fe </a:t>
                      </a:r>
                      <a:endParaRPr lang="es-CO" sz="1200" b="1" i="0" u="none" strike="noStrike" dirty="0">
                        <a:solidFill>
                          <a:srgbClr val="203864"/>
                        </a:solidFill>
                        <a:effectLst/>
                        <a:latin typeface="Calibri" panose="020F0502020204030204" pitchFamily="34" charset="0"/>
                      </a:endParaRPr>
                    </a:p>
                  </a:txBody>
                  <a:tcPr marL="7408" marR="7408" marT="7408" marB="0" anchor="b"/>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7</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6</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8</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63</a:t>
                      </a:r>
                    </a:p>
                  </a:txBody>
                  <a:tcPr marL="9525" marR="9525" marT="9525" marB="0" anchor="ctr"/>
                </a:tc>
                <a:extLst>
                  <a:ext uri="{0D108BD9-81ED-4DB2-BD59-A6C34878D82A}">
                    <a16:rowId xmlns:a16="http://schemas.microsoft.com/office/drawing/2014/main" val="823249952"/>
                  </a:ext>
                </a:extLst>
              </a:tr>
              <a:tr h="174059">
                <a:tc>
                  <a:txBody>
                    <a:bodyPr/>
                    <a:lstStyle/>
                    <a:p>
                      <a:pPr algn="l" rtl="0" fontAlgn="b"/>
                      <a:r>
                        <a:rPr lang="es-CO" sz="1200" b="1" u="none" strike="noStrike" dirty="0">
                          <a:solidFill>
                            <a:srgbClr val="203864"/>
                          </a:solidFill>
                          <a:effectLst/>
                        </a:rPr>
                        <a:t>Suba</a:t>
                      </a:r>
                      <a:endParaRPr lang="es-CO" sz="1200" b="1" i="0" u="none" strike="noStrike" dirty="0">
                        <a:solidFill>
                          <a:srgbClr val="203864"/>
                        </a:solidFill>
                        <a:effectLst/>
                        <a:latin typeface="Calibri" panose="020F0502020204030204" pitchFamily="34" charset="0"/>
                      </a:endParaRPr>
                    </a:p>
                  </a:txBody>
                  <a:tcPr marL="7408" marR="7408" marT="7408" marB="0" anchor="b"/>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8</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16</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12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8</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14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121</a:t>
                      </a:r>
                    </a:p>
                  </a:txBody>
                  <a:tcPr marL="9525" marR="9525" marT="9525" marB="0" anchor="ctr"/>
                </a:tc>
                <a:extLst>
                  <a:ext uri="{0D108BD9-81ED-4DB2-BD59-A6C34878D82A}">
                    <a16:rowId xmlns:a16="http://schemas.microsoft.com/office/drawing/2014/main" val="3619413915"/>
                  </a:ext>
                </a:extLst>
              </a:tr>
              <a:tr h="174059">
                <a:tc>
                  <a:txBody>
                    <a:bodyPr/>
                    <a:lstStyle/>
                    <a:p>
                      <a:pPr algn="l" rtl="0" fontAlgn="b"/>
                      <a:r>
                        <a:rPr lang="es-CO" sz="1200" b="1" u="none" strike="noStrike" dirty="0">
                          <a:solidFill>
                            <a:srgbClr val="203864"/>
                          </a:solidFill>
                          <a:effectLst/>
                        </a:rPr>
                        <a:t>Sumapaz</a:t>
                      </a:r>
                      <a:endParaRPr lang="es-CO" sz="1200" b="1" i="0" u="none" strike="noStrike" dirty="0">
                        <a:solidFill>
                          <a:srgbClr val="203864"/>
                        </a:solidFill>
                        <a:effectLst/>
                        <a:latin typeface="Calibri" panose="020F0502020204030204" pitchFamily="34" charset="0"/>
                      </a:endParaRPr>
                    </a:p>
                  </a:txBody>
                  <a:tcPr marL="7408" marR="7408" marT="7408" marB="0" anchor="b"/>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7</a:t>
                      </a:r>
                    </a:p>
                  </a:txBody>
                  <a:tcPr marL="9525" marR="9525" marT="9525" marB="0" anchor="ctr"/>
                </a:tc>
                <a:extLst>
                  <a:ext uri="{0D108BD9-81ED-4DB2-BD59-A6C34878D82A}">
                    <a16:rowId xmlns:a16="http://schemas.microsoft.com/office/drawing/2014/main" val="1300154610"/>
                  </a:ext>
                </a:extLst>
              </a:tr>
              <a:tr h="174059">
                <a:tc>
                  <a:txBody>
                    <a:bodyPr/>
                    <a:lstStyle/>
                    <a:p>
                      <a:pPr algn="l" rtl="0" fontAlgn="b"/>
                      <a:r>
                        <a:rPr lang="es-CO" sz="1200" b="1" u="none" strike="noStrike" dirty="0">
                          <a:solidFill>
                            <a:srgbClr val="203864"/>
                          </a:solidFill>
                          <a:effectLst/>
                        </a:rPr>
                        <a:t>Teusaquillo</a:t>
                      </a:r>
                      <a:endParaRPr lang="es-CO" sz="1200" b="1" i="0" u="none" strike="noStrike" dirty="0">
                        <a:solidFill>
                          <a:srgbClr val="203864"/>
                        </a:solidFill>
                        <a:effectLst/>
                        <a:latin typeface="Calibri" panose="020F0502020204030204" pitchFamily="34" charset="0"/>
                      </a:endParaRPr>
                    </a:p>
                  </a:txBody>
                  <a:tcPr marL="7408" marR="7408" marT="7408" marB="0" anchor="b"/>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9</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11</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6</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63</a:t>
                      </a:r>
                    </a:p>
                  </a:txBody>
                  <a:tcPr marL="9525" marR="9525" marT="9525" marB="0" anchor="ctr"/>
                </a:tc>
                <a:extLst>
                  <a:ext uri="{0D108BD9-81ED-4DB2-BD59-A6C34878D82A}">
                    <a16:rowId xmlns:a16="http://schemas.microsoft.com/office/drawing/2014/main" val="246147235"/>
                  </a:ext>
                </a:extLst>
              </a:tr>
              <a:tr h="174059">
                <a:tc>
                  <a:txBody>
                    <a:bodyPr/>
                    <a:lstStyle/>
                    <a:p>
                      <a:pPr algn="l" rtl="0" fontAlgn="b"/>
                      <a:r>
                        <a:rPr lang="es-CO" sz="1200" b="1" u="none" strike="noStrike" dirty="0">
                          <a:solidFill>
                            <a:srgbClr val="203864"/>
                          </a:solidFill>
                          <a:effectLst/>
                        </a:rPr>
                        <a:t>Tunjuelito </a:t>
                      </a:r>
                      <a:endParaRPr lang="es-CO" sz="1200" b="1" i="0" u="none" strike="noStrike" dirty="0">
                        <a:solidFill>
                          <a:srgbClr val="203864"/>
                        </a:solidFill>
                        <a:effectLst/>
                        <a:latin typeface="Calibri" panose="020F0502020204030204" pitchFamily="34" charset="0"/>
                      </a:endParaRPr>
                    </a:p>
                  </a:txBody>
                  <a:tcPr marL="7408" marR="7408" marT="7408" marB="0" anchor="b"/>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6</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8</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55</a:t>
                      </a:r>
                    </a:p>
                  </a:txBody>
                  <a:tcPr marL="9525" marR="9525" marT="9525" marB="0" anchor="ctr"/>
                </a:tc>
                <a:extLst>
                  <a:ext uri="{0D108BD9-81ED-4DB2-BD59-A6C34878D82A}">
                    <a16:rowId xmlns:a16="http://schemas.microsoft.com/office/drawing/2014/main" val="1948130884"/>
                  </a:ext>
                </a:extLst>
              </a:tr>
              <a:tr h="172451">
                <a:tc>
                  <a:txBody>
                    <a:bodyPr/>
                    <a:lstStyle/>
                    <a:p>
                      <a:pPr algn="l" rtl="0" fontAlgn="b"/>
                      <a:r>
                        <a:rPr lang="es-CO" sz="1200" b="1" u="none" strike="noStrike" dirty="0">
                          <a:solidFill>
                            <a:srgbClr val="203864"/>
                          </a:solidFill>
                          <a:effectLst/>
                        </a:rPr>
                        <a:t>Usaquén </a:t>
                      </a:r>
                      <a:endParaRPr lang="es-CO" sz="1200" b="1" i="0" u="none" strike="noStrike" dirty="0">
                        <a:solidFill>
                          <a:srgbClr val="203864"/>
                        </a:solidFill>
                        <a:effectLst/>
                        <a:latin typeface="Calibri" panose="020F0502020204030204" pitchFamily="34" charset="0"/>
                      </a:endParaRPr>
                    </a:p>
                  </a:txBody>
                  <a:tcPr marL="7408" marR="7408" marT="7408" marB="0" anchor="b"/>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8</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9</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8</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15</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9</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81</a:t>
                      </a:r>
                    </a:p>
                  </a:txBody>
                  <a:tcPr marL="9525" marR="9525" marT="9525" marB="0" anchor="ctr"/>
                </a:tc>
                <a:extLst>
                  <a:ext uri="{0D108BD9-81ED-4DB2-BD59-A6C34878D82A}">
                    <a16:rowId xmlns:a16="http://schemas.microsoft.com/office/drawing/2014/main" val="3597668811"/>
                  </a:ext>
                </a:extLst>
              </a:tr>
              <a:tr h="147638">
                <a:tc>
                  <a:txBody>
                    <a:bodyPr/>
                    <a:lstStyle/>
                    <a:p>
                      <a:pPr algn="l" rtl="0" fontAlgn="b"/>
                      <a:r>
                        <a:rPr lang="es-CO" sz="1200" b="1" u="none" strike="noStrike" dirty="0">
                          <a:solidFill>
                            <a:srgbClr val="203864"/>
                          </a:solidFill>
                          <a:effectLst/>
                        </a:rPr>
                        <a:t>Usme</a:t>
                      </a:r>
                      <a:endParaRPr lang="es-CO" sz="1200" b="1" i="0" u="none" strike="noStrike" dirty="0">
                        <a:solidFill>
                          <a:srgbClr val="203864"/>
                        </a:solidFill>
                        <a:effectLst/>
                        <a:latin typeface="Calibri" panose="020F0502020204030204" pitchFamily="34" charset="0"/>
                      </a:endParaRPr>
                    </a:p>
                  </a:txBody>
                  <a:tcPr marL="7408" marR="7408" marT="7408" marB="0" anchor="b"/>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8</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60</a:t>
                      </a:r>
                    </a:p>
                  </a:txBody>
                  <a:tcPr marL="9525" marR="9525" marT="9525" marB="0" anchor="ctr"/>
                </a:tc>
                <a:extLst>
                  <a:ext uri="{0D108BD9-81ED-4DB2-BD59-A6C34878D82A}">
                    <a16:rowId xmlns:a16="http://schemas.microsoft.com/office/drawing/2014/main" val="4024689169"/>
                  </a:ext>
                </a:extLst>
              </a:tr>
              <a:tr h="0">
                <a:tc>
                  <a:txBody>
                    <a:bodyPr/>
                    <a:lstStyle/>
                    <a:p>
                      <a:pPr algn="l" rtl="0" fontAlgn="b"/>
                      <a:r>
                        <a:rPr lang="es-CO" sz="1200" b="1" u="none" strike="noStrike" dirty="0">
                          <a:solidFill>
                            <a:srgbClr val="203864"/>
                          </a:solidFill>
                          <a:effectLst/>
                        </a:rPr>
                        <a:t>TOTAL</a:t>
                      </a:r>
                      <a:endParaRPr lang="es-CO" sz="1200" b="1" i="0" u="none" strike="noStrike" dirty="0">
                        <a:solidFill>
                          <a:srgbClr val="203864"/>
                        </a:solidFill>
                        <a:effectLst/>
                        <a:latin typeface="Calibri" panose="020F0502020204030204" pitchFamily="34" charset="0"/>
                      </a:endParaRPr>
                    </a:p>
                  </a:txBody>
                  <a:tcPr marL="7408" marR="7408" marT="7408" marB="0" anchor="b"/>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102</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100</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83</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134</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142</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109</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148</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118</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89</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136</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120</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1.281</a:t>
                      </a:r>
                    </a:p>
                  </a:txBody>
                  <a:tcPr marL="9525" marR="9525" marT="9525" marB="0" anchor="ctr"/>
                </a:tc>
                <a:extLst>
                  <a:ext uri="{0D108BD9-81ED-4DB2-BD59-A6C34878D82A}">
                    <a16:rowId xmlns:a16="http://schemas.microsoft.com/office/drawing/2014/main" val="2996887752"/>
                  </a:ext>
                </a:extLst>
              </a:tr>
            </a:tbl>
          </a:graphicData>
        </a:graphic>
      </p:graphicFrame>
    </p:spTree>
    <p:extLst>
      <p:ext uri="{BB962C8B-B14F-4D97-AF65-F5344CB8AC3E}">
        <p14:creationId xmlns:p14="http://schemas.microsoft.com/office/powerpoint/2010/main" val="1051738445"/>
      </p:ext>
    </p:extLst>
  </p:cSld>
  <p:clrMapOvr>
    <a:masterClrMapping/>
  </p:clrMapOvr>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Título 3">
            <a:extLst>
              <a:ext uri="{FF2B5EF4-FFF2-40B4-BE49-F238E27FC236}">
                <a16:creationId xmlns:a16="http://schemas.microsoft.com/office/drawing/2014/main" id="{782941DF-864F-4068-8BEA-D6C7D7295FCB}"/>
              </a:ext>
            </a:extLst>
          </p:cNvPr>
          <p:cNvSpPr txBox="1">
            <a:spLocks/>
          </p:cNvSpPr>
          <p:nvPr/>
        </p:nvSpPr>
        <p:spPr>
          <a:xfrm>
            <a:off x="6232525" y="5003800"/>
            <a:ext cx="5959475" cy="698500"/>
          </a:xfrm>
          <a:prstGeom prst="rect">
            <a:avLst/>
          </a:prstGeom>
        </p:spPr>
        <p:txBody>
          <a:bodyPr>
            <a:normAutofit fontScale="90000" lnSpcReduction="10000"/>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lvl="1" algn="ctr" eaLnBrk="1" fontAlgn="auto" hangingPunct="1">
              <a:spcBef>
                <a:spcPts val="0"/>
              </a:spcBef>
              <a:spcAft>
                <a:spcPts val="0"/>
              </a:spcAft>
              <a:tabLst>
                <a:tab pos="914400" algn="l"/>
              </a:tabLst>
              <a:defRPr/>
            </a:pPr>
            <a:r>
              <a:rPr lang="es-CO" sz="4400" b="1" kern="0" cap="small" dirty="0">
                <a:solidFill>
                  <a:schemeClr val="accent1">
                    <a:lumMod val="50000"/>
                  </a:schemeClr>
                </a:solidFill>
                <a:latin typeface="Candara" panose="020E0502030303020204" pitchFamily="34" charset="0"/>
              </a:rPr>
              <a:t> comercial y financiera</a:t>
            </a:r>
          </a:p>
        </p:txBody>
      </p:sp>
      <p:pic>
        <p:nvPicPr>
          <p:cNvPr id="4099" name="Imagen 1">
            <a:extLst>
              <a:ext uri="{FF2B5EF4-FFF2-40B4-BE49-F238E27FC236}">
                <a16:creationId xmlns:a16="http://schemas.microsoft.com/office/drawing/2014/main" id="{2AF07909-EFCF-4FC7-BBCE-683467900B1F}"/>
              </a:ext>
            </a:extLst>
          </p:cNvPr>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7305675" y="1155700"/>
            <a:ext cx="3970338" cy="3697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CuadroTexto 26">
            <a:extLst>
              <a:ext uri="{FF2B5EF4-FFF2-40B4-BE49-F238E27FC236}">
                <a16:creationId xmlns:a16="http://schemas.microsoft.com/office/drawing/2014/main" id="{B3BC7992-E23C-4770-80C8-F9B82982A3BC}"/>
              </a:ext>
            </a:extLst>
          </p:cNvPr>
          <p:cNvSpPr txBox="1"/>
          <p:nvPr/>
        </p:nvSpPr>
        <p:spPr>
          <a:xfrm>
            <a:off x="531813" y="2513250"/>
            <a:ext cx="2824163" cy="1261884"/>
          </a:xfrm>
          <a:prstGeom prst="rect">
            <a:avLst/>
          </a:prstGeom>
          <a:noFill/>
        </p:spPr>
        <p:txBody>
          <a:bodyPr lIns="91440" tIns="45720" rIns="91440" bIns="45720" anchor="t">
            <a:spAutoFit/>
          </a:bodyPr>
          <a:lstStyle/>
          <a:p>
            <a:pPr algn="ctr" fontAlgn="t">
              <a:defRPr/>
            </a:pPr>
            <a:r>
              <a:rPr lang="es-CO" sz="2000" b="1" dirty="0">
                <a:solidFill>
                  <a:schemeClr val="accent1">
                    <a:lumMod val="50000"/>
                  </a:schemeClr>
                </a:solidFill>
                <a:latin typeface="Candara"/>
              </a:rPr>
              <a:t>TOTAL DE SUSCRIPTORES</a:t>
            </a:r>
            <a:endParaRPr lang="es-CO" sz="2000" dirty="0">
              <a:solidFill>
                <a:schemeClr val="accent1">
                  <a:lumMod val="50000"/>
                </a:schemeClr>
              </a:solidFill>
              <a:latin typeface="Candara"/>
            </a:endParaRPr>
          </a:p>
          <a:p>
            <a:pPr algn="ctr" fontAlgn="t">
              <a:defRPr/>
            </a:pPr>
            <a:r>
              <a:rPr lang="es-CO" sz="3600" b="1" dirty="0">
                <a:solidFill>
                  <a:schemeClr val="accent1">
                    <a:lumMod val="50000"/>
                  </a:schemeClr>
                </a:solidFill>
                <a:latin typeface="Candara"/>
              </a:rPr>
              <a:t>2.406.184</a:t>
            </a:r>
          </a:p>
        </p:txBody>
      </p:sp>
      <p:pic>
        <p:nvPicPr>
          <p:cNvPr id="5123" name="Imagen 32">
            <a:extLst>
              <a:ext uri="{FF2B5EF4-FFF2-40B4-BE49-F238E27FC236}">
                <a16:creationId xmlns:a16="http://schemas.microsoft.com/office/drawing/2014/main" id="{FFBA5A5C-1EB1-48FA-AFEE-421C779A819A}"/>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4345365" y="1800764"/>
            <a:ext cx="823913"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124" name="Imagen 33">
            <a:extLst>
              <a:ext uri="{FF2B5EF4-FFF2-40B4-BE49-F238E27FC236}">
                <a16:creationId xmlns:a16="http://schemas.microsoft.com/office/drawing/2014/main" id="{BA070F5E-7B0E-4D28-A9BA-4BA5C6A8D786}"/>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4345364" y="2483962"/>
            <a:ext cx="823913"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125" name="Imagen 34">
            <a:extLst>
              <a:ext uri="{FF2B5EF4-FFF2-40B4-BE49-F238E27FC236}">
                <a16:creationId xmlns:a16="http://schemas.microsoft.com/office/drawing/2014/main" id="{517038C9-2E11-49A9-BA28-1E4DF127B5E8}"/>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4326315" y="3116806"/>
            <a:ext cx="823913"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126" name="Imagen 35">
            <a:extLst>
              <a:ext uri="{FF2B5EF4-FFF2-40B4-BE49-F238E27FC236}">
                <a16:creationId xmlns:a16="http://schemas.microsoft.com/office/drawing/2014/main" id="{DCC3CEF3-526F-420F-8C0B-3C75D3771413}"/>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4307265" y="3816462"/>
            <a:ext cx="862013"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127" name="Imagen 36">
            <a:extLst>
              <a:ext uri="{FF2B5EF4-FFF2-40B4-BE49-F238E27FC236}">
                <a16:creationId xmlns:a16="http://schemas.microsoft.com/office/drawing/2014/main" id="{533C7083-2596-4CE2-A07D-5092F3540E26}"/>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4307265" y="4512274"/>
            <a:ext cx="842963"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9" name="CuadroTexto 38">
            <a:extLst>
              <a:ext uri="{FF2B5EF4-FFF2-40B4-BE49-F238E27FC236}">
                <a16:creationId xmlns:a16="http://schemas.microsoft.com/office/drawing/2014/main" id="{AE867C8E-59C2-45E8-96BD-2E8F2E0515EA}"/>
              </a:ext>
            </a:extLst>
          </p:cNvPr>
          <p:cNvSpPr txBox="1"/>
          <p:nvPr/>
        </p:nvSpPr>
        <p:spPr>
          <a:xfrm>
            <a:off x="1779588" y="95250"/>
            <a:ext cx="9880600" cy="861774"/>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defRPr/>
            </a:pPr>
            <a:r>
              <a:rPr lang="es-CO" sz="3400" kern="0" dirty="0">
                <a:solidFill>
                  <a:schemeClr val="accent1">
                    <a:lumMod val="50000"/>
                  </a:schemeClr>
                </a:solidFill>
              </a:rPr>
              <a:t>COMERCIAL FINANCIERO</a:t>
            </a:r>
          </a:p>
          <a:p>
            <a:pPr lvl="1">
              <a:defRPr/>
            </a:pPr>
            <a:r>
              <a:rPr lang="es-CO" sz="1600" b="0" dirty="0">
                <a:solidFill>
                  <a:schemeClr val="accent1">
                    <a:lumMod val="50000"/>
                  </a:schemeClr>
                </a:solidFill>
              </a:rPr>
              <a:t>catastro suscriptores a noviembre  2024</a:t>
            </a:r>
            <a:endParaRPr lang="es-CO" sz="1600" b="0" kern="0" dirty="0">
              <a:solidFill>
                <a:schemeClr val="accent1">
                  <a:lumMod val="50000"/>
                </a:schemeClr>
              </a:solidFill>
            </a:endParaRPr>
          </a:p>
        </p:txBody>
      </p:sp>
      <p:cxnSp>
        <p:nvCxnSpPr>
          <p:cNvPr id="40" name="Conector recto 39">
            <a:extLst>
              <a:ext uri="{FF2B5EF4-FFF2-40B4-BE49-F238E27FC236}">
                <a16:creationId xmlns:a16="http://schemas.microsoft.com/office/drawing/2014/main" id="{48A0F832-51B9-445E-A5E3-3B471A09B65D}"/>
              </a:ext>
            </a:extLst>
          </p:cNvPr>
          <p:cNvCxnSpPr>
            <a:cxnSpLocks/>
          </p:cNvCxnSpPr>
          <p:nvPr/>
        </p:nvCxnSpPr>
        <p:spPr>
          <a:xfrm>
            <a:off x="88900" y="1055316"/>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5130" name="Imagen 40">
            <a:extLst>
              <a:ext uri="{FF2B5EF4-FFF2-40B4-BE49-F238E27FC236}">
                <a16:creationId xmlns:a16="http://schemas.microsoft.com/office/drawing/2014/main" id="{1D1C314E-9E18-4EF0-A0E5-25AD3F69E3D7}"/>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531813" y="98425"/>
            <a:ext cx="965200" cy="898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151" name="CuadroTexto 12">
            <a:extLst>
              <a:ext uri="{FF2B5EF4-FFF2-40B4-BE49-F238E27FC236}">
                <a16:creationId xmlns:a16="http://schemas.microsoft.com/office/drawing/2014/main" id="{DDED8B3A-F9F8-4E83-A000-22E7AC654649}"/>
              </a:ext>
            </a:extLst>
          </p:cNvPr>
          <p:cNvSpPr txBox="1">
            <a:spLocks noChangeArrowheads="1"/>
          </p:cNvSpPr>
          <p:nvPr/>
        </p:nvSpPr>
        <p:spPr bwMode="auto">
          <a:xfrm>
            <a:off x="1497013" y="6339362"/>
            <a:ext cx="9179379"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a:r>
              <a:rPr lang="es-ES" altLang="es-CO" sz="1200" dirty="0">
                <a:solidFill>
                  <a:schemeClr val="accent1">
                    <a:lumMod val="50000"/>
                  </a:schemeClr>
                </a:solidFill>
              </a:rPr>
              <a:t>*Información del archivo plano de catastro a corte del 30-noviembre-2024 - Descargado del SIGAB el 02 de diciembre de 2024</a:t>
            </a:r>
            <a:endParaRPr lang="es-CO" altLang="es-CO" sz="1200" dirty="0">
              <a:solidFill>
                <a:schemeClr val="accent1">
                  <a:lumMod val="50000"/>
                </a:schemeClr>
              </a:solidFill>
            </a:endParaRPr>
          </a:p>
        </p:txBody>
      </p:sp>
      <p:pic>
        <p:nvPicPr>
          <p:cNvPr id="4" name="Imagen 3">
            <a:extLst>
              <a:ext uri="{FF2B5EF4-FFF2-40B4-BE49-F238E27FC236}">
                <a16:creationId xmlns:a16="http://schemas.microsoft.com/office/drawing/2014/main" id="{46E526A8-5989-9707-03BF-B6B57B698636}"/>
              </a:ext>
            </a:extLst>
          </p:cNvPr>
          <p:cNvPicPr>
            <a:picLocks noChangeAspect="1"/>
          </p:cNvPicPr>
          <p:nvPr/>
        </p:nvPicPr>
        <p:blipFill>
          <a:blip r:embed="rId5"/>
          <a:stretch>
            <a:fillRect/>
          </a:stretch>
        </p:blipFill>
        <p:spPr>
          <a:xfrm>
            <a:off x="5438348" y="1479074"/>
            <a:ext cx="5093595" cy="3794471"/>
          </a:xfrm>
          <a:prstGeom prst="rect">
            <a:avLst/>
          </a:prstGeom>
        </p:spPr>
      </p:pic>
      <p:pic>
        <p:nvPicPr>
          <p:cNvPr id="6" name="Imagen 5">
            <a:extLst>
              <a:ext uri="{FF2B5EF4-FFF2-40B4-BE49-F238E27FC236}">
                <a16:creationId xmlns:a16="http://schemas.microsoft.com/office/drawing/2014/main" id="{3B5064D2-68AF-0620-37D1-C46D77ED4E40}"/>
              </a:ext>
            </a:extLst>
          </p:cNvPr>
          <p:cNvPicPr>
            <a:picLocks noChangeAspect="1"/>
          </p:cNvPicPr>
          <p:nvPr/>
        </p:nvPicPr>
        <p:blipFill>
          <a:blip r:embed="rId6"/>
          <a:stretch>
            <a:fillRect/>
          </a:stretch>
        </p:blipFill>
        <p:spPr>
          <a:xfrm>
            <a:off x="2168993" y="5242368"/>
            <a:ext cx="8362950" cy="628650"/>
          </a:xfrm>
          <a:prstGeom prst="rect">
            <a:avLst/>
          </a:prstGeom>
        </p:spPr>
      </p:pic>
    </p:spTree>
  </p:cSld>
  <p:clrMapOvr>
    <a:masterClrMapping/>
  </p:clrMapOvr>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7" name="Conector recto 6">
            <a:extLst>
              <a:ext uri="{FF2B5EF4-FFF2-40B4-BE49-F238E27FC236}">
                <a16:creationId xmlns:a16="http://schemas.microsoft.com/office/drawing/2014/main" id="{2498F2C1-91A4-4D90-8A50-DE39E10E7D9E}"/>
              </a:ext>
            </a:extLst>
          </p:cNvPr>
          <p:cNvCxnSpPr>
            <a:cxnSpLocks/>
          </p:cNvCxnSpPr>
          <p:nvPr/>
        </p:nvCxnSpPr>
        <p:spPr>
          <a:xfrm>
            <a:off x="66748" y="1062717"/>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0" name="Imagen 9">
            <a:extLst>
              <a:ext uri="{FF2B5EF4-FFF2-40B4-BE49-F238E27FC236}">
                <a16:creationId xmlns:a16="http://schemas.microsoft.com/office/drawing/2014/main" id="{56D97A20-82D6-470C-BA5C-9A3A94C7E747}"/>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10430909" y="102162"/>
            <a:ext cx="961468" cy="755322"/>
          </a:xfrm>
          <a:prstGeom prst="rect">
            <a:avLst/>
          </a:prstGeom>
        </p:spPr>
      </p:pic>
      <p:pic>
        <p:nvPicPr>
          <p:cNvPr id="13" name="Imagen 8">
            <a:extLst>
              <a:ext uri="{FF2B5EF4-FFF2-40B4-BE49-F238E27FC236}">
                <a16:creationId xmlns:a16="http://schemas.microsoft.com/office/drawing/2014/main" id="{B6ED63AC-0460-4924-9DD7-A1D46D9FF408}"/>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526152" y="102163"/>
            <a:ext cx="809462" cy="7553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 name="CuadroTexto 4">
            <a:extLst>
              <a:ext uri="{FF2B5EF4-FFF2-40B4-BE49-F238E27FC236}">
                <a16:creationId xmlns:a16="http://schemas.microsoft.com/office/drawing/2014/main" id="{863DFD48-AE20-437F-AB3E-B7A5D696176D}"/>
              </a:ext>
            </a:extLst>
          </p:cNvPr>
          <p:cNvSpPr txBox="1">
            <a:spLocks noChangeArrowheads="1"/>
          </p:cNvSpPr>
          <p:nvPr/>
        </p:nvSpPr>
        <p:spPr bwMode="auto">
          <a:xfrm>
            <a:off x="0" y="6531768"/>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fontAlgn="auto" hangingPunct="1">
              <a:spcBef>
                <a:spcPts val="0"/>
              </a:spcBef>
              <a:spcAft>
                <a:spcPts val="0"/>
              </a:spcAft>
              <a:defRPr/>
            </a:pPr>
            <a:r>
              <a:rPr lang="es-CO" altLang="es-CO" sz="1100" b="1" dirty="0">
                <a:solidFill>
                  <a:schemeClr val="accent1">
                    <a:lumMod val="50000"/>
                  </a:schemeClr>
                </a:solidFill>
              </a:rPr>
              <a:t>Fuente de datos – Concesionario SIGAB</a:t>
            </a:r>
          </a:p>
        </p:txBody>
      </p:sp>
      <p:sp>
        <p:nvSpPr>
          <p:cNvPr id="11" name="CuadroTexto 10">
            <a:extLst>
              <a:ext uri="{FF2B5EF4-FFF2-40B4-BE49-F238E27FC236}">
                <a16:creationId xmlns:a16="http://schemas.microsoft.com/office/drawing/2014/main" id="{7B731908-2F32-4288-BF39-1A4789B63589}"/>
              </a:ext>
            </a:extLst>
          </p:cNvPr>
          <p:cNvSpPr txBox="1"/>
          <p:nvPr/>
        </p:nvSpPr>
        <p:spPr>
          <a:xfrm>
            <a:off x="1558925" y="152400"/>
            <a:ext cx="9882188" cy="893763"/>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catastro de suscriptores a noviembre de 2024</a:t>
            </a:r>
          </a:p>
        </p:txBody>
      </p:sp>
      <p:sp>
        <p:nvSpPr>
          <p:cNvPr id="4" name="CuadroTexto 3">
            <a:extLst>
              <a:ext uri="{FF2B5EF4-FFF2-40B4-BE49-F238E27FC236}">
                <a16:creationId xmlns:a16="http://schemas.microsoft.com/office/drawing/2014/main" id="{978071F5-B8CC-2DE5-2C17-7DCA3FEB4612}"/>
              </a:ext>
            </a:extLst>
          </p:cNvPr>
          <p:cNvSpPr txBox="1"/>
          <p:nvPr/>
        </p:nvSpPr>
        <p:spPr>
          <a:xfrm>
            <a:off x="181302" y="5795283"/>
            <a:ext cx="6763407" cy="461665"/>
          </a:xfrm>
          <a:prstGeom prst="rect">
            <a:avLst/>
          </a:prstGeom>
          <a:noFill/>
        </p:spPr>
        <p:txBody>
          <a:bodyPr wrap="square" rtlCol="0">
            <a:spAutoFit/>
          </a:bodyPr>
          <a:lstStyle/>
          <a:p>
            <a:r>
              <a:rPr lang="es-MX" sz="1200" dirty="0">
                <a:solidFill>
                  <a:schemeClr val="accent1">
                    <a:lumMod val="50000"/>
                  </a:schemeClr>
                </a:solidFill>
              </a:rPr>
              <a:t>(*) </a:t>
            </a:r>
            <a:r>
              <a:rPr lang="es-MX" sz="1200" b="1" dirty="0">
                <a:solidFill>
                  <a:schemeClr val="accent1">
                    <a:lumMod val="50000"/>
                  </a:schemeClr>
                </a:solidFill>
              </a:rPr>
              <a:t>Suscriptor</a:t>
            </a:r>
            <a:r>
              <a:rPr lang="es-MX" sz="1200" dirty="0">
                <a:solidFill>
                  <a:schemeClr val="accent1">
                    <a:lumMod val="50000"/>
                  </a:schemeClr>
                </a:solidFill>
              </a:rPr>
              <a:t>: Hace referencia a las cuentas contrato. El cual puede tener uno o varios usuarios.  </a:t>
            </a:r>
          </a:p>
          <a:p>
            <a:r>
              <a:rPr lang="es-MX" sz="1200" dirty="0">
                <a:solidFill>
                  <a:schemeClr val="accent1">
                    <a:lumMod val="50000"/>
                  </a:schemeClr>
                </a:solidFill>
              </a:rPr>
              <a:t>(**) </a:t>
            </a:r>
            <a:r>
              <a:rPr lang="es-MX" sz="1200" b="1" dirty="0">
                <a:solidFill>
                  <a:schemeClr val="accent1">
                    <a:lumMod val="50000"/>
                  </a:schemeClr>
                </a:solidFill>
              </a:rPr>
              <a:t>Usuario</a:t>
            </a:r>
            <a:r>
              <a:rPr lang="es-MX" sz="1200" dirty="0">
                <a:solidFill>
                  <a:schemeClr val="accent1">
                    <a:lumMod val="50000"/>
                  </a:schemeClr>
                </a:solidFill>
              </a:rPr>
              <a:t>: Hace referencia al conjunto de unidades residenciales y no residenciales. </a:t>
            </a:r>
            <a:endParaRPr lang="es-CO" sz="1200" dirty="0">
              <a:solidFill>
                <a:schemeClr val="accent1">
                  <a:lumMod val="50000"/>
                </a:schemeClr>
              </a:solidFill>
            </a:endParaRPr>
          </a:p>
        </p:txBody>
      </p:sp>
      <p:sp>
        <p:nvSpPr>
          <p:cNvPr id="3" name="CuadroTexto 2">
            <a:extLst>
              <a:ext uri="{FF2B5EF4-FFF2-40B4-BE49-F238E27FC236}">
                <a16:creationId xmlns:a16="http://schemas.microsoft.com/office/drawing/2014/main" id="{75E2C1EE-F6D6-7C36-2783-19E816EF9928}"/>
              </a:ext>
            </a:extLst>
          </p:cNvPr>
          <p:cNvSpPr txBox="1"/>
          <p:nvPr/>
        </p:nvSpPr>
        <p:spPr>
          <a:xfrm>
            <a:off x="2219005" y="4561927"/>
            <a:ext cx="7868705" cy="646331"/>
          </a:xfrm>
          <a:prstGeom prst="rect">
            <a:avLst/>
          </a:prstGeom>
          <a:noFill/>
        </p:spPr>
        <p:txBody>
          <a:bodyPr wrap="square" rtlCol="0">
            <a:spAutoFit/>
          </a:bodyPr>
          <a:lstStyle/>
          <a:p>
            <a:pPr marL="228600" indent="-228600">
              <a:buFont typeface="+mj-lt"/>
              <a:buAutoNum type="arabicPeriod"/>
            </a:pPr>
            <a:r>
              <a:rPr lang="es-ES" sz="1200" dirty="0">
                <a:solidFill>
                  <a:schemeClr val="accent1">
                    <a:lumMod val="50000"/>
                  </a:schemeClr>
                </a:solidFill>
              </a:rPr>
              <a:t>Fuente de información suscriptores, unidades residenciales y no residenciales y predios con descuento puerta a puerta – Archivos planos de catastro con corte a 30 de noviembre de 2024.</a:t>
            </a:r>
          </a:p>
          <a:p>
            <a:pPr marL="228600" indent="-228600">
              <a:buFont typeface="+mj-lt"/>
              <a:buAutoNum type="arabicPeriod"/>
            </a:pPr>
            <a:r>
              <a:rPr lang="es-ES" sz="1200" dirty="0">
                <a:solidFill>
                  <a:schemeClr val="accent1">
                    <a:lumMod val="50000"/>
                  </a:schemeClr>
                </a:solidFill>
              </a:rPr>
              <a:t>Fuente Información predios desocupados – Reportes del SIGAB con corte a 30 de noviembre de 2024.</a:t>
            </a:r>
            <a:endParaRPr lang="es-CO" sz="1200" dirty="0">
              <a:solidFill>
                <a:schemeClr val="accent1">
                  <a:lumMod val="50000"/>
                </a:schemeClr>
              </a:solidFill>
            </a:endParaRPr>
          </a:p>
        </p:txBody>
      </p:sp>
      <p:graphicFrame>
        <p:nvGraphicFramePr>
          <p:cNvPr id="5" name="Tabla 4">
            <a:extLst>
              <a:ext uri="{FF2B5EF4-FFF2-40B4-BE49-F238E27FC236}">
                <a16:creationId xmlns:a16="http://schemas.microsoft.com/office/drawing/2014/main" id="{E0E21900-C041-A80A-6C9B-B4EE54685B41}"/>
              </a:ext>
            </a:extLst>
          </p:cNvPr>
          <p:cNvGraphicFramePr>
            <a:graphicFrameLocks noGrp="1"/>
          </p:cNvGraphicFramePr>
          <p:nvPr/>
        </p:nvGraphicFramePr>
        <p:xfrm>
          <a:off x="2219005" y="1922205"/>
          <a:ext cx="7753989" cy="2232722"/>
        </p:xfrm>
        <a:graphic>
          <a:graphicData uri="http://schemas.openxmlformats.org/drawingml/2006/table">
            <a:tbl>
              <a:tblPr/>
              <a:tblGrid>
                <a:gridCol w="754952">
                  <a:extLst>
                    <a:ext uri="{9D8B030D-6E8A-4147-A177-3AD203B41FA5}">
                      <a16:colId xmlns:a16="http://schemas.microsoft.com/office/drawing/2014/main" val="337812141"/>
                    </a:ext>
                  </a:extLst>
                </a:gridCol>
                <a:gridCol w="1395972">
                  <a:extLst>
                    <a:ext uri="{9D8B030D-6E8A-4147-A177-3AD203B41FA5}">
                      <a16:colId xmlns:a16="http://schemas.microsoft.com/office/drawing/2014/main" val="628463660"/>
                    </a:ext>
                  </a:extLst>
                </a:gridCol>
                <a:gridCol w="1071418">
                  <a:extLst>
                    <a:ext uri="{9D8B030D-6E8A-4147-A177-3AD203B41FA5}">
                      <a16:colId xmlns:a16="http://schemas.microsoft.com/office/drawing/2014/main" val="4115106951"/>
                    </a:ext>
                  </a:extLst>
                </a:gridCol>
                <a:gridCol w="849745">
                  <a:extLst>
                    <a:ext uri="{9D8B030D-6E8A-4147-A177-3AD203B41FA5}">
                      <a16:colId xmlns:a16="http://schemas.microsoft.com/office/drawing/2014/main" val="2281871230"/>
                    </a:ext>
                  </a:extLst>
                </a:gridCol>
                <a:gridCol w="1190559">
                  <a:extLst>
                    <a:ext uri="{9D8B030D-6E8A-4147-A177-3AD203B41FA5}">
                      <a16:colId xmlns:a16="http://schemas.microsoft.com/office/drawing/2014/main" val="533046307"/>
                    </a:ext>
                  </a:extLst>
                </a:gridCol>
                <a:gridCol w="2491343">
                  <a:extLst>
                    <a:ext uri="{9D8B030D-6E8A-4147-A177-3AD203B41FA5}">
                      <a16:colId xmlns:a16="http://schemas.microsoft.com/office/drawing/2014/main" val="1447216000"/>
                    </a:ext>
                  </a:extLst>
                </a:gridCol>
              </a:tblGrid>
              <a:tr h="321128">
                <a:tc>
                  <a:txBody>
                    <a:bodyPr/>
                    <a:lstStyle/>
                    <a:p>
                      <a:pPr algn="ctr" rtl="0" fontAlgn="ctr"/>
                      <a:r>
                        <a:rPr lang="es-CO" sz="1100" b="1" i="0" u="none" strike="noStrike" dirty="0">
                          <a:solidFill>
                            <a:srgbClr val="203764"/>
                          </a:solidFill>
                          <a:effectLst/>
                          <a:latin typeface="Calibri" panose="020F0502020204030204" pitchFamily="34" charset="0"/>
                        </a:rPr>
                        <a:t>LOCALIDAD</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1100" b="1" i="0" u="none" strike="noStrike" dirty="0">
                          <a:solidFill>
                            <a:srgbClr val="203764"/>
                          </a:solidFill>
                          <a:effectLst/>
                          <a:latin typeface="Calibri" panose="020F0502020204030204" pitchFamily="34" charset="0"/>
                        </a:rPr>
                        <a:t>NOMBRE LOCALIDAD</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1100" b="1" i="0" u="none" strike="noStrike" dirty="0">
                          <a:solidFill>
                            <a:srgbClr val="203764"/>
                          </a:solidFill>
                          <a:effectLst/>
                          <a:latin typeface="Calibri" panose="020F0502020204030204" pitchFamily="34" charset="0"/>
                        </a:rPr>
                        <a:t># SUSCRIPTORES</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1100" b="1" i="0" u="none" strike="noStrike" dirty="0">
                          <a:solidFill>
                            <a:srgbClr val="203764"/>
                          </a:solidFill>
                          <a:effectLst/>
                          <a:latin typeface="Calibri" panose="020F0502020204030204" pitchFamily="34" charset="0"/>
                        </a:rPr>
                        <a:t># USUARIOS</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1100" b="1" i="0" u="none" strike="noStrike" dirty="0">
                          <a:solidFill>
                            <a:srgbClr val="203764"/>
                          </a:solidFill>
                          <a:effectLst/>
                          <a:latin typeface="Calibri" panose="020F0502020204030204" pitchFamily="34" charset="0"/>
                        </a:rPr>
                        <a:t># INMUEBLES DESOCUPADOS</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chemeClr val="accent6">
                        <a:lumMod val="20000"/>
                        <a:lumOff val="80000"/>
                      </a:schemeClr>
                    </a:solidFill>
                  </a:tcPr>
                </a:tc>
                <a:tc>
                  <a:txBody>
                    <a:bodyPr/>
                    <a:lstStyle/>
                    <a:p>
                      <a:pPr algn="ctr" rtl="0" fontAlgn="ctr"/>
                      <a:r>
                        <a:rPr lang="es-MX" sz="1100" b="1" i="0" u="none" strike="noStrike" dirty="0">
                          <a:solidFill>
                            <a:srgbClr val="203764"/>
                          </a:solidFill>
                          <a:effectLst/>
                          <a:latin typeface="Calibri" panose="020F0502020204030204" pitchFamily="34" charset="0"/>
                        </a:rPr>
                        <a:t>CUENTAS CON DESCUENTO POR LA NO RECOLECCIÓN PUERTA A PUERTA</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3788079245"/>
                  </a:ext>
                </a:extLst>
              </a:tr>
              <a:tr h="229853">
                <a:tc>
                  <a:txBody>
                    <a:bodyPr/>
                    <a:lstStyle/>
                    <a:p>
                      <a:pPr algn="ctr" rtl="0" fontAlgn="ctr"/>
                      <a:r>
                        <a:rPr lang="es-CO" sz="1100" b="0" i="0" u="none" strike="noStrike">
                          <a:solidFill>
                            <a:srgbClr val="203764"/>
                          </a:solidFill>
                          <a:effectLst/>
                          <a:latin typeface="Calibri" panose="020F0502020204030204" pitchFamily="34" charset="0"/>
                        </a:rPr>
                        <a:t>17</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dirty="0">
                          <a:solidFill>
                            <a:srgbClr val="203764"/>
                          </a:solidFill>
                          <a:effectLst/>
                          <a:latin typeface="Calibri" panose="020F0502020204030204" pitchFamily="34" charset="0"/>
                        </a:rPr>
                        <a:t>CANDELARIA</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8.927</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12.536</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163</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374</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extLst>
                  <a:ext uri="{0D108BD9-81ED-4DB2-BD59-A6C34878D82A}">
                    <a16:rowId xmlns:a16="http://schemas.microsoft.com/office/drawing/2014/main" val="187913992"/>
                  </a:ext>
                </a:extLst>
              </a:tr>
              <a:tr h="238227">
                <a:tc>
                  <a:txBody>
                    <a:bodyPr/>
                    <a:lstStyle/>
                    <a:p>
                      <a:pPr algn="ctr" rtl="0" fontAlgn="ctr"/>
                      <a:r>
                        <a:rPr lang="es-CO" sz="1100" b="0" i="0" u="none" strike="noStrike">
                          <a:solidFill>
                            <a:srgbClr val="203764"/>
                          </a:solidFill>
                          <a:effectLst/>
                          <a:latin typeface="Calibri" panose="020F0502020204030204" pitchFamily="34" charset="0"/>
                        </a:rPr>
                        <a:t>2</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CHAPINERO</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108.258</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117.437</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1.151</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2.295</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extLst>
                  <a:ext uri="{0D108BD9-81ED-4DB2-BD59-A6C34878D82A}">
                    <a16:rowId xmlns:a16="http://schemas.microsoft.com/office/drawing/2014/main" val="1064478284"/>
                  </a:ext>
                </a:extLst>
              </a:tr>
              <a:tr h="238227">
                <a:tc>
                  <a:txBody>
                    <a:bodyPr/>
                    <a:lstStyle/>
                    <a:p>
                      <a:pPr algn="ctr" rtl="0" fontAlgn="ctr"/>
                      <a:r>
                        <a:rPr lang="es-CO" sz="1100" b="0" i="0" u="none" strike="noStrike">
                          <a:solidFill>
                            <a:srgbClr val="203764"/>
                          </a:solidFill>
                          <a:effectLst/>
                          <a:latin typeface="Calibri" panose="020F0502020204030204" pitchFamily="34" charset="0"/>
                        </a:rPr>
                        <a:t>4</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SAN CRISTOBAL</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101.177</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143.401</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1.445</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8.579</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extLst>
                  <a:ext uri="{0D108BD9-81ED-4DB2-BD59-A6C34878D82A}">
                    <a16:rowId xmlns:a16="http://schemas.microsoft.com/office/drawing/2014/main" val="3790228032"/>
                  </a:ext>
                </a:extLst>
              </a:tr>
              <a:tr h="238227">
                <a:tc>
                  <a:txBody>
                    <a:bodyPr/>
                    <a:lstStyle/>
                    <a:p>
                      <a:pPr algn="ctr" rtl="0" fontAlgn="ctr"/>
                      <a:r>
                        <a:rPr lang="es-CO" sz="1100" b="0" i="0" u="none" strike="noStrike">
                          <a:solidFill>
                            <a:srgbClr val="203764"/>
                          </a:solidFill>
                          <a:effectLst/>
                          <a:latin typeface="Calibri" panose="020F0502020204030204" pitchFamily="34" charset="0"/>
                        </a:rPr>
                        <a:t>3</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dirty="0">
                          <a:solidFill>
                            <a:srgbClr val="203764"/>
                          </a:solidFill>
                          <a:effectLst/>
                          <a:latin typeface="Calibri" panose="020F0502020204030204" pitchFamily="34" charset="0"/>
                        </a:rPr>
                        <a:t>SANTA FE</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47.568</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61.485</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864</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1.732</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extLst>
                  <a:ext uri="{0D108BD9-81ED-4DB2-BD59-A6C34878D82A}">
                    <a16:rowId xmlns:a16="http://schemas.microsoft.com/office/drawing/2014/main" val="1790521554"/>
                  </a:ext>
                </a:extLst>
              </a:tr>
              <a:tr h="238227">
                <a:tc>
                  <a:txBody>
                    <a:bodyPr/>
                    <a:lstStyle/>
                    <a:p>
                      <a:pPr algn="ctr" rtl="0" fontAlgn="ctr"/>
                      <a:r>
                        <a:rPr lang="es-CO" sz="1100" b="0" i="0" u="none" strike="noStrike">
                          <a:solidFill>
                            <a:srgbClr val="203764"/>
                          </a:solidFill>
                          <a:effectLst/>
                          <a:latin typeface="Calibri" panose="020F0502020204030204" pitchFamily="34" charset="0"/>
                        </a:rPr>
                        <a:t>20</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dirty="0">
                          <a:solidFill>
                            <a:srgbClr val="203764"/>
                          </a:solidFill>
                          <a:effectLst/>
                          <a:latin typeface="Calibri" panose="020F0502020204030204" pitchFamily="34" charset="0"/>
                        </a:rPr>
                        <a:t>SUMAPAZ</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143</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143</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0</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1</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extLst>
                  <a:ext uri="{0D108BD9-81ED-4DB2-BD59-A6C34878D82A}">
                    <a16:rowId xmlns:a16="http://schemas.microsoft.com/office/drawing/2014/main" val="3249455473"/>
                  </a:ext>
                </a:extLst>
              </a:tr>
              <a:tr h="238227">
                <a:tc>
                  <a:txBody>
                    <a:bodyPr/>
                    <a:lstStyle/>
                    <a:p>
                      <a:pPr algn="ctr" rtl="0" fontAlgn="ctr"/>
                      <a:r>
                        <a:rPr lang="es-CO" sz="1100" b="0" i="0" u="none" strike="noStrike">
                          <a:solidFill>
                            <a:srgbClr val="203764"/>
                          </a:solidFill>
                          <a:effectLst/>
                          <a:latin typeface="Calibri" panose="020F0502020204030204" pitchFamily="34" charset="0"/>
                        </a:rPr>
                        <a:t>1</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dirty="0">
                          <a:solidFill>
                            <a:srgbClr val="203764"/>
                          </a:solidFill>
                          <a:effectLst/>
                          <a:latin typeface="Calibri" panose="020F0502020204030204" pitchFamily="34" charset="0"/>
                        </a:rPr>
                        <a:t>USAQUEN</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235.785</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259.542</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1.182</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1.748</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extLst>
                  <a:ext uri="{0D108BD9-81ED-4DB2-BD59-A6C34878D82A}">
                    <a16:rowId xmlns:a16="http://schemas.microsoft.com/office/drawing/2014/main" val="2179045117"/>
                  </a:ext>
                </a:extLst>
              </a:tr>
              <a:tr h="238227">
                <a:tc>
                  <a:txBody>
                    <a:bodyPr/>
                    <a:lstStyle/>
                    <a:p>
                      <a:pPr algn="ctr" rtl="0" fontAlgn="ctr"/>
                      <a:r>
                        <a:rPr lang="es-CO" sz="1100" b="0" i="0" u="none" strike="noStrike">
                          <a:solidFill>
                            <a:srgbClr val="203764"/>
                          </a:solidFill>
                          <a:effectLst/>
                          <a:latin typeface="Calibri" panose="020F0502020204030204" pitchFamily="34" charset="0"/>
                        </a:rPr>
                        <a:t>5</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dirty="0">
                          <a:solidFill>
                            <a:srgbClr val="203764"/>
                          </a:solidFill>
                          <a:effectLst/>
                          <a:latin typeface="Calibri" panose="020F0502020204030204" pitchFamily="34" charset="0"/>
                        </a:rPr>
                        <a:t>USME</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101.376</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145.019</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845</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3.319</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extLst>
                  <a:ext uri="{0D108BD9-81ED-4DB2-BD59-A6C34878D82A}">
                    <a16:rowId xmlns:a16="http://schemas.microsoft.com/office/drawing/2014/main" val="945999578"/>
                  </a:ext>
                </a:extLst>
              </a:tr>
              <a:tr h="238227">
                <a:tc gridSpan="2">
                  <a:txBody>
                    <a:bodyPr/>
                    <a:lstStyle/>
                    <a:p>
                      <a:pPr algn="ctr" rtl="0" fontAlgn="ctr"/>
                      <a:r>
                        <a:rPr lang="es-CO" sz="1100" b="1" i="0" u="none" strike="noStrike" dirty="0">
                          <a:solidFill>
                            <a:srgbClr val="203764"/>
                          </a:solidFill>
                          <a:effectLst/>
                          <a:latin typeface="Calibri" panose="020F0502020204030204" pitchFamily="34" charset="0"/>
                        </a:rPr>
                        <a:t>Total ASE 1</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hMerge="1">
                  <a:txBody>
                    <a:bodyPr/>
                    <a:lstStyle/>
                    <a:p>
                      <a:endParaRPr lang="es-CO"/>
                    </a:p>
                  </a:txBody>
                  <a:tcPr/>
                </a:tc>
                <a:tc>
                  <a:txBody>
                    <a:bodyPr/>
                    <a:lstStyle/>
                    <a:p>
                      <a:pPr algn="ctr" rtl="0" fontAlgn="ctr"/>
                      <a:r>
                        <a:rPr lang="es-CO" sz="1100" b="0" i="0" u="none" strike="noStrike">
                          <a:solidFill>
                            <a:srgbClr val="203764"/>
                          </a:solidFill>
                          <a:effectLst/>
                          <a:latin typeface="Calibri" panose="020F0502020204030204" pitchFamily="34" charset="0"/>
                        </a:rPr>
                        <a:t>603.234</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739.563</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5.650</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dirty="0">
                          <a:solidFill>
                            <a:srgbClr val="203764"/>
                          </a:solidFill>
                          <a:effectLst/>
                          <a:latin typeface="Calibri" panose="020F0502020204030204" pitchFamily="34" charset="0"/>
                        </a:rPr>
                        <a:t>18.048</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extLst>
                  <a:ext uri="{0D108BD9-81ED-4DB2-BD59-A6C34878D82A}">
                    <a16:rowId xmlns:a16="http://schemas.microsoft.com/office/drawing/2014/main" val="3261648266"/>
                  </a:ext>
                </a:extLst>
              </a:tr>
            </a:tbl>
          </a:graphicData>
        </a:graphic>
      </p:graphicFrame>
    </p:spTree>
    <p:extLst>
      <p:ext uri="{BB962C8B-B14F-4D97-AF65-F5344CB8AC3E}">
        <p14:creationId xmlns:p14="http://schemas.microsoft.com/office/powerpoint/2010/main" val="1869709757"/>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9" name="Conector recto 28">
            <a:extLst>
              <a:ext uri="{FF2B5EF4-FFF2-40B4-BE49-F238E27FC236}">
                <a16:creationId xmlns:a16="http://schemas.microsoft.com/office/drawing/2014/main" id="{E461885A-9441-4ADE-982B-DA9345520816}"/>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37" name="Imagen 36">
            <a:extLst>
              <a:ext uri="{FF2B5EF4-FFF2-40B4-BE49-F238E27FC236}">
                <a16:creationId xmlns:a16="http://schemas.microsoft.com/office/drawing/2014/main" id="{8CA5A062-9F83-4481-9751-6BD17B3F3018}"/>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421491" y="1532281"/>
            <a:ext cx="1280414" cy="1005884"/>
          </a:xfrm>
          <a:prstGeom prst="rect">
            <a:avLst/>
          </a:prstGeom>
        </p:spPr>
      </p:pic>
      <p:pic>
        <p:nvPicPr>
          <p:cNvPr id="38" name="Imagen 37">
            <a:extLst>
              <a:ext uri="{FF2B5EF4-FFF2-40B4-BE49-F238E27FC236}">
                <a16:creationId xmlns:a16="http://schemas.microsoft.com/office/drawing/2014/main" id="{6699C94C-AB3F-4DE9-87F3-B6FDCBB4F20B}"/>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12658" t="17307" r="12911" b="19214"/>
          <a:stretch/>
        </p:blipFill>
        <p:spPr>
          <a:xfrm>
            <a:off x="2211881" y="1470510"/>
            <a:ext cx="1783040" cy="1009853"/>
          </a:xfrm>
          <a:prstGeom prst="rect">
            <a:avLst/>
          </a:prstGeom>
        </p:spPr>
      </p:pic>
      <p:pic>
        <p:nvPicPr>
          <p:cNvPr id="40" name="Imagen 39">
            <a:extLst>
              <a:ext uri="{FF2B5EF4-FFF2-40B4-BE49-F238E27FC236}">
                <a16:creationId xmlns:a16="http://schemas.microsoft.com/office/drawing/2014/main" id="{72550A7E-5376-4DE4-BDB1-88C427DDD7B4}"/>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6096000" y="1876955"/>
            <a:ext cx="1762267" cy="373662"/>
          </a:xfrm>
          <a:prstGeom prst="rect">
            <a:avLst/>
          </a:prstGeom>
        </p:spPr>
      </p:pic>
      <p:pic>
        <p:nvPicPr>
          <p:cNvPr id="41" name="Imagen 40">
            <a:extLst>
              <a:ext uri="{FF2B5EF4-FFF2-40B4-BE49-F238E27FC236}">
                <a16:creationId xmlns:a16="http://schemas.microsoft.com/office/drawing/2014/main" id="{A86479F3-181D-4F05-AB7C-32E8E2BB7F74}"/>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8093904" y="1806017"/>
            <a:ext cx="1547444" cy="595949"/>
          </a:xfrm>
          <a:prstGeom prst="rect">
            <a:avLst/>
          </a:prstGeom>
        </p:spPr>
      </p:pic>
      <p:pic>
        <p:nvPicPr>
          <p:cNvPr id="47" name="Imagen 46">
            <a:extLst>
              <a:ext uri="{FF2B5EF4-FFF2-40B4-BE49-F238E27FC236}">
                <a16:creationId xmlns:a16="http://schemas.microsoft.com/office/drawing/2014/main" id="{9C6C6B1D-138C-4FE0-8F21-E52FA8DB077B}"/>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861384" y="186272"/>
            <a:ext cx="1233949" cy="863764"/>
          </a:xfrm>
          <a:prstGeom prst="rect">
            <a:avLst/>
          </a:prstGeom>
        </p:spPr>
      </p:pic>
      <p:sp>
        <p:nvSpPr>
          <p:cNvPr id="2" name="CuadroTexto 1">
            <a:extLst>
              <a:ext uri="{FF2B5EF4-FFF2-40B4-BE49-F238E27FC236}">
                <a16:creationId xmlns:a16="http://schemas.microsoft.com/office/drawing/2014/main" id="{2EAB69B5-FAE7-4453-84DE-26E4C74E32EC}"/>
              </a:ext>
            </a:extLst>
          </p:cNvPr>
          <p:cNvSpPr txBox="1"/>
          <p:nvPr/>
        </p:nvSpPr>
        <p:spPr>
          <a:xfrm>
            <a:off x="10012374" y="1755635"/>
            <a:ext cx="1714810" cy="646331"/>
          </a:xfrm>
          <a:prstGeom prst="rect">
            <a:avLst/>
          </a:prstGeom>
          <a:noFill/>
        </p:spPr>
        <p:txBody>
          <a:bodyPr wrap="square" rtlCol="0">
            <a:spAutoFit/>
          </a:bodyPr>
          <a:lstStyle/>
          <a:p>
            <a:r>
              <a:rPr lang="es-CO" sz="3600" b="1" kern="0" cap="small">
                <a:solidFill>
                  <a:schemeClr val="accent1">
                    <a:lumMod val="50000"/>
                  </a:schemeClr>
                </a:solidFill>
                <a:latin typeface="Candara" panose="020E0502030303020204" pitchFamily="34" charset="0"/>
              </a:rPr>
              <a:t>TOTAL</a:t>
            </a:r>
            <a:endParaRPr lang="es-CO"/>
          </a:p>
        </p:txBody>
      </p:sp>
      <p:sp>
        <p:nvSpPr>
          <p:cNvPr id="18" name="CuadroTexto 17">
            <a:extLst>
              <a:ext uri="{FF2B5EF4-FFF2-40B4-BE49-F238E27FC236}">
                <a16:creationId xmlns:a16="http://schemas.microsoft.com/office/drawing/2014/main" id="{12498162-9F2A-4873-9238-CBDDB2BBBB62}"/>
              </a:ext>
            </a:extLst>
          </p:cNvPr>
          <p:cNvSpPr txBox="1"/>
          <p:nvPr/>
        </p:nvSpPr>
        <p:spPr>
          <a:xfrm>
            <a:off x="2310063" y="67640"/>
            <a:ext cx="9881937" cy="923330"/>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a:solidFill>
                  <a:schemeClr val="accent1">
                    <a:lumMod val="50000"/>
                  </a:schemeClr>
                </a:solidFill>
              </a:rPr>
              <a:t>gestión técnica operativa </a:t>
            </a:r>
          </a:p>
          <a:p>
            <a:pPr lvl="1"/>
            <a:r>
              <a:rPr lang="es-CO" sz="1600" b="0">
                <a:solidFill>
                  <a:srgbClr val="4472C4">
                    <a:lumMod val="50000"/>
                  </a:srgbClr>
                </a:solidFill>
              </a:rPr>
              <a:t>Ejecuciones  – Residuos especiales/RCD 2024</a:t>
            </a:r>
            <a:endParaRPr lang="es-CO" sz="1600" b="0" kern="0">
              <a:solidFill>
                <a:schemeClr val="accent1">
                  <a:lumMod val="50000"/>
                </a:schemeClr>
              </a:solidFill>
            </a:endParaRPr>
          </a:p>
        </p:txBody>
      </p:sp>
      <p:sp>
        <p:nvSpPr>
          <p:cNvPr id="19" name="CuadroTexto 18">
            <a:extLst>
              <a:ext uri="{FF2B5EF4-FFF2-40B4-BE49-F238E27FC236}">
                <a16:creationId xmlns:a16="http://schemas.microsoft.com/office/drawing/2014/main" id="{038D656D-80D8-4F74-A956-7C50C582F320}"/>
              </a:ext>
            </a:extLst>
          </p:cNvPr>
          <p:cNvSpPr txBox="1"/>
          <p:nvPr/>
        </p:nvSpPr>
        <p:spPr>
          <a:xfrm>
            <a:off x="84389" y="6302396"/>
            <a:ext cx="6038024" cy="369332"/>
          </a:xfrm>
          <a:prstGeom prst="rect">
            <a:avLst/>
          </a:prstGeom>
          <a:noFill/>
        </p:spPr>
        <p:txBody>
          <a:bodyPr wrap="square" rtlCol="0">
            <a:spAutoFit/>
          </a:bodyPr>
          <a:lstStyle/>
          <a:p>
            <a:r>
              <a:rPr lang="es-CO" sz="900" dirty="0">
                <a:solidFill>
                  <a:schemeClr val="accent1">
                    <a:lumMod val="50000"/>
                  </a:schemeClr>
                </a:solidFill>
              </a:rPr>
              <a:t>Fuente: Base de datos PIDJ en revisión de la interventoría  e Informes del Concesionario</a:t>
            </a:r>
          </a:p>
          <a:p>
            <a:r>
              <a:rPr lang="es-MX" sz="900" dirty="0">
                <a:solidFill>
                  <a:schemeClr val="accent1">
                    <a:lumMod val="50000"/>
                  </a:schemeClr>
                </a:solidFill>
              </a:rPr>
              <a:t>Periodo comprendido entre el 1 de enero y el 31 de octubre de 2024.</a:t>
            </a:r>
            <a:endParaRPr lang="es-CO" sz="900" dirty="0">
              <a:solidFill>
                <a:schemeClr val="accent1">
                  <a:lumMod val="50000"/>
                </a:schemeClr>
              </a:solidFill>
            </a:endParaRPr>
          </a:p>
        </p:txBody>
      </p:sp>
      <p:pic>
        <p:nvPicPr>
          <p:cNvPr id="31" name="Picture 2">
            <a:extLst>
              <a:ext uri="{FF2B5EF4-FFF2-40B4-BE49-F238E27FC236}">
                <a16:creationId xmlns:a16="http://schemas.microsoft.com/office/drawing/2014/main" id="{7C312B35-1301-4055-9069-F3CCB8C30481}"/>
              </a:ext>
            </a:extLst>
          </p:cNvPr>
          <p:cNvPicPr>
            <a:picLocks noChangeAspect="1" noChangeArrowheads="1"/>
          </p:cNvPicPr>
          <p:nvPr/>
        </p:nvPicPr>
        <p:blipFill rotWithShape="1">
          <a:blip r:embed="rId8" cstate="email">
            <a:extLst>
              <a:ext uri="{28A0092B-C50C-407E-A947-70E740481C1C}">
                <a14:useLocalDpi xmlns:a14="http://schemas.microsoft.com/office/drawing/2010/main"/>
              </a:ext>
            </a:extLst>
          </a:blip>
          <a:srcRect/>
          <a:stretch/>
        </p:blipFill>
        <p:spPr bwMode="auto">
          <a:xfrm>
            <a:off x="4437992" y="2014328"/>
            <a:ext cx="1214936" cy="5444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2" name="Picture 2">
            <a:extLst>
              <a:ext uri="{FF2B5EF4-FFF2-40B4-BE49-F238E27FC236}">
                <a16:creationId xmlns:a16="http://schemas.microsoft.com/office/drawing/2014/main" id="{104FA903-43D3-4B1B-8920-0377FA347F18}"/>
              </a:ext>
            </a:extLst>
          </p:cNvPr>
          <p:cNvPicPr>
            <a:picLocks noChangeAspect="1" noChangeArrowheads="1"/>
          </p:cNvPicPr>
          <p:nvPr/>
        </p:nvPicPr>
        <p:blipFill rotWithShape="1">
          <a:blip r:embed="rId9" cstate="email">
            <a:extLst>
              <a:ext uri="{28A0092B-C50C-407E-A947-70E740481C1C}">
                <a14:useLocalDpi xmlns:a14="http://schemas.microsoft.com/office/drawing/2010/main"/>
              </a:ext>
            </a:extLst>
          </a:blip>
          <a:srcRect/>
          <a:stretch/>
        </p:blipFill>
        <p:spPr bwMode="auto">
          <a:xfrm>
            <a:off x="4347692" y="1274708"/>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5" name="Tabla 4">
            <a:extLst>
              <a:ext uri="{FF2B5EF4-FFF2-40B4-BE49-F238E27FC236}">
                <a16:creationId xmlns:a16="http://schemas.microsoft.com/office/drawing/2014/main" id="{50FA5DB7-2D42-450B-01D1-1FDC68233537}"/>
              </a:ext>
            </a:extLst>
          </p:cNvPr>
          <p:cNvGraphicFramePr>
            <a:graphicFrameLocks noGrp="1"/>
          </p:cNvGraphicFramePr>
          <p:nvPr>
            <p:extLst>
              <p:ext uri="{D42A27DB-BD31-4B8C-83A1-F6EECF244321}">
                <p14:modId xmlns:p14="http://schemas.microsoft.com/office/powerpoint/2010/main" val="2583299328"/>
              </p:ext>
            </p:extLst>
          </p:nvPr>
        </p:nvGraphicFramePr>
        <p:xfrm>
          <a:off x="278970" y="2698507"/>
          <a:ext cx="11448210" cy="3342495"/>
        </p:xfrm>
        <a:graphic>
          <a:graphicData uri="http://schemas.openxmlformats.org/drawingml/2006/table">
            <a:tbl>
              <a:tblPr/>
              <a:tblGrid>
                <a:gridCol w="598661">
                  <a:extLst>
                    <a:ext uri="{9D8B030D-6E8A-4147-A177-3AD203B41FA5}">
                      <a16:colId xmlns:a16="http://schemas.microsoft.com/office/drawing/2014/main" val="3034934511"/>
                    </a:ext>
                  </a:extLst>
                </a:gridCol>
                <a:gridCol w="370600">
                  <a:extLst>
                    <a:ext uri="{9D8B030D-6E8A-4147-A177-3AD203B41FA5}">
                      <a16:colId xmlns:a16="http://schemas.microsoft.com/office/drawing/2014/main" val="1587558097"/>
                    </a:ext>
                  </a:extLst>
                </a:gridCol>
                <a:gridCol w="370600">
                  <a:extLst>
                    <a:ext uri="{9D8B030D-6E8A-4147-A177-3AD203B41FA5}">
                      <a16:colId xmlns:a16="http://schemas.microsoft.com/office/drawing/2014/main" val="518355928"/>
                    </a:ext>
                  </a:extLst>
                </a:gridCol>
                <a:gridCol w="370600">
                  <a:extLst>
                    <a:ext uri="{9D8B030D-6E8A-4147-A177-3AD203B41FA5}">
                      <a16:colId xmlns:a16="http://schemas.microsoft.com/office/drawing/2014/main" val="2041808481"/>
                    </a:ext>
                  </a:extLst>
                </a:gridCol>
                <a:gridCol w="199553">
                  <a:extLst>
                    <a:ext uri="{9D8B030D-6E8A-4147-A177-3AD203B41FA5}">
                      <a16:colId xmlns:a16="http://schemas.microsoft.com/office/drawing/2014/main" val="663086725"/>
                    </a:ext>
                  </a:extLst>
                </a:gridCol>
                <a:gridCol w="541646">
                  <a:extLst>
                    <a:ext uri="{9D8B030D-6E8A-4147-A177-3AD203B41FA5}">
                      <a16:colId xmlns:a16="http://schemas.microsoft.com/office/drawing/2014/main" val="931473106"/>
                    </a:ext>
                  </a:extLst>
                </a:gridCol>
                <a:gridCol w="446621">
                  <a:extLst>
                    <a:ext uri="{9D8B030D-6E8A-4147-A177-3AD203B41FA5}">
                      <a16:colId xmlns:a16="http://schemas.microsoft.com/office/drawing/2014/main" val="4241731883"/>
                    </a:ext>
                  </a:extLst>
                </a:gridCol>
                <a:gridCol w="446621">
                  <a:extLst>
                    <a:ext uri="{9D8B030D-6E8A-4147-A177-3AD203B41FA5}">
                      <a16:colId xmlns:a16="http://schemas.microsoft.com/office/drawing/2014/main" val="2025087846"/>
                    </a:ext>
                  </a:extLst>
                </a:gridCol>
                <a:gridCol w="446621">
                  <a:extLst>
                    <a:ext uri="{9D8B030D-6E8A-4147-A177-3AD203B41FA5}">
                      <a16:colId xmlns:a16="http://schemas.microsoft.com/office/drawing/2014/main" val="3851856960"/>
                    </a:ext>
                  </a:extLst>
                </a:gridCol>
                <a:gridCol w="199553">
                  <a:extLst>
                    <a:ext uri="{9D8B030D-6E8A-4147-A177-3AD203B41FA5}">
                      <a16:colId xmlns:a16="http://schemas.microsoft.com/office/drawing/2014/main" val="647396824"/>
                    </a:ext>
                  </a:extLst>
                </a:gridCol>
                <a:gridCol w="541646">
                  <a:extLst>
                    <a:ext uri="{9D8B030D-6E8A-4147-A177-3AD203B41FA5}">
                      <a16:colId xmlns:a16="http://schemas.microsoft.com/office/drawing/2014/main" val="2848411661"/>
                    </a:ext>
                  </a:extLst>
                </a:gridCol>
                <a:gridCol w="399108">
                  <a:extLst>
                    <a:ext uri="{9D8B030D-6E8A-4147-A177-3AD203B41FA5}">
                      <a16:colId xmlns:a16="http://schemas.microsoft.com/office/drawing/2014/main" val="877639945"/>
                    </a:ext>
                  </a:extLst>
                </a:gridCol>
                <a:gridCol w="399108">
                  <a:extLst>
                    <a:ext uri="{9D8B030D-6E8A-4147-A177-3AD203B41FA5}">
                      <a16:colId xmlns:a16="http://schemas.microsoft.com/office/drawing/2014/main" val="1147909197"/>
                    </a:ext>
                  </a:extLst>
                </a:gridCol>
                <a:gridCol w="399108">
                  <a:extLst>
                    <a:ext uri="{9D8B030D-6E8A-4147-A177-3AD203B41FA5}">
                      <a16:colId xmlns:a16="http://schemas.microsoft.com/office/drawing/2014/main" val="3114354780"/>
                    </a:ext>
                  </a:extLst>
                </a:gridCol>
                <a:gridCol w="199553">
                  <a:extLst>
                    <a:ext uri="{9D8B030D-6E8A-4147-A177-3AD203B41FA5}">
                      <a16:colId xmlns:a16="http://schemas.microsoft.com/office/drawing/2014/main" val="2535785987"/>
                    </a:ext>
                  </a:extLst>
                </a:gridCol>
                <a:gridCol w="551149">
                  <a:extLst>
                    <a:ext uri="{9D8B030D-6E8A-4147-A177-3AD203B41FA5}">
                      <a16:colId xmlns:a16="http://schemas.microsoft.com/office/drawing/2014/main" val="2868430729"/>
                    </a:ext>
                  </a:extLst>
                </a:gridCol>
                <a:gridCol w="351594">
                  <a:extLst>
                    <a:ext uri="{9D8B030D-6E8A-4147-A177-3AD203B41FA5}">
                      <a16:colId xmlns:a16="http://schemas.microsoft.com/office/drawing/2014/main" val="3060226566"/>
                    </a:ext>
                  </a:extLst>
                </a:gridCol>
                <a:gridCol w="351594">
                  <a:extLst>
                    <a:ext uri="{9D8B030D-6E8A-4147-A177-3AD203B41FA5}">
                      <a16:colId xmlns:a16="http://schemas.microsoft.com/office/drawing/2014/main" val="2361452981"/>
                    </a:ext>
                  </a:extLst>
                </a:gridCol>
                <a:gridCol w="351594">
                  <a:extLst>
                    <a:ext uri="{9D8B030D-6E8A-4147-A177-3AD203B41FA5}">
                      <a16:colId xmlns:a16="http://schemas.microsoft.com/office/drawing/2014/main" val="1409089194"/>
                    </a:ext>
                  </a:extLst>
                </a:gridCol>
                <a:gridCol w="163919">
                  <a:extLst>
                    <a:ext uri="{9D8B030D-6E8A-4147-A177-3AD203B41FA5}">
                      <a16:colId xmlns:a16="http://schemas.microsoft.com/office/drawing/2014/main" val="959946499"/>
                    </a:ext>
                  </a:extLst>
                </a:gridCol>
                <a:gridCol w="506012">
                  <a:extLst>
                    <a:ext uri="{9D8B030D-6E8A-4147-A177-3AD203B41FA5}">
                      <a16:colId xmlns:a16="http://schemas.microsoft.com/office/drawing/2014/main" val="3068540861"/>
                    </a:ext>
                  </a:extLst>
                </a:gridCol>
                <a:gridCol w="370600">
                  <a:extLst>
                    <a:ext uri="{9D8B030D-6E8A-4147-A177-3AD203B41FA5}">
                      <a16:colId xmlns:a16="http://schemas.microsoft.com/office/drawing/2014/main" val="2896319143"/>
                    </a:ext>
                  </a:extLst>
                </a:gridCol>
                <a:gridCol w="361097">
                  <a:extLst>
                    <a:ext uri="{9D8B030D-6E8A-4147-A177-3AD203B41FA5}">
                      <a16:colId xmlns:a16="http://schemas.microsoft.com/office/drawing/2014/main" val="877199105"/>
                    </a:ext>
                  </a:extLst>
                </a:gridCol>
                <a:gridCol w="361097">
                  <a:extLst>
                    <a:ext uri="{9D8B030D-6E8A-4147-A177-3AD203B41FA5}">
                      <a16:colId xmlns:a16="http://schemas.microsoft.com/office/drawing/2014/main" val="162946003"/>
                    </a:ext>
                  </a:extLst>
                </a:gridCol>
                <a:gridCol w="163919">
                  <a:extLst>
                    <a:ext uri="{9D8B030D-6E8A-4147-A177-3AD203B41FA5}">
                      <a16:colId xmlns:a16="http://schemas.microsoft.com/office/drawing/2014/main" val="2564745741"/>
                    </a:ext>
                  </a:extLst>
                </a:gridCol>
                <a:gridCol w="560652">
                  <a:extLst>
                    <a:ext uri="{9D8B030D-6E8A-4147-A177-3AD203B41FA5}">
                      <a16:colId xmlns:a16="http://schemas.microsoft.com/office/drawing/2014/main" val="1846100977"/>
                    </a:ext>
                  </a:extLst>
                </a:gridCol>
                <a:gridCol w="475128">
                  <a:extLst>
                    <a:ext uri="{9D8B030D-6E8A-4147-A177-3AD203B41FA5}">
                      <a16:colId xmlns:a16="http://schemas.microsoft.com/office/drawing/2014/main" val="2610418852"/>
                    </a:ext>
                  </a:extLst>
                </a:gridCol>
                <a:gridCol w="475128">
                  <a:extLst>
                    <a:ext uri="{9D8B030D-6E8A-4147-A177-3AD203B41FA5}">
                      <a16:colId xmlns:a16="http://schemas.microsoft.com/office/drawing/2014/main" val="1548084207"/>
                    </a:ext>
                  </a:extLst>
                </a:gridCol>
                <a:gridCol w="475128">
                  <a:extLst>
                    <a:ext uri="{9D8B030D-6E8A-4147-A177-3AD203B41FA5}">
                      <a16:colId xmlns:a16="http://schemas.microsoft.com/office/drawing/2014/main" val="1654741386"/>
                    </a:ext>
                  </a:extLst>
                </a:gridCol>
              </a:tblGrid>
              <a:tr h="869629">
                <a:tc>
                  <a:txBody>
                    <a:bodyPr/>
                    <a:lstStyle/>
                    <a:p>
                      <a:pPr algn="ctr" rtl="0" fontAlgn="ctr"/>
                      <a:r>
                        <a:rPr lang="es-CO" sz="11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TONELADAS</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VOLUMEN M3</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SOLICITUDES ATENDIDAS</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TONELADAS</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VOLUMEN M3</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SOLICITUDES ATENDIDAS</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TONELADAS</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VOLUMEN M3</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SOLICITUDES ATENDIDAS</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TONELADAS</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VOLUMEN M3</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SOLICITUDES ATENDIDAS</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TONELADAS</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VOLUMEN M3</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SOLICITUDES ATENDIDAS</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TONELADAS</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VOLUMEN M3</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SOLICITUDES ATENDIDAS</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3328085811"/>
                  </a:ext>
                </a:extLst>
              </a:tr>
              <a:tr h="224806">
                <a:tc>
                  <a:txBody>
                    <a:bodyPr/>
                    <a:lstStyle/>
                    <a:p>
                      <a:pPr algn="ctr" rtl="0" fontAlgn="ctr"/>
                      <a:r>
                        <a:rPr lang="es-CO" sz="1100" b="0" i="0" u="none" strike="noStrike">
                          <a:solidFill>
                            <a:srgbClr val="002060"/>
                          </a:solidFill>
                          <a:effectLs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141</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174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72</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413</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288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64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169</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123</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46</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133</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173</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37</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74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340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752</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832</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extLst>
                  <a:ext uri="{0D108BD9-81ED-4DB2-BD59-A6C34878D82A}">
                    <a16:rowId xmlns:a16="http://schemas.microsoft.com/office/drawing/2014/main" val="1927188580"/>
                  </a:ext>
                </a:extLst>
              </a:tr>
              <a:tr h="224806">
                <a:tc>
                  <a:txBody>
                    <a:bodyPr/>
                    <a:lstStyle/>
                    <a:p>
                      <a:pPr algn="ctr" rtl="0" fontAlgn="ctr"/>
                      <a:r>
                        <a:rPr lang="es-CO" sz="110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243</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0</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189</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157</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529</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350</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69</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189</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144</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52</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135</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191</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31</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45</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112</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552</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898</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986</a:t>
                      </a:r>
                    </a:p>
                  </a:txBody>
                  <a:tcPr marL="0" marR="0" marT="0" marB="0" anchor="ctr">
                    <a:lnL>
                      <a:noFill/>
                    </a:lnL>
                    <a:lnR>
                      <a:noFill/>
                    </a:lnR>
                    <a:lnT>
                      <a:noFill/>
                    </a:lnT>
                    <a:lnB>
                      <a:noFill/>
                    </a:lnB>
                    <a:noFill/>
                  </a:tcPr>
                </a:tc>
                <a:extLst>
                  <a:ext uri="{0D108BD9-81ED-4DB2-BD59-A6C34878D82A}">
                    <a16:rowId xmlns:a16="http://schemas.microsoft.com/office/drawing/2014/main" val="4151640265"/>
                  </a:ext>
                </a:extLst>
              </a:tr>
              <a:tr h="224806">
                <a:tc>
                  <a:txBody>
                    <a:bodyPr/>
                    <a:lstStyle/>
                    <a:p>
                      <a:pPr algn="ctr" rtl="0" fontAlgn="ctr"/>
                      <a:r>
                        <a:rPr lang="es-CO" sz="1100" b="0" i="0" u="none" strike="noStrike">
                          <a:solidFill>
                            <a:srgbClr val="002060"/>
                          </a:solidFill>
                          <a:effectLs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198</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0</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199</a:t>
                      </a:r>
                    </a:p>
                  </a:txBody>
                  <a:tcPr marL="0" marR="0" marT="0" marB="0" anchor="ctr">
                    <a:lnL>
                      <a:noFill/>
                    </a:lnL>
                    <a:lnR>
                      <a:noFill/>
                    </a:lnR>
                    <a:lnT>
                      <a:noFill/>
                    </a:lnT>
                    <a:lnB>
                      <a:noFill/>
                    </a:lnB>
                    <a:solidFill>
                      <a:srgbClr val="EBF1E9"/>
                    </a:solidFill>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140</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351</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300</a:t>
                      </a:r>
                    </a:p>
                  </a:txBody>
                  <a:tcPr marL="0" marR="0" marT="0" marB="0" anchor="ctr">
                    <a:lnL>
                      <a:noFill/>
                    </a:lnL>
                    <a:lnR>
                      <a:noFill/>
                    </a:lnR>
                    <a:lnT>
                      <a:noFill/>
                    </a:lnT>
                    <a:lnB>
                      <a:noFill/>
                    </a:lnB>
                    <a:solidFill>
                      <a:srgbClr val="EBF1E9"/>
                    </a:solidFill>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74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141</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115</a:t>
                      </a:r>
                    </a:p>
                  </a:txBody>
                  <a:tcPr marL="0" marR="0" marT="0" marB="0" anchor="ctr">
                    <a:lnL>
                      <a:noFill/>
                    </a:lnL>
                    <a:lnR>
                      <a:noFill/>
                    </a:lnR>
                    <a:lnT>
                      <a:noFill/>
                    </a:lnT>
                    <a:lnB>
                      <a:noFill/>
                    </a:lnB>
                    <a:solidFill>
                      <a:srgbClr val="EBF1E9"/>
                    </a:solidFill>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35</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121</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150</a:t>
                      </a:r>
                    </a:p>
                  </a:txBody>
                  <a:tcPr marL="0" marR="0" marT="0" marB="0" anchor="ctr">
                    <a:lnL>
                      <a:noFill/>
                    </a:lnL>
                    <a:lnR>
                      <a:noFill/>
                    </a:lnR>
                    <a:lnT>
                      <a:noFill/>
                    </a:lnT>
                    <a:lnB>
                      <a:noFill/>
                    </a:lnB>
                    <a:solidFill>
                      <a:srgbClr val="EBF1E9"/>
                    </a:solidFill>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34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38</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92</a:t>
                      </a:r>
                    </a:p>
                  </a:txBody>
                  <a:tcPr marL="0" marR="0" marT="0" marB="0" anchor="ctr">
                    <a:lnL>
                      <a:noFill/>
                    </a:lnL>
                    <a:lnR>
                      <a:noFill/>
                    </a:lnR>
                    <a:lnT>
                      <a:noFill/>
                    </a:lnT>
                    <a:lnB>
                      <a:noFill/>
                    </a:lnB>
                    <a:solidFill>
                      <a:srgbClr val="EBF1E9"/>
                    </a:solidFill>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481</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652</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856</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444663925"/>
                  </a:ext>
                </a:extLst>
              </a:tr>
              <a:tr h="224806">
                <a:tc>
                  <a:txBody>
                    <a:bodyPr/>
                    <a:lstStyle/>
                    <a:p>
                      <a:pPr algn="ctr" rtl="0" fontAlgn="ctr"/>
                      <a:r>
                        <a:rPr lang="es-CO" sz="1100" b="0"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190</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0</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214</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194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348</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321</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71</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194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131</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40</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96</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168</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27</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79</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104</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522</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717</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938</a:t>
                      </a:r>
                    </a:p>
                  </a:txBody>
                  <a:tcPr marL="0" marR="0" marT="0" marB="0" anchor="ctr">
                    <a:lnL>
                      <a:noFill/>
                    </a:lnL>
                    <a:lnR>
                      <a:noFill/>
                    </a:lnR>
                    <a:lnT>
                      <a:noFill/>
                    </a:lnT>
                    <a:lnB>
                      <a:noFill/>
                    </a:lnB>
                    <a:noFill/>
                  </a:tcPr>
                </a:tc>
                <a:extLst>
                  <a:ext uri="{0D108BD9-81ED-4DB2-BD59-A6C34878D82A}">
                    <a16:rowId xmlns:a16="http://schemas.microsoft.com/office/drawing/2014/main" val="1057529595"/>
                  </a:ext>
                </a:extLst>
              </a:tr>
              <a:tr h="224806">
                <a:tc>
                  <a:txBody>
                    <a:bodyPr/>
                    <a:lstStyle/>
                    <a:p>
                      <a:pPr algn="ctr" rtl="0" fontAlgn="ctr"/>
                      <a:r>
                        <a:rPr lang="es-CO" sz="1100" b="0" i="0" u="none" strike="noStrike">
                          <a:solidFill>
                            <a:srgbClr val="002060"/>
                          </a:solidFill>
                          <a:effectLst/>
                          <a:latin typeface="Calibri" panose="020F0502020204030204" pitchFamily="34" charset="0"/>
                        </a:rPr>
                        <a:t>may-24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226</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0</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175</a:t>
                      </a:r>
                    </a:p>
                  </a:txBody>
                  <a:tcPr marL="0" marR="0" marT="0" marB="0" anchor="ctr">
                    <a:lnL>
                      <a:noFill/>
                    </a:lnL>
                    <a:lnR>
                      <a:noFill/>
                    </a:lnR>
                    <a:lnT>
                      <a:noFill/>
                    </a:lnT>
                    <a:lnB>
                      <a:noFill/>
                    </a:lnB>
                    <a:solidFill>
                      <a:srgbClr val="EBF1E9"/>
                    </a:solidFill>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may-24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222</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324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309</a:t>
                      </a:r>
                    </a:p>
                  </a:txBody>
                  <a:tcPr marL="0" marR="0" marT="0" marB="0" anchor="ctr">
                    <a:lnL>
                      <a:noFill/>
                    </a:lnL>
                    <a:lnR>
                      <a:noFill/>
                    </a:lnR>
                    <a:lnT>
                      <a:noFill/>
                    </a:lnT>
                    <a:lnB>
                      <a:noFill/>
                    </a:lnB>
                    <a:solidFill>
                      <a:srgbClr val="EBF1E9"/>
                    </a:solidFill>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may-24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67</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186</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144</a:t>
                      </a:r>
                    </a:p>
                  </a:txBody>
                  <a:tcPr marL="0" marR="0" marT="0" marB="0" anchor="ctr">
                    <a:lnL>
                      <a:noFill/>
                    </a:lnL>
                    <a:lnR>
                      <a:noFill/>
                    </a:lnR>
                    <a:lnT>
                      <a:noFill/>
                    </a:lnT>
                    <a:lnB>
                      <a:noFill/>
                    </a:lnB>
                    <a:solidFill>
                      <a:srgbClr val="EBF1E9"/>
                    </a:solidFill>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may-24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28</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105</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135</a:t>
                      </a:r>
                    </a:p>
                  </a:txBody>
                  <a:tcPr marL="0" marR="0" marT="0" marB="0" anchor="ctr">
                    <a:lnL>
                      <a:noFill/>
                    </a:lnL>
                    <a:lnR>
                      <a:noFill/>
                    </a:lnR>
                    <a:lnT>
                      <a:noFill/>
                    </a:lnT>
                    <a:lnB>
                      <a:noFill/>
                    </a:lnB>
                    <a:solidFill>
                      <a:srgbClr val="EBF1E9"/>
                    </a:solidFill>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may-24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82</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44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99</a:t>
                      </a:r>
                    </a:p>
                  </a:txBody>
                  <a:tcPr marL="0" marR="0" marT="0" marB="0" anchor="ctr">
                    <a:lnL>
                      <a:noFill/>
                    </a:lnL>
                    <a:lnR>
                      <a:noFill/>
                    </a:lnR>
                    <a:lnT>
                      <a:noFill/>
                    </a:lnT>
                    <a:lnB>
                      <a:noFill/>
                    </a:lnB>
                    <a:solidFill>
                      <a:srgbClr val="EBF1E9"/>
                    </a:solidFill>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may-24</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624</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659</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862</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3814157988"/>
                  </a:ext>
                </a:extLst>
              </a:tr>
              <a:tr h="224806">
                <a:tc>
                  <a:txBody>
                    <a:bodyPr/>
                    <a:lstStyle/>
                    <a:p>
                      <a:pPr algn="ctr" rtl="0" fontAlgn="ctr"/>
                      <a:r>
                        <a:rPr lang="es-CO" sz="1100" b="0" i="0" u="none" strike="noStrike">
                          <a:solidFill>
                            <a:srgbClr val="002060"/>
                          </a:solidFill>
                          <a:effectLst/>
                          <a:latin typeface="Calibri" panose="020F0502020204030204" pitchFamily="34" charset="0"/>
                        </a:rPr>
                        <a:t>jun-24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192</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0</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148</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jun-24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290</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300</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288</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jun-24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29</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114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97</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jun-24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23</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105</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153</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jun-24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80</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21</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75</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jun-24</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615</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541</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761</a:t>
                      </a:r>
                    </a:p>
                  </a:txBody>
                  <a:tcPr marL="0" marR="0" marT="0" marB="0" anchor="ctr">
                    <a:lnL>
                      <a:noFill/>
                    </a:lnL>
                    <a:lnR>
                      <a:noFill/>
                    </a:lnR>
                    <a:lnT>
                      <a:noFill/>
                    </a:lnT>
                    <a:lnB>
                      <a:noFill/>
                    </a:lnB>
                    <a:noFill/>
                  </a:tcPr>
                </a:tc>
                <a:extLst>
                  <a:ext uri="{0D108BD9-81ED-4DB2-BD59-A6C34878D82A}">
                    <a16:rowId xmlns:a16="http://schemas.microsoft.com/office/drawing/2014/main" val="1497723404"/>
                  </a:ext>
                </a:extLst>
              </a:tr>
              <a:tr h="224806">
                <a:tc>
                  <a:txBody>
                    <a:bodyPr/>
                    <a:lstStyle/>
                    <a:p>
                      <a:pPr algn="ctr" rtl="0" fontAlgn="ctr"/>
                      <a:r>
                        <a:rPr lang="es-CO" sz="1100" b="0" i="0" u="none" strike="noStrike">
                          <a:solidFill>
                            <a:srgbClr val="002060"/>
                          </a:solidFill>
                          <a:effectLst/>
                          <a:latin typeface="Calibri" panose="020F0502020204030204" pitchFamily="34" charset="0"/>
                        </a:rPr>
                        <a:t>jul-24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264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0</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208</a:t>
                      </a:r>
                    </a:p>
                  </a:txBody>
                  <a:tcPr marL="0" marR="0" marT="0" marB="0" anchor="ctr">
                    <a:lnL>
                      <a:noFill/>
                    </a:lnL>
                    <a:lnR>
                      <a:noFill/>
                    </a:lnR>
                    <a:lnT>
                      <a:noFill/>
                    </a:lnT>
                    <a:lnB>
                      <a:noFill/>
                    </a:lnB>
                    <a:solidFill>
                      <a:srgbClr val="EBF1E9"/>
                    </a:solidFill>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jul-24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308</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358</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321</a:t>
                      </a:r>
                    </a:p>
                  </a:txBody>
                  <a:tcPr marL="0" marR="0" marT="0" marB="0" anchor="ctr">
                    <a:lnL>
                      <a:noFill/>
                    </a:lnL>
                    <a:lnR>
                      <a:noFill/>
                    </a:lnR>
                    <a:lnT>
                      <a:noFill/>
                    </a:lnT>
                    <a:lnB>
                      <a:noFill/>
                    </a:lnB>
                    <a:solidFill>
                      <a:srgbClr val="EBF1E9"/>
                    </a:solidFill>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jul-24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68</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148</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129</a:t>
                      </a:r>
                    </a:p>
                  </a:txBody>
                  <a:tcPr marL="0" marR="0" marT="0" marB="0" anchor="ctr">
                    <a:lnL>
                      <a:noFill/>
                    </a:lnL>
                    <a:lnR>
                      <a:noFill/>
                    </a:lnR>
                    <a:lnT>
                      <a:noFill/>
                    </a:lnT>
                    <a:lnB>
                      <a:noFill/>
                    </a:lnB>
                    <a:solidFill>
                      <a:srgbClr val="EBF1E9"/>
                    </a:solidFill>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jul-24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23</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102</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160</a:t>
                      </a:r>
                    </a:p>
                  </a:txBody>
                  <a:tcPr marL="0" marR="0" marT="0" marB="0" anchor="ctr">
                    <a:lnL>
                      <a:noFill/>
                    </a:lnL>
                    <a:lnR>
                      <a:noFill/>
                    </a:lnR>
                    <a:lnT>
                      <a:noFill/>
                    </a:lnT>
                    <a:lnB>
                      <a:noFill/>
                    </a:lnB>
                    <a:solidFill>
                      <a:srgbClr val="EBF1E9"/>
                    </a:solidFill>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jul-24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16</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97</a:t>
                      </a:r>
                    </a:p>
                  </a:txBody>
                  <a:tcPr marL="0" marR="0" marT="0" marB="0" anchor="ctr">
                    <a:lnL>
                      <a:noFill/>
                    </a:lnL>
                    <a:lnR>
                      <a:noFill/>
                    </a:lnR>
                    <a:lnT>
                      <a:noFill/>
                    </a:lnT>
                    <a:lnB>
                      <a:noFill/>
                    </a:lnB>
                    <a:solidFill>
                      <a:srgbClr val="EBF1E9"/>
                    </a:solidFill>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jul-24</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688</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624</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915</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2707593168"/>
                  </a:ext>
                </a:extLst>
              </a:tr>
              <a:tr h="224806">
                <a:tc>
                  <a:txBody>
                    <a:bodyPr/>
                    <a:lstStyle/>
                    <a:p>
                      <a:pPr algn="ctr" rtl="0" fontAlgn="ctr"/>
                      <a:r>
                        <a:rPr lang="es-CO" sz="1100" b="0" i="0" u="none" strike="noStrike">
                          <a:solidFill>
                            <a:srgbClr val="002060"/>
                          </a:solidFill>
                          <a:effectLst/>
                          <a:latin typeface="Calibri" panose="020F0502020204030204" pitchFamily="34" charset="0"/>
                        </a:rPr>
                        <a:t>ago-24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216</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0</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160</a:t>
                      </a:r>
                    </a:p>
                  </a:txBody>
                  <a:tcPr marL="0" marR="0" marT="0" marB="0" anchor="ctr">
                    <a:lnL>
                      <a:noFill/>
                    </a:lnL>
                    <a:lnR>
                      <a:noFill/>
                    </a:lnR>
                    <a:lnT>
                      <a:noFill/>
                    </a:lnT>
                    <a:lnB>
                      <a:noFill/>
                    </a:lnB>
                    <a:noFill/>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ago-24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271</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447</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311</a:t>
                      </a:r>
                    </a:p>
                  </a:txBody>
                  <a:tcPr marL="0" marR="0" marT="0" marB="0" anchor="ctr">
                    <a:lnL>
                      <a:noFill/>
                    </a:lnL>
                    <a:lnR>
                      <a:noFill/>
                    </a:lnR>
                    <a:lnT>
                      <a:noFill/>
                    </a:lnT>
                    <a:lnB>
                      <a:noFill/>
                    </a:lnB>
                    <a:noFill/>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ago-24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79</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130</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123</a:t>
                      </a:r>
                    </a:p>
                  </a:txBody>
                  <a:tcPr marL="0" marR="0" marT="0" marB="0" anchor="ctr">
                    <a:lnL>
                      <a:noFill/>
                    </a:lnL>
                    <a:lnR>
                      <a:noFill/>
                    </a:lnR>
                    <a:lnT>
                      <a:noFill/>
                    </a:lnT>
                    <a:lnB>
                      <a:noFill/>
                    </a:lnB>
                    <a:noFill/>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ago-24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35</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70</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136</a:t>
                      </a:r>
                    </a:p>
                  </a:txBody>
                  <a:tcPr marL="0" marR="0" marT="0" marB="0" anchor="ctr">
                    <a:lnL>
                      <a:noFill/>
                    </a:lnL>
                    <a:lnR>
                      <a:noFill/>
                    </a:lnR>
                    <a:lnT>
                      <a:noFill/>
                    </a:lnT>
                    <a:lnB>
                      <a:noFill/>
                    </a:lnB>
                    <a:noFill/>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ago-24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61</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0</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81</a:t>
                      </a:r>
                    </a:p>
                  </a:txBody>
                  <a:tcPr marL="0" marR="0" marT="0" marB="0" anchor="ctr">
                    <a:lnL>
                      <a:noFill/>
                    </a:lnL>
                    <a:lnR>
                      <a:noFill/>
                    </a:lnR>
                    <a:lnT>
                      <a:noFill/>
                    </a:lnT>
                    <a:lnB>
                      <a:noFill/>
                    </a:lnB>
                    <a:noFill/>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ago-24</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663</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647</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811</a:t>
                      </a:r>
                    </a:p>
                  </a:txBody>
                  <a:tcPr marL="0" marR="0" marT="0" marB="0" anchor="ctr">
                    <a:lnL>
                      <a:noFill/>
                    </a:lnL>
                    <a:lnR>
                      <a:noFill/>
                    </a:lnR>
                    <a:lnT>
                      <a:noFill/>
                    </a:lnT>
                    <a:lnB>
                      <a:noFill/>
                    </a:lnB>
                    <a:noFill/>
                  </a:tcPr>
                </a:tc>
                <a:extLst>
                  <a:ext uri="{0D108BD9-81ED-4DB2-BD59-A6C34878D82A}">
                    <a16:rowId xmlns:a16="http://schemas.microsoft.com/office/drawing/2014/main" val="2580623467"/>
                  </a:ext>
                </a:extLst>
              </a:tr>
              <a:tr h="224806">
                <a:tc>
                  <a:txBody>
                    <a:bodyPr/>
                    <a:lstStyle/>
                    <a:p>
                      <a:pPr algn="ctr" rtl="0" fontAlgn="ctr"/>
                      <a:r>
                        <a:rPr lang="es-CO" sz="1100" b="0" i="0" u="none" strike="noStrike">
                          <a:solidFill>
                            <a:srgbClr val="002060"/>
                          </a:solidFill>
                          <a:effectLst/>
                          <a:latin typeface="Calibri" panose="020F0502020204030204" pitchFamily="34" charset="0"/>
                        </a:rPr>
                        <a:t>sep-24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211</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0</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159</a:t>
                      </a:r>
                    </a:p>
                  </a:txBody>
                  <a:tcPr marL="0" marR="0" marT="0" marB="0" anchor="ctr">
                    <a:lnL>
                      <a:noFill/>
                    </a:lnL>
                    <a:lnR>
                      <a:noFill/>
                    </a:lnR>
                    <a:lnT>
                      <a:noFill/>
                    </a:lnT>
                    <a:lnB>
                      <a:noFill/>
                    </a:lnB>
                    <a:solidFill>
                      <a:srgbClr val="EBF1E9"/>
                    </a:solidFill>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sep-24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184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377</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300</a:t>
                      </a:r>
                    </a:p>
                  </a:txBody>
                  <a:tcPr marL="0" marR="0" marT="0" marB="0" anchor="ctr">
                    <a:lnL>
                      <a:noFill/>
                    </a:lnL>
                    <a:lnR>
                      <a:noFill/>
                    </a:lnR>
                    <a:lnT>
                      <a:noFill/>
                    </a:lnT>
                    <a:lnB>
                      <a:noFill/>
                    </a:lnB>
                    <a:solidFill>
                      <a:srgbClr val="EBF1E9"/>
                    </a:solidFill>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sep-24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68</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172</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111</a:t>
                      </a:r>
                    </a:p>
                  </a:txBody>
                  <a:tcPr marL="0" marR="0" marT="0" marB="0" anchor="ctr">
                    <a:lnL>
                      <a:noFill/>
                    </a:lnL>
                    <a:lnR>
                      <a:noFill/>
                    </a:lnR>
                    <a:lnT>
                      <a:noFill/>
                    </a:lnT>
                    <a:lnB>
                      <a:noFill/>
                    </a:lnB>
                    <a:solidFill>
                      <a:srgbClr val="EBF1E9"/>
                    </a:solidFill>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sep-24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33</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98</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161</a:t>
                      </a:r>
                    </a:p>
                  </a:txBody>
                  <a:tcPr marL="0" marR="0" marT="0" marB="0" anchor="ctr">
                    <a:lnL>
                      <a:noFill/>
                    </a:lnL>
                    <a:lnR>
                      <a:noFill/>
                    </a:lnR>
                    <a:lnT>
                      <a:noFill/>
                    </a:lnT>
                    <a:lnB>
                      <a:noFill/>
                    </a:lnB>
                    <a:solidFill>
                      <a:srgbClr val="EBF1E9"/>
                    </a:solidFill>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sep-24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11</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latin typeface="Calibri" panose="020F0502020204030204" pitchFamily="34" charset="0"/>
                        </a:rPr>
                        <a:t>56</a:t>
                      </a:r>
                    </a:p>
                  </a:txBody>
                  <a:tcPr marL="0" marR="0" marT="0" marB="0" anchor="ctr">
                    <a:lnL>
                      <a:noFill/>
                    </a:lnL>
                    <a:lnR>
                      <a:noFill/>
                    </a:lnR>
                    <a:lnT>
                      <a:noFill/>
                    </a:lnT>
                    <a:lnB>
                      <a:noFill/>
                    </a:lnB>
                    <a:solidFill>
                      <a:srgbClr val="EBF1E9"/>
                    </a:solidFill>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sep-24</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520</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657</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787</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802184404"/>
                  </a:ext>
                </a:extLst>
              </a:tr>
              <a:tr h="224806">
                <a:tc>
                  <a:txBody>
                    <a:bodyPr/>
                    <a:lstStyle/>
                    <a:p>
                      <a:pPr algn="ctr" rtl="0" fontAlgn="ctr"/>
                      <a:r>
                        <a:rPr lang="es-CO" sz="1100" b="0" i="0" u="none" strike="noStrike">
                          <a:solidFill>
                            <a:srgbClr val="002060"/>
                          </a:solidFill>
                          <a:effectLst/>
                          <a:latin typeface="Calibri" panose="020F0502020204030204" pitchFamily="34" charset="0"/>
                        </a:rPr>
                        <a:t>oct-24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243</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0</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157</a:t>
                      </a:r>
                    </a:p>
                  </a:txBody>
                  <a:tcPr marL="0" marR="0" marT="0" marB="0" anchor="ctr">
                    <a:lnL>
                      <a:noFill/>
                    </a:lnL>
                    <a:lnR>
                      <a:noFill/>
                    </a:lnR>
                    <a:lnT>
                      <a:noFill/>
                    </a:lnT>
                    <a:lnB>
                      <a:noFill/>
                    </a:lnB>
                    <a:noFill/>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oct-24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190</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381</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294</a:t>
                      </a:r>
                    </a:p>
                  </a:txBody>
                  <a:tcPr marL="0" marR="0" marT="0" marB="0" anchor="ctr">
                    <a:lnL>
                      <a:noFill/>
                    </a:lnL>
                    <a:lnR>
                      <a:noFill/>
                    </a:lnR>
                    <a:lnT>
                      <a:noFill/>
                    </a:lnT>
                    <a:lnB>
                      <a:noFill/>
                    </a:lnB>
                    <a:noFill/>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oct-24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32</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207</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129</a:t>
                      </a:r>
                    </a:p>
                  </a:txBody>
                  <a:tcPr marL="0" marR="0" marT="0" marB="0" anchor="ctr">
                    <a:lnL>
                      <a:noFill/>
                    </a:lnL>
                    <a:lnR>
                      <a:noFill/>
                    </a:lnR>
                    <a:lnT>
                      <a:noFill/>
                    </a:lnT>
                    <a:lnB>
                      <a:noFill/>
                    </a:lnB>
                    <a:noFill/>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oct-24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28</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85</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138</a:t>
                      </a:r>
                    </a:p>
                  </a:txBody>
                  <a:tcPr marL="0" marR="0" marT="0" marB="0" anchor="ctr">
                    <a:lnL>
                      <a:noFill/>
                    </a:lnL>
                    <a:lnR>
                      <a:noFill/>
                    </a:lnR>
                    <a:lnT>
                      <a:noFill/>
                    </a:lnT>
                    <a:lnB>
                      <a:noFill/>
                    </a:lnB>
                    <a:noFill/>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oct-24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57</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27</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76</a:t>
                      </a:r>
                    </a:p>
                  </a:txBody>
                  <a:tcPr marL="0" marR="0" marT="0" marB="0" anchor="ctr">
                    <a:lnL>
                      <a:noFill/>
                    </a:lnL>
                    <a:lnR>
                      <a:noFill/>
                    </a:lnR>
                    <a:lnT>
                      <a:noFill/>
                    </a:lnT>
                    <a:lnB>
                      <a:noFill/>
                    </a:lnB>
                    <a:noFill/>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oct-24</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550</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699</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794</a:t>
                      </a:r>
                    </a:p>
                  </a:txBody>
                  <a:tcPr marL="0" marR="0" marT="0" marB="0" anchor="ctr">
                    <a:lnL>
                      <a:noFill/>
                    </a:lnL>
                    <a:lnR>
                      <a:noFill/>
                    </a:lnR>
                    <a:lnT>
                      <a:noFill/>
                    </a:lnT>
                    <a:lnB>
                      <a:noFill/>
                    </a:lnB>
                    <a:noFill/>
                  </a:tcPr>
                </a:tc>
                <a:extLst>
                  <a:ext uri="{0D108BD9-81ED-4DB2-BD59-A6C34878D82A}">
                    <a16:rowId xmlns:a16="http://schemas.microsoft.com/office/drawing/2014/main" val="3162329022"/>
                  </a:ext>
                </a:extLst>
              </a:tr>
              <a:tr h="224806">
                <a:tc>
                  <a:txBody>
                    <a:bodyPr/>
                    <a:lstStyle/>
                    <a:p>
                      <a:pPr algn="ctr" rtl="0" fontAlgn="ctr"/>
                      <a:r>
                        <a:rPr lang="es-CO" sz="110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2.125</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0</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1.783</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b"/>
                      <a:endParaRPr lang="es-CO" sz="1100" b="1"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2.029</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3.829</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3.082</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b"/>
                      <a:endParaRPr lang="es-CO" sz="1100" b="1"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621</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1.650</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1.246</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b"/>
                      <a:endParaRPr lang="es-CO" sz="1100" b="1"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344</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1.049</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1.565</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b"/>
                      <a:endParaRPr lang="es-CO" sz="1100" b="1"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437</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318</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866</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b"/>
                      <a:endParaRPr lang="es-CO" sz="1100" b="1"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5.555</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6.846</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dirty="0">
                          <a:solidFill>
                            <a:srgbClr val="203864"/>
                          </a:solidFill>
                          <a:effectLst/>
                          <a:latin typeface="Calibri" panose="020F0502020204030204" pitchFamily="34" charset="0"/>
                        </a:rPr>
                        <a:t>8.542</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extLst>
                  <a:ext uri="{0D108BD9-81ED-4DB2-BD59-A6C34878D82A}">
                    <a16:rowId xmlns:a16="http://schemas.microsoft.com/office/drawing/2014/main" val="3552672676"/>
                  </a:ext>
                </a:extLst>
              </a:tr>
            </a:tbl>
          </a:graphicData>
        </a:graphic>
      </p:graphicFrame>
    </p:spTree>
    <p:extLst>
      <p:ext uri="{BB962C8B-B14F-4D97-AF65-F5344CB8AC3E}">
        <p14:creationId xmlns:p14="http://schemas.microsoft.com/office/powerpoint/2010/main" val="4147581309"/>
      </p:ext>
    </p:extLst>
  </p:cSld>
  <p:clrMapOvr>
    <a:masterClrMapping/>
  </p:clrMapOvr>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ángulo 2">
            <a:extLst>
              <a:ext uri="{FF2B5EF4-FFF2-40B4-BE49-F238E27FC236}">
                <a16:creationId xmlns:a16="http://schemas.microsoft.com/office/drawing/2014/main" id="{FF774952-9F92-49A3-B1E0-9FA10B5D443A}"/>
              </a:ext>
            </a:extLst>
          </p:cNvPr>
          <p:cNvSpPr>
            <a:spLocks noChangeArrowheads="1"/>
          </p:cNvSpPr>
          <p:nvPr/>
        </p:nvSpPr>
        <p:spPr bwMode="auto">
          <a:xfrm>
            <a:off x="1835150" y="193675"/>
            <a:ext cx="5422900" cy="5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CO" altLang="es-CO" b="1" dirty="0">
                <a:solidFill>
                  <a:schemeClr val="bg1"/>
                </a:solidFill>
              </a:rPr>
              <a:t>GESTIÓN COMECIAL</a:t>
            </a:r>
            <a:endParaRPr lang="es-CO" altLang="es-CO" dirty="0">
              <a:solidFill>
                <a:schemeClr val="bg1"/>
              </a:solidFill>
            </a:endParaRPr>
          </a:p>
        </p:txBody>
      </p:sp>
      <p:cxnSp>
        <p:nvCxnSpPr>
          <p:cNvPr id="7" name="Conector recto 6">
            <a:extLst>
              <a:ext uri="{FF2B5EF4-FFF2-40B4-BE49-F238E27FC236}">
                <a16:creationId xmlns:a16="http://schemas.microsoft.com/office/drawing/2014/main" id="{2498F2C1-91A4-4D90-8A50-DE39E10E7D9E}"/>
              </a:ext>
            </a:extLst>
          </p:cNvPr>
          <p:cNvCxnSpPr>
            <a:cxnSpLocks/>
          </p:cNvCxnSpPr>
          <p:nvPr/>
        </p:nvCxnSpPr>
        <p:spPr>
          <a:xfrm>
            <a:off x="118268" y="1257345"/>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0" name="Imagen 9">
            <a:extLst>
              <a:ext uri="{FF2B5EF4-FFF2-40B4-BE49-F238E27FC236}">
                <a16:creationId xmlns:a16="http://schemas.microsoft.com/office/drawing/2014/main" id="{56D97A20-82D6-470C-BA5C-9A3A94C7E747}"/>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10430909" y="102162"/>
            <a:ext cx="961468" cy="755322"/>
          </a:xfrm>
          <a:prstGeom prst="rect">
            <a:avLst/>
          </a:prstGeom>
        </p:spPr>
      </p:pic>
      <p:pic>
        <p:nvPicPr>
          <p:cNvPr id="13" name="Imagen 8">
            <a:extLst>
              <a:ext uri="{FF2B5EF4-FFF2-40B4-BE49-F238E27FC236}">
                <a16:creationId xmlns:a16="http://schemas.microsoft.com/office/drawing/2014/main" id="{B6ED63AC-0460-4924-9DD7-A1D46D9FF408}"/>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526152" y="102163"/>
            <a:ext cx="809462" cy="7553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 name="CuadroTexto 13">
            <a:extLst>
              <a:ext uri="{FF2B5EF4-FFF2-40B4-BE49-F238E27FC236}">
                <a16:creationId xmlns:a16="http://schemas.microsoft.com/office/drawing/2014/main" id="{211DC1C8-66BD-4671-95C9-2C89E921C565}"/>
              </a:ext>
            </a:extLst>
          </p:cNvPr>
          <p:cNvSpPr txBox="1"/>
          <p:nvPr/>
        </p:nvSpPr>
        <p:spPr>
          <a:xfrm>
            <a:off x="1408096" y="163651"/>
            <a:ext cx="9882188" cy="861774"/>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tipo población en el catastro de suscriptores a noviembre de 2024</a:t>
            </a:r>
          </a:p>
        </p:txBody>
      </p:sp>
      <p:sp>
        <p:nvSpPr>
          <p:cNvPr id="12" name="CuadroTexto 4">
            <a:extLst>
              <a:ext uri="{FF2B5EF4-FFF2-40B4-BE49-F238E27FC236}">
                <a16:creationId xmlns:a16="http://schemas.microsoft.com/office/drawing/2014/main" id="{676B63F9-DCC1-43F5-BA19-B865F5FA0736}"/>
              </a:ext>
            </a:extLst>
          </p:cNvPr>
          <p:cNvSpPr txBox="1">
            <a:spLocks noChangeArrowheads="1"/>
          </p:cNvSpPr>
          <p:nvPr/>
        </p:nvSpPr>
        <p:spPr bwMode="auto">
          <a:xfrm>
            <a:off x="0" y="6531768"/>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fontAlgn="auto" hangingPunct="1">
              <a:spcBef>
                <a:spcPts val="0"/>
              </a:spcBef>
              <a:spcAft>
                <a:spcPts val="0"/>
              </a:spcAft>
              <a:defRPr/>
            </a:pPr>
            <a:r>
              <a:rPr lang="es-CO" altLang="es-CO" sz="1100" b="1" dirty="0">
                <a:solidFill>
                  <a:schemeClr val="accent1">
                    <a:lumMod val="50000"/>
                  </a:schemeClr>
                </a:solidFill>
              </a:rPr>
              <a:t>Fuente de datos – Concesionario SIGAB</a:t>
            </a:r>
          </a:p>
        </p:txBody>
      </p:sp>
      <p:sp>
        <p:nvSpPr>
          <p:cNvPr id="4" name="CuadroTexto 3">
            <a:extLst>
              <a:ext uri="{FF2B5EF4-FFF2-40B4-BE49-F238E27FC236}">
                <a16:creationId xmlns:a16="http://schemas.microsoft.com/office/drawing/2014/main" id="{51BDA120-A653-23D1-CA4F-221DB7F1FD4F}"/>
              </a:ext>
            </a:extLst>
          </p:cNvPr>
          <p:cNvSpPr txBox="1"/>
          <p:nvPr/>
        </p:nvSpPr>
        <p:spPr>
          <a:xfrm>
            <a:off x="2007216" y="4776129"/>
            <a:ext cx="8177566" cy="276999"/>
          </a:xfrm>
          <a:prstGeom prst="rect">
            <a:avLst/>
          </a:prstGeom>
          <a:noFill/>
        </p:spPr>
        <p:txBody>
          <a:bodyPr wrap="square" rtlCol="0">
            <a:spAutoFit/>
          </a:bodyPr>
          <a:lstStyle/>
          <a:p>
            <a:pPr marL="228600" indent="-228600">
              <a:buAutoNum type="arabicPeriod"/>
            </a:pPr>
            <a:r>
              <a:rPr lang="es-ES" sz="1200" dirty="0">
                <a:solidFill>
                  <a:schemeClr val="accent1">
                    <a:lumMod val="50000"/>
                  </a:schemeClr>
                </a:solidFill>
              </a:rPr>
              <a:t>Fuente de información suscriptores por tipo de población – Archivos planos de catastro con corte a 30 de noviembre de 2024</a:t>
            </a:r>
          </a:p>
        </p:txBody>
      </p:sp>
      <p:graphicFrame>
        <p:nvGraphicFramePr>
          <p:cNvPr id="5" name="Tabla 4">
            <a:extLst>
              <a:ext uri="{FF2B5EF4-FFF2-40B4-BE49-F238E27FC236}">
                <a16:creationId xmlns:a16="http://schemas.microsoft.com/office/drawing/2014/main" id="{9C303218-29F4-9426-BC5C-532BEDFB9F49}"/>
              </a:ext>
            </a:extLst>
          </p:cNvPr>
          <p:cNvGraphicFramePr>
            <a:graphicFrameLocks noGrp="1"/>
          </p:cNvGraphicFramePr>
          <p:nvPr/>
        </p:nvGraphicFramePr>
        <p:xfrm>
          <a:off x="2832295" y="2616900"/>
          <a:ext cx="6527409" cy="1624200"/>
        </p:xfrm>
        <a:graphic>
          <a:graphicData uri="http://schemas.openxmlformats.org/drawingml/2006/table">
            <a:tbl>
              <a:tblPr/>
              <a:tblGrid>
                <a:gridCol w="1395489">
                  <a:extLst>
                    <a:ext uri="{9D8B030D-6E8A-4147-A177-3AD203B41FA5}">
                      <a16:colId xmlns:a16="http://schemas.microsoft.com/office/drawing/2014/main" val="200165110"/>
                    </a:ext>
                  </a:extLst>
                </a:gridCol>
                <a:gridCol w="1694253">
                  <a:extLst>
                    <a:ext uri="{9D8B030D-6E8A-4147-A177-3AD203B41FA5}">
                      <a16:colId xmlns:a16="http://schemas.microsoft.com/office/drawing/2014/main" val="3999584836"/>
                    </a:ext>
                  </a:extLst>
                </a:gridCol>
                <a:gridCol w="1406834">
                  <a:extLst>
                    <a:ext uri="{9D8B030D-6E8A-4147-A177-3AD203B41FA5}">
                      <a16:colId xmlns:a16="http://schemas.microsoft.com/office/drawing/2014/main" val="1182121226"/>
                    </a:ext>
                  </a:extLst>
                </a:gridCol>
                <a:gridCol w="2030833">
                  <a:extLst>
                    <a:ext uri="{9D8B030D-6E8A-4147-A177-3AD203B41FA5}">
                      <a16:colId xmlns:a16="http://schemas.microsoft.com/office/drawing/2014/main" val="2743960880"/>
                    </a:ext>
                  </a:extLst>
                </a:gridCol>
              </a:tblGrid>
              <a:tr h="599710">
                <a:tc>
                  <a:txBody>
                    <a:bodyPr/>
                    <a:lstStyle/>
                    <a:p>
                      <a:pPr algn="ctr" rtl="0" fontAlgn="ctr"/>
                      <a:r>
                        <a:rPr lang="es-CO" sz="1100" b="1" i="0" u="none" strike="noStrike" dirty="0">
                          <a:solidFill>
                            <a:srgbClr val="002060"/>
                          </a:solidFill>
                          <a:effectLst/>
                          <a:latin typeface="Calibri" panose="020F0502020204030204" pitchFamily="34" charset="0"/>
                        </a:rPr>
                        <a:t>TIPO DE POBLACIÓN</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EFDA"/>
                    </a:solidFill>
                  </a:tcPr>
                </a:tc>
                <a:tc>
                  <a:txBody>
                    <a:bodyPr/>
                    <a:lstStyle/>
                    <a:p>
                      <a:pPr algn="ctr" rtl="0" fontAlgn="ctr"/>
                      <a:r>
                        <a:rPr lang="es-CO" sz="1100" b="1" i="0" u="none" strike="noStrike" dirty="0">
                          <a:solidFill>
                            <a:srgbClr val="002060"/>
                          </a:solidFill>
                          <a:effectLst/>
                          <a:latin typeface="Calibri" panose="020F0502020204030204" pitchFamily="34" charset="0"/>
                        </a:rPr>
                        <a:t>OCTUBRE-2024</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EFDA"/>
                    </a:solidFill>
                  </a:tcPr>
                </a:tc>
                <a:tc>
                  <a:txBody>
                    <a:bodyPr/>
                    <a:lstStyle/>
                    <a:p>
                      <a:pPr algn="ctr" rtl="0" fontAlgn="ctr"/>
                      <a:r>
                        <a:rPr lang="es-CO" sz="1100" b="1" i="0" u="none" strike="noStrike" dirty="0">
                          <a:solidFill>
                            <a:srgbClr val="002060"/>
                          </a:solidFill>
                          <a:effectLst/>
                          <a:latin typeface="Calibri" panose="020F0502020204030204" pitchFamily="34" charset="0"/>
                        </a:rPr>
                        <a:t>NOVIEMBRE-2024</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EFDA"/>
                    </a:solidFill>
                  </a:tcPr>
                </a:tc>
                <a:tc>
                  <a:txBody>
                    <a:bodyPr/>
                    <a:lstStyle/>
                    <a:p>
                      <a:pPr algn="ctr" rtl="0" fontAlgn="ctr"/>
                      <a:r>
                        <a:rPr lang="es-CO" sz="1100" b="1" i="0" u="none" strike="noStrike" dirty="0">
                          <a:solidFill>
                            <a:srgbClr val="002060"/>
                          </a:solidFill>
                          <a:effectLst/>
                          <a:latin typeface="Calibri" panose="020F0502020204030204" pitchFamily="34" charset="0"/>
                        </a:rPr>
                        <a:t>% PARTICIPACIÓN</a:t>
                      </a:r>
                      <a:br>
                        <a:rPr lang="es-CO" sz="1100" b="1" i="0" u="none" strike="noStrike" dirty="0">
                          <a:solidFill>
                            <a:srgbClr val="002060"/>
                          </a:solidFill>
                          <a:effectLst/>
                          <a:latin typeface="Calibri" panose="020F0502020204030204" pitchFamily="34" charset="0"/>
                        </a:rPr>
                      </a:br>
                      <a:r>
                        <a:rPr lang="es-CO" sz="1100" b="1" i="0" u="none" strike="noStrike" dirty="0">
                          <a:solidFill>
                            <a:srgbClr val="002060"/>
                          </a:solidFill>
                          <a:effectLst/>
                          <a:latin typeface="Calibri" panose="020F0502020204030204" pitchFamily="34" charset="0"/>
                        </a:rPr>
                        <a:t> (NOV-24)</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EFDA"/>
                    </a:solidFill>
                  </a:tcPr>
                </a:tc>
                <a:extLst>
                  <a:ext uri="{0D108BD9-81ED-4DB2-BD59-A6C34878D82A}">
                    <a16:rowId xmlns:a16="http://schemas.microsoft.com/office/drawing/2014/main" val="101863392"/>
                  </a:ext>
                </a:extLst>
              </a:tr>
              <a:tr h="375804">
                <a:tc>
                  <a:txBody>
                    <a:bodyPr/>
                    <a:lstStyle/>
                    <a:p>
                      <a:pPr algn="ctr" rtl="0" fontAlgn="ctr"/>
                      <a:r>
                        <a:rPr lang="es-CO" sz="1100" b="0" i="0" u="none" strike="noStrike" dirty="0">
                          <a:solidFill>
                            <a:srgbClr val="002060"/>
                          </a:solidFill>
                          <a:effectLst/>
                          <a:latin typeface="Calibri" panose="020F0502020204030204" pitchFamily="34" charset="0"/>
                        </a:rPr>
                        <a:t>Número de suscriptores rurales</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000" b="1" i="0" u="none" strike="noStrike" dirty="0">
                          <a:solidFill>
                            <a:srgbClr val="002060"/>
                          </a:solidFill>
                          <a:effectLst/>
                          <a:latin typeface="Calibri" panose="020F0502020204030204" pitchFamily="34" charset="0"/>
                        </a:rPr>
                        <a:t>1.880</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000" b="1" i="0" u="none" strike="noStrike" dirty="0">
                          <a:solidFill>
                            <a:srgbClr val="002060"/>
                          </a:solidFill>
                          <a:effectLst/>
                          <a:latin typeface="Calibri" panose="020F0502020204030204" pitchFamily="34" charset="0"/>
                        </a:rPr>
                        <a:t>1.872</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200" b="0" i="0" u="none" strike="noStrike" dirty="0">
                          <a:solidFill>
                            <a:srgbClr val="002060"/>
                          </a:solidFill>
                          <a:effectLst/>
                          <a:latin typeface="Calibri" panose="020F0502020204030204" pitchFamily="34" charset="0"/>
                        </a:rPr>
                        <a:t>0,31%</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extLst>
                  <a:ext uri="{0D108BD9-81ED-4DB2-BD59-A6C34878D82A}">
                    <a16:rowId xmlns:a16="http://schemas.microsoft.com/office/drawing/2014/main" val="417164523"/>
                  </a:ext>
                </a:extLst>
              </a:tr>
              <a:tr h="355804">
                <a:tc>
                  <a:txBody>
                    <a:bodyPr/>
                    <a:lstStyle/>
                    <a:p>
                      <a:pPr algn="ctr" rtl="0" fontAlgn="ctr"/>
                      <a:r>
                        <a:rPr lang="es-CO" sz="1100" b="0" i="0" u="none" strike="noStrike">
                          <a:solidFill>
                            <a:srgbClr val="002060"/>
                          </a:solidFill>
                          <a:effectLst/>
                          <a:latin typeface="Calibri" panose="020F0502020204030204" pitchFamily="34" charset="0"/>
                        </a:rPr>
                        <a:t>Número de suscriptores urbanos</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000" b="0" i="0" u="none" strike="noStrike" dirty="0">
                          <a:solidFill>
                            <a:srgbClr val="002060"/>
                          </a:solidFill>
                          <a:effectLst/>
                          <a:latin typeface="Calibri" panose="020F0502020204030204" pitchFamily="34" charset="0"/>
                        </a:rPr>
                        <a:t>600.443</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000" b="0" i="0" u="none" strike="noStrike" dirty="0">
                          <a:solidFill>
                            <a:srgbClr val="002060"/>
                          </a:solidFill>
                          <a:effectLst/>
                          <a:latin typeface="Calibri" panose="020F0502020204030204" pitchFamily="34" charset="0"/>
                        </a:rPr>
                        <a:t>601.362</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200" b="0" i="0" u="none" strike="noStrike" dirty="0">
                          <a:solidFill>
                            <a:srgbClr val="002060"/>
                          </a:solidFill>
                          <a:effectLst/>
                          <a:latin typeface="Calibri" panose="020F0502020204030204" pitchFamily="34" charset="0"/>
                        </a:rPr>
                        <a:t>99,69%</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extLst>
                  <a:ext uri="{0D108BD9-81ED-4DB2-BD59-A6C34878D82A}">
                    <a16:rowId xmlns:a16="http://schemas.microsoft.com/office/drawing/2014/main" val="2834438464"/>
                  </a:ext>
                </a:extLst>
              </a:tr>
              <a:tr h="292882">
                <a:tc>
                  <a:txBody>
                    <a:bodyPr/>
                    <a:lstStyle/>
                    <a:p>
                      <a:pPr algn="ctr" rtl="0" fontAlgn="ctr"/>
                      <a:r>
                        <a:rPr lang="es-CO" sz="1100" b="0" i="0" u="none" strike="noStrike">
                          <a:solidFill>
                            <a:srgbClr val="002060"/>
                          </a:solidFill>
                          <a:effectLst/>
                          <a:latin typeface="Calibri" panose="020F0502020204030204" pitchFamily="34" charset="0"/>
                        </a:rPr>
                        <a:t>TOTAL</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dirty="0">
                          <a:solidFill>
                            <a:srgbClr val="002060"/>
                          </a:solidFill>
                          <a:effectLst/>
                          <a:latin typeface="Calibri" panose="020F0502020204030204" pitchFamily="34" charset="0"/>
                        </a:rPr>
                        <a:t>602.323</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dirty="0">
                          <a:solidFill>
                            <a:srgbClr val="002060"/>
                          </a:solidFill>
                          <a:effectLst/>
                          <a:latin typeface="Calibri" panose="020F0502020204030204" pitchFamily="34" charset="0"/>
                        </a:rPr>
                        <a:t>603.234</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200" b="0" i="0" u="none" strike="noStrike" dirty="0">
                          <a:solidFill>
                            <a:srgbClr val="002060"/>
                          </a:solidFill>
                          <a:effectLst/>
                          <a:latin typeface="Calibri" panose="020F0502020204030204" pitchFamily="34" charset="0"/>
                        </a:rPr>
                        <a:t>100,00%</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extLst>
                  <a:ext uri="{0D108BD9-81ED-4DB2-BD59-A6C34878D82A}">
                    <a16:rowId xmlns:a16="http://schemas.microsoft.com/office/drawing/2014/main" val="1026996504"/>
                  </a:ext>
                </a:extLst>
              </a:tr>
            </a:tbl>
          </a:graphicData>
        </a:graphic>
      </p:graphicFrame>
    </p:spTree>
    <p:extLst>
      <p:ext uri="{BB962C8B-B14F-4D97-AF65-F5344CB8AC3E}">
        <p14:creationId xmlns:p14="http://schemas.microsoft.com/office/powerpoint/2010/main" val="3662938017"/>
      </p:ext>
    </p:extLst>
  </p:cSld>
  <p:clrMapOvr>
    <a:masterClrMapping/>
  </p:clrMapOvr>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ángulo 2">
            <a:extLst>
              <a:ext uri="{FF2B5EF4-FFF2-40B4-BE49-F238E27FC236}">
                <a16:creationId xmlns:a16="http://schemas.microsoft.com/office/drawing/2014/main" id="{FF774952-9F92-49A3-B1E0-9FA10B5D443A}"/>
              </a:ext>
            </a:extLst>
          </p:cNvPr>
          <p:cNvSpPr>
            <a:spLocks noChangeArrowheads="1"/>
          </p:cNvSpPr>
          <p:nvPr/>
        </p:nvSpPr>
        <p:spPr bwMode="auto">
          <a:xfrm>
            <a:off x="1835150" y="193675"/>
            <a:ext cx="5422900" cy="5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CO" altLang="es-CO" b="1" dirty="0">
                <a:solidFill>
                  <a:schemeClr val="bg1"/>
                </a:solidFill>
              </a:rPr>
              <a:t>GESTIÓN COMECIAL</a:t>
            </a:r>
            <a:endParaRPr lang="es-CO" altLang="es-CO" dirty="0">
              <a:solidFill>
                <a:schemeClr val="bg1"/>
              </a:solidFill>
            </a:endParaRPr>
          </a:p>
        </p:txBody>
      </p:sp>
      <p:cxnSp>
        <p:nvCxnSpPr>
          <p:cNvPr id="7" name="Conector recto 6">
            <a:extLst>
              <a:ext uri="{FF2B5EF4-FFF2-40B4-BE49-F238E27FC236}">
                <a16:creationId xmlns:a16="http://schemas.microsoft.com/office/drawing/2014/main" id="{2498F2C1-91A4-4D90-8A50-DE39E10E7D9E}"/>
              </a:ext>
            </a:extLst>
          </p:cNvPr>
          <p:cNvCxnSpPr>
            <a:cxnSpLocks/>
          </p:cNvCxnSpPr>
          <p:nvPr/>
        </p:nvCxnSpPr>
        <p:spPr>
          <a:xfrm>
            <a:off x="75416" y="1173794"/>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0" name="Imagen 9">
            <a:extLst>
              <a:ext uri="{FF2B5EF4-FFF2-40B4-BE49-F238E27FC236}">
                <a16:creationId xmlns:a16="http://schemas.microsoft.com/office/drawing/2014/main" id="{56D97A20-82D6-470C-BA5C-9A3A94C7E747}"/>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10845191" y="179204"/>
            <a:ext cx="961468" cy="755322"/>
          </a:xfrm>
          <a:prstGeom prst="rect">
            <a:avLst/>
          </a:prstGeom>
        </p:spPr>
      </p:pic>
      <p:pic>
        <p:nvPicPr>
          <p:cNvPr id="13" name="Imagen 8">
            <a:extLst>
              <a:ext uri="{FF2B5EF4-FFF2-40B4-BE49-F238E27FC236}">
                <a16:creationId xmlns:a16="http://schemas.microsoft.com/office/drawing/2014/main" id="{B6ED63AC-0460-4924-9DD7-A1D46D9FF408}"/>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526152" y="102163"/>
            <a:ext cx="809462" cy="7553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 name="CuadroTexto 13">
            <a:extLst>
              <a:ext uri="{FF2B5EF4-FFF2-40B4-BE49-F238E27FC236}">
                <a16:creationId xmlns:a16="http://schemas.microsoft.com/office/drawing/2014/main" id="{ED912C9B-EFD6-4458-B3DF-3C1B690F17BC}"/>
              </a:ext>
            </a:extLst>
          </p:cNvPr>
          <p:cNvSpPr txBox="1"/>
          <p:nvPr/>
        </p:nvSpPr>
        <p:spPr>
          <a:xfrm>
            <a:off x="1112926" y="125978"/>
            <a:ext cx="10552922" cy="861774"/>
          </a:xfrm>
          <a:prstGeom prst="rect">
            <a:avLst/>
          </a:prstGeom>
          <a:noFill/>
        </p:spPr>
        <p:txBody>
          <a:bodyPr wrap="square">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vinculación de asociaciones de aprovechamiento en el catastro de suscriptores a noviembre de 2024</a:t>
            </a:r>
          </a:p>
        </p:txBody>
      </p:sp>
      <p:sp>
        <p:nvSpPr>
          <p:cNvPr id="12" name="CuadroTexto 4">
            <a:extLst>
              <a:ext uri="{FF2B5EF4-FFF2-40B4-BE49-F238E27FC236}">
                <a16:creationId xmlns:a16="http://schemas.microsoft.com/office/drawing/2014/main" id="{77A3EEE1-1C9A-40AF-9C2D-7297CB1229C3}"/>
              </a:ext>
            </a:extLst>
          </p:cNvPr>
          <p:cNvSpPr txBox="1">
            <a:spLocks noChangeArrowheads="1"/>
          </p:cNvSpPr>
          <p:nvPr/>
        </p:nvSpPr>
        <p:spPr bwMode="auto">
          <a:xfrm>
            <a:off x="0" y="6531768"/>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fontAlgn="auto" hangingPunct="1">
              <a:spcBef>
                <a:spcPts val="0"/>
              </a:spcBef>
              <a:spcAft>
                <a:spcPts val="0"/>
              </a:spcAft>
              <a:defRPr/>
            </a:pPr>
            <a:r>
              <a:rPr lang="es-CO" altLang="es-CO" sz="1100" b="1" dirty="0">
                <a:solidFill>
                  <a:schemeClr val="accent1">
                    <a:lumMod val="50000"/>
                  </a:schemeClr>
                </a:solidFill>
              </a:rPr>
              <a:t>Fuente de datos – Concesionario SIGAB</a:t>
            </a:r>
          </a:p>
        </p:txBody>
      </p:sp>
      <p:sp>
        <p:nvSpPr>
          <p:cNvPr id="3" name="CuadroTexto 2">
            <a:extLst>
              <a:ext uri="{FF2B5EF4-FFF2-40B4-BE49-F238E27FC236}">
                <a16:creationId xmlns:a16="http://schemas.microsoft.com/office/drawing/2014/main" id="{7F59BB29-95E1-45EE-BC31-5BC030E06047}"/>
              </a:ext>
            </a:extLst>
          </p:cNvPr>
          <p:cNvSpPr txBox="1"/>
          <p:nvPr/>
        </p:nvSpPr>
        <p:spPr>
          <a:xfrm>
            <a:off x="1917036" y="4237960"/>
            <a:ext cx="8328580" cy="461665"/>
          </a:xfrm>
          <a:prstGeom prst="rect">
            <a:avLst/>
          </a:prstGeom>
          <a:noFill/>
        </p:spPr>
        <p:txBody>
          <a:bodyPr wrap="square" rtlCol="0">
            <a:spAutoFit/>
          </a:bodyPr>
          <a:lstStyle/>
          <a:p>
            <a:pPr marL="228600" indent="-228600">
              <a:buAutoNum type="arabicPeriod"/>
            </a:pPr>
            <a:r>
              <a:rPr lang="es-ES" sz="1200" dirty="0">
                <a:solidFill>
                  <a:schemeClr val="accent1">
                    <a:lumMod val="50000"/>
                  </a:schemeClr>
                </a:solidFill>
              </a:rPr>
              <a:t>Fuente de información vinculación de Asociaciones de aprovechamiento a suscriptores – Archivos planos de catastro con corte a 30 de noviembre de 2024</a:t>
            </a:r>
          </a:p>
        </p:txBody>
      </p:sp>
      <p:graphicFrame>
        <p:nvGraphicFramePr>
          <p:cNvPr id="5" name="Tabla 4">
            <a:extLst>
              <a:ext uri="{FF2B5EF4-FFF2-40B4-BE49-F238E27FC236}">
                <a16:creationId xmlns:a16="http://schemas.microsoft.com/office/drawing/2014/main" id="{98F92786-D374-B3CF-5A2C-9F9E1C181C48}"/>
              </a:ext>
            </a:extLst>
          </p:cNvPr>
          <p:cNvGraphicFramePr>
            <a:graphicFrameLocks noGrp="1"/>
          </p:cNvGraphicFramePr>
          <p:nvPr/>
        </p:nvGraphicFramePr>
        <p:xfrm>
          <a:off x="2552036" y="2903579"/>
          <a:ext cx="6803159" cy="956854"/>
        </p:xfrm>
        <a:graphic>
          <a:graphicData uri="http://schemas.openxmlformats.org/drawingml/2006/table">
            <a:tbl>
              <a:tblPr/>
              <a:tblGrid>
                <a:gridCol w="1104323">
                  <a:extLst>
                    <a:ext uri="{9D8B030D-6E8A-4147-A177-3AD203B41FA5}">
                      <a16:colId xmlns:a16="http://schemas.microsoft.com/office/drawing/2014/main" val="2167762924"/>
                    </a:ext>
                  </a:extLst>
                </a:gridCol>
                <a:gridCol w="1681018">
                  <a:extLst>
                    <a:ext uri="{9D8B030D-6E8A-4147-A177-3AD203B41FA5}">
                      <a16:colId xmlns:a16="http://schemas.microsoft.com/office/drawing/2014/main" val="4012451443"/>
                    </a:ext>
                  </a:extLst>
                </a:gridCol>
                <a:gridCol w="2272145">
                  <a:extLst>
                    <a:ext uri="{9D8B030D-6E8A-4147-A177-3AD203B41FA5}">
                      <a16:colId xmlns:a16="http://schemas.microsoft.com/office/drawing/2014/main" val="4200805553"/>
                    </a:ext>
                  </a:extLst>
                </a:gridCol>
                <a:gridCol w="1745673">
                  <a:extLst>
                    <a:ext uri="{9D8B030D-6E8A-4147-A177-3AD203B41FA5}">
                      <a16:colId xmlns:a16="http://schemas.microsoft.com/office/drawing/2014/main" val="3528021170"/>
                    </a:ext>
                  </a:extLst>
                </a:gridCol>
              </a:tblGrid>
              <a:tr h="655502">
                <a:tc>
                  <a:txBody>
                    <a:bodyPr/>
                    <a:lstStyle/>
                    <a:p>
                      <a:pPr algn="ctr" rtl="0" fontAlgn="ctr"/>
                      <a:r>
                        <a:rPr lang="es-CO" sz="1100" b="1" i="0" u="none" strike="noStrike" dirty="0">
                          <a:solidFill>
                            <a:srgbClr val="002060"/>
                          </a:solidFill>
                          <a:effectLst/>
                          <a:latin typeface="Calibri" panose="020F0502020204030204" pitchFamily="34" charset="0"/>
                        </a:rPr>
                        <a:t>ASE</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EFDA"/>
                    </a:solidFill>
                  </a:tcPr>
                </a:tc>
                <a:tc>
                  <a:txBody>
                    <a:bodyPr/>
                    <a:lstStyle/>
                    <a:p>
                      <a:pPr algn="ctr" rtl="0" fontAlgn="ctr"/>
                      <a:r>
                        <a:rPr lang="es-MX" sz="1100" b="1" i="0" u="none" strike="noStrike" dirty="0">
                          <a:solidFill>
                            <a:srgbClr val="002060"/>
                          </a:solidFill>
                          <a:effectLst/>
                          <a:latin typeface="Calibri" panose="020F0502020204030204" pitchFamily="34" charset="0"/>
                        </a:rPr>
                        <a:t>TOTAL DE CUENTAS CONTRATO ACTIVAS DEL ASE</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EFDA"/>
                    </a:solidFill>
                  </a:tcPr>
                </a:tc>
                <a:tc>
                  <a:txBody>
                    <a:bodyPr/>
                    <a:lstStyle/>
                    <a:p>
                      <a:pPr algn="ctr" rtl="0" fontAlgn="ctr"/>
                      <a:r>
                        <a:rPr lang="es-MX" sz="1100" b="1" i="0" u="none" strike="noStrike" dirty="0">
                          <a:solidFill>
                            <a:srgbClr val="002060"/>
                          </a:solidFill>
                          <a:effectLst/>
                          <a:latin typeface="Calibri" panose="020F0502020204030204" pitchFamily="34" charset="0"/>
                        </a:rPr>
                        <a:t> TOTAL DE CUENTAS CONTRATO VINCULADAS A LA ACTIVIDAD DE APROVECHAMIENTO</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EFDA"/>
                    </a:solidFill>
                  </a:tcPr>
                </a:tc>
                <a:tc>
                  <a:txBody>
                    <a:bodyPr/>
                    <a:lstStyle/>
                    <a:p>
                      <a:pPr algn="ctr" rtl="0" fontAlgn="ctr"/>
                      <a:r>
                        <a:rPr lang="es-MX" sz="1100" b="1" i="0" u="none" strike="noStrike" dirty="0">
                          <a:solidFill>
                            <a:srgbClr val="002060"/>
                          </a:solidFill>
                          <a:effectLst/>
                          <a:latin typeface="Calibri" panose="020F0502020204030204" pitchFamily="34" charset="0"/>
                        </a:rPr>
                        <a:t>% CUENTAS VINCULADAS A LA ACTIVIDAD DE APROVECHAMIENTO</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EFDA"/>
                    </a:solidFill>
                  </a:tcPr>
                </a:tc>
                <a:extLst>
                  <a:ext uri="{0D108BD9-81ED-4DB2-BD59-A6C34878D82A}">
                    <a16:rowId xmlns:a16="http://schemas.microsoft.com/office/drawing/2014/main" val="2342471695"/>
                  </a:ext>
                </a:extLst>
              </a:tr>
              <a:tr h="301352">
                <a:tc>
                  <a:txBody>
                    <a:bodyPr/>
                    <a:lstStyle/>
                    <a:p>
                      <a:pPr algn="ctr" rtl="0" fontAlgn="ctr"/>
                      <a:r>
                        <a:rPr lang="es-CO" sz="1100" b="0" i="0" u="none" strike="noStrike" dirty="0">
                          <a:solidFill>
                            <a:srgbClr val="002060"/>
                          </a:solidFill>
                          <a:effectLst/>
                          <a:latin typeface="Calibri" panose="020F0502020204030204" pitchFamily="34" charset="0"/>
                        </a:rPr>
                        <a:t>1</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CO" sz="1100" b="0" i="0" u="none" strike="noStrike" dirty="0">
                          <a:solidFill>
                            <a:srgbClr val="002060"/>
                          </a:solidFill>
                          <a:effectLst/>
                          <a:latin typeface="Calibri" panose="020F0502020204030204" pitchFamily="34" charset="0"/>
                        </a:rPr>
                        <a:t>603.234</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MX" sz="1100" b="0" i="0" u="none" strike="noStrike" dirty="0">
                          <a:solidFill>
                            <a:srgbClr val="002060"/>
                          </a:solidFill>
                          <a:effectLst/>
                          <a:latin typeface="Calibri" panose="020F0502020204030204" pitchFamily="34" charset="0"/>
                        </a:rPr>
                        <a:t>44.504</a:t>
                      </a:r>
                      <a:endParaRPr lang="es-CO" sz="1100" b="0" i="0" u="none" strike="noStrike" dirty="0">
                        <a:solidFill>
                          <a:srgbClr val="002060"/>
                        </a:solidFill>
                        <a:effectLst/>
                        <a:latin typeface="Calibri" panose="020F0502020204030204" pitchFamily="34" charset="0"/>
                      </a:endParaRP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MX" sz="1400" b="1" i="0" u="none" strike="noStrike" dirty="0">
                          <a:solidFill>
                            <a:srgbClr val="002060"/>
                          </a:solidFill>
                          <a:effectLst/>
                          <a:latin typeface="Calibri" panose="020F0502020204030204" pitchFamily="34" charset="0"/>
                        </a:rPr>
                        <a:t>7,38%</a:t>
                      </a:r>
                      <a:endParaRPr lang="es-CO" sz="1400" b="1" i="0" u="none" strike="noStrike" dirty="0">
                        <a:solidFill>
                          <a:srgbClr val="002060"/>
                        </a:solidFill>
                        <a:effectLst/>
                        <a:latin typeface="Calibri" panose="020F0502020204030204" pitchFamily="34" charset="0"/>
                      </a:endParaRP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extLst>
                  <a:ext uri="{0D108BD9-81ED-4DB2-BD59-A6C34878D82A}">
                    <a16:rowId xmlns:a16="http://schemas.microsoft.com/office/drawing/2014/main" val="3936184855"/>
                  </a:ext>
                </a:extLst>
              </a:tr>
            </a:tbl>
          </a:graphicData>
        </a:graphic>
      </p:graphicFrame>
    </p:spTree>
    <p:extLst>
      <p:ext uri="{BB962C8B-B14F-4D97-AF65-F5344CB8AC3E}">
        <p14:creationId xmlns:p14="http://schemas.microsoft.com/office/powerpoint/2010/main" val="2838826555"/>
      </p:ext>
    </p:extLst>
  </p:cSld>
  <p:clrMapOvr>
    <a:masterClrMapping/>
  </p:clrMapOvr>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7" name="Conector recto 6">
            <a:extLst>
              <a:ext uri="{FF2B5EF4-FFF2-40B4-BE49-F238E27FC236}">
                <a16:creationId xmlns:a16="http://schemas.microsoft.com/office/drawing/2014/main" id="{2B6514E5-740A-4766-BB7A-66B2D983B862}"/>
              </a:ext>
            </a:extLst>
          </p:cNvPr>
          <p:cNvCxnSpPr>
            <a:cxnSpLocks/>
          </p:cNvCxnSpPr>
          <p:nvPr/>
        </p:nvCxnSpPr>
        <p:spPr>
          <a:xfrm>
            <a:off x="117475" y="1079310"/>
            <a:ext cx="11957050"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9220" name="Imagen 8">
            <a:extLst>
              <a:ext uri="{FF2B5EF4-FFF2-40B4-BE49-F238E27FC236}">
                <a16:creationId xmlns:a16="http://schemas.microsoft.com/office/drawing/2014/main" id="{92D53E5E-A3D2-4937-BD2B-E2F4EC96ABBF}"/>
              </a:ext>
            </a:extLst>
          </p:cNvPr>
          <p:cNvPicPr>
            <a:picLocks noChangeAspect="1" noChangeArrowheads="1"/>
          </p:cNvPicPr>
          <p:nvPr/>
        </p:nvPicPr>
        <p:blipFill>
          <a:blip r:embed="rId3" cstate="email">
            <a:extLst>
              <a:ext uri="{28A0092B-C50C-407E-A947-70E740481C1C}">
                <a14:useLocalDpi xmlns:a14="http://schemas.microsoft.com/office/drawing/2010/main" val="0"/>
              </a:ext>
            </a:extLst>
          </a:blip>
          <a:srcRect l="12659" t="17307" r="12910" b="19214"/>
          <a:stretch>
            <a:fillRect/>
          </a:stretch>
        </p:blipFill>
        <p:spPr bwMode="auto">
          <a:xfrm>
            <a:off x="10345590" y="-8226"/>
            <a:ext cx="1728935" cy="9802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300" name="Imagen 8">
            <a:extLst>
              <a:ext uri="{FF2B5EF4-FFF2-40B4-BE49-F238E27FC236}">
                <a16:creationId xmlns:a16="http://schemas.microsoft.com/office/drawing/2014/main" id="{E756A628-7045-47A9-B3A4-91DD178C2B48}"/>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33388" y="101600"/>
            <a:ext cx="973137" cy="784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CuadroTexto 7">
            <a:extLst>
              <a:ext uri="{FF2B5EF4-FFF2-40B4-BE49-F238E27FC236}">
                <a16:creationId xmlns:a16="http://schemas.microsoft.com/office/drawing/2014/main" id="{0B953F39-1DA6-4C79-B5A7-E2075C5961CA}"/>
              </a:ext>
            </a:extLst>
          </p:cNvPr>
          <p:cNvSpPr txBox="1"/>
          <p:nvPr/>
        </p:nvSpPr>
        <p:spPr>
          <a:xfrm>
            <a:off x="1558925" y="152400"/>
            <a:ext cx="9882188" cy="893763"/>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catastro de suscriptores a noviembre de 2024</a:t>
            </a:r>
          </a:p>
        </p:txBody>
      </p:sp>
      <p:sp>
        <p:nvSpPr>
          <p:cNvPr id="9" name="CuadroTexto 4">
            <a:extLst>
              <a:ext uri="{FF2B5EF4-FFF2-40B4-BE49-F238E27FC236}">
                <a16:creationId xmlns:a16="http://schemas.microsoft.com/office/drawing/2014/main" id="{30ED0139-8C9D-44DD-876A-063379FEC874}"/>
              </a:ext>
            </a:extLst>
          </p:cNvPr>
          <p:cNvSpPr txBox="1">
            <a:spLocks noChangeArrowheads="1"/>
          </p:cNvSpPr>
          <p:nvPr/>
        </p:nvSpPr>
        <p:spPr bwMode="auto">
          <a:xfrm>
            <a:off x="0" y="6531768"/>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fontAlgn="auto" hangingPunct="1">
              <a:spcBef>
                <a:spcPts val="0"/>
              </a:spcBef>
              <a:spcAft>
                <a:spcPts val="0"/>
              </a:spcAft>
              <a:defRPr/>
            </a:pPr>
            <a:r>
              <a:rPr lang="es-CO" altLang="es-CO" sz="1100" b="1" dirty="0">
                <a:solidFill>
                  <a:schemeClr val="accent1">
                    <a:lumMod val="50000"/>
                  </a:schemeClr>
                </a:solidFill>
              </a:rPr>
              <a:t>Fuente de datos – Concesionario SIGAB</a:t>
            </a:r>
          </a:p>
        </p:txBody>
      </p:sp>
      <p:sp>
        <p:nvSpPr>
          <p:cNvPr id="10" name="CuadroTexto 9">
            <a:extLst>
              <a:ext uri="{FF2B5EF4-FFF2-40B4-BE49-F238E27FC236}">
                <a16:creationId xmlns:a16="http://schemas.microsoft.com/office/drawing/2014/main" id="{1A0969F7-03B6-4605-AE3A-CA8E32BFB289}"/>
              </a:ext>
            </a:extLst>
          </p:cNvPr>
          <p:cNvSpPr txBox="1"/>
          <p:nvPr/>
        </p:nvSpPr>
        <p:spPr>
          <a:xfrm>
            <a:off x="181302" y="5795283"/>
            <a:ext cx="6763407" cy="461665"/>
          </a:xfrm>
          <a:prstGeom prst="rect">
            <a:avLst/>
          </a:prstGeom>
          <a:noFill/>
        </p:spPr>
        <p:txBody>
          <a:bodyPr wrap="square" rtlCol="0">
            <a:spAutoFit/>
          </a:bodyPr>
          <a:lstStyle/>
          <a:p>
            <a:r>
              <a:rPr lang="es-MX" sz="1200" dirty="0">
                <a:solidFill>
                  <a:schemeClr val="accent1">
                    <a:lumMod val="50000"/>
                  </a:schemeClr>
                </a:solidFill>
              </a:rPr>
              <a:t>(*) </a:t>
            </a:r>
            <a:r>
              <a:rPr lang="es-MX" sz="1200" b="1" dirty="0">
                <a:solidFill>
                  <a:schemeClr val="accent1">
                    <a:lumMod val="50000"/>
                  </a:schemeClr>
                </a:solidFill>
              </a:rPr>
              <a:t>Suscriptor</a:t>
            </a:r>
            <a:r>
              <a:rPr lang="es-MX" sz="1200" dirty="0">
                <a:solidFill>
                  <a:schemeClr val="accent1">
                    <a:lumMod val="50000"/>
                  </a:schemeClr>
                </a:solidFill>
              </a:rPr>
              <a:t>: Hace referencia a las cuentas contrato. El cual puede tener uno o varios usuarios.  </a:t>
            </a:r>
          </a:p>
          <a:p>
            <a:r>
              <a:rPr lang="es-MX" sz="1200" dirty="0">
                <a:solidFill>
                  <a:schemeClr val="accent1">
                    <a:lumMod val="50000"/>
                  </a:schemeClr>
                </a:solidFill>
              </a:rPr>
              <a:t>(**) </a:t>
            </a:r>
            <a:r>
              <a:rPr lang="es-MX" sz="1200" b="1" dirty="0">
                <a:solidFill>
                  <a:schemeClr val="accent1">
                    <a:lumMod val="50000"/>
                  </a:schemeClr>
                </a:solidFill>
              </a:rPr>
              <a:t>Usuario</a:t>
            </a:r>
            <a:r>
              <a:rPr lang="es-MX" sz="1200" dirty="0">
                <a:solidFill>
                  <a:schemeClr val="accent1">
                    <a:lumMod val="50000"/>
                  </a:schemeClr>
                </a:solidFill>
              </a:rPr>
              <a:t>: Hace referencia al conjunto de unidades residenciales y no residenciales. </a:t>
            </a:r>
            <a:endParaRPr lang="es-CO" sz="1200" dirty="0">
              <a:solidFill>
                <a:schemeClr val="accent1">
                  <a:lumMod val="50000"/>
                </a:schemeClr>
              </a:solidFill>
            </a:endParaRPr>
          </a:p>
        </p:txBody>
      </p:sp>
      <p:sp>
        <p:nvSpPr>
          <p:cNvPr id="4" name="CuadroTexto 3">
            <a:extLst>
              <a:ext uri="{FF2B5EF4-FFF2-40B4-BE49-F238E27FC236}">
                <a16:creationId xmlns:a16="http://schemas.microsoft.com/office/drawing/2014/main" id="{9253A36B-8861-08F2-8CDB-7774D511DA92}"/>
              </a:ext>
            </a:extLst>
          </p:cNvPr>
          <p:cNvSpPr txBox="1"/>
          <p:nvPr/>
        </p:nvSpPr>
        <p:spPr>
          <a:xfrm>
            <a:off x="2170752" y="4463111"/>
            <a:ext cx="7868705" cy="646331"/>
          </a:xfrm>
          <a:prstGeom prst="rect">
            <a:avLst/>
          </a:prstGeom>
          <a:noFill/>
        </p:spPr>
        <p:txBody>
          <a:bodyPr wrap="square" rtlCol="0">
            <a:spAutoFit/>
          </a:bodyPr>
          <a:lstStyle/>
          <a:p>
            <a:pPr marL="228600" indent="-228600">
              <a:buAutoNum type="arabicPeriod"/>
            </a:pPr>
            <a:r>
              <a:rPr lang="es-ES" sz="1200" dirty="0">
                <a:solidFill>
                  <a:schemeClr val="accent1">
                    <a:lumMod val="50000"/>
                  </a:schemeClr>
                </a:solidFill>
              </a:rPr>
              <a:t>Fuente de información suscriptores, unidades residenciales y no residenciales y predios con descuento puerta a puerta. </a:t>
            </a:r>
          </a:p>
          <a:p>
            <a:r>
              <a:rPr lang="es-ES" sz="1200" dirty="0">
                <a:solidFill>
                  <a:schemeClr val="accent1">
                    <a:lumMod val="50000"/>
                  </a:schemeClr>
                </a:solidFill>
              </a:rPr>
              <a:t>Archivos planos de catastro con corte a 30 de noviembre de 2024.</a:t>
            </a:r>
          </a:p>
          <a:p>
            <a:r>
              <a:rPr lang="es-ES" sz="1200" dirty="0">
                <a:solidFill>
                  <a:schemeClr val="accent1">
                    <a:lumMod val="50000"/>
                  </a:schemeClr>
                </a:solidFill>
              </a:rPr>
              <a:t>2. Fuente Información predios desocupados. Reportes del SIGAB con corte a 30 de noviembre de 2024.</a:t>
            </a:r>
          </a:p>
        </p:txBody>
      </p:sp>
      <p:graphicFrame>
        <p:nvGraphicFramePr>
          <p:cNvPr id="5" name="Tabla 4">
            <a:extLst>
              <a:ext uri="{FF2B5EF4-FFF2-40B4-BE49-F238E27FC236}">
                <a16:creationId xmlns:a16="http://schemas.microsoft.com/office/drawing/2014/main" id="{4112C874-5E67-5379-2644-457A53BD6FBA}"/>
              </a:ext>
            </a:extLst>
          </p:cNvPr>
          <p:cNvGraphicFramePr>
            <a:graphicFrameLocks noGrp="1"/>
          </p:cNvGraphicFramePr>
          <p:nvPr/>
        </p:nvGraphicFramePr>
        <p:xfrm>
          <a:off x="2064735" y="2112634"/>
          <a:ext cx="7823200" cy="2190750"/>
        </p:xfrm>
        <a:graphic>
          <a:graphicData uri="http://schemas.openxmlformats.org/drawingml/2006/table">
            <a:tbl>
              <a:tblPr/>
              <a:tblGrid>
                <a:gridCol w="761691">
                  <a:extLst>
                    <a:ext uri="{9D8B030D-6E8A-4147-A177-3AD203B41FA5}">
                      <a16:colId xmlns:a16="http://schemas.microsoft.com/office/drawing/2014/main" val="1467924442"/>
                    </a:ext>
                  </a:extLst>
                </a:gridCol>
                <a:gridCol w="1307569">
                  <a:extLst>
                    <a:ext uri="{9D8B030D-6E8A-4147-A177-3AD203B41FA5}">
                      <a16:colId xmlns:a16="http://schemas.microsoft.com/office/drawing/2014/main" val="288426239"/>
                    </a:ext>
                  </a:extLst>
                </a:gridCol>
                <a:gridCol w="1002893">
                  <a:extLst>
                    <a:ext uri="{9D8B030D-6E8A-4147-A177-3AD203B41FA5}">
                      <a16:colId xmlns:a16="http://schemas.microsoft.com/office/drawing/2014/main" val="2230401599"/>
                    </a:ext>
                  </a:extLst>
                </a:gridCol>
                <a:gridCol w="761691">
                  <a:extLst>
                    <a:ext uri="{9D8B030D-6E8A-4147-A177-3AD203B41FA5}">
                      <a16:colId xmlns:a16="http://schemas.microsoft.com/office/drawing/2014/main" val="1806573275"/>
                    </a:ext>
                  </a:extLst>
                </a:gridCol>
                <a:gridCol w="1475776">
                  <a:extLst>
                    <a:ext uri="{9D8B030D-6E8A-4147-A177-3AD203B41FA5}">
                      <a16:colId xmlns:a16="http://schemas.microsoft.com/office/drawing/2014/main" val="2717339834"/>
                    </a:ext>
                  </a:extLst>
                </a:gridCol>
                <a:gridCol w="2513580">
                  <a:extLst>
                    <a:ext uri="{9D8B030D-6E8A-4147-A177-3AD203B41FA5}">
                      <a16:colId xmlns:a16="http://schemas.microsoft.com/office/drawing/2014/main" val="1940153194"/>
                    </a:ext>
                  </a:extLst>
                </a:gridCol>
              </a:tblGrid>
              <a:tr h="390525">
                <a:tc>
                  <a:txBody>
                    <a:bodyPr/>
                    <a:lstStyle/>
                    <a:p>
                      <a:pPr algn="ctr" rtl="0" fontAlgn="ctr"/>
                      <a:r>
                        <a:rPr lang="es-CO" sz="1100" b="1" i="0" u="none" strike="noStrike" dirty="0">
                          <a:solidFill>
                            <a:srgbClr val="203764"/>
                          </a:solidFill>
                          <a:effectLst/>
                          <a:latin typeface="Calibri" panose="020F0502020204030204" pitchFamily="34" charset="0"/>
                        </a:rPr>
                        <a:t>LOCALIDAD</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1100" b="1" i="0" u="none" strike="noStrike" dirty="0">
                          <a:solidFill>
                            <a:srgbClr val="203764"/>
                          </a:solidFill>
                          <a:effectLst/>
                          <a:latin typeface="Calibri" panose="020F0502020204030204" pitchFamily="34" charset="0"/>
                        </a:rPr>
                        <a:t>NOMBRE LOCALIDAD</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1100" b="1" i="0" u="none" strike="noStrike" dirty="0">
                          <a:solidFill>
                            <a:srgbClr val="203764"/>
                          </a:solidFill>
                          <a:effectLst/>
                          <a:latin typeface="Calibri" panose="020F0502020204030204" pitchFamily="34" charset="0"/>
                        </a:rPr>
                        <a:t># SUSCRIPTORES</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1100" b="1" i="0" u="none" strike="noStrike" dirty="0">
                          <a:solidFill>
                            <a:srgbClr val="203764"/>
                          </a:solidFill>
                          <a:effectLst/>
                          <a:latin typeface="Calibri" panose="020F0502020204030204" pitchFamily="34" charset="0"/>
                        </a:rPr>
                        <a:t># USUARIOS</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1100" b="1" i="0" u="none" strike="noStrike" dirty="0">
                          <a:solidFill>
                            <a:srgbClr val="203764"/>
                          </a:solidFill>
                          <a:effectLst/>
                          <a:latin typeface="Calibri" panose="020F0502020204030204" pitchFamily="34" charset="0"/>
                        </a:rPr>
                        <a:t># INMUEBLES DESOCUPADOS</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chemeClr val="accent6">
                        <a:lumMod val="20000"/>
                        <a:lumOff val="80000"/>
                      </a:schemeClr>
                    </a:solidFill>
                  </a:tcPr>
                </a:tc>
                <a:tc>
                  <a:txBody>
                    <a:bodyPr/>
                    <a:lstStyle/>
                    <a:p>
                      <a:pPr algn="ctr" rtl="0" fontAlgn="ctr"/>
                      <a:r>
                        <a:rPr lang="es-MX" sz="1100" b="1" i="0" u="none" strike="noStrike" dirty="0">
                          <a:solidFill>
                            <a:srgbClr val="203764"/>
                          </a:solidFill>
                          <a:effectLst/>
                          <a:latin typeface="Calibri" panose="020F0502020204030204" pitchFamily="34" charset="0"/>
                        </a:rPr>
                        <a:t>CUENTAS CON DESCUENTO POR LA NO RECOLECCION PUERTA </a:t>
                      </a:r>
                      <a:r>
                        <a:rPr lang="es-MX" sz="1100" b="1" i="0" u="none" strike="noStrike" dirty="0" err="1">
                          <a:solidFill>
                            <a:srgbClr val="203764"/>
                          </a:solidFill>
                          <a:effectLst/>
                          <a:latin typeface="Calibri" panose="020F0502020204030204" pitchFamily="34" charset="0"/>
                        </a:rPr>
                        <a:t>PUERTA</a:t>
                      </a:r>
                      <a:endParaRPr lang="es-MX" sz="1100" b="1" i="0" u="none" strike="noStrike" dirty="0">
                        <a:solidFill>
                          <a:srgbClr val="203764"/>
                        </a:solidFill>
                        <a:effectLst/>
                        <a:latin typeface="Calibri" panose="020F0502020204030204" pitchFamily="34" charset="0"/>
                      </a:endParaRP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3984198283"/>
                  </a:ext>
                </a:extLst>
              </a:tr>
              <a:tr h="200025">
                <a:tc>
                  <a:txBody>
                    <a:bodyPr/>
                    <a:lstStyle/>
                    <a:p>
                      <a:pPr algn="ctr" rtl="0" fontAlgn="ctr"/>
                      <a:r>
                        <a:rPr lang="es-CO" sz="1100" b="0" i="0" u="none" strike="noStrike">
                          <a:solidFill>
                            <a:srgbClr val="203764"/>
                          </a:solidFill>
                          <a:effectLst/>
                          <a:latin typeface="Calibri" panose="020F0502020204030204" pitchFamily="34" charset="0"/>
                        </a:rPr>
                        <a:t>15</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dirty="0">
                          <a:solidFill>
                            <a:srgbClr val="203764"/>
                          </a:solidFill>
                          <a:effectLst/>
                          <a:latin typeface="Calibri" panose="020F0502020204030204" pitchFamily="34" charset="0"/>
                        </a:rPr>
                        <a:t>ANTONIO NARIÑO</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27.920</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44.329</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444</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284</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extLst>
                  <a:ext uri="{0D108BD9-81ED-4DB2-BD59-A6C34878D82A}">
                    <a16:rowId xmlns:a16="http://schemas.microsoft.com/office/drawing/2014/main" val="2230333301"/>
                  </a:ext>
                </a:extLst>
              </a:tr>
              <a:tr h="200025">
                <a:tc>
                  <a:txBody>
                    <a:bodyPr/>
                    <a:lstStyle/>
                    <a:p>
                      <a:pPr algn="ctr" rtl="0" fontAlgn="ctr"/>
                      <a:r>
                        <a:rPr lang="es-CO" sz="1100" b="0" i="0" u="none" strike="noStrike">
                          <a:solidFill>
                            <a:srgbClr val="203764"/>
                          </a:solidFill>
                          <a:effectLst/>
                          <a:latin typeface="Calibri" panose="020F0502020204030204" pitchFamily="34" charset="0"/>
                        </a:rPr>
                        <a:t>7</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dirty="0">
                          <a:solidFill>
                            <a:srgbClr val="203764"/>
                          </a:solidFill>
                          <a:effectLst/>
                          <a:latin typeface="Calibri" panose="020F0502020204030204" pitchFamily="34" charset="0"/>
                        </a:rPr>
                        <a:t>BOSA</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176.592</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268.763</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1.514</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8.315</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extLst>
                  <a:ext uri="{0D108BD9-81ED-4DB2-BD59-A6C34878D82A}">
                    <a16:rowId xmlns:a16="http://schemas.microsoft.com/office/drawing/2014/main" val="3707842848"/>
                  </a:ext>
                </a:extLst>
              </a:tr>
              <a:tr h="200025">
                <a:tc>
                  <a:txBody>
                    <a:bodyPr/>
                    <a:lstStyle/>
                    <a:p>
                      <a:pPr algn="ctr" rtl="0" fontAlgn="ctr"/>
                      <a:r>
                        <a:rPr lang="es-CO" sz="1100" b="0" i="0" u="none" strike="noStrike">
                          <a:solidFill>
                            <a:srgbClr val="203764"/>
                          </a:solidFill>
                          <a:effectLst/>
                          <a:latin typeface="Calibri" panose="020F0502020204030204" pitchFamily="34" charset="0"/>
                        </a:rPr>
                        <a:t>19</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CIUDAD BOLIVAR</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137.738</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220.175</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1022</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38.022</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extLst>
                  <a:ext uri="{0D108BD9-81ED-4DB2-BD59-A6C34878D82A}">
                    <a16:rowId xmlns:a16="http://schemas.microsoft.com/office/drawing/2014/main" val="2335578054"/>
                  </a:ext>
                </a:extLst>
              </a:tr>
              <a:tr h="200025">
                <a:tc>
                  <a:txBody>
                    <a:bodyPr/>
                    <a:lstStyle/>
                    <a:p>
                      <a:pPr algn="ctr" rtl="0" fontAlgn="ctr"/>
                      <a:r>
                        <a:rPr lang="es-CO" sz="1100" b="0" i="0" u="none" strike="noStrike">
                          <a:solidFill>
                            <a:srgbClr val="203764"/>
                          </a:solidFill>
                          <a:effectLst/>
                          <a:latin typeface="Calibri" panose="020F0502020204030204" pitchFamily="34" charset="0"/>
                        </a:rPr>
                        <a:t>14</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LOS MARTIRES</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33.979</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53.611</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420</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210</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extLst>
                  <a:ext uri="{0D108BD9-81ED-4DB2-BD59-A6C34878D82A}">
                    <a16:rowId xmlns:a16="http://schemas.microsoft.com/office/drawing/2014/main" val="299648636"/>
                  </a:ext>
                </a:extLst>
              </a:tr>
              <a:tr h="200025">
                <a:tc>
                  <a:txBody>
                    <a:bodyPr/>
                    <a:lstStyle/>
                    <a:p>
                      <a:pPr algn="ctr" rtl="0" fontAlgn="ctr"/>
                      <a:r>
                        <a:rPr lang="es-CO" sz="1100" b="0" i="0" u="none" strike="noStrike">
                          <a:solidFill>
                            <a:srgbClr val="203764"/>
                          </a:solidFill>
                          <a:effectLst/>
                          <a:latin typeface="Calibri" panose="020F0502020204030204" pitchFamily="34" charset="0"/>
                        </a:rPr>
                        <a:t>16</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PUENTE ARANDA</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74.702</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111.305</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1.138</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3.146</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extLst>
                  <a:ext uri="{0D108BD9-81ED-4DB2-BD59-A6C34878D82A}">
                    <a16:rowId xmlns:a16="http://schemas.microsoft.com/office/drawing/2014/main" val="1312979060"/>
                  </a:ext>
                </a:extLst>
              </a:tr>
              <a:tr h="200025">
                <a:tc>
                  <a:txBody>
                    <a:bodyPr/>
                    <a:lstStyle/>
                    <a:p>
                      <a:pPr algn="ctr" rtl="0" fontAlgn="ctr"/>
                      <a:r>
                        <a:rPr lang="es-CO" sz="1100" b="0" i="0" u="none" strike="noStrike">
                          <a:solidFill>
                            <a:srgbClr val="203764"/>
                          </a:solidFill>
                          <a:effectLst/>
                          <a:latin typeface="Calibri" panose="020F0502020204030204" pitchFamily="34" charset="0"/>
                        </a:rPr>
                        <a:t>18</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RAFAEL URIBE URIBE</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87.545</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144.474</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1.481</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22.112</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extLst>
                  <a:ext uri="{0D108BD9-81ED-4DB2-BD59-A6C34878D82A}">
                    <a16:rowId xmlns:a16="http://schemas.microsoft.com/office/drawing/2014/main" val="3178383639"/>
                  </a:ext>
                </a:extLst>
              </a:tr>
              <a:tr h="200025">
                <a:tc>
                  <a:txBody>
                    <a:bodyPr/>
                    <a:lstStyle/>
                    <a:p>
                      <a:pPr algn="ctr" rtl="0" fontAlgn="ctr"/>
                      <a:r>
                        <a:rPr lang="es-CO" sz="1100" b="0" i="0" u="none" strike="noStrike">
                          <a:solidFill>
                            <a:srgbClr val="203764"/>
                          </a:solidFill>
                          <a:effectLst/>
                          <a:latin typeface="Calibri" panose="020F0502020204030204" pitchFamily="34" charset="0"/>
                        </a:rPr>
                        <a:t>13</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TEUSAQUILLO</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70.651</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84.211</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550</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1.459</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extLst>
                  <a:ext uri="{0D108BD9-81ED-4DB2-BD59-A6C34878D82A}">
                    <a16:rowId xmlns:a16="http://schemas.microsoft.com/office/drawing/2014/main" val="4217828931"/>
                  </a:ext>
                </a:extLst>
              </a:tr>
              <a:tr h="200025">
                <a:tc>
                  <a:txBody>
                    <a:bodyPr/>
                    <a:lstStyle/>
                    <a:p>
                      <a:pPr algn="ctr" rtl="0" fontAlgn="ctr"/>
                      <a:r>
                        <a:rPr lang="es-CO" sz="1100" b="0" i="0" u="none" strike="noStrike">
                          <a:solidFill>
                            <a:srgbClr val="203764"/>
                          </a:solidFill>
                          <a:effectLst/>
                          <a:latin typeface="Calibri" panose="020F0502020204030204" pitchFamily="34" charset="0"/>
                        </a:rPr>
                        <a:t>6</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TUNJUELITO</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36.383</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66.788</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593</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2974</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extLst>
                  <a:ext uri="{0D108BD9-81ED-4DB2-BD59-A6C34878D82A}">
                    <a16:rowId xmlns:a16="http://schemas.microsoft.com/office/drawing/2014/main" val="2402731272"/>
                  </a:ext>
                </a:extLst>
              </a:tr>
              <a:tr h="200025">
                <a:tc gridSpan="2">
                  <a:txBody>
                    <a:bodyPr/>
                    <a:lstStyle/>
                    <a:p>
                      <a:pPr algn="ctr" rtl="0" fontAlgn="ctr"/>
                      <a:r>
                        <a:rPr lang="es-CO" sz="1100" b="1" i="0" u="none" strike="noStrike">
                          <a:solidFill>
                            <a:srgbClr val="203764"/>
                          </a:solidFill>
                          <a:effectLst/>
                          <a:latin typeface="Calibri" panose="020F0502020204030204" pitchFamily="34" charset="0"/>
                        </a:rPr>
                        <a:t>Total ASE 2</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hMerge="1">
                  <a:txBody>
                    <a:bodyPr/>
                    <a:lstStyle/>
                    <a:p>
                      <a:endParaRPr lang="es-CO"/>
                    </a:p>
                  </a:txBody>
                  <a:tcPr/>
                </a:tc>
                <a:tc>
                  <a:txBody>
                    <a:bodyPr/>
                    <a:lstStyle/>
                    <a:p>
                      <a:pPr algn="ctr" rtl="0" fontAlgn="ctr"/>
                      <a:r>
                        <a:rPr lang="es-CO" sz="1100" b="0" i="0" u="none" strike="noStrike">
                          <a:solidFill>
                            <a:srgbClr val="203764"/>
                          </a:solidFill>
                          <a:effectLst/>
                          <a:latin typeface="Calibri" panose="020F0502020204030204" pitchFamily="34" charset="0"/>
                        </a:rPr>
                        <a:t>645.510</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993.656</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7.162</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dirty="0">
                          <a:solidFill>
                            <a:srgbClr val="203764"/>
                          </a:solidFill>
                          <a:effectLst/>
                          <a:latin typeface="Calibri" panose="020F0502020204030204" pitchFamily="34" charset="0"/>
                        </a:rPr>
                        <a:t>76.522</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extLst>
                  <a:ext uri="{0D108BD9-81ED-4DB2-BD59-A6C34878D82A}">
                    <a16:rowId xmlns:a16="http://schemas.microsoft.com/office/drawing/2014/main" val="1300672538"/>
                  </a:ext>
                </a:extLst>
              </a:tr>
            </a:tbl>
          </a:graphicData>
        </a:graphic>
      </p:graphicFrame>
    </p:spTree>
  </p:cSld>
  <p:clrMapOvr>
    <a:masterClrMapping/>
  </p:clrMapOvr>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ángulo 2">
            <a:extLst>
              <a:ext uri="{FF2B5EF4-FFF2-40B4-BE49-F238E27FC236}">
                <a16:creationId xmlns:a16="http://schemas.microsoft.com/office/drawing/2014/main" id="{FF774952-9F92-49A3-B1E0-9FA10B5D443A}"/>
              </a:ext>
            </a:extLst>
          </p:cNvPr>
          <p:cNvSpPr>
            <a:spLocks noChangeArrowheads="1"/>
          </p:cNvSpPr>
          <p:nvPr/>
        </p:nvSpPr>
        <p:spPr bwMode="auto">
          <a:xfrm>
            <a:off x="1835150" y="193675"/>
            <a:ext cx="5422900" cy="5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CO" altLang="es-CO" b="1">
                <a:solidFill>
                  <a:schemeClr val="bg1"/>
                </a:solidFill>
              </a:rPr>
              <a:t>GESTIÓN COMECIAL</a:t>
            </a:r>
            <a:endParaRPr lang="es-CO" altLang="es-CO">
              <a:solidFill>
                <a:schemeClr val="bg1"/>
              </a:solidFill>
            </a:endParaRPr>
          </a:p>
        </p:txBody>
      </p:sp>
      <p:cxnSp>
        <p:nvCxnSpPr>
          <p:cNvPr id="7" name="Conector recto 6">
            <a:extLst>
              <a:ext uri="{FF2B5EF4-FFF2-40B4-BE49-F238E27FC236}">
                <a16:creationId xmlns:a16="http://schemas.microsoft.com/office/drawing/2014/main" id="{2498F2C1-91A4-4D90-8A50-DE39E10E7D9E}"/>
              </a:ext>
            </a:extLst>
          </p:cNvPr>
          <p:cNvCxnSpPr>
            <a:cxnSpLocks/>
          </p:cNvCxnSpPr>
          <p:nvPr/>
        </p:nvCxnSpPr>
        <p:spPr>
          <a:xfrm>
            <a:off x="118268" y="1211537"/>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3" name="Imagen 8">
            <a:extLst>
              <a:ext uri="{FF2B5EF4-FFF2-40B4-BE49-F238E27FC236}">
                <a16:creationId xmlns:a16="http://schemas.microsoft.com/office/drawing/2014/main" id="{B6ED63AC-0460-4924-9DD7-A1D46D9FF40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26152" y="102163"/>
            <a:ext cx="809462" cy="7553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 name="Imagen 8">
            <a:extLst>
              <a:ext uri="{FF2B5EF4-FFF2-40B4-BE49-F238E27FC236}">
                <a16:creationId xmlns:a16="http://schemas.microsoft.com/office/drawing/2014/main" id="{03A98E24-B518-49D1-B789-09E50D220089}"/>
              </a:ext>
            </a:extLst>
          </p:cNvPr>
          <p:cNvPicPr>
            <a:picLocks noChangeAspect="1" noChangeArrowheads="1"/>
          </p:cNvPicPr>
          <p:nvPr/>
        </p:nvPicPr>
        <p:blipFill>
          <a:blip r:embed="rId4" cstate="email">
            <a:extLst>
              <a:ext uri="{28A0092B-C50C-407E-A947-70E740481C1C}">
                <a14:useLocalDpi xmlns:a14="http://schemas.microsoft.com/office/drawing/2010/main" val="0"/>
              </a:ext>
            </a:extLst>
          </a:blip>
          <a:srcRect l="12659" t="17307" r="12910" b="19214"/>
          <a:stretch>
            <a:fillRect/>
          </a:stretch>
        </p:blipFill>
        <p:spPr bwMode="auto">
          <a:xfrm>
            <a:off x="10160932" y="110466"/>
            <a:ext cx="1763992" cy="1000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 name="CuadroTexto 9">
            <a:extLst>
              <a:ext uri="{FF2B5EF4-FFF2-40B4-BE49-F238E27FC236}">
                <a16:creationId xmlns:a16="http://schemas.microsoft.com/office/drawing/2014/main" id="{687B8689-E453-4678-8F38-DEB403925B92}"/>
              </a:ext>
            </a:extLst>
          </p:cNvPr>
          <p:cNvSpPr txBox="1"/>
          <p:nvPr/>
        </p:nvSpPr>
        <p:spPr>
          <a:xfrm>
            <a:off x="1408096" y="163651"/>
            <a:ext cx="9882188" cy="893763"/>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tipo población en el catastro de suscriptores a noviembre de 2024</a:t>
            </a:r>
          </a:p>
        </p:txBody>
      </p:sp>
      <p:sp>
        <p:nvSpPr>
          <p:cNvPr id="11" name="CuadroTexto 4">
            <a:extLst>
              <a:ext uri="{FF2B5EF4-FFF2-40B4-BE49-F238E27FC236}">
                <a16:creationId xmlns:a16="http://schemas.microsoft.com/office/drawing/2014/main" id="{581D7CA3-BE70-48AA-8158-6D0D83DF8634}"/>
              </a:ext>
            </a:extLst>
          </p:cNvPr>
          <p:cNvSpPr txBox="1">
            <a:spLocks noChangeArrowheads="1"/>
          </p:cNvSpPr>
          <p:nvPr/>
        </p:nvSpPr>
        <p:spPr bwMode="auto">
          <a:xfrm>
            <a:off x="0" y="6531768"/>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fontAlgn="auto" hangingPunct="1">
              <a:spcBef>
                <a:spcPts val="0"/>
              </a:spcBef>
              <a:spcAft>
                <a:spcPts val="0"/>
              </a:spcAft>
              <a:defRPr/>
            </a:pPr>
            <a:r>
              <a:rPr lang="es-CO" altLang="es-CO" sz="1100" b="1" dirty="0">
                <a:solidFill>
                  <a:schemeClr val="accent1">
                    <a:lumMod val="50000"/>
                  </a:schemeClr>
                </a:solidFill>
              </a:rPr>
              <a:t>Fuente de datos – Concesionario SIGAB</a:t>
            </a:r>
          </a:p>
        </p:txBody>
      </p:sp>
      <p:sp>
        <p:nvSpPr>
          <p:cNvPr id="4" name="CuadroTexto 3">
            <a:extLst>
              <a:ext uri="{FF2B5EF4-FFF2-40B4-BE49-F238E27FC236}">
                <a16:creationId xmlns:a16="http://schemas.microsoft.com/office/drawing/2014/main" id="{54C079E6-5931-EDF6-972B-3CB83A95DBC6}"/>
              </a:ext>
            </a:extLst>
          </p:cNvPr>
          <p:cNvSpPr txBox="1"/>
          <p:nvPr/>
        </p:nvSpPr>
        <p:spPr>
          <a:xfrm>
            <a:off x="2058275" y="4684770"/>
            <a:ext cx="8971005" cy="276999"/>
          </a:xfrm>
          <a:prstGeom prst="rect">
            <a:avLst/>
          </a:prstGeom>
          <a:noFill/>
        </p:spPr>
        <p:txBody>
          <a:bodyPr wrap="square" rtlCol="0">
            <a:spAutoFit/>
          </a:bodyPr>
          <a:lstStyle/>
          <a:p>
            <a:pPr marL="228600" indent="-228600">
              <a:buFontTx/>
              <a:buAutoNum type="arabicPeriod"/>
            </a:pPr>
            <a:r>
              <a:rPr lang="es-ES" sz="1200" dirty="0">
                <a:solidFill>
                  <a:schemeClr val="accent1">
                    <a:lumMod val="50000"/>
                  </a:schemeClr>
                </a:solidFill>
              </a:rPr>
              <a:t>Fuente de información suscriptores por tipo de población. Archivos planos de catastro con corte a 30 de noviembre de 2024.</a:t>
            </a:r>
          </a:p>
        </p:txBody>
      </p:sp>
      <p:graphicFrame>
        <p:nvGraphicFramePr>
          <p:cNvPr id="5" name="Tabla 4">
            <a:extLst>
              <a:ext uri="{FF2B5EF4-FFF2-40B4-BE49-F238E27FC236}">
                <a16:creationId xmlns:a16="http://schemas.microsoft.com/office/drawing/2014/main" id="{D320B95E-9FC0-CB73-F80B-4111BE43AF46}"/>
              </a:ext>
            </a:extLst>
          </p:cNvPr>
          <p:cNvGraphicFramePr>
            <a:graphicFrameLocks noGrp="1"/>
          </p:cNvGraphicFramePr>
          <p:nvPr/>
        </p:nvGraphicFramePr>
        <p:xfrm>
          <a:off x="2450058" y="2579656"/>
          <a:ext cx="7018225" cy="1761799"/>
        </p:xfrm>
        <a:graphic>
          <a:graphicData uri="http://schemas.openxmlformats.org/drawingml/2006/table">
            <a:tbl>
              <a:tblPr/>
              <a:tblGrid>
                <a:gridCol w="2065009">
                  <a:extLst>
                    <a:ext uri="{9D8B030D-6E8A-4147-A177-3AD203B41FA5}">
                      <a16:colId xmlns:a16="http://schemas.microsoft.com/office/drawing/2014/main" val="2309272288"/>
                    </a:ext>
                  </a:extLst>
                </a:gridCol>
                <a:gridCol w="1503843">
                  <a:extLst>
                    <a:ext uri="{9D8B030D-6E8A-4147-A177-3AD203B41FA5}">
                      <a16:colId xmlns:a16="http://schemas.microsoft.com/office/drawing/2014/main" val="1226909684"/>
                    </a:ext>
                  </a:extLst>
                </a:gridCol>
                <a:gridCol w="1503842">
                  <a:extLst>
                    <a:ext uri="{9D8B030D-6E8A-4147-A177-3AD203B41FA5}">
                      <a16:colId xmlns:a16="http://schemas.microsoft.com/office/drawing/2014/main" val="2820561419"/>
                    </a:ext>
                  </a:extLst>
                </a:gridCol>
                <a:gridCol w="1945531">
                  <a:extLst>
                    <a:ext uri="{9D8B030D-6E8A-4147-A177-3AD203B41FA5}">
                      <a16:colId xmlns:a16="http://schemas.microsoft.com/office/drawing/2014/main" val="1144564402"/>
                    </a:ext>
                  </a:extLst>
                </a:gridCol>
              </a:tblGrid>
              <a:tr h="521630">
                <a:tc>
                  <a:txBody>
                    <a:bodyPr/>
                    <a:lstStyle/>
                    <a:p>
                      <a:pPr algn="ctr" rtl="0" fontAlgn="ctr"/>
                      <a:r>
                        <a:rPr lang="es-CO" sz="1000" b="1" i="0" u="none" strike="noStrike" dirty="0">
                          <a:solidFill>
                            <a:srgbClr val="002060"/>
                          </a:solidFill>
                          <a:effectLst/>
                          <a:latin typeface="+mn-lt"/>
                        </a:rPr>
                        <a:t>TIPO DE POBLACIÓN</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EFDA"/>
                    </a:solidFill>
                  </a:tcPr>
                </a:tc>
                <a:tc>
                  <a:txBody>
                    <a:bodyPr/>
                    <a:lstStyle/>
                    <a:p>
                      <a:pPr marL="0" algn="ctr" defTabSz="914400" rtl="0" eaLnBrk="1" fontAlgn="ctr" latinLnBrk="0" hangingPunct="1"/>
                      <a:r>
                        <a:rPr lang="es-CO" sz="1000" b="1" i="0" u="none" strike="noStrike" kern="1200" dirty="0">
                          <a:solidFill>
                            <a:srgbClr val="002060"/>
                          </a:solidFill>
                          <a:effectLst/>
                          <a:latin typeface="+mn-lt"/>
                          <a:ea typeface="+mn-ea"/>
                          <a:cs typeface="+mn-cs"/>
                        </a:rPr>
                        <a:t>OCTUBRE-2024</a:t>
                      </a:r>
                    </a:p>
                  </a:txBody>
                  <a:tcPr marL="9525" marR="9525" marT="9525"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EFDA"/>
                    </a:solidFill>
                  </a:tcPr>
                </a:tc>
                <a:tc>
                  <a:txBody>
                    <a:bodyPr/>
                    <a:lstStyle/>
                    <a:p>
                      <a:pPr marL="0" algn="ctr" defTabSz="914400" rtl="0" eaLnBrk="1" fontAlgn="ctr" latinLnBrk="0" hangingPunct="1"/>
                      <a:r>
                        <a:rPr lang="es-CO" sz="1000" b="1" i="0" u="none" strike="noStrike" kern="1200" dirty="0">
                          <a:solidFill>
                            <a:srgbClr val="002060"/>
                          </a:solidFill>
                          <a:effectLst/>
                          <a:latin typeface="+mn-lt"/>
                          <a:ea typeface="+mn-ea"/>
                          <a:cs typeface="+mn-cs"/>
                        </a:rPr>
                        <a:t>NOVIEMBRE-2024</a:t>
                      </a:r>
                    </a:p>
                  </a:txBody>
                  <a:tcPr marL="9525" marR="9525" marT="9525"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EFDA"/>
                    </a:solidFill>
                  </a:tcPr>
                </a:tc>
                <a:tc>
                  <a:txBody>
                    <a:bodyPr/>
                    <a:lstStyle/>
                    <a:p>
                      <a:pPr algn="ctr" rtl="0" fontAlgn="ctr"/>
                      <a:r>
                        <a:rPr lang="es-CO" sz="1000" b="1" i="0" u="none" strike="noStrike" dirty="0">
                          <a:solidFill>
                            <a:srgbClr val="002060"/>
                          </a:solidFill>
                          <a:effectLst/>
                          <a:latin typeface="+mn-lt"/>
                        </a:rPr>
                        <a:t>% PARTICIPACIÓN</a:t>
                      </a:r>
                    </a:p>
                    <a:p>
                      <a:pPr algn="ctr" rtl="0" fontAlgn="ctr"/>
                      <a:r>
                        <a:rPr lang="es-CO" sz="1000" b="1" i="0" u="none" strike="noStrike" dirty="0">
                          <a:solidFill>
                            <a:srgbClr val="002060"/>
                          </a:solidFill>
                          <a:effectLst/>
                          <a:latin typeface="+mn-lt"/>
                        </a:rPr>
                        <a:t>(NOV-24)</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EFDA"/>
                    </a:solidFill>
                  </a:tcPr>
                </a:tc>
                <a:extLst>
                  <a:ext uri="{0D108BD9-81ED-4DB2-BD59-A6C34878D82A}">
                    <a16:rowId xmlns:a16="http://schemas.microsoft.com/office/drawing/2014/main" val="3693547858"/>
                  </a:ext>
                </a:extLst>
              </a:tr>
              <a:tr h="427009">
                <a:tc>
                  <a:txBody>
                    <a:bodyPr/>
                    <a:lstStyle/>
                    <a:p>
                      <a:pPr algn="ctr" rtl="0" fontAlgn="ctr"/>
                      <a:r>
                        <a:rPr lang="es-CO" sz="1000" b="0" i="0" u="none" strike="noStrike" dirty="0">
                          <a:solidFill>
                            <a:srgbClr val="002060"/>
                          </a:solidFill>
                          <a:effectLst/>
                          <a:latin typeface="+mn-lt"/>
                        </a:rPr>
                        <a:t>NÚMERO DE SUSCRIPTORES RURALES</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000" b="1" i="0" u="none" strike="noStrike" dirty="0">
                          <a:solidFill>
                            <a:srgbClr val="002060"/>
                          </a:solidFill>
                          <a:effectLst/>
                          <a:latin typeface="Calibri" panose="020F0502020204030204" pitchFamily="34" charset="0"/>
                        </a:rPr>
                        <a:t>1.758</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000" b="1" i="0" u="none" strike="noStrike" dirty="0">
                          <a:solidFill>
                            <a:srgbClr val="002060"/>
                          </a:solidFill>
                          <a:effectLst/>
                          <a:latin typeface="Calibri" panose="020F0502020204030204" pitchFamily="34" charset="0"/>
                        </a:rPr>
                        <a:t>79</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200" b="0" i="0" u="none" strike="noStrike" dirty="0">
                          <a:solidFill>
                            <a:srgbClr val="002060"/>
                          </a:solidFill>
                          <a:effectLst/>
                          <a:latin typeface="Calibri" panose="020F0502020204030204" pitchFamily="34" charset="0"/>
                        </a:rPr>
                        <a:t>0,01%</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extLst>
                  <a:ext uri="{0D108BD9-81ED-4DB2-BD59-A6C34878D82A}">
                    <a16:rowId xmlns:a16="http://schemas.microsoft.com/office/drawing/2014/main" val="1668898360"/>
                  </a:ext>
                </a:extLst>
              </a:tr>
              <a:tr h="427009">
                <a:tc>
                  <a:txBody>
                    <a:bodyPr/>
                    <a:lstStyle/>
                    <a:p>
                      <a:pPr algn="ctr" rtl="0" fontAlgn="ctr"/>
                      <a:r>
                        <a:rPr lang="es-CO" sz="1000" b="0" i="0" u="none" strike="noStrike" dirty="0">
                          <a:solidFill>
                            <a:srgbClr val="002060"/>
                          </a:solidFill>
                          <a:effectLst/>
                          <a:latin typeface="+mn-lt"/>
                        </a:rPr>
                        <a:t>NÚMERO DE SUSCRIPTORES URBANOS</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000" b="0" i="0" u="none" strike="noStrike">
                          <a:solidFill>
                            <a:srgbClr val="002060"/>
                          </a:solidFill>
                          <a:effectLst/>
                          <a:latin typeface="Calibri" panose="020F0502020204030204" pitchFamily="34" charset="0"/>
                        </a:rPr>
                        <a:t>640.939</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000" b="0" i="0" u="none" strike="noStrike" dirty="0">
                          <a:solidFill>
                            <a:srgbClr val="002060"/>
                          </a:solidFill>
                          <a:effectLst/>
                          <a:latin typeface="Calibri" panose="020F0502020204030204" pitchFamily="34" charset="0"/>
                        </a:rPr>
                        <a:t>645.431</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200" b="0" i="0" u="none" strike="noStrike" dirty="0">
                          <a:solidFill>
                            <a:srgbClr val="002060"/>
                          </a:solidFill>
                          <a:effectLst/>
                          <a:latin typeface="Calibri" panose="020F0502020204030204" pitchFamily="34" charset="0"/>
                        </a:rPr>
                        <a:t>99,99%</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extLst>
                  <a:ext uri="{0D108BD9-81ED-4DB2-BD59-A6C34878D82A}">
                    <a16:rowId xmlns:a16="http://schemas.microsoft.com/office/drawing/2014/main" val="157613312"/>
                  </a:ext>
                </a:extLst>
              </a:tr>
              <a:tr h="386151">
                <a:tc>
                  <a:txBody>
                    <a:bodyPr/>
                    <a:lstStyle/>
                    <a:p>
                      <a:pPr algn="ctr" rtl="0" fontAlgn="ctr"/>
                      <a:r>
                        <a:rPr lang="es-CO" sz="1000" b="1" i="0" u="none" strike="noStrike" dirty="0">
                          <a:solidFill>
                            <a:srgbClr val="002060"/>
                          </a:solidFill>
                          <a:effectLst/>
                          <a:latin typeface="+mn-lt"/>
                        </a:rPr>
                        <a:t>TOTAL</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dirty="0">
                          <a:solidFill>
                            <a:srgbClr val="002060"/>
                          </a:solidFill>
                          <a:effectLst/>
                          <a:latin typeface="Calibri" panose="020F0502020204030204" pitchFamily="34" charset="0"/>
                        </a:rPr>
                        <a:t>642.697</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dirty="0">
                          <a:solidFill>
                            <a:srgbClr val="002060"/>
                          </a:solidFill>
                          <a:effectLst/>
                          <a:latin typeface="Calibri" panose="020F0502020204030204" pitchFamily="34" charset="0"/>
                        </a:rPr>
                        <a:t>645.510</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200" b="0" i="0" u="none" strike="noStrike" dirty="0">
                          <a:solidFill>
                            <a:srgbClr val="002060"/>
                          </a:solidFill>
                          <a:effectLst/>
                          <a:latin typeface="Calibri" panose="020F0502020204030204" pitchFamily="34" charset="0"/>
                        </a:rPr>
                        <a:t>100,00%</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extLst>
                  <a:ext uri="{0D108BD9-81ED-4DB2-BD59-A6C34878D82A}">
                    <a16:rowId xmlns:a16="http://schemas.microsoft.com/office/drawing/2014/main" val="1666128188"/>
                  </a:ext>
                </a:extLst>
              </a:tr>
            </a:tbl>
          </a:graphicData>
        </a:graphic>
      </p:graphicFrame>
    </p:spTree>
    <p:extLst>
      <p:ext uri="{BB962C8B-B14F-4D97-AF65-F5344CB8AC3E}">
        <p14:creationId xmlns:p14="http://schemas.microsoft.com/office/powerpoint/2010/main" val="1015559659"/>
      </p:ext>
    </p:extLst>
  </p:cSld>
  <p:clrMapOvr>
    <a:masterClrMapping/>
  </p:clrMapOvr>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ángulo 2">
            <a:extLst>
              <a:ext uri="{FF2B5EF4-FFF2-40B4-BE49-F238E27FC236}">
                <a16:creationId xmlns:a16="http://schemas.microsoft.com/office/drawing/2014/main" id="{FF774952-9F92-49A3-B1E0-9FA10B5D443A}"/>
              </a:ext>
            </a:extLst>
          </p:cNvPr>
          <p:cNvSpPr>
            <a:spLocks noChangeArrowheads="1"/>
          </p:cNvSpPr>
          <p:nvPr/>
        </p:nvSpPr>
        <p:spPr bwMode="auto">
          <a:xfrm>
            <a:off x="1835150" y="193675"/>
            <a:ext cx="5422900" cy="5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CO" altLang="es-CO" b="1">
                <a:solidFill>
                  <a:schemeClr val="bg1"/>
                </a:solidFill>
              </a:rPr>
              <a:t>GESTIÓN COMECIAL</a:t>
            </a:r>
            <a:endParaRPr lang="es-CO" altLang="es-CO">
              <a:solidFill>
                <a:schemeClr val="bg1"/>
              </a:solidFill>
            </a:endParaRPr>
          </a:p>
        </p:txBody>
      </p:sp>
      <p:cxnSp>
        <p:nvCxnSpPr>
          <p:cNvPr id="7" name="Conector recto 6">
            <a:extLst>
              <a:ext uri="{FF2B5EF4-FFF2-40B4-BE49-F238E27FC236}">
                <a16:creationId xmlns:a16="http://schemas.microsoft.com/office/drawing/2014/main" id="{2498F2C1-91A4-4D90-8A50-DE39E10E7D9E}"/>
              </a:ext>
            </a:extLst>
          </p:cNvPr>
          <p:cNvCxnSpPr>
            <a:cxnSpLocks/>
          </p:cNvCxnSpPr>
          <p:nvPr/>
        </p:nvCxnSpPr>
        <p:spPr>
          <a:xfrm>
            <a:off x="0" y="1296345"/>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3" name="Imagen 8">
            <a:extLst>
              <a:ext uri="{FF2B5EF4-FFF2-40B4-BE49-F238E27FC236}">
                <a16:creationId xmlns:a16="http://schemas.microsoft.com/office/drawing/2014/main" id="{B6ED63AC-0460-4924-9DD7-A1D46D9FF40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26152" y="102163"/>
            <a:ext cx="809462" cy="7553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 name="Imagen 10">
            <a:extLst>
              <a:ext uri="{FF2B5EF4-FFF2-40B4-BE49-F238E27FC236}">
                <a16:creationId xmlns:a16="http://schemas.microsoft.com/office/drawing/2014/main" id="{C40B3D22-95B6-4F86-91D9-ECB619D214D5}"/>
              </a:ext>
            </a:extLst>
          </p:cNvPr>
          <p:cNvPicPr>
            <a:picLocks noChangeAspect="1" noChangeArrowheads="1"/>
          </p:cNvPicPr>
          <p:nvPr/>
        </p:nvPicPr>
        <p:blipFill rotWithShape="1">
          <a:blip r:embed="rId4" cstate="email">
            <a:extLst>
              <a:ext uri="{28A0092B-C50C-407E-A947-70E740481C1C}">
                <a14:useLocalDpi xmlns:a14="http://schemas.microsoft.com/office/drawing/2010/main" val="0"/>
              </a:ext>
            </a:extLst>
          </a:blip>
          <a:srcRect l="12659" t="26088" r="12910" b="25971"/>
          <a:stretch/>
        </p:blipFill>
        <p:spPr bwMode="auto">
          <a:xfrm>
            <a:off x="10191472" y="64862"/>
            <a:ext cx="1763992" cy="7553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 name="CuadroTexto 8">
            <a:extLst>
              <a:ext uri="{FF2B5EF4-FFF2-40B4-BE49-F238E27FC236}">
                <a16:creationId xmlns:a16="http://schemas.microsoft.com/office/drawing/2014/main" id="{D523A446-0B03-43B9-8368-A71B1D94E2F5}"/>
              </a:ext>
            </a:extLst>
          </p:cNvPr>
          <p:cNvSpPr txBox="1"/>
          <p:nvPr/>
        </p:nvSpPr>
        <p:spPr>
          <a:xfrm>
            <a:off x="1131587" y="199918"/>
            <a:ext cx="10534261" cy="861774"/>
          </a:xfrm>
          <a:prstGeom prst="rect">
            <a:avLst/>
          </a:prstGeom>
          <a:noFill/>
        </p:spPr>
        <p:txBody>
          <a:bodyPr wrap="square">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vinculación de asociaciones de aprovechamiento en el catastro de suscriptores a noviembre de 2024</a:t>
            </a:r>
          </a:p>
        </p:txBody>
      </p:sp>
      <p:sp>
        <p:nvSpPr>
          <p:cNvPr id="10" name="CuadroTexto 4">
            <a:extLst>
              <a:ext uri="{FF2B5EF4-FFF2-40B4-BE49-F238E27FC236}">
                <a16:creationId xmlns:a16="http://schemas.microsoft.com/office/drawing/2014/main" id="{B1A54554-3A61-4913-ACCD-869C933AFC08}"/>
              </a:ext>
            </a:extLst>
          </p:cNvPr>
          <p:cNvSpPr txBox="1">
            <a:spLocks noChangeArrowheads="1"/>
          </p:cNvSpPr>
          <p:nvPr/>
        </p:nvSpPr>
        <p:spPr bwMode="auto">
          <a:xfrm>
            <a:off x="0" y="6531768"/>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fontAlgn="auto" hangingPunct="1">
              <a:spcBef>
                <a:spcPts val="0"/>
              </a:spcBef>
              <a:spcAft>
                <a:spcPts val="0"/>
              </a:spcAft>
              <a:defRPr/>
            </a:pPr>
            <a:r>
              <a:rPr lang="es-CO" altLang="es-CO" sz="1100" b="1" dirty="0">
                <a:solidFill>
                  <a:schemeClr val="accent1">
                    <a:lumMod val="50000"/>
                  </a:schemeClr>
                </a:solidFill>
              </a:rPr>
              <a:t>Fuente de datos – Concesionario SIGAB</a:t>
            </a:r>
          </a:p>
        </p:txBody>
      </p:sp>
      <p:sp>
        <p:nvSpPr>
          <p:cNvPr id="2" name="CuadroTexto 1">
            <a:extLst>
              <a:ext uri="{FF2B5EF4-FFF2-40B4-BE49-F238E27FC236}">
                <a16:creationId xmlns:a16="http://schemas.microsoft.com/office/drawing/2014/main" id="{DE77F98C-FD11-AF4F-A38A-774DAC4C9E55}"/>
              </a:ext>
            </a:extLst>
          </p:cNvPr>
          <p:cNvSpPr txBox="1"/>
          <p:nvPr/>
        </p:nvSpPr>
        <p:spPr>
          <a:xfrm>
            <a:off x="2025169" y="4280582"/>
            <a:ext cx="7868705" cy="461665"/>
          </a:xfrm>
          <a:prstGeom prst="rect">
            <a:avLst/>
          </a:prstGeom>
          <a:noFill/>
        </p:spPr>
        <p:txBody>
          <a:bodyPr wrap="square" rtlCol="0">
            <a:spAutoFit/>
          </a:bodyPr>
          <a:lstStyle/>
          <a:p>
            <a:pPr marL="228600" indent="-228600">
              <a:buAutoNum type="arabicPeriod"/>
            </a:pPr>
            <a:r>
              <a:rPr lang="es-ES" sz="1200" dirty="0">
                <a:solidFill>
                  <a:schemeClr val="accent1">
                    <a:lumMod val="50000"/>
                  </a:schemeClr>
                </a:solidFill>
              </a:rPr>
              <a:t>Fuente de información suscriptores – Asociaciones de aprovechamiento. Archivos planos de catastro con corte a </a:t>
            </a:r>
            <a:r>
              <a:rPr lang="es-MX" sz="1200" dirty="0">
                <a:solidFill>
                  <a:schemeClr val="accent1">
                    <a:lumMod val="50000"/>
                  </a:schemeClr>
                </a:solidFill>
              </a:rPr>
              <a:t>30 de noviembre de 2024.</a:t>
            </a:r>
            <a:endParaRPr lang="es-ES" sz="1200" dirty="0">
              <a:solidFill>
                <a:schemeClr val="accent1">
                  <a:lumMod val="50000"/>
                </a:schemeClr>
              </a:solidFill>
            </a:endParaRPr>
          </a:p>
        </p:txBody>
      </p:sp>
      <p:graphicFrame>
        <p:nvGraphicFramePr>
          <p:cNvPr id="3" name="Tabla 2">
            <a:extLst>
              <a:ext uri="{FF2B5EF4-FFF2-40B4-BE49-F238E27FC236}">
                <a16:creationId xmlns:a16="http://schemas.microsoft.com/office/drawing/2014/main" id="{E94884D3-AAB3-8418-F5B1-7FAD75D10454}"/>
              </a:ext>
            </a:extLst>
          </p:cNvPr>
          <p:cNvGraphicFramePr>
            <a:graphicFrameLocks noGrp="1"/>
          </p:cNvGraphicFramePr>
          <p:nvPr/>
        </p:nvGraphicFramePr>
        <p:xfrm>
          <a:off x="2267106" y="2616558"/>
          <a:ext cx="7417071" cy="1402279"/>
        </p:xfrm>
        <a:graphic>
          <a:graphicData uri="http://schemas.openxmlformats.org/drawingml/2006/table">
            <a:tbl>
              <a:tblPr/>
              <a:tblGrid>
                <a:gridCol w="614955">
                  <a:extLst>
                    <a:ext uri="{9D8B030D-6E8A-4147-A177-3AD203B41FA5}">
                      <a16:colId xmlns:a16="http://schemas.microsoft.com/office/drawing/2014/main" val="3166686462"/>
                    </a:ext>
                  </a:extLst>
                </a:gridCol>
                <a:gridCol w="2267372">
                  <a:extLst>
                    <a:ext uri="{9D8B030D-6E8A-4147-A177-3AD203B41FA5}">
                      <a16:colId xmlns:a16="http://schemas.microsoft.com/office/drawing/2014/main" val="3817956555"/>
                    </a:ext>
                  </a:extLst>
                </a:gridCol>
                <a:gridCol w="2267372">
                  <a:extLst>
                    <a:ext uri="{9D8B030D-6E8A-4147-A177-3AD203B41FA5}">
                      <a16:colId xmlns:a16="http://schemas.microsoft.com/office/drawing/2014/main" val="1215206883"/>
                    </a:ext>
                  </a:extLst>
                </a:gridCol>
                <a:gridCol w="2267372">
                  <a:extLst>
                    <a:ext uri="{9D8B030D-6E8A-4147-A177-3AD203B41FA5}">
                      <a16:colId xmlns:a16="http://schemas.microsoft.com/office/drawing/2014/main" val="2847405450"/>
                    </a:ext>
                  </a:extLst>
                </a:gridCol>
              </a:tblGrid>
              <a:tr h="803547">
                <a:tc>
                  <a:txBody>
                    <a:bodyPr/>
                    <a:lstStyle/>
                    <a:p>
                      <a:pPr algn="ctr" rtl="0" fontAlgn="ctr"/>
                      <a:r>
                        <a:rPr lang="es-CO" sz="1100" b="1" i="0" u="none" strike="noStrike" dirty="0">
                          <a:solidFill>
                            <a:srgbClr val="002060"/>
                          </a:solidFill>
                          <a:effectLst/>
                          <a:latin typeface="+mn-lt"/>
                        </a:rPr>
                        <a:t>ASE</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EFDA"/>
                    </a:solidFill>
                  </a:tcPr>
                </a:tc>
                <a:tc>
                  <a:txBody>
                    <a:bodyPr/>
                    <a:lstStyle/>
                    <a:p>
                      <a:pPr algn="ctr" rtl="0" fontAlgn="ctr"/>
                      <a:r>
                        <a:rPr lang="es-MX" sz="1100" b="1" i="0" u="none" strike="noStrike" dirty="0">
                          <a:solidFill>
                            <a:srgbClr val="002060"/>
                          </a:solidFill>
                          <a:effectLst/>
                          <a:latin typeface="+mn-lt"/>
                        </a:rPr>
                        <a:t>TOTAL DE CUENTAS CONTRATO ACTIVAS DEL ASE</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EFDA"/>
                    </a:solidFill>
                  </a:tcPr>
                </a:tc>
                <a:tc>
                  <a:txBody>
                    <a:bodyPr/>
                    <a:lstStyle/>
                    <a:p>
                      <a:pPr algn="ctr" rtl="0" fontAlgn="ctr"/>
                      <a:r>
                        <a:rPr lang="es-MX" sz="1100" b="1" i="0" u="none" strike="noStrike" dirty="0">
                          <a:solidFill>
                            <a:srgbClr val="002060"/>
                          </a:solidFill>
                          <a:effectLst/>
                          <a:latin typeface="+mn-lt"/>
                        </a:rPr>
                        <a:t> TOTAL DE CUENTAS CONTRATO VINCULADAS A LA ACTIVIDAD DE APROVECHAMIENTO</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EFDA"/>
                    </a:solidFill>
                  </a:tcPr>
                </a:tc>
                <a:tc>
                  <a:txBody>
                    <a:bodyPr/>
                    <a:lstStyle/>
                    <a:p>
                      <a:pPr algn="ctr" rtl="0" fontAlgn="ctr"/>
                      <a:r>
                        <a:rPr lang="es-MX" sz="1100" b="1" i="0" u="none" strike="noStrike" dirty="0">
                          <a:solidFill>
                            <a:srgbClr val="002060"/>
                          </a:solidFill>
                          <a:effectLst/>
                          <a:latin typeface="+mn-lt"/>
                        </a:rPr>
                        <a:t>% CUENTAS VINCULADAS A LA ACTIVIDAD DE APROVECHAMIENTO</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EFDA"/>
                    </a:solidFill>
                  </a:tcPr>
                </a:tc>
                <a:extLst>
                  <a:ext uri="{0D108BD9-81ED-4DB2-BD59-A6C34878D82A}">
                    <a16:rowId xmlns:a16="http://schemas.microsoft.com/office/drawing/2014/main" val="3498530904"/>
                  </a:ext>
                </a:extLst>
              </a:tr>
              <a:tr h="598732">
                <a:tc>
                  <a:txBody>
                    <a:bodyPr/>
                    <a:lstStyle/>
                    <a:p>
                      <a:pPr algn="ctr" rtl="0" fontAlgn="ctr"/>
                      <a:r>
                        <a:rPr lang="es-CO" sz="1100" b="0" i="0" u="none" strike="noStrike" dirty="0">
                          <a:solidFill>
                            <a:srgbClr val="002060"/>
                          </a:solidFill>
                          <a:effectLst/>
                          <a:latin typeface="+mn-lt"/>
                        </a:rPr>
                        <a:t>2</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MX" sz="1100" b="0" i="0" u="none" strike="noStrike" dirty="0">
                          <a:solidFill>
                            <a:srgbClr val="002060"/>
                          </a:solidFill>
                          <a:effectLst/>
                          <a:latin typeface="Calibri" panose="020F0502020204030204" pitchFamily="34" charset="0"/>
                        </a:rPr>
                        <a:t>645.510</a:t>
                      </a:r>
                      <a:endParaRPr lang="es-CO" sz="1100" b="0" i="0" u="none" strike="noStrike" dirty="0">
                        <a:solidFill>
                          <a:srgbClr val="002060"/>
                        </a:solidFill>
                        <a:effectLst/>
                        <a:latin typeface="Calibri" panose="020F0502020204030204" pitchFamily="34" charset="0"/>
                      </a:endParaRP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MX" sz="1100" b="0" i="0" u="none" strike="noStrike" dirty="0">
                          <a:solidFill>
                            <a:srgbClr val="002060"/>
                          </a:solidFill>
                          <a:effectLst/>
                          <a:latin typeface="Calibri" panose="020F0502020204030204" pitchFamily="34" charset="0"/>
                        </a:rPr>
                        <a:t>385.145</a:t>
                      </a:r>
                      <a:endParaRPr lang="es-CO" sz="1100" b="0" i="0" u="none" strike="noStrike" dirty="0">
                        <a:solidFill>
                          <a:srgbClr val="002060"/>
                        </a:solidFill>
                        <a:effectLst/>
                        <a:latin typeface="Calibri" panose="020F0502020204030204" pitchFamily="34" charset="0"/>
                      </a:endParaRP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MX" sz="1400" b="1" i="0" u="none" strike="noStrike" dirty="0">
                          <a:solidFill>
                            <a:srgbClr val="002060"/>
                          </a:solidFill>
                          <a:effectLst/>
                          <a:latin typeface="+mn-lt"/>
                        </a:rPr>
                        <a:t>59,67%</a:t>
                      </a:r>
                      <a:endParaRPr lang="es-CO" sz="1400" b="1" i="0" u="none" strike="noStrike" dirty="0">
                        <a:solidFill>
                          <a:srgbClr val="002060"/>
                        </a:solidFill>
                        <a:effectLst/>
                        <a:latin typeface="+mn-lt"/>
                      </a:endParaRP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extLst>
                  <a:ext uri="{0D108BD9-81ED-4DB2-BD59-A6C34878D82A}">
                    <a16:rowId xmlns:a16="http://schemas.microsoft.com/office/drawing/2014/main" val="2190749731"/>
                  </a:ext>
                </a:extLst>
              </a:tr>
            </a:tbl>
          </a:graphicData>
        </a:graphic>
      </p:graphicFrame>
    </p:spTree>
    <p:extLst>
      <p:ext uri="{BB962C8B-B14F-4D97-AF65-F5344CB8AC3E}">
        <p14:creationId xmlns:p14="http://schemas.microsoft.com/office/powerpoint/2010/main" val="1772086327"/>
      </p:ext>
    </p:extLst>
  </p:cSld>
  <p:clrMapOvr>
    <a:masterClrMapping/>
  </p:clrMapOvr>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6" name="Rectángulo 2">
            <a:extLst>
              <a:ext uri="{FF2B5EF4-FFF2-40B4-BE49-F238E27FC236}">
                <a16:creationId xmlns:a16="http://schemas.microsoft.com/office/drawing/2014/main" id="{50713022-DA97-4EC6-8F41-0CA5BE8B977E}"/>
              </a:ext>
            </a:extLst>
          </p:cNvPr>
          <p:cNvSpPr>
            <a:spLocks noChangeArrowheads="1"/>
          </p:cNvSpPr>
          <p:nvPr/>
        </p:nvSpPr>
        <p:spPr bwMode="auto">
          <a:xfrm>
            <a:off x="1835150" y="193675"/>
            <a:ext cx="5422900" cy="5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CO" altLang="es-CO" b="1" dirty="0">
                <a:solidFill>
                  <a:srgbClr val="FFFFFF"/>
                </a:solidFill>
              </a:rPr>
              <a:t>GESTIÓN COMECIAL</a:t>
            </a:r>
            <a:endParaRPr lang="es-CO" altLang="es-CO" dirty="0">
              <a:solidFill>
                <a:srgbClr val="FFFFFF"/>
              </a:solidFill>
            </a:endParaRPr>
          </a:p>
        </p:txBody>
      </p:sp>
      <p:cxnSp>
        <p:nvCxnSpPr>
          <p:cNvPr id="7" name="Conector recto 6">
            <a:extLst>
              <a:ext uri="{FF2B5EF4-FFF2-40B4-BE49-F238E27FC236}">
                <a16:creationId xmlns:a16="http://schemas.microsoft.com/office/drawing/2014/main" id="{32DFEAD4-6C79-4A35-8086-136D5B0D882C}"/>
              </a:ext>
            </a:extLst>
          </p:cNvPr>
          <p:cNvCxnSpPr>
            <a:cxnSpLocks/>
          </p:cNvCxnSpPr>
          <p:nvPr/>
        </p:nvCxnSpPr>
        <p:spPr>
          <a:xfrm>
            <a:off x="37708" y="1036661"/>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1306" name="Imagen 8">
            <a:extLst>
              <a:ext uri="{FF2B5EF4-FFF2-40B4-BE49-F238E27FC236}">
                <a16:creationId xmlns:a16="http://schemas.microsoft.com/office/drawing/2014/main" id="{12BC9C1E-6D13-4733-B7B7-C84A1876515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33388" y="101600"/>
            <a:ext cx="973137" cy="7076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2" name="Grupo 11">
            <a:extLst>
              <a:ext uri="{FF2B5EF4-FFF2-40B4-BE49-F238E27FC236}">
                <a16:creationId xmlns:a16="http://schemas.microsoft.com/office/drawing/2014/main" id="{375C5440-3236-4E6A-827A-C462C2C594F9}"/>
              </a:ext>
            </a:extLst>
          </p:cNvPr>
          <p:cNvGrpSpPr/>
          <p:nvPr/>
        </p:nvGrpSpPr>
        <p:grpSpPr>
          <a:xfrm>
            <a:off x="10603980" y="-69880"/>
            <a:ext cx="1154632" cy="1040552"/>
            <a:chOff x="10562619" y="1423954"/>
            <a:chExt cx="1280250" cy="1299632"/>
          </a:xfrm>
        </p:grpSpPr>
        <p:pic>
          <p:nvPicPr>
            <p:cNvPr id="13" name="Picture 2">
              <a:extLst>
                <a:ext uri="{FF2B5EF4-FFF2-40B4-BE49-F238E27FC236}">
                  <a16:creationId xmlns:a16="http://schemas.microsoft.com/office/drawing/2014/main" id="{9F94428B-C7B4-4525-8DB8-6CD53D9F0D96}"/>
                </a:ext>
              </a:extLst>
            </p:cNvPr>
            <p:cNvPicPr>
              <a:picLocks noChangeAspect="1" noChangeArrowheads="1"/>
            </p:cNvPicPr>
            <p:nvPr/>
          </p:nvPicPr>
          <p:blipFill rotWithShape="1">
            <a:blip r:embed="rId4">
              <a:extLst>
                <a:ext uri="{28A0092B-C50C-407E-A947-70E740481C1C}">
                  <a14:useLocalDpi xmlns:a14="http://schemas.microsoft.com/office/drawing/2010/main" val="0"/>
                </a:ext>
              </a:extLst>
            </a:blip>
            <a:srcRect t="38323"/>
            <a:stretch/>
          </p:blipFill>
          <p:spPr bwMode="auto">
            <a:xfrm>
              <a:off x="10627933" y="203488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 name="Picture 2">
              <a:extLst>
                <a:ext uri="{FF2B5EF4-FFF2-40B4-BE49-F238E27FC236}">
                  <a16:creationId xmlns:a16="http://schemas.microsoft.com/office/drawing/2014/main" id="{FD48E00F-F92C-4980-B1C5-18A0223CC6AE}"/>
                </a:ext>
              </a:extLst>
            </p:cNvPr>
            <p:cNvPicPr>
              <a:picLocks noChangeAspect="1" noChangeArrowheads="1"/>
            </p:cNvPicPr>
            <p:nvPr/>
          </p:nvPicPr>
          <p:blipFill rotWithShape="1">
            <a:blip r:embed="rId4">
              <a:extLst>
                <a:ext uri="{28A0092B-C50C-407E-A947-70E740481C1C}">
                  <a14:useLocalDpi xmlns:a14="http://schemas.microsoft.com/office/drawing/2010/main" val="0"/>
                </a:ext>
              </a:extLst>
            </a:blip>
            <a:srcRect r="32599" b="58138"/>
            <a:stretch/>
          </p:blipFill>
          <p:spPr bwMode="auto">
            <a:xfrm>
              <a:off x="10562619" y="142395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5" name="CuadroTexto 14">
            <a:extLst>
              <a:ext uri="{FF2B5EF4-FFF2-40B4-BE49-F238E27FC236}">
                <a16:creationId xmlns:a16="http://schemas.microsoft.com/office/drawing/2014/main" id="{445BB43C-4E07-4DD6-BAE6-D78A2FF016DF}"/>
              </a:ext>
            </a:extLst>
          </p:cNvPr>
          <p:cNvSpPr txBox="1"/>
          <p:nvPr/>
        </p:nvSpPr>
        <p:spPr>
          <a:xfrm>
            <a:off x="1406525" y="110932"/>
            <a:ext cx="9882188" cy="893763"/>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catastro de suscriptores a noviembre de 2024</a:t>
            </a:r>
          </a:p>
        </p:txBody>
      </p:sp>
      <p:sp>
        <p:nvSpPr>
          <p:cNvPr id="17" name="CuadroTexto 4">
            <a:extLst>
              <a:ext uri="{FF2B5EF4-FFF2-40B4-BE49-F238E27FC236}">
                <a16:creationId xmlns:a16="http://schemas.microsoft.com/office/drawing/2014/main" id="{84E6A0FB-B38C-400A-8569-41650933E3A6}"/>
              </a:ext>
            </a:extLst>
          </p:cNvPr>
          <p:cNvSpPr txBox="1">
            <a:spLocks noChangeArrowheads="1"/>
          </p:cNvSpPr>
          <p:nvPr/>
        </p:nvSpPr>
        <p:spPr bwMode="auto">
          <a:xfrm>
            <a:off x="0" y="6531768"/>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fontAlgn="auto" hangingPunct="1">
              <a:spcBef>
                <a:spcPts val="0"/>
              </a:spcBef>
              <a:spcAft>
                <a:spcPts val="0"/>
              </a:spcAft>
              <a:defRPr/>
            </a:pPr>
            <a:r>
              <a:rPr lang="es-CO" altLang="es-CO" sz="1100" b="1" dirty="0">
                <a:solidFill>
                  <a:schemeClr val="accent1">
                    <a:lumMod val="50000"/>
                  </a:schemeClr>
                </a:solidFill>
              </a:rPr>
              <a:t>Fuente de datos – Concesionario SIGAB</a:t>
            </a:r>
          </a:p>
        </p:txBody>
      </p:sp>
      <p:sp>
        <p:nvSpPr>
          <p:cNvPr id="16" name="CuadroTexto 15">
            <a:extLst>
              <a:ext uri="{FF2B5EF4-FFF2-40B4-BE49-F238E27FC236}">
                <a16:creationId xmlns:a16="http://schemas.microsoft.com/office/drawing/2014/main" id="{B70F7067-9D44-4D90-A2AA-DB361D77E096}"/>
              </a:ext>
            </a:extLst>
          </p:cNvPr>
          <p:cNvSpPr txBox="1"/>
          <p:nvPr/>
        </p:nvSpPr>
        <p:spPr>
          <a:xfrm>
            <a:off x="181302" y="5795283"/>
            <a:ext cx="6763407" cy="461665"/>
          </a:xfrm>
          <a:prstGeom prst="rect">
            <a:avLst/>
          </a:prstGeom>
          <a:noFill/>
        </p:spPr>
        <p:txBody>
          <a:bodyPr wrap="square" rtlCol="0">
            <a:spAutoFit/>
          </a:bodyPr>
          <a:lstStyle/>
          <a:p>
            <a:r>
              <a:rPr lang="es-MX" sz="1200" dirty="0">
                <a:solidFill>
                  <a:schemeClr val="accent1">
                    <a:lumMod val="50000"/>
                  </a:schemeClr>
                </a:solidFill>
              </a:rPr>
              <a:t>(*) </a:t>
            </a:r>
            <a:r>
              <a:rPr lang="es-MX" sz="1200" b="1" dirty="0">
                <a:solidFill>
                  <a:schemeClr val="accent1">
                    <a:lumMod val="50000"/>
                  </a:schemeClr>
                </a:solidFill>
              </a:rPr>
              <a:t>Suscriptor</a:t>
            </a:r>
            <a:r>
              <a:rPr lang="es-MX" sz="1200" dirty="0">
                <a:solidFill>
                  <a:schemeClr val="accent1">
                    <a:lumMod val="50000"/>
                  </a:schemeClr>
                </a:solidFill>
              </a:rPr>
              <a:t>: Hace referencia a las cuentas contrato. El cual puede tener uno o varios usuarios.  </a:t>
            </a:r>
          </a:p>
          <a:p>
            <a:r>
              <a:rPr lang="es-MX" sz="1200" dirty="0">
                <a:solidFill>
                  <a:schemeClr val="accent1">
                    <a:lumMod val="50000"/>
                  </a:schemeClr>
                </a:solidFill>
              </a:rPr>
              <a:t>(**) </a:t>
            </a:r>
            <a:r>
              <a:rPr lang="es-MX" sz="1200" b="1" dirty="0">
                <a:solidFill>
                  <a:schemeClr val="accent1">
                    <a:lumMod val="50000"/>
                  </a:schemeClr>
                </a:solidFill>
              </a:rPr>
              <a:t>Usuario</a:t>
            </a:r>
            <a:r>
              <a:rPr lang="es-MX" sz="1200" dirty="0">
                <a:solidFill>
                  <a:schemeClr val="accent1">
                    <a:lumMod val="50000"/>
                  </a:schemeClr>
                </a:solidFill>
              </a:rPr>
              <a:t>: Hace referencia al conjunto de unidades residenciales y no residenciales. </a:t>
            </a:r>
            <a:endParaRPr lang="es-CO" sz="1200" dirty="0">
              <a:solidFill>
                <a:schemeClr val="accent1">
                  <a:lumMod val="50000"/>
                </a:schemeClr>
              </a:solidFill>
            </a:endParaRPr>
          </a:p>
        </p:txBody>
      </p:sp>
      <p:sp>
        <p:nvSpPr>
          <p:cNvPr id="2" name="CuadroTexto 1">
            <a:extLst>
              <a:ext uri="{FF2B5EF4-FFF2-40B4-BE49-F238E27FC236}">
                <a16:creationId xmlns:a16="http://schemas.microsoft.com/office/drawing/2014/main" id="{68C9082C-6A05-A094-25DD-A0F44F01FE3A}"/>
              </a:ext>
            </a:extLst>
          </p:cNvPr>
          <p:cNvSpPr txBox="1"/>
          <p:nvPr/>
        </p:nvSpPr>
        <p:spPr>
          <a:xfrm>
            <a:off x="1835150" y="3695450"/>
            <a:ext cx="7868705" cy="830997"/>
          </a:xfrm>
          <a:prstGeom prst="rect">
            <a:avLst/>
          </a:prstGeom>
          <a:noFill/>
        </p:spPr>
        <p:txBody>
          <a:bodyPr wrap="square" rtlCol="0">
            <a:spAutoFit/>
          </a:bodyPr>
          <a:lstStyle/>
          <a:p>
            <a:pPr marL="228600" indent="-228600">
              <a:buAutoNum type="arabicPeriod"/>
            </a:pPr>
            <a:r>
              <a:rPr lang="es-ES" sz="1200" dirty="0">
                <a:solidFill>
                  <a:schemeClr val="accent1">
                    <a:lumMod val="50000"/>
                  </a:schemeClr>
                </a:solidFill>
              </a:rPr>
              <a:t>Fuente de información suscriptores, unidades residenciales y no residenciales y predios con descuento puerta a puerta. </a:t>
            </a:r>
          </a:p>
          <a:p>
            <a:r>
              <a:rPr lang="es-ES" sz="1200" dirty="0">
                <a:solidFill>
                  <a:schemeClr val="accent1">
                    <a:lumMod val="50000"/>
                  </a:schemeClr>
                </a:solidFill>
              </a:rPr>
              <a:t>Archivos planos de catastro con corte a 30 de noviembre de 2024.</a:t>
            </a:r>
          </a:p>
          <a:p>
            <a:endParaRPr lang="es-ES" sz="1200" dirty="0">
              <a:solidFill>
                <a:schemeClr val="accent1">
                  <a:lumMod val="50000"/>
                </a:schemeClr>
              </a:solidFill>
            </a:endParaRPr>
          </a:p>
          <a:p>
            <a:r>
              <a:rPr lang="es-ES" sz="1200" dirty="0">
                <a:solidFill>
                  <a:schemeClr val="accent1">
                    <a:lumMod val="50000"/>
                  </a:schemeClr>
                </a:solidFill>
              </a:rPr>
              <a:t>2. Fuente Información predios desocupados. Reportes del SIGAB con corte a 30 de noviembre de 2024.</a:t>
            </a:r>
          </a:p>
        </p:txBody>
      </p:sp>
      <p:graphicFrame>
        <p:nvGraphicFramePr>
          <p:cNvPr id="4" name="Tabla 3">
            <a:extLst>
              <a:ext uri="{FF2B5EF4-FFF2-40B4-BE49-F238E27FC236}">
                <a16:creationId xmlns:a16="http://schemas.microsoft.com/office/drawing/2014/main" id="{299B45AA-EA18-053C-E0D6-8E558F0A54E3}"/>
              </a:ext>
            </a:extLst>
          </p:cNvPr>
          <p:cNvGraphicFramePr>
            <a:graphicFrameLocks noGrp="1"/>
          </p:cNvGraphicFramePr>
          <p:nvPr/>
        </p:nvGraphicFramePr>
        <p:xfrm>
          <a:off x="1784350" y="2426614"/>
          <a:ext cx="7823200" cy="990600"/>
        </p:xfrm>
        <a:graphic>
          <a:graphicData uri="http://schemas.openxmlformats.org/drawingml/2006/table">
            <a:tbl>
              <a:tblPr/>
              <a:tblGrid>
                <a:gridCol w="761691">
                  <a:extLst>
                    <a:ext uri="{9D8B030D-6E8A-4147-A177-3AD203B41FA5}">
                      <a16:colId xmlns:a16="http://schemas.microsoft.com/office/drawing/2014/main" val="3339197404"/>
                    </a:ext>
                  </a:extLst>
                </a:gridCol>
                <a:gridCol w="1307569">
                  <a:extLst>
                    <a:ext uri="{9D8B030D-6E8A-4147-A177-3AD203B41FA5}">
                      <a16:colId xmlns:a16="http://schemas.microsoft.com/office/drawing/2014/main" val="1006489124"/>
                    </a:ext>
                  </a:extLst>
                </a:gridCol>
                <a:gridCol w="1002893">
                  <a:extLst>
                    <a:ext uri="{9D8B030D-6E8A-4147-A177-3AD203B41FA5}">
                      <a16:colId xmlns:a16="http://schemas.microsoft.com/office/drawing/2014/main" val="1203069911"/>
                    </a:ext>
                  </a:extLst>
                </a:gridCol>
                <a:gridCol w="761691">
                  <a:extLst>
                    <a:ext uri="{9D8B030D-6E8A-4147-A177-3AD203B41FA5}">
                      <a16:colId xmlns:a16="http://schemas.microsoft.com/office/drawing/2014/main" val="1805676773"/>
                    </a:ext>
                  </a:extLst>
                </a:gridCol>
                <a:gridCol w="1475776">
                  <a:extLst>
                    <a:ext uri="{9D8B030D-6E8A-4147-A177-3AD203B41FA5}">
                      <a16:colId xmlns:a16="http://schemas.microsoft.com/office/drawing/2014/main" val="970021861"/>
                    </a:ext>
                  </a:extLst>
                </a:gridCol>
                <a:gridCol w="2513580">
                  <a:extLst>
                    <a:ext uri="{9D8B030D-6E8A-4147-A177-3AD203B41FA5}">
                      <a16:colId xmlns:a16="http://schemas.microsoft.com/office/drawing/2014/main" val="1222764961"/>
                    </a:ext>
                  </a:extLst>
                </a:gridCol>
              </a:tblGrid>
              <a:tr h="390525">
                <a:tc>
                  <a:txBody>
                    <a:bodyPr/>
                    <a:lstStyle/>
                    <a:p>
                      <a:pPr algn="ctr" rtl="0" fontAlgn="ctr"/>
                      <a:r>
                        <a:rPr lang="es-CO" sz="1100" b="1" i="0" u="none" strike="noStrike">
                          <a:solidFill>
                            <a:srgbClr val="203764"/>
                          </a:solidFill>
                          <a:effectLst/>
                          <a:latin typeface="Calibri" panose="020F0502020204030204" pitchFamily="34" charset="0"/>
                        </a:rPr>
                        <a:t>LOCALIDAD</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764"/>
                          </a:solidFill>
                          <a:effectLst/>
                          <a:latin typeface="Calibri" panose="020F0502020204030204" pitchFamily="34" charset="0"/>
                        </a:rPr>
                        <a:t>NOMBRE LOCALIDAD</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764"/>
                          </a:solidFill>
                          <a:effectLst/>
                          <a:latin typeface="Calibri" panose="020F0502020204030204" pitchFamily="34" charset="0"/>
                        </a:rPr>
                        <a:t># SUSCRIPTORES</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764"/>
                          </a:solidFill>
                          <a:effectLst/>
                          <a:latin typeface="Calibri" panose="020F0502020204030204" pitchFamily="34" charset="0"/>
                        </a:rPr>
                        <a:t># USUARIOS</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764"/>
                          </a:solidFill>
                          <a:effectLst/>
                          <a:latin typeface="Calibri" panose="020F0502020204030204" pitchFamily="34" charset="0"/>
                        </a:rPr>
                        <a:t># INMUEBLES DESOCUPADOS</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BF1E9"/>
                    </a:solidFill>
                  </a:tcPr>
                </a:tc>
                <a:tc>
                  <a:txBody>
                    <a:bodyPr/>
                    <a:lstStyle/>
                    <a:p>
                      <a:pPr algn="ctr" rtl="0" fontAlgn="ctr"/>
                      <a:r>
                        <a:rPr lang="es-MX" sz="1100" b="1" i="0" u="none" strike="noStrike">
                          <a:solidFill>
                            <a:srgbClr val="203764"/>
                          </a:solidFill>
                          <a:effectLst/>
                          <a:latin typeface="Calibri" panose="020F0502020204030204" pitchFamily="34" charset="0"/>
                        </a:rPr>
                        <a:t>CUENTAS CON DESCUENTO POR LA NO RECOLECCIÓN PUERTA PUERTA</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BF1E9"/>
                    </a:solidFill>
                  </a:tcPr>
                </a:tc>
                <a:extLst>
                  <a:ext uri="{0D108BD9-81ED-4DB2-BD59-A6C34878D82A}">
                    <a16:rowId xmlns:a16="http://schemas.microsoft.com/office/drawing/2014/main" val="1956928820"/>
                  </a:ext>
                </a:extLst>
              </a:tr>
              <a:tr h="200025">
                <a:tc>
                  <a:txBody>
                    <a:bodyPr/>
                    <a:lstStyle/>
                    <a:p>
                      <a:pPr algn="ctr" rtl="0" fontAlgn="ctr"/>
                      <a:r>
                        <a:rPr lang="es-CO" sz="1100" b="0" i="0" u="none" strike="noStrike">
                          <a:solidFill>
                            <a:srgbClr val="203764"/>
                          </a:solidFill>
                          <a:effectLst/>
                          <a:latin typeface="Calibri" panose="020F0502020204030204" pitchFamily="34" charset="0"/>
                        </a:rPr>
                        <a:t>9</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FONTIBÓN</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140.379</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164.152</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917</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63</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extLst>
                  <a:ext uri="{0D108BD9-81ED-4DB2-BD59-A6C34878D82A}">
                    <a16:rowId xmlns:a16="http://schemas.microsoft.com/office/drawing/2014/main" val="3911889998"/>
                  </a:ext>
                </a:extLst>
              </a:tr>
              <a:tr h="200025">
                <a:tc>
                  <a:txBody>
                    <a:bodyPr/>
                    <a:lstStyle/>
                    <a:p>
                      <a:pPr algn="ctr" rtl="0" fontAlgn="ctr"/>
                      <a:r>
                        <a:rPr lang="es-CO" sz="1100" b="0" i="0" u="none" strike="noStrike">
                          <a:solidFill>
                            <a:srgbClr val="203764"/>
                          </a:solidFill>
                          <a:effectLst/>
                          <a:latin typeface="Calibri" panose="020F0502020204030204" pitchFamily="34" charset="0"/>
                        </a:rPr>
                        <a:t>8</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KENNEDY</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330.582</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403.471</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3.117</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3.369</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extLst>
                  <a:ext uri="{0D108BD9-81ED-4DB2-BD59-A6C34878D82A}">
                    <a16:rowId xmlns:a16="http://schemas.microsoft.com/office/drawing/2014/main" val="637243548"/>
                  </a:ext>
                </a:extLst>
              </a:tr>
              <a:tr h="200025">
                <a:tc gridSpan="2">
                  <a:txBody>
                    <a:bodyPr/>
                    <a:lstStyle/>
                    <a:p>
                      <a:pPr algn="ctr" rtl="0" fontAlgn="ctr"/>
                      <a:r>
                        <a:rPr lang="es-CO" sz="1100" b="1" i="0" u="none" strike="noStrike">
                          <a:solidFill>
                            <a:srgbClr val="203764"/>
                          </a:solidFill>
                          <a:effectLst/>
                          <a:latin typeface="Calibri" panose="020F0502020204030204" pitchFamily="34" charset="0"/>
                        </a:rPr>
                        <a:t>Total ASE 3</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hMerge="1">
                  <a:txBody>
                    <a:bodyPr/>
                    <a:lstStyle/>
                    <a:p>
                      <a:endParaRPr lang="es-CO"/>
                    </a:p>
                  </a:txBody>
                  <a:tcPr/>
                </a:tc>
                <a:tc>
                  <a:txBody>
                    <a:bodyPr/>
                    <a:lstStyle/>
                    <a:p>
                      <a:pPr algn="ctr" rtl="0" fontAlgn="ctr"/>
                      <a:r>
                        <a:rPr lang="es-CO" sz="1100" b="0" i="0" u="none" strike="noStrike">
                          <a:solidFill>
                            <a:srgbClr val="203764"/>
                          </a:solidFill>
                          <a:effectLst/>
                          <a:latin typeface="Calibri" panose="020F0502020204030204" pitchFamily="34" charset="0"/>
                        </a:rPr>
                        <a:t>470.961</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567.623</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4.034</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dirty="0">
                          <a:solidFill>
                            <a:srgbClr val="203764"/>
                          </a:solidFill>
                          <a:effectLst/>
                          <a:latin typeface="Calibri" panose="020F0502020204030204" pitchFamily="34" charset="0"/>
                        </a:rPr>
                        <a:t>3.432</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extLst>
                  <a:ext uri="{0D108BD9-81ED-4DB2-BD59-A6C34878D82A}">
                    <a16:rowId xmlns:a16="http://schemas.microsoft.com/office/drawing/2014/main" val="1604148014"/>
                  </a:ext>
                </a:extLst>
              </a:tr>
            </a:tbl>
          </a:graphicData>
        </a:graphic>
      </p:graphicFrame>
    </p:spTree>
  </p:cSld>
  <p:clrMapOvr>
    <a:masterClrMapping/>
  </p:clrMapOvr>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ángulo 2">
            <a:extLst>
              <a:ext uri="{FF2B5EF4-FFF2-40B4-BE49-F238E27FC236}">
                <a16:creationId xmlns:a16="http://schemas.microsoft.com/office/drawing/2014/main" id="{FF774952-9F92-49A3-B1E0-9FA10B5D443A}"/>
              </a:ext>
            </a:extLst>
          </p:cNvPr>
          <p:cNvSpPr>
            <a:spLocks noChangeArrowheads="1"/>
          </p:cNvSpPr>
          <p:nvPr/>
        </p:nvSpPr>
        <p:spPr bwMode="auto">
          <a:xfrm>
            <a:off x="1835150" y="193675"/>
            <a:ext cx="5422900" cy="5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CO" altLang="es-CO" b="1" dirty="0">
                <a:solidFill>
                  <a:schemeClr val="bg1"/>
                </a:solidFill>
              </a:rPr>
              <a:t>GESTIÓN COMECIAL</a:t>
            </a:r>
            <a:endParaRPr lang="es-CO" altLang="es-CO" dirty="0">
              <a:solidFill>
                <a:schemeClr val="bg1"/>
              </a:solidFill>
            </a:endParaRPr>
          </a:p>
        </p:txBody>
      </p:sp>
      <p:cxnSp>
        <p:nvCxnSpPr>
          <p:cNvPr id="7" name="Conector recto 6">
            <a:extLst>
              <a:ext uri="{FF2B5EF4-FFF2-40B4-BE49-F238E27FC236}">
                <a16:creationId xmlns:a16="http://schemas.microsoft.com/office/drawing/2014/main" id="{2498F2C1-91A4-4D90-8A50-DE39E10E7D9E}"/>
              </a:ext>
            </a:extLst>
          </p:cNvPr>
          <p:cNvCxnSpPr>
            <a:cxnSpLocks/>
          </p:cNvCxnSpPr>
          <p:nvPr/>
        </p:nvCxnSpPr>
        <p:spPr>
          <a:xfrm>
            <a:off x="118268" y="1093371"/>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3" name="Imagen 8">
            <a:extLst>
              <a:ext uri="{FF2B5EF4-FFF2-40B4-BE49-F238E27FC236}">
                <a16:creationId xmlns:a16="http://schemas.microsoft.com/office/drawing/2014/main" id="{B6ED63AC-0460-4924-9DD7-A1D46D9FF40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26152" y="102163"/>
            <a:ext cx="809462" cy="7553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0" name="Grupo 9">
            <a:extLst>
              <a:ext uri="{FF2B5EF4-FFF2-40B4-BE49-F238E27FC236}">
                <a16:creationId xmlns:a16="http://schemas.microsoft.com/office/drawing/2014/main" id="{D69873F3-A7F4-407B-85D8-72C513F2CAF9}"/>
              </a:ext>
            </a:extLst>
          </p:cNvPr>
          <p:cNvGrpSpPr/>
          <p:nvPr/>
        </p:nvGrpSpPr>
        <p:grpSpPr>
          <a:xfrm>
            <a:off x="10623760" y="-138060"/>
            <a:ext cx="1154632" cy="1231427"/>
            <a:chOff x="10562619" y="1423954"/>
            <a:chExt cx="1280250" cy="1299632"/>
          </a:xfrm>
        </p:grpSpPr>
        <p:pic>
          <p:nvPicPr>
            <p:cNvPr id="11" name="Picture 2">
              <a:extLst>
                <a:ext uri="{FF2B5EF4-FFF2-40B4-BE49-F238E27FC236}">
                  <a16:creationId xmlns:a16="http://schemas.microsoft.com/office/drawing/2014/main" id="{5ED7424E-828C-4727-83F2-73A654BF4406}"/>
                </a:ext>
              </a:extLst>
            </p:cNvPr>
            <p:cNvPicPr>
              <a:picLocks noChangeAspect="1" noChangeArrowheads="1"/>
            </p:cNvPicPr>
            <p:nvPr/>
          </p:nvPicPr>
          <p:blipFill rotWithShape="1">
            <a:blip r:embed="rId4">
              <a:extLst>
                <a:ext uri="{28A0092B-C50C-407E-A947-70E740481C1C}">
                  <a14:useLocalDpi xmlns:a14="http://schemas.microsoft.com/office/drawing/2010/main" val="0"/>
                </a:ext>
              </a:extLst>
            </a:blip>
            <a:srcRect t="38323"/>
            <a:stretch/>
          </p:blipFill>
          <p:spPr bwMode="auto">
            <a:xfrm>
              <a:off x="10627933" y="203488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 name="Picture 2">
              <a:extLst>
                <a:ext uri="{FF2B5EF4-FFF2-40B4-BE49-F238E27FC236}">
                  <a16:creationId xmlns:a16="http://schemas.microsoft.com/office/drawing/2014/main" id="{B90D9B69-0162-4957-A3C5-9E66FC48AC0C}"/>
                </a:ext>
              </a:extLst>
            </p:cNvPr>
            <p:cNvPicPr>
              <a:picLocks noChangeAspect="1" noChangeArrowheads="1"/>
            </p:cNvPicPr>
            <p:nvPr/>
          </p:nvPicPr>
          <p:blipFill rotWithShape="1">
            <a:blip r:embed="rId4">
              <a:extLst>
                <a:ext uri="{28A0092B-C50C-407E-A947-70E740481C1C}">
                  <a14:useLocalDpi xmlns:a14="http://schemas.microsoft.com/office/drawing/2010/main" val="0"/>
                </a:ext>
              </a:extLst>
            </a:blip>
            <a:srcRect r="32599" b="58138"/>
            <a:stretch/>
          </p:blipFill>
          <p:spPr bwMode="auto">
            <a:xfrm>
              <a:off x="10562619" y="142395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7" name="CuadroTexto 16">
            <a:extLst>
              <a:ext uri="{FF2B5EF4-FFF2-40B4-BE49-F238E27FC236}">
                <a16:creationId xmlns:a16="http://schemas.microsoft.com/office/drawing/2014/main" id="{550A9AC7-FCE7-48C5-A457-6CF2A7D5808C}"/>
              </a:ext>
            </a:extLst>
          </p:cNvPr>
          <p:cNvSpPr txBox="1"/>
          <p:nvPr/>
        </p:nvSpPr>
        <p:spPr>
          <a:xfrm>
            <a:off x="1408096" y="163651"/>
            <a:ext cx="9882188" cy="893763"/>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tipo población en el catastro de suscriptores a noviembre de 2024</a:t>
            </a:r>
          </a:p>
        </p:txBody>
      </p:sp>
      <p:sp>
        <p:nvSpPr>
          <p:cNvPr id="12" name="CuadroTexto 4">
            <a:extLst>
              <a:ext uri="{FF2B5EF4-FFF2-40B4-BE49-F238E27FC236}">
                <a16:creationId xmlns:a16="http://schemas.microsoft.com/office/drawing/2014/main" id="{BD12960B-A8CC-4EC4-9114-725278D3D053}"/>
              </a:ext>
            </a:extLst>
          </p:cNvPr>
          <p:cNvSpPr txBox="1">
            <a:spLocks noChangeArrowheads="1"/>
          </p:cNvSpPr>
          <p:nvPr/>
        </p:nvSpPr>
        <p:spPr bwMode="auto">
          <a:xfrm>
            <a:off x="0" y="6531768"/>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fontAlgn="auto" hangingPunct="1">
              <a:spcBef>
                <a:spcPts val="0"/>
              </a:spcBef>
              <a:spcAft>
                <a:spcPts val="0"/>
              </a:spcAft>
              <a:defRPr/>
            </a:pPr>
            <a:r>
              <a:rPr lang="es-CO" altLang="es-CO" sz="1100" b="1" dirty="0">
                <a:solidFill>
                  <a:schemeClr val="accent1">
                    <a:lumMod val="50000"/>
                  </a:schemeClr>
                </a:solidFill>
              </a:rPr>
              <a:t>Fuente de datos – Concesionario SIGAB</a:t>
            </a:r>
          </a:p>
        </p:txBody>
      </p:sp>
      <p:sp>
        <p:nvSpPr>
          <p:cNvPr id="5" name="CuadroTexto 4">
            <a:extLst>
              <a:ext uri="{FF2B5EF4-FFF2-40B4-BE49-F238E27FC236}">
                <a16:creationId xmlns:a16="http://schemas.microsoft.com/office/drawing/2014/main" id="{2778EF87-FFBD-245F-3DB6-C319F3092746}"/>
              </a:ext>
            </a:extLst>
          </p:cNvPr>
          <p:cNvSpPr txBox="1"/>
          <p:nvPr/>
        </p:nvSpPr>
        <p:spPr>
          <a:xfrm>
            <a:off x="2253778" y="4098075"/>
            <a:ext cx="7108882" cy="461665"/>
          </a:xfrm>
          <a:prstGeom prst="rect">
            <a:avLst/>
          </a:prstGeom>
          <a:noFill/>
        </p:spPr>
        <p:txBody>
          <a:bodyPr wrap="square" rtlCol="0">
            <a:spAutoFit/>
          </a:bodyPr>
          <a:lstStyle/>
          <a:p>
            <a:pPr marL="228600" indent="-228600">
              <a:buAutoNum type="arabicPeriod"/>
            </a:pPr>
            <a:r>
              <a:rPr lang="es-ES" sz="1200" dirty="0">
                <a:solidFill>
                  <a:schemeClr val="accent1">
                    <a:lumMod val="50000"/>
                  </a:schemeClr>
                </a:solidFill>
              </a:rPr>
              <a:t>Fuente de información suscriptores por tipo de población. Archivos planos de catastro con corte a 30 de noviembre de 2024.</a:t>
            </a:r>
          </a:p>
        </p:txBody>
      </p:sp>
      <p:graphicFrame>
        <p:nvGraphicFramePr>
          <p:cNvPr id="6" name="Tabla 5">
            <a:extLst>
              <a:ext uri="{FF2B5EF4-FFF2-40B4-BE49-F238E27FC236}">
                <a16:creationId xmlns:a16="http://schemas.microsoft.com/office/drawing/2014/main" id="{9850BF33-F91A-2644-DD41-FFE4A7EAEB28}"/>
              </a:ext>
            </a:extLst>
          </p:cNvPr>
          <p:cNvGraphicFramePr>
            <a:graphicFrameLocks noGrp="1"/>
          </p:cNvGraphicFramePr>
          <p:nvPr/>
        </p:nvGraphicFramePr>
        <p:xfrm>
          <a:off x="2187388" y="2250424"/>
          <a:ext cx="7175272" cy="1491091"/>
        </p:xfrm>
        <a:graphic>
          <a:graphicData uri="http://schemas.openxmlformats.org/drawingml/2006/table">
            <a:tbl>
              <a:tblPr/>
              <a:tblGrid>
                <a:gridCol w="2168565">
                  <a:extLst>
                    <a:ext uri="{9D8B030D-6E8A-4147-A177-3AD203B41FA5}">
                      <a16:colId xmlns:a16="http://schemas.microsoft.com/office/drawing/2014/main" val="1171668616"/>
                    </a:ext>
                  </a:extLst>
                </a:gridCol>
                <a:gridCol w="1493937">
                  <a:extLst>
                    <a:ext uri="{9D8B030D-6E8A-4147-A177-3AD203B41FA5}">
                      <a16:colId xmlns:a16="http://schemas.microsoft.com/office/drawing/2014/main" val="2086990961"/>
                    </a:ext>
                  </a:extLst>
                </a:gridCol>
                <a:gridCol w="1716009">
                  <a:extLst>
                    <a:ext uri="{9D8B030D-6E8A-4147-A177-3AD203B41FA5}">
                      <a16:colId xmlns:a16="http://schemas.microsoft.com/office/drawing/2014/main" val="896859623"/>
                    </a:ext>
                  </a:extLst>
                </a:gridCol>
                <a:gridCol w="1796761">
                  <a:extLst>
                    <a:ext uri="{9D8B030D-6E8A-4147-A177-3AD203B41FA5}">
                      <a16:colId xmlns:a16="http://schemas.microsoft.com/office/drawing/2014/main" val="277134206"/>
                    </a:ext>
                  </a:extLst>
                </a:gridCol>
              </a:tblGrid>
              <a:tr h="521959">
                <a:tc>
                  <a:txBody>
                    <a:bodyPr/>
                    <a:lstStyle/>
                    <a:p>
                      <a:pPr algn="ctr" rtl="0" fontAlgn="ctr"/>
                      <a:r>
                        <a:rPr lang="es-CO" sz="1100" b="1" i="0" u="none" strike="noStrike" dirty="0">
                          <a:solidFill>
                            <a:srgbClr val="002060"/>
                          </a:solidFill>
                          <a:effectLst/>
                          <a:latin typeface="Calibri" panose="020F0502020204030204" pitchFamily="34" charset="0"/>
                        </a:rPr>
                        <a:t>TIPO DE POBLACIÓN</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1100" b="1" i="0" u="none" strike="noStrike" dirty="0">
                          <a:solidFill>
                            <a:srgbClr val="002060"/>
                          </a:solidFill>
                          <a:effectLst/>
                          <a:latin typeface="Calibri" panose="020F0502020204030204" pitchFamily="34" charset="0"/>
                        </a:rPr>
                        <a:t>OCTUBRE-2024</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1100" b="1" i="0" u="none" strike="noStrike" dirty="0">
                          <a:solidFill>
                            <a:srgbClr val="002060"/>
                          </a:solidFill>
                          <a:effectLst/>
                          <a:latin typeface="Calibri" panose="020F0502020204030204" pitchFamily="34" charset="0"/>
                        </a:rPr>
                        <a:t>NOVIEMBRE-2024</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1100" b="1" i="0" u="none" strike="noStrike" dirty="0">
                          <a:solidFill>
                            <a:srgbClr val="002060"/>
                          </a:solidFill>
                          <a:effectLst/>
                          <a:latin typeface="Calibri" panose="020F0502020204030204" pitchFamily="34" charset="0"/>
                        </a:rPr>
                        <a:t>% PARTICIPACIÓN</a:t>
                      </a:r>
                      <a:br>
                        <a:rPr lang="es-CO" sz="1100" b="1" i="0" u="none" strike="noStrike" dirty="0">
                          <a:solidFill>
                            <a:srgbClr val="002060"/>
                          </a:solidFill>
                          <a:effectLst/>
                          <a:latin typeface="Calibri" panose="020F0502020204030204" pitchFamily="34" charset="0"/>
                        </a:rPr>
                      </a:br>
                      <a:r>
                        <a:rPr lang="es-CO" sz="1100" b="1" i="0" u="none" strike="noStrike" dirty="0">
                          <a:solidFill>
                            <a:srgbClr val="002060"/>
                          </a:solidFill>
                          <a:effectLst/>
                          <a:latin typeface="Calibri" panose="020F0502020204030204" pitchFamily="34" charset="0"/>
                        </a:rPr>
                        <a:t> (NOV-24)</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2578290151"/>
                  </a:ext>
                </a:extLst>
              </a:tr>
              <a:tr h="302307">
                <a:tc>
                  <a:txBody>
                    <a:bodyPr/>
                    <a:lstStyle/>
                    <a:p>
                      <a:pPr algn="ctr" rtl="0" fontAlgn="ctr"/>
                      <a:r>
                        <a:rPr lang="es-CO" sz="1100" b="0" i="0" u="none" strike="noStrike" dirty="0">
                          <a:solidFill>
                            <a:srgbClr val="002060"/>
                          </a:solidFill>
                          <a:effectLst/>
                          <a:latin typeface="Calibri" panose="020F0502020204030204" pitchFamily="34" charset="0"/>
                        </a:rPr>
                        <a:t>Número de suscriptores rurales</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dirty="0">
                          <a:solidFill>
                            <a:srgbClr val="002060"/>
                          </a:solidFill>
                          <a:effectLst/>
                          <a:latin typeface="Calibri" panose="020F0502020204030204" pitchFamily="34" charset="0"/>
                        </a:rPr>
                        <a:t>0</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dirty="0">
                          <a:solidFill>
                            <a:srgbClr val="002060"/>
                          </a:solidFill>
                          <a:effectLst/>
                          <a:latin typeface="Calibri" panose="020F0502020204030204" pitchFamily="34" charset="0"/>
                        </a:rPr>
                        <a:t>0</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002060"/>
                          </a:solidFill>
                          <a:effectLst/>
                          <a:latin typeface="Calibri" panose="020F0502020204030204" pitchFamily="34" charset="0"/>
                        </a:rPr>
                        <a:t>0,00%</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extLst>
                  <a:ext uri="{0D108BD9-81ED-4DB2-BD59-A6C34878D82A}">
                    <a16:rowId xmlns:a16="http://schemas.microsoft.com/office/drawing/2014/main" val="3423355586"/>
                  </a:ext>
                </a:extLst>
              </a:tr>
              <a:tr h="374279">
                <a:tc>
                  <a:txBody>
                    <a:bodyPr/>
                    <a:lstStyle/>
                    <a:p>
                      <a:pPr algn="ctr" rtl="0" fontAlgn="ctr"/>
                      <a:r>
                        <a:rPr lang="es-CO" sz="1100" b="0" i="0" u="none" strike="noStrike">
                          <a:solidFill>
                            <a:srgbClr val="002060"/>
                          </a:solidFill>
                          <a:effectLst/>
                          <a:latin typeface="Calibri" panose="020F0502020204030204" pitchFamily="34" charset="0"/>
                        </a:rPr>
                        <a:t>Número de suscriptores urbanos</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dirty="0">
                          <a:solidFill>
                            <a:srgbClr val="002060"/>
                          </a:solidFill>
                          <a:effectLst/>
                          <a:latin typeface="Calibri" panose="020F0502020204030204" pitchFamily="34" charset="0"/>
                        </a:rPr>
                        <a:t>469.661</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dirty="0">
                          <a:solidFill>
                            <a:srgbClr val="002060"/>
                          </a:solidFill>
                          <a:effectLst/>
                          <a:latin typeface="Calibri" panose="020F0502020204030204" pitchFamily="34" charset="0"/>
                        </a:rPr>
                        <a:t>470.961</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dirty="0">
                          <a:solidFill>
                            <a:srgbClr val="002060"/>
                          </a:solidFill>
                          <a:effectLst/>
                          <a:latin typeface="Calibri" panose="020F0502020204030204" pitchFamily="34" charset="0"/>
                        </a:rPr>
                        <a:t>100,00%</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extLst>
                  <a:ext uri="{0D108BD9-81ED-4DB2-BD59-A6C34878D82A}">
                    <a16:rowId xmlns:a16="http://schemas.microsoft.com/office/drawing/2014/main" val="1427457363"/>
                  </a:ext>
                </a:extLst>
              </a:tr>
              <a:tr h="292546">
                <a:tc>
                  <a:txBody>
                    <a:bodyPr/>
                    <a:lstStyle/>
                    <a:p>
                      <a:pPr algn="ctr" rtl="0" fontAlgn="ctr"/>
                      <a:r>
                        <a:rPr lang="es-CO" sz="1100" b="0" i="0" u="none" strike="noStrike">
                          <a:solidFill>
                            <a:srgbClr val="002060"/>
                          </a:solidFill>
                          <a:effectLst/>
                          <a:latin typeface="Calibri" panose="020F0502020204030204" pitchFamily="34" charset="0"/>
                        </a:rPr>
                        <a:t>TOTAL</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dirty="0">
                          <a:solidFill>
                            <a:srgbClr val="002060"/>
                          </a:solidFill>
                          <a:effectLst/>
                          <a:latin typeface="Calibri" panose="020F0502020204030204" pitchFamily="34" charset="0"/>
                        </a:rPr>
                        <a:t>469.661</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dirty="0">
                          <a:solidFill>
                            <a:srgbClr val="002060"/>
                          </a:solidFill>
                          <a:effectLst/>
                          <a:latin typeface="Calibri" panose="020F0502020204030204" pitchFamily="34" charset="0"/>
                        </a:rPr>
                        <a:t>470.961</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dirty="0">
                          <a:solidFill>
                            <a:srgbClr val="002060"/>
                          </a:solidFill>
                          <a:effectLst/>
                          <a:latin typeface="Calibri" panose="020F0502020204030204" pitchFamily="34" charset="0"/>
                        </a:rPr>
                        <a:t>100,00%</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extLst>
                  <a:ext uri="{0D108BD9-81ED-4DB2-BD59-A6C34878D82A}">
                    <a16:rowId xmlns:a16="http://schemas.microsoft.com/office/drawing/2014/main" val="345376544"/>
                  </a:ext>
                </a:extLst>
              </a:tr>
            </a:tbl>
          </a:graphicData>
        </a:graphic>
      </p:graphicFrame>
    </p:spTree>
    <p:extLst>
      <p:ext uri="{BB962C8B-B14F-4D97-AF65-F5344CB8AC3E}">
        <p14:creationId xmlns:p14="http://schemas.microsoft.com/office/powerpoint/2010/main" val="3664068657"/>
      </p:ext>
    </p:extLst>
  </p:cSld>
  <p:clrMapOvr>
    <a:masterClrMapping/>
  </p:clrMapOvr>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ángulo 2">
            <a:extLst>
              <a:ext uri="{FF2B5EF4-FFF2-40B4-BE49-F238E27FC236}">
                <a16:creationId xmlns:a16="http://schemas.microsoft.com/office/drawing/2014/main" id="{FF774952-9F92-49A3-B1E0-9FA10B5D443A}"/>
              </a:ext>
            </a:extLst>
          </p:cNvPr>
          <p:cNvSpPr>
            <a:spLocks noChangeArrowheads="1"/>
          </p:cNvSpPr>
          <p:nvPr/>
        </p:nvSpPr>
        <p:spPr bwMode="auto">
          <a:xfrm>
            <a:off x="1835150" y="193675"/>
            <a:ext cx="5422900" cy="5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CO" altLang="es-CO" b="1" dirty="0">
                <a:solidFill>
                  <a:schemeClr val="bg1"/>
                </a:solidFill>
              </a:rPr>
              <a:t>GESTIÓN COMECIAL</a:t>
            </a:r>
            <a:endParaRPr lang="es-CO" altLang="es-CO" dirty="0">
              <a:solidFill>
                <a:schemeClr val="bg1"/>
              </a:solidFill>
            </a:endParaRPr>
          </a:p>
        </p:txBody>
      </p:sp>
      <p:cxnSp>
        <p:nvCxnSpPr>
          <p:cNvPr id="7" name="Conector recto 6">
            <a:extLst>
              <a:ext uri="{FF2B5EF4-FFF2-40B4-BE49-F238E27FC236}">
                <a16:creationId xmlns:a16="http://schemas.microsoft.com/office/drawing/2014/main" id="{2498F2C1-91A4-4D90-8A50-DE39E10E7D9E}"/>
              </a:ext>
            </a:extLst>
          </p:cNvPr>
          <p:cNvCxnSpPr>
            <a:cxnSpLocks/>
          </p:cNvCxnSpPr>
          <p:nvPr/>
        </p:nvCxnSpPr>
        <p:spPr>
          <a:xfrm>
            <a:off x="47135" y="1258637"/>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3" name="Imagen 8">
            <a:extLst>
              <a:ext uri="{FF2B5EF4-FFF2-40B4-BE49-F238E27FC236}">
                <a16:creationId xmlns:a16="http://schemas.microsoft.com/office/drawing/2014/main" id="{B6ED63AC-0460-4924-9DD7-A1D46D9FF40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26152" y="102163"/>
            <a:ext cx="809462" cy="7553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0" name="Grupo 9">
            <a:extLst>
              <a:ext uri="{FF2B5EF4-FFF2-40B4-BE49-F238E27FC236}">
                <a16:creationId xmlns:a16="http://schemas.microsoft.com/office/drawing/2014/main" id="{A7BCE894-A927-42CA-A7CF-801FFE8F31B3}"/>
              </a:ext>
            </a:extLst>
          </p:cNvPr>
          <p:cNvGrpSpPr/>
          <p:nvPr/>
        </p:nvGrpSpPr>
        <p:grpSpPr>
          <a:xfrm>
            <a:off x="10882167" y="-74384"/>
            <a:ext cx="1154632" cy="1231427"/>
            <a:chOff x="10562619" y="1423954"/>
            <a:chExt cx="1280250" cy="1299632"/>
          </a:xfrm>
        </p:grpSpPr>
        <p:pic>
          <p:nvPicPr>
            <p:cNvPr id="14" name="Picture 2">
              <a:extLst>
                <a:ext uri="{FF2B5EF4-FFF2-40B4-BE49-F238E27FC236}">
                  <a16:creationId xmlns:a16="http://schemas.microsoft.com/office/drawing/2014/main" id="{2A0A7978-8B65-4F79-B6C7-E2702864C33A}"/>
                </a:ext>
              </a:extLst>
            </p:cNvPr>
            <p:cNvPicPr>
              <a:picLocks noChangeAspect="1" noChangeArrowheads="1"/>
            </p:cNvPicPr>
            <p:nvPr/>
          </p:nvPicPr>
          <p:blipFill rotWithShape="1">
            <a:blip r:embed="rId4">
              <a:extLst>
                <a:ext uri="{28A0092B-C50C-407E-A947-70E740481C1C}">
                  <a14:useLocalDpi xmlns:a14="http://schemas.microsoft.com/office/drawing/2010/main" val="0"/>
                </a:ext>
              </a:extLst>
            </a:blip>
            <a:srcRect t="38323"/>
            <a:stretch/>
          </p:blipFill>
          <p:spPr bwMode="auto">
            <a:xfrm>
              <a:off x="10627933" y="203488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6" name="Picture 2">
              <a:extLst>
                <a:ext uri="{FF2B5EF4-FFF2-40B4-BE49-F238E27FC236}">
                  <a16:creationId xmlns:a16="http://schemas.microsoft.com/office/drawing/2014/main" id="{13BA8BC4-5FB5-4D4E-B045-034136E2D601}"/>
                </a:ext>
              </a:extLst>
            </p:cNvPr>
            <p:cNvPicPr>
              <a:picLocks noChangeAspect="1" noChangeArrowheads="1"/>
            </p:cNvPicPr>
            <p:nvPr/>
          </p:nvPicPr>
          <p:blipFill rotWithShape="1">
            <a:blip r:embed="rId4">
              <a:extLst>
                <a:ext uri="{28A0092B-C50C-407E-A947-70E740481C1C}">
                  <a14:useLocalDpi xmlns:a14="http://schemas.microsoft.com/office/drawing/2010/main" val="0"/>
                </a:ext>
              </a:extLst>
            </a:blip>
            <a:srcRect r="32599" b="58138"/>
            <a:stretch/>
          </p:blipFill>
          <p:spPr bwMode="auto">
            <a:xfrm>
              <a:off x="10562619" y="142395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1" name="CuadroTexto 10">
            <a:extLst>
              <a:ext uri="{FF2B5EF4-FFF2-40B4-BE49-F238E27FC236}">
                <a16:creationId xmlns:a16="http://schemas.microsoft.com/office/drawing/2014/main" id="{2678FDFD-A0B5-421C-973F-110331C2C3BD}"/>
              </a:ext>
            </a:extLst>
          </p:cNvPr>
          <p:cNvSpPr txBox="1"/>
          <p:nvPr/>
        </p:nvSpPr>
        <p:spPr>
          <a:xfrm>
            <a:off x="1026925" y="173231"/>
            <a:ext cx="10462010" cy="861774"/>
          </a:xfrm>
          <a:prstGeom prst="rect">
            <a:avLst/>
          </a:prstGeom>
          <a:noFill/>
        </p:spPr>
        <p:txBody>
          <a:bodyPr wrap="square">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vinculación de asociaciones de aprovechamiento en el catastro de suscriptores a noviembre de 2024</a:t>
            </a:r>
          </a:p>
        </p:txBody>
      </p:sp>
      <p:sp>
        <p:nvSpPr>
          <p:cNvPr id="12" name="CuadroTexto 4">
            <a:extLst>
              <a:ext uri="{FF2B5EF4-FFF2-40B4-BE49-F238E27FC236}">
                <a16:creationId xmlns:a16="http://schemas.microsoft.com/office/drawing/2014/main" id="{8A7B6B31-3119-49EC-80BD-FC20BD9D5325}"/>
              </a:ext>
            </a:extLst>
          </p:cNvPr>
          <p:cNvSpPr txBox="1">
            <a:spLocks noChangeArrowheads="1"/>
          </p:cNvSpPr>
          <p:nvPr/>
        </p:nvSpPr>
        <p:spPr bwMode="auto">
          <a:xfrm>
            <a:off x="0" y="6531768"/>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fontAlgn="auto" hangingPunct="1">
              <a:spcBef>
                <a:spcPts val="0"/>
              </a:spcBef>
              <a:spcAft>
                <a:spcPts val="0"/>
              </a:spcAft>
              <a:defRPr/>
            </a:pPr>
            <a:r>
              <a:rPr lang="es-CO" altLang="es-CO" sz="1100" b="1" dirty="0">
                <a:solidFill>
                  <a:schemeClr val="accent1">
                    <a:lumMod val="50000"/>
                  </a:schemeClr>
                </a:solidFill>
              </a:rPr>
              <a:t>Fuente de datos – Concesionario SIGAB</a:t>
            </a:r>
          </a:p>
        </p:txBody>
      </p:sp>
      <p:sp>
        <p:nvSpPr>
          <p:cNvPr id="2" name="CuadroTexto 1">
            <a:extLst>
              <a:ext uri="{FF2B5EF4-FFF2-40B4-BE49-F238E27FC236}">
                <a16:creationId xmlns:a16="http://schemas.microsoft.com/office/drawing/2014/main" id="{005A2208-A782-34A3-9D3C-A3BCED494A63}"/>
              </a:ext>
            </a:extLst>
          </p:cNvPr>
          <p:cNvSpPr txBox="1"/>
          <p:nvPr/>
        </p:nvSpPr>
        <p:spPr>
          <a:xfrm>
            <a:off x="2289531" y="4233606"/>
            <a:ext cx="7009329" cy="461665"/>
          </a:xfrm>
          <a:prstGeom prst="rect">
            <a:avLst/>
          </a:prstGeom>
          <a:noFill/>
        </p:spPr>
        <p:txBody>
          <a:bodyPr wrap="square" rtlCol="0">
            <a:spAutoFit/>
          </a:bodyPr>
          <a:lstStyle/>
          <a:p>
            <a:pPr marL="228600" indent="-228600">
              <a:buAutoNum type="arabicPeriod"/>
            </a:pPr>
            <a:r>
              <a:rPr lang="es-ES" sz="1200" dirty="0">
                <a:solidFill>
                  <a:schemeClr val="accent1">
                    <a:lumMod val="50000"/>
                  </a:schemeClr>
                </a:solidFill>
              </a:rPr>
              <a:t>Fuente de información suscriptores – Asociaciones de aprovechamiento. Archivos planos de catastro con corte a 30 de noviembre de 2024.</a:t>
            </a:r>
          </a:p>
        </p:txBody>
      </p:sp>
      <p:graphicFrame>
        <p:nvGraphicFramePr>
          <p:cNvPr id="5" name="Tabla 4">
            <a:extLst>
              <a:ext uri="{FF2B5EF4-FFF2-40B4-BE49-F238E27FC236}">
                <a16:creationId xmlns:a16="http://schemas.microsoft.com/office/drawing/2014/main" id="{C6A957EC-C9CA-C900-9E88-BCF1D27FA800}"/>
              </a:ext>
            </a:extLst>
          </p:cNvPr>
          <p:cNvGraphicFramePr>
            <a:graphicFrameLocks noGrp="1"/>
          </p:cNvGraphicFramePr>
          <p:nvPr/>
        </p:nvGraphicFramePr>
        <p:xfrm>
          <a:off x="2289531" y="2465787"/>
          <a:ext cx="7128264" cy="1229496"/>
        </p:xfrm>
        <a:graphic>
          <a:graphicData uri="http://schemas.openxmlformats.org/drawingml/2006/table">
            <a:tbl>
              <a:tblPr/>
              <a:tblGrid>
                <a:gridCol w="1815832">
                  <a:extLst>
                    <a:ext uri="{9D8B030D-6E8A-4147-A177-3AD203B41FA5}">
                      <a16:colId xmlns:a16="http://schemas.microsoft.com/office/drawing/2014/main" val="167799717"/>
                    </a:ext>
                  </a:extLst>
                </a:gridCol>
                <a:gridCol w="2070948">
                  <a:extLst>
                    <a:ext uri="{9D8B030D-6E8A-4147-A177-3AD203B41FA5}">
                      <a16:colId xmlns:a16="http://schemas.microsoft.com/office/drawing/2014/main" val="4173859939"/>
                    </a:ext>
                  </a:extLst>
                </a:gridCol>
                <a:gridCol w="1740797">
                  <a:extLst>
                    <a:ext uri="{9D8B030D-6E8A-4147-A177-3AD203B41FA5}">
                      <a16:colId xmlns:a16="http://schemas.microsoft.com/office/drawing/2014/main" val="1035851620"/>
                    </a:ext>
                  </a:extLst>
                </a:gridCol>
                <a:gridCol w="1500687">
                  <a:extLst>
                    <a:ext uri="{9D8B030D-6E8A-4147-A177-3AD203B41FA5}">
                      <a16:colId xmlns:a16="http://schemas.microsoft.com/office/drawing/2014/main" val="280508728"/>
                    </a:ext>
                  </a:extLst>
                </a:gridCol>
              </a:tblGrid>
              <a:tr h="787026">
                <a:tc>
                  <a:txBody>
                    <a:bodyPr/>
                    <a:lstStyle/>
                    <a:p>
                      <a:pPr algn="ctr" rtl="0" fontAlgn="ctr"/>
                      <a:r>
                        <a:rPr lang="es-CO" sz="1100" b="1" i="0" u="none" strike="noStrike" dirty="0">
                          <a:solidFill>
                            <a:srgbClr val="002060"/>
                          </a:solidFill>
                          <a:effectLst/>
                          <a:latin typeface="Calibri" panose="020F0502020204030204" pitchFamily="34" charset="0"/>
                        </a:rPr>
                        <a:t>ASE</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chemeClr val="accent6">
                        <a:lumMod val="20000"/>
                        <a:lumOff val="80000"/>
                      </a:schemeClr>
                    </a:solidFill>
                  </a:tcPr>
                </a:tc>
                <a:tc>
                  <a:txBody>
                    <a:bodyPr/>
                    <a:lstStyle/>
                    <a:p>
                      <a:pPr algn="ctr" rtl="0" fontAlgn="ctr"/>
                      <a:r>
                        <a:rPr lang="es-MX" sz="1100" b="1" i="0" u="none" strike="noStrike" dirty="0">
                          <a:solidFill>
                            <a:srgbClr val="002060"/>
                          </a:solidFill>
                          <a:effectLst/>
                          <a:latin typeface="Calibri" panose="020F0502020204030204" pitchFamily="34" charset="0"/>
                        </a:rPr>
                        <a:t>TOTAL DE CUENTAS CONTRATO ACTIVAS DEL ASE</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chemeClr val="accent6">
                        <a:lumMod val="20000"/>
                        <a:lumOff val="80000"/>
                      </a:schemeClr>
                    </a:solidFill>
                  </a:tcPr>
                </a:tc>
                <a:tc>
                  <a:txBody>
                    <a:bodyPr/>
                    <a:lstStyle/>
                    <a:p>
                      <a:pPr algn="ctr" rtl="0" fontAlgn="ctr"/>
                      <a:r>
                        <a:rPr lang="es-MX" sz="1100" b="1" i="0" u="none" strike="noStrike" dirty="0">
                          <a:solidFill>
                            <a:srgbClr val="002060"/>
                          </a:solidFill>
                          <a:effectLst/>
                          <a:latin typeface="Calibri" panose="020F0502020204030204" pitchFamily="34" charset="0"/>
                        </a:rPr>
                        <a:t> TOTAL DE CUENTAS CONTRATO VINCULADAS A LA ACTIVIDAD DE APROVECHAMIENTO</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chemeClr val="accent6">
                        <a:lumMod val="20000"/>
                        <a:lumOff val="80000"/>
                      </a:schemeClr>
                    </a:solidFill>
                  </a:tcPr>
                </a:tc>
                <a:tc>
                  <a:txBody>
                    <a:bodyPr/>
                    <a:lstStyle/>
                    <a:p>
                      <a:pPr algn="ctr" rtl="0" fontAlgn="ctr"/>
                      <a:r>
                        <a:rPr lang="es-MX" sz="1100" b="1" i="0" u="none" strike="noStrike" dirty="0">
                          <a:solidFill>
                            <a:srgbClr val="002060"/>
                          </a:solidFill>
                          <a:effectLst/>
                          <a:latin typeface="Calibri" panose="020F0502020204030204" pitchFamily="34" charset="0"/>
                        </a:rPr>
                        <a:t>% CUENTAS VINCULADAS A LA ACTIVIDAD DE APROVECHAMIENTO</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1873429459"/>
                  </a:ext>
                </a:extLst>
              </a:tr>
              <a:tr h="442470">
                <a:tc>
                  <a:txBody>
                    <a:bodyPr/>
                    <a:lstStyle/>
                    <a:p>
                      <a:pPr algn="ctr" rtl="0" fontAlgn="ctr"/>
                      <a:r>
                        <a:rPr lang="es-CO" sz="1100" b="0" i="0" u="none" strike="noStrike">
                          <a:solidFill>
                            <a:srgbClr val="002060"/>
                          </a:solidFill>
                          <a:effectLst/>
                          <a:latin typeface="Calibri" panose="020F0502020204030204" pitchFamily="34" charset="0"/>
                        </a:rPr>
                        <a:t>3</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dirty="0">
                          <a:solidFill>
                            <a:srgbClr val="002060"/>
                          </a:solidFill>
                          <a:effectLst/>
                          <a:latin typeface="Calibri" panose="020F0502020204030204" pitchFamily="34" charset="0"/>
                        </a:rPr>
                        <a:t>470.961</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dirty="0">
                          <a:solidFill>
                            <a:srgbClr val="002060"/>
                          </a:solidFill>
                          <a:effectLst/>
                          <a:latin typeface="Calibri" panose="020F0502020204030204" pitchFamily="34" charset="0"/>
                        </a:rPr>
                        <a:t>104.975</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400" b="1" i="0" u="none" strike="noStrike" dirty="0">
                          <a:solidFill>
                            <a:srgbClr val="002060"/>
                          </a:solidFill>
                          <a:effectLst/>
                          <a:latin typeface="Calibri" panose="020F0502020204030204" pitchFamily="34" charset="0"/>
                        </a:rPr>
                        <a:t>22,29%</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extLst>
                  <a:ext uri="{0D108BD9-81ED-4DB2-BD59-A6C34878D82A}">
                    <a16:rowId xmlns:a16="http://schemas.microsoft.com/office/drawing/2014/main" val="1251205102"/>
                  </a:ext>
                </a:extLst>
              </a:tr>
            </a:tbl>
          </a:graphicData>
        </a:graphic>
      </p:graphicFrame>
    </p:spTree>
    <p:extLst>
      <p:ext uri="{BB962C8B-B14F-4D97-AF65-F5344CB8AC3E}">
        <p14:creationId xmlns:p14="http://schemas.microsoft.com/office/powerpoint/2010/main" val="3737552795"/>
      </p:ext>
    </p:extLst>
  </p:cSld>
  <p:clrMapOvr>
    <a:masterClrMapping/>
  </p:clrMapOvr>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14" name="Rectángulo 2">
            <a:extLst>
              <a:ext uri="{FF2B5EF4-FFF2-40B4-BE49-F238E27FC236}">
                <a16:creationId xmlns:a16="http://schemas.microsoft.com/office/drawing/2014/main" id="{6420F684-5B6F-46FB-8F33-3677DFD10446}"/>
              </a:ext>
            </a:extLst>
          </p:cNvPr>
          <p:cNvSpPr>
            <a:spLocks noChangeArrowheads="1"/>
          </p:cNvSpPr>
          <p:nvPr/>
        </p:nvSpPr>
        <p:spPr bwMode="auto">
          <a:xfrm>
            <a:off x="1835150" y="193675"/>
            <a:ext cx="5422900" cy="5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CO" altLang="es-CO" b="1" dirty="0">
                <a:solidFill>
                  <a:schemeClr val="bg1"/>
                </a:solidFill>
              </a:rPr>
              <a:t>GESTIÓN COMECIAL</a:t>
            </a:r>
            <a:endParaRPr lang="es-CO" altLang="es-CO" dirty="0">
              <a:solidFill>
                <a:schemeClr val="bg1"/>
              </a:solidFill>
            </a:endParaRPr>
          </a:p>
        </p:txBody>
      </p:sp>
      <p:cxnSp>
        <p:nvCxnSpPr>
          <p:cNvPr id="7" name="Conector recto 6">
            <a:extLst>
              <a:ext uri="{FF2B5EF4-FFF2-40B4-BE49-F238E27FC236}">
                <a16:creationId xmlns:a16="http://schemas.microsoft.com/office/drawing/2014/main" id="{1D7FD74D-CBD8-4416-A172-CF63C1A90C4C}"/>
              </a:ext>
            </a:extLst>
          </p:cNvPr>
          <p:cNvCxnSpPr>
            <a:cxnSpLocks/>
          </p:cNvCxnSpPr>
          <p:nvPr/>
        </p:nvCxnSpPr>
        <p:spPr>
          <a:xfrm>
            <a:off x="0" y="1101725"/>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3316" name="Imagen 10">
            <a:extLst>
              <a:ext uri="{FF2B5EF4-FFF2-40B4-BE49-F238E27FC236}">
                <a16:creationId xmlns:a16="http://schemas.microsoft.com/office/drawing/2014/main" id="{D83ABB89-25C9-43DF-80AD-6D17A4D25A1B}"/>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9515767" y="299207"/>
            <a:ext cx="2147888" cy="4842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357" name="Imagen 8">
            <a:extLst>
              <a:ext uri="{FF2B5EF4-FFF2-40B4-BE49-F238E27FC236}">
                <a16:creationId xmlns:a16="http://schemas.microsoft.com/office/drawing/2014/main" id="{676440E4-B57B-4C84-8A12-E9335F22DEDD}"/>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433388" y="87312"/>
            <a:ext cx="973137" cy="908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 name="CuadroTexto 9">
            <a:extLst>
              <a:ext uri="{FF2B5EF4-FFF2-40B4-BE49-F238E27FC236}">
                <a16:creationId xmlns:a16="http://schemas.microsoft.com/office/drawing/2014/main" id="{F4553E2E-EA0E-47FE-A582-16D4EA7E28D0}"/>
              </a:ext>
            </a:extLst>
          </p:cNvPr>
          <p:cNvSpPr txBox="1"/>
          <p:nvPr/>
        </p:nvSpPr>
        <p:spPr>
          <a:xfrm>
            <a:off x="1558925" y="152400"/>
            <a:ext cx="9882188" cy="893763"/>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catastro de suscriptores a noviembre de 2024</a:t>
            </a:r>
          </a:p>
        </p:txBody>
      </p:sp>
      <p:sp>
        <p:nvSpPr>
          <p:cNvPr id="11" name="CuadroTexto 4">
            <a:extLst>
              <a:ext uri="{FF2B5EF4-FFF2-40B4-BE49-F238E27FC236}">
                <a16:creationId xmlns:a16="http://schemas.microsoft.com/office/drawing/2014/main" id="{E6EF5074-12AD-4BA6-9F6D-15D35377C384}"/>
              </a:ext>
            </a:extLst>
          </p:cNvPr>
          <p:cNvSpPr txBox="1">
            <a:spLocks noChangeArrowheads="1"/>
          </p:cNvSpPr>
          <p:nvPr/>
        </p:nvSpPr>
        <p:spPr bwMode="auto">
          <a:xfrm>
            <a:off x="0" y="6531768"/>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fontAlgn="auto" hangingPunct="1">
              <a:spcBef>
                <a:spcPts val="0"/>
              </a:spcBef>
              <a:spcAft>
                <a:spcPts val="0"/>
              </a:spcAft>
              <a:defRPr/>
            </a:pPr>
            <a:r>
              <a:rPr lang="es-CO" altLang="es-CO" sz="1100" b="1" dirty="0">
                <a:solidFill>
                  <a:schemeClr val="accent1">
                    <a:lumMod val="50000"/>
                  </a:schemeClr>
                </a:solidFill>
              </a:rPr>
              <a:t>Fuente de datos – Concesionario SIGAB</a:t>
            </a:r>
          </a:p>
        </p:txBody>
      </p:sp>
      <p:sp>
        <p:nvSpPr>
          <p:cNvPr id="12" name="CuadroTexto 11">
            <a:extLst>
              <a:ext uri="{FF2B5EF4-FFF2-40B4-BE49-F238E27FC236}">
                <a16:creationId xmlns:a16="http://schemas.microsoft.com/office/drawing/2014/main" id="{A0BA12E9-0122-40B1-8D06-086367C9EBF0}"/>
              </a:ext>
            </a:extLst>
          </p:cNvPr>
          <p:cNvSpPr txBox="1"/>
          <p:nvPr/>
        </p:nvSpPr>
        <p:spPr>
          <a:xfrm>
            <a:off x="181302" y="5795283"/>
            <a:ext cx="6763407" cy="461665"/>
          </a:xfrm>
          <a:prstGeom prst="rect">
            <a:avLst/>
          </a:prstGeom>
          <a:noFill/>
        </p:spPr>
        <p:txBody>
          <a:bodyPr wrap="square" rtlCol="0">
            <a:spAutoFit/>
          </a:bodyPr>
          <a:lstStyle/>
          <a:p>
            <a:r>
              <a:rPr lang="es-MX" sz="1200" dirty="0">
                <a:solidFill>
                  <a:schemeClr val="accent1">
                    <a:lumMod val="50000"/>
                  </a:schemeClr>
                </a:solidFill>
              </a:rPr>
              <a:t>(*) </a:t>
            </a:r>
            <a:r>
              <a:rPr lang="es-MX" sz="1200" b="1" dirty="0">
                <a:solidFill>
                  <a:schemeClr val="accent1">
                    <a:lumMod val="50000"/>
                  </a:schemeClr>
                </a:solidFill>
              </a:rPr>
              <a:t>Suscriptor</a:t>
            </a:r>
            <a:r>
              <a:rPr lang="es-MX" sz="1200" dirty="0">
                <a:solidFill>
                  <a:schemeClr val="accent1">
                    <a:lumMod val="50000"/>
                  </a:schemeClr>
                </a:solidFill>
              </a:rPr>
              <a:t>: Hace referencia a las cuentas contrato. El cual puede tener uno o varios usuarios.  </a:t>
            </a:r>
          </a:p>
          <a:p>
            <a:r>
              <a:rPr lang="es-MX" sz="1200" dirty="0">
                <a:solidFill>
                  <a:schemeClr val="accent1">
                    <a:lumMod val="50000"/>
                  </a:schemeClr>
                </a:solidFill>
              </a:rPr>
              <a:t>(**) </a:t>
            </a:r>
            <a:r>
              <a:rPr lang="es-MX" sz="1200" b="1" dirty="0">
                <a:solidFill>
                  <a:schemeClr val="accent1">
                    <a:lumMod val="50000"/>
                  </a:schemeClr>
                </a:solidFill>
              </a:rPr>
              <a:t>Usuario</a:t>
            </a:r>
            <a:r>
              <a:rPr lang="es-MX" sz="1200" dirty="0">
                <a:solidFill>
                  <a:schemeClr val="accent1">
                    <a:lumMod val="50000"/>
                  </a:schemeClr>
                </a:solidFill>
              </a:rPr>
              <a:t>: Hace referencia al conjunto de unidades residenciales y no residenciales. </a:t>
            </a:r>
            <a:endParaRPr lang="es-CO" sz="1200" dirty="0">
              <a:solidFill>
                <a:schemeClr val="accent1">
                  <a:lumMod val="50000"/>
                </a:schemeClr>
              </a:solidFill>
            </a:endParaRPr>
          </a:p>
        </p:txBody>
      </p:sp>
      <p:sp>
        <p:nvSpPr>
          <p:cNvPr id="4" name="CuadroTexto 3">
            <a:extLst>
              <a:ext uri="{FF2B5EF4-FFF2-40B4-BE49-F238E27FC236}">
                <a16:creationId xmlns:a16="http://schemas.microsoft.com/office/drawing/2014/main" id="{D898224F-D262-5F18-202F-116FDD48911D}"/>
              </a:ext>
            </a:extLst>
          </p:cNvPr>
          <p:cNvSpPr txBox="1"/>
          <p:nvPr/>
        </p:nvSpPr>
        <p:spPr>
          <a:xfrm>
            <a:off x="1742019" y="3981630"/>
            <a:ext cx="7868705" cy="830997"/>
          </a:xfrm>
          <a:prstGeom prst="rect">
            <a:avLst/>
          </a:prstGeom>
          <a:noFill/>
        </p:spPr>
        <p:txBody>
          <a:bodyPr wrap="square" rtlCol="0">
            <a:spAutoFit/>
          </a:bodyPr>
          <a:lstStyle/>
          <a:p>
            <a:pPr marL="228600" marR="0" lvl="0" indent="-228600" algn="l" defTabSz="914400" rtl="0" eaLnBrk="1" fontAlgn="auto" latinLnBrk="0" hangingPunct="1">
              <a:lnSpc>
                <a:spcPct val="100000"/>
              </a:lnSpc>
              <a:spcBef>
                <a:spcPts val="0"/>
              </a:spcBef>
              <a:spcAft>
                <a:spcPts val="0"/>
              </a:spcAft>
              <a:buClrTx/>
              <a:buSzTx/>
              <a:buFontTx/>
              <a:buAutoNum type="arabicPeriod"/>
              <a:tabLst/>
              <a:defRPr/>
            </a:pPr>
            <a:r>
              <a:rPr kumimoji="0" lang="es-ES"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Fuente de información suscriptores, unidades residenciales y no residenciales y predios con descuento puerta a puerta.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ES"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Archivos planos de catastro con corte al </a:t>
            </a:r>
            <a:r>
              <a:rPr lang="pt-BR" sz="1200" dirty="0">
                <a:solidFill>
                  <a:srgbClr val="4472C4">
                    <a:lumMod val="50000"/>
                  </a:srgbClr>
                </a:solidFill>
                <a:latin typeface="Calibri" panose="020F0502020204030204"/>
              </a:rPr>
              <a:t>30 de noviembre </a:t>
            </a:r>
            <a:r>
              <a:rPr kumimoji="0" lang="pt-BR"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de 2024</a:t>
            </a:r>
            <a:r>
              <a:rPr kumimoji="0" lang="es-ES"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ES"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2. Fuente Información predios desocupados. Reportes del SIGAB con corte al </a:t>
            </a:r>
            <a:r>
              <a:rPr lang="pt-BR" sz="1200" dirty="0">
                <a:solidFill>
                  <a:srgbClr val="4472C4">
                    <a:lumMod val="50000"/>
                  </a:srgbClr>
                </a:solidFill>
                <a:latin typeface="Calibri" panose="020F0502020204030204"/>
              </a:rPr>
              <a:t>30 de noviembre </a:t>
            </a:r>
            <a:r>
              <a:rPr lang="es-MX" sz="1200" dirty="0">
                <a:solidFill>
                  <a:srgbClr val="4472C4">
                    <a:lumMod val="50000"/>
                  </a:srgbClr>
                </a:solidFill>
                <a:latin typeface="Calibri" panose="020F0502020204030204"/>
              </a:rPr>
              <a:t>de 2024</a:t>
            </a:r>
            <a:r>
              <a:rPr kumimoji="0" lang="es-ES"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O"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p:txBody>
      </p:sp>
      <p:graphicFrame>
        <p:nvGraphicFramePr>
          <p:cNvPr id="5" name="Tabla 4">
            <a:extLst>
              <a:ext uri="{FF2B5EF4-FFF2-40B4-BE49-F238E27FC236}">
                <a16:creationId xmlns:a16="http://schemas.microsoft.com/office/drawing/2014/main" id="{05366498-B37A-74F7-1CB1-83039E2150B1}"/>
              </a:ext>
            </a:extLst>
          </p:cNvPr>
          <p:cNvGraphicFramePr>
            <a:graphicFrameLocks noGrp="1"/>
          </p:cNvGraphicFramePr>
          <p:nvPr/>
        </p:nvGraphicFramePr>
        <p:xfrm>
          <a:off x="1835150" y="2428331"/>
          <a:ext cx="7775575" cy="1304639"/>
        </p:xfrm>
        <a:graphic>
          <a:graphicData uri="http://schemas.openxmlformats.org/drawingml/2006/table">
            <a:tbl>
              <a:tblPr/>
              <a:tblGrid>
                <a:gridCol w="757054">
                  <a:extLst>
                    <a:ext uri="{9D8B030D-6E8A-4147-A177-3AD203B41FA5}">
                      <a16:colId xmlns:a16="http://schemas.microsoft.com/office/drawing/2014/main" val="2072326758"/>
                    </a:ext>
                  </a:extLst>
                </a:gridCol>
                <a:gridCol w="1299609">
                  <a:extLst>
                    <a:ext uri="{9D8B030D-6E8A-4147-A177-3AD203B41FA5}">
                      <a16:colId xmlns:a16="http://schemas.microsoft.com/office/drawing/2014/main" val="2119557655"/>
                    </a:ext>
                  </a:extLst>
                </a:gridCol>
                <a:gridCol w="996788">
                  <a:extLst>
                    <a:ext uri="{9D8B030D-6E8A-4147-A177-3AD203B41FA5}">
                      <a16:colId xmlns:a16="http://schemas.microsoft.com/office/drawing/2014/main" val="2530774265"/>
                    </a:ext>
                  </a:extLst>
                </a:gridCol>
                <a:gridCol w="757054">
                  <a:extLst>
                    <a:ext uri="{9D8B030D-6E8A-4147-A177-3AD203B41FA5}">
                      <a16:colId xmlns:a16="http://schemas.microsoft.com/office/drawing/2014/main" val="1551448475"/>
                    </a:ext>
                  </a:extLst>
                </a:gridCol>
                <a:gridCol w="1466792">
                  <a:extLst>
                    <a:ext uri="{9D8B030D-6E8A-4147-A177-3AD203B41FA5}">
                      <a16:colId xmlns:a16="http://schemas.microsoft.com/office/drawing/2014/main" val="524082059"/>
                    </a:ext>
                  </a:extLst>
                </a:gridCol>
                <a:gridCol w="2498278">
                  <a:extLst>
                    <a:ext uri="{9D8B030D-6E8A-4147-A177-3AD203B41FA5}">
                      <a16:colId xmlns:a16="http://schemas.microsoft.com/office/drawing/2014/main" val="2348920940"/>
                    </a:ext>
                  </a:extLst>
                </a:gridCol>
              </a:tblGrid>
              <a:tr h="519323">
                <a:tc>
                  <a:txBody>
                    <a:bodyPr/>
                    <a:lstStyle/>
                    <a:p>
                      <a:pPr algn="ctr" rtl="0" fontAlgn="ctr"/>
                      <a:r>
                        <a:rPr lang="es-CO" sz="1100" b="1" i="0" u="none" strike="noStrike" dirty="0">
                          <a:solidFill>
                            <a:srgbClr val="203764"/>
                          </a:solidFill>
                          <a:effectLst/>
                          <a:latin typeface="Calibri" panose="020F0502020204030204" pitchFamily="34" charset="0"/>
                        </a:rPr>
                        <a:t>LOCALIDAD</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1100" b="1" i="0" u="none" strike="noStrike" dirty="0">
                          <a:solidFill>
                            <a:srgbClr val="203764"/>
                          </a:solidFill>
                          <a:effectLst/>
                          <a:latin typeface="Calibri" panose="020F0502020204030204" pitchFamily="34" charset="0"/>
                        </a:rPr>
                        <a:t>NOM LOCALIDAD</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1100" b="1" i="0" u="none" strike="noStrike">
                          <a:solidFill>
                            <a:srgbClr val="203764"/>
                          </a:solidFill>
                          <a:effectLst/>
                          <a:latin typeface="Calibri" panose="020F0502020204030204" pitchFamily="34" charset="0"/>
                        </a:rPr>
                        <a:t># SUSCRIPTORES</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1100" b="1" i="0" u="none" strike="noStrike">
                          <a:solidFill>
                            <a:srgbClr val="203764"/>
                          </a:solidFill>
                          <a:effectLst/>
                          <a:latin typeface="Calibri" panose="020F0502020204030204" pitchFamily="34" charset="0"/>
                        </a:rPr>
                        <a:t># USUARIOS</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1100" b="1" i="0" u="none" strike="noStrike" dirty="0">
                          <a:solidFill>
                            <a:srgbClr val="203764"/>
                          </a:solidFill>
                          <a:effectLst/>
                          <a:latin typeface="Calibri" panose="020F0502020204030204" pitchFamily="34" charset="0"/>
                        </a:rPr>
                        <a:t># INMUEBLES DESOCUPADOS</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chemeClr val="accent6">
                        <a:lumMod val="20000"/>
                        <a:lumOff val="80000"/>
                      </a:schemeClr>
                    </a:solidFill>
                  </a:tcPr>
                </a:tc>
                <a:tc>
                  <a:txBody>
                    <a:bodyPr/>
                    <a:lstStyle/>
                    <a:p>
                      <a:pPr algn="ctr" rtl="0" fontAlgn="ctr"/>
                      <a:r>
                        <a:rPr lang="es-MX" sz="1100" b="1" i="0" u="none" strike="noStrike" dirty="0">
                          <a:solidFill>
                            <a:srgbClr val="203764"/>
                          </a:solidFill>
                          <a:effectLst/>
                          <a:latin typeface="Calibri" panose="020F0502020204030204" pitchFamily="34" charset="0"/>
                        </a:rPr>
                        <a:t>CUENTAS CON DESCUENTO POR LA NO RECOLECCION PUERTA A PUERTA</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1997959362"/>
                  </a:ext>
                </a:extLst>
              </a:tr>
              <a:tr h="265994">
                <a:tc>
                  <a:txBody>
                    <a:bodyPr/>
                    <a:lstStyle/>
                    <a:p>
                      <a:pPr algn="ctr" rtl="0" fontAlgn="ctr"/>
                      <a:r>
                        <a:rPr lang="es-CO" sz="1100" b="0" i="0" u="none" strike="noStrike">
                          <a:solidFill>
                            <a:srgbClr val="203764"/>
                          </a:solidFill>
                          <a:effectLst/>
                          <a:latin typeface="Calibri" panose="020F0502020204030204" pitchFamily="34" charset="0"/>
                        </a:rPr>
                        <a:t>12</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dirty="0">
                          <a:solidFill>
                            <a:srgbClr val="203764"/>
                          </a:solidFill>
                          <a:effectLst/>
                          <a:latin typeface="Calibri" panose="020F0502020204030204" pitchFamily="34" charset="0"/>
                        </a:rPr>
                        <a:t>BARRIOS UNIDOS</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dirty="0">
                          <a:solidFill>
                            <a:srgbClr val="203764"/>
                          </a:solidFill>
                          <a:effectLst/>
                          <a:latin typeface="Calibri" panose="020F0502020204030204" pitchFamily="34" charset="0"/>
                        </a:rPr>
                        <a:t>55.762</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78.966</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893</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135</a:t>
                      </a:r>
                    </a:p>
                  </a:txBody>
                  <a:tcPr marL="0" marR="0" marT="0" marB="0" anchor="ctr">
                    <a:lnL w="12700" cap="flat" cmpd="sng" algn="ctr">
                      <a:solidFill>
                        <a:srgbClr val="A9D08E"/>
                      </a:solidFill>
                      <a:prstDash val="solid"/>
                      <a:round/>
                      <a:headEnd type="none" w="med" len="med"/>
                      <a:tailEnd type="none" w="med" len="med"/>
                    </a:lnL>
                    <a:lnR w="6350" cap="flat" cmpd="sng" algn="ctr">
                      <a:solidFill>
                        <a:srgbClr val="548235"/>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extLst>
                  <a:ext uri="{0D108BD9-81ED-4DB2-BD59-A6C34878D82A}">
                    <a16:rowId xmlns:a16="http://schemas.microsoft.com/office/drawing/2014/main" val="1645478814"/>
                  </a:ext>
                </a:extLst>
              </a:tr>
              <a:tr h="265994">
                <a:tc>
                  <a:txBody>
                    <a:bodyPr/>
                    <a:lstStyle/>
                    <a:p>
                      <a:pPr algn="ctr" rtl="0" fontAlgn="ctr"/>
                      <a:r>
                        <a:rPr lang="es-CO" sz="1100" b="0" i="0" u="none" strike="noStrike">
                          <a:solidFill>
                            <a:srgbClr val="203764"/>
                          </a:solidFill>
                          <a:effectLst/>
                          <a:latin typeface="Calibri" panose="020F0502020204030204" pitchFamily="34" charset="0"/>
                        </a:rPr>
                        <a:t>10</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ENGATIVÁ</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233.879</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324.196</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1.491</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235</a:t>
                      </a:r>
                    </a:p>
                  </a:txBody>
                  <a:tcPr marL="0" marR="0" marT="0" marB="0" anchor="ctr">
                    <a:lnL w="12700" cap="flat" cmpd="sng" algn="ctr">
                      <a:solidFill>
                        <a:srgbClr val="A9D08E"/>
                      </a:solidFill>
                      <a:prstDash val="solid"/>
                      <a:round/>
                      <a:headEnd type="none" w="med" len="med"/>
                      <a:tailEnd type="none" w="med" len="med"/>
                    </a:lnL>
                    <a:lnR w="6350" cap="flat" cmpd="sng" algn="ctr">
                      <a:solidFill>
                        <a:srgbClr val="548235"/>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extLst>
                  <a:ext uri="{0D108BD9-81ED-4DB2-BD59-A6C34878D82A}">
                    <a16:rowId xmlns:a16="http://schemas.microsoft.com/office/drawing/2014/main" val="714464048"/>
                  </a:ext>
                </a:extLst>
              </a:tr>
              <a:tr h="253328">
                <a:tc gridSpan="2">
                  <a:txBody>
                    <a:bodyPr/>
                    <a:lstStyle/>
                    <a:p>
                      <a:pPr algn="ctr" rtl="0" fontAlgn="ctr"/>
                      <a:r>
                        <a:rPr lang="es-CO" sz="1100" b="1" i="0" u="none" strike="noStrike" dirty="0">
                          <a:solidFill>
                            <a:srgbClr val="203764"/>
                          </a:solidFill>
                          <a:effectLst/>
                          <a:latin typeface="Calibri" panose="020F0502020204030204" pitchFamily="34" charset="0"/>
                        </a:rPr>
                        <a:t>Total ASE 4</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hMerge="1">
                  <a:txBody>
                    <a:bodyPr/>
                    <a:lstStyle/>
                    <a:p>
                      <a:endParaRPr lang="es-CO"/>
                    </a:p>
                  </a:txBody>
                  <a:tcPr/>
                </a:tc>
                <a:tc>
                  <a:txBody>
                    <a:bodyPr/>
                    <a:lstStyle/>
                    <a:p>
                      <a:pPr algn="ctr" rtl="0" fontAlgn="ctr"/>
                      <a:r>
                        <a:rPr lang="es-CO" sz="1100" b="0" i="0" u="none" strike="noStrike">
                          <a:solidFill>
                            <a:srgbClr val="203764"/>
                          </a:solidFill>
                          <a:effectLst/>
                          <a:latin typeface="Calibri" panose="020F0502020204030204" pitchFamily="34" charset="0"/>
                        </a:rPr>
                        <a:t>289.641</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403.162</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2.384</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dirty="0">
                          <a:solidFill>
                            <a:srgbClr val="203764"/>
                          </a:solidFill>
                          <a:effectLst/>
                          <a:latin typeface="Calibri" panose="020F0502020204030204" pitchFamily="34" charset="0"/>
                        </a:rPr>
                        <a:t>370</a:t>
                      </a:r>
                    </a:p>
                  </a:txBody>
                  <a:tcPr marL="0" marR="0" marT="0" marB="0" anchor="ctr">
                    <a:lnL w="12700" cap="flat" cmpd="sng" algn="ctr">
                      <a:solidFill>
                        <a:srgbClr val="A9D08E"/>
                      </a:solidFill>
                      <a:prstDash val="solid"/>
                      <a:round/>
                      <a:headEnd type="none" w="med" len="med"/>
                      <a:tailEnd type="none" w="med" len="med"/>
                    </a:lnL>
                    <a:lnR w="6350" cap="flat" cmpd="sng" algn="ctr">
                      <a:solidFill>
                        <a:srgbClr val="548235"/>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extLst>
                  <a:ext uri="{0D108BD9-81ED-4DB2-BD59-A6C34878D82A}">
                    <a16:rowId xmlns:a16="http://schemas.microsoft.com/office/drawing/2014/main" val="3736659423"/>
                  </a:ext>
                </a:extLst>
              </a:tr>
            </a:tbl>
          </a:graphicData>
        </a:graphic>
      </p:graphicFrame>
    </p:spTree>
  </p:cSld>
  <p:clrMapOvr>
    <a:masterClrMapping/>
  </p:clrMapOvr>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7" name="Conector recto 6">
            <a:extLst>
              <a:ext uri="{FF2B5EF4-FFF2-40B4-BE49-F238E27FC236}">
                <a16:creationId xmlns:a16="http://schemas.microsoft.com/office/drawing/2014/main" id="{2498F2C1-91A4-4D90-8A50-DE39E10E7D9E}"/>
              </a:ext>
            </a:extLst>
          </p:cNvPr>
          <p:cNvCxnSpPr>
            <a:cxnSpLocks/>
          </p:cNvCxnSpPr>
          <p:nvPr/>
        </p:nvCxnSpPr>
        <p:spPr>
          <a:xfrm>
            <a:off x="66748" y="1179729"/>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9" name="Imagen 8">
            <a:extLst>
              <a:ext uri="{FF2B5EF4-FFF2-40B4-BE49-F238E27FC236}">
                <a16:creationId xmlns:a16="http://schemas.microsoft.com/office/drawing/2014/main" id="{C9C6D8E7-E3C5-4061-A734-12108E900999}"/>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291342" y="138502"/>
            <a:ext cx="878850" cy="818049"/>
          </a:xfrm>
          <a:prstGeom prst="rect">
            <a:avLst/>
          </a:prstGeom>
        </p:spPr>
      </p:pic>
      <p:pic>
        <p:nvPicPr>
          <p:cNvPr id="11" name="Imagen 10">
            <a:extLst>
              <a:ext uri="{FF2B5EF4-FFF2-40B4-BE49-F238E27FC236}">
                <a16:creationId xmlns:a16="http://schemas.microsoft.com/office/drawing/2014/main" id="{34BB3334-2FB4-48B6-8BBB-B081BF793B33}"/>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10379208" y="412867"/>
            <a:ext cx="1570957" cy="354263"/>
          </a:xfrm>
          <a:prstGeom prst="rect">
            <a:avLst/>
          </a:prstGeom>
        </p:spPr>
      </p:pic>
      <p:sp>
        <p:nvSpPr>
          <p:cNvPr id="8" name="CuadroTexto 7">
            <a:extLst>
              <a:ext uri="{FF2B5EF4-FFF2-40B4-BE49-F238E27FC236}">
                <a16:creationId xmlns:a16="http://schemas.microsoft.com/office/drawing/2014/main" id="{840263A6-BB1F-42F4-8F40-53B9899B36D7}"/>
              </a:ext>
            </a:extLst>
          </p:cNvPr>
          <p:cNvSpPr txBox="1"/>
          <p:nvPr/>
        </p:nvSpPr>
        <p:spPr>
          <a:xfrm>
            <a:off x="1408096" y="163651"/>
            <a:ext cx="9882188" cy="893763"/>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tipo población en el catastro de suscriptores a noviembre de 2024</a:t>
            </a:r>
          </a:p>
        </p:txBody>
      </p:sp>
      <p:sp>
        <p:nvSpPr>
          <p:cNvPr id="10" name="CuadroTexto 4">
            <a:extLst>
              <a:ext uri="{FF2B5EF4-FFF2-40B4-BE49-F238E27FC236}">
                <a16:creationId xmlns:a16="http://schemas.microsoft.com/office/drawing/2014/main" id="{875126EB-9AF7-4507-87B3-5FCFED86E24E}"/>
              </a:ext>
            </a:extLst>
          </p:cNvPr>
          <p:cNvSpPr txBox="1">
            <a:spLocks noChangeArrowheads="1"/>
          </p:cNvSpPr>
          <p:nvPr/>
        </p:nvSpPr>
        <p:spPr bwMode="auto">
          <a:xfrm>
            <a:off x="0" y="6531768"/>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fontAlgn="auto" hangingPunct="1">
              <a:spcBef>
                <a:spcPts val="0"/>
              </a:spcBef>
              <a:spcAft>
                <a:spcPts val="0"/>
              </a:spcAft>
              <a:defRPr/>
            </a:pPr>
            <a:r>
              <a:rPr lang="es-CO" altLang="es-CO" sz="1100" b="1" dirty="0">
                <a:solidFill>
                  <a:schemeClr val="accent1">
                    <a:lumMod val="50000"/>
                  </a:schemeClr>
                </a:solidFill>
              </a:rPr>
              <a:t>Fuente de datos – Concesionario SIGAB</a:t>
            </a:r>
          </a:p>
        </p:txBody>
      </p:sp>
      <p:graphicFrame>
        <p:nvGraphicFramePr>
          <p:cNvPr id="4" name="Tabla 3">
            <a:extLst>
              <a:ext uri="{FF2B5EF4-FFF2-40B4-BE49-F238E27FC236}">
                <a16:creationId xmlns:a16="http://schemas.microsoft.com/office/drawing/2014/main" id="{8457DD25-1110-1FE1-EC74-3C4FEE676119}"/>
              </a:ext>
            </a:extLst>
          </p:cNvPr>
          <p:cNvGraphicFramePr>
            <a:graphicFrameLocks noGrp="1"/>
          </p:cNvGraphicFramePr>
          <p:nvPr/>
        </p:nvGraphicFramePr>
        <p:xfrm>
          <a:off x="1835150" y="2251342"/>
          <a:ext cx="7156450" cy="1433740"/>
        </p:xfrm>
        <a:graphic>
          <a:graphicData uri="http://schemas.openxmlformats.org/drawingml/2006/table">
            <a:tbl>
              <a:tblPr>
                <a:tableStyleId>{5C22544A-7EE6-4342-B048-85BDC9FD1C3A}</a:tableStyleId>
              </a:tblPr>
              <a:tblGrid>
                <a:gridCol w="2642191">
                  <a:extLst>
                    <a:ext uri="{9D8B030D-6E8A-4147-A177-3AD203B41FA5}">
                      <a16:colId xmlns:a16="http://schemas.microsoft.com/office/drawing/2014/main" val="4034886128"/>
                    </a:ext>
                  </a:extLst>
                </a:gridCol>
                <a:gridCol w="1213739">
                  <a:extLst>
                    <a:ext uri="{9D8B030D-6E8A-4147-A177-3AD203B41FA5}">
                      <a16:colId xmlns:a16="http://schemas.microsoft.com/office/drawing/2014/main" val="60539990"/>
                    </a:ext>
                  </a:extLst>
                </a:gridCol>
                <a:gridCol w="1586379">
                  <a:extLst>
                    <a:ext uri="{9D8B030D-6E8A-4147-A177-3AD203B41FA5}">
                      <a16:colId xmlns:a16="http://schemas.microsoft.com/office/drawing/2014/main" val="1695695432"/>
                    </a:ext>
                  </a:extLst>
                </a:gridCol>
                <a:gridCol w="1714141">
                  <a:extLst>
                    <a:ext uri="{9D8B030D-6E8A-4147-A177-3AD203B41FA5}">
                      <a16:colId xmlns:a16="http://schemas.microsoft.com/office/drawing/2014/main" val="3883315198"/>
                    </a:ext>
                  </a:extLst>
                </a:gridCol>
              </a:tblGrid>
              <a:tr h="358435">
                <a:tc>
                  <a:txBody>
                    <a:bodyPr/>
                    <a:lstStyle/>
                    <a:p>
                      <a:pPr algn="ctr" rtl="0" fontAlgn="ctr"/>
                      <a:r>
                        <a:rPr lang="es-CO" sz="1100" b="1" u="none" strike="noStrike" dirty="0">
                          <a:solidFill>
                            <a:schemeClr val="accent1">
                              <a:lumMod val="50000"/>
                            </a:schemeClr>
                          </a:solidFill>
                          <a:effectLst/>
                          <a:latin typeface="+mn-lt"/>
                        </a:rPr>
                        <a:t>TIPO DE POBLACIÓN</a:t>
                      </a:r>
                      <a:endParaRPr lang="es-CO" sz="1100" b="1" i="0" u="none" strike="noStrike" dirty="0">
                        <a:solidFill>
                          <a:schemeClr val="accent1">
                            <a:lumMod val="50000"/>
                          </a:schemeClr>
                        </a:solidFill>
                        <a:effectLst/>
                        <a:latin typeface="+mn-lt"/>
                      </a:endParaRP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1100" b="1" i="0" u="none" strike="noStrike" dirty="0">
                          <a:solidFill>
                            <a:srgbClr val="002060"/>
                          </a:solidFill>
                          <a:effectLst/>
                          <a:latin typeface="Calibri" panose="020F0502020204030204" pitchFamily="34" charset="0"/>
                        </a:rPr>
                        <a:t>OCTUBRE-2024</a:t>
                      </a: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1100" b="1" i="0" u="none" strike="noStrike" dirty="0">
                          <a:solidFill>
                            <a:srgbClr val="002060"/>
                          </a:solidFill>
                          <a:effectLst/>
                          <a:latin typeface="Calibri" panose="020F0502020204030204" pitchFamily="34" charset="0"/>
                        </a:rPr>
                        <a:t>NOVIEMBRE-2024</a:t>
                      </a: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1100" b="1" i="0" u="none" strike="noStrike">
                          <a:solidFill>
                            <a:srgbClr val="002060"/>
                          </a:solidFill>
                          <a:effectLst/>
                          <a:latin typeface="Calibri" panose="020F0502020204030204" pitchFamily="34" charset="0"/>
                        </a:rPr>
                        <a:t>% PARTICIPACIÓN</a:t>
                      </a: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950691756"/>
                  </a:ext>
                </a:extLst>
              </a:tr>
              <a:tr h="358435">
                <a:tc>
                  <a:txBody>
                    <a:bodyPr/>
                    <a:lstStyle/>
                    <a:p>
                      <a:pPr algn="ctr" rtl="0" fontAlgn="ctr"/>
                      <a:r>
                        <a:rPr lang="es-CO" sz="1100" u="none" strike="noStrike" dirty="0">
                          <a:solidFill>
                            <a:schemeClr val="accent1">
                              <a:lumMod val="50000"/>
                            </a:schemeClr>
                          </a:solidFill>
                          <a:effectLst/>
                          <a:latin typeface="+mn-lt"/>
                        </a:rPr>
                        <a:t>NÚMERO DE SUSCRIPTORES RURALES</a:t>
                      </a:r>
                      <a:endParaRPr lang="es-CO" sz="1100" b="0" i="0" u="none" strike="noStrike" dirty="0">
                        <a:solidFill>
                          <a:schemeClr val="accent1">
                            <a:lumMod val="50000"/>
                          </a:schemeClr>
                        </a:solidFill>
                        <a:effectLst/>
                        <a:latin typeface="+mn-lt"/>
                      </a:endParaRP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noFill/>
                  </a:tcPr>
                </a:tc>
                <a:tc>
                  <a:txBody>
                    <a:bodyPr/>
                    <a:lstStyle/>
                    <a:p>
                      <a:pPr algn="ctr" rtl="0" fontAlgn="ctr"/>
                      <a:r>
                        <a:rPr lang="es-CO" sz="1100" b="0" i="0" u="none" strike="noStrike">
                          <a:solidFill>
                            <a:srgbClr val="002060"/>
                          </a:solidFill>
                          <a:effectLst/>
                          <a:latin typeface="Calibri" panose="020F0502020204030204" pitchFamily="34" charset="0"/>
                        </a:rPr>
                        <a:t>0</a:t>
                      </a: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noFill/>
                  </a:tcPr>
                </a:tc>
                <a:tc>
                  <a:txBody>
                    <a:bodyPr/>
                    <a:lstStyle/>
                    <a:p>
                      <a:pPr algn="ctr" rtl="0" fontAlgn="ctr"/>
                      <a:r>
                        <a:rPr lang="es-CO" sz="1100" b="0" i="0" u="none" strike="noStrike">
                          <a:solidFill>
                            <a:srgbClr val="002060"/>
                          </a:solidFill>
                          <a:effectLst/>
                          <a:latin typeface="Calibri" panose="020F0502020204030204" pitchFamily="34" charset="0"/>
                        </a:rPr>
                        <a:t>0</a:t>
                      </a: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noFill/>
                  </a:tcPr>
                </a:tc>
                <a:tc>
                  <a:txBody>
                    <a:bodyPr/>
                    <a:lstStyle/>
                    <a:p>
                      <a:pPr algn="ctr" rtl="0" fontAlgn="ctr"/>
                      <a:r>
                        <a:rPr lang="es-CO" sz="1100" b="0" i="0" u="none" strike="noStrike">
                          <a:solidFill>
                            <a:srgbClr val="002060"/>
                          </a:solidFill>
                          <a:effectLst/>
                          <a:latin typeface="Calibri" panose="020F0502020204030204" pitchFamily="34" charset="0"/>
                        </a:rPr>
                        <a:t>0,00%</a:t>
                      </a: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noFill/>
                  </a:tcPr>
                </a:tc>
                <a:extLst>
                  <a:ext uri="{0D108BD9-81ED-4DB2-BD59-A6C34878D82A}">
                    <a16:rowId xmlns:a16="http://schemas.microsoft.com/office/drawing/2014/main" val="4061100649"/>
                  </a:ext>
                </a:extLst>
              </a:tr>
              <a:tr h="358435">
                <a:tc>
                  <a:txBody>
                    <a:bodyPr/>
                    <a:lstStyle/>
                    <a:p>
                      <a:pPr algn="ctr" rtl="0" fontAlgn="ctr"/>
                      <a:r>
                        <a:rPr lang="es-CO" sz="1100" u="none" strike="noStrike" dirty="0">
                          <a:solidFill>
                            <a:schemeClr val="accent1">
                              <a:lumMod val="50000"/>
                            </a:schemeClr>
                          </a:solidFill>
                          <a:effectLst/>
                          <a:latin typeface="+mn-lt"/>
                        </a:rPr>
                        <a:t>NÚMERO DE SUSCRIPTORES URBANOS</a:t>
                      </a:r>
                      <a:endParaRPr lang="es-CO" sz="1100" b="0" i="0" u="none" strike="noStrike" dirty="0">
                        <a:solidFill>
                          <a:schemeClr val="accent1">
                            <a:lumMod val="50000"/>
                          </a:schemeClr>
                        </a:solidFill>
                        <a:effectLst/>
                        <a:latin typeface="+mn-lt"/>
                      </a:endParaRP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noFill/>
                  </a:tcPr>
                </a:tc>
                <a:tc>
                  <a:txBody>
                    <a:bodyPr/>
                    <a:lstStyle/>
                    <a:p>
                      <a:pPr algn="ctr" rtl="0" fontAlgn="ctr"/>
                      <a:r>
                        <a:rPr lang="es-CO" sz="1100" b="0" i="0" u="none" strike="noStrike" dirty="0">
                          <a:solidFill>
                            <a:srgbClr val="002060"/>
                          </a:solidFill>
                          <a:effectLst/>
                          <a:latin typeface="Calibri" panose="020F0502020204030204" pitchFamily="34" charset="0"/>
                        </a:rPr>
                        <a:t>289.047</a:t>
                      </a: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noFill/>
                  </a:tcPr>
                </a:tc>
                <a:tc>
                  <a:txBody>
                    <a:bodyPr/>
                    <a:lstStyle/>
                    <a:p>
                      <a:pPr algn="ctr" rtl="0" fontAlgn="ctr"/>
                      <a:r>
                        <a:rPr lang="es-CO" sz="1100" b="0" i="0" u="none" strike="noStrike">
                          <a:solidFill>
                            <a:srgbClr val="002060"/>
                          </a:solidFill>
                          <a:effectLst/>
                          <a:latin typeface="Calibri" panose="020F0502020204030204" pitchFamily="34" charset="0"/>
                        </a:rPr>
                        <a:t>289.641</a:t>
                      </a: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noFill/>
                  </a:tcPr>
                </a:tc>
                <a:tc>
                  <a:txBody>
                    <a:bodyPr/>
                    <a:lstStyle/>
                    <a:p>
                      <a:pPr algn="ctr" rtl="0" fontAlgn="ctr"/>
                      <a:r>
                        <a:rPr lang="es-CO" sz="1100" b="0" i="0" u="none" strike="noStrike">
                          <a:solidFill>
                            <a:srgbClr val="002060"/>
                          </a:solidFill>
                          <a:effectLst/>
                          <a:latin typeface="Calibri" panose="020F0502020204030204" pitchFamily="34" charset="0"/>
                        </a:rPr>
                        <a:t>100,00%</a:t>
                      </a: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noFill/>
                  </a:tcPr>
                </a:tc>
                <a:extLst>
                  <a:ext uri="{0D108BD9-81ED-4DB2-BD59-A6C34878D82A}">
                    <a16:rowId xmlns:a16="http://schemas.microsoft.com/office/drawing/2014/main" val="2542652749"/>
                  </a:ext>
                </a:extLst>
              </a:tr>
              <a:tr h="358435">
                <a:tc>
                  <a:txBody>
                    <a:bodyPr/>
                    <a:lstStyle/>
                    <a:p>
                      <a:pPr algn="ctr" rtl="0" fontAlgn="ctr"/>
                      <a:r>
                        <a:rPr lang="es-CO" sz="1100" b="1" u="none" strike="noStrike" dirty="0">
                          <a:solidFill>
                            <a:schemeClr val="accent1">
                              <a:lumMod val="50000"/>
                            </a:schemeClr>
                          </a:solidFill>
                          <a:effectLst/>
                          <a:latin typeface="+mn-lt"/>
                        </a:rPr>
                        <a:t>TOTAL</a:t>
                      </a:r>
                      <a:endParaRPr lang="es-CO" sz="1100" b="1" i="0" u="none" strike="noStrike" dirty="0">
                        <a:solidFill>
                          <a:schemeClr val="accent1">
                            <a:lumMod val="50000"/>
                          </a:schemeClr>
                        </a:solidFill>
                        <a:effectLst/>
                        <a:latin typeface="+mn-lt"/>
                      </a:endParaRP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noFill/>
                  </a:tcPr>
                </a:tc>
                <a:tc>
                  <a:txBody>
                    <a:bodyPr/>
                    <a:lstStyle/>
                    <a:p>
                      <a:pPr algn="ctr" rtl="0" fontAlgn="ctr"/>
                      <a:r>
                        <a:rPr lang="es-CO" sz="1100" b="0" i="0" u="none" strike="noStrike">
                          <a:solidFill>
                            <a:srgbClr val="002060"/>
                          </a:solidFill>
                          <a:effectLst/>
                          <a:latin typeface="Calibri" panose="020F0502020204030204" pitchFamily="34" charset="0"/>
                        </a:rPr>
                        <a:t>289.047</a:t>
                      </a: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noFill/>
                  </a:tcPr>
                </a:tc>
                <a:tc>
                  <a:txBody>
                    <a:bodyPr/>
                    <a:lstStyle/>
                    <a:p>
                      <a:pPr algn="ctr" rtl="0" fontAlgn="ctr"/>
                      <a:r>
                        <a:rPr lang="es-CO" sz="1100" b="0" i="0" u="none" strike="noStrike" dirty="0">
                          <a:solidFill>
                            <a:srgbClr val="002060"/>
                          </a:solidFill>
                          <a:effectLst/>
                          <a:latin typeface="Calibri" panose="020F0502020204030204" pitchFamily="34" charset="0"/>
                        </a:rPr>
                        <a:t>289.641</a:t>
                      </a: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noFill/>
                  </a:tcPr>
                </a:tc>
                <a:tc>
                  <a:txBody>
                    <a:bodyPr/>
                    <a:lstStyle/>
                    <a:p>
                      <a:pPr algn="ctr" rtl="0" fontAlgn="ctr"/>
                      <a:r>
                        <a:rPr lang="es-CO" sz="1100" b="0" i="0" u="none" strike="noStrike" dirty="0">
                          <a:solidFill>
                            <a:srgbClr val="002060"/>
                          </a:solidFill>
                          <a:effectLst/>
                          <a:latin typeface="Calibri" panose="020F0502020204030204" pitchFamily="34" charset="0"/>
                        </a:rPr>
                        <a:t>100,00%</a:t>
                      </a: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noFill/>
                  </a:tcPr>
                </a:tc>
                <a:extLst>
                  <a:ext uri="{0D108BD9-81ED-4DB2-BD59-A6C34878D82A}">
                    <a16:rowId xmlns:a16="http://schemas.microsoft.com/office/drawing/2014/main" val="3432527702"/>
                  </a:ext>
                </a:extLst>
              </a:tr>
            </a:tbl>
          </a:graphicData>
        </a:graphic>
      </p:graphicFrame>
      <p:sp>
        <p:nvSpPr>
          <p:cNvPr id="5" name="CuadroTexto 4">
            <a:extLst>
              <a:ext uri="{FF2B5EF4-FFF2-40B4-BE49-F238E27FC236}">
                <a16:creationId xmlns:a16="http://schemas.microsoft.com/office/drawing/2014/main" id="{BA23BB36-FCF0-D26E-327E-A7C1A1A7E036}"/>
              </a:ext>
            </a:extLst>
          </p:cNvPr>
          <p:cNvSpPr txBox="1"/>
          <p:nvPr/>
        </p:nvSpPr>
        <p:spPr>
          <a:xfrm>
            <a:off x="1835150" y="3925673"/>
            <a:ext cx="7250484" cy="646331"/>
          </a:xfrm>
          <a:prstGeom prst="rect">
            <a:avLst/>
          </a:prstGeom>
          <a:noFill/>
        </p:spPr>
        <p:txBody>
          <a:bodyPr wrap="square" rtlCol="0">
            <a:spAutoFit/>
          </a:bodyPr>
          <a:lstStyle/>
          <a:p>
            <a:pPr marL="228600" indent="-228600">
              <a:buFontTx/>
              <a:buAutoNum type="arabicPeriod"/>
              <a:defRPr/>
            </a:pPr>
            <a:r>
              <a:rPr kumimoji="0" lang="es-ES"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Fuente de información suscriptores por tipo de población. Archivos planos de catastro con corte </a:t>
            </a:r>
            <a:r>
              <a:rPr lang="pt-BR" sz="1200" dirty="0">
                <a:solidFill>
                  <a:srgbClr val="4472C4">
                    <a:lumMod val="50000"/>
                  </a:srgbClr>
                </a:solidFill>
                <a:latin typeface="Calibri" panose="020F0502020204030204"/>
              </a:rPr>
              <a:t>30</a:t>
            </a:r>
            <a:r>
              <a:rPr kumimoji="0" lang="pt-BR"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 </a:t>
            </a:r>
            <a:r>
              <a:rPr lang="pt-BR" sz="1200" dirty="0">
                <a:solidFill>
                  <a:srgbClr val="4472C4">
                    <a:lumMod val="50000"/>
                  </a:srgbClr>
                </a:solidFill>
                <a:latin typeface="Calibri" panose="020F0502020204030204"/>
              </a:rPr>
              <a:t>de noviembre </a:t>
            </a:r>
            <a:r>
              <a:rPr kumimoji="0" lang="pt-BR"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2024</a:t>
            </a:r>
            <a:r>
              <a:rPr kumimoji="0" lang="es-ES"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a:t>
            </a:r>
            <a:endParaRPr kumimoji="0" lang="es-MX"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228600" marR="0" lvl="0" indent="-228600" algn="l" defTabSz="914400" rtl="0" eaLnBrk="1" fontAlgn="auto" latinLnBrk="0" hangingPunct="1">
              <a:lnSpc>
                <a:spcPct val="100000"/>
              </a:lnSpc>
              <a:spcBef>
                <a:spcPts val="0"/>
              </a:spcBef>
              <a:spcAft>
                <a:spcPts val="0"/>
              </a:spcAft>
              <a:buClrTx/>
              <a:buSzTx/>
              <a:buFontTx/>
              <a:buAutoNum type="arabicPeriod"/>
              <a:tabLst/>
              <a:defRPr/>
            </a:pPr>
            <a:endParaRPr kumimoji="0" lang="es-ES"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188326478"/>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CuadroTexto 4">
            <a:extLst>
              <a:ext uri="{FF2B5EF4-FFF2-40B4-BE49-F238E27FC236}">
                <a16:creationId xmlns:a16="http://schemas.microsoft.com/office/drawing/2014/main" id="{65B12803-5723-4124-BA21-4275CB48163E}"/>
              </a:ext>
            </a:extLst>
          </p:cNvPr>
          <p:cNvSpPr txBox="1"/>
          <p:nvPr/>
        </p:nvSpPr>
        <p:spPr>
          <a:xfrm>
            <a:off x="334426" y="6208850"/>
            <a:ext cx="11523145" cy="507831"/>
          </a:xfrm>
          <a:prstGeom prst="rect">
            <a:avLst/>
          </a:prstGeom>
          <a:noFill/>
        </p:spPr>
        <p:txBody>
          <a:bodyPr wrap="square" rtlCol="0">
            <a:spAutoFit/>
          </a:bodyPr>
          <a:lstStyle/>
          <a:p>
            <a:r>
              <a:rPr lang="es-CO" sz="900">
                <a:solidFill>
                  <a:schemeClr val="accent1">
                    <a:lumMod val="50000"/>
                  </a:schemeClr>
                </a:solidFill>
              </a:rPr>
              <a:t>Fuente: Informe del Concesionario </a:t>
            </a:r>
          </a:p>
          <a:p>
            <a:r>
              <a:rPr lang="es-CO" sz="900">
                <a:solidFill>
                  <a:schemeClr val="accent1">
                    <a:lumMod val="50000"/>
                  </a:schemeClr>
                </a:solidFill>
              </a:rPr>
              <a:t>Periodo comprendido entre el 12 de febrero 2018 y el </a:t>
            </a:r>
            <a:r>
              <a:rPr lang="es-MX" sz="900">
                <a:solidFill>
                  <a:schemeClr val="accent1">
                    <a:lumMod val="50000"/>
                  </a:schemeClr>
                </a:solidFill>
              </a:rPr>
              <a:t>31 de diciembre de 2023</a:t>
            </a:r>
            <a:r>
              <a:rPr lang="es-CO" sz="900">
                <a:solidFill>
                  <a:schemeClr val="accent1">
                    <a:lumMod val="50000"/>
                  </a:schemeClr>
                </a:solidFill>
              </a:rPr>
              <a:t>.</a:t>
            </a:r>
          </a:p>
          <a:p>
            <a:r>
              <a:rPr lang="es-MX" sz="900">
                <a:solidFill>
                  <a:schemeClr val="accent1">
                    <a:lumMod val="50000"/>
                  </a:schemeClr>
                </a:solidFill>
              </a:rPr>
              <a:t>*Promedio de  kilómetros ejecutados de febrero 2018 a diciembre de 2023</a:t>
            </a:r>
            <a:endParaRPr lang="es-CO" sz="900">
              <a:solidFill>
                <a:schemeClr val="accent1">
                  <a:lumMod val="50000"/>
                </a:schemeClr>
              </a:solidFill>
            </a:endParaRPr>
          </a:p>
        </p:txBody>
      </p:sp>
      <p:sp>
        <p:nvSpPr>
          <p:cNvPr id="23" name="CuadroTexto 22">
            <a:extLst>
              <a:ext uri="{FF2B5EF4-FFF2-40B4-BE49-F238E27FC236}">
                <a16:creationId xmlns:a16="http://schemas.microsoft.com/office/drawing/2014/main" id="{FA234D52-1CF6-4968-B439-DBB712E3A05F}"/>
              </a:ext>
            </a:extLst>
          </p:cNvPr>
          <p:cNvSpPr txBox="1"/>
          <p:nvPr/>
        </p:nvSpPr>
        <p:spPr>
          <a:xfrm>
            <a:off x="2310063" y="21920"/>
            <a:ext cx="9881937" cy="923330"/>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a:solidFill>
                  <a:schemeClr val="accent1">
                    <a:lumMod val="50000"/>
                  </a:schemeClr>
                </a:solidFill>
              </a:rPr>
              <a:t>gestión técnica operativa </a:t>
            </a:r>
          </a:p>
          <a:p>
            <a:pPr lvl="1"/>
            <a:r>
              <a:rPr lang="es-CO" sz="1600" b="0">
                <a:solidFill>
                  <a:schemeClr val="accent1">
                    <a:lumMod val="50000"/>
                  </a:schemeClr>
                </a:solidFill>
              </a:rPr>
              <a:t>Histórico – barrido y limpieza   barrido manual y áreas públicas (km) 2018 a 2023</a:t>
            </a:r>
            <a:endParaRPr lang="es-CO" sz="1600" b="0" kern="0">
              <a:solidFill>
                <a:schemeClr val="accent1">
                  <a:lumMod val="50000"/>
                </a:schemeClr>
              </a:solidFill>
            </a:endParaRPr>
          </a:p>
        </p:txBody>
      </p:sp>
      <p:cxnSp>
        <p:nvCxnSpPr>
          <p:cNvPr id="29" name="Conector recto 28">
            <a:extLst>
              <a:ext uri="{FF2B5EF4-FFF2-40B4-BE49-F238E27FC236}">
                <a16:creationId xmlns:a16="http://schemas.microsoft.com/office/drawing/2014/main" id="{E461885A-9441-4ADE-982B-DA9345520816}"/>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37" name="Imagen 36">
            <a:extLst>
              <a:ext uri="{FF2B5EF4-FFF2-40B4-BE49-F238E27FC236}">
                <a16:creationId xmlns:a16="http://schemas.microsoft.com/office/drawing/2014/main" id="{8CA5A062-9F83-4481-9751-6BD17B3F3018}"/>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422937" y="1387187"/>
            <a:ext cx="1280414" cy="1005884"/>
          </a:xfrm>
          <a:prstGeom prst="rect">
            <a:avLst/>
          </a:prstGeom>
        </p:spPr>
      </p:pic>
      <p:pic>
        <p:nvPicPr>
          <p:cNvPr id="38" name="Imagen 37">
            <a:extLst>
              <a:ext uri="{FF2B5EF4-FFF2-40B4-BE49-F238E27FC236}">
                <a16:creationId xmlns:a16="http://schemas.microsoft.com/office/drawing/2014/main" id="{6699C94C-AB3F-4DE9-87F3-B6FDCBB4F20B}"/>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12658" t="17307" r="12911" b="19214"/>
          <a:stretch/>
        </p:blipFill>
        <p:spPr>
          <a:xfrm>
            <a:off x="2260207" y="1500799"/>
            <a:ext cx="1434278" cy="812326"/>
          </a:xfrm>
          <a:prstGeom prst="rect">
            <a:avLst/>
          </a:prstGeom>
        </p:spPr>
      </p:pic>
      <p:pic>
        <p:nvPicPr>
          <p:cNvPr id="40" name="Imagen 39">
            <a:extLst>
              <a:ext uri="{FF2B5EF4-FFF2-40B4-BE49-F238E27FC236}">
                <a16:creationId xmlns:a16="http://schemas.microsoft.com/office/drawing/2014/main" id="{72550A7E-5376-4DE4-BDB1-88C427DDD7B4}"/>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6277201" y="1766705"/>
            <a:ext cx="1511405" cy="373662"/>
          </a:xfrm>
          <a:prstGeom prst="rect">
            <a:avLst/>
          </a:prstGeom>
        </p:spPr>
      </p:pic>
      <p:pic>
        <p:nvPicPr>
          <p:cNvPr id="41" name="Imagen 40">
            <a:extLst>
              <a:ext uri="{FF2B5EF4-FFF2-40B4-BE49-F238E27FC236}">
                <a16:creationId xmlns:a16="http://schemas.microsoft.com/office/drawing/2014/main" id="{A86479F3-181D-4F05-AB7C-32E8E2BB7F74}"/>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8119113" y="1620149"/>
            <a:ext cx="1547444" cy="595949"/>
          </a:xfrm>
          <a:prstGeom prst="rect">
            <a:avLst/>
          </a:prstGeom>
        </p:spPr>
      </p:pic>
      <p:pic>
        <p:nvPicPr>
          <p:cNvPr id="47" name="Imagen 46">
            <a:extLst>
              <a:ext uri="{FF2B5EF4-FFF2-40B4-BE49-F238E27FC236}">
                <a16:creationId xmlns:a16="http://schemas.microsoft.com/office/drawing/2014/main" id="{9C6C6B1D-138C-4FE0-8F21-E52FA8DB077B}"/>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861384" y="186272"/>
            <a:ext cx="1233949" cy="863764"/>
          </a:xfrm>
          <a:prstGeom prst="rect">
            <a:avLst/>
          </a:prstGeom>
        </p:spPr>
      </p:pic>
      <p:sp>
        <p:nvSpPr>
          <p:cNvPr id="2" name="CuadroTexto 1">
            <a:extLst>
              <a:ext uri="{FF2B5EF4-FFF2-40B4-BE49-F238E27FC236}">
                <a16:creationId xmlns:a16="http://schemas.microsoft.com/office/drawing/2014/main" id="{2EAB69B5-FAE7-4453-84DE-26E4C74E32EC}"/>
              </a:ext>
            </a:extLst>
          </p:cNvPr>
          <p:cNvSpPr txBox="1"/>
          <p:nvPr/>
        </p:nvSpPr>
        <p:spPr>
          <a:xfrm>
            <a:off x="10241793" y="1603626"/>
            <a:ext cx="1527270" cy="646331"/>
          </a:xfrm>
          <a:prstGeom prst="rect">
            <a:avLst/>
          </a:prstGeom>
          <a:noFill/>
        </p:spPr>
        <p:txBody>
          <a:bodyPr wrap="square" rtlCol="0">
            <a:spAutoFit/>
          </a:bodyPr>
          <a:lstStyle/>
          <a:p>
            <a:r>
              <a:rPr lang="es-CO" sz="3600" b="1" kern="0" cap="small">
                <a:solidFill>
                  <a:schemeClr val="accent1">
                    <a:lumMod val="50000"/>
                  </a:schemeClr>
                </a:solidFill>
                <a:latin typeface="Candara" panose="020E0502030303020204" pitchFamily="34" charset="0"/>
              </a:rPr>
              <a:t>TOTAL</a:t>
            </a:r>
            <a:endParaRPr lang="es-CO"/>
          </a:p>
        </p:txBody>
      </p:sp>
      <p:pic>
        <p:nvPicPr>
          <p:cNvPr id="24" name="Picture 2">
            <a:extLst>
              <a:ext uri="{FF2B5EF4-FFF2-40B4-BE49-F238E27FC236}">
                <a16:creationId xmlns:a16="http://schemas.microsoft.com/office/drawing/2014/main" id="{480C9055-6B58-415B-8FEF-9A892542AFD6}"/>
              </a:ext>
            </a:extLst>
          </p:cNvPr>
          <p:cNvPicPr>
            <a:picLocks noChangeAspect="1" noChangeArrowheads="1"/>
          </p:cNvPicPr>
          <p:nvPr/>
        </p:nvPicPr>
        <p:blipFill rotWithShape="1">
          <a:blip r:embed="rId8" cstate="email">
            <a:extLst>
              <a:ext uri="{28A0092B-C50C-407E-A947-70E740481C1C}">
                <a14:useLocalDpi xmlns:a14="http://schemas.microsoft.com/office/drawing/2010/main"/>
              </a:ext>
            </a:extLst>
          </a:blip>
          <a:srcRect/>
          <a:stretch/>
        </p:blipFill>
        <p:spPr bwMode="auto">
          <a:xfrm>
            <a:off x="4451634" y="1699895"/>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5" name="Picture 2">
            <a:extLst>
              <a:ext uri="{FF2B5EF4-FFF2-40B4-BE49-F238E27FC236}">
                <a16:creationId xmlns:a16="http://schemas.microsoft.com/office/drawing/2014/main" id="{F3CE5724-7CE5-4521-8E31-CE7436823CE6}"/>
              </a:ext>
            </a:extLst>
          </p:cNvPr>
          <p:cNvPicPr>
            <a:picLocks noChangeAspect="1" noChangeArrowheads="1"/>
          </p:cNvPicPr>
          <p:nvPr/>
        </p:nvPicPr>
        <p:blipFill rotWithShape="1">
          <a:blip r:embed="rId9" cstate="email">
            <a:extLst>
              <a:ext uri="{28A0092B-C50C-407E-A947-70E740481C1C}">
                <a14:useLocalDpi xmlns:a14="http://schemas.microsoft.com/office/drawing/2010/main"/>
              </a:ext>
            </a:extLst>
          </a:blip>
          <a:srcRect/>
          <a:stretch/>
        </p:blipFill>
        <p:spPr bwMode="auto">
          <a:xfrm>
            <a:off x="4537499" y="1199482"/>
            <a:ext cx="1055081" cy="6022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3" name="Tabla 2">
            <a:extLst>
              <a:ext uri="{FF2B5EF4-FFF2-40B4-BE49-F238E27FC236}">
                <a16:creationId xmlns:a16="http://schemas.microsoft.com/office/drawing/2014/main" id="{30087EA2-AF5C-5C0D-3C0A-F640877C0266}"/>
              </a:ext>
            </a:extLst>
          </p:cNvPr>
          <p:cNvGraphicFramePr>
            <a:graphicFrameLocks noGrp="1"/>
          </p:cNvGraphicFramePr>
          <p:nvPr>
            <p:extLst>
              <p:ext uri="{D42A27DB-BD31-4B8C-83A1-F6EECF244321}">
                <p14:modId xmlns:p14="http://schemas.microsoft.com/office/powerpoint/2010/main" val="2864191349"/>
              </p:ext>
            </p:extLst>
          </p:nvPr>
        </p:nvGraphicFramePr>
        <p:xfrm>
          <a:off x="378858" y="2507143"/>
          <a:ext cx="11434283" cy="3394590"/>
        </p:xfrm>
        <a:graphic>
          <a:graphicData uri="http://schemas.openxmlformats.org/drawingml/2006/table">
            <a:tbl>
              <a:tblPr/>
              <a:tblGrid>
                <a:gridCol w="741482">
                  <a:extLst>
                    <a:ext uri="{9D8B030D-6E8A-4147-A177-3AD203B41FA5}">
                      <a16:colId xmlns:a16="http://schemas.microsoft.com/office/drawing/2014/main" val="1569566400"/>
                    </a:ext>
                  </a:extLst>
                </a:gridCol>
                <a:gridCol w="963927">
                  <a:extLst>
                    <a:ext uri="{9D8B030D-6E8A-4147-A177-3AD203B41FA5}">
                      <a16:colId xmlns:a16="http://schemas.microsoft.com/office/drawing/2014/main" val="1430465485"/>
                    </a:ext>
                  </a:extLst>
                </a:gridCol>
                <a:gridCol w="284235">
                  <a:extLst>
                    <a:ext uri="{9D8B030D-6E8A-4147-A177-3AD203B41FA5}">
                      <a16:colId xmlns:a16="http://schemas.microsoft.com/office/drawing/2014/main" val="1393551308"/>
                    </a:ext>
                  </a:extLst>
                </a:gridCol>
                <a:gridCol w="753841">
                  <a:extLst>
                    <a:ext uri="{9D8B030D-6E8A-4147-A177-3AD203B41FA5}">
                      <a16:colId xmlns:a16="http://schemas.microsoft.com/office/drawing/2014/main" val="3210743481"/>
                    </a:ext>
                  </a:extLst>
                </a:gridCol>
                <a:gridCol w="889779">
                  <a:extLst>
                    <a:ext uri="{9D8B030D-6E8A-4147-A177-3AD203B41FA5}">
                      <a16:colId xmlns:a16="http://schemas.microsoft.com/office/drawing/2014/main" val="1460861431"/>
                    </a:ext>
                  </a:extLst>
                </a:gridCol>
                <a:gridCol w="284235">
                  <a:extLst>
                    <a:ext uri="{9D8B030D-6E8A-4147-A177-3AD203B41FA5}">
                      <a16:colId xmlns:a16="http://schemas.microsoft.com/office/drawing/2014/main" val="236769523"/>
                    </a:ext>
                  </a:extLst>
                </a:gridCol>
                <a:gridCol w="753841">
                  <a:extLst>
                    <a:ext uri="{9D8B030D-6E8A-4147-A177-3AD203B41FA5}">
                      <a16:colId xmlns:a16="http://schemas.microsoft.com/office/drawing/2014/main" val="1029418865"/>
                    </a:ext>
                  </a:extLst>
                </a:gridCol>
                <a:gridCol w="926854">
                  <a:extLst>
                    <a:ext uri="{9D8B030D-6E8A-4147-A177-3AD203B41FA5}">
                      <a16:colId xmlns:a16="http://schemas.microsoft.com/office/drawing/2014/main" val="1623118026"/>
                    </a:ext>
                  </a:extLst>
                </a:gridCol>
                <a:gridCol w="214907">
                  <a:extLst>
                    <a:ext uri="{9D8B030D-6E8A-4147-A177-3AD203B41FA5}">
                      <a16:colId xmlns:a16="http://schemas.microsoft.com/office/drawing/2014/main" val="2650882673"/>
                    </a:ext>
                  </a:extLst>
                </a:gridCol>
                <a:gridCol w="823169">
                  <a:extLst>
                    <a:ext uri="{9D8B030D-6E8A-4147-A177-3AD203B41FA5}">
                      <a16:colId xmlns:a16="http://schemas.microsoft.com/office/drawing/2014/main" val="1214554498"/>
                    </a:ext>
                  </a:extLst>
                </a:gridCol>
                <a:gridCol w="880511">
                  <a:extLst>
                    <a:ext uri="{9D8B030D-6E8A-4147-A177-3AD203B41FA5}">
                      <a16:colId xmlns:a16="http://schemas.microsoft.com/office/drawing/2014/main" val="3358050538"/>
                    </a:ext>
                  </a:extLst>
                </a:gridCol>
                <a:gridCol w="284235">
                  <a:extLst>
                    <a:ext uri="{9D8B030D-6E8A-4147-A177-3AD203B41FA5}">
                      <a16:colId xmlns:a16="http://schemas.microsoft.com/office/drawing/2014/main" val="923634297"/>
                    </a:ext>
                  </a:extLst>
                </a:gridCol>
                <a:gridCol w="753841">
                  <a:extLst>
                    <a:ext uri="{9D8B030D-6E8A-4147-A177-3AD203B41FA5}">
                      <a16:colId xmlns:a16="http://schemas.microsoft.com/office/drawing/2014/main" val="1159614732"/>
                    </a:ext>
                  </a:extLst>
                </a:gridCol>
                <a:gridCol w="939212">
                  <a:extLst>
                    <a:ext uri="{9D8B030D-6E8A-4147-A177-3AD203B41FA5}">
                      <a16:colId xmlns:a16="http://schemas.microsoft.com/office/drawing/2014/main" val="1618198794"/>
                    </a:ext>
                  </a:extLst>
                </a:gridCol>
                <a:gridCol w="284235">
                  <a:extLst>
                    <a:ext uri="{9D8B030D-6E8A-4147-A177-3AD203B41FA5}">
                      <a16:colId xmlns:a16="http://schemas.microsoft.com/office/drawing/2014/main" val="1338676834"/>
                    </a:ext>
                  </a:extLst>
                </a:gridCol>
                <a:gridCol w="753841">
                  <a:extLst>
                    <a:ext uri="{9D8B030D-6E8A-4147-A177-3AD203B41FA5}">
                      <a16:colId xmlns:a16="http://schemas.microsoft.com/office/drawing/2014/main" val="3842650433"/>
                    </a:ext>
                  </a:extLst>
                </a:gridCol>
                <a:gridCol w="902138">
                  <a:extLst>
                    <a:ext uri="{9D8B030D-6E8A-4147-A177-3AD203B41FA5}">
                      <a16:colId xmlns:a16="http://schemas.microsoft.com/office/drawing/2014/main" val="3776058268"/>
                    </a:ext>
                  </a:extLst>
                </a:gridCol>
              </a:tblGrid>
              <a:tr h="430428">
                <a:tc>
                  <a:txBody>
                    <a:bodyPr/>
                    <a:lstStyle/>
                    <a:p>
                      <a:pPr algn="ctr" rtl="0" fontAlgn="ctr"/>
                      <a:r>
                        <a:rPr lang="es-CO" sz="11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2609647671"/>
                  </a:ext>
                </a:extLst>
              </a:tr>
              <a:tr h="209964">
                <a:tc>
                  <a:txBody>
                    <a:bodyPr/>
                    <a:lstStyle/>
                    <a:p>
                      <a:pPr algn="ctr" rtl="0" fontAlgn="ctr"/>
                      <a:r>
                        <a:rPr lang="es-CO" sz="1100" b="0" i="0" u="none" strike="noStrike">
                          <a:solidFill>
                            <a:srgbClr val="002060"/>
                          </a:solidFill>
                          <a:effectLs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548.435,73</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388.587,65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210.773,42</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144.125,19</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187.399,10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1" i="0" u="none" strike="noStrike">
                          <a:solidFill>
                            <a:srgbClr val="002060"/>
                          </a:solidFill>
                          <a:effectLst/>
                          <a:latin typeface="Calibri" panose="020F0502020204030204" pitchFamily="34" charset="0"/>
                        </a:rPr>
                        <a:t>1.479.321,08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extLst>
                  <a:ext uri="{0D108BD9-81ED-4DB2-BD59-A6C34878D82A}">
                    <a16:rowId xmlns:a16="http://schemas.microsoft.com/office/drawing/2014/main" val="2613311247"/>
                  </a:ext>
                </a:extLst>
              </a:tr>
              <a:tr h="209964">
                <a:tc>
                  <a:txBody>
                    <a:bodyPr/>
                    <a:lstStyle/>
                    <a:p>
                      <a:pPr algn="ctr" rtl="0" fontAlgn="ctr"/>
                      <a:r>
                        <a:rPr lang="es-CO" sz="110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675.110,20</a:t>
                      </a:r>
                    </a:p>
                  </a:txBody>
                  <a:tcPr marL="0" marR="0" marT="0" marB="0" anchor="ctr">
                    <a:lnL>
                      <a:noFill/>
                    </a:lnL>
                    <a:lnR>
                      <a:noFill/>
                    </a:lnR>
                    <a:lnT>
                      <a:noFill/>
                    </a:lnT>
                    <a:lnB>
                      <a:noFill/>
                    </a:lnB>
                    <a:noFill/>
                  </a:tcPr>
                </a:tc>
                <a:tc>
                  <a:txBody>
                    <a:bodyPr/>
                    <a:lstStyle/>
                    <a:p>
                      <a:pPr algn="ctr" fontAlgn="ctr"/>
                      <a:r>
                        <a:rPr lang="es-CO" sz="1100" b="0" i="0" u="none" strike="noStrike">
                          <a:solidFill>
                            <a:srgbClr val="000000"/>
                          </a:solidFill>
                          <a:effectLs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10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403.417,71</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256.212,04</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214.438,41</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243.325,02</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1.792.503,37</a:t>
                      </a:r>
                    </a:p>
                  </a:txBody>
                  <a:tcPr marL="0" marR="0" marT="0" marB="0" anchor="ctr">
                    <a:lnL>
                      <a:noFill/>
                    </a:lnL>
                    <a:lnR>
                      <a:noFill/>
                    </a:lnR>
                    <a:lnT>
                      <a:noFill/>
                    </a:lnT>
                    <a:lnB>
                      <a:noFill/>
                    </a:lnB>
                    <a:noFill/>
                  </a:tcPr>
                </a:tc>
                <a:extLst>
                  <a:ext uri="{0D108BD9-81ED-4DB2-BD59-A6C34878D82A}">
                    <a16:rowId xmlns:a16="http://schemas.microsoft.com/office/drawing/2014/main" val="1058575316"/>
                  </a:ext>
                </a:extLst>
              </a:tr>
              <a:tr h="209964">
                <a:tc>
                  <a:txBody>
                    <a:bodyPr/>
                    <a:lstStyle/>
                    <a:p>
                      <a:pPr algn="ctr" rtl="0" fontAlgn="ctr"/>
                      <a:r>
                        <a:rPr lang="es-CO" sz="1100" b="0" i="0" u="none" strike="noStrike">
                          <a:solidFill>
                            <a:srgbClr val="002060"/>
                          </a:solidFill>
                          <a:effectLs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716.753,78</a:t>
                      </a:r>
                    </a:p>
                  </a:txBody>
                  <a:tcPr marL="0" marR="0" marT="0" marB="0" anchor="ctr">
                    <a:lnL>
                      <a:noFill/>
                    </a:lnL>
                    <a:lnR>
                      <a:noFill/>
                    </a:lnR>
                    <a:lnT>
                      <a:noFill/>
                    </a:lnT>
                    <a:lnB>
                      <a:noFill/>
                    </a:lnB>
                    <a:solidFill>
                      <a:srgbClr val="EBF1E9"/>
                    </a:solidFill>
                  </a:tcPr>
                </a:tc>
                <a:tc>
                  <a:txBody>
                    <a:bodyPr/>
                    <a:lstStyle/>
                    <a:p>
                      <a:pPr algn="ctr" fontAlgn="ctr"/>
                      <a:r>
                        <a:rPr lang="es-CO" sz="1100" b="0" i="0" u="none" strike="noStrike">
                          <a:solidFill>
                            <a:srgbClr val="000000"/>
                          </a:solidFill>
                          <a:effectLs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100" b="0" i="0" u="none" strike="noStrike">
                          <a:solidFill>
                            <a:srgbClr val="002060"/>
                          </a:solidFill>
                          <a:effectLs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704.502,89</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339.272,88</a:t>
                      </a:r>
                    </a:p>
                  </a:txBody>
                  <a:tcPr marL="0" marR="0" marT="0" marB="0" anchor="ctr">
                    <a:lnL>
                      <a:noFill/>
                    </a:lnL>
                    <a:lnR>
                      <a:noFill/>
                    </a:lnR>
                    <a:lnT>
                      <a:noFill/>
                    </a:lnT>
                    <a:lnB>
                      <a:noFill/>
                    </a:lnB>
                    <a:solidFill>
                      <a:srgbClr val="EBF1E9"/>
                    </a:solidFill>
                  </a:tcPr>
                </a:tc>
                <a:tc>
                  <a:txBody>
                    <a:bodyPr/>
                    <a:lstStyle/>
                    <a:p>
                      <a:pPr algn="ctr" fontAlgn="ctr"/>
                      <a:r>
                        <a:rPr lang="es-CO" sz="1100" b="0" i="0" u="none" strike="noStrike">
                          <a:solidFill>
                            <a:srgbClr val="000000"/>
                          </a:solidFill>
                          <a:effectLs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100" b="0" i="0" u="none" strike="noStrike">
                          <a:solidFill>
                            <a:srgbClr val="002060"/>
                          </a:solidFill>
                          <a:effectLs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276.966,96</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247.086,08</a:t>
                      </a:r>
                    </a:p>
                  </a:txBody>
                  <a:tcPr marL="0" marR="0" marT="0" marB="0" anchor="ctr">
                    <a:lnL>
                      <a:noFill/>
                    </a:lnL>
                    <a:lnR>
                      <a:noFill/>
                    </a:lnR>
                    <a:lnT>
                      <a:noFill/>
                    </a:lnT>
                    <a:lnB>
                      <a:noFill/>
                    </a:lnB>
                    <a:solidFill>
                      <a:srgbClr val="EBF1E9"/>
                    </a:solidFill>
                  </a:tcPr>
                </a:tc>
                <a:tc>
                  <a:txBody>
                    <a:bodyPr/>
                    <a:lstStyle/>
                    <a:p>
                      <a:pPr algn="ctr" fontAlgn="ctr"/>
                      <a:r>
                        <a:rPr lang="es-CO" sz="1100" b="0" i="0" u="none" strike="noStrike">
                          <a:solidFill>
                            <a:srgbClr val="000000"/>
                          </a:solidFill>
                          <a:effectLs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100" b="1" i="0" u="none" strike="noStrike">
                          <a:solidFill>
                            <a:srgbClr val="002060"/>
                          </a:solidFill>
                          <a:effectLs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002060"/>
                          </a:solidFill>
                          <a:effectLst/>
                          <a:latin typeface="Calibri" panose="020F0502020204030204" pitchFamily="34" charset="0"/>
                        </a:rPr>
                        <a:t>2.284.582,59</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1717275982"/>
                  </a:ext>
                </a:extLst>
              </a:tr>
              <a:tr h="209964">
                <a:tc>
                  <a:txBody>
                    <a:bodyPr/>
                    <a:lstStyle/>
                    <a:p>
                      <a:pPr algn="ctr" rtl="0" fontAlgn="ctr"/>
                      <a:r>
                        <a:rPr lang="es-CO" sz="110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875.343,63</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834.863,32</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389.461,40</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279.127,98</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258.517,77</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2.637.314,11</a:t>
                      </a:r>
                    </a:p>
                  </a:txBody>
                  <a:tcPr marL="0" marR="0" marT="0" marB="0" anchor="ctr">
                    <a:lnL>
                      <a:noFill/>
                    </a:lnL>
                    <a:lnR>
                      <a:noFill/>
                    </a:lnR>
                    <a:lnT>
                      <a:noFill/>
                    </a:lnT>
                    <a:lnB>
                      <a:noFill/>
                    </a:lnB>
                    <a:noFill/>
                  </a:tcPr>
                </a:tc>
                <a:extLst>
                  <a:ext uri="{0D108BD9-81ED-4DB2-BD59-A6C34878D82A}">
                    <a16:rowId xmlns:a16="http://schemas.microsoft.com/office/drawing/2014/main" val="598422561"/>
                  </a:ext>
                </a:extLst>
              </a:tr>
              <a:tr h="209964">
                <a:tc>
                  <a:txBody>
                    <a:bodyPr/>
                    <a:lstStyle/>
                    <a:p>
                      <a:pPr algn="ctr" rtl="0" fontAlgn="ctr"/>
                      <a:r>
                        <a:rPr lang="es-CO" sz="1100" b="0" i="0" u="none" strike="noStrike">
                          <a:solidFill>
                            <a:srgbClr val="002060"/>
                          </a:solidFill>
                          <a:effectLs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1.400.263,65</a:t>
                      </a:r>
                    </a:p>
                  </a:txBody>
                  <a:tcPr marL="0" marR="0" marT="0" marB="0" anchor="ctr">
                    <a:lnL>
                      <a:noFill/>
                    </a:lnL>
                    <a:lnR>
                      <a:noFill/>
                    </a:lnR>
                    <a:lnT>
                      <a:noFill/>
                    </a:lnT>
                    <a:lnB>
                      <a:noFill/>
                    </a:lnB>
                    <a:solidFill>
                      <a:srgbClr val="EBF1E9"/>
                    </a:solidFill>
                  </a:tcPr>
                </a:tc>
                <a:tc>
                  <a:txBody>
                    <a:bodyPr/>
                    <a:lstStyle/>
                    <a:p>
                      <a:pPr algn="ctr" fontAlgn="ctr"/>
                      <a:r>
                        <a:rPr lang="es-CO" sz="1100" b="0" i="0" u="none" strike="noStrike">
                          <a:solidFill>
                            <a:srgbClr val="000000"/>
                          </a:solidFill>
                          <a:effectLs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100" b="0" i="0" u="none" strike="noStrike">
                          <a:solidFill>
                            <a:srgbClr val="002060"/>
                          </a:solidFill>
                          <a:effectLs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825.746,66</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382.014,81</a:t>
                      </a:r>
                    </a:p>
                  </a:txBody>
                  <a:tcPr marL="0" marR="0" marT="0" marB="0" anchor="ctr">
                    <a:lnL>
                      <a:noFill/>
                    </a:lnL>
                    <a:lnR>
                      <a:noFill/>
                    </a:lnR>
                    <a:lnT>
                      <a:noFill/>
                    </a:lnT>
                    <a:lnB>
                      <a:noFill/>
                    </a:lnB>
                    <a:solidFill>
                      <a:srgbClr val="EBF1E9"/>
                    </a:solidFill>
                  </a:tcPr>
                </a:tc>
                <a:tc>
                  <a:txBody>
                    <a:bodyPr/>
                    <a:lstStyle/>
                    <a:p>
                      <a:pPr algn="ctr" fontAlgn="ctr"/>
                      <a:r>
                        <a:rPr lang="es-CO" sz="1100" b="0" i="0" u="none" strike="noStrike">
                          <a:solidFill>
                            <a:srgbClr val="000000"/>
                          </a:solidFill>
                          <a:effectLs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100" b="0" i="0" u="none" strike="noStrike">
                          <a:solidFill>
                            <a:srgbClr val="002060"/>
                          </a:solidFill>
                          <a:effectLs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259.766,97</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255.373,94</a:t>
                      </a:r>
                    </a:p>
                  </a:txBody>
                  <a:tcPr marL="0" marR="0" marT="0" marB="0" anchor="ctr">
                    <a:lnL>
                      <a:noFill/>
                    </a:lnL>
                    <a:lnR>
                      <a:noFill/>
                    </a:lnR>
                    <a:lnT>
                      <a:noFill/>
                    </a:lnT>
                    <a:lnB>
                      <a:noFill/>
                    </a:lnB>
                    <a:solidFill>
                      <a:srgbClr val="EBF1E9"/>
                    </a:solidFill>
                  </a:tcPr>
                </a:tc>
                <a:tc>
                  <a:txBody>
                    <a:bodyPr/>
                    <a:lstStyle/>
                    <a:p>
                      <a:pPr algn="ctr" fontAlgn="ctr"/>
                      <a:r>
                        <a:rPr lang="es-CO" sz="1100" b="0" i="0" u="none" strike="noStrike">
                          <a:solidFill>
                            <a:srgbClr val="000000"/>
                          </a:solidFill>
                          <a:effectLs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100" b="1" i="0" u="none" strike="noStrike">
                          <a:solidFill>
                            <a:srgbClr val="002060"/>
                          </a:solidFill>
                          <a:effectLs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002060"/>
                          </a:solidFill>
                          <a:effectLst/>
                          <a:latin typeface="Calibri" panose="020F0502020204030204" pitchFamily="34" charset="0"/>
                        </a:rPr>
                        <a:t>3.123.166,03</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2312141988"/>
                  </a:ext>
                </a:extLst>
              </a:tr>
              <a:tr h="209964">
                <a:tc>
                  <a:txBody>
                    <a:bodyPr/>
                    <a:lstStyle/>
                    <a:p>
                      <a:pPr algn="ctr" rtl="0" fontAlgn="ctr"/>
                      <a:r>
                        <a:rPr lang="es-CO" sz="110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1.530.486,50</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835.005,42</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393.182,09</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263.367,50</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258.594,44</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3.280.635,96</a:t>
                      </a:r>
                    </a:p>
                  </a:txBody>
                  <a:tcPr marL="0" marR="0" marT="0" marB="0" anchor="ctr">
                    <a:lnL>
                      <a:noFill/>
                    </a:lnL>
                    <a:lnR>
                      <a:noFill/>
                    </a:lnR>
                    <a:lnT>
                      <a:noFill/>
                    </a:lnT>
                    <a:lnB>
                      <a:noFill/>
                    </a:lnB>
                    <a:noFill/>
                  </a:tcPr>
                </a:tc>
                <a:extLst>
                  <a:ext uri="{0D108BD9-81ED-4DB2-BD59-A6C34878D82A}">
                    <a16:rowId xmlns:a16="http://schemas.microsoft.com/office/drawing/2014/main" val="1812898038"/>
                  </a:ext>
                </a:extLst>
              </a:tr>
              <a:tr h="209964">
                <a:tc>
                  <a:txBody>
                    <a:bodyPr/>
                    <a:lstStyle/>
                    <a:p>
                      <a:pPr algn="ctr" rtl="0" fontAlgn="ctr"/>
                      <a:r>
                        <a:rPr lang="es-CO" sz="1100" b="0" i="0" u="none" strike="noStrike">
                          <a:solidFill>
                            <a:srgbClr val="002060"/>
                          </a:solidFill>
                          <a:effectLs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1.490.850,81</a:t>
                      </a:r>
                    </a:p>
                  </a:txBody>
                  <a:tcPr marL="0" marR="0" marT="0" marB="0" anchor="ctr">
                    <a:lnL>
                      <a:noFill/>
                    </a:lnL>
                    <a:lnR>
                      <a:noFill/>
                    </a:lnR>
                    <a:lnT>
                      <a:noFill/>
                    </a:lnT>
                    <a:lnB>
                      <a:noFill/>
                    </a:lnB>
                    <a:solidFill>
                      <a:srgbClr val="EBF1E9"/>
                    </a:solidFill>
                  </a:tcPr>
                </a:tc>
                <a:tc>
                  <a:txBody>
                    <a:bodyPr/>
                    <a:lstStyle/>
                    <a:p>
                      <a:pPr algn="ctr" fontAlgn="ctr"/>
                      <a:r>
                        <a:rPr lang="es-CO" sz="1100" b="0" i="0" u="none" strike="noStrike">
                          <a:solidFill>
                            <a:srgbClr val="000000"/>
                          </a:solidFill>
                          <a:effectLs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100" b="0" i="0" u="none" strike="noStrike">
                          <a:solidFill>
                            <a:srgbClr val="002060"/>
                          </a:solidFill>
                          <a:effectLs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735.056,62</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338.184,89</a:t>
                      </a:r>
                    </a:p>
                  </a:txBody>
                  <a:tcPr marL="0" marR="0" marT="0" marB="0" anchor="ctr">
                    <a:lnL>
                      <a:noFill/>
                    </a:lnL>
                    <a:lnR>
                      <a:noFill/>
                    </a:lnR>
                    <a:lnT>
                      <a:noFill/>
                    </a:lnT>
                    <a:lnB>
                      <a:noFill/>
                    </a:lnB>
                    <a:solidFill>
                      <a:srgbClr val="EBF1E9"/>
                    </a:solidFill>
                  </a:tcPr>
                </a:tc>
                <a:tc>
                  <a:txBody>
                    <a:bodyPr/>
                    <a:lstStyle/>
                    <a:p>
                      <a:pPr algn="ctr" fontAlgn="ctr"/>
                      <a:r>
                        <a:rPr lang="es-CO" sz="1100" b="0" i="0" u="none" strike="noStrike">
                          <a:solidFill>
                            <a:srgbClr val="000000"/>
                          </a:solidFill>
                          <a:effectLs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100" b="0" i="0" u="none" strike="noStrike">
                          <a:solidFill>
                            <a:srgbClr val="002060"/>
                          </a:solidFill>
                          <a:effectLs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234.516,81</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225.463,04</a:t>
                      </a:r>
                    </a:p>
                  </a:txBody>
                  <a:tcPr marL="0" marR="0" marT="0" marB="0" anchor="ctr">
                    <a:lnL>
                      <a:noFill/>
                    </a:lnL>
                    <a:lnR>
                      <a:noFill/>
                    </a:lnR>
                    <a:lnT>
                      <a:noFill/>
                    </a:lnT>
                    <a:lnB>
                      <a:noFill/>
                    </a:lnB>
                    <a:solidFill>
                      <a:srgbClr val="EBF1E9"/>
                    </a:solidFill>
                  </a:tcPr>
                </a:tc>
                <a:tc>
                  <a:txBody>
                    <a:bodyPr/>
                    <a:lstStyle/>
                    <a:p>
                      <a:pPr algn="ctr" fontAlgn="ctr"/>
                      <a:r>
                        <a:rPr lang="es-CO" sz="1100" b="0" i="0" u="none" strike="noStrike">
                          <a:solidFill>
                            <a:srgbClr val="000000"/>
                          </a:solidFill>
                          <a:effectLs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100" b="1" i="0" u="none" strike="noStrike">
                          <a:solidFill>
                            <a:srgbClr val="002060"/>
                          </a:solidFill>
                          <a:effectLs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002060"/>
                          </a:solidFill>
                          <a:effectLst/>
                          <a:latin typeface="Calibri" panose="020F0502020204030204" pitchFamily="34" charset="0"/>
                        </a:rPr>
                        <a:t>3.024.072,17</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2353321647"/>
                  </a:ext>
                </a:extLst>
              </a:tr>
              <a:tr h="209964">
                <a:tc>
                  <a:txBody>
                    <a:bodyPr/>
                    <a:lstStyle/>
                    <a:p>
                      <a:pPr algn="ctr" rtl="0" fontAlgn="ctr"/>
                      <a:r>
                        <a:rPr lang="es-CO" sz="110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1.498.928,66</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100" b="0" i="0" u="none" strike="noStrike" dirty="0">
                          <a:solidFill>
                            <a:srgbClr val="002060"/>
                          </a:solidFill>
                          <a:effectLst/>
                          <a:latin typeface="Calibri" panose="020F0502020204030204" pitchFamily="34" charset="0"/>
                        </a:rPr>
                        <a:t>665.476,52</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299.166,97</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214.720,38</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201.225,65</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2.879.518,18</a:t>
                      </a:r>
                    </a:p>
                  </a:txBody>
                  <a:tcPr marL="0" marR="0" marT="0" marB="0" anchor="ctr">
                    <a:lnL>
                      <a:noFill/>
                    </a:lnL>
                    <a:lnR>
                      <a:noFill/>
                    </a:lnR>
                    <a:lnT>
                      <a:noFill/>
                    </a:lnT>
                    <a:lnB>
                      <a:noFill/>
                    </a:lnB>
                    <a:noFill/>
                  </a:tcPr>
                </a:tc>
                <a:extLst>
                  <a:ext uri="{0D108BD9-81ED-4DB2-BD59-A6C34878D82A}">
                    <a16:rowId xmlns:a16="http://schemas.microsoft.com/office/drawing/2014/main" val="6384787"/>
                  </a:ext>
                </a:extLst>
              </a:tr>
              <a:tr h="209964">
                <a:tc>
                  <a:txBody>
                    <a:bodyPr/>
                    <a:lstStyle/>
                    <a:p>
                      <a:pPr algn="ctr" rtl="0" fontAlgn="ctr"/>
                      <a:r>
                        <a:rPr lang="es-CO" sz="1100" b="0" i="0" u="none" strike="noStrike">
                          <a:solidFill>
                            <a:srgbClr val="002060"/>
                          </a:solidFill>
                          <a:effectLs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1.465.685,02</a:t>
                      </a:r>
                    </a:p>
                  </a:txBody>
                  <a:tcPr marL="0" marR="0" marT="0" marB="0" anchor="ctr">
                    <a:lnL>
                      <a:noFill/>
                    </a:lnL>
                    <a:lnR>
                      <a:noFill/>
                    </a:lnR>
                    <a:lnT>
                      <a:noFill/>
                    </a:lnT>
                    <a:lnB>
                      <a:noFill/>
                    </a:lnB>
                    <a:solidFill>
                      <a:srgbClr val="EBF1E9"/>
                    </a:solidFill>
                  </a:tcPr>
                </a:tc>
                <a:tc>
                  <a:txBody>
                    <a:bodyPr/>
                    <a:lstStyle/>
                    <a:p>
                      <a:pPr algn="ctr" fontAlgn="ctr"/>
                      <a:r>
                        <a:rPr lang="es-CO" sz="1100" b="0" i="0" u="none" strike="noStrike">
                          <a:solidFill>
                            <a:srgbClr val="000000"/>
                          </a:solidFill>
                          <a:effectLs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100" b="0" i="0" u="none" strike="noStrike">
                          <a:solidFill>
                            <a:srgbClr val="002060"/>
                          </a:solidFill>
                          <a:effectLs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dirty="0">
                          <a:solidFill>
                            <a:srgbClr val="002060"/>
                          </a:solidFill>
                          <a:effectLst/>
                          <a:latin typeface="Calibri" panose="020F0502020204030204" pitchFamily="34" charset="0"/>
                        </a:rPr>
                        <a:t>651.095,04</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dirty="0">
                          <a:solidFill>
                            <a:srgbClr val="002060"/>
                          </a:solidFill>
                          <a:effectLst/>
                          <a:latin typeface="Calibri" panose="020F0502020204030204" pitchFamily="34" charset="0"/>
                        </a:rPr>
                        <a:t>299.001,72</a:t>
                      </a:r>
                    </a:p>
                  </a:txBody>
                  <a:tcPr marL="0" marR="0" marT="0" marB="0" anchor="ctr">
                    <a:lnL>
                      <a:noFill/>
                    </a:lnL>
                    <a:lnR>
                      <a:noFill/>
                    </a:lnR>
                    <a:lnT>
                      <a:noFill/>
                    </a:lnT>
                    <a:lnB>
                      <a:noFill/>
                    </a:lnB>
                    <a:solidFill>
                      <a:srgbClr val="EBF1E9"/>
                    </a:solidFill>
                  </a:tcPr>
                </a:tc>
                <a:tc>
                  <a:txBody>
                    <a:bodyPr/>
                    <a:lstStyle/>
                    <a:p>
                      <a:pPr algn="ctr" fontAlgn="ctr"/>
                      <a:r>
                        <a:rPr lang="es-CO" sz="1100" b="0" i="0" u="none" strike="noStrike">
                          <a:solidFill>
                            <a:srgbClr val="000000"/>
                          </a:solidFill>
                          <a:effectLs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100" b="0" i="0" u="none" strike="noStrike">
                          <a:solidFill>
                            <a:srgbClr val="002060"/>
                          </a:solidFill>
                          <a:effectLs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210.663,26</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194.694,13</a:t>
                      </a:r>
                    </a:p>
                  </a:txBody>
                  <a:tcPr marL="0" marR="0" marT="0" marB="0" anchor="ctr">
                    <a:lnL>
                      <a:noFill/>
                    </a:lnL>
                    <a:lnR>
                      <a:noFill/>
                    </a:lnR>
                    <a:lnT>
                      <a:noFill/>
                    </a:lnT>
                    <a:lnB>
                      <a:noFill/>
                    </a:lnB>
                    <a:solidFill>
                      <a:srgbClr val="EBF1E9"/>
                    </a:solidFill>
                  </a:tcPr>
                </a:tc>
                <a:tc>
                  <a:txBody>
                    <a:bodyPr/>
                    <a:lstStyle/>
                    <a:p>
                      <a:pPr algn="ctr" fontAlgn="ctr"/>
                      <a:r>
                        <a:rPr lang="es-CO" sz="1100" b="0" i="0" u="none" strike="noStrike">
                          <a:solidFill>
                            <a:srgbClr val="000000"/>
                          </a:solidFill>
                          <a:effectLs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100" b="1" i="0" u="none" strike="noStrike">
                          <a:solidFill>
                            <a:srgbClr val="002060"/>
                          </a:solidFill>
                          <a:effectLs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002060"/>
                          </a:solidFill>
                          <a:effectLst/>
                          <a:latin typeface="Calibri" panose="020F0502020204030204" pitchFamily="34" charset="0"/>
                        </a:rPr>
                        <a:t>2.821.139,16</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3420185528"/>
                  </a:ext>
                </a:extLst>
              </a:tr>
              <a:tr h="209964">
                <a:tc>
                  <a:txBody>
                    <a:bodyPr/>
                    <a:lstStyle/>
                    <a:p>
                      <a:pPr algn="ctr" rtl="0" fontAlgn="ctr"/>
                      <a:r>
                        <a:rPr lang="es-CO" sz="110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786.564,76</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661.367,30</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314.329,07</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214.544,80</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197.722,71</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2.174.528,65</a:t>
                      </a:r>
                    </a:p>
                  </a:txBody>
                  <a:tcPr marL="0" marR="0" marT="0" marB="0" anchor="ctr">
                    <a:lnL>
                      <a:noFill/>
                    </a:lnL>
                    <a:lnR>
                      <a:noFill/>
                    </a:lnR>
                    <a:lnT>
                      <a:noFill/>
                    </a:lnT>
                    <a:lnB>
                      <a:noFill/>
                    </a:lnB>
                    <a:noFill/>
                  </a:tcPr>
                </a:tc>
                <a:extLst>
                  <a:ext uri="{0D108BD9-81ED-4DB2-BD59-A6C34878D82A}">
                    <a16:rowId xmlns:a16="http://schemas.microsoft.com/office/drawing/2014/main" val="2584813374"/>
                  </a:ext>
                </a:extLst>
              </a:tr>
              <a:tr h="209964">
                <a:tc>
                  <a:txBody>
                    <a:bodyPr/>
                    <a:lstStyle/>
                    <a:p>
                      <a:pPr algn="ctr" rtl="0" fontAlgn="ctr"/>
                      <a:r>
                        <a:rPr lang="es-CO" sz="1100" b="0" i="0" u="none" strike="noStrike">
                          <a:solidFill>
                            <a:srgbClr val="002060"/>
                          </a:solidFill>
                          <a:effectLs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633.525,86</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646.732,51</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306.819,04</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210.679,29</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192.632,82</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002060"/>
                          </a:solidFill>
                          <a:effectLst/>
                          <a:latin typeface="Calibri" panose="020F0502020204030204" pitchFamily="34" charset="0"/>
                        </a:rPr>
                        <a:t>1.990.389,53</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124040889"/>
                  </a:ext>
                </a:extLst>
              </a:tr>
              <a:tr h="209964">
                <a:tc>
                  <a:txBody>
                    <a:bodyPr/>
                    <a:lstStyle/>
                    <a:p>
                      <a:pPr algn="ctr" rtl="0" fontAlgn="ctr"/>
                      <a:r>
                        <a:rPr lang="es-CO" sz="110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868.871,10</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855.057,87</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433.037,62</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317.126,86</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329.832,91</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2.803.926,36</a:t>
                      </a:r>
                    </a:p>
                  </a:txBody>
                  <a:tcPr marL="0" marR="0" marT="0" marB="0" anchor="ctr">
                    <a:lnL>
                      <a:noFill/>
                    </a:lnL>
                    <a:lnR>
                      <a:noFill/>
                    </a:lnR>
                    <a:lnT>
                      <a:noFill/>
                    </a:lnT>
                    <a:lnB>
                      <a:noFill/>
                    </a:lnB>
                    <a:noFill/>
                  </a:tcPr>
                </a:tc>
                <a:extLst>
                  <a:ext uri="{0D108BD9-81ED-4DB2-BD59-A6C34878D82A}">
                    <a16:rowId xmlns:a16="http://schemas.microsoft.com/office/drawing/2014/main" val="1148877086"/>
                  </a:ext>
                </a:extLst>
              </a:tr>
              <a:tr h="444594">
                <a:tc>
                  <a:txBody>
                    <a:bodyPr/>
                    <a:lstStyle/>
                    <a:p>
                      <a:pPr algn="ctr" rtl="0" fontAlgn="ctr"/>
                      <a:r>
                        <a:rPr lang="es-CO" sz="1100" b="0" i="0" u="none" strike="noStrike">
                          <a:solidFill>
                            <a:srgbClr val="002060"/>
                          </a:solidFill>
                          <a:effectLs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175.927,04</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dirty="0">
                          <a:solidFill>
                            <a:srgbClr val="203864"/>
                          </a:solidFill>
                          <a:effectLst/>
                          <a:latin typeface="Calibri" panose="020F0502020204030204" pitchFamily="34" charset="0"/>
                        </a:rPr>
                        <a:t>115.590,27</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55.795,15</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40.000,63</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39.322,08</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dirty="0">
                          <a:solidFill>
                            <a:srgbClr val="203864"/>
                          </a:solidFill>
                          <a:effectLst/>
                          <a:latin typeface="Calibri" panose="020F0502020204030204" pitchFamily="34" charset="0"/>
                        </a:rPr>
                        <a:t>426.635,17</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extLst>
                  <a:ext uri="{0D108BD9-81ED-4DB2-BD59-A6C34878D82A}">
                    <a16:rowId xmlns:a16="http://schemas.microsoft.com/office/drawing/2014/main" val="1905313321"/>
                  </a:ext>
                </a:extLst>
              </a:tr>
            </a:tbl>
          </a:graphicData>
        </a:graphic>
      </p:graphicFrame>
    </p:spTree>
    <p:extLst>
      <p:ext uri="{BB962C8B-B14F-4D97-AF65-F5344CB8AC3E}">
        <p14:creationId xmlns:p14="http://schemas.microsoft.com/office/powerpoint/2010/main" val="1335027568"/>
      </p:ext>
    </p:extLst>
  </p:cSld>
  <p:clrMapOvr>
    <a:masterClrMapping/>
  </p:clrMapOvr>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ángulo 2">
            <a:extLst>
              <a:ext uri="{FF2B5EF4-FFF2-40B4-BE49-F238E27FC236}">
                <a16:creationId xmlns:a16="http://schemas.microsoft.com/office/drawing/2014/main" id="{FF774952-9F92-49A3-B1E0-9FA10B5D443A}"/>
              </a:ext>
            </a:extLst>
          </p:cNvPr>
          <p:cNvSpPr>
            <a:spLocks noChangeArrowheads="1"/>
          </p:cNvSpPr>
          <p:nvPr/>
        </p:nvSpPr>
        <p:spPr bwMode="auto">
          <a:xfrm>
            <a:off x="1835150" y="193675"/>
            <a:ext cx="5422900" cy="5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CO" altLang="es-CO" b="1" dirty="0">
                <a:solidFill>
                  <a:schemeClr val="bg1"/>
                </a:solidFill>
              </a:rPr>
              <a:t>GESTIÓN COMECIAL</a:t>
            </a:r>
            <a:endParaRPr lang="es-CO" altLang="es-CO" dirty="0">
              <a:solidFill>
                <a:schemeClr val="bg1"/>
              </a:solidFill>
            </a:endParaRPr>
          </a:p>
        </p:txBody>
      </p:sp>
      <p:cxnSp>
        <p:nvCxnSpPr>
          <p:cNvPr id="7" name="Conector recto 6">
            <a:extLst>
              <a:ext uri="{FF2B5EF4-FFF2-40B4-BE49-F238E27FC236}">
                <a16:creationId xmlns:a16="http://schemas.microsoft.com/office/drawing/2014/main" id="{2498F2C1-91A4-4D90-8A50-DE39E10E7D9E}"/>
              </a:ext>
            </a:extLst>
          </p:cNvPr>
          <p:cNvCxnSpPr>
            <a:cxnSpLocks/>
          </p:cNvCxnSpPr>
          <p:nvPr/>
        </p:nvCxnSpPr>
        <p:spPr>
          <a:xfrm>
            <a:off x="0" y="1179729"/>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9" name="Imagen 8">
            <a:extLst>
              <a:ext uri="{FF2B5EF4-FFF2-40B4-BE49-F238E27FC236}">
                <a16:creationId xmlns:a16="http://schemas.microsoft.com/office/drawing/2014/main" id="{C9C6D8E7-E3C5-4061-A734-12108E900999}"/>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274187" y="94175"/>
            <a:ext cx="956363" cy="890200"/>
          </a:xfrm>
          <a:prstGeom prst="rect">
            <a:avLst/>
          </a:prstGeom>
        </p:spPr>
      </p:pic>
      <p:pic>
        <p:nvPicPr>
          <p:cNvPr id="11" name="Imagen 10">
            <a:extLst>
              <a:ext uri="{FF2B5EF4-FFF2-40B4-BE49-F238E27FC236}">
                <a16:creationId xmlns:a16="http://schemas.microsoft.com/office/drawing/2014/main" id="{34BB3334-2FB4-48B6-8BBB-B081BF793B33}"/>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10356850" y="240486"/>
            <a:ext cx="1570957" cy="354263"/>
          </a:xfrm>
          <a:prstGeom prst="rect">
            <a:avLst/>
          </a:prstGeom>
        </p:spPr>
      </p:pic>
      <p:sp>
        <p:nvSpPr>
          <p:cNvPr id="12" name="CuadroTexto 11">
            <a:extLst>
              <a:ext uri="{FF2B5EF4-FFF2-40B4-BE49-F238E27FC236}">
                <a16:creationId xmlns:a16="http://schemas.microsoft.com/office/drawing/2014/main" id="{7F22A2E5-A5E1-451B-8AE4-965572E4A6A1}"/>
              </a:ext>
            </a:extLst>
          </p:cNvPr>
          <p:cNvSpPr txBox="1"/>
          <p:nvPr/>
        </p:nvSpPr>
        <p:spPr>
          <a:xfrm>
            <a:off x="1063689" y="113533"/>
            <a:ext cx="10562253" cy="861774"/>
          </a:xfrm>
          <a:prstGeom prst="rect">
            <a:avLst/>
          </a:prstGeom>
          <a:noFill/>
        </p:spPr>
        <p:txBody>
          <a:bodyPr wrap="square">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vinculación de asociaciones de aprovechamiento en el catastro de suscriptores a noviembre de 2024</a:t>
            </a:r>
          </a:p>
        </p:txBody>
      </p:sp>
      <p:sp>
        <p:nvSpPr>
          <p:cNvPr id="10" name="CuadroTexto 4">
            <a:extLst>
              <a:ext uri="{FF2B5EF4-FFF2-40B4-BE49-F238E27FC236}">
                <a16:creationId xmlns:a16="http://schemas.microsoft.com/office/drawing/2014/main" id="{2E3D8371-95B8-4199-955C-E43ACACA1234}"/>
              </a:ext>
            </a:extLst>
          </p:cNvPr>
          <p:cNvSpPr txBox="1">
            <a:spLocks noChangeArrowheads="1"/>
          </p:cNvSpPr>
          <p:nvPr/>
        </p:nvSpPr>
        <p:spPr bwMode="auto">
          <a:xfrm>
            <a:off x="0" y="6531768"/>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fontAlgn="auto" hangingPunct="1">
              <a:spcBef>
                <a:spcPts val="0"/>
              </a:spcBef>
              <a:spcAft>
                <a:spcPts val="0"/>
              </a:spcAft>
              <a:defRPr/>
            </a:pPr>
            <a:r>
              <a:rPr lang="es-CO" altLang="es-CO" sz="1100" b="1" dirty="0">
                <a:solidFill>
                  <a:schemeClr val="accent1">
                    <a:lumMod val="50000"/>
                  </a:schemeClr>
                </a:solidFill>
              </a:rPr>
              <a:t>Fuente de datos – Concesionario SIGAB</a:t>
            </a:r>
          </a:p>
        </p:txBody>
      </p:sp>
      <p:graphicFrame>
        <p:nvGraphicFramePr>
          <p:cNvPr id="4" name="Tabla 3">
            <a:extLst>
              <a:ext uri="{FF2B5EF4-FFF2-40B4-BE49-F238E27FC236}">
                <a16:creationId xmlns:a16="http://schemas.microsoft.com/office/drawing/2014/main" id="{7BCD1029-5AA6-063D-1D60-626FAB997FDD}"/>
              </a:ext>
            </a:extLst>
          </p:cNvPr>
          <p:cNvGraphicFramePr>
            <a:graphicFrameLocks noGrp="1"/>
          </p:cNvGraphicFramePr>
          <p:nvPr/>
        </p:nvGraphicFramePr>
        <p:xfrm>
          <a:off x="1951024" y="2245926"/>
          <a:ext cx="6796596" cy="1076394"/>
        </p:xfrm>
        <a:graphic>
          <a:graphicData uri="http://schemas.openxmlformats.org/drawingml/2006/table">
            <a:tbl>
              <a:tblPr/>
              <a:tblGrid>
                <a:gridCol w="563511">
                  <a:extLst>
                    <a:ext uri="{9D8B030D-6E8A-4147-A177-3AD203B41FA5}">
                      <a16:colId xmlns:a16="http://schemas.microsoft.com/office/drawing/2014/main" val="3166686462"/>
                    </a:ext>
                  </a:extLst>
                </a:gridCol>
                <a:gridCol w="2077695">
                  <a:extLst>
                    <a:ext uri="{9D8B030D-6E8A-4147-A177-3AD203B41FA5}">
                      <a16:colId xmlns:a16="http://schemas.microsoft.com/office/drawing/2014/main" val="3817956555"/>
                    </a:ext>
                  </a:extLst>
                </a:gridCol>
                <a:gridCol w="2077695">
                  <a:extLst>
                    <a:ext uri="{9D8B030D-6E8A-4147-A177-3AD203B41FA5}">
                      <a16:colId xmlns:a16="http://schemas.microsoft.com/office/drawing/2014/main" val="1215206883"/>
                    </a:ext>
                  </a:extLst>
                </a:gridCol>
                <a:gridCol w="2077695">
                  <a:extLst>
                    <a:ext uri="{9D8B030D-6E8A-4147-A177-3AD203B41FA5}">
                      <a16:colId xmlns:a16="http://schemas.microsoft.com/office/drawing/2014/main" val="2847405450"/>
                    </a:ext>
                  </a:extLst>
                </a:gridCol>
              </a:tblGrid>
              <a:tr h="616806">
                <a:tc>
                  <a:txBody>
                    <a:bodyPr/>
                    <a:lstStyle/>
                    <a:p>
                      <a:pPr algn="ctr" rtl="0" fontAlgn="ctr"/>
                      <a:r>
                        <a:rPr lang="es-CO" sz="1100" b="1" i="0" u="none" strike="noStrike" dirty="0">
                          <a:solidFill>
                            <a:schemeClr val="accent1">
                              <a:lumMod val="50000"/>
                            </a:schemeClr>
                          </a:solidFill>
                          <a:effectLst/>
                          <a:latin typeface="+mn-lt"/>
                        </a:rPr>
                        <a:t>ASE</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EFDA"/>
                    </a:solidFill>
                  </a:tcPr>
                </a:tc>
                <a:tc>
                  <a:txBody>
                    <a:bodyPr/>
                    <a:lstStyle/>
                    <a:p>
                      <a:pPr algn="ctr" rtl="0" fontAlgn="ctr"/>
                      <a:r>
                        <a:rPr lang="es-MX" sz="1100" b="1" i="0" u="none" strike="noStrike" dirty="0">
                          <a:solidFill>
                            <a:schemeClr val="accent1">
                              <a:lumMod val="50000"/>
                            </a:schemeClr>
                          </a:solidFill>
                          <a:effectLst/>
                          <a:latin typeface="+mn-lt"/>
                        </a:rPr>
                        <a:t>TOTAL DE CUENTAS CONTRATO ACTIVAS DEL ASE</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EFDA"/>
                    </a:solidFill>
                  </a:tcPr>
                </a:tc>
                <a:tc>
                  <a:txBody>
                    <a:bodyPr/>
                    <a:lstStyle/>
                    <a:p>
                      <a:pPr algn="ctr" rtl="0" fontAlgn="ctr"/>
                      <a:r>
                        <a:rPr lang="es-MX" sz="1100" b="1" i="0" u="none" strike="noStrike" dirty="0">
                          <a:solidFill>
                            <a:schemeClr val="accent1">
                              <a:lumMod val="50000"/>
                            </a:schemeClr>
                          </a:solidFill>
                          <a:effectLst/>
                          <a:latin typeface="+mn-lt"/>
                        </a:rPr>
                        <a:t> TOTAL DE CUENTAS CONTRATO VINCULADAS A LA ACTIVIDAD DE APROVECHAMIENTO</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EFDA"/>
                    </a:solidFill>
                  </a:tcPr>
                </a:tc>
                <a:tc>
                  <a:txBody>
                    <a:bodyPr/>
                    <a:lstStyle/>
                    <a:p>
                      <a:pPr algn="ctr" rtl="0" fontAlgn="ctr"/>
                      <a:r>
                        <a:rPr lang="es-MX" sz="1100" b="1" i="0" u="none" strike="noStrike" dirty="0">
                          <a:solidFill>
                            <a:schemeClr val="accent1">
                              <a:lumMod val="50000"/>
                            </a:schemeClr>
                          </a:solidFill>
                          <a:effectLst/>
                          <a:latin typeface="+mn-lt"/>
                        </a:rPr>
                        <a:t>% CUENTAS VINCULADAS A LA ACTIVIDAD DE APROVECHAMIENTO</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EFDA"/>
                    </a:solidFill>
                  </a:tcPr>
                </a:tc>
                <a:extLst>
                  <a:ext uri="{0D108BD9-81ED-4DB2-BD59-A6C34878D82A}">
                    <a16:rowId xmlns:a16="http://schemas.microsoft.com/office/drawing/2014/main" val="3498530904"/>
                  </a:ext>
                </a:extLst>
              </a:tr>
              <a:tr h="459588">
                <a:tc>
                  <a:txBody>
                    <a:bodyPr/>
                    <a:lstStyle/>
                    <a:p>
                      <a:pPr algn="ctr" rtl="0" fontAlgn="ctr"/>
                      <a:r>
                        <a:rPr lang="es-CO" sz="1100" b="0" i="0" u="none" strike="noStrike" dirty="0">
                          <a:solidFill>
                            <a:schemeClr val="accent1">
                              <a:lumMod val="50000"/>
                            </a:schemeClr>
                          </a:solidFill>
                          <a:effectLst/>
                          <a:latin typeface="+mn-lt"/>
                        </a:rPr>
                        <a:t>4</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002060"/>
                          </a:solidFill>
                          <a:effectLst/>
                          <a:latin typeface="Calibri" panose="020F0502020204030204" pitchFamily="34" charset="0"/>
                        </a:rPr>
                        <a:t>289.641</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dirty="0">
                          <a:solidFill>
                            <a:srgbClr val="002060"/>
                          </a:solidFill>
                          <a:effectLst/>
                          <a:latin typeface="Calibri" panose="020F0502020204030204" pitchFamily="34" charset="0"/>
                        </a:rPr>
                        <a:t>101.320</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marL="0" algn="ctr" defTabSz="914400" rtl="0" eaLnBrk="1" fontAlgn="ctr" latinLnBrk="0" hangingPunct="1"/>
                      <a:r>
                        <a:rPr lang="es-CO" sz="1100" b="0" i="0" u="none" strike="noStrike" kern="1200" dirty="0">
                          <a:solidFill>
                            <a:srgbClr val="002060"/>
                          </a:solidFill>
                          <a:effectLst/>
                          <a:latin typeface="Calibri" panose="020F0502020204030204" pitchFamily="34" charset="0"/>
                          <a:ea typeface="+mn-ea"/>
                          <a:cs typeface="+mn-cs"/>
                        </a:rPr>
                        <a:t>34,98%</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extLst>
                  <a:ext uri="{0D108BD9-81ED-4DB2-BD59-A6C34878D82A}">
                    <a16:rowId xmlns:a16="http://schemas.microsoft.com/office/drawing/2014/main" val="2190749731"/>
                  </a:ext>
                </a:extLst>
              </a:tr>
            </a:tbl>
          </a:graphicData>
        </a:graphic>
      </p:graphicFrame>
      <p:sp>
        <p:nvSpPr>
          <p:cNvPr id="5" name="CuadroTexto 4">
            <a:extLst>
              <a:ext uri="{FF2B5EF4-FFF2-40B4-BE49-F238E27FC236}">
                <a16:creationId xmlns:a16="http://schemas.microsoft.com/office/drawing/2014/main" id="{8FFE642A-1448-614E-FE62-884C971B819C}"/>
              </a:ext>
            </a:extLst>
          </p:cNvPr>
          <p:cNvSpPr txBox="1"/>
          <p:nvPr/>
        </p:nvSpPr>
        <p:spPr>
          <a:xfrm>
            <a:off x="1910080" y="3752991"/>
            <a:ext cx="6968608" cy="461665"/>
          </a:xfrm>
          <a:prstGeom prst="rect">
            <a:avLst/>
          </a:prstGeom>
          <a:noFill/>
        </p:spPr>
        <p:txBody>
          <a:bodyPr wrap="square" rtlCol="0">
            <a:spAutoFit/>
          </a:bodyPr>
          <a:lstStyle/>
          <a:p>
            <a:pPr marL="228600" marR="0" lvl="0" indent="-228600" algn="l" defTabSz="914400" rtl="0" eaLnBrk="1" fontAlgn="auto" latinLnBrk="0" hangingPunct="1">
              <a:lnSpc>
                <a:spcPct val="100000"/>
              </a:lnSpc>
              <a:spcBef>
                <a:spcPts val="0"/>
              </a:spcBef>
              <a:spcAft>
                <a:spcPts val="0"/>
              </a:spcAft>
              <a:buClrTx/>
              <a:buSzTx/>
              <a:buFontTx/>
              <a:buAutoNum type="arabicPeriod"/>
              <a:tabLst/>
              <a:defRPr/>
            </a:pPr>
            <a:r>
              <a:rPr kumimoji="0" lang="es-ES"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Fuente de información suscriptores – Asociaciones de aprovechamiento. Archivos planos de catastro con corte a </a:t>
            </a:r>
            <a:r>
              <a:rPr lang="pt-BR" sz="1200" dirty="0">
                <a:solidFill>
                  <a:srgbClr val="4472C4">
                    <a:lumMod val="50000"/>
                  </a:srgbClr>
                </a:solidFill>
                <a:latin typeface="Calibri" panose="020F0502020204030204"/>
              </a:rPr>
              <a:t>30</a:t>
            </a:r>
            <a:r>
              <a:rPr kumimoji="0" lang="pt-BR"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 </a:t>
            </a:r>
            <a:r>
              <a:rPr lang="pt-BR" sz="1200" dirty="0">
                <a:solidFill>
                  <a:srgbClr val="4472C4">
                    <a:lumMod val="50000"/>
                  </a:srgbClr>
                </a:solidFill>
                <a:latin typeface="Calibri" panose="020F0502020204030204"/>
              </a:rPr>
              <a:t>de noviembre </a:t>
            </a:r>
            <a:r>
              <a:rPr kumimoji="0" lang="pt-BR"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de 2024</a:t>
            </a:r>
            <a:r>
              <a:rPr kumimoji="0" lang="es-MX"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a:t>
            </a:r>
            <a:endParaRPr kumimoji="0" lang="es-ES"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514632084"/>
      </p:ext>
    </p:extLst>
  </p:cSld>
  <p:clrMapOvr>
    <a:masterClrMapping/>
  </p:clrMapOvr>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2" name="Rectángulo 2">
            <a:extLst>
              <a:ext uri="{FF2B5EF4-FFF2-40B4-BE49-F238E27FC236}">
                <a16:creationId xmlns:a16="http://schemas.microsoft.com/office/drawing/2014/main" id="{0D556F27-E68E-49D3-ABBF-E320D5B47F59}"/>
              </a:ext>
            </a:extLst>
          </p:cNvPr>
          <p:cNvSpPr>
            <a:spLocks noChangeArrowheads="1"/>
          </p:cNvSpPr>
          <p:nvPr/>
        </p:nvSpPr>
        <p:spPr bwMode="auto">
          <a:xfrm>
            <a:off x="1835150" y="193675"/>
            <a:ext cx="5422900" cy="5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CO" altLang="es-CO" b="1" dirty="0">
                <a:solidFill>
                  <a:schemeClr val="bg1"/>
                </a:solidFill>
              </a:rPr>
              <a:t>GESTIÓN COMECIAL</a:t>
            </a:r>
            <a:endParaRPr lang="es-CO" altLang="es-CO" dirty="0">
              <a:solidFill>
                <a:schemeClr val="bg1"/>
              </a:solidFill>
            </a:endParaRPr>
          </a:p>
        </p:txBody>
      </p:sp>
      <p:cxnSp>
        <p:nvCxnSpPr>
          <p:cNvPr id="7" name="Conector recto 6">
            <a:extLst>
              <a:ext uri="{FF2B5EF4-FFF2-40B4-BE49-F238E27FC236}">
                <a16:creationId xmlns:a16="http://schemas.microsoft.com/office/drawing/2014/main" id="{52749624-A64B-4436-8DB7-6F083DEE945A}"/>
              </a:ext>
            </a:extLst>
          </p:cNvPr>
          <p:cNvCxnSpPr>
            <a:cxnSpLocks/>
          </p:cNvCxnSpPr>
          <p:nvPr/>
        </p:nvCxnSpPr>
        <p:spPr>
          <a:xfrm>
            <a:off x="118268" y="1137516"/>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5364" name="Imagen 10">
            <a:extLst>
              <a:ext uri="{FF2B5EF4-FFF2-40B4-BE49-F238E27FC236}">
                <a16:creationId xmlns:a16="http://schemas.microsoft.com/office/drawing/2014/main" id="{9E691D79-9A17-432E-A73B-B3CBAFCC35EB}"/>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9893116" y="309456"/>
            <a:ext cx="1784717" cy="6036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5395" name="Imagen 8">
            <a:extLst>
              <a:ext uri="{FF2B5EF4-FFF2-40B4-BE49-F238E27FC236}">
                <a16:creationId xmlns:a16="http://schemas.microsoft.com/office/drawing/2014/main" id="{21753E94-4353-432B-A08E-99E336B106D2}"/>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433388" y="101600"/>
            <a:ext cx="973137" cy="908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 name="CuadroTexto 9">
            <a:extLst>
              <a:ext uri="{FF2B5EF4-FFF2-40B4-BE49-F238E27FC236}">
                <a16:creationId xmlns:a16="http://schemas.microsoft.com/office/drawing/2014/main" id="{893C46A5-D87B-40C5-B624-A7AFE591066D}"/>
              </a:ext>
            </a:extLst>
          </p:cNvPr>
          <p:cNvSpPr txBox="1"/>
          <p:nvPr/>
        </p:nvSpPr>
        <p:spPr>
          <a:xfrm>
            <a:off x="1558925" y="152400"/>
            <a:ext cx="9882188" cy="893763"/>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catastro de suscriptores a noviembre de 2024</a:t>
            </a:r>
          </a:p>
        </p:txBody>
      </p:sp>
      <p:sp>
        <p:nvSpPr>
          <p:cNvPr id="11" name="CuadroTexto 4">
            <a:extLst>
              <a:ext uri="{FF2B5EF4-FFF2-40B4-BE49-F238E27FC236}">
                <a16:creationId xmlns:a16="http://schemas.microsoft.com/office/drawing/2014/main" id="{F49C08EE-04C1-4565-AD4A-D510F839E570}"/>
              </a:ext>
            </a:extLst>
          </p:cNvPr>
          <p:cNvSpPr txBox="1">
            <a:spLocks noChangeArrowheads="1"/>
          </p:cNvSpPr>
          <p:nvPr/>
        </p:nvSpPr>
        <p:spPr bwMode="auto">
          <a:xfrm>
            <a:off x="0" y="6531768"/>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fontAlgn="auto" hangingPunct="1">
              <a:spcBef>
                <a:spcPts val="0"/>
              </a:spcBef>
              <a:spcAft>
                <a:spcPts val="0"/>
              </a:spcAft>
              <a:defRPr/>
            </a:pPr>
            <a:r>
              <a:rPr lang="es-CO" altLang="es-CO" sz="1100" b="1" dirty="0">
                <a:solidFill>
                  <a:schemeClr val="accent1">
                    <a:lumMod val="50000"/>
                  </a:schemeClr>
                </a:solidFill>
              </a:rPr>
              <a:t>Fuente de datos – Concesionario SIGAB</a:t>
            </a:r>
          </a:p>
        </p:txBody>
      </p:sp>
      <p:sp>
        <p:nvSpPr>
          <p:cNvPr id="12" name="CuadroTexto 11">
            <a:extLst>
              <a:ext uri="{FF2B5EF4-FFF2-40B4-BE49-F238E27FC236}">
                <a16:creationId xmlns:a16="http://schemas.microsoft.com/office/drawing/2014/main" id="{9BCA12CF-7556-4BBE-B35D-4A904CCE38B6}"/>
              </a:ext>
            </a:extLst>
          </p:cNvPr>
          <p:cNvSpPr txBox="1"/>
          <p:nvPr/>
        </p:nvSpPr>
        <p:spPr>
          <a:xfrm>
            <a:off x="181302" y="5795283"/>
            <a:ext cx="6763407" cy="461665"/>
          </a:xfrm>
          <a:prstGeom prst="rect">
            <a:avLst/>
          </a:prstGeom>
          <a:noFill/>
        </p:spPr>
        <p:txBody>
          <a:bodyPr wrap="square" rtlCol="0">
            <a:spAutoFit/>
          </a:bodyPr>
          <a:lstStyle/>
          <a:p>
            <a:r>
              <a:rPr lang="es-MX" sz="1200" dirty="0">
                <a:solidFill>
                  <a:schemeClr val="accent1">
                    <a:lumMod val="50000"/>
                  </a:schemeClr>
                </a:solidFill>
              </a:rPr>
              <a:t>(*) </a:t>
            </a:r>
            <a:r>
              <a:rPr lang="es-MX" sz="1200" b="1" dirty="0">
                <a:solidFill>
                  <a:schemeClr val="accent1">
                    <a:lumMod val="50000"/>
                  </a:schemeClr>
                </a:solidFill>
              </a:rPr>
              <a:t>Suscriptor</a:t>
            </a:r>
            <a:r>
              <a:rPr lang="es-MX" sz="1200" dirty="0">
                <a:solidFill>
                  <a:schemeClr val="accent1">
                    <a:lumMod val="50000"/>
                  </a:schemeClr>
                </a:solidFill>
              </a:rPr>
              <a:t>: Hace referencia a las cuentas contrato. El cual puede tener uno o varios usuarios.  </a:t>
            </a:r>
          </a:p>
          <a:p>
            <a:r>
              <a:rPr lang="es-MX" sz="1200" dirty="0">
                <a:solidFill>
                  <a:schemeClr val="accent1">
                    <a:lumMod val="50000"/>
                  </a:schemeClr>
                </a:solidFill>
              </a:rPr>
              <a:t>(**) </a:t>
            </a:r>
            <a:r>
              <a:rPr lang="es-MX" sz="1200" b="1" dirty="0">
                <a:solidFill>
                  <a:schemeClr val="accent1">
                    <a:lumMod val="50000"/>
                  </a:schemeClr>
                </a:solidFill>
              </a:rPr>
              <a:t>Usuario</a:t>
            </a:r>
            <a:r>
              <a:rPr lang="es-MX" sz="1200" dirty="0">
                <a:solidFill>
                  <a:schemeClr val="accent1">
                    <a:lumMod val="50000"/>
                  </a:schemeClr>
                </a:solidFill>
              </a:rPr>
              <a:t>: Hace referencia al conjunto de unidades residenciales y no residenciales. </a:t>
            </a:r>
            <a:endParaRPr lang="es-CO" sz="1200" dirty="0">
              <a:solidFill>
                <a:schemeClr val="accent1">
                  <a:lumMod val="50000"/>
                </a:schemeClr>
              </a:solidFill>
            </a:endParaRPr>
          </a:p>
        </p:txBody>
      </p:sp>
      <p:sp>
        <p:nvSpPr>
          <p:cNvPr id="3" name="CuadroTexto 2">
            <a:extLst>
              <a:ext uri="{FF2B5EF4-FFF2-40B4-BE49-F238E27FC236}">
                <a16:creationId xmlns:a16="http://schemas.microsoft.com/office/drawing/2014/main" id="{1D6F2DF1-910C-FC2C-0AE5-C1C09FB991CD}"/>
              </a:ext>
            </a:extLst>
          </p:cNvPr>
          <p:cNvSpPr txBox="1"/>
          <p:nvPr/>
        </p:nvSpPr>
        <p:spPr>
          <a:xfrm>
            <a:off x="1835149" y="3762379"/>
            <a:ext cx="7868705" cy="646331"/>
          </a:xfrm>
          <a:prstGeom prst="rect">
            <a:avLst/>
          </a:prstGeom>
          <a:noFill/>
        </p:spPr>
        <p:txBody>
          <a:bodyPr wrap="square" rtlCol="0">
            <a:spAutoFit/>
          </a:bodyPr>
          <a:lstStyle/>
          <a:p>
            <a:pPr marL="228600" marR="0" lvl="0" indent="-228600" algn="l" defTabSz="914400" rtl="0" eaLnBrk="1" fontAlgn="auto" latinLnBrk="0" hangingPunct="1">
              <a:lnSpc>
                <a:spcPct val="100000"/>
              </a:lnSpc>
              <a:spcBef>
                <a:spcPts val="0"/>
              </a:spcBef>
              <a:spcAft>
                <a:spcPts val="0"/>
              </a:spcAft>
              <a:buClrTx/>
              <a:buSzTx/>
              <a:buFontTx/>
              <a:buAutoNum type="arabicPeriod"/>
              <a:tabLst/>
              <a:defRPr/>
            </a:pPr>
            <a:r>
              <a:rPr kumimoji="0" lang="es-ES"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Fuente de información suscriptores , unidades residenciales y no residenciales y predios con descuento puerta a puerta.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ES"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Archivos planos de catastro con corte al </a:t>
            </a:r>
            <a:r>
              <a:rPr kumimoji="0" lang="es-MX"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30 de noviembre de 2024</a:t>
            </a:r>
            <a:r>
              <a:rPr kumimoji="0" lang="es-ES"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a:t>
            </a:r>
          </a:p>
          <a:p>
            <a:pPr>
              <a:defRPr/>
            </a:pPr>
            <a:r>
              <a:rPr kumimoji="0" lang="es-ES"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2. Fuente Información predios desocupados. Reportes del SIGAB con corte al </a:t>
            </a:r>
            <a:r>
              <a:rPr kumimoji="0" lang="es-MX"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30 de noviembre de 2024</a:t>
            </a:r>
            <a:r>
              <a:rPr kumimoji="0" lang="es-ES"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a:t>
            </a:r>
          </a:p>
        </p:txBody>
      </p:sp>
      <p:graphicFrame>
        <p:nvGraphicFramePr>
          <p:cNvPr id="5" name="Tabla 4">
            <a:extLst>
              <a:ext uri="{FF2B5EF4-FFF2-40B4-BE49-F238E27FC236}">
                <a16:creationId xmlns:a16="http://schemas.microsoft.com/office/drawing/2014/main" id="{952351B8-3849-E078-CE72-14DEA8DF4769}"/>
              </a:ext>
            </a:extLst>
          </p:cNvPr>
          <p:cNvGraphicFramePr>
            <a:graphicFrameLocks noGrp="1"/>
          </p:cNvGraphicFramePr>
          <p:nvPr/>
        </p:nvGraphicFramePr>
        <p:xfrm>
          <a:off x="1835149" y="2438403"/>
          <a:ext cx="7868706" cy="1142389"/>
        </p:xfrm>
        <a:graphic>
          <a:graphicData uri="http://schemas.openxmlformats.org/drawingml/2006/table">
            <a:tbl>
              <a:tblPr/>
              <a:tblGrid>
                <a:gridCol w="766122">
                  <a:extLst>
                    <a:ext uri="{9D8B030D-6E8A-4147-A177-3AD203B41FA5}">
                      <a16:colId xmlns:a16="http://schemas.microsoft.com/office/drawing/2014/main" val="107963493"/>
                    </a:ext>
                  </a:extLst>
                </a:gridCol>
                <a:gridCol w="1315175">
                  <a:extLst>
                    <a:ext uri="{9D8B030D-6E8A-4147-A177-3AD203B41FA5}">
                      <a16:colId xmlns:a16="http://schemas.microsoft.com/office/drawing/2014/main" val="2612853058"/>
                    </a:ext>
                  </a:extLst>
                </a:gridCol>
                <a:gridCol w="965404">
                  <a:extLst>
                    <a:ext uri="{9D8B030D-6E8A-4147-A177-3AD203B41FA5}">
                      <a16:colId xmlns:a16="http://schemas.microsoft.com/office/drawing/2014/main" val="2314877193"/>
                    </a:ext>
                  </a:extLst>
                </a:gridCol>
                <a:gridCol w="809444">
                  <a:extLst>
                    <a:ext uri="{9D8B030D-6E8A-4147-A177-3AD203B41FA5}">
                      <a16:colId xmlns:a16="http://schemas.microsoft.com/office/drawing/2014/main" val="58558935"/>
                    </a:ext>
                  </a:extLst>
                </a:gridCol>
                <a:gridCol w="1484360">
                  <a:extLst>
                    <a:ext uri="{9D8B030D-6E8A-4147-A177-3AD203B41FA5}">
                      <a16:colId xmlns:a16="http://schemas.microsoft.com/office/drawing/2014/main" val="19323813"/>
                    </a:ext>
                  </a:extLst>
                </a:gridCol>
                <a:gridCol w="2528201">
                  <a:extLst>
                    <a:ext uri="{9D8B030D-6E8A-4147-A177-3AD203B41FA5}">
                      <a16:colId xmlns:a16="http://schemas.microsoft.com/office/drawing/2014/main" val="2957520568"/>
                    </a:ext>
                  </a:extLst>
                </a:gridCol>
              </a:tblGrid>
              <a:tr h="564313">
                <a:tc>
                  <a:txBody>
                    <a:bodyPr/>
                    <a:lstStyle/>
                    <a:p>
                      <a:pPr algn="ctr" rtl="0" fontAlgn="ctr"/>
                      <a:r>
                        <a:rPr lang="es-CO" sz="1100" b="1" i="0" u="none" strike="noStrike" dirty="0">
                          <a:solidFill>
                            <a:srgbClr val="203764"/>
                          </a:solidFill>
                          <a:effectLst/>
                          <a:latin typeface="Calibri" panose="020F0502020204030204" pitchFamily="34" charset="0"/>
                        </a:rPr>
                        <a:t>LOCALIDAD</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1100" b="1" i="0" u="none" strike="noStrike" dirty="0">
                          <a:solidFill>
                            <a:srgbClr val="203764"/>
                          </a:solidFill>
                          <a:effectLst/>
                          <a:latin typeface="Calibri" panose="020F0502020204030204" pitchFamily="34" charset="0"/>
                        </a:rPr>
                        <a:t>NOMBRE LOCALIDAD</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1100" b="1" i="0" u="none" strike="noStrike">
                          <a:solidFill>
                            <a:srgbClr val="203764"/>
                          </a:solidFill>
                          <a:effectLst/>
                          <a:latin typeface="Calibri" panose="020F0502020204030204" pitchFamily="34" charset="0"/>
                        </a:rPr>
                        <a:t># SUSCRIPTORES</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1100" b="1" i="0" u="none" strike="noStrike" dirty="0">
                          <a:solidFill>
                            <a:srgbClr val="203764"/>
                          </a:solidFill>
                          <a:effectLst/>
                          <a:latin typeface="Calibri" panose="020F0502020204030204" pitchFamily="34" charset="0"/>
                        </a:rPr>
                        <a:t># USUARIOS</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1100" b="1" i="0" u="none" strike="noStrike" dirty="0">
                          <a:solidFill>
                            <a:srgbClr val="203764"/>
                          </a:solidFill>
                          <a:effectLst/>
                          <a:latin typeface="Calibri" panose="020F0502020204030204" pitchFamily="34" charset="0"/>
                        </a:rPr>
                        <a:t># INMUEBLES DESOCUPADOS</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chemeClr val="accent6">
                        <a:lumMod val="20000"/>
                        <a:lumOff val="80000"/>
                      </a:schemeClr>
                    </a:solidFill>
                  </a:tcPr>
                </a:tc>
                <a:tc>
                  <a:txBody>
                    <a:bodyPr/>
                    <a:lstStyle/>
                    <a:p>
                      <a:pPr algn="ctr" rtl="0" fontAlgn="ctr"/>
                      <a:r>
                        <a:rPr lang="es-MX" sz="1100" b="1" i="0" u="none" strike="noStrike" dirty="0">
                          <a:solidFill>
                            <a:srgbClr val="203764"/>
                          </a:solidFill>
                          <a:effectLst/>
                          <a:latin typeface="Calibri" panose="020F0502020204030204" pitchFamily="34" charset="0"/>
                        </a:rPr>
                        <a:t>CUENTAS CON DESCUENTO POR LA NO RECOLECCIÓN PUERTA </a:t>
                      </a:r>
                      <a:r>
                        <a:rPr lang="es-MX" sz="1100" b="1" i="0" u="none" strike="noStrike" dirty="0" err="1">
                          <a:solidFill>
                            <a:srgbClr val="203764"/>
                          </a:solidFill>
                          <a:effectLst/>
                          <a:latin typeface="Calibri" panose="020F0502020204030204" pitchFamily="34" charset="0"/>
                        </a:rPr>
                        <a:t>PUERTA</a:t>
                      </a:r>
                      <a:endParaRPr lang="es-MX" sz="1100" b="1" i="0" u="none" strike="noStrike" dirty="0">
                        <a:solidFill>
                          <a:srgbClr val="203764"/>
                        </a:solidFill>
                        <a:effectLst/>
                        <a:latin typeface="Calibri" panose="020F0502020204030204" pitchFamily="34" charset="0"/>
                      </a:endParaRP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2296592690"/>
                  </a:ext>
                </a:extLst>
              </a:tr>
              <a:tr h="289038">
                <a:tc>
                  <a:txBody>
                    <a:bodyPr/>
                    <a:lstStyle/>
                    <a:p>
                      <a:pPr algn="ctr" rtl="0" fontAlgn="ctr"/>
                      <a:r>
                        <a:rPr lang="es-CO" sz="1100" b="0" i="0" u="none" strike="noStrike">
                          <a:solidFill>
                            <a:srgbClr val="203764"/>
                          </a:solidFill>
                          <a:effectLst/>
                          <a:latin typeface="Calibri" panose="020F0502020204030204" pitchFamily="34" charset="0"/>
                        </a:rPr>
                        <a:t>11</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SUBA</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396.838</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445.816</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946</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11.409</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extLst>
                  <a:ext uri="{0D108BD9-81ED-4DB2-BD59-A6C34878D82A}">
                    <a16:rowId xmlns:a16="http://schemas.microsoft.com/office/drawing/2014/main" val="2742858644"/>
                  </a:ext>
                </a:extLst>
              </a:tr>
              <a:tr h="289038">
                <a:tc gridSpan="2">
                  <a:txBody>
                    <a:bodyPr/>
                    <a:lstStyle/>
                    <a:p>
                      <a:pPr algn="ctr" rtl="0" fontAlgn="ctr"/>
                      <a:r>
                        <a:rPr lang="es-CO" sz="1100" b="1" i="0" u="none" strike="noStrike">
                          <a:solidFill>
                            <a:srgbClr val="203764"/>
                          </a:solidFill>
                          <a:effectLst/>
                          <a:latin typeface="Calibri" panose="020F0502020204030204" pitchFamily="34" charset="0"/>
                        </a:rPr>
                        <a:t>Total ASE 5</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hMerge="1">
                  <a:txBody>
                    <a:bodyPr/>
                    <a:lstStyle/>
                    <a:p>
                      <a:endParaRPr lang="es-CO"/>
                    </a:p>
                  </a:txBody>
                  <a:tcPr/>
                </a:tc>
                <a:tc>
                  <a:txBody>
                    <a:bodyPr/>
                    <a:lstStyle/>
                    <a:p>
                      <a:pPr algn="ctr" rtl="0" fontAlgn="ctr"/>
                      <a:r>
                        <a:rPr lang="es-CO" sz="1100" b="0" i="0" u="none" strike="noStrike">
                          <a:solidFill>
                            <a:srgbClr val="203764"/>
                          </a:solidFill>
                          <a:effectLst/>
                          <a:latin typeface="Calibri" panose="020F0502020204030204" pitchFamily="34" charset="0"/>
                        </a:rPr>
                        <a:t>396.838</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445.816</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946</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dirty="0">
                          <a:solidFill>
                            <a:srgbClr val="203764"/>
                          </a:solidFill>
                          <a:effectLst/>
                          <a:latin typeface="Calibri" panose="020F0502020204030204" pitchFamily="34" charset="0"/>
                        </a:rPr>
                        <a:t>11.409</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extLst>
                  <a:ext uri="{0D108BD9-81ED-4DB2-BD59-A6C34878D82A}">
                    <a16:rowId xmlns:a16="http://schemas.microsoft.com/office/drawing/2014/main" val="2515526415"/>
                  </a:ext>
                </a:extLst>
              </a:tr>
            </a:tbl>
          </a:graphicData>
        </a:graphic>
      </p:graphicFrame>
    </p:spTree>
  </p:cSld>
  <p:clrMapOvr>
    <a:masterClrMapping/>
  </p:clrMapOvr>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ángulo 2">
            <a:extLst>
              <a:ext uri="{FF2B5EF4-FFF2-40B4-BE49-F238E27FC236}">
                <a16:creationId xmlns:a16="http://schemas.microsoft.com/office/drawing/2014/main" id="{FFDBD8D8-49EC-43E8-81E3-3ABA81925DE2}"/>
              </a:ext>
            </a:extLst>
          </p:cNvPr>
          <p:cNvSpPr>
            <a:spLocks noChangeArrowheads="1"/>
          </p:cNvSpPr>
          <p:nvPr/>
        </p:nvSpPr>
        <p:spPr bwMode="auto">
          <a:xfrm>
            <a:off x="1835150" y="193675"/>
            <a:ext cx="5422900" cy="5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CO" altLang="es-CO" b="1" dirty="0">
                <a:solidFill>
                  <a:schemeClr val="bg1"/>
                </a:solidFill>
              </a:rPr>
              <a:t>GESTIÓN COMECIAL</a:t>
            </a:r>
            <a:endParaRPr lang="es-CO" altLang="es-CO" dirty="0">
              <a:solidFill>
                <a:schemeClr val="bg1"/>
              </a:solidFill>
            </a:endParaRPr>
          </a:p>
        </p:txBody>
      </p:sp>
      <p:cxnSp>
        <p:nvCxnSpPr>
          <p:cNvPr id="7" name="Conector recto 6">
            <a:extLst>
              <a:ext uri="{FF2B5EF4-FFF2-40B4-BE49-F238E27FC236}">
                <a16:creationId xmlns:a16="http://schemas.microsoft.com/office/drawing/2014/main" id="{B533D59B-34D0-438E-ACF2-7B8CB815AB49}"/>
              </a:ext>
            </a:extLst>
          </p:cNvPr>
          <p:cNvCxnSpPr>
            <a:cxnSpLocks/>
          </p:cNvCxnSpPr>
          <p:nvPr/>
        </p:nvCxnSpPr>
        <p:spPr>
          <a:xfrm>
            <a:off x="118269" y="1304455"/>
            <a:ext cx="11955462"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5126" name="Imagen 8">
            <a:extLst>
              <a:ext uri="{FF2B5EF4-FFF2-40B4-BE49-F238E27FC236}">
                <a16:creationId xmlns:a16="http://schemas.microsoft.com/office/drawing/2014/main" id="{E968119C-7BF4-431A-99D9-3577F111CC59}"/>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379413" y="270736"/>
            <a:ext cx="844550" cy="785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 name="Imagen 10">
            <a:extLst>
              <a:ext uri="{FF2B5EF4-FFF2-40B4-BE49-F238E27FC236}">
                <a16:creationId xmlns:a16="http://schemas.microsoft.com/office/drawing/2014/main" id="{46B9C2BD-9148-4835-984E-C25D879DE04B}"/>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9773868" y="303709"/>
            <a:ext cx="1781557" cy="602472"/>
          </a:xfrm>
          <a:prstGeom prst="rect">
            <a:avLst/>
          </a:prstGeom>
        </p:spPr>
      </p:pic>
      <p:sp>
        <p:nvSpPr>
          <p:cNvPr id="9" name="CuadroTexto 8">
            <a:extLst>
              <a:ext uri="{FF2B5EF4-FFF2-40B4-BE49-F238E27FC236}">
                <a16:creationId xmlns:a16="http://schemas.microsoft.com/office/drawing/2014/main" id="{7253B8BD-8B1B-4996-BD27-320D48DE053E}"/>
              </a:ext>
            </a:extLst>
          </p:cNvPr>
          <p:cNvSpPr txBox="1"/>
          <p:nvPr/>
        </p:nvSpPr>
        <p:spPr>
          <a:xfrm>
            <a:off x="1408096" y="163651"/>
            <a:ext cx="9882188" cy="893763"/>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tipo población en el catastro de suscriptores a noviembre de 2024</a:t>
            </a:r>
          </a:p>
        </p:txBody>
      </p:sp>
      <p:sp>
        <p:nvSpPr>
          <p:cNvPr id="10" name="CuadroTexto 4">
            <a:extLst>
              <a:ext uri="{FF2B5EF4-FFF2-40B4-BE49-F238E27FC236}">
                <a16:creationId xmlns:a16="http://schemas.microsoft.com/office/drawing/2014/main" id="{11BFB82A-C38C-4B76-9A28-C5E317B68818}"/>
              </a:ext>
            </a:extLst>
          </p:cNvPr>
          <p:cNvSpPr txBox="1">
            <a:spLocks noChangeArrowheads="1"/>
          </p:cNvSpPr>
          <p:nvPr/>
        </p:nvSpPr>
        <p:spPr bwMode="auto">
          <a:xfrm>
            <a:off x="0" y="6531768"/>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fontAlgn="auto" hangingPunct="1">
              <a:spcBef>
                <a:spcPts val="0"/>
              </a:spcBef>
              <a:spcAft>
                <a:spcPts val="0"/>
              </a:spcAft>
              <a:defRPr/>
            </a:pPr>
            <a:r>
              <a:rPr lang="es-CO" altLang="es-CO" sz="1100" b="1" dirty="0">
                <a:solidFill>
                  <a:schemeClr val="accent1">
                    <a:lumMod val="50000"/>
                  </a:schemeClr>
                </a:solidFill>
              </a:rPr>
              <a:t>Fuente de datos – Concesionario SIGAB</a:t>
            </a:r>
          </a:p>
        </p:txBody>
      </p:sp>
      <p:graphicFrame>
        <p:nvGraphicFramePr>
          <p:cNvPr id="3" name="Tabla 2">
            <a:extLst>
              <a:ext uri="{FF2B5EF4-FFF2-40B4-BE49-F238E27FC236}">
                <a16:creationId xmlns:a16="http://schemas.microsoft.com/office/drawing/2014/main" id="{6A1E4E7D-8397-9F1F-89B4-6444347485A8}"/>
              </a:ext>
            </a:extLst>
          </p:cNvPr>
          <p:cNvGraphicFramePr>
            <a:graphicFrameLocks noGrp="1"/>
          </p:cNvGraphicFramePr>
          <p:nvPr/>
        </p:nvGraphicFramePr>
        <p:xfrm>
          <a:off x="1835150" y="2146811"/>
          <a:ext cx="7477663" cy="1442188"/>
        </p:xfrm>
        <a:graphic>
          <a:graphicData uri="http://schemas.openxmlformats.org/drawingml/2006/table">
            <a:tbl>
              <a:tblPr>
                <a:tableStyleId>{5C22544A-7EE6-4342-B048-85BDC9FD1C3A}</a:tableStyleId>
              </a:tblPr>
              <a:tblGrid>
                <a:gridCol w="2760784">
                  <a:extLst>
                    <a:ext uri="{9D8B030D-6E8A-4147-A177-3AD203B41FA5}">
                      <a16:colId xmlns:a16="http://schemas.microsoft.com/office/drawing/2014/main" val="4034886128"/>
                    </a:ext>
                  </a:extLst>
                </a:gridCol>
                <a:gridCol w="1268218">
                  <a:extLst>
                    <a:ext uri="{9D8B030D-6E8A-4147-A177-3AD203B41FA5}">
                      <a16:colId xmlns:a16="http://schemas.microsoft.com/office/drawing/2014/main" val="60539990"/>
                    </a:ext>
                  </a:extLst>
                </a:gridCol>
                <a:gridCol w="1657582">
                  <a:extLst>
                    <a:ext uri="{9D8B030D-6E8A-4147-A177-3AD203B41FA5}">
                      <a16:colId xmlns:a16="http://schemas.microsoft.com/office/drawing/2014/main" val="1695695432"/>
                    </a:ext>
                  </a:extLst>
                </a:gridCol>
                <a:gridCol w="1791079">
                  <a:extLst>
                    <a:ext uri="{9D8B030D-6E8A-4147-A177-3AD203B41FA5}">
                      <a16:colId xmlns:a16="http://schemas.microsoft.com/office/drawing/2014/main" val="3883315198"/>
                    </a:ext>
                  </a:extLst>
                </a:gridCol>
              </a:tblGrid>
              <a:tr h="515575">
                <a:tc>
                  <a:txBody>
                    <a:bodyPr/>
                    <a:lstStyle/>
                    <a:p>
                      <a:pPr algn="ctr" rtl="0" fontAlgn="ctr"/>
                      <a:r>
                        <a:rPr lang="es-CO" sz="1100" b="1" u="none" strike="noStrike" dirty="0">
                          <a:solidFill>
                            <a:schemeClr val="accent1">
                              <a:lumMod val="50000"/>
                            </a:schemeClr>
                          </a:solidFill>
                          <a:effectLst/>
                          <a:latin typeface="+mn-lt"/>
                        </a:rPr>
                        <a:t>TIPO DE POBLACIÓN</a:t>
                      </a:r>
                      <a:endParaRPr lang="es-CO" sz="1100" b="1" i="0" u="none" strike="noStrike" dirty="0">
                        <a:solidFill>
                          <a:schemeClr val="accent1">
                            <a:lumMod val="50000"/>
                          </a:schemeClr>
                        </a:solidFill>
                        <a:effectLst/>
                        <a:latin typeface="+mn-lt"/>
                      </a:endParaRP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1100" b="1" i="0" u="none" strike="noStrike">
                          <a:solidFill>
                            <a:srgbClr val="002060"/>
                          </a:solidFill>
                          <a:effectLst/>
                          <a:latin typeface="Calibri" panose="020F0502020204030204" pitchFamily="34" charset="0"/>
                        </a:rPr>
                        <a:t>OCTUBRE-24</a:t>
                      </a: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1100" b="1" i="0" u="none" strike="noStrike">
                          <a:solidFill>
                            <a:srgbClr val="002060"/>
                          </a:solidFill>
                          <a:effectLst/>
                          <a:latin typeface="Calibri" panose="020F0502020204030204" pitchFamily="34" charset="0"/>
                        </a:rPr>
                        <a:t>NOVIEMBRE-24</a:t>
                      </a: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1100" b="1" u="none" strike="noStrike" kern="1200" dirty="0">
                          <a:solidFill>
                            <a:schemeClr val="accent1">
                              <a:lumMod val="50000"/>
                            </a:schemeClr>
                          </a:solidFill>
                          <a:effectLst/>
                          <a:latin typeface="+mn-lt"/>
                          <a:ea typeface="+mn-ea"/>
                          <a:cs typeface="+mn-cs"/>
                        </a:rPr>
                        <a:t>% PARTICIPACIÓN</a:t>
                      </a:r>
                    </a:p>
                    <a:p>
                      <a:pPr algn="ctr" rtl="0" fontAlgn="ctr"/>
                      <a:r>
                        <a:rPr lang="es-CO" sz="1100" b="1" u="none" strike="noStrike" kern="1200" dirty="0">
                          <a:solidFill>
                            <a:schemeClr val="accent1">
                              <a:lumMod val="50000"/>
                            </a:schemeClr>
                          </a:solidFill>
                          <a:effectLst/>
                          <a:latin typeface="+mn-lt"/>
                          <a:ea typeface="+mn-ea"/>
                          <a:cs typeface="+mn-cs"/>
                        </a:rPr>
                        <a:t>(</a:t>
                      </a:r>
                      <a:r>
                        <a:rPr lang="es-CO" sz="1100" b="1" i="0" u="none" strike="noStrike" kern="1200" dirty="0">
                          <a:solidFill>
                            <a:srgbClr val="002060"/>
                          </a:solidFill>
                          <a:effectLst/>
                          <a:highlight>
                            <a:srgbClr val="E2EFDA"/>
                          </a:highlight>
                          <a:latin typeface="Calibri" panose="020F0502020204030204" pitchFamily="34" charset="0"/>
                          <a:ea typeface="+mn-ea"/>
                          <a:cs typeface="+mn-cs"/>
                        </a:rPr>
                        <a:t>NOV</a:t>
                      </a:r>
                      <a:r>
                        <a:rPr lang="es-CO" sz="1100" b="1" u="none" strike="noStrike" kern="1200" dirty="0">
                          <a:solidFill>
                            <a:schemeClr val="accent1">
                              <a:lumMod val="50000"/>
                            </a:schemeClr>
                          </a:solidFill>
                          <a:effectLst/>
                          <a:latin typeface="+mn-lt"/>
                          <a:ea typeface="+mn-ea"/>
                          <a:cs typeface="+mn-cs"/>
                        </a:rPr>
                        <a:t>-2024)</a:t>
                      </a: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950691756"/>
                  </a:ext>
                </a:extLst>
              </a:tr>
              <a:tr h="324465">
                <a:tc>
                  <a:txBody>
                    <a:bodyPr/>
                    <a:lstStyle/>
                    <a:p>
                      <a:pPr algn="ctr" rtl="0" fontAlgn="ctr"/>
                      <a:r>
                        <a:rPr lang="es-CO" sz="1100" u="none" strike="noStrike" dirty="0">
                          <a:solidFill>
                            <a:schemeClr val="accent1">
                              <a:lumMod val="50000"/>
                            </a:schemeClr>
                          </a:solidFill>
                          <a:effectLst/>
                          <a:latin typeface="+mn-lt"/>
                        </a:rPr>
                        <a:t>NÚMERO DE SUSCRIPTORES RURALES</a:t>
                      </a:r>
                      <a:endParaRPr lang="es-CO" sz="1100" b="0" i="0" u="none" strike="noStrike" dirty="0">
                        <a:solidFill>
                          <a:schemeClr val="accent1">
                            <a:lumMod val="50000"/>
                          </a:schemeClr>
                        </a:solidFill>
                        <a:effectLst/>
                        <a:latin typeface="+mn-lt"/>
                      </a:endParaRP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noFill/>
                  </a:tcPr>
                </a:tc>
                <a:tc>
                  <a:txBody>
                    <a:bodyPr/>
                    <a:lstStyle/>
                    <a:p>
                      <a:pPr algn="ctr" rtl="0" fontAlgn="ctr"/>
                      <a:r>
                        <a:rPr lang="es-CO" sz="1100" b="0" i="0" u="none" strike="noStrike">
                          <a:solidFill>
                            <a:srgbClr val="002060"/>
                          </a:solidFill>
                          <a:effectLst/>
                          <a:latin typeface="Calibri" panose="020F0502020204030204" pitchFamily="34" charset="0"/>
                        </a:rPr>
                        <a:t>1.631</a:t>
                      </a: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noFill/>
                  </a:tcPr>
                </a:tc>
                <a:tc>
                  <a:txBody>
                    <a:bodyPr/>
                    <a:lstStyle/>
                    <a:p>
                      <a:pPr algn="ctr" rtl="0" fontAlgn="ctr"/>
                      <a:r>
                        <a:rPr lang="es-CO" sz="1100" b="0" i="0" u="none" strike="noStrike">
                          <a:solidFill>
                            <a:srgbClr val="002060"/>
                          </a:solidFill>
                          <a:effectLst/>
                          <a:latin typeface="Calibri" panose="020F0502020204030204" pitchFamily="34" charset="0"/>
                        </a:rPr>
                        <a:t>1.631</a:t>
                      </a: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noFill/>
                  </a:tcPr>
                </a:tc>
                <a:tc>
                  <a:txBody>
                    <a:bodyPr/>
                    <a:lstStyle/>
                    <a:p>
                      <a:pPr algn="ctr" rtl="0" fontAlgn="ctr"/>
                      <a:r>
                        <a:rPr lang="es-CO" sz="1100" b="0" i="0" u="none" strike="noStrike">
                          <a:solidFill>
                            <a:srgbClr val="002060"/>
                          </a:solidFill>
                          <a:effectLst/>
                          <a:latin typeface="Calibri" panose="020F0502020204030204" pitchFamily="34" charset="0"/>
                        </a:rPr>
                        <a:t>0,41%</a:t>
                      </a: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noFill/>
                  </a:tcPr>
                </a:tc>
                <a:extLst>
                  <a:ext uri="{0D108BD9-81ED-4DB2-BD59-A6C34878D82A}">
                    <a16:rowId xmlns:a16="http://schemas.microsoft.com/office/drawing/2014/main" val="4061100649"/>
                  </a:ext>
                </a:extLst>
              </a:tr>
              <a:tr h="338365">
                <a:tc>
                  <a:txBody>
                    <a:bodyPr/>
                    <a:lstStyle/>
                    <a:p>
                      <a:pPr algn="ctr" rtl="0" fontAlgn="ctr"/>
                      <a:r>
                        <a:rPr lang="es-CO" sz="1100" u="none" strike="noStrike" dirty="0">
                          <a:solidFill>
                            <a:schemeClr val="accent1">
                              <a:lumMod val="50000"/>
                            </a:schemeClr>
                          </a:solidFill>
                          <a:effectLst/>
                          <a:latin typeface="+mn-lt"/>
                        </a:rPr>
                        <a:t>NÚMERO DE SUSCRIPTORES URBANOS</a:t>
                      </a:r>
                      <a:endParaRPr lang="es-CO" sz="1100" b="0" i="0" u="none" strike="noStrike" dirty="0">
                        <a:solidFill>
                          <a:schemeClr val="accent1">
                            <a:lumMod val="50000"/>
                          </a:schemeClr>
                        </a:solidFill>
                        <a:effectLst/>
                        <a:latin typeface="+mn-lt"/>
                      </a:endParaRP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noFill/>
                  </a:tcPr>
                </a:tc>
                <a:tc>
                  <a:txBody>
                    <a:bodyPr/>
                    <a:lstStyle/>
                    <a:p>
                      <a:pPr algn="ctr" rtl="0" fontAlgn="ctr"/>
                      <a:r>
                        <a:rPr lang="es-CO" sz="1100" b="0" i="0" u="none" strike="noStrike">
                          <a:solidFill>
                            <a:srgbClr val="002060"/>
                          </a:solidFill>
                          <a:effectLst/>
                          <a:latin typeface="Calibri" panose="020F0502020204030204" pitchFamily="34" charset="0"/>
                        </a:rPr>
                        <a:t>394.657</a:t>
                      </a: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noFill/>
                  </a:tcPr>
                </a:tc>
                <a:tc>
                  <a:txBody>
                    <a:bodyPr/>
                    <a:lstStyle/>
                    <a:p>
                      <a:pPr algn="ctr" rtl="0" fontAlgn="ctr"/>
                      <a:r>
                        <a:rPr lang="es-CO" sz="1100" b="0" i="0" u="none" strike="noStrike">
                          <a:solidFill>
                            <a:srgbClr val="002060"/>
                          </a:solidFill>
                          <a:effectLst/>
                          <a:latin typeface="Calibri" panose="020F0502020204030204" pitchFamily="34" charset="0"/>
                        </a:rPr>
                        <a:t>395.207</a:t>
                      </a: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noFill/>
                  </a:tcPr>
                </a:tc>
                <a:tc>
                  <a:txBody>
                    <a:bodyPr/>
                    <a:lstStyle/>
                    <a:p>
                      <a:pPr algn="ctr" rtl="0" fontAlgn="ctr"/>
                      <a:r>
                        <a:rPr lang="es-CO" sz="1100" b="0" i="0" u="none" strike="noStrike">
                          <a:solidFill>
                            <a:srgbClr val="002060"/>
                          </a:solidFill>
                          <a:effectLst/>
                          <a:latin typeface="Calibri" panose="020F0502020204030204" pitchFamily="34" charset="0"/>
                        </a:rPr>
                        <a:t>99,59%</a:t>
                      </a: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noFill/>
                  </a:tcPr>
                </a:tc>
                <a:extLst>
                  <a:ext uri="{0D108BD9-81ED-4DB2-BD59-A6C34878D82A}">
                    <a16:rowId xmlns:a16="http://schemas.microsoft.com/office/drawing/2014/main" val="2542652749"/>
                  </a:ext>
                </a:extLst>
              </a:tr>
              <a:tr h="263783">
                <a:tc>
                  <a:txBody>
                    <a:bodyPr/>
                    <a:lstStyle/>
                    <a:p>
                      <a:pPr algn="ctr" rtl="0" fontAlgn="ctr"/>
                      <a:r>
                        <a:rPr lang="es-CO" sz="1100" b="1" u="none" strike="noStrike" dirty="0">
                          <a:solidFill>
                            <a:schemeClr val="accent1">
                              <a:lumMod val="50000"/>
                            </a:schemeClr>
                          </a:solidFill>
                          <a:effectLst/>
                          <a:latin typeface="+mn-lt"/>
                        </a:rPr>
                        <a:t>TOTAL</a:t>
                      </a:r>
                      <a:endParaRPr lang="es-CO" sz="1100" b="1" i="0" u="none" strike="noStrike" dirty="0">
                        <a:solidFill>
                          <a:schemeClr val="accent1">
                            <a:lumMod val="50000"/>
                          </a:schemeClr>
                        </a:solidFill>
                        <a:effectLst/>
                        <a:latin typeface="+mn-lt"/>
                      </a:endParaRP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noFill/>
                  </a:tcPr>
                </a:tc>
                <a:tc>
                  <a:txBody>
                    <a:bodyPr/>
                    <a:lstStyle/>
                    <a:p>
                      <a:pPr algn="ctr" rtl="0" fontAlgn="ctr"/>
                      <a:r>
                        <a:rPr lang="es-CO" sz="1100" b="0" i="0" u="none" strike="noStrike">
                          <a:solidFill>
                            <a:srgbClr val="002060"/>
                          </a:solidFill>
                          <a:effectLst/>
                          <a:latin typeface="Calibri" panose="020F0502020204030204" pitchFamily="34" charset="0"/>
                        </a:rPr>
                        <a:t>396.288</a:t>
                      </a: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noFill/>
                  </a:tcPr>
                </a:tc>
                <a:tc>
                  <a:txBody>
                    <a:bodyPr/>
                    <a:lstStyle/>
                    <a:p>
                      <a:pPr algn="ctr" rtl="0" fontAlgn="ctr"/>
                      <a:r>
                        <a:rPr lang="es-CO" sz="1100" b="0" i="0" u="none" strike="noStrike" dirty="0">
                          <a:solidFill>
                            <a:srgbClr val="002060"/>
                          </a:solidFill>
                          <a:effectLst/>
                          <a:latin typeface="Calibri" panose="020F0502020204030204" pitchFamily="34" charset="0"/>
                        </a:rPr>
                        <a:t>396.838</a:t>
                      </a: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noFill/>
                  </a:tcPr>
                </a:tc>
                <a:tc>
                  <a:txBody>
                    <a:bodyPr/>
                    <a:lstStyle/>
                    <a:p>
                      <a:pPr algn="ctr" rtl="0" fontAlgn="ctr"/>
                      <a:r>
                        <a:rPr lang="es-CO" sz="1100" b="0" i="0" u="none" strike="noStrike" dirty="0">
                          <a:solidFill>
                            <a:srgbClr val="002060"/>
                          </a:solidFill>
                          <a:effectLst/>
                          <a:latin typeface="Calibri" panose="020F0502020204030204" pitchFamily="34" charset="0"/>
                        </a:rPr>
                        <a:t>100,00%</a:t>
                      </a: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noFill/>
                  </a:tcPr>
                </a:tc>
                <a:extLst>
                  <a:ext uri="{0D108BD9-81ED-4DB2-BD59-A6C34878D82A}">
                    <a16:rowId xmlns:a16="http://schemas.microsoft.com/office/drawing/2014/main" val="3432527702"/>
                  </a:ext>
                </a:extLst>
              </a:tr>
            </a:tbl>
          </a:graphicData>
        </a:graphic>
      </p:graphicFrame>
      <p:sp>
        <p:nvSpPr>
          <p:cNvPr id="4" name="CuadroTexto 3">
            <a:extLst>
              <a:ext uri="{FF2B5EF4-FFF2-40B4-BE49-F238E27FC236}">
                <a16:creationId xmlns:a16="http://schemas.microsoft.com/office/drawing/2014/main" id="{33F5B82A-7141-D554-80C3-3DEDDC547930}"/>
              </a:ext>
            </a:extLst>
          </p:cNvPr>
          <p:cNvSpPr txBox="1"/>
          <p:nvPr/>
        </p:nvSpPr>
        <p:spPr>
          <a:xfrm>
            <a:off x="1713099" y="3917360"/>
            <a:ext cx="6924854" cy="646331"/>
          </a:xfrm>
          <a:prstGeom prst="rect">
            <a:avLst/>
          </a:prstGeom>
          <a:noFill/>
        </p:spPr>
        <p:txBody>
          <a:bodyPr wrap="square" rtlCol="0">
            <a:spAutoFit/>
          </a:bodyPr>
          <a:lstStyle/>
          <a:p>
            <a:pPr marL="228600" marR="0" lvl="0" indent="-228600" algn="l" defTabSz="914400" rtl="0" eaLnBrk="1" fontAlgn="auto" latinLnBrk="0" hangingPunct="1">
              <a:lnSpc>
                <a:spcPct val="100000"/>
              </a:lnSpc>
              <a:spcBef>
                <a:spcPts val="0"/>
              </a:spcBef>
              <a:spcAft>
                <a:spcPts val="0"/>
              </a:spcAft>
              <a:buClrTx/>
              <a:buSzTx/>
              <a:buFontTx/>
              <a:buAutoNum type="arabicPeriod"/>
              <a:tabLst/>
              <a:defRPr/>
            </a:pPr>
            <a:r>
              <a:rPr kumimoji="0" lang="es-ES"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Fuente de información suscriptores por tipo de población.  Archivos planos de catastro con corte a </a:t>
            </a:r>
            <a:r>
              <a:rPr kumimoji="0" lang="es-MX"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30 de noviembre de 2024.</a:t>
            </a:r>
          </a:p>
          <a:p>
            <a:pPr marL="228600" marR="0" lvl="0" indent="-228600" algn="l" defTabSz="914400" rtl="0" eaLnBrk="1" fontAlgn="auto" latinLnBrk="0" hangingPunct="1">
              <a:lnSpc>
                <a:spcPct val="100000"/>
              </a:lnSpc>
              <a:spcBef>
                <a:spcPts val="0"/>
              </a:spcBef>
              <a:spcAft>
                <a:spcPts val="0"/>
              </a:spcAft>
              <a:buClrTx/>
              <a:buSzTx/>
              <a:buFontTx/>
              <a:buAutoNum type="arabicPeriod"/>
              <a:tabLst/>
              <a:defRPr/>
            </a:pPr>
            <a:endParaRPr kumimoji="0" lang="es-ES"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733692670"/>
      </p:ext>
    </p:extLst>
  </p:cSld>
  <p:clrMapOvr>
    <a:masterClrMapping/>
  </p:clrMapOvr>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ángulo 2">
            <a:extLst>
              <a:ext uri="{FF2B5EF4-FFF2-40B4-BE49-F238E27FC236}">
                <a16:creationId xmlns:a16="http://schemas.microsoft.com/office/drawing/2014/main" id="{FFDBD8D8-49EC-43E8-81E3-3ABA81925DE2}"/>
              </a:ext>
            </a:extLst>
          </p:cNvPr>
          <p:cNvSpPr>
            <a:spLocks noChangeArrowheads="1"/>
          </p:cNvSpPr>
          <p:nvPr/>
        </p:nvSpPr>
        <p:spPr bwMode="auto">
          <a:xfrm>
            <a:off x="1835150" y="193675"/>
            <a:ext cx="5422900" cy="5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CO" altLang="es-CO" b="1" dirty="0">
                <a:solidFill>
                  <a:schemeClr val="bg1"/>
                </a:solidFill>
              </a:rPr>
              <a:t>GESTIÓN COMECIAL</a:t>
            </a:r>
            <a:endParaRPr lang="es-CO" altLang="es-CO" dirty="0">
              <a:solidFill>
                <a:schemeClr val="bg1"/>
              </a:solidFill>
            </a:endParaRPr>
          </a:p>
        </p:txBody>
      </p:sp>
      <p:cxnSp>
        <p:nvCxnSpPr>
          <p:cNvPr id="7" name="Conector recto 6">
            <a:extLst>
              <a:ext uri="{FF2B5EF4-FFF2-40B4-BE49-F238E27FC236}">
                <a16:creationId xmlns:a16="http://schemas.microsoft.com/office/drawing/2014/main" id="{B533D59B-34D0-438E-ACF2-7B8CB815AB49}"/>
              </a:ext>
            </a:extLst>
          </p:cNvPr>
          <p:cNvCxnSpPr>
            <a:cxnSpLocks/>
          </p:cNvCxnSpPr>
          <p:nvPr/>
        </p:nvCxnSpPr>
        <p:spPr>
          <a:xfrm>
            <a:off x="118269" y="1329729"/>
            <a:ext cx="11955462"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5126" name="Imagen 8">
            <a:extLst>
              <a:ext uri="{FF2B5EF4-FFF2-40B4-BE49-F238E27FC236}">
                <a16:creationId xmlns:a16="http://schemas.microsoft.com/office/drawing/2014/main" id="{E968119C-7BF4-431A-99D9-3577F111CC59}"/>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207136" y="191222"/>
            <a:ext cx="844550" cy="785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 name="Imagen 10">
            <a:extLst>
              <a:ext uri="{FF2B5EF4-FFF2-40B4-BE49-F238E27FC236}">
                <a16:creationId xmlns:a16="http://schemas.microsoft.com/office/drawing/2014/main" id="{46B9C2BD-9148-4835-984E-C25D879DE04B}"/>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10203307" y="112297"/>
            <a:ext cx="1781557" cy="602472"/>
          </a:xfrm>
          <a:prstGeom prst="rect">
            <a:avLst/>
          </a:prstGeom>
        </p:spPr>
      </p:pic>
      <p:sp>
        <p:nvSpPr>
          <p:cNvPr id="10" name="CuadroTexto 9">
            <a:extLst>
              <a:ext uri="{FF2B5EF4-FFF2-40B4-BE49-F238E27FC236}">
                <a16:creationId xmlns:a16="http://schemas.microsoft.com/office/drawing/2014/main" id="{351358F1-60F9-4B3C-BC42-E527E1955948}"/>
              </a:ext>
            </a:extLst>
          </p:cNvPr>
          <p:cNvSpPr txBox="1"/>
          <p:nvPr/>
        </p:nvSpPr>
        <p:spPr>
          <a:xfrm>
            <a:off x="937321" y="153241"/>
            <a:ext cx="10646229" cy="861774"/>
          </a:xfrm>
          <a:prstGeom prst="rect">
            <a:avLst/>
          </a:prstGeom>
          <a:noFill/>
        </p:spPr>
        <p:txBody>
          <a:bodyPr wrap="square">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vinculación de asociaciones de aprovechamiento en el catastro de suscriptores a noviembre de 2024</a:t>
            </a:r>
          </a:p>
        </p:txBody>
      </p:sp>
      <p:sp>
        <p:nvSpPr>
          <p:cNvPr id="13" name="CuadroTexto 4">
            <a:extLst>
              <a:ext uri="{FF2B5EF4-FFF2-40B4-BE49-F238E27FC236}">
                <a16:creationId xmlns:a16="http://schemas.microsoft.com/office/drawing/2014/main" id="{D3B257F1-5C3D-4EA3-99D1-5AC37F6A473D}"/>
              </a:ext>
            </a:extLst>
          </p:cNvPr>
          <p:cNvSpPr txBox="1">
            <a:spLocks noChangeArrowheads="1"/>
          </p:cNvSpPr>
          <p:nvPr/>
        </p:nvSpPr>
        <p:spPr bwMode="auto">
          <a:xfrm>
            <a:off x="0" y="6531768"/>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fontAlgn="auto" hangingPunct="1">
              <a:spcBef>
                <a:spcPts val="0"/>
              </a:spcBef>
              <a:spcAft>
                <a:spcPts val="0"/>
              </a:spcAft>
              <a:defRPr/>
            </a:pPr>
            <a:r>
              <a:rPr lang="es-CO" altLang="es-CO" sz="1100" b="1" dirty="0">
                <a:solidFill>
                  <a:schemeClr val="accent1">
                    <a:lumMod val="50000"/>
                  </a:schemeClr>
                </a:solidFill>
              </a:rPr>
              <a:t>Fuente de datos – Concesionario SIGAB</a:t>
            </a:r>
          </a:p>
        </p:txBody>
      </p:sp>
      <p:graphicFrame>
        <p:nvGraphicFramePr>
          <p:cNvPr id="3" name="Tabla 2">
            <a:extLst>
              <a:ext uri="{FF2B5EF4-FFF2-40B4-BE49-F238E27FC236}">
                <a16:creationId xmlns:a16="http://schemas.microsoft.com/office/drawing/2014/main" id="{F143C842-6682-DC40-7A08-251F643DCAB7}"/>
              </a:ext>
            </a:extLst>
          </p:cNvPr>
          <p:cNvGraphicFramePr>
            <a:graphicFrameLocks noGrp="1"/>
          </p:cNvGraphicFramePr>
          <p:nvPr/>
        </p:nvGraphicFramePr>
        <p:xfrm>
          <a:off x="1910080" y="2245926"/>
          <a:ext cx="6796596" cy="1076394"/>
        </p:xfrm>
        <a:graphic>
          <a:graphicData uri="http://schemas.openxmlformats.org/drawingml/2006/table">
            <a:tbl>
              <a:tblPr/>
              <a:tblGrid>
                <a:gridCol w="563511">
                  <a:extLst>
                    <a:ext uri="{9D8B030D-6E8A-4147-A177-3AD203B41FA5}">
                      <a16:colId xmlns:a16="http://schemas.microsoft.com/office/drawing/2014/main" val="3166686462"/>
                    </a:ext>
                  </a:extLst>
                </a:gridCol>
                <a:gridCol w="2077695">
                  <a:extLst>
                    <a:ext uri="{9D8B030D-6E8A-4147-A177-3AD203B41FA5}">
                      <a16:colId xmlns:a16="http://schemas.microsoft.com/office/drawing/2014/main" val="3817956555"/>
                    </a:ext>
                  </a:extLst>
                </a:gridCol>
                <a:gridCol w="2077695">
                  <a:extLst>
                    <a:ext uri="{9D8B030D-6E8A-4147-A177-3AD203B41FA5}">
                      <a16:colId xmlns:a16="http://schemas.microsoft.com/office/drawing/2014/main" val="1215206883"/>
                    </a:ext>
                  </a:extLst>
                </a:gridCol>
                <a:gridCol w="2077695">
                  <a:extLst>
                    <a:ext uri="{9D8B030D-6E8A-4147-A177-3AD203B41FA5}">
                      <a16:colId xmlns:a16="http://schemas.microsoft.com/office/drawing/2014/main" val="2847405450"/>
                    </a:ext>
                  </a:extLst>
                </a:gridCol>
              </a:tblGrid>
              <a:tr h="616806">
                <a:tc>
                  <a:txBody>
                    <a:bodyPr/>
                    <a:lstStyle/>
                    <a:p>
                      <a:pPr algn="ctr" rtl="0" fontAlgn="ctr"/>
                      <a:r>
                        <a:rPr lang="es-CO" sz="1100" b="1" i="0" u="none" strike="noStrike" dirty="0">
                          <a:solidFill>
                            <a:srgbClr val="002060"/>
                          </a:solidFill>
                          <a:effectLst/>
                          <a:latin typeface="+mn-lt"/>
                        </a:rPr>
                        <a:t>ASE</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EFDA"/>
                    </a:solidFill>
                  </a:tcPr>
                </a:tc>
                <a:tc>
                  <a:txBody>
                    <a:bodyPr/>
                    <a:lstStyle/>
                    <a:p>
                      <a:pPr algn="ctr" rtl="0" fontAlgn="ctr"/>
                      <a:r>
                        <a:rPr lang="es-MX" sz="1100" b="1" i="0" u="none" strike="noStrike" dirty="0">
                          <a:solidFill>
                            <a:srgbClr val="002060"/>
                          </a:solidFill>
                          <a:effectLst/>
                          <a:latin typeface="+mn-lt"/>
                        </a:rPr>
                        <a:t>TOTAL DE CUENTAS CONTRATO ACTIVAS DEL ASE</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EFDA"/>
                    </a:solidFill>
                  </a:tcPr>
                </a:tc>
                <a:tc>
                  <a:txBody>
                    <a:bodyPr/>
                    <a:lstStyle/>
                    <a:p>
                      <a:pPr algn="ctr" rtl="0" fontAlgn="ctr"/>
                      <a:r>
                        <a:rPr lang="es-MX" sz="1100" b="1" i="0" u="none" strike="noStrike" dirty="0">
                          <a:solidFill>
                            <a:srgbClr val="002060"/>
                          </a:solidFill>
                          <a:effectLst/>
                          <a:latin typeface="+mn-lt"/>
                        </a:rPr>
                        <a:t> TOTAL DE CUENTAS CONTRATO VINCULADAS A LA ACTIVIDAD DE APROVECHAMIENTO</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EFDA"/>
                    </a:solidFill>
                  </a:tcPr>
                </a:tc>
                <a:tc>
                  <a:txBody>
                    <a:bodyPr/>
                    <a:lstStyle/>
                    <a:p>
                      <a:pPr algn="ctr" rtl="0" fontAlgn="ctr"/>
                      <a:r>
                        <a:rPr lang="es-MX" sz="1100" b="1" i="0" u="none" strike="noStrike" dirty="0">
                          <a:solidFill>
                            <a:srgbClr val="002060"/>
                          </a:solidFill>
                          <a:effectLst/>
                          <a:latin typeface="+mn-lt"/>
                        </a:rPr>
                        <a:t>% CUENTAS VINCULADAS A LA ACTIVIDAD DE APROVECHAMIENTO</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EFDA"/>
                    </a:solidFill>
                  </a:tcPr>
                </a:tc>
                <a:extLst>
                  <a:ext uri="{0D108BD9-81ED-4DB2-BD59-A6C34878D82A}">
                    <a16:rowId xmlns:a16="http://schemas.microsoft.com/office/drawing/2014/main" val="3498530904"/>
                  </a:ext>
                </a:extLst>
              </a:tr>
              <a:tr h="459588">
                <a:tc>
                  <a:txBody>
                    <a:bodyPr/>
                    <a:lstStyle/>
                    <a:p>
                      <a:pPr algn="ctr" rtl="0" fontAlgn="ctr"/>
                      <a:r>
                        <a:rPr lang="es-CO" sz="1100" b="0" i="0" u="none" strike="noStrike" dirty="0">
                          <a:solidFill>
                            <a:srgbClr val="002060"/>
                          </a:solidFill>
                          <a:effectLst/>
                          <a:latin typeface="+mn-lt"/>
                        </a:rPr>
                        <a:t>5</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396.838</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dirty="0">
                          <a:solidFill>
                            <a:srgbClr val="002060"/>
                          </a:solidFill>
                          <a:effectLst/>
                          <a:latin typeface="Calibri" panose="020F0502020204030204" pitchFamily="34" charset="0"/>
                        </a:rPr>
                        <a:t>59.264</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1" i="0" u="none" strike="noStrike" dirty="0">
                          <a:solidFill>
                            <a:srgbClr val="002060"/>
                          </a:solidFill>
                          <a:effectLst/>
                          <a:latin typeface="+mn-lt"/>
                        </a:rPr>
                        <a:t>14,93%</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extLst>
                  <a:ext uri="{0D108BD9-81ED-4DB2-BD59-A6C34878D82A}">
                    <a16:rowId xmlns:a16="http://schemas.microsoft.com/office/drawing/2014/main" val="2190749731"/>
                  </a:ext>
                </a:extLst>
              </a:tr>
            </a:tbl>
          </a:graphicData>
        </a:graphic>
      </p:graphicFrame>
      <p:sp>
        <p:nvSpPr>
          <p:cNvPr id="4" name="CuadroTexto 3">
            <a:extLst>
              <a:ext uri="{FF2B5EF4-FFF2-40B4-BE49-F238E27FC236}">
                <a16:creationId xmlns:a16="http://schemas.microsoft.com/office/drawing/2014/main" id="{F69A0BC7-1425-D236-774F-10C1F4A30043}"/>
              </a:ext>
            </a:extLst>
          </p:cNvPr>
          <p:cNvSpPr txBox="1"/>
          <p:nvPr/>
        </p:nvSpPr>
        <p:spPr>
          <a:xfrm>
            <a:off x="1817582" y="3926851"/>
            <a:ext cx="6981591" cy="461665"/>
          </a:xfrm>
          <a:prstGeom prst="rect">
            <a:avLst/>
          </a:prstGeom>
          <a:noFill/>
        </p:spPr>
        <p:txBody>
          <a:bodyPr wrap="square" rtlCol="0">
            <a:spAutoFit/>
          </a:bodyPr>
          <a:lstStyle/>
          <a:p>
            <a:pPr marL="228600" marR="0" lvl="0" indent="-228600" algn="l" defTabSz="914400" rtl="0" eaLnBrk="1" fontAlgn="auto" latinLnBrk="0" hangingPunct="1">
              <a:lnSpc>
                <a:spcPct val="100000"/>
              </a:lnSpc>
              <a:spcBef>
                <a:spcPts val="0"/>
              </a:spcBef>
              <a:spcAft>
                <a:spcPts val="0"/>
              </a:spcAft>
              <a:buClrTx/>
              <a:buSzTx/>
              <a:buFontTx/>
              <a:buAutoNum type="arabicPeriod"/>
              <a:tabLst/>
              <a:defRPr/>
            </a:pPr>
            <a:r>
              <a:rPr kumimoji="0" lang="es-ES"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Fuente de información suscriptores – Asociaciones de aprovechamiento. Archivos planos de catastro con corte a </a:t>
            </a:r>
            <a:r>
              <a:rPr kumimoji="0" lang="es-MX"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30 de noviembre de 2024.</a:t>
            </a:r>
            <a:endParaRPr kumimoji="0" lang="es-ES"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828802350"/>
      </p:ext>
    </p:extLst>
  </p:cSld>
  <p:clrMapOvr>
    <a:masterClrMapping/>
  </p:clrMapOvr>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0BC788A-24BF-37FA-D794-09E48C6B7F7B}"/>
            </a:ext>
          </a:extLst>
        </p:cNvPr>
        <p:cNvGrpSpPr/>
        <p:nvPr/>
      </p:nvGrpSpPr>
      <p:grpSpPr>
        <a:xfrm>
          <a:off x="0" y="0"/>
          <a:ext cx="0" cy="0"/>
          <a:chOff x="0" y="0"/>
          <a:chExt cx="0" cy="0"/>
        </a:xfrm>
      </p:grpSpPr>
      <p:sp>
        <p:nvSpPr>
          <p:cNvPr id="39" name="CuadroTexto 38">
            <a:extLst>
              <a:ext uri="{FF2B5EF4-FFF2-40B4-BE49-F238E27FC236}">
                <a16:creationId xmlns:a16="http://schemas.microsoft.com/office/drawing/2014/main" id="{DC12507E-8DC4-F5A5-738B-B360D4D4AB53}"/>
              </a:ext>
            </a:extLst>
          </p:cNvPr>
          <p:cNvSpPr txBox="1"/>
          <p:nvPr/>
        </p:nvSpPr>
        <p:spPr>
          <a:xfrm>
            <a:off x="1779588" y="95250"/>
            <a:ext cx="9880600" cy="861774"/>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defRPr/>
            </a:pPr>
            <a:r>
              <a:rPr lang="es-CO" sz="3400" kern="0" dirty="0">
                <a:solidFill>
                  <a:schemeClr val="accent1">
                    <a:lumMod val="50000"/>
                  </a:schemeClr>
                </a:solidFill>
              </a:rPr>
              <a:t>COMERCIAL FINANCIERO</a:t>
            </a:r>
          </a:p>
          <a:p>
            <a:pPr lvl="1">
              <a:defRPr/>
            </a:pPr>
            <a:r>
              <a:rPr lang="es-CO" sz="1600" b="0" dirty="0">
                <a:solidFill>
                  <a:schemeClr val="accent1">
                    <a:lumMod val="50000"/>
                  </a:schemeClr>
                </a:solidFill>
              </a:rPr>
              <a:t>catastro suscriptores a noviembre  2024</a:t>
            </a:r>
            <a:endParaRPr lang="es-CO" sz="1600" b="0" kern="0" dirty="0">
              <a:solidFill>
                <a:schemeClr val="accent1">
                  <a:lumMod val="50000"/>
                </a:schemeClr>
              </a:solidFill>
            </a:endParaRPr>
          </a:p>
        </p:txBody>
      </p:sp>
      <p:cxnSp>
        <p:nvCxnSpPr>
          <p:cNvPr id="40" name="Conector recto 39">
            <a:extLst>
              <a:ext uri="{FF2B5EF4-FFF2-40B4-BE49-F238E27FC236}">
                <a16:creationId xmlns:a16="http://schemas.microsoft.com/office/drawing/2014/main" id="{35C0EFBE-8056-D891-CE5E-6429F78D8FE2}"/>
              </a:ext>
            </a:extLst>
          </p:cNvPr>
          <p:cNvCxnSpPr>
            <a:cxnSpLocks/>
          </p:cNvCxnSpPr>
          <p:nvPr/>
        </p:nvCxnSpPr>
        <p:spPr>
          <a:xfrm>
            <a:off x="88900" y="1055316"/>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5130" name="Imagen 40">
            <a:extLst>
              <a:ext uri="{FF2B5EF4-FFF2-40B4-BE49-F238E27FC236}">
                <a16:creationId xmlns:a16="http://schemas.microsoft.com/office/drawing/2014/main" id="{106D86AA-5D78-9E44-993B-306EDFAE533E}"/>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531813" y="98425"/>
            <a:ext cx="965200" cy="898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151" name="CuadroTexto 12">
            <a:extLst>
              <a:ext uri="{FF2B5EF4-FFF2-40B4-BE49-F238E27FC236}">
                <a16:creationId xmlns:a16="http://schemas.microsoft.com/office/drawing/2014/main" id="{AEF875BE-BA46-B4A1-3B1B-64CBEE3FFB2C}"/>
              </a:ext>
            </a:extLst>
          </p:cNvPr>
          <p:cNvSpPr txBox="1">
            <a:spLocks noChangeArrowheads="1"/>
          </p:cNvSpPr>
          <p:nvPr/>
        </p:nvSpPr>
        <p:spPr bwMode="auto">
          <a:xfrm>
            <a:off x="88900" y="6457274"/>
            <a:ext cx="9179379"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r>
              <a:rPr lang="es-ES" altLang="es-CO" sz="1200" dirty="0">
                <a:solidFill>
                  <a:schemeClr val="accent1">
                    <a:lumMod val="50000"/>
                  </a:schemeClr>
                </a:solidFill>
              </a:rPr>
              <a:t>Información del archivo plano de catastro a corte del 30-noviembre-2024 - Descargado del SIGAB el 02 de diciembre de 2024</a:t>
            </a:r>
            <a:endParaRPr lang="es-CO" altLang="es-CO" sz="1200" dirty="0">
              <a:solidFill>
                <a:schemeClr val="accent1">
                  <a:lumMod val="50000"/>
                </a:schemeClr>
              </a:solidFill>
            </a:endParaRPr>
          </a:p>
        </p:txBody>
      </p:sp>
      <p:sp>
        <p:nvSpPr>
          <p:cNvPr id="7" name="CuadroTexto 6">
            <a:extLst>
              <a:ext uri="{FF2B5EF4-FFF2-40B4-BE49-F238E27FC236}">
                <a16:creationId xmlns:a16="http://schemas.microsoft.com/office/drawing/2014/main" id="{3B2ACC9F-EA2C-4C51-B3DF-5D88CD4DE82C}"/>
              </a:ext>
            </a:extLst>
          </p:cNvPr>
          <p:cNvSpPr txBox="1"/>
          <p:nvPr/>
        </p:nvSpPr>
        <p:spPr>
          <a:xfrm>
            <a:off x="88900" y="6056538"/>
            <a:ext cx="6763407" cy="461665"/>
          </a:xfrm>
          <a:prstGeom prst="rect">
            <a:avLst/>
          </a:prstGeom>
          <a:noFill/>
        </p:spPr>
        <p:txBody>
          <a:bodyPr wrap="square" rtlCol="0">
            <a:spAutoFit/>
          </a:bodyPr>
          <a:lstStyle/>
          <a:p>
            <a:r>
              <a:rPr lang="es-MX" sz="1200" dirty="0">
                <a:solidFill>
                  <a:schemeClr val="accent1">
                    <a:lumMod val="50000"/>
                  </a:schemeClr>
                </a:solidFill>
              </a:rPr>
              <a:t>(*) </a:t>
            </a:r>
            <a:r>
              <a:rPr lang="es-MX" sz="1200" b="1" dirty="0">
                <a:solidFill>
                  <a:schemeClr val="accent1">
                    <a:lumMod val="50000"/>
                  </a:schemeClr>
                </a:solidFill>
              </a:rPr>
              <a:t>Suscriptor</a:t>
            </a:r>
            <a:r>
              <a:rPr lang="es-MX" sz="1200" dirty="0">
                <a:solidFill>
                  <a:schemeClr val="accent1">
                    <a:lumMod val="50000"/>
                  </a:schemeClr>
                </a:solidFill>
              </a:rPr>
              <a:t>: Hace referencia a las cuentas contrato. El cual puede tener uno o varios usuarios.  </a:t>
            </a:r>
          </a:p>
          <a:p>
            <a:r>
              <a:rPr lang="es-MX" sz="1200" dirty="0">
                <a:solidFill>
                  <a:schemeClr val="accent1">
                    <a:lumMod val="50000"/>
                  </a:schemeClr>
                </a:solidFill>
              </a:rPr>
              <a:t>(**) </a:t>
            </a:r>
            <a:r>
              <a:rPr lang="es-MX" sz="1200" b="1" dirty="0">
                <a:solidFill>
                  <a:schemeClr val="accent1">
                    <a:lumMod val="50000"/>
                  </a:schemeClr>
                </a:solidFill>
              </a:rPr>
              <a:t>Usuario</a:t>
            </a:r>
            <a:r>
              <a:rPr lang="es-MX" sz="1200" dirty="0">
                <a:solidFill>
                  <a:schemeClr val="accent1">
                    <a:lumMod val="50000"/>
                  </a:schemeClr>
                </a:solidFill>
              </a:rPr>
              <a:t>: Hace referencia al conjunto de unidades residenciales y no residenciales. </a:t>
            </a:r>
            <a:endParaRPr lang="es-CO" sz="1200" dirty="0">
              <a:solidFill>
                <a:schemeClr val="accent1">
                  <a:lumMod val="50000"/>
                </a:schemeClr>
              </a:solidFill>
            </a:endParaRPr>
          </a:p>
        </p:txBody>
      </p:sp>
      <p:graphicFrame>
        <p:nvGraphicFramePr>
          <p:cNvPr id="3" name="Tabla 2">
            <a:extLst>
              <a:ext uri="{FF2B5EF4-FFF2-40B4-BE49-F238E27FC236}">
                <a16:creationId xmlns:a16="http://schemas.microsoft.com/office/drawing/2014/main" id="{A303FB95-4205-029B-E735-3B96B8E3DBE0}"/>
              </a:ext>
            </a:extLst>
          </p:cNvPr>
          <p:cNvGraphicFramePr>
            <a:graphicFrameLocks noGrp="1"/>
          </p:cNvGraphicFramePr>
          <p:nvPr/>
        </p:nvGraphicFramePr>
        <p:xfrm>
          <a:off x="1114113" y="1397226"/>
          <a:ext cx="9523711" cy="4173474"/>
        </p:xfrm>
        <a:graphic>
          <a:graphicData uri="http://schemas.openxmlformats.org/drawingml/2006/table">
            <a:tbl>
              <a:tblPr/>
              <a:tblGrid>
                <a:gridCol w="450067">
                  <a:extLst>
                    <a:ext uri="{9D8B030D-6E8A-4147-A177-3AD203B41FA5}">
                      <a16:colId xmlns:a16="http://schemas.microsoft.com/office/drawing/2014/main" val="4006178688"/>
                    </a:ext>
                  </a:extLst>
                </a:gridCol>
                <a:gridCol w="706809">
                  <a:extLst>
                    <a:ext uri="{9D8B030D-6E8A-4147-A177-3AD203B41FA5}">
                      <a16:colId xmlns:a16="http://schemas.microsoft.com/office/drawing/2014/main" val="2576750735"/>
                    </a:ext>
                  </a:extLst>
                </a:gridCol>
                <a:gridCol w="1192739">
                  <a:extLst>
                    <a:ext uri="{9D8B030D-6E8A-4147-A177-3AD203B41FA5}">
                      <a16:colId xmlns:a16="http://schemas.microsoft.com/office/drawing/2014/main" val="206735852"/>
                    </a:ext>
                  </a:extLst>
                </a:gridCol>
                <a:gridCol w="903541">
                  <a:extLst>
                    <a:ext uri="{9D8B030D-6E8A-4147-A177-3AD203B41FA5}">
                      <a16:colId xmlns:a16="http://schemas.microsoft.com/office/drawing/2014/main" val="2774503758"/>
                    </a:ext>
                  </a:extLst>
                </a:gridCol>
                <a:gridCol w="780530">
                  <a:extLst>
                    <a:ext uri="{9D8B030D-6E8A-4147-A177-3AD203B41FA5}">
                      <a16:colId xmlns:a16="http://schemas.microsoft.com/office/drawing/2014/main" val="2673193438"/>
                    </a:ext>
                  </a:extLst>
                </a:gridCol>
                <a:gridCol w="771761">
                  <a:extLst>
                    <a:ext uri="{9D8B030D-6E8A-4147-A177-3AD203B41FA5}">
                      <a16:colId xmlns:a16="http://schemas.microsoft.com/office/drawing/2014/main" val="3764247727"/>
                    </a:ext>
                  </a:extLst>
                </a:gridCol>
                <a:gridCol w="1148872">
                  <a:extLst>
                    <a:ext uri="{9D8B030D-6E8A-4147-A177-3AD203B41FA5}">
                      <a16:colId xmlns:a16="http://schemas.microsoft.com/office/drawing/2014/main" val="3580518736"/>
                    </a:ext>
                  </a:extLst>
                </a:gridCol>
                <a:gridCol w="780531">
                  <a:extLst>
                    <a:ext uri="{9D8B030D-6E8A-4147-A177-3AD203B41FA5}">
                      <a16:colId xmlns:a16="http://schemas.microsoft.com/office/drawing/2014/main" val="4194808400"/>
                    </a:ext>
                  </a:extLst>
                </a:gridCol>
                <a:gridCol w="1078710">
                  <a:extLst>
                    <a:ext uri="{9D8B030D-6E8A-4147-A177-3AD203B41FA5}">
                      <a16:colId xmlns:a16="http://schemas.microsoft.com/office/drawing/2014/main" val="1340109215"/>
                    </a:ext>
                  </a:extLst>
                </a:gridCol>
                <a:gridCol w="1710151">
                  <a:extLst>
                    <a:ext uri="{9D8B030D-6E8A-4147-A177-3AD203B41FA5}">
                      <a16:colId xmlns:a16="http://schemas.microsoft.com/office/drawing/2014/main" val="2923875655"/>
                    </a:ext>
                  </a:extLst>
                </a:gridCol>
              </a:tblGrid>
              <a:tr h="164425">
                <a:tc gridSpan="10">
                  <a:txBody>
                    <a:bodyPr/>
                    <a:lstStyle/>
                    <a:p>
                      <a:pPr algn="ctr" rtl="0" fontAlgn="ctr"/>
                      <a:r>
                        <a:rPr lang="es-CO" sz="900" b="1" i="0" u="none" strike="noStrike" dirty="0">
                          <a:solidFill>
                            <a:schemeClr val="accent1">
                              <a:lumMod val="50000"/>
                            </a:schemeClr>
                          </a:solidFill>
                          <a:effectLst/>
                          <a:latin typeface="+mn-lt"/>
                        </a:rPr>
                        <a:t>CATASTRO DE SUSCRIPTORES</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solidFill>
                      <a:srgbClr val="E2F0D9"/>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2927863366"/>
                  </a:ext>
                </a:extLst>
              </a:tr>
              <a:tr h="164425">
                <a:tc rowSpan="2">
                  <a:txBody>
                    <a:bodyPr/>
                    <a:lstStyle/>
                    <a:p>
                      <a:pPr algn="ctr" rtl="0" fontAlgn="ctr"/>
                      <a:r>
                        <a:rPr lang="es-CO" sz="900" b="1" i="0" u="none" strike="noStrike" dirty="0">
                          <a:solidFill>
                            <a:schemeClr val="accent1">
                              <a:lumMod val="50000"/>
                            </a:schemeClr>
                          </a:solidFill>
                          <a:effectLst/>
                          <a:latin typeface="+mn-lt"/>
                        </a:rPr>
                        <a:t>ASE</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solidFill>
                      <a:srgbClr val="E2F0D9"/>
                    </a:solidFill>
                  </a:tcPr>
                </a:tc>
                <a:tc rowSpan="2">
                  <a:txBody>
                    <a:bodyPr/>
                    <a:lstStyle/>
                    <a:p>
                      <a:pPr algn="ctr" rtl="0" fontAlgn="ctr"/>
                      <a:r>
                        <a:rPr lang="es-CO" sz="900" b="1" i="0" u="none" strike="noStrike" dirty="0">
                          <a:solidFill>
                            <a:schemeClr val="accent1">
                              <a:lumMod val="50000"/>
                            </a:schemeClr>
                          </a:solidFill>
                          <a:effectLst/>
                          <a:latin typeface="+mn-lt"/>
                        </a:rPr>
                        <a:t>LOCALIDAD</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solidFill>
                      <a:srgbClr val="E2F0D9"/>
                    </a:solidFill>
                  </a:tcPr>
                </a:tc>
                <a:tc rowSpan="2">
                  <a:txBody>
                    <a:bodyPr/>
                    <a:lstStyle/>
                    <a:p>
                      <a:pPr algn="ctr" rtl="0" fontAlgn="ctr"/>
                      <a:r>
                        <a:rPr lang="es-CO" sz="900" b="1" i="0" u="none" strike="noStrike" dirty="0">
                          <a:solidFill>
                            <a:schemeClr val="accent1">
                              <a:lumMod val="50000"/>
                            </a:schemeClr>
                          </a:solidFill>
                          <a:effectLst/>
                          <a:latin typeface="+mn-lt"/>
                        </a:rPr>
                        <a:t>NOMBRE LOCALIDAD</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solidFill>
                      <a:srgbClr val="E2F0D9"/>
                    </a:solidFill>
                  </a:tcPr>
                </a:tc>
                <a:tc rowSpan="2">
                  <a:txBody>
                    <a:bodyPr/>
                    <a:lstStyle/>
                    <a:p>
                      <a:pPr algn="ctr" rtl="0" fontAlgn="ctr"/>
                      <a:r>
                        <a:rPr lang="es-CO" sz="900" b="1" i="0" u="none" strike="noStrike">
                          <a:solidFill>
                            <a:schemeClr val="accent1">
                              <a:lumMod val="50000"/>
                            </a:schemeClr>
                          </a:solidFill>
                          <a:effectLst/>
                          <a:latin typeface="+mn-lt"/>
                        </a:rPr>
                        <a:t># SUSCRIPTORES</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solidFill>
                      <a:srgbClr val="E2F0D9"/>
                    </a:solidFill>
                  </a:tcPr>
                </a:tc>
                <a:tc rowSpan="2">
                  <a:txBody>
                    <a:bodyPr/>
                    <a:lstStyle/>
                    <a:p>
                      <a:pPr algn="ctr" rtl="0" fontAlgn="ctr"/>
                      <a:r>
                        <a:rPr lang="es-CO" sz="900" b="1" i="0" u="none" strike="noStrike">
                          <a:solidFill>
                            <a:schemeClr val="accent1">
                              <a:lumMod val="50000"/>
                            </a:schemeClr>
                          </a:solidFill>
                          <a:effectLst/>
                          <a:latin typeface="+mn-lt"/>
                        </a:rPr>
                        <a:t># USUARIOS</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solidFill>
                      <a:srgbClr val="E2F0D9"/>
                    </a:solidFill>
                  </a:tcPr>
                </a:tc>
                <a:tc rowSpan="2">
                  <a:txBody>
                    <a:bodyPr/>
                    <a:lstStyle/>
                    <a:p>
                      <a:pPr algn="ctr" rtl="0" fontAlgn="ctr"/>
                      <a:r>
                        <a:rPr lang="es-CO" sz="900" b="1" i="0" u="none" strike="noStrike" dirty="0">
                          <a:solidFill>
                            <a:schemeClr val="accent1">
                              <a:lumMod val="50000"/>
                            </a:schemeClr>
                          </a:solidFill>
                          <a:effectLst/>
                          <a:latin typeface="+mn-lt"/>
                        </a:rPr>
                        <a:t># INMUEBLES DESOCUPADOS</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solidFill>
                      <a:srgbClr val="E2F0D9"/>
                    </a:solidFill>
                  </a:tcPr>
                </a:tc>
                <a:tc rowSpan="2">
                  <a:txBody>
                    <a:bodyPr/>
                    <a:lstStyle/>
                    <a:p>
                      <a:pPr algn="ctr" rtl="0" fontAlgn="ctr"/>
                      <a:r>
                        <a:rPr lang="es-MX" sz="900" b="1" i="0" u="none" strike="noStrike">
                          <a:solidFill>
                            <a:schemeClr val="accent1">
                              <a:lumMod val="50000"/>
                            </a:schemeClr>
                          </a:solidFill>
                          <a:effectLst/>
                          <a:latin typeface="+mn-lt"/>
                        </a:rPr>
                        <a:t>CUENTAS CON DESCUENTO POR LA NO RECOLECCIÓN PUERTA A PUERTA</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solidFill>
                      <a:srgbClr val="E2F0D9"/>
                    </a:solidFill>
                  </a:tcPr>
                </a:tc>
                <a:tc gridSpan="2">
                  <a:txBody>
                    <a:bodyPr/>
                    <a:lstStyle/>
                    <a:p>
                      <a:pPr algn="ctr" rtl="0" fontAlgn="ctr"/>
                      <a:r>
                        <a:rPr lang="es-CO" sz="900" b="1" i="0" u="none" strike="noStrike">
                          <a:solidFill>
                            <a:schemeClr val="accent1">
                              <a:lumMod val="50000"/>
                            </a:schemeClr>
                          </a:solidFill>
                          <a:effectLst/>
                          <a:latin typeface="+mn-lt"/>
                        </a:rPr>
                        <a:t>TIPO DE POBLACIÓN</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solidFill>
                      <a:srgbClr val="E2F0D9"/>
                    </a:solidFill>
                  </a:tcPr>
                </a:tc>
                <a:tc hMerge="1">
                  <a:txBody>
                    <a:bodyPr/>
                    <a:lstStyle/>
                    <a:p>
                      <a:endParaRPr lang="es-CO"/>
                    </a:p>
                  </a:txBody>
                  <a:tcPr/>
                </a:tc>
                <a:tc rowSpan="2">
                  <a:txBody>
                    <a:bodyPr/>
                    <a:lstStyle/>
                    <a:p>
                      <a:pPr algn="ctr" rtl="0" fontAlgn="ctr"/>
                      <a:r>
                        <a:rPr lang="es-MX" sz="900" b="1" i="0" u="none" strike="noStrike" dirty="0">
                          <a:solidFill>
                            <a:schemeClr val="accent1">
                              <a:lumMod val="50000"/>
                            </a:schemeClr>
                          </a:solidFill>
                          <a:effectLst/>
                          <a:latin typeface="+mn-lt"/>
                        </a:rPr>
                        <a:t> TOTAL DE CUENTAS CONTRATO VINCULADAS A LA ACTIVIDAD DE APROVECHAMIENTO</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solidFill>
                      <a:srgbClr val="E2F0D9"/>
                    </a:solidFill>
                  </a:tcPr>
                </a:tc>
                <a:extLst>
                  <a:ext uri="{0D108BD9-81ED-4DB2-BD59-A6C34878D82A}">
                    <a16:rowId xmlns:a16="http://schemas.microsoft.com/office/drawing/2014/main" val="1828971430"/>
                  </a:ext>
                </a:extLst>
              </a:tr>
              <a:tr h="238526">
                <a:tc vMerge="1">
                  <a:txBody>
                    <a:bodyPr/>
                    <a:lstStyle/>
                    <a:p>
                      <a:endParaRPr lang="es-CO"/>
                    </a:p>
                  </a:txBody>
                  <a:tcPr/>
                </a:tc>
                <a:tc vMerge="1">
                  <a:txBody>
                    <a:bodyPr/>
                    <a:lstStyle/>
                    <a:p>
                      <a:endParaRPr lang="es-CO"/>
                    </a:p>
                  </a:txBody>
                  <a:tcPr/>
                </a:tc>
                <a:tc vMerge="1">
                  <a:txBody>
                    <a:bodyPr/>
                    <a:lstStyle/>
                    <a:p>
                      <a:endParaRPr lang="es-CO"/>
                    </a:p>
                  </a:txBody>
                  <a:tcPr/>
                </a:tc>
                <a:tc vMerge="1">
                  <a:txBody>
                    <a:bodyPr/>
                    <a:lstStyle/>
                    <a:p>
                      <a:endParaRPr lang="es-CO"/>
                    </a:p>
                  </a:txBody>
                  <a:tcPr/>
                </a:tc>
                <a:tc vMerge="1">
                  <a:txBody>
                    <a:bodyPr/>
                    <a:lstStyle/>
                    <a:p>
                      <a:endParaRPr lang="es-CO"/>
                    </a:p>
                  </a:txBody>
                  <a:tcPr/>
                </a:tc>
                <a:tc vMerge="1">
                  <a:txBody>
                    <a:bodyPr/>
                    <a:lstStyle/>
                    <a:p>
                      <a:endParaRPr lang="es-CO"/>
                    </a:p>
                  </a:txBody>
                  <a:tcPr/>
                </a:tc>
                <a:tc vMerge="1">
                  <a:txBody>
                    <a:bodyPr/>
                    <a:lstStyle/>
                    <a:p>
                      <a:endParaRPr lang="es-CO"/>
                    </a:p>
                  </a:txBody>
                  <a:tcPr/>
                </a:tc>
                <a:tc>
                  <a:txBody>
                    <a:bodyPr/>
                    <a:lstStyle/>
                    <a:p>
                      <a:pPr algn="ctr" rtl="0" fontAlgn="ctr"/>
                      <a:r>
                        <a:rPr lang="es-CO" sz="900" b="1" i="0" u="none" strike="noStrike">
                          <a:solidFill>
                            <a:schemeClr val="accent1">
                              <a:lumMod val="50000"/>
                            </a:schemeClr>
                          </a:solidFill>
                          <a:effectLst/>
                          <a:latin typeface="+mn-lt"/>
                        </a:rPr>
                        <a:t>SUSCRIPTORES RURALES</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solidFill>
                      <a:srgbClr val="E2F0D9"/>
                    </a:solidFill>
                  </a:tcPr>
                </a:tc>
                <a:tc>
                  <a:txBody>
                    <a:bodyPr/>
                    <a:lstStyle/>
                    <a:p>
                      <a:pPr algn="ctr" rtl="0" fontAlgn="ctr"/>
                      <a:r>
                        <a:rPr lang="es-CO" sz="900" b="1" i="0" u="none" strike="noStrike">
                          <a:solidFill>
                            <a:schemeClr val="accent1">
                              <a:lumMod val="50000"/>
                            </a:schemeClr>
                          </a:solidFill>
                          <a:effectLst/>
                          <a:latin typeface="+mn-lt"/>
                        </a:rPr>
                        <a:t>SUSCRIPTORES URBANOS</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solidFill>
                      <a:srgbClr val="E2F0D9"/>
                    </a:solidFill>
                  </a:tcPr>
                </a:tc>
                <a:tc vMerge="1">
                  <a:txBody>
                    <a:bodyPr/>
                    <a:lstStyle/>
                    <a:p>
                      <a:endParaRPr lang="es-CO"/>
                    </a:p>
                  </a:txBody>
                  <a:tcPr/>
                </a:tc>
                <a:extLst>
                  <a:ext uri="{0D108BD9-81ED-4DB2-BD59-A6C34878D82A}">
                    <a16:rowId xmlns:a16="http://schemas.microsoft.com/office/drawing/2014/main" val="589810195"/>
                  </a:ext>
                </a:extLst>
              </a:tr>
              <a:tr h="164425">
                <a:tc rowSpan="7">
                  <a:txBody>
                    <a:bodyPr/>
                    <a:lstStyle/>
                    <a:p>
                      <a:pPr algn="ctr" fontAlgn="ctr"/>
                      <a:r>
                        <a:rPr lang="es-CO" sz="900" b="1" i="0" u="none" strike="noStrike">
                          <a:solidFill>
                            <a:schemeClr val="accent1">
                              <a:lumMod val="50000"/>
                            </a:schemeClr>
                          </a:solidFill>
                          <a:effectLst/>
                          <a:latin typeface="+mn-lt"/>
                        </a:rPr>
                        <a:t>1</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dirty="0">
                          <a:solidFill>
                            <a:schemeClr val="accent1">
                              <a:lumMod val="50000"/>
                            </a:schemeClr>
                          </a:solidFill>
                          <a:effectLst/>
                          <a:latin typeface="+mn-lt"/>
                        </a:rPr>
                        <a:t>17</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mn-lt"/>
                        </a:rPr>
                        <a:t>CANDELARIA</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dirty="0">
                          <a:solidFill>
                            <a:schemeClr val="accent1">
                              <a:lumMod val="50000"/>
                            </a:schemeClr>
                          </a:solidFill>
                          <a:effectLst/>
                          <a:latin typeface="+mn-lt"/>
                        </a:rPr>
                        <a:t>8.927</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mn-lt"/>
                        </a:rPr>
                        <a:t>12.536</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mn-lt"/>
                        </a:rPr>
                        <a:t>188</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mn-lt"/>
                        </a:rPr>
                        <a:t>374</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mn-lt"/>
                        </a:rPr>
                        <a:t>0</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mn-lt"/>
                        </a:rPr>
                        <a:t>8.927</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rowSpan="7">
                  <a:txBody>
                    <a:bodyPr/>
                    <a:lstStyle/>
                    <a:p>
                      <a:pPr algn="ctr" rtl="0" fontAlgn="ctr"/>
                      <a:r>
                        <a:rPr lang="es-CO" sz="900" b="0" i="0" u="none" strike="noStrike" dirty="0">
                          <a:solidFill>
                            <a:schemeClr val="accent1">
                              <a:lumMod val="50000"/>
                            </a:schemeClr>
                          </a:solidFill>
                          <a:effectLst/>
                          <a:latin typeface="+mn-lt"/>
                        </a:rPr>
                        <a:t>44.504</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2681218323"/>
                  </a:ext>
                </a:extLst>
              </a:tr>
              <a:tr h="164425">
                <a:tc vMerge="1">
                  <a:txBody>
                    <a:bodyPr/>
                    <a:lstStyle/>
                    <a:p>
                      <a:endParaRPr lang="es-CO"/>
                    </a:p>
                  </a:txBody>
                  <a:tcPr/>
                </a:tc>
                <a:tc>
                  <a:txBody>
                    <a:bodyPr/>
                    <a:lstStyle/>
                    <a:p>
                      <a:pPr algn="ctr" rtl="0" fontAlgn="ctr"/>
                      <a:r>
                        <a:rPr lang="es-CO" sz="900" b="0" i="0" u="none" strike="noStrike">
                          <a:solidFill>
                            <a:schemeClr val="accent1">
                              <a:lumMod val="50000"/>
                            </a:schemeClr>
                          </a:solidFill>
                          <a:effectLst/>
                          <a:latin typeface="+mn-lt"/>
                        </a:rPr>
                        <a:t>2</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mn-lt"/>
                        </a:rPr>
                        <a:t>CHAPINERO</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dirty="0">
                          <a:solidFill>
                            <a:schemeClr val="accent1">
                              <a:lumMod val="50000"/>
                            </a:schemeClr>
                          </a:solidFill>
                          <a:effectLst/>
                          <a:latin typeface="+mn-lt"/>
                        </a:rPr>
                        <a:t>108.258</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mn-lt"/>
                        </a:rPr>
                        <a:t>117.437</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mn-lt"/>
                        </a:rPr>
                        <a:t>1328</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mn-lt"/>
                        </a:rPr>
                        <a:t>2.295</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mn-lt"/>
                        </a:rPr>
                        <a:t>966</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mn-lt"/>
                        </a:rPr>
                        <a:t>107.292</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vMerge="1">
                  <a:txBody>
                    <a:bodyPr/>
                    <a:lstStyle/>
                    <a:p>
                      <a:endParaRPr lang="es-CO"/>
                    </a:p>
                  </a:txBody>
                  <a:tcPr/>
                </a:tc>
                <a:extLst>
                  <a:ext uri="{0D108BD9-81ED-4DB2-BD59-A6C34878D82A}">
                    <a16:rowId xmlns:a16="http://schemas.microsoft.com/office/drawing/2014/main" val="4204537735"/>
                  </a:ext>
                </a:extLst>
              </a:tr>
              <a:tr h="164425">
                <a:tc vMerge="1">
                  <a:txBody>
                    <a:bodyPr/>
                    <a:lstStyle/>
                    <a:p>
                      <a:endParaRPr lang="es-CO"/>
                    </a:p>
                  </a:txBody>
                  <a:tcPr/>
                </a:tc>
                <a:tc>
                  <a:txBody>
                    <a:bodyPr/>
                    <a:lstStyle/>
                    <a:p>
                      <a:pPr algn="ctr" rtl="0" fontAlgn="ctr"/>
                      <a:r>
                        <a:rPr lang="es-CO" sz="900" b="0" i="0" u="none" strike="noStrike">
                          <a:solidFill>
                            <a:schemeClr val="accent1">
                              <a:lumMod val="50000"/>
                            </a:schemeClr>
                          </a:solidFill>
                          <a:effectLst/>
                          <a:latin typeface="+mn-lt"/>
                        </a:rPr>
                        <a:t>4</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mn-lt"/>
                        </a:rPr>
                        <a:t>SAN CRISTOBAL</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mn-lt"/>
                        </a:rPr>
                        <a:t>101.177</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mn-lt"/>
                        </a:rPr>
                        <a:t>143.401</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mn-lt"/>
                        </a:rPr>
                        <a:t>1.927</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mn-lt"/>
                        </a:rPr>
                        <a:t>8.579</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mn-lt"/>
                        </a:rPr>
                        <a:t>54</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mn-lt"/>
                        </a:rPr>
                        <a:t>101.123</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vMerge="1">
                  <a:txBody>
                    <a:bodyPr/>
                    <a:lstStyle/>
                    <a:p>
                      <a:endParaRPr lang="es-CO"/>
                    </a:p>
                  </a:txBody>
                  <a:tcPr/>
                </a:tc>
                <a:extLst>
                  <a:ext uri="{0D108BD9-81ED-4DB2-BD59-A6C34878D82A}">
                    <a16:rowId xmlns:a16="http://schemas.microsoft.com/office/drawing/2014/main" val="278759287"/>
                  </a:ext>
                </a:extLst>
              </a:tr>
              <a:tr h="164425">
                <a:tc vMerge="1">
                  <a:txBody>
                    <a:bodyPr/>
                    <a:lstStyle/>
                    <a:p>
                      <a:endParaRPr lang="es-CO"/>
                    </a:p>
                  </a:txBody>
                  <a:tcPr/>
                </a:tc>
                <a:tc>
                  <a:txBody>
                    <a:bodyPr/>
                    <a:lstStyle/>
                    <a:p>
                      <a:pPr algn="ctr" rtl="0" fontAlgn="ctr"/>
                      <a:r>
                        <a:rPr lang="es-CO" sz="900" b="0" i="0" u="none" strike="noStrike">
                          <a:solidFill>
                            <a:schemeClr val="accent1">
                              <a:lumMod val="50000"/>
                            </a:schemeClr>
                          </a:solidFill>
                          <a:effectLst/>
                          <a:latin typeface="+mn-lt"/>
                        </a:rPr>
                        <a:t>3</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mn-lt"/>
                        </a:rPr>
                        <a:t>SANTA FE</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mn-lt"/>
                        </a:rPr>
                        <a:t>47.568</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dirty="0">
                          <a:solidFill>
                            <a:schemeClr val="accent1">
                              <a:lumMod val="50000"/>
                            </a:schemeClr>
                          </a:solidFill>
                          <a:effectLst/>
                          <a:latin typeface="+mn-lt"/>
                        </a:rPr>
                        <a:t>61.485</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mn-lt"/>
                        </a:rPr>
                        <a:t>1060</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mn-lt"/>
                        </a:rPr>
                        <a:t>1.732</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mn-lt"/>
                        </a:rPr>
                        <a:t>64</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mn-lt"/>
                        </a:rPr>
                        <a:t>47.504</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vMerge="1">
                  <a:txBody>
                    <a:bodyPr/>
                    <a:lstStyle/>
                    <a:p>
                      <a:endParaRPr lang="es-CO"/>
                    </a:p>
                  </a:txBody>
                  <a:tcPr/>
                </a:tc>
                <a:extLst>
                  <a:ext uri="{0D108BD9-81ED-4DB2-BD59-A6C34878D82A}">
                    <a16:rowId xmlns:a16="http://schemas.microsoft.com/office/drawing/2014/main" val="2059493243"/>
                  </a:ext>
                </a:extLst>
              </a:tr>
              <a:tr h="164425">
                <a:tc vMerge="1">
                  <a:txBody>
                    <a:bodyPr/>
                    <a:lstStyle/>
                    <a:p>
                      <a:endParaRPr lang="es-CO"/>
                    </a:p>
                  </a:txBody>
                  <a:tcPr/>
                </a:tc>
                <a:tc>
                  <a:txBody>
                    <a:bodyPr/>
                    <a:lstStyle/>
                    <a:p>
                      <a:pPr algn="ctr" rtl="0" fontAlgn="ctr"/>
                      <a:r>
                        <a:rPr lang="es-CO" sz="900" b="0" i="0" u="none" strike="noStrike">
                          <a:solidFill>
                            <a:schemeClr val="accent1">
                              <a:lumMod val="50000"/>
                            </a:schemeClr>
                          </a:solidFill>
                          <a:effectLst/>
                          <a:latin typeface="+mn-lt"/>
                        </a:rPr>
                        <a:t>20</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mn-lt"/>
                        </a:rPr>
                        <a:t>SUMAPAZ</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mn-lt"/>
                        </a:rPr>
                        <a:t>143</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dirty="0">
                          <a:solidFill>
                            <a:schemeClr val="accent1">
                              <a:lumMod val="50000"/>
                            </a:schemeClr>
                          </a:solidFill>
                          <a:effectLst/>
                          <a:latin typeface="+mn-lt"/>
                        </a:rPr>
                        <a:t>143</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mn-lt"/>
                        </a:rPr>
                        <a:t>0</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mn-lt"/>
                        </a:rPr>
                        <a:t>1</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mn-lt"/>
                        </a:rPr>
                        <a:t>143</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mn-lt"/>
                        </a:rPr>
                        <a:t>0</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vMerge="1">
                  <a:txBody>
                    <a:bodyPr/>
                    <a:lstStyle/>
                    <a:p>
                      <a:endParaRPr lang="es-CO"/>
                    </a:p>
                  </a:txBody>
                  <a:tcPr/>
                </a:tc>
                <a:extLst>
                  <a:ext uri="{0D108BD9-81ED-4DB2-BD59-A6C34878D82A}">
                    <a16:rowId xmlns:a16="http://schemas.microsoft.com/office/drawing/2014/main" val="3567041395"/>
                  </a:ext>
                </a:extLst>
              </a:tr>
              <a:tr h="164425">
                <a:tc vMerge="1">
                  <a:txBody>
                    <a:bodyPr/>
                    <a:lstStyle/>
                    <a:p>
                      <a:endParaRPr lang="es-CO"/>
                    </a:p>
                  </a:txBody>
                  <a:tcPr/>
                </a:tc>
                <a:tc>
                  <a:txBody>
                    <a:bodyPr/>
                    <a:lstStyle/>
                    <a:p>
                      <a:pPr algn="ctr" rtl="0" fontAlgn="ctr"/>
                      <a:r>
                        <a:rPr lang="es-CO" sz="900" b="0" i="0" u="none" strike="noStrike">
                          <a:solidFill>
                            <a:schemeClr val="accent1">
                              <a:lumMod val="50000"/>
                            </a:schemeClr>
                          </a:solidFill>
                          <a:effectLst/>
                          <a:latin typeface="+mn-lt"/>
                        </a:rPr>
                        <a:t>1</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mn-lt"/>
                        </a:rPr>
                        <a:t>USAQUEN</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mn-lt"/>
                        </a:rPr>
                        <a:t>235.785</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mn-lt"/>
                        </a:rPr>
                        <a:t>259.542</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mn-lt"/>
                        </a:rPr>
                        <a:t>1375</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mn-lt"/>
                        </a:rPr>
                        <a:t>1.748</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mn-lt"/>
                        </a:rPr>
                        <a:t>423</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mn-lt"/>
                        </a:rPr>
                        <a:t>235.362</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vMerge="1">
                  <a:txBody>
                    <a:bodyPr/>
                    <a:lstStyle/>
                    <a:p>
                      <a:endParaRPr lang="es-CO"/>
                    </a:p>
                  </a:txBody>
                  <a:tcPr/>
                </a:tc>
                <a:extLst>
                  <a:ext uri="{0D108BD9-81ED-4DB2-BD59-A6C34878D82A}">
                    <a16:rowId xmlns:a16="http://schemas.microsoft.com/office/drawing/2014/main" val="2760842437"/>
                  </a:ext>
                </a:extLst>
              </a:tr>
              <a:tr h="164425">
                <a:tc vMerge="1">
                  <a:txBody>
                    <a:bodyPr/>
                    <a:lstStyle/>
                    <a:p>
                      <a:endParaRPr lang="es-CO"/>
                    </a:p>
                  </a:txBody>
                  <a:tcPr/>
                </a:tc>
                <a:tc>
                  <a:txBody>
                    <a:bodyPr/>
                    <a:lstStyle/>
                    <a:p>
                      <a:pPr algn="ctr" rtl="0" fontAlgn="ctr"/>
                      <a:r>
                        <a:rPr lang="es-CO" sz="900" b="0" i="0" u="none" strike="noStrike">
                          <a:solidFill>
                            <a:schemeClr val="accent1">
                              <a:lumMod val="50000"/>
                            </a:schemeClr>
                          </a:solidFill>
                          <a:effectLst/>
                          <a:latin typeface="+mn-lt"/>
                        </a:rPr>
                        <a:t>5</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mn-lt"/>
                        </a:rPr>
                        <a:t>USME</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mn-lt"/>
                        </a:rPr>
                        <a:t>101.376</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mn-lt"/>
                        </a:rPr>
                        <a:t>145.019</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mn-lt"/>
                        </a:rPr>
                        <a:t>1100</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mn-lt"/>
                        </a:rPr>
                        <a:t>3.319</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mn-lt"/>
                        </a:rPr>
                        <a:t>222</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mn-lt"/>
                        </a:rPr>
                        <a:t>101.154</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vMerge="1">
                  <a:txBody>
                    <a:bodyPr/>
                    <a:lstStyle/>
                    <a:p>
                      <a:endParaRPr lang="es-CO"/>
                    </a:p>
                  </a:txBody>
                  <a:tcPr/>
                </a:tc>
                <a:extLst>
                  <a:ext uri="{0D108BD9-81ED-4DB2-BD59-A6C34878D82A}">
                    <a16:rowId xmlns:a16="http://schemas.microsoft.com/office/drawing/2014/main" val="2409103266"/>
                  </a:ext>
                </a:extLst>
              </a:tr>
              <a:tr h="164425">
                <a:tc rowSpan="8">
                  <a:txBody>
                    <a:bodyPr/>
                    <a:lstStyle/>
                    <a:p>
                      <a:pPr algn="ctr" fontAlgn="ctr"/>
                      <a:r>
                        <a:rPr lang="es-CO" sz="900" b="1" i="0" u="none" strike="noStrike">
                          <a:solidFill>
                            <a:schemeClr val="accent1">
                              <a:lumMod val="50000"/>
                            </a:schemeClr>
                          </a:solidFill>
                          <a:effectLst/>
                          <a:latin typeface="+mn-lt"/>
                        </a:rPr>
                        <a:t>2</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dirty="0">
                          <a:solidFill>
                            <a:schemeClr val="accent1">
                              <a:lumMod val="50000"/>
                            </a:schemeClr>
                          </a:solidFill>
                          <a:effectLst/>
                          <a:latin typeface="+mn-lt"/>
                        </a:rPr>
                        <a:t>15</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mn-lt"/>
                        </a:rPr>
                        <a:t>ANTONIO NARIÑO</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mn-lt"/>
                        </a:rPr>
                        <a:t>27.920</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dirty="0">
                          <a:solidFill>
                            <a:schemeClr val="accent1">
                              <a:lumMod val="50000"/>
                            </a:schemeClr>
                          </a:solidFill>
                          <a:effectLst/>
                          <a:latin typeface="+mn-lt"/>
                        </a:rPr>
                        <a:t>44.329</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mn-lt"/>
                        </a:rPr>
                        <a:t>444</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mn-lt"/>
                        </a:rPr>
                        <a:t>284</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mn-lt"/>
                        </a:rPr>
                        <a:t>0</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mn-lt"/>
                        </a:rPr>
                        <a:t>27.920</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rowSpan="8">
                  <a:txBody>
                    <a:bodyPr/>
                    <a:lstStyle/>
                    <a:p>
                      <a:pPr algn="ctr" rtl="0" fontAlgn="ctr"/>
                      <a:r>
                        <a:rPr lang="es-CO" sz="900" b="0" i="0" u="none" strike="noStrike" dirty="0">
                          <a:solidFill>
                            <a:schemeClr val="accent1">
                              <a:lumMod val="50000"/>
                            </a:schemeClr>
                          </a:solidFill>
                          <a:effectLst/>
                          <a:latin typeface="+mn-lt"/>
                        </a:rPr>
                        <a:t>385.145</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228945179"/>
                  </a:ext>
                </a:extLst>
              </a:tr>
              <a:tr h="164425">
                <a:tc vMerge="1">
                  <a:txBody>
                    <a:bodyPr/>
                    <a:lstStyle/>
                    <a:p>
                      <a:endParaRPr lang="es-CO"/>
                    </a:p>
                  </a:txBody>
                  <a:tcPr/>
                </a:tc>
                <a:tc>
                  <a:txBody>
                    <a:bodyPr/>
                    <a:lstStyle/>
                    <a:p>
                      <a:pPr algn="ctr" rtl="0" fontAlgn="ctr"/>
                      <a:r>
                        <a:rPr lang="es-CO" sz="900" b="0" i="0" u="none" strike="noStrike">
                          <a:solidFill>
                            <a:schemeClr val="accent1">
                              <a:lumMod val="50000"/>
                            </a:schemeClr>
                          </a:solidFill>
                          <a:effectLst/>
                          <a:latin typeface="+mn-lt"/>
                        </a:rPr>
                        <a:t>7</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mn-lt"/>
                        </a:rPr>
                        <a:t>BOSA</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mn-lt"/>
                        </a:rPr>
                        <a:t>176.592</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mn-lt"/>
                        </a:rPr>
                        <a:t>268.763</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dirty="0">
                          <a:solidFill>
                            <a:schemeClr val="accent1">
                              <a:lumMod val="50000"/>
                            </a:schemeClr>
                          </a:solidFill>
                          <a:effectLst/>
                          <a:latin typeface="+mn-lt"/>
                        </a:rPr>
                        <a:t>1.514</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mn-lt"/>
                        </a:rPr>
                        <a:t>8.315</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mn-lt"/>
                        </a:rPr>
                        <a:t>0</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mn-lt"/>
                        </a:rPr>
                        <a:t>176.592</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vMerge="1">
                  <a:txBody>
                    <a:bodyPr/>
                    <a:lstStyle/>
                    <a:p>
                      <a:endParaRPr lang="es-CO"/>
                    </a:p>
                  </a:txBody>
                  <a:tcPr/>
                </a:tc>
                <a:extLst>
                  <a:ext uri="{0D108BD9-81ED-4DB2-BD59-A6C34878D82A}">
                    <a16:rowId xmlns:a16="http://schemas.microsoft.com/office/drawing/2014/main" val="2385275950"/>
                  </a:ext>
                </a:extLst>
              </a:tr>
              <a:tr h="164425">
                <a:tc vMerge="1">
                  <a:txBody>
                    <a:bodyPr/>
                    <a:lstStyle/>
                    <a:p>
                      <a:endParaRPr lang="es-CO"/>
                    </a:p>
                  </a:txBody>
                  <a:tcPr/>
                </a:tc>
                <a:tc>
                  <a:txBody>
                    <a:bodyPr/>
                    <a:lstStyle/>
                    <a:p>
                      <a:pPr algn="ctr" rtl="0" fontAlgn="ctr"/>
                      <a:r>
                        <a:rPr lang="es-CO" sz="900" b="0" i="0" u="none" strike="noStrike">
                          <a:solidFill>
                            <a:schemeClr val="accent1">
                              <a:lumMod val="50000"/>
                            </a:schemeClr>
                          </a:solidFill>
                          <a:effectLst/>
                          <a:latin typeface="+mn-lt"/>
                        </a:rPr>
                        <a:t>19</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mn-lt"/>
                        </a:rPr>
                        <a:t>CIUDAD BOLIVAR</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mn-lt"/>
                        </a:rPr>
                        <a:t>137.738</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mn-lt"/>
                        </a:rPr>
                        <a:t>220.175</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mn-lt"/>
                        </a:rPr>
                        <a:t>1022</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mn-lt"/>
                        </a:rPr>
                        <a:t>38.022</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mn-lt"/>
                        </a:rPr>
                        <a:t>79</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mn-lt"/>
                        </a:rPr>
                        <a:t>137.659</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vMerge="1">
                  <a:txBody>
                    <a:bodyPr/>
                    <a:lstStyle/>
                    <a:p>
                      <a:endParaRPr lang="es-CO"/>
                    </a:p>
                  </a:txBody>
                  <a:tcPr/>
                </a:tc>
                <a:extLst>
                  <a:ext uri="{0D108BD9-81ED-4DB2-BD59-A6C34878D82A}">
                    <a16:rowId xmlns:a16="http://schemas.microsoft.com/office/drawing/2014/main" val="396160190"/>
                  </a:ext>
                </a:extLst>
              </a:tr>
              <a:tr h="164425">
                <a:tc vMerge="1">
                  <a:txBody>
                    <a:bodyPr/>
                    <a:lstStyle/>
                    <a:p>
                      <a:endParaRPr lang="es-CO"/>
                    </a:p>
                  </a:txBody>
                  <a:tcPr/>
                </a:tc>
                <a:tc>
                  <a:txBody>
                    <a:bodyPr/>
                    <a:lstStyle/>
                    <a:p>
                      <a:pPr algn="ctr" rtl="0" fontAlgn="ctr"/>
                      <a:r>
                        <a:rPr lang="es-CO" sz="900" b="0" i="0" u="none" strike="noStrike">
                          <a:solidFill>
                            <a:schemeClr val="accent1">
                              <a:lumMod val="50000"/>
                            </a:schemeClr>
                          </a:solidFill>
                          <a:effectLst/>
                          <a:latin typeface="+mn-lt"/>
                        </a:rPr>
                        <a:t>14</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mn-lt"/>
                        </a:rPr>
                        <a:t>LOS MARTIRES</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mn-lt"/>
                        </a:rPr>
                        <a:t>33.979</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mn-lt"/>
                        </a:rPr>
                        <a:t>53.611</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mn-lt"/>
                        </a:rPr>
                        <a:t>420</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mn-lt"/>
                        </a:rPr>
                        <a:t>210</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mn-lt"/>
                        </a:rPr>
                        <a:t>0</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mn-lt"/>
                        </a:rPr>
                        <a:t>33.979</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vMerge="1">
                  <a:txBody>
                    <a:bodyPr/>
                    <a:lstStyle/>
                    <a:p>
                      <a:endParaRPr lang="es-CO"/>
                    </a:p>
                  </a:txBody>
                  <a:tcPr/>
                </a:tc>
                <a:extLst>
                  <a:ext uri="{0D108BD9-81ED-4DB2-BD59-A6C34878D82A}">
                    <a16:rowId xmlns:a16="http://schemas.microsoft.com/office/drawing/2014/main" val="2882224848"/>
                  </a:ext>
                </a:extLst>
              </a:tr>
              <a:tr h="164425">
                <a:tc vMerge="1">
                  <a:txBody>
                    <a:bodyPr/>
                    <a:lstStyle/>
                    <a:p>
                      <a:endParaRPr lang="es-CO"/>
                    </a:p>
                  </a:txBody>
                  <a:tcPr/>
                </a:tc>
                <a:tc>
                  <a:txBody>
                    <a:bodyPr/>
                    <a:lstStyle/>
                    <a:p>
                      <a:pPr algn="ctr" rtl="0" fontAlgn="ctr"/>
                      <a:r>
                        <a:rPr lang="es-CO" sz="900" b="0" i="0" u="none" strike="noStrike">
                          <a:solidFill>
                            <a:schemeClr val="accent1">
                              <a:lumMod val="50000"/>
                            </a:schemeClr>
                          </a:solidFill>
                          <a:effectLst/>
                          <a:latin typeface="+mn-lt"/>
                        </a:rPr>
                        <a:t>16</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mn-lt"/>
                        </a:rPr>
                        <a:t>PUENTE ARANDA</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mn-lt"/>
                        </a:rPr>
                        <a:t>74.702</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mn-lt"/>
                        </a:rPr>
                        <a:t>111.305</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dirty="0">
                          <a:solidFill>
                            <a:schemeClr val="accent1">
                              <a:lumMod val="50000"/>
                            </a:schemeClr>
                          </a:solidFill>
                          <a:effectLst/>
                          <a:latin typeface="+mn-lt"/>
                        </a:rPr>
                        <a:t>1.138</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mn-lt"/>
                        </a:rPr>
                        <a:t>3.146</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mn-lt"/>
                        </a:rPr>
                        <a:t>0</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mn-lt"/>
                        </a:rPr>
                        <a:t>74.702</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vMerge="1">
                  <a:txBody>
                    <a:bodyPr/>
                    <a:lstStyle/>
                    <a:p>
                      <a:endParaRPr lang="es-CO"/>
                    </a:p>
                  </a:txBody>
                  <a:tcPr/>
                </a:tc>
                <a:extLst>
                  <a:ext uri="{0D108BD9-81ED-4DB2-BD59-A6C34878D82A}">
                    <a16:rowId xmlns:a16="http://schemas.microsoft.com/office/drawing/2014/main" val="1446315924"/>
                  </a:ext>
                </a:extLst>
              </a:tr>
              <a:tr h="164425">
                <a:tc vMerge="1">
                  <a:txBody>
                    <a:bodyPr/>
                    <a:lstStyle/>
                    <a:p>
                      <a:endParaRPr lang="es-CO"/>
                    </a:p>
                  </a:txBody>
                  <a:tcPr/>
                </a:tc>
                <a:tc>
                  <a:txBody>
                    <a:bodyPr/>
                    <a:lstStyle/>
                    <a:p>
                      <a:pPr algn="ctr" rtl="0" fontAlgn="ctr"/>
                      <a:r>
                        <a:rPr lang="es-CO" sz="900" b="0" i="0" u="none" strike="noStrike">
                          <a:solidFill>
                            <a:schemeClr val="accent1">
                              <a:lumMod val="50000"/>
                            </a:schemeClr>
                          </a:solidFill>
                          <a:effectLst/>
                          <a:latin typeface="+mn-lt"/>
                        </a:rPr>
                        <a:t>18</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dirty="0">
                          <a:solidFill>
                            <a:schemeClr val="accent1">
                              <a:lumMod val="50000"/>
                            </a:schemeClr>
                          </a:solidFill>
                          <a:effectLst/>
                          <a:latin typeface="+mn-lt"/>
                        </a:rPr>
                        <a:t>RAFAEL URIBE </a:t>
                      </a:r>
                      <a:r>
                        <a:rPr lang="es-CO" sz="900" b="0" i="0" u="none" strike="noStrike" dirty="0" err="1">
                          <a:solidFill>
                            <a:schemeClr val="accent1">
                              <a:lumMod val="50000"/>
                            </a:schemeClr>
                          </a:solidFill>
                          <a:effectLst/>
                          <a:latin typeface="+mn-lt"/>
                        </a:rPr>
                        <a:t>URIBE</a:t>
                      </a:r>
                      <a:endParaRPr lang="es-CO" sz="900" b="0" i="0" u="none" strike="noStrike" dirty="0">
                        <a:solidFill>
                          <a:schemeClr val="accent1">
                            <a:lumMod val="50000"/>
                          </a:schemeClr>
                        </a:solidFill>
                        <a:effectLst/>
                        <a:latin typeface="+mn-lt"/>
                      </a:endParaRP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mn-lt"/>
                        </a:rPr>
                        <a:t>87.545</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mn-lt"/>
                        </a:rPr>
                        <a:t>144.474</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dirty="0">
                          <a:solidFill>
                            <a:schemeClr val="accent1">
                              <a:lumMod val="50000"/>
                            </a:schemeClr>
                          </a:solidFill>
                          <a:effectLst/>
                          <a:latin typeface="+mn-lt"/>
                        </a:rPr>
                        <a:t>1.481</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mn-lt"/>
                        </a:rPr>
                        <a:t>22.112</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mn-lt"/>
                        </a:rPr>
                        <a:t>0</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mn-lt"/>
                        </a:rPr>
                        <a:t>87.545</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vMerge="1">
                  <a:txBody>
                    <a:bodyPr/>
                    <a:lstStyle/>
                    <a:p>
                      <a:endParaRPr lang="es-CO"/>
                    </a:p>
                  </a:txBody>
                  <a:tcPr/>
                </a:tc>
                <a:extLst>
                  <a:ext uri="{0D108BD9-81ED-4DB2-BD59-A6C34878D82A}">
                    <a16:rowId xmlns:a16="http://schemas.microsoft.com/office/drawing/2014/main" val="1464227624"/>
                  </a:ext>
                </a:extLst>
              </a:tr>
              <a:tr h="164425">
                <a:tc vMerge="1">
                  <a:txBody>
                    <a:bodyPr/>
                    <a:lstStyle/>
                    <a:p>
                      <a:endParaRPr lang="es-CO"/>
                    </a:p>
                  </a:txBody>
                  <a:tcPr/>
                </a:tc>
                <a:tc>
                  <a:txBody>
                    <a:bodyPr/>
                    <a:lstStyle/>
                    <a:p>
                      <a:pPr algn="ctr" rtl="0" fontAlgn="ctr"/>
                      <a:r>
                        <a:rPr lang="es-CO" sz="900" b="0" i="0" u="none" strike="noStrike">
                          <a:solidFill>
                            <a:schemeClr val="accent1">
                              <a:lumMod val="50000"/>
                            </a:schemeClr>
                          </a:solidFill>
                          <a:effectLst/>
                          <a:latin typeface="+mn-lt"/>
                        </a:rPr>
                        <a:t>13</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mn-lt"/>
                        </a:rPr>
                        <a:t>TEUSAQUILLO</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mn-lt"/>
                        </a:rPr>
                        <a:t>70.651</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mn-lt"/>
                        </a:rPr>
                        <a:t>84.211</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mn-lt"/>
                        </a:rPr>
                        <a:t>550</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mn-lt"/>
                        </a:rPr>
                        <a:t>1.459</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mn-lt"/>
                        </a:rPr>
                        <a:t>0</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mn-lt"/>
                        </a:rPr>
                        <a:t>70.651</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vMerge="1">
                  <a:txBody>
                    <a:bodyPr/>
                    <a:lstStyle/>
                    <a:p>
                      <a:endParaRPr lang="es-CO"/>
                    </a:p>
                  </a:txBody>
                  <a:tcPr/>
                </a:tc>
                <a:extLst>
                  <a:ext uri="{0D108BD9-81ED-4DB2-BD59-A6C34878D82A}">
                    <a16:rowId xmlns:a16="http://schemas.microsoft.com/office/drawing/2014/main" val="3994555328"/>
                  </a:ext>
                </a:extLst>
              </a:tr>
              <a:tr h="164425">
                <a:tc vMerge="1">
                  <a:txBody>
                    <a:bodyPr/>
                    <a:lstStyle/>
                    <a:p>
                      <a:endParaRPr lang="es-CO"/>
                    </a:p>
                  </a:txBody>
                  <a:tcPr/>
                </a:tc>
                <a:tc>
                  <a:txBody>
                    <a:bodyPr/>
                    <a:lstStyle/>
                    <a:p>
                      <a:pPr algn="ctr" rtl="0" fontAlgn="ctr"/>
                      <a:r>
                        <a:rPr lang="es-CO" sz="900" b="0" i="0" u="none" strike="noStrike">
                          <a:solidFill>
                            <a:schemeClr val="accent1">
                              <a:lumMod val="50000"/>
                            </a:schemeClr>
                          </a:solidFill>
                          <a:effectLst/>
                          <a:latin typeface="+mn-lt"/>
                        </a:rPr>
                        <a:t>6</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mn-lt"/>
                        </a:rPr>
                        <a:t>TUNJUELITO</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mn-lt"/>
                        </a:rPr>
                        <a:t>36.383</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mn-lt"/>
                        </a:rPr>
                        <a:t>66.788</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dirty="0">
                          <a:solidFill>
                            <a:schemeClr val="accent1">
                              <a:lumMod val="50000"/>
                            </a:schemeClr>
                          </a:solidFill>
                          <a:effectLst/>
                          <a:latin typeface="+mn-lt"/>
                        </a:rPr>
                        <a:t>593</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mn-lt"/>
                        </a:rPr>
                        <a:t>2974</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mn-lt"/>
                        </a:rPr>
                        <a:t>0</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mn-lt"/>
                        </a:rPr>
                        <a:t>36.383</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vMerge="1">
                  <a:txBody>
                    <a:bodyPr/>
                    <a:lstStyle/>
                    <a:p>
                      <a:endParaRPr lang="es-CO"/>
                    </a:p>
                  </a:txBody>
                  <a:tcPr/>
                </a:tc>
                <a:extLst>
                  <a:ext uri="{0D108BD9-81ED-4DB2-BD59-A6C34878D82A}">
                    <a16:rowId xmlns:a16="http://schemas.microsoft.com/office/drawing/2014/main" val="791020738"/>
                  </a:ext>
                </a:extLst>
              </a:tr>
              <a:tr h="164425">
                <a:tc rowSpan="2">
                  <a:txBody>
                    <a:bodyPr/>
                    <a:lstStyle/>
                    <a:p>
                      <a:pPr algn="ctr" fontAlgn="ctr"/>
                      <a:r>
                        <a:rPr lang="es-CO" sz="900" b="1" i="0" u="none" strike="noStrike">
                          <a:solidFill>
                            <a:schemeClr val="accent1">
                              <a:lumMod val="50000"/>
                            </a:schemeClr>
                          </a:solidFill>
                          <a:effectLst/>
                          <a:latin typeface="+mn-lt"/>
                        </a:rPr>
                        <a:t>3</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mn-lt"/>
                        </a:rPr>
                        <a:t>9</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mn-lt"/>
                        </a:rPr>
                        <a:t>FONTIBÓN</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dirty="0">
                          <a:solidFill>
                            <a:schemeClr val="accent1">
                              <a:lumMod val="50000"/>
                            </a:schemeClr>
                          </a:solidFill>
                          <a:effectLst/>
                          <a:latin typeface="+mn-lt"/>
                        </a:rPr>
                        <a:t>140.379</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mn-lt"/>
                        </a:rPr>
                        <a:t>164.152</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mn-lt"/>
                        </a:rPr>
                        <a:t>917</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mn-lt"/>
                        </a:rPr>
                        <a:t>63</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mn-lt"/>
                        </a:rPr>
                        <a:t>0</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mn-lt"/>
                        </a:rPr>
                        <a:t>140.379</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rowSpan="2">
                  <a:txBody>
                    <a:bodyPr/>
                    <a:lstStyle/>
                    <a:p>
                      <a:pPr algn="ctr" rtl="0" fontAlgn="ctr"/>
                      <a:r>
                        <a:rPr lang="es-CO" sz="900" b="0" i="0" u="none" strike="noStrike">
                          <a:solidFill>
                            <a:schemeClr val="accent1">
                              <a:lumMod val="50000"/>
                            </a:schemeClr>
                          </a:solidFill>
                          <a:effectLst/>
                          <a:latin typeface="+mn-lt"/>
                        </a:rPr>
                        <a:t>104.975</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4196663967"/>
                  </a:ext>
                </a:extLst>
              </a:tr>
              <a:tr h="164425">
                <a:tc vMerge="1">
                  <a:txBody>
                    <a:bodyPr/>
                    <a:lstStyle/>
                    <a:p>
                      <a:endParaRPr lang="es-CO"/>
                    </a:p>
                  </a:txBody>
                  <a:tcPr/>
                </a:tc>
                <a:tc>
                  <a:txBody>
                    <a:bodyPr/>
                    <a:lstStyle/>
                    <a:p>
                      <a:pPr algn="ctr" rtl="0" fontAlgn="ctr"/>
                      <a:r>
                        <a:rPr lang="es-CO" sz="900" b="0" i="0" u="none" strike="noStrike">
                          <a:solidFill>
                            <a:schemeClr val="accent1">
                              <a:lumMod val="50000"/>
                            </a:schemeClr>
                          </a:solidFill>
                          <a:effectLst/>
                          <a:latin typeface="+mn-lt"/>
                        </a:rPr>
                        <a:t>8</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mn-lt"/>
                        </a:rPr>
                        <a:t>KENNEDY</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mn-lt"/>
                        </a:rPr>
                        <a:t>330.582</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mn-lt"/>
                        </a:rPr>
                        <a:t>403.471</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mn-lt"/>
                        </a:rPr>
                        <a:t>3.117</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dirty="0">
                          <a:solidFill>
                            <a:schemeClr val="accent1">
                              <a:lumMod val="50000"/>
                            </a:schemeClr>
                          </a:solidFill>
                          <a:effectLst/>
                          <a:latin typeface="+mn-lt"/>
                        </a:rPr>
                        <a:t>3.369</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mn-lt"/>
                        </a:rPr>
                        <a:t>0</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mn-lt"/>
                        </a:rPr>
                        <a:t>330.582</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vMerge="1">
                  <a:txBody>
                    <a:bodyPr/>
                    <a:lstStyle/>
                    <a:p>
                      <a:endParaRPr lang="es-CO"/>
                    </a:p>
                  </a:txBody>
                  <a:tcPr/>
                </a:tc>
                <a:extLst>
                  <a:ext uri="{0D108BD9-81ED-4DB2-BD59-A6C34878D82A}">
                    <a16:rowId xmlns:a16="http://schemas.microsoft.com/office/drawing/2014/main" val="1951803055"/>
                  </a:ext>
                </a:extLst>
              </a:tr>
              <a:tr h="164425">
                <a:tc rowSpan="2">
                  <a:txBody>
                    <a:bodyPr/>
                    <a:lstStyle/>
                    <a:p>
                      <a:pPr algn="ctr" fontAlgn="ctr"/>
                      <a:r>
                        <a:rPr lang="es-CO" sz="900" b="1" i="0" u="none" strike="noStrike">
                          <a:solidFill>
                            <a:schemeClr val="accent1">
                              <a:lumMod val="50000"/>
                            </a:schemeClr>
                          </a:solidFill>
                          <a:effectLst/>
                          <a:latin typeface="+mn-lt"/>
                        </a:rPr>
                        <a:t>4</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mn-lt"/>
                        </a:rPr>
                        <a:t>12</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mn-lt"/>
                        </a:rPr>
                        <a:t>BARRIOS UNIDOS</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mn-lt"/>
                        </a:rPr>
                        <a:t>55.762</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mn-lt"/>
                        </a:rPr>
                        <a:t>78.966</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mn-lt"/>
                        </a:rPr>
                        <a:t>893</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dirty="0">
                          <a:solidFill>
                            <a:schemeClr val="accent1">
                              <a:lumMod val="50000"/>
                            </a:schemeClr>
                          </a:solidFill>
                          <a:effectLst/>
                          <a:latin typeface="+mn-lt"/>
                        </a:rPr>
                        <a:t>135</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mn-lt"/>
                        </a:rPr>
                        <a:t>0</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mn-lt"/>
                        </a:rPr>
                        <a:t>55.762</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rowSpan="2">
                  <a:txBody>
                    <a:bodyPr/>
                    <a:lstStyle/>
                    <a:p>
                      <a:pPr algn="ctr" rtl="0" fontAlgn="ctr"/>
                      <a:r>
                        <a:rPr lang="es-CO" sz="900" b="0" i="0" u="none" strike="noStrike">
                          <a:solidFill>
                            <a:schemeClr val="accent1">
                              <a:lumMod val="50000"/>
                            </a:schemeClr>
                          </a:solidFill>
                          <a:effectLst/>
                          <a:latin typeface="+mn-lt"/>
                        </a:rPr>
                        <a:t>101.320</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933057544"/>
                  </a:ext>
                </a:extLst>
              </a:tr>
              <a:tr h="164425">
                <a:tc vMerge="1">
                  <a:txBody>
                    <a:bodyPr/>
                    <a:lstStyle/>
                    <a:p>
                      <a:endParaRPr lang="es-CO"/>
                    </a:p>
                  </a:txBody>
                  <a:tcPr/>
                </a:tc>
                <a:tc>
                  <a:txBody>
                    <a:bodyPr/>
                    <a:lstStyle/>
                    <a:p>
                      <a:pPr algn="ctr" rtl="0" fontAlgn="ctr"/>
                      <a:r>
                        <a:rPr lang="es-CO" sz="900" b="0" i="0" u="none" strike="noStrike">
                          <a:solidFill>
                            <a:schemeClr val="accent1">
                              <a:lumMod val="50000"/>
                            </a:schemeClr>
                          </a:solidFill>
                          <a:effectLst/>
                          <a:latin typeface="+mn-lt"/>
                        </a:rPr>
                        <a:t>10</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mn-lt"/>
                        </a:rPr>
                        <a:t>ENGATIVÁ</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mn-lt"/>
                        </a:rPr>
                        <a:t>233.879</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mn-lt"/>
                        </a:rPr>
                        <a:t>324.196</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dirty="0">
                          <a:solidFill>
                            <a:schemeClr val="accent1">
                              <a:lumMod val="50000"/>
                            </a:schemeClr>
                          </a:solidFill>
                          <a:effectLst/>
                          <a:latin typeface="+mn-lt"/>
                        </a:rPr>
                        <a:t>1491</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dirty="0">
                          <a:solidFill>
                            <a:schemeClr val="accent1">
                              <a:lumMod val="50000"/>
                            </a:schemeClr>
                          </a:solidFill>
                          <a:effectLst/>
                          <a:latin typeface="+mn-lt"/>
                        </a:rPr>
                        <a:t>235</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mn-lt"/>
                        </a:rPr>
                        <a:t>0</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mn-lt"/>
                        </a:rPr>
                        <a:t>233.879</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vMerge="1">
                  <a:txBody>
                    <a:bodyPr/>
                    <a:lstStyle/>
                    <a:p>
                      <a:endParaRPr lang="es-CO"/>
                    </a:p>
                  </a:txBody>
                  <a:tcPr/>
                </a:tc>
                <a:extLst>
                  <a:ext uri="{0D108BD9-81ED-4DB2-BD59-A6C34878D82A}">
                    <a16:rowId xmlns:a16="http://schemas.microsoft.com/office/drawing/2014/main" val="1155202927"/>
                  </a:ext>
                </a:extLst>
              </a:tr>
              <a:tr h="164425">
                <a:tc>
                  <a:txBody>
                    <a:bodyPr/>
                    <a:lstStyle/>
                    <a:p>
                      <a:pPr algn="ctr" fontAlgn="b"/>
                      <a:r>
                        <a:rPr lang="es-CO" sz="900" b="1" i="0" u="none" strike="noStrike">
                          <a:solidFill>
                            <a:schemeClr val="accent1">
                              <a:lumMod val="50000"/>
                            </a:schemeClr>
                          </a:solidFill>
                          <a:effectLst/>
                          <a:latin typeface="+mn-lt"/>
                        </a:rPr>
                        <a:t>5</a:t>
                      </a:r>
                    </a:p>
                  </a:txBody>
                  <a:tcPr marL="7484" marR="7484" marT="7484" marB="0" anchor="b">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mn-lt"/>
                        </a:rPr>
                        <a:t>11</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mn-lt"/>
                        </a:rPr>
                        <a:t>SUBA</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mn-lt"/>
                        </a:rPr>
                        <a:t>396.838</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mn-lt"/>
                        </a:rPr>
                        <a:t>445.816</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mn-lt"/>
                        </a:rPr>
                        <a:t>946</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dirty="0">
                          <a:solidFill>
                            <a:schemeClr val="accent1">
                              <a:lumMod val="50000"/>
                            </a:schemeClr>
                          </a:solidFill>
                          <a:effectLst/>
                          <a:latin typeface="+mn-lt"/>
                        </a:rPr>
                        <a:t>11.409</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mn-lt"/>
                        </a:rPr>
                        <a:t>1.631</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mn-lt"/>
                        </a:rPr>
                        <a:t>395.207</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0" i="0" u="none" strike="noStrike">
                          <a:solidFill>
                            <a:schemeClr val="accent1">
                              <a:lumMod val="50000"/>
                            </a:schemeClr>
                          </a:solidFill>
                          <a:effectLst/>
                          <a:latin typeface="+mn-lt"/>
                        </a:rPr>
                        <a:t>59.264</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2200155916"/>
                  </a:ext>
                </a:extLst>
              </a:tr>
              <a:tr h="164425">
                <a:tc gridSpan="3">
                  <a:txBody>
                    <a:bodyPr/>
                    <a:lstStyle/>
                    <a:p>
                      <a:pPr algn="ctr" fontAlgn="b"/>
                      <a:r>
                        <a:rPr lang="es-CO" sz="900" b="1" i="0" u="none" strike="noStrike">
                          <a:solidFill>
                            <a:schemeClr val="accent1">
                              <a:lumMod val="50000"/>
                            </a:schemeClr>
                          </a:solidFill>
                          <a:effectLst/>
                          <a:latin typeface="+mn-lt"/>
                        </a:rPr>
                        <a:t>Total</a:t>
                      </a:r>
                    </a:p>
                  </a:txBody>
                  <a:tcPr marL="7484" marR="7484" marT="7484" marB="0" anchor="b">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hMerge="1">
                  <a:txBody>
                    <a:bodyPr/>
                    <a:lstStyle/>
                    <a:p>
                      <a:endParaRPr lang="es-CO"/>
                    </a:p>
                  </a:txBody>
                  <a:tcPr/>
                </a:tc>
                <a:tc hMerge="1">
                  <a:txBody>
                    <a:bodyPr/>
                    <a:lstStyle/>
                    <a:p>
                      <a:endParaRPr lang="es-CO"/>
                    </a:p>
                  </a:txBody>
                  <a:tcPr/>
                </a:tc>
                <a:tc>
                  <a:txBody>
                    <a:bodyPr/>
                    <a:lstStyle/>
                    <a:p>
                      <a:pPr algn="ctr" rtl="0" fontAlgn="ctr"/>
                      <a:r>
                        <a:rPr lang="es-CO" sz="900" b="1" i="0" u="none" strike="noStrike">
                          <a:solidFill>
                            <a:schemeClr val="accent1">
                              <a:lumMod val="50000"/>
                            </a:schemeClr>
                          </a:solidFill>
                          <a:effectLst/>
                          <a:latin typeface="+mn-lt"/>
                        </a:rPr>
                        <a:t>2.406.184</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1" i="0" u="none" strike="noStrike">
                          <a:solidFill>
                            <a:schemeClr val="accent1">
                              <a:lumMod val="50000"/>
                            </a:schemeClr>
                          </a:solidFill>
                          <a:effectLst/>
                          <a:latin typeface="+mn-lt"/>
                        </a:rPr>
                        <a:t>3.149.820</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1" i="0" u="none" strike="noStrike">
                          <a:solidFill>
                            <a:schemeClr val="accent1">
                              <a:lumMod val="50000"/>
                            </a:schemeClr>
                          </a:solidFill>
                          <a:effectLst/>
                          <a:latin typeface="+mn-lt"/>
                        </a:rPr>
                        <a:t>21.504</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1" i="0" u="none" strike="noStrike">
                          <a:solidFill>
                            <a:schemeClr val="accent1">
                              <a:lumMod val="50000"/>
                            </a:schemeClr>
                          </a:solidFill>
                          <a:effectLst/>
                          <a:latin typeface="+mn-lt"/>
                        </a:rPr>
                        <a:t>109.781</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1" i="0" u="none" strike="noStrike" dirty="0">
                          <a:solidFill>
                            <a:schemeClr val="accent1">
                              <a:lumMod val="50000"/>
                            </a:schemeClr>
                          </a:solidFill>
                          <a:effectLst/>
                          <a:latin typeface="+mn-lt"/>
                        </a:rPr>
                        <a:t>3.582</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1" i="0" u="none" strike="noStrike" dirty="0">
                          <a:solidFill>
                            <a:schemeClr val="accent1">
                              <a:lumMod val="50000"/>
                            </a:schemeClr>
                          </a:solidFill>
                          <a:effectLst/>
                          <a:latin typeface="+mn-lt"/>
                        </a:rPr>
                        <a:t>2.402.602</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rtl="0" fontAlgn="ctr"/>
                      <a:r>
                        <a:rPr lang="es-CO" sz="900" b="1" i="0" u="none" strike="noStrike" dirty="0">
                          <a:solidFill>
                            <a:schemeClr val="accent1">
                              <a:lumMod val="50000"/>
                            </a:schemeClr>
                          </a:solidFill>
                          <a:effectLst/>
                          <a:latin typeface="+mn-lt"/>
                        </a:rPr>
                        <a:t>695.208</a:t>
                      </a:r>
                    </a:p>
                  </a:txBody>
                  <a:tcPr marL="7484" marR="7484" marT="7484"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767996037"/>
                  </a:ext>
                </a:extLst>
              </a:tr>
            </a:tbl>
          </a:graphicData>
        </a:graphic>
      </p:graphicFrame>
    </p:spTree>
    <p:extLst>
      <p:ext uri="{BB962C8B-B14F-4D97-AF65-F5344CB8AC3E}">
        <p14:creationId xmlns:p14="http://schemas.microsoft.com/office/powerpoint/2010/main" val="1267380848"/>
      </p:ext>
    </p:extLst>
  </p:cSld>
  <p:clrMapOvr>
    <a:masterClrMapping/>
  </p:clrMapOvr>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411" name="Imagen 13">
            <a:extLst>
              <a:ext uri="{FF2B5EF4-FFF2-40B4-BE49-F238E27FC236}">
                <a16:creationId xmlns:a16="http://schemas.microsoft.com/office/drawing/2014/main" id="{AED2DBF2-753E-4A35-A170-B6D14F46B16B}"/>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63575" y="158750"/>
            <a:ext cx="1244600" cy="1157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 name="CuadroTexto 25">
            <a:extLst>
              <a:ext uri="{FF2B5EF4-FFF2-40B4-BE49-F238E27FC236}">
                <a16:creationId xmlns:a16="http://schemas.microsoft.com/office/drawing/2014/main" id="{41F7FFC4-67D7-461F-95A6-B7491F8BCBC8}"/>
              </a:ext>
            </a:extLst>
          </p:cNvPr>
          <p:cNvSpPr txBox="1"/>
          <p:nvPr/>
        </p:nvSpPr>
        <p:spPr>
          <a:xfrm>
            <a:off x="1382713" y="74613"/>
            <a:ext cx="9882187" cy="861774"/>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Facturación Y Recaudo  De Marzo 2018 a Noviembre 2024</a:t>
            </a:r>
          </a:p>
        </p:txBody>
      </p:sp>
      <p:cxnSp>
        <p:nvCxnSpPr>
          <p:cNvPr id="27" name="Conector recto 26">
            <a:extLst>
              <a:ext uri="{FF2B5EF4-FFF2-40B4-BE49-F238E27FC236}">
                <a16:creationId xmlns:a16="http://schemas.microsoft.com/office/drawing/2014/main" id="{3DFC3093-D42B-4FC0-B0E8-BB1C5C76A6A1}"/>
              </a:ext>
            </a:extLst>
          </p:cNvPr>
          <p:cNvCxnSpPr>
            <a:cxnSpLocks/>
          </p:cNvCxnSpPr>
          <p:nvPr/>
        </p:nvCxnSpPr>
        <p:spPr>
          <a:xfrm>
            <a:off x="71438" y="1060450"/>
            <a:ext cx="11955462"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7414" name="Imagen 27">
            <a:extLst>
              <a:ext uri="{FF2B5EF4-FFF2-40B4-BE49-F238E27FC236}">
                <a16:creationId xmlns:a16="http://schemas.microsoft.com/office/drawing/2014/main" id="{78C7989C-2741-4907-8D7C-42839B95D5C6}"/>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522288" y="71438"/>
            <a:ext cx="965200" cy="90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 name="CuadroTexto 4">
            <a:extLst>
              <a:ext uri="{FF2B5EF4-FFF2-40B4-BE49-F238E27FC236}">
                <a16:creationId xmlns:a16="http://schemas.microsoft.com/office/drawing/2014/main" id="{9C5FE466-6AF8-47E3-8E46-38A8A717EE0E}"/>
              </a:ext>
            </a:extLst>
          </p:cNvPr>
          <p:cNvSpPr txBox="1">
            <a:spLocks noChangeArrowheads="1"/>
          </p:cNvSpPr>
          <p:nvPr/>
        </p:nvSpPr>
        <p:spPr bwMode="auto">
          <a:xfrm>
            <a:off x="-269875" y="6531769"/>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a:t>
            </a:r>
          </a:p>
        </p:txBody>
      </p:sp>
      <p:sp>
        <p:nvSpPr>
          <p:cNvPr id="13" name="CuadroTexto 12">
            <a:extLst>
              <a:ext uri="{FF2B5EF4-FFF2-40B4-BE49-F238E27FC236}">
                <a16:creationId xmlns:a16="http://schemas.microsoft.com/office/drawing/2014/main" id="{CEAF424F-B217-4698-9FF8-C8B5D2E4BEA6}"/>
              </a:ext>
            </a:extLst>
          </p:cNvPr>
          <p:cNvSpPr txBox="1"/>
          <p:nvPr/>
        </p:nvSpPr>
        <p:spPr>
          <a:xfrm>
            <a:off x="8739793" y="1153604"/>
            <a:ext cx="1781257" cy="261610"/>
          </a:xfrm>
          <a:prstGeom prst="rect">
            <a:avLst/>
          </a:prstGeom>
          <a:noFill/>
        </p:spPr>
        <p:txBody>
          <a:bodyPr wrap="none">
            <a:spAutoFit/>
          </a:bodyPr>
          <a:lstStyle/>
          <a:p>
            <a:pPr eaLnBrk="1" fontAlgn="auto" hangingPunct="1">
              <a:spcBef>
                <a:spcPts val="0"/>
              </a:spcBef>
              <a:spcAft>
                <a:spcPts val="0"/>
              </a:spcAft>
              <a:defRPr/>
            </a:pPr>
            <a:r>
              <a:rPr lang="es-CO" sz="1100" i="1" dirty="0">
                <a:solidFill>
                  <a:schemeClr val="accent1">
                    <a:lumMod val="50000"/>
                  </a:schemeClr>
                </a:solidFill>
                <a:latin typeface="+mn-lt"/>
              </a:rPr>
              <a:t>*Cifras en millones de pesos</a:t>
            </a:r>
          </a:p>
        </p:txBody>
      </p:sp>
      <p:graphicFrame>
        <p:nvGraphicFramePr>
          <p:cNvPr id="2" name="Gráfico 1">
            <a:extLst>
              <a:ext uri="{FF2B5EF4-FFF2-40B4-BE49-F238E27FC236}">
                <a16:creationId xmlns:a16="http://schemas.microsoft.com/office/drawing/2014/main" id="{6284CCD2-30B1-BD6C-4902-87857502EBE6}"/>
              </a:ext>
            </a:extLst>
          </p:cNvPr>
          <p:cNvGraphicFramePr>
            <a:graphicFrameLocks/>
          </p:cNvGraphicFramePr>
          <p:nvPr/>
        </p:nvGraphicFramePr>
        <p:xfrm>
          <a:off x="1720850" y="1380281"/>
          <a:ext cx="8750300" cy="2930611"/>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4" name="Tabla 3">
            <a:extLst>
              <a:ext uri="{FF2B5EF4-FFF2-40B4-BE49-F238E27FC236}">
                <a16:creationId xmlns:a16="http://schemas.microsoft.com/office/drawing/2014/main" id="{A8737548-691D-E614-0547-27A0FA432F03}"/>
              </a:ext>
            </a:extLst>
          </p:cNvPr>
          <p:cNvGraphicFramePr>
            <a:graphicFrameLocks noGrp="1"/>
          </p:cNvGraphicFramePr>
          <p:nvPr/>
        </p:nvGraphicFramePr>
        <p:xfrm>
          <a:off x="1720851" y="4375136"/>
          <a:ext cx="8750299" cy="2156635"/>
        </p:xfrm>
        <a:graphic>
          <a:graphicData uri="http://schemas.openxmlformats.org/drawingml/2006/table">
            <a:tbl>
              <a:tblPr/>
              <a:tblGrid>
                <a:gridCol w="1970245">
                  <a:extLst>
                    <a:ext uri="{9D8B030D-6E8A-4147-A177-3AD203B41FA5}">
                      <a16:colId xmlns:a16="http://schemas.microsoft.com/office/drawing/2014/main" val="1795794999"/>
                    </a:ext>
                  </a:extLst>
                </a:gridCol>
                <a:gridCol w="2525467">
                  <a:extLst>
                    <a:ext uri="{9D8B030D-6E8A-4147-A177-3AD203B41FA5}">
                      <a16:colId xmlns:a16="http://schemas.microsoft.com/office/drawing/2014/main" val="3280341375"/>
                    </a:ext>
                  </a:extLst>
                </a:gridCol>
                <a:gridCol w="2284342">
                  <a:extLst>
                    <a:ext uri="{9D8B030D-6E8A-4147-A177-3AD203B41FA5}">
                      <a16:colId xmlns:a16="http://schemas.microsoft.com/office/drawing/2014/main" val="2041938165"/>
                    </a:ext>
                  </a:extLst>
                </a:gridCol>
                <a:gridCol w="1970245">
                  <a:extLst>
                    <a:ext uri="{9D8B030D-6E8A-4147-A177-3AD203B41FA5}">
                      <a16:colId xmlns:a16="http://schemas.microsoft.com/office/drawing/2014/main" val="2164197806"/>
                    </a:ext>
                  </a:extLst>
                </a:gridCol>
              </a:tblGrid>
              <a:tr h="427970">
                <a:tc>
                  <a:txBody>
                    <a:bodyPr/>
                    <a:lstStyle/>
                    <a:p>
                      <a:pPr algn="ctr" rtl="0" fontAlgn="ctr"/>
                      <a:r>
                        <a:rPr lang="es-CO" sz="1200" b="1" i="0" u="none" strike="noStrike" dirty="0">
                          <a:solidFill>
                            <a:srgbClr val="203764"/>
                          </a:solidFill>
                          <a:effectLst/>
                          <a:latin typeface="Calibri" panose="020F0502020204030204" pitchFamily="34" charset="0"/>
                        </a:rPr>
                        <a:t>Concesionario</a:t>
                      </a:r>
                    </a:p>
                  </a:txBody>
                  <a:tcPr marL="0" marR="0" marT="0" marB="0" anchor="ctr">
                    <a:lnL w="12700" cap="flat" cmpd="sng" algn="ctr">
                      <a:solidFill>
                        <a:srgbClr val="70AD47"/>
                      </a:solidFill>
                      <a:prstDash val="solid"/>
                      <a:round/>
                      <a:headEnd type="none" w="med" len="med"/>
                      <a:tailEnd type="none" w="med" len="med"/>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MX" sz="1200" b="1" i="0" u="none" strike="noStrike">
                          <a:solidFill>
                            <a:srgbClr val="203764"/>
                          </a:solidFill>
                          <a:effectLst/>
                          <a:latin typeface="Calibri" panose="020F0502020204030204" pitchFamily="34" charset="0"/>
                        </a:rPr>
                        <a:t>*vr. total facturación a noviembre de 2024</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200" b="1" i="0" u="none" strike="noStrike">
                          <a:solidFill>
                            <a:srgbClr val="203764"/>
                          </a:solidFill>
                          <a:effectLst/>
                          <a:latin typeface="Calibri" panose="020F0502020204030204" pitchFamily="34" charset="0"/>
                        </a:rPr>
                        <a:t>*vr. total recaudo a noviembre de 2024</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200" b="1" i="0" u="none" strike="noStrike">
                          <a:solidFill>
                            <a:srgbClr val="203764"/>
                          </a:solidFill>
                          <a:effectLst/>
                          <a:latin typeface="Calibri" panose="020F0502020204030204" pitchFamily="34" charset="0"/>
                        </a:rPr>
                        <a:t>% recaudo</a:t>
                      </a:r>
                    </a:p>
                  </a:txBody>
                  <a:tcPr marL="0" marR="0" marT="0" marB="0" anchor="ctr">
                    <a:lnL>
                      <a:noFill/>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extLst>
                  <a:ext uri="{0D108BD9-81ED-4DB2-BD59-A6C34878D82A}">
                    <a16:rowId xmlns:a16="http://schemas.microsoft.com/office/drawing/2014/main" val="147160609"/>
                  </a:ext>
                </a:extLst>
              </a:tr>
              <a:tr h="218181">
                <a:tc>
                  <a:txBody>
                    <a:bodyPr/>
                    <a:lstStyle/>
                    <a:p>
                      <a:pPr algn="ctr" rtl="0" fontAlgn="ctr"/>
                      <a:r>
                        <a:rPr lang="es-CO" sz="1200" b="0" i="0" u="none" strike="noStrike" dirty="0" err="1">
                          <a:solidFill>
                            <a:srgbClr val="203764"/>
                          </a:solidFill>
                          <a:effectLst/>
                          <a:latin typeface="Calibri" panose="020F0502020204030204" pitchFamily="34" charset="0"/>
                        </a:rPr>
                        <a:t>Promoambiental</a:t>
                      </a:r>
                      <a:endParaRPr lang="es-CO" sz="1200" b="0" i="0" u="none" strike="noStrike" dirty="0">
                        <a:solidFill>
                          <a:srgbClr val="203764"/>
                        </a:solidFill>
                        <a:effectLst/>
                        <a:latin typeface="Calibri" panose="020F0502020204030204" pitchFamily="34" charset="0"/>
                      </a:endParaRPr>
                    </a:p>
                  </a:txBody>
                  <a:tcPr marL="0" marR="0" marT="0" marB="0" anchor="ctr">
                    <a:lnL w="12700" cap="flat" cmpd="sng" algn="ctr">
                      <a:solidFill>
                        <a:srgbClr val="70AD47"/>
                      </a:solidFill>
                      <a:prstDash val="solid"/>
                      <a:round/>
                      <a:headEnd type="none" w="med" len="med"/>
                      <a:tailEnd type="none" w="med" len="med"/>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200" b="0" i="0" u="none" strike="noStrike">
                          <a:solidFill>
                            <a:srgbClr val="203764"/>
                          </a:solidFill>
                          <a:effectLst/>
                          <a:latin typeface="Calibri" panose="020F0502020204030204" pitchFamily="34" charset="0"/>
                        </a:rPr>
                        <a:t>$2.541.662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200" b="0" i="0" u="none" strike="noStrike">
                          <a:solidFill>
                            <a:srgbClr val="203764"/>
                          </a:solidFill>
                          <a:effectLst/>
                          <a:latin typeface="Calibri" panose="020F0502020204030204" pitchFamily="34" charset="0"/>
                        </a:rPr>
                        <a:t>$1.408.010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0" i="0" u="none" strike="noStrike">
                          <a:solidFill>
                            <a:srgbClr val="203764"/>
                          </a:solidFill>
                          <a:effectLst/>
                          <a:latin typeface="Calibri" panose="020F0502020204030204" pitchFamily="34" charset="0"/>
                        </a:rPr>
                        <a:t>55,40%</a:t>
                      </a:r>
                    </a:p>
                  </a:txBody>
                  <a:tcPr marL="0" marR="0" marT="0" marB="0" anchor="ctr">
                    <a:lnL>
                      <a:noFill/>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373121378"/>
                  </a:ext>
                </a:extLst>
              </a:tr>
              <a:tr h="218181">
                <a:tc>
                  <a:txBody>
                    <a:bodyPr/>
                    <a:lstStyle/>
                    <a:p>
                      <a:pPr algn="ctr" rtl="0" fontAlgn="ctr"/>
                      <a:r>
                        <a:rPr lang="es-CO" sz="1200" b="0" i="0" u="none" strike="noStrike">
                          <a:solidFill>
                            <a:srgbClr val="203764"/>
                          </a:solidFill>
                          <a:effectLst/>
                          <a:latin typeface="Calibri" panose="020F0502020204030204" pitchFamily="34" charset="0"/>
                        </a:rPr>
                        <a:t>Lime</a:t>
                      </a:r>
                    </a:p>
                  </a:txBody>
                  <a:tcPr marL="0" marR="0" marT="0" marB="0" anchor="ctr">
                    <a:lnL w="12700" cap="flat" cmpd="sng" algn="ctr">
                      <a:solidFill>
                        <a:srgbClr val="70AD47"/>
                      </a:solidFill>
                      <a:prstDash val="solid"/>
                      <a:round/>
                      <a:headEnd type="none" w="med" len="med"/>
                      <a:tailEnd type="none" w="med" len="med"/>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200" b="0" i="0" u="none" strike="noStrike" dirty="0">
                          <a:solidFill>
                            <a:srgbClr val="203764"/>
                          </a:solidFill>
                          <a:effectLst/>
                          <a:latin typeface="Calibri" panose="020F0502020204030204" pitchFamily="34" charset="0"/>
                        </a:rPr>
                        <a:t>$2.192.939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200" b="0" i="0" u="none" strike="noStrike">
                          <a:solidFill>
                            <a:srgbClr val="203764"/>
                          </a:solidFill>
                          <a:effectLst/>
                          <a:latin typeface="Calibri" panose="020F0502020204030204" pitchFamily="34" charset="0"/>
                        </a:rPr>
                        <a:t>$1.377.425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0" i="0" u="none" strike="noStrike">
                          <a:solidFill>
                            <a:srgbClr val="203764"/>
                          </a:solidFill>
                          <a:effectLst/>
                          <a:latin typeface="Calibri" panose="020F0502020204030204" pitchFamily="34" charset="0"/>
                        </a:rPr>
                        <a:t>62,81%</a:t>
                      </a:r>
                    </a:p>
                  </a:txBody>
                  <a:tcPr marL="0" marR="0" marT="0" marB="0" anchor="ctr">
                    <a:lnL>
                      <a:noFill/>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652781831"/>
                  </a:ext>
                </a:extLst>
              </a:tr>
              <a:tr h="218181">
                <a:tc>
                  <a:txBody>
                    <a:bodyPr/>
                    <a:lstStyle/>
                    <a:p>
                      <a:pPr algn="ctr" rtl="0" fontAlgn="ctr"/>
                      <a:r>
                        <a:rPr lang="es-CO" sz="1200" b="0" i="0" u="none" strike="noStrike">
                          <a:solidFill>
                            <a:srgbClr val="203764"/>
                          </a:solidFill>
                          <a:effectLst/>
                          <a:latin typeface="Calibri" panose="020F0502020204030204" pitchFamily="34" charset="0"/>
                        </a:rPr>
                        <a:t>Ciudad limpia</a:t>
                      </a:r>
                    </a:p>
                  </a:txBody>
                  <a:tcPr marL="0" marR="0" marT="0" marB="0" anchor="ctr">
                    <a:lnL w="12700" cap="flat" cmpd="sng" algn="ctr">
                      <a:solidFill>
                        <a:srgbClr val="70AD47"/>
                      </a:solidFill>
                      <a:prstDash val="solid"/>
                      <a:round/>
                      <a:headEnd type="none" w="med" len="med"/>
                      <a:tailEnd type="none" w="med" len="med"/>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200" b="0" i="0" u="none" strike="noStrike">
                          <a:solidFill>
                            <a:srgbClr val="203764"/>
                          </a:solidFill>
                          <a:effectLst/>
                          <a:latin typeface="Calibri" panose="020F0502020204030204" pitchFamily="34" charset="0"/>
                        </a:rPr>
                        <a:t>$1.299.516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200" b="0" i="0" u="none" strike="noStrike" dirty="0">
                          <a:solidFill>
                            <a:srgbClr val="203764"/>
                          </a:solidFill>
                          <a:effectLst/>
                          <a:latin typeface="Calibri" panose="020F0502020204030204" pitchFamily="34" charset="0"/>
                        </a:rPr>
                        <a:t>$983.590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0" i="0" u="none" strike="noStrike">
                          <a:solidFill>
                            <a:srgbClr val="203764"/>
                          </a:solidFill>
                          <a:effectLst/>
                          <a:latin typeface="Calibri" panose="020F0502020204030204" pitchFamily="34" charset="0"/>
                        </a:rPr>
                        <a:t>75,69%</a:t>
                      </a:r>
                    </a:p>
                  </a:txBody>
                  <a:tcPr marL="0" marR="0" marT="0" marB="0" anchor="ctr">
                    <a:lnL>
                      <a:noFill/>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1145826597"/>
                  </a:ext>
                </a:extLst>
              </a:tr>
              <a:tr h="218181">
                <a:tc>
                  <a:txBody>
                    <a:bodyPr/>
                    <a:lstStyle/>
                    <a:p>
                      <a:pPr algn="ctr" rtl="0" fontAlgn="ctr"/>
                      <a:r>
                        <a:rPr lang="es-CO" sz="1200" b="0" i="0" u="none" strike="noStrike">
                          <a:solidFill>
                            <a:srgbClr val="203764"/>
                          </a:solidFill>
                          <a:effectLst/>
                          <a:latin typeface="Calibri" panose="020F0502020204030204" pitchFamily="34" charset="0"/>
                        </a:rPr>
                        <a:t>Bogotá limpia</a:t>
                      </a:r>
                    </a:p>
                  </a:txBody>
                  <a:tcPr marL="0" marR="0" marT="0" marB="0" anchor="ctr">
                    <a:lnL w="12700" cap="flat" cmpd="sng" algn="ctr">
                      <a:solidFill>
                        <a:srgbClr val="70AD47"/>
                      </a:solidFill>
                      <a:prstDash val="solid"/>
                      <a:round/>
                      <a:headEnd type="none" w="med" len="med"/>
                      <a:tailEnd type="none" w="med" len="med"/>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200" b="0" i="0" u="none" strike="noStrike">
                          <a:solidFill>
                            <a:srgbClr val="203764"/>
                          </a:solidFill>
                          <a:effectLst/>
                          <a:latin typeface="Calibri" panose="020F0502020204030204" pitchFamily="34" charset="0"/>
                        </a:rPr>
                        <a:t>$1.142.862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200" b="0" i="0" u="none" strike="noStrike">
                          <a:solidFill>
                            <a:srgbClr val="203764"/>
                          </a:solidFill>
                          <a:effectLst/>
                          <a:latin typeface="Calibri" panose="020F0502020204030204" pitchFamily="34" charset="0"/>
                        </a:rPr>
                        <a:t>$750.913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0" i="0" u="none" strike="noStrike">
                          <a:solidFill>
                            <a:srgbClr val="203764"/>
                          </a:solidFill>
                          <a:effectLst/>
                          <a:latin typeface="Calibri" panose="020F0502020204030204" pitchFamily="34" charset="0"/>
                        </a:rPr>
                        <a:t>65,70%</a:t>
                      </a:r>
                    </a:p>
                  </a:txBody>
                  <a:tcPr marL="0" marR="0" marT="0" marB="0" anchor="ctr">
                    <a:lnL>
                      <a:noFill/>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3434039767"/>
                  </a:ext>
                </a:extLst>
              </a:tr>
              <a:tr h="218181">
                <a:tc>
                  <a:txBody>
                    <a:bodyPr/>
                    <a:lstStyle/>
                    <a:p>
                      <a:pPr algn="ctr" rtl="0" fontAlgn="ctr"/>
                      <a:r>
                        <a:rPr lang="es-CO" sz="1200" b="0" i="0" u="none" strike="noStrike">
                          <a:solidFill>
                            <a:srgbClr val="203764"/>
                          </a:solidFill>
                          <a:effectLst/>
                          <a:latin typeface="Calibri" panose="020F0502020204030204" pitchFamily="34" charset="0"/>
                        </a:rPr>
                        <a:t>Área limpia</a:t>
                      </a:r>
                    </a:p>
                  </a:txBody>
                  <a:tcPr marL="0" marR="0" marT="0" marB="0" anchor="ctr">
                    <a:lnL w="12700" cap="flat" cmpd="sng" algn="ctr">
                      <a:solidFill>
                        <a:srgbClr val="70AD47"/>
                      </a:solidFill>
                      <a:prstDash val="solid"/>
                      <a:round/>
                      <a:headEnd type="none" w="med" len="med"/>
                      <a:tailEnd type="none" w="med" len="med"/>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200" b="0" i="0" u="none" strike="noStrike">
                          <a:solidFill>
                            <a:srgbClr val="203764"/>
                          </a:solidFill>
                          <a:effectLst/>
                          <a:latin typeface="Calibri" panose="020F0502020204030204" pitchFamily="34" charset="0"/>
                        </a:rPr>
                        <a:t>$1.162.271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200" b="0" i="0" u="none" strike="noStrike" dirty="0">
                          <a:solidFill>
                            <a:srgbClr val="203764"/>
                          </a:solidFill>
                          <a:effectLst/>
                          <a:latin typeface="Calibri" panose="020F0502020204030204" pitchFamily="34" charset="0"/>
                        </a:rPr>
                        <a:t>$864.663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0" i="0" u="none" strike="noStrike">
                          <a:solidFill>
                            <a:srgbClr val="203764"/>
                          </a:solidFill>
                          <a:effectLst/>
                          <a:latin typeface="Calibri" panose="020F0502020204030204" pitchFamily="34" charset="0"/>
                        </a:rPr>
                        <a:t>74,39%</a:t>
                      </a:r>
                    </a:p>
                  </a:txBody>
                  <a:tcPr marL="0" marR="0" marT="0" marB="0" anchor="ctr">
                    <a:lnL>
                      <a:noFill/>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2499695805"/>
                  </a:ext>
                </a:extLst>
              </a:tr>
              <a:tr h="218181">
                <a:tc>
                  <a:txBody>
                    <a:bodyPr/>
                    <a:lstStyle/>
                    <a:p>
                      <a:pPr algn="ctr" rtl="0" fontAlgn="ctr"/>
                      <a:r>
                        <a:rPr lang="es-CO" sz="1200" b="1" i="0" u="none" strike="noStrike">
                          <a:solidFill>
                            <a:srgbClr val="203764"/>
                          </a:solidFill>
                          <a:effectLst/>
                          <a:latin typeface="Calibri" panose="020F0502020204030204" pitchFamily="34" charset="0"/>
                        </a:rPr>
                        <a:t>Total</a:t>
                      </a:r>
                    </a:p>
                  </a:txBody>
                  <a:tcPr marL="0" marR="0" marT="0" marB="0" anchor="ctr">
                    <a:lnL w="12700" cap="flat" cmpd="sng" algn="ctr">
                      <a:solidFill>
                        <a:srgbClr val="70AD47"/>
                      </a:solidFill>
                      <a:prstDash val="solid"/>
                      <a:round/>
                      <a:headEnd type="none" w="med" len="med"/>
                      <a:tailEnd type="none" w="med" len="med"/>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200" b="1" i="0" u="none" strike="noStrike">
                          <a:solidFill>
                            <a:srgbClr val="203764"/>
                          </a:solidFill>
                          <a:effectLst/>
                          <a:latin typeface="Calibri" panose="020F0502020204030204" pitchFamily="34" charset="0"/>
                        </a:rPr>
                        <a:t>$8.339.250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200" b="1" i="0" u="none" strike="noStrike" dirty="0">
                          <a:solidFill>
                            <a:srgbClr val="203764"/>
                          </a:solidFill>
                          <a:effectLst/>
                          <a:latin typeface="Calibri" panose="020F0502020204030204" pitchFamily="34" charset="0"/>
                        </a:rPr>
                        <a:t>$5.384.601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200" b="1" i="0" u="none" strike="noStrike" dirty="0">
                          <a:solidFill>
                            <a:srgbClr val="203764"/>
                          </a:solidFill>
                          <a:effectLst/>
                          <a:latin typeface="Calibri" panose="020F0502020204030204" pitchFamily="34" charset="0"/>
                        </a:rPr>
                        <a:t>64,57%</a:t>
                      </a:r>
                    </a:p>
                  </a:txBody>
                  <a:tcPr marL="0" marR="0" marT="0" marB="0" anchor="ctr">
                    <a:lnL>
                      <a:noFill/>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176600752"/>
                  </a:ext>
                </a:extLst>
              </a:tr>
              <a:tr h="419579">
                <a:tc gridSpan="4">
                  <a:txBody>
                    <a:bodyPr/>
                    <a:lstStyle/>
                    <a:p>
                      <a:pPr algn="ctr" rtl="0" fontAlgn="ctr"/>
                      <a:r>
                        <a:rPr lang="es-MX" sz="1200" b="0" i="0" u="none" strike="noStrike" dirty="0">
                          <a:solidFill>
                            <a:srgbClr val="203764"/>
                          </a:solidFill>
                          <a:effectLst/>
                          <a:latin typeface="Calibri" panose="020F0502020204030204" pitchFamily="34" charset="0"/>
                        </a:rPr>
                        <a:t>*Nota: las cifras se presentan en millones de pesos</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892415069"/>
                  </a:ext>
                </a:extLst>
              </a:tr>
            </a:tbl>
          </a:graphicData>
        </a:graphic>
      </p:graphicFrame>
    </p:spTree>
    <p:extLst>
      <p:ext uri="{BB962C8B-B14F-4D97-AF65-F5344CB8AC3E}">
        <p14:creationId xmlns:p14="http://schemas.microsoft.com/office/powerpoint/2010/main" val="879173852"/>
      </p:ext>
    </p:extLst>
  </p:cSld>
  <p:clrMapOvr>
    <a:masterClrMapping/>
  </p:clrMapOvr>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411" name="Imagen 13">
            <a:extLst>
              <a:ext uri="{FF2B5EF4-FFF2-40B4-BE49-F238E27FC236}">
                <a16:creationId xmlns:a16="http://schemas.microsoft.com/office/drawing/2014/main" id="{AED2DBF2-753E-4A35-A170-B6D14F46B16B}"/>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63575" y="158750"/>
            <a:ext cx="1244600" cy="1157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 name="CuadroTexto 25">
            <a:extLst>
              <a:ext uri="{FF2B5EF4-FFF2-40B4-BE49-F238E27FC236}">
                <a16:creationId xmlns:a16="http://schemas.microsoft.com/office/drawing/2014/main" id="{41F7FFC4-67D7-461F-95A6-B7491F8BCBC8}"/>
              </a:ext>
            </a:extLst>
          </p:cNvPr>
          <p:cNvSpPr txBox="1"/>
          <p:nvPr/>
        </p:nvSpPr>
        <p:spPr>
          <a:xfrm>
            <a:off x="1382713" y="74613"/>
            <a:ext cx="10404899" cy="861774"/>
          </a:xfrm>
          <a:prstGeom prst="rect">
            <a:avLst/>
          </a:prstGeom>
          <a:noFill/>
        </p:spPr>
        <p:txBody>
          <a:bodyPr wrap="square">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Valor Contratos de Concesión y Valor Pagado a los Concesionarios Según Remuneración a corte de Octubre 2024</a:t>
            </a:r>
          </a:p>
        </p:txBody>
      </p:sp>
      <p:cxnSp>
        <p:nvCxnSpPr>
          <p:cNvPr id="27" name="Conector recto 26">
            <a:extLst>
              <a:ext uri="{FF2B5EF4-FFF2-40B4-BE49-F238E27FC236}">
                <a16:creationId xmlns:a16="http://schemas.microsoft.com/office/drawing/2014/main" id="{3DFC3093-D42B-4FC0-B0E8-BB1C5C76A6A1}"/>
              </a:ext>
            </a:extLst>
          </p:cNvPr>
          <p:cNvCxnSpPr>
            <a:cxnSpLocks/>
          </p:cNvCxnSpPr>
          <p:nvPr/>
        </p:nvCxnSpPr>
        <p:spPr>
          <a:xfrm>
            <a:off x="71438" y="1060450"/>
            <a:ext cx="11955462"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7414" name="Imagen 27">
            <a:extLst>
              <a:ext uri="{FF2B5EF4-FFF2-40B4-BE49-F238E27FC236}">
                <a16:creationId xmlns:a16="http://schemas.microsoft.com/office/drawing/2014/main" id="{78C7989C-2741-4907-8D7C-42839B95D5C6}"/>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522288" y="71438"/>
            <a:ext cx="965200" cy="90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 name="CuadroTexto 4">
            <a:extLst>
              <a:ext uri="{FF2B5EF4-FFF2-40B4-BE49-F238E27FC236}">
                <a16:creationId xmlns:a16="http://schemas.microsoft.com/office/drawing/2014/main" id="{9C5FE466-6AF8-47E3-8E46-38A8A717EE0E}"/>
              </a:ext>
            </a:extLst>
          </p:cNvPr>
          <p:cNvSpPr txBox="1">
            <a:spLocks noChangeArrowheads="1"/>
          </p:cNvSpPr>
          <p:nvPr/>
        </p:nvSpPr>
        <p:spPr bwMode="auto">
          <a:xfrm>
            <a:off x="71438" y="6521777"/>
            <a:ext cx="5703683" cy="261610"/>
          </a:xfrm>
          <a:prstGeom prst="rect">
            <a:avLst/>
          </a:prstGeom>
          <a:noFill/>
          <a:ln>
            <a:noFill/>
          </a:ln>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Contratos de Concesión de los Concesionarios y Fiduciaria Credicorp. </a:t>
            </a:r>
          </a:p>
        </p:txBody>
      </p:sp>
      <p:sp>
        <p:nvSpPr>
          <p:cNvPr id="13" name="CuadroTexto 12">
            <a:extLst>
              <a:ext uri="{FF2B5EF4-FFF2-40B4-BE49-F238E27FC236}">
                <a16:creationId xmlns:a16="http://schemas.microsoft.com/office/drawing/2014/main" id="{CEAF424F-B217-4698-9FF8-C8B5D2E4BEA6}"/>
              </a:ext>
            </a:extLst>
          </p:cNvPr>
          <p:cNvSpPr txBox="1"/>
          <p:nvPr/>
        </p:nvSpPr>
        <p:spPr>
          <a:xfrm>
            <a:off x="9601620" y="1925802"/>
            <a:ext cx="1781257" cy="261610"/>
          </a:xfrm>
          <a:prstGeom prst="rect">
            <a:avLst/>
          </a:prstGeom>
          <a:noFill/>
        </p:spPr>
        <p:txBody>
          <a:bodyPr wrap="none">
            <a:spAutoFit/>
          </a:bodyPr>
          <a:lstStyle/>
          <a:p>
            <a:pPr eaLnBrk="1" fontAlgn="auto" hangingPunct="1">
              <a:spcBef>
                <a:spcPts val="0"/>
              </a:spcBef>
              <a:spcAft>
                <a:spcPts val="0"/>
              </a:spcAft>
              <a:defRPr/>
            </a:pPr>
            <a:r>
              <a:rPr lang="es-CO" sz="1100" i="1" dirty="0">
                <a:solidFill>
                  <a:schemeClr val="accent1">
                    <a:lumMod val="50000"/>
                  </a:schemeClr>
                </a:solidFill>
                <a:latin typeface="+mn-lt"/>
              </a:rPr>
              <a:t>*Cifras en millones de pesos</a:t>
            </a:r>
          </a:p>
        </p:txBody>
      </p:sp>
      <p:graphicFrame>
        <p:nvGraphicFramePr>
          <p:cNvPr id="3" name="Tabla 2">
            <a:extLst>
              <a:ext uri="{FF2B5EF4-FFF2-40B4-BE49-F238E27FC236}">
                <a16:creationId xmlns:a16="http://schemas.microsoft.com/office/drawing/2014/main" id="{4B7E5B1D-9983-4F64-A538-81EC4868D577}"/>
              </a:ext>
            </a:extLst>
          </p:cNvPr>
          <p:cNvGraphicFramePr>
            <a:graphicFrameLocks noGrp="1"/>
          </p:cNvGraphicFramePr>
          <p:nvPr/>
        </p:nvGraphicFramePr>
        <p:xfrm>
          <a:off x="663575" y="2312194"/>
          <a:ext cx="10719302" cy="2481903"/>
        </p:xfrm>
        <a:graphic>
          <a:graphicData uri="http://schemas.openxmlformats.org/drawingml/2006/table">
            <a:tbl>
              <a:tblPr/>
              <a:tblGrid>
                <a:gridCol w="2905161">
                  <a:extLst>
                    <a:ext uri="{9D8B030D-6E8A-4147-A177-3AD203B41FA5}">
                      <a16:colId xmlns:a16="http://schemas.microsoft.com/office/drawing/2014/main" val="302679050"/>
                    </a:ext>
                  </a:extLst>
                </a:gridCol>
                <a:gridCol w="770076">
                  <a:extLst>
                    <a:ext uri="{9D8B030D-6E8A-4147-A177-3AD203B41FA5}">
                      <a16:colId xmlns:a16="http://schemas.microsoft.com/office/drawing/2014/main" val="3290136151"/>
                    </a:ext>
                  </a:extLst>
                </a:gridCol>
                <a:gridCol w="1537962">
                  <a:extLst>
                    <a:ext uri="{9D8B030D-6E8A-4147-A177-3AD203B41FA5}">
                      <a16:colId xmlns:a16="http://schemas.microsoft.com/office/drawing/2014/main" val="498927396"/>
                    </a:ext>
                  </a:extLst>
                </a:gridCol>
                <a:gridCol w="2292952">
                  <a:extLst>
                    <a:ext uri="{9D8B030D-6E8A-4147-A177-3AD203B41FA5}">
                      <a16:colId xmlns:a16="http://schemas.microsoft.com/office/drawing/2014/main" val="4029916186"/>
                    </a:ext>
                  </a:extLst>
                </a:gridCol>
                <a:gridCol w="1795140">
                  <a:extLst>
                    <a:ext uri="{9D8B030D-6E8A-4147-A177-3AD203B41FA5}">
                      <a16:colId xmlns:a16="http://schemas.microsoft.com/office/drawing/2014/main" val="1016754582"/>
                    </a:ext>
                  </a:extLst>
                </a:gridCol>
                <a:gridCol w="1418011">
                  <a:extLst>
                    <a:ext uri="{9D8B030D-6E8A-4147-A177-3AD203B41FA5}">
                      <a16:colId xmlns:a16="http://schemas.microsoft.com/office/drawing/2014/main" val="2668887730"/>
                    </a:ext>
                  </a:extLst>
                </a:gridCol>
              </a:tblGrid>
              <a:tr h="673124">
                <a:tc>
                  <a:txBody>
                    <a:bodyPr/>
                    <a:lstStyle/>
                    <a:p>
                      <a:pPr algn="ctr" fontAlgn="ctr"/>
                      <a:r>
                        <a:rPr lang="es-CO" sz="1100" b="1" i="0" u="none" strike="noStrike" dirty="0">
                          <a:solidFill>
                            <a:schemeClr val="accent1">
                              <a:lumMod val="50000"/>
                            </a:schemeClr>
                          </a:solidFill>
                          <a:effectLst/>
                          <a:latin typeface="Calibri" panose="020F0502020204030204" pitchFamily="34" charset="0"/>
                        </a:rPr>
                        <a:t>Concesionario</a:t>
                      </a:r>
                    </a:p>
                  </a:txBody>
                  <a:tcPr marL="9525" marR="9525" marT="95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solidFill>
                      <a:schemeClr val="accent6">
                        <a:lumMod val="20000"/>
                        <a:lumOff val="80000"/>
                      </a:schemeClr>
                    </a:solidFill>
                  </a:tcPr>
                </a:tc>
                <a:tc>
                  <a:txBody>
                    <a:bodyPr/>
                    <a:lstStyle/>
                    <a:p>
                      <a:pPr algn="ctr" fontAlgn="ctr"/>
                      <a:r>
                        <a:rPr lang="es-CO" sz="1100" b="1" i="0" u="none" strike="noStrike" dirty="0">
                          <a:solidFill>
                            <a:schemeClr val="accent1">
                              <a:lumMod val="50000"/>
                            </a:schemeClr>
                          </a:solidFill>
                          <a:effectLst/>
                          <a:latin typeface="Calibri" panose="020F0502020204030204" pitchFamily="34" charset="0"/>
                        </a:rPr>
                        <a:t>N° del Contrato</a:t>
                      </a:r>
                    </a:p>
                  </a:txBody>
                  <a:tcPr marL="9525" marR="9525" marT="95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solidFill>
                      <a:schemeClr val="accent6">
                        <a:lumMod val="20000"/>
                        <a:lumOff val="80000"/>
                      </a:schemeClr>
                    </a:solidFill>
                  </a:tcPr>
                </a:tc>
                <a:tc>
                  <a:txBody>
                    <a:bodyPr/>
                    <a:lstStyle/>
                    <a:p>
                      <a:pPr algn="ctr" fontAlgn="ctr"/>
                      <a:r>
                        <a:rPr lang="es-CO" sz="1100" b="1" i="0" u="none" strike="noStrike" dirty="0">
                          <a:solidFill>
                            <a:schemeClr val="accent1">
                              <a:lumMod val="50000"/>
                            </a:schemeClr>
                          </a:solidFill>
                          <a:effectLst/>
                          <a:latin typeface="Calibri" panose="020F0502020204030204" pitchFamily="34" charset="0"/>
                        </a:rPr>
                        <a:t>Valor aproximado del Contrato</a:t>
                      </a:r>
                    </a:p>
                  </a:txBody>
                  <a:tcPr marL="9525" marR="9525" marT="95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solidFill>
                      <a:schemeClr val="accent6">
                        <a:lumMod val="20000"/>
                        <a:lumOff val="80000"/>
                      </a:schemeClr>
                    </a:solidFill>
                  </a:tcPr>
                </a:tc>
                <a:tc>
                  <a:txBody>
                    <a:bodyPr/>
                    <a:lstStyle/>
                    <a:p>
                      <a:pPr algn="ctr" fontAlgn="ctr"/>
                      <a:r>
                        <a:rPr lang="es-CO" sz="1100" b="1" i="0" u="none" strike="noStrike" dirty="0">
                          <a:solidFill>
                            <a:schemeClr val="accent1">
                              <a:lumMod val="50000"/>
                            </a:schemeClr>
                          </a:solidFill>
                          <a:effectLst/>
                          <a:latin typeface="Calibri" panose="020F0502020204030204" pitchFamily="34" charset="0"/>
                        </a:rPr>
                        <a:t>Valor del Recaudo Remunerado a la Subbolsa RBL correspondiente a los componentes TBL, CCS, TLU, TRT, CCS Prest. No Aprov. </a:t>
                      </a:r>
                    </a:p>
                  </a:txBody>
                  <a:tcPr marL="9525" marR="9525" marT="95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solidFill>
                      <a:schemeClr val="accent6">
                        <a:lumMod val="20000"/>
                        <a:lumOff val="80000"/>
                      </a:schemeClr>
                    </a:solidFill>
                  </a:tcPr>
                </a:tc>
                <a:tc>
                  <a:txBody>
                    <a:bodyPr/>
                    <a:lstStyle/>
                    <a:p>
                      <a:pPr algn="ctr" fontAlgn="ctr"/>
                      <a:r>
                        <a:rPr lang="es-CO" sz="1100" b="1" i="0" u="none" strike="noStrike" dirty="0">
                          <a:solidFill>
                            <a:schemeClr val="accent1">
                              <a:lumMod val="50000"/>
                            </a:schemeClr>
                          </a:solidFill>
                          <a:effectLst/>
                          <a:latin typeface="Calibri" panose="020F0502020204030204" pitchFamily="34" charset="0"/>
                        </a:rPr>
                        <a:t>Valor del Recaudo Remunerado a la Subbolsa RBL correspondiente a Conceptos Especiales</a:t>
                      </a:r>
                    </a:p>
                  </a:txBody>
                  <a:tcPr marL="9525" marR="9525" marT="95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solidFill>
                      <a:schemeClr val="accent6">
                        <a:lumMod val="20000"/>
                        <a:lumOff val="80000"/>
                      </a:schemeClr>
                    </a:solidFill>
                  </a:tcPr>
                </a:tc>
                <a:tc>
                  <a:txBody>
                    <a:bodyPr/>
                    <a:lstStyle/>
                    <a:p>
                      <a:pPr algn="ctr" fontAlgn="ctr"/>
                      <a:r>
                        <a:rPr lang="es-CO" sz="1100" b="1" i="0" u="none" strike="noStrike" dirty="0">
                          <a:solidFill>
                            <a:schemeClr val="accent1">
                              <a:lumMod val="50000"/>
                            </a:schemeClr>
                          </a:solidFill>
                          <a:effectLst/>
                          <a:latin typeface="Calibri" panose="020F0502020204030204" pitchFamily="34" charset="0"/>
                        </a:rPr>
                        <a:t>Total remunerado al Concesionario</a:t>
                      </a:r>
                    </a:p>
                  </a:txBody>
                  <a:tcPr marL="9525" marR="9525" marT="95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1758225822"/>
                  </a:ext>
                </a:extLst>
              </a:tr>
              <a:tr h="300303">
                <a:tc>
                  <a:txBody>
                    <a:bodyPr/>
                    <a:lstStyle/>
                    <a:p>
                      <a:pPr algn="l" fontAlgn="ctr"/>
                      <a:r>
                        <a:rPr lang="es-CO" sz="1100" b="0" i="0" u="none" strike="noStrike" dirty="0">
                          <a:solidFill>
                            <a:schemeClr val="accent1">
                              <a:lumMod val="50000"/>
                            </a:schemeClr>
                          </a:solidFill>
                          <a:effectLst/>
                          <a:latin typeface="Calibri" panose="020F0502020204030204" pitchFamily="34" charset="0"/>
                        </a:rPr>
                        <a:t>ASE 1 – PROMOAMBIENTAL DISTRITO S.A.S. E.S.P. </a:t>
                      </a:r>
                    </a:p>
                  </a:txBody>
                  <a:tcPr marL="9525" marR="9525" marT="95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fontAlgn="ctr"/>
                      <a:r>
                        <a:rPr lang="es-CO" sz="1100" b="0" i="0" u="none" strike="noStrike" dirty="0">
                          <a:solidFill>
                            <a:schemeClr val="accent1">
                              <a:lumMod val="50000"/>
                            </a:schemeClr>
                          </a:solidFill>
                          <a:effectLst/>
                          <a:latin typeface="Calibri" panose="020F0502020204030204" pitchFamily="34" charset="0"/>
                        </a:rPr>
                        <a:t>283</a:t>
                      </a:r>
                    </a:p>
                  </a:txBody>
                  <a:tcPr marL="9525" marR="9525" marT="95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r" fontAlgn="b"/>
                      <a:r>
                        <a:rPr lang="es-CO" sz="1100" b="0" i="0" u="none" strike="noStrike">
                          <a:solidFill>
                            <a:schemeClr val="accent1">
                              <a:lumMod val="50000"/>
                            </a:schemeClr>
                          </a:solidFill>
                          <a:effectLst/>
                          <a:latin typeface="Calibri" panose="020F0502020204030204" pitchFamily="34" charset="0"/>
                        </a:rPr>
                        <a:t> $      1.081.900 </a:t>
                      </a:r>
                    </a:p>
                  </a:txBody>
                  <a:tcPr marL="0" marR="0" marT="0"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r" fontAlgn="b"/>
                      <a:r>
                        <a:rPr lang="es-CO" sz="1100" b="0" i="0" u="none" strike="noStrike">
                          <a:solidFill>
                            <a:schemeClr val="accent1">
                              <a:lumMod val="50000"/>
                            </a:schemeClr>
                          </a:solidFill>
                          <a:effectLst/>
                          <a:latin typeface="Calibri" panose="020F0502020204030204" pitchFamily="34" charset="0"/>
                        </a:rPr>
                        <a:t> $        811.850 </a:t>
                      </a:r>
                    </a:p>
                  </a:txBody>
                  <a:tcPr marL="0" marR="0" marT="0"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r" fontAlgn="b"/>
                      <a:r>
                        <a:rPr lang="es-CO" sz="1100" b="0" i="0" u="none" strike="noStrike">
                          <a:solidFill>
                            <a:schemeClr val="accent1">
                              <a:lumMod val="50000"/>
                            </a:schemeClr>
                          </a:solidFill>
                          <a:effectLst/>
                          <a:latin typeface="Calibri" panose="020F0502020204030204" pitchFamily="34" charset="0"/>
                        </a:rPr>
                        <a:t> $          2.320 </a:t>
                      </a:r>
                    </a:p>
                  </a:txBody>
                  <a:tcPr marL="0" marR="0" marT="0"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r" fontAlgn="b"/>
                      <a:r>
                        <a:rPr lang="es-CO" sz="1100" b="0" i="0" u="none" strike="noStrike">
                          <a:solidFill>
                            <a:schemeClr val="accent1">
                              <a:lumMod val="50000"/>
                            </a:schemeClr>
                          </a:solidFill>
                          <a:effectLst/>
                          <a:latin typeface="Calibri" panose="020F0502020204030204" pitchFamily="34" charset="0"/>
                        </a:rPr>
                        <a:t> $        814.170 </a:t>
                      </a:r>
                    </a:p>
                  </a:txBody>
                  <a:tcPr marL="0" marR="0" marT="0"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68101979"/>
                  </a:ext>
                </a:extLst>
              </a:tr>
              <a:tr h="300303">
                <a:tc>
                  <a:txBody>
                    <a:bodyPr/>
                    <a:lstStyle/>
                    <a:p>
                      <a:pPr algn="l" fontAlgn="ctr"/>
                      <a:r>
                        <a:rPr lang="es-CO" sz="1100" b="0" i="0" u="none" strike="noStrike" dirty="0">
                          <a:solidFill>
                            <a:schemeClr val="accent1">
                              <a:lumMod val="50000"/>
                            </a:schemeClr>
                          </a:solidFill>
                          <a:effectLst/>
                          <a:latin typeface="Calibri" panose="020F0502020204030204" pitchFamily="34" charset="0"/>
                        </a:rPr>
                        <a:t>ASE 2 – LIMPIEZA METROPOLITANA S.A E.S.P</a:t>
                      </a:r>
                    </a:p>
                  </a:txBody>
                  <a:tcPr marL="9525" marR="9525" marT="95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fontAlgn="ctr"/>
                      <a:r>
                        <a:rPr lang="es-CO" sz="1100" b="0" i="0" u="none" strike="noStrike" dirty="0">
                          <a:solidFill>
                            <a:schemeClr val="accent1">
                              <a:lumMod val="50000"/>
                            </a:schemeClr>
                          </a:solidFill>
                          <a:effectLst/>
                          <a:latin typeface="Calibri" panose="020F0502020204030204" pitchFamily="34" charset="0"/>
                        </a:rPr>
                        <a:t>284</a:t>
                      </a:r>
                    </a:p>
                  </a:txBody>
                  <a:tcPr marL="9525" marR="9525" marT="95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r" fontAlgn="b"/>
                      <a:r>
                        <a:rPr lang="es-CO" sz="1100" b="0" i="0" u="none" strike="noStrike">
                          <a:solidFill>
                            <a:schemeClr val="accent1">
                              <a:lumMod val="50000"/>
                            </a:schemeClr>
                          </a:solidFill>
                          <a:effectLst/>
                          <a:latin typeface="Calibri" panose="020F0502020204030204" pitchFamily="34" charset="0"/>
                        </a:rPr>
                        <a:t> $      1.503.800 </a:t>
                      </a:r>
                    </a:p>
                  </a:txBody>
                  <a:tcPr marL="0" marR="0" marT="0"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r" fontAlgn="b"/>
                      <a:r>
                        <a:rPr lang="es-CO" sz="1100" b="0" i="0" u="none" strike="noStrike">
                          <a:solidFill>
                            <a:schemeClr val="accent1">
                              <a:lumMod val="50000"/>
                            </a:schemeClr>
                          </a:solidFill>
                          <a:effectLst/>
                          <a:latin typeface="Calibri" panose="020F0502020204030204" pitchFamily="34" charset="0"/>
                        </a:rPr>
                        <a:t> $        915.490 </a:t>
                      </a:r>
                    </a:p>
                  </a:txBody>
                  <a:tcPr marL="0" marR="0" marT="0"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r" fontAlgn="b"/>
                      <a:r>
                        <a:rPr lang="es-CO" sz="1100" b="0" i="0" u="none" strike="noStrike">
                          <a:solidFill>
                            <a:schemeClr val="accent1">
                              <a:lumMod val="50000"/>
                            </a:schemeClr>
                          </a:solidFill>
                          <a:effectLst/>
                          <a:latin typeface="Calibri" panose="020F0502020204030204" pitchFamily="34" charset="0"/>
                        </a:rPr>
                        <a:t> $          5.213 </a:t>
                      </a:r>
                    </a:p>
                  </a:txBody>
                  <a:tcPr marL="0" marR="0" marT="0"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r" fontAlgn="b"/>
                      <a:r>
                        <a:rPr lang="es-CO" sz="1100" b="0" i="0" u="none" strike="noStrike">
                          <a:solidFill>
                            <a:schemeClr val="accent1">
                              <a:lumMod val="50000"/>
                            </a:schemeClr>
                          </a:solidFill>
                          <a:effectLst/>
                          <a:latin typeface="Calibri" panose="020F0502020204030204" pitchFamily="34" charset="0"/>
                        </a:rPr>
                        <a:t> $        920.703 </a:t>
                      </a:r>
                    </a:p>
                  </a:txBody>
                  <a:tcPr marL="0" marR="0" marT="0"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3579334667"/>
                  </a:ext>
                </a:extLst>
              </a:tr>
              <a:tr h="300303">
                <a:tc>
                  <a:txBody>
                    <a:bodyPr/>
                    <a:lstStyle/>
                    <a:p>
                      <a:pPr algn="l" fontAlgn="ctr"/>
                      <a:r>
                        <a:rPr lang="es-MX" sz="1100" b="0" i="0" u="none" strike="noStrike" dirty="0">
                          <a:solidFill>
                            <a:schemeClr val="accent1">
                              <a:lumMod val="50000"/>
                            </a:schemeClr>
                          </a:solidFill>
                          <a:effectLst/>
                          <a:latin typeface="Calibri" panose="020F0502020204030204" pitchFamily="34" charset="0"/>
                        </a:rPr>
                        <a:t>ASE 3 - CIUDAD LIMPIA BOGOTÁ S.A. E.S.P.</a:t>
                      </a:r>
                    </a:p>
                  </a:txBody>
                  <a:tcPr marL="9525" marR="9525" marT="95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fontAlgn="ctr"/>
                      <a:r>
                        <a:rPr lang="es-CO" sz="1100" b="0" i="0" u="none" strike="noStrike" dirty="0">
                          <a:solidFill>
                            <a:schemeClr val="accent1">
                              <a:lumMod val="50000"/>
                            </a:schemeClr>
                          </a:solidFill>
                          <a:effectLst/>
                          <a:latin typeface="Calibri" panose="020F0502020204030204" pitchFamily="34" charset="0"/>
                        </a:rPr>
                        <a:t>285</a:t>
                      </a:r>
                    </a:p>
                  </a:txBody>
                  <a:tcPr marL="9525" marR="9525" marT="95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r" fontAlgn="b"/>
                      <a:r>
                        <a:rPr lang="es-CO" sz="1100" b="0" i="0" u="none" strike="noStrike">
                          <a:solidFill>
                            <a:schemeClr val="accent1">
                              <a:lumMod val="50000"/>
                            </a:schemeClr>
                          </a:solidFill>
                          <a:effectLst/>
                          <a:latin typeface="Calibri" panose="020F0502020204030204" pitchFamily="34" charset="0"/>
                        </a:rPr>
                        <a:t> $         846.700 </a:t>
                      </a:r>
                    </a:p>
                  </a:txBody>
                  <a:tcPr marL="0" marR="0" marT="0"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r" fontAlgn="b"/>
                      <a:r>
                        <a:rPr lang="es-CO" sz="1100" b="0" i="0" u="none" strike="noStrike">
                          <a:solidFill>
                            <a:schemeClr val="accent1">
                              <a:lumMod val="50000"/>
                            </a:schemeClr>
                          </a:solidFill>
                          <a:effectLst/>
                          <a:latin typeface="Calibri" panose="020F0502020204030204" pitchFamily="34" charset="0"/>
                        </a:rPr>
                        <a:t> $        594.238 </a:t>
                      </a:r>
                    </a:p>
                  </a:txBody>
                  <a:tcPr marL="0" marR="0" marT="0"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r" fontAlgn="b"/>
                      <a:r>
                        <a:rPr lang="es-CO" sz="1100" b="0" i="0" u="none" strike="noStrike">
                          <a:solidFill>
                            <a:schemeClr val="accent1">
                              <a:lumMod val="50000"/>
                            </a:schemeClr>
                          </a:solidFill>
                          <a:effectLst/>
                          <a:latin typeface="Calibri" panose="020F0502020204030204" pitchFamily="34" charset="0"/>
                        </a:rPr>
                        <a:t> $          3.485 </a:t>
                      </a:r>
                    </a:p>
                  </a:txBody>
                  <a:tcPr marL="0" marR="0" marT="0"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r" fontAlgn="b"/>
                      <a:r>
                        <a:rPr lang="es-CO" sz="1100" b="0" i="0" u="none" strike="noStrike">
                          <a:solidFill>
                            <a:schemeClr val="accent1">
                              <a:lumMod val="50000"/>
                            </a:schemeClr>
                          </a:solidFill>
                          <a:effectLst/>
                          <a:latin typeface="Calibri" panose="020F0502020204030204" pitchFamily="34" charset="0"/>
                        </a:rPr>
                        <a:t> $        597.723 </a:t>
                      </a:r>
                    </a:p>
                  </a:txBody>
                  <a:tcPr marL="0" marR="0" marT="0"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996195700"/>
                  </a:ext>
                </a:extLst>
              </a:tr>
              <a:tr h="300303">
                <a:tc>
                  <a:txBody>
                    <a:bodyPr/>
                    <a:lstStyle/>
                    <a:p>
                      <a:pPr algn="l" fontAlgn="ctr"/>
                      <a:r>
                        <a:rPr lang="es-CO" sz="1100" b="0" i="0" u="none" strike="noStrike" dirty="0">
                          <a:solidFill>
                            <a:schemeClr val="accent1">
                              <a:lumMod val="50000"/>
                            </a:schemeClr>
                          </a:solidFill>
                          <a:effectLst/>
                          <a:latin typeface="Calibri" panose="020F0502020204030204" pitchFamily="34" charset="0"/>
                        </a:rPr>
                        <a:t>ASE 4 - BOGOTÁ LIMPIA SAS E.S.P</a:t>
                      </a:r>
                    </a:p>
                  </a:txBody>
                  <a:tcPr marL="9525" marR="9525" marT="95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fontAlgn="ctr"/>
                      <a:r>
                        <a:rPr lang="es-CO" sz="1100" b="0" i="0" u="none" strike="noStrike" dirty="0">
                          <a:solidFill>
                            <a:schemeClr val="accent1">
                              <a:lumMod val="50000"/>
                            </a:schemeClr>
                          </a:solidFill>
                          <a:effectLst/>
                          <a:latin typeface="Calibri" panose="020F0502020204030204" pitchFamily="34" charset="0"/>
                        </a:rPr>
                        <a:t>286</a:t>
                      </a:r>
                    </a:p>
                  </a:txBody>
                  <a:tcPr marL="9525" marR="9525" marT="95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r" fontAlgn="b"/>
                      <a:r>
                        <a:rPr lang="es-CO" sz="1100" b="0" i="0" u="none" strike="noStrike">
                          <a:solidFill>
                            <a:schemeClr val="accent1">
                              <a:lumMod val="50000"/>
                            </a:schemeClr>
                          </a:solidFill>
                          <a:effectLst/>
                          <a:latin typeface="Calibri" panose="020F0502020204030204" pitchFamily="34" charset="0"/>
                        </a:rPr>
                        <a:t> $         692.600 </a:t>
                      </a:r>
                    </a:p>
                  </a:txBody>
                  <a:tcPr marL="0" marR="0" marT="0"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r" fontAlgn="b"/>
                      <a:r>
                        <a:rPr lang="es-CO" sz="1100" b="0" i="0" u="none" strike="noStrike">
                          <a:solidFill>
                            <a:schemeClr val="accent1">
                              <a:lumMod val="50000"/>
                            </a:schemeClr>
                          </a:solidFill>
                          <a:effectLst/>
                          <a:latin typeface="Calibri" panose="020F0502020204030204" pitchFamily="34" charset="0"/>
                        </a:rPr>
                        <a:t> $        434.110 </a:t>
                      </a:r>
                    </a:p>
                  </a:txBody>
                  <a:tcPr marL="0" marR="0" marT="0"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r" fontAlgn="b"/>
                      <a:r>
                        <a:rPr lang="es-CO" sz="1100" b="0" i="0" u="none" strike="noStrike">
                          <a:solidFill>
                            <a:schemeClr val="accent1">
                              <a:lumMod val="50000"/>
                            </a:schemeClr>
                          </a:solidFill>
                          <a:effectLst/>
                          <a:latin typeface="Calibri" panose="020F0502020204030204" pitchFamily="34" charset="0"/>
                        </a:rPr>
                        <a:t> $          2.023 </a:t>
                      </a:r>
                    </a:p>
                  </a:txBody>
                  <a:tcPr marL="0" marR="0" marT="0"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r" fontAlgn="b"/>
                      <a:r>
                        <a:rPr lang="es-CO" sz="1100" b="0" i="0" u="none" strike="noStrike">
                          <a:solidFill>
                            <a:schemeClr val="accent1">
                              <a:lumMod val="50000"/>
                            </a:schemeClr>
                          </a:solidFill>
                          <a:effectLst/>
                          <a:latin typeface="Calibri" panose="020F0502020204030204" pitchFamily="34" charset="0"/>
                        </a:rPr>
                        <a:t> $        436.133 </a:t>
                      </a:r>
                    </a:p>
                  </a:txBody>
                  <a:tcPr marL="0" marR="0" marT="0"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1412820069"/>
                  </a:ext>
                </a:extLst>
              </a:tr>
              <a:tr h="300303">
                <a:tc>
                  <a:txBody>
                    <a:bodyPr/>
                    <a:lstStyle/>
                    <a:p>
                      <a:pPr algn="l" fontAlgn="ctr"/>
                      <a:r>
                        <a:rPr lang="pt-BR" sz="1100" b="0" i="0" u="none" strike="noStrike" dirty="0">
                          <a:solidFill>
                            <a:schemeClr val="accent1">
                              <a:lumMod val="50000"/>
                            </a:schemeClr>
                          </a:solidFill>
                          <a:effectLst/>
                          <a:latin typeface="Calibri" panose="020F0502020204030204" pitchFamily="34" charset="0"/>
                        </a:rPr>
                        <a:t>ASE 5 - ÁREA LIMPIA DISTRITO CAPITAL SAS E.S.P.</a:t>
                      </a:r>
                    </a:p>
                  </a:txBody>
                  <a:tcPr marL="9525" marR="9525" marT="95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ctr" fontAlgn="ctr"/>
                      <a:r>
                        <a:rPr lang="es-CO" sz="1100" b="0" i="0" u="none" strike="noStrike" dirty="0">
                          <a:solidFill>
                            <a:schemeClr val="accent1">
                              <a:lumMod val="50000"/>
                            </a:schemeClr>
                          </a:solidFill>
                          <a:effectLst/>
                          <a:latin typeface="Calibri" panose="020F0502020204030204" pitchFamily="34" charset="0"/>
                        </a:rPr>
                        <a:t>287</a:t>
                      </a:r>
                    </a:p>
                  </a:txBody>
                  <a:tcPr marL="9525" marR="9525" marT="95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r" fontAlgn="b"/>
                      <a:r>
                        <a:rPr lang="es-CO" sz="1100" b="0" i="0" u="none" strike="noStrike">
                          <a:solidFill>
                            <a:schemeClr val="accent1">
                              <a:lumMod val="50000"/>
                            </a:schemeClr>
                          </a:solidFill>
                          <a:effectLst/>
                          <a:latin typeface="Calibri" panose="020F0502020204030204" pitchFamily="34" charset="0"/>
                        </a:rPr>
                        <a:t> $         706.500 </a:t>
                      </a:r>
                    </a:p>
                  </a:txBody>
                  <a:tcPr marL="0" marR="0" marT="0"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r" fontAlgn="b"/>
                      <a:r>
                        <a:rPr lang="es-CO" sz="1100" b="0" i="0" u="none" strike="noStrike">
                          <a:solidFill>
                            <a:schemeClr val="accent1">
                              <a:lumMod val="50000"/>
                            </a:schemeClr>
                          </a:solidFill>
                          <a:effectLst/>
                          <a:latin typeface="Calibri" panose="020F0502020204030204" pitchFamily="34" charset="0"/>
                        </a:rPr>
                        <a:t> $        545.674 </a:t>
                      </a:r>
                    </a:p>
                  </a:txBody>
                  <a:tcPr marL="0" marR="0" marT="0"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r" fontAlgn="b"/>
                      <a:r>
                        <a:rPr lang="es-CO" sz="1100" b="0" i="0" u="none" strike="noStrike">
                          <a:solidFill>
                            <a:schemeClr val="accent1">
                              <a:lumMod val="50000"/>
                            </a:schemeClr>
                          </a:solidFill>
                          <a:effectLst/>
                          <a:latin typeface="Calibri" panose="020F0502020204030204" pitchFamily="34" charset="0"/>
                        </a:rPr>
                        <a:t> $          1.773 </a:t>
                      </a:r>
                    </a:p>
                  </a:txBody>
                  <a:tcPr marL="0" marR="0" marT="0"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tc>
                  <a:txBody>
                    <a:bodyPr/>
                    <a:lstStyle/>
                    <a:p>
                      <a:pPr algn="r" fontAlgn="b"/>
                      <a:r>
                        <a:rPr lang="es-CO" sz="1100" b="0" i="0" u="none" strike="noStrike">
                          <a:solidFill>
                            <a:schemeClr val="accent1">
                              <a:lumMod val="50000"/>
                            </a:schemeClr>
                          </a:solidFill>
                          <a:effectLst/>
                          <a:latin typeface="Calibri" panose="020F0502020204030204" pitchFamily="34" charset="0"/>
                        </a:rPr>
                        <a:t> $        547.446 </a:t>
                      </a:r>
                    </a:p>
                  </a:txBody>
                  <a:tcPr marL="0" marR="0" marT="0"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noFill/>
                  </a:tcPr>
                </a:tc>
                <a:extLst>
                  <a:ext uri="{0D108BD9-81ED-4DB2-BD59-A6C34878D82A}">
                    <a16:rowId xmlns:a16="http://schemas.microsoft.com/office/drawing/2014/main" val="2711312363"/>
                  </a:ext>
                </a:extLst>
              </a:tr>
              <a:tr h="300303">
                <a:tc>
                  <a:txBody>
                    <a:bodyPr/>
                    <a:lstStyle/>
                    <a:p>
                      <a:pPr algn="l" fontAlgn="ctr"/>
                      <a:r>
                        <a:rPr lang="es-CO" sz="1100" b="1" i="0" u="none" strike="noStrike" dirty="0">
                          <a:solidFill>
                            <a:schemeClr val="accent1">
                              <a:lumMod val="50000"/>
                            </a:schemeClr>
                          </a:solidFill>
                          <a:effectLst/>
                          <a:latin typeface="Calibri" panose="020F0502020204030204" pitchFamily="34" charset="0"/>
                        </a:rPr>
                        <a:t>Total (*)</a:t>
                      </a:r>
                    </a:p>
                  </a:txBody>
                  <a:tcPr marL="9525" marR="9525" marT="95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solidFill>
                      <a:schemeClr val="accent6">
                        <a:lumMod val="20000"/>
                        <a:lumOff val="80000"/>
                      </a:schemeClr>
                    </a:solidFill>
                  </a:tcPr>
                </a:tc>
                <a:tc>
                  <a:txBody>
                    <a:bodyPr/>
                    <a:lstStyle/>
                    <a:p>
                      <a:pPr algn="ctr" fontAlgn="ctr"/>
                      <a:r>
                        <a:rPr lang="es-CO" sz="1100" b="1" i="0" u="none" strike="noStrike" dirty="0">
                          <a:solidFill>
                            <a:schemeClr val="accent1">
                              <a:lumMod val="50000"/>
                            </a:schemeClr>
                          </a:solidFill>
                          <a:effectLst/>
                          <a:latin typeface="Calibri" panose="020F0502020204030204" pitchFamily="34" charset="0"/>
                        </a:rPr>
                        <a:t> </a:t>
                      </a:r>
                    </a:p>
                  </a:txBody>
                  <a:tcPr marL="9525" marR="9525" marT="9525"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solidFill>
                      <a:schemeClr val="accent6">
                        <a:lumMod val="20000"/>
                        <a:lumOff val="80000"/>
                      </a:schemeClr>
                    </a:solidFill>
                  </a:tcPr>
                </a:tc>
                <a:tc>
                  <a:txBody>
                    <a:bodyPr/>
                    <a:lstStyle/>
                    <a:p>
                      <a:pPr algn="r" fontAlgn="b"/>
                      <a:r>
                        <a:rPr lang="es-CO" sz="1100" b="0" i="0" u="none" strike="noStrike">
                          <a:solidFill>
                            <a:schemeClr val="accent1">
                              <a:lumMod val="50000"/>
                            </a:schemeClr>
                          </a:solidFill>
                          <a:effectLst/>
                          <a:latin typeface="Calibri" panose="020F0502020204030204" pitchFamily="34" charset="0"/>
                        </a:rPr>
                        <a:t> $      4.831.500 </a:t>
                      </a:r>
                    </a:p>
                  </a:txBody>
                  <a:tcPr marL="0" marR="0" marT="0"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solidFill>
                      <a:schemeClr val="accent6">
                        <a:lumMod val="20000"/>
                        <a:lumOff val="80000"/>
                      </a:schemeClr>
                    </a:solidFill>
                  </a:tcPr>
                </a:tc>
                <a:tc>
                  <a:txBody>
                    <a:bodyPr/>
                    <a:lstStyle/>
                    <a:p>
                      <a:pPr algn="r" fontAlgn="b"/>
                      <a:r>
                        <a:rPr lang="es-CO" sz="1100" b="0" i="0" u="none" strike="noStrike">
                          <a:solidFill>
                            <a:schemeClr val="accent1">
                              <a:lumMod val="50000"/>
                            </a:schemeClr>
                          </a:solidFill>
                          <a:effectLst/>
                          <a:latin typeface="Calibri" panose="020F0502020204030204" pitchFamily="34" charset="0"/>
                        </a:rPr>
                        <a:t> $    3.301.362 </a:t>
                      </a:r>
                    </a:p>
                  </a:txBody>
                  <a:tcPr marL="0" marR="0" marT="0"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solidFill>
                      <a:schemeClr val="accent6">
                        <a:lumMod val="20000"/>
                        <a:lumOff val="80000"/>
                      </a:schemeClr>
                    </a:solidFill>
                  </a:tcPr>
                </a:tc>
                <a:tc>
                  <a:txBody>
                    <a:bodyPr/>
                    <a:lstStyle/>
                    <a:p>
                      <a:pPr algn="r" fontAlgn="b"/>
                      <a:r>
                        <a:rPr lang="es-CO" sz="1100" b="0" i="0" u="none" strike="noStrike">
                          <a:solidFill>
                            <a:schemeClr val="accent1">
                              <a:lumMod val="50000"/>
                            </a:schemeClr>
                          </a:solidFill>
                          <a:effectLst/>
                          <a:latin typeface="Calibri" panose="020F0502020204030204" pitchFamily="34" charset="0"/>
                        </a:rPr>
                        <a:t> $       14.813 </a:t>
                      </a:r>
                    </a:p>
                  </a:txBody>
                  <a:tcPr marL="0" marR="0" marT="0"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solidFill>
                      <a:schemeClr val="accent6">
                        <a:lumMod val="20000"/>
                        <a:lumOff val="80000"/>
                      </a:schemeClr>
                    </a:solidFill>
                  </a:tcPr>
                </a:tc>
                <a:tc>
                  <a:txBody>
                    <a:bodyPr/>
                    <a:lstStyle/>
                    <a:p>
                      <a:pPr algn="r" fontAlgn="b"/>
                      <a:r>
                        <a:rPr lang="es-CO" sz="1100" b="0" i="0" u="none" strike="noStrike" dirty="0">
                          <a:solidFill>
                            <a:schemeClr val="accent1">
                              <a:lumMod val="50000"/>
                            </a:schemeClr>
                          </a:solidFill>
                          <a:effectLst/>
                          <a:latin typeface="Calibri" panose="020F0502020204030204" pitchFamily="34" charset="0"/>
                        </a:rPr>
                        <a:t> $    3.316.176 </a:t>
                      </a:r>
                    </a:p>
                  </a:txBody>
                  <a:tcPr marL="0" marR="0" marT="0" marB="0" anchor="ctr">
                    <a:lnL w="12700" cap="flat" cmpd="sng" algn="ctr">
                      <a:solidFill>
                        <a:schemeClr val="accent6"/>
                      </a:solidFill>
                      <a:prstDash val="solid"/>
                      <a:round/>
                      <a:headEnd type="none" w="med" len="med"/>
                      <a:tailEnd type="none" w="med" len="med"/>
                    </a:lnL>
                    <a:lnR w="12700" cap="flat" cmpd="sng" algn="ctr">
                      <a:solidFill>
                        <a:schemeClr val="accent6"/>
                      </a:solidFill>
                      <a:prstDash val="solid"/>
                      <a:round/>
                      <a:headEnd type="none" w="med" len="med"/>
                      <a:tailEnd type="none" w="med" len="med"/>
                    </a:lnR>
                    <a:lnT w="12700" cap="flat" cmpd="sng" algn="ctr">
                      <a:solidFill>
                        <a:schemeClr val="accent6"/>
                      </a:solidFill>
                      <a:prstDash val="solid"/>
                      <a:round/>
                      <a:headEnd type="none" w="med" len="med"/>
                      <a:tailEnd type="none" w="med" len="med"/>
                    </a:lnT>
                    <a:lnB w="12700" cap="flat" cmpd="sng" algn="ctr">
                      <a:solidFill>
                        <a:schemeClr val="accent6"/>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494165808"/>
                  </a:ext>
                </a:extLst>
              </a:tr>
            </a:tbl>
          </a:graphicData>
        </a:graphic>
      </p:graphicFrame>
      <p:sp>
        <p:nvSpPr>
          <p:cNvPr id="11" name="CuadroTexto 10">
            <a:extLst>
              <a:ext uri="{FF2B5EF4-FFF2-40B4-BE49-F238E27FC236}">
                <a16:creationId xmlns:a16="http://schemas.microsoft.com/office/drawing/2014/main" id="{6AEA0C89-5896-41C5-A802-4E73B1378A23}"/>
              </a:ext>
            </a:extLst>
          </p:cNvPr>
          <p:cNvSpPr txBox="1"/>
          <p:nvPr/>
        </p:nvSpPr>
        <p:spPr>
          <a:xfrm>
            <a:off x="369558" y="5660003"/>
            <a:ext cx="6763407" cy="861774"/>
          </a:xfrm>
          <a:prstGeom prst="rect">
            <a:avLst/>
          </a:prstGeom>
          <a:noFill/>
        </p:spPr>
        <p:txBody>
          <a:bodyPr wrap="square" rtlCol="0">
            <a:spAutoFit/>
          </a:bodyPr>
          <a:lstStyle/>
          <a:p>
            <a:r>
              <a:rPr lang="es-MX" sz="1000" dirty="0">
                <a:solidFill>
                  <a:schemeClr val="accent1">
                    <a:lumMod val="50000"/>
                  </a:schemeClr>
                </a:solidFill>
              </a:rPr>
              <a:t>-TBL: Componente de barrido y limpieza</a:t>
            </a:r>
          </a:p>
          <a:p>
            <a:r>
              <a:rPr lang="es-MX" sz="1000" dirty="0">
                <a:solidFill>
                  <a:schemeClr val="accent1">
                    <a:lumMod val="50000"/>
                  </a:schemeClr>
                </a:solidFill>
              </a:rPr>
              <a:t>-CCS: Componente de comercialización</a:t>
            </a:r>
          </a:p>
          <a:p>
            <a:r>
              <a:rPr lang="es-MX" sz="1000" dirty="0">
                <a:solidFill>
                  <a:schemeClr val="accent1">
                    <a:lumMod val="50000"/>
                  </a:schemeClr>
                </a:solidFill>
              </a:rPr>
              <a:t>-TLU: Componente de limpieza urbana</a:t>
            </a:r>
          </a:p>
          <a:p>
            <a:r>
              <a:rPr lang="es-MX" sz="1000" dirty="0">
                <a:solidFill>
                  <a:schemeClr val="accent1">
                    <a:lumMod val="50000"/>
                  </a:schemeClr>
                </a:solidFill>
              </a:rPr>
              <a:t>-TRT: Componente de Recolección y Transporte</a:t>
            </a:r>
          </a:p>
          <a:p>
            <a:r>
              <a:rPr lang="es-MX" sz="1000" dirty="0">
                <a:solidFill>
                  <a:schemeClr val="accent1">
                    <a:lumMod val="50000"/>
                  </a:schemeClr>
                </a:solidFill>
              </a:rPr>
              <a:t>-CCS Prest. No </a:t>
            </a:r>
            <a:r>
              <a:rPr lang="es-MX" sz="1000" dirty="0" err="1">
                <a:solidFill>
                  <a:schemeClr val="accent1">
                    <a:lumMod val="50000"/>
                  </a:schemeClr>
                </a:solidFill>
              </a:rPr>
              <a:t>Aprov</a:t>
            </a:r>
            <a:r>
              <a:rPr lang="es-MX" sz="1000" dirty="0">
                <a:solidFill>
                  <a:schemeClr val="accent1">
                    <a:lumMod val="50000"/>
                  </a:schemeClr>
                </a:solidFill>
              </a:rPr>
              <a:t>.: Componente de comercialización de la actividad de aprovechamiento (Prestadores no aprovechables)</a:t>
            </a:r>
          </a:p>
        </p:txBody>
      </p:sp>
    </p:spTree>
    <p:extLst>
      <p:ext uri="{BB962C8B-B14F-4D97-AF65-F5344CB8AC3E}">
        <p14:creationId xmlns:p14="http://schemas.microsoft.com/office/powerpoint/2010/main" val="1301686682"/>
      </p:ext>
    </p:extLst>
  </p:cSld>
  <p:clrMapOvr>
    <a:masterClrMapping/>
  </p:clrMapOvr>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458" name="Imagen 13">
            <a:extLst>
              <a:ext uri="{FF2B5EF4-FFF2-40B4-BE49-F238E27FC236}">
                <a16:creationId xmlns:a16="http://schemas.microsoft.com/office/drawing/2014/main" id="{823C7D87-7DE6-4EBA-BBEE-EDC51AEBBD6D}"/>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63575" y="158750"/>
            <a:ext cx="1244600" cy="1157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 name="CuadroTexto 25">
            <a:extLst>
              <a:ext uri="{FF2B5EF4-FFF2-40B4-BE49-F238E27FC236}">
                <a16:creationId xmlns:a16="http://schemas.microsoft.com/office/drawing/2014/main" id="{C41244BE-C52F-42D7-A4AB-E148F1739539}"/>
              </a:ext>
            </a:extLst>
          </p:cNvPr>
          <p:cNvSpPr txBox="1"/>
          <p:nvPr/>
        </p:nvSpPr>
        <p:spPr>
          <a:xfrm>
            <a:off x="1250950" y="134938"/>
            <a:ext cx="9880600" cy="893762"/>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F</a:t>
            </a:r>
            <a:r>
              <a:rPr lang="es-ES" sz="1600" b="0" dirty="0">
                <a:solidFill>
                  <a:schemeClr val="accent1">
                    <a:lumMod val="50000"/>
                  </a:schemeClr>
                </a:solidFill>
              </a:rPr>
              <a:t>acturación Del Periodo Marzo 2018  a </a:t>
            </a:r>
            <a:r>
              <a:rPr lang="es-CO" sz="1600" b="0" dirty="0">
                <a:solidFill>
                  <a:schemeClr val="accent1">
                    <a:lumMod val="50000"/>
                  </a:schemeClr>
                </a:solidFill>
              </a:rPr>
              <a:t>Noviembre 2024</a:t>
            </a:r>
          </a:p>
        </p:txBody>
      </p:sp>
      <p:cxnSp>
        <p:nvCxnSpPr>
          <p:cNvPr id="27" name="Conector recto 26">
            <a:extLst>
              <a:ext uri="{FF2B5EF4-FFF2-40B4-BE49-F238E27FC236}">
                <a16:creationId xmlns:a16="http://schemas.microsoft.com/office/drawing/2014/main" id="{EAEC945F-D2C9-4FF3-A698-70AFC5A0F602}"/>
              </a:ext>
            </a:extLst>
          </p:cNvPr>
          <p:cNvCxnSpPr>
            <a:cxnSpLocks/>
          </p:cNvCxnSpPr>
          <p:nvPr/>
        </p:nvCxnSpPr>
        <p:spPr>
          <a:xfrm>
            <a:off x="88900" y="1109663"/>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9461" name="Imagen 27">
            <a:extLst>
              <a:ext uri="{FF2B5EF4-FFF2-40B4-BE49-F238E27FC236}">
                <a16:creationId xmlns:a16="http://schemas.microsoft.com/office/drawing/2014/main" id="{2CA556BB-2B5E-4F1D-AF25-660BE41799A8}"/>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531813" y="98425"/>
            <a:ext cx="965200" cy="898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CuadroTexto 7">
            <a:extLst>
              <a:ext uri="{FF2B5EF4-FFF2-40B4-BE49-F238E27FC236}">
                <a16:creationId xmlns:a16="http://schemas.microsoft.com/office/drawing/2014/main" id="{E9D6B45A-868A-49CF-B4C1-9CD8568C6B81}"/>
              </a:ext>
            </a:extLst>
          </p:cNvPr>
          <p:cNvSpPr txBox="1"/>
          <p:nvPr/>
        </p:nvSpPr>
        <p:spPr>
          <a:xfrm>
            <a:off x="8640327" y="1316038"/>
            <a:ext cx="1781257" cy="261610"/>
          </a:xfrm>
          <a:prstGeom prst="rect">
            <a:avLst/>
          </a:prstGeom>
          <a:noFill/>
        </p:spPr>
        <p:txBody>
          <a:bodyPr wrap="none">
            <a:spAutoFit/>
          </a:bodyPr>
          <a:lstStyle/>
          <a:p>
            <a:pPr eaLnBrk="1" fontAlgn="auto" hangingPunct="1">
              <a:spcBef>
                <a:spcPts val="0"/>
              </a:spcBef>
              <a:spcAft>
                <a:spcPts val="0"/>
              </a:spcAft>
              <a:defRPr/>
            </a:pPr>
            <a:r>
              <a:rPr lang="es-CO" sz="1100" i="1" dirty="0">
                <a:solidFill>
                  <a:schemeClr val="accent1">
                    <a:lumMod val="50000"/>
                  </a:schemeClr>
                </a:solidFill>
                <a:latin typeface="+mn-lt"/>
              </a:rPr>
              <a:t>*Cifras en millones de pesos</a:t>
            </a:r>
          </a:p>
        </p:txBody>
      </p:sp>
      <p:sp>
        <p:nvSpPr>
          <p:cNvPr id="11" name="CuadroTexto 10">
            <a:extLst>
              <a:ext uri="{FF2B5EF4-FFF2-40B4-BE49-F238E27FC236}">
                <a16:creationId xmlns:a16="http://schemas.microsoft.com/office/drawing/2014/main" id="{3B789E00-6758-405E-97BE-46F18F6A6A78}"/>
              </a:ext>
            </a:extLst>
          </p:cNvPr>
          <p:cNvSpPr txBox="1"/>
          <p:nvPr/>
        </p:nvSpPr>
        <p:spPr>
          <a:xfrm>
            <a:off x="217236" y="6028987"/>
            <a:ext cx="4981747" cy="430887"/>
          </a:xfrm>
          <a:prstGeom prst="rect">
            <a:avLst/>
          </a:prstGeom>
          <a:noFill/>
        </p:spPr>
        <p:txBody>
          <a:bodyPr wrap="square">
            <a:spAutoFit/>
          </a:bodyPr>
          <a:lstStyle/>
          <a:p>
            <a:pPr rtl="0" fontAlgn="ctr"/>
            <a:r>
              <a:rPr lang="es-MX" sz="1100" b="0" i="0" u="none" strike="noStrike" dirty="0">
                <a:solidFill>
                  <a:schemeClr val="accent1">
                    <a:lumMod val="50000"/>
                  </a:schemeClr>
                </a:solidFill>
                <a:effectLst/>
                <a:latin typeface="+mn-lt"/>
              </a:rPr>
              <a:t>*Nota: para el año 2018 se tomó únicamente la información de marzo a diciembre.</a:t>
            </a:r>
          </a:p>
          <a:p>
            <a:pPr rtl="0" fontAlgn="ctr"/>
            <a:r>
              <a:rPr lang="es-MX" sz="1100" b="0" i="0" u="none" strike="noStrike" dirty="0">
                <a:solidFill>
                  <a:schemeClr val="accent1">
                    <a:lumMod val="50000"/>
                  </a:schemeClr>
                </a:solidFill>
                <a:effectLst/>
                <a:latin typeface="+mn-lt"/>
              </a:rPr>
              <a:t>              Para el año 2024 es información de enero a noviembre.</a:t>
            </a:r>
          </a:p>
        </p:txBody>
      </p:sp>
      <p:sp>
        <p:nvSpPr>
          <p:cNvPr id="9" name="CuadroTexto 4">
            <a:extLst>
              <a:ext uri="{FF2B5EF4-FFF2-40B4-BE49-F238E27FC236}">
                <a16:creationId xmlns:a16="http://schemas.microsoft.com/office/drawing/2014/main" id="{77C5FAA9-B6A9-454A-B8C8-1FB6F3F2421D}"/>
              </a:ext>
            </a:extLst>
          </p:cNvPr>
          <p:cNvSpPr txBox="1">
            <a:spLocks noChangeArrowheads="1"/>
          </p:cNvSpPr>
          <p:nvPr/>
        </p:nvSpPr>
        <p:spPr bwMode="auto">
          <a:xfrm>
            <a:off x="-306819" y="6531769"/>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a:t>
            </a:r>
          </a:p>
        </p:txBody>
      </p:sp>
      <p:graphicFrame>
        <p:nvGraphicFramePr>
          <p:cNvPr id="3" name="Gráfico 2">
            <a:extLst>
              <a:ext uri="{FF2B5EF4-FFF2-40B4-BE49-F238E27FC236}">
                <a16:creationId xmlns:a16="http://schemas.microsoft.com/office/drawing/2014/main" id="{FD70819E-6F2C-15D3-7C5A-35E3162108A5}"/>
              </a:ext>
            </a:extLst>
          </p:cNvPr>
          <p:cNvGraphicFramePr>
            <a:graphicFrameLocks/>
          </p:cNvGraphicFramePr>
          <p:nvPr/>
        </p:nvGraphicFramePr>
        <p:xfrm>
          <a:off x="769121" y="1577648"/>
          <a:ext cx="9652463" cy="4338625"/>
        </p:xfrm>
        <a:graphic>
          <a:graphicData uri="http://schemas.openxmlformats.org/drawingml/2006/chart">
            <c:chart xmlns:c="http://schemas.openxmlformats.org/drawingml/2006/chart" xmlns:r="http://schemas.openxmlformats.org/officeDocument/2006/relationships" r:id="rId5"/>
          </a:graphicData>
        </a:graphic>
      </p:graphicFrame>
    </p:spTree>
    <p:extLst>
      <p:ext uri="{BB962C8B-B14F-4D97-AF65-F5344CB8AC3E}">
        <p14:creationId xmlns:p14="http://schemas.microsoft.com/office/powerpoint/2010/main" val="4082131971"/>
      </p:ext>
    </p:extLst>
  </p:cSld>
  <p:clrMapOvr>
    <a:masterClrMapping/>
  </p:clrMapOvr>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3554" name="Imagen 13">
            <a:extLst>
              <a:ext uri="{FF2B5EF4-FFF2-40B4-BE49-F238E27FC236}">
                <a16:creationId xmlns:a16="http://schemas.microsoft.com/office/drawing/2014/main" id="{BEBE33CC-589E-4A09-A12E-D094591AEE9C}"/>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63575" y="158750"/>
            <a:ext cx="1244600" cy="1157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 name="CuadroTexto 25">
            <a:extLst>
              <a:ext uri="{FF2B5EF4-FFF2-40B4-BE49-F238E27FC236}">
                <a16:creationId xmlns:a16="http://schemas.microsoft.com/office/drawing/2014/main" id="{AE0B8AB2-37CC-4295-A13C-0D508B1AB209}"/>
              </a:ext>
            </a:extLst>
          </p:cNvPr>
          <p:cNvSpPr txBox="1"/>
          <p:nvPr/>
        </p:nvSpPr>
        <p:spPr>
          <a:xfrm>
            <a:off x="1497013" y="158750"/>
            <a:ext cx="9882187" cy="892175"/>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rgbClr val="002060"/>
                </a:solidFill>
              </a:rPr>
              <a:t>Facturación y Recaudo de Junio 2024 a </a:t>
            </a:r>
            <a:r>
              <a:rPr lang="es-CO" sz="1600" b="0" dirty="0">
                <a:solidFill>
                  <a:schemeClr val="accent1">
                    <a:lumMod val="50000"/>
                  </a:schemeClr>
                </a:solidFill>
              </a:rPr>
              <a:t>Noviembre 2024</a:t>
            </a:r>
            <a:endParaRPr lang="es-CO" sz="1600" b="0" dirty="0">
              <a:solidFill>
                <a:srgbClr val="002060"/>
              </a:solidFill>
            </a:endParaRPr>
          </a:p>
        </p:txBody>
      </p:sp>
      <p:cxnSp>
        <p:nvCxnSpPr>
          <p:cNvPr id="27" name="Conector recto 26">
            <a:extLst>
              <a:ext uri="{FF2B5EF4-FFF2-40B4-BE49-F238E27FC236}">
                <a16:creationId xmlns:a16="http://schemas.microsoft.com/office/drawing/2014/main" id="{86D3519C-1375-4951-A3FE-9DD31A888894}"/>
              </a:ext>
            </a:extLst>
          </p:cNvPr>
          <p:cNvCxnSpPr>
            <a:cxnSpLocks/>
          </p:cNvCxnSpPr>
          <p:nvPr/>
        </p:nvCxnSpPr>
        <p:spPr>
          <a:xfrm>
            <a:off x="88900" y="1084263"/>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23557" name="Imagen 27">
            <a:extLst>
              <a:ext uri="{FF2B5EF4-FFF2-40B4-BE49-F238E27FC236}">
                <a16:creationId xmlns:a16="http://schemas.microsoft.com/office/drawing/2014/main" id="{6CA7D33E-4C3E-43B6-B560-FE59F3EA1017}"/>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531813" y="98425"/>
            <a:ext cx="965200" cy="898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CuadroTexto 7">
            <a:extLst>
              <a:ext uri="{FF2B5EF4-FFF2-40B4-BE49-F238E27FC236}">
                <a16:creationId xmlns:a16="http://schemas.microsoft.com/office/drawing/2014/main" id="{D46873D8-315B-46BF-90D0-C2124682ABB6}"/>
              </a:ext>
            </a:extLst>
          </p:cNvPr>
          <p:cNvSpPr txBox="1"/>
          <p:nvPr/>
        </p:nvSpPr>
        <p:spPr>
          <a:xfrm>
            <a:off x="9788524" y="1490723"/>
            <a:ext cx="1781257" cy="261610"/>
          </a:xfrm>
          <a:prstGeom prst="rect">
            <a:avLst/>
          </a:prstGeom>
          <a:noFill/>
        </p:spPr>
        <p:txBody>
          <a:bodyPr wrap="none">
            <a:spAutoFit/>
          </a:bodyPr>
          <a:lstStyle/>
          <a:p>
            <a:pPr eaLnBrk="1" fontAlgn="auto" hangingPunct="1">
              <a:spcBef>
                <a:spcPts val="0"/>
              </a:spcBef>
              <a:spcAft>
                <a:spcPts val="0"/>
              </a:spcAft>
              <a:defRPr/>
            </a:pPr>
            <a:r>
              <a:rPr lang="es-CO" sz="1100" i="1" dirty="0">
                <a:solidFill>
                  <a:schemeClr val="tx2"/>
                </a:solidFill>
                <a:latin typeface="+mn-lt"/>
              </a:rPr>
              <a:t>*Cifras en millones de pesos</a:t>
            </a:r>
          </a:p>
        </p:txBody>
      </p:sp>
      <p:sp>
        <p:nvSpPr>
          <p:cNvPr id="12" name="CuadroTexto 4">
            <a:extLst>
              <a:ext uri="{FF2B5EF4-FFF2-40B4-BE49-F238E27FC236}">
                <a16:creationId xmlns:a16="http://schemas.microsoft.com/office/drawing/2014/main" id="{9E30E9E7-0878-41A9-965A-52F8BB6E058D}"/>
              </a:ext>
            </a:extLst>
          </p:cNvPr>
          <p:cNvSpPr txBox="1">
            <a:spLocks noChangeArrowheads="1"/>
          </p:cNvSpPr>
          <p:nvPr/>
        </p:nvSpPr>
        <p:spPr bwMode="auto">
          <a:xfrm>
            <a:off x="-269875" y="6531769"/>
            <a:ext cx="3568700" cy="277812"/>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200" b="1" dirty="0">
                <a:solidFill>
                  <a:schemeClr val="accent1">
                    <a:lumMod val="50000"/>
                  </a:schemeClr>
                </a:solidFill>
              </a:rPr>
              <a:t>Fuente de datos – Concesionario SIGAB</a:t>
            </a:r>
          </a:p>
        </p:txBody>
      </p:sp>
      <p:graphicFrame>
        <p:nvGraphicFramePr>
          <p:cNvPr id="3" name="Tabla 2">
            <a:extLst>
              <a:ext uri="{FF2B5EF4-FFF2-40B4-BE49-F238E27FC236}">
                <a16:creationId xmlns:a16="http://schemas.microsoft.com/office/drawing/2014/main" id="{EC9F180D-D6EC-3CE0-3750-2943941FE229}"/>
              </a:ext>
            </a:extLst>
          </p:cNvPr>
          <p:cNvGraphicFramePr>
            <a:graphicFrameLocks noGrp="1"/>
          </p:cNvGraphicFramePr>
          <p:nvPr/>
        </p:nvGraphicFramePr>
        <p:xfrm>
          <a:off x="663575" y="1905000"/>
          <a:ext cx="3441700" cy="3048000"/>
        </p:xfrm>
        <a:graphic>
          <a:graphicData uri="http://schemas.openxmlformats.org/drawingml/2006/table">
            <a:tbl>
              <a:tblPr/>
              <a:tblGrid>
                <a:gridCol w="1509907">
                  <a:extLst>
                    <a:ext uri="{9D8B030D-6E8A-4147-A177-3AD203B41FA5}">
                      <a16:colId xmlns:a16="http://schemas.microsoft.com/office/drawing/2014/main" val="2845237799"/>
                    </a:ext>
                  </a:extLst>
                </a:gridCol>
                <a:gridCol w="1056301">
                  <a:extLst>
                    <a:ext uri="{9D8B030D-6E8A-4147-A177-3AD203B41FA5}">
                      <a16:colId xmlns:a16="http://schemas.microsoft.com/office/drawing/2014/main" val="2639660835"/>
                    </a:ext>
                  </a:extLst>
                </a:gridCol>
                <a:gridCol w="875492">
                  <a:extLst>
                    <a:ext uri="{9D8B030D-6E8A-4147-A177-3AD203B41FA5}">
                      <a16:colId xmlns:a16="http://schemas.microsoft.com/office/drawing/2014/main" val="1296570412"/>
                    </a:ext>
                  </a:extLst>
                </a:gridCol>
              </a:tblGrid>
              <a:tr h="190500">
                <a:tc>
                  <a:txBody>
                    <a:bodyPr/>
                    <a:lstStyle/>
                    <a:p>
                      <a:pPr algn="ctr" rtl="0" fontAlgn="ctr"/>
                      <a:r>
                        <a:rPr lang="es-CO" sz="1100" b="1" i="0" u="none" strike="noStrike">
                          <a:solidFill>
                            <a:srgbClr val="203764"/>
                          </a:solidFill>
                          <a:effectLst/>
                          <a:latin typeface="Calibri" panose="020F0502020204030204" pitchFamily="34" charset="0"/>
                        </a:rPr>
                        <a:t>ASE/Periodo</a:t>
                      </a:r>
                    </a:p>
                  </a:txBody>
                  <a:tcPr marL="0" marR="0" marT="0" marB="0" anchor="ctr">
                    <a:lnL>
                      <a:noFill/>
                    </a:lnL>
                    <a:lnR>
                      <a:noFill/>
                    </a:lnR>
                    <a:lnT>
                      <a:noFill/>
                    </a:lnT>
                    <a:lnB w="6350" cap="flat" cmpd="sng" algn="ctr">
                      <a:solidFill>
                        <a:srgbClr val="9BC2E6"/>
                      </a:solidFill>
                      <a:prstDash val="solid"/>
                      <a:round/>
                      <a:headEnd type="none" w="med" len="med"/>
                      <a:tailEnd type="none" w="med" len="med"/>
                    </a:lnB>
                    <a:solidFill>
                      <a:srgbClr val="A9D18E"/>
                    </a:solidFill>
                  </a:tcPr>
                </a:tc>
                <a:tc>
                  <a:txBody>
                    <a:bodyPr/>
                    <a:lstStyle/>
                    <a:p>
                      <a:pPr algn="ctr" rtl="0" fontAlgn="ctr"/>
                      <a:r>
                        <a:rPr lang="es-CO" sz="1100" b="1" i="0" u="none" strike="noStrike">
                          <a:solidFill>
                            <a:srgbClr val="203764"/>
                          </a:solidFill>
                          <a:effectLst/>
                          <a:latin typeface="Calibri" panose="020F0502020204030204" pitchFamily="34" charset="0"/>
                        </a:rPr>
                        <a:t> Facturación</a:t>
                      </a:r>
                    </a:p>
                  </a:txBody>
                  <a:tcPr marL="0" marR="0" marT="0" marB="0" anchor="ctr">
                    <a:lnL>
                      <a:noFill/>
                    </a:lnL>
                    <a:lnR>
                      <a:noFill/>
                    </a:lnR>
                    <a:lnT>
                      <a:noFill/>
                    </a:lnT>
                    <a:lnB w="6350" cap="flat" cmpd="sng" algn="ctr">
                      <a:solidFill>
                        <a:srgbClr val="9BC2E6"/>
                      </a:solidFill>
                      <a:prstDash val="solid"/>
                      <a:round/>
                      <a:headEnd type="none" w="med" len="med"/>
                      <a:tailEnd type="none" w="med" len="med"/>
                    </a:lnB>
                    <a:solidFill>
                      <a:srgbClr val="A9D18E"/>
                    </a:solidFill>
                  </a:tcPr>
                </a:tc>
                <a:tc>
                  <a:txBody>
                    <a:bodyPr/>
                    <a:lstStyle/>
                    <a:p>
                      <a:pPr algn="ctr" rtl="0" fontAlgn="ctr"/>
                      <a:r>
                        <a:rPr lang="es-CO" sz="1100" b="1" i="0" u="none" strike="noStrike">
                          <a:solidFill>
                            <a:srgbClr val="203764"/>
                          </a:solidFill>
                          <a:effectLst/>
                          <a:latin typeface="Calibri" panose="020F0502020204030204" pitchFamily="34" charset="0"/>
                        </a:rPr>
                        <a:t> Recaudo</a:t>
                      </a:r>
                    </a:p>
                  </a:txBody>
                  <a:tcPr marL="0" marR="0" marT="0" marB="0" anchor="ctr">
                    <a:lnL>
                      <a:noFill/>
                    </a:lnL>
                    <a:lnR>
                      <a:noFill/>
                    </a:lnR>
                    <a:lnT>
                      <a:noFill/>
                    </a:lnT>
                    <a:lnB w="6350" cap="flat" cmpd="sng" algn="ctr">
                      <a:solidFill>
                        <a:srgbClr val="9BC2E6"/>
                      </a:solidFill>
                      <a:prstDash val="solid"/>
                      <a:round/>
                      <a:headEnd type="none" w="med" len="med"/>
                      <a:tailEnd type="none" w="med" len="med"/>
                    </a:lnB>
                    <a:solidFill>
                      <a:srgbClr val="A9D18E"/>
                    </a:solidFill>
                  </a:tcPr>
                </a:tc>
                <a:extLst>
                  <a:ext uri="{0D108BD9-81ED-4DB2-BD59-A6C34878D82A}">
                    <a16:rowId xmlns:a16="http://schemas.microsoft.com/office/drawing/2014/main" val="2586915962"/>
                  </a:ext>
                </a:extLst>
              </a:tr>
              <a:tr h="190500">
                <a:tc>
                  <a:txBody>
                    <a:bodyPr/>
                    <a:lstStyle/>
                    <a:p>
                      <a:pPr algn="l" fontAlgn="b"/>
                      <a:r>
                        <a:rPr lang="es-CO" sz="1100" b="1" i="0" u="none" strike="noStrike">
                          <a:solidFill>
                            <a:srgbClr val="203764"/>
                          </a:solidFill>
                          <a:effectLst/>
                          <a:latin typeface="Calibri" panose="020F0502020204030204" pitchFamily="34" charset="0"/>
                        </a:rPr>
                        <a:t>ASE1</a:t>
                      </a:r>
                    </a:p>
                  </a:txBody>
                  <a:tcPr marL="0" marR="0" marT="0" marB="0" anchor="b">
                    <a:lnL>
                      <a:noFill/>
                    </a:lnL>
                    <a:lnR>
                      <a:noFill/>
                    </a:lnR>
                    <a:lnT w="6350" cap="flat" cmpd="sng" algn="ctr">
                      <a:solidFill>
                        <a:srgbClr val="9BC2E6"/>
                      </a:solidFill>
                      <a:prstDash val="solid"/>
                      <a:round/>
                      <a:headEnd type="none" w="med" len="med"/>
                      <a:tailEnd type="none" w="med" len="med"/>
                    </a:lnT>
                    <a:lnB w="6350" cap="flat" cmpd="sng" algn="ctr">
                      <a:solidFill>
                        <a:srgbClr val="A9D08E"/>
                      </a:solidFill>
                      <a:prstDash val="solid"/>
                      <a:round/>
                      <a:headEnd type="none" w="med" len="med"/>
                      <a:tailEnd type="none" w="med" len="med"/>
                    </a:lnB>
                    <a:solidFill>
                      <a:srgbClr val="E2EFDA"/>
                    </a:solidFill>
                  </a:tcPr>
                </a:tc>
                <a:tc>
                  <a:txBody>
                    <a:bodyPr/>
                    <a:lstStyle/>
                    <a:p>
                      <a:pPr algn="r" rtl="0" fontAlgn="ctr"/>
                      <a:r>
                        <a:rPr lang="es-CO" sz="1100" b="1" i="0" u="none" strike="noStrike">
                          <a:solidFill>
                            <a:srgbClr val="203764"/>
                          </a:solidFill>
                          <a:effectLst/>
                          <a:latin typeface="Calibri" panose="020F0502020204030204" pitchFamily="34" charset="0"/>
                        </a:rPr>
                        <a:t>$ 250.163</a:t>
                      </a:r>
                    </a:p>
                  </a:txBody>
                  <a:tcPr marL="0" marR="0" marT="0" marB="0" anchor="ctr">
                    <a:lnL>
                      <a:noFill/>
                    </a:lnL>
                    <a:lnR>
                      <a:noFill/>
                    </a:lnR>
                    <a:lnT w="6350" cap="flat" cmpd="sng" algn="ctr">
                      <a:solidFill>
                        <a:srgbClr val="9BC2E6"/>
                      </a:solidFill>
                      <a:prstDash val="solid"/>
                      <a:round/>
                      <a:headEnd type="none" w="med" len="med"/>
                      <a:tailEnd type="none" w="med" len="med"/>
                    </a:lnT>
                    <a:lnB w="6350" cap="flat" cmpd="sng" algn="ctr">
                      <a:solidFill>
                        <a:srgbClr val="A9D08E"/>
                      </a:solidFill>
                      <a:prstDash val="solid"/>
                      <a:round/>
                      <a:headEnd type="none" w="med" len="med"/>
                      <a:tailEnd type="none" w="med" len="med"/>
                    </a:lnB>
                    <a:noFill/>
                  </a:tcPr>
                </a:tc>
                <a:tc>
                  <a:txBody>
                    <a:bodyPr/>
                    <a:lstStyle/>
                    <a:p>
                      <a:pPr algn="r" rtl="0" fontAlgn="ctr"/>
                      <a:r>
                        <a:rPr lang="es-CO" sz="1100" b="1" i="0" u="none" strike="noStrike">
                          <a:solidFill>
                            <a:srgbClr val="203764"/>
                          </a:solidFill>
                          <a:effectLst/>
                          <a:latin typeface="Calibri" panose="020F0502020204030204" pitchFamily="34" charset="0"/>
                        </a:rPr>
                        <a:t>$ 151.692</a:t>
                      </a:r>
                    </a:p>
                  </a:txBody>
                  <a:tcPr marL="0" marR="0" marT="0" marB="0" anchor="ctr">
                    <a:lnL>
                      <a:noFill/>
                    </a:lnL>
                    <a:lnR>
                      <a:noFill/>
                    </a:lnR>
                    <a:lnT w="6350" cap="flat" cmpd="sng" algn="ctr">
                      <a:solidFill>
                        <a:srgbClr val="9BC2E6"/>
                      </a:solidFill>
                      <a:prstDash val="solid"/>
                      <a:round/>
                      <a:headEnd type="none" w="med" len="med"/>
                      <a:tailEnd type="none" w="med" len="med"/>
                    </a:lnT>
                    <a:lnB w="6350" cap="flat" cmpd="sng" algn="ctr">
                      <a:solidFill>
                        <a:srgbClr val="A9D08E"/>
                      </a:solidFill>
                      <a:prstDash val="solid"/>
                      <a:round/>
                      <a:headEnd type="none" w="med" len="med"/>
                      <a:tailEnd type="none" w="med" len="med"/>
                    </a:lnB>
                    <a:noFill/>
                  </a:tcPr>
                </a:tc>
                <a:extLst>
                  <a:ext uri="{0D108BD9-81ED-4DB2-BD59-A6C34878D82A}">
                    <a16:rowId xmlns:a16="http://schemas.microsoft.com/office/drawing/2014/main" val="1112346242"/>
                  </a:ext>
                </a:extLst>
              </a:tr>
              <a:tr h="190500">
                <a:tc>
                  <a:txBody>
                    <a:bodyPr/>
                    <a:lstStyle/>
                    <a:p>
                      <a:pPr algn="l" fontAlgn="b"/>
                      <a:r>
                        <a:rPr lang="es-CO" sz="1100" b="0" i="0" u="none" strike="noStrike">
                          <a:solidFill>
                            <a:srgbClr val="203764"/>
                          </a:solidFill>
                          <a:effectLst/>
                          <a:latin typeface="Calibri" panose="020F0502020204030204" pitchFamily="34" charset="0"/>
                        </a:rPr>
                        <a:t>jun-24</a:t>
                      </a:r>
                    </a:p>
                  </a:txBody>
                  <a:tcPr marL="85725" marR="0" marT="0" marB="0" anchor="b">
                    <a:lnL>
                      <a:noFill/>
                    </a:lnL>
                    <a:lnR>
                      <a:noFill/>
                    </a:lnR>
                    <a:lnT w="6350" cap="flat" cmpd="sng" algn="ctr">
                      <a:solidFill>
                        <a:srgbClr val="A9D08E"/>
                      </a:solidFill>
                      <a:prstDash val="solid"/>
                      <a:round/>
                      <a:headEnd type="none" w="med" len="med"/>
                      <a:tailEnd type="none" w="med" len="med"/>
                    </a:lnT>
                    <a:lnB>
                      <a:noFill/>
                    </a:lnB>
                    <a:noFill/>
                  </a:tcPr>
                </a:tc>
                <a:tc>
                  <a:txBody>
                    <a:bodyPr/>
                    <a:lstStyle/>
                    <a:p>
                      <a:pPr algn="r" rtl="0" fontAlgn="ctr"/>
                      <a:r>
                        <a:rPr lang="es-CO" sz="1100" b="0" i="0" u="none" strike="noStrike">
                          <a:solidFill>
                            <a:srgbClr val="203764"/>
                          </a:solidFill>
                          <a:effectLst/>
                          <a:latin typeface="Calibri" panose="020F0502020204030204" pitchFamily="34" charset="0"/>
                        </a:rPr>
                        <a:t>$ 38.194</a:t>
                      </a:r>
                    </a:p>
                  </a:txBody>
                  <a:tcPr marL="0" marR="0" marT="0" marB="0" anchor="ctr">
                    <a:lnL>
                      <a:noFill/>
                    </a:lnL>
                    <a:lnR>
                      <a:noFill/>
                    </a:lnR>
                    <a:lnT w="6350" cap="flat" cmpd="sng" algn="ctr">
                      <a:solidFill>
                        <a:srgbClr val="A9D08E"/>
                      </a:solidFill>
                      <a:prstDash val="solid"/>
                      <a:round/>
                      <a:headEnd type="none" w="med" len="med"/>
                      <a:tailEnd type="none" w="med" len="med"/>
                    </a:lnT>
                    <a:lnB>
                      <a:noFill/>
                    </a:lnB>
                    <a:solidFill>
                      <a:srgbClr val="E2F0D9"/>
                    </a:solidFill>
                  </a:tcPr>
                </a:tc>
                <a:tc>
                  <a:txBody>
                    <a:bodyPr/>
                    <a:lstStyle/>
                    <a:p>
                      <a:pPr algn="r" rtl="0" fontAlgn="ctr"/>
                      <a:r>
                        <a:rPr lang="es-CO" sz="1100" b="0" i="0" u="none" strike="noStrike">
                          <a:solidFill>
                            <a:srgbClr val="203764"/>
                          </a:solidFill>
                          <a:effectLst/>
                          <a:latin typeface="Calibri" panose="020F0502020204030204" pitchFamily="34" charset="0"/>
                        </a:rPr>
                        <a:t>$ 22.679</a:t>
                      </a:r>
                    </a:p>
                  </a:txBody>
                  <a:tcPr marL="0" marR="0" marT="0" marB="0" anchor="ctr">
                    <a:lnL>
                      <a:noFill/>
                    </a:lnL>
                    <a:lnR>
                      <a:noFill/>
                    </a:lnR>
                    <a:lnT w="6350" cap="flat" cmpd="sng" algn="ctr">
                      <a:solidFill>
                        <a:srgbClr val="A9D08E"/>
                      </a:solidFill>
                      <a:prstDash val="solid"/>
                      <a:round/>
                      <a:headEnd type="none" w="med" len="med"/>
                      <a:tailEnd type="none" w="med" len="med"/>
                    </a:lnT>
                    <a:lnB>
                      <a:noFill/>
                    </a:lnB>
                    <a:solidFill>
                      <a:srgbClr val="E2F0D9"/>
                    </a:solidFill>
                  </a:tcPr>
                </a:tc>
                <a:extLst>
                  <a:ext uri="{0D108BD9-81ED-4DB2-BD59-A6C34878D82A}">
                    <a16:rowId xmlns:a16="http://schemas.microsoft.com/office/drawing/2014/main" val="654173236"/>
                  </a:ext>
                </a:extLst>
              </a:tr>
              <a:tr h="190500">
                <a:tc>
                  <a:txBody>
                    <a:bodyPr/>
                    <a:lstStyle/>
                    <a:p>
                      <a:pPr algn="l" fontAlgn="b"/>
                      <a:r>
                        <a:rPr lang="es-CO" sz="1100" b="0" i="0" u="none" strike="noStrike">
                          <a:solidFill>
                            <a:srgbClr val="203764"/>
                          </a:solidFill>
                          <a:effectLst/>
                          <a:latin typeface="Calibri" panose="020F0502020204030204" pitchFamily="34" charset="0"/>
                        </a:rPr>
                        <a:t>jul-24</a:t>
                      </a:r>
                    </a:p>
                  </a:txBody>
                  <a:tcPr marL="85725" marR="0" marT="0" marB="0" anchor="b">
                    <a:lnL>
                      <a:noFill/>
                    </a:lnL>
                    <a:lnR>
                      <a:noFill/>
                    </a:lnR>
                    <a:lnT>
                      <a:noFill/>
                    </a:lnT>
                    <a:lnB>
                      <a:noFill/>
                    </a:lnB>
                    <a:noFill/>
                  </a:tcPr>
                </a:tc>
                <a:tc>
                  <a:txBody>
                    <a:bodyPr/>
                    <a:lstStyle/>
                    <a:p>
                      <a:pPr algn="r" rtl="0" fontAlgn="ctr"/>
                      <a:r>
                        <a:rPr lang="es-CO" sz="1100" b="0" i="0" u="none" strike="noStrike">
                          <a:solidFill>
                            <a:srgbClr val="203764"/>
                          </a:solidFill>
                          <a:effectLst/>
                          <a:latin typeface="Calibri" panose="020F0502020204030204" pitchFamily="34" charset="0"/>
                        </a:rPr>
                        <a:t>$ 47.506</a:t>
                      </a:r>
                    </a:p>
                  </a:txBody>
                  <a:tcPr marL="0" marR="0" marT="0" marB="0" anchor="ctr">
                    <a:lnL>
                      <a:noFill/>
                    </a:lnL>
                    <a:lnR>
                      <a:noFill/>
                    </a:lnR>
                    <a:lnT>
                      <a:noFill/>
                    </a:lnT>
                    <a:lnB>
                      <a:noFill/>
                    </a:lnB>
                    <a:solidFill>
                      <a:srgbClr val="E2F0D9"/>
                    </a:solidFill>
                  </a:tcPr>
                </a:tc>
                <a:tc>
                  <a:txBody>
                    <a:bodyPr/>
                    <a:lstStyle/>
                    <a:p>
                      <a:pPr algn="r" rtl="0" fontAlgn="ctr"/>
                      <a:r>
                        <a:rPr lang="es-CO" sz="1100" b="0" i="0" u="none" strike="noStrike">
                          <a:solidFill>
                            <a:srgbClr val="203764"/>
                          </a:solidFill>
                          <a:effectLst/>
                          <a:latin typeface="Calibri" panose="020F0502020204030204" pitchFamily="34" charset="0"/>
                        </a:rPr>
                        <a:t>$ 27.566</a:t>
                      </a:r>
                    </a:p>
                  </a:txBody>
                  <a:tcPr marL="0" marR="0" marT="0" marB="0" anchor="ctr">
                    <a:lnL>
                      <a:noFill/>
                    </a:lnL>
                    <a:lnR>
                      <a:noFill/>
                    </a:lnR>
                    <a:lnT>
                      <a:noFill/>
                    </a:lnT>
                    <a:lnB>
                      <a:noFill/>
                    </a:lnB>
                    <a:solidFill>
                      <a:srgbClr val="E2F0D9"/>
                    </a:solidFill>
                  </a:tcPr>
                </a:tc>
                <a:extLst>
                  <a:ext uri="{0D108BD9-81ED-4DB2-BD59-A6C34878D82A}">
                    <a16:rowId xmlns:a16="http://schemas.microsoft.com/office/drawing/2014/main" val="30387091"/>
                  </a:ext>
                </a:extLst>
              </a:tr>
              <a:tr h="190500">
                <a:tc>
                  <a:txBody>
                    <a:bodyPr/>
                    <a:lstStyle/>
                    <a:p>
                      <a:pPr algn="l" fontAlgn="b"/>
                      <a:r>
                        <a:rPr lang="es-CO" sz="1100" b="0" i="0" u="none" strike="noStrike">
                          <a:solidFill>
                            <a:srgbClr val="203764"/>
                          </a:solidFill>
                          <a:effectLst/>
                          <a:latin typeface="Calibri" panose="020F0502020204030204" pitchFamily="34" charset="0"/>
                        </a:rPr>
                        <a:t>ago-24</a:t>
                      </a:r>
                    </a:p>
                  </a:txBody>
                  <a:tcPr marL="85725" marR="0" marT="0" marB="0" anchor="b">
                    <a:lnL>
                      <a:noFill/>
                    </a:lnL>
                    <a:lnR>
                      <a:noFill/>
                    </a:lnR>
                    <a:lnT>
                      <a:noFill/>
                    </a:lnT>
                    <a:lnB>
                      <a:noFill/>
                    </a:lnB>
                    <a:noFill/>
                  </a:tcPr>
                </a:tc>
                <a:tc>
                  <a:txBody>
                    <a:bodyPr/>
                    <a:lstStyle/>
                    <a:p>
                      <a:pPr algn="r" rtl="0" fontAlgn="ctr"/>
                      <a:r>
                        <a:rPr lang="es-CO" sz="1100" b="0" i="0" u="none" strike="noStrike">
                          <a:solidFill>
                            <a:srgbClr val="203764"/>
                          </a:solidFill>
                          <a:effectLst/>
                          <a:latin typeface="Calibri" panose="020F0502020204030204" pitchFamily="34" charset="0"/>
                        </a:rPr>
                        <a:t>$ 41.686</a:t>
                      </a:r>
                    </a:p>
                  </a:txBody>
                  <a:tcPr marL="0" marR="0" marT="0" marB="0" anchor="ctr">
                    <a:lnL>
                      <a:noFill/>
                    </a:lnL>
                    <a:lnR>
                      <a:noFill/>
                    </a:lnR>
                    <a:lnT>
                      <a:noFill/>
                    </a:lnT>
                    <a:lnB>
                      <a:noFill/>
                    </a:lnB>
                    <a:solidFill>
                      <a:srgbClr val="E2F0D9"/>
                    </a:solidFill>
                  </a:tcPr>
                </a:tc>
                <a:tc>
                  <a:txBody>
                    <a:bodyPr/>
                    <a:lstStyle/>
                    <a:p>
                      <a:pPr algn="r" rtl="0" fontAlgn="ctr"/>
                      <a:r>
                        <a:rPr lang="es-CO" sz="1100" b="0" i="0" u="none" strike="noStrike">
                          <a:solidFill>
                            <a:srgbClr val="203764"/>
                          </a:solidFill>
                          <a:effectLst/>
                          <a:latin typeface="Calibri" panose="020F0502020204030204" pitchFamily="34" charset="0"/>
                        </a:rPr>
                        <a:t>$ 25.427</a:t>
                      </a:r>
                    </a:p>
                  </a:txBody>
                  <a:tcPr marL="0" marR="0" marT="0" marB="0" anchor="ctr">
                    <a:lnL>
                      <a:noFill/>
                    </a:lnL>
                    <a:lnR>
                      <a:noFill/>
                    </a:lnR>
                    <a:lnT>
                      <a:noFill/>
                    </a:lnT>
                    <a:lnB>
                      <a:noFill/>
                    </a:lnB>
                    <a:solidFill>
                      <a:srgbClr val="E2F0D9"/>
                    </a:solidFill>
                  </a:tcPr>
                </a:tc>
                <a:extLst>
                  <a:ext uri="{0D108BD9-81ED-4DB2-BD59-A6C34878D82A}">
                    <a16:rowId xmlns:a16="http://schemas.microsoft.com/office/drawing/2014/main" val="1614808783"/>
                  </a:ext>
                </a:extLst>
              </a:tr>
              <a:tr h="190500">
                <a:tc>
                  <a:txBody>
                    <a:bodyPr/>
                    <a:lstStyle/>
                    <a:p>
                      <a:pPr algn="l" fontAlgn="b"/>
                      <a:r>
                        <a:rPr lang="es-CO" sz="1100" b="0" i="0" u="none" strike="noStrike">
                          <a:solidFill>
                            <a:srgbClr val="203764"/>
                          </a:solidFill>
                          <a:effectLst/>
                          <a:latin typeface="Calibri" panose="020F0502020204030204" pitchFamily="34" charset="0"/>
                        </a:rPr>
                        <a:t>sep-24</a:t>
                      </a:r>
                    </a:p>
                  </a:txBody>
                  <a:tcPr marL="85725" marR="0" marT="0" marB="0" anchor="b">
                    <a:lnL>
                      <a:noFill/>
                    </a:lnL>
                    <a:lnR>
                      <a:noFill/>
                    </a:lnR>
                    <a:lnT>
                      <a:noFill/>
                    </a:lnT>
                    <a:lnB>
                      <a:noFill/>
                    </a:lnB>
                    <a:noFill/>
                  </a:tcPr>
                </a:tc>
                <a:tc>
                  <a:txBody>
                    <a:bodyPr/>
                    <a:lstStyle/>
                    <a:p>
                      <a:pPr algn="r" rtl="0" fontAlgn="ctr"/>
                      <a:r>
                        <a:rPr lang="es-CO" sz="1100" b="0" i="0" u="none" strike="noStrike">
                          <a:solidFill>
                            <a:srgbClr val="203764"/>
                          </a:solidFill>
                          <a:effectLst/>
                          <a:latin typeface="Calibri" panose="020F0502020204030204" pitchFamily="34" charset="0"/>
                        </a:rPr>
                        <a:t>$ 41.489</a:t>
                      </a:r>
                    </a:p>
                  </a:txBody>
                  <a:tcPr marL="0" marR="0" marT="0" marB="0" anchor="ctr">
                    <a:lnL>
                      <a:noFill/>
                    </a:lnL>
                    <a:lnR>
                      <a:noFill/>
                    </a:lnR>
                    <a:lnT>
                      <a:noFill/>
                    </a:lnT>
                    <a:lnB>
                      <a:noFill/>
                    </a:lnB>
                    <a:solidFill>
                      <a:srgbClr val="E2F0D9"/>
                    </a:solidFill>
                  </a:tcPr>
                </a:tc>
                <a:tc>
                  <a:txBody>
                    <a:bodyPr/>
                    <a:lstStyle/>
                    <a:p>
                      <a:pPr algn="r" rtl="0" fontAlgn="ctr"/>
                      <a:r>
                        <a:rPr lang="es-CO" sz="1100" b="0" i="0" u="none" strike="noStrike">
                          <a:solidFill>
                            <a:srgbClr val="203764"/>
                          </a:solidFill>
                          <a:effectLst/>
                          <a:latin typeface="Calibri" panose="020F0502020204030204" pitchFamily="34" charset="0"/>
                        </a:rPr>
                        <a:t>$ 26.596</a:t>
                      </a:r>
                    </a:p>
                  </a:txBody>
                  <a:tcPr marL="0" marR="0" marT="0" marB="0" anchor="ctr">
                    <a:lnL>
                      <a:noFill/>
                    </a:lnL>
                    <a:lnR>
                      <a:noFill/>
                    </a:lnR>
                    <a:lnT>
                      <a:noFill/>
                    </a:lnT>
                    <a:lnB>
                      <a:noFill/>
                    </a:lnB>
                    <a:solidFill>
                      <a:srgbClr val="E2F0D9"/>
                    </a:solidFill>
                  </a:tcPr>
                </a:tc>
                <a:extLst>
                  <a:ext uri="{0D108BD9-81ED-4DB2-BD59-A6C34878D82A}">
                    <a16:rowId xmlns:a16="http://schemas.microsoft.com/office/drawing/2014/main" val="455316586"/>
                  </a:ext>
                </a:extLst>
              </a:tr>
              <a:tr h="190500">
                <a:tc>
                  <a:txBody>
                    <a:bodyPr/>
                    <a:lstStyle/>
                    <a:p>
                      <a:pPr algn="l" fontAlgn="b"/>
                      <a:r>
                        <a:rPr lang="es-CO" sz="1100" b="0" i="0" u="none" strike="noStrike">
                          <a:solidFill>
                            <a:srgbClr val="203764"/>
                          </a:solidFill>
                          <a:effectLst/>
                          <a:latin typeface="Calibri" panose="020F0502020204030204" pitchFamily="34" charset="0"/>
                        </a:rPr>
                        <a:t>oct-24</a:t>
                      </a:r>
                    </a:p>
                  </a:txBody>
                  <a:tcPr marL="85725" marR="0" marT="0" marB="0" anchor="b">
                    <a:lnL>
                      <a:noFill/>
                    </a:lnL>
                    <a:lnR>
                      <a:noFill/>
                    </a:lnR>
                    <a:lnT>
                      <a:noFill/>
                    </a:lnT>
                    <a:lnB>
                      <a:noFill/>
                    </a:lnB>
                    <a:noFill/>
                  </a:tcPr>
                </a:tc>
                <a:tc>
                  <a:txBody>
                    <a:bodyPr/>
                    <a:lstStyle/>
                    <a:p>
                      <a:pPr algn="r" rtl="0" fontAlgn="ctr"/>
                      <a:r>
                        <a:rPr lang="es-CO" sz="1100" b="0" i="0" u="none" strike="noStrike">
                          <a:solidFill>
                            <a:srgbClr val="203764"/>
                          </a:solidFill>
                          <a:effectLst/>
                          <a:latin typeface="Calibri" panose="020F0502020204030204" pitchFamily="34" charset="0"/>
                        </a:rPr>
                        <a:t>$ 34.676</a:t>
                      </a:r>
                    </a:p>
                  </a:txBody>
                  <a:tcPr marL="0" marR="0" marT="0" marB="0" anchor="ctr">
                    <a:lnL>
                      <a:noFill/>
                    </a:lnL>
                    <a:lnR>
                      <a:noFill/>
                    </a:lnR>
                    <a:lnT>
                      <a:noFill/>
                    </a:lnT>
                    <a:lnB>
                      <a:noFill/>
                    </a:lnB>
                    <a:solidFill>
                      <a:srgbClr val="E2F0D9"/>
                    </a:solidFill>
                  </a:tcPr>
                </a:tc>
                <a:tc>
                  <a:txBody>
                    <a:bodyPr/>
                    <a:lstStyle/>
                    <a:p>
                      <a:pPr algn="r" rtl="0" fontAlgn="ctr"/>
                      <a:r>
                        <a:rPr lang="es-CO" sz="1100" b="0" i="0" u="none" strike="noStrike">
                          <a:solidFill>
                            <a:srgbClr val="203764"/>
                          </a:solidFill>
                          <a:effectLst/>
                          <a:latin typeface="Calibri" panose="020F0502020204030204" pitchFamily="34" charset="0"/>
                        </a:rPr>
                        <a:t>$ 25.622</a:t>
                      </a:r>
                    </a:p>
                  </a:txBody>
                  <a:tcPr marL="0" marR="0" marT="0" marB="0" anchor="ctr">
                    <a:lnL>
                      <a:noFill/>
                    </a:lnL>
                    <a:lnR>
                      <a:noFill/>
                    </a:lnR>
                    <a:lnT>
                      <a:noFill/>
                    </a:lnT>
                    <a:lnB>
                      <a:noFill/>
                    </a:lnB>
                    <a:solidFill>
                      <a:srgbClr val="E2F0D9"/>
                    </a:solidFill>
                  </a:tcPr>
                </a:tc>
                <a:extLst>
                  <a:ext uri="{0D108BD9-81ED-4DB2-BD59-A6C34878D82A}">
                    <a16:rowId xmlns:a16="http://schemas.microsoft.com/office/drawing/2014/main" val="3600472710"/>
                  </a:ext>
                </a:extLst>
              </a:tr>
              <a:tr h="190500">
                <a:tc>
                  <a:txBody>
                    <a:bodyPr/>
                    <a:lstStyle/>
                    <a:p>
                      <a:pPr algn="l" fontAlgn="b"/>
                      <a:r>
                        <a:rPr lang="es-CO" sz="1100" b="0" i="0" u="none" strike="noStrike">
                          <a:solidFill>
                            <a:srgbClr val="203764"/>
                          </a:solidFill>
                          <a:effectLst/>
                          <a:latin typeface="Calibri" panose="020F0502020204030204" pitchFamily="34" charset="0"/>
                        </a:rPr>
                        <a:t>nov-24</a:t>
                      </a:r>
                    </a:p>
                  </a:txBody>
                  <a:tcPr marL="85725" marR="0" marT="0" marB="0" anchor="b">
                    <a:lnL>
                      <a:noFill/>
                    </a:lnL>
                    <a:lnR>
                      <a:noFill/>
                    </a:lnR>
                    <a:lnT>
                      <a:noFill/>
                    </a:lnT>
                    <a:lnB>
                      <a:noFill/>
                    </a:lnB>
                    <a:noFill/>
                  </a:tcPr>
                </a:tc>
                <a:tc>
                  <a:txBody>
                    <a:bodyPr/>
                    <a:lstStyle/>
                    <a:p>
                      <a:pPr algn="r" rtl="0" fontAlgn="ctr"/>
                      <a:r>
                        <a:rPr lang="es-CO" sz="1100" b="0" i="0" u="none" strike="noStrike">
                          <a:solidFill>
                            <a:srgbClr val="203764"/>
                          </a:solidFill>
                          <a:effectLst/>
                          <a:latin typeface="Calibri" panose="020F0502020204030204" pitchFamily="34" charset="0"/>
                        </a:rPr>
                        <a:t>$ 46.611</a:t>
                      </a:r>
                    </a:p>
                  </a:txBody>
                  <a:tcPr marL="0" marR="0" marT="0" marB="0" anchor="ctr">
                    <a:lnL>
                      <a:noFill/>
                    </a:lnL>
                    <a:lnR>
                      <a:noFill/>
                    </a:lnR>
                    <a:lnT>
                      <a:noFill/>
                    </a:lnT>
                    <a:lnB>
                      <a:noFill/>
                    </a:lnB>
                    <a:solidFill>
                      <a:srgbClr val="E2F0D9"/>
                    </a:solidFill>
                  </a:tcPr>
                </a:tc>
                <a:tc>
                  <a:txBody>
                    <a:bodyPr/>
                    <a:lstStyle/>
                    <a:p>
                      <a:pPr algn="r" rtl="0" fontAlgn="ctr"/>
                      <a:r>
                        <a:rPr lang="es-CO" sz="1100" b="0" i="0" u="none" strike="noStrike">
                          <a:solidFill>
                            <a:srgbClr val="203764"/>
                          </a:solidFill>
                          <a:effectLst/>
                          <a:latin typeface="Calibri" panose="020F0502020204030204" pitchFamily="34" charset="0"/>
                        </a:rPr>
                        <a:t>$ 23.802</a:t>
                      </a:r>
                    </a:p>
                  </a:txBody>
                  <a:tcPr marL="0" marR="0" marT="0" marB="0" anchor="ctr">
                    <a:lnL>
                      <a:noFill/>
                    </a:lnL>
                    <a:lnR>
                      <a:noFill/>
                    </a:lnR>
                    <a:lnT>
                      <a:noFill/>
                    </a:lnT>
                    <a:lnB>
                      <a:noFill/>
                    </a:lnB>
                    <a:solidFill>
                      <a:srgbClr val="E2F0D9"/>
                    </a:solidFill>
                  </a:tcPr>
                </a:tc>
                <a:extLst>
                  <a:ext uri="{0D108BD9-81ED-4DB2-BD59-A6C34878D82A}">
                    <a16:rowId xmlns:a16="http://schemas.microsoft.com/office/drawing/2014/main" val="2920718133"/>
                  </a:ext>
                </a:extLst>
              </a:tr>
              <a:tr h="190500">
                <a:tc>
                  <a:txBody>
                    <a:bodyPr/>
                    <a:lstStyle/>
                    <a:p>
                      <a:pPr algn="l" fontAlgn="b"/>
                      <a:endParaRPr lang="es-CO" sz="1100" b="0" i="0" u="none" strike="noStrike">
                        <a:solidFill>
                          <a:srgbClr val="203764"/>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r" rtl="0" fontAlgn="ctr"/>
                      <a:r>
                        <a:rPr lang="es-CO" sz="1100" b="0" i="0" u="none" strike="noStrike">
                          <a:solidFill>
                            <a:srgbClr val="203764"/>
                          </a:solidFill>
                          <a:effectLst/>
                          <a:latin typeface="Calibri" panose="020F0502020204030204" pitchFamily="34" charset="0"/>
                        </a:rPr>
                        <a:t> </a:t>
                      </a:r>
                    </a:p>
                  </a:txBody>
                  <a:tcPr marL="0" marR="0" marT="0" marB="0" anchor="ctr">
                    <a:lnL>
                      <a:noFill/>
                    </a:lnL>
                    <a:lnR>
                      <a:noFill/>
                    </a:lnR>
                    <a:lnT>
                      <a:noFill/>
                    </a:lnT>
                    <a:lnB>
                      <a:noFill/>
                    </a:lnB>
                    <a:solidFill>
                      <a:srgbClr val="E2F0D9"/>
                    </a:solidFill>
                  </a:tcPr>
                </a:tc>
                <a:tc>
                  <a:txBody>
                    <a:bodyPr/>
                    <a:lstStyle/>
                    <a:p>
                      <a:pPr algn="r" rtl="0" fontAlgn="ctr"/>
                      <a:r>
                        <a:rPr lang="es-CO" sz="1100" b="0" i="0" u="none" strike="noStrike">
                          <a:solidFill>
                            <a:srgbClr val="203764"/>
                          </a:solidFill>
                          <a:effectLst/>
                          <a:latin typeface="Calibri" panose="020F0502020204030204" pitchFamily="34" charset="0"/>
                        </a:rPr>
                        <a:t> </a:t>
                      </a:r>
                    </a:p>
                  </a:txBody>
                  <a:tcPr marL="0" marR="0" marT="0" marB="0" anchor="ctr">
                    <a:lnL>
                      <a:noFill/>
                    </a:lnL>
                    <a:lnR>
                      <a:noFill/>
                    </a:lnR>
                    <a:lnT>
                      <a:noFill/>
                    </a:lnT>
                    <a:lnB>
                      <a:noFill/>
                    </a:lnB>
                    <a:solidFill>
                      <a:srgbClr val="E2F0D9"/>
                    </a:solidFill>
                  </a:tcPr>
                </a:tc>
                <a:extLst>
                  <a:ext uri="{0D108BD9-81ED-4DB2-BD59-A6C34878D82A}">
                    <a16:rowId xmlns:a16="http://schemas.microsoft.com/office/drawing/2014/main" val="2301274339"/>
                  </a:ext>
                </a:extLst>
              </a:tr>
              <a:tr h="190500">
                <a:tc>
                  <a:txBody>
                    <a:bodyPr/>
                    <a:lstStyle/>
                    <a:p>
                      <a:pPr algn="l" fontAlgn="b"/>
                      <a:r>
                        <a:rPr lang="es-CO" sz="1100" b="1" i="0" u="none" strike="noStrike">
                          <a:solidFill>
                            <a:srgbClr val="203764"/>
                          </a:solidFill>
                          <a:effectLst/>
                          <a:latin typeface="Calibri" panose="020F0502020204030204" pitchFamily="34" charset="0"/>
                        </a:rPr>
                        <a:t>ASE2</a:t>
                      </a:r>
                    </a:p>
                  </a:txBody>
                  <a:tcPr marL="0" marR="0" marT="0" marB="0" anchor="b">
                    <a:lnL>
                      <a:noFill/>
                    </a:lnL>
                    <a:lnR>
                      <a:noFill/>
                    </a:lnR>
                    <a:lnT>
                      <a:noFill/>
                    </a:lnT>
                    <a:lnB w="6350" cap="flat" cmpd="sng" algn="ctr">
                      <a:solidFill>
                        <a:srgbClr val="A9D08E"/>
                      </a:solidFill>
                      <a:prstDash val="solid"/>
                      <a:round/>
                      <a:headEnd type="none" w="med" len="med"/>
                      <a:tailEnd type="none" w="med" len="med"/>
                    </a:lnB>
                    <a:solidFill>
                      <a:srgbClr val="E2EFDA"/>
                    </a:solidFill>
                  </a:tcPr>
                </a:tc>
                <a:tc>
                  <a:txBody>
                    <a:bodyPr/>
                    <a:lstStyle/>
                    <a:p>
                      <a:pPr algn="r" rtl="0" fontAlgn="ctr"/>
                      <a:r>
                        <a:rPr lang="es-CO" sz="1100" b="1" i="0" u="none" strike="noStrike">
                          <a:solidFill>
                            <a:srgbClr val="203764"/>
                          </a:solidFill>
                          <a:effectLst/>
                          <a:latin typeface="Calibri" panose="020F0502020204030204" pitchFamily="34" charset="0"/>
                        </a:rPr>
                        <a:t>$ 246.863</a:t>
                      </a:r>
                    </a:p>
                  </a:txBody>
                  <a:tcPr marL="0" marR="0" marT="0" marB="0" anchor="ctr">
                    <a:lnL>
                      <a:noFill/>
                    </a:lnL>
                    <a:lnR>
                      <a:noFill/>
                    </a:lnR>
                    <a:lnT>
                      <a:noFill/>
                    </a:lnT>
                    <a:lnB w="6350" cap="flat" cmpd="sng" algn="ctr">
                      <a:solidFill>
                        <a:srgbClr val="A9D08E"/>
                      </a:solidFill>
                      <a:prstDash val="solid"/>
                      <a:round/>
                      <a:headEnd type="none" w="med" len="med"/>
                      <a:tailEnd type="none" w="med" len="med"/>
                    </a:lnB>
                    <a:noFill/>
                  </a:tcPr>
                </a:tc>
                <a:tc>
                  <a:txBody>
                    <a:bodyPr/>
                    <a:lstStyle/>
                    <a:p>
                      <a:pPr algn="r" rtl="0" fontAlgn="ctr"/>
                      <a:r>
                        <a:rPr lang="es-CO" sz="1100" b="1" i="0" u="none" strike="noStrike">
                          <a:solidFill>
                            <a:srgbClr val="203764"/>
                          </a:solidFill>
                          <a:effectLst/>
                          <a:latin typeface="Calibri" panose="020F0502020204030204" pitchFamily="34" charset="0"/>
                        </a:rPr>
                        <a:t>$ 152.617</a:t>
                      </a:r>
                    </a:p>
                  </a:txBody>
                  <a:tcPr marL="0" marR="0" marT="0" marB="0" anchor="ctr">
                    <a:lnL>
                      <a:noFill/>
                    </a:lnL>
                    <a:lnR>
                      <a:noFill/>
                    </a:lnR>
                    <a:lnT>
                      <a:noFill/>
                    </a:lnT>
                    <a:lnB w="6350" cap="flat" cmpd="sng" algn="ctr">
                      <a:solidFill>
                        <a:srgbClr val="A9D08E"/>
                      </a:solidFill>
                      <a:prstDash val="solid"/>
                      <a:round/>
                      <a:headEnd type="none" w="med" len="med"/>
                      <a:tailEnd type="none" w="med" len="med"/>
                    </a:lnB>
                    <a:noFill/>
                  </a:tcPr>
                </a:tc>
                <a:extLst>
                  <a:ext uri="{0D108BD9-81ED-4DB2-BD59-A6C34878D82A}">
                    <a16:rowId xmlns:a16="http://schemas.microsoft.com/office/drawing/2014/main" val="3082268764"/>
                  </a:ext>
                </a:extLst>
              </a:tr>
              <a:tr h="190500">
                <a:tc>
                  <a:txBody>
                    <a:bodyPr/>
                    <a:lstStyle/>
                    <a:p>
                      <a:pPr algn="l" fontAlgn="b"/>
                      <a:r>
                        <a:rPr lang="es-CO" sz="1100" b="0" i="0" u="none" strike="noStrike">
                          <a:solidFill>
                            <a:srgbClr val="203764"/>
                          </a:solidFill>
                          <a:effectLst/>
                          <a:latin typeface="Calibri" panose="020F0502020204030204" pitchFamily="34" charset="0"/>
                        </a:rPr>
                        <a:t>jun-24</a:t>
                      </a:r>
                    </a:p>
                  </a:txBody>
                  <a:tcPr marL="85725" marR="0" marT="0" marB="0" anchor="b">
                    <a:lnL>
                      <a:noFill/>
                    </a:lnL>
                    <a:lnR>
                      <a:noFill/>
                    </a:lnR>
                    <a:lnT w="6350" cap="flat" cmpd="sng" algn="ctr">
                      <a:solidFill>
                        <a:srgbClr val="A9D08E"/>
                      </a:solidFill>
                      <a:prstDash val="solid"/>
                      <a:round/>
                      <a:headEnd type="none" w="med" len="med"/>
                      <a:tailEnd type="none" w="med" len="med"/>
                    </a:lnT>
                    <a:lnB>
                      <a:noFill/>
                    </a:lnB>
                    <a:noFill/>
                  </a:tcPr>
                </a:tc>
                <a:tc>
                  <a:txBody>
                    <a:bodyPr/>
                    <a:lstStyle/>
                    <a:p>
                      <a:pPr algn="r" rtl="0" fontAlgn="ctr"/>
                      <a:r>
                        <a:rPr lang="es-CO" sz="1100" b="0" i="0" u="none" strike="noStrike">
                          <a:solidFill>
                            <a:srgbClr val="203764"/>
                          </a:solidFill>
                          <a:effectLst/>
                          <a:latin typeface="Calibri" panose="020F0502020204030204" pitchFamily="34" charset="0"/>
                        </a:rPr>
                        <a:t>$ 33.398</a:t>
                      </a:r>
                    </a:p>
                  </a:txBody>
                  <a:tcPr marL="0" marR="0" marT="0" marB="0" anchor="ctr">
                    <a:lnL>
                      <a:noFill/>
                    </a:lnL>
                    <a:lnR>
                      <a:noFill/>
                    </a:lnR>
                    <a:lnT w="6350" cap="flat" cmpd="sng" algn="ctr">
                      <a:solidFill>
                        <a:srgbClr val="A9D08E"/>
                      </a:solidFill>
                      <a:prstDash val="solid"/>
                      <a:round/>
                      <a:headEnd type="none" w="med" len="med"/>
                      <a:tailEnd type="none" w="med" len="med"/>
                    </a:lnT>
                    <a:lnB>
                      <a:noFill/>
                    </a:lnB>
                    <a:solidFill>
                      <a:srgbClr val="E2F0D9"/>
                    </a:solidFill>
                  </a:tcPr>
                </a:tc>
                <a:tc>
                  <a:txBody>
                    <a:bodyPr/>
                    <a:lstStyle/>
                    <a:p>
                      <a:pPr algn="r" rtl="0" fontAlgn="ctr"/>
                      <a:r>
                        <a:rPr lang="es-CO" sz="1100" b="0" i="0" u="none" strike="noStrike">
                          <a:solidFill>
                            <a:srgbClr val="203764"/>
                          </a:solidFill>
                          <a:effectLst/>
                          <a:latin typeface="Calibri" panose="020F0502020204030204" pitchFamily="34" charset="0"/>
                        </a:rPr>
                        <a:t>$ 26.254</a:t>
                      </a:r>
                    </a:p>
                  </a:txBody>
                  <a:tcPr marL="0" marR="0" marT="0" marB="0" anchor="ctr">
                    <a:lnL>
                      <a:noFill/>
                    </a:lnL>
                    <a:lnR>
                      <a:noFill/>
                    </a:lnR>
                    <a:lnT w="6350" cap="flat" cmpd="sng" algn="ctr">
                      <a:solidFill>
                        <a:srgbClr val="A9D08E"/>
                      </a:solidFill>
                      <a:prstDash val="solid"/>
                      <a:round/>
                      <a:headEnd type="none" w="med" len="med"/>
                      <a:tailEnd type="none" w="med" len="med"/>
                    </a:lnT>
                    <a:lnB>
                      <a:noFill/>
                    </a:lnB>
                    <a:solidFill>
                      <a:srgbClr val="E2F0D9"/>
                    </a:solidFill>
                  </a:tcPr>
                </a:tc>
                <a:extLst>
                  <a:ext uri="{0D108BD9-81ED-4DB2-BD59-A6C34878D82A}">
                    <a16:rowId xmlns:a16="http://schemas.microsoft.com/office/drawing/2014/main" val="3415439407"/>
                  </a:ext>
                </a:extLst>
              </a:tr>
              <a:tr h="190500">
                <a:tc>
                  <a:txBody>
                    <a:bodyPr/>
                    <a:lstStyle/>
                    <a:p>
                      <a:pPr algn="l" fontAlgn="b"/>
                      <a:r>
                        <a:rPr lang="es-CO" sz="1100" b="0" i="0" u="none" strike="noStrike">
                          <a:solidFill>
                            <a:srgbClr val="203764"/>
                          </a:solidFill>
                          <a:effectLst/>
                          <a:latin typeface="Calibri" panose="020F0502020204030204" pitchFamily="34" charset="0"/>
                        </a:rPr>
                        <a:t>jul-24</a:t>
                      </a:r>
                    </a:p>
                  </a:txBody>
                  <a:tcPr marL="85725" marR="0" marT="0" marB="0" anchor="b">
                    <a:lnL>
                      <a:noFill/>
                    </a:lnL>
                    <a:lnR>
                      <a:noFill/>
                    </a:lnR>
                    <a:lnT>
                      <a:noFill/>
                    </a:lnT>
                    <a:lnB>
                      <a:noFill/>
                    </a:lnB>
                    <a:noFill/>
                  </a:tcPr>
                </a:tc>
                <a:tc>
                  <a:txBody>
                    <a:bodyPr/>
                    <a:lstStyle/>
                    <a:p>
                      <a:pPr algn="r" rtl="0" fontAlgn="ctr"/>
                      <a:r>
                        <a:rPr lang="es-CO" sz="1100" b="0" i="0" u="none" strike="noStrike">
                          <a:solidFill>
                            <a:srgbClr val="203764"/>
                          </a:solidFill>
                          <a:effectLst/>
                          <a:latin typeface="Calibri" panose="020F0502020204030204" pitchFamily="34" charset="0"/>
                        </a:rPr>
                        <a:t>$ 48.204</a:t>
                      </a:r>
                    </a:p>
                  </a:txBody>
                  <a:tcPr marL="0" marR="0" marT="0" marB="0" anchor="ctr">
                    <a:lnL>
                      <a:noFill/>
                    </a:lnL>
                    <a:lnR>
                      <a:noFill/>
                    </a:lnR>
                    <a:lnT>
                      <a:noFill/>
                    </a:lnT>
                    <a:lnB>
                      <a:noFill/>
                    </a:lnB>
                    <a:solidFill>
                      <a:srgbClr val="E2F0D9"/>
                    </a:solidFill>
                  </a:tcPr>
                </a:tc>
                <a:tc>
                  <a:txBody>
                    <a:bodyPr/>
                    <a:lstStyle/>
                    <a:p>
                      <a:pPr algn="r" rtl="0" fontAlgn="ctr"/>
                      <a:r>
                        <a:rPr lang="es-CO" sz="1100" b="0" i="0" u="none" strike="noStrike">
                          <a:solidFill>
                            <a:srgbClr val="203764"/>
                          </a:solidFill>
                          <a:effectLst/>
                          <a:latin typeface="Calibri" panose="020F0502020204030204" pitchFamily="34" charset="0"/>
                        </a:rPr>
                        <a:t>$ 26.197</a:t>
                      </a:r>
                    </a:p>
                  </a:txBody>
                  <a:tcPr marL="0" marR="0" marT="0" marB="0" anchor="ctr">
                    <a:lnL>
                      <a:noFill/>
                    </a:lnL>
                    <a:lnR>
                      <a:noFill/>
                    </a:lnR>
                    <a:lnT>
                      <a:noFill/>
                    </a:lnT>
                    <a:lnB>
                      <a:noFill/>
                    </a:lnB>
                    <a:solidFill>
                      <a:srgbClr val="E2F0D9"/>
                    </a:solidFill>
                  </a:tcPr>
                </a:tc>
                <a:extLst>
                  <a:ext uri="{0D108BD9-81ED-4DB2-BD59-A6C34878D82A}">
                    <a16:rowId xmlns:a16="http://schemas.microsoft.com/office/drawing/2014/main" val="4083492229"/>
                  </a:ext>
                </a:extLst>
              </a:tr>
              <a:tr h="190500">
                <a:tc>
                  <a:txBody>
                    <a:bodyPr/>
                    <a:lstStyle/>
                    <a:p>
                      <a:pPr algn="l" fontAlgn="b"/>
                      <a:r>
                        <a:rPr lang="es-CO" sz="1100" b="0" i="0" u="none" strike="noStrike">
                          <a:solidFill>
                            <a:srgbClr val="203764"/>
                          </a:solidFill>
                          <a:effectLst/>
                          <a:latin typeface="Calibri" panose="020F0502020204030204" pitchFamily="34" charset="0"/>
                        </a:rPr>
                        <a:t>ago-24</a:t>
                      </a:r>
                    </a:p>
                  </a:txBody>
                  <a:tcPr marL="85725" marR="0" marT="0" marB="0" anchor="b">
                    <a:lnL>
                      <a:noFill/>
                    </a:lnL>
                    <a:lnR>
                      <a:noFill/>
                    </a:lnR>
                    <a:lnT>
                      <a:noFill/>
                    </a:lnT>
                    <a:lnB>
                      <a:noFill/>
                    </a:lnB>
                    <a:noFill/>
                  </a:tcPr>
                </a:tc>
                <a:tc>
                  <a:txBody>
                    <a:bodyPr/>
                    <a:lstStyle/>
                    <a:p>
                      <a:pPr algn="r" rtl="0" fontAlgn="ctr"/>
                      <a:r>
                        <a:rPr lang="es-CO" sz="1100" b="0" i="0" u="none" strike="noStrike">
                          <a:solidFill>
                            <a:srgbClr val="203764"/>
                          </a:solidFill>
                          <a:effectLst/>
                          <a:latin typeface="Calibri" panose="020F0502020204030204" pitchFamily="34" charset="0"/>
                        </a:rPr>
                        <a:t>$ 30.138</a:t>
                      </a:r>
                    </a:p>
                  </a:txBody>
                  <a:tcPr marL="0" marR="0" marT="0" marB="0" anchor="ctr">
                    <a:lnL>
                      <a:noFill/>
                    </a:lnL>
                    <a:lnR>
                      <a:noFill/>
                    </a:lnR>
                    <a:lnT>
                      <a:noFill/>
                    </a:lnT>
                    <a:lnB>
                      <a:noFill/>
                    </a:lnB>
                    <a:solidFill>
                      <a:srgbClr val="E2F0D9"/>
                    </a:solidFill>
                  </a:tcPr>
                </a:tc>
                <a:tc>
                  <a:txBody>
                    <a:bodyPr/>
                    <a:lstStyle/>
                    <a:p>
                      <a:pPr algn="r" rtl="0" fontAlgn="ctr"/>
                      <a:r>
                        <a:rPr lang="es-CO" sz="1100" b="0" i="0" u="none" strike="noStrike">
                          <a:solidFill>
                            <a:srgbClr val="203764"/>
                          </a:solidFill>
                          <a:effectLst/>
                          <a:latin typeface="Calibri" panose="020F0502020204030204" pitchFamily="34" charset="0"/>
                        </a:rPr>
                        <a:t>$ 25.583</a:t>
                      </a:r>
                    </a:p>
                  </a:txBody>
                  <a:tcPr marL="0" marR="0" marT="0" marB="0" anchor="ctr">
                    <a:lnL>
                      <a:noFill/>
                    </a:lnL>
                    <a:lnR>
                      <a:noFill/>
                    </a:lnR>
                    <a:lnT>
                      <a:noFill/>
                    </a:lnT>
                    <a:lnB>
                      <a:noFill/>
                    </a:lnB>
                    <a:solidFill>
                      <a:srgbClr val="E2F0D9"/>
                    </a:solidFill>
                  </a:tcPr>
                </a:tc>
                <a:extLst>
                  <a:ext uri="{0D108BD9-81ED-4DB2-BD59-A6C34878D82A}">
                    <a16:rowId xmlns:a16="http://schemas.microsoft.com/office/drawing/2014/main" val="4221459843"/>
                  </a:ext>
                </a:extLst>
              </a:tr>
              <a:tr h="190500">
                <a:tc>
                  <a:txBody>
                    <a:bodyPr/>
                    <a:lstStyle/>
                    <a:p>
                      <a:pPr algn="l" fontAlgn="b"/>
                      <a:r>
                        <a:rPr lang="es-CO" sz="1100" b="0" i="0" u="none" strike="noStrike">
                          <a:solidFill>
                            <a:srgbClr val="203764"/>
                          </a:solidFill>
                          <a:effectLst/>
                          <a:latin typeface="Calibri" panose="020F0502020204030204" pitchFamily="34" charset="0"/>
                        </a:rPr>
                        <a:t>sep-24</a:t>
                      </a:r>
                    </a:p>
                  </a:txBody>
                  <a:tcPr marL="85725" marR="0" marT="0" marB="0" anchor="b">
                    <a:lnL>
                      <a:noFill/>
                    </a:lnL>
                    <a:lnR>
                      <a:noFill/>
                    </a:lnR>
                    <a:lnT>
                      <a:noFill/>
                    </a:lnT>
                    <a:lnB>
                      <a:noFill/>
                    </a:lnB>
                    <a:noFill/>
                  </a:tcPr>
                </a:tc>
                <a:tc>
                  <a:txBody>
                    <a:bodyPr/>
                    <a:lstStyle/>
                    <a:p>
                      <a:pPr algn="r" rtl="0" fontAlgn="ctr"/>
                      <a:r>
                        <a:rPr lang="es-CO" sz="1100" b="0" i="0" u="none" strike="noStrike">
                          <a:solidFill>
                            <a:srgbClr val="203764"/>
                          </a:solidFill>
                          <a:effectLst/>
                          <a:latin typeface="Calibri" panose="020F0502020204030204" pitchFamily="34" charset="0"/>
                        </a:rPr>
                        <a:t>$ 53.505</a:t>
                      </a:r>
                    </a:p>
                  </a:txBody>
                  <a:tcPr marL="0" marR="0" marT="0" marB="0" anchor="ctr">
                    <a:lnL>
                      <a:noFill/>
                    </a:lnL>
                    <a:lnR>
                      <a:noFill/>
                    </a:lnR>
                    <a:lnT>
                      <a:noFill/>
                    </a:lnT>
                    <a:lnB>
                      <a:noFill/>
                    </a:lnB>
                    <a:solidFill>
                      <a:srgbClr val="E2F0D9"/>
                    </a:solidFill>
                  </a:tcPr>
                </a:tc>
                <a:tc>
                  <a:txBody>
                    <a:bodyPr/>
                    <a:lstStyle/>
                    <a:p>
                      <a:pPr algn="r" rtl="0" fontAlgn="ctr"/>
                      <a:r>
                        <a:rPr lang="es-CO" sz="1100" b="0" i="0" u="none" strike="noStrike">
                          <a:solidFill>
                            <a:srgbClr val="203764"/>
                          </a:solidFill>
                          <a:effectLst/>
                          <a:latin typeface="Calibri" panose="020F0502020204030204" pitchFamily="34" charset="0"/>
                        </a:rPr>
                        <a:t>$ 25.677</a:t>
                      </a:r>
                    </a:p>
                  </a:txBody>
                  <a:tcPr marL="0" marR="0" marT="0" marB="0" anchor="ctr">
                    <a:lnL>
                      <a:noFill/>
                    </a:lnL>
                    <a:lnR>
                      <a:noFill/>
                    </a:lnR>
                    <a:lnT>
                      <a:noFill/>
                    </a:lnT>
                    <a:lnB>
                      <a:noFill/>
                    </a:lnB>
                    <a:solidFill>
                      <a:srgbClr val="E2F0D9"/>
                    </a:solidFill>
                  </a:tcPr>
                </a:tc>
                <a:extLst>
                  <a:ext uri="{0D108BD9-81ED-4DB2-BD59-A6C34878D82A}">
                    <a16:rowId xmlns:a16="http://schemas.microsoft.com/office/drawing/2014/main" val="382476925"/>
                  </a:ext>
                </a:extLst>
              </a:tr>
              <a:tr h="190500">
                <a:tc>
                  <a:txBody>
                    <a:bodyPr/>
                    <a:lstStyle/>
                    <a:p>
                      <a:pPr algn="l" fontAlgn="b"/>
                      <a:r>
                        <a:rPr lang="es-CO" sz="1100" b="0" i="0" u="none" strike="noStrike">
                          <a:solidFill>
                            <a:srgbClr val="203764"/>
                          </a:solidFill>
                          <a:effectLst/>
                          <a:latin typeface="Calibri" panose="020F0502020204030204" pitchFamily="34" charset="0"/>
                        </a:rPr>
                        <a:t>oct-24</a:t>
                      </a:r>
                    </a:p>
                  </a:txBody>
                  <a:tcPr marL="85725" marR="0" marT="0" marB="0" anchor="b">
                    <a:lnL>
                      <a:noFill/>
                    </a:lnL>
                    <a:lnR>
                      <a:noFill/>
                    </a:lnR>
                    <a:lnT>
                      <a:noFill/>
                    </a:lnT>
                    <a:lnB>
                      <a:noFill/>
                    </a:lnB>
                    <a:noFill/>
                  </a:tcPr>
                </a:tc>
                <a:tc>
                  <a:txBody>
                    <a:bodyPr/>
                    <a:lstStyle/>
                    <a:p>
                      <a:pPr algn="r" rtl="0" fontAlgn="ctr"/>
                      <a:r>
                        <a:rPr lang="es-CO" sz="1100" b="0" i="0" u="none" strike="noStrike">
                          <a:solidFill>
                            <a:srgbClr val="203764"/>
                          </a:solidFill>
                          <a:effectLst/>
                          <a:latin typeface="Calibri" panose="020F0502020204030204" pitchFamily="34" charset="0"/>
                        </a:rPr>
                        <a:t>$ 32.295</a:t>
                      </a:r>
                    </a:p>
                  </a:txBody>
                  <a:tcPr marL="0" marR="0" marT="0" marB="0" anchor="ctr">
                    <a:lnL>
                      <a:noFill/>
                    </a:lnL>
                    <a:lnR>
                      <a:noFill/>
                    </a:lnR>
                    <a:lnT>
                      <a:noFill/>
                    </a:lnT>
                    <a:lnB>
                      <a:noFill/>
                    </a:lnB>
                    <a:solidFill>
                      <a:srgbClr val="E2F0D9"/>
                    </a:solidFill>
                  </a:tcPr>
                </a:tc>
                <a:tc>
                  <a:txBody>
                    <a:bodyPr/>
                    <a:lstStyle/>
                    <a:p>
                      <a:pPr algn="r" rtl="0" fontAlgn="ctr"/>
                      <a:r>
                        <a:rPr lang="es-CO" sz="1100" b="0" i="0" u="none" strike="noStrike">
                          <a:solidFill>
                            <a:srgbClr val="203764"/>
                          </a:solidFill>
                          <a:effectLst/>
                          <a:latin typeface="Calibri" panose="020F0502020204030204" pitchFamily="34" charset="0"/>
                        </a:rPr>
                        <a:t>$ 29.139</a:t>
                      </a:r>
                    </a:p>
                  </a:txBody>
                  <a:tcPr marL="0" marR="0" marT="0" marB="0" anchor="ctr">
                    <a:lnL>
                      <a:noFill/>
                    </a:lnL>
                    <a:lnR>
                      <a:noFill/>
                    </a:lnR>
                    <a:lnT>
                      <a:noFill/>
                    </a:lnT>
                    <a:lnB>
                      <a:noFill/>
                    </a:lnB>
                    <a:solidFill>
                      <a:srgbClr val="E2F0D9"/>
                    </a:solidFill>
                  </a:tcPr>
                </a:tc>
                <a:extLst>
                  <a:ext uri="{0D108BD9-81ED-4DB2-BD59-A6C34878D82A}">
                    <a16:rowId xmlns:a16="http://schemas.microsoft.com/office/drawing/2014/main" val="3435938378"/>
                  </a:ext>
                </a:extLst>
              </a:tr>
              <a:tr h="190500">
                <a:tc>
                  <a:txBody>
                    <a:bodyPr/>
                    <a:lstStyle/>
                    <a:p>
                      <a:pPr algn="l" fontAlgn="b"/>
                      <a:r>
                        <a:rPr lang="es-CO" sz="1100" b="0" i="0" u="none" strike="noStrike">
                          <a:solidFill>
                            <a:srgbClr val="203764"/>
                          </a:solidFill>
                          <a:effectLst/>
                          <a:latin typeface="Calibri" panose="020F0502020204030204" pitchFamily="34" charset="0"/>
                        </a:rPr>
                        <a:t>nov-24</a:t>
                      </a:r>
                    </a:p>
                  </a:txBody>
                  <a:tcPr marL="85725" marR="0" marT="0" marB="0" anchor="b">
                    <a:lnL>
                      <a:noFill/>
                    </a:lnL>
                    <a:lnR>
                      <a:noFill/>
                    </a:lnR>
                    <a:lnT>
                      <a:noFill/>
                    </a:lnT>
                    <a:lnB>
                      <a:noFill/>
                    </a:lnB>
                    <a:noFill/>
                  </a:tcPr>
                </a:tc>
                <a:tc>
                  <a:txBody>
                    <a:bodyPr/>
                    <a:lstStyle/>
                    <a:p>
                      <a:pPr algn="r" rtl="0" fontAlgn="ctr"/>
                      <a:r>
                        <a:rPr lang="es-CO" sz="1100" b="0" i="0" u="none" strike="noStrike">
                          <a:solidFill>
                            <a:srgbClr val="203764"/>
                          </a:solidFill>
                          <a:effectLst/>
                          <a:latin typeface="Calibri" panose="020F0502020204030204" pitchFamily="34" charset="0"/>
                        </a:rPr>
                        <a:t>$ 49.324</a:t>
                      </a:r>
                    </a:p>
                  </a:txBody>
                  <a:tcPr marL="0" marR="0" marT="0" marB="0" anchor="ctr">
                    <a:lnL>
                      <a:noFill/>
                    </a:lnL>
                    <a:lnR>
                      <a:noFill/>
                    </a:lnR>
                    <a:lnT>
                      <a:noFill/>
                    </a:lnT>
                    <a:lnB>
                      <a:noFill/>
                    </a:lnB>
                    <a:solidFill>
                      <a:srgbClr val="E2F0D9"/>
                    </a:solidFill>
                  </a:tcPr>
                </a:tc>
                <a:tc>
                  <a:txBody>
                    <a:bodyPr/>
                    <a:lstStyle/>
                    <a:p>
                      <a:pPr algn="r" rtl="0" fontAlgn="ctr"/>
                      <a:r>
                        <a:rPr lang="es-CO" sz="1100" b="0" i="0" u="none" strike="noStrike" dirty="0">
                          <a:solidFill>
                            <a:srgbClr val="203764"/>
                          </a:solidFill>
                          <a:effectLst/>
                          <a:latin typeface="Calibri" panose="020F0502020204030204" pitchFamily="34" charset="0"/>
                        </a:rPr>
                        <a:t>$ 19.767</a:t>
                      </a:r>
                    </a:p>
                  </a:txBody>
                  <a:tcPr marL="0" marR="0" marT="0" marB="0" anchor="ctr">
                    <a:lnL>
                      <a:noFill/>
                    </a:lnL>
                    <a:lnR>
                      <a:noFill/>
                    </a:lnR>
                    <a:lnT>
                      <a:noFill/>
                    </a:lnT>
                    <a:lnB>
                      <a:noFill/>
                    </a:lnB>
                    <a:solidFill>
                      <a:srgbClr val="E2F0D9"/>
                    </a:solidFill>
                  </a:tcPr>
                </a:tc>
                <a:extLst>
                  <a:ext uri="{0D108BD9-81ED-4DB2-BD59-A6C34878D82A}">
                    <a16:rowId xmlns:a16="http://schemas.microsoft.com/office/drawing/2014/main" val="118657143"/>
                  </a:ext>
                </a:extLst>
              </a:tr>
            </a:tbl>
          </a:graphicData>
        </a:graphic>
      </p:graphicFrame>
      <p:graphicFrame>
        <p:nvGraphicFramePr>
          <p:cNvPr id="4" name="Tabla 3">
            <a:extLst>
              <a:ext uri="{FF2B5EF4-FFF2-40B4-BE49-F238E27FC236}">
                <a16:creationId xmlns:a16="http://schemas.microsoft.com/office/drawing/2014/main" id="{9D9D3145-423D-26A8-1275-D02B7530A4D3}"/>
              </a:ext>
            </a:extLst>
          </p:cNvPr>
          <p:cNvGraphicFramePr>
            <a:graphicFrameLocks noGrp="1"/>
          </p:cNvGraphicFramePr>
          <p:nvPr/>
        </p:nvGraphicFramePr>
        <p:xfrm>
          <a:off x="4381500" y="1921379"/>
          <a:ext cx="3429000" cy="3048000"/>
        </p:xfrm>
        <a:graphic>
          <a:graphicData uri="http://schemas.openxmlformats.org/drawingml/2006/table">
            <a:tbl>
              <a:tblPr/>
              <a:tblGrid>
                <a:gridCol w="1509902">
                  <a:extLst>
                    <a:ext uri="{9D8B030D-6E8A-4147-A177-3AD203B41FA5}">
                      <a16:colId xmlns:a16="http://schemas.microsoft.com/office/drawing/2014/main" val="3982850056"/>
                    </a:ext>
                  </a:extLst>
                </a:gridCol>
                <a:gridCol w="1056297">
                  <a:extLst>
                    <a:ext uri="{9D8B030D-6E8A-4147-A177-3AD203B41FA5}">
                      <a16:colId xmlns:a16="http://schemas.microsoft.com/office/drawing/2014/main" val="2439525348"/>
                    </a:ext>
                  </a:extLst>
                </a:gridCol>
                <a:gridCol w="862801">
                  <a:extLst>
                    <a:ext uri="{9D8B030D-6E8A-4147-A177-3AD203B41FA5}">
                      <a16:colId xmlns:a16="http://schemas.microsoft.com/office/drawing/2014/main" val="2021556194"/>
                    </a:ext>
                  </a:extLst>
                </a:gridCol>
              </a:tblGrid>
              <a:tr h="190500">
                <a:tc>
                  <a:txBody>
                    <a:bodyPr/>
                    <a:lstStyle/>
                    <a:p>
                      <a:pPr algn="ctr" rtl="0" fontAlgn="ctr"/>
                      <a:r>
                        <a:rPr lang="es-CO" sz="1100" b="1" i="0" u="none" strike="noStrike">
                          <a:solidFill>
                            <a:srgbClr val="203764"/>
                          </a:solidFill>
                          <a:effectLst/>
                          <a:latin typeface="Calibri" panose="020F0502020204030204" pitchFamily="34" charset="0"/>
                        </a:rPr>
                        <a:t>ASE/Periodo</a:t>
                      </a:r>
                    </a:p>
                  </a:txBody>
                  <a:tcPr marL="0" marR="0" marT="0" marB="0" anchor="ctr">
                    <a:lnL>
                      <a:noFill/>
                    </a:lnL>
                    <a:lnR>
                      <a:noFill/>
                    </a:lnR>
                    <a:lnT>
                      <a:noFill/>
                    </a:lnT>
                    <a:lnB w="6350" cap="flat" cmpd="sng" algn="ctr">
                      <a:solidFill>
                        <a:srgbClr val="9BC2E6"/>
                      </a:solidFill>
                      <a:prstDash val="solid"/>
                      <a:round/>
                      <a:headEnd type="none" w="med" len="med"/>
                      <a:tailEnd type="none" w="med" len="med"/>
                    </a:lnB>
                    <a:solidFill>
                      <a:srgbClr val="A9D18E"/>
                    </a:solidFill>
                  </a:tcPr>
                </a:tc>
                <a:tc>
                  <a:txBody>
                    <a:bodyPr/>
                    <a:lstStyle/>
                    <a:p>
                      <a:pPr algn="ctr" rtl="0" fontAlgn="ctr"/>
                      <a:r>
                        <a:rPr lang="es-CO" sz="1100" b="1" i="0" u="none" strike="noStrike">
                          <a:solidFill>
                            <a:srgbClr val="203764"/>
                          </a:solidFill>
                          <a:effectLst/>
                          <a:latin typeface="Calibri" panose="020F0502020204030204" pitchFamily="34" charset="0"/>
                        </a:rPr>
                        <a:t> Facturación</a:t>
                      </a:r>
                    </a:p>
                  </a:txBody>
                  <a:tcPr marL="0" marR="0" marT="0" marB="0" anchor="ctr">
                    <a:lnL>
                      <a:noFill/>
                    </a:lnL>
                    <a:lnR>
                      <a:noFill/>
                    </a:lnR>
                    <a:lnT>
                      <a:noFill/>
                    </a:lnT>
                    <a:lnB w="6350" cap="flat" cmpd="sng" algn="ctr">
                      <a:solidFill>
                        <a:srgbClr val="9BC2E6"/>
                      </a:solidFill>
                      <a:prstDash val="solid"/>
                      <a:round/>
                      <a:headEnd type="none" w="med" len="med"/>
                      <a:tailEnd type="none" w="med" len="med"/>
                    </a:lnB>
                    <a:solidFill>
                      <a:srgbClr val="A9D18E"/>
                    </a:solidFill>
                  </a:tcPr>
                </a:tc>
                <a:tc>
                  <a:txBody>
                    <a:bodyPr/>
                    <a:lstStyle/>
                    <a:p>
                      <a:pPr algn="ctr" rtl="0" fontAlgn="ctr"/>
                      <a:r>
                        <a:rPr lang="es-CO" sz="1100" b="1" i="0" u="none" strike="noStrike">
                          <a:solidFill>
                            <a:srgbClr val="203764"/>
                          </a:solidFill>
                          <a:effectLst/>
                          <a:latin typeface="Calibri" panose="020F0502020204030204" pitchFamily="34" charset="0"/>
                        </a:rPr>
                        <a:t> Recaudo</a:t>
                      </a:r>
                    </a:p>
                  </a:txBody>
                  <a:tcPr marL="0" marR="0" marT="0" marB="0" anchor="ctr">
                    <a:lnL>
                      <a:noFill/>
                    </a:lnL>
                    <a:lnR>
                      <a:noFill/>
                    </a:lnR>
                    <a:lnT>
                      <a:noFill/>
                    </a:lnT>
                    <a:lnB w="6350" cap="flat" cmpd="sng" algn="ctr">
                      <a:solidFill>
                        <a:srgbClr val="9BC2E6"/>
                      </a:solidFill>
                      <a:prstDash val="solid"/>
                      <a:round/>
                      <a:headEnd type="none" w="med" len="med"/>
                      <a:tailEnd type="none" w="med" len="med"/>
                    </a:lnB>
                    <a:solidFill>
                      <a:srgbClr val="A9D18E"/>
                    </a:solidFill>
                  </a:tcPr>
                </a:tc>
                <a:extLst>
                  <a:ext uri="{0D108BD9-81ED-4DB2-BD59-A6C34878D82A}">
                    <a16:rowId xmlns:a16="http://schemas.microsoft.com/office/drawing/2014/main" val="2563113242"/>
                  </a:ext>
                </a:extLst>
              </a:tr>
              <a:tr h="190500">
                <a:tc>
                  <a:txBody>
                    <a:bodyPr/>
                    <a:lstStyle/>
                    <a:p>
                      <a:pPr algn="l" fontAlgn="b"/>
                      <a:r>
                        <a:rPr lang="es-CO" sz="1100" b="1" i="0" u="none" strike="noStrike">
                          <a:solidFill>
                            <a:srgbClr val="203764"/>
                          </a:solidFill>
                          <a:effectLst/>
                          <a:latin typeface="Calibri" panose="020F0502020204030204" pitchFamily="34" charset="0"/>
                        </a:rPr>
                        <a:t>ASE3</a:t>
                      </a:r>
                    </a:p>
                  </a:txBody>
                  <a:tcPr marL="0" marR="0" marT="0" marB="0" anchor="b">
                    <a:lnL>
                      <a:noFill/>
                    </a:lnL>
                    <a:lnR>
                      <a:noFill/>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E2EFDA"/>
                    </a:solidFill>
                  </a:tcPr>
                </a:tc>
                <a:tc>
                  <a:txBody>
                    <a:bodyPr/>
                    <a:lstStyle/>
                    <a:p>
                      <a:pPr algn="r" rtl="0" fontAlgn="ctr"/>
                      <a:r>
                        <a:rPr lang="es-CO" sz="1100" b="1" i="0" u="none" strike="noStrike">
                          <a:solidFill>
                            <a:srgbClr val="203764"/>
                          </a:solidFill>
                          <a:effectLst/>
                          <a:latin typeface="Calibri" panose="020F0502020204030204" pitchFamily="34" charset="0"/>
                        </a:rPr>
                        <a:t>$ 150.587</a:t>
                      </a:r>
                    </a:p>
                  </a:txBody>
                  <a:tcPr marL="0" marR="0" marT="0" marB="0" anchor="ctr">
                    <a:lnL>
                      <a:noFill/>
                    </a:lnL>
                    <a:lnR>
                      <a:noFill/>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noFill/>
                  </a:tcPr>
                </a:tc>
                <a:tc>
                  <a:txBody>
                    <a:bodyPr/>
                    <a:lstStyle/>
                    <a:p>
                      <a:pPr algn="r" rtl="0" fontAlgn="ctr"/>
                      <a:r>
                        <a:rPr lang="es-CO" sz="1100" b="1" i="0" u="none" strike="noStrike">
                          <a:solidFill>
                            <a:srgbClr val="203764"/>
                          </a:solidFill>
                          <a:effectLst/>
                          <a:latin typeface="Calibri" panose="020F0502020204030204" pitchFamily="34" charset="0"/>
                        </a:rPr>
                        <a:t>$ 111.316</a:t>
                      </a:r>
                    </a:p>
                  </a:txBody>
                  <a:tcPr marL="0" marR="0" marT="0" marB="0" anchor="ctr">
                    <a:lnL>
                      <a:noFill/>
                    </a:lnL>
                    <a:lnR>
                      <a:noFill/>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noFill/>
                  </a:tcPr>
                </a:tc>
                <a:extLst>
                  <a:ext uri="{0D108BD9-81ED-4DB2-BD59-A6C34878D82A}">
                    <a16:rowId xmlns:a16="http://schemas.microsoft.com/office/drawing/2014/main" val="3104042731"/>
                  </a:ext>
                </a:extLst>
              </a:tr>
              <a:tr h="190500">
                <a:tc>
                  <a:txBody>
                    <a:bodyPr/>
                    <a:lstStyle/>
                    <a:p>
                      <a:pPr algn="l" fontAlgn="b"/>
                      <a:r>
                        <a:rPr lang="es-CO" sz="1100" b="0" i="0" u="none" strike="noStrike">
                          <a:solidFill>
                            <a:srgbClr val="203764"/>
                          </a:solidFill>
                          <a:effectLst/>
                          <a:latin typeface="Calibri" panose="020F0502020204030204" pitchFamily="34" charset="0"/>
                        </a:rPr>
                        <a:t>jun-24</a:t>
                      </a:r>
                    </a:p>
                  </a:txBody>
                  <a:tcPr marL="85725" marR="0" marT="0" marB="0" anchor="b">
                    <a:lnL>
                      <a:noFill/>
                    </a:lnL>
                    <a:lnR>
                      <a:noFill/>
                    </a:lnR>
                    <a:lnT w="6350" cap="flat" cmpd="sng" algn="ctr">
                      <a:solidFill>
                        <a:srgbClr val="9BC2E6"/>
                      </a:solidFill>
                      <a:prstDash val="solid"/>
                      <a:round/>
                      <a:headEnd type="none" w="med" len="med"/>
                      <a:tailEnd type="none" w="med" len="med"/>
                    </a:lnT>
                    <a:lnB>
                      <a:noFill/>
                    </a:lnB>
                    <a:noFill/>
                  </a:tcPr>
                </a:tc>
                <a:tc>
                  <a:txBody>
                    <a:bodyPr/>
                    <a:lstStyle/>
                    <a:p>
                      <a:pPr algn="r" rtl="0" fontAlgn="ctr"/>
                      <a:r>
                        <a:rPr lang="es-CO" sz="1100" b="0" i="0" u="none" strike="noStrike">
                          <a:solidFill>
                            <a:srgbClr val="203764"/>
                          </a:solidFill>
                          <a:effectLst/>
                          <a:latin typeface="Calibri" panose="020F0502020204030204" pitchFamily="34" charset="0"/>
                        </a:rPr>
                        <a:t>$ 23.098</a:t>
                      </a:r>
                    </a:p>
                  </a:txBody>
                  <a:tcPr marL="0" marR="0" marT="0" marB="0" anchor="ctr">
                    <a:lnL>
                      <a:noFill/>
                    </a:lnL>
                    <a:lnR>
                      <a:noFill/>
                    </a:lnR>
                    <a:lnT w="6350" cap="flat" cmpd="sng" algn="ctr">
                      <a:solidFill>
                        <a:srgbClr val="9BC2E6"/>
                      </a:solidFill>
                      <a:prstDash val="solid"/>
                      <a:round/>
                      <a:headEnd type="none" w="med" len="med"/>
                      <a:tailEnd type="none" w="med" len="med"/>
                    </a:lnT>
                    <a:lnB>
                      <a:noFill/>
                    </a:lnB>
                    <a:solidFill>
                      <a:srgbClr val="E2F0D9"/>
                    </a:solidFill>
                  </a:tcPr>
                </a:tc>
                <a:tc>
                  <a:txBody>
                    <a:bodyPr/>
                    <a:lstStyle/>
                    <a:p>
                      <a:pPr algn="r" rtl="0" fontAlgn="ctr"/>
                      <a:r>
                        <a:rPr lang="es-CO" sz="1100" b="0" i="0" u="none" strike="noStrike">
                          <a:solidFill>
                            <a:srgbClr val="203764"/>
                          </a:solidFill>
                          <a:effectLst/>
                          <a:latin typeface="Calibri" panose="020F0502020204030204" pitchFamily="34" charset="0"/>
                        </a:rPr>
                        <a:t>$ 16.164</a:t>
                      </a:r>
                    </a:p>
                  </a:txBody>
                  <a:tcPr marL="0" marR="0" marT="0" marB="0" anchor="ctr">
                    <a:lnL>
                      <a:noFill/>
                    </a:lnL>
                    <a:lnR>
                      <a:noFill/>
                    </a:lnR>
                    <a:lnT w="6350" cap="flat" cmpd="sng" algn="ctr">
                      <a:solidFill>
                        <a:srgbClr val="9BC2E6"/>
                      </a:solidFill>
                      <a:prstDash val="solid"/>
                      <a:round/>
                      <a:headEnd type="none" w="med" len="med"/>
                      <a:tailEnd type="none" w="med" len="med"/>
                    </a:lnT>
                    <a:lnB>
                      <a:noFill/>
                    </a:lnB>
                    <a:solidFill>
                      <a:srgbClr val="E2F0D9"/>
                    </a:solidFill>
                  </a:tcPr>
                </a:tc>
                <a:extLst>
                  <a:ext uri="{0D108BD9-81ED-4DB2-BD59-A6C34878D82A}">
                    <a16:rowId xmlns:a16="http://schemas.microsoft.com/office/drawing/2014/main" val="480990268"/>
                  </a:ext>
                </a:extLst>
              </a:tr>
              <a:tr h="190500">
                <a:tc>
                  <a:txBody>
                    <a:bodyPr/>
                    <a:lstStyle/>
                    <a:p>
                      <a:pPr algn="l" fontAlgn="b"/>
                      <a:r>
                        <a:rPr lang="es-CO" sz="1100" b="0" i="0" u="none" strike="noStrike">
                          <a:solidFill>
                            <a:srgbClr val="203764"/>
                          </a:solidFill>
                          <a:effectLst/>
                          <a:latin typeface="Calibri" panose="020F0502020204030204" pitchFamily="34" charset="0"/>
                        </a:rPr>
                        <a:t>jul-24</a:t>
                      </a:r>
                    </a:p>
                  </a:txBody>
                  <a:tcPr marL="85725" marR="0" marT="0" marB="0" anchor="b">
                    <a:lnL>
                      <a:noFill/>
                    </a:lnL>
                    <a:lnR>
                      <a:noFill/>
                    </a:lnR>
                    <a:lnT>
                      <a:noFill/>
                    </a:lnT>
                    <a:lnB>
                      <a:noFill/>
                    </a:lnB>
                    <a:noFill/>
                  </a:tcPr>
                </a:tc>
                <a:tc>
                  <a:txBody>
                    <a:bodyPr/>
                    <a:lstStyle/>
                    <a:p>
                      <a:pPr algn="r" rtl="0" fontAlgn="ctr"/>
                      <a:r>
                        <a:rPr lang="es-CO" sz="1100" b="0" i="0" u="none" strike="noStrike">
                          <a:solidFill>
                            <a:srgbClr val="203764"/>
                          </a:solidFill>
                          <a:effectLst/>
                          <a:latin typeface="Calibri" panose="020F0502020204030204" pitchFamily="34" charset="0"/>
                        </a:rPr>
                        <a:t>$ 26.937</a:t>
                      </a:r>
                    </a:p>
                  </a:txBody>
                  <a:tcPr marL="0" marR="0" marT="0" marB="0" anchor="ctr">
                    <a:lnL>
                      <a:noFill/>
                    </a:lnL>
                    <a:lnR>
                      <a:noFill/>
                    </a:lnR>
                    <a:lnT>
                      <a:noFill/>
                    </a:lnT>
                    <a:lnB>
                      <a:noFill/>
                    </a:lnB>
                    <a:solidFill>
                      <a:srgbClr val="E2F0D9"/>
                    </a:solidFill>
                  </a:tcPr>
                </a:tc>
                <a:tc>
                  <a:txBody>
                    <a:bodyPr/>
                    <a:lstStyle/>
                    <a:p>
                      <a:pPr algn="r" rtl="0" fontAlgn="ctr"/>
                      <a:r>
                        <a:rPr lang="es-CO" sz="1100" b="0" i="0" u="none" strike="noStrike">
                          <a:solidFill>
                            <a:srgbClr val="203764"/>
                          </a:solidFill>
                          <a:effectLst/>
                          <a:latin typeface="Calibri" panose="020F0502020204030204" pitchFamily="34" charset="0"/>
                        </a:rPr>
                        <a:t>$ 20.489</a:t>
                      </a:r>
                    </a:p>
                  </a:txBody>
                  <a:tcPr marL="0" marR="0" marT="0" marB="0" anchor="ctr">
                    <a:lnL>
                      <a:noFill/>
                    </a:lnL>
                    <a:lnR>
                      <a:noFill/>
                    </a:lnR>
                    <a:lnT>
                      <a:noFill/>
                    </a:lnT>
                    <a:lnB>
                      <a:noFill/>
                    </a:lnB>
                    <a:solidFill>
                      <a:srgbClr val="E2F0D9"/>
                    </a:solidFill>
                  </a:tcPr>
                </a:tc>
                <a:extLst>
                  <a:ext uri="{0D108BD9-81ED-4DB2-BD59-A6C34878D82A}">
                    <a16:rowId xmlns:a16="http://schemas.microsoft.com/office/drawing/2014/main" val="3525013190"/>
                  </a:ext>
                </a:extLst>
              </a:tr>
              <a:tr h="190500">
                <a:tc>
                  <a:txBody>
                    <a:bodyPr/>
                    <a:lstStyle/>
                    <a:p>
                      <a:pPr algn="l" fontAlgn="b"/>
                      <a:r>
                        <a:rPr lang="es-CO" sz="1100" b="0" i="0" u="none" strike="noStrike">
                          <a:solidFill>
                            <a:srgbClr val="203764"/>
                          </a:solidFill>
                          <a:effectLst/>
                          <a:latin typeface="Calibri" panose="020F0502020204030204" pitchFamily="34" charset="0"/>
                        </a:rPr>
                        <a:t>ago-24</a:t>
                      </a:r>
                    </a:p>
                  </a:txBody>
                  <a:tcPr marL="85725" marR="0" marT="0" marB="0" anchor="b">
                    <a:lnL>
                      <a:noFill/>
                    </a:lnL>
                    <a:lnR>
                      <a:noFill/>
                    </a:lnR>
                    <a:lnT>
                      <a:noFill/>
                    </a:lnT>
                    <a:lnB>
                      <a:noFill/>
                    </a:lnB>
                    <a:noFill/>
                  </a:tcPr>
                </a:tc>
                <a:tc>
                  <a:txBody>
                    <a:bodyPr/>
                    <a:lstStyle/>
                    <a:p>
                      <a:pPr algn="r" rtl="0" fontAlgn="ctr"/>
                      <a:r>
                        <a:rPr lang="es-CO" sz="1100" b="0" i="0" u="none" strike="noStrike">
                          <a:solidFill>
                            <a:srgbClr val="203764"/>
                          </a:solidFill>
                          <a:effectLst/>
                          <a:latin typeface="Calibri" panose="020F0502020204030204" pitchFamily="34" charset="0"/>
                        </a:rPr>
                        <a:t>$ 25.148</a:t>
                      </a:r>
                    </a:p>
                  </a:txBody>
                  <a:tcPr marL="0" marR="0" marT="0" marB="0" anchor="ctr">
                    <a:lnL>
                      <a:noFill/>
                    </a:lnL>
                    <a:lnR>
                      <a:noFill/>
                    </a:lnR>
                    <a:lnT>
                      <a:noFill/>
                    </a:lnT>
                    <a:lnB>
                      <a:noFill/>
                    </a:lnB>
                    <a:solidFill>
                      <a:srgbClr val="E2F0D9"/>
                    </a:solidFill>
                  </a:tcPr>
                </a:tc>
                <a:tc>
                  <a:txBody>
                    <a:bodyPr/>
                    <a:lstStyle/>
                    <a:p>
                      <a:pPr algn="r" rtl="0" fontAlgn="ctr"/>
                      <a:r>
                        <a:rPr lang="es-CO" sz="1100" b="0" i="0" u="none" strike="noStrike">
                          <a:solidFill>
                            <a:srgbClr val="203764"/>
                          </a:solidFill>
                          <a:effectLst/>
                          <a:latin typeface="Calibri" panose="020F0502020204030204" pitchFamily="34" charset="0"/>
                        </a:rPr>
                        <a:t>$ 18.531</a:t>
                      </a:r>
                    </a:p>
                  </a:txBody>
                  <a:tcPr marL="0" marR="0" marT="0" marB="0" anchor="ctr">
                    <a:lnL>
                      <a:noFill/>
                    </a:lnL>
                    <a:lnR>
                      <a:noFill/>
                    </a:lnR>
                    <a:lnT>
                      <a:noFill/>
                    </a:lnT>
                    <a:lnB>
                      <a:noFill/>
                    </a:lnB>
                    <a:solidFill>
                      <a:srgbClr val="E2F0D9"/>
                    </a:solidFill>
                  </a:tcPr>
                </a:tc>
                <a:extLst>
                  <a:ext uri="{0D108BD9-81ED-4DB2-BD59-A6C34878D82A}">
                    <a16:rowId xmlns:a16="http://schemas.microsoft.com/office/drawing/2014/main" val="55336413"/>
                  </a:ext>
                </a:extLst>
              </a:tr>
              <a:tr h="190500">
                <a:tc>
                  <a:txBody>
                    <a:bodyPr/>
                    <a:lstStyle/>
                    <a:p>
                      <a:pPr algn="l" fontAlgn="b"/>
                      <a:r>
                        <a:rPr lang="es-CO" sz="1100" b="0" i="0" u="none" strike="noStrike">
                          <a:solidFill>
                            <a:srgbClr val="203764"/>
                          </a:solidFill>
                          <a:effectLst/>
                          <a:latin typeface="Calibri" panose="020F0502020204030204" pitchFamily="34" charset="0"/>
                        </a:rPr>
                        <a:t>sep-24</a:t>
                      </a:r>
                    </a:p>
                  </a:txBody>
                  <a:tcPr marL="85725" marR="0" marT="0" marB="0" anchor="b">
                    <a:lnL>
                      <a:noFill/>
                    </a:lnL>
                    <a:lnR>
                      <a:noFill/>
                    </a:lnR>
                    <a:lnT>
                      <a:noFill/>
                    </a:lnT>
                    <a:lnB>
                      <a:noFill/>
                    </a:lnB>
                    <a:noFill/>
                  </a:tcPr>
                </a:tc>
                <a:tc>
                  <a:txBody>
                    <a:bodyPr/>
                    <a:lstStyle/>
                    <a:p>
                      <a:pPr algn="r" rtl="0" fontAlgn="ctr"/>
                      <a:r>
                        <a:rPr lang="es-CO" sz="1100" b="0" i="0" u="none" strike="noStrike">
                          <a:solidFill>
                            <a:srgbClr val="203764"/>
                          </a:solidFill>
                          <a:effectLst/>
                          <a:latin typeface="Calibri" panose="020F0502020204030204" pitchFamily="34" charset="0"/>
                        </a:rPr>
                        <a:t>$ 25.448</a:t>
                      </a:r>
                    </a:p>
                  </a:txBody>
                  <a:tcPr marL="0" marR="0" marT="0" marB="0" anchor="ctr">
                    <a:lnL>
                      <a:noFill/>
                    </a:lnL>
                    <a:lnR>
                      <a:noFill/>
                    </a:lnR>
                    <a:lnT>
                      <a:noFill/>
                    </a:lnT>
                    <a:lnB>
                      <a:noFill/>
                    </a:lnB>
                    <a:solidFill>
                      <a:srgbClr val="E2F0D9"/>
                    </a:solidFill>
                  </a:tcPr>
                </a:tc>
                <a:tc>
                  <a:txBody>
                    <a:bodyPr/>
                    <a:lstStyle/>
                    <a:p>
                      <a:pPr algn="r" rtl="0" fontAlgn="ctr"/>
                      <a:r>
                        <a:rPr lang="es-CO" sz="1100" b="0" i="0" u="none" strike="noStrike">
                          <a:solidFill>
                            <a:srgbClr val="203764"/>
                          </a:solidFill>
                          <a:effectLst/>
                          <a:latin typeface="Calibri" panose="020F0502020204030204" pitchFamily="34" charset="0"/>
                        </a:rPr>
                        <a:t>$ 19.413</a:t>
                      </a:r>
                    </a:p>
                  </a:txBody>
                  <a:tcPr marL="0" marR="0" marT="0" marB="0" anchor="ctr">
                    <a:lnL>
                      <a:noFill/>
                    </a:lnL>
                    <a:lnR>
                      <a:noFill/>
                    </a:lnR>
                    <a:lnT>
                      <a:noFill/>
                    </a:lnT>
                    <a:lnB>
                      <a:noFill/>
                    </a:lnB>
                    <a:solidFill>
                      <a:srgbClr val="E2F0D9"/>
                    </a:solidFill>
                  </a:tcPr>
                </a:tc>
                <a:extLst>
                  <a:ext uri="{0D108BD9-81ED-4DB2-BD59-A6C34878D82A}">
                    <a16:rowId xmlns:a16="http://schemas.microsoft.com/office/drawing/2014/main" val="1662289572"/>
                  </a:ext>
                </a:extLst>
              </a:tr>
              <a:tr h="190500">
                <a:tc>
                  <a:txBody>
                    <a:bodyPr/>
                    <a:lstStyle/>
                    <a:p>
                      <a:pPr algn="l" fontAlgn="b"/>
                      <a:r>
                        <a:rPr lang="es-CO" sz="1100" b="0" i="0" u="none" strike="noStrike">
                          <a:solidFill>
                            <a:srgbClr val="203764"/>
                          </a:solidFill>
                          <a:effectLst/>
                          <a:latin typeface="Calibri" panose="020F0502020204030204" pitchFamily="34" charset="0"/>
                        </a:rPr>
                        <a:t>oct-24</a:t>
                      </a:r>
                    </a:p>
                  </a:txBody>
                  <a:tcPr marL="85725" marR="0" marT="0" marB="0" anchor="b">
                    <a:lnL>
                      <a:noFill/>
                    </a:lnL>
                    <a:lnR>
                      <a:noFill/>
                    </a:lnR>
                    <a:lnT>
                      <a:noFill/>
                    </a:lnT>
                    <a:lnB>
                      <a:noFill/>
                    </a:lnB>
                    <a:noFill/>
                  </a:tcPr>
                </a:tc>
                <a:tc>
                  <a:txBody>
                    <a:bodyPr/>
                    <a:lstStyle/>
                    <a:p>
                      <a:pPr algn="r" rtl="0" fontAlgn="ctr"/>
                      <a:r>
                        <a:rPr lang="es-CO" sz="1100" b="0" i="0" u="none" strike="noStrike">
                          <a:solidFill>
                            <a:srgbClr val="203764"/>
                          </a:solidFill>
                          <a:effectLst/>
                          <a:latin typeface="Calibri" panose="020F0502020204030204" pitchFamily="34" charset="0"/>
                        </a:rPr>
                        <a:t>$ 23.522</a:t>
                      </a:r>
                    </a:p>
                  </a:txBody>
                  <a:tcPr marL="0" marR="0" marT="0" marB="0" anchor="ctr">
                    <a:lnL>
                      <a:noFill/>
                    </a:lnL>
                    <a:lnR>
                      <a:noFill/>
                    </a:lnR>
                    <a:lnT>
                      <a:noFill/>
                    </a:lnT>
                    <a:lnB>
                      <a:noFill/>
                    </a:lnB>
                    <a:solidFill>
                      <a:srgbClr val="E2F0D9"/>
                    </a:solidFill>
                  </a:tcPr>
                </a:tc>
                <a:tc>
                  <a:txBody>
                    <a:bodyPr/>
                    <a:lstStyle/>
                    <a:p>
                      <a:pPr algn="r" rtl="0" fontAlgn="ctr"/>
                      <a:r>
                        <a:rPr lang="es-CO" sz="1100" b="0" i="0" u="none" strike="noStrike">
                          <a:solidFill>
                            <a:srgbClr val="203764"/>
                          </a:solidFill>
                          <a:effectLst/>
                          <a:latin typeface="Calibri" panose="020F0502020204030204" pitchFamily="34" charset="0"/>
                        </a:rPr>
                        <a:t>$ 19.095</a:t>
                      </a:r>
                    </a:p>
                  </a:txBody>
                  <a:tcPr marL="0" marR="0" marT="0" marB="0" anchor="ctr">
                    <a:lnL>
                      <a:noFill/>
                    </a:lnL>
                    <a:lnR>
                      <a:noFill/>
                    </a:lnR>
                    <a:lnT>
                      <a:noFill/>
                    </a:lnT>
                    <a:lnB>
                      <a:noFill/>
                    </a:lnB>
                    <a:solidFill>
                      <a:srgbClr val="E2F0D9"/>
                    </a:solidFill>
                  </a:tcPr>
                </a:tc>
                <a:extLst>
                  <a:ext uri="{0D108BD9-81ED-4DB2-BD59-A6C34878D82A}">
                    <a16:rowId xmlns:a16="http://schemas.microsoft.com/office/drawing/2014/main" val="1314973735"/>
                  </a:ext>
                </a:extLst>
              </a:tr>
              <a:tr h="190500">
                <a:tc>
                  <a:txBody>
                    <a:bodyPr/>
                    <a:lstStyle/>
                    <a:p>
                      <a:pPr algn="l" fontAlgn="b"/>
                      <a:r>
                        <a:rPr lang="es-CO" sz="1100" b="0" i="0" u="none" strike="noStrike">
                          <a:solidFill>
                            <a:srgbClr val="203764"/>
                          </a:solidFill>
                          <a:effectLst/>
                          <a:latin typeface="Calibri" panose="020F0502020204030204" pitchFamily="34" charset="0"/>
                        </a:rPr>
                        <a:t>nov-24</a:t>
                      </a:r>
                    </a:p>
                  </a:txBody>
                  <a:tcPr marL="85725" marR="0" marT="0" marB="0" anchor="b">
                    <a:lnL>
                      <a:noFill/>
                    </a:lnL>
                    <a:lnR>
                      <a:noFill/>
                    </a:lnR>
                    <a:lnT>
                      <a:noFill/>
                    </a:lnT>
                    <a:lnB>
                      <a:noFill/>
                    </a:lnB>
                    <a:noFill/>
                  </a:tcPr>
                </a:tc>
                <a:tc>
                  <a:txBody>
                    <a:bodyPr/>
                    <a:lstStyle/>
                    <a:p>
                      <a:pPr algn="r" rtl="0" fontAlgn="ctr"/>
                      <a:r>
                        <a:rPr lang="es-CO" sz="1100" b="0" i="0" u="none" strike="noStrike">
                          <a:solidFill>
                            <a:srgbClr val="203764"/>
                          </a:solidFill>
                          <a:effectLst/>
                          <a:latin typeface="Calibri" panose="020F0502020204030204" pitchFamily="34" charset="0"/>
                        </a:rPr>
                        <a:t>$ 26.434</a:t>
                      </a:r>
                    </a:p>
                  </a:txBody>
                  <a:tcPr marL="0" marR="0" marT="0" marB="0" anchor="ctr">
                    <a:lnL>
                      <a:noFill/>
                    </a:lnL>
                    <a:lnR>
                      <a:noFill/>
                    </a:lnR>
                    <a:lnT>
                      <a:noFill/>
                    </a:lnT>
                    <a:lnB>
                      <a:noFill/>
                    </a:lnB>
                    <a:solidFill>
                      <a:srgbClr val="E2F0D9"/>
                    </a:solidFill>
                  </a:tcPr>
                </a:tc>
                <a:tc>
                  <a:txBody>
                    <a:bodyPr/>
                    <a:lstStyle/>
                    <a:p>
                      <a:pPr algn="r" rtl="0" fontAlgn="ctr"/>
                      <a:r>
                        <a:rPr lang="es-CO" sz="1100" b="0" i="0" u="none" strike="noStrike">
                          <a:solidFill>
                            <a:srgbClr val="203764"/>
                          </a:solidFill>
                          <a:effectLst/>
                          <a:latin typeface="Calibri" panose="020F0502020204030204" pitchFamily="34" charset="0"/>
                        </a:rPr>
                        <a:t>$ 17.625</a:t>
                      </a:r>
                    </a:p>
                  </a:txBody>
                  <a:tcPr marL="0" marR="0" marT="0" marB="0" anchor="ctr">
                    <a:lnL>
                      <a:noFill/>
                    </a:lnL>
                    <a:lnR>
                      <a:noFill/>
                    </a:lnR>
                    <a:lnT>
                      <a:noFill/>
                    </a:lnT>
                    <a:lnB>
                      <a:noFill/>
                    </a:lnB>
                    <a:solidFill>
                      <a:srgbClr val="E2F0D9"/>
                    </a:solidFill>
                  </a:tcPr>
                </a:tc>
                <a:extLst>
                  <a:ext uri="{0D108BD9-81ED-4DB2-BD59-A6C34878D82A}">
                    <a16:rowId xmlns:a16="http://schemas.microsoft.com/office/drawing/2014/main" val="3053940279"/>
                  </a:ext>
                </a:extLst>
              </a:tr>
              <a:tr h="190500">
                <a:tc>
                  <a:txBody>
                    <a:bodyPr/>
                    <a:lstStyle/>
                    <a:p>
                      <a:pPr algn="l" fontAlgn="b"/>
                      <a:endParaRPr lang="es-CO" sz="1100" b="0" i="0" u="none" strike="noStrike">
                        <a:solidFill>
                          <a:srgbClr val="203764"/>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r" rtl="0" fontAlgn="ctr"/>
                      <a:r>
                        <a:rPr lang="es-CO" sz="1100" b="0" i="0" u="none" strike="noStrike">
                          <a:solidFill>
                            <a:srgbClr val="203764"/>
                          </a:solidFill>
                          <a:effectLst/>
                          <a:latin typeface="Calibri" panose="020F0502020204030204" pitchFamily="34" charset="0"/>
                        </a:rPr>
                        <a:t> </a:t>
                      </a:r>
                    </a:p>
                  </a:txBody>
                  <a:tcPr marL="0" marR="0" marT="0" marB="0" anchor="ctr">
                    <a:lnL>
                      <a:noFill/>
                    </a:lnL>
                    <a:lnR>
                      <a:noFill/>
                    </a:lnR>
                    <a:lnT>
                      <a:noFill/>
                    </a:lnT>
                    <a:lnB>
                      <a:noFill/>
                    </a:lnB>
                    <a:solidFill>
                      <a:srgbClr val="E2F0D9"/>
                    </a:solidFill>
                  </a:tcPr>
                </a:tc>
                <a:tc>
                  <a:txBody>
                    <a:bodyPr/>
                    <a:lstStyle/>
                    <a:p>
                      <a:pPr algn="r" rtl="0" fontAlgn="ctr"/>
                      <a:r>
                        <a:rPr lang="es-CO" sz="1100" b="0" i="0" u="none" strike="noStrike">
                          <a:solidFill>
                            <a:srgbClr val="203764"/>
                          </a:solidFill>
                          <a:effectLst/>
                          <a:latin typeface="Calibri" panose="020F0502020204030204" pitchFamily="34" charset="0"/>
                        </a:rPr>
                        <a:t> </a:t>
                      </a:r>
                    </a:p>
                  </a:txBody>
                  <a:tcPr marL="0" marR="0" marT="0" marB="0" anchor="ctr">
                    <a:lnL>
                      <a:noFill/>
                    </a:lnL>
                    <a:lnR>
                      <a:noFill/>
                    </a:lnR>
                    <a:lnT>
                      <a:noFill/>
                    </a:lnT>
                    <a:lnB>
                      <a:noFill/>
                    </a:lnB>
                    <a:solidFill>
                      <a:srgbClr val="E2F0D9"/>
                    </a:solidFill>
                  </a:tcPr>
                </a:tc>
                <a:extLst>
                  <a:ext uri="{0D108BD9-81ED-4DB2-BD59-A6C34878D82A}">
                    <a16:rowId xmlns:a16="http://schemas.microsoft.com/office/drawing/2014/main" val="757459432"/>
                  </a:ext>
                </a:extLst>
              </a:tr>
              <a:tr h="190500">
                <a:tc>
                  <a:txBody>
                    <a:bodyPr/>
                    <a:lstStyle/>
                    <a:p>
                      <a:pPr algn="l" fontAlgn="b"/>
                      <a:r>
                        <a:rPr lang="es-CO" sz="1100" b="1" i="0" u="none" strike="noStrike">
                          <a:solidFill>
                            <a:srgbClr val="203764"/>
                          </a:solidFill>
                          <a:effectLst/>
                          <a:latin typeface="Calibri" panose="020F0502020204030204" pitchFamily="34" charset="0"/>
                        </a:rPr>
                        <a:t>ASE4</a:t>
                      </a:r>
                    </a:p>
                  </a:txBody>
                  <a:tcPr marL="0" marR="0" marT="0" marB="0" anchor="b">
                    <a:lnL>
                      <a:noFill/>
                    </a:lnL>
                    <a:lnR>
                      <a:noFill/>
                    </a:lnR>
                    <a:lnT>
                      <a:noFill/>
                    </a:lnT>
                    <a:lnB w="6350" cap="flat" cmpd="sng" algn="ctr">
                      <a:solidFill>
                        <a:srgbClr val="A9D08E"/>
                      </a:solidFill>
                      <a:prstDash val="solid"/>
                      <a:round/>
                      <a:headEnd type="none" w="med" len="med"/>
                      <a:tailEnd type="none" w="med" len="med"/>
                    </a:lnB>
                    <a:solidFill>
                      <a:srgbClr val="E2EFDA"/>
                    </a:solidFill>
                  </a:tcPr>
                </a:tc>
                <a:tc>
                  <a:txBody>
                    <a:bodyPr/>
                    <a:lstStyle/>
                    <a:p>
                      <a:pPr algn="r" rtl="0" fontAlgn="ctr"/>
                      <a:r>
                        <a:rPr lang="es-CO" sz="1100" b="1" i="0" u="none" strike="noStrike">
                          <a:solidFill>
                            <a:srgbClr val="203764"/>
                          </a:solidFill>
                          <a:effectLst/>
                          <a:latin typeface="Calibri" panose="020F0502020204030204" pitchFamily="34" charset="0"/>
                        </a:rPr>
                        <a:t>$ 130.670</a:t>
                      </a:r>
                    </a:p>
                  </a:txBody>
                  <a:tcPr marL="0" marR="0" marT="0" marB="0" anchor="ctr">
                    <a:lnL>
                      <a:noFill/>
                    </a:lnL>
                    <a:lnR>
                      <a:noFill/>
                    </a:lnR>
                    <a:lnT>
                      <a:noFill/>
                    </a:lnT>
                    <a:lnB w="6350" cap="flat" cmpd="sng" algn="ctr">
                      <a:solidFill>
                        <a:srgbClr val="A9D08E"/>
                      </a:solidFill>
                      <a:prstDash val="solid"/>
                      <a:round/>
                      <a:headEnd type="none" w="med" len="med"/>
                      <a:tailEnd type="none" w="med" len="med"/>
                    </a:lnB>
                    <a:noFill/>
                  </a:tcPr>
                </a:tc>
                <a:tc>
                  <a:txBody>
                    <a:bodyPr/>
                    <a:lstStyle/>
                    <a:p>
                      <a:pPr algn="r" rtl="0" fontAlgn="ctr"/>
                      <a:r>
                        <a:rPr lang="es-CO" sz="1100" b="1" i="0" u="none" strike="noStrike">
                          <a:solidFill>
                            <a:srgbClr val="203764"/>
                          </a:solidFill>
                          <a:effectLst/>
                          <a:latin typeface="Calibri" panose="020F0502020204030204" pitchFamily="34" charset="0"/>
                        </a:rPr>
                        <a:t>$ 82.261</a:t>
                      </a:r>
                    </a:p>
                  </a:txBody>
                  <a:tcPr marL="0" marR="0" marT="0" marB="0" anchor="ctr">
                    <a:lnL>
                      <a:noFill/>
                    </a:lnL>
                    <a:lnR>
                      <a:noFill/>
                    </a:lnR>
                    <a:lnT>
                      <a:noFill/>
                    </a:lnT>
                    <a:lnB w="6350" cap="flat" cmpd="sng" algn="ctr">
                      <a:solidFill>
                        <a:srgbClr val="A9D08E"/>
                      </a:solidFill>
                      <a:prstDash val="solid"/>
                      <a:round/>
                      <a:headEnd type="none" w="med" len="med"/>
                      <a:tailEnd type="none" w="med" len="med"/>
                    </a:lnB>
                    <a:noFill/>
                  </a:tcPr>
                </a:tc>
                <a:extLst>
                  <a:ext uri="{0D108BD9-81ED-4DB2-BD59-A6C34878D82A}">
                    <a16:rowId xmlns:a16="http://schemas.microsoft.com/office/drawing/2014/main" val="3749151123"/>
                  </a:ext>
                </a:extLst>
              </a:tr>
              <a:tr h="190500">
                <a:tc>
                  <a:txBody>
                    <a:bodyPr/>
                    <a:lstStyle/>
                    <a:p>
                      <a:pPr algn="l" fontAlgn="b"/>
                      <a:r>
                        <a:rPr lang="es-CO" sz="1100" b="0" i="0" u="none" strike="noStrike">
                          <a:solidFill>
                            <a:srgbClr val="203764"/>
                          </a:solidFill>
                          <a:effectLst/>
                          <a:latin typeface="Calibri" panose="020F0502020204030204" pitchFamily="34" charset="0"/>
                        </a:rPr>
                        <a:t>jun-24</a:t>
                      </a:r>
                    </a:p>
                  </a:txBody>
                  <a:tcPr marL="85725" marR="0" marT="0" marB="0" anchor="b">
                    <a:lnL>
                      <a:noFill/>
                    </a:lnL>
                    <a:lnR>
                      <a:noFill/>
                    </a:lnR>
                    <a:lnT w="6350" cap="flat" cmpd="sng" algn="ctr">
                      <a:solidFill>
                        <a:srgbClr val="A9D08E"/>
                      </a:solidFill>
                      <a:prstDash val="solid"/>
                      <a:round/>
                      <a:headEnd type="none" w="med" len="med"/>
                      <a:tailEnd type="none" w="med" len="med"/>
                    </a:lnT>
                    <a:lnB>
                      <a:noFill/>
                    </a:lnB>
                    <a:noFill/>
                  </a:tcPr>
                </a:tc>
                <a:tc>
                  <a:txBody>
                    <a:bodyPr/>
                    <a:lstStyle/>
                    <a:p>
                      <a:pPr algn="r" rtl="0" fontAlgn="ctr"/>
                      <a:r>
                        <a:rPr lang="es-CO" sz="1100" b="0" i="0" u="none" strike="noStrike">
                          <a:solidFill>
                            <a:srgbClr val="203764"/>
                          </a:solidFill>
                          <a:effectLst/>
                          <a:latin typeface="Calibri" panose="020F0502020204030204" pitchFamily="34" charset="0"/>
                        </a:rPr>
                        <a:t>$ 22.797</a:t>
                      </a:r>
                    </a:p>
                  </a:txBody>
                  <a:tcPr marL="0" marR="0" marT="0" marB="0" anchor="ctr">
                    <a:lnL>
                      <a:noFill/>
                    </a:lnL>
                    <a:lnR>
                      <a:noFill/>
                    </a:lnR>
                    <a:lnT w="6350" cap="flat" cmpd="sng" algn="ctr">
                      <a:solidFill>
                        <a:srgbClr val="A9D08E"/>
                      </a:solidFill>
                      <a:prstDash val="solid"/>
                      <a:round/>
                      <a:headEnd type="none" w="med" len="med"/>
                      <a:tailEnd type="none" w="med" len="med"/>
                    </a:lnT>
                    <a:lnB>
                      <a:noFill/>
                    </a:lnB>
                    <a:solidFill>
                      <a:srgbClr val="E2F0D9"/>
                    </a:solidFill>
                  </a:tcPr>
                </a:tc>
                <a:tc>
                  <a:txBody>
                    <a:bodyPr/>
                    <a:lstStyle/>
                    <a:p>
                      <a:pPr algn="r" rtl="0" fontAlgn="ctr"/>
                      <a:r>
                        <a:rPr lang="es-CO" sz="1100" b="0" i="0" u="none" strike="noStrike">
                          <a:solidFill>
                            <a:srgbClr val="203764"/>
                          </a:solidFill>
                          <a:effectLst/>
                          <a:latin typeface="Calibri" panose="020F0502020204030204" pitchFamily="34" charset="0"/>
                        </a:rPr>
                        <a:t>$ 11.831</a:t>
                      </a:r>
                    </a:p>
                  </a:txBody>
                  <a:tcPr marL="0" marR="0" marT="0" marB="0" anchor="ctr">
                    <a:lnL>
                      <a:noFill/>
                    </a:lnL>
                    <a:lnR>
                      <a:noFill/>
                    </a:lnR>
                    <a:lnT w="6350" cap="flat" cmpd="sng" algn="ctr">
                      <a:solidFill>
                        <a:srgbClr val="A9D08E"/>
                      </a:solidFill>
                      <a:prstDash val="solid"/>
                      <a:round/>
                      <a:headEnd type="none" w="med" len="med"/>
                      <a:tailEnd type="none" w="med" len="med"/>
                    </a:lnT>
                    <a:lnB>
                      <a:noFill/>
                    </a:lnB>
                    <a:solidFill>
                      <a:srgbClr val="E2F0D9"/>
                    </a:solidFill>
                  </a:tcPr>
                </a:tc>
                <a:extLst>
                  <a:ext uri="{0D108BD9-81ED-4DB2-BD59-A6C34878D82A}">
                    <a16:rowId xmlns:a16="http://schemas.microsoft.com/office/drawing/2014/main" val="2833126681"/>
                  </a:ext>
                </a:extLst>
              </a:tr>
              <a:tr h="190500">
                <a:tc>
                  <a:txBody>
                    <a:bodyPr/>
                    <a:lstStyle/>
                    <a:p>
                      <a:pPr algn="l" fontAlgn="b"/>
                      <a:r>
                        <a:rPr lang="es-CO" sz="1100" b="0" i="0" u="none" strike="noStrike">
                          <a:solidFill>
                            <a:srgbClr val="203764"/>
                          </a:solidFill>
                          <a:effectLst/>
                          <a:latin typeface="Calibri" panose="020F0502020204030204" pitchFamily="34" charset="0"/>
                        </a:rPr>
                        <a:t>jul-24</a:t>
                      </a:r>
                    </a:p>
                  </a:txBody>
                  <a:tcPr marL="85725" marR="0" marT="0" marB="0" anchor="b">
                    <a:lnL>
                      <a:noFill/>
                    </a:lnL>
                    <a:lnR>
                      <a:noFill/>
                    </a:lnR>
                    <a:lnT>
                      <a:noFill/>
                    </a:lnT>
                    <a:lnB>
                      <a:noFill/>
                    </a:lnB>
                    <a:noFill/>
                  </a:tcPr>
                </a:tc>
                <a:tc>
                  <a:txBody>
                    <a:bodyPr/>
                    <a:lstStyle/>
                    <a:p>
                      <a:pPr algn="r" rtl="0" fontAlgn="ctr"/>
                      <a:r>
                        <a:rPr lang="es-CO" sz="1100" b="0" i="0" u="none" strike="noStrike">
                          <a:solidFill>
                            <a:srgbClr val="203764"/>
                          </a:solidFill>
                          <a:effectLst/>
                          <a:latin typeface="Calibri" panose="020F0502020204030204" pitchFamily="34" charset="0"/>
                        </a:rPr>
                        <a:t>$ 19.195</a:t>
                      </a:r>
                    </a:p>
                  </a:txBody>
                  <a:tcPr marL="0" marR="0" marT="0" marB="0" anchor="ctr">
                    <a:lnL>
                      <a:noFill/>
                    </a:lnL>
                    <a:lnR>
                      <a:noFill/>
                    </a:lnR>
                    <a:lnT>
                      <a:noFill/>
                    </a:lnT>
                    <a:lnB>
                      <a:noFill/>
                    </a:lnB>
                    <a:solidFill>
                      <a:srgbClr val="E2F0D9"/>
                    </a:solidFill>
                  </a:tcPr>
                </a:tc>
                <a:tc>
                  <a:txBody>
                    <a:bodyPr/>
                    <a:lstStyle/>
                    <a:p>
                      <a:pPr algn="r" rtl="0" fontAlgn="ctr"/>
                      <a:r>
                        <a:rPr lang="es-CO" sz="1100" b="0" i="0" u="none" strike="noStrike">
                          <a:solidFill>
                            <a:srgbClr val="203764"/>
                          </a:solidFill>
                          <a:effectLst/>
                          <a:latin typeface="Calibri" panose="020F0502020204030204" pitchFamily="34" charset="0"/>
                        </a:rPr>
                        <a:t>$ 16.225</a:t>
                      </a:r>
                    </a:p>
                  </a:txBody>
                  <a:tcPr marL="0" marR="0" marT="0" marB="0" anchor="ctr">
                    <a:lnL>
                      <a:noFill/>
                    </a:lnL>
                    <a:lnR>
                      <a:noFill/>
                    </a:lnR>
                    <a:lnT>
                      <a:noFill/>
                    </a:lnT>
                    <a:lnB>
                      <a:noFill/>
                    </a:lnB>
                    <a:solidFill>
                      <a:srgbClr val="E2F0D9"/>
                    </a:solidFill>
                  </a:tcPr>
                </a:tc>
                <a:extLst>
                  <a:ext uri="{0D108BD9-81ED-4DB2-BD59-A6C34878D82A}">
                    <a16:rowId xmlns:a16="http://schemas.microsoft.com/office/drawing/2014/main" val="1674625217"/>
                  </a:ext>
                </a:extLst>
              </a:tr>
              <a:tr h="190500">
                <a:tc>
                  <a:txBody>
                    <a:bodyPr/>
                    <a:lstStyle/>
                    <a:p>
                      <a:pPr algn="l" fontAlgn="b"/>
                      <a:r>
                        <a:rPr lang="es-CO" sz="1100" b="0" i="0" u="none" strike="noStrike">
                          <a:solidFill>
                            <a:srgbClr val="203764"/>
                          </a:solidFill>
                          <a:effectLst/>
                          <a:latin typeface="Calibri" panose="020F0502020204030204" pitchFamily="34" charset="0"/>
                        </a:rPr>
                        <a:t>ago-24</a:t>
                      </a:r>
                    </a:p>
                  </a:txBody>
                  <a:tcPr marL="85725" marR="0" marT="0" marB="0" anchor="b">
                    <a:lnL>
                      <a:noFill/>
                    </a:lnL>
                    <a:lnR>
                      <a:noFill/>
                    </a:lnR>
                    <a:lnT>
                      <a:noFill/>
                    </a:lnT>
                    <a:lnB>
                      <a:noFill/>
                    </a:lnB>
                    <a:noFill/>
                  </a:tcPr>
                </a:tc>
                <a:tc>
                  <a:txBody>
                    <a:bodyPr/>
                    <a:lstStyle/>
                    <a:p>
                      <a:pPr algn="r" rtl="0" fontAlgn="ctr"/>
                      <a:r>
                        <a:rPr lang="es-CO" sz="1100" b="0" i="0" u="none" strike="noStrike">
                          <a:solidFill>
                            <a:srgbClr val="203764"/>
                          </a:solidFill>
                          <a:effectLst/>
                          <a:latin typeface="Calibri" panose="020F0502020204030204" pitchFamily="34" charset="0"/>
                        </a:rPr>
                        <a:t>$ 22.752</a:t>
                      </a:r>
                    </a:p>
                  </a:txBody>
                  <a:tcPr marL="0" marR="0" marT="0" marB="0" anchor="ctr">
                    <a:lnL>
                      <a:noFill/>
                    </a:lnL>
                    <a:lnR>
                      <a:noFill/>
                    </a:lnR>
                    <a:lnT>
                      <a:noFill/>
                    </a:lnT>
                    <a:lnB>
                      <a:noFill/>
                    </a:lnB>
                    <a:solidFill>
                      <a:srgbClr val="E2F0D9"/>
                    </a:solidFill>
                  </a:tcPr>
                </a:tc>
                <a:tc>
                  <a:txBody>
                    <a:bodyPr/>
                    <a:lstStyle/>
                    <a:p>
                      <a:pPr algn="r" rtl="0" fontAlgn="ctr"/>
                      <a:r>
                        <a:rPr lang="es-CO" sz="1100" b="0" i="0" u="none" strike="noStrike">
                          <a:solidFill>
                            <a:srgbClr val="203764"/>
                          </a:solidFill>
                          <a:effectLst/>
                          <a:latin typeface="Calibri" panose="020F0502020204030204" pitchFamily="34" charset="0"/>
                        </a:rPr>
                        <a:t>$ 12.368</a:t>
                      </a:r>
                    </a:p>
                  </a:txBody>
                  <a:tcPr marL="0" marR="0" marT="0" marB="0" anchor="ctr">
                    <a:lnL>
                      <a:noFill/>
                    </a:lnL>
                    <a:lnR>
                      <a:noFill/>
                    </a:lnR>
                    <a:lnT>
                      <a:noFill/>
                    </a:lnT>
                    <a:lnB>
                      <a:noFill/>
                    </a:lnB>
                    <a:solidFill>
                      <a:srgbClr val="E2F0D9"/>
                    </a:solidFill>
                  </a:tcPr>
                </a:tc>
                <a:extLst>
                  <a:ext uri="{0D108BD9-81ED-4DB2-BD59-A6C34878D82A}">
                    <a16:rowId xmlns:a16="http://schemas.microsoft.com/office/drawing/2014/main" val="1570440876"/>
                  </a:ext>
                </a:extLst>
              </a:tr>
              <a:tr h="190500">
                <a:tc>
                  <a:txBody>
                    <a:bodyPr/>
                    <a:lstStyle/>
                    <a:p>
                      <a:pPr algn="l" fontAlgn="b"/>
                      <a:r>
                        <a:rPr lang="es-CO" sz="1100" b="0" i="0" u="none" strike="noStrike">
                          <a:solidFill>
                            <a:srgbClr val="203764"/>
                          </a:solidFill>
                          <a:effectLst/>
                          <a:latin typeface="Calibri" panose="020F0502020204030204" pitchFamily="34" charset="0"/>
                        </a:rPr>
                        <a:t>sep-24</a:t>
                      </a:r>
                    </a:p>
                  </a:txBody>
                  <a:tcPr marL="85725" marR="0" marT="0" marB="0" anchor="b">
                    <a:lnL>
                      <a:noFill/>
                    </a:lnL>
                    <a:lnR>
                      <a:noFill/>
                    </a:lnR>
                    <a:lnT>
                      <a:noFill/>
                    </a:lnT>
                    <a:lnB>
                      <a:noFill/>
                    </a:lnB>
                    <a:noFill/>
                  </a:tcPr>
                </a:tc>
                <a:tc>
                  <a:txBody>
                    <a:bodyPr/>
                    <a:lstStyle/>
                    <a:p>
                      <a:pPr algn="r" rtl="0" fontAlgn="ctr"/>
                      <a:r>
                        <a:rPr lang="es-CO" sz="1100" b="0" i="0" u="none" strike="noStrike">
                          <a:solidFill>
                            <a:srgbClr val="203764"/>
                          </a:solidFill>
                          <a:effectLst/>
                          <a:latin typeface="Calibri" panose="020F0502020204030204" pitchFamily="34" charset="0"/>
                        </a:rPr>
                        <a:t>$ 23.015</a:t>
                      </a:r>
                    </a:p>
                  </a:txBody>
                  <a:tcPr marL="0" marR="0" marT="0" marB="0" anchor="ctr">
                    <a:lnL>
                      <a:noFill/>
                    </a:lnL>
                    <a:lnR>
                      <a:noFill/>
                    </a:lnR>
                    <a:lnT>
                      <a:noFill/>
                    </a:lnT>
                    <a:lnB>
                      <a:noFill/>
                    </a:lnB>
                    <a:solidFill>
                      <a:srgbClr val="E2F0D9"/>
                    </a:solidFill>
                  </a:tcPr>
                </a:tc>
                <a:tc>
                  <a:txBody>
                    <a:bodyPr/>
                    <a:lstStyle/>
                    <a:p>
                      <a:pPr algn="r" rtl="0" fontAlgn="ctr"/>
                      <a:r>
                        <a:rPr lang="es-CO" sz="1100" b="0" i="0" u="none" strike="noStrike">
                          <a:solidFill>
                            <a:srgbClr val="203764"/>
                          </a:solidFill>
                          <a:effectLst/>
                          <a:latin typeface="Calibri" panose="020F0502020204030204" pitchFamily="34" charset="0"/>
                        </a:rPr>
                        <a:t>$ 15.555</a:t>
                      </a:r>
                    </a:p>
                  </a:txBody>
                  <a:tcPr marL="0" marR="0" marT="0" marB="0" anchor="ctr">
                    <a:lnL>
                      <a:noFill/>
                    </a:lnL>
                    <a:lnR>
                      <a:noFill/>
                    </a:lnR>
                    <a:lnT>
                      <a:noFill/>
                    </a:lnT>
                    <a:lnB>
                      <a:noFill/>
                    </a:lnB>
                    <a:solidFill>
                      <a:srgbClr val="E2F0D9"/>
                    </a:solidFill>
                  </a:tcPr>
                </a:tc>
                <a:extLst>
                  <a:ext uri="{0D108BD9-81ED-4DB2-BD59-A6C34878D82A}">
                    <a16:rowId xmlns:a16="http://schemas.microsoft.com/office/drawing/2014/main" val="2499649913"/>
                  </a:ext>
                </a:extLst>
              </a:tr>
              <a:tr h="190500">
                <a:tc>
                  <a:txBody>
                    <a:bodyPr/>
                    <a:lstStyle/>
                    <a:p>
                      <a:pPr algn="l" fontAlgn="b"/>
                      <a:r>
                        <a:rPr lang="es-CO" sz="1100" b="0" i="0" u="none" strike="noStrike">
                          <a:solidFill>
                            <a:srgbClr val="203764"/>
                          </a:solidFill>
                          <a:effectLst/>
                          <a:latin typeface="Calibri" panose="020F0502020204030204" pitchFamily="34" charset="0"/>
                        </a:rPr>
                        <a:t>oct-24</a:t>
                      </a:r>
                    </a:p>
                  </a:txBody>
                  <a:tcPr marL="85725" marR="0" marT="0" marB="0" anchor="b">
                    <a:lnL>
                      <a:noFill/>
                    </a:lnL>
                    <a:lnR>
                      <a:noFill/>
                    </a:lnR>
                    <a:lnT>
                      <a:noFill/>
                    </a:lnT>
                    <a:lnB>
                      <a:noFill/>
                    </a:lnB>
                    <a:noFill/>
                  </a:tcPr>
                </a:tc>
                <a:tc>
                  <a:txBody>
                    <a:bodyPr/>
                    <a:lstStyle/>
                    <a:p>
                      <a:pPr algn="r" rtl="0" fontAlgn="ctr"/>
                      <a:r>
                        <a:rPr lang="es-CO" sz="1100" b="0" i="0" u="none" strike="noStrike">
                          <a:solidFill>
                            <a:srgbClr val="203764"/>
                          </a:solidFill>
                          <a:effectLst/>
                          <a:latin typeface="Calibri" panose="020F0502020204030204" pitchFamily="34" charset="0"/>
                        </a:rPr>
                        <a:t>$ 23.156</a:t>
                      </a:r>
                    </a:p>
                  </a:txBody>
                  <a:tcPr marL="0" marR="0" marT="0" marB="0" anchor="ctr">
                    <a:lnL>
                      <a:noFill/>
                    </a:lnL>
                    <a:lnR>
                      <a:noFill/>
                    </a:lnR>
                    <a:lnT>
                      <a:noFill/>
                    </a:lnT>
                    <a:lnB>
                      <a:noFill/>
                    </a:lnB>
                    <a:solidFill>
                      <a:srgbClr val="E2F0D9"/>
                    </a:solidFill>
                  </a:tcPr>
                </a:tc>
                <a:tc>
                  <a:txBody>
                    <a:bodyPr/>
                    <a:lstStyle/>
                    <a:p>
                      <a:pPr algn="r" rtl="0" fontAlgn="ctr"/>
                      <a:r>
                        <a:rPr lang="es-CO" sz="1100" b="0" i="0" u="none" strike="noStrike">
                          <a:solidFill>
                            <a:srgbClr val="203764"/>
                          </a:solidFill>
                          <a:effectLst/>
                          <a:latin typeface="Calibri" panose="020F0502020204030204" pitchFamily="34" charset="0"/>
                        </a:rPr>
                        <a:t>$ 13.979</a:t>
                      </a:r>
                    </a:p>
                  </a:txBody>
                  <a:tcPr marL="0" marR="0" marT="0" marB="0" anchor="ctr">
                    <a:lnL>
                      <a:noFill/>
                    </a:lnL>
                    <a:lnR>
                      <a:noFill/>
                    </a:lnR>
                    <a:lnT>
                      <a:noFill/>
                    </a:lnT>
                    <a:lnB>
                      <a:noFill/>
                    </a:lnB>
                    <a:solidFill>
                      <a:srgbClr val="E2F0D9"/>
                    </a:solidFill>
                  </a:tcPr>
                </a:tc>
                <a:extLst>
                  <a:ext uri="{0D108BD9-81ED-4DB2-BD59-A6C34878D82A}">
                    <a16:rowId xmlns:a16="http://schemas.microsoft.com/office/drawing/2014/main" val="2918489680"/>
                  </a:ext>
                </a:extLst>
              </a:tr>
              <a:tr h="190500">
                <a:tc>
                  <a:txBody>
                    <a:bodyPr/>
                    <a:lstStyle/>
                    <a:p>
                      <a:pPr algn="l" fontAlgn="b"/>
                      <a:r>
                        <a:rPr lang="es-CO" sz="1100" b="0" i="0" u="none" strike="noStrike">
                          <a:solidFill>
                            <a:srgbClr val="203764"/>
                          </a:solidFill>
                          <a:effectLst/>
                          <a:latin typeface="Calibri" panose="020F0502020204030204" pitchFamily="34" charset="0"/>
                        </a:rPr>
                        <a:t>nov-24</a:t>
                      </a:r>
                    </a:p>
                  </a:txBody>
                  <a:tcPr marL="85725" marR="0" marT="0" marB="0" anchor="b">
                    <a:lnL>
                      <a:noFill/>
                    </a:lnL>
                    <a:lnR>
                      <a:noFill/>
                    </a:lnR>
                    <a:lnT>
                      <a:noFill/>
                    </a:lnT>
                    <a:lnB>
                      <a:noFill/>
                    </a:lnB>
                    <a:noFill/>
                  </a:tcPr>
                </a:tc>
                <a:tc>
                  <a:txBody>
                    <a:bodyPr/>
                    <a:lstStyle/>
                    <a:p>
                      <a:pPr algn="r" rtl="0" fontAlgn="ctr"/>
                      <a:r>
                        <a:rPr lang="es-CO" sz="1100" b="0" i="0" u="none" strike="noStrike">
                          <a:solidFill>
                            <a:srgbClr val="203764"/>
                          </a:solidFill>
                          <a:effectLst/>
                          <a:latin typeface="Calibri" panose="020F0502020204030204" pitchFamily="34" charset="0"/>
                        </a:rPr>
                        <a:t>$ 19.755</a:t>
                      </a:r>
                    </a:p>
                  </a:txBody>
                  <a:tcPr marL="0" marR="0" marT="0" marB="0" anchor="ctr">
                    <a:lnL>
                      <a:noFill/>
                    </a:lnL>
                    <a:lnR>
                      <a:noFill/>
                    </a:lnR>
                    <a:lnT>
                      <a:noFill/>
                    </a:lnT>
                    <a:lnB>
                      <a:noFill/>
                    </a:lnB>
                    <a:solidFill>
                      <a:srgbClr val="E2F0D9"/>
                    </a:solidFill>
                  </a:tcPr>
                </a:tc>
                <a:tc>
                  <a:txBody>
                    <a:bodyPr/>
                    <a:lstStyle/>
                    <a:p>
                      <a:pPr algn="r" rtl="0" fontAlgn="ctr"/>
                      <a:r>
                        <a:rPr lang="es-CO" sz="1100" b="0" i="0" u="none" strike="noStrike" dirty="0">
                          <a:solidFill>
                            <a:srgbClr val="203764"/>
                          </a:solidFill>
                          <a:effectLst/>
                          <a:latin typeface="Calibri" panose="020F0502020204030204" pitchFamily="34" charset="0"/>
                        </a:rPr>
                        <a:t>$ 12.304</a:t>
                      </a:r>
                    </a:p>
                  </a:txBody>
                  <a:tcPr marL="0" marR="0" marT="0" marB="0" anchor="ctr">
                    <a:lnL>
                      <a:noFill/>
                    </a:lnL>
                    <a:lnR>
                      <a:noFill/>
                    </a:lnR>
                    <a:lnT>
                      <a:noFill/>
                    </a:lnT>
                    <a:lnB>
                      <a:noFill/>
                    </a:lnB>
                    <a:solidFill>
                      <a:srgbClr val="E2F0D9"/>
                    </a:solidFill>
                  </a:tcPr>
                </a:tc>
                <a:extLst>
                  <a:ext uri="{0D108BD9-81ED-4DB2-BD59-A6C34878D82A}">
                    <a16:rowId xmlns:a16="http://schemas.microsoft.com/office/drawing/2014/main" val="4115633997"/>
                  </a:ext>
                </a:extLst>
              </a:tr>
            </a:tbl>
          </a:graphicData>
        </a:graphic>
      </p:graphicFrame>
      <p:graphicFrame>
        <p:nvGraphicFramePr>
          <p:cNvPr id="6" name="Tabla 5">
            <a:extLst>
              <a:ext uri="{FF2B5EF4-FFF2-40B4-BE49-F238E27FC236}">
                <a16:creationId xmlns:a16="http://schemas.microsoft.com/office/drawing/2014/main" id="{E83C4D70-9EF8-9DCF-81A0-E8AE1E62F1FB}"/>
              </a:ext>
            </a:extLst>
          </p:cNvPr>
          <p:cNvGraphicFramePr>
            <a:graphicFrameLocks noGrp="1"/>
          </p:cNvGraphicFramePr>
          <p:nvPr/>
        </p:nvGraphicFramePr>
        <p:xfrm>
          <a:off x="8308173" y="1991608"/>
          <a:ext cx="3403601" cy="1524000"/>
        </p:xfrm>
        <a:graphic>
          <a:graphicData uri="http://schemas.openxmlformats.org/drawingml/2006/table">
            <a:tbl>
              <a:tblPr/>
              <a:tblGrid>
                <a:gridCol w="1509892">
                  <a:extLst>
                    <a:ext uri="{9D8B030D-6E8A-4147-A177-3AD203B41FA5}">
                      <a16:colId xmlns:a16="http://schemas.microsoft.com/office/drawing/2014/main" val="2461092400"/>
                    </a:ext>
                  </a:extLst>
                </a:gridCol>
                <a:gridCol w="1056290">
                  <a:extLst>
                    <a:ext uri="{9D8B030D-6E8A-4147-A177-3AD203B41FA5}">
                      <a16:colId xmlns:a16="http://schemas.microsoft.com/office/drawing/2014/main" val="2224743450"/>
                    </a:ext>
                  </a:extLst>
                </a:gridCol>
                <a:gridCol w="837419">
                  <a:extLst>
                    <a:ext uri="{9D8B030D-6E8A-4147-A177-3AD203B41FA5}">
                      <a16:colId xmlns:a16="http://schemas.microsoft.com/office/drawing/2014/main" val="1611950253"/>
                    </a:ext>
                  </a:extLst>
                </a:gridCol>
              </a:tblGrid>
              <a:tr h="190500">
                <a:tc>
                  <a:txBody>
                    <a:bodyPr/>
                    <a:lstStyle/>
                    <a:p>
                      <a:pPr algn="ctr" rtl="0" fontAlgn="ctr"/>
                      <a:r>
                        <a:rPr lang="es-CO" sz="1100" b="1" i="0" u="none" strike="noStrike">
                          <a:solidFill>
                            <a:srgbClr val="203764"/>
                          </a:solidFill>
                          <a:effectLst/>
                          <a:latin typeface="Calibri" panose="020F0502020204030204" pitchFamily="34" charset="0"/>
                        </a:rPr>
                        <a:t>ASE/Periodo</a:t>
                      </a:r>
                    </a:p>
                  </a:txBody>
                  <a:tcPr marL="0" marR="0" marT="0" marB="0" anchor="ctr">
                    <a:lnL>
                      <a:noFill/>
                    </a:lnL>
                    <a:lnR>
                      <a:noFill/>
                    </a:lnR>
                    <a:lnT>
                      <a:noFill/>
                    </a:lnT>
                    <a:lnB w="6350" cap="flat" cmpd="sng" algn="ctr">
                      <a:solidFill>
                        <a:srgbClr val="9BC2E6"/>
                      </a:solidFill>
                      <a:prstDash val="solid"/>
                      <a:round/>
                      <a:headEnd type="none" w="med" len="med"/>
                      <a:tailEnd type="none" w="med" len="med"/>
                    </a:lnB>
                    <a:solidFill>
                      <a:srgbClr val="A9D18E"/>
                    </a:solidFill>
                  </a:tcPr>
                </a:tc>
                <a:tc>
                  <a:txBody>
                    <a:bodyPr/>
                    <a:lstStyle/>
                    <a:p>
                      <a:pPr algn="ctr" rtl="0" fontAlgn="ctr"/>
                      <a:r>
                        <a:rPr lang="es-CO" sz="1100" b="1" i="0" u="none" strike="noStrike">
                          <a:solidFill>
                            <a:srgbClr val="203764"/>
                          </a:solidFill>
                          <a:effectLst/>
                          <a:latin typeface="Calibri" panose="020F0502020204030204" pitchFamily="34" charset="0"/>
                        </a:rPr>
                        <a:t> Facturación</a:t>
                      </a:r>
                    </a:p>
                  </a:txBody>
                  <a:tcPr marL="0" marR="0" marT="0" marB="0" anchor="ctr">
                    <a:lnL>
                      <a:noFill/>
                    </a:lnL>
                    <a:lnR>
                      <a:noFill/>
                    </a:lnR>
                    <a:lnT>
                      <a:noFill/>
                    </a:lnT>
                    <a:lnB w="6350" cap="flat" cmpd="sng" algn="ctr">
                      <a:solidFill>
                        <a:srgbClr val="9BC2E6"/>
                      </a:solidFill>
                      <a:prstDash val="solid"/>
                      <a:round/>
                      <a:headEnd type="none" w="med" len="med"/>
                      <a:tailEnd type="none" w="med" len="med"/>
                    </a:lnB>
                    <a:solidFill>
                      <a:srgbClr val="A9D18E"/>
                    </a:solidFill>
                  </a:tcPr>
                </a:tc>
                <a:tc>
                  <a:txBody>
                    <a:bodyPr/>
                    <a:lstStyle/>
                    <a:p>
                      <a:pPr algn="ctr" rtl="0" fontAlgn="ctr"/>
                      <a:r>
                        <a:rPr lang="es-CO" sz="1100" b="1" i="0" u="none" strike="noStrike">
                          <a:solidFill>
                            <a:srgbClr val="203764"/>
                          </a:solidFill>
                          <a:effectLst/>
                          <a:latin typeface="Calibri" panose="020F0502020204030204" pitchFamily="34" charset="0"/>
                        </a:rPr>
                        <a:t> Recaudo</a:t>
                      </a:r>
                    </a:p>
                  </a:txBody>
                  <a:tcPr marL="0" marR="0" marT="0" marB="0" anchor="ctr">
                    <a:lnL>
                      <a:noFill/>
                    </a:lnL>
                    <a:lnR>
                      <a:noFill/>
                    </a:lnR>
                    <a:lnT>
                      <a:noFill/>
                    </a:lnT>
                    <a:lnB w="6350" cap="flat" cmpd="sng" algn="ctr">
                      <a:solidFill>
                        <a:srgbClr val="9BC2E6"/>
                      </a:solidFill>
                      <a:prstDash val="solid"/>
                      <a:round/>
                      <a:headEnd type="none" w="med" len="med"/>
                      <a:tailEnd type="none" w="med" len="med"/>
                    </a:lnB>
                    <a:solidFill>
                      <a:srgbClr val="A9D18E"/>
                    </a:solidFill>
                  </a:tcPr>
                </a:tc>
                <a:extLst>
                  <a:ext uri="{0D108BD9-81ED-4DB2-BD59-A6C34878D82A}">
                    <a16:rowId xmlns:a16="http://schemas.microsoft.com/office/drawing/2014/main" val="1976979397"/>
                  </a:ext>
                </a:extLst>
              </a:tr>
              <a:tr h="190500">
                <a:tc>
                  <a:txBody>
                    <a:bodyPr/>
                    <a:lstStyle/>
                    <a:p>
                      <a:pPr algn="l" fontAlgn="b"/>
                      <a:r>
                        <a:rPr lang="es-CO" sz="1100" b="1" i="0" u="none" strike="noStrike">
                          <a:solidFill>
                            <a:srgbClr val="203764"/>
                          </a:solidFill>
                          <a:effectLst/>
                          <a:latin typeface="Calibri" panose="020F0502020204030204" pitchFamily="34" charset="0"/>
                        </a:rPr>
                        <a:t>ASE5</a:t>
                      </a:r>
                    </a:p>
                  </a:txBody>
                  <a:tcPr marL="0" marR="0" marT="0" marB="0" anchor="b">
                    <a:lnL>
                      <a:noFill/>
                    </a:lnL>
                    <a:lnR>
                      <a:noFill/>
                    </a:lnR>
                    <a:lnT w="6350" cap="flat" cmpd="sng" algn="ctr">
                      <a:solidFill>
                        <a:srgbClr val="9BC2E6"/>
                      </a:solidFill>
                      <a:prstDash val="solid"/>
                      <a:round/>
                      <a:headEnd type="none" w="med" len="med"/>
                      <a:tailEnd type="none" w="med" len="med"/>
                    </a:lnT>
                    <a:lnB w="6350" cap="flat" cmpd="sng" algn="ctr">
                      <a:solidFill>
                        <a:srgbClr val="A9D08E"/>
                      </a:solidFill>
                      <a:prstDash val="solid"/>
                      <a:round/>
                      <a:headEnd type="none" w="med" len="med"/>
                      <a:tailEnd type="none" w="med" len="med"/>
                    </a:lnB>
                    <a:solidFill>
                      <a:srgbClr val="E2EFDA"/>
                    </a:solidFill>
                  </a:tcPr>
                </a:tc>
                <a:tc>
                  <a:txBody>
                    <a:bodyPr/>
                    <a:lstStyle/>
                    <a:p>
                      <a:pPr algn="r" rtl="0" fontAlgn="ctr"/>
                      <a:r>
                        <a:rPr lang="es-CO" sz="1100" b="1" i="0" u="none" strike="noStrike">
                          <a:solidFill>
                            <a:srgbClr val="203764"/>
                          </a:solidFill>
                          <a:effectLst/>
                          <a:latin typeface="Calibri" panose="020F0502020204030204" pitchFamily="34" charset="0"/>
                        </a:rPr>
                        <a:t>$ 125.306</a:t>
                      </a:r>
                    </a:p>
                  </a:txBody>
                  <a:tcPr marL="0" marR="0" marT="0" marB="0" anchor="ctr">
                    <a:lnL>
                      <a:noFill/>
                    </a:lnL>
                    <a:lnR>
                      <a:noFill/>
                    </a:lnR>
                    <a:lnT w="6350" cap="flat" cmpd="sng" algn="ctr">
                      <a:solidFill>
                        <a:srgbClr val="9BC2E6"/>
                      </a:solidFill>
                      <a:prstDash val="solid"/>
                      <a:round/>
                      <a:headEnd type="none" w="med" len="med"/>
                      <a:tailEnd type="none" w="med" len="med"/>
                    </a:lnT>
                    <a:lnB w="6350" cap="flat" cmpd="sng" algn="ctr">
                      <a:solidFill>
                        <a:srgbClr val="A9D08E"/>
                      </a:solidFill>
                      <a:prstDash val="solid"/>
                      <a:round/>
                      <a:headEnd type="none" w="med" len="med"/>
                      <a:tailEnd type="none" w="med" len="med"/>
                    </a:lnB>
                    <a:noFill/>
                  </a:tcPr>
                </a:tc>
                <a:tc>
                  <a:txBody>
                    <a:bodyPr/>
                    <a:lstStyle/>
                    <a:p>
                      <a:pPr algn="r" rtl="0" fontAlgn="ctr"/>
                      <a:r>
                        <a:rPr lang="es-CO" sz="1100" b="1" i="0" u="none" strike="noStrike">
                          <a:solidFill>
                            <a:srgbClr val="203764"/>
                          </a:solidFill>
                          <a:effectLst/>
                          <a:latin typeface="Calibri" panose="020F0502020204030204" pitchFamily="34" charset="0"/>
                        </a:rPr>
                        <a:t>$ 80.620</a:t>
                      </a:r>
                    </a:p>
                  </a:txBody>
                  <a:tcPr marL="0" marR="0" marT="0" marB="0" anchor="ctr">
                    <a:lnL>
                      <a:noFill/>
                    </a:lnL>
                    <a:lnR>
                      <a:noFill/>
                    </a:lnR>
                    <a:lnT w="6350" cap="flat" cmpd="sng" algn="ctr">
                      <a:solidFill>
                        <a:srgbClr val="9BC2E6"/>
                      </a:solidFill>
                      <a:prstDash val="solid"/>
                      <a:round/>
                      <a:headEnd type="none" w="med" len="med"/>
                      <a:tailEnd type="none" w="med" len="med"/>
                    </a:lnT>
                    <a:lnB w="6350" cap="flat" cmpd="sng" algn="ctr">
                      <a:solidFill>
                        <a:srgbClr val="A9D08E"/>
                      </a:solidFill>
                      <a:prstDash val="solid"/>
                      <a:round/>
                      <a:headEnd type="none" w="med" len="med"/>
                      <a:tailEnd type="none" w="med" len="med"/>
                    </a:lnB>
                    <a:noFill/>
                  </a:tcPr>
                </a:tc>
                <a:extLst>
                  <a:ext uri="{0D108BD9-81ED-4DB2-BD59-A6C34878D82A}">
                    <a16:rowId xmlns:a16="http://schemas.microsoft.com/office/drawing/2014/main" val="41162659"/>
                  </a:ext>
                </a:extLst>
              </a:tr>
              <a:tr h="190500">
                <a:tc>
                  <a:txBody>
                    <a:bodyPr/>
                    <a:lstStyle/>
                    <a:p>
                      <a:pPr algn="l" fontAlgn="b"/>
                      <a:r>
                        <a:rPr lang="es-CO" sz="1100" b="0" i="0" u="none" strike="noStrike">
                          <a:solidFill>
                            <a:srgbClr val="203764"/>
                          </a:solidFill>
                          <a:effectLst/>
                          <a:latin typeface="Calibri" panose="020F0502020204030204" pitchFamily="34" charset="0"/>
                        </a:rPr>
                        <a:t>jun-24</a:t>
                      </a:r>
                    </a:p>
                  </a:txBody>
                  <a:tcPr marL="85725" marR="0" marT="0" marB="0" anchor="b">
                    <a:lnL>
                      <a:noFill/>
                    </a:lnL>
                    <a:lnR>
                      <a:noFill/>
                    </a:lnR>
                    <a:lnT w="6350" cap="flat" cmpd="sng" algn="ctr">
                      <a:solidFill>
                        <a:srgbClr val="A9D08E"/>
                      </a:solidFill>
                      <a:prstDash val="solid"/>
                      <a:round/>
                      <a:headEnd type="none" w="med" len="med"/>
                      <a:tailEnd type="none" w="med" len="med"/>
                    </a:lnT>
                    <a:lnB>
                      <a:noFill/>
                    </a:lnB>
                    <a:noFill/>
                  </a:tcPr>
                </a:tc>
                <a:tc>
                  <a:txBody>
                    <a:bodyPr/>
                    <a:lstStyle/>
                    <a:p>
                      <a:pPr algn="r" rtl="0" fontAlgn="ctr"/>
                      <a:r>
                        <a:rPr lang="es-CO" sz="1100" b="0" i="0" u="none" strike="noStrike">
                          <a:solidFill>
                            <a:srgbClr val="203764"/>
                          </a:solidFill>
                          <a:effectLst/>
                          <a:latin typeface="Calibri" panose="020F0502020204030204" pitchFamily="34" charset="0"/>
                        </a:rPr>
                        <a:t>$ 20.485</a:t>
                      </a:r>
                    </a:p>
                  </a:txBody>
                  <a:tcPr marL="0" marR="0" marT="0" marB="0" anchor="ctr">
                    <a:lnL>
                      <a:noFill/>
                    </a:lnL>
                    <a:lnR>
                      <a:noFill/>
                    </a:lnR>
                    <a:lnT w="6350" cap="flat" cmpd="sng" algn="ctr">
                      <a:solidFill>
                        <a:srgbClr val="A9D08E"/>
                      </a:solidFill>
                      <a:prstDash val="solid"/>
                      <a:round/>
                      <a:headEnd type="none" w="med" len="med"/>
                      <a:tailEnd type="none" w="med" len="med"/>
                    </a:lnT>
                    <a:lnB>
                      <a:noFill/>
                    </a:lnB>
                    <a:solidFill>
                      <a:srgbClr val="E2F0D9"/>
                    </a:solidFill>
                  </a:tcPr>
                </a:tc>
                <a:tc>
                  <a:txBody>
                    <a:bodyPr/>
                    <a:lstStyle/>
                    <a:p>
                      <a:pPr algn="r" rtl="0" fontAlgn="ctr"/>
                      <a:r>
                        <a:rPr lang="es-CO" sz="1100" b="0" i="0" u="none" strike="noStrike">
                          <a:solidFill>
                            <a:srgbClr val="203764"/>
                          </a:solidFill>
                          <a:effectLst/>
                          <a:latin typeface="Calibri" panose="020F0502020204030204" pitchFamily="34" charset="0"/>
                        </a:rPr>
                        <a:t>$ 13.930</a:t>
                      </a:r>
                    </a:p>
                  </a:txBody>
                  <a:tcPr marL="0" marR="0" marT="0" marB="0" anchor="ctr">
                    <a:lnL>
                      <a:noFill/>
                    </a:lnL>
                    <a:lnR>
                      <a:noFill/>
                    </a:lnR>
                    <a:lnT w="6350" cap="flat" cmpd="sng" algn="ctr">
                      <a:solidFill>
                        <a:srgbClr val="A9D08E"/>
                      </a:solidFill>
                      <a:prstDash val="solid"/>
                      <a:round/>
                      <a:headEnd type="none" w="med" len="med"/>
                      <a:tailEnd type="none" w="med" len="med"/>
                    </a:lnT>
                    <a:lnB>
                      <a:noFill/>
                    </a:lnB>
                    <a:solidFill>
                      <a:srgbClr val="E2F0D9"/>
                    </a:solidFill>
                  </a:tcPr>
                </a:tc>
                <a:extLst>
                  <a:ext uri="{0D108BD9-81ED-4DB2-BD59-A6C34878D82A}">
                    <a16:rowId xmlns:a16="http://schemas.microsoft.com/office/drawing/2014/main" val="47700415"/>
                  </a:ext>
                </a:extLst>
              </a:tr>
              <a:tr h="190500">
                <a:tc>
                  <a:txBody>
                    <a:bodyPr/>
                    <a:lstStyle/>
                    <a:p>
                      <a:pPr algn="l" fontAlgn="b"/>
                      <a:r>
                        <a:rPr lang="es-CO" sz="1100" b="0" i="0" u="none" strike="noStrike">
                          <a:solidFill>
                            <a:srgbClr val="203764"/>
                          </a:solidFill>
                          <a:effectLst/>
                          <a:latin typeface="Calibri" panose="020F0502020204030204" pitchFamily="34" charset="0"/>
                        </a:rPr>
                        <a:t>jul-24</a:t>
                      </a:r>
                    </a:p>
                  </a:txBody>
                  <a:tcPr marL="85725" marR="0" marT="0" marB="0" anchor="b">
                    <a:lnL>
                      <a:noFill/>
                    </a:lnL>
                    <a:lnR>
                      <a:noFill/>
                    </a:lnR>
                    <a:lnT>
                      <a:noFill/>
                    </a:lnT>
                    <a:lnB>
                      <a:noFill/>
                    </a:lnB>
                    <a:noFill/>
                  </a:tcPr>
                </a:tc>
                <a:tc>
                  <a:txBody>
                    <a:bodyPr/>
                    <a:lstStyle/>
                    <a:p>
                      <a:pPr algn="r" rtl="0" fontAlgn="ctr"/>
                      <a:r>
                        <a:rPr lang="es-CO" sz="1100" b="0" i="0" u="none" strike="noStrike">
                          <a:solidFill>
                            <a:srgbClr val="203764"/>
                          </a:solidFill>
                          <a:effectLst/>
                          <a:latin typeface="Calibri" panose="020F0502020204030204" pitchFamily="34" charset="0"/>
                        </a:rPr>
                        <a:t>$ 20.890</a:t>
                      </a:r>
                    </a:p>
                  </a:txBody>
                  <a:tcPr marL="0" marR="0" marT="0" marB="0" anchor="ctr">
                    <a:lnL>
                      <a:noFill/>
                    </a:lnL>
                    <a:lnR>
                      <a:noFill/>
                    </a:lnR>
                    <a:lnT>
                      <a:noFill/>
                    </a:lnT>
                    <a:lnB>
                      <a:noFill/>
                    </a:lnB>
                    <a:solidFill>
                      <a:srgbClr val="E2F0D9"/>
                    </a:solidFill>
                  </a:tcPr>
                </a:tc>
                <a:tc>
                  <a:txBody>
                    <a:bodyPr/>
                    <a:lstStyle/>
                    <a:p>
                      <a:pPr algn="r" rtl="0" fontAlgn="ctr"/>
                      <a:r>
                        <a:rPr lang="es-CO" sz="1100" b="0" i="0" u="none" strike="noStrike">
                          <a:solidFill>
                            <a:srgbClr val="203764"/>
                          </a:solidFill>
                          <a:effectLst/>
                          <a:latin typeface="Calibri" panose="020F0502020204030204" pitchFamily="34" charset="0"/>
                        </a:rPr>
                        <a:t>$ 17.737</a:t>
                      </a:r>
                    </a:p>
                  </a:txBody>
                  <a:tcPr marL="0" marR="0" marT="0" marB="0" anchor="ctr">
                    <a:lnL>
                      <a:noFill/>
                    </a:lnL>
                    <a:lnR>
                      <a:noFill/>
                    </a:lnR>
                    <a:lnT>
                      <a:noFill/>
                    </a:lnT>
                    <a:lnB>
                      <a:noFill/>
                    </a:lnB>
                    <a:solidFill>
                      <a:srgbClr val="E2F0D9"/>
                    </a:solidFill>
                  </a:tcPr>
                </a:tc>
                <a:extLst>
                  <a:ext uri="{0D108BD9-81ED-4DB2-BD59-A6C34878D82A}">
                    <a16:rowId xmlns:a16="http://schemas.microsoft.com/office/drawing/2014/main" val="1614815375"/>
                  </a:ext>
                </a:extLst>
              </a:tr>
              <a:tr h="190500">
                <a:tc>
                  <a:txBody>
                    <a:bodyPr/>
                    <a:lstStyle/>
                    <a:p>
                      <a:pPr algn="l" fontAlgn="b"/>
                      <a:r>
                        <a:rPr lang="es-CO" sz="1100" b="0" i="0" u="none" strike="noStrike">
                          <a:solidFill>
                            <a:srgbClr val="203764"/>
                          </a:solidFill>
                          <a:effectLst/>
                          <a:latin typeface="Calibri" panose="020F0502020204030204" pitchFamily="34" charset="0"/>
                        </a:rPr>
                        <a:t>ago-24</a:t>
                      </a:r>
                    </a:p>
                  </a:txBody>
                  <a:tcPr marL="85725" marR="0" marT="0" marB="0" anchor="b">
                    <a:lnL>
                      <a:noFill/>
                    </a:lnL>
                    <a:lnR>
                      <a:noFill/>
                    </a:lnR>
                    <a:lnT>
                      <a:noFill/>
                    </a:lnT>
                    <a:lnB>
                      <a:noFill/>
                    </a:lnB>
                    <a:noFill/>
                  </a:tcPr>
                </a:tc>
                <a:tc>
                  <a:txBody>
                    <a:bodyPr/>
                    <a:lstStyle/>
                    <a:p>
                      <a:pPr algn="r" rtl="0" fontAlgn="ctr"/>
                      <a:r>
                        <a:rPr lang="es-CO" sz="1100" b="0" i="0" u="none" strike="noStrike">
                          <a:solidFill>
                            <a:srgbClr val="203764"/>
                          </a:solidFill>
                          <a:effectLst/>
                          <a:latin typeface="Calibri" panose="020F0502020204030204" pitchFamily="34" charset="0"/>
                        </a:rPr>
                        <a:t>$ 20.705</a:t>
                      </a:r>
                    </a:p>
                  </a:txBody>
                  <a:tcPr marL="0" marR="0" marT="0" marB="0" anchor="ctr">
                    <a:lnL>
                      <a:noFill/>
                    </a:lnL>
                    <a:lnR>
                      <a:noFill/>
                    </a:lnR>
                    <a:lnT>
                      <a:noFill/>
                    </a:lnT>
                    <a:lnB>
                      <a:noFill/>
                    </a:lnB>
                    <a:solidFill>
                      <a:srgbClr val="E2F0D9"/>
                    </a:solidFill>
                  </a:tcPr>
                </a:tc>
                <a:tc>
                  <a:txBody>
                    <a:bodyPr/>
                    <a:lstStyle/>
                    <a:p>
                      <a:pPr algn="r" rtl="0" fontAlgn="ctr"/>
                      <a:r>
                        <a:rPr lang="es-CO" sz="1100" b="0" i="0" u="none" strike="noStrike">
                          <a:solidFill>
                            <a:srgbClr val="203764"/>
                          </a:solidFill>
                          <a:effectLst/>
                          <a:latin typeface="Calibri" panose="020F0502020204030204" pitchFamily="34" charset="0"/>
                        </a:rPr>
                        <a:t>$ 15.783</a:t>
                      </a:r>
                    </a:p>
                  </a:txBody>
                  <a:tcPr marL="0" marR="0" marT="0" marB="0" anchor="ctr">
                    <a:lnL>
                      <a:noFill/>
                    </a:lnL>
                    <a:lnR>
                      <a:noFill/>
                    </a:lnR>
                    <a:lnT>
                      <a:noFill/>
                    </a:lnT>
                    <a:lnB>
                      <a:noFill/>
                    </a:lnB>
                    <a:solidFill>
                      <a:srgbClr val="E2F0D9"/>
                    </a:solidFill>
                  </a:tcPr>
                </a:tc>
                <a:extLst>
                  <a:ext uri="{0D108BD9-81ED-4DB2-BD59-A6C34878D82A}">
                    <a16:rowId xmlns:a16="http://schemas.microsoft.com/office/drawing/2014/main" val="1660798405"/>
                  </a:ext>
                </a:extLst>
              </a:tr>
              <a:tr h="190500">
                <a:tc>
                  <a:txBody>
                    <a:bodyPr/>
                    <a:lstStyle/>
                    <a:p>
                      <a:pPr algn="l" fontAlgn="b"/>
                      <a:r>
                        <a:rPr lang="es-CO" sz="1100" b="0" i="0" u="none" strike="noStrike">
                          <a:solidFill>
                            <a:srgbClr val="203764"/>
                          </a:solidFill>
                          <a:effectLst/>
                          <a:latin typeface="Calibri" panose="020F0502020204030204" pitchFamily="34" charset="0"/>
                        </a:rPr>
                        <a:t>sep-24</a:t>
                      </a:r>
                    </a:p>
                  </a:txBody>
                  <a:tcPr marL="85725" marR="0" marT="0" marB="0" anchor="b">
                    <a:lnL>
                      <a:noFill/>
                    </a:lnL>
                    <a:lnR>
                      <a:noFill/>
                    </a:lnR>
                    <a:lnT>
                      <a:noFill/>
                    </a:lnT>
                    <a:lnB>
                      <a:noFill/>
                    </a:lnB>
                    <a:noFill/>
                  </a:tcPr>
                </a:tc>
                <a:tc>
                  <a:txBody>
                    <a:bodyPr/>
                    <a:lstStyle/>
                    <a:p>
                      <a:pPr algn="r" rtl="0" fontAlgn="ctr"/>
                      <a:r>
                        <a:rPr lang="es-CO" sz="1100" b="0" i="0" u="none" strike="noStrike">
                          <a:solidFill>
                            <a:srgbClr val="203764"/>
                          </a:solidFill>
                          <a:effectLst/>
                          <a:latin typeface="Calibri" panose="020F0502020204030204" pitchFamily="34" charset="0"/>
                        </a:rPr>
                        <a:t>$ 20.760</a:t>
                      </a:r>
                    </a:p>
                  </a:txBody>
                  <a:tcPr marL="0" marR="0" marT="0" marB="0" anchor="ctr">
                    <a:lnL>
                      <a:noFill/>
                    </a:lnL>
                    <a:lnR>
                      <a:noFill/>
                    </a:lnR>
                    <a:lnT>
                      <a:noFill/>
                    </a:lnT>
                    <a:lnB>
                      <a:noFill/>
                    </a:lnB>
                    <a:solidFill>
                      <a:srgbClr val="E2F0D9"/>
                    </a:solidFill>
                  </a:tcPr>
                </a:tc>
                <a:tc>
                  <a:txBody>
                    <a:bodyPr/>
                    <a:lstStyle/>
                    <a:p>
                      <a:pPr algn="r" rtl="0" fontAlgn="ctr"/>
                      <a:r>
                        <a:rPr lang="es-CO" sz="1100" b="0" i="0" u="none" strike="noStrike">
                          <a:solidFill>
                            <a:srgbClr val="203764"/>
                          </a:solidFill>
                          <a:effectLst/>
                          <a:latin typeface="Calibri" panose="020F0502020204030204" pitchFamily="34" charset="0"/>
                        </a:rPr>
                        <a:t>$ 16.729</a:t>
                      </a:r>
                    </a:p>
                  </a:txBody>
                  <a:tcPr marL="0" marR="0" marT="0" marB="0" anchor="ctr">
                    <a:lnL>
                      <a:noFill/>
                    </a:lnL>
                    <a:lnR>
                      <a:noFill/>
                    </a:lnR>
                    <a:lnT>
                      <a:noFill/>
                    </a:lnT>
                    <a:lnB>
                      <a:noFill/>
                    </a:lnB>
                    <a:solidFill>
                      <a:srgbClr val="E2F0D9"/>
                    </a:solidFill>
                  </a:tcPr>
                </a:tc>
                <a:extLst>
                  <a:ext uri="{0D108BD9-81ED-4DB2-BD59-A6C34878D82A}">
                    <a16:rowId xmlns:a16="http://schemas.microsoft.com/office/drawing/2014/main" val="1234447737"/>
                  </a:ext>
                </a:extLst>
              </a:tr>
              <a:tr h="190500">
                <a:tc>
                  <a:txBody>
                    <a:bodyPr/>
                    <a:lstStyle/>
                    <a:p>
                      <a:pPr algn="l" fontAlgn="b"/>
                      <a:r>
                        <a:rPr lang="es-CO" sz="1100" b="0" i="0" u="none" strike="noStrike">
                          <a:solidFill>
                            <a:srgbClr val="203764"/>
                          </a:solidFill>
                          <a:effectLst/>
                          <a:latin typeface="Calibri" panose="020F0502020204030204" pitchFamily="34" charset="0"/>
                        </a:rPr>
                        <a:t>oct-24</a:t>
                      </a:r>
                    </a:p>
                  </a:txBody>
                  <a:tcPr marL="85725" marR="0" marT="0" marB="0" anchor="b">
                    <a:lnL>
                      <a:noFill/>
                    </a:lnL>
                    <a:lnR>
                      <a:noFill/>
                    </a:lnR>
                    <a:lnT>
                      <a:noFill/>
                    </a:lnT>
                    <a:lnB>
                      <a:noFill/>
                    </a:lnB>
                    <a:noFill/>
                  </a:tcPr>
                </a:tc>
                <a:tc>
                  <a:txBody>
                    <a:bodyPr/>
                    <a:lstStyle/>
                    <a:p>
                      <a:pPr algn="r" rtl="0" fontAlgn="ctr"/>
                      <a:r>
                        <a:rPr lang="es-CO" sz="1100" b="0" i="0" u="none" strike="noStrike">
                          <a:solidFill>
                            <a:srgbClr val="203764"/>
                          </a:solidFill>
                          <a:effectLst/>
                          <a:latin typeface="Calibri" panose="020F0502020204030204" pitchFamily="34" charset="0"/>
                        </a:rPr>
                        <a:t>$ 20.933</a:t>
                      </a:r>
                    </a:p>
                  </a:txBody>
                  <a:tcPr marL="0" marR="0" marT="0" marB="0" anchor="ctr">
                    <a:lnL>
                      <a:noFill/>
                    </a:lnL>
                    <a:lnR>
                      <a:noFill/>
                    </a:lnR>
                    <a:lnT>
                      <a:noFill/>
                    </a:lnT>
                    <a:lnB>
                      <a:noFill/>
                    </a:lnB>
                    <a:solidFill>
                      <a:srgbClr val="E2F0D9"/>
                    </a:solidFill>
                  </a:tcPr>
                </a:tc>
                <a:tc>
                  <a:txBody>
                    <a:bodyPr/>
                    <a:lstStyle/>
                    <a:p>
                      <a:pPr algn="r" rtl="0" fontAlgn="ctr"/>
                      <a:r>
                        <a:rPr lang="es-CO" sz="1100" b="0" i="0" u="none" strike="noStrike">
                          <a:solidFill>
                            <a:srgbClr val="203764"/>
                          </a:solidFill>
                          <a:effectLst/>
                          <a:latin typeface="Calibri" panose="020F0502020204030204" pitchFamily="34" charset="0"/>
                        </a:rPr>
                        <a:t>$ 16.427</a:t>
                      </a:r>
                    </a:p>
                  </a:txBody>
                  <a:tcPr marL="0" marR="0" marT="0" marB="0" anchor="ctr">
                    <a:lnL>
                      <a:noFill/>
                    </a:lnL>
                    <a:lnR>
                      <a:noFill/>
                    </a:lnR>
                    <a:lnT>
                      <a:noFill/>
                    </a:lnT>
                    <a:lnB>
                      <a:noFill/>
                    </a:lnB>
                    <a:solidFill>
                      <a:srgbClr val="E2F0D9"/>
                    </a:solidFill>
                  </a:tcPr>
                </a:tc>
                <a:extLst>
                  <a:ext uri="{0D108BD9-81ED-4DB2-BD59-A6C34878D82A}">
                    <a16:rowId xmlns:a16="http://schemas.microsoft.com/office/drawing/2014/main" val="2545898216"/>
                  </a:ext>
                </a:extLst>
              </a:tr>
              <a:tr h="190500">
                <a:tc>
                  <a:txBody>
                    <a:bodyPr/>
                    <a:lstStyle/>
                    <a:p>
                      <a:pPr algn="l" fontAlgn="b"/>
                      <a:r>
                        <a:rPr lang="es-CO" sz="1100" b="0" i="0" u="none" strike="noStrike">
                          <a:solidFill>
                            <a:srgbClr val="203764"/>
                          </a:solidFill>
                          <a:effectLst/>
                          <a:latin typeface="Calibri" panose="020F0502020204030204" pitchFamily="34" charset="0"/>
                        </a:rPr>
                        <a:t>nov-24</a:t>
                      </a:r>
                    </a:p>
                  </a:txBody>
                  <a:tcPr marL="85725" marR="0" marT="0" marB="0" anchor="b">
                    <a:lnL>
                      <a:noFill/>
                    </a:lnL>
                    <a:lnR>
                      <a:noFill/>
                    </a:lnR>
                    <a:lnT>
                      <a:noFill/>
                    </a:lnT>
                    <a:lnB>
                      <a:noFill/>
                    </a:lnB>
                    <a:noFill/>
                  </a:tcPr>
                </a:tc>
                <a:tc>
                  <a:txBody>
                    <a:bodyPr/>
                    <a:lstStyle/>
                    <a:p>
                      <a:pPr algn="r" rtl="0" fontAlgn="ctr"/>
                      <a:r>
                        <a:rPr lang="es-CO" sz="1100" b="0" i="0" u="none" strike="noStrike">
                          <a:solidFill>
                            <a:srgbClr val="203764"/>
                          </a:solidFill>
                          <a:effectLst/>
                          <a:latin typeface="Calibri" panose="020F0502020204030204" pitchFamily="34" charset="0"/>
                        </a:rPr>
                        <a:t>$ 21.533</a:t>
                      </a:r>
                    </a:p>
                  </a:txBody>
                  <a:tcPr marL="0" marR="0" marT="0" marB="0" anchor="ctr">
                    <a:lnL>
                      <a:noFill/>
                    </a:lnL>
                    <a:lnR>
                      <a:noFill/>
                    </a:lnR>
                    <a:lnT>
                      <a:noFill/>
                    </a:lnT>
                    <a:lnB>
                      <a:noFill/>
                    </a:lnB>
                    <a:solidFill>
                      <a:srgbClr val="E2F0D9"/>
                    </a:solidFill>
                  </a:tcPr>
                </a:tc>
                <a:tc>
                  <a:txBody>
                    <a:bodyPr/>
                    <a:lstStyle/>
                    <a:p>
                      <a:pPr algn="r" rtl="0" fontAlgn="ctr"/>
                      <a:r>
                        <a:rPr lang="es-CO" sz="1100" b="0" i="0" u="none" strike="noStrike" dirty="0">
                          <a:solidFill>
                            <a:srgbClr val="203764"/>
                          </a:solidFill>
                          <a:effectLst/>
                          <a:latin typeface="Calibri" panose="020F0502020204030204" pitchFamily="34" charset="0"/>
                        </a:rPr>
                        <a:t>$ 16</a:t>
                      </a:r>
                    </a:p>
                  </a:txBody>
                  <a:tcPr marL="0" marR="0" marT="0" marB="0" anchor="ctr">
                    <a:lnL>
                      <a:noFill/>
                    </a:lnL>
                    <a:lnR>
                      <a:noFill/>
                    </a:lnR>
                    <a:lnT>
                      <a:noFill/>
                    </a:lnT>
                    <a:lnB>
                      <a:noFill/>
                    </a:lnB>
                    <a:solidFill>
                      <a:srgbClr val="E2F0D9"/>
                    </a:solidFill>
                  </a:tcPr>
                </a:tc>
                <a:extLst>
                  <a:ext uri="{0D108BD9-81ED-4DB2-BD59-A6C34878D82A}">
                    <a16:rowId xmlns:a16="http://schemas.microsoft.com/office/drawing/2014/main" val="786352280"/>
                  </a:ext>
                </a:extLst>
              </a:tr>
            </a:tbl>
          </a:graphicData>
        </a:graphic>
      </p:graphicFrame>
    </p:spTree>
    <p:extLst>
      <p:ext uri="{BB962C8B-B14F-4D97-AF65-F5344CB8AC3E}">
        <p14:creationId xmlns:p14="http://schemas.microsoft.com/office/powerpoint/2010/main" val="3158060965"/>
      </p:ext>
    </p:extLst>
  </p:cSld>
  <p:clrMapOvr>
    <a:masterClrMapping/>
  </p:clrMapOvr>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3554" name="Imagen 13">
            <a:extLst>
              <a:ext uri="{FF2B5EF4-FFF2-40B4-BE49-F238E27FC236}">
                <a16:creationId xmlns:a16="http://schemas.microsoft.com/office/drawing/2014/main" id="{BEBE33CC-589E-4A09-A12E-D094591AEE9C}"/>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63575" y="158750"/>
            <a:ext cx="1244600" cy="1157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 name="CuadroTexto 25">
            <a:extLst>
              <a:ext uri="{FF2B5EF4-FFF2-40B4-BE49-F238E27FC236}">
                <a16:creationId xmlns:a16="http://schemas.microsoft.com/office/drawing/2014/main" id="{AE0B8AB2-37CC-4295-A13C-0D508B1AB209}"/>
              </a:ext>
            </a:extLst>
          </p:cNvPr>
          <p:cNvSpPr txBox="1"/>
          <p:nvPr/>
        </p:nvSpPr>
        <p:spPr>
          <a:xfrm>
            <a:off x="1497013" y="172818"/>
            <a:ext cx="9882187" cy="892175"/>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rgbClr val="002060"/>
                </a:solidFill>
              </a:rPr>
              <a:t>Facturación y Recaudo de Junio 2024 a </a:t>
            </a:r>
            <a:r>
              <a:rPr lang="es-CO" sz="1600" b="0" dirty="0">
                <a:solidFill>
                  <a:schemeClr val="accent1">
                    <a:lumMod val="50000"/>
                  </a:schemeClr>
                </a:solidFill>
              </a:rPr>
              <a:t>Noviembre 2024</a:t>
            </a:r>
            <a:endParaRPr lang="es-CO" sz="1600" b="0" dirty="0">
              <a:solidFill>
                <a:srgbClr val="002060"/>
              </a:solidFill>
            </a:endParaRPr>
          </a:p>
        </p:txBody>
      </p:sp>
      <p:cxnSp>
        <p:nvCxnSpPr>
          <p:cNvPr id="27" name="Conector recto 26">
            <a:extLst>
              <a:ext uri="{FF2B5EF4-FFF2-40B4-BE49-F238E27FC236}">
                <a16:creationId xmlns:a16="http://schemas.microsoft.com/office/drawing/2014/main" id="{86D3519C-1375-4951-A3FE-9DD31A888894}"/>
              </a:ext>
            </a:extLst>
          </p:cNvPr>
          <p:cNvCxnSpPr>
            <a:cxnSpLocks/>
          </p:cNvCxnSpPr>
          <p:nvPr/>
        </p:nvCxnSpPr>
        <p:spPr>
          <a:xfrm>
            <a:off x="88900" y="1084263"/>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23557" name="Imagen 27">
            <a:extLst>
              <a:ext uri="{FF2B5EF4-FFF2-40B4-BE49-F238E27FC236}">
                <a16:creationId xmlns:a16="http://schemas.microsoft.com/office/drawing/2014/main" id="{6CA7D33E-4C3E-43B6-B560-FE59F3EA1017}"/>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531813" y="98425"/>
            <a:ext cx="965200" cy="898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CuadroTexto 7">
            <a:extLst>
              <a:ext uri="{FF2B5EF4-FFF2-40B4-BE49-F238E27FC236}">
                <a16:creationId xmlns:a16="http://schemas.microsoft.com/office/drawing/2014/main" id="{D46873D8-315B-46BF-90D0-C2124682ABB6}"/>
              </a:ext>
            </a:extLst>
          </p:cNvPr>
          <p:cNvSpPr txBox="1"/>
          <p:nvPr/>
        </p:nvSpPr>
        <p:spPr>
          <a:xfrm>
            <a:off x="8690026" y="1204870"/>
            <a:ext cx="1781257" cy="261610"/>
          </a:xfrm>
          <a:prstGeom prst="rect">
            <a:avLst/>
          </a:prstGeom>
          <a:noFill/>
        </p:spPr>
        <p:txBody>
          <a:bodyPr wrap="none">
            <a:spAutoFit/>
          </a:bodyPr>
          <a:lstStyle/>
          <a:p>
            <a:pPr eaLnBrk="1" fontAlgn="auto" hangingPunct="1">
              <a:spcBef>
                <a:spcPts val="0"/>
              </a:spcBef>
              <a:spcAft>
                <a:spcPts val="0"/>
              </a:spcAft>
              <a:defRPr/>
            </a:pPr>
            <a:r>
              <a:rPr lang="es-CO" sz="1100" i="1" dirty="0">
                <a:solidFill>
                  <a:schemeClr val="accent1">
                    <a:lumMod val="50000"/>
                  </a:schemeClr>
                </a:solidFill>
                <a:latin typeface="+mn-lt"/>
              </a:rPr>
              <a:t>*Cifras en millones de pesos</a:t>
            </a:r>
          </a:p>
        </p:txBody>
      </p:sp>
      <p:sp>
        <p:nvSpPr>
          <p:cNvPr id="12" name="CuadroTexto 4">
            <a:extLst>
              <a:ext uri="{FF2B5EF4-FFF2-40B4-BE49-F238E27FC236}">
                <a16:creationId xmlns:a16="http://schemas.microsoft.com/office/drawing/2014/main" id="{9E30E9E7-0878-41A9-965A-52F8BB6E058D}"/>
              </a:ext>
            </a:extLst>
          </p:cNvPr>
          <p:cNvSpPr txBox="1">
            <a:spLocks noChangeArrowheads="1"/>
          </p:cNvSpPr>
          <p:nvPr/>
        </p:nvSpPr>
        <p:spPr bwMode="auto">
          <a:xfrm>
            <a:off x="-214457" y="6474188"/>
            <a:ext cx="3568700" cy="277812"/>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200" b="1" dirty="0">
                <a:solidFill>
                  <a:schemeClr val="accent1">
                    <a:lumMod val="50000"/>
                  </a:schemeClr>
                </a:solidFill>
              </a:rPr>
              <a:t>Fuente de datos – Concesionario SIGAB</a:t>
            </a:r>
          </a:p>
        </p:txBody>
      </p:sp>
      <p:graphicFrame>
        <p:nvGraphicFramePr>
          <p:cNvPr id="3" name="Gráfico 2">
            <a:extLst>
              <a:ext uri="{FF2B5EF4-FFF2-40B4-BE49-F238E27FC236}">
                <a16:creationId xmlns:a16="http://schemas.microsoft.com/office/drawing/2014/main" id="{B00C7257-524E-49A9-985F-E4B4C9C7E3CF}"/>
              </a:ext>
            </a:extLst>
          </p:cNvPr>
          <p:cNvGraphicFramePr>
            <a:graphicFrameLocks/>
          </p:cNvGraphicFramePr>
          <p:nvPr/>
        </p:nvGraphicFramePr>
        <p:xfrm>
          <a:off x="1014413" y="1528215"/>
          <a:ext cx="10436066" cy="4502022"/>
        </p:xfrm>
        <a:graphic>
          <a:graphicData uri="http://schemas.openxmlformats.org/drawingml/2006/chart">
            <c:chart xmlns:c="http://schemas.openxmlformats.org/drawingml/2006/chart" xmlns:r="http://schemas.openxmlformats.org/officeDocument/2006/relationships" r:id="rId5"/>
          </a:graphicData>
        </a:graphic>
      </p:graphicFrame>
    </p:spTree>
    <p:extLst>
      <p:ext uri="{BB962C8B-B14F-4D97-AF65-F5344CB8AC3E}">
        <p14:creationId xmlns:p14="http://schemas.microsoft.com/office/powerpoint/2010/main" val="494497493"/>
      </p:ext>
    </p:extLst>
  </p:cSld>
  <p:clrMapOvr>
    <a:masterClrMapping/>
  </p:clrMapOvr>
</p:sld>
</file>

<file path=ppt/theme/theme1.xml><?xml version="1.0" encoding="utf-8"?>
<a:theme xmlns:a="http://schemas.openxmlformats.org/drawingml/2006/main" name="Tema de Offic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Tema de Offic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Override1.xml><?xml version="1.0" encoding="utf-8"?>
<a:themeOverride xmlns:a="http://schemas.openxmlformats.org/drawingml/2006/main">
  <a:clrScheme name="Office 2013 - 2022">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2013 - 2022">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2013 - 2022">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2.xml><?xml version="1.0" encoding="utf-8"?>
<a:themeOverride xmlns:a="http://schemas.openxmlformats.org/drawingml/2006/main">
  <a:clrScheme name="Office 2013 - 2022">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2013 - 2022">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2013 - 2022">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3.xml><?xml version="1.0" encoding="utf-8"?>
<a:themeOverride xmlns:a="http://schemas.openxmlformats.org/drawingml/2006/main">
  <a:clrScheme name="Office 2013 - 2022">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2013 - 2022">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2013 - 2022">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4.xml><?xml version="1.0" encoding="utf-8"?>
<a:themeOverride xmlns:a="http://schemas.openxmlformats.org/drawingml/2006/main">
  <a:clrScheme name="Office 2007-2010">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5.xml><?xml version="1.0" encoding="utf-8"?>
<a:themeOverride xmlns:a="http://schemas.openxmlformats.org/drawingml/2006/main">
  <a:clrScheme name="Office 2007-2010">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6.xml><?xml version="1.0" encoding="utf-8"?>
<a:themeOverride xmlns:a="http://schemas.openxmlformats.org/drawingml/2006/main">
  <a:clrScheme name="Office 2007-2010">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7.xml><?xml version="1.0" encoding="utf-8"?>
<a:themeOverride xmlns:a="http://schemas.openxmlformats.org/drawingml/2006/main">
  <a:clrScheme name="Office 2007-2010">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8.xml><?xml version="1.0" encoding="utf-8"?>
<a:themeOverride xmlns:a="http://schemas.openxmlformats.org/drawingml/2006/main">
  <a:clrScheme name="Office 2007-2010">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9.xml><?xml version="1.0" encoding="utf-8"?>
<a:themeOverride xmlns:a="http://schemas.openxmlformats.org/drawingml/2006/main">
  <a:clrScheme name="Office 2007-2010">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p:properties xmlns:p="http://schemas.microsoft.com/office/2006/metadata/properties" xmlns:xsi="http://www.w3.org/2001/XMLSchema-instance" xmlns:pc="http://schemas.microsoft.com/office/infopath/2007/PartnerControls">
  <documentManagement>
    <lcf76f155ced4ddcb4097134ff3c332f xmlns="3576f33e-ff2c-4177-bbf1-6add039be0f7">
      <Terms xmlns="http://schemas.microsoft.com/office/infopath/2007/PartnerControls"/>
    </lcf76f155ced4ddcb4097134ff3c332f>
    <TaxCatchAll xmlns="d3b5fdb0-a764-41c1-b317-b6adf56ab7c3" xsi:nil="true"/>
  </documentManagement>
</p:properties>
</file>

<file path=customXml/item2.xml><?xml version="1.0" encoding="utf-8"?>
<ct:contentTypeSchema xmlns:ct="http://schemas.microsoft.com/office/2006/metadata/contentType" xmlns:ma="http://schemas.microsoft.com/office/2006/metadata/properties/metaAttributes" ct:_="" ma:_="" ma:contentTypeName="Documento" ma:contentTypeID="0x010100053666C25387A140A78771593FA860A1" ma:contentTypeVersion="14" ma:contentTypeDescription="Crear nuevo documento." ma:contentTypeScope="" ma:versionID="17a0a1ea94f65c983ad42b95ce5a5aa6">
  <xsd:schema xmlns:xsd="http://www.w3.org/2001/XMLSchema" xmlns:xs="http://www.w3.org/2001/XMLSchema" xmlns:p="http://schemas.microsoft.com/office/2006/metadata/properties" xmlns:ns2="3576f33e-ff2c-4177-bbf1-6add039be0f7" xmlns:ns3="d3b5fdb0-a764-41c1-b317-b6adf56ab7c3" targetNamespace="http://schemas.microsoft.com/office/2006/metadata/properties" ma:root="true" ma:fieldsID="a3778b0df2600b29d8cd9655133cc1bc" ns2:_="" ns3:_="">
    <xsd:import namespace="3576f33e-ff2c-4177-bbf1-6add039be0f7"/>
    <xsd:import namespace="d3b5fdb0-a764-41c1-b317-b6adf56ab7c3"/>
    <xsd:element name="properties">
      <xsd:complexType>
        <xsd:sequence>
          <xsd:element name="documentManagement">
            <xsd:complexType>
              <xsd:all>
                <xsd:element ref="ns2:MediaServiceMetadata" minOccurs="0"/>
                <xsd:element ref="ns2:MediaServiceFastMetadata" minOccurs="0"/>
                <xsd:element ref="ns2:MediaServiceAutoTags" minOccurs="0"/>
                <xsd:element ref="ns2:MediaServiceOCR" minOccurs="0"/>
                <xsd:element ref="ns2:MediaServiceGenerationTime" minOccurs="0"/>
                <xsd:element ref="ns2:MediaServiceEventHashCode" minOccurs="0"/>
                <xsd:element ref="ns2:MediaServiceDateTaken" minOccurs="0"/>
                <xsd:element ref="ns2:MediaLengthInSeconds" minOccurs="0"/>
                <xsd:element ref="ns3:SharedWithUsers" minOccurs="0"/>
                <xsd:element ref="ns3:SharedWithDetails" minOccurs="0"/>
                <xsd:element ref="ns2:lcf76f155ced4ddcb4097134ff3c332f" minOccurs="0"/>
                <xsd:element ref="ns3:TaxCatchAll" minOccurs="0"/>
                <xsd:element ref="ns2:MediaServiceLocation"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3576f33e-ff2c-4177-bbf1-6add039be0f7" elementFormDefault="qualified">
    <xsd:import namespace="http://schemas.microsoft.com/office/2006/documentManagement/types"/>
    <xsd:import namespace="http://schemas.microsoft.com/office/infopath/2007/PartnerControls"/>
    <xsd:element name="MediaServiceMetadata" ma:index="8" nillable="true" ma:displayName="MediaServiceMetadata" ma:hidden="true" ma:internalName="MediaServiceMetadata" ma:readOnly="true">
      <xsd:simpleType>
        <xsd:restriction base="dms:Note"/>
      </xsd:simpleType>
    </xsd:element>
    <xsd:element name="MediaServiceFastMetadata" ma:index="9" nillable="true" ma:displayName="MediaServiceFastMetadata" ma:hidden="true" ma:internalName="MediaServiceFastMetadata" ma:readOnly="true">
      <xsd:simpleType>
        <xsd:restriction base="dms:Note"/>
      </xsd:simpleType>
    </xsd:element>
    <xsd:element name="MediaServiceAutoTags" ma:index="10" nillable="true" ma:displayName="Tags" ma:internalName="MediaServiceAutoTags" ma:readOnly="true">
      <xsd:simpleType>
        <xsd:restriction base="dms:Text"/>
      </xsd:simpleType>
    </xsd:element>
    <xsd:element name="MediaServiceOCR" ma:index="11" nillable="true" ma:displayName="Extracted Text" ma:internalName="MediaServiceOCR" ma:readOnly="true">
      <xsd:simpleType>
        <xsd:restriction base="dms:Note">
          <xsd:maxLength value="255"/>
        </xsd:restriction>
      </xsd:simpleType>
    </xsd:element>
    <xsd:element name="MediaServiceGenerationTime" ma:index="12" nillable="true" ma:displayName="MediaServiceGenerationTime" ma:hidden="true" ma:internalName="MediaServiceGenerationTime" ma:readOnly="true">
      <xsd:simpleType>
        <xsd:restriction base="dms:Text"/>
      </xsd:simpleType>
    </xsd:element>
    <xsd:element name="MediaServiceEventHashCode" ma:index="13" nillable="true" ma:displayName="MediaServiceEventHashCode" ma:hidden="true" ma:internalName="MediaServiceEventHashCode" ma:readOnly="true">
      <xsd:simpleType>
        <xsd:restriction base="dms:Text"/>
      </xsd:simpleType>
    </xsd:element>
    <xsd:element name="MediaServiceDateTaken" ma:index="14" nillable="true" ma:displayName="MediaServiceDateTaken" ma:hidden="true" ma:internalName="MediaServiceDateTaken" ma:readOnly="true">
      <xsd:simpleType>
        <xsd:restriction base="dms:Text"/>
      </xsd:simpleType>
    </xsd:element>
    <xsd:element name="MediaLengthInSeconds" ma:index="15" nillable="true" ma:displayName="Length (seconds)" ma:internalName="MediaLengthInSeconds" ma:readOnly="true">
      <xsd:simpleType>
        <xsd:restriction base="dms:Unknown"/>
      </xsd:simpleType>
    </xsd:element>
    <xsd:element name="lcf76f155ced4ddcb4097134ff3c332f" ma:index="19" nillable="true" ma:taxonomy="true" ma:internalName="lcf76f155ced4ddcb4097134ff3c332f" ma:taxonomyFieldName="MediaServiceImageTags" ma:displayName="Etiquetas de imagen" ma:readOnly="false" ma:fieldId="{5cf76f15-5ced-4ddc-b409-7134ff3c332f}" ma:taxonomyMulti="true" ma:sspId="c073c3ef-81f1-4720-8532-d2deda823b1c" ma:termSetId="09814cd3-568e-fe90-9814-8d621ff8fb84" ma:anchorId="fba54fb3-c3e1-fe81-a776-ca4b69148c4d" ma:open="true" ma:isKeyword="false">
      <xsd:complexType>
        <xsd:sequence>
          <xsd:element ref="pc:Terms" minOccurs="0" maxOccurs="1"/>
        </xsd:sequence>
      </xsd:complexType>
    </xsd:element>
    <xsd:element name="MediaServiceLocation" ma:index="21" nillable="true" ma:displayName="Location" ma:internalName="MediaServiceLocation" ma:readOnly="true">
      <xsd:simpleType>
        <xsd:restriction base="dms:Text"/>
      </xsd:simpleType>
    </xsd:element>
  </xsd:schema>
  <xsd:schema xmlns:xsd="http://www.w3.org/2001/XMLSchema" xmlns:xs="http://www.w3.org/2001/XMLSchema" xmlns:dms="http://schemas.microsoft.com/office/2006/documentManagement/types" xmlns:pc="http://schemas.microsoft.com/office/infopath/2007/PartnerControls" targetNamespace="d3b5fdb0-a764-41c1-b317-b6adf56ab7c3" elementFormDefault="qualified">
    <xsd:import namespace="http://schemas.microsoft.com/office/2006/documentManagement/types"/>
    <xsd:import namespace="http://schemas.microsoft.com/office/infopath/2007/PartnerControls"/>
    <xsd:element name="SharedWithUsers" ma:index="16" nillable="true" ma:displayName="Compartido con" ma:internalName="SharedWithUsers" ma:readOnly="tru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SharedWithDetails" ma:index="17" nillable="true" ma:displayName="Detalles de uso compartido" ma:internalName="SharedWithDetails" ma:readOnly="true">
      <xsd:simpleType>
        <xsd:restriction base="dms:Note">
          <xsd:maxLength value="255"/>
        </xsd:restriction>
      </xsd:simpleType>
    </xsd:element>
    <xsd:element name="TaxCatchAll" ma:index="20" nillable="true" ma:displayName="Taxonomy Catch All Column" ma:hidden="true" ma:list="{b107b7ac-2d05-41ae-80b1-de371746618e}" ma:internalName="TaxCatchAll" ma:showField="CatchAllData" ma:web="d3b5fdb0-a764-41c1-b317-b6adf56ab7c3">
      <xsd:complexType>
        <xsd:complexContent>
          <xsd:extension base="dms:MultiChoiceLookup">
            <xsd:sequence>
              <xsd:element name="Value" type="dms:Lookup" maxOccurs="unbounded" minOccurs="0" nillable="true"/>
            </xsd:sequence>
          </xsd:extension>
        </xsd:complexContent>
      </xsd:complex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Tipo de contenido"/>
        <xsd:element ref="dc:title" minOccurs="0" maxOccurs="1" ma:index="4" ma:displayName="Título"/>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3.xml><?xml version="1.0" encoding="utf-8"?>
<?mso-contentType ?>
<FormTemplates xmlns="http://schemas.microsoft.com/sharepoint/v3/contenttype/forms">
  <Display>DocumentLibraryForm</Display>
  <Edit>DocumentLibraryForm</Edit>
  <New>DocumentLibraryForm</New>
</FormTemplates>
</file>

<file path=customXml/itemProps1.xml><?xml version="1.0" encoding="utf-8"?>
<ds:datastoreItem xmlns:ds="http://schemas.openxmlformats.org/officeDocument/2006/customXml" ds:itemID="{45492775-009D-45E7-A7B3-BD438A86939F}">
  <ds:schemaRefs>
    <ds:schemaRef ds:uri="http://schemas.microsoft.com/office/2006/documentManagement/types"/>
    <ds:schemaRef ds:uri="http://schemas.microsoft.com/office/2006/metadata/properties"/>
    <ds:schemaRef ds:uri="http://purl.org/dc/elements/1.1/"/>
    <ds:schemaRef ds:uri="http://www.w3.org/XML/1998/namespace"/>
    <ds:schemaRef ds:uri="http://purl.org/dc/terms/"/>
    <ds:schemaRef ds:uri="http://schemas.microsoft.com/office/infopath/2007/PartnerControls"/>
    <ds:schemaRef ds:uri="3576f33e-ff2c-4177-bbf1-6add039be0f7"/>
    <ds:schemaRef ds:uri="http://schemas.openxmlformats.org/package/2006/metadata/core-properties"/>
    <ds:schemaRef ds:uri="d3b5fdb0-a764-41c1-b317-b6adf56ab7c3"/>
    <ds:schemaRef ds:uri="http://purl.org/dc/dcmitype/"/>
  </ds:schemaRefs>
</ds:datastoreItem>
</file>

<file path=customXml/itemProps2.xml><?xml version="1.0" encoding="utf-8"?>
<ds:datastoreItem xmlns:ds="http://schemas.openxmlformats.org/officeDocument/2006/customXml" ds:itemID="{56752F58-CE7B-453C-AA93-DCE3CE4ABE79}">
  <ds:schemaRefs>
    <ds:schemaRef ds:uri="3576f33e-ff2c-4177-bbf1-6add039be0f7"/>
    <ds:schemaRef ds:uri="d3b5fdb0-a764-41c1-b317-b6adf56ab7c3"/>
    <ds:schemaRef ds:uri="http://purl.org/dc/elements/1.1/"/>
    <ds:schemaRef ds:uri="http://purl.org/dc/terms/"/>
    <ds:schemaRef ds:uri="http://schemas.microsoft.com/internal/obd"/>
    <ds:schemaRef ds:uri="http://schemas.microsoft.com/office/2006/documentManagement/types"/>
    <ds:schemaRef ds:uri="http://schemas.microsoft.com/office/2006/metadata/contentType"/>
    <ds:schemaRef ds:uri="http://schemas.microsoft.com/office/2006/metadata/properties"/>
    <ds:schemaRef ds:uri="http://schemas.microsoft.com/office/2006/metadata/properties/metaAttributes"/>
    <ds:schemaRef ds:uri="http://schemas.microsoft.com/office/infopath/2007/PartnerControls"/>
    <ds:schemaRef ds:uri="http://schemas.openxmlformats.org/package/2006/metadata/core-properties"/>
    <ds:schemaRef ds:uri="http://www.w3.org/2001/XMLSchema"/>
  </ds:schemaRefs>
</ds:datastoreItem>
</file>

<file path=customXml/itemProps3.xml><?xml version="1.0" encoding="utf-8"?>
<ds:datastoreItem xmlns:ds="http://schemas.openxmlformats.org/officeDocument/2006/customXml" ds:itemID="{087E00C4-73CD-431F-9883-0633C402449F}">
  <ds:schemaRefs>
    <ds:schemaRef ds:uri="http://schemas.microsoft.com/sharepoint/v3/contenttype/forms"/>
  </ds:schemaRefs>
</ds:datastoreItem>
</file>

<file path=docProps/app.xml><?xml version="1.0" encoding="utf-8"?>
<Properties xmlns="http://schemas.openxmlformats.org/officeDocument/2006/extended-properties" xmlns:vt="http://schemas.openxmlformats.org/officeDocument/2006/docPropsVTypes">
  <TotalTime>519</TotalTime>
  <Words>10915</Words>
  <Application>Microsoft Office PowerPoint</Application>
  <PresentationFormat>Panorámica</PresentationFormat>
  <Paragraphs>5530</Paragraphs>
  <Slides>245</Slides>
  <Notes>162</Notes>
  <HiddenSlides>0</HiddenSlides>
  <MMClips>0</MMClips>
  <ScaleCrop>false</ScaleCrop>
  <HeadingPairs>
    <vt:vector size="4" baseType="variant">
      <vt:variant>
        <vt:lpstr>Tema</vt:lpstr>
      </vt:variant>
      <vt:variant>
        <vt:i4>1</vt:i4>
      </vt:variant>
      <vt:variant>
        <vt:lpstr>Títulos de diapositiva</vt:lpstr>
      </vt:variant>
      <vt:variant>
        <vt:i4>245</vt:i4>
      </vt:variant>
    </vt:vector>
  </HeadingPairs>
  <TitlesOfParts>
    <vt:vector size="246" baseType="lpstr">
      <vt:lpstr>Tema de Office</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 </vt:lpstr>
      <vt:lpstr>Presentación de PowerPoint</vt:lpstr>
      <vt:lpstr>Presentación de PowerPoint</vt:lpstr>
      <vt:lpstr>Presentación de PowerPoint</vt:lpstr>
      <vt:lpstr>Presentación de PowerPoint</vt:lpstr>
      <vt:lpstr>Presentación de PowerPoint</vt:lpstr>
      <vt:lpstr> </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 </vt:lpstr>
      <vt:lpstr>Presentación de PowerPoint</vt:lpstr>
      <vt:lpstr>        Frecuencias adicionales de Lavado de Áreas Públicas - CONSOLIDADO DE LAVADOS EJECUTADOS – 2018 a 2023 </vt:lpstr>
      <vt:lpstr>        Frecuencias adicionales de Lavado de Áreas Públicas, CONSOLIDADO DE LAVADOS EJECUTADOS – 2024 </vt:lpstr>
      <vt:lpstr> </vt:lpstr>
      <vt:lpstr>Presentación de PowerPoint</vt:lpstr>
      <vt:lpstr>Presentación de PowerPoint</vt:lpstr>
      <vt:lpstr>Presentación de PowerPoint</vt:lpstr>
      <vt:lpstr> </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Presentación de PowerPoint</dc:title>
  <dc:creator>Juliana Maria Ramirez Ramos</dc:creator>
  <cp:lastModifiedBy>MARIA LUBIS APARICIO GONZALEZ</cp:lastModifiedBy>
  <cp:revision>16</cp:revision>
  <dcterms:created xsi:type="dcterms:W3CDTF">2019-02-07T16:52:37Z</dcterms:created>
  <dcterms:modified xsi:type="dcterms:W3CDTF">2024-12-13T18:24:15Z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0x010100053666C25387A140A78771593FA860A1</vt:lpwstr>
  </property>
  <property fmtid="{D5CDD505-2E9C-101B-9397-08002B2CF9AE}" pid="3" name="MediaServiceImageTags">
    <vt:lpwstr/>
  </property>
</Properties>
</file>